
<file path=[Content_Types].xml><?xml version="1.0" encoding="utf-8"?>
<Types xmlns="http://schemas.openxmlformats.org/package/2006/content-types">
  <Default Extension="pdf" ContentType="image/unknown"/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288" r:id="rId3"/>
    <p:sldId id="289" r:id="rId4"/>
    <p:sldId id="280" r:id="rId5"/>
    <p:sldId id="268" r:id="rId6"/>
    <p:sldId id="279" r:id="rId7"/>
    <p:sldId id="269" r:id="rId8"/>
    <p:sldId id="281" r:id="rId9"/>
    <p:sldId id="266" r:id="rId10"/>
    <p:sldId id="257" r:id="rId11"/>
    <p:sldId id="285" r:id="rId12"/>
    <p:sldId id="282" r:id="rId13"/>
    <p:sldId id="264" r:id="rId14"/>
    <p:sldId id="275" r:id="rId15"/>
    <p:sldId id="287" r:id="rId16"/>
    <p:sldId id="286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72" y="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13EC5C-57D8-4888-8FF9-73CBB7E3BFE0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2330A1-3193-4A5C-A862-A5C54AE25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80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76E6B2-A28E-43D5-A304-10EC5FEB2543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7C24B-14DA-4FA1-98BC-12FFE3F6A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2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4EA0-1424-49B1-A34B-6ECB476E4B65}" type="datetime1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531B-DB9A-4005-BB66-1E072117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BEEE-DFD6-44E0-BFD7-B06A1845BA66}" type="datetime1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531B-DB9A-4005-BB66-1E072117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3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0E06-B9A4-4EE6-8B46-A7B0C45CC2C8}" type="datetime1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531B-DB9A-4005-BB66-1E072117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3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584A-60D8-445C-9333-95A7F9CE326E}" type="datetime1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531B-DB9A-4005-BB66-1E072117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7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756E-A66F-4C4C-80CB-14196B49454D}" type="datetime1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531B-DB9A-4005-BB66-1E072117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2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1C2-7AE1-43C2-B7B3-B37C3E82C6BD}" type="datetime1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531B-DB9A-4005-BB66-1E072117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2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61C0-1848-4538-8BE2-28E5E2B60364}" type="datetime1">
              <a:rPr lang="en-US" smtClean="0"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531B-DB9A-4005-BB66-1E072117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3180-318F-4725-8317-3339713B6600}" type="datetime1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531B-DB9A-4005-BB66-1E072117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5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950E-B341-43E0-BE94-BF6C9E891A15}" type="datetime1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531B-DB9A-4005-BB66-1E072117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0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8338-B7EF-45A3-AD29-E00CDD6F21EB}" type="datetime1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531B-DB9A-4005-BB66-1E072117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BC6E-942B-4A2F-B34E-47A918AF6127}" type="datetime1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531B-DB9A-4005-BB66-1E072117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6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F247-6D63-432D-B245-A6BF5338750F}" type="datetime1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3531B-DB9A-4005-BB66-1E072117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opportunitythreads.com/about/our-work-and-values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olinatextiledistrict.com/stories/rebuilding-textiles-through-cooperation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253" y="2286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values chain initiatives in the new economy 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47" y="3164509"/>
            <a:ext cx="1397306" cy="1397344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87" y="1524000"/>
            <a:ext cx="4426968" cy="294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6868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STS Global Network Sept 2014  Inter-Organization Design Session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7" descr="Join us in the makin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9624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2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pportunitythreads.com/about/our-work-and-values/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205"/>
            <a:ext cx="9144000" cy="481758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1859340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This model of worker-ownership has the poten­tial to change the lives of many work­ers, both native and immi­grant, in our region as they build assets and hone skills.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empha­sis on “green prod­ucts and pro­duc­tion” looks to reverse the trend of anti-environmental man­u­fac­tur­ing and worker mar­gin­al­iza­tion that has plagued Appalachia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1200" u="sng" dirty="0" smtClean="0">
                <a:hlinkClick r:id="rId2"/>
              </a:rPr>
              <a:t>http</a:t>
            </a:r>
            <a:r>
              <a:rPr lang="en-US" sz="1200" u="sng" dirty="0">
                <a:hlinkClick r:id="rId2"/>
              </a:rPr>
              <a:t>://opportunitythreads.com/about/our-work-and-values/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smtClean="0"/>
              <a:t>accessed </a:t>
            </a:r>
            <a:r>
              <a:rPr lang="en-US" sz="1200" dirty="0"/>
              <a:t>Sept 13 2014</a:t>
            </a:r>
          </a:p>
        </p:txBody>
      </p:sp>
    </p:spTree>
    <p:extLst>
      <p:ext uri="{BB962C8B-B14F-4D97-AF65-F5344CB8AC3E}">
        <p14:creationId xmlns:p14="http://schemas.microsoft.com/office/powerpoint/2010/main" val="28759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  <p:pic>
        <p:nvPicPr>
          <p:cNvPr id="3" name="Picture 2" descr="About | Textile Industry and The District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205"/>
            <a:ext cx="9144000" cy="481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Partners | US Textile Manufacturers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205"/>
            <a:ext cx="9144000" cy="481758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413338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Folks are starting to see that it doesn’t make sense to compete with the people in your community anymore. </a:t>
            </a:r>
            <a:r>
              <a:rPr lang="en-US" b="1" dirty="0"/>
              <a:t>Rather, for the Carolina Textile District, what makes sense is finding a way to band together, lift up one another’s work and grow the region as an investment in local livelihood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://www.carolinatextiledistrict.com/stories/rebuilding-textiles-through-cooperation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 accessed Sept 13 2014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33061" y="1981200"/>
            <a:ext cx="762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Ensuring sustainable communities is </a:t>
            </a:r>
            <a:r>
              <a:rPr lang="en-US" sz="2800" b="1" dirty="0"/>
              <a:t>the origin of these </a:t>
            </a:r>
            <a:r>
              <a:rPr lang="en-US" sz="2800" b="1" dirty="0" smtClean="0"/>
              <a:t>collaborations.  </a:t>
            </a:r>
          </a:p>
          <a:p>
            <a:endParaRPr lang="en-US" sz="2800" b="1" dirty="0"/>
          </a:p>
          <a:p>
            <a:r>
              <a:rPr lang="en-US" sz="2800" b="1" dirty="0" smtClean="0"/>
              <a:t>The economic initiatives were designed as a means to fulfill that larger purpose.</a:t>
            </a:r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The </a:t>
            </a:r>
            <a:r>
              <a:rPr lang="en-US" sz="2800" b="1" dirty="0"/>
              <a:t>means – the process of achieving the shared purpose </a:t>
            </a:r>
            <a:r>
              <a:rPr lang="en-US" sz="2800" b="1" dirty="0"/>
              <a:t>– is </a:t>
            </a:r>
            <a:r>
              <a:rPr lang="en-US" sz="2800" b="1" dirty="0"/>
              <a:t>as important as the ends </a:t>
            </a:r>
            <a:r>
              <a:rPr lang="en-US" sz="2800" b="1" dirty="0"/>
              <a:t>– </a:t>
            </a:r>
            <a:r>
              <a:rPr lang="en-US" sz="2800" b="1" dirty="0" smtClean="0"/>
              <a:t>the outcome of </a:t>
            </a:r>
            <a:r>
              <a:rPr lang="en-US" sz="2800" b="1" dirty="0"/>
              <a:t>the </a:t>
            </a:r>
            <a:r>
              <a:rPr lang="en-US" sz="2800" b="1" dirty="0" smtClean="0"/>
              <a:t>collaborations.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/>
              <a:t>Lessons to bring forward for STS </a:t>
            </a:r>
            <a:r>
              <a:rPr lang="en-US" sz="2400" b="1" dirty="0" smtClean="0"/>
              <a:t>inter-organization </a:t>
            </a:r>
            <a:r>
              <a:rPr lang="en-US" sz="2400" b="1" dirty="0"/>
              <a:t>design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ea typeface="Calibri"/>
                <a:cs typeface="Times New Roman"/>
              </a:rPr>
              <a:t>1.  POLICY CONSTRAINTS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400" dirty="0"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ea typeface="Calibri"/>
                <a:cs typeface="Times New Roman"/>
              </a:rPr>
              <a:t>a.     Need </a:t>
            </a:r>
            <a:r>
              <a:rPr lang="en-US" sz="1400" dirty="0">
                <a:ea typeface="Calibri"/>
                <a:cs typeface="Times New Roman"/>
              </a:rPr>
              <a:t>legitimation of different </a:t>
            </a:r>
            <a:r>
              <a:rPr lang="en-US" sz="1400" dirty="0" smtClean="0">
                <a:ea typeface="Calibri"/>
                <a:cs typeface="Times New Roman"/>
              </a:rPr>
              <a:t>and innovative organizational </a:t>
            </a:r>
            <a:r>
              <a:rPr lang="en-US" sz="1400" dirty="0">
                <a:ea typeface="Calibri"/>
                <a:cs typeface="Times New Roman"/>
              </a:rPr>
              <a:t>structures.  Existing structures may not be appropriate for the social system you are trying to </a:t>
            </a:r>
            <a:r>
              <a:rPr lang="en-US" sz="1400" dirty="0" smtClean="0">
                <a:ea typeface="Calibri"/>
                <a:cs typeface="Times New Roman"/>
              </a:rPr>
              <a:t>create: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i="1" dirty="0" smtClean="0">
                <a:ea typeface="Calibri"/>
                <a:cs typeface="Times New Roman"/>
              </a:rPr>
              <a:t>CTD </a:t>
            </a:r>
            <a:r>
              <a:rPr lang="en-US" sz="1400" i="1" dirty="0">
                <a:ea typeface="Calibri"/>
                <a:cs typeface="Times New Roman"/>
              </a:rPr>
              <a:t>is currently LLC, but wants to be organized more like a co-op – there is no legally recognized structure for this so exploring different leadership models.  This is one of the tasks for the collaboration – determine together how to </a:t>
            </a:r>
            <a:r>
              <a:rPr lang="en-US" sz="1400" i="1" dirty="0" smtClean="0">
                <a:ea typeface="Calibri"/>
                <a:cs typeface="Times New Roman"/>
              </a:rPr>
              <a:t>govern </a:t>
            </a:r>
            <a:r>
              <a:rPr lang="en-US" sz="1400" i="1" dirty="0" smtClean="0">
                <a:ea typeface="Calibri"/>
                <a:cs typeface="Times New Roman"/>
              </a:rPr>
              <a:t>and design a </a:t>
            </a:r>
            <a:r>
              <a:rPr lang="en-US" sz="1400" i="1" dirty="0" smtClean="0">
                <a:ea typeface="Calibri"/>
                <a:cs typeface="Times New Roman"/>
              </a:rPr>
              <a:t>structure </a:t>
            </a:r>
            <a:r>
              <a:rPr lang="en-US" sz="1400" i="1" dirty="0">
                <a:ea typeface="Calibri"/>
                <a:cs typeface="Times New Roman"/>
              </a:rPr>
              <a:t>consistent with values.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a typeface="Calibri"/>
                <a:cs typeface="Times New Roman"/>
              </a:rPr>
              <a:t> 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ea typeface="Calibri"/>
                <a:cs typeface="Times New Roman"/>
              </a:rPr>
              <a:t>b.     Workers compensation rate system is based on employees, not owners.</a:t>
            </a:r>
            <a:endParaRPr lang="en-US" sz="1400" dirty="0"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a typeface="Calibri"/>
                <a:cs typeface="Times New Roman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ea typeface="Calibri"/>
                <a:cs typeface="Times New Roman"/>
              </a:rPr>
              <a:t>2.  </a:t>
            </a:r>
            <a:r>
              <a:rPr lang="en-US" sz="1400" b="1" dirty="0" smtClean="0">
                <a:ea typeface="Calibri"/>
                <a:cs typeface="Times New Roman"/>
              </a:rPr>
              <a:t>ACCESS TO CAPITAL AND WHAT CAPITAL IS USED FOR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a typeface="Calibri"/>
                <a:cs typeface="Times New Roman"/>
              </a:rPr>
              <a:t> 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ea typeface="Calibri"/>
                <a:cs typeface="Times New Roman"/>
              </a:rPr>
              <a:t>a.  How </a:t>
            </a:r>
            <a:r>
              <a:rPr lang="en-US" sz="1400" dirty="0">
                <a:ea typeface="Calibri"/>
                <a:cs typeface="Times New Roman"/>
              </a:rPr>
              <a:t>is the </a:t>
            </a:r>
            <a:r>
              <a:rPr lang="en-US" sz="1400" dirty="0" smtClean="0">
                <a:ea typeface="Calibri"/>
                <a:cs typeface="Times New Roman"/>
              </a:rPr>
              <a:t>work of the collaboration </a:t>
            </a:r>
            <a:r>
              <a:rPr lang="en-US" sz="1400" dirty="0">
                <a:ea typeface="Calibri"/>
                <a:cs typeface="Times New Roman"/>
              </a:rPr>
              <a:t>resourced?  </a:t>
            </a:r>
            <a:endParaRPr lang="en-US" sz="1400" dirty="0" smtClean="0">
              <a:ea typeface="Calibri"/>
              <a:cs typeface="Times New Roman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i="1" dirty="0" smtClean="0">
                <a:ea typeface="Calibri"/>
                <a:cs typeface="Times New Roman"/>
              </a:rPr>
              <a:t>Often these </a:t>
            </a:r>
            <a:r>
              <a:rPr lang="en-US" sz="1400" i="1" dirty="0">
                <a:ea typeface="Calibri"/>
                <a:cs typeface="Times New Roman"/>
              </a:rPr>
              <a:t>initiatives can’t get </a:t>
            </a:r>
            <a:r>
              <a:rPr lang="en-US" sz="1400" i="1" dirty="0" smtClean="0">
                <a:ea typeface="Calibri"/>
                <a:cs typeface="Times New Roman"/>
              </a:rPr>
              <a:t>conventional loans</a:t>
            </a:r>
            <a:r>
              <a:rPr lang="en-US" sz="1400" i="1" dirty="0">
                <a:ea typeface="Calibri"/>
                <a:cs typeface="Times New Roman"/>
              </a:rPr>
              <a:t>.  </a:t>
            </a:r>
            <a:r>
              <a:rPr lang="en-US" sz="1400" i="1" dirty="0" smtClean="0">
                <a:ea typeface="Calibri"/>
                <a:cs typeface="Times New Roman"/>
              </a:rPr>
              <a:t>“We don’t </a:t>
            </a:r>
            <a:r>
              <a:rPr lang="en-US" sz="1400" i="1" dirty="0">
                <a:ea typeface="Calibri"/>
                <a:cs typeface="Times New Roman"/>
              </a:rPr>
              <a:t>have bad credit, </a:t>
            </a:r>
            <a:r>
              <a:rPr lang="en-US" sz="1400" i="1" dirty="0" smtClean="0">
                <a:ea typeface="Calibri"/>
                <a:cs typeface="Times New Roman"/>
              </a:rPr>
              <a:t>we have </a:t>
            </a:r>
            <a:r>
              <a:rPr lang="en-US" sz="1400" i="1" dirty="0">
                <a:ea typeface="Calibri"/>
                <a:cs typeface="Times New Roman"/>
              </a:rPr>
              <a:t>no credit</a:t>
            </a:r>
            <a:r>
              <a:rPr lang="en-US" sz="1400" i="1" dirty="0" smtClean="0">
                <a:ea typeface="Calibri"/>
                <a:cs typeface="Times New Roman"/>
              </a:rPr>
              <a:t>.”  </a:t>
            </a:r>
            <a:r>
              <a:rPr lang="en-US" sz="1400" i="1" dirty="0">
                <a:ea typeface="Calibri"/>
                <a:cs typeface="Times New Roman"/>
              </a:rPr>
              <a:t>Models </a:t>
            </a:r>
            <a:r>
              <a:rPr lang="en-US" sz="1400" i="1" dirty="0" smtClean="0">
                <a:ea typeface="Calibri"/>
                <a:cs typeface="Times New Roman"/>
              </a:rPr>
              <a:t>are unfamiliar</a:t>
            </a:r>
            <a:r>
              <a:rPr lang="en-US" sz="1400" i="1" dirty="0">
                <a:ea typeface="Calibri"/>
                <a:cs typeface="Times New Roman"/>
              </a:rPr>
              <a:t>, lenders don’t understand them.  [Resources available in credit unions </a:t>
            </a:r>
            <a:r>
              <a:rPr lang="en-US" sz="1400" i="1" dirty="0" smtClean="0">
                <a:ea typeface="Calibri"/>
                <a:cs typeface="Times New Roman"/>
              </a:rPr>
              <a:t>and other financial institutions but currently not </a:t>
            </a:r>
            <a:r>
              <a:rPr lang="en-US" sz="1400" i="1" dirty="0">
                <a:ea typeface="Calibri"/>
                <a:cs typeface="Times New Roman"/>
              </a:rPr>
              <a:t>being directed to this kind of enterprise.]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a typeface="Calibri"/>
                <a:cs typeface="Times New Roman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ea typeface="Calibri"/>
                <a:cs typeface="Times New Roman"/>
              </a:rPr>
              <a:t>b.  What </a:t>
            </a:r>
            <a:r>
              <a:rPr lang="en-US" sz="1400" dirty="0">
                <a:ea typeface="Calibri"/>
                <a:cs typeface="Times New Roman"/>
              </a:rPr>
              <a:t>gets resourced?  </a:t>
            </a:r>
            <a:endParaRPr lang="en-US" sz="1400" dirty="0" smtClean="0">
              <a:ea typeface="Calibri"/>
              <a:cs typeface="Times New Roman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i="1" dirty="0" smtClean="0">
                <a:ea typeface="Calibri"/>
                <a:cs typeface="Times New Roman"/>
              </a:rPr>
              <a:t>Resources </a:t>
            </a:r>
            <a:r>
              <a:rPr lang="en-US" sz="1400" i="1" dirty="0">
                <a:ea typeface="Calibri"/>
                <a:cs typeface="Times New Roman"/>
              </a:rPr>
              <a:t>not sufficient for maintaining the social system – to be robust, Rural Action’s governance needs staff person to mobilize member engagement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a typeface="Calibri"/>
                <a:cs typeface="Times New Roman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en-US" sz="1400" b="1" dirty="0" smtClean="0">
                <a:ea typeface="Calibri"/>
                <a:cs typeface="Times New Roman"/>
              </a:rPr>
              <a:t>VALUES AS DRIVER OF COLLABORATION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 smtClean="0">
              <a:ea typeface="Calibri"/>
              <a:cs typeface="Times New Roman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i="1" dirty="0">
                <a:ea typeface="Calibri"/>
                <a:cs typeface="Times New Roman"/>
              </a:rPr>
              <a:t>W</a:t>
            </a:r>
            <a:r>
              <a:rPr lang="en-US" sz="1400" i="1" dirty="0" smtClean="0">
                <a:ea typeface="Calibri"/>
                <a:cs typeface="Times New Roman"/>
              </a:rPr>
              <a:t>ho </a:t>
            </a:r>
            <a:r>
              <a:rPr lang="en-US" sz="1400" i="1" dirty="0">
                <a:ea typeface="Calibri"/>
                <a:cs typeface="Times New Roman"/>
              </a:rPr>
              <a:t>maintains the collaboration’s alignment with </a:t>
            </a:r>
            <a:r>
              <a:rPr lang="en-US" sz="1400" i="1" dirty="0" smtClean="0">
                <a:ea typeface="Calibri"/>
                <a:cs typeface="Times New Roman"/>
              </a:rPr>
              <a:t>core values</a:t>
            </a:r>
            <a:r>
              <a:rPr lang="en-US" sz="1400" i="1" dirty="0">
                <a:ea typeface="Calibri"/>
                <a:cs typeface="Times New Roman"/>
              </a:rPr>
              <a:t>, and is </a:t>
            </a:r>
            <a:r>
              <a:rPr lang="en-US" sz="1400" i="1" dirty="0" smtClean="0">
                <a:ea typeface="Calibri"/>
                <a:cs typeface="Times New Roman"/>
              </a:rPr>
              <a:t>this </a:t>
            </a:r>
            <a:r>
              <a:rPr lang="en-US" sz="1400" i="1" dirty="0">
                <a:ea typeface="Calibri"/>
                <a:cs typeface="Times New Roman"/>
              </a:rPr>
              <a:t>role respected?  </a:t>
            </a:r>
            <a:endParaRPr lang="en-US" sz="1400" i="1" dirty="0" smtClean="0">
              <a:ea typeface="Calibri"/>
              <a:cs typeface="Times New Roman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i="1" dirty="0" smtClean="0">
                <a:ea typeface="Calibri"/>
                <a:cs typeface="Times New Roman"/>
              </a:rPr>
              <a:t>All </a:t>
            </a:r>
            <a:r>
              <a:rPr lang="en-US" sz="1400" i="1" dirty="0">
                <a:ea typeface="Calibri"/>
                <a:cs typeface="Times New Roman"/>
              </a:rPr>
              <a:t>these </a:t>
            </a:r>
            <a:r>
              <a:rPr lang="en-US" sz="1400" i="1" dirty="0" smtClean="0">
                <a:ea typeface="Calibri"/>
                <a:cs typeface="Times New Roman"/>
              </a:rPr>
              <a:t>collaborations have </a:t>
            </a:r>
            <a:r>
              <a:rPr lang="en-US" sz="1400" i="1" dirty="0">
                <a:ea typeface="Calibri"/>
                <a:cs typeface="Times New Roman"/>
              </a:rPr>
              <a:t>leaders for whom </a:t>
            </a:r>
            <a:r>
              <a:rPr lang="en-US" sz="1400" i="1" dirty="0" smtClean="0">
                <a:ea typeface="Calibri"/>
                <a:cs typeface="Times New Roman"/>
              </a:rPr>
              <a:t>social and economic </a:t>
            </a:r>
            <a:r>
              <a:rPr lang="en-US" sz="1400" i="1" dirty="0">
                <a:ea typeface="Calibri"/>
                <a:cs typeface="Times New Roman"/>
              </a:rPr>
              <a:t>justice </a:t>
            </a:r>
            <a:r>
              <a:rPr lang="en-US" sz="1400" i="1" dirty="0" smtClean="0">
                <a:ea typeface="Calibri"/>
                <a:cs typeface="Times New Roman"/>
              </a:rPr>
              <a:t>is a core value.</a:t>
            </a:r>
            <a:endParaRPr lang="en-US" sz="1400" i="1" dirty="0">
              <a:ea typeface="Calibri"/>
              <a:cs typeface="Times New Roman"/>
            </a:endParaRPr>
          </a:p>
          <a:p>
            <a:endParaRPr lang="en-US" sz="1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Characteristics of “new economy” value-chain initiatives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70000" lnSpcReduction="20000"/>
          </a:bodyPr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3400" i="1" dirty="0">
                <a:ea typeface="Calibri"/>
                <a:cs typeface="Times New Roman"/>
              </a:rPr>
              <a:t>They are </a:t>
            </a:r>
            <a:r>
              <a:rPr lang="en-US" sz="3400" b="1" i="1" dirty="0">
                <a:ea typeface="Calibri"/>
                <a:cs typeface="Times New Roman"/>
              </a:rPr>
              <a:t>place based </a:t>
            </a:r>
            <a:r>
              <a:rPr lang="en-US" sz="3400" i="1" dirty="0">
                <a:ea typeface="Calibri"/>
                <a:cs typeface="Times New Roman"/>
              </a:rPr>
              <a:t>– grounded in and dedicated to </a:t>
            </a:r>
            <a:r>
              <a:rPr lang="en-US" sz="3400" i="1" dirty="0" smtClean="0">
                <a:ea typeface="Calibri"/>
                <a:cs typeface="Times New Roman"/>
              </a:rPr>
              <a:t>having impact </a:t>
            </a:r>
            <a:r>
              <a:rPr lang="en-US" sz="3400" i="1" dirty="0">
                <a:ea typeface="Calibri"/>
                <a:cs typeface="Times New Roman"/>
              </a:rPr>
              <a:t>on the communities and regions in which they are </a:t>
            </a:r>
            <a:r>
              <a:rPr lang="en-US" sz="3400" i="1" dirty="0" smtClean="0">
                <a:ea typeface="Calibri"/>
                <a:cs typeface="Times New Roman"/>
              </a:rPr>
              <a:t>located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3400" dirty="0"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3400" i="1" dirty="0">
                <a:ea typeface="Calibri"/>
                <a:cs typeface="Times New Roman"/>
              </a:rPr>
              <a:t>They are </a:t>
            </a:r>
            <a:r>
              <a:rPr lang="en-US" sz="3400" b="1" i="1" dirty="0">
                <a:ea typeface="Calibri"/>
                <a:cs typeface="Times New Roman"/>
              </a:rPr>
              <a:t>building on local assets, resources, knowledge, technical expertise and </a:t>
            </a:r>
            <a:r>
              <a:rPr lang="en-US" sz="3400" b="1" i="1" dirty="0" smtClean="0">
                <a:ea typeface="Calibri"/>
                <a:cs typeface="Times New Roman"/>
              </a:rPr>
              <a:t>culture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3400" dirty="0"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3400" i="1" dirty="0">
                <a:ea typeface="Calibri"/>
                <a:cs typeface="Times New Roman"/>
              </a:rPr>
              <a:t>They create and are </a:t>
            </a:r>
            <a:r>
              <a:rPr lang="en-US" sz="3400" b="1" i="1" dirty="0">
                <a:ea typeface="Calibri"/>
                <a:cs typeface="Times New Roman"/>
              </a:rPr>
              <a:t>part of strategic networks </a:t>
            </a:r>
            <a:r>
              <a:rPr lang="en-US" sz="3400" b="1" i="1" dirty="0" smtClean="0">
                <a:ea typeface="Calibri"/>
                <a:cs typeface="Times New Roman"/>
              </a:rPr>
              <a:t>for </a:t>
            </a:r>
            <a:r>
              <a:rPr lang="en-US" sz="3400" b="1" i="1" dirty="0">
                <a:ea typeface="Calibri"/>
                <a:cs typeface="Times New Roman"/>
              </a:rPr>
              <a:t>learning and collaboration</a:t>
            </a:r>
            <a:r>
              <a:rPr lang="en-US" sz="3400" i="1" dirty="0">
                <a:ea typeface="Calibri"/>
                <a:cs typeface="Times New Roman"/>
              </a:rPr>
              <a:t>, to share strategies and resources because they understand shared prosperity occurs in collaboration, not in competition </a:t>
            </a:r>
            <a:endParaRPr lang="en-US" sz="3400" i="1" dirty="0" smtClean="0"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3400" i="1" dirty="0" smtClean="0">
                <a:ea typeface="Calibri"/>
                <a:cs typeface="Times New Roman"/>
              </a:rPr>
              <a:t> </a:t>
            </a:r>
            <a:endParaRPr lang="en-US" sz="3400" dirty="0"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3400" i="1" dirty="0">
                <a:ea typeface="Calibri"/>
                <a:cs typeface="Times New Roman"/>
              </a:rPr>
              <a:t>The values of their </a:t>
            </a:r>
            <a:r>
              <a:rPr lang="en-US" sz="3400" i="1" dirty="0" smtClean="0">
                <a:ea typeface="Calibri"/>
                <a:cs typeface="Times New Roman"/>
              </a:rPr>
              <a:t>collaborations </a:t>
            </a:r>
            <a:r>
              <a:rPr lang="en-US" sz="3400" i="1" dirty="0">
                <a:ea typeface="Calibri"/>
                <a:cs typeface="Times New Roman"/>
              </a:rPr>
              <a:t>are environmental and community sustainability, equity, and </a:t>
            </a:r>
            <a:r>
              <a:rPr lang="en-US" sz="3400" b="1" i="1" dirty="0">
                <a:ea typeface="Calibri"/>
                <a:cs typeface="Times New Roman"/>
              </a:rPr>
              <a:t>an expansive understanding of shared prosperity and wealth </a:t>
            </a:r>
            <a:r>
              <a:rPr lang="en-US" sz="3400" b="1" i="1" dirty="0" smtClean="0">
                <a:ea typeface="Calibri"/>
                <a:cs typeface="Times New Roman"/>
              </a:rPr>
              <a:t>creation </a:t>
            </a:r>
            <a:r>
              <a:rPr lang="en-US" sz="3400" i="1" dirty="0">
                <a:ea typeface="Calibri"/>
                <a:cs typeface="Times New Roman"/>
              </a:rPr>
              <a:t>not confined to individual wages or shareholder value or the monetized value of conventional supply chains</a:t>
            </a:r>
            <a:endParaRPr lang="en-US" sz="34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Characteristics of “new economy” value-chain </a:t>
            </a:r>
            <a:r>
              <a:rPr lang="en-US" sz="2400" b="1" dirty="0" smtClean="0">
                <a:solidFill>
                  <a:prstClr val="black"/>
                </a:solidFill>
              </a:rPr>
              <a:t>initiatives </a:t>
            </a:r>
            <a:r>
              <a:rPr lang="en-US" sz="2000" i="1" dirty="0" smtClean="0">
                <a:solidFill>
                  <a:prstClr val="black"/>
                </a:solidFill>
              </a:rPr>
              <a:t>(cont’d)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400" i="1" dirty="0">
                <a:solidFill>
                  <a:prstClr val="black"/>
                </a:solidFill>
                <a:ea typeface="Calibri"/>
                <a:cs typeface="Times New Roman"/>
              </a:rPr>
              <a:t>They are exploring and implementing </a:t>
            </a:r>
            <a:r>
              <a:rPr lang="en-US" sz="2400" b="1" i="1" dirty="0">
                <a:solidFill>
                  <a:prstClr val="black"/>
                </a:solidFill>
                <a:ea typeface="Calibri"/>
                <a:cs typeface="Times New Roman"/>
              </a:rPr>
              <a:t>inclusive structures of membership, ownership, participation and </a:t>
            </a:r>
            <a:r>
              <a:rPr lang="en-US" sz="24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governance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400" i="1" dirty="0" smtClean="0">
                <a:ea typeface="Calibri"/>
                <a:cs typeface="Times New Roman"/>
              </a:rPr>
              <a:t>They </a:t>
            </a:r>
            <a:r>
              <a:rPr lang="en-US" sz="2400" b="1" i="1" dirty="0">
                <a:ea typeface="Calibri"/>
                <a:cs typeface="Times New Roman"/>
              </a:rPr>
              <a:t>engage workers/employees, managers/owners and stakeholders who are none of these </a:t>
            </a:r>
            <a:r>
              <a:rPr lang="en-US" sz="2400" i="1" dirty="0">
                <a:ea typeface="Calibri"/>
                <a:cs typeface="Times New Roman"/>
              </a:rPr>
              <a:t>(community leaders, local governments, educational institutions, policy makers</a:t>
            </a:r>
            <a:r>
              <a:rPr lang="en-US" sz="2400" i="1" dirty="0" smtClean="0">
                <a:ea typeface="Calibri"/>
                <a:cs typeface="Times New Roman"/>
              </a:rPr>
              <a:t>)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2400" dirty="0"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400" i="1" dirty="0">
                <a:ea typeface="Calibri"/>
                <a:cs typeface="Times New Roman"/>
              </a:rPr>
              <a:t>They are developing </a:t>
            </a:r>
            <a:r>
              <a:rPr lang="en-US" sz="2400" b="1" i="1" dirty="0">
                <a:ea typeface="Calibri"/>
                <a:cs typeface="Times New Roman"/>
              </a:rPr>
              <a:t>alternatives to conventional </a:t>
            </a:r>
            <a:r>
              <a:rPr lang="en-US" sz="2400" b="1" i="1" dirty="0" smtClean="0">
                <a:ea typeface="Calibri"/>
                <a:cs typeface="Times New Roman"/>
              </a:rPr>
              <a:t>community and </a:t>
            </a:r>
            <a:r>
              <a:rPr lang="en-US" sz="2400" b="1" i="1" dirty="0">
                <a:ea typeface="Calibri"/>
                <a:cs typeface="Times New Roman"/>
              </a:rPr>
              <a:t>economic development and </a:t>
            </a:r>
            <a:r>
              <a:rPr lang="en-US" sz="2400" b="1" i="1" dirty="0" smtClean="0">
                <a:ea typeface="Calibri"/>
                <a:cs typeface="Times New Roman"/>
              </a:rPr>
              <a:t>recruitment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2400" dirty="0"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400" i="1" dirty="0">
                <a:ea typeface="Calibri"/>
                <a:cs typeface="Times New Roman"/>
              </a:rPr>
              <a:t>In place of the assertion that There Is No Alternative (TINA) to the </a:t>
            </a:r>
            <a:r>
              <a:rPr lang="en-US" sz="2400" i="1" dirty="0" smtClean="0">
                <a:ea typeface="Calibri"/>
                <a:cs typeface="Times New Roman"/>
              </a:rPr>
              <a:t>race-to-the-bottom </a:t>
            </a:r>
            <a:r>
              <a:rPr lang="en-US" sz="2400" i="1" dirty="0">
                <a:ea typeface="Calibri"/>
                <a:cs typeface="Times New Roman"/>
              </a:rPr>
              <a:t>of 21st century capitalism, </a:t>
            </a:r>
            <a:r>
              <a:rPr lang="en-US" sz="2400" b="1" i="1" dirty="0">
                <a:ea typeface="Calibri"/>
                <a:cs typeface="Times New Roman"/>
              </a:rPr>
              <a:t>they are demonstrating that there must be and is an </a:t>
            </a:r>
            <a:r>
              <a:rPr lang="en-US" sz="2400" b="1" i="1" dirty="0" smtClean="0">
                <a:ea typeface="Calibri"/>
                <a:cs typeface="Times New Roman"/>
              </a:rPr>
              <a:t>alternative </a:t>
            </a:r>
            <a:r>
              <a:rPr lang="en-US" sz="2400" i="1" dirty="0" smtClean="0">
                <a:ea typeface="Calibri"/>
                <a:cs typeface="Times New Roman"/>
              </a:rPr>
              <a:t>(TMBA)</a:t>
            </a:r>
            <a:endParaRPr lang="en-US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13716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What kind of community and region and future do we want? </a:t>
            </a:r>
            <a:endParaRPr lang="en-US" sz="2800" b="1" dirty="0" smtClean="0"/>
          </a:p>
          <a:p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What kind of economy do we have to create in order to have the kind of community and future we want</a:t>
            </a:r>
            <a:r>
              <a:rPr lang="en-US" sz="2800" b="1" dirty="0" smtClean="0"/>
              <a:t>?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calFoodValueChainMarch2012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1711" r="18923"/>
          <a:stretch/>
        </p:blipFill>
        <p:spPr>
          <a:xfrm>
            <a:off x="365760" y="664971"/>
            <a:ext cx="8549640" cy="518429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STS Global Network Sept 2014  Inter-Organization Design Session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044"/>
            <a:ext cx="9144000" cy="61539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372600" y="3581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34200" y="2667000"/>
            <a:ext cx="762000" cy="1524000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n 3"/>
          <p:cNvSpPr/>
          <p:nvPr/>
        </p:nvSpPr>
        <p:spPr>
          <a:xfrm>
            <a:off x="7315200" y="3352800"/>
            <a:ext cx="45719" cy="4571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6781800" y="2743200"/>
            <a:ext cx="457200" cy="310763"/>
          </a:xfrm>
          <a:prstGeom prst="parallelogram">
            <a:avLst>
              <a:gd name="adj" fmla="val 74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17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Wealth </a:t>
            </a:r>
            <a:r>
              <a:rPr lang="en-US" sz="2800" dirty="0">
                <a:latin typeface="+mn-lt"/>
              </a:rPr>
              <a:t>creation is designed to </a:t>
            </a:r>
            <a:r>
              <a:rPr lang="en-US" sz="2800" dirty="0" smtClean="0">
                <a:latin typeface="+mn-lt"/>
              </a:rPr>
              <a:t>be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 </a:t>
            </a:r>
            <a:br>
              <a:rPr lang="en-US" sz="2800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“</a:t>
            </a:r>
            <a:r>
              <a:rPr lang="en-US" sz="2800" b="1" dirty="0">
                <a:latin typeface="+mn-lt"/>
              </a:rPr>
              <a:t>a systems approach to rural development that can </a:t>
            </a:r>
            <a:r>
              <a:rPr lang="en-US" sz="2800" b="1" dirty="0" smtClean="0">
                <a:latin typeface="+mn-lt"/>
              </a:rPr>
              <a:t/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restore, create </a:t>
            </a:r>
            <a:r>
              <a:rPr lang="en-US" sz="2800" b="1" dirty="0">
                <a:latin typeface="+mn-lt"/>
              </a:rPr>
              <a:t>and maintain wealth </a:t>
            </a:r>
            <a:r>
              <a:rPr lang="en-US" sz="2800" b="1" dirty="0" smtClean="0">
                <a:latin typeface="+mn-lt"/>
              </a:rPr>
              <a:t/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in </a:t>
            </a:r>
            <a:r>
              <a:rPr lang="en-US" sz="2800" b="1" dirty="0">
                <a:latin typeface="+mn-lt"/>
              </a:rPr>
              <a:t>low-wealth rural areas </a:t>
            </a:r>
            <a:r>
              <a:rPr lang="en-US" sz="2800" b="1" dirty="0" smtClean="0">
                <a:latin typeface="+mn-lt"/>
              </a:rPr>
              <a:t>by </a:t>
            </a:r>
            <a:r>
              <a:rPr lang="en-US" sz="2800" b="1" dirty="0">
                <a:latin typeface="+mn-lt"/>
              </a:rPr>
              <a:t>improving </a:t>
            </a:r>
            <a:r>
              <a:rPr lang="en-US" sz="2800" b="1" dirty="0" smtClean="0">
                <a:latin typeface="+mn-lt"/>
              </a:rPr>
              <a:t/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economies</a:t>
            </a:r>
            <a:r>
              <a:rPr lang="en-US" sz="2800" b="1" dirty="0">
                <a:latin typeface="+mn-lt"/>
              </a:rPr>
              <a:t>, </a:t>
            </a:r>
            <a:r>
              <a:rPr lang="en-US" sz="2800" b="1" dirty="0" smtClean="0">
                <a:latin typeface="+mn-lt"/>
              </a:rPr>
              <a:t>the environment</a:t>
            </a:r>
            <a:r>
              <a:rPr lang="en-US" sz="2800" b="1" dirty="0">
                <a:latin typeface="+mn-lt"/>
              </a:rPr>
              <a:t>, and social conditions </a:t>
            </a:r>
            <a:r>
              <a:rPr lang="en-US" sz="2800" b="1" dirty="0" smtClean="0">
                <a:latin typeface="+mn-lt"/>
              </a:rPr>
              <a:t/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at </a:t>
            </a:r>
            <a:r>
              <a:rPr lang="en-US" sz="2800" b="1" dirty="0">
                <a:latin typeface="+mn-lt"/>
              </a:rPr>
              <a:t>the same </a:t>
            </a:r>
            <a:r>
              <a:rPr lang="en-US" sz="2800" b="1" dirty="0" smtClean="0">
                <a:latin typeface="+mn-lt"/>
              </a:rPr>
              <a:t>time.” 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r>
              <a:rPr lang="en-US" sz="2800" b="1" dirty="0" smtClean="0">
                <a:latin typeface="+mn-lt"/>
              </a:rPr>
              <a:t/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/>
            </a:r>
            <a:br>
              <a:rPr lang="en-US" sz="2800" b="1" dirty="0" smtClean="0">
                <a:latin typeface="+mn-lt"/>
              </a:rPr>
            </a:br>
            <a:r>
              <a:rPr lang="en-US" sz="1800" i="1" dirty="0" smtClean="0">
                <a:latin typeface="Garamond"/>
              </a:rPr>
              <a:t>(</a:t>
            </a:r>
            <a:r>
              <a:rPr lang="en-US" sz="1800" i="1" dirty="0">
                <a:latin typeface="Garamond"/>
              </a:rPr>
              <a:t>from Wealth Creation in </a:t>
            </a:r>
            <a:r>
              <a:rPr lang="en-US" sz="1800" i="1" dirty="0" smtClean="0">
                <a:latin typeface="Garamond"/>
              </a:rPr>
              <a:t>Rural Communities</a:t>
            </a:r>
            <a:r>
              <a:rPr lang="en-US" sz="1800" i="1" dirty="0">
                <a:latin typeface="Garamond"/>
              </a:rPr>
              <a:t>: A New Approach by Yellow Wood Associates.)</a:t>
            </a:r>
            <a:endParaRPr lang="en-US" sz="1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STS Global Network Sept 2014  </a:t>
            </a:r>
          </a:p>
          <a:p>
            <a:r>
              <a:rPr lang="en-US" dirty="0" smtClean="0"/>
              <a:t>Inter-Organization Design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1050" y="533400"/>
            <a:ext cx="7467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There are seven forms of wealth included in the wealth creation framework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Intellectual </a:t>
            </a:r>
            <a:r>
              <a:rPr lang="en-US" sz="2400" b="1" dirty="0"/>
              <a:t>capital</a:t>
            </a:r>
            <a:r>
              <a:rPr lang="en-US" sz="2400" dirty="0"/>
              <a:t>: knowledge, creativity, and </a:t>
            </a:r>
            <a:r>
              <a:rPr lang="en-US" sz="2400" dirty="0" smtClean="0"/>
              <a:t>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Social </a:t>
            </a:r>
            <a:r>
              <a:rPr lang="en-US" sz="2400" b="1" dirty="0"/>
              <a:t>capital</a:t>
            </a:r>
            <a:r>
              <a:rPr lang="en-US" sz="2400" dirty="0"/>
              <a:t>: trust, relationships, and </a:t>
            </a:r>
            <a:r>
              <a:rPr lang="en-US" sz="2400" dirty="0" smtClean="0"/>
              <a:t>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Individual </a:t>
            </a:r>
            <a:r>
              <a:rPr lang="en-US" sz="2400" b="1" dirty="0"/>
              <a:t>capital</a:t>
            </a:r>
            <a:r>
              <a:rPr lang="en-US" sz="2400" dirty="0"/>
              <a:t>: skills, physical health, and mental </a:t>
            </a:r>
            <a:r>
              <a:rPr lang="en-US" sz="2400" dirty="0" smtClean="0"/>
              <a:t>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Natural </a:t>
            </a:r>
            <a:r>
              <a:rPr lang="en-US" sz="2400" b="1" dirty="0"/>
              <a:t>capital</a:t>
            </a:r>
            <a:r>
              <a:rPr lang="en-US" sz="2400" dirty="0"/>
              <a:t>: environmental assets and natural </a:t>
            </a:r>
            <a:r>
              <a:rPr lang="en-US" sz="2400" dirty="0" smtClean="0"/>
              <a:t>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Built </a:t>
            </a:r>
            <a:r>
              <a:rPr lang="en-US" sz="2400" b="1" dirty="0"/>
              <a:t>capital</a:t>
            </a:r>
            <a:r>
              <a:rPr lang="en-US" sz="2400" dirty="0"/>
              <a:t>: infrastructure, like roads, equipment, and </a:t>
            </a:r>
            <a:r>
              <a:rPr lang="en-US" sz="2400" dirty="0" smtClean="0"/>
              <a:t>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Political </a:t>
            </a:r>
            <a:r>
              <a:rPr lang="en-US" sz="2400" b="1" dirty="0"/>
              <a:t>capital</a:t>
            </a:r>
            <a:r>
              <a:rPr lang="en-US" sz="2400" dirty="0"/>
              <a:t>: power or influence that can be used to achieve </a:t>
            </a:r>
            <a:r>
              <a:rPr lang="en-US" sz="2400" dirty="0" smtClean="0"/>
              <a:t>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Financial </a:t>
            </a:r>
            <a:r>
              <a:rPr lang="en-US" sz="2400" b="1" dirty="0"/>
              <a:t>capital</a:t>
            </a:r>
            <a:r>
              <a:rPr lang="en-US" sz="2400" dirty="0"/>
              <a:t>: money and investment</a:t>
            </a:r>
          </a:p>
        </p:txBody>
      </p:sp>
    </p:spTree>
    <p:extLst>
      <p:ext uri="{BB962C8B-B14F-4D97-AF65-F5344CB8AC3E}">
        <p14:creationId xmlns:p14="http://schemas.microsoft.com/office/powerpoint/2010/main" val="7331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://opportunitythreads.com/about/our-vision/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205"/>
            <a:ext cx="9144000" cy="481758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STS Global Network Sept 2014  Inter-Organization Design Session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729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values chain initiatives in the new economy </vt:lpstr>
      <vt:lpstr>Characteristics of “new economy” value-chain initiatives</vt:lpstr>
      <vt:lpstr>Characteristics of “new economy” value-chain initiatives (cont’d)</vt:lpstr>
      <vt:lpstr>PowerPoint Presentation</vt:lpstr>
      <vt:lpstr>PowerPoint Presentation</vt:lpstr>
      <vt:lpstr>PowerPoint Presentation</vt:lpstr>
      <vt:lpstr> Wealth creation is designed to be   “a systems approach to rural development that can  restore, create and maintain wealth  in low-wealth rural areas by improving  economies, the environment, and social conditions  at the same time.”     (from Wealth Creation in Rural Communities: A New Approach by Yellow Wood Associates.)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to bring forward for STS inter-organization design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</dc:creator>
  <cp:lastModifiedBy>nina</cp:lastModifiedBy>
  <cp:revision>44</cp:revision>
  <cp:lastPrinted>2014-09-14T18:14:25Z</cp:lastPrinted>
  <dcterms:created xsi:type="dcterms:W3CDTF">2014-09-09T15:55:17Z</dcterms:created>
  <dcterms:modified xsi:type="dcterms:W3CDTF">2014-09-18T02:53:34Z</dcterms:modified>
</cp:coreProperties>
</file>