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 id="2147483699" r:id="rId2"/>
  </p:sldMasterIdLst>
  <p:notesMasterIdLst>
    <p:notesMasterId r:id="rId14"/>
  </p:notesMasterIdLst>
  <p:sldIdLst>
    <p:sldId id="270" r:id="rId3"/>
    <p:sldId id="262" r:id="rId4"/>
    <p:sldId id="276" r:id="rId5"/>
    <p:sldId id="272" r:id="rId6"/>
    <p:sldId id="281" r:id="rId7"/>
    <p:sldId id="268" r:id="rId8"/>
    <p:sldId id="278" r:id="rId9"/>
    <p:sldId id="279" r:id="rId10"/>
    <p:sldId id="275" r:id="rId11"/>
    <p:sldId id="282" r:id="rId12"/>
    <p:sldId id="27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5" d="100"/>
          <a:sy n="75" d="100"/>
        </p:scale>
        <p:origin x="32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8">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8">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D2A8DD-D83E-4489-8293-133F61173B31}" type="doc">
      <dgm:prSet loTypeId="urn:microsoft.com/office/officeart/2005/8/layout/cycle6" loCatId="cycle" qsTypeId="urn:microsoft.com/office/officeart/2005/8/quickstyle/simple2" qsCatId="simple" csTypeId="urn:microsoft.com/office/officeart/2005/8/colors/colorful1#8" csCatId="colorful" phldr="1"/>
      <dgm:spPr/>
      <dgm:t>
        <a:bodyPr/>
        <a:lstStyle/>
        <a:p>
          <a:endParaRPr lang="en-US"/>
        </a:p>
      </dgm:t>
    </dgm:pt>
    <dgm:pt modelId="{FC76E52D-0526-4239-A2C5-37745F5E6337}">
      <dgm:prSet phldrT="[Text]" custT="1"/>
      <dgm:spPr>
        <a:xfrm>
          <a:off x="1126451" y="0"/>
          <a:ext cx="1128729" cy="636450"/>
        </a:xfrm>
        <a:solidFill>
          <a:srgbClr val="F79646">
            <a:lumMod val="7500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r>
            <a:rPr lang="en-US" sz="1200" b="1" dirty="0" smtClean="0">
              <a:solidFill>
                <a:sysClr val="window" lastClr="FFFFFF"/>
              </a:solidFill>
              <a:latin typeface="Arial"/>
              <a:ea typeface="+mn-ea"/>
              <a:cs typeface="+mn-cs"/>
            </a:rPr>
            <a:t>Business</a:t>
          </a:r>
          <a:endParaRPr lang="en-US" sz="1300" b="1" dirty="0">
            <a:solidFill>
              <a:sysClr val="window" lastClr="FFFFFF"/>
            </a:solidFill>
            <a:latin typeface="Arial"/>
            <a:ea typeface="+mn-ea"/>
            <a:cs typeface="+mn-cs"/>
          </a:endParaRPr>
        </a:p>
      </dgm:t>
    </dgm:pt>
    <dgm:pt modelId="{4FF10603-27F5-468B-916F-E6D31A61E973}" type="parTrans" cxnId="{899CF4F4-7BC5-4CFD-87B8-02C2C99E1965}">
      <dgm:prSet/>
      <dgm:spPr/>
      <dgm:t>
        <a:bodyPr/>
        <a:lstStyle/>
        <a:p>
          <a:endParaRPr lang="en-US"/>
        </a:p>
      </dgm:t>
    </dgm:pt>
    <dgm:pt modelId="{C275CDD5-0EAA-4299-8EC0-FEEE99814F35}" type="sibTrans" cxnId="{899CF4F4-7BC5-4CFD-87B8-02C2C99E1965}">
      <dgm:prSet/>
      <dgm:spPr>
        <a:xfrm>
          <a:off x="638111" y="317615"/>
          <a:ext cx="2104223" cy="2104223"/>
        </a:xfrm>
        <a:noFill/>
        <a:ln w="38100" cap="flat" cmpd="sng" algn="ctr">
          <a:solidFill>
            <a:sysClr val="window" lastClr="FFFFFF">
              <a:lumMod val="50000"/>
            </a:sysClr>
          </a:solidFill>
          <a:prstDash val="solid"/>
        </a:ln>
        <a:effectLst/>
      </dgm:spPr>
      <dgm:t>
        <a:bodyPr/>
        <a:lstStyle/>
        <a:p>
          <a:endParaRPr lang="en-US"/>
        </a:p>
      </dgm:t>
    </dgm:pt>
    <dgm:pt modelId="{8DE81449-80EC-4EFC-AF1A-2FCDF17B83F4}">
      <dgm:prSet phldrT="[Text]" custT="1"/>
      <dgm:spPr>
        <a:xfrm>
          <a:off x="2178563" y="1053374"/>
          <a:ext cx="1128729" cy="636450"/>
        </a:xfrm>
        <a:solidFill>
          <a:srgbClr val="960000"/>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r>
            <a:rPr lang="en-US" sz="1200" b="1" dirty="0" smtClean="0">
              <a:solidFill>
                <a:sysClr val="window" lastClr="FFFFFF"/>
              </a:solidFill>
              <a:latin typeface="Arial"/>
              <a:ea typeface="+mn-ea"/>
              <a:cs typeface="+mn-cs"/>
            </a:rPr>
            <a:t>Labor</a:t>
          </a:r>
          <a:endParaRPr lang="en-US" sz="1300" b="1" dirty="0">
            <a:solidFill>
              <a:sysClr val="window" lastClr="FFFFFF"/>
            </a:solidFill>
            <a:latin typeface="Arial"/>
            <a:ea typeface="+mn-ea"/>
            <a:cs typeface="+mn-cs"/>
          </a:endParaRPr>
        </a:p>
      </dgm:t>
    </dgm:pt>
    <dgm:pt modelId="{58D1885E-C24A-4763-BA17-C64AEFA721C9}" type="parTrans" cxnId="{9C012C45-2355-4C65-9839-096844337546}">
      <dgm:prSet/>
      <dgm:spPr/>
      <dgm:t>
        <a:bodyPr/>
        <a:lstStyle/>
        <a:p>
          <a:endParaRPr lang="en-US"/>
        </a:p>
      </dgm:t>
    </dgm:pt>
    <dgm:pt modelId="{BE98C0CC-F209-4092-93AD-5389508F3A05}" type="sibTrans" cxnId="{9C012C45-2355-4C65-9839-096844337546}">
      <dgm:prSet/>
      <dgm:spPr>
        <a:xfrm>
          <a:off x="638704" y="319488"/>
          <a:ext cx="2104223" cy="2104223"/>
        </a:xfrm>
        <a:noFill/>
        <a:ln w="38100" cap="flat" cmpd="sng" algn="ctr">
          <a:solidFill>
            <a:sysClr val="window" lastClr="FFFFFF">
              <a:lumMod val="50000"/>
            </a:sysClr>
          </a:solidFill>
          <a:prstDash val="solid"/>
        </a:ln>
        <a:effectLst/>
      </dgm:spPr>
      <dgm:t>
        <a:bodyPr/>
        <a:lstStyle/>
        <a:p>
          <a:endParaRPr lang="en-US"/>
        </a:p>
      </dgm:t>
    </dgm:pt>
    <dgm:pt modelId="{9B1D3F0B-844A-4368-8D6B-E5F6E16B40B6}">
      <dgm:prSet phldrT="[Text]" custT="1"/>
      <dgm:spPr>
        <a:xfrm>
          <a:off x="1126451" y="2105486"/>
          <a:ext cx="1128729" cy="636450"/>
        </a:xfrm>
        <a:solidFill>
          <a:srgbClr val="1F497D">
            <a:lumMod val="7500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r>
            <a:rPr lang="en-US" sz="1200" b="1" dirty="0" smtClean="0">
              <a:solidFill>
                <a:sysClr val="window" lastClr="FFFFFF"/>
              </a:solidFill>
              <a:latin typeface="Arial"/>
              <a:ea typeface="+mn-ea"/>
              <a:cs typeface="+mn-cs"/>
            </a:rPr>
            <a:t>Government</a:t>
          </a:r>
          <a:endParaRPr lang="en-US" sz="1300" b="1" dirty="0">
            <a:solidFill>
              <a:sysClr val="window" lastClr="FFFFFF"/>
            </a:solidFill>
            <a:latin typeface="Arial"/>
            <a:ea typeface="+mn-ea"/>
            <a:cs typeface="+mn-cs"/>
          </a:endParaRPr>
        </a:p>
      </dgm:t>
    </dgm:pt>
    <dgm:pt modelId="{712AF152-3A75-4855-AD41-48E48B1FB3F5}" type="parTrans" cxnId="{C1F685A3-71FA-47CA-82FE-38C5F10417C6}">
      <dgm:prSet/>
      <dgm:spPr/>
      <dgm:t>
        <a:bodyPr/>
        <a:lstStyle/>
        <a:p>
          <a:endParaRPr lang="en-US"/>
        </a:p>
      </dgm:t>
    </dgm:pt>
    <dgm:pt modelId="{CDCEC180-EB4A-4D12-ABF0-28CCC67C64F0}" type="sibTrans" cxnId="{C1F685A3-71FA-47CA-82FE-38C5F10417C6}">
      <dgm:prSet/>
      <dgm:spPr>
        <a:xfrm>
          <a:off x="638704" y="319488"/>
          <a:ext cx="2104223" cy="2104223"/>
        </a:xfrm>
        <a:noFill/>
        <a:ln w="38100" cap="flat" cmpd="sng" algn="ctr">
          <a:solidFill>
            <a:sysClr val="window" lastClr="FFFFFF">
              <a:lumMod val="50000"/>
            </a:sysClr>
          </a:solidFill>
          <a:prstDash val="solid"/>
        </a:ln>
        <a:effectLst/>
      </dgm:spPr>
      <dgm:t>
        <a:bodyPr/>
        <a:lstStyle/>
        <a:p>
          <a:endParaRPr lang="en-US"/>
        </a:p>
      </dgm:t>
    </dgm:pt>
    <dgm:pt modelId="{81DD7E8B-EC6E-41C0-BDF1-41415F3911EB}">
      <dgm:prSet phldrT="[Text]" custT="1"/>
      <dgm:spPr>
        <a:xfrm>
          <a:off x="74339" y="1053374"/>
          <a:ext cx="1128729" cy="636450"/>
        </a:xfrm>
        <a:solidFill>
          <a:srgbClr val="00503C"/>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r>
            <a:rPr lang="en-US" sz="1200" b="1" dirty="0" smtClean="0">
              <a:solidFill>
                <a:sysClr val="window" lastClr="FFFFFF"/>
              </a:solidFill>
              <a:latin typeface="Arial"/>
              <a:ea typeface="+mn-ea"/>
              <a:cs typeface="+mn-cs"/>
            </a:rPr>
            <a:t>Communities</a:t>
          </a:r>
          <a:endParaRPr lang="en-US" sz="1200" b="1" dirty="0">
            <a:solidFill>
              <a:sysClr val="window" lastClr="FFFFFF"/>
            </a:solidFill>
            <a:latin typeface="Arial"/>
            <a:ea typeface="+mn-ea"/>
            <a:cs typeface="+mn-cs"/>
          </a:endParaRPr>
        </a:p>
      </dgm:t>
    </dgm:pt>
    <dgm:pt modelId="{D58E4E8D-02C4-492A-84D1-117E712A2EB8}" type="parTrans" cxnId="{EAE97E71-E1E5-4B19-9A95-E360414B023E}">
      <dgm:prSet/>
      <dgm:spPr/>
      <dgm:t>
        <a:bodyPr/>
        <a:lstStyle/>
        <a:p>
          <a:endParaRPr lang="en-US"/>
        </a:p>
      </dgm:t>
    </dgm:pt>
    <dgm:pt modelId="{B3C5467C-970F-44C7-9433-26B114253DA0}" type="sibTrans" cxnId="{EAE97E71-E1E5-4B19-9A95-E360414B023E}">
      <dgm:prSet/>
      <dgm:spPr>
        <a:xfrm>
          <a:off x="639296" y="317615"/>
          <a:ext cx="2104223" cy="2104223"/>
        </a:xfrm>
        <a:noFill/>
        <a:ln w="38100" cap="flat" cmpd="sng" algn="ctr">
          <a:solidFill>
            <a:sysClr val="window" lastClr="FFFFFF">
              <a:lumMod val="50000"/>
            </a:sysClr>
          </a:solidFill>
          <a:prstDash val="solid"/>
        </a:ln>
        <a:effectLst/>
      </dgm:spPr>
      <dgm:t>
        <a:bodyPr/>
        <a:lstStyle/>
        <a:p>
          <a:endParaRPr lang="en-US"/>
        </a:p>
      </dgm:t>
    </dgm:pt>
    <dgm:pt modelId="{E6FFC338-CAC9-4697-A212-86BA100530C8}" type="pres">
      <dgm:prSet presAssocID="{72D2A8DD-D83E-4489-8293-133F61173B31}" presName="cycle" presStyleCnt="0">
        <dgm:presLayoutVars>
          <dgm:dir/>
          <dgm:resizeHandles val="exact"/>
        </dgm:presLayoutVars>
      </dgm:prSet>
      <dgm:spPr/>
      <dgm:t>
        <a:bodyPr/>
        <a:lstStyle/>
        <a:p>
          <a:endParaRPr lang="en-US"/>
        </a:p>
      </dgm:t>
    </dgm:pt>
    <dgm:pt modelId="{03BE7886-7E9E-4D36-8F43-1F04B6A953F3}" type="pres">
      <dgm:prSet presAssocID="{FC76E52D-0526-4239-A2C5-37745F5E6337}" presName="node" presStyleLbl="node1" presStyleIdx="0" presStyleCnt="4" custScaleX="115276" custRadScaleRad="106430">
        <dgm:presLayoutVars>
          <dgm:bulletEnabled val="1"/>
        </dgm:presLayoutVars>
      </dgm:prSet>
      <dgm:spPr>
        <a:prstGeom prst="roundRect">
          <a:avLst/>
        </a:prstGeom>
      </dgm:spPr>
      <dgm:t>
        <a:bodyPr/>
        <a:lstStyle/>
        <a:p>
          <a:endParaRPr lang="en-US"/>
        </a:p>
      </dgm:t>
    </dgm:pt>
    <dgm:pt modelId="{7F8EEE9B-53B4-434D-B0A8-1C08CAC0AC9A}" type="pres">
      <dgm:prSet presAssocID="{FC76E52D-0526-4239-A2C5-37745F5E6337}" presName="spNode" presStyleCnt="0"/>
      <dgm:spPr/>
    </dgm:pt>
    <dgm:pt modelId="{D15CDE9D-04AF-4FF4-9D69-71A3DF5F24B0}" type="pres">
      <dgm:prSet presAssocID="{C275CDD5-0EAA-4299-8EC0-FEEE99814F35}" presName="sibTrans" presStyleLbl="sibTrans1D1" presStyleIdx="0" presStyleCnt="4"/>
      <dgm:spPr>
        <a:custGeom>
          <a:avLst/>
          <a:gdLst/>
          <a:ahLst/>
          <a:cxnLst/>
          <a:rect l="0" t="0" r="0" b="0"/>
          <a:pathLst>
            <a:path>
              <a:moveTo>
                <a:pt x="1623130" y="168439"/>
              </a:moveTo>
              <a:arcTo wR="1052111" hR="1052111" stAng="18172204" swAng="2354349"/>
            </a:path>
          </a:pathLst>
        </a:custGeom>
      </dgm:spPr>
      <dgm:t>
        <a:bodyPr/>
        <a:lstStyle/>
        <a:p>
          <a:endParaRPr lang="en-US"/>
        </a:p>
      </dgm:t>
    </dgm:pt>
    <dgm:pt modelId="{E3CF9CC2-69E1-4B57-9474-962AF3912F4B}" type="pres">
      <dgm:prSet presAssocID="{8DE81449-80EC-4EFC-AF1A-2FCDF17B83F4}" presName="node" presStyleLbl="node1" presStyleIdx="1" presStyleCnt="4" custScaleX="115276">
        <dgm:presLayoutVars>
          <dgm:bulletEnabled val="1"/>
        </dgm:presLayoutVars>
      </dgm:prSet>
      <dgm:spPr>
        <a:prstGeom prst="roundRect">
          <a:avLst/>
        </a:prstGeom>
      </dgm:spPr>
      <dgm:t>
        <a:bodyPr/>
        <a:lstStyle/>
        <a:p>
          <a:endParaRPr lang="en-US"/>
        </a:p>
      </dgm:t>
    </dgm:pt>
    <dgm:pt modelId="{CEB94EE3-F4BF-46FF-9C0C-6DF2A2B4AA2B}" type="pres">
      <dgm:prSet presAssocID="{8DE81449-80EC-4EFC-AF1A-2FCDF17B83F4}" presName="spNode" presStyleCnt="0"/>
      <dgm:spPr/>
    </dgm:pt>
    <dgm:pt modelId="{01467868-927C-4667-BF6D-4F3D153E0AE7}" type="pres">
      <dgm:prSet presAssocID="{BE98C0CC-F209-4092-93AD-5389508F3A05}" presName="sibTrans" presStyleLbl="sibTrans1D1" presStyleIdx="1" presStyleCnt="4"/>
      <dgm:spPr>
        <a:custGeom>
          <a:avLst/>
          <a:gdLst/>
          <a:ahLst/>
          <a:cxnLst/>
          <a:rect l="0" t="0" r="0" b="0"/>
          <a:pathLst>
            <a:path>
              <a:moveTo>
                <a:pt x="2052746" y="1377181"/>
              </a:moveTo>
              <a:arcTo wR="1052111" hR="1052111" stAng="1079826" swAng="2350303"/>
            </a:path>
          </a:pathLst>
        </a:custGeom>
      </dgm:spPr>
      <dgm:t>
        <a:bodyPr/>
        <a:lstStyle/>
        <a:p>
          <a:endParaRPr lang="en-US"/>
        </a:p>
      </dgm:t>
    </dgm:pt>
    <dgm:pt modelId="{1AAD12D2-29AD-4465-95D5-2DEEC896A7F5}" type="pres">
      <dgm:prSet presAssocID="{9B1D3F0B-844A-4368-8D6B-E5F6E16B40B6}" presName="node" presStyleLbl="node1" presStyleIdx="2" presStyleCnt="4" custScaleX="115276">
        <dgm:presLayoutVars>
          <dgm:bulletEnabled val="1"/>
        </dgm:presLayoutVars>
      </dgm:prSet>
      <dgm:spPr>
        <a:prstGeom prst="roundRect">
          <a:avLst/>
        </a:prstGeom>
      </dgm:spPr>
      <dgm:t>
        <a:bodyPr/>
        <a:lstStyle/>
        <a:p>
          <a:endParaRPr lang="en-US"/>
        </a:p>
      </dgm:t>
    </dgm:pt>
    <dgm:pt modelId="{FED07B41-145E-4149-A7CF-8E5FDA071FED}" type="pres">
      <dgm:prSet presAssocID="{9B1D3F0B-844A-4368-8D6B-E5F6E16B40B6}" presName="spNode" presStyleCnt="0"/>
      <dgm:spPr/>
    </dgm:pt>
    <dgm:pt modelId="{CB08F8FB-09C5-4F86-8A68-50D23E902178}" type="pres">
      <dgm:prSet presAssocID="{CDCEC180-EB4A-4D12-ABF0-28CCC67C64F0}" presName="sibTrans" presStyleLbl="sibTrans1D1" presStyleIdx="2" presStyleCnt="4"/>
      <dgm:spPr>
        <a:custGeom>
          <a:avLst/>
          <a:gdLst/>
          <a:ahLst/>
          <a:cxnLst/>
          <a:rect l="0" t="0" r="0" b="0"/>
          <a:pathLst>
            <a:path>
              <a:moveTo>
                <a:pt x="481693" y="1936171"/>
              </a:moveTo>
              <a:arcTo wR="1052111" hR="1052111" stAng="7369871" swAng="2350303"/>
            </a:path>
          </a:pathLst>
        </a:custGeom>
      </dgm:spPr>
      <dgm:t>
        <a:bodyPr/>
        <a:lstStyle/>
        <a:p>
          <a:endParaRPr lang="en-US"/>
        </a:p>
      </dgm:t>
    </dgm:pt>
    <dgm:pt modelId="{ADFA73B1-C596-4D49-B53E-442A7E55901D}" type="pres">
      <dgm:prSet presAssocID="{81DD7E8B-EC6E-41C0-BDF1-41415F3911EB}" presName="node" presStyleLbl="node1" presStyleIdx="3" presStyleCnt="4" custScaleX="115276">
        <dgm:presLayoutVars>
          <dgm:bulletEnabled val="1"/>
        </dgm:presLayoutVars>
      </dgm:prSet>
      <dgm:spPr>
        <a:prstGeom prst="roundRect">
          <a:avLst/>
        </a:prstGeom>
      </dgm:spPr>
      <dgm:t>
        <a:bodyPr/>
        <a:lstStyle/>
        <a:p>
          <a:endParaRPr lang="en-US"/>
        </a:p>
      </dgm:t>
    </dgm:pt>
    <dgm:pt modelId="{A251CF5A-87CF-40E8-906E-ACF885B2164D}" type="pres">
      <dgm:prSet presAssocID="{81DD7E8B-EC6E-41C0-BDF1-41415F3911EB}" presName="spNode" presStyleCnt="0"/>
      <dgm:spPr/>
    </dgm:pt>
    <dgm:pt modelId="{BB04D324-12F4-4C9F-AFA8-62DB322DCEDD}" type="pres">
      <dgm:prSet presAssocID="{B3C5467C-970F-44C7-9433-26B114253DA0}" presName="sibTrans" presStyleLbl="sibTrans1D1" presStyleIdx="3" presStyleCnt="4"/>
      <dgm:spPr>
        <a:custGeom>
          <a:avLst/>
          <a:gdLst/>
          <a:ahLst/>
          <a:cxnLst/>
          <a:rect l="0" t="0" r="0" b="0"/>
          <a:pathLst>
            <a:path>
              <a:moveTo>
                <a:pt x="50876" y="728899"/>
              </a:moveTo>
              <a:arcTo wR="1052111" hR="1052111" stAng="11873447" swAng="2354349"/>
            </a:path>
          </a:pathLst>
        </a:custGeom>
      </dgm:spPr>
      <dgm:t>
        <a:bodyPr/>
        <a:lstStyle/>
        <a:p>
          <a:endParaRPr lang="en-US"/>
        </a:p>
      </dgm:t>
    </dgm:pt>
  </dgm:ptLst>
  <dgm:cxnLst>
    <dgm:cxn modelId="{117BD850-E897-4C3B-A902-8A22E91E78A9}" type="presOf" srcId="{81DD7E8B-EC6E-41C0-BDF1-41415F3911EB}" destId="{ADFA73B1-C596-4D49-B53E-442A7E55901D}" srcOrd="0" destOrd="0" presId="urn:microsoft.com/office/officeart/2005/8/layout/cycle6"/>
    <dgm:cxn modelId="{2F627362-D8C1-4583-B835-F525F79AD755}" type="presOf" srcId="{FC76E52D-0526-4239-A2C5-37745F5E6337}" destId="{03BE7886-7E9E-4D36-8F43-1F04B6A953F3}" srcOrd="0" destOrd="0" presId="urn:microsoft.com/office/officeart/2005/8/layout/cycle6"/>
    <dgm:cxn modelId="{899CF4F4-7BC5-4CFD-87B8-02C2C99E1965}" srcId="{72D2A8DD-D83E-4489-8293-133F61173B31}" destId="{FC76E52D-0526-4239-A2C5-37745F5E6337}" srcOrd="0" destOrd="0" parTransId="{4FF10603-27F5-468B-916F-E6D31A61E973}" sibTransId="{C275CDD5-0EAA-4299-8EC0-FEEE99814F35}"/>
    <dgm:cxn modelId="{4BD8BF5D-9BD0-41F1-BD6C-DA44ABDF7876}" type="presOf" srcId="{CDCEC180-EB4A-4D12-ABF0-28CCC67C64F0}" destId="{CB08F8FB-09C5-4F86-8A68-50D23E902178}" srcOrd="0" destOrd="0" presId="urn:microsoft.com/office/officeart/2005/8/layout/cycle6"/>
    <dgm:cxn modelId="{E57E0111-D444-460E-B077-F876CDD9D6DB}" type="presOf" srcId="{72D2A8DD-D83E-4489-8293-133F61173B31}" destId="{E6FFC338-CAC9-4697-A212-86BA100530C8}" srcOrd="0" destOrd="0" presId="urn:microsoft.com/office/officeart/2005/8/layout/cycle6"/>
    <dgm:cxn modelId="{ACE97FF8-DDDA-4476-81B2-F083197B5A84}" type="presOf" srcId="{8DE81449-80EC-4EFC-AF1A-2FCDF17B83F4}" destId="{E3CF9CC2-69E1-4B57-9474-962AF3912F4B}" srcOrd="0" destOrd="0" presId="urn:microsoft.com/office/officeart/2005/8/layout/cycle6"/>
    <dgm:cxn modelId="{D5000088-BAC5-421C-B051-44DCF6ED57F3}" type="presOf" srcId="{C275CDD5-0EAA-4299-8EC0-FEEE99814F35}" destId="{D15CDE9D-04AF-4FF4-9D69-71A3DF5F24B0}" srcOrd="0" destOrd="0" presId="urn:microsoft.com/office/officeart/2005/8/layout/cycle6"/>
    <dgm:cxn modelId="{C1F685A3-71FA-47CA-82FE-38C5F10417C6}" srcId="{72D2A8DD-D83E-4489-8293-133F61173B31}" destId="{9B1D3F0B-844A-4368-8D6B-E5F6E16B40B6}" srcOrd="2" destOrd="0" parTransId="{712AF152-3A75-4855-AD41-48E48B1FB3F5}" sibTransId="{CDCEC180-EB4A-4D12-ABF0-28CCC67C64F0}"/>
    <dgm:cxn modelId="{BAA71216-F649-4E77-A20C-90A67EB4F819}" type="presOf" srcId="{9B1D3F0B-844A-4368-8D6B-E5F6E16B40B6}" destId="{1AAD12D2-29AD-4465-95D5-2DEEC896A7F5}" srcOrd="0" destOrd="0" presId="urn:microsoft.com/office/officeart/2005/8/layout/cycle6"/>
    <dgm:cxn modelId="{9C012C45-2355-4C65-9839-096844337546}" srcId="{72D2A8DD-D83E-4489-8293-133F61173B31}" destId="{8DE81449-80EC-4EFC-AF1A-2FCDF17B83F4}" srcOrd="1" destOrd="0" parTransId="{58D1885E-C24A-4763-BA17-C64AEFA721C9}" sibTransId="{BE98C0CC-F209-4092-93AD-5389508F3A05}"/>
    <dgm:cxn modelId="{11E5D5E9-0269-4B5A-BD14-29324AEE0641}" type="presOf" srcId="{B3C5467C-970F-44C7-9433-26B114253DA0}" destId="{BB04D324-12F4-4C9F-AFA8-62DB322DCEDD}" srcOrd="0" destOrd="0" presId="urn:microsoft.com/office/officeart/2005/8/layout/cycle6"/>
    <dgm:cxn modelId="{EAE97E71-E1E5-4B19-9A95-E360414B023E}" srcId="{72D2A8DD-D83E-4489-8293-133F61173B31}" destId="{81DD7E8B-EC6E-41C0-BDF1-41415F3911EB}" srcOrd="3" destOrd="0" parTransId="{D58E4E8D-02C4-492A-84D1-117E712A2EB8}" sibTransId="{B3C5467C-970F-44C7-9433-26B114253DA0}"/>
    <dgm:cxn modelId="{BF8FC2B5-E096-4078-BA95-A7833B9A7640}" type="presOf" srcId="{BE98C0CC-F209-4092-93AD-5389508F3A05}" destId="{01467868-927C-4667-BF6D-4F3D153E0AE7}" srcOrd="0" destOrd="0" presId="urn:microsoft.com/office/officeart/2005/8/layout/cycle6"/>
    <dgm:cxn modelId="{8163FB63-3FB0-4525-B711-D9D91690C994}" type="presParOf" srcId="{E6FFC338-CAC9-4697-A212-86BA100530C8}" destId="{03BE7886-7E9E-4D36-8F43-1F04B6A953F3}" srcOrd="0" destOrd="0" presId="urn:microsoft.com/office/officeart/2005/8/layout/cycle6"/>
    <dgm:cxn modelId="{1272AFA5-FD2E-4371-83D0-B3868BA798E7}" type="presParOf" srcId="{E6FFC338-CAC9-4697-A212-86BA100530C8}" destId="{7F8EEE9B-53B4-434D-B0A8-1C08CAC0AC9A}" srcOrd="1" destOrd="0" presId="urn:microsoft.com/office/officeart/2005/8/layout/cycle6"/>
    <dgm:cxn modelId="{137BC132-C8C0-4FD1-A29C-6680818A05DB}" type="presParOf" srcId="{E6FFC338-CAC9-4697-A212-86BA100530C8}" destId="{D15CDE9D-04AF-4FF4-9D69-71A3DF5F24B0}" srcOrd="2" destOrd="0" presId="urn:microsoft.com/office/officeart/2005/8/layout/cycle6"/>
    <dgm:cxn modelId="{8627A4F3-1E7A-444F-A562-26ADDA513593}" type="presParOf" srcId="{E6FFC338-CAC9-4697-A212-86BA100530C8}" destId="{E3CF9CC2-69E1-4B57-9474-962AF3912F4B}" srcOrd="3" destOrd="0" presId="urn:microsoft.com/office/officeart/2005/8/layout/cycle6"/>
    <dgm:cxn modelId="{D450123B-4EE1-4303-982B-28C83B1A10EA}" type="presParOf" srcId="{E6FFC338-CAC9-4697-A212-86BA100530C8}" destId="{CEB94EE3-F4BF-46FF-9C0C-6DF2A2B4AA2B}" srcOrd="4" destOrd="0" presId="urn:microsoft.com/office/officeart/2005/8/layout/cycle6"/>
    <dgm:cxn modelId="{F420F7C4-86D0-446E-8182-8048B98E313E}" type="presParOf" srcId="{E6FFC338-CAC9-4697-A212-86BA100530C8}" destId="{01467868-927C-4667-BF6D-4F3D153E0AE7}" srcOrd="5" destOrd="0" presId="urn:microsoft.com/office/officeart/2005/8/layout/cycle6"/>
    <dgm:cxn modelId="{F2F60926-44AD-4186-8617-F80985815720}" type="presParOf" srcId="{E6FFC338-CAC9-4697-A212-86BA100530C8}" destId="{1AAD12D2-29AD-4465-95D5-2DEEC896A7F5}" srcOrd="6" destOrd="0" presId="urn:microsoft.com/office/officeart/2005/8/layout/cycle6"/>
    <dgm:cxn modelId="{CB239917-E347-4C8D-8C69-12B42E1A3BFC}" type="presParOf" srcId="{E6FFC338-CAC9-4697-A212-86BA100530C8}" destId="{FED07B41-145E-4149-A7CF-8E5FDA071FED}" srcOrd="7" destOrd="0" presId="urn:microsoft.com/office/officeart/2005/8/layout/cycle6"/>
    <dgm:cxn modelId="{79D221E5-68B4-47C8-BC42-1F8E2663CD56}" type="presParOf" srcId="{E6FFC338-CAC9-4697-A212-86BA100530C8}" destId="{CB08F8FB-09C5-4F86-8A68-50D23E902178}" srcOrd="8" destOrd="0" presId="urn:microsoft.com/office/officeart/2005/8/layout/cycle6"/>
    <dgm:cxn modelId="{D85612DA-05D9-48DE-84D8-0390505A6451}" type="presParOf" srcId="{E6FFC338-CAC9-4697-A212-86BA100530C8}" destId="{ADFA73B1-C596-4D49-B53E-442A7E55901D}" srcOrd="9" destOrd="0" presId="urn:microsoft.com/office/officeart/2005/8/layout/cycle6"/>
    <dgm:cxn modelId="{574EB377-48C9-466C-B671-ED803BC3B4F7}" type="presParOf" srcId="{E6FFC338-CAC9-4697-A212-86BA100530C8}" destId="{A251CF5A-87CF-40E8-906E-ACF885B2164D}" srcOrd="10" destOrd="0" presId="urn:microsoft.com/office/officeart/2005/8/layout/cycle6"/>
    <dgm:cxn modelId="{6D644874-9DA1-43A0-9BBF-B15E87216FD1}" type="presParOf" srcId="{E6FFC338-CAC9-4697-A212-86BA100530C8}" destId="{BB04D324-12F4-4C9F-AFA8-62DB322DCEDD}" srcOrd="11"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2D2A8DD-D83E-4489-8293-133F61173B31}" type="doc">
      <dgm:prSet loTypeId="urn:microsoft.com/office/officeart/2005/8/layout/cycle6" loCatId="cycle" qsTypeId="urn:microsoft.com/office/officeart/2005/8/quickstyle/simple2" qsCatId="simple" csTypeId="urn:microsoft.com/office/officeart/2005/8/colors/colorful1#8" csCatId="colorful" phldr="1"/>
      <dgm:spPr/>
      <dgm:t>
        <a:bodyPr/>
        <a:lstStyle/>
        <a:p>
          <a:endParaRPr lang="en-US"/>
        </a:p>
      </dgm:t>
    </dgm:pt>
    <dgm:pt modelId="{FC76E52D-0526-4239-A2C5-37745F5E6337}">
      <dgm:prSet phldrT="[Text]" custT="1"/>
      <dgm:spPr>
        <a:xfrm>
          <a:off x="1126451" y="0"/>
          <a:ext cx="1128729" cy="636450"/>
        </a:xfrm>
        <a:solidFill>
          <a:srgbClr val="F79646">
            <a:lumMod val="7500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r>
            <a:rPr lang="en-US" sz="1200" b="1" dirty="0" smtClean="0">
              <a:solidFill>
                <a:sysClr val="window" lastClr="FFFFFF"/>
              </a:solidFill>
              <a:latin typeface="Arial"/>
              <a:ea typeface="+mn-ea"/>
              <a:cs typeface="+mn-cs"/>
            </a:rPr>
            <a:t>Business</a:t>
          </a:r>
          <a:endParaRPr lang="en-US" sz="1300" b="1" dirty="0">
            <a:solidFill>
              <a:sysClr val="window" lastClr="FFFFFF"/>
            </a:solidFill>
            <a:latin typeface="Arial"/>
            <a:ea typeface="+mn-ea"/>
            <a:cs typeface="+mn-cs"/>
          </a:endParaRPr>
        </a:p>
      </dgm:t>
    </dgm:pt>
    <dgm:pt modelId="{4FF10603-27F5-468B-916F-E6D31A61E973}" type="parTrans" cxnId="{899CF4F4-7BC5-4CFD-87B8-02C2C99E1965}">
      <dgm:prSet/>
      <dgm:spPr/>
      <dgm:t>
        <a:bodyPr/>
        <a:lstStyle/>
        <a:p>
          <a:endParaRPr lang="en-US"/>
        </a:p>
      </dgm:t>
    </dgm:pt>
    <dgm:pt modelId="{C275CDD5-0EAA-4299-8EC0-FEEE99814F35}" type="sibTrans" cxnId="{899CF4F4-7BC5-4CFD-87B8-02C2C99E1965}">
      <dgm:prSet/>
      <dgm:spPr>
        <a:xfrm>
          <a:off x="638111" y="317615"/>
          <a:ext cx="2104223" cy="2104223"/>
        </a:xfrm>
        <a:noFill/>
        <a:ln w="38100" cap="flat" cmpd="sng" algn="ctr">
          <a:solidFill>
            <a:sysClr val="window" lastClr="FFFFFF">
              <a:lumMod val="50000"/>
            </a:sysClr>
          </a:solidFill>
          <a:prstDash val="solid"/>
        </a:ln>
        <a:effectLst/>
      </dgm:spPr>
      <dgm:t>
        <a:bodyPr/>
        <a:lstStyle/>
        <a:p>
          <a:endParaRPr lang="en-US"/>
        </a:p>
      </dgm:t>
    </dgm:pt>
    <dgm:pt modelId="{8DE81449-80EC-4EFC-AF1A-2FCDF17B83F4}">
      <dgm:prSet phldrT="[Text]" custT="1"/>
      <dgm:spPr>
        <a:xfrm>
          <a:off x="2178563" y="1053374"/>
          <a:ext cx="1128729" cy="636450"/>
        </a:xfrm>
        <a:solidFill>
          <a:srgbClr val="960000"/>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r>
            <a:rPr lang="en-US" sz="1200" b="1" dirty="0" smtClean="0">
              <a:solidFill>
                <a:sysClr val="window" lastClr="FFFFFF"/>
              </a:solidFill>
              <a:latin typeface="Arial"/>
              <a:ea typeface="+mn-ea"/>
              <a:cs typeface="+mn-cs"/>
            </a:rPr>
            <a:t>Labor</a:t>
          </a:r>
          <a:endParaRPr lang="en-US" sz="1300" b="1" dirty="0">
            <a:solidFill>
              <a:sysClr val="window" lastClr="FFFFFF"/>
            </a:solidFill>
            <a:latin typeface="Arial"/>
            <a:ea typeface="+mn-ea"/>
            <a:cs typeface="+mn-cs"/>
          </a:endParaRPr>
        </a:p>
      </dgm:t>
    </dgm:pt>
    <dgm:pt modelId="{58D1885E-C24A-4763-BA17-C64AEFA721C9}" type="parTrans" cxnId="{9C012C45-2355-4C65-9839-096844337546}">
      <dgm:prSet/>
      <dgm:spPr/>
      <dgm:t>
        <a:bodyPr/>
        <a:lstStyle/>
        <a:p>
          <a:endParaRPr lang="en-US"/>
        </a:p>
      </dgm:t>
    </dgm:pt>
    <dgm:pt modelId="{BE98C0CC-F209-4092-93AD-5389508F3A05}" type="sibTrans" cxnId="{9C012C45-2355-4C65-9839-096844337546}">
      <dgm:prSet/>
      <dgm:spPr>
        <a:xfrm>
          <a:off x="638704" y="319488"/>
          <a:ext cx="2104223" cy="2104223"/>
        </a:xfrm>
        <a:noFill/>
        <a:ln w="38100" cap="flat" cmpd="sng" algn="ctr">
          <a:solidFill>
            <a:sysClr val="window" lastClr="FFFFFF">
              <a:lumMod val="50000"/>
            </a:sysClr>
          </a:solidFill>
          <a:prstDash val="solid"/>
        </a:ln>
        <a:effectLst/>
      </dgm:spPr>
      <dgm:t>
        <a:bodyPr/>
        <a:lstStyle/>
        <a:p>
          <a:endParaRPr lang="en-US"/>
        </a:p>
      </dgm:t>
    </dgm:pt>
    <dgm:pt modelId="{9B1D3F0B-844A-4368-8D6B-E5F6E16B40B6}">
      <dgm:prSet phldrT="[Text]" custT="1"/>
      <dgm:spPr>
        <a:xfrm>
          <a:off x="1126451" y="2105486"/>
          <a:ext cx="1128729" cy="636450"/>
        </a:xfrm>
        <a:solidFill>
          <a:srgbClr val="1F497D">
            <a:lumMod val="7500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r>
            <a:rPr lang="en-US" sz="1200" b="1" dirty="0" smtClean="0">
              <a:solidFill>
                <a:sysClr val="window" lastClr="FFFFFF"/>
              </a:solidFill>
              <a:latin typeface="Arial"/>
              <a:ea typeface="+mn-ea"/>
              <a:cs typeface="+mn-cs"/>
            </a:rPr>
            <a:t>Government</a:t>
          </a:r>
          <a:endParaRPr lang="en-US" sz="1300" b="1" dirty="0">
            <a:solidFill>
              <a:sysClr val="window" lastClr="FFFFFF"/>
            </a:solidFill>
            <a:latin typeface="Arial"/>
            <a:ea typeface="+mn-ea"/>
            <a:cs typeface="+mn-cs"/>
          </a:endParaRPr>
        </a:p>
      </dgm:t>
    </dgm:pt>
    <dgm:pt modelId="{712AF152-3A75-4855-AD41-48E48B1FB3F5}" type="parTrans" cxnId="{C1F685A3-71FA-47CA-82FE-38C5F10417C6}">
      <dgm:prSet/>
      <dgm:spPr/>
      <dgm:t>
        <a:bodyPr/>
        <a:lstStyle/>
        <a:p>
          <a:endParaRPr lang="en-US"/>
        </a:p>
      </dgm:t>
    </dgm:pt>
    <dgm:pt modelId="{CDCEC180-EB4A-4D12-ABF0-28CCC67C64F0}" type="sibTrans" cxnId="{C1F685A3-71FA-47CA-82FE-38C5F10417C6}">
      <dgm:prSet/>
      <dgm:spPr>
        <a:xfrm>
          <a:off x="638704" y="319488"/>
          <a:ext cx="2104223" cy="2104223"/>
        </a:xfrm>
        <a:noFill/>
        <a:ln w="38100" cap="flat" cmpd="sng" algn="ctr">
          <a:solidFill>
            <a:sysClr val="window" lastClr="FFFFFF">
              <a:lumMod val="50000"/>
            </a:sysClr>
          </a:solidFill>
          <a:prstDash val="solid"/>
        </a:ln>
        <a:effectLst/>
      </dgm:spPr>
      <dgm:t>
        <a:bodyPr/>
        <a:lstStyle/>
        <a:p>
          <a:endParaRPr lang="en-US"/>
        </a:p>
      </dgm:t>
    </dgm:pt>
    <dgm:pt modelId="{81DD7E8B-EC6E-41C0-BDF1-41415F3911EB}">
      <dgm:prSet phldrT="[Text]" custT="1"/>
      <dgm:spPr>
        <a:xfrm>
          <a:off x="74339" y="1053374"/>
          <a:ext cx="1128729" cy="636450"/>
        </a:xfrm>
        <a:solidFill>
          <a:srgbClr val="00503C"/>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r>
            <a:rPr lang="en-US" sz="1200" b="1" dirty="0" smtClean="0">
              <a:solidFill>
                <a:sysClr val="window" lastClr="FFFFFF"/>
              </a:solidFill>
              <a:latin typeface="Arial"/>
              <a:ea typeface="+mn-ea"/>
              <a:cs typeface="+mn-cs"/>
            </a:rPr>
            <a:t>Communities</a:t>
          </a:r>
          <a:endParaRPr lang="en-US" sz="1200" b="1" dirty="0">
            <a:solidFill>
              <a:sysClr val="window" lastClr="FFFFFF"/>
            </a:solidFill>
            <a:latin typeface="Arial"/>
            <a:ea typeface="+mn-ea"/>
            <a:cs typeface="+mn-cs"/>
          </a:endParaRPr>
        </a:p>
      </dgm:t>
    </dgm:pt>
    <dgm:pt modelId="{D58E4E8D-02C4-492A-84D1-117E712A2EB8}" type="parTrans" cxnId="{EAE97E71-E1E5-4B19-9A95-E360414B023E}">
      <dgm:prSet/>
      <dgm:spPr/>
      <dgm:t>
        <a:bodyPr/>
        <a:lstStyle/>
        <a:p>
          <a:endParaRPr lang="en-US"/>
        </a:p>
      </dgm:t>
    </dgm:pt>
    <dgm:pt modelId="{B3C5467C-970F-44C7-9433-26B114253DA0}" type="sibTrans" cxnId="{EAE97E71-E1E5-4B19-9A95-E360414B023E}">
      <dgm:prSet/>
      <dgm:spPr>
        <a:xfrm>
          <a:off x="639296" y="317615"/>
          <a:ext cx="2104223" cy="2104223"/>
        </a:xfrm>
        <a:noFill/>
        <a:ln w="38100" cap="flat" cmpd="sng" algn="ctr">
          <a:solidFill>
            <a:sysClr val="window" lastClr="FFFFFF">
              <a:lumMod val="50000"/>
            </a:sysClr>
          </a:solidFill>
          <a:prstDash val="solid"/>
        </a:ln>
        <a:effectLst/>
      </dgm:spPr>
      <dgm:t>
        <a:bodyPr/>
        <a:lstStyle/>
        <a:p>
          <a:endParaRPr lang="en-US"/>
        </a:p>
      </dgm:t>
    </dgm:pt>
    <dgm:pt modelId="{E6FFC338-CAC9-4697-A212-86BA100530C8}" type="pres">
      <dgm:prSet presAssocID="{72D2A8DD-D83E-4489-8293-133F61173B31}" presName="cycle" presStyleCnt="0">
        <dgm:presLayoutVars>
          <dgm:dir/>
          <dgm:resizeHandles val="exact"/>
        </dgm:presLayoutVars>
      </dgm:prSet>
      <dgm:spPr/>
      <dgm:t>
        <a:bodyPr/>
        <a:lstStyle/>
        <a:p>
          <a:endParaRPr lang="en-US"/>
        </a:p>
      </dgm:t>
    </dgm:pt>
    <dgm:pt modelId="{03BE7886-7E9E-4D36-8F43-1F04B6A953F3}" type="pres">
      <dgm:prSet presAssocID="{FC76E52D-0526-4239-A2C5-37745F5E6337}" presName="node" presStyleLbl="node1" presStyleIdx="0" presStyleCnt="4" custScaleX="115276" custRadScaleRad="106430">
        <dgm:presLayoutVars>
          <dgm:bulletEnabled val="1"/>
        </dgm:presLayoutVars>
      </dgm:prSet>
      <dgm:spPr>
        <a:prstGeom prst="roundRect">
          <a:avLst/>
        </a:prstGeom>
      </dgm:spPr>
      <dgm:t>
        <a:bodyPr/>
        <a:lstStyle/>
        <a:p>
          <a:endParaRPr lang="en-US"/>
        </a:p>
      </dgm:t>
    </dgm:pt>
    <dgm:pt modelId="{7F8EEE9B-53B4-434D-B0A8-1C08CAC0AC9A}" type="pres">
      <dgm:prSet presAssocID="{FC76E52D-0526-4239-A2C5-37745F5E6337}" presName="spNode" presStyleCnt="0"/>
      <dgm:spPr/>
    </dgm:pt>
    <dgm:pt modelId="{D15CDE9D-04AF-4FF4-9D69-71A3DF5F24B0}" type="pres">
      <dgm:prSet presAssocID="{C275CDD5-0EAA-4299-8EC0-FEEE99814F35}" presName="sibTrans" presStyleLbl="sibTrans1D1" presStyleIdx="0" presStyleCnt="4"/>
      <dgm:spPr>
        <a:custGeom>
          <a:avLst/>
          <a:gdLst/>
          <a:ahLst/>
          <a:cxnLst/>
          <a:rect l="0" t="0" r="0" b="0"/>
          <a:pathLst>
            <a:path>
              <a:moveTo>
                <a:pt x="1623130" y="168439"/>
              </a:moveTo>
              <a:arcTo wR="1052111" hR="1052111" stAng="18172204" swAng="2354349"/>
            </a:path>
          </a:pathLst>
        </a:custGeom>
      </dgm:spPr>
      <dgm:t>
        <a:bodyPr/>
        <a:lstStyle/>
        <a:p>
          <a:endParaRPr lang="en-US"/>
        </a:p>
      </dgm:t>
    </dgm:pt>
    <dgm:pt modelId="{E3CF9CC2-69E1-4B57-9474-962AF3912F4B}" type="pres">
      <dgm:prSet presAssocID="{8DE81449-80EC-4EFC-AF1A-2FCDF17B83F4}" presName="node" presStyleLbl="node1" presStyleIdx="1" presStyleCnt="4" custScaleX="115276">
        <dgm:presLayoutVars>
          <dgm:bulletEnabled val="1"/>
        </dgm:presLayoutVars>
      </dgm:prSet>
      <dgm:spPr>
        <a:prstGeom prst="roundRect">
          <a:avLst/>
        </a:prstGeom>
      </dgm:spPr>
      <dgm:t>
        <a:bodyPr/>
        <a:lstStyle/>
        <a:p>
          <a:endParaRPr lang="en-US"/>
        </a:p>
      </dgm:t>
    </dgm:pt>
    <dgm:pt modelId="{CEB94EE3-F4BF-46FF-9C0C-6DF2A2B4AA2B}" type="pres">
      <dgm:prSet presAssocID="{8DE81449-80EC-4EFC-AF1A-2FCDF17B83F4}" presName="spNode" presStyleCnt="0"/>
      <dgm:spPr/>
    </dgm:pt>
    <dgm:pt modelId="{01467868-927C-4667-BF6D-4F3D153E0AE7}" type="pres">
      <dgm:prSet presAssocID="{BE98C0CC-F209-4092-93AD-5389508F3A05}" presName="sibTrans" presStyleLbl="sibTrans1D1" presStyleIdx="1" presStyleCnt="4"/>
      <dgm:spPr>
        <a:custGeom>
          <a:avLst/>
          <a:gdLst/>
          <a:ahLst/>
          <a:cxnLst/>
          <a:rect l="0" t="0" r="0" b="0"/>
          <a:pathLst>
            <a:path>
              <a:moveTo>
                <a:pt x="2052746" y="1377181"/>
              </a:moveTo>
              <a:arcTo wR="1052111" hR="1052111" stAng="1079826" swAng="2350303"/>
            </a:path>
          </a:pathLst>
        </a:custGeom>
      </dgm:spPr>
      <dgm:t>
        <a:bodyPr/>
        <a:lstStyle/>
        <a:p>
          <a:endParaRPr lang="en-US"/>
        </a:p>
      </dgm:t>
    </dgm:pt>
    <dgm:pt modelId="{1AAD12D2-29AD-4465-95D5-2DEEC896A7F5}" type="pres">
      <dgm:prSet presAssocID="{9B1D3F0B-844A-4368-8D6B-E5F6E16B40B6}" presName="node" presStyleLbl="node1" presStyleIdx="2" presStyleCnt="4" custScaleX="115276">
        <dgm:presLayoutVars>
          <dgm:bulletEnabled val="1"/>
        </dgm:presLayoutVars>
      </dgm:prSet>
      <dgm:spPr>
        <a:prstGeom prst="roundRect">
          <a:avLst/>
        </a:prstGeom>
      </dgm:spPr>
      <dgm:t>
        <a:bodyPr/>
        <a:lstStyle/>
        <a:p>
          <a:endParaRPr lang="en-US"/>
        </a:p>
      </dgm:t>
    </dgm:pt>
    <dgm:pt modelId="{FED07B41-145E-4149-A7CF-8E5FDA071FED}" type="pres">
      <dgm:prSet presAssocID="{9B1D3F0B-844A-4368-8D6B-E5F6E16B40B6}" presName="spNode" presStyleCnt="0"/>
      <dgm:spPr/>
    </dgm:pt>
    <dgm:pt modelId="{CB08F8FB-09C5-4F86-8A68-50D23E902178}" type="pres">
      <dgm:prSet presAssocID="{CDCEC180-EB4A-4D12-ABF0-28CCC67C64F0}" presName="sibTrans" presStyleLbl="sibTrans1D1" presStyleIdx="2" presStyleCnt="4"/>
      <dgm:spPr>
        <a:custGeom>
          <a:avLst/>
          <a:gdLst/>
          <a:ahLst/>
          <a:cxnLst/>
          <a:rect l="0" t="0" r="0" b="0"/>
          <a:pathLst>
            <a:path>
              <a:moveTo>
                <a:pt x="481693" y="1936171"/>
              </a:moveTo>
              <a:arcTo wR="1052111" hR="1052111" stAng="7369871" swAng="2350303"/>
            </a:path>
          </a:pathLst>
        </a:custGeom>
      </dgm:spPr>
      <dgm:t>
        <a:bodyPr/>
        <a:lstStyle/>
        <a:p>
          <a:endParaRPr lang="en-US"/>
        </a:p>
      </dgm:t>
    </dgm:pt>
    <dgm:pt modelId="{ADFA73B1-C596-4D49-B53E-442A7E55901D}" type="pres">
      <dgm:prSet presAssocID="{81DD7E8B-EC6E-41C0-BDF1-41415F3911EB}" presName="node" presStyleLbl="node1" presStyleIdx="3" presStyleCnt="4" custScaleX="115276">
        <dgm:presLayoutVars>
          <dgm:bulletEnabled val="1"/>
        </dgm:presLayoutVars>
      </dgm:prSet>
      <dgm:spPr>
        <a:prstGeom prst="roundRect">
          <a:avLst/>
        </a:prstGeom>
      </dgm:spPr>
      <dgm:t>
        <a:bodyPr/>
        <a:lstStyle/>
        <a:p>
          <a:endParaRPr lang="en-US"/>
        </a:p>
      </dgm:t>
    </dgm:pt>
    <dgm:pt modelId="{A251CF5A-87CF-40E8-906E-ACF885B2164D}" type="pres">
      <dgm:prSet presAssocID="{81DD7E8B-EC6E-41C0-BDF1-41415F3911EB}" presName="spNode" presStyleCnt="0"/>
      <dgm:spPr/>
    </dgm:pt>
    <dgm:pt modelId="{BB04D324-12F4-4C9F-AFA8-62DB322DCEDD}" type="pres">
      <dgm:prSet presAssocID="{B3C5467C-970F-44C7-9433-26B114253DA0}" presName="sibTrans" presStyleLbl="sibTrans1D1" presStyleIdx="3" presStyleCnt="4"/>
      <dgm:spPr>
        <a:custGeom>
          <a:avLst/>
          <a:gdLst/>
          <a:ahLst/>
          <a:cxnLst/>
          <a:rect l="0" t="0" r="0" b="0"/>
          <a:pathLst>
            <a:path>
              <a:moveTo>
                <a:pt x="50876" y="728899"/>
              </a:moveTo>
              <a:arcTo wR="1052111" hR="1052111" stAng="11873447" swAng="2354349"/>
            </a:path>
          </a:pathLst>
        </a:custGeom>
      </dgm:spPr>
      <dgm:t>
        <a:bodyPr/>
        <a:lstStyle/>
        <a:p>
          <a:endParaRPr lang="en-US"/>
        </a:p>
      </dgm:t>
    </dgm:pt>
  </dgm:ptLst>
  <dgm:cxnLst>
    <dgm:cxn modelId="{2A8B5737-2FA3-411F-8095-7E65E272EE14}" type="presOf" srcId="{CDCEC180-EB4A-4D12-ABF0-28CCC67C64F0}" destId="{CB08F8FB-09C5-4F86-8A68-50D23E902178}" srcOrd="0" destOrd="0" presId="urn:microsoft.com/office/officeart/2005/8/layout/cycle6"/>
    <dgm:cxn modelId="{899CF4F4-7BC5-4CFD-87B8-02C2C99E1965}" srcId="{72D2A8DD-D83E-4489-8293-133F61173B31}" destId="{FC76E52D-0526-4239-A2C5-37745F5E6337}" srcOrd="0" destOrd="0" parTransId="{4FF10603-27F5-468B-916F-E6D31A61E973}" sibTransId="{C275CDD5-0EAA-4299-8EC0-FEEE99814F35}"/>
    <dgm:cxn modelId="{7F1D5961-1E57-44A1-A50C-4AFE5F5AC7D6}" type="presOf" srcId="{9B1D3F0B-844A-4368-8D6B-E5F6E16B40B6}" destId="{1AAD12D2-29AD-4465-95D5-2DEEC896A7F5}" srcOrd="0" destOrd="0" presId="urn:microsoft.com/office/officeart/2005/8/layout/cycle6"/>
    <dgm:cxn modelId="{EAE97E71-E1E5-4B19-9A95-E360414B023E}" srcId="{72D2A8DD-D83E-4489-8293-133F61173B31}" destId="{81DD7E8B-EC6E-41C0-BDF1-41415F3911EB}" srcOrd="3" destOrd="0" parTransId="{D58E4E8D-02C4-492A-84D1-117E712A2EB8}" sibTransId="{B3C5467C-970F-44C7-9433-26B114253DA0}"/>
    <dgm:cxn modelId="{E51A02C4-E76B-4BF1-8F60-13D4E151DF59}" type="presOf" srcId="{81DD7E8B-EC6E-41C0-BDF1-41415F3911EB}" destId="{ADFA73B1-C596-4D49-B53E-442A7E55901D}" srcOrd="0" destOrd="0" presId="urn:microsoft.com/office/officeart/2005/8/layout/cycle6"/>
    <dgm:cxn modelId="{588D2657-6C94-4934-9C73-0C4AB307B84A}" type="presOf" srcId="{BE98C0CC-F209-4092-93AD-5389508F3A05}" destId="{01467868-927C-4667-BF6D-4F3D153E0AE7}" srcOrd="0" destOrd="0" presId="urn:microsoft.com/office/officeart/2005/8/layout/cycle6"/>
    <dgm:cxn modelId="{39543216-B1CE-46D9-B929-4194F1A6E561}" type="presOf" srcId="{FC76E52D-0526-4239-A2C5-37745F5E6337}" destId="{03BE7886-7E9E-4D36-8F43-1F04B6A953F3}" srcOrd="0" destOrd="0" presId="urn:microsoft.com/office/officeart/2005/8/layout/cycle6"/>
    <dgm:cxn modelId="{A7DBA8E3-EB75-49CA-A8FE-994EAF54F30D}" type="presOf" srcId="{B3C5467C-970F-44C7-9433-26B114253DA0}" destId="{BB04D324-12F4-4C9F-AFA8-62DB322DCEDD}" srcOrd="0" destOrd="0" presId="urn:microsoft.com/office/officeart/2005/8/layout/cycle6"/>
    <dgm:cxn modelId="{D3DF4D38-DD91-4BC6-885C-5B877E64251C}" type="presOf" srcId="{72D2A8DD-D83E-4489-8293-133F61173B31}" destId="{E6FFC338-CAC9-4697-A212-86BA100530C8}" srcOrd="0" destOrd="0" presId="urn:microsoft.com/office/officeart/2005/8/layout/cycle6"/>
    <dgm:cxn modelId="{98C49042-D433-429E-BDB1-BE8F7F585AD7}" type="presOf" srcId="{8DE81449-80EC-4EFC-AF1A-2FCDF17B83F4}" destId="{E3CF9CC2-69E1-4B57-9474-962AF3912F4B}" srcOrd="0" destOrd="0" presId="urn:microsoft.com/office/officeart/2005/8/layout/cycle6"/>
    <dgm:cxn modelId="{9C012C45-2355-4C65-9839-096844337546}" srcId="{72D2A8DD-D83E-4489-8293-133F61173B31}" destId="{8DE81449-80EC-4EFC-AF1A-2FCDF17B83F4}" srcOrd="1" destOrd="0" parTransId="{58D1885E-C24A-4763-BA17-C64AEFA721C9}" sibTransId="{BE98C0CC-F209-4092-93AD-5389508F3A05}"/>
    <dgm:cxn modelId="{C1F685A3-71FA-47CA-82FE-38C5F10417C6}" srcId="{72D2A8DD-D83E-4489-8293-133F61173B31}" destId="{9B1D3F0B-844A-4368-8D6B-E5F6E16B40B6}" srcOrd="2" destOrd="0" parTransId="{712AF152-3A75-4855-AD41-48E48B1FB3F5}" sibTransId="{CDCEC180-EB4A-4D12-ABF0-28CCC67C64F0}"/>
    <dgm:cxn modelId="{D654C0F2-49E5-4DB8-A00C-74E66F07784E}" type="presOf" srcId="{C275CDD5-0EAA-4299-8EC0-FEEE99814F35}" destId="{D15CDE9D-04AF-4FF4-9D69-71A3DF5F24B0}" srcOrd="0" destOrd="0" presId="urn:microsoft.com/office/officeart/2005/8/layout/cycle6"/>
    <dgm:cxn modelId="{B92F597E-C227-43F8-9E02-788F217B877B}" type="presParOf" srcId="{E6FFC338-CAC9-4697-A212-86BA100530C8}" destId="{03BE7886-7E9E-4D36-8F43-1F04B6A953F3}" srcOrd="0" destOrd="0" presId="urn:microsoft.com/office/officeart/2005/8/layout/cycle6"/>
    <dgm:cxn modelId="{DAD788AF-6F00-4E10-BF69-7851747F02AA}" type="presParOf" srcId="{E6FFC338-CAC9-4697-A212-86BA100530C8}" destId="{7F8EEE9B-53B4-434D-B0A8-1C08CAC0AC9A}" srcOrd="1" destOrd="0" presId="urn:microsoft.com/office/officeart/2005/8/layout/cycle6"/>
    <dgm:cxn modelId="{D3B2282D-5255-4619-9BF4-B2021445F8E2}" type="presParOf" srcId="{E6FFC338-CAC9-4697-A212-86BA100530C8}" destId="{D15CDE9D-04AF-4FF4-9D69-71A3DF5F24B0}" srcOrd="2" destOrd="0" presId="urn:microsoft.com/office/officeart/2005/8/layout/cycle6"/>
    <dgm:cxn modelId="{88D43E38-C913-4CA9-85E4-0B8E3137EEC7}" type="presParOf" srcId="{E6FFC338-CAC9-4697-A212-86BA100530C8}" destId="{E3CF9CC2-69E1-4B57-9474-962AF3912F4B}" srcOrd="3" destOrd="0" presId="urn:microsoft.com/office/officeart/2005/8/layout/cycle6"/>
    <dgm:cxn modelId="{D3179874-F334-4FAA-A572-29699887E27C}" type="presParOf" srcId="{E6FFC338-CAC9-4697-A212-86BA100530C8}" destId="{CEB94EE3-F4BF-46FF-9C0C-6DF2A2B4AA2B}" srcOrd="4" destOrd="0" presId="urn:microsoft.com/office/officeart/2005/8/layout/cycle6"/>
    <dgm:cxn modelId="{5972B6F3-6A89-45FA-93EA-9778BF34DA6F}" type="presParOf" srcId="{E6FFC338-CAC9-4697-A212-86BA100530C8}" destId="{01467868-927C-4667-BF6D-4F3D153E0AE7}" srcOrd="5" destOrd="0" presId="urn:microsoft.com/office/officeart/2005/8/layout/cycle6"/>
    <dgm:cxn modelId="{4ABBF536-849B-411F-A72C-F4C5757F1B24}" type="presParOf" srcId="{E6FFC338-CAC9-4697-A212-86BA100530C8}" destId="{1AAD12D2-29AD-4465-95D5-2DEEC896A7F5}" srcOrd="6" destOrd="0" presId="urn:microsoft.com/office/officeart/2005/8/layout/cycle6"/>
    <dgm:cxn modelId="{EC294FEB-1767-4E6C-AF7E-9A67C26CB82C}" type="presParOf" srcId="{E6FFC338-CAC9-4697-A212-86BA100530C8}" destId="{FED07B41-145E-4149-A7CF-8E5FDA071FED}" srcOrd="7" destOrd="0" presId="urn:microsoft.com/office/officeart/2005/8/layout/cycle6"/>
    <dgm:cxn modelId="{51872B35-06A7-4A70-8721-79DB3F8C1BF9}" type="presParOf" srcId="{E6FFC338-CAC9-4697-A212-86BA100530C8}" destId="{CB08F8FB-09C5-4F86-8A68-50D23E902178}" srcOrd="8" destOrd="0" presId="urn:microsoft.com/office/officeart/2005/8/layout/cycle6"/>
    <dgm:cxn modelId="{B88559CB-EF8A-4798-970C-6C46091561DB}" type="presParOf" srcId="{E6FFC338-CAC9-4697-A212-86BA100530C8}" destId="{ADFA73B1-C596-4D49-B53E-442A7E55901D}" srcOrd="9" destOrd="0" presId="urn:microsoft.com/office/officeart/2005/8/layout/cycle6"/>
    <dgm:cxn modelId="{19A5438D-AFA3-4118-BB3A-5133910BFDEA}" type="presParOf" srcId="{E6FFC338-CAC9-4697-A212-86BA100530C8}" destId="{A251CF5A-87CF-40E8-906E-ACF885B2164D}" srcOrd="10" destOrd="0" presId="urn:microsoft.com/office/officeart/2005/8/layout/cycle6"/>
    <dgm:cxn modelId="{8F5E2DA4-07E5-4F43-9BE7-3CD76F668B1C}" type="presParOf" srcId="{E6FFC338-CAC9-4697-A212-86BA100530C8}" destId="{BB04D324-12F4-4C9F-AFA8-62DB322DCEDD}" srcOrd="11"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BE7886-7E9E-4D36-8F43-1F04B6A953F3}">
      <dsp:nvSpPr>
        <dsp:cNvPr id="0" name=""/>
        <dsp:cNvSpPr/>
      </dsp:nvSpPr>
      <dsp:spPr>
        <a:xfrm>
          <a:off x="1126451" y="0"/>
          <a:ext cx="1128729" cy="636450"/>
        </a:xfrm>
        <a:prstGeom prst="roundRect">
          <a:avLst/>
        </a:prstGeom>
        <a:solidFill>
          <a:srgbClr val="F79646">
            <a:lumMod val="7500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solidFill>
                <a:sysClr val="window" lastClr="FFFFFF"/>
              </a:solidFill>
              <a:latin typeface="Arial"/>
              <a:ea typeface="+mn-ea"/>
              <a:cs typeface="+mn-cs"/>
            </a:rPr>
            <a:t>Business</a:t>
          </a:r>
          <a:endParaRPr lang="en-US" sz="1300" b="1" kern="1200" dirty="0">
            <a:solidFill>
              <a:sysClr val="window" lastClr="FFFFFF"/>
            </a:solidFill>
            <a:latin typeface="Arial"/>
            <a:ea typeface="+mn-ea"/>
            <a:cs typeface="+mn-cs"/>
          </a:endParaRPr>
        </a:p>
      </dsp:txBody>
      <dsp:txXfrm>
        <a:off x="1157520" y="31069"/>
        <a:ext cx="1066591" cy="574312"/>
      </dsp:txXfrm>
    </dsp:sp>
    <dsp:sp modelId="{D15CDE9D-04AF-4FF4-9D69-71A3DF5F24B0}">
      <dsp:nvSpPr>
        <dsp:cNvPr id="0" name=""/>
        <dsp:cNvSpPr/>
      </dsp:nvSpPr>
      <dsp:spPr>
        <a:xfrm>
          <a:off x="638111" y="317615"/>
          <a:ext cx="2104223" cy="2104223"/>
        </a:xfrm>
        <a:custGeom>
          <a:avLst/>
          <a:gdLst/>
          <a:ahLst/>
          <a:cxnLst/>
          <a:rect l="0" t="0" r="0" b="0"/>
          <a:pathLst>
            <a:path>
              <a:moveTo>
                <a:pt x="1623130" y="168439"/>
              </a:moveTo>
              <a:arcTo wR="1052111" hR="1052111" stAng="18172204" swAng="2354349"/>
            </a:path>
          </a:pathLst>
        </a:custGeom>
        <a:noFill/>
        <a:ln w="38100" cap="flat" cmpd="sng" algn="ctr">
          <a:solidFill>
            <a:sysClr val="window" lastClr="FFFFFF">
              <a:lumMod val="50000"/>
            </a:sysClr>
          </a:solidFill>
          <a:prstDash val="solid"/>
        </a:ln>
        <a:effectLst/>
      </dsp:spPr>
      <dsp:style>
        <a:lnRef idx="1">
          <a:scrgbClr r="0" g="0" b="0"/>
        </a:lnRef>
        <a:fillRef idx="0">
          <a:scrgbClr r="0" g="0" b="0"/>
        </a:fillRef>
        <a:effectRef idx="0">
          <a:scrgbClr r="0" g="0" b="0"/>
        </a:effectRef>
        <a:fontRef idx="minor"/>
      </dsp:style>
    </dsp:sp>
    <dsp:sp modelId="{E3CF9CC2-69E1-4B57-9474-962AF3912F4B}">
      <dsp:nvSpPr>
        <dsp:cNvPr id="0" name=""/>
        <dsp:cNvSpPr/>
      </dsp:nvSpPr>
      <dsp:spPr>
        <a:xfrm>
          <a:off x="2178563" y="1053374"/>
          <a:ext cx="1128729" cy="636450"/>
        </a:xfrm>
        <a:prstGeom prst="roundRect">
          <a:avLst/>
        </a:prstGeom>
        <a:solidFill>
          <a:srgbClr val="960000"/>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solidFill>
                <a:sysClr val="window" lastClr="FFFFFF"/>
              </a:solidFill>
              <a:latin typeface="Arial"/>
              <a:ea typeface="+mn-ea"/>
              <a:cs typeface="+mn-cs"/>
            </a:rPr>
            <a:t>Labor</a:t>
          </a:r>
          <a:endParaRPr lang="en-US" sz="1300" b="1" kern="1200" dirty="0">
            <a:solidFill>
              <a:sysClr val="window" lastClr="FFFFFF"/>
            </a:solidFill>
            <a:latin typeface="Arial"/>
            <a:ea typeface="+mn-ea"/>
            <a:cs typeface="+mn-cs"/>
          </a:endParaRPr>
        </a:p>
      </dsp:txBody>
      <dsp:txXfrm>
        <a:off x="2209632" y="1084443"/>
        <a:ext cx="1066591" cy="574312"/>
      </dsp:txXfrm>
    </dsp:sp>
    <dsp:sp modelId="{01467868-927C-4667-BF6D-4F3D153E0AE7}">
      <dsp:nvSpPr>
        <dsp:cNvPr id="0" name=""/>
        <dsp:cNvSpPr/>
      </dsp:nvSpPr>
      <dsp:spPr>
        <a:xfrm>
          <a:off x="638704" y="319488"/>
          <a:ext cx="2104223" cy="2104223"/>
        </a:xfrm>
        <a:custGeom>
          <a:avLst/>
          <a:gdLst/>
          <a:ahLst/>
          <a:cxnLst/>
          <a:rect l="0" t="0" r="0" b="0"/>
          <a:pathLst>
            <a:path>
              <a:moveTo>
                <a:pt x="2052746" y="1377181"/>
              </a:moveTo>
              <a:arcTo wR="1052111" hR="1052111" stAng="1079826" swAng="2350303"/>
            </a:path>
          </a:pathLst>
        </a:custGeom>
        <a:noFill/>
        <a:ln w="38100" cap="flat" cmpd="sng" algn="ctr">
          <a:solidFill>
            <a:sysClr val="window" lastClr="FFFFFF">
              <a:lumMod val="50000"/>
            </a:sysClr>
          </a:solidFill>
          <a:prstDash val="solid"/>
        </a:ln>
        <a:effectLst/>
      </dsp:spPr>
      <dsp:style>
        <a:lnRef idx="1">
          <a:scrgbClr r="0" g="0" b="0"/>
        </a:lnRef>
        <a:fillRef idx="0">
          <a:scrgbClr r="0" g="0" b="0"/>
        </a:fillRef>
        <a:effectRef idx="0">
          <a:scrgbClr r="0" g="0" b="0"/>
        </a:effectRef>
        <a:fontRef idx="minor"/>
      </dsp:style>
    </dsp:sp>
    <dsp:sp modelId="{1AAD12D2-29AD-4465-95D5-2DEEC896A7F5}">
      <dsp:nvSpPr>
        <dsp:cNvPr id="0" name=""/>
        <dsp:cNvSpPr/>
      </dsp:nvSpPr>
      <dsp:spPr>
        <a:xfrm>
          <a:off x="1126451" y="2105486"/>
          <a:ext cx="1128729" cy="636450"/>
        </a:xfrm>
        <a:prstGeom prst="roundRect">
          <a:avLst/>
        </a:prstGeom>
        <a:solidFill>
          <a:srgbClr val="1F497D">
            <a:lumMod val="7500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solidFill>
                <a:sysClr val="window" lastClr="FFFFFF"/>
              </a:solidFill>
              <a:latin typeface="Arial"/>
              <a:ea typeface="+mn-ea"/>
              <a:cs typeface="+mn-cs"/>
            </a:rPr>
            <a:t>Government</a:t>
          </a:r>
          <a:endParaRPr lang="en-US" sz="1300" b="1" kern="1200" dirty="0">
            <a:solidFill>
              <a:sysClr val="window" lastClr="FFFFFF"/>
            </a:solidFill>
            <a:latin typeface="Arial"/>
            <a:ea typeface="+mn-ea"/>
            <a:cs typeface="+mn-cs"/>
          </a:endParaRPr>
        </a:p>
      </dsp:txBody>
      <dsp:txXfrm>
        <a:off x="1157520" y="2136555"/>
        <a:ext cx="1066591" cy="574312"/>
      </dsp:txXfrm>
    </dsp:sp>
    <dsp:sp modelId="{CB08F8FB-09C5-4F86-8A68-50D23E902178}">
      <dsp:nvSpPr>
        <dsp:cNvPr id="0" name=""/>
        <dsp:cNvSpPr/>
      </dsp:nvSpPr>
      <dsp:spPr>
        <a:xfrm>
          <a:off x="638704" y="319488"/>
          <a:ext cx="2104223" cy="2104223"/>
        </a:xfrm>
        <a:custGeom>
          <a:avLst/>
          <a:gdLst/>
          <a:ahLst/>
          <a:cxnLst/>
          <a:rect l="0" t="0" r="0" b="0"/>
          <a:pathLst>
            <a:path>
              <a:moveTo>
                <a:pt x="481693" y="1936171"/>
              </a:moveTo>
              <a:arcTo wR="1052111" hR="1052111" stAng="7369871" swAng="2350303"/>
            </a:path>
          </a:pathLst>
        </a:custGeom>
        <a:noFill/>
        <a:ln w="38100" cap="flat" cmpd="sng" algn="ctr">
          <a:solidFill>
            <a:sysClr val="window" lastClr="FFFFFF">
              <a:lumMod val="50000"/>
            </a:sysClr>
          </a:solidFill>
          <a:prstDash val="solid"/>
        </a:ln>
        <a:effectLst/>
      </dsp:spPr>
      <dsp:style>
        <a:lnRef idx="1">
          <a:scrgbClr r="0" g="0" b="0"/>
        </a:lnRef>
        <a:fillRef idx="0">
          <a:scrgbClr r="0" g="0" b="0"/>
        </a:fillRef>
        <a:effectRef idx="0">
          <a:scrgbClr r="0" g="0" b="0"/>
        </a:effectRef>
        <a:fontRef idx="minor"/>
      </dsp:style>
    </dsp:sp>
    <dsp:sp modelId="{ADFA73B1-C596-4D49-B53E-442A7E55901D}">
      <dsp:nvSpPr>
        <dsp:cNvPr id="0" name=""/>
        <dsp:cNvSpPr/>
      </dsp:nvSpPr>
      <dsp:spPr>
        <a:xfrm>
          <a:off x="74339" y="1053374"/>
          <a:ext cx="1128729" cy="636450"/>
        </a:xfrm>
        <a:prstGeom prst="roundRect">
          <a:avLst/>
        </a:prstGeom>
        <a:solidFill>
          <a:srgbClr val="00503C"/>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solidFill>
                <a:sysClr val="window" lastClr="FFFFFF"/>
              </a:solidFill>
              <a:latin typeface="Arial"/>
              <a:ea typeface="+mn-ea"/>
              <a:cs typeface="+mn-cs"/>
            </a:rPr>
            <a:t>Communities</a:t>
          </a:r>
          <a:endParaRPr lang="en-US" sz="1200" b="1" kern="1200" dirty="0">
            <a:solidFill>
              <a:sysClr val="window" lastClr="FFFFFF"/>
            </a:solidFill>
            <a:latin typeface="Arial"/>
            <a:ea typeface="+mn-ea"/>
            <a:cs typeface="+mn-cs"/>
          </a:endParaRPr>
        </a:p>
      </dsp:txBody>
      <dsp:txXfrm>
        <a:off x="105408" y="1084443"/>
        <a:ext cx="1066591" cy="574312"/>
      </dsp:txXfrm>
    </dsp:sp>
    <dsp:sp modelId="{BB04D324-12F4-4C9F-AFA8-62DB322DCEDD}">
      <dsp:nvSpPr>
        <dsp:cNvPr id="0" name=""/>
        <dsp:cNvSpPr/>
      </dsp:nvSpPr>
      <dsp:spPr>
        <a:xfrm>
          <a:off x="639296" y="317615"/>
          <a:ext cx="2104223" cy="2104223"/>
        </a:xfrm>
        <a:custGeom>
          <a:avLst/>
          <a:gdLst/>
          <a:ahLst/>
          <a:cxnLst/>
          <a:rect l="0" t="0" r="0" b="0"/>
          <a:pathLst>
            <a:path>
              <a:moveTo>
                <a:pt x="50876" y="728899"/>
              </a:moveTo>
              <a:arcTo wR="1052111" hR="1052111" stAng="11873447" swAng="2354349"/>
            </a:path>
          </a:pathLst>
        </a:custGeom>
        <a:noFill/>
        <a:ln w="38100" cap="flat" cmpd="sng" algn="ctr">
          <a:solidFill>
            <a:sysClr val="window" lastClr="FFFFFF">
              <a:lumMod val="50000"/>
            </a:sysClr>
          </a:solidFill>
          <a:prstDash val="solid"/>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BE7886-7E9E-4D36-8F43-1F04B6A953F3}">
      <dsp:nvSpPr>
        <dsp:cNvPr id="0" name=""/>
        <dsp:cNvSpPr/>
      </dsp:nvSpPr>
      <dsp:spPr>
        <a:xfrm>
          <a:off x="1126451" y="0"/>
          <a:ext cx="1128729" cy="636450"/>
        </a:xfrm>
        <a:prstGeom prst="roundRect">
          <a:avLst/>
        </a:prstGeom>
        <a:solidFill>
          <a:srgbClr val="F79646">
            <a:lumMod val="7500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solidFill>
                <a:sysClr val="window" lastClr="FFFFFF"/>
              </a:solidFill>
              <a:latin typeface="Arial"/>
              <a:ea typeface="+mn-ea"/>
              <a:cs typeface="+mn-cs"/>
            </a:rPr>
            <a:t>Business</a:t>
          </a:r>
          <a:endParaRPr lang="en-US" sz="1300" b="1" kern="1200" dirty="0">
            <a:solidFill>
              <a:sysClr val="window" lastClr="FFFFFF"/>
            </a:solidFill>
            <a:latin typeface="Arial"/>
            <a:ea typeface="+mn-ea"/>
            <a:cs typeface="+mn-cs"/>
          </a:endParaRPr>
        </a:p>
      </dsp:txBody>
      <dsp:txXfrm>
        <a:off x="1157520" y="31069"/>
        <a:ext cx="1066591" cy="574312"/>
      </dsp:txXfrm>
    </dsp:sp>
    <dsp:sp modelId="{D15CDE9D-04AF-4FF4-9D69-71A3DF5F24B0}">
      <dsp:nvSpPr>
        <dsp:cNvPr id="0" name=""/>
        <dsp:cNvSpPr/>
      </dsp:nvSpPr>
      <dsp:spPr>
        <a:xfrm>
          <a:off x="638111" y="317615"/>
          <a:ext cx="2104223" cy="2104223"/>
        </a:xfrm>
        <a:custGeom>
          <a:avLst/>
          <a:gdLst/>
          <a:ahLst/>
          <a:cxnLst/>
          <a:rect l="0" t="0" r="0" b="0"/>
          <a:pathLst>
            <a:path>
              <a:moveTo>
                <a:pt x="1623130" y="168439"/>
              </a:moveTo>
              <a:arcTo wR="1052111" hR="1052111" stAng="18172204" swAng="2354349"/>
            </a:path>
          </a:pathLst>
        </a:custGeom>
        <a:noFill/>
        <a:ln w="38100" cap="flat" cmpd="sng" algn="ctr">
          <a:solidFill>
            <a:sysClr val="window" lastClr="FFFFFF">
              <a:lumMod val="50000"/>
            </a:sysClr>
          </a:solidFill>
          <a:prstDash val="solid"/>
        </a:ln>
        <a:effectLst/>
      </dsp:spPr>
      <dsp:style>
        <a:lnRef idx="1">
          <a:scrgbClr r="0" g="0" b="0"/>
        </a:lnRef>
        <a:fillRef idx="0">
          <a:scrgbClr r="0" g="0" b="0"/>
        </a:fillRef>
        <a:effectRef idx="0">
          <a:scrgbClr r="0" g="0" b="0"/>
        </a:effectRef>
        <a:fontRef idx="minor"/>
      </dsp:style>
    </dsp:sp>
    <dsp:sp modelId="{E3CF9CC2-69E1-4B57-9474-962AF3912F4B}">
      <dsp:nvSpPr>
        <dsp:cNvPr id="0" name=""/>
        <dsp:cNvSpPr/>
      </dsp:nvSpPr>
      <dsp:spPr>
        <a:xfrm>
          <a:off x="2178563" y="1053374"/>
          <a:ext cx="1128729" cy="636450"/>
        </a:xfrm>
        <a:prstGeom prst="roundRect">
          <a:avLst/>
        </a:prstGeom>
        <a:solidFill>
          <a:srgbClr val="960000"/>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solidFill>
                <a:sysClr val="window" lastClr="FFFFFF"/>
              </a:solidFill>
              <a:latin typeface="Arial"/>
              <a:ea typeface="+mn-ea"/>
              <a:cs typeface="+mn-cs"/>
            </a:rPr>
            <a:t>Labor</a:t>
          </a:r>
          <a:endParaRPr lang="en-US" sz="1300" b="1" kern="1200" dirty="0">
            <a:solidFill>
              <a:sysClr val="window" lastClr="FFFFFF"/>
            </a:solidFill>
            <a:latin typeface="Arial"/>
            <a:ea typeface="+mn-ea"/>
            <a:cs typeface="+mn-cs"/>
          </a:endParaRPr>
        </a:p>
      </dsp:txBody>
      <dsp:txXfrm>
        <a:off x="2209632" y="1084443"/>
        <a:ext cx="1066591" cy="574312"/>
      </dsp:txXfrm>
    </dsp:sp>
    <dsp:sp modelId="{01467868-927C-4667-BF6D-4F3D153E0AE7}">
      <dsp:nvSpPr>
        <dsp:cNvPr id="0" name=""/>
        <dsp:cNvSpPr/>
      </dsp:nvSpPr>
      <dsp:spPr>
        <a:xfrm>
          <a:off x="638704" y="319488"/>
          <a:ext cx="2104223" cy="2104223"/>
        </a:xfrm>
        <a:custGeom>
          <a:avLst/>
          <a:gdLst/>
          <a:ahLst/>
          <a:cxnLst/>
          <a:rect l="0" t="0" r="0" b="0"/>
          <a:pathLst>
            <a:path>
              <a:moveTo>
                <a:pt x="2052746" y="1377181"/>
              </a:moveTo>
              <a:arcTo wR="1052111" hR="1052111" stAng="1079826" swAng="2350303"/>
            </a:path>
          </a:pathLst>
        </a:custGeom>
        <a:noFill/>
        <a:ln w="38100" cap="flat" cmpd="sng" algn="ctr">
          <a:solidFill>
            <a:sysClr val="window" lastClr="FFFFFF">
              <a:lumMod val="50000"/>
            </a:sysClr>
          </a:solidFill>
          <a:prstDash val="solid"/>
        </a:ln>
        <a:effectLst/>
      </dsp:spPr>
      <dsp:style>
        <a:lnRef idx="1">
          <a:scrgbClr r="0" g="0" b="0"/>
        </a:lnRef>
        <a:fillRef idx="0">
          <a:scrgbClr r="0" g="0" b="0"/>
        </a:fillRef>
        <a:effectRef idx="0">
          <a:scrgbClr r="0" g="0" b="0"/>
        </a:effectRef>
        <a:fontRef idx="minor"/>
      </dsp:style>
    </dsp:sp>
    <dsp:sp modelId="{1AAD12D2-29AD-4465-95D5-2DEEC896A7F5}">
      <dsp:nvSpPr>
        <dsp:cNvPr id="0" name=""/>
        <dsp:cNvSpPr/>
      </dsp:nvSpPr>
      <dsp:spPr>
        <a:xfrm>
          <a:off x="1126451" y="2105486"/>
          <a:ext cx="1128729" cy="636450"/>
        </a:xfrm>
        <a:prstGeom prst="roundRect">
          <a:avLst/>
        </a:prstGeom>
        <a:solidFill>
          <a:srgbClr val="1F497D">
            <a:lumMod val="7500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solidFill>
                <a:sysClr val="window" lastClr="FFFFFF"/>
              </a:solidFill>
              <a:latin typeface="Arial"/>
              <a:ea typeface="+mn-ea"/>
              <a:cs typeface="+mn-cs"/>
            </a:rPr>
            <a:t>Government</a:t>
          </a:r>
          <a:endParaRPr lang="en-US" sz="1300" b="1" kern="1200" dirty="0">
            <a:solidFill>
              <a:sysClr val="window" lastClr="FFFFFF"/>
            </a:solidFill>
            <a:latin typeface="Arial"/>
            <a:ea typeface="+mn-ea"/>
            <a:cs typeface="+mn-cs"/>
          </a:endParaRPr>
        </a:p>
      </dsp:txBody>
      <dsp:txXfrm>
        <a:off x="1157520" y="2136555"/>
        <a:ext cx="1066591" cy="574312"/>
      </dsp:txXfrm>
    </dsp:sp>
    <dsp:sp modelId="{CB08F8FB-09C5-4F86-8A68-50D23E902178}">
      <dsp:nvSpPr>
        <dsp:cNvPr id="0" name=""/>
        <dsp:cNvSpPr/>
      </dsp:nvSpPr>
      <dsp:spPr>
        <a:xfrm>
          <a:off x="638704" y="319488"/>
          <a:ext cx="2104223" cy="2104223"/>
        </a:xfrm>
        <a:custGeom>
          <a:avLst/>
          <a:gdLst/>
          <a:ahLst/>
          <a:cxnLst/>
          <a:rect l="0" t="0" r="0" b="0"/>
          <a:pathLst>
            <a:path>
              <a:moveTo>
                <a:pt x="481693" y="1936171"/>
              </a:moveTo>
              <a:arcTo wR="1052111" hR="1052111" stAng="7369871" swAng="2350303"/>
            </a:path>
          </a:pathLst>
        </a:custGeom>
        <a:noFill/>
        <a:ln w="38100" cap="flat" cmpd="sng" algn="ctr">
          <a:solidFill>
            <a:sysClr val="window" lastClr="FFFFFF">
              <a:lumMod val="50000"/>
            </a:sysClr>
          </a:solidFill>
          <a:prstDash val="solid"/>
        </a:ln>
        <a:effectLst/>
      </dsp:spPr>
      <dsp:style>
        <a:lnRef idx="1">
          <a:scrgbClr r="0" g="0" b="0"/>
        </a:lnRef>
        <a:fillRef idx="0">
          <a:scrgbClr r="0" g="0" b="0"/>
        </a:fillRef>
        <a:effectRef idx="0">
          <a:scrgbClr r="0" g="0" b="0"/>
        </a:effectRef>
        <a:fontRef idx="minor"/>
      </dsp:style>
    </dsp:sp>
    <dsp:sp modelId="{ADFA73B1-C596-4D49-B53E-442A7E55901D}">
      <dsp:nvSpPr>
        <dsp:cNvPr id="0" name=""/>
        <dsp:cNvSpPr/>
      </dsp:nvSpPr>
      <dsp:spPr>
        <a:xfrm>
          <a:off x="74339" y="1053374"/>
          <a:ext cx="1128729" cy="636450"/>
        </a:xfrm>
        <a:prstGeom prst="roundRect">
          <a:avLst/>
        </a:prstGeom>
        <a:solidFill>
          <a:srgbClr val="00503C"/>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solidFill>
                <a:sysClr val="window" lastClr="FFFFFF"/>
              </a:solidFill>
              <a:latin typeface="Arial"/>
              <a:ea typeface="+mn-ea"/>
              <a:cs typeface="+mn-cs"/>
            </a:rPr>
            <a:t>Communities</a:t>
          </a:r>
          <a:endParaRPr lang="en-US" sz="1200" b="1" kern="1200" dirty="0">
            <a:solidFill>
              <a:sysClr val="window" lastClr="FFFFFF"/>
            </a:solidFill>
            <a:latin typeface="Arial"/>
            <a:ea typeface="+mn-ea"/>
            <a:cs typeface="+mn-cs"/>
          </a:endParaRPr>
        </a:p>
      </dsp:txBody>
      <dsp:txXfrm>
        <a:off x="105408" y="1084443"/>
        <a:ext cx="1066591" cy="574312"/>
      </dsp:txXfrm>
    </dsp:sp>
    <dsp:sp modelId="{BB04D324-12F4-4C9F-AFA8-62DB322DCEDD}">
      <dsp:nvSpPr>
        <dsp:cNvPr id="0" name=""/>
        <dsp:cNvSpPr/>
      </dsp:nvSpPr>
      <dsp:spPr>
        <a:xfrm>
          <a:off x="639296" y="317615"/>
          <a:ext cx="2104223" cy="2104223"/>
        </a:xfrm>
        <a:custGeom>
          <a:avLst/>
          <a:gdLst/>
          <a:ahLst/>
          <a:cxnLst/>
          <a:rect l="0" t="0" r="0" b="0"/>
          <a:pathLst>
            <a:path>
              <a:moveTo>
                <a:pt x="50876" y="728899"/>
              </a:moveTo>
              <a:arcTo wR="1052111" hR="1052111" stAng="11873447" swAng="2354349"/>
            </a:path>
          </a:pathLst>
        </a:custGeom>
        <a:noFill/>
        <a:ln w="38100" cap="flat" cmpd="sng" algn="ctr">
          <a:solidFill>
            <a:sysClr val="window" lastClr="FFFFFF">
              <a:lumMod val="50000"/>
            </a:sys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C5FF03-F18D-499B-B7A6-114445077B72}" type="datetimeFigureOut">
              <a:rPr lang="en-US" smtClean="0"/>
              <a:t>9/15/2014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902669-B16A-4EE6-82E5-B108DE006ED6}" type="slidenum">
              <a:rPr lang="en-US" smtClean="0"/>
              <a:t>‹#›</a:t>
            </a:fld>
            <a:endParaRPr lang="en-US"/>
          </a:p>
        </p:txBody>
      </p:sp>
    </p:spTree>
    <p:extLst>
      <p:ext uri="{BB962C8B-B14F-4D97-AF65-F5344CB8AC3E}">
        <p14:creationId xmlns:p14="http://schemas.microsoft.com/office/powerpoint/2010/main" val="1304381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1F976021-0B27-4EEE-9034-10F26DE842A0}" type="slidenum">
              <a:rPr lang="en-US" smtClean="0"/>
              <a:pPr/>
              <a:t>2</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8577647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1F976021-0B27-4EEE-9034-10F26DE842A0}" type="slidenum">
              <a:rPr lang="en-US" smtClean="0"/>
              <a:pPr/>
              <a:t>5</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18063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ABCB6D73-AAF7-4D63-BD63-8036832600E8}" type="slidenum">
              <a:rPr lang="en-US" smtClean="0"/>
              <a:pPr/>
              <a:t>6</a:t>
            </a:fld>
            <a:endParaRPr lang="en-US" dirty="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marL="234128" indent="-234128" eaLnBrk="1" hangingPunct="1">
              <a:buFontTx/>
              <a:buAutoNum type="arabicPeriod"/>
            </a:pPr>
            <a:endParaRPr lang="en-US" dirty="0" smtClean="0"/>
          </a:p>
        </p:txBody>
      </p:sp>
    </p:spTree>
    <p:extLst>
      <p:ext uri="{BB962C8B-B14F-4D97-AF65-F5344CB8AC3E}">
        <p14:creationId xmlns:p14="http://schemas.microsoft.com/office/powerpoint/2010/main" val="406655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key distinction</a:t>
            </a:r>
            <a:r>
              <a:rPr lang="en-US" baseline="0" dirty="0" smtClean="0"/>
              <a:t> we make in our program is that our students are not only aspiring to become machinists and engineers, but that career paths in manufacturing also include management and ownership positions. Our career program is designed so that students have exposure to the full breadth careers in all aspects of manufacturing. </a:t>
            </a:r>
            <a:endParaRPr lang="en-US" dirty="0"/>
          </a:p>
        </p:txBody>
      </p:sp>
      <p:sp>
        <p:nvSpPr>
          <p:cNvPr id="4" name="Slide Number Placeholder 3"/>
          <p:cNvSpPr>
            <a:spLocks noGrp="1"/>
          </p:cNvSpPr>
          <p:nvPr>
            <p:ph type="sldNum" sz="quarter" idx="10"/>
          </p:nvPr>
        </p:nvSpPr>
        <p:spPr/>
        <p:txBody>
          <a:bodyPr/>
          <a:lstStyle/>
          <a:p>
            <a:fld id="{96B3A787-6F40-4528-B20B-86CF18F8791E}" type="slidenum">
              <a:rPr lang="en-US" smtClean="0"/>
              <a:t>7</a:t>
            </a:fld>
            <a:endParaRPr lang="en-US"/>
          </a:p>
        </p:txBody>
      </p:sp>
    </p:spTree>
    <p:extLst>
      <p:ext uri="{BB962C8B-B14F-4D97-AF65-F5344CB8AC3E}">
        <p14:creationId xmlns:p14="http://schemas.microsoft.com/office/powerpoint/2010/main" val="40402037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endParaRPr lang="en-US" smtClean="0"/>
          </a:p>
        </p:txBody>
      </p:sp>
      <p:sp>
        <p:nvSpPr>
          <p:cNvPr id="66564" name="Slide Number Placeholder 3"/>
          <p:cNvSpPr>
            <a:spLocks noGrp="1"/>
          </p:cNvSpPr>
          <p:nvPr>
            <p:ph type="sldNum" sz="quarter" idx="5"/>
          </p:nvPr>
        </p:nvSpPr>
        <p:spPr>
          <a:noFill/>
        </p:spPr>
        <p:txBody>
          <a:bodyPr/>
          <a:lstStyle/>
          <a:p>
            <a:fld id="{E51175F2-D7CA-42E0-B59E-DCD8DE32C1A5}" type="slidenum">
              <a:rPr lang="en-US" smtClean="0"/>
              <a:pPr/>
              <a:t>8</a:t>
            </a:fld>
            <a:endParaRPr lang="en-US" smtClean="0"/>
          </a:p>
        </p:txBody>
      </p:sp>
    </p:spTree>
    <p:extLst>
      <p:ext uri="{BB962C8B-B14F-4D97-AF65-F5344CB8AC3E}">
        <p14:creationId xmlns:p14="http://schemas.microsoft.com/office/powerpoint/2010/main" val="1284843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7108556B-BFCA-40A5-86DC-5BB3A8E7C95D}" type="datetime1">
              <a:rPr lang="en-US" smtClean="0">
                <a:solidFill>
                  <a:prstClr val="black">
                    <a:tint val="75000"/>
                  </a:prstClr>
                </a:solidFill>
              </a:rPr>
              <a:pPr>
                <a:defRPr/>
              </a:pPr>
              <a:t>9/15/2014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89086244-5E46-4366-B459-730B7967FF08}"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40219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F2B019-7A2C-41FE-AA55-E94FC94512A1}" type="datetime1">
              <a:rPr lang="en-US" smtClean="0">
                <a:solidFill>
                  <a:prstClr val="black">
                    <a:tint val="75000"/>
                  </a:prstClr>
                </a:solidFill>
              </a:rPr>
              <a:pPr/>
              <a:t>9/15/2014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03FA39E9-A979-4199-A5A4-888860B16CB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75747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97C2F5-529C-4892-8DA5-FAE4ABCBF670}" type="datetime1">
              <a:rPr lang="en-US" smtClean="0">
                <a:solidFill>
                  <a:prstClr val="black">
                    <a:tint val="75000"/>
                  </a:prstClr>
                </a:solidFill>
              </a:rPr>
              <a:pPr/>
              <a:t>9/15/2014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4E271B50-737B-4BCE-9F2A-4115CFA069FA}"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182619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16000" y="762000"/>
            <a:ext cx="10566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17601" y="2362201"/>
            <a:ext cx="5027084" cy="372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347884" y="2362201"/>
            <a:ext cx="5027083" cy="372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
          <p:cNvSpPr>
            <a:spLocks noGrp="1" noChangeArrowheads="1"/>
          </p:cNvSpPr>
          <p:nvPr>
            <p:ph type="sldNum" sz="quarter" idx="10"/>
          </p:nvPr>
        </p:nvSpPr>
        <p:spPr>
          <a:ln/>
        </p:spPr>
        <p:txBody>
          <a:bodyPr/>
          <a:lstStyle>
            <a:lvl1pPr>
              <a:defRPr/>
            </a:lvl1pPr>
          </a:lstStyle>
          <a:p>
            <a:pPr>
              <a:defRPr/>
            </a:pPr>
            <a:fld id="{46CC795B-57B9-4AEE-8F40-140162FA265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290599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8A2C5149-EADE-4BCC-BAF3-549523140C83}" type="datetime1">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9/15/2014</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8" name="Footer Placeholder 7"/>
          <p:cNvSpPr>
            <a:spLocks noGrp="1"/>
          </p:cNvSpPr>
          <p:nvPr>
            <p:ph type="ftr" sz="quarter" idx="11"/>
          </p:nvPr>
        </p:nvSpPr>
        <p:spPr/>
        <p:txBody>
          <a:bodyPr/>
          <a:lstStyle/>
          <a:p>
            <a:r>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t>
              </a:t>
            </a:r>
          </a:p>
        </p:txBody>
      </p:sp>
      <p:sp>
        <p:nvSpPr>
          <p:cNvPr id="9" name="Slide Number Placeholder 8"/>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79000323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r>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t>
              </a:t>
            </a:r>
          </a:p>
        </p:txBody>
      </p:sp>
      <p:sp>
        <p:nvSpPr>
          <p:cNvPr id="6" name="Slide Number Placeholder 5"/>
          <p:cNvSpPr>
            <a:spLocks noGrp="1"/>
          </p:cNvSpPr>
          <p:nvPr>
            <p:ph type="sldNum" sz="quarter" idx="12"/>
          </p:nvPr>
        </p:nvSpPr>
        <p:spPr/>
        <p:txBody>
          <a:bodyPr/>
          <a:lstStyle>
            <a:lvl1pPr>
              <a:defRPr sz="2000"/>
            </a:lvl1pPr>
          </a:lstStyle>
          <a:p>
            <a:fld id="{6D22F896-40B5-4ADD-8801-0D06FADFA095}"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0000" y="6248724"/>
            <a:ext cx="1017025" cy="580375"/>
          </a:xfrm>
          <a:prstGeom prst="rect">
            <a:avLst/>
          </a:prstGeom>
        </p:spPr>
      </p:pic>
    </p:spTree>
    <p:extLst>
      <p:ext uri="{BB962C8B-B14F-4D97-AF65-F5344CB8AC3E}">
        <p14:creationId xmlns:p14="http://schemas.microsoft.com/office/powerpoint/2010/main" val="5961979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6000" b="0" spc="-300">
                <a:solidFill>
                  <a:srgbClr val="F8F8F8"/>
                </a:solidFill>
                <a:effectLst>
                  <a:outerShdw blurRad="469900" dist="342900" dir="5400000" sy="-20000" rotWithShape="0">
                    <a:prstClr val="black">
                      <a:alpha val="66000"/>
                    </a:prstClr>
                  </a:outerShdw>
                </a:effectLst>
                <a:latin typeface="+mj-lt"/>
              </a:defRPr>
            </a:lvl1pPr>
          </a:lstStyle>
          <a:p>
            <a:r>
              <a:rPr lang="en-US" dirty="0" smtClean="0"/>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B55FC62-F8B7-40A4-ACB1-8C596BEFAC56}" type="datetime1">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9/15/2014</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r>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t>
              </a:t>
            </a:r>
          </a:p>
        </p:txBody>
      </p:sp>
      <p:sp>
        <p:nvSpPr>
          <p:cNvPr id="6" name="Slide Number Placeholder 5"/>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9264407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r>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t>
              </a:t>
            </a:r>
          </a:p>
        </p:txBody>
      </p:sp>
      <p:sp>
        <p:nvSpPr>
          <p:cNvPr id="7" name="Slide Number Placeholder 6"/>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0000" y="6248724"/>
            <a:ext cx="1017025" cy="580375"/>
          </a:xfrm>
          <a:prstGeom prst="rect">
            <a:avLst/>
          </a:prstGeom>
        </p:spPr>
      </p:pic>
    </p:spTree>
    <p:extLst>
      <p:ext uri="{BB962C8B-B14F-4D97-AF65-F5344CB8AC3E}">
        <p14:creationId xmlns:p14="http://schemas.microsoft.com/office/powerpoint/2010/main" val="28736066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r>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t>
              </a:t>
            </a:r>
          </a:p>
        </p:txBody>
      </p:sp>
      <p:sp>
        <p:nvSpPr>
          <p:cNvPr id="9" name="Slide Number Placeholder 8"/>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0000" y="6248724"/>
            <a:ext cx="1017025" cy="580375"/>
          </a:xfrm>
          <a:prstGeom prst="rect">
            <a:avLst/>
          </a:prstGeom>
        </p:spPr>
      </p:pic>
    </p:spTree>
    <p:extLst>
      <p:ext uri="{BB962C8B-B14F-4D97-AF65-F5344CB8AC3E}">
        <p14:creationId xmlns:p14="http://schemas.microsoft.com/office/powerpoint/2010/main" val="122370302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7CDAC2D-8BE9-4EC7-9F47-D8340A482A58}" type="datetime1">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9/15/2014</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r>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t>
              </a:t>
            </a:r>
          </a:p>
        </p:txBody>
      </p:sp>
      <p:sp>
        <p:nvSpPr>
          <p:cNvPr id="5" name="Slide Number Placeholder 4"/>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367751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5C2BAE-E437-48AB-8A19-A2B9C7AAD8E3}" type="datetime1">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9/15/2014</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3" name="Footer Placeholder 2"/>
          <p:cNvSpPr>
            <a:spLocks noGrp="1"/>
          </p:cNvSpPr>
          <p:nvPr>
            <p:ph type="ftr" sz="quarter" idx="11"/>
          </p:nvPr>
        </p:nvSpPr>
        <p:spPr/>
        <p:txBody>
          <a:bodyPr/>
          <a:lstStyle/>
          <a:p>
            <a:r>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t>
              </a:t>
            </a:r>
          </a:p>
        </p:txBody>
      </p:sp>
      <p:sp>
        <p:nvSpPr>
          <p:cNvPr id="4" name="Slide Number Placeholder 3"/>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075808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0DE202-E400-4695-90C8-11E7B03F9CBD}" type="datetime1">
              <a:rPr lang="en-US" smtClean="0">
                <a:solidFill>
                  <a:prstClr val="black">
                    <a:tint val="75000"/>
                  </a:prstClr>
                </a:solidFill>
              </a:rPr>
              <a:pPr/>
              <a:t>9/15/2014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5A9439A1-6AD6-41A4-8014-0538D29C95BD}"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1329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81D563-9C4F-4814-B8C4-F174F6850D6B}" type="datetime1">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9/15/2014</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r>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t>
              </a:t>
            </a:r>
          </a:p>
        </p:txBody>
      </p:sp>
      <p:sp>
        <p:nvSpPr>
          <p:cNvPr id="7" name="Slide Number Placeholder 6"/>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7734876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64CAED-34F3-4F5E-85CD-9AD9441B896B}" type="datetime1">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9/15/2014</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r>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t>
              </a:t>
            </a:r>
          </a:p>
        </p:txBody>
      </p:sp>
      <p:sp>
        <p:nvSpPr>
          <p:cNvPr id="7" name="Slide Number Placeholder 6"/>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6539409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17C1FD-DB9F-429F-9478-7CA534B50AA2}" type="datetime1">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9/15/2014</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r>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t>
              </a:t>
            </a:r>
          </a:p>
        </p:txBody>
      </p:sp>
      <p:sp>
        <p:nvSpPr>
          <p:cNvPr id="7" name="Slide Number Placeholder 6"/>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4954997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4D5090-2BB9-4F00-9D5A-92E3231F5F18}" type="datetime1">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9/15/2014</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r>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t>
              </a:t>
            </a:r>
          </a:p>
        </p:txBody>
      </p:sp>
      <p:sp>
        <p:nvSpPr>
          <p:cNvPr id="7" name="Slide Number Placeholder 6"/>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2980707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2B48E4-A6B4-4B01-A672-109EB00A3595}" type="datetime1">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9/15/2014</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r>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t>
              </a:t>
            </a:r>
          </a:p>
        </p:txBody>
      </p:sp>
      <p:sp>
        <p:nvSpPr>
          <p:cNvPr id="7" name="Slide Number Placeholder 6"/>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defTabSz="457200"/>
            <a:r>
              <a:rPr lang="en-US" sz="8000" dirty="0">
                <a:solidFill>
                  <a:prstClr val="white"/>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8000" dirty="0">
                <a:solidFill>
                  <a:prstClr val="white"/>
                </a:solidFill>
                <a:effectLst/>
              </a:rPr>
              <a:t>”</a:t>
            </a:r>
          </a:p>
        </p:txBody>
      </p:sp>
    </p:spTree>
    <p:extLst>
      <p:ext uri="{BB962C8B-B14F-4D97-AF65-F5344CB8AC3E}">
        <p14:creationId xmlns:p14="http://schemas.microsoft.com/office/powerpoint/2010/main" val="41648859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BBD3B0-5F9F-4C18-A26D-AE8F1EB35AE9}" type="datetime1">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9/15/2014</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r>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t>
              </a:t>
            </a:r>
          </a:p>
        </p:txBody>
      </p:sp>
      <p:sp>
        <p:nvSpPr>
          <p:cNvPr id="7" name="Slide Number Placeholder 6"/>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7410085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Footer Placeholder 3"/>
          <p:cNvSpPr>
            <a:spLocks noGrp="1"/>
          </p:cNvSpPr>
          <p:nvPr>
            <p:ph type="ftr" sz="quarter" idx="11"/>
          </p:nvPr>
        </p:nvSpPr>
        <p:spPr/>
        <p:txBody>
          <a:bodyPr/>
          <a:lstStyle/>
          <a:p>
            <a:r>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t>
              </a:t>
            </a:r>
          </a:p>
        </p:txBody>
      </p:sp>
      <p:sp>
        <p:nvSpPr>
          <p:cNvPr id="5" name="Slide Number Placeholder 4"/>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0000" y="6248724"/>
            <a:ext cx="1017025" cy="580375"/>
          </a:xfrm>
          <a:prstGeom prst="rect">
            <a:avLst/>
          </a:prstGeom>
        </p:spPr>
      </p:pic>
    </p:spTree>
    <p:extLst>
      <p:ext uri="{BB962C8B-B14F-4D97-AF65-F5344CB8AC3E}">
        <p14:creationId xmlns:p14="http://schemas.microsoft.com/office/powerpoint/2010/main" val="400920341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31887492-4C8E-4595-9408-826B8974DF55}" type="datetime1">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9/15/2014</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r>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t>
              </a:t>
            </a:r>
          </a:p>
        </p:txBody>
      </p:sp>
      <p:sp>
        <p:nvSpPr>
          <p:cNvPr id="5" name="Slide Number Placeholder 4"/>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6240061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E1C615-185B-47EC-85EB-9E59DCF2BE5B}" type="datetime1">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9/15/2014</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r>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t>
              </a:t>
            </a:r>
          </a:p>
        </p:txBody>
      </p:sp>
      <p:sp>
        <p:nvSpPr>
          <p:cNvPr id="6" name="Slide Number Placeholder 5"/>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1502433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4F169A3-01DD-442E-A3F0-EFFDB70C1181}" type="datetime1">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9/15/2014</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r>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t>
              </a:t>
            </a:r>
          </a:p>
        </p:txBody>
      </p:sp>
      <p:sp>
        <p:nvSpPr>
          <p:cNvPr id="6" name="Slide Number Placeholder 5"/>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837578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0C9559-ED52-473B-BBEE-A5587EB9B404}" type="datetime1">
              <a:rPr lang="en-US" smtClean="0">
                <a:solidFill>
                  <a:prstClr val="black">
                    <a:tint val="75000"/>
                  </a:prstClr>
                </a:solidFill>
              </a:rPr>
              <a:pPr/>
              <a:t>9/15/2014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163125F-06AF-4C08-8F98-FCFD0DE82B0D}"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43375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87CCE0C-3ADF-4576-8F3E-123C9DEDE2C3}" type="datetime1">
              <a:rPr lang="en-US" smtClean="0">
                <a:solidFill>
                  <a:prstClr val="black">
                    <a:tint val="75000"/>
                  </a:prstClr>
                </a:solidFill>
              </a:rPr>
              <a:pPr/>
              <a:t>9/15/2014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B1A21872-BE27-4A52-B88F-9FC5BB837DB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14229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CE9DD9B-7641-4B7C-9E9F-91A1F91662F1}" type="datetime1">
              <a:rPr lang="en-US" smtClean="0">
                <a:solidFill>
                  <a:prstClr val="black">
                    <a:tint val="75000"/>
                  </a:prstClr>
                </a:solidFill>
              </a:rPr>
              <a:pPr/>
              <a:t>9/15/2014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5858846E-DF9D-4BD1-81FD-C288C1DD76B2}"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78696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8DDC0D9-14A9-4ED9-91A2-911355A3FE89}" type="datetime1">
              <a:rPr lang="en-US" smtClean="0">
                <a:solidFill>
                  <a:prstClr val="black">
                    <a:tint val="75000"/>
                  </a:prstClr>
                </a:solidFill>
              </a:rPr>
              <a:pPr/>
              <a:t>9/15/2014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C28138E-65F4-4884-9C91-56ABEDCD3128}"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80222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892268-69D2-444B-ACC6-F82879AA1D24}" type="datetime1">
              <a:rPr lang="en-US" smtClean="0">
                <a:solidFill>
                  <a:prstClr val="black">
                    <a:tint val="75000"/>
                  </a:prstClr>
                </a:solidFill>
              </a:rPr>
              <a:pPr/>
              <a:t>9/15/2014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0E2958D4-DA35-4945-8D73-2B0F590C9862}"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74407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AB24DF-48C2-4A0E-8D5D-C0149986CCBB}" type="datetime1">
              <a:rPr lang="en-US" smtClean="0">
                <a:solidFill>
                  <a:prstClr val="black">
                    <a:tint val="75000"/>
                  </a:prstClr>
                </a:solidFill>
              </a:rPr>
              <a:pPr/>
              <a:t>9/15/2014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D17B9954-A4E3-422C-B029-45C0B66813C0}"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56429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17578F-82B3-4B8E-B7CD-BC7CF0CC3200}" type="datetime1">
              <a:rPr lang="en-US" smtClean="0">
                <a:solidFill>
                  <a:prstClr val="black">
                    <a:tint val="75000"/>
                  </a:prstClr>
                </a:solidFill>
              </a:rPr>
              <a:pPr/>
              <a:t>9/15/2014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076F5F8A-D9F6-4D10-93B9-3B553520678B}"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26819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gi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image" Target="../media/image2.png"/><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alphaModFix amt="30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pPr>
            <a:fld id="{2091C7E6-C629-4E5D-9E87-694588AA6B3D}" type="datetime1">
              <a:rPr lang="en-US" smtClean="0">
                <a:solidFill>
                  <a:prstClr val="black">
                    <a:tint val="75000"/>
                  </a:prstClr>
                </a:solidFill>
                <a:cs typeface="Arial" charset="0"/>
              </a:rPr>
              <a:pPr fontAlgn="base">
                <a:spcBef>
                  <a:spcPct val="0"/>
                </a:spcBef>
                <a:spcAft>
                  <a:spcPct val="0"/>
                </a:spcAft>
              </a:pPr>
              <a:t>9/15/2014</a:t>
            </a:fld>
            <a:endParaRPr lang="en-US">
              <a:solidFill>
                <a:prstClr val="black">
                  <a:tint val="75000"/>
                </a:prstClr>
              </a:solidFill>
              <a:cs typeface="Arial" charset="0"/>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pPr>
            <a:endParaRPr lang="en-US">
              <a:solidFill>
                <a:prstClr val="black">
                  <a:tint val="75000"/>
                </a:prstClr>
              </a:solidFill>
              <a:cs typeface="Arial" charset="0"/>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75B658DF-7180-495E-BA0A-8D1750625A7F}" type="slidenum">
              <a:rPr lang="en-US" smtClean="0">
                <a:solidFill>
                  <a:prstClr val="black">
                    <a:tint val="75000"/>
                  </a:prstClr>
                </a:solidFill>
                <a:cs typeface="Arial" charset="0"/>
              </a:rPr>
              <a:pPr fontAlgn="base">
                <a:spcBef>
                  <a:spcPct val="0"/>
                </a:spcBef>
                <a:spcAft>
                  <a:spcPct val="0"/>
                </a:spcAft>
                <a:defRPr/>
              </a:pPr>
              <a:t>‹#›</a:t>
            </a:fld>
            <a:endParaRPr lang="en-US">
              <a:solidFill>
                <a:prstClr val="black">
                  <a:tint val="75000"/>
                </a:prstClr>
              </a:solidFill>
              <a:cs typeface="Arial" charset="0"/>
            </a:endParaRPr>
          </a:p>
        </p:txBody>
      </p:sp>
    </p:spTree>
    <p:extLst>
      <p:ext uri="{BB962C8B-B14F-4D97-AF65-F5344CB8AC3E}">
        <p14:creationId xmlns:p14="http://schemas.microsoft.com/office/powerpoint/2010/main" val="1291759234"/>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defTabSz="457200"/>
            <a:fld id="{8F1529C3-C11A-4843-A92B-EFA455E4CDC2}" type="datetime1">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defTabSz="457200"/>
              <a:t>9/15/2014</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defTabSz="457200"/>
            <a:r>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t>
              </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defTabSz="457200"/>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defTabSz="457200"/>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730802457"/>
      </p:ext>
    </p:extLst>
  </p:cSld>
  <p:clrMap bg1="dk1" tx1="lt1" bg2="dk2" tx2="lt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Lst>
  <p:hf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8" Type="http://schemas.openxmlformats.org/officeDocument/2006/relationships/slideLayout" Target="../slideLayouts/slideLayout1.xml"/><Relationship Id="rId13" Type="http://schemas.openxmlformats.org/officeDocument/2006/relationships/image" Target="../media/image10.pn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9.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8.jpeg"/><Relationship Id="rId5" Type="http://schemas.openxmlformats.org/officeDocument/2006/relationships/tags" Target="../tags/tag5.xml"/><Relationship Id="rId10" Type="http://schemas.openxmlformats.org/officeDocument/2006/relationships/image" Target="../media/image7.jpeg"/><Relationship Id="rId4" Type="http://schemas.openxmlformats.org/officeDocument/2006/relationships/tags" Target="../tags/tag4.xml"/><Relationship Id="rId9" Type="http://schemas.openxmlformats.org/officeDocument/2006/relationships/notesSlide" Target="../notesSlides/notesSlide3.xml"/><Relationship Id="rId1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tags" Target="../tags/tag15.xml"/><Relationship Id="rId13" Type="http://schemas.openxmlformats.org/officeDocument/2006/relationships/tags" Target="../tags/tag20.xml"/><Relationship Id="rId18" Type="http://schemas.openxmlformats.org/officeDocument/2006/relationships/tags" Target="../tags/tag25.xml"/><Relationship Id="rId26" Type="http://schemas.openxmlformats.org/officeDocument/2006/relationships/image" Target="../media/image10.png"/><Relationship Id="rId3" Type="http://schemas.openxmlformats.org/officeDocument/2006/relationships/tags" Target="../tags/tag10.xml"/><Relationship Id="rId21" Type="http://schemas.openxmlformats.org/officeDocument/2006/relationships/tags" Target="../tags/tag28.xml"/><Relationship Id="rId7" Type="http://schemas.openxmlformats.org/officeDocument/2006/relationships/tags" Target="../tags/tag14.xml"/><Relationship Id="rId12" Type="http://schemas.openxmlformats.org/officeDocument/2006/relationships/tags" Target="../tags/tag19.xml"/><Relationship Id="rId17" Type="http://schemas.openxmlformats.org/officeDocument/2006/relationships/tags" Target="../tags/tag24.xml"/><Relationship Id="rId25" Type="http://schemas.openxmlformats.org/officeDocument/2006/relationships/image" Target="../media/image12.jpeg"/><Relationship Id="rId2" Type="http://schemas.openxmlformats.org/officeDocument/2006/relationships/tags" Target="../tags/tag9.xml"/><Relationship Id="rId16" Type="http://schemas.openxmlformats.org/officeDocument/2006/relationships/tags" Target="../tags/tag23.xml"/><Relationship Id="rId20" Type="http://schemas.openxmlformats.org/officeDocument/2006/relationships/tags" Target="../tags/tag27.xml"/><Relationship Id="rId29" Type="http://schemas.openxmlformats.org/officeDocument/2006/relationships/image" Target="../media/image5.png"/><Relationship Id="rId1" Type="http://schemas.openxmlformats.org/officeDocument/2006/relationships/tags" Target="../tags/tag8.xml"/><Relationship Id="rId6" Type="http://schemas.openxmlformats.org/officeDocument/2006/relationships/tags" Target="../tags/tag13.xml"/><Relationship Id="rId11" Type="http://schemas.openxmlformats.org/officeDocument/2006/relationships/tags" Target="../tags/tag18.xml"/><Relationship Id="rId24" Type="http://schemas.openxmlformats.org/officeDocument/2006/relationships/image" Target="../media/image11.jpeg"/><Relationship Id="rId5" Type="http://schemas.openxmlformats.org/officeDocument/2006/relationships/tags" Target="../tags/tag12.xml"/><Relationship Id="rId15" Type="http://schemas.openxmlformats.org/officeDocument/2006/relationships/tags" Target="../tags/tag22.xml"/><Relationship Id="rId23" Type="http://schemas.openxmlformats.org/officeDocument/2006/relationships/notesSlide" Target="../notesSlides/notesSlide4.xml"/><Relationship Id="rId28" Type="http://schemas.openxmlformats.org/officeDocument/2006/relationships/image" Target="../media/image14.png"/><Relationship Id="rId10" Type="http://schemas.openxmlformats.org/officeDocument/2006/relationships/tags" Target="../tags/tag17.xml"/><Relationship Id="rId19" Type="http://schemas.openxmlformats.org/officeDocument/2006/relationships/tags" Target="../tags/tag26.xml"/><Relationship Id="rId4" Type="http://schemas.openxmlformats.org/officeDocument/2006/relationships/tags" Target="../tags/tag11.xml"/><Relationship Id="rId9" Type="http://schemas.openxmlformats.org/officeDocument/2006/relationships/tags" Target="../tags/tag16.xml"/><Relationship Id="rId14" Type="http://schemas.openxmlformats.org/officeDocument/2006/relationships/tags" Target="../tags/tag21.xml"/><Relationship Id="rId22" Type="http://schemas.openxmlformats.org/officeDocument/2006/relationships/slideLayout" Target="../slideLayouts/slideLayout2.xml"/><Relationship Id="rId27"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5380" y="4589758"/>
            <a:ext cx="9597390" cy="1641490"/>
          </a:xfrm>
        </p:spPr>
        <p:txBody>
          <a:bodyPr>
            <a:noAutofit/>
          </a:bodyPr>
          <a:lstStyle/>
          <a:p>
            <a:pPr algn="ctr"/>
            <a:r>
              <a:rPr lang="en-US" altLang="en-US" sz="6000" dirty="0" smtClean="0">
                <a:solidFill>
                  <a:schemeClr val="tx1"/>
                </a:solidFill>
              </a:rPr>
              <a:t>Toward a Global Manufacturing </a:t>
            </a:r>
            <a:br>
              <a:rPr lang="en-US" altLang="en-US" sz="6000" dirty="0" smtClean="0">
                <a:solidFill>
                  <a:schemeClr val="tx1"/>
                </a:solidFill>
              </a:rPr>
            </a:br>
            <a:r>
              <a:rPr lang="en-US" altLang="en-US" sz="6000" dirty="0" smtClean="0">
                <a:solidFill>
                  <a:schemeClr val="tx1"/>
                </a:solidFill>
              </a:rPr>
              <a:t>Renaissance Alliance</a:t>
            </a:r>
            <a:br>
              <a:rPr lang="en-US" altLang="en-US" sz="6000" dirty="0" smtClean="0">
                <a:solidFill>
                  <a:schemeClr val="tx1"/>
                </a:solidFill>
              </a:rPr>
            </a:br>
            <a:endParaRPr lang="en-US" sz="6000" dirty="0">
              <a:solidFill>
                <a:schemeClr val="tx1"/>
              </a:solidFill>
            </a:endParaRPr>
          </a:p>
        </p:txBody>
      </p:sp>
      <p:pic>
        <p:nvPicPr>
          <p:cNvPr id="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56665" y="1101131"/>
            <a:ext cx="5278670" cy="3219409"/>
          </a:xfrm>
          <a:prstGeom prst="rect">
            <a:avLst/>
          </a:prstGeom>
          <a:solidFill>
            <a:schemeClr val="tx1"/>
          </a:solidFill>
          <a:ln>
            <a:noFill/>
          </a:ln>
          <a:extLst/>
        </p:spPr>
      </p:pic>
    </p:spTree>
    <p:extLst>
      <p:ext uri="{BB962C8B-B14F-4D97-AF65-F5344CB8AC3E}">
        <p14:creationId xmlns:p14="http://schemas.microsoft.com/office/powerpoint/2010/main" val="306065560"/>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7800" y="2286000"/>
            <a:ext cx="9144000" cy="4114801"/>
          </a:xfrm>
        </p:spPr>
        <p:txBody>
          <a:bodyPr>
            <a:normAutofit fontScale="77500" lnSpcReduction="20000"/>
          </a:bodyPr>
          <a:lstStyle/>
          <a:p>
            <a:pPr marL="914400" lvl="1" indent="-514350">
              <a:lnSpc>
                <a:spcPct val="120000"/>
              </a:lnSpc>
              <a:buFont typeface="+mj-lt"/>
              <a:buAutoNum type="arabicPeriod"/>
            </a:pPr>
            <a:r>
              <a:rPr lang="en-US" dirty="0" smtClean="0"/>
              <a:t>Chicago must </a:t>
            </a:r>
            <a:r>
              <a:rPr lang="en-US" dirty="0"/>
              <a:t>be the </a:t>
            </a:r>
            <a:r>
              <a:rPr lang="en-US" b="1" dirty="0" smtClean="0">
                <a:solidFill>
                  <a:srgbClr val="C00000"/>
                </a:solidFill>
              </a:rPr>
              <a:t>global leader </a:t>
            </a:r>
            <a:r>
              <a:rPr lang="en-US" dirty="0" smtClean="0"/>
              <a:t>in advanced manufacturing.</a:t>
            </a:r>
            <a:br>
              <a:rPr lang="en-US" dirty="0" smtClean="0"/>
            </a:br>
            <a:endParaRPr lang="en-US" dirty="0"/>
          </a:p>
          <a:p>
            <a:pPr marL="914400" lvl="1" indent="-514350">
              <a:lnSpc>
                <a:spcPct val="120000"/>
              </a:lnSpc>
              <a:buFont typeface="+mj-lt"/>
              <a:buAutoNum type="arabicPeriod"/>
            </a:pPr>
            <a:r>
              <a:rPr lang="en-US" dirty="0" smtClean="0"/>
              <a:t>Our competitive </a:t>
            </a:r>
            <a:r>
              <a:rPr lang="en-US" dirty="0"/>
              <a:t>advantage is a </a:t>
            </a:r>
            <a:r>
              <a:rPr lang="en-US" b="1" dirty="0">
                <a:solidFill>
                  <a:srgbClr val="C00000"/>
                </a:solidFill>
              </a:rPr>
              <a:t>strategic partnership</a:t>
            </a:r>
            <a:r>
              <a:rPr lang="en-US" dirty="0">
                <a:solidFill>
                  <a:srgbClr val="C00000"/>
                </a:solidFill>
              </a:rPr>
              <a:t> </a:t>
            </a:r>
            <a:r>
              <a:rPr lang="en-US" dirty="0"/>
              <a:t>of business, labor, government, education, and </a:t>
            </a:r>
            <a:r>
              <a:rPr lang="en-US" dirty="0" smtClean="0"/>
              <a:t>community.  </a:t>
            </a:r>
            <a:br>
              <a:rPr lang="en-US" dirty="0" smtClean="0"/>
            </a:br>
            <a:endParaRPr lang="en-US" dirty="0"/>
          </a:p>
          <a:p>
            <a:pPr marL="914400" lvl="1" indent="-514350">
              <a:lnSpc>
                <a:spcPct val="120000"/>
              </a:lnSpc>
              <a:buFont typeface="+mj-lt"/>
              <a:buAutoNum type="arabicPeriod"/>
            </a:pPr>
            <a:r>
              <a:rPr lang="en-US" dirty="0"/>
              <a:t>A </a:t>
            </a:r>
            <a:r>
              <a:rPr lang="en-US" b="1" dirty="0">
                <a:solidFill>
                  <a:srgbClr val="C00000"/>
                </a:solidFill>
              </a:rPr>
              <a:t>world-class educational system </a:t>
            </a:r>
            <a:r>
              <a:rPr lang="en-US" dirty="0"/>
              <a:t>is a fundamental requirement for a strong advanced manufacturing sector.  </a:t>
            </a:r>
            <a:r>
              <a:rPr lang="en-US" dirty="0" smtClean="0"/>
              <a:t/>
            </a:r>
            <a:br>
              <a:rPr lang="en-US" dirty="0" smtClean="0"/>
            </a:br>
            <a:endParaRPr lang="en-US" dirty="0"/>
          </a:p>
          <a:p>
            <a:pPr marL="914400" lvl="1" indent="-514350">
              <a:lnSpc>
                <a:spcPct val="120000"/>
              </a:lnSpc>
              <a:buFont typeface="+mj-lt"/>
              <a:buAutoNum type="arabicPeriod"/>
            </a:pPr>
            <a:r>
              <a:rPr lang="en-US" dirty="0"/>
              <a:t>A strong advanced </a:t>
            </a:r>
            <a:r>
              <a:rPr lang="en-US" b="1" dirty="0">
                <a:solidFill>
                  <a:srgbClr val="C00000"/>
                </a:solidFill>
              </a:rPr>
              <a:t>manufacturing sector builds communities </a:t>
            </a:r>
            <a:r>
              <a:rPr lang="en-US" dirty="0"/>
              <a:t>and a broad middle class, and can drastically reduce poverty</a:t>
            </a:r>
            <a:r>
              <a:rPr lang="en-US" dirty="0" smtClean="0"/>
              <a:t>.</a:t>
            </a:r>
            <a:endParaRPr lang="en-US" dirty="0" smtClean="0">
              <a:solidFill>
                <a:srgbClr val="C00000"/>
              </a:solidFill>
            </a:endParaRPr>
          </a:p>
        </p:txBody>
      </p:sp>
      <p:sp>
        <p:nvSpPr>
          <p:cNvPr id="5" name="AutoShape 2"/>
          <p:cNvSpPr txBox="1">
            <a:spLocks noChangeArrowheads="1"/>
          </p:cNvSpPr>
          <p:nvPr/>
        </p:nvSpPr>
        <p:spPr>
          <a:xfrm>
            <a:off x="1524000" y="0"/>
            <a:ext cx="9144000" cy="1752600"/>
          </a:xfrm>
          <a:prstGeom prst="rect">
            <a:avLst/>
          </a:prstGeom>
          <a:solidFill>
            <a:srgbClr val="00206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533400" indent="-533400">
              <a:spcBef>
                <a:spcPct val="20000"/>
              </a:spcBef>
            </a:pPr>
            <a:r>
              <a:rPr lang="en-US" sz="4000" b="1" dirty="0">
                <a:solidFill>
                  <a:schemeClr val="bg1"/>
                </a:solidFill>
                <a:latin typeface="Arial Black" pitchFamily="34" charset="0"/>
              </a:rPr>
              <a:t>The Chicago MRC’s</a:t>
            </a:r>
            <a:br>
              <a:rPr lang="en-US" sz="4000" b="1" dirty="0">
                <a:solidFill>
                  <a:schemeClr val="bg1"/>
                </a:solidFill>
                <a:latin typeface="Arial Black" pitchFamily="34" charset="0"/>
              </a:rPr>
            </a:br>
            <a:r>
              <a:rPr lang="en-US" sz="4000" b="1" dirty="0">
                <a:solidFill>
                  <a:schemeClr val="bg1"/>
                </a:solidFill>
                <a:latin typeface="Arial Black" pitchFamily="34" charset="0"/>
              </a:rPr>
              <a:t>Four Guiding Principles</a:t>
            </a:r>
          </a:p>
        </p:txBody>
      </p:sp>
      <p:sp>
        <p:nvSpPr>
          <p:cNvPr id="2" name="Footer Placeholder 1"/>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868437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In Conclusion</a:t>
            </a:r>
            <a:endParaRPr lang="en-US" dirty="0">
              <a:solidFill>
                <a:schemeClr val="tx1"/>
              </a:solidFill>
            </a:endParaRPr>
          </a:p>
        </p:txBody>
      </p:sp>
      <p:sp>
        <p:nvSpPr>
          <p:cNvPr id="5" name="Text Placeholder 4"/>
          <p:cNvSpPr>
            <a:spLocks noGrp="1"/>
          </p:cNvSpPr>
          <p:nvPr>
            <p:ph type="body" idx="1"/>
          </p:nvPr>
        </p:nvSpPr>
        <p:spPr>
          <a:xfrm>
            <a:off x="1118412" y="1362076"/>
            <a:ext cx="5025216" cy="823912"/>
          </a:xfrm>
        </p:spPr>
        <p:txBody>
          <a:bodyPr/>
          <a:lstStyle/>
          <a:p>
            <a:r>
              <a:rPr lang="en-US" dirty="0" smtClean="0">
                <a:solidFill>
                  <a:schemeClr val="tx1"/>
                </a:solidFill>
              </a:rPr>
              <a:t>What We Know</a:t>
            </a:r>
            <a:endParaRPr lang="en-US" dirty="0">
              <a:solidFill>
                <a:schemeClr val="tx1"/>
              </a:solidFill>
            </a:endParaRPr>
          </a:p>
        </p:txBody>
      </p:sp>
      <p:sp>
        <p:nvSpPr>
          <p:cNvPr id="3" name="Content Placeholder 2"/>
          <p:cNvSpPr>
            <a:spLocks noGrp="1"/>
          </p:cNvSpPr>
          <p:nvPr>
            <p:ph sz="half" idx="2"/>
          </p:nvPr>
        </p:nvSpPr>
        <p:spPr>
          <a:xfrm>
            <a:off x="1118412" y="2333625"/>
            <a:ext cx="5014100" cy="3684588"/>
          </a:xfrm>
        </p:spPr>
        <p:txBody>
          <a:bodyPr/>
          <a:lstStyle/>
          <a:p>
            <a:r>
              <a:rPr lang="en-US" dirty="0" smtClean="0">
                <a:solidFill>
                  <a:schemeClr val="tx1"/>
                </a:solidFill>
              </a:rPr>
              <a:t>Demise of U.S. Manufacturing was Avoidable</a:t>
            </a:r>
          </a:p>
          <a:p>
            <a:r>
              <a:rPr lang="en-US" dirty="0" smtClean="0">
                <a:solidFill>
                  <a:schemeClr val="tx1"/>
                </a:solidFill>
              </a:rPr>
              <a:t>Manufacturing Renaissance is a Practical Model</a:t>
            </a:r>
          </a:p>
          <a:p>
            <a:r>
              <a:rPr lang="en-US" dirty="0" smtClean="0">
                <a:solidFill>
                  <a:schemeClr val="tx1"/>
                </a:solidFill>
              </a:rPr>
              <a:t>Shared realities</a:t>
            </a:r>
          </a:p>
          <a:p>
            <a:pPr lvl="1"/>
            <a:r>
              <a:rPr lang="en-US" dirty="0" smtClean="0">
                <a:solidFill>
                  <a:schemeClr val="tx1"/>
                </a:solidFill>
              </a:rPr>
              <a:t>Social exclusion</a:t>
            </a:r>
          </a:p>
          <a:p>
            <a:pPr lvl="1"/>
            <a:r>
              <a:rPr lang="en-US" dirty="0" smtClean="0">
                <a:solidFill>
                  <a:schemeClr val="tx1"/>
                </a:solidFill>
              </a:rPr>
              <a:t>Unemployment</a:t>
            </a:r>
          </a:p>
          <a:p>
            <a:pPr lvl="1"/>
            <a:r>
              <a:rPr lang="en-US" dirty="0" smtClean="0">
                <a:solidFill>
                  <a:schemeClr val="tx1"/>
                </a:solidFill>
              </a:rPr>
              <a:t>Political polarization</a:t>
            </a:r>
          </a:p>
        </p:txBody>
      </p:sp>
      <p:sp>
        <p:nvSpPr>
          <p:cNvPr id="6" name="Text Placeholder 5"/>
          <p:cNvSpPr>
            <a:spLocks noGrp="1"/>
          </p:cNvSpPr>
          <p:nvPr>
            <p:ph type="body" sz="quarter" idx="3"/>
          </p:nvPr>
        </p:nvSpPr>
        <p:spPr>
          <a:xfrm>
            <a:off x="6318252" y="1362076"/>
            <a:ext cx="5035548" cy="823912"/>
          </a:xfrm>
        </p:spPr>
        <p:txBody>
          <a:bodyPr/>
          <a:lstStyle/>
          <a:p>
            <a:r>
              <a:rPr lang="en-US" dirty="0" smtClean="0">
                <a:solidFill>
                  <a:schemeClr val="tx1"/>
                </a:solidFill>
              </a:rPr>
              <a:t>Moving Forward</a:t>
            </a:r>
            <a:endParaRPr lang="en-US" dirty="0">
              <a:solidFill>
                <a:schemeClr val="tx1"/>
              </a:solidFill>
            </a:endParaRPr>
          </a:p>
        </p:txBody>
      </p:sp>
      <p:sp>
        <p:nvSpPr>
          <p:cNvPr id="7" name="Content Placeholder 6"/>
          <p:cNvSpPr>
            <a:spLocks noGrp="1"/>
          </p:cNvSpPr>
          <p:nvPr>
            <p:ph sz="quarter" idx="4"/>
          </p:nvPr>
        </p:nvSpPr>
        <p:spPr>
          <a:xfrm>
            <a:off x="6083831" y="2333625"/>
            <a:ext cx="5035548" cy="3684588"/>
          </a:xfrm>
        </p:spPr>
        <p:txBody>
          <a:bodyPr/>
          <a:lstStyle/>
          <a:p>
            <a:r>
              <a:rPr lang="en-US" dirty="0" smtClean="0">
                <a:solidFill>
                  <a:schemeClr val="tx1"/>
                </a:solidFill>
              </a:rPr>
              <a:t>Advanced </a:t>
            </a:r>
            <a:r>
              <a:rPr lang="en-US" dirty="0">
                <a:solidFill>
                  <a:schemeClr val="tx1"/>
                </a:solidFill>
              </a:rPr>
              <a:t>Manufacturing fused with Social Inclusion is </a:t>
            </a:r>
            <a:r>
              <a:rPr lang="en-US" dirty="0" smtClean="0">
                <a:solidFill>
                  <a:schemeClr val="tx1"/>
                </a:solidFill>
              </a:rPr>
              <a:t>Key </a:t>
            </a:r>
          </a:p>
          <a:p>
            <a:endParaRPr lang="en-US" dirty="0">
              <a:solidFill>
                <a:schemeClr val="tx1"/>
              </a:solidFill>
            </a:endParaRPr>
          </a:p>
          <a:p>
            <a:r>
              <a:rPr lang="en-US" dirty="0">
                <a:solidFill>
                  <a:schemeClr val="tx1"/>
                </a:solidFill>
              </a:rPr>
              <a:t>Timing is Critical</a:t>
            </a:r>
          </a:p>
          <a:p>
            <a:endParaRPr lang="en-US" dirty="0" smtClean="0">
              <a:solidFill>
                <a:schemeClr val="tx1"/>
              </a:solidFill>
            </a:endParaRPr>
          </a:p>
          <a:p>
            <a:r>
              <a:rPr lang="en-US" dirty="0" smtClean="0">
                <a:solidFill>
                  <a:schemeClr val="tx1"/>
                </a:solidFill>
              </a:rPr>
              <a:t>Joint creation of the </a:t>
            </a:r>
            <a:br>
              <a:rPr lang="en-US" dirty="0" smtClean="0">
                <a:solidFill>
                  <a:schemeClr val="tx1"/>
                </a:solidFill>
              </a:rPr>
            </a:br>
            <a:r>
              <a:rPr lang="en-US" dirty="0" smtClean="0">
                <a:solidFill>
                  <a:schemeClr val="tx1"/>
                </a:solidFill>
              </a:rPr>
              <a:t>Global Manufacturing Renaissance Alliance</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t>11</a:t>
            </a:fld>
            <a:endParaRPr lang="en-US" dirty="0"/>
          </a:p>
        </p:txBody>
      </p:sp>
    </p:spTree>
    <p:extLst>
      <p:ext uri="{BB962C8B-B14F-4D97-AF65-F5344CB8AC3E}">
        <p14:creationId xmlns:p14="http://schemas.microsoft.com/office/powerpoint/2010/main" val="3642737609"/>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AutoShape 2"/>
          <p:cNvSpPr>
            <a:spLocks noGrp="1" noChangeArrowheads="1"/>
          </p:cNvSpPr>
          <p:nvPr>
            <p:ph type="title"/>
          </p:nvPr>
        </p:nvSpPr>
        <p:spPr/>
        <p:txBody>
          <a:bodyPr>
            <a:normAutofit/>
          </a:bodyPr>
          <a:lstStyle/>
          <a:p>
            <a:pPr eaLnBrk="1" hangingPunct="1"/>
            <a:r>
              <a:rPr lang="en-US" sz="4000" b="1" dirty="0">
                <a:solidFill>
                  <a:schemeClr val="accent1"/>
                </a:solidFill>
              </a:rPr>
              <a:t>CMRC Structure and Programs</a:t>
            </a:r>
          </a:p>
        </p:txBody>
      </p:sp>
      <p:sp>
        <p:nvSpPr>
          <p:cNvPr id="24580" name="Rectangle 3"/>
          <p:cNvSpPr>
            <a:spLocks noGrp="1" noChangeArrowheads="1"/>
          </p:cNvSpPr>
          <p:nvPr>
            <p:ph idx="1"/>
          </p:nvPr>
        </p:nvSpPr>
        <p:spPr/>
        <p:txBody>
          <a:bodyPr>
            <a:normAutofit fontScale="92500" lnSpcReduction="20000"/>
          </a:bodyPr>
          <a:lstStyle/>
          <a:p>
            <a:pPr eaLnBrk="1" hangingPunct="1"/>
            <a:r>
              <a:rPr lang="en-US" dirty="0"/>
              <a:t>T</a:t>
            </a:r>
            <a:r>
              <a:rPr lang="en-US" dirty="0" smtClean="0"/>
              <a:t>op leaders: business, labor, </a:t>
            </a:r>
            <a:br>
              <a:rPr lang="en-US" dirty="0" smtClean="0"/>
            </a:br>
            <a:r>
              <a:rPr lang="en-US" dirty="0" smtClean="0"/>
              <a:t>government, communities</a:t>
            </a:r>
            <a:br>
              <a:rPr lang="en-US" dirty="0" smtClean="0"/>
            </a:br>
            <a:endParaRPr lang="en-US" dirty="0" smtClean="0"/>
          </a:p>
          <a:p>
            <a:pPr eaLnBrk="1" hangingPunct="1"/>
            <a:r>
              <a:rPr lang="en-US" dirty="0" smtClean="0"/>
              <a:t>Programs in: </a:t>
            </a:r>
          </a:p>
          <a:p>
            <a:pPr lvl="1" eaLnBrk="1" hangingPunct="1"/>
            <a:endParaRPr lang="en-US" dirty="0" smtClean="0"/>
          </a:p>
          <a:p>
            <a:pPr lvl="1" eaLnBrk="1" hangingPunct="1"/>
            <a:r>
              <a:rPr lang="en-US" dirty="0" smtClean="0"/>
              <a:t>Secondary and post-secondary </a:t>
            </a:r>
            <a:br>
              <a:rPr lang="en-US" dirty="0" smtClean="0"/>
            </a:br>
            <a:r>
              <a:rPr lang="en-US" dirty="0" smtClean="0"/>
              <a:t>education</a:t>
            </a:r>
          </a:p>
          <a:p>
            <a:pPr lvl="1" eaLnBrk="1" hangingPunct="1"/>
            <a:endParaRPr lang="en-US" dirty="0" smtClean="0"/>
          </a:p>
          <a:p>
            <a:pPr lvl="1" eaLnBrk="1" hangingPunct="1"/>
            <a:r>
              <a:rPr lang="en-US" dirty="0" smtClean="0"/>
              <a:t>Public sector initiatives in business services—Manufacturing Works</a:t>
            </a:r>
          </a:p>
          <a:p>
            <a:pPr marL="457200" lvl="1" indent="0">
              <a:buNone/>
            </a:pPr>
            <a:endParaRPr lang="en-US" dirty="0" smtClean="0"/>
          </a:p>
          <a:p>
            <a:pPr lvl="1" eaLnBrk="1" hangingPunct="1"/>
            <a:r>
              <a:rPr lang="en-US" dirty="0" smtClean="0"/>
              <a:t>Innovation—the Austin Manufacturing Innovation Park</a:t>
            </a:r>
          </a:p>
          <a:p>
            <a:pPr lvl="1" eaLnBrk="1" hangingPunct="1"/>
            <a:endParaRPr lang="en-US" dirty="0" smtClean="0"/>
          </a:p>
          <a:p>
            <a:pPr eaLnBrk="1" hangingPunct="1"/>
            <a:endParaRPr lang="en-US" dirty="0" smtClean="0"/>
          </a:p>
        </p:txBody>
      </p:sp>
      <p:graphicFrame>
        <p:nvGraphicFramePr>
          <p:cNvPr id="5" name="Diagram 4"/>
          <p:cNvGraphicFramePr/>
          <p:nvPr/>
        </p:nvGraphicFramePr>
        <p:xfrm>
          <a:off x="7210168" y="1371600"/>
          <a:ext cx="3381632" cy="274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3" descr="C:\Users\User\Pictures\CLCR\MR_logo_VERT_RGB_highres.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31257" y="5985286"/>
            <a:ext cx="1371600" cy="836428"/>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0987636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7800" y="2286000"/>
            <a:ext cx="9144000" cy="4114801"/>
          </a:xfrm>
        </p:spPr>
        <p:txBody>
          <a:bodyPr>
            <a:normAutofit fontScale="77500" lnSpcReduction="20000"/>
          </a:bodyPr>
          <a:lstStyle/>
          <a:p>
            <a:pPr marL="914400" lvl="1" indent="-514350">
              <a:lnSpc>
                <a:spcPct val="120000"/>
              </a:lnSpc>
              <a:buFont typeface="+mj-lt"/>
              <a:buAutoNum type="arabicPeriod"/>
            </a:pPr>
            <a:r>
              <a:rPr lang="en-US" dirty="0" smtClean="0"/>
              <a:t>Chicago must </a:t>
            </a:r>
            <a:r>
              <a:rPr lang="en-US" dirty="0"/>
              <a:t>be the </a:t>
            </a:r>
            <a:r>
              <a:rPr lang="en-US" b="1" dirty="0" smtClean="0">
                <a:solidFill>
                  <a:srgbClr val="C00000"/>
                </a:solidFill>
              </a:rPr>
              <a:t>global leader </a:t>
            </a:r>
            <a:r>
              <a:rPr lang="en-US" dirty="0" smtClean="0"/>
              <a:t>in advanced manufacturing.</a:t>
            </a:r>
            <a:br>
              <a:rPr lang="en-US" dirty="0" smtClean="0"/>
            </a:br>
            <a:endParaRPr lang="en-US" dirty="0"/>
          </a:p>
          <a:p>
            <a:pPr marL="914400" lvl="1" indent="-514350">
              <a:lnSpc>
                <a:spcPct val="120000"/>
              </a:lnSpc>
              <a:buFont typeface="+mj-lt"/>
              <a:buAutoNum type="arabicPeriod"/>
            </a:pPr>
            <a:r>
              <a:rPr lang="en-US" dirty="0" smtClean="0"/>
              <a:t>Our competitive </a:t>
            </a:r>
            <a:r>
              <a:rPr lang="en-US" dirty="0"/>
              <a:t>advantage is a </a:t>
            </a:r>
            <a:r>
              <a:rPr lang="en-US" b="1" dirty="0">
                <a:solidFill>
                  <a:srgbClr val="C00000"/>
                </a:solidFill>
              </a:rPr>
              <a:t>strategic partnership</a:t>
            </a:r>
            <a:r>
              <a:rPr lang="en-US" dirty="0">
                <a:solidFill>
                  <a:srgbClr val="C00000"/>
                </a:solidFill>
              </a:rPr>
              <a:t> </a:t>
            </a:r>
            <a:r>
              <a:rPr lang="en-US" dirty="0"/>
              <a:t>of business, labor, government, education, and </a:t>
            </a:r>
            <a:r>
              <a:rPr lang="en-US" dirty="0" smtClean="0"/>
              <a:t>community.  </a:t>
            </a:r>
            <a:br>
              <a:rPr lang="en-US" dirty="0" smtClean="0"/>
            </a:br>
            <a:endParaRPr lang="en-US" dirty="0"/>
          </a:p>
          <a:p>
            <a:pPr marL="914400" lvl="1" indent="-514350">
              <a:lnSpc>
                <a:spcPct val="120000"/>
              </a:lnSpc>
              <a:buFont typeface="+mj-lt"/>
              <a:buAutoNum type="arabicPeriod"/>
            </a:pPr>
            <a:r>
              <a:rPr lang="en-US" dirty="0"/>
              <a:t>A </a:t>
            </a:r>
            <a:r>
              <a:rPr lang="en-US" b="1" dirty="0">
                <a:solidFill>
                  <a:srgbClr val="C00000"/>
                </a:solidFill>
              </a:rPr>
              <a:t>world-class educational system </a:t>
            </a:r>
            <a:r>
              <a:rPr lang="en-US" dirty="0"/>
              <a:t>is a fundamental requirement for a strong advanced manufacturing sector.  </a:t>
            </a:r>
            <a:r>
              <a:rPr lang="en-US" dirty="0" smtClean="0"/>
              <a:t/>
            </a:r>
            <a:br>
              <a:rPr lang="en-US" dirty="0" smtClean="0"/>
            </a:br>
            <a:endParaRPr lang="en-US" dirty="0"/>
          </a:p>
          <a:p>
            <a:pPr marL="914400" lvl="1" indent="-514350">
              <a:lnSpc>
                <a:spcPct val="120000"/>
              </a:lnSpc>
              <a:buFont typeface="+mj-lt"/>
              <a:buAutoNum type="arabicPeriod"/>
            </a:pPr>
            <a:r>
              <a:rPr lang="en-US" dirty="0"/>
              <a:t>A strong advanced </a:t>
            </a:r>
            <a:r>
              <a:rPr lang="en-US" b="1" dirty="0">
                <a:solidFill>
                  <a:srgbClr val="C00000"/>
                </a:solidFill>
              </a:rPr>
              <a:t>manufacturing sector builds communities </a:t>
            </a:r>
            <a:r>
              <a:rPr lang="en-US" dirty="0"/>
              <a:t>and a broad middle class, and can drastically reduce poverty</a:t>
            </a:r>
            <a:r>
              <a:rPr lang="en-US" dirty="0" smtClean="0"/>
              <a:t>.</a:t>
            </a:r>
            <a:endParaRPr lang="en-US" dirty="0" smtClean="0">
              <a:solidFill>
                <a:srgbClr val="C00000"/>
              </a:solidFill>
            </a:endParaRPr>
          </a:p>
        </p:txBody>
      </p:sp>
      <p:sp>
        <p:nvSpPr>
          <p:cNvPr id="5" name="AutoShape 2"/>
          <p:cNvSpPr txBox="1">
            <a:spLocks noChangeArrowheads="1"/>
          </p:cNvSpPr>
          <p:nvPr/>
        </p:nvSpPr>
        <p:spPr>
          <a:xfrm>
            <a:off x="1524000" y="0"/>
            <a:ext cx="9144000" cy="1752600"/>
          </a:xfrm>
          <a:prstGeom prst="rect">
            <a:avLst/>
          </a:prstGeom>
          <a:solidFill>
            <a:srgbClr val="00206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533400" indent="-533400">
              <a:spcBef>
                <a:spcPct val="20000"/>
              </a:spcBef>
            </a:pPr>
            <a:r>
              <a:rPr lang="en-US" sz="4000" b="1" dirty="0">
                <a:solidFill>
                  <a:schemeClr val="bg1"/>
                </a:solidFill>
                <a:latin typeface="Arial Black" pitchFamily="34" charset="0"/>
              </a:rPr>
              <a:t>The Chicago MRC’s</a:t>
            </a:r>
            <a:br>
              <a:rPr lang="en-US" sz="4000" b="1" dirty="0">
                <a:solidFill>
                  <a:schemeClr val="bg1"/>
                </a:solidFill>
                <a:latin typeface="Arial Black" pitchFamily="34" charset="0"/>
              </a:rPr>
            </a:br>
            <a:r>
              <a:rPr lang="en-US" sz="4000" b="1" dirty="0">
                <a:solidFill>
                  <a:schemeClr val="bg1"/>
                </a:solidFill>
                <a:latin typeface="Arial Black" pitchFamily="34" charset="0"/>
              </a:rPr>
              <a:t>Four Guiding Principles</a:t>
            </a:r>
          </a:p>
        </p:txBody>
      </p:sp>
      <p:sp>
        <p:nvSpPr>
          <p:cNvPr id="2" name="Footer Placeholder 1"/>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9371512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solidFill>
                  <a:schemeClr val="tx1"/>
                </a:solidFill>
              </a:rPr>
              <a:t>National Manufacturing Renaissance Council</a:t>
            </a:r>
            <a:endParaRPr lang="en-US" sz="4400" dirty="0">
              <a:solidFill>
                <a:schemeClr val="tx1"/>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smtClean="0"/>
              <a:pPr/>
              <a:t>4</a:t>
            </a:fld>
            <a:endParaRPr lang="en-US" dirty="0"/>
          </a:p>
        </p:txBody>
      </p:sp>
      <p:sp>
        <p:nvSpPr>
          <p:cNvPr id="11" name="Content Placeholder 10"/>
          <p:cNvSpPr>
            <a:spLocks noGrp="1"/>
          </p:cNvSpPr>
          <p:nvPr>
            <p:ph sz="half" idx="1"/>
          </p:nvPr>
        </p:nvSpPr>
        <p:spPr/>
        <p:txBody>
          <a:bodyPr>
            <a:normAutofit lnSpcReduction="10000"/>
          </a:bodyPr>
          <a:lstStyle/>
          <a:p>
            <a:r>
              <a:rPr lang="en-US" dirty="0" smtClean="0">
                <a:solidFill>
                  <a:schemeClr val="tx1"/>
                </a:solidFill>
              </a:rPr>
              <a:t>American Federation of Labor (AFL-CIO)</a:t>
            </a:r>
          </a:p>
          <a:p>
            <a:r>
              <a:rPr lang="en-US" dirty="0" smtClean="0">
                <a:solidFill>
                  <a:schemeClr val="tx1"/>
                </a:solidFill>
              </a:rPr>
              <a:t>National Urban League</a:t>
            </a:r>
          </a:p>
          <a:p>
            <a:r>
              <a:rPr lang="en-US" dirty="0" smtClean="0">
                <a:solidFill>
                  <a:schemeClr val="tx1"/>
                </a:solidFill>
              </a:rPr>
              <a:t>Manufacturing Institute</a:t>
            </a:r>
          </a:p>
          <a:p>
            <a:r>
              <a:rPr lang="en-US" dirty="0" smtClean="0">
                <a:solidFill>
                  <a:schemeClr val="tx1"/>
                </a:solidFill>
              </a:rPr>
              <a:t>Society for Manufacturing Engineers</a:t>
            </a:r>
          </a:p>
          <a:p>
            <a:r>
              <a:rPr lang="en-US" dirty="0" smtClean="0">
                <a:solidFill>
                  <a:schemeClr val="tx1"/>
                </a:solidFill>
              </a:rPr>
              <a:t>National Institute for Metalworking Skills</a:t>
            </a:r>
          </a:p>
          <a:p>
            <a:r>
              <a:rPr lang="en-US" dirty="0" smtClean="0">
                <a:solidFill>
                  <a:schemeClr val="tx1"/>
                </a:solidFill>
              </a:rPr>
              <a:t>California Teachers’ </a:t>
            </a:r>
            <a:br>
              <a:rPr lang="en-US" dirty="0" smtClean="0">
                <a:solidFill>
                  <a:schemeClr val="tx1"/>
                </a:solidFill>
              </a:rPr>
            </a:br>
            <a:r>
              <a:rPr lang="en-US" dirty="0" smtClean="0">
                <a:solidFill>
                  <a:schemeClr val="tx1"/>
                </a:solidFill>
              </a:rPr>
              <a:t>Association</a:t>
            </a:r>
          </a:p>
        </p:txBody>
      </p:sp>
      <p:grpSp>
        <p:nvGrpSpPr>
          <p:cNvPr id="14" name="Group 13"/>
          <p:cNvGrpSpPr/>
          <p:nvPr/>
        </p:nvGrpSpPr>
        <p:grpSpPr>
          <a:xfrm>
            <a:off x="5181600" y="2243446"/>
            <a:ext cx="7094599" cy="4068454"/>
            <a:chOff x="5858933" y="2243446"/>
            <a:chExt cx="6173426" cy="3515696"/>
          </a:xfrm>
        </p:grpSpPr>
        <p:pic>
          <p:nvPicPr>
            <p:cNvPr id="1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58933" y="2243446"/>
              <a:ext cx="6173426" cy="3515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10569317" y="4491952"/>
              <a:ext cx="1068168" cy="465431"/>
            </a:xfrm>
            <a:prstGeom prst="rect">
              <a:avLst/>
            </a:prstGeom>
            <a:solidFill>
              <a:srgbClr val="FFBE00"/>
            </a:solidFill>
          </p:spPr>
          <p:txBody>
            <a:bodyPr wrap="square" rtlCol="0">
              <a:spAutoFit/>
            </a:bodyPr>
            <a:lstStyle/>
            <a:p>
              <a:pPr algn="ctr"/>
              <a:r>
                <a:rPr lang="en-US" sz="1450" b="1" dirty="0" smtClean="0">
                  <a:latin typeface="Arial Black" panose="020B0A04020102020204" pitchFamily="34" charset="0"/>
                </a:rPr>
                <a:t>Pittsburgh MRC</a:t>
              </a:r>
              <a:endParaRPr lang="en-US" sz="1450" b="1" dirty="0">
                <a:latin typeface="Arial Black" panose="020B0A04020102020204" pitchFamily="34" charset="0"/>
              </a:endParaRPr>
            </a:p>
          </p:txBody>
        </p:sp>
      </p:grpSp>
    </p:spTree>
    <p:extLst>
      <p:ext uri="{BB962C8B-B14F-4D97-AF65-F5344CB8AC3E}">
        <p14:creationId xmlns:p14="http://schemas.microsoft.com/office/powerpoint/2010/main" val="298396459"/>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AutoShape 2"/>
          <p:cNvSpPr>
            <a:spLocks noGrp="1" noChangeArrowheads="1"/>
          </p:cNvSpPr>
          <p:nvPr>
            <p:ph type="title"/>
          </p:nvPr>
        </p:nvSpPr>
        <p:spPr/>
        <p:txBody>
          <a:bodyPr>
            <a:normAutofit/>
          </a:bodyPr>
          <a:lstStyle/>
          <a:p>
            <a:pPr eaLnBrk="1" hangingPunct="1"/>
            <a:r>
              <a:rPr lang="en-US" sz="4000" b="1" dirty="0">
                <a:solidFill>
                  <a:schemeClr val="accent1"/>
                </a:solidFill>
              </a:rPr>
              <a:t>CMRC Structure and Programs</a:t>
            </a:r>
          </a:p>
        </p:txBody>
      </p:sp>
      <p:sp>
        <p:nvSpPr>
          <p:cNvPr id="24580" name="Rectangle 3"/>
          <p:cNvSpPr>
            <a:spLocks noGrp="1" noChangeArrowheads="1"/>
          </p:cNvSpPr>
          <p:nvPr>
            <p:ph idx="1"/>
          </p:nvPr>
        </p:nvSpPr>
        <p:spPr/>
        <p:txBody>
          <a:bodyPr>
            <a:normAutofit fontScale="92500" lnSpcReduction="20000"/>
          </a:bodyPr>
          <a:lstStyle/>
          <a:p>
            <a:pPr eaLnBrk="1" hangingPunct="1"/>
            <a:r>
              <a:rPr lang="en-US" dirty="0"/>
              <a:t>T</a:t>
            </a:r>
            <a:r>
              <a:rPr lang="en-US" dirty="0" smtClean="0"/>
              <a:t>op leaders: business, labor, </a:t>
            </a:r>
            <a:br>
              <a:rPr lang="en-US" dirty="0" smtClean="0"/>
            </a:br>
            <a:r>
              <a:rPr lang="en-US" dirty="0" smtClean="0"/>
              <a:t>government, communities</a:t>
            </a:r>
            <a:br>
              <a:rPr lang="en-US" dirty="0" smtClean="0"/>
            </a:br>
            <a:endParaRPr lang="en-US" dirty="0" smtClean="0"/>
          </a:p>
          <a:p>
            <a:pPr eaLnBrk="1" hangingPunct="1"/>
            <a:r>
              <a:rPr lang="en-US" dirty="0" smtClean="0"/>
              <a:t>Programs in: </a:t>
            </a:r>
          </a:p>
          <a:p>
            <a:pPr lvl="1" eaLnBrk="1" hangingPunct="1"/>
            <a:endParaRPr lang="en-US" dirty="0" smtClean="0"/>
          </a:p>
          <a:p>
            <a:pPr lvl="1" eaLnBrk="1" hangingPunct="1"/>
            <a:r>
              <a:rPr lang="en-US" dirty="0" smtClean="0"/>
              <a:t>Secondary and post-secondary </a:t>
            </a:r>
            <a:br>
              <a:rPr lang="en-US" dirty="0" smtClean="0"/>
            </a:br>
            <a:r>
              <a:rPr lang="en-US" dirty="0" smtClean="0"/>
              <a:t>education</a:t>
            </a:r>
          </a:p>
          <a:p>
            <a:pPr lvl="1" eaLnBrk="1" hangingPunct="1"/>
            <a:endParaRPr lang="en-US" dirty="0" smtClean="0"/>
          </a:p>
          <a:p>
            <a:pPr lvl="1" eaLnBrk="1" hangingPunct="1"/>
            <a:r>
              <a:rPr lang="en-US" dirty="0" smtClean="0"/>
              <a:t>Public sector initiatives in business services—Manufacturing Works</a:t>
            </a:r>
          </a:p>
          <a:p>
            <a:pPr marL="457200" lvl="1" indent="0">
              <a:buNone/>
            </a:pPr>
            <a:endParaRPr lang="en-US" dirty="0" smtClean="0"/>
          </a:p>
          <a:p>
            <a:pPr lvl="1" eaLnBrk="1" hangingPunct="1"/>
            <a:r>
              <a:rPr lang="en-US" dirty="0" smtClean="0"/>
              <a:t>Innovation—the Austin Manufacturing Innovation Park</a:t>
            </a:r>
          </a:p>
          <a:p>
            <a:pPr lvl="1" eaLnBrk="1" hangingPunct="1"/>
            <a:endParaRPr lang="en-US" dirty="0" smtClean="0"/>
          </a:p>
          <a:p>
            <a:pPr eaLnBrk="1" hangingPunct="1"/>
            <a:endParaRPr lang="en-US" dirty="0" smtClean="0"/>
          </a:p>
        </p:txBody>
      </p:sp>
      <p:graphicFrame>
        <p:nvGraphicFramePr>
          <p:cNvPr id="5" name="Diagram 4"/>
          <p:cNvGraphicFramePr/>
          <p:nvPr/>
        </p:nvGraphicFramePr>
        <p:xfrm>
          <a:off x="7210168" y="1371600"/>
          <a:ext cx="3381632" cy="274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3" descr="C:\Users\User\Pictures\CLCR\MR_logo_VERT_RGB_highres.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31257" y="5985286"/>
            <a:ext cx="1371600" cy="836428"/>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4388059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AutoShape 2"/>
          <p:cNvSpPr>
            <a:spLocks noGrp="1" noChangeArrowheads="1"/>
          </p:cNvSpPr>
          <p:nvPr>
            <p:ph type="ctrTitle"/>
            <p:custDataLst>
              <p:tags r:id="rId2"/>
            </p:custDataLst>
          </p:nvPr>
        </p:nvSpPr>
        <p:spPr>
          <a:xfrm>
            <a:off x="1524000" y="815976"/>
            <a:ext cx="9144000" cy="2003425"/>
          </a:xfrm>
          <a:solidFill>
            <a:srgbClr val="002060"/>
          </a:solidFill>
        </p:spPr>
        <p:txBody>
          <a:bodyPr>
            <a:normAutofit fontScale="90000"/>
          </a:bodyPr>
          <a:lstStyle/>
          <a:p>
            <a:pPr algn="l"/>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Advanced Manufacturing,</a:t>
            </a:r>
            <a:r>
              <a:rPr lang="en-US" dirty="0" smtClean="0">
                <a:solidFill>
                  <a:schemeClr val="bg1"/>
                </a:solidFill>
              </a:rPr>
              <a:t/>
            </a:r>
            <a:br>
              <a:rPr lang="en-US" dirty="0" smtClean="0">
                <a:solidFill>
                  <a:schemeClr val="bg1"/>
                </a:solidFill>
              </a:rPr>
            </a:br>
            <a:r>
              <a:rPr lang="en-US" dirty="0" smtClean="0">
                <a:solidFill>
                  <a:schemeClr val="bg1"/>
                </a:solidFill>
              </a:rPr>
              <a:t>		</a:t>
            </a:r>
            <a:r>
              <a:rPr lang="en-US" sz="4000" i="1" dirty="0">
                <a:solidFill>
                  <a:schemeClr val="bg1">
                    <a:lumMod val="65000"/>
                  </a:schemeClr>
                </a:solidFill>
              </a:rPr>
              <a:t>Innovative Partnerships</a:t>
            </a:r>
            <a:r>
              <a:rPr lang="en-US" sz="4000" dirty="0"/>
              <a:t>,</a:t>
            </a:r>
            <a:r>
              <a:rPr lang="en-US" dirty="0" smtClean="0"/>
              <a:t/>
            </a:r>
            <a:br>
              <a:rPr lang="en-US" dirty="0" smtClean="0"/>
            </a:br>
            <a:r>
              <a:rPr lang="en-US" dirty="0" smtClean="0"/>
              <a:t>			</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Advanced Communities</a:t>
            </a:r>
            <a:endParaRPr lang="en-US" b="1" dirty="0" smtClean="0">
              <a:solidFill>
                <a:schemeClr val="accent1"/>
              </a:solidFill>
            </a:endParaRPr>
          </a:p>
        </p:txBody>
      </p:sp>
      <p:pic>
        <p:nvPicPr>
          <p:cNvPr id="9" name="Picture 10" descr="career prep 2.jpg"/>
          <p:cNvPicPr>
            <a:picLocks noChangeAspect="1"/>
          </p:cNvPicPr>
          <p:nvPr>
            <p:custDataLst>
              <p:tags r:id="rId3"/>
            </p:custDataLst>
          </p:nvPr>
        </p:nvPicPr>
        <p:blipFill>
          <a:blip r:embed="rId10" cstate="print"/>
          <a:srcRect l="10796"/>
          <a:stretch>
            <a:fillRect/>
          </a:stretch>
        </p:blipFill>
        <p:spPr bwMode="auto">
          <a:xfrm>
            <a:off x="4114801" y="2971800"/>
            <a:ext cx="2285999" cy="1709928"/>
          </a:xfrm>
          <a:prstGeom prst="rect">
            <a:avLst/>
          </a:prstGeom>
          <a:noFill/>
          <a:ln w="25400">
            <a:solidFill>
              <a:schemeClr val="accent1"/>
            </a:solidFill>
            <a:miter lim="800000"/>
            <a:headEnd/>
            <a:tailEnd/>
          </a:ln>
        </p:spPr>
      </p:pic>
      <p:pic>
        <p:nvPicPr>
          <p:cNvPr id="10" name="Picture 6" descr="career prep 3.jpg"/>
          <p:cNvPicPr>
            <a:picLocks noChangeAspect="1"/>
          </p:cNvPicPr>
          <p:nvPr>
            <p:custDataLst>
              <p:tags r:id="rId4"/>
            </p:custDataLst>
          </p:nvPr>
        </p:nvPicPr>
        <p:blipFill>
          <a:blip r:embed="rId11" cstate="print"/>
          <a:srcRect l="3458" r="7492"/>
          <a:stretch>
            <a:fillRect/>
          </a:stretch>
        </p:blipFill>
        <p:spPr bwMode="auto">
          <a:xfrm>
            <a:off x="1676400" y="2971800"/>
            <a:ext cx="2286000" cy="1709928"/>
          </a:xfrm>
          <a:prstGeom prst="rect">
            <a:avLst/>
          </a:prstGeom>
          <a:noFill/>
          <a:ln w="25400">
            <a:solidFill>
              <a:schemeClr val="accent1"/>
            </a:solidFill>
            <a:miter lim="800000"/>
            <a:headEnd/>
            <a:tailEnd/>
          </a:ln>
        </p:spPr>
      </p:pic>
      <p:pic>
        <p:nvPicPr>
          <p:cNvPr id="11" name="Picture 6" descr="NIMS Kids"/>
          <p:cNvPicPr>
            <a:picLocks noChangeAspect="1" noChangeArrowheads="1"/>
          </p:cNvPicPr>
          <p:nvPr>
            <p:custDataLst>
              <p:tags r:id="rId5"/>
            </p:custDataLst>
          </p:nvPr>
        </p:nvPicPr>
        <p:blipFill>
          <a:blip r:embed="rId12" cstate="print"/>
          <a:srcRect l="19447" b="21238"/>
          <a:stretch>
            <a:fillRect/>
          </a:stretch>
        </p:blipFill>
        <p:spPr bwMode="auto">
          <a:xfrm>
            <a:off x="6553200" y="2971800"/>
            <a:ext cx="2286000" cy="1676400"/>
          </a:xfrm>
          <a:prstGeom prst="rect">
            <a:avLst/>
          </a:prstGeom>
          <a:noFill/>
          <a:ln w="25400">
            <a:solidFill>
              <a:schemeClr val="accent1"/>
            </a:solidFill>
          </a:ln>
        </p:spPr>
      </p:pic>
      <p:pic>
        <p:nvPicPr>
          <p:cNvPr id="8" name="Picture 2" descr="C:\Users\igoncalves\Desktop\mfg guy.png"/>
          <p:cNvPicPr>
            <a:picLocks noChangeAspect="1" noChangeArrowheads="1"/>
          </p:cNvPicPr>
          <p:nvPr>
            <p:custDataLst>
              <p:tags r:id="rId6"/>
            </p:custDataLst>
          </p:nvPr>
        </p:nvPicPr>
        <p:blipFill>
          <a:blip r:embed="rId13" cstate="print"/>
          <a:srcRect/>
          <a:stretch>
            <a:fillRect/>
          </a:stretch>
        </p:blipFill>
        <p:spPr bwMode="auto">
          <a:xfrm flipH="1">
            <a:off x="8077200" y="2657401"/>
            <a:ext cx="2590798" cy="4200601"/>
          </a:xfrm>
          <a:prstGeom prst="rect">
            <a:avLst/>
          </a:prstGeom>
          <a:noFill/>
          <a:ln w="9525">
            <a:noFill/>
            <a:miter lim="800000"/>
            <a:headEnd/>
            <a:tailEnd/>
          </a:ln>
        </p:spPr>
      </p:pic>
      <p:sp>
        <p:nvSpPr>
          <p:cNvPr id="3076" name="Rectangle 3"/>
          <p:cNvSpPr>
            <a:spLocks noGrp="1" noChangeArrowheads="1"/>
          </p:cNvSpPr>
          <p:nvPr>
            <p:ph type="subTitle" idx="1"/>
            <p:custDataLst>
              <p:tags r:id="rId7"/>
            </p:custDataLst>
          </p:nvPr>
        </p:nvSpPr>
        <p:spPr>
          <a:xfrm>
            <a:off x="5486400" y="6400800"/>
            <a:ext cx="1219200" cy="342900"/>
          </a:xfrm>
        </p:spPr>
        <p:txBody>
          <a:bodyPr>
            <a:noAutofit/>
          </a:bodyPr>
          <a:lstStyle/>
          <a:p>
            <a:pPr eaLnBrk="1" hangingPunct="1"/>
            <a:r>
              <a:rPr lang="en-US" sz="1600" dirty="0">
                <a:solidFill>
                  <a:schemeClr val="accent1"/>
                </a:solidFill>
              </a:rPr>
              <a:t>Oct. 2013</a:t>
            </a:r>
          </a:p>
          <a:p>
            <a:pPr eaLnBrk="1" hangingPunct="1"/>
            <a:endParaRPr lang="en-US" sz="1600" dirty="0">
              <a:solidFill>
                <a:schemeClr val="accent1"/>
              </a:solidFill>
            </a:endParaRPr>
          </a:p>
        </p:txBody>
      </p:sp>
      <p:sp>
        <p:nvSpPr>
          <p:cNvPr id="2" name="TextBox 1"/>
          <p:cNvSpPr txBox="1"/>
          <p:nvPr/>
        </p:nvSpPr>
        <p:spPr>
          <a:xfrm>
            <a:off x="2129971" y="4953000"/>
            <a:ext cx="5943600" cy="1200329"/>
          </a:xfrm>
          <a:prstGeom prst="rect">
            <a:avLst/>
          </a:prstGeom>
          <a:noFill/>
        </p:spPr>
        <p:txBody>
          <a:bodyPr wrap="square" rtlCol="0">
            <a:spAutoFit/>
          </a:bodyPr>
          <a:lstStyle/>
          <a:p>
            <a:pPr algn="ctr"/>
            <a:r>
              <a:rPr lang="en-US" sz="3600" b="1" dirty="0">
                <a:solidFill>
                  <a:srgbClr val="C00000"/>
                </a:solidFill>
                <a:latin typeface="+mj-lt"/>
              </a:rPr>
              <a:t>Manufacturing Renaissance Model</a:t>
            </a:r>
          </a:p>
        </p:txBody>
      </p:sp>
      <p:pic>
        <p:nvPicPr>
          <p:cNvPr id="12" name="Picture 3" descr="C:\Users\User\Pictures\CLCR\MR_logo_VERT_RGB_highres.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531257" y="5985286"/>
            <a:ext cx="1371600" cy="83642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2897238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4" descr="http://farm4.static.flickr.com/3357/4624698068_4640fedb53_z.jpg"/>
          <p:cNvPicPr>
            <a:picLocks noChangeAspect="1" noChangeArrowheads="1"/>
          </p:cNvPicPr>
          <p:nvPr>
            <p:custDataLst>
              <p:tags r:id="rId2"/>
            </p:custDataLst>
          </p:nvPr>
        </p:nvPicPr>
        <p:blipFill>
          <a:blip r:embed="rId24"/>
          <a:srcRect r="14063"/>
          <a:stretch>
            <a:fillRect/>
          </a:stretch>
        </p:blipFill>
        <p:spPr bwMode="auto">
          <a:xfrm>
            <a:off x="5181600" y="4844291"/>
            <a:ext cx="2560638" cy="1785937"/>
          </a:xfrm>
          <a:prstGeom prst="rect">
            <a:avLst/>
          </a:prstGeom>
          <a:noFill/>
          <a:ln w="12700">
            <a:solidFill>
              <a:srgbClr val="FFDE11"/>
            </a:solidFill>
            <a:miter lim="800000"/>
            <a:headEnd/>
            <a:tailEnd/>
          </a:ln>
        </p:spPr>
      </p:pic>
      <p:pic>
        <p:nvPicPr>
          <p:cNvPr id="58" name="Picture 6" descr="http://blog.mlive.com/annarbornews_business_impact/2008/12/large_120708%20GM16%202-6%20AW.JPG"/>
          <p:cNvPicPr>
            <a:picLocks noChangeAspect="1" noChangeArrowheads="1"/>
          </p:cNvPicPr>
          <p:nvPr>
            <p:custDataLst>
              <p:tags r:id="rId3"/>
            </p:custDataLst>
          </p:nvPr>
        </p:nvPicPr>
        <p:blipFill>
          <a:blip r:embed="rId25"/>
          <a:srcRect r="6358"/>
          <a:stretch>
            <a:fillRect/>
          </a:stretch>
        </p:blipFill>
        <p:spPr bwMode="auto">
          <a:xfrm>
            <a:off x="6515837" y="3217103"/>
            <a:ext cx="2560638" cy="1803400"/>
          </a:xfrm>
          <a:prstGeom prst="rect">
            <a:avLst/>
          </a:prstGeom>
          <a:noFill/>
          <a:ln w="12700">
            <a:solidFill>
              <a:srgbClr val="FFDE11"/>
            </a:solidFill>
            <a:miter lim="800000"/>
            <a:headEnd/>
            <a:tailEnd/>
          </a:ln>
        </p:spPr>
      </p:pic>
      <p:sp>
        <p:nvSpPr>
          <p:cNvPr id="5" name="Title 4"/>
          <p:cNvSpPr>
            <a:spLocks noGrp="1"/>
          </p:cNvSpPr>
          <p:nvPr>
            <p:ph type="title"/>
            <p:custDataLst>
              <p:tags r:id="rId4"/>
            </p:custDataLst>
          </p:nvPr>
        </p:nvSpPr>
        <p:spPr>
          <a:xfrm>
            <a:off x="1974120" y="274638"/>
            <a:ext cx="8229600" cy="1143000"/>
          </a:xfrm>
          <a:noFill/>
        </p:spPr>
        <p:txBody>
          <a:bodyPr>
            <a:noAutofit/>
          </a:bodyPr>
          <a:lstStyle/>
          <a:p>
            <a:r>
              <a:rPr lang="en-US" b="1" dirty="0" smtClean="0">
                <a:solidFill>
                  <a:srgbClr val="C00000"/>
                </a:solidFill>
                <a:latin typeface="Arial" pitchFamily="34" charset="0"/>
                <a:cs typeface="Arial" pitchFamily="34" charset="0"/>
              </a:rPr>
              <a:t>Manufacturing Career Paths</a:t>
            </a:r>
            <a:endParaRPr lang="en-US" b="1" dirty="0">
              <a:solidFill>
                <a:srgbClr val="C00000"/>
              </a:solidFill>
              <a:latin typeface="Arial" pitchFamily="34" charset="0"/>
              <a:cs typeface="Arial" pitchFamily="34" charset="0"/>
            </a:endParaRPr>
          </a:p>
        </p:txBody>
      </p:sp>
      <p:pic>
        <p:nvPicPr>
          <p:cNvPr id="54" name="Picture 2" descr="C:\Users\igoncalves\Desktop\mfg guy.png"/>
          <p:cNvPicPr>
            <a:picLocks noChangeAspect="1" noChangeArrowheads="1"/>
          </p:cNvPicPr>
          <p:nvPr>
            <p:custDataLst>
              <p:tags r:id="rId5"/>
            </p:custDataLst>
          </p:nvPr>
        </p:nvPicPr>
        <p:blipFill>
          <a:blip r:embed="rId26"/>
          <a:srcRect/>
          <a:stretch>
            <a:fillRect/>
          </a:stretch>
        </p:blipFill>
        <p:spPr bwMode="auto">
          <a:xfrm>
            <a:off x="1524000" y="1851025"/>
            <a:ext cx="3088414" cy="5006975"/>
          </a:xfrm>
          <a:prstGeom prst="rect">
            <a:avLst/>
          </a:prstGeom>
          <a:noFill/>
          <a:ln w="9525">
            <a:noFill/>
            <a:miter lim="800000"/>
            <a:headEnd/>
            <a:tailEnd/>
          </a:ln>
        </p:spPr>
      </p:pic>
      <p:sp>
        <p:nvSpPr>
          <p:cNvPr id="56" name="TextBox 8"/>
          <p:cNvSpPr txBox="1">
            <a:spLocks noChangeArrowheads="1"/>
          </p:cNvSpPr>
          <p:nvPr>
            <p:custDataLst>
              <p:tags r:id="rId6"/>
            </p:custDataLst>
          </p:nvPr>
        </p:nvSpPr>
        <p:spPr bwMode="auto">
          <a:xfrm>
            <a:off x="5181601" y="6045453"/>
            <a:ext cx="1589087" cy="584775"/>
          </a:xfrm>
          <a:prstGeom prst="rect">
            <a:avLst/>
          </a:prstGeom>
          <a:noFill/>
          <a:ln w="9525">
            <a:noFill/>
            <a:miter lim="800000"/>
            <a:headEnd/>
            <a:tailEnd/>
          </a:ln>
        </p:spPr>
        <p:txBody>
          <a:bodyPr>
            <a:spAutoFit/>
          </a:bodyPr>
          <a:lstStyle/>
          <a:p>
            <a:pPr>
              <a:defRPr/>
            </a:pPr>
            <a:r>
              <a:rPr lang="en-US" sz="1600" b="1" kern="0" dirty="0">
                <a:solidFill>
                  <a:sysClr val="window" lastClr="FFFFFF"/>
                </a:solidFill>
                <a:latin typeface="Arial Narrow" pitchFamily="34" charset="0"/>
                <a:ea typeface="ＭＳ Ｐゴシック" charset="-128"/>
                <a:cs typeface="Arial" pitchFamily="34" charset="0"/>
              </a:rPr>
              <a:t>Engineering</a:t>
            </a:r>
          </a:p>
          <a:p>
            <a:pPr>
              <a:defRPr/>
            </a:pPr>
            <a:r>
              <a:rPr lang="en-US" sz="1600" b="1" kern="0" dirty="0">
                <a:solidFill>
                  <a:sysClr val="window" lastClr="FFFFFF"/>
                </a:solidFill>
                <a:latin typeface="Arial Narrow" pitchFamily="34" charset="0"/>
                <a:ea typeface="ＭＳ Ｐゴシック" charset="-128"/>
                <a:cs typeface="Arial" pitchFamily="34" charset="0"/>
              </a:rPr>
              <a:t>$80,580/year</a:t>
            </a:r>
          </a:p>
        </p:txBody>
      </p:sp>
      <p:sp>
        <p:nvSpPr>
          <p:cNvPr id="57" name="TextBox 7"/>
          <p:cNvSpPr txBox="1">
            <a:spLocks noChangeArrowheads="1"/>
          </p:cNvSpPr>
          <p:nvPr>
            <p:custDataLst>
              <p:tags r:id="rId7"/>
            </p:custDataLst>
          </p:nvPr>
        </p:nvSpPr>
        <p:spPr bwMode="auto">
          <a:xfrm>
            <a:off x="1608845" y="4711553"/>
            <a:ext cx="1727200" cy="584775"/>
          </a:xfrm>
          <a:prstGeom prst="rect">
            <a:avLst/>
          </a:prstGeom>
          <a:noFill/>
          <a:ln w="9525">
            <a:noFill/>
            <a:miter lim="800000"/>
            <a:headEnd/>
            <a:tailEnd/>
          </a:ln>
        </p:spPr>
        <p:txBody>
          <a:bodyPr>
            <a:spAutoFit/>
          </a:bodyPr>
          <a:lstStyle/>
          <a:p>
            <a:pPr>
              <a:defRPr/>
            </a:pPr>
            <a:r>
              <a:rPr lang="en-US" sz="1600" b="1" kern="0" dirty="0">
                <a:solidFill>
                  <a:sysClr val="window" lastClr="FFFFFF"/>
                </a:solidFill>
                <a:latin typeface="Arial Narrow" pitchFamily="34" charset="0"/>
                <a:ea typeface="ＭＳ Ｐゴシック" charset="-128"/>
                <a:cs typeface="Arial" pitchFamily="34" charset="0"/>
              </a:rPr>
              <a:t>Skilled Production</a:t>
            </a:r>
          </a:p>
          <a:p>
            <a:pPr>
              <a:defRPr/>
            </a:pPr>
            <a:r>
              <a:rPr lang="en-US" sz="1600" b="1" kern="0" dirty="0">
                <a:solidFill>
                  <a:sysClr val="window" lastClr="FFFFFF"/>
                </a:solidFill>
                <a:latin typeface="Arial Narrow" pitchFamily="34" charset="0"/>
                <a:ea typeface="ＭＳ Ｐゴシック" charset="-128"/>
                <a:cs typeface="Arial" pitchFamily="34" charset="0"/>
              </a:rPr>
              <a:t>$38,940/year</a:t>
            </a:r>
          </a:p>
        </p:txBody>
      </p:sp>
      <p:sp>
        <p:nvSpPr>
          <p:cNvPr id="59" name="TextBox 11"/>
          <p:cNvSpPr txBox="1">
            <a:spLocks noChangeArrowheads="1"/>
          </p:cNvSpPr>
          <p:nvPr>
            <p:custDataLst>
              <p:tags r:id="rId8"/>
            </p:custDataLst>
          </p:nvPr>
        </p:nvSpPr>
        <p:spPr bwMode="auto">
          <a:xfrm>
            <a:off x="7483031" y="4037367"/>
            <a:ext cx="1589088" cy="584775"/>
          </a:xfrm>
          <a:prstGeom prst="rect">
            <a:avLst/>
          </a:prstGeom>
          <a:noFill/>
          <a:ln w="9525">
            <a:noFill/>
            <a:miter lim="800000"/>
            <a:headEnd/>
            <a:tailEnd/>
          </a:ln>
        </p:spPr>
        <p:txBody>
          <a:bodyPr>
            <a:spAutoFit/>
          </a:bodyPr>
          <a:lstStyle/>
          <a:p>
            <a:pPr algn="r">
              <a:defRPr/>
            </a:pPr>
            <a:r>
              <a:rPr lang="en-US" sz="1600" b="1" kern="0" dirty="0">
                <a:solidFill>
                  <a:sysClr val="window" lastClr="FFFFFF"/>
                </a:solidFill>
                <a:latin typeface="Arial Narrow" pitchFamily="34" charset="0"/>
                <a:ea typeface="ＭＳ Ｐゴシック" charset="-128"/>
                <a:cs typeface="Arial" pitchFamily="34" charset="0"/>
              </a:rPr>
              <a:t>Management</a:t>
            </a:r>
          </a:p>
          <a:p>
            <a:pPr algn="r">
              <a:defRPr/>
            </a:pPr>
            <a:r>
              <a:rPr lang="en-US" sz="1600" b="1" kern="0" dirty="0">
                <a:solidFill>
                  <a:sysClr val="window" lastClr="FFFFFF"/>
                </a:solidFill>
                <a:latin typeface="Arial Narrow" pitchFamily="34" charset="0"/>
                <a:ea typeface="ＭＳ Ｐゴシック" charset="-128"/>
                <a:cs typeface="Arial" pitchFamily="34" charset="0"/>
              </a:rPr>
              <a:t>$93,650/year</a:t>
            </a:r>
          </a:p>
        </p:txBody>
      </p:sp>
      <p:sp>
        <p:nvSpPr>
          <p:cNvPr id="60" name="Rectangle 59"/>
          <p:cNvSpPr/>
          <p:nvPr>
            <p:custDataLst>
              <p:tags r:id="rId9"/>
            </p:custDataLst>
          </p:nvPr>
        </p:nvSpPr>
        <p:spPr>
          <a:xfrm>
            <a:off x="4602517" y="3457109"/>
            <a:ext cx="1450975" cy="760413"/>
          </a:xfrm>
          <a:prstGeom prst="rect">
            <a:avLst/>
          </a:prstGeom>
          <a:solidFill>
            <a:srgbClr val="FFC000">
              <a:alpha val="50000"/>
            </a:srgbClr>
          </a:solidFill>
          <a:ln w="25400" cap="flat" cmpd="sng" algn="ctr">
            <a:solidFill>
              <a:srgbClr val="C00000"/>
            </a:solidFill>
            <a:prstDash val="solid"/>
          </a:ln>
          <a:effectLst/>
        </p:spPr>
        <p:txBody>
          <a:bodyPr anchor="ctr"/>
          <a:lstStyle/>
          <a:p>
            <a:pPr algn="ctr">
              <a:defRPr/>
            </a:pPr>
            <a:r>
              <a:rPr lang="en-US" sz="2800" b="1" kern="0" dirty="0">
                <a:solidFill>
                  <a:srgbClr val="FF0000"/>
                </a:solidFill>
                <a:latin typeface="Arial Narrow" pitchFamily="34" charset="0"/>
                <a:cs typeface="Arial" pitchFamily="34" charset="0"/>
              </a:rPr>
              <a:t>College</a:t>
            </a:r>
          </a:p>
        </p:txBody>
      </p:sp>
      <p:sp>
        <p:nvSpPr>
          <p:cNvPr id="61" name="TextBox 49"/>
          <p:cNvSpPr txBox="1">
            <a:spLocks noChangeArrowheads="1"/>
          </p:cNvSpPr>
          <p:nvPr>
            <p:custDataLst>
              <p:tags r:id="rId10"/>
            </p:custDataLst>
          </p:nvPr>
        </p:nvSpPr>
        <p:spPr bwMode="auto">
          <a:xfrm>
            <a:off x="8139095" y="6446795"/>
            <a:ext cx="2385588" cy="276999"/>
          </a:xfrm>
          <a:prstGeom prst="rect">
            <a:avLst/>
          </a:prstGeom>
          <a:noFill/>
          <a:ln w="9525">
            <a:noFill/>
            <a:miter lim="800000"/>
            <a:headEnd/>
            <a:tailEnd/>
          </a:ln>
        </p:spPr>
        <p:txBody>
          <a:bodyPr wrap="none">
            <a:spAutoFit/>
          </a:bodyPr>
          <a:lstStyle/>
          <a:p>
            <a:pPr algn="r">
              <a:defRPr/>
            </a:pPr>
            <a:r>
              <a:rPr lang="en-US" sz="1200" i="1" kern="0" dirty="0">
                <a:solidFill>
                  <a:srgbClr val="003300"/>
                </a:solidFill>
                <a:latin typeface="Arial Narrow" pitchFamily="34" charset="0"/>
              </a:rPr>
              <a:t>Source: U.S. Bureau of Labor Statistics</a:t>
            </a:r>
          </a:p>
        </p:txBody>
      </p:sp>
      <p:pic>
        <p:nvPicPr>
          <p:cNvPr id="62" name="Picture 8" descr="http://townsendsearch.com/img/a4_sx_121d3.jpg?var=364"/>
          <p:cNvPicPr>
            <a:picLocks noChangeAspect="1" noChangeArrowheads="1"/>
          </p:cNvPicPr>
          <p:nvPr>
            <p:custDataLst>
              <p:tags r:id="rId11"/>
            </p:custDataLst>
          </p:nvPr>
        </p:nvPicPr>
        <p:blipFill>
          <a:blip r:embed="rId27"/>
          <a:srcRect b="23190"/>
          <a:stretch>
            <a:fillRect/>
          </a:stretch>
        </p:blipFill>
        <p:spPr bwMode="auto">
          <a:xfrm>
            <a:off x="7850075" y="1610553"/>
            <a:ext cx="2557463" cy="1782763"/>
          </a:xfrm>
          <a:prstGeom prst="rect">
            <a:avLst/>
          </a:prstGeom>
          <a:noFill/>
          <a:ln w="12700">
            <a:solidFill>
              <a:srgbClr val="FFDE11"/>
            </a:solidFill>
            <a:miter lim="800000"/>
            <a:headEnd/>
            <a:tailEnd/>
          </a:ln>
        </p:spPr>
      </p:pic>
      <p:sp>
        <p:nvSpPr>
          <p:cNvPr id="63" name="TextBox 13"/>
          <p:cNvSpPr txBox="1">
            <a:spLocks noChangeArrowheads="1"/>
          </p:cNvSpPr>
          <p:nvPr>
            <p:custDataLst>
              <p:tags r:id="rId12"/>
            </p:custDataLst>
          </p:nvPr>
        </p:nvSpPr>
        <p:spPr bwMode="auto">
          <a:xfrm>
            <a:off x="7873724" y="1610553"/>
            <a:ext cx="2133600" cy="584775"/>
          </a:xfrm>
          <a:prstGeom prst="rect">
            <a:avLst/>
          </a:prstGeom>
          <a:noFill/>
          <a:ln w="9525">
            <a:noFill/>
            <a:miter lim="800000"/>
            <a:headEnd/>
            <a:tailEnd/>
          </a:ln>
        </p:spPr>
        <p:txBody>
          <a:bodyPr>
            <a:spAutoFit/>
          </a:bodyPr>
          <a:lstStyle/>
          <a:p>
            <a:pPr>
              <a:defRPr/>
            </a:pPr>
            <a:r>
              <a:rPr lang="en-US" sz="1600" b="1" kern="0" dirty="0">
                <a:solidFill>
                  <a:sysClr val="window" lastClr="FFFFFF"/>
                </a:solidFill>
                <a:latin typeface="Arial Narrow" pitchFamily="34" charset="0"/>
                <a:ea typeface="ＭＳ Ｐゴシック" charset="-128"/>
                <a:cs typeface="Arial" pitchFamily="34" charset="0"/>
              </a:rPr>
              <a:t>Chief Executive</a:t>
            </a:r>
          </a:p>
          <a:p>
            <a:pPr>
              <a:defRPr/>
            </a:pPr>
            <a:r>
              <a:rPr lang="en-US" sz="1600" b="1" kern="0" dirty="0">
                <a:solidFill>
                  <a:sysClr val="window" lastClr="FFFFFF"/>
                </a:solidFill>
                <a:latin typeface="Arial Narrow" pitchFamily="34" charset="0"/>
                <a:ea typeface="ＭＳ Ｐゴシック" charset="-128"/>
                <a:cs typeface="Arial" pitchFamily="34" charset="0"/>
              </a:rPr>
              <a:t>$167,280/year</a:t>
            </a:r>
          </a:p>
        </p:txBody>
      </p:sp>
      <p:cxnSp>
        <p:nvCxnSpPr>
          <p:cNvPr id="64" name="Straight Arrow Connector 63"/>
          <p:cNvCxnSpPr/>
          <p:nvPr>
            <p:custDataLst>
              <p:tags r:id="rId13"/>
            </p:custDataLst>
          </p:nvPr>
        </p:nvCxnSpPr>
        <p:spPr>
          <a:xfrm rot="5400000" flipH="1" flipV="1">
            <a:off x="8888839" y="3593067"/>
            <a:ext cx="1306123" cy="930848"/>
          </a:xfrm>
          <a:prstGeom prst="straightConnector1">
            <a:avLst/>
          </a:prstGeom>
          <a:noFill/>
          <a:ln w="12700" cap="flat" cmpd="sng" algn="ctr">
            <a:solidFill>
              <a:srgbClr val="003300"/>
            </a:solidFill>
            <a:prstDash val="solid"/>
            <a:tailEnd type="arrow"/>
          </a:ln>
          <a:effectLst/>
        </p:spPr>
      </p:cxnSp>
      <p:cxnSp>
        <p:nvCxnSpPr>
          <p:cNvPr id="66" name="Straight Arrow Connector 65"/>
          <p:cNvCxnSpPr/>
          <p:nvPr>
            <p:custDataLst>
              <p:tags r:id="rId14"/>
            </p:custDataLst>
          </p:nvPr>
        </p:nvCxnSpPr>
        <p:spPr>
          <a:xfrm rot="5400000" flipH="1" flipV="1">
            <a:off x="7576410" y="5228397"/>
            <a:ext cx="1399658" cy="1037143"/>
          </a:xfrm>
          <a:prstGeom prst="straightConnector1">
            <a:avLst/>
          </a:prstGeom>
          <a:noFill/>
          <a:ln w="12700" cap="flat" cmpd="sng" algn="ctr">
            <a:solidFill>
              <a:srgbClr val="003300"/>
            </a:solidFill>
            <a:prstDash val="solid"/>
            <a:tailEnd type="arrow"/>
          </a:ln>
          <a:effectLst/>
        </p:spPr>
      </p:cxnSp>
      <p:cxnSp>
        <p:nvCxnSpPr>
          <p:cNvPr id="67" name="Straight Arrow Connector 66"/>
          <p:cNvCxnSpPr/>
          <p:nvPr>
            <p:custDataLst>
              <p:tags r:id="rId15"/>
            </p:custDataLst>
          </p:nvPr>
        </p:nvCxnSpPr>
        <p:spPr>
          <a:xfrm rot="10800000" flipV="1">
            <a:off x="3725662" y="3837314"/>
            <a:ext cx="867978" cy="795"/>
          </a:xfrm>
          <a:prstGeom prst="straightConnector1">
            <a:avLst/>
          </a:prstGeom>
          <a:noFill/>
          <a:ln w="12700" cap="flat" cmpd="sng" algn="ctr">
            <a:solidFill>
              <a:srgbClr val="003300"/>
            </a:solidFill>
            <a:prstDash val="solid"/>
            <a:headEnd type="arrow"/>
            <a:tailEnd type="none"/>
          </a:ln>
          <a:effectLst/>
        </p:spPr>
      </p:cxnSp>
      <p:cxnSp>
        <p:nvCxnSpPr>
          <p:cNvPr id="68" name="Straight Arrow Connector 67"/>
          <p:cNvCxnSpPr/>
          <p:nvPr>
            <p:custDataLst>
              <p:tags r:id="rId16"/>
            </p:custDataLst>
          </p:nvPr>
        </p:nvCxnSpPr>
        <p:spPr>
          <a:xfrm rot="5400000">
            <a:off x="4974972" y="3136763"/>
            <a:ext cx="643867" cy="1589"/>
          </a:xfrm>
          <a:prstGeom prst="straightConnector1">
            <a:avLst/>
          </a:prstGeom>
          <a:noFill/>
          <a:ln w="12700" cap="flat" cmpd="sng" algn="ctr">
            <a:solidFill>
              <a:srgbClr val="003300"/>
            </a:solidFill>
            <a:prstDash val="solid"/>
            <a:tailEnd type="arrow"/>
          </a:ln>
          <a:effectLst/>
        </p:spPr>
      </p:cxnSp>
      <p:cxnSp>
        <p:nvCxnSpPr>
          <p:cNvPr id="69" name="Straight Arrow Connector 68"/>
          <p:cNvCxnSpPr/>
          <p:nvPr>
            <p:custDataLst>
              <p:tags r:id="rId17"/>
            </p:custDataLst>
          </p:nvPr>
        </p:nvCxnSpPr>
        <p:spPr>
          <a:xfrm flipV="1">
            <a:off x="6053491" y="3838109"/>
            <a:ext cx="448322" cy="1"/>
          </a:xfrm>
          <a:prstGeom prst="straightConnector1">
            <a:avLst/>
          </a:prstGeom>
          <a:noFill/>
          <a:ln w="12700" cap="flat" cmpd="sng" algn="ctr">
            <a:solidFill>
              <a:srgbClr val="003300"/>
            </a:solidFill>
            <a:prstDash val="solid"/>
            <a:tailEnd type="arrow"/>
          </a:ln>
          <a:effectLst/>
        </p:spPr>
      </p:cxnSp>
      <p:cxnSp>
        <p:nvCxnSpPr>
          <p:cNvPr id="70" name="Straight Arrow Connector 69"/>
          <p:cNvCxnSpPr/>
          <p:nvPr>
            <p:custDataLst>
              <p:tags r:id="rId18"/>
            </p:custDataLst>
          </p:nvPr>
        </p:nvCxnSpPr>
        <p:spPr>
          <a:xfrm>
            <a:off x="4063015" y="4464645"/>
            <a:ext cx="2474311" cy="1588"/>
          </a:xfrm>
          <a:prstGeom prst="straightConnector1">
            <a:avLst/>
          </a:prstGeom>
          <a:noFill/>
          <a:ln w="12700" cap="flat" cmpd="sng" algn="ctr">
            <a:solidFill>
              <a:srgbClr val="003300"/>
            </a:solidFill>
            <a:prstDash val="solid"/>
            <a:tailEnd type="arrow"/>
          </a:ln>
          <a:effectLst/>
        </p:spPr>
      </p:cxnSp>
      <p:cxnSp>
        <p:nvCxnSpPr>
          <p:cNvPr id="71" name="Straight Arrow Connector 70"/>
          <p:cNvCxnSpPr/>
          <p:nvPr>
            <p:custDataLst>
              <p:tags r:id="rId19"/>
            </p:custDataLst>
          </p:nvPr>
        </p:nvCxnSpPr>
        <p:spPr>
          <a:xfrm rot="10800000">
            <a:off x="3836504" y="2340165"/>
            <a:ext cx="838200" cy="1589"/>
          </a:xfrm>
          <a:prstGeom prst="straightConnector1">
            <a:avLst/>
          </a:prstGeom>
          <a:noFill/>
          <a:ln w="12700" cap="flat" cmpd="sng" algn="ctr">
            <a:solidFill>
              <a:srgbClr val="003300"/>
            </a:solidFill>
            <a:prstDash val="solid"/>
            <a:tailEnd type="arrow"/>
          </a:ln>
          <a:effectLst/>
        </p:spPr>
      </p:cxnSp>
      <p:cxnSp>
        <p:nvCxnSpPr>
          <p:cNvPr id="72" name="Straight Arrow Connector 71"/>
          <p:cNvCxnSpPr/>
          <p:nvPr>
            <p:custDataLst>
              <p:tags r:id="rId20"/>
            </p:custDataLst>
          </p:nvPr>
        </p:nvCxnSpPr>
        <p:spPr>
          <a:xfrm rot="5400000">
            <a:off x="4997657" y="4526289"/>
            <a:ext cx="603250" cy="1588"/>
          </a:xfrm>
          <a:prstGeom prst="straightConnector1">
            <a:avLst/>
          </a:prstGeom>
          <a:noFill/>
          <a:ln w="12700" cap="flat" cmpd="sng" algn="ctr">
            <a:solidFill>
              <a:srgbClr val="003300"/>
            </a:solidFill>
            <a:prstDash val="solid"/>
            <a:tailEnd type="arrow"/>
          </a:ln>
          <a:effectLst/>
        </p:spPr>
      </p:cxnSp>
      <p:grpSp>
        <p:nvGrpSpPr>
          <p:cNvPr id="75" name="Group 74"/>
          <p:cNvGrpSpPr/>
          <p:nvPr>
            <p:custDataLst>
              <p:tags r:id="rId21"/>
            </p:custDataLst>
          </p:nvPr>
        </p:nvGrpSpPr>
        <p:grpSpPr>
          <a:xfrm>
            <a:off x="4585252" y="1765853"/>
            <a:ext cx="2464904" cy="1153389"/>
            <a:chOff x="3034748" y="1812909"/>
            <a:chExt cx="2464904" cy="1153389"/>
          </a:xfrm>
        </p:grpSpPr>
        <p:sp>
          <p:nvSpPr>
            <p:cNvPr id="73" name="Rounded Rectangle 72"/>
            <p:cNvSpPr/>
            <p:nvPr/>
          </p:nvSpPr>
          <p:spPr>
            <a:xfrm>
              <a:off x="3034748" y="1812909"/>
              <a:ext cx="2464904" cy="1153389"/>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5" name="Picture 69" descr="APA 2.5w.png"/>
            <p:cNvPicPr>
              <a:picLocks noChangeAspect="1"/>
            </p:cNvPicPr>
            <p:nvPr/>
          </p:nvPicPr>
          <p:blipFill>
            <a:blip r:embed="rId28"/>
            <a:srcRect/>
            <a:stretch>
              <a:fillRect/>
            </a:stretch>
          </p:blipFill>
          <p:spPr bwMode="auto">
            <a:xfrm>
              <a:off x="3124200" y="1914940"/>
              <a:ext cx="2286000" cy="947738"/>
            </a:xfrm>
            <a:prstGeom prst="rect">
              <a:avLst/>
            </a:prstGeom>
            <a:noFill/>
            <a:ln w="9525">
              <a:noFill/>
              <a:miter lim="800000"/>
              <a:headEnd/>
              <a:tailEnd/>
            </a:ln>
          </p:spPr>
        </p:pic>
      </p:grpSp>
      <p:pic>
        <p:nvPicPr>
          <p:cNvPr id="24" name="Picture 3" descr="C:\Users\User\Pictures\CLCR\MR_logo_VERT_RGB_highres.png"/>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1556657" y="5959886"/>
            <a:ext cx="1371600" cy="83642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3323947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NIMS Kids"/>
          <p:cNvPicPr>
            <a:picLocks noChangeAspect="1" noChangeArrowheads="1"/>
          </p:cNvPicPr>
          <p:nvPr/>
        </p:nvPicPr>
        <p:blipFill>
          <a:blip r:embed="rId3" cstate="print"/>
          <a:srcRect l="19447" b="21238"/>
          <a:stretch>
            <a:fillRect/>
          </a:stretch>
        </p:blipFill>
        <p:spPr bwMode="auto">
          <a:xfrm>
            <a:off x="7317280" y="1676400"/>
            <a:ext cx="3013363" cy="2209800"/>
          </a:xfrm>
          <a:prstGeom prst="rect">
            <a:avLst/>
          </a:prstGeom>
          <a:noFill/>
          <a:ln w="12700">
            <a:solidFill>
              <a:srgbClr val="FFFFFF"/>
            </a:solidFill>
          </a:ln>
          <a:effectLst>
            <a:outerShdw blurRad="50800" dist="38100" dir="2700000" algn="tl" rotWithShape="0">
              <a:prstClr val="black">
                <a:alpha val="40000"/>
              </a:prstClr>
            </a:outerShdw>
          </a:effectLst>
        </p:spPr>
      </p:pic>
      <p:sp>
        <p:nvSpPr>
          <p:cNvPr id="30722" name="Title 1"/>
          <p:cNvSpPr>
            <a:spLocks noGrp="1"/>
          </p:cNvSpPr>
          <p:nvPr>
            <p:ph type="title"/>
          </p:nvPr>
        </p:nvSpPr>
        <p:spPr/>
        <p:txBody>
          <a:bodyPr>
            <a:normAutofit/>
          </a:bodyPr>
          <a:lstStyle/>
          <a:p>
            <a:r>
              <a:rPr lang="en-US" sz="4000" b="1" dirty="0">
                <a:solidFill>
                  <a:srgbClr val="002060"/>
                </a:solidFill>
              </a:rPr>
              <a:t>APA Career Program</a:t>
            </a:r>
          </a:p>
        </p:txBody>
      </p:sp>
      <p:sp>
        <p:nvSpPr>
          <p:cNvPr id="30723" name="Content Placeholder 2"/>
          <p:cNvSpPr>
            <a:spLocks noGrp="1"/>
          </p:cNvSpPr>
          <p:nvPr>
            <p:ph idx="1"/>
          </p:nvPr>
        </p:nvSpPr>
        <p:spPr>
          <a:xfrm>
            <a:off x="1981200" y="1676400"/>
            <a:ext cx="8229600" cy="5029200"/>
          </a:xfrm>
        </p:spPr>
        <p:txBody>
          <a:bodyPr>
            <a:noAutofit/>
          </a:bodyPr>
          <a:lstStyle/>
          <a:p>
            <a:r>
              <a:rPr lang="en-US" sz="2400" b="1" dirty="0">
                <a:solidFill>
                  <a:srgbClr val="C00000"/>
                </a:solidFill>
              </a:rPr>
              <a:t>Over 60 manufacturing company</a:t>
            </a:r>
          </a:p>
          <a:p>
            <a:pPr marL="0" indent="0">
              <a:buNone/>
            </a:pPr>
            <a:r>
              <a:rPr lang="en-US" sz="2400" b="1" dirty="0">
                <a:solidFill>
                  <a:srgbClr val="C00000"/>
                </a:solidFill>
              </a:rPr>
              <a:t>    partners</a:t>
            </a:r>
          </a:p>
          <a:p>
            <a:pPr marL="457200" lvl="1" indent="0">
              <a:buNone/>
            </a:pPr>
            <a:r>
              <a:rPr lang="en-US" sz="2400" dirty="0"/>
              <a:t>    </a:t>
            </a:r>
          </a:p>
          <a:p>
            <a:endParaRPr lang="en-US" sz="2400" dirty="0"/>
          </a:p>
          <a:p>
            <a:r>
              <a:rPr lang="en-US" sz="2400" b="1" dirty="0">
                <a:solidFill>
                  <a:srgbClr val="C00000"/>
                </a:solidFill>
              </a:rPr>
              <a:t>Work experience opportunities</a:t>
            </a:r>
          </a:p>
          <a:p>
            <a:pPr lvl="1"/>
            <a:endParaRPr lang="en-US" sz="2000" dirty="0"/>
          </a:p>
          <a:p>
            <a:pPr lvl="1"/>
            <a:r>
              <a:rPr lang="en-US" sz="2000" dirty="0"/>
              <a:t>Plant tours</a:t>
            </a:r>
          </a:p>
          <a:p>
            <a:pPr lvl="1"/>
            <a:r>
              <a:rPr lang="en-US" sz="2000" dirty="0"/>
              <a:t>Industry credentials </a:t>
            </a:r>
          </a:p>
          <a:p>
            <a:pPr lvl="1"/>
            <a:r>
              <a:rPr lang="en-US" sz="2000" dirty="0"/>
              <a:t>Job shadowing</a:t>
            </a:r>
          </a:p>
          <a:p>
            <a:pPr lvl="1"/>
            <a:r>
              <a:rPr lang="en-US" sz="2000" dirty="0"/>
              <a:t>Internships and summer jobs</a:t>
            </a:r>
          </a:p>
          <a:p>
            <a:pPr lvl="1"/>
            <a:r>
              <a:rPr lang="en-US" sz="2000" dirty="0"/>
              <a:t>Career-track jobs</a:t>
            </a:r>
          </a:p>
          <a:p>
            <a:pPr lvl="1"/>
            <a:r>
              <a:rPr lang="en-US" sz="2000" dirty="0"/>
              <a:t>Alumni Association/connections</a:t>
            </a:r>
          </a:p>
          <a:p>
            <a:pPr marL="0" indent="0">
              <a:buNone/>
            </a:pPr>
            <a:endParaRPr lang="en-US" sz="2400" dirty="0"/>
          </a:p>
          <a:p>
            <a:endParaRPr lang="en-US" sz="2400" dirty="0"/>
          </a:p>
          <a:p>
            <a:pPr marL="0" indent="0">
              <a:buNone/>
            </a:pPr>
            <a:r>
              <a:rPr lang="en-US" sz="2400" dirty="0"/>
              <a:t>   </a:t>
            </a:r>
          </a:p>
        </p:txBody>
      </p:sp>
      <p:pic>
        <p:nvPicPr>
          <p:cNvPr id="8" name="Picture 9" descr="career prep 1.jpg"/>
          <p:cNvPicPr>
            <a:picLocks noChangeAspect="1"/>
          </p:cNvPicPr>
          <p:nvPr/>
        </p:nvPicPr>
        <p:blipFill>
          <a:blip r:embed="rId4" cstate="print"/>
          <a:srcRect r="8062"/>
          <a:stretch>
            <a:fillRect/>
          </a:stretch>
        </p:blipFill>
        <p:spPr bwMode="auto">
          <a:xfrm>
            <a:off x="7315200" y="4267200"/>
            <a:ext cx="3017520" cy="2190720"/>
          </a:xfrm>
          <a:prstGeom prst="rect">
            <a:avLst/>
          </a:prstGeom>
          <a:noFill/>
          <a:ln w="12700">
            <a:solidFill>
              <a:srgbClr val="FFFFFF"/>
            </a:solidFill>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9300212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F0559"/>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524000" y="0"/>
            <a:ext cx="9144000" cy="6858000"/>
          </a:xfrm>
          <a:prstGeom prst="rect">
            <a:avLst/>
          </a:prstGeom>
          <a:noFill/>
          <a:ln>
            <a:noFill/>
          </a:ln>
        </p:spPr>
      </p:pic>
    </p:spTree>
    <p:extLst>
      <p:ext uri="{BB962C8B-B14F-4D97-AF65-F5344CB8AC3E}">
        <p14:creationId xmlns:p14="http://schemas.microsoft.com/office/powerpoint/2010/main" val="365949112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YSb2WBDk7qB9xAp0b0Yzef"/>
</p:tagLst>
</file>

<file path=ppt/tags/tag10.xml><?xml version="1.0" encoding="utf-8"?>
<p:tagLst xmlns:a="http://schemas.openxmlformats.org/drawingml/2006/main" xmlns:r="http://schemas.openxmlformats.org/officeDocument/2006/relationships" xmlns:p="http://schemas.openxmlformats.org/presentationml/2006/main">
  <p:tag name="DVSHAPEID" val="NmJ0izUhewKODgdyhPZ1gO"/>
</p:tagLst>
</file>

<file path=ppt/tags/tag11.xml><?xml version="1.0" encoding="utf-8"?>
<p:tagLst xmlns:a="http://schemas.openxmlformats.org/drawingml/2006/main" xmlns:r="http://schemas.openxmlformats.org/officeDocument/2006/relationships" xmlns:p="http://schemas.openxmlformats.org/presentationml/2006/main">
  <p:tag name="DVSHAPEID" val="xvZh6XrpyAoq1qZIlJDfyA"/>
</p:tagLst>
</file>

<file path=ppt/tags/tag12.xml><?xml version="1.0" encoding="utf-8"?>
<p:tagLst xmlns:a="http://schemas.openxmlformats.org/drawingml/2006/main" xmlns:r="http://schemas.openxmlformats.org/officeDocument/2006/relationships" xmlns:p="http://schemas.openxmlformats.org/presentationml/2006/main">
  <p:tag name="DVSHAPEID" val="Gv1X5t6KcmhYPe00sXQOYa"/>
</p:tagLst>
</file>

<file path=ppt/tags/tag13.xml><?xml version="1.0" encoding="utf-8"?>
<p:tagLst xmlns:a="http://schemas.openxmlformats.org/drawingml/2006/main" xmlns:r="http://schemas.openxmlformats.org/officeDocument/2006/relationships" xmlns:p="http://schemas.openxmlformats.org/presentationml/2006/main">
  <p:tag name="DVSHAPEID" val="qceNyztfn1gXPug9RXjNn1"/>
</p:tagLst>
</file>

<file path=ppt/tags/tag14.xml><?xml version="1.0" encoding="utf-8"?>
<p:tagLst xmlns:a="http://schemas.openxmlformats.org/drawingml/2006/main" xmlns:r="http://schemas.openxmlformats.org/officeDocument/2006/relationships" xmlns:p="http://schemas.openxmlformats.org/presentationml/2006/main">
  <p:tag name="DVSHAPEID" val="92BLIkhGoKCw4OIiUwgXYg"/>
</p:tagLst>
</file>

<file path=ppt/tags/tag15.xml><?xml version="1.0" encoding="utf-8"?>
<p:tagLst xmlns:a="http://schemas.openxmlformats.org/drawingml/2006/main" xmlns:r="http://schemas.openxmlformats.org/officeDocument/2006/relationships" xmlns:p="http://schemas.openxmlformats.org/presentationml/2006/main">
  <p:tag name="DVSHAPEID" val="ISpvKj5TuaNo3cbNR9XHCv"/>
</p:tagLst>
</file>

<file path=ppt/tags/tag16.xml><?xml version="1.0" encoding="utf-8"?>
<p:tagLst xmlns:a="http://schemas.openxmlformats.org/drawingml/2006/main" xmlns:r="http://schemas.openxmlformats.org/officeDocument/2006/relationships" xmlns:p="http://schemas.openxmlformats.org/presentationml/2006/main">
  <p:tag name="DVSHAPEID" val="kjqrrz3Nwp2TkJmcAYAvfr"/>
</p:tagLst>
</file>

<file path=ppt/tags/tag17.xml><?xml version="1.0" encoding="utf-8"?>
<p:tagLst xmlns:a="http://schemas.openxmlformats.org/drawingml/2006/main" xmlns:r="http://schemas.openxmlformats.org/officeDocument/2006/relationships" xmlns:p="http://schemas.openxmlformats.org/presentationml/2006/main">
  <p:tag name="DVSHAPEID" val="JFLw77F7ZhDdx55jRwPHEn"/>
</p:tagLst>
</file>

<file path=ppt/tags/tag18.xml><?xml version="1.0" encoding="utf-8"?>
<p:tagLst xmlns:a="http://schemas.openxmlformats.org/drawingml/2006/main" xmlns:r="http://schemas.openxmlformats.org/officeDocument/2006/relationships" xmlns:p="http://schemas.openxmlformats.org/presentationml/2006/main">
  <p:tag name="DVSHAPEID" val="maSrqEyZ77fTAKFVsW7oqL"/>
</p:tagLst>
</file>

<file path=ppt/tags/tag19.xml><?xml version="1.0" encoding="utf-8"?>
<p:tagLst xmlns:a="http://schemas.openxmlformats.org/drawingml/2006/main" xmlns:r="http://schemas.openxmlformats.org/officeDocument/2006/relationships" xmlns:p="http://schemas.openxmlformats.org/presentationml/2006/main">
  <p:tag name="DVSHAPEID" val="g6cg7h63FyNljBEFG1z0av"/>
</p:tagLst>
</file>

<file path=ppt/tags/tag2.xml><?xml version="1.0" encoding="utf-8"?>
<p:tagLst xmlns:a="http://schemas.openxmlformats.org/drawingml/2006/main" xmlns:r="http://schemas.openxmlformats.org/officeDocument/2006/relationships" xmlns:p="http://schemas.openxmlformats.org/presentationml/2006/main">
  <p:tag name="DVSHAPEID" val="dmNatoCU6dlWcm1oDTGa9u"/>
</p:tagLst>
</file>

<file path=ppt/tags/tag20.xml><?xml version="1.0" encoding="utf-8"?>
<p:tagLst xmlns:a="http://schemas.openxmlformats.org/drawingml/2006/main" xmlns:r="http://schemas.openxmlformats.org/officeDocument/2006/relationships" xmlns:p="http://schemas.openxmlformats.org/presentationml/2006/main">
  <p:tag name="DVSHAPEID" val="XEvkDW4TzfXBTLfawhS3sG"/>
</p:tagLst>
</file>

<file path=ppt/tags/tag21.xml><?xml version="1.0" encoding="utf-8"?>
<p:tagLst xmlns:a="http://schemas.openxmlformats.org/drawingml/2006/main" xmlns:r="http://schemas.openxmlformats.org/officeDocument/2006/relationships" xmlns:p="http://schemas.openxmlformats.org/presentationml/2006/main">
  <p:tag name="DVSHAPEID" val="5er4hMg6PpAL9xKMDaZMZy"/>
</p:tagLst>
</file>

<file path=ppt/tags/tag22.xml><?xml version="1.0" encoding="utf-8"?>
<p:tagLst xmlns:a="http://schemas.openxmlformats.org/drawingml/2006/main" xmlns:r="http://schemas.openxmlformats.org/officeDocument/2006/relationships" xmlns:p="http://schemas.openxmlformats.org/presentationml/2006/main">
  <p:tag name="DVSHAPEID" val="oHHTpvuh763gyhTyFhDtpx"/>
</p:tagLst>
</file>

<file path=ppt/tags/tag23.xml><?xml version="1.0" encoding="utf-8"?>
<p:tagLst xmlns:a="http://schemas.openxmlformats.org/drawingml/2006/main" xmlns:r="http://schemas.openxmlformats.org/officeDocument/2006/relationships" xmlns:p="http://schemas.openxmlformats.org/presentationml/2006/main">
  <p:tag name="DVSHAPEID" val="08BHpKDI4FHxPJnnmKByiu"/>
</p:tagLst>
</file>

<file path=ppt/tags/tag24.xml><?xml version="1.0" encoding="utf-8"?>
<p:tagLst xmlns:a="http://schemas.openxmlformats.org/drawingml/2006/main" xmlns:r="http://schemas.openxmlformats.org/officeDocument/2006/relationships" xmlns:p="http://schemas.openxmlformats.org/presentationml/2006/main">
  <p:tag name="DVSHAPEID" val="HTZsT5uH8w8RGzhI5KDo1n"/>
</p:tagLst>
</file>

<file path=ppt/tags/tag25.xml><?xml version="1.0" encoding="utf-8"?>
<p:tagLst xmlns:a="http://schemas.openxmlformats.org/drawingml/2006/main" xmlns:r="http://schemas.openxmlformats.org/officeDocument/2006/relationships" xmlns:p="http://schemas.openxmlformats.org/presentationml/2006/main">
  <p:tag name="DVSHAPEID" val="y0s9bhUSRRfwqHIWRyenxb"/>
</p:tagLst>
</file>

<file path=ppt/tags/tag26.xml><?xml version="1.0" encoding="utf-8"?>
<p:tagLst xmlns:a="http://schemas.openxmlformats.org/drawingml/2006/main" xmlns:r="http://schemas.openxmlformats.org/officeDocument/2006/relationships" xmlns:p="http://schemas.openxmlformats.org/presentationml/2006/main">
  <p:tag name="DVSHAPEID" val="pY3O6EERUTskkY0JTcMfFg"/>
</p:tagLst>
</file>

<file path=ppt/tags/tag27.xml><?xml version="1.0" encoding="utf-8"?>
<p:tagLst xmlns:a="http://schemas.openxmlformats.org/drawingml/2006/main" xmlns:r="http://schemas.openxmlformats.org/officeDocument/2006/relationships" xmlns:p="http://schemas.openxmlformats.org/presentationml/2006/main">
  <p:tag name="DVSHAPEID" val="Ca8AZ8S5aEQnBu6nbfeZXl"/>
</p:tagLst>
</file>

<file path=ppt/tags/tag28.xml><?xml version="1.0" encoding="utf-8"?>
<p:tagLst xmlns:a="http://schemas.openxmlformats.org/drawingml/2006/main" xmlns:r="http://schemas.openxmlformats.org/officeDocument/2006/relationships" xmlns:p="http://schemas.openxmlformats.org/presentationml/2006/main">
  <p:tag name="DVSHAPEID" val="36mJW7E1Bhw8mSFvFvYOIO"/>
</p:tagLst>
</file>

<file path=ppt/tags/tag3.xml><?xml version="1.0" encoding="utf-8"?>
<p:tagLst xmlns:a="http://schemas.openxmlformats.org/drawingml/2006/main" xmlns:r="http://schemas.openxmlformats.org/officeDocument/2006/relationships" xmlns:p="http://schemas.openxmlformats.org/presentationml/2006/main">
  <p:tag name="DVSHAPEID" val="T3YxpFXPaImJDGT2GfBPIJ"/>
</p:tagLst>
</file>

<file path=ppt/tags/tag4.xml><?xml version="1.0" encoding="utf-8"?>
<p:tagLst xmlns:a="http://schemas.openxmlformats.org/drawingml/2006/main" xmlns:r="http://schemas.openxmlformats.org/officeDocument/2006/relationships" xmlns:p="http://schemas.openxmlformats.org/presentationml/2006/main">
  <p:tag name="DVSHAPEID" val="QuiMPKFWop5NeesaXDkFrn"/>
</p:tagLst>
</file>

<file path=ppt/tags/tag5.xml><?xml version="1.0" encoding="utf-8"?>
<p:tagLst xmlns:a="http://schemas.openxmlformats.org/drawingml/2006/main" xmlns:r="http://schemas.openxmlformats.org/officeDocument/2006/relationships" xmlns:p="http://schemas.openxmlformats.org/presentationml/2006/main">
  <p:tag name="DVSHAPEID" val="kkBT0b4v7zcadufCPdaejW"/>
</p:tagLst>
</file>

<file path=ppt/tags/tag6.xml><?xml version="1.0" encoding="utf-8"?>
<p:tagLst xmlns:a="http://schemas.openxmlformats.org/drawingml/2006/main" xmlns:r="http://schemas.openxmlformats.org/officeDocument/2006/relationships" xmlns:p="http://schemas.openxmlformats.org/presentationml/2006/main">
  <p:tag name="DVSHAPEID" val="DQrEAwhYv2hs9YbWJuSTiv"/>
</p:tagLst>
</file>

<file path=ppt/tags/tag7.xml><?xml version="1.0" encoding="utf-8"?>
<p:tagLst xmlns:a="http://schemas.openxmlformats.org/drawingml/2006/main" xmlns:r="http://schemas.openxmlformats.org/officeDocument/2006/relationships" xmlns:p="http://schemas.openxmlformats.org/presentationml/2006/main">
  <p:tag name="DVSHAPEID" val="B41YVkN6vd3oGKrlBxd94a"/>
</p:tagLst>
</file>

<file path=ppt/tags/tag8.xml><?xml version="1.0" encoding="utf-8"?>
<p:tagLst xmlns:a="http://schemas.openxmlformats.org/drawingml/2006/main" xmlns:r="http://schemas.openxmlformats.org/officeDocument/2006/relationships" xmlns:p="http://schemas.openxmlformats.org/presentationml/2006/main">
  <p:tag name="DVSECTIONID" val="fNbkCrR7eOsZSKccgwtWNr"/>
</p:tagLst>
</file>

<file path=ppt/tags/tag9.xml><?xml version="1.0" encoding="utf-8"?>
<p:tagLst xmlns:a="http://schemas.openxmlformats.org/drawingml/2006/main" xmlns:r="http://schemas.openxmlformats.org/officeDocument/2006/relationships" xmlns:p="http://schemas.openxmlformats.org/presentationml/2006/main">
  <p:tag name="DVSHAPEID" val="YPNJIDiyxN7rjFdj1nAcnx"/>
</p:tagLst>
</file>

<file path=ppt/theme/theme1.xml><?xml version="1.0" encoding="utf-8"?>
<a:theme xmlns:a="http://schemas.openxmlformats.org/drawingml/2006/main" name="Office Theme">
  <a:themeElements>
    <a:clrScheme name="Custom 1">
      <a:dk1>
        <a:sysClr val="windowText" lastClr="000000"/>
      </a:dk1>
      <a:lt1>
        <a:sysClr val="window" lastClr="FFFFFF"/>
      </a:lt1>
      <a:dk2>
        <a:srgbClr val="69676D"/>
      </a:dk2>
      <a:lt2>
        <a:srgbClr val="C9C2D1"/>
      </a:lt2>
      <a:accent1>
        <a:srgbClr val="006450"/>
      </a:accent1>
      <a:accent2>
        <a:srgbClr val="000064"/>
      </a:accent2>
      <a:accent3>
        <a:srgbClr val="000000"/>
      </a:accent3>
      <a:accent4>
        <a:srgbClr val="6585CF"/>
      </a:accent4>
      <a:accent5>
        <a:srgbClr val="7E6BC9"/>
      </a:accent5>
      <a:accent6>
        <a:srgbClr val="A379BB"/>
      </a:accent6>
      <a:hlink>
        <a:srgbClr val="410082"/>
      </a:hlink>
      <a:folHlink>
        <a:srgbClr val="932968"/>
      </a:folHlink>
    </a:clrScheme>
    <a:fontScheme name="Custom 1">
      <a:majorFont>
        <a:latin typeface="Constant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210</TotalTime>
  <Words>255</Words>
  <Application>Microsoft Office PowerPoint</Application>
  <PresentationFormat>Widescreen</PresentationFormat>
  <Paragraphs>97</Paragraphs>
  <Slides>11</Slides>
  <Notes>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11</vt:i4>
      </vt:variant>
    </vt:vector>
  </HeadingPairs>
  <TitlesOfParts>
    <vt:vector size="20" baseType="lpstr">
      <vt:lpstr>ＭＳ Ｐゴシック</vt:lpstr>
      <vt:lpstr>Arial</vt:lpstr>
      <vt:lpstr>Arial Black</vt:lpstr>
      <vt:lpstr>Arial Narrow</vt:lpstr>
      <vt:lpstr>Calibri</vt:lpstr>
      <vt:lpstr>Constantia</vt:lpstr>
      <vt:lpstr>Corbel</vt:lpstr>
      <vt:lpstr>Office Theme</vt:lpstr>
      <vt:lpstr>Depth</vt:lpstr>
      <vt:lpstr>Toward a Global Manufacturing  Renaissance Alliance </vt:lpstr>
      <vt:lpstr>CMRC Structure and Programs</vt:lpstr>
      <vt:lpstr>PowerPoint Presentation</vt:lpstr>
      <vt:lpstr>National Manufacturing Renaissance Council</vt:lpstr>
      <vt:lpstr>CMRC Structure and Programs</vt:lpstr>
      <vt:lpstr> Advanced Manufacturing,   Innovative Partnerships,    Advanced Communities</vt:lpstr>
      <vt:lpstr>Manufacturing Career Paths</vt:lpstr>
      <vt:lpstr>APA Career Program</vt:lpstr>
      <vt:lpstr>PowerPoint Presentation</vt:lpstr>
      <vt:lpstr>PowerPoint Presentation</vt:lpstr>
      <vt:lpstr>In Conclusion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Nanalou</dc:creator>
  <cp:lastModifiedBy>Nanalou</cp:lastModifiedBy>
  <cp:revision>14</cp:revision>
  <cp:lastPrinted>2014-09-15T15:08:46Z</cp:lastPrinted>
  <dcterms:created xsi:type="dcterms:W3CDTF">2014-09-09T21:32:04Z</dcterms:created>
  <dcterms:modified xsi:type="dcterms:W3CDTF">2014-09-15T15:10:39Z</dcterms:modified>
</cp:coreProperties>
</file>