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9" r:id="rId3"/>
  </p:sldMasterIdLst>
  <p:notesMasterIdLst>
    <p:notesMasterId r:id="rId48"/>
  </p:notesMasterIdLst>
  <p:sldIdLst>
    <p:sldId id="905" r:id="rId4"/>
    <p:sldId id="873" r:id="rId5"/>
    <p:sldId id="859" r:id="rId6"/>
    <p:sldId id="906" r:id="rId7"/>
    <p:sldId id="869" r:id="rId8"/>
    <p:sldId id="860" r:id="rId9"/>
    <p:sldId id="876" r:id="rId10"/>
    <p:sldId id="875" r:id="rId11"/>
    <p:sldId id="861" r:id="rId12"/>
    <p:sldId id="896" r:id="rId13"/>
    <p:sldId id="892" r:id="rId14"/>
    <p:sldId id="907" r:id="rId15"/>
    <p:sldId id="553" r:id="rId16"/>
    <p:sldId id="908" r:id="rId17"/>
    <p:sldId id="894" r:id="rId18"/>
    <p:sldId id="899" r:id="rId19"/>
    <p:sldId id="877" r:id="rId20"/>
    <p:sldId id="878" r:id="rId21"/>
    <p:sldId id="879" r:id="rId22"/>
    <p:sldId id="880" r:id="rId23"/>
    <p:sldId id="881" r:id="rId24"/>
    <p:sldId id="882" r:id="rId25"/>
    <p:sldId id="910" r:id="rId26"/>
    <p:sldId id="913" r:id="rId27"/>
    <p:sldId id="912" r:id="rId28"/>
    <p:sldId id="883" r:id="rId29"/>
    <p:sldId id="884" r:id="rId30"/>
    <p:sldId id="885" r:id="rId31"/>
    <p:sldId id="886" r:id="rId32"/>
    <p:sldId id="887" r:id="rId33"/>
    <p:sldId id="888" r:id="rId34"/>
    <p:sldId id="897" r:id="rId35"/>
    <p:sldId id="900" r:id="rId36"/>
    <p:sldId id="901" r:id="rId37"/>
    <p:sldId id="902" r:id="rId38"/>
    <p:sldId id="903" r:id="rId39"/>
    <p:sldId id="904" r:id="rId40"/>
    <p:sldId id="898" r:id="rId41"/>
    <p:sldId id="858" r:id="rId42"/>
    <p:sldId id="872" r:id="rId43"/>
    <p:sldId id="856" r:id="rId44"/>
    <p:sldId id="909" r:id="rId45"/>
    <p:sldId id="911" r:id="rId46"/>
    <p:sldId id="866"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26D"/>
    <a:srgbClr val="09FF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5" autoAdjust="0"/>
    <p:restoredTop sz="94660"/>
  </p:normalViewPr>
  <p:slideViewPr>
    <p:cSldViewPr snapToGrid="0">
      <p:cViewPr varScale="1">
        <p:scale>
          <a:sx n="96" d="100"/>
          <a:sy n="96" d="100"/>
        </p:scale>
        <p:origin x="368" y="176"/>
      </p:cViewPr>
      <p:guideLst/>
    </p:cSldViewPr>
  </p:slideViewPr>
  <p:notesTextViewPr>
    <p:cViewPr>
      <p:scale>
        <a:sx n="1" d="1"/>
        <a:sy n="1" d="1"/>
      </p:scale>
      <p:origin x="0" y="0"/>
    </p:cViewPr>
  </p:notesTextViewPr>
  <p:sorterViewPr>
    <p:cViewPr varScale="1">
      <p:scale>
        <a:sx n="1" d="1"/>
        <a:sy n="1" d="1"/>
      </p:scale>
      <p:origin x="0" y="-51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71DCD10-13A9-4019-A25D-4B61011A953D}" type="datetimeFigureOut">
              <a:rPr lang="en-US" smtClean="0"/>
              <a:t>8/18/19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0F6FC3A-32ED-46A8-8A19-B3646C885314}" type="slidenum">
              <a:rPr lang="en-US" smtClean="0"/>
              <a:t>‹#›</a:t>
            </a:fld>
            <a:endParaRPr lang="en-US"/>
          </a:p>
        </p:txBody>
      </p:sp>
    </p:spTree>
    <p:extLst>
      <p:ext uri="{BB962C8B-B14F-4D97-AF65-F5344CB8AC3E}">
        <p14:creationId xmlns:p14="http://schemas.microsoft.com/office/powerpoint/2010/main" val="3120976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2613" y="158750"/>
            <a:ext cx="8262937" cy="4648200"/>
          </a:xfrm>
        </p:spPr>
      </p:sp>
      <p:sp>
        <p:nvSpPr>
          <p:cNvPr id="3" name="Notes Placeholder 2"/>
          <p:cNvSpPr>
            <a:spLocks noGrp="1"/>
          </p:cNvSpPr>
          <p:nvPr>
            <p:ph type="body" idx="1"/>
          </p:nvPr>
        </p:nvSpPr>
        <p:spPr>
          <a:xfrm>
            <a:off x="930275" y="3373438"/>
            <a:ext cx="7435850" cy="2760662"/>
          </a:xfrm>
          <a:prstGeom prst="rect">
            <a:avLst/>
          </a:prstGeom>
        </p:spPr>
        <p:txBody>
          <a:bodyPr/>
          <a:lstStyle/>
          <a:p>
            <a:endParaRPr lang="en-US"/>
          </a:p>
        </p:txBody>
      </p:sp>
    </p:spTree>
    <p:extLst>
      <p:ext uri="{BB962C8B-B14F-4D97-AF65-F5344CB8AC3E}">
        <p14:creationId xmlns:p14="http://schemas.microsoft.com/office/powerpoint/2010/main" val="1272176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33425" indent="-282575" defTabSz="917575">
              <a:spcBef>
                <a:spcPct val="30000"/>
              </a:spcBef>
              <a:defRPr sz="1200">
                <a:solidFill>
                  <a:schemeClr val="tx1"/>
                </a:solidFill>
                <a:latin typeface="Arial" panose="020B0604020202020204" pitchFamily="34" charset="0"/>
              </a:defRPr>
            </a:lvl2pPr>
            <a:lvl3pPr marL="1130300" indent="-225425" defTabSz="917575">
              <a:spcBef>
                <a:spcPct val="30000"/>
              </a:spcBef>
              <a:defRPr sz="1200">
                <a:solidFill>
                  <a:schemeClr val="tx1"/>
                </a:solidFill>
                <a:latin typeface="Arial" panose="020B0604020202020204" pitchFamily="34" charset="0"/>
              </a:defRPr>
            </a:lvl3pPr>
            <a:lvl4pPr marL="1582738" indent="-225425" defTabSz="917575">
              <a:spcBef>
                <a:spcPct val="30000"/>
              </a:spcBef>
              <a:defRPr sz="1200">
                <a:solidFill>
                  <a:schemeClr val="tx1"/>
                </a:solidFill>
                <a:latin typeface="Arial" panose="020B0604020202020204" pitchFamily="34" charset="0"/>
              </a:defRPr>
            </a:lvl4pPr>
            <a:lvl5pPr marL="2033588" indent="-225425" defTabSz="917575">
              <a:spcBef>
                <a:spcPct val="30000"/>
              </a:spcBef>
              <a:defRPr sz="1200">
                <a:solidFill>
                  <a:schemeClr val="tx1"/>
                </a:solidFill>
                <a:latin typeface="Arial" panose="020B0604020202020204" pitchFamily="34" charset="0"/>
              </a:defRPr>
            </a:lvl5pPr>
            <a:lvl6pPr marL="2490788" indent="-225425" defTabSz="917575" eaLnBrk="0" fontAlgn="base" hangingPunct="0">
              <a:spcBef>
                <a:spcPct val="30000"/>
              </a:spcBef>
              <a:spcAft>
                <a:spcPct val="0"/>
              </a:spcAft>
              <a:defRPr sz="1200">
                <a:solidFill>
                  <a:schemeClr val="tx1"/>
                </a:solidFill>
                <a:latin typeface="Arial" panose="020B0604020202020204" pitchFamily="34" charset="0"/>
              </a:defRPr>
            </a:lvl6pPr>
            <a:lvl7pPr marL="2947988" indent="-225425" defTabSz="917575" eaLnBrk="0" fontAlgn="base" hangingPunct="0">
              <a:spcBef>
                <a:spcPct val="30000"/>
              </a:spcBef>
              <a:spcAft>
                <a:spcPct val="0"/>
              </a:spcAft>
              <a:defRPr sz="1200">
                <a:solidFill>
                  <a:schemeClr val="tx1"/>
                </a:solidFill>
                <a:latin typeface="Arial" panose="020B0604020202020204" pitchFamily="34" charset="0"/>
              </a:defRPr>
            </a:lvl7pPr>
            <a:lvl8pPr marL="3405188" indent="-225425" defTabSz="917575" eaLnBrk="0" fontAlgn="base" hangingPunct="0">
              <a:spcBef>
                <a:spcPct val="30000"/>
              </a:spcBef>
              <a:spcAft>
                <a:spcPct val="0"/>
              </a:spcAft>
              <a:defRPr sz="1200">
                <a:solidFill>
                  <a:schemeClr val="tx1"/>
                </a:solidFill>
                <a:latin typeface="Arial" panose="020B0604020202020204" pitchFamily="34" charset="0"/>
              </a:defRPr>
            </a:lvl8pPr>
            <a:lvl9pPr marL="3862388" indent="-225425" defTabSz="91757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8D0535DB-A2DE-41E3-9652-F4B7CEE65D62}" type="slidenum">
              <a:rPr lang="en-US" altLang="en-US" smtClean="0">
                <a:solidFill>
                  <a:srgbClr val="000000"/>
                </a:solidFill>
              </a:rPr>
              <a:pPr fontAlgn="base">
                <a:spcBef>
                  <a:spcPct val="0"/>
                </a:spcBef>
                <a:spcAft>
                  <a:spcPct val="0"/>
                </a:spcAft>
                <a:defRPr/>
              </a:pPr>
              <a:t>29</a:t>
            </a:fld>
            <a:endParaRPr lang="en-US" altLang="en-US">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77181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F6FC3A-32ED-46A8-8A19-B3646C885314}" type="slidenum">
              <a:rPr lang="en-US" smtClean="0"/>
              <a:t>31</a:t>
            </a:fld>
            <a:endParaRPr lang="en-US"/>
          </a:p>
        </p:txBody>
      </p:sp>
    </p:spTree>
    <p:extLst>
      <p:ext uri="{BB962C8B-B14F-4D97-AF65-F5344CB8AC3E}">
        <p14:creationId xmlns:p14="http://schemas.microsoft.com/office/powerpoint/2010/main" val="354072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F6FC3A-32ED-46A8-8A19-B3646C8853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10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DBC7D-43D5-4C25-9E33-FBE56247668F}" type="slidenum">
              <a:rPr lang="en-US" smtClean="0"/>
              <a:t>37</a:t>
            </a:fld>
            <a:endParaRPr lang="en-US"/>
          </a:p>
        </p:txBody>
      </p:sp>
    </p:spTree>
    <p:extLst>
      <p:ext uri="{BB962C8B-B14F-4D97-AF65-F5344CB8AC3E}">
        <p14:creationId xmlns:p14="http://schemas.microsoft.com/office/powerpoint/2010/main" val="1843623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F6FC3A-32ED-46A8-8A19-B3646C8853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758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2613" y="158750"/>
            <a:ext cx="8262937" cy="4648200"/>
          </a:xfrm>
        </p:spPr>
      </p:sp>
      <p:sp>
        <p:nvSpPr>
          <p:cNvPr id="3" name="Notes Placeholder 2"/>
          <p:cNvSpPr>
            <a:spLocks noGrp="1"/>
          </p:cNvSpPr>
          <p:nvPr>
            <p:ph type="body" idx="1"/>
          </p:nvPr>
        </p:nvSpPr>
        <p:spPr>
          <a:xfrm>
            <a:off x="930275" y="3373438"/>
            <a:ext cx="7435850" cy="2760662"/>
          </a:xfrm>
          <a:prstGeom prst="rect">
            <a:avLst/>
          </a:prstGeom>
        </p:spPr>
        <p:txBody>
          <a:bodyPr/>
          <a:lstStyle/>
          <a:p>
            <a:endParaRPr lang="en-US"/>
          </a:p>
        </p:txBody>
      </p:sp>
    </p:spTree>
    <p:extLst>
      <p:ext uri="{BB962C8B-B14F-4D97-AF65-F5344CB8AC3E}">
        <p14:creationId xmlns:p14="http://schemas.microsoft.com/office/powerpoint/2010/main" val="144859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F6FC3A-32ED-46A8-8A19-B3646C8853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631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F6FC3A-32ED-46A8-8A19-B3646C8853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853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F6FC3A-32ED-46A8-8A19-B3646C885314}" type="slidenum">
              <a:rPr lang="en-US" smtClean="0"/>
              <a:t>17</a:t>
            </a:fld>
            <a:endParaRPr lang="en-US"/>
          </a:p>
        </p:txBody>
      </p:sp>
    </p:spTree>
    <p:extLst>
      <p:ext uri="{BB962C8B-B14F-4D97-AF65-F5344CB8AC3E}">
        <p14:creationId xmlns:p14="http://schemas.microsoft.com/office/powerpoint/2010/main" val="179017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F6FC3A-32ED-46A8-8A19-B3646C885314}" type="slidenum">
              <a:rPr lang="en-US" smtClean="0"/>
              <a:t>18</a:t>
            </a:fld>
            <a:endParaRPr lang="en-US"/>
          </a:p>
        </p:txBody>
      </p:sp>
    </p:spTree>
    <p:extLst>
      <p:ext uri="{BB962C8B-B14F-4D97-AF65-F5344CB8AC3E}">
        <p14:creationId xmlns:p14="http://schemas.microsoft.com/office/powerpoint/2010/main" val="1780044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2613" y="158750"/>
            <a:ext cx="8262937" cy="4648200"/>
          </a:xfrm>
        </p:spPr>
      </p:sp>
      <p:sp>
        <p:nvSpPr>
          <p:cNvPr id="3" name="Notes Placeholder 2"/>
          <p:cNvSpPr>
            <a:spLocks noGrp="1"/>
          </p:cNvSpPr>
          <p:nvPr>
            <p:ph type="body" idx="1"/>
          </p:nvPr>
        </p:nvSpPr>
        <p:spPr>
          <a:xfrm>
            <a:off x="930275" y="3373438"/>
            <a:ext cx="7435850" cy="2760662"/>
          </a:xfrm>
          <a:prstGeom prst="rect">
            <a:avLst/>
          </a:prstGeom>
        </p:spPr>
        <p:txBody>
          <a:bodyPr/>
          <a:lstStyle/>
          <a:p>
            <a:endParaRPr lang="en-US"/>
          </a:p>
        </p:txBody>
      </p:sp>
    </p:spTree>
    <p:extLst>
      <p:ext uri="{BB962C8B-B14F-4D97-AF65-F5344CB8AC3E}">
        <p14:creationId xmlns:p14="http://schemas.microsoft.com/office/powerpoint/2010/main" val="3104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2613" y="158750"/>
            <a:ext cx="8262937" cy="4648200"/>
          </a:xfrm>
        </p:spPr>
      </p:sp>
      <p:sp>
        <p:nvSpPr>
          <p:cNvPr id="3" name="Notes Placeholder 2"/>
          <p:cNvSpPr>
            <a:spLocks noGrp="1"/>
          </p:cNvSpPr>
          <p:nvPr>
            <p:ph type="body" idx="1"/>
          </p:nvPr>
        </p:nvSpPr>
        <p:spPr>
          <a:xfrm>
            <a:off x="930275" y="3373438"/>
            <a:ext cx="7435850" cy="2760662"/>
          </a:xfrm>
          <a:prstGeom prst="rect">
            <a:avLst/>
          </a:prstGeom>
        </p:spPr>
        <p:txBody>
          <a:bodyPr/>
          <a:lstStyle/>
          <a:p>
            <a:endParaRPr lang="en-US"/>
          </a:p>
        </p:txBody>
      </p:sp>
    </p:spTree>
    <p:extLst>
      <p:ext uri="{BB962C8B-B14F-4D97-AF65-F5344CB8AC3E}">
        <p14:creationId xmlns:p14="http://schemas.microsoft.com/office/powerpoint/2010/main" val="2816491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2613" y="158750"/>
            <a:ext cx="8262937" cy="4648200"/>
          </a:xfrm>
        </p:spPr>
      </p:sp>
      <p:sp>
        <p:nvSpPr>
          <p:cNvPr id="3" name="Notes Placeholder 2"/>
          <p:cNvSpPr>
            <a:spLocks noGrp="1"/>
          </p:cNvSpPr>
          <p:nvPr>
            <p:ph type="body" idx="1"/>
          </p:nvPr>
        </p:nvSpPr>
        <p:spPr>
          <a:xfrm>
            <a:off x="930275" y="3373438"/>
            <a:ext cx="7435850" cy="2760662"/>
          </a:xfrm>
          <a:prstGeom prst="rect">
            <a:avLst/>
          </a:prstGeom>
        </p:spPr>
        <p:txBody>
          <a:bodyPr/>
          <a:lstStyle/>
          <a:p>
            <a:endParaRPr lang="en-US"/>
          </a:p>
        </p:txBody>
      </p:sp>
    </p:spTree>
    <p:extLst>
      <p:ext uri="{BB962C8B-B14F-4D97-AF65-F5344CB8AC3E}">
        <p14:creationId xmlns:p14="http://schemas.microsoft.com/office/powerpoint/2010/main" val="1061959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xfrm>
            <a:off x="1125538" y="914400"/>
            <a:ext cx="6618287" cy="3722688"/>
          </a:xfrm>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0508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0" y="4979729"/>
            <a:ext cx="12192000" cy="1362075"/>
          </a:xfrm>
          <a:solidFill>
            <a:schemeClr val="tx2"/>
          </a:solidFill>
        </p:spPr>
        <p:txBody>
          <a:bodyPr anchor="b"/>
          <a:lstStyle>
            <a:lvl1pPr algn="r">
              <a:defRPr sz="4000" b="0" cap="all">
                <a:solidFill>
                  <a:srgbClr val="FFFFFF"/>
                </a:solidFill>
                <a:latin typeface="Helvetica"/>
                <a:cs typeface="Helvetica"/>
              </a:defRPr>
            </a:lvl1pPr>
          </a:lstStyle>
          <a:p>
            <a:r>
              <a:rPr lang="en-US" dirty="0"/>
              <a:t>Click to edit Divider Name</a:t>
            </a:r>
          </a:p>
        </p:txBody>
      </p:sp>
      <p:sp>
        <p:nvSpPr>
          <p:cNvPr id="7"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endParaRPr lang="en-US" dirty="0"/>
          </a:p>
        </p:txBody>
      </p:sp>
      <p:sp>
        <p:nvSpPr>
          <p:cNvPr id="8" name="Slide Number Placeholder 5"/>
          <p:cNvSpPr>
            <a:spLocks noGrp="1"/>
          </p:cNvSpPr>
          <p:nvPr>
            <p:ph type="sldNum" sz="quarter" idx="4"/>
          </p:nvPr>
        </p:nvSpPr>
        <p:spPr>
          <a:xfrm>
            <a:off x="11648423" y="6626857"/>
            <a:ext cx="454972" cy="230832"/>
          </a:xfrm>
          <a:prstGeom prst="rect">
            <a:avLst/>
          </a:prstGeom>
          <a:ln w="38100" cmpd="sng">
            <a:noFill/>
          </a:ln>
        </p:spPr>
        <p:txBody>
          <a:bodyPr vert="horz" lIns="0" tIns="45720" rIns="0" bIns="45720" rtlCol="0" anchor="ctr" anchorCtr="0">
            <a:spAutoFit/>
          </a:bodyPr>
          <a:lstStyle>
            <a:lvl1pPr algn="r">
              <a:defRPr sz="900" b="1">
                <a:solidFill>
                  <a:srgbClr val="46B81D"/>
                </a:solidFill>
                <a:latin typeface="Calibri" panose="020F0502020204030204" pitchFamily="34" charset="0"/>
                <a:cs typeface="Helvetica" panose="020B0604020202020204" pitchFamily="34" charset="0"/>
              </a:defRPr>
            </a:lvl1pPr>
          </a:lstStyle>
          <a:p>
            <a:fld id="{8E1DB146-43F5-CE4B-A175-69E6DFF938EA}" type="slidenum">
              <a:rPr lang="en-US" smtClean="0"/>
              <a:pPr/>
              <a:t>‹#›</a:t>
            </a:fld>
            <a:endParaRPr lang="en-US" dirty="0"/>
          </a:p>
        </p:txBody>
      </p:sp>
    </p:spTree>
    <p:extLst>
      <p:ext uri="{BB962C8B-B14F-4D97-AF65-F5344CB8AC3E}">
        <p14:creationId xmlns:p14="http://schemas.microsoft.com/office/powerpoint/2010/main" val="125912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1DB146-43F5-CE4B-A175-69E6DFF938EA}" type="slidenum">
              <a:rPr lang="en-US" smtClean="0"/>
              <a:pPr/>
              <a:t>‹#›</a:t>
            </a:fld>
            <a:endParaRPr lang="en-US" dirty="0"/>
          </a:p>
        </p:txBody>
      </p:sp>
      <p:sp>
        <p:nvSpPr>
          <p:cNvPr id="3"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endParaRPr lang="en-US" dirty="0"/>
          </a:p>
        </p:txBody>
      </p:sp>
    </p:spTree>
    <p:extLst>
      <p:ext uri="{BB962C8B-B14F-4D97-AF65-F5344CB8AC3E}">
        <p14:creationId xmlns:p14="http://schemas.microsoft.com/office/powerpoint/2010/main" val="359147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17" y="4417120"/>
            <a:ext cx="12169283" cy="1196227"/>
          </a:xfrm>
        </p:spPr>
        <p:txBody>
          <a:bodyPr anchor="b">
            <a:normAutofit/>
          </a:bodyPr>
          <a:lstStyle>
            <a:lvl1pPr algn="r">
              <a:defRPr sz="4000" b="0">
                <a:solidFill>
                  <a:srgbClr val="FFFFFF"/>
                </a:solidFill>
                <a:latin typeface="Helvetica"/>
                <a:cs typeface="Helvetica"/>
              </a:defRPr>
            </a:lvl1pPr>
          </a:lstStyle>
          <a:p>
            <a:r>
              <a:rPr lang="en-US" dirty="0"/>
              <a:t>Click to edit Master title style</a:t>
            </a:r>
          </a:p>
        </p:txBody>
      </p:sp>
      <p:sp>
        <p:nvSpPr>
          <p:cNvPr id="3" name="Subtitle 2"/>
          <p:cNvSpPr>
            <a:spLocks noGrp="1"/>
          </p:cNvSpPr>
          <p:nvPr>
            <p:ph type="subTitle" idx="1"/>
          </p:nvPr>
        </p:nvSpPr>
        <p:spPr>
          <a:xfrm>
            <a:off x="4884196" y="5468667"/>
            <a:ext cx="7307805" cy="438663"/>
          </a:xfrm>
          <a:noFill/>
        </p:spPr>
        <p:txBody>
          <a:bodyPr anchor="b">
            <a:normAutofit/>
          </a:bodyPr>
          <a:lstStyle>
            <a:lvl1pPr marL="0" indent="0" algn="r">
              <a:buNone/>
              <a:defRPr sz="1400" b="0" i="0">
                <a:solidFill>
                  <a:srgbClr val="FFFFFF"/>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CCL-logo-white.png"/>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4448017" y="6306966"/>
            <a:ext cx="3026739" cy="452595"/>
          </a:xfrm>
          <a:prstGeom prst="rect">
            <a:avLst/>
          </a:prstGeom>
        </p:spPr>
      </p:pic>
      <p:pic>
        <p:nvPicPr>
          <p:cNvPr id="10" name="Picture 9" descr="USC-Marshall-CEO-logo-white.png"/>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9700826" y="6306966"/>
            <a:ext cx="2172455" cy="452595"/>
          </a:xfrm>
          <a:prstGeom prst="rect">
            <a:avLst/>
          </a:prstGeom>
        </p:spPr>
      </p:pic>
      <p:sp>
        <p:nvSpPr>
          <p:cNvPr id="12"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endParaRPr lang="en-US" dirty="0"/>
          </a:p>
        </p:txBody>
      </p:sp>
      <p:pic>
        <p:nvPicPr>
          <p:cNvPr id="14" name="Picture 2" descr="C:\Users\jeff\Documents\SPRING Network\Design Lab\STARLab 2\Logo art\Ashley logos\STARLab RGB new.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03656" y="53433"/>
            <a:ext cx="2011680" cy="3657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356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754" y="3042288"/>
            <a:ext cx="9562807" cy="526151"/>
          </a:xfrm>
        </p:spPr>
        <p:txBody>
          <a:bodyPr>
            <a:noAutofit/>
          </a:bodyPr>
          <a:lstStyle>
            <a:lvl1pPr algn="r">
              <a:defRPr sz="4400">
                <a:solidFill>
                  <a:schemeClr val="bg2"/>
                </a:solidFill>
              </a:defRPr>
            </a:lvl1pPr>
          </a:lstStyle>
          <a:p>
            <a:r>
              <a:rPr lang="en-US" dirty="0"/>
              <a:t>Title</a:t>
            </a:r>
          </a:p>
        </p:txBody>
      </p:sp>
      <p:sp>
        <p:nvSpPr>
          <p:cNvPr id="4" name="Rectangle 3"/>
          <p:cNvSpPr/>
          <p:nvPr userDrawn="1"/>
        </p:nvSpPr>
        <p:spPr>
          <a:xfrm>
            <a:off x="10190328" y="542359"/>
            <a:ext cx="1802141" cy="6243317"/>
          </a:xfrm>
          <a:prstGeom prst="rect">
            <a:avLst/>
          </a:prstGeom>
          <a:solidFill>
            <a:srgbClr val="46B81D"/>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900" b="1" dirty="0">
              <a:solidFill>
                <a:srgbClr val="FFFFFF"/>
              </a:solidFill>
            </a:endParaRPr>
          </a:p>
        </p:txBody>
      </p:sp>
      <p:sp>
        <p:nvSpPr>
          <p:cNvPr id="7" name="Content Placeholder 6"/>
          <p:cNvSpPr>
            <a:spLocks noGrp="1"/>
          </p:cNvSpPr>
          <p:nvPr>
            <p:ph sz="quarter" idx="11" hasCustomPrompt="1"/>
          </p:nvPr>
        </p:nvSpPr>
        <p:spPr>
          <a:xfrm>
            <a:off x="321735" y="3576084"/>
            <a:ext cx="9563100" cy="285810"/>
          </a:xfrm>
        </p:spPr>
        <p:txBody>
          <a:bodyPr>
            <a:noAutofit/>
          </a:bodyPr>
          <a:lstStyle>
            <a:lvl1pPr algn="r">
              <a:defRPr sz="1800" b="0" i="0" baseline="0">
                <a:latin typeface="Helvetica Light"/>
                <a:cs typeface="Helvetica Light"/>
              </a:defRPr>
            </a:lvl1pPr>
            <a:lvl2pPr algn="r">
              <a:defRPr b="0" i="0">
                <a:latin typeface="Helvetica Light"/>
                <a:cs typeface="Helvetica Light"/>
              </a:defRPr>
            </a:lvl2pPr>
            <a:lvl3pPr algn="r">
              <a:defRPr b="0" i="0">
                <a:latin typeface="Helvetica Light"/>
                <a:cs typeface="Helvetica Light"/>
              </a:defRPr>
            </a:lvl3pPr>
            <a:lvl4pPr algn="r">
              <a:defRPr b="0" i="0">
                <a:latin typeface="Helvetica Light"/>
                <a:cs typeface="Helvetica Light"/>
              </a:defRPr>
            </a:lvl4pPr>
            <a:lvl5pPr algn="r">
              <a:defRPr b="0" i="0">
                <a:latin typeface="Helvetica Light"/>
                <a:cs typeface="Helvetica Light"/>
              </a:defRPr>
            </a:lvl5pPr>
          </a:lstStyle>
          <a:p>
            <a:pPr lvl="0"/>
            <a:r>
              <a:rPr lang="en-US" dirty="0"/>
              <a:t>Date   |   Location</a:t>
            </a:r>
          </a:p>
        </p:txBody>
      </p:sp>
      <p:pic>
        <p:nvPicPr>
          <p:cNvPr id="10" name="Picture 2" descr="C:\Users\jeff\Documents\SPRING Network\Design Lab\STARLab 2\Logo art\Ashley logos\STARLab RGB new.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3656" y="53433"/>
            <a:ext cx="2011680" cy="36576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center-for-creative-learning-logo"/>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83478" y="6135953"/>
            <a:ext cx="2938780" cy="401193"/>
          </a:xfrm>
          <a:prstGeom prst="rect">
            <a:avLst/>
          </a:prstGeom>
          <a:noFill/>
          <a:ln>
            <a:noFill/>
          </a:ln>
        </p:spPr>
      </p:pic>
      <p:pic>
        <p:nvPicPr>
          <p:cNvPr id="11" name="Picture 2" descr="C:\Users\jeff\Documents\SPRING Network\Design Lab\STARLab 2\Logo art\Ashley logos\Formal_Marshall_CEO_CardonWhite-(Red-type-on-transparen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408431" y="6211534"/>
            <a:ext cx="2136013" cy="440055"/>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C:\Users\jeff\Documents\SPRING Network\Marketing\Logo art files\spring_logo_green60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33532" y="6135952"/>
            <a:ext cx="1600200" cy="4180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62751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Alternative 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1" y="3320450"/>
            <a:ext cx="12169283" cy="1196227"/>
          </a:xfrm>
        </p:spPr>
        <p:txBody>
          <a:bodyPr anchor="b">
            <a:normAutofit/>
          </a:bodyPr>
          <a:lstStyle>
            <a:lvl1pPr algn="r">
              <a:defRPr sz="4400" b="0">
                <a:solidFill>
                  <a:srgbClr val="46B81D"/>
                </a:solidFill>
                <a:latin typeface="Helvetica"/>
                <a:cs typeface="Helvetica"/>
              </a:defRPr>
            </a:lvl1pPr>
          </a:lstStyle>
          <a:p>
            <a:r>
              <a:rPr lang="en-US" dirty="0"/>
              <a:t>Click to edit Master title style</a:t>
            </a:r>
          </a:p>
        </p:txBody>
      </p:sp>
      <p:sp>
        <p:nvSpPr>
          <p:cNvPr id="3" name="Subtitle 2"/>
          <p:cNvSpPr>
            <a:spLocks noGrp="1"/>
          </p:cNvSpPr>
          <p:nvPr>
            <p:ph type="subTitle" idx="1"/>
          </p:nvPr>
        </p:nvSpPr>
        <p:spPr>
          <a:xfrm>
            <a:off x="4884196" y="4690731"/>
            <a:ext cx="7307805" cy="438663"/>
          </a:xfrm>
        </p:spPr>
        <p:txBody>
          <a:bodyPr anchor="b">
            <a:normAutofit/>
          </a:bodyPr>
          <a:lstStyle>
            <a:lvl1pPr marL="0" indent="0" algn="r">
              <a:buNone/>
              <a:defRPr sz="1800" b="0" i="0">
                <a:solidFill>
                  <a:schemeClr val="tx1">
                    <a:tint val="75000"/>
                  </a:schemeClr>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CCL-logo-white.png"/>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4448017" y="6306966"/>
            <a:ext cx="3026739" cy="452595"/>
          </a:xfrm>
          <a:prstGeom prst="rect">
            <a:avLst/>
          </a:prstGeom>
        </p:spPr>
      </p:pic>
      <p:pic>
        <p:nvPicPr>
          <p:cNvPr id="10" name="Picture 9" descr="USC-Marshall-CEO-logo-white.png"/>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9700826" y="6306966"/>
            <a:ext cx="2172455" cy="452595"/>
          </a:xfrm>
          <a:prstGeom prst="rect">
            <a:avLst/>
          </a:prstGeom>
        </p:spPr>
      </p:pic>
      <p:pic>
        <p:nvPicPr>
          <p:cNvPr id="13" name="Picture 2" descr="C:\Users\jeff\Documents\SPRING Network\Design Lab\STARLab 2\Logo art\Ashley logos\STARLab RGB new.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03656" y="53433"/>
            <a:ext cx="2011680" cy="36576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p:cNvGrpSpPr/>
          <p:nvPr userDrawn="1"/>
        </p:nvGrpSpPr>
        <p:grpSpPr>
          <a:xfrm>
            <a:off x="651900" y="6135952"/>
            <a:ext cx="11135669" cy="515636"/>
            <a:chOff x="488925" y="6135952"/>
            <a:chExt cx="8351752" cy="515636"/>
          </a:xfrm>
        </p:grpSpPr>
        <p:pic>
          <p:nvPicPr>
            <p:cNvPr id="9" name="Picture 8" descr="center-for-creative-learning-logo"/>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636592" y="6135952"/>
              <a:ext cx="2204085" cy="401193"/>
            </a:xfrm>
            <a:prstGeom prst="rect">
              <a:avLst/>
            </a:prstGeom>
            <a:noFill/>
            <a:ln>
              <a:noFill/>
            </a:ln>
          </p:spPr>
        </p:pic>
        <p:pic>
          <p:nvPicPr>
            <p:cNvPr id="11" name="Picture 2" descr="C:\Users\jeff\Documents\SPRING Network\Design Lab\STARLab 2\Logo art\Ashley logos\Formal_Marshall_CEO_CardonWhite-(Red-type-on-transparent).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716403" y="6211533"/>
              <a:ext cx="1602010" cy="440055"/>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C:\Users\jeff\Documents\SPRING Network\Marketing\Logo art files\spring_logo_green600.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88925" y="6135952"/>
              <a:ext cx="1200150" cy="41805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3244502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Alternative 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1" y="2160401"/>
            <a:ext cx="12169283" cy="1196227"/>
          </a:xfrm>
        </p:spPr>
        <p:txBody>
          <a:bodyPr anchor="b">
            <a:normAutofit/>
          </a:bodyPr>
          <a:lstStyle>
            <a:lvl1pPr algn="ctr">
              <a:defRPr sz="4400" b="0">
                <a:solidFill>
                  <a:srgbClr val="46B81D"/>
                </a:solidFill>
                <a:latin typeface="Helvetica"/>
                <a:cs typeface="Helvetica"/>
              </a:defRPr>
            </a:lvl1pPr>
          </a:lstStyle>
          <a:p>
            <a:r>
              <a:rPr lang="en-US" dirty="0"/>
              <a:t>Click to edit Master title style</a:t>
            </a:r>
          </a:p>
        </p:txBody>
      </p:sp>
      <p:sp>
        <p:nvSpPr>
          <p:cNvPr id="3" name="Subtitle 2"/>
          <p:cNvSpPr>
            <a:spLocks noGrp="1"/>
          </p:cNvSpPr>
          <p:nvPr>
            <p:ph type="subTitle" idx="1"/>
          </p:nvPr>
        </p:nvSpPr>
        <p:spPr>
          <a:xfrm>
            <a:off x="1473618" y="5086523"/>
            <a:ext cx="9222089" cy="438663"/>
          </a:xfrm>
        </p:spPr>
        <p:txBody>
          <a:bodyPr anchor="b">
            <a:normAutofit/>
          </a:bodyPr>
          <a:lstStyle>
            <a:lvl1pPr marL="0" indent="0" algn="ctr">
              <a:buNone/>
              <a:defRPr sz="1600" b="0" i="0">
                <a:solidFill>
                  <a:schemeClr val="tx1">
                    <a:tint val="75000"/>
                  </a:schemeClr>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CCL-logo-white.png"/>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4448017" y="6306966"/>
            <a:ext cx="3026739" cy="452595"/>
          </a:xfrm>
          <a:prstGeom prst="rect">
            <a:avLst/>
          </a:prstGeom>
        </p:spPr>
      </p:pic>
      <p:pic>
        <p:nvPicPr>
          <p:cNvPr id="10" name="Picture 9" descr="USC-Marshall-CEO-logo-white.png"/>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9700826" y="6306966"/>
            <a:ext cx="2172455" cy="452595"/>
          </a:xfrm>
          <a:prstGeom prst="rect">
            <a:avLst/>
          </a:prstGeom>
        </p:spPr>
      </p:pic>
      <p:pic>
        <p:nvPicPr>
          <p:cNvPr id="13" name="Picture 2" descr="C:\Users\jeff\Documents\SPRING Network\Design Lab\STARLab 2\Logo art\Ashley logos\STARLab RGB new.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073176" y="187982"/>
            <a:ext cx="2011680" cy="48504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11"/>
          <p:cNvSpPr>
            <a:spLocks noGrp="1"/>
          </p:cNvSpPr>
          <p:nvPr>
            <p:ph type="body" sz="quarter" idx="10" hasCustomPrompt="1"/>
          </p:nvPr>
        </p:nvSpPr>
        <p:spPr>
          <a:xfrm>
            <a:off x="1473618" y="3612526"/>
            <a:ext cx="9222089" cy="631931"/>
          </a:xfrm>
        </p:spPr>
        <p:txBody>
          <a:bodyPr/>
          <a:lstStyle>
            <a:lvl2pPr algn="ctr">
              <a:defRPr>
                <a:latin typeface="Helvetica" panose="020B0604020202020204" pitchFamily="34" charset="0"/>
                <a:cs typeface="Helvetica" panose="020B0604020202020204" pitchFamily="34" charset="0"/>
              </a:defRPr>
            </a:lvl2pPr>
          </a:lstStyle>
          <a:p>
            <a:pPr lvl="1"/>
            <a:r>
              <a:rPr lang="en-US" dirty="0"/>
              <a:t>Second level title</a:t>
            </a:r>
          </a:p>
        </p:txBody>
      </p:sp>
    </p:spTree>
    <p:extLst>
      <p:ext uri="{BB962C8B-B14F-4D97-AF65-F5344CB8AC3E}">
        <p14:creationId xmlns:p14="http://schemas.microsoft.com/office/powerpoint/2010/main" val="1921843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6E94126-A6E5-4712-92F2-88433E547EFE}" type="datetime1">
              <a:rPr lang="en-US" smtClean="0"/>
              <a:t>8/18/19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4"/>
          </p:nvPr>
        </p:nvSpPr>
        <p:spPr>
          <a:xfrm>
            <a:off x="11648423" y="6626857"/>
            <a:ext cx="454972" cy="230832"/>
          </a:xfrm>
          <a:prstGeom prst="rect">
            <a:avLst/>
          </a:prstGeom>
          <a:ln w="38100" cmpd="sng">
            <a:noFill/>
          </a:ln>
        </p:spPr>
        <p:txBody>
          <a:bodyPr vert="horz" lIns="0" tIns="45720" rIns="0" bIns="45720" rtlCol="0" anchor="ctr" anchorCtr="0">
            <a:spAutoFit/>
          </a:bodyPr>
          <a:lstStyle>
            <a:lvl1pPr algn="r">
              <a:defRPr sz="900" b="1">
                <a:solidFill>
                  <a:srgbClr val="46B81D"/>
                </a:solidFill>
                <a:latin typeface="Calibri" panose="020F0502020204030204" pitchFamily="34" charset="0"/>
                <a:cs typeface="Helvetica" panose="020B0604020202020204" pitchFamily="34" charset="0"/>
              </a:defRPr>
            </a:lvl1pPr>
          </a:lstStyle>
          <a:p>
            <a:fld id="{8E1DB146-43F5-CE4B-A175-69E6DFF938EA}" type="slidenum">
              <a:rPr lang="en-US" smtClean="0"/>
              <a:pPr/>
              <a:t>‹#›</a:t>
            </a:fld>
            <a:endParaRPr lang="en-US" dirty="0"/>
          </a:p>
        </p:txBody>
      </p:sp>
    </p:spTree>
    <p:extLst>
      <p:ext uri="{BB962C8B-B14F-4D97-AF65-F5344CB8AC3E}">
        <p14:creationId xmlns:p14="http://schemas.microsoft.com/office/powerpoint/2010/main" val="4094546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9121543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4_Section Break">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1828800" y="1741891"/>
            <a:ext cx="9851539" cy="1829761"/>
          </a:xfrm>
          <a:prstGeom prst="rect">
            <a:avLst/>
          </a:prstGeom>
        </p:spPr>
        <p:txBody>
          <a:bodyPr lIns="0" anchor="b" anchorCtr="0">
            <a:normAutofit/>
            <a:scene3d>
              <a:camera prst="orthographicFront"/>
              <a:lightRig rig="soft" dir="t"/>
            </a:scene3d>
            <a:sp3d prstMaterial="softEdge"/>
          </a:bodyPr>
          <a:lstStyle>
            <a:lvl1pPr algn="l">
              <a:defRPr sz="3600" b="1">
                <a:solidFill>
                  <a:schemeClr val="bg1"/>
                </a:solidFill>
                <a:effectLst/>
              </a:defRPr>
            </a:lvl1pPr>
          </a:lstStyle>
          <a:p>
            <a:r>
              <a:rPr lang="en-US" dirty="0"/>
              <a:t>Click to edit Master title style</a:t>
            </a:r>
          </a:p>
        </p:txBody>
      </p:sp>
      <p:sp>
        <p:nvSpPr>
          <p:cNvPr id="10" name="Subtitle 16"/>
          <p:cNvSpPr>
            <a:spLocks noGrp="1"/>
          </p:cNvSpPr>
          <p:nvPr>
            <p:ph type="subTitle" idx="1"/>
          </p:nvPr>
        </p:nvSpPr>
        <p:spPr>
          <a:xfrm>
            <a:off x="1828800" y="3600896"/>
            <a:ext cx="9851539" cy="1199704"/>
          </a:xfrm>
          <a:prstGeom prst="rect">
            <a:avLst/>
          </a:prstGeom>
        </p:spPr>
        <p:txBody>
          <a:bodyPr lIns="0" rIns="45720">
            <a:normAutofit/>
          </a:bodyPr>
          <a:lstStyle>
            <a:lvl1pPr marL="0" marR="64008" indent="0" algn="l">
              <a:buNone/>
              <a:defRPr sz="1600">
                <a:solidFill>
                  <a:schemeClr val="accent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4" name="Slide Number Placeholder 5"/>
          <p:cNvSpPr>
            <a:spLocks noGrp="1"/>
          </p:cNvSpPr>
          <p:nvPr>
            <p:ph type="sldNum" sz="quarter" idx="12"/>
          </p:nvPr>
        </p:nvSpPr>
        <p:spPr>
          <a:xfrm>
            <a:off x="8610600" y="6400800"/>
            <a:ext cx="2743200" cy="365125"/>
          </a:xfrm>
        </p:spPr>
        <p:txBody>
          <a:bodyPr/>
          <a:lstStyle/>
          <a:p>
            <a:fld id="{DF2CF456-1AA5-9646-A227-09ACB1343D1C}" type="slidenum">
              <a:rPr lang="en-US" smtClean="0"/>
              <a:t>‹#›</a:t>
            </a:fld>
            <a:endParaRPr lang="en-US" dirty="0"/>
          </a:p>
        </p:txBody>
      </p:sp>
    </p:spTree>
    <p:extLst>
      <p:ext uri="{BB962C8B-B14F-4D97-AF65-F5344CB8AC3E}">
        <p14:creationId xmlns:p14="http://schemas.microsoft.com/office/powerpoint/2010/main" val="24478127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45246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4A54FB-10AF-4EC0-AA94-1BD5C5F3BEB2}" type="datetime1">
              <a:rPr lang="en-US" smtClean="0">
                <a:solidFill>
                  <a:prstClr val="black"/>
                </a:solidFill>
              </a:rPr>
              <a:t>8/18/19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5"/>
          <p:cNvSpPr>
            <a:spLocks noGrp="1"/>
          </p:cNvSpPr>
          <p:nvPr>
            <p:ph type="sldNum" sz="quarter" idx="4"/>
          </p:nvPr>
        </p:nvSpPr>
        <p:spPr>
          <a:xfrm>
            <a:off x="11648423" y="6626857"/>
            <a:ext cx="454972" cy="230832"/>
          </a:xfrm>
          <a:prstGeom prst="rect">
            <a:avLst/>
          </a:prstGeom>
          <a:ln w="38100" cmpd="sng">
            <a:noFill/>
          </a:ln>
        </p:spPr>
        <p:txBody>
          <a:bodyPr vert="horz" lIns="0" tIns="45720" rIns="0" bIns="45720" rtlCol="0" anchor="ctr" anchorCtr="0">
            <a:spAutoFit/>
          </a:bodyPr>
          <a:lstStyle>
            <a:lvl1pPr algn="r">
              <a:defRPr sz="900" b="1">
                <a:solidFill>
                  <a:srgbClr val="46B81D"/>
                </a:solidFill>
                <a:latin typeface="Calibri" panose="020F0502020204030204" pitchFamily="34" charset="0"/>
                <a:cs typeface="Helvetica" panose="020B0604020202020204" pitchFamily="34" charset="0"/>
              </a:defRPr>
            </a:lvl1pPr>
          </a:lstStyle>
          <a:p>
            <a:fld id="{8E1DB146-43F5-CE4B-A175-69E6DFF938EA}" type="slidenum">
              <a:rPr lang="en-US" smtClean="0"/>
              <a:pPr/>
              <a:t>‹#›</a:t>
            </a:fld>
            <a:endParaRPr lang="en-US" dirty="0"/>
          </a:p>
        </p:txBody>
      </p:sp>
    </p:spTree>
    <p:extLst>
      <p:ext uri="{BB962C8B-B14F-4D97-AF65-F5344CB8AC3E}">
        <p14:creationId xmlns:p14="http://schemas.microsoft.com/office/powerpoint/2010/main" val="306268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44" y="1147192"/>
            <a:ext cx="11539497" cy="5694694"/>
          </a:xfrm>
        </p:spPr>
        <p:txBody>
          <a:bodyPr>
            <a:normAutofit/>
          </a:bodyPr>
          <a:lstStyle>
            <a:lvl1pPr>
              <a:defRPr sz="1200">
                <a:solidFill>
                  <a:schemeClr val="bg2"/>
                </a:solidFill>
                <a:latin typeface="+mn-lt"/>
                <a:cs typeface="Helvetica"/>
              </a:defRPr>
            </a:lvl1pPr>
            <a:lvl2pPr>
              <a:defRPr sz="2400">
                <a:latin typeface="Calibri" panose="020F0502020204030204" pitchFamily="34" charset="0"/>
              </a:defRPr>
            </a:lvl2pPr>
            <a:lvl3pPr>
              <a:defRPr sz="1800">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endParaRPr lang="en-US" dirty="0"/>
          </a:p>
        </p:txBody>
      </p:sp>
      <p:sp>
        <p:nvSpPr>
          <p:cNvPr id="9" name="Slide Number Placeholder 5"/>
          <p:cNvSpPr>
            <a:spLocks noGrp="1"/>
          </p:cNvSpPr>
          <p:nvPr>
            <p:ph type="sldNum" sz="quarter" idx="4"/>
          </p:nvPr>
        </p:nvSpPr>
        <p:spPr>
          <a:xfrm>
            <a:off x="11648423" y="6626857"/>
            <a:ext cx="454972" cy="230832"/>
          </a:xfrm>
          <a:prstGeom prst="rect">
            <a:avLst/>
          </a:prstGeom>
          <a:ln w="38100" cmpd="sng">
            <a:noFill/>
          </a:ln>
        </p:spPr>
        <p:txBody>
          <a:bodyPr vert="horz" lIns="0" tIns="45720" rIns="0" bIns="45720" rtlCol="0" anchor="ctr" anchorCtr="0">
            <a:spAutoFit/>
          </a:bodyPr>
          <a:lstStyle>
            <a:lvl1pPr algn="r">
              <a:defRPr sz="900" b="1">
                <a:solidFill>
                  <a:srgbClr val="46B81D"/>
                </a:solidFill>
                <a:latin typeface="Calibri" panose="020F0502020204030204" pitchFamily="34" charset="0"/>
                <a:cs typeface="Helvetica" panose="020B0604020202020204" pitchFamily="34" charset="0"/>
              </a:defRPr>
            </a:lvl1pPr>
          </a:lstStyle>
          <a:p>
            <a:fld id="{8E1DB146-43F5-CE4B-A175-69E6DFF938EA}" type="slidenum">
              <a:rPr lang="en-US" smtClean="0"/>
              <a:pPr/>
              <a:t>‹#›</a:t>
            </a:fld>
            <a:endParaRPr lang="en-US" dirty="0"/>
          </a:p>
        </p:txBody>
      </p:sp>
      <p:sp>
        <p:nvSpPr>
          <p:cNvPr id="10" name="Title Placeholder 1"/>
          <p:cNvSpPr>
            <a:spLocks noGrp="1"/>
          </p:cNvSpPr>
          <p:nvPr>
            <p:ph type="title"/>
          </p:nvPr>
        </p:nvSpPr>
        <p:spPr>
          <a:xfrm>
            <a:off x="200935" y="313496"/>
            <a:ext cx="9863212" cy="464426"/>
          </a:xfrm>
          <a:prstGeom prst="rect">
            <a:avLst/>
          </a:prstGeom>
        </p:spPr>
        <p:txBody>
          <a:bodyPr vert="horz" lIns="0" tIns="45720" rIns="91440" bIns="45720" rtlCol="0" anchor="ctr">
            <a:noAutofit/>
          </a:bodyPr>
          <a:lstStyle/>
          <a:p>
            <a:r>
              <a:rPr lang="en-US" dirty="0"/>
              <a:t>Activity Name</a:t>
            </a:r>
          </a:p>
        </p:txBody>
      </p:sp>
    </p:spTree>
    <p:extLst>
      <p:ext uri="{BB962C8B-B14F-4D97-AF65-F5344CB8AC3E}">
        <p14:creationId xmlns:p14="http://schemas.microsoft.com/office/powerpoint/2010/main" val="1855029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E7D3B9-0C42-44CB-BC50-10D994A7CDBB}" type="datetime1">
              <a:rPr lang="en-US" smtClean="0">
                <a:solidFill>
                  <a:prstClr val="black"/>
                </a:solidFill>
              </a:rPr>
              <a:t>8/18/19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5"/>
          <p:cNvSpPr>
            <a:spLocks noGrp="1"/>
          </p:cNvSpPr>
          <p:nvPr>
            <p:ph type="sldNum" sz="quarter" idx="4"/>
          </p:nvPr>
        </p:nvSpPr>
        <p:spPr>
          <a:xfrm>
            <a:off x="11648423" y="6626857"/>
            <a:ext cx="454972" cy="230832"/>
          </a:xfrm>
          <a:prstGeom prst="rect">
            <a:avLst/>
          </a:prstGeom>
          <a:ln w="38100" cmpd="sng">
            <a:noFill/>
          </a:ln>
        </p:spPr>
        <p:txBody>
          <a:bodyPr vert="horz" lIns="0" tIns="45720" rIns="0" bIns="45720" rtlCol="0" anchor="ctr" anchorCtr="0">
            <a:spAutoFit/>
          </a:bodyPr>
          <a:lstStyle>
            <a:lvl1pPr algn="r">
              <a:defRPr sz="900" b="1">
                <a:solidFill>
                  <a:srgbClr val="46B81D"/>
                </a:solidFill>
                <a:latin typeface="Calibri" panose="020F0502020204030204" pitchFamily="34" charset="0"/>
                <a:cs typeface="Helvetica" panose="020B0604020202020204" pitchFamily="34" charset="0"/>
              </a:defRPr>
            </a:lvl1pPr>
          </a:lstStyle>
          <a:p>
            <a:fld id="{8E1DB146-43F5-CE4B-A175-69E6DFF938EA}" type="slidenum">
              <a:rPr lang="en-US" smtClean="0"/>
              <a:pPr/>
              <a:t>‹#›</a:t>
            </a:fld>
            <a:endParaRPr lang="en-US" dirty="0"/>
          </a:p>
        </p:txBody>
      </p:sp>
    </p:spTree>
    <p:extLst>
      <p:ext uri="{BB962C8B-B14F-4D97-AF65-F5344CB8AC3E}">
        <p14:creationId xmlns:p14="http://schemas.microsoft.com/office/powerpoint/2010/main" val="4121598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82C5D16-786B-4AA9-86E4-473638512F84}" type="datetime1">
              <a:rPr lang="en-US" smtClean="0">
                <a:solidFill>
                  <a:prstClr val="black"/>
                </a:solidFill>
              </a:rPr>
              <a:t>8/18/19</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8" name="Slide Number Placeholder 5"/>
          <p:cNvSpPr>
            <a:spLocks noGrp="1"/>
          </p:cNvSpPr>
          <p:nvPr>
            <p:ph type="sldNum" sz="quarter" idx="4"/>
          </p:nvPr>
        </p:nvSpPr>
        <p:spPr>
          <a:xfrm>
            <a:off x="11648423" y="6626857"/>
            <a:ext cx="454972" cy="230832"/>
          </a:xfrm>
          <a:prstGeom prst="rect">
            <a:avLst/>
          </a:prstGeom>
          <a:ln w="38100" cmpd="sng">
            <a:noFill/>
          </a:ln>
        </p:spPr>
        <p:txBody>
          <a:bodyPr vert="horz" lIns="0" tIns="45720" rIns="0" bIns="45720" rtlCol="0" anchor="ctr" anchorCtr="0">
            <a:spAutoFit/>
          </a:bodyPr>
          <a:lstStyle>
            <a:lvl1pPr algn="r">
              <a:defRPr sz="900" b="1">
                <a:solidFill>
                  <a:srgbClr val="46B81D"/>
                </a:solidFill>
                <a:latin typeface="Calibri" panose="020F0502020204030204" pitchFamily="34" charset="0"/>
                <a:cs typeface="Helvetica" panose="020B0604020202020204" pitchFamily="34" charset="0"/>
              </a:defRPr>
            </a:lvl1pPr>
          </a:lstStyle>
          <a:p>
            <a:fld id="{8E1DB146-43F5-CE4B-A175-69E6DFF938EA}" type="slidenum">
              <a:rPr lang="en-US" smtClean="0"/>
              <a:pPr/>
              <a:t>‹#›</a:t>
            </a:fld>
            <a:endParaRPr lang="en-US" dirty="0"/>
          </a:p>
        </p:txBody>
      </p:sp>
    </p:spTree>
    <p:extLst>
      <p:ext uri="{BB962C8B-B14F-4D97-AF65-F5344CB8AC3E}">
        <p14:creationId xmlns:p14="http://schemas.microsoft.com/office/powerpoint/2010/main" val="67394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161C341-E4F1-492C-BF20-E7B993AEB4ED}" type="datetime1">
              <a:rPr lang="en-US" smtClean="0">
                <a:solidFill>
                  <a:prstClr val="black"/>
                </a:solidFill>
              </a:rPr>
              <a:t>8/18/19</a:t>
            </a:fld>
            <a:endParaRPr lang="en-US">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10" name="Slide Number Placeholder 5"/>
          <p:cNvSpPr>
            <a:spLocks noGrp="1"/>
          </p:cNvSpPr>
          <p:nvPr>
            <p:ph type="sldNum" sz="quarter" idx="12"/>
          </p:nvPr>
        </p:nvSpPr>
        <p:spPr>
          <a:xfrm>
            <a:off x="11648423" y="6626857"/>
            <a:ext cx="454972" cy="230832"/>
          </a:xfrm>
          <a:prstGeom prst="rect">
            <a:avLst/>
          </a:prstGeom>
          <a:ln w="38100" cmpd="sng">
            <a:noFill/>
          </a:ln>
        </p:spPr>
        <p:txBody>
          <a:bodyPr vert="horz" lIns="0" tIns="45720" rIns="0" bIns="45720" rtlCol="0" anchor="ctr" anchorCtr="0">
            <a:spAutoFit/>
          </a:bodyPr>
          <a:lstStyle>
            <a:lvl1pPr algn="r">
              <a:defRPr sz="900" b="1">
                <a:solidFill>
                  <a:srgbClr val="46B81D"/>
                </a:solidFill>
                <a:latin typeface="Calibri" panose="020F0502020204030204" pitchFamily="34" charset="0"/>
                <a:cs typeface="Helvetica" panose="020B0604020202020204" pitchFamily="34" charset="0"/>
              </a:defRPr>
            </a:lvl1pPr>
          </a:lstStyle>
          <a:p>
            <a:fld id="{8E1DB146-43F5-CE4B-A175-69E6DFF938EA}" type="slidenum">
              <a:rPr lang="en-US" smtClean="0"/>
              <a:pPr/>
              <a:t>‹#›</a:t>
            </a:fld>
            <a:endParaRPr lang="en-US" dirty="0"/>
          </a:p>
        </p:txBody>
      </p:sp>
    </p:spTree>
    <p:extLst>
      <p:ext uri="{BB962C8B-B14F-4D97-AF65-F5344CB8AC3E}">
        <p14:creationId xmlns:p14="http://schemas.microsoft.com/office/powerpoint/2010/main" val="1659201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6498B80-F7B8-4756-891D-1B4DD15FAA1E}" type="datetime1">
              <a:rPr lang="en-US" smtClean="0">
                <a:solidFill>
                  <a:prstClr val="black"/>
                </a:solidFill>
              </a:rPr>
              <a:t>8/18/19</a:t>
            </a:fld>
            <a:endParaRPr lang="en-US">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4"/>
          </p:nvPr>
        </p:nvSpPr>
        <p:spPr>
          <a:xfrm>
            <a:off x="11648423" y="6626857"/>
            <a:ext cx="454972" cy="230832"/>
          </a:xfrm>
          <a:prstGeom prst="rect">
            <a:avLst/>
          </a:prstGeom>
          <a:ln w="38100" cmpd="sng">
            <a:noFill/>
          </a:ln>
        </p:spPr>
        <p:txBody>
          <a:bodyPr vert="horz" lIns="0" tIns="45720" rIns="0" bIns="45720" rtlCol="0" anchor="ctr" anchorCtr="0">
            <a:spAutoFit/>
          </a:bodyPr>
          <a:lstStyle>
            <a:lvl1pPr algn="r">
              <a:defRPr sz="900" b="1">
                <a:solidFill>
                  <a:srgbClr val="46B81D"/>
                </a:solidFill>
                <a:latin typeface="Calibri" panose="020F0502020204030204" pitchFamily="34" charset="0"/>
                <a:cs typeface="Helvetica" panose="020B0604020202020204" pitchFamily="34" charset="0"/>
              </a:defRPr>
            </a:lvl1pPr>
          </a:lstStyle>
          <a:p>
            <a:fld id="{8E1DB146-43F5-CE4B-A175-69E6DFF938EA}" type="slidenum">
              <a:rPr lang="en-US" smtClean="0"/>
              <a:pPr/>
              <a:t>‹#›</a:t>
            </a:fld>
            <a:endParaRPr lang="en-US" dirty="0"/>
          </a:p>
        </p:txBody>
      </p:sp>
    </p:spTree>
    <p:extLst>
      <p:ext uri="{BB962C8B-B14F-4D97-AF65-F5344CB8AC3E}">
        <p14:creationId xmlns:p14="http://schemas.microsoft.com/office/powerpoint/2010/main" val="2344869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6457765-5FDF-4ED5-85E2-3860B8AC17BF}" type="datetime1">
              <a:rPr lang="en-US" smtClean="0">
                <a:solidFill>
                  <a:prstClr val="black"/>
                </a:solidFill>
              </a:rPr>
              <a:t>8/18/19</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8" name="Slide Number Placeholder 5"/>
          <p:cNvSpPr>
            <a:spLocks noGrp="1"/>
          </p:cNvSpPr>
          <p:nvPr>
            <p:ph type="sldNum" sz="quarter" idx="4"/>
          </p:nvPr>
        </p:nvSpPr>
        <p:spPr>
          <a:xfrm>
            <a:off x="11648423" y="6626857"/>
            <a:ext cx="454972" cy="230832"/>
          </a:xfrm>
          <a:prstGeom prst="rect">
            <a:avLst/>
          </a:prstGeom>
          <a:ln w="38100" cmpd="sng">
            <a:noFill/>
          </a:ln>
        </p:spPr>
        <p:txBody>
          <a:bodyPr vert="horz" lIns="0" tIns="45720" rIns="0" bIns="45720" rtlCol="0" anchor="ctr" anchorCtr="0">
            <a:spAutoFit/>
          </a:bodyPr>
          <a:lstStyle>
            <a:lvl1pPr algn="r">
              <a:defRPr sz="900" b="1">
                <a:solidFill>
                  <a:srgbClr val="46B81D"/>
                </a:solidFill>
                <a:latin typeface="Calibri" panose="020F0502020204030204" pitchFamily="34" charset="0"/>
                <a:cs typeface="Helvetica" panose="020B0604020202020204" pitchFamily="34" charset="0"/>
              </a:defRPr>
            </a:lvl1pPr>
          </a:lstStyle>
          <a:p>
            <a:fld id="{8E1DB146-43F5-CE4B-A175-69E6DFF938EA}" type="slidenum">
              <a:rPr lang="en-US" smtClean="0"/>
              <a:pPr/>
              <a:t>‹#›</a:t>
            </a:fld>
            <a:endParaRPr lang="en-US" dirty="0"/>
          </a:p>
        </p:txBody>
      </p:sp>
    </p:spTree>
    <p:extLst>
      <p:ext uri="{BB962C8B-B14F-4D97-AF65-F5344CB8AC3E}">
        <p14:creationId xmlns:p14="http://schemas.microsoft.com/office/powerpoint/2010/main" val="816338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7C61744-D95E-4F22-8251-79A3A379B2D0}" type="datetime1">
              <a:rPr lang="en-US" smtClean="0">
                <a:solidFill>
                  <a:prstClr val="black"/>
                </a:solidFill>
              </a:rPr>
              <a:t>8/18/19</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8" name="Slide Number Placeholder 5"/>
          <p:cNvSpPr>
            <a:spLocks noGrp="1"/>
          </p:cNvSpPr>
          <p:nvPr>
            <p:ph type="sldNum" sz="quarter" idx="4"/>
          </p:nvPr>
        </p:nvSpPr>
        <p:spPr>
          <a:xfrm>
            <a:off x="11648423" y="6626857"/>
            <a:ext cx="454972" cy="230832"/>
          </a:xfrm>
          <a:prstGeom prst="rect">
            <a:avLst/>
          </a:prstGeom>
          <a:ln w="38100" cmpd="sng">
            <a:noFill/>
          </a:ln>
        </p:spPr>
        <p:txBody>
          <a:bodyPr vert="horz" lIns="0" tIns="45720" rIns="0" bIns="45720" rtlCol="0" anchor="ctr" anchorCtr="0">
            <a:spAutoFit/>
          </a:bodyPr>
          <a:lstStyle>
            <a:lvl1pPr algn="r">
              <a:defRPr sz="900" b="1">
                <a:solidFill>
                  <a:srgbClr val="46B81D"/>
                </a:solidFill>
                <a:latin typeface="Calibri" panose="020F0502020204030204" pitchFamily="34" charset="0"/>
                <a:cs typeface="Helvetica" panose="020B0604020202020204" pitchFamily="34" charset="0"/>
              </a:defRPr>
            </a:lvl1pPr>
          </a:lstStyle>
          <a:p>
            <a:fld id="{8E1DB146-43F5-CE4B-A175-69E6DFF938EA}" type="slidenum">
              <a:rPr lang="en-US" smtClean="0"/>
              <a:pPr/>
              <a:t>‹#›</a:t>
            </a:fld>
            <a:endParaRPr lang="en-US" dirty="0"/>
          </a:p>
        </p:txBody>
      </p:sp>
    </p:spTree>
    <p:extLst>
      <p:ext uri="{BB962C8B-B14F-4D97-AF65-F5344CB8AC3E}">
        <p14:creationId xmlns:p14="http://schemas.microsoft.com/office/powerpoint/2010/main" val="3240306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27B796C-BCE7-4255-B65C-A75BCDF79449}" type="datetime1">
              <a:rPr lang="en-US" smtClean="0">
                <a:solidFill>
                  <a:prstClr val="black"/>
                </a:solidFill>
              </a:rPr>
              <a:t>8/18/19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5"/>
          <p:cNvSpPr>
            <a:spLocks noGrp="1"/>
          </p:cNvSpPr>
          <p:nvPr>
            <p:ph type="sldNum" sz="quarter" idx="4"/>
          </p:nvPr>
        </p:nvSpPr>
        <p:spPr>
          <a:xfrm>
            <a:off x="11648423" y="6626857"/>
            <a:ext cx="454972" cy="230832"/>
          </a:xfrm>
          <a:prstGeom prst="rect">
            <a:avLst/>
          </a:prstGeom>
          <a:ln w="38100" cmpd="sng">
            <a:noFill/>
          </a:ln>
        </p:spPr>
        <p:txBody>
          <a:bodyPr vert="horz" lIns="0" tIns="45720" rIns="0" bIns="45720" rtlCol="0" anchor="ctr" anchorCtr="0">
            <a:spAutoFit/>
          </a:bodyPr>
          <a:lstStyle>
            <a:lvl1pPr algn="r">
              <a:defRPr sz="900" b="1">
                <a:solidFill>
                  <a:srgbClr val="46B81D"/>
                </a:solidFill>
                <a:latin typeface="Calibri" panose="020F0502020204030204" pitchFamily="34" charset="0"/>
                <a:cs typeface="Helvetica" panose="020B0604020202020204" pitchFamily="34" charset="0"/>
              </a:defRPr>
            </a:lvl1pPr>
          </a:lstStyle>
          <a:p>
            <a:fld id="{8E1DB146-43F5-CE4B-A175-69E6DFF938EA}" type="slidenum">
              <a:rPr lang="en-US" smtClean="0"/>
              <a:pPr/>
              <a:t>‹#›</a:t>
            </a:fld>
            <a:endParaRPr lang="en-US" dirty="0"/>
          </a:p>
        </p:txBody>
      </p:sp>
    </p:spTree>
    <p:extLst>
      <p:ext uri="{BB962C8B-B14F-4D97-AF65-F5344CB8AC3E}">
        <p14:creationId xmlns:p14="http://schemas.microsoft.com/office/powerpoint/2010/main" val="405229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B9D634-DC23-42E5-84F0-607329CCD1DD}" type="datetime1">
              <a:rPr lang="en-US" smtClean="0">
                <a:solidFill>
                  <a:prstClr val="black"/>
                </a:solidFill>
              </a:rPr>
              <a:t>8/18/19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5"/>
          <p:cNvSpPr>
            <a:spLocks noGrp="1"/>
          </p:cNvSpPr>
          <p:nvPr>
            <p:ph type="sldNum" sz="quarter" idx="4"/>
          </p:nvPr>
        </p:nvSpPr>
        <p:spPr>
          <a:xfrm>
            <a:off x="11648423" y="6626857"/>
            <a:ext cx="454972" cy="230832"/>
          </a:xfrm>
          <a:prstGeom prst="rect">
            <a:avLst/>
          </a:prstGeom>
          <a:ln w="38100" cmpd="sng">
            <a:noFill/>
          </a:ln>
        </p:spPr>
        <p:txBody>
          <a:bodyPr vert="horz" lIns="0" tIns="45720" rIns="0" bIns="45720" rtlCol="0" anchor="ctr" anchorCtr="0">
            <a:spAutoFit/>
          </a:bodyPr>
          <a:lstStyle>
            <a:lvl1pPr algn="r">
              <a:defRPr sz="900" b="1">
                <a:solidFill>
                  <a:srgbClr val="46B81D"/>
                </a:solidFill>
                <a:latin typeface="Calibri" panose="020F0502020204030204" pitchFamily="34" charset="0"/>
                <a:cs typeface="Helvetica" panose="020B0604020202020204" pitchFamily="34" charset="0"/>
              </a:defRPr>
            </a:lvl1pPr>
          </a:lstStyle>
          <a:p>
            <a:fld id="{8E1DB146-43F5-CE4B-A175-69E6DFF938EA}" type="slidenum">
              <a:rPr lang="en-US" smtClean="0"/>
              <a:pPr/>
              <a:t>‹#›</a:t>
            </a:fld>
            <a:endParaRPr lang="en-US" dirty="0"/>
          </a:p>
        </p:txBody>
      </p:sp>
    </p:spTree>
    <p:extLst>
      <p:ext uri="{BB962C8B-B14F-4D97-AF65-F5344CB8AC3E}">
        <p14:creationId xmlns:p14="http://schemas.microsoft.com/office/powerpoint/2010/main" val="1119515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0" y="4979729"/>
            <a:ext cx="12192000" cy="1362075"/>
          </a:xfrm>
          <a:solidFill>
            <a:schemeClr val="tx2"/>
          </a:solidFill>
        </p:spPr>
        <p:txBody>
          <a:bodyPr anchor="b"/>
          <a:lstStyle>
            <a:lvl1pPr algn="r">
              <a:defRPr sz="4000" b="0" cap="all">
                <a:solidFill>
                  <a:srgbClr val="FFFFFF"/>
                </a:solidFill>
                <a:latin typeface="Helvetica"/>
                <a:cs typeface="Helvetica"/>
              </a:defRPr>
            </a:lvl1pPr>
          </a:lstStyle>
          <a:p>
            <a:r>
              <a:rPr lang="en-US" dirty="0"/>
              <a:t>Click to edit Divider Name</a:t>
            </a:r>
          </a:p>
        </p:txBody>
      </p:sp>
      <p:sp>
        <p:nvSpPr>
          <p:cNvPr id="7"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r>
              <a:rPr lang="en-US" dirty="0"/>
              <a:t>Digital Organization Design STARLab | August 1-2, 2018 | Santa Clara, CA </a:t>
            </a:r>
          </a:p>
        </p:txBody>
      </p:sp>
      <p:sp>
        <p:nvSpPr>
          <p:cNvPr id="8" name="Slide Number Placeholder 5"/>
          <p:cNvSpPr>
            <a:spLocks noGrp="1"/>
          </p:cNvSpPr>
          <p:nvPr>
            <p:ph type="sldNum" sz="quarter" idx="4"/>
          </p:nvPr>
        </p:nvSpPr>
        <p:spPr>
          <a:xfrm>
            <a:off x="11648423" y="6626857"/>
            <a:ext cx="454972" cy="230832"/>
          </a:xfrm>
          <a:prstGeom prst="rect">
            <a:avLst/>
          </a:prstGeom>
          <a:ln w="38100" cmpd="sng">
            <a:noFill/>
          </a:ln>
        </p:spPr>
        <p:txBody>
          <a:bodyPr vert="horz" lIns="0" tIns="45720" rIns="0" bIns="45720" rtlCol="0" anchor="ctr" anchorCtr="0">
            <a:spAutoFit/>
          </a:bodyPr>
          <a:lstStyle>
            <a:lvl1pPr algn="r">
              <a:defRPr sz="900" b="1">
                <a:solidFill>
                  <a:srgbClr val="46B81D"/>
                </a:solidFill>
                <a:latin typeface="Calibri" panose="020F0502020204030204" pitchFamily="34" charset="0"/>
                <a:cs typeface="Helvetica" panose="020B0604020202020204" pitchFamily="34" charset="0"/>
              </a:defRPr>
            </a:lvl1pPr>
          </a:lstStyle>
          <a:p>
            <a:fld id="{8E1DB146-43F5-CE4B-A175-69E6DFF938EA}" type="slidenum">
              <a:rPr lang="en-US" smtClean="0"/>
              <a:pPr/>
              <a:t>‹#›</a:t>
            </a:fld>
            <a:endParaRPr lang="en-US" dirty="0"/>
          </a:p>
        </p:txBody>
      </p:sp>
    </p:spTree>
    <p:extLst>
      <p:ext uri="{BB962C8B-B14F-4D97-AF65-F5344CB8AC3E}">
        <p14:creationId xmlns:p14="http://schemas.microsoft.com/office/powerpoint/2010/main" val="64421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44" y="1147192"/>
            <a:ext cx="11539497" cy="5694694"/>
          </a:xfrm>
        </p:spPr>
        <p:txBody>
          <a:bodyPr>
            <a:normAutofit/>
          </a:bodyPr>
          <a:lstStyle>
            <a:lvl1pPr>
              <a:defRPr sz="1200">
                <a:solidFill>
                  <a:schemeClr val="bg2"/>
                </a:solidFill>
                <a:latin typeface="+mn-lt"/>
                <a:cs typeface="Helvetica"/>
              </a:defRPr>
            </a:lvl1pPr>
            <a:lvl2pPr>
              <a:defRPr sz="2400">
                <a:latin typeface="Calibri" panose="020F0502020204030204" pitchFamily="34" charset="0"/>
              </a:defRPr>
            </a:lvl2pPr>
            <a:lvl3pPr>
              <a:defRPr sz="1800">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r>
              <a:rPr lang="en-US" dirty="0"/>
              <a:t>Digital Organization Design STARLab | August 1-2, 2018 | Santa Clara, CA </a:t>
            </a:r>
          </a:p>
        </p:txBody>
      </p:sp>
      <p:sp>
        <p:nvSpPr>
          <p:cNvPr id="9" name="Slide Number Placeholder 5"/>
          <p:cNvSpPr>
            <a:spLocks noGrp="1"/>
          </p:cNvSpPr>
          <p:nvPr>
            <p:ph type="sldNum" sz="quarter" idx="4"/>
          </p:nvPr>
        </p:nvSpPr>
        <p:spPr>
          <a:xfrm>
            <a:off x="11648423" y="6626857"/>
            <a:ext cx="454972" cy="230832"/>
          </a:xfrm>
          <a:prstGeom prst="rect">
            <a:avLst/>
          </a:prstGeom>
          <a:ln w="38100" cmpd="sng">
            <a:noFill/>
          </a:ln>
        </p:spPr>
        <p:txBody>
          <a:bodyPr vert="horz" lIns="0" tIns="45720" rIns="0" bIns="45720" rtlCol="0" anchor="ctr" anchorCtr="0">
            <a:spAutoFit/>
          </a:bodyPr>
          <a:lstStyle>
            <a:lvl1pPr algn="r">
              <a:defRPr sz="900" b="1">
                <a:solidFill>
                  <a:srgbClr val="46B81D"/>
                </a:solidFill>
                <a:latin typeface="Calibri" panose="020F0502020204030204" pitchFamily="34" charset="0"/>
                <a:cs typeface="Helvetica" panose="020B0604020202020204" pitchFamily="34" charset="0"/>
              </a:defRPr>
            </a:lvl1pPr>
          </a:lstStyle>
          <a:p>
            <a:fld id="{8E1DB146-43F5-CE4B-A175-69E6DFF938EA}" type="slidenum">
              <a:rPr lang="en-US" smtClean="0"/>
              <a:pPr/>
              <a:t>‹#›</a:t>
            </a:fld>
            <a:endParaRPr lang="en-US" dirty="0"/>
          </a:p>
        </p:txBody>
      </p:sp>
      <p:sp>
        <p:nvSpPr>
          <p:cNvPr id="10" name="Title Placeholder 1"/>
          <p:cNvSpPr>
            <a:spLocks noGrp="1"/>
          </p:cNvSpPr>
          <p:nvPr>
            <p:ph type="title"/>
          </p:nvPr>
        </p:nvSpPr>
        <p:spPr>
          <a:xfrm>
            <a:off x="200935" y="313496"/>
            <a:ext cx="9863212" cy="464426"/>
          </a:xfrm>
          <a:prstGeom prst="rect">
            <a:avLst/>
          </a:prstGeom>
        </p:spPr>
        <p:txBody>
          <a:bodyPr vert="horz" lIns="0" tIns="45720" rIns="91440" bIns="45720" rtlCol="0" anchor="ctr">
            <a:noAutofit/>
          </a:bodyPr>
          <a:lstStyle/>
          <a:p>
            <a:r>
              <a:rPr lang="en-US" dirty="0"/>
              <a:t>Activity Name</a:t>
            </a:r>
          </a:p>
        </p:txBody>
      </p:sp>
    </p:spTree>
    <p:extLst>
      <p:ext uri="{BB962C8B-B14F-4D97-AF65-F5344CB8AC3E}">
        <p14:creationId xmlns:p14="http://schemas.microsoft.com/office/powerpoint/2010/main" val="3287314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44" y="1147192"/>
            <a:ext cx="11539497" cy="5694694"/>
          </a:xfrm>
        </p:spPr>
        <p:txBody>
          <a:bodyPr>
            <a:normAutofit/>
          </a:bodyPr>
          <a:lstStyle>
            <a:lvl1pPr>
              <a:defRPr sz="1200">
                <a:solidFill>
                  <a:schemeClr val="bg2"/>
                </a:solidFill>
                <a:latin typeface="+mn-lt"/>
                <a:cs typeface="Helvetica"/>
              </a:defRPr>
            </a:lvl1pPr>
            <a:lvl2pPr>
              <a:defRPr sz="2400">
                <a:latin typeface="Calibri" panose="020F0502020204030204" pitchFamily="34" charset="0"/>
              </a:defRPr>
            </a:lvl2pPr>
            <a:lvl3pPr>
              <a:defRPr sz="1800">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endParaRPr lang="en-US" dirty="0"/>
          </a:p>
        </p:txBody>
      </p:sp>
      <p:sp>
        <p:nvSpPr>
          <p:cNvPr id="9" name="Slide Number Placeholder 5"/>
          <p:cNvSpPr>
            <a:spLocks noGrp="1"/>
          </p:cNvSpPr>
          <p:nvPr>
            <p:ph type="sldNum" sz="quarter" idx="4"/>
          </p:nvPr>
        </p:nvSpPr>
        <p:spPr>
          <a:xfrm>
            <a:off x="11648423" y="6626857"/>
            <a:ext cx="454972" cy="230832"/>
          </a:xfrm>
          <a:prstGeom prst="rect">
            <a:avLst/>
          </a:prstGeom>
          <a:ln w="38100" cmpd="sng">
            <a:noFill/>
          </a:ln>
        </p:spPr>
        <p:txBody>
          <a:bodyPr vert="horz" lIns="0" tIns="45720" rIns="0" bIns="45720" rtlCol="0" anchor="ctr" anchorCtr="0">
            <a:spAutoFit/>
          </a:bodyPr>
          <a:lstStyle>
            <a:lvl1pPr algn="r">
              <a:defRPr sz="900" b="1">
                <a:solidFill>
                  <a:srgbClr val="46B81D"/>
                </a:solidFill>
                <a:latin typeface="Calibri" panose="020F0502020204030204" pitchFamily="34" charset="0"/>
                <a:cs typeface="Helvetica" panose="020B0604020202020204" pitchFamily="34" charset="0"/>
              </a:defRPr>
            </a:lvl1pPr>
          </a:lstStyle>
          <a:p>
            <a:fld id="{8E1DB146-43F5-CE4B-A175-69E6DFF938EA}" type="slidenum">
              <a:rPr lang="en-US" smtClean="0"/>
              <a:pPr/>
              <a:t>‹#›</a:t>
            </a:fld>
            <a:endParaRPr lang="en-US" dirty="0"/>
          </a:p>
        </p:txBody>
      </p:sp>
      <p:sp>
        <p:nvSpPr>
          <p:cNvPr id="10" name="Title Placeholder 1"/>
          <p:cNvSpPr>
            <a:spLocks noGrp="1"/>
          </p:cNvSpPr>
          <p:nvPr>
            <p:ph type="title"/>
          </p:nvPr>
        </p:nvSpPr>
        <p:spPr>
          <a:xfrm>
            <a:off x="200935" y="313496"/>
            <a:ext cx="9863212" cy="464426"/>
          </a:xfrm>
          <a:prstGeom prst="rect">
            <a:avLst/>
          </a:prstGeom>
        </p:spPr>
        <p:txBody>
          <a:bodyPr vert="horz" lIns="0" tIns="45720" rIns="91440" bIns="45720" rtlCol="0" anchor="ctr">
            <a:noAutofit/>
          </a:bodyPr>
          <a:lstStyle/>
          <a:p>
            <a:r>
              <a:rPr lang="en-US" dirty="0"/>
              <a:t>Activity Name</a:t>
            </a:r>
          </a:p>
        </p:txBody>
      </p:sp>
      <p:sp>
        <p:nvSpPr>
          <p:cNvPr id="11" name="Content Placeholder 16"/>
          <p:cNvSpPr>
            <a:spLocks noGrp="1"/>
          </p:cNvSpPr>
          <p:nvPr>
            <p:ph sz="half" idx="10"/>
          </p:nvPr>
        </p:nvSpPr>
        <p:spPr>
          <a:xfrm>
            <a:off x="272720" y="833296"/>
            <a:ext cx="11539497" cy="284163"/>
          </a:xfrm>
        </p:spPr>
        <p:txBody>
          <a:bodyPr>
            <a:noAutofit/>
          </a:bodyPr>
          <a:lstStyle>
            <a:lvl1pPr>
              <a:defRPr sz="1400"/>
            </a:lvl1pPr>
          </a:lstStyle>
          <a:p>
            <a:r>
              <a:rPr lang="en-US" dirty="0"/>
              <a:t>Organizational Design (Group A) </a:t>
            </a:r>
          </a:p>
        </p:txBody>
      </p:sp>
    </p:spTree>
    <p:extLst>
      <p:ext uri="{BB962C8B-B14F-4D97-AF65-F5344CB8AC3E}">
        <p14:creationId xmlns:p14="http://schemas.microsoft.com/office/powerpoint/2010/main" val="3637516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44" y="1147192"/>
            <a:ext cx="11539497" cy="5694694"/>
          </a:xfrm>
        </p:spPr>
        <p:txBody>
          <a:bodyPr>
            <a:normAutofit/>
          </a:bodyPr>
          <a:lstStyle>
            <a:lvl1pPr>
              <a:defRPr sz="1200">
                <a:solidFill>
                  <a:schemeClr val="bg2"/>
                </a:solidFill>
                <a:latin typeface="+mn-lt"/>
                <a:cs typeface="Helvetica"/>
              </a:defRPr>
            </a:lvl1pPr>
            <a:lvl2pPr>
              <a:defRPr sz="2400">
                <a:latin typeface="Calibri" panose="020F0502020204030204" pitchFamily="34" charset="0"/>
              </a:defRPr>
            </a:lvl2pPr>
            <a:lvl3pPr>
              <a:defRPr sz="1800">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r>
              <a:rPr lang="en-US" dirty="0"/>
              <a:t>Digital Organization Design STARLab | August 1-2, 2018 | Santa Clara, CA </a:t>
            </a:r>
          </a:p>
        </p:txBody>
      </p:sp>
      <p:sp>
        <p:nvSpPr>
          <p:cNvPr id="9" name="Slide Number Placeholder 5"/>
          <p:cNvSpPr>
            <a:spLocks noGrp="1"/>
          </p:cNvSpPr>
          <p:nvPr>
            <p:ph type="sldNum" sz="quarter" idx="4"/>
          </p:nvPr>
        </p:nvSpPr>
        <p:spPr>
          <a:xfrm>
            <a:off x="11648423" y="6626857"/>
            <a:ext cx="454972" cy="230832"/>
          </a:xfrm>
          <a:prstGeom prst="rect">
            <a:avLst/>
          </a:prstGeom>
          <a:ln w="38100" cmpd="sng">
            <a:noFill/>
          </a:ln>
        </p:spPr>
        <p:txBody>
          <a:bodyPr vert="horz" lIns="0" tIns="45720" rIns="0" bIns="45720" rtlCol="0" anchor="ctr" anchorCtr="0">
            <a:spAutoFit/>
          </a:bodyPr>
          <a:lstStyle>
            <a:lvl1pPr algn="r">
              <a:defRPr sz="900" b="1">
                <a:solidFill>
                  <a:srgbClr val="46B81D"/>
                </a:solidFill>
                <a:latin typeface="Calibri" panose="020F0502020204030204" pitchFamily="34" charset="0"/>
                <a:cs typeface="Helvetica" panose="020B0604020202020204" pitchFamily="34" charset="0"/>
              </a:defRPr>
            </a:lvl1pPr>
          </a:lstStyle>
          <a:p>
            <a:fld id="{8E1DB146-43F5-CE4B-A175-69E6DFF938EA}" type="slidenum">
              <a:rPr lang="en-US" smtClean="0"/>
              <a:pPr/>
              <a:t>‹#›</a:t>
            </a:fld>
            <a:endParaRPr lang="en-US" dirty="0"/>
          </a:p>
        </p:txBody>
      </p:sp>
      <p:sp>
        <p:nvSpPr>
          <p:cNvPr id="10" name="Title Placeholder 1"/>
          <p:cNvSpPr>
            <a:spLocks noGrp="1"/>
          </p:cNvSpPr>
          <p:nvPr>
            <p:ph type="title"/>
          </p:nvPr>
        </p:nvSpPr>
        <p:spPr>
          <a:xfrm>
            <a:off x="200935" y="313496"/>
            <a:ext cx="9863212" cy="464426"/>
          </a:xfrm>
          <a:prstGeom prst="rect">
            <a:avLst/>
          </a:prstGeom>
        </p:spPr>
        <p:txBody>
          <a:bodyPr vert="horz" lIns="0" tIns="45720" rIns="91440" bIns="45720" rtlCol="0" anchor="ctr">
            <a:noAutofit/>
          </a:bodyPr>
          <a:lstStyle/>
          <a:p>
            <a:r>
              <a:rPr lang="en-US" dirty="0"/>
              <a:t>Activity Name</a:t>
            </a:r>
          </a:p>
        </p:txBody>
      </p:sp>
      <p:sp>
        <p:nvSpPr>
          <p:cNvPr id="11" name="Content Placeholder 16"/>
          <p:cNvSpPr>
            <a:spLocks noGrp="1"/>
          </p:cNvSpPr>
          <p:nvPr>
            <p:ph sz="half" idx="10"/>
          </p:nvPr>
        </p:nvSpPr>
        <p:spPr>
          <a:xfrm>
            <a:off x="272720" y="833296"/>
            <a:ext cx="11539497" cy="284163"/>
          </a:xfrm>
        </p:spPr>
        <p:txBody>
          <a:bodyPr>
            <a:noAutofit/>
          </a:bodyPr>
          <a:lstStyle>
            <a:lvl1pPr>
              <a:defRPr sz="1400"/>
            </a:lvl1pPr>
          </a:lstStyle>
          <a:p>
            <a:r>
              <a:rPr lang="en-US" dirty="0"/>
              <a:t>Organizational Design (Group A) </a:t>
            </a:r>
          </a:p>
        </p:txBody>
      </p:sp>
    </p:spTree>
    <p:extLst>
      <p:ext uri="{BB962C8B-B14F-4D97-AF65-F5344CB8AC3E}">
        <p14:creationId xmlns:p14="http://schemas.microsoft.com/office/powerpoint/2010/main" val="1407127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85419" y="1188134"/>
            <a:ext cx="5945716" cy="5653752"/>
          </a:xfrm>
        </p:spPr>
        <p:txBody>
          <a:bodyPr>
            <a:normAutofit/>
          </a:bodyPr>
          <a:lstStyle>
            <a:lvl1pPr>
              <a:defRPr sz="1100">
                <a:solidFill>
                  <a:schemeClr val="tx1"/>
                </a:solidFill>
              </a:defRPr>
            </a:lvl1pPr>
            <a:lvl2pPr marL="0" marR="0" indent="0" algn="l" defTabSz="457200" rtl="0" eaLnBrk="1" fontAlgn="auto" latinLnBrk="0" hangingPunct="1">
              <a:lnSpc>
                <a:spcPct val="100000"/>
              </a:lnSpc>
              <a:spcBef>
                <a:spcPts val="600"/>
              </a:spcBef>
              <a:spcAft>
                <a:spcPts val="0"/>
              </a:spcAft>
              <a:buClrTx/>
              <a:buSzTx/>
              <a:buFont typeface="Arial"/>
              <a:buNone/>
              <a:tabLst/>
              <a:defRPr sz="2400" b="0">
                <a:solidFill>
                  <a:schemeClr val="tx1"/>
                </a:solidFill>
                <a:latin typeface="Calibri" panose="020F0502020204030204" pitchFamily="34" charset="0"/>
              </a:defRPr>
            </a:lvl2pPr>
            <a:lvl3pPr marL="228600" marR="0"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sz="1050">
                <a:solidFill>
                  <a:schemeClr val="tx1"/>
                </a:solidFill>
                <a:latin typeface="Calibri" panose="020F0502020204030204" pitchFamily="34" charset="0"/>
              </a:defRPr>
            </a:lvl3pPr>
            <a:lvl4pPr marL="457200" marR="0"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sz="1050">
                <a:solidFill>
                  <a:schemeClr val="tx1"/>
                </a:solidFill>
                <a:latin typeface="Calibri" panose="020F0502020204030204" pitchFamily="34" charset="0"/>
              </a:defRPr>
            </a:lvl4pPr>
            <a:lvl5pPr marL="685800" marR="0" indent="-114300" algn="l" defTabSz="457200" rtl="0" eaLnBrk="1" fontAlgn="auto" latinLnBrk="0" hangingPunct="1">
              <a:lnSpc>
                <a:spcPct val="100000"/>
              </a:lnSpc>
              <a:spcBef>
                <a:spcPct val="20000"/>
              </a:spcBef>
              <a:spcAft>
                <a:spcPts val="0"/>
              </a:spcAft>
              <a:buClr>
                <a:srgbClr val="383838"/>
              </a:buClr>
              <a:buSzTx/>
              <a:buFont typeface="Arial"/>
              <a:buChar char="•"/>
              <a:tabLst/>
              <a:defRPr sz="1050">
                <a:solidFill>
                  <a:schemeClr val="tx1"/>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marL="228600" marR="0" lvl="2"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Third level</a:t>
            </a:r>
          </a:p>
          <a:p>
            <a:pPr marL="457200" marR="0" lvl="3"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Fourth level</a:t>
            </a:r>
          </a:p>
          <a:p>
            <a:pPr marL="685800" marR="0" lvl="4" indent="-114300" algn="l" defTabSz="457200" rtl="0" eaLnBrk="1" fontAlgn="auto" latinLnBrk="0" hangingPunct="1">
              <a:lnSpc>
                <a:spcPct val="100000"/>
              </a:lnSpc>
              <a:spcBef>
                <a:spcPct val="20000"/>
              </a:spcBef>
              <a:spcAft>
                <a:spcPts val="0"/>
              </a:spcAft>
              <a:buClr>
                <a:srgbClr val="383838"/>
              </a:buClr>
              <a:buSzTx/>
              <a:buFont typeface="Arial"/>
              <a:buChar char="•"/>
              <a:tabLst/>
              <a:defRPr/>
            </a:pPr>
            <a:r>
              <a:rPr kumimoji="0" lang="en-US" sz="16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Fifth level</a:t>
            </a:r>
          </a:p>
          <a:p>
            <a:pPr marL="0" marR="0" lvl="1" indent="0" algn="l" defTabSz="457200" rtl="0" eaLnBrk="1" fontAlgn="auto" latinLnBrk="0" hangingPunct="1">
              <a:lnSpc>
                <a:spcPct val="100000"/>
              </a:lnSpc>
              <a:spcBef>
                <a:spcPts val="600"/>
              </a:spcBef>
              <a:spcAft>
                <a:spcPts val="0"/>
              </a:spcAft>
              <a:buClrTx/>
              <a:buSzTx/>
              <a:buFont typeface="Arial"/>
              <a:buNone/>
              <a:tabLst/>
              <a:defRPr/>
            </a:pPr>
            <a:endParaRPr kumimoji="0" lang="en-US" sz="2400" b="1" i="0" u="none" strike="noStrike" kern="1200" cap="none" spc="0" normalizeH="0" baseline="0" noProof="0" dirty="0">
              <a:ln>
                <a:noFill/>
              </a:ln>
              <a:solidFill>
                <a:srgbClr val="383838"/>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a:xfrm>
            <a:off x="11648423" y="6626857"/>
            <a:ext cx="454972" cy="230832"/>
          </a:xfrm>
        </p:spPr>
        <p:txBody>
          <a:bodyPr/>
          <a:lstStyle/>
          <a:p>
            <a:fld id="{8E1DB146-43F5-CE4B-A175-69E6DFF938EA}" type="slidenum">
              <a:rPr lang="en-US" smtClean="0"/>
              <a:pPr/>
              <a:t>‹#›</a:t>
            </a:fld>
            <a:endParaRPr lang="en-US" dirty="0"/>
          </a:p>
        </p:txBody>
      </p:sp>
      <p:sp>
        <p:nvSpPr>
          <p:cNvPr id="6" name="Content Placeholder 5"/>
          <p:cNvSpPr>
            <a:spLocks noGrp="1"/>
          </p:cNvSpPr>
          <p:nvPr>
            <p:ph sz="quarter" idx="13" hasCustomPrompt="1"/>
          </p:nvPr>
        </p:nvSpPr>
        <p:spPr>
          <a:xfrm>
            <a:off x="108927" y="1204248"/>
            <a:ext cx="5976492" cy="5653752"/>
          </a:xfrm>
        </p:spPr>
        <p:txBody>
          <a:bodyPr/>
          <a:lstStyle>
            <a:lvl1pPr>
              <a:defRPr sz="1100" baseline="0">
                <a:solidFill>
                  <a:schemeClr val="tx1"/>
                </a:solidFill>
                <a:latin typeface="+mn-lt"/>
                <a:cs typeface="Helvetica"/>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buClr>
                <a:schemeClr val="bg2"/>
              </a:buClr>
              <a:defRPr>
                <a:solidFill>
                  <a:schemeClr val="tx1"/>
                </a:solidFill>
                <a:latin typeface="Calibri" panose="020F0502020204030204" pitchFamily="34" charset="0"/>
              </a:defRPr>
            </a:lvl5pPr>
          </a:lstStyle>
          <a:p>
            <a:pPr lvl="0"/>
            <a:r>
              <a:rPr lang="en-US" dirty="0"/>
              <a:t>{Wall Image} or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r>
              <a:rPr lang="en-US" dirty="0"/>
              <a:t>Digital Organization Design STARLab | August 1-2, 2018 | Santa Clara, CA </a:t>
            </a:r>
          </a:p>
        </p:txBody>
      </p:sp>
      <p:sp>
        <p:nvSpPr>
          <p:cNvPr id="11" name="Title Placeholder 1"/>
          <p:cNvSpPr>
            <a:spLocks noGrp="1"/>
          </p:cNvSpPr>
          <p:nvPr>
            <p:ph type="title"/>
          </p:nvPr>
        </p:nvSpPr>
        <p:spPr>
          <a:xfrm>
            <a:off x="200935" y="313496"/>
            <a:ext cx="9863212" cy="464426"/>
          </a:xfrm>
          <a:prstGeom prst="rect">
            <a:avLst/>
          </a:prstGeom>
        </p:spPr>
        <p:txBody>
          <a:bodyPr vert="horz" lIns="0" tIns="45720" rIns="91440" bIns="45720" rtlCol="0" anchor="ctr">
            <a:noAutofit/>
          </a:bodyPr>
          <a:lstStyle/>
          <a:p>
            <a:r>
              <a:rPr lang="en-US" dirty="0"/>
              <a:t>Activity Name</a:t>
            </a:r>
          </a:p>
        </p:txBody>
      </p:sp>
    </p:spTree>
    <p:extLst>
      <p:ext uri="{BB962C8B-B14F-4D97-AF65-F5344CB8AC3E}">
        <p14:creationId xmlns:p14="http://schemas.microsoft.com/office/powerpoint/2010/main" val="1960004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85419" y="1188134"/>
            <a:ext cx="5945716" cy="5653752"/>
          </a:xfrm>
        </p:spPr>
        <p:txBody>
          <a:bodyPr>
            <a:normAutofit/>
          </a:bodyPr>
          <a:lstStyle>
            <a:lvl1pPr>
              <a:defRPr sz="1100">
                <a:solidFill>
                  <a:schemeClr val="tx1"/>
                </a:solidFill>
              </a:defRPr>
            </a:lvl1pPr>
            <a:lvl2pPr marL="0" marR="0" indent="0" algn="l" defTabSz="457200" rtl="0" eaLnBrk="1" fontAlgn="auto" latinLnBrk="0" hangingPunct="1">
              <a:lnSpc>
                <a:spcPct val="100000"/>
              </a:lnSpc>
              <a:spcBef>
                <a:spcPts val="600"/>
              </a:spcBef>
              <a:spcAft>
                <a:spcPts val="0"/>
              </a:spcAft>
              <a:buClrTx/>
              <a:buSzTx/>
              <a:buFont typeface="Arial"/>
              <a:buNone/>
              <a:tabLst/>
              <a:defRPr sz="2400" b="0">
                <a:solidFill>
                  <a:schemeClr val="tx1"/>
                </a:solidFill>
                <a:latin typeface="Calibri" panose="020F0502020204030204" pitchFamily="34" charset="0"/>
              </a:defRPr>
            </a:lvl2pPr>
            <a:lvl3pPr marL="228600" marR="0"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sz="1050">
                <a:solidFill>
                  <a:schemeClr val="tx1"/>
                </a:solidFill>
                <a:latin typeface="Calibri" panose="020F0502020204030204" pitchFamily="34" charset="0"/>
              </a:defRPr>
            </a:lvl3pPr>
            <a:lvl4pPr marL="457200" marR="0"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sz="1050">
                <a:solidFill>
                  <a:schemeClr val="tx1"/>
                </a:solidFill>
                <a:latin typeface="Calibri" panose="020F0502020204030204" pitchFamily="34" charset="0"/>
              </a:defRPr>
            </a:lvl4pPr>
            <a:lvl5pPr marL="685800" marR="0" indent="-114300" algn="l" defTabSz="457200" rtl="0" eaLnBrk="1" fontAlgn="auto" latinLnBrk="0" hangingPunct="1">
              <a:lnSpc>
                <a:spcPct val="100000"/>
              </a:lnSpc>
              <a:spcBef>
                <a:spcPct val="20000"/>
              </a:spcBef>
              <a:spcAft>
                <a:spcPts val="0"/>
              </a:spcAft>
              <a:buClr>
                <a:srgbClr val="383838"/>
              </a:buClr>
              <a:buSzTx/>
              <a:buFont typeface="Arial"/>
              <a:buChar char="•"/>
              <a:tabLst/>
              <a:defRPr sz="1050">
                <a:solidFill>
                  <a:schemeClr val="tx1"/>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marL="228600" marR="0" lvl="2"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Third level</a:t>
            </a:r>
          </a:p>
          <a:p>
            <a:pPr marL="457200" marR="0" lvl="3"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Fourth level</a:t>
            </a:r>
          </a:p>
          <a:p>
            <a:pPr marL="685800" marR="0" lvl="4" indent="-114300" algn="l" defTabSz="457200" rtl="0" eaLnBrk="1" fontAlgn="auto" latinLnBrk="0" hangingPunct="1">
              <a:lnSpc>
                <a:spcPct val="100000"/>
              </a:lnSpc>
              <a:spcBef>
                <a:spcPct val="20000"/>
              </a:spcBef>
              <a:spcAft>
                <a:spcPts val="0"/>
              </a:spcAft>
              <a:buClr>
                <a:srgbClr val="383838"/>
              </a:buClr>
              <a:buSzTx/>
              <a:buFont typeface="Arial"/>
              <a:buChar char="•"/>
              <a:tabLst/>
              <a:defRPr/>
            </a:pPr>
            <a:r>
              <a:rPr kumimoji="0" lang="en-US" sz="16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Fifth level</a:t>
            </a:r>
          </a:p>
          <a:p>
            <a:pPr marL="0" marR="0" lvl="1" indent="0" algn="l" defTabSz="457200" rtl="0" eaLnBrk="1" fontAlgn="auto" latinLnBrk="0" hangingPunct="1">
              <a:lnSpc>
                <a:spcPct val="100000"/>
              </a:lnSpc>
              <a:spcBef>
                <a:spcPts val="600"/>
              </a:spcBef>
              <a:spcAft>
                <a:spcPts val="0"/>
              </a:spcAft>
              <a:buClrTx/>
              <a:buSzTx/>
              <a:buFont typeface="Arial"/>
              <a:buNone/>
              <a:tabLst/>
              <a:defRPr/>
            </a:pPr>
            <a:endParaRPr kumimoji="0" lang="en-US" sz="2400" b="1" i="0" u="none" strike="noStrike" kern="1200" cap="none" spc="0" normalizeH="0" baseline="0" noProof="0" dirty="0">
              <a:ln>
                <a:noFill/>
              </a:ln>
              <a:solidFill>
                <a:srgbClr val="383838"/>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a:xfrm>
            <a:off x="11648423" y="6626857"/>
            <a:ext cx="454972" cy="230832"/>
          </a:xfrm>
        </p:spPr>
        <p:txBody>
          <a:bodyPr/>
          <a:lstStyle/>
          <a:p>
            <a:fld id="{8E1DB146-43F5-CE4B-A175-69E6DFF938EA}" type="slidenum">
              <a:rPr lang="en-US" smtClean="0"/>
              <a:pPr/>
              <a:t>‹#›</a:t>
            </a:fld>
            <a:endParaRPr lang="en-US" dirty="0"/>
          </a:p>
        </p:txBody>
      </p:sp>
      <p:sp>
        <p:nvSpPr>
          <p:cNvPr id="6" name="Content Placeholder 5"/>
          <p:cNvSpPr>
            <a:spLocks noGrp="1"/>
          </p:cNvSpPr>
          <p:nvPr>
            <p:ph sz="quarter" idx="13" hasCustomPrompt="1"/>
          </p:nvPr>
        </p:nvSpPr>
        <p:spPr>
          <a:xfrm>
            <a:off x="108927" y="1204248"/>
            <a:ext cx="5976492" cy="5653752"/>
          </a:xfrm>
        </p:spPr>
        <p:txBody>
          <a:bodyPr/>
          <a:lstStyle>
            <a:lvl1pPr>
              <a:defRPr sz="1100" baseline="0">
                <a:solidFill>
                  <a:schemeClr val="tx1"/>
                </a:solidFill>
                <a:latin typeface="+mn-lt"/>
                <a:cs typeface="Helvetica"/>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buClr>
                <a:schemeClr val="bg2"/>
              </a:buClr>
              <a:defRPr>
                <a:solidFill>
                  <a:schemeClr val="tx1"/>
                </a:solidFill>
                <a:latin typeface="Calibri" panose="020F0502020204030204" pitchFamily="34" charset="0"/>
              </a:defRPr>
            </a:lvl5pPr>
          </a:lstStyle>
          <a:p>
            <a:pPr lvl="0"/>
            <a:r>
              <a:rPr lang="en-US" dirty="0"/>
              <a:t>{Wall Image} or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r>
              <a:rPr lang="en-US" dirty="0"/>
              <a:t>Digital Organization Design STARLab | August 1-2, 2018 | Santa Clara, CA </a:t>
            </a:r>
          </a:p>
        </p:txBody>
      </p:sp>
      <p:sp>
        <p:nvSpPr>
          <p:cNvPr id="11" name="Title Placeholder 1"/>
          <p:cNvSpPr>
            <a:spLocks noGrp="1"/>
          </p:cNvSpPr>
          <p:nvPr>
            <p:ph type="title"/>
          </p:nvPr>
        </p:nvSpPr>
        <p:spPr>
          <a:xfrm>
            <a:off x="200935" y="313496"/>
            <a:ext cx="9863212" cy="464426"/>
          </a:xfrm>
          <a:prstGeom prst="rect">
            <a:avLst/>
          </a:prstGeom>
        </p:spPr>
        <p:txBody>
          <a:bodyPr vert="horz" lIns="0" tIns="45720" rIns="91440" bIns="45720" rtlCol="0" anchor="ctr">
            <a:noAutofit/>
          </a:bodyPr>
          <a:lstStyle/>
          <a:p>
            <a:r>
              <a:rPr lang="en-US" dirty="0"/>
              <a:t>Activity Name</a:t>
            </a:r>
          </a:p>
        </p:txBody>
      </p:sp>
      <p:sp>
        <p:nvSpPr>
          <p:cNvPr id="8" name="Content Placeholder 16"/>
          <p:cNvSpPr>
            <a:spLocks noGrp="1"/>
          </p:cNvSpPr>
          <p:nvPr>
            <p:ph sz="half" idx="1"/>
          </p:nvPr>
        </p:nvSpPr>
        <p:spPr>
          <a:xfrm>
            <a:off x="272720" y="833296"/>
            <a:ext cx="11539497" cy="284163"/>
          </a:xfrm>
        </p:spPr>
        <p:txBody>
          <a:bodyPr>
            <a:noAutofit/>
          </a:bodyPr>
          <a:lstStyle>
            <a:lvl1pPr>
              <a:defRPr sz="1400"/>
            </a:lvl1pPr>
          </a:lstStyle>
          <a:p>
            <a:r>
              <a:rPr lang="en-US" dirty="0"/>
              <a:t>Organizational Design (Group A) </a:t>
            </a:r>
          </a:p>
        </p:txBody>
      </p:sp>
    </p:spTree>
    <p:extLst>
      <p:ext uri="{BB962C8B-B14F-4D97-AF65-F5344CB8AC3E}">
        <p14:creationId xmlns:p14="http://schemas.microsoft.com/office/powerpoint/2010/main" val="3351970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_horizontal imag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85419" y="3680821"/>
            <a:ext cx="5945716" cy="2969249"/>
          </a:xfrm>
          <a:solidFill>
            <a:schemeClr val="bg1"/>
          </a:solidFill>
        </p:spPr>
        <p:txBody>
          <a:bodyPr>
            <a:normAutofit/>
          </a:bodyPr>
          <a:lstStyle>
            <a:lvl1pPr>
              <a:defRPr sz="1100">
                <a:solidFill>
                  <a:schemeClr val="tx1"/>
                </a:solidFill>
              </a:defRPr>
            </a:lvl1pPr>
            <a:lvl2pPr marL="0" marR="0" indent="0" algn="l" defTabSz="457200" rtl="0" eaLnBrk="1" fontAlgn="auto" latinLnBrk="0" hangingPunct="1">
              <a:lnSpc>
                <a:spcPct val="100000"/>
              </a:lnSpc>
              <a:spcBef>
                <a:spcPts val="600"/>
              </a:spcBef>
              <a:spcAft>
                <a:spcPts val="0"/>
              </a:spcAft>
              <a:buClrTx/>
              <a:buSzTx/>
              <a:buFont typeface="Arial"/>
              <a:buNone/>
              <a:tabLst/>
              <a:defRPr sz="1050">
                <a:solidFill>
                  <a:schemeClr val="tx1"/>
                </a:solidFill>
              </a:defRPr>
            </a:lvl2pPr>
            <a:lvl3pPr marL="228600" marR="0"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sz="1050">
                <a:solidFill>
                  <a:schemeClr val="tx1"/>
                </a:solidFill>
              </a:defRPr>
            </a:lvl3pPr>
            <a:lvl4pPr marL="457200" marR="0"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sz="1050">
                <a:solidFill>
                  <a:schemeClr val="tx1"/>
                </a:solidFill>
              </a:defRPr>
            </a:lvl4pPr>
            <a:lvl5pPr marL="685800" marR="0" indent="-114300" algn="l" defTabSz="457200" rtl="0" eaLnBrk="1" fontAlgn="auto" latinLnBrk="0" hangingPunct="1">
              <a:lnSpc>
                <a:spcPct val="100000"/>
              </a:lnSpc>
              <a:spcBef>
                <a:spcPct val="20000"/>
              </a:spcBef>
              <a:spcAft>
                <a:spcPts val="0"/>
              </a:spcAft>
              <a:buClr>
                <a:srgbClr val="383838"/>
              </a:buClr>
              <a:buSzTx/>
              <a:buFont typeface="Arial"/>
              <a:buChar char="•"/>
              <a:tabLst/>
              <a:defRPr sz="105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marL="0" marR="0" lvl="1" indent="0" algn="l" defTabSz="457200" rtl="0" eaLnBrk="1" fontAlgn="auto" latinLnBrk="0" hangingPunct="1">
              <a:lnSpc>
                <a:spcPct val="100000"/>
              </a:lnSpc>
              <a:spcBef>
                <a:spcPts val="600"/>
              </a:spcBef>
              <a:spcAft>
                <a:spcPts val="0"/>
              </a:spcAft>
              <a:buClrTx/>
              <a:buSzTx/>
              <a:buFont typeface="Arial"/>
              <a:buNone/>
              <a:tabLst/>
              <a:defRPr/>
            </a:pPr>
            <a:r>
              <a:rPr kumimoji="0" lang="en-US" sz="24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Second level</a:t>
            </a:r>
          </a:p>
          <a:p>
            <a:pPr marL="228600" marR="0" lvl="2"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Third level</a:t>
            </a:r>
          </a:p>
          <a:p>
            <a:pPr marL="457200" marR="0" lvl="3"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Fourth level</a:t>
            </a:r>
          </a:p>
          <a:p>
            <a:pPr marL="685800" marR="0" lvl="4" indent="-114300" algn="l" defTabSz="457200" rtl="0" eaLnBrk="1" fontAlgn="auto" latinLnBrk="0" hangingPunct="1">
              <a:lnSpc>
                <a:spcPct val="100000"/>
              </a:lnSpc>
              <a:spcBef>
                <a:spcPct val="20000"/>
              </a:spcBef>
              <a:spcAft>
                <a:spcPts val="0"/>
              </a:spcAft>
              <a:buClr>
                <a:srgbClr val="383838"/>
              </a:buClr>
              <a:buSzTx/>
              <a:buFont typeface="Arial"/>
              <a:buChar char="•"/>
              <a:tabLst/>
              <a:defRPr/>
            </a:pPr>
            <a:r>
              <a:rPr kumimoji="0" lang="en-US" sz="16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Fifth level</a:t>
            </a:r>
          </a:p>
        </p:txBody>
      </p:sp>
      <p:sp>
        <p:nvSpPr>
          <p:cNvPr id="7" name="Slide Number Placeholder 6"/>
          <p:cNvSpPr>
            <a:spLocks noGrp="1"/>
          </p:cNvSpPr>
          <p:nvPr>
            <p:ph type="sldNum" sz="quarter" idx="12"/>
          </p:nvPr>
        </p:nvSpPr>
        <p:spPr>
          <a:xfrm>
            <a:off x="11648423" y="6626857"/>
            <a:ext cx="454972" cy="230832"/>
          </a:xfrm>
        </p:spPr>
        <p:txBody>
          <a:bodyPr/>
          <a:lstStyle/>
          <a:p>
            <a:fld id="{8E1DB146-43F5-CE4B-A175-69E6DFF938EA}" type="slidenum">
              <a:rPr lang="en-US" smtClean="0"/>
              <a:pPr/>
              <a:t>‹#›</a:t>
            </a:fld>
            <a:endParaRPr lang="en-US" dirty="0"/>
          </a:p>
        </p:txBody>
      </p:sp>
      <p:sp>
        <p:nvSpPr>
          <p:cNvPr id="6" name="Content Placeholder 5"/>
          <p:cNvSpPr>
            <a:spLocks noGrp="1"/>
          </p:cNvSpPr>
          <p:nvPr>
            <p:ph sz="quarter" idx="13" hasCustomPrompt="1"/>
          </p:nvPr>
        </p:nvSpPr>
        <p:spPr>
          <a:xfrm>
            <a:off x="108927" y="3680821"/>
            <a:ext cx="5976492" cy="2969249"/>
          </a:xfrm>
          <a:solidFill>
            <a:schemeClr val="bg1"/>
          </a:solidFill>
        </p:spPr>
        <p:txBody>
          <a:bodyPr/>
          <a:lstStyle>
            <a:lvl1pPr>
              <a:defRPr sz="1100" baseline="0">
                <a:solidFill>
                  <a:schemeClr val="tx1"/>
                </a:solidFill>
                <a:latin typeface="+mn-lt"/>
                <a:cs typeface="Helvetica"/>
              </a:defRPr>
            </a:lvl1pPr>
            <a:lvl2pPr marL="0" marR="0" indent="0" algn="l" defTabSz="457200" rtl="0" eaLnBrk="1" fontAlgn="auto" latinLnBrk="0" hangingPunct="1">
              <a:lnSpc>
                <a:spcPct val="100000"/>
              </a:lnSpc>
              <a:spcBef>
                <a:spcPts val="600"/>
              </a:spcBef>
              <a:spcAft>
                <a:spcPts val="0"/>
              </a:spcAft>
              <a:buClrTx/>
              <a:buSzTx/>
              <a:buFont typeface="Arial"/>
              <a:buNone/>
              <a:tabLst/>
              <a:defRPr>
                <a:solidFill>
                  <a:schemeClr val="tx1"/>
                </a:solidFill>
                <a:latin typeface="+mn-lt"/>
              </a:defRPr>
            </a:lvl2pPr>
            <a:lvl3pPr marL="228600" marR="0"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a:solidFill>
                  <a:schemeClr val="tx1"/>
                </a:solidFill>
                <a:latin typeface="+mn-lt"/>
              </a:defRPr>
            </a:lvl3pPr>
            <a:lvl4pPr marL="457200" marR="0"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a:solidFill>
                  <a:schemeClr val="tx1"/>
                </a:solidFill>
                <a:latin typeface="+mn-lt"/>
              </a:defRPr>
            </a:lvl4pPr>
            <a:lvl5pPr marL="685800" marR="0" indent="-114300" algn="l" defTabSz="457200" rtl="0" eaLnBrk="1" fontAlgn="auto" latinLnBrk="0" hangingPunct="1">
              <a:lnSpc>
                <a:spcPct val="100000"/>
              </a:lnSpc>
              <a:spcBef>
                <a:spcPct val="20000"/>
              </a:spcBef>
              <a:spcAft>
                <a:spcPts val="0"/>
              </a:spcAft>
              <a:buClr>
                <a:srgbClr val="383838"/>
              </a:buClr>
              <a:buSzTx/>
              <a:buFont typeface="Arial"/>
              <a:buChar char="•"/>
              <a:tabLst/>
              <a:defRPr>
                <a:solidFill>
                  <a:schemeClr val="tx1"/>
                </a:solidFill>
                <a:latin typeface="+mn-lt"/>
              </a:defRPr>
            </a:lvl5pPr>
          </a:lstStyle>
          <a:p>
            <a:pPr lvl="0"/>
            <a:r>
              <a:rPr lang="en-US" noProof="0" dirty="0"/>
              <a:t>{Wall Image} or Text</a:t>
            </a:r>
          </a:p>
          <a:p>
            <a:pPr marL="0" marR="0" lvl="1" indent="0" algn="l" defTabSz="457200" rtl="0" eaLnBrk="1" fontAlgn="auto" latinLnBrk="0" hangingPunct="1">
              <a:lnSpc>
                <a:spcPct val="100000"/>
              </a:lnSpc>
              <a:spcBef>
                <a:spcPts val="600"/>
              </a:spcBef>
              <a:spcAft>
                <a:spcPts val="0"/>
              </a:spcAft>
              <a:buClrTx/>
              <a:buSzTx/>
              <a:buFont typeface="Arial"/>
              <a:buNone/>
              <a:tabLst/>
              <a:defRPr/>
            </a:pPr>
            <a:r>
              <a:rPr kumimoji="0" lang="en-US" sz="24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Second level</a:t>
            </a:r>
          </a:p>
          <a:p>
            <a:pPr marL="228600" marR="0" lvl="2"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Third level</a:t>
            </a:r>
          </a:p>
          <a:p>
            <a:pPr marL="457200" marR="0" lvl="3"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Fourth level</a:t>
            </a:r>
          </a:p>
          <a:p>
            <a:pPr marL="685800" marR="0" lvl="4" indent="-114300" algn="l" defTabSz="457200" rtl="0" eaLnBrk="1" fontAlgn="auto" latinLnBrk="0" hangingPunct="1">
              <a:lnSpc>
                <a:spcPct val="100000"/>
              </a:lnSpc>
              <a:spcBef>
                <a:spcPct val="20000"/>
              </a:spcBef>
              <a:spcAft>
                <a:spcPts val="0"/>
              </a:spcAft>
              <a:buClr>
                <a:srgbClr val="383838"/>
              </a:buClr>
              <a:buSzTx/>
              <a:buFont typeface="Arial"/>
              <a:buChar char="•"/>
              <a:tabLst/>
              <a:defRPr/>
            </a:pPr>
            <a:r>
              <a:rPr kumimoji="0" lang="en-US" sz="16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Fifth level</a:t>
            </a:r>
          </a:p>
        </p:txBody>
      </p:sp>
      <p:sp>
        <p:nvSpPr>
          <p:cNvPr id="8"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r>
              <a:rPr lang="en-US" dirty="0"/>
              <a:t>Digital Organization Design STARLab | August 1-2, 2018 | Santa Clara, CA </a:t>
            </a:r>
          </a:p>
        </p:txBody>
      </p:sp>
      <p:sp>
        <p:nvSpPr>
          <p:cNvPr id="10" name="Title Placeholder 1"/>
          <p:cNvSpPr>
            <a:spLocks noGrp="1"/>
          </p:cNvSpPr>
          <p:nvPr>
            <p:ph type="title"/>
          </p:nvPr>
        </p:nvSpPr>
        <p:spPr>
          <a:xfrm>
            <a:off x="200935" y="313496"/>
            <a:ext cx="9863212" cy="464426"/>
          </a:xfrm>
          <a:prstGeom prst="rect">
            <a:avLst/>
          </a:prstGeom>
        </p:spPr>
        <p:txBody>
          <a:bodyPr vert="horz" lIns="0" tIns="45720" rIns="91440" bIns="45720" rtlCol="0" anchor="ctr">
            <a:noAutofit/>
          </a:bodyPr>
          <a:lstStyle/>
          <a:p>
            <a:r>
              <a:rPr lang="en-US" dirty="0"/>
              <a:t>Activity Name</a:t>
            </a:r>
          </a:p>
        </p:txBody>
      </p:sp>
    </p:spTree>
    <p:extLst>
      <p:ext uri="{BB962C8B-B14F-4D97-AF65-F5344CB8AC3E}">
        <p14:creationId xmlns:p14="http://schemas.microsoft.com/office/powerpoint/2010/main" val="273567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wo Content_horizontal imag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85419" y="3680821"/>
            <a:ext cx="5945716" cy="2969249"/>
          </a:xfrm>
          <a:solidFill>
            <a:schemeClr val="bg1"/>
          </a:solidFill>
        </p:spPr>
        <p:txBody>
          <a:bodyPr>
            <a:normAutofit/>
          </a:bodyPr>
          <a:lstStyle>
            <a:lvl1pPr>
              <a:defRPr sz="1100">
                <a:solidFill>
                  <a:schemeClr val="tx1"/>
                </a:solidFill>
              </a:defRPr>
            </a:lvl1pPr>
            <a:lvl2pPr marL="0" marR="0" indent="0" algn="l" defTabSz="457200" rtl="0" eaLnBrk="1" fontAlgn="auto" latinLnBrk="0" hangingPunct="1">
              <a:lnSpc>
                <a:spcPct val="100000"/>
              </a:lnSpc>
              <a:spcBef>
                <a:spcPts val="600"/>
              </a:spcBef>
              <a:spcAft>
                <a:spcPts val="0"/>
              </a:spcAft>
              <a:buClrTx/>
              <a:buSzTx/>
              <a:buFont typeface="Arial"/>
              <a:buNone/>
              <a:tabLst/>
              <a:defRPr sz="1050">
                <a:solidFill>
                  <a:schemeClr val="tx1"/>
                </a:solidFill>
              </a:defRPr>
            </a:lvl2pPr>
            <a:lvl3pPr marL="228600" marR="0"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sz="1050">
                <a:solidFill>
                  <a:schemeClr val="tx1"/>
                </a:solidFill>
              </a:defRPr>
            </a:lvl3pPr>
            <a:lvl4pPr marL="457200" marR="0"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sz="1050">
                <a:solidFill>
                  <a:schemeClr val="tx1"/>
                </a:solidFill>
              </a:defRPr>
            </a:lvl4pPr>
            <a:lvl5pPr marL="685800" marR="0" indent="-114300" algn="l" defTabSz="457200" rtl="0" eaLnBrk="1" fontAlgn="auto" latinLnBrk="0" hangingPunct="1">
              <a:lnSpc>
                <a:spcPct val="100000"/>
              </a:lnSpc>
              <a:spcBef>
                <a:spcPct val="20000"/>
              </a:spcBef>
              <a:spcAft>
                <a:spcPts val="0"/>
              </a:spcAft>
              <a:buClr>
                <a:srgbClr val="383838"/>
              </a:buClr>
              <a:buSzTx/>
              <a:buFont typeface="Arial"/>
              <a:buChar char="•"/>
              <a:tabLst/>
              <a:defRPr sz="105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marL="0" marR="0" lvl="1" indent="0" algn="l" defTabSz="457200" rtl="0" eaLnBrk="1" fontAlgn="auto" latinLnBrk="0" hangingPunct="1">
              <a:lnSpc>
                <a:spcPct val="100000"/>
              </a:lnSpc>
              <a:spcBef>
                <a:spcPts val="600"/>
              </a:spcBef>
              <a:spcAft>
                <a:spcPts val="0"/>
              </a:spcAft>
              <a:buClrTx/>
              <a:buSzTx/>
              <a:buFont typeface="Arial"/>
              <a:buNone/>
              <a:tabLst/>
              <a:defRPr/>
            </a:pPr>
            <a:r>
              <a:rPr kumimoji="0" lang="en-US" sz="24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Second level</a:t>
            </a:r>
          </a:p>
          <a:p>
            <a:pPr marL="228600" marR="0" lvl="2"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Third level</a:t>
            </a:r>
          </a:p>
          <a:p>
            <a:pPr marL="457200" marR="0" lvl="3"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Fourth level</a:t>
            </a:r>
          </a:p>
          <a:p>
            <a:pPr marL="685800" marR="0" lvl="4" indent="-114300" algn="l" defTabSz="457200" rtl="0" eaLnBrk="1" fontAlgn="auto" latinLnBrk="0" hangingPunct="1">
              <a:lnSpc>
                <a:spcPct val="100000"/>
              </a:lnSpc>
              <a:spcBef>
                <a:spcPct val="20000"/>
              </a:spcBef>
              <a:spcAft>
                <a:spcPts val="0"/>
              </a:spcAft>
              <a:buClr>
                <a:srgbClr val="383838"/>
              </a:buClr>
              <a:buSzTx/>
              <a:buFont typeface="Arial"/>
              <a:buChar char="•"/>
              <a:tabLst/>
              <a:defRPr/>
            </a:pPr>
            <a:r>
              <a:rPr kumimoji="0" lang="en-US" sz="16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Fifth level</a:t>
            </a:r>
          </a:p>
        </p:txBody>
      </p:sp>
      <p:sp>
        <p:nvSpPr>
          <p:cNvPr id="7" name="Slide Number Placeholder 6"/>
          <p:cNvSpPr>
            <a:spLocks noGrp="1"/>
          </p:cNvSpPr>
          <p:nvPr>
            <p:ph type="sldNum" sz="quarter" idx="12"/>
          </p:nvPr>
        </p:nvSpPr>
        <p:spPr>
          <a:xfrm>
            <a:off x="11648423" y="6626857"/>
            <a:ext cx="454972" cy="230832"/>
          </a:xfrm>
        </p:spPr>
        <p:txBody>
          <a:bodyPr/>
          <a:lstStyle/>
          <a:p>
            <a:fld id="{8E1DB146-43F5-CE4B-A175-69E6DFF938EA}" type="slidenum">
              <a:rPr lang="en-US" smtClean="0"/>
              <a:pPr/>
              <a:t>‹#›</a:t>
            </a:fld>
            <a:endParaRPr lang="en-US" dirty="0"/>
          </a:p>
        </p:txBody>
      </p:sp>
      <p:sp>
        <p:nvSpPr>
          <p:cNvPr id="6" name="Content Placeholder 5"/>
          <p:cNvSpPr>
            <a:spLocks noGrp="1"/>
          </p:cNvSpPr>
          <p:nvPr>
            <p:ph sz="quarter" idx="13" hasCustomPrompt="1"/>
          </p:nvPr>
        </p:nvSpPr>
        <p:spPr>
          <a:xfrm>
            <a:off x="108927" y="3680821"/>
            <a:ext cx="5976492" cy="2969249"/>
          </a:xfrm>
          <a:solidFill>
            <a:schemeClr val="bg1"/>
          </a:solidFill>
        </p:spPr>
        <p:txBody>
          <a:bodyPr/>
          <a:lstStyle>
            <a:lvl1pPr>
              <a:defRPr sz="1100" baseline="0">
                <a:solidFill>
                  <a:schemeClr val="tx1"/>
                </a:solidFill>
                <a:latin typeface="+mn-lt"/>
                <a:cs typeface="Helvetica"/>
              </a:defRPr>
            </a:lvl1pPr>
            <a:lvl2pPr marL="0" marR="0" indent="0" algn="l" defTabSz="457200" rtl="0" eaLnBrk="1" fontAlgn="auto" latinLnBrk="0" hangingPunct="1">
              <a:lnSpc>
                <a:spcPct val="100000"/>
              </a:lnSpc>
              <a:spcBef>
                <a:spcPts val="600"/>
              </a:spcBef>
              <a:spcAft>
                <a:spcPts val="0"/>
              </a:spcAft>
              <a:buClrTx/>
              <a:buSzTx/>
              <a:buFont typeface="Arial"/>
              <a:buNone/>
              <a:tabLst/>
              <a:defRPr b="0">
                <a:solidFill>
                  <a:schemeClr val="tx1"/>
                </a:solidFill>
                <a:latin typeface="+mn-lt"/>
              </a:defRPr>
            </a:lvl2pPr>
            <a:lvl3pPr marL="228600" marR="0"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a:solidFill>
                  <a:schemeClr val="tx1"/>
                </a:solidFill>
                <a:latin typeface="+mn-lt"/>
              </a:defRPr>
            </a:lvl3pPr>
            <a:lvl4pPr marL="457200" marR="0"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a:solidFill>
                  <a:schemeClr val="tx1"/>
                </a:solidFill>
                <a:latin typeface="+mn-lt"/>
              </a:defRPr>
            </a:lvl4pPr>
            <a:lvl5pPr marL="685800" marR="0" indent="-114300" algn="l" defTabSz="457200" rtl="0" eaLnBrk="1" fontAlgn="auto" latinLnBrk="0" hangingPunct="1">
              <a:lnSpc>
                <a:spcPct val="100000"/>
              </a:lnSpc>
              <a:spcBef>
                <a:spcPct val="20000"/>
              </a:spcBef>
              <a:spcAft>
                <a:spcPts val="0"/>
              </a:spcAft>
              <a:buClr>
                <a:srgbClr val="383838"/>
              </a:buClr>
              <a:buSzTx/>
              <a:buFont typeface="Arial"/>
              <a:buChar char="•"/>
              <a:tabLst/>
              <a:defRPr>
                <a:solidFill>
                  <a:schemeClr val="tx1"/>
                </a:solidFill>
                <a:latin typeface="+mn-lt"/>
              </a:defRPr>
            </a:lvl5pPr>
          </a:lstStyle>
          <a:p>
            <a:pPr lvl="0"/>
            <a:r>
              <a:rPr lang="en-US" noProof="0" dirty="0"/>
              <a:t>{Wall Image} or Text</a:t>
            </a:r>
          </a:p>
          <a:p>
            <a:pPr marL="0" marR="0" lvl="1" indent="0" algn="l" defTabSz="457200" rtl="0" eaLnBrk="1" fontAlgn="auto" latinLnBrk="0" hangingPunct="1">
              <a:lnSpc>
                <a:spcPct val="100000"/>
              </a:lnSpc>
              <a:spcBef>
                <a:spcPts val="600"/>
              </a:spcBef>
              <a:spcAft>
                <a:spcPts val="0"/>
              </a:spcAft>
              <a:buClrTx/>
              <a:buSzTx/>
              <a:buFont typeface="Arial"/>
              <a:buNone/>
              <a:tabLst/>
              <a:defRPr/>
            </a:pPr>
            <a:r>
              <a:rPr kumimoji="0" lang="en-US" sz="24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Second level</a:t>
            </a:r>
          </a:p>
          <a:p>
            <a:pPr marL="228600" marR="0" lvl="2"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Third level</a:t>
            </a:r>
          </a:p>
          <a:p>
            <a:pPr marL="457200" marR="0" lvl="3"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Fourth level</a:t>
            </a:r>
          </a:p>
          <a:p>
            <a:pPr marL="685800" marR="0" lvl="4" indent="-114300" algn="l" defTabSz="457200" rtl="0" eaLnBrk="1" fontAlgn="auto" latinLnBrk="0" hangingPunct="1">
              <a:lnSpc>
                <a:spcPct val="100000"/>
              </a:lnSpc>
              <a:spcBef>
                <a:spcPct val="20000"/>
              </a:spcBef>
              <a:spcAft>
                <a:spcPts val="0"/>
              </a:spcAft>
              <a:buClr>
                <a:srgbClr val="383838"/>
              </a:buClr>
              <a:buSzTx/>
              <a:buFont typeface="Arial"/>
              <a:buChar char="•"/>
              <a:tabLst/>
              <a:defRPr/>
            </a:pPr>
            <a:r>
              <a:rPr kumimoji="0" lang="en-US" sz="16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Fifth level</a:t>
            </a:r>
          </a:p>
        </p:txBody>
      </p:sp>
      <p:sp>
        <p:nvSpPr>
          <p:cNvPr id="8"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r>
              <a:rPr lang="en-US" dirty="0"/>
              <a:t>Digital Organization Design STARLab | August 1-2, 2018 | Santa Clara, CA </a:t>
            </a:r>
          </a:p>
        </p:txBody>
      </p:sp>
      <p:sp>
        <p:nvSpPr>
          <p:cNvPr id="10" name="Title Placeholder 1"/>
          <p:cNvSpPr>
            <a:spLocks noGrp="1"/>
          </p:cNvSpPr>
          <p:nvPr>
            <p:ph type="title"/>
          </p:nvPr>
        </p:nvSpPr>
        <p:spPr>
          <a:xfrm>
            <a:off x="200935" y="313496"/>
            <a:ext cx="9863212" cy="464426"/>
          </a:xfrm>
          <a:prstGeom prst="rect">
            <a:avLst/>
          </a:prstGeom>
        </p:spPr>
        <p:txBody>
          <a:bodyPr vert="horz" lIns="0" tIns="45720" rIns="91440" bIns="45720" rtlCol="0" anchor="ctr">
            <a:noAutofit/>
          </a:bodyPr>
          <a:lstStyle/>
          <a:p>
            <a:r>
              <a:rPr lang="en-US" dirty="0"/>
              <a:t>Activity Name</a:t>
            </a:r>
          </a:p>
        </p:txBody>
      </p:sp>
      <p:sp>
        <p:nvSpPr>
          <p:cNvPr id="9" name="Content Placeholder 16"/>
          <p:cNvSpPr>
            <a:spLocks noGrp="1"/>
          </p:cNvSpPr>
          <p:nvPr>
            <p:ph sz="half" idx="10"/>
          </p:nvPr>
        </p:nvSpPr>
        <p:spPr>
          <a:xfrm>
            <a:off x="272720" y="833296"/>
            <a:ext cx="11539497" cy="284163"/>
          </a:xfrm>
        </p:spPr>
        <p:txBody>
          <a:bodyPr>
            <a:noAutofit/>
          </a:bodyPr>
          <a:lstStyle>
            <a:lvl1pPr>
              <a:defRPr sz="1400"/>
            </a:lvl1pPr>
          </a:lstStyle>
          <a:p>
            <a:r>
              <a:rPr lang="en-US" dirty="0"/>
              <a:t>Organizational Design (Group A) </a:t>
            </a:r>
          </a:p>
        </p:txBody>
      </p:sp>
    </p:spTree>
    <p:extLst>
      <p:ext uri="{BB962C8B-B14F-4D97-AF65-F5344CB8AC3E}">
        <p14:creationId xmlns:p14="http://schemas.microsoft.com/office/powerpoint/2010/main" val="30165792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E1DB146-43F5-CE4B-A175-69E6DFF938EA}" type="slidenum">
              <a:rPr lang="en-US" smtClean="0"/>
              <a:pPr/>
              <a:t>‹#›</a:t>
            </a:fld>
            <a:endParaRPr lang="en-US" dirty="0"/>
          </a:p>
        </p:txBody>
      </p:sp>
      <p:sp>
        <p:nvSpPr>
          <p:cNvPr id="6"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r>
              <a:rPr lang="en-US" dirty="0"/>
              <a:t>Digital Organization Design STARLab | August 1-2, 2018 | Santa Clara, CA </a:t>
            </a:r>
          </a:p>
        </p:txBody>
      </p:sp>
      <p:sp>
        <p:nvSpPr>
          <p:cNvPr id="7" name="Title Placeholder 1"/>
          <p:cNvSpPr>
            <a:spLocks noGrp="1"/>
          </p:cNvSpPr>
          <p:nvPr>
            <p:ph type="title"/>
          </p:nvPr>
        </p:nvSpPr>
        <p:spPr>
          <a:xfrm>
            <a:off x="200935" y="313496"/>
            <a:ext cx="9863212" cy="464426"/>
          </a:xfrm>
          <a:prstGeom prst="rect">
            <a:avLst/>
          </a:prstGeom>
        </p:spPr>
        <p:txBody>
          <a:bodyPr vert="horz" lIns="0" tIns="45720" rIns="91440" bIns="45720" rtlCol="0" anchor="ctr">
            <a:noAutofit/>
          </a:bodyPr>
          <a:lstStyle/>
          <a:p>
            <a:r>
              <a:rPr lang="en-US" dirty="0"/>
              <a:t>Activity Name</a:t>
            </a:r>
          </a:p>
        </p:txBody>
      </p:sp>
    </p:spTree>
    <p:extLst>
      <p:ext uri="{BB962C8B-B14F-4D97-AF65-F5344CB8AC3E}">
        <p14:creationId xmlns:p14="http://schemas.microsoft.com/office/powerpoint/2010/main" val="19540553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E1DB146-43F5-CE4B-A175-69E6DFF938EA}" type="slidenum">
              <a:rPr lang="en-US" smtClean="0"/>
              <a:pPr/>
              <a:t>‹#›</a:t>
            </a:fld>
            <a:endParaRPr lang="en-US" dirty="0"/>
          </a:p>
        </p:txBody>
      </p:sp>
      <p:sp>
        <p:nvSpPr>
          <p:cNvPr id="6"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r>
              <a:rPr lang="en-US" dirty="0"/>
              <a:t>Digital Organization Design STARLab | August 1-2, 2018 | Santa Clara, CA </a:t>
            </a:r>
          </a:p>
        </p:txBody>
      </p:sp>
      <p:sp>
        <p:nvSpPr>
          <p:cNvPr id="7" name="Title Placeholder 1"/>
          <p:cNvSpPr>
            <a:spLocks noGrp="1"/>
          </p:cNvSpPr>
          <p:nvPr>
            <p:ph type="title"/>
          </p:nvPr>
        </p:nvSpPr>
        <p:spPr>
          <a:xfrm>
            <a:off x="200935" y="313496"/>
            <a:ext cx="9863212" cy="464426"/>
          </a:xfrm>
          <a:prstGeom prst="rect">
            <a:avLst/>
          </a:prstGeom>
        </p:spPr>
        <p:txBody>
          <a:bodyPr vert="horz" lIns="0" tIns="45720" rIns="91440" bIns="45720" rtlCol="0" anchor="ctr">
            <a:noAutofit/>
          </a:bodyPr>
          <a:lstStyle/>
          <a:p>
            <a:r>
              <a:rPr lang="en-US" dirty="0"/>
              <a:t>Activity Name</a:t>
            </a:r>
          </a:p>
        </p:txBody>
      </p:sp>
      <p:sp>
        <p:nvSpPr>
          <p:cNvPr id="5" name="Content Placeholder 16"/>
          <p:cNvSpPr>
            <a:spLocks noGrp="1"/>
          </p:cNvSpPr>
          <p:nvPr>
            <p:ph sz="half" idx="11"/>
          </p:nvPr>
        </p:nvSpPr>
        <p:spPr>
          <a:xfrm>
            <a:off x="272720" y="833296"/>
            <a:ext cx="11539497" cy="284163"/>
          </a:xfrm>
        </p:spPr>
        <p:txBody>
          <a:bodyPr>
            <a:noAutofit/>
          </a:bodyPr>
          <a:lstStyle>
            <a:lvl1pPr>
              <a:defRPr sz="1400"/>
            </a:lvl1pPr>
          </a:lstStyle>
          <a:p>
            <a:r>
              <a:rPr lang="en-US" dirty="0"/>
              <a:t>Organizational Design (Group A) </a:t>
            </a:r>
          </a:p>
        </p:txBody>
      </p:sp>
    </p:spTree>
    <p:extLst>
      <p:ext uri="{BB962C8B-B14F-4D97-AF65-F5344CB8AC3E}">
        <p14:creationId xmlns:p14="http://schemas.microsoft.com/office/powerpoint/2010/main" val="2202458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1DB146-43F5-CE4B-A175-69E6DFF938EA}" type="slidenum">
              <a:rPr lang="en-US" smtClean="0"/>
              <a:pPr/>
              <a:t>‹#›</a:t>
            </a:fld>
            <a:endParaRPr lang="en-US" dirty="0"/>
          </a:p>
        </p:txBody>
      </p:sp>
      <p:sp>
        <p:nvSpPr>
          <p:cNvPr id="3"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r>
              <a:rPr lang="en-US" dirty="0"/>
              <a:t>Digital Organization Design STARLab | August 1-2, 2018 | Santa Clara, CA </a:t>
            </a:r>
          </a:p>
        </p:txBody>
      </p:sp>
    </p:spTree>
    <p:extLst>
      <p:ext uri="{BB962C8B-B14F-4D97-AF65-F5344CB8AC3E}">
        <p14:creationId xmlns:p14="http://schemas.microsoft.com/office/powerpoint/2010/main" val="36697932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17" y="4417120"/>
            <a:ext cx="12169283" cy="1196227"/>
          </a:xfrm>
        </p:spPr>
        <p:txBody>
          <a:bodyPr anchor="b">
            <a:normAutofit/>
          </a:bodyPr>
          <a:lstStyle>
            <a:lvl1pPr algn="r">
              <a:defRPr sz="4000" b="0">
                <a:solidFill>
                  <a:srgbClr val="FFFFFF"/>
                </a:solidFill>
                <a:latin typeface="Helvetica"/>
                <a:cs typeface="Helvetica"/>
              </a:defRPr>
            </a:lvl1pPr>
          </a:lstStyle>
          <a:p>
            <a:r>
              <a:rPr lang="en-US" dirty="0"/>
              <a:t>Click to edit Master title style</a:t>
            </a:r>
          </a:p>
        </p:txBody>
      </p:sp>
      <p:sp>
        <p:nvSpPr>
          <p:cNvPr id="3" name="Subtitle 2"/>
          <p:cNvSpPr>
            <a:spLocks noGrp="1"/>
          </p:cNvSpPr>
          <p:nvPr>
            <p:ph type="subTitle" idx="1"/>
          </p:nvPr>
        </p:nvSpPr>
        <p:spPr>
          <a:xfrm>
            <a:off x="4884196" y="5468667"/>
            <a:ext cx="7307805" cy="438663"/>
          </a:xfrm>
          <a:noFill/>
        </p:spPr>
        <p:txBody>
          <a:bodyPr anchor="b">
            <a:normAutofit/>
          </a:bodyPr>
          <a:lstStyle>
            <a:lvl1pPr marL="0" indent="0" algn="r">
              <a:buNone/>
              <a:defRPr sz="1400" b="0" i="0">
                <a:solidFill>
                  <a:srgbClr val="FFFFFF"/>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CCL-logo-white.png"/>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4448017" y="6306966"/>
            <a:ext cx="3026739" cy="452595"/>
          </a:xfrm>
          <a:prstGeom prst="rect">
            <a:avLst/>
          </a:prstGeom>
        </p:spPr>
      </p:pic>
      <p:pic>
        <p:nvPicPr>
          <p:cNvPr id="10" name="Picture 9" descr="USC-Marshall-CEO-logo-white.png"/>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9700826" y="6306966"/>
            <a:ext cx="2172455" cy="452595"/>
          </a:xfrm>
          <a:prstGeom prst="rect">
            <a:avLst/>
          </a:prstGeom>
        </p:spPr>
      </p:pic>
      <p:sp>
        <p:nvSpPr>
          <p:cNvPr id="12"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r>
              <a:rPr lang="en-US" dirty="0"/>
              <a:t>Digital Organization Design STARLab | August 1-2, 2018 | Santa Clara, CA </a:t>
            </a:r>
          </a:p>
        </p:txBody>
      </p:sp>
      <p:pic>
        <p:nvPicPr>
          <p:cNvPr id="14" name="Picture 2" descr="C:\Users\jeff\Documents\SPRING Network\Design Lab\STARLab 2\Logo art\Ashley logos\STARLab RGB new.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03656" y="53433"/>
            <a:ext cx="2011680" cy="3657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577274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754" y="3042288"/>
            <a:ext cx="9562807" cy="526151"/>
          </a:xfrm>
        </p:spPr>
        <p:txBody>
          <a:bodyPr>
            <a:noAutofit/>
          </a:bodyPr>
          <a:lstStyle>
            <a:lvl1pPr algn="r">
              <a:defRPr sz="4400">
                <a:solidFill>
                  <a:schemeClr val="bg2"/>
                </a:solidFill>
              </a:defRPr>
            </a:lvl1pPr>
          </a:lstStyle>
          <a:p>
            <a:r>
              <a:rPr lang="en-US" dirty="0"/>
              <a:t>Title</a:t>
            </a:r>
          </a:p>
        </p:txBody>
      </p:sp>
      <p:sp>
        <p:nvSpPr>
          <p:cNvPr id="4" name="Rectangle 3"/>
          <p:cNvSpPr/>
          <p:nvPr userDrawn="1"/>
        </p:nvSpPr>
        <p:spPr>
          <a:xfrm>
            <a:off x="10190328" y="542359"/>
            <a:ext cx="1802141" cy="6243317"/>
          </a:xfrm>
          <a:prstGeom prst="rect">
            <a:avLst/>
          </a:prstGeom>
          <a:solidFill>
            <a:srgbClr val="46B81D"/>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900" b="1" dirty="0">
              <a:solidFill>
                <a:srgbClr val="FFFFFF"/>
              </a:solidFill>
            </a:endParaRPr>
          </a:p>
        </p:txBody>
      </p:sp>
      <p:sp>
        <p:nvSpPr>
          <p:cNvPr id="7" name="Content Placeholder 6"/>
          <p:cNvSpPr>
            <a:spLocks noGrp="1"/>
          </p:cNvSpPr>
          <p:nvPr>
            <p:ph sz="quarter" idx="11" hasCustomPrompt="1"/>
          </p:nvPr>
        </p:nvSpPr>
        <p:spPr>
          <a:xfrm>
            <a:off x="321735" y="3576084"/>
            <a:ext cx="9563100" cy="285810"/>
          </a:xfrm>
        </p:spPr>
        <p:txBody>
          <a:bodyPr>
            <a:noAutofit/>
          </a:bodyPr>
          <a:lstStyle>
            <a:lvl1pPr algn="r">
              <a:defRPr sz="1800" b="0" i="0" baseline="0">
                <a:latin typeface="Helvetica Light"/>
                <a:cs typeface="Helvetica Light"/>
              </a:defRPr>
            </a:lvl1pPr>
            <a:lvl2pPr algn="r">
              <a:defRPr b="0" i="0">
                <a:latin typeface="Helvetica Light"/>
                <a:cs typeface="Helvetica Light"/>
              </a:defRPr>
            </a:lvl2pPr>
            <a:lvl3pPr algn="r">
              <a:defRPr b="0" i="0">
                <a:latin typeface="Helvetica Light"/>
                <a:cs typeface="Helvetica Light"/>
              </a:defRPr>
            </a:lvl3pPr>
            <a:lvl4pPr algn="r">
              <a:defRPr b="0" i="0">
                <a:latin typeface="Helvetica Light"/>
                <a:cs typeface="Helvetica Light"/>
              </a:defRPr>
            </a:lvl4pPr>
            <a:lvl5pPr algn="r">
              <a:defRPr b="0" i="0">
                <a:latin typeface="Helvetica Light"/>
                <a:cs typeface="Helvetica Light"/>
              </a:defRPr>
            </a:lvl5pPr>
          </a:lstStyle>
          <a:p>
            <a:pPr lvl="0"/>
            <a:r>
              <a:rPr lang="en-US" dirty="0"/>
              <a:t>Date   |   Location</a:t>
            </a:r>
          </a:p>
        </p:txBody>
      </p:sp>
      <p:pic>
        <p:nvPicPr>
          <p:cNvPr id="10" name="Picture 2" descr="C:\Users\jeff\Documents\SPRING Network\Design Lab\STARLab 2\Logo art\Ashley logos\STARLab RGB new.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3656" y="53433"/>
            <a:ext cx="2011680" cy="36576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center-for-creative-learning-logo"/>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83478" y="6135953"/>
            <a:ext cx="2938780" cy="401193"/>
          </a:xfrm>
          <a:prstGeom prst="rect">
            <a:avLst/>
          </a:prstGeom>
          <a:noFill/>
          <a:ln>
            <a:noFill/>
          </a:ln>
        </p:spPr>
      </p:pic>
      <p:pic>
        <p:nvPicPr>
          <p:cNvPr id="11" name="Picture 2" descr="C:\Users\jeff\Documents\SPRING Network\Design Lab\STARLab 2\Logo art\Ashley logos\Formal_Marshall_CEO_CardonWhite-(Red-type-on-transparen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408431" y="6211534"/>
            <a:ext cx="2136013" cy="440055"/>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C:\Users\jeff\Documents\SPRING Network\Marketing\Logo art files\spring_logo_green60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33532" y="6135952"/>
            <a:ext cx="1600200" cy="4180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49129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85419" y="1188134"/>
            <a:ext cx="5945716" cy="5653752"/>
          </a:xfrm>
        </p:spPr>
        <p:txBody>
          <a:bodyPr>
            <a:normAutofit/>
          </a:bodyPr>
          <a:lstStyle>
            <a:lvl1pPr>
              <a:defRPr sz="1100">
                <a:solidFill>
                  <a:schemeClr val="tx1"/>
                </a:solidFill>
              </a:defRPr>
            </a:lvl1pPr>
            <a:lvl2pPr marL="0" marR="0" indent="0" algn="l" defTabSz="457200" rtl="0" eaLnBrk="1" fontAlgn="auto" latinLnBrk="0" hangingPunct="1">
              <a:lnSpc>
                <a:spcPct val="100000"/>
              </a:lnSpc>
              <a:spcBef>
                <a:spcPts val="600"/>
              </a:spcBef>
              <a:spcAft>
                <a:spcPts val="0"/>
              </a:spcAft>
              <a:buClrTx/>
              <a:buSzTx/>
              <a:buFont typeface="Arial"/>
              <a:buNone/>
              <a:tabLst/>
              <a:defRPr sz="2400" b="0">
                <a:solidFill>
                  <a:schemeClr val="tx1"/>
                </a:solidFill>
                <a:latin typeface="Calibri" panose="020F0502020204030204" pitchFamily="34" charset="0"/>
              </a:defRPr>
            </a:lvl2pPr>
            <a:lvl3pPr marL="228600" marR="0"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sz="1050">
                <a:solidFill>
                  <a:schemeClr val="tx1"/>
                </a:solidFill>
                <a:latin typeface="Calibri" panose="020F0502020204030204" pitchFamily="34" charset="0"/>
              </a:defRPr>
            </a:lvl3pPr>
            <a:lvl4pPr marL="457200" marR="0"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sz="1050">
                <a:solidFill>
                  <a:schemeClr val="tx1"/>
                </a:solidFill>
                <a:latin typeface="Calibri" panose="020F0502020204030204" pitchFamily="34" charset="0"/>
              </a:defRPr>
            </a:lvl4pPr>
            <a:lvl5pPr marL="685800" marR="0" indent="-114300" algn="l" defTabSz="457200" rtl="0" eaLnBrk="1" fontAlgn="auto" latinLnBrk="0" hangingPunct="1">
              <a:lnSpc>
                <a:spcPct val="100000"/>
              </a:lnSpc>
              <a:spcBef>
                <a:spcPct val="20000"/>
              </a:spcBef>
              <a:spcAft>
                <a:spcPts val="0"/>
              </a:spcAft>
              <a:buClr>
                <a:srgbClr val="383838"/>
              </a:buClr>
              <a:buSzTx/>
              <a:buFont typeface="Arial"/>
              <a:buChar char="•"/>
              <a:tabLst/>
              <a:defRPr sz="1050">
                <a:solidFill>
                  <a:schemeClr val="tx1"/>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marL="228600" marR="0" lvl="2"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Third level</a:t>
            </a:r>
          </a:p>
          <a:p>
            <a:pPr marL="457200" marR="0" lvl="3"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Fourth level</a:t>
            </a:r>
          </a:p>
          <a:p>
            <a:pPr marL="685800" marR="0" lvl="4" indent="-114300" algn="l" defTabSz="457200" rtl="0" eaLnBrk="1" fontAlgn="auto" latinLnBrk="0" hangingPunct="1">
              <a:lnSpc>
                <a:spcPct val="100000"/>
              </a:lnSpc>
              <a:spcBef>
                <a:spcPct val="20000"/>
              </a:spcBef>
              <a:spcAft>
                <a:spcPts val="0"/>
              </a:spcAft>
              <a:buClr>
                <a:srgbClr val="383838"/>
              </a:buClr>
              <a:buSzTx/>
              <a:buFont typeface="Arial"/>
              <a:buChar char="•"/>
              <a:tabLst/>
              <a:defRPr/>
            </a:pPr>
            <a:r>
              <a:rPr kumimoji="0" lang="en-US" sz="16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Fifth level</a:t>
            </a:r>
          </a:p>
          <a:p>
            <a:pPr marL="0" marR="0" lvl="1" indent="0" algn="l" defTabSz="457200" rtl="0" eaLnBrk="1" fontAlgn="auto" latinLnBrk="0" hangingPunct="1">
              <a:lnSpc>
                <a:spcPct val="100000"/>
              </a:lnSpc>
              <a:spcBef>
                <a:spcPts val="600"/>
              </a:spcBef>
              <a:spcAft>
                <a:spcPts val="0"/>
              </a:spcAft>
              <a:buClrTx/>
              <a:buSzTx/>
              <a:buFont typeface="Arial"/>
              <a:buNone/>
              <a:tabLst/>
              <a:defRPr/>
            </a:pPr>
            <a:endParaRPr kumimoji="0" lang="en-US" sz="2400" b="1" i="0" u="none" strike="noStrike" kern="1200" cap="none" spc="0" normalizeH="0" baseline="0" noProof="0" dirty="0">
              <a:ln>
                <a:noFill/>
              </a:ln>
              <a:solidFill>
                <a:srgbClr val="383838"/>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a:xfrm>
            <a:off x="11648423" y="6626857"/>
            <a:ext cx="454972" cy="230832"/>
          </a:xfrm>
        </p:spPr>
        <p:txBody>
          <a:bodyPr/>
          <a:lstStyle/>
          <a:p>
            <a:fld id="{8E1DB146-43F5-CE4B-A175-69E6DFF938EA}" type="slidenum">
              <a:rPr lang="en-US" smtClean="0"/>
              <a:pPr/>
              <a:t>‹#›</a:t>
            </a:fld>
            <a:endParaRPr lang="en-US" dirty="0"/>
          </a:p>
        </p:txBody>
      </p:sp>
      <p:sp>
        <p:nvSpPr>
          <p:cNvPr id="6" name="Content Placeholder 5"/>
          <p:cNvSpPr>
            <a:spLocks noGrp="1"/>
          </p:cNvSpPr>
          <p:nvPr>
            <p:ph sz="quarter" idx="13" hasCustomPrompt="1"/>
          </p:nvPr>
        </p:nvSpPr>
        <p:spPr>
          <a:xfrm>
            <a:off x="108927" y="1204248"/>
            <a:ext cx="5976492" cy="5653752"/>
          </a:xfrm>
        </p:spPr>
        <p:txBody>
          <a:bodyPr/>
          <a:lstStyle>
            <a:lvl1pPr>
              <a:defRPr sz="1100" baseline="0">
                <a:solidFill>
                  <a:schemeClr val="tx1"/>
                </a:solidFill>
                <a:latin typeface="+mn-lt"/>
                <a:cs typeface="Helvetica"/>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buClr>
                <a:schemeClr val="bg2"/>
              </a:buClr>
              <a:defRPr>
                <a:solidFill>
                  <a:schemeClr val="tx1"/>
                </a:solidFill>
                <a:latin typeface="Calibri" panose="020F0502020204030204" pitchFamily="34" charset="0"/>
              </a:defRPr>
            </a:lvl5pPr>
          </a:lstStyle>
          <a:p>
            <a:pPr lvl="0"/>
            <a:r>
              <a:rPr lang="en-US" dirty="0"/>
              <a:t>{Wall Image} or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endParaRPr lang="en-US" dirty="0"/>
          </a:p>
        </p:txBody>
      </p:sp>
      <p:sp>
        <p:nvSpPr>
          <p:cNvPr id="11" name="Title Placeholder 1"/>
          <p:cNvSpPr>
            <a:spLocks noGrp="1"/>
          </p:cNvSpPr>
          <p:nvPr>
            <p:ph type="title"/>
          </p:nvPr>
        </p:nvSpPr>
        <p:spPr>
          <a:xfrm>
            <a:off x="200935" y="313496"/>
            <a:ext cx="9863212" cy="464426"/>
          </a:xfrm>
          <a:prstGeom prst="rect">
            <a:avLst/>
          </a:prstGeom>
        </p:spPr>
        <p:txBody>
          <a:bodyPr vert="horz" lIns="0" tIns="45720" rIns="91440" bIns="45720" rtlCol="0" anchor="ctr">
            <a:noAutofit/>
          </a:bodyPr>
          <a:lstStyle/>
          <a:p>
            <a:r>
              <a:rPr lang="en-US" dirty="0"/>
              <a:t>Activity Name</a:t>
            </a:r>
          </a:p>
        </p:txBody>
      </p:sp>
    </p:spTree>
    <p:extLst>
      <p:ext uri="{BB962C8B-B14F-4D97-AF65-F5344CB8AC3E}">
        <p14:creationId xmlns:p14="http://schemas.microsoft.com/office/powerpoint/2010/main" val="3104241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Alternative 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1" y="3320450"/>
            <a:ext cx="12169283" cy="1196227"/>
          </a:xfrm>
        </p:spPr>
        <p:txBody>
          <a:bodyPr anchor="b">
            <a:normAutofit/>
          </a:bodyPr>
          <a:lstStyle>
            <a:lvl1pPr algn="r">
              <a:defRPr sz="4400" b="0">
                <a:solidFill>
                  <a:srgbClr val="46B81D"/>
                </a:solidFill>
                <a:latin typeface="Helvetica"/>
                <a:cs typeface="Helvetica"/>
              </a:defRPr>
            </a:lvl1pPr>
          </a:lstStyle>
          <a:p>
            <a:r>
              <a:rPr lang="en-US" dirty="0"/>
              <a:t>Click to edit Master title style</a:t>
            </a:r>
          </a:p>
        </p:txBody>
      </p:sp>
      <p:sp>
        <p:nvSpPr>
          <p:cNvPr id="3" name="Subtitle 2"/>
          <p:cNvSpPr>
            <a:spLocks noGrp="1"/>
          </p:cNvSpPr>
          <p:nvPr>
            <p:ph type="subTitle" idx="1"/>
          </p:nvPr>
        </p:nvSpPr>
        <p:spPr>
          <a:xfrm>
            <a:off x="4884196" y="4690731"/>
            <a:ext cx="7307805" cy="438663"/>
          </a:xfrm>
        </p:spPr>
        <p:txBody>
          <a:bodyPr anchor="b">
            <a:normAutofit/>
          </a:bodyPr>
          <a:lstStyle>
            <a:lvl1pPr marL="0" indent="0" algn="r">
              <a:buNone/>
              <a:defRPr sz="1800" b="0" i="0">
                <a:solidFill>
                  <a:schemeClr val="tx1">
                    <a:tint val="75000"/>
                  </a:schemeClr>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CCL-logo-white.png"/>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4448017" y="6306966"/>
            <a:ext cx="3026739" cy="452595"/>
          </a:xfrm>
          <a:prstGeom prst="rect">
            <a:avLst/>
          </a:prstGeom>
        </p:spPr>
      </p:pic>
      <p:pic>
        <p:nvPicPr>
          <p:cNvPr id="10" name="Picture 9" descr="USC-Marshall-CEO-logo-white.png"/>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9700826" y="6306966"/>
            <a:ext cx="2172455" cy="452595"/>
          </a:xfrm>
          <a:prstGeom prst="rect">
            <a:avLst/>
          </a:prstGeom>
        </p:spPr>
      </p:pic>
      <p:pic>
        <p:nvPicPr>
          <p:cNvPr id="13" name="Picture 2" descr="C:\Users\jeff\Documents\SPRING Network\Design Lab\STARLab 2\Logo art\Ashley logos\STARLab RGB new.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03656" y="53433"/>
            <a:ext cx="2011680" cy="36576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p:cNvGrpSpPr/>
          <p:nvPr userDrawn="1"/>
        </p:nvGrpSpPr>
        <p:grpSpPr>
          <a:xfrm>
            <a:off x="651900" y="6135952"/>
            <a:ext cx="11135669" cy="515636"/>
            <a:chOff x="488925" y="6135952"/>
            <a:chExt cx="8351752" cy="515636"/>
          </a:xfrm>
        </p:grpSpPr>
        <p:pic>
          <p:nvPicPr>
            <p:cNvPr id="9" name="Picture 8" descr="center-for-creative-learning-logo"/>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636592" y="6135952"/>
              <a:ext cx="2204085" cy="401193"/>
            </a:xfrm>
            <a:prstGeom prst="rect">
              <a:avLst/>
            </a:prstGeom>
            <a:noFill/>
            <a:ln>
              <a:noFill/>
            </a:ln>
          </p:spPr>
        </p:pic>
        <p:pic>
          <p:nvPicPr>
            <p:cNvPr id="11" name="Picture 2" descr="C:\Users\jeff\Documents\SPRING Network\Design Lab\STARLab 2\Logo art\Ashley logos\Formal_Marshall_CEO_CardonWhite-(Red-type-on-transparent).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716403" y="6211533"/>
              <a:ext cx="1602010" cy="440055"/>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C:\Users\jeff\Documents\SPRING Network\Marketing\Logo art files\spring_logo_green600.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88925" y="6135952"/>
              <a:ext cx="1200150" cy="41805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40858976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Alternative 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1" y="2160401"/>
            <a:ext cx="12169283" cy="1196227"/>
          </a:xfrm>
        </p:spPr>
        <p:txBody>
          <a:bodyPr anchor="b">
            <a:normAutofit/>
          </a:bodyPr>
          <a:lstStyle>
            <a:lvl1pPr algn="ctr">
              <a:defRPr sz="4400" b="0">
                <a:solidFill>
                  <a:srgbClr val="46B81D"/>
                </a:solidFill>
                <a:latin typeface="Helvetica"/>
                <a:cs typeface="Helvetica"/>
              </a:defRPr>
            </a:lvl1pPr>
          </a:lstStyle>
          <a:p>
            <a:r>
              <a:rPr lang="en-US" dirty="0"/>
              <a:t>Click to edit Master title style</a:t>
            </a:r>
          </a:p>
        </p:txBody>
      </p:sp>
      <p:sp>
        <p:nvSpPr>
          <p:cNvPr id="3" name="Subtitle 2"/>
          <p:cNvSpPr>
            <a:spLocks noGrp="1"/>
          </p:cNvSpPr>
          <p:nvPr>
            <p:ph type="subTitle" idx="1"/>
          </p:nvPr>
        </p:nvSpPr>
        <p:spPr>
          <a:xfrm>
            <a:off x="1473618" y="5086523"/>
            <a:ext cx="9222089" cy="438663"/>
          </a:xfrm>
        </p:spPr>
        <p:txBody>
          <a:bodyPr anchor="b">
            <a:normAutofit/>
          </a:bodyPr>
          <a:lstStyle>
            <a:lvl1pPr marL="0" indent="0" algn="ctr">
              <a:buNone/>
              <a:defRPr sz="1600" b="0" i="0">
                <a:solidFill>
                  <a:schemeClr val="tx1">
                    <a:tint val="75000"/>
                  </a:schemeClr>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CCL-logo-white.png"/>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4448017" y="6306966"/>
            <a:ext cx="3026739" cy="452595"/>
          </a:xfrm>
          <a:prstGeom prst="rect">
            <a:avLst/>
          </a:prstGeom>
        </p:spPr>
      </p:pic>
      <p:pic>
        <p:nvPicPr>
          <p:cNvPr id="10" name="Picture 9" descr="USC-Marshall-CEO-logo-white.png"/>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9700826" y="6306966"/>
            <a:ext cx="2172455" cy="452595"/>
          </a:xfrm>
          <a:prstGeom prst="rect">
            <a:avLst/>
          </a:prstGeom>
        </p:spPr>
      </p:pic>
      <p:pic>
        <p:nvPicPr>
          <p:cNvPr id="13" name="Picture 2" descr="C:\Users\jeff\Documents\SPRING Network\Design Lab\STARLab 2\Logo art\Ashley logos\STARLab RGB new.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03656" y="53433"/>
            <a:ext cx="2011680" cy="36576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11"/>
          <p:cNvSpPr>
            <a:spLocks noGrp="1"/>
          </p:cNvSpPr>
          <p:nvPr>
            <p:ph type="body" sz="quarter" idx="10" hasCustomPrompt="1"/>
          </p:nvPr>
        </p:nvSpPr>
        <p:spPr>
          <a:xfrm>
            <a:off x="1473618" y="3612526"/>
            <a:ext cx="9222089" cy="631931"/>
          </a:xfrm>
        </p:spPr>
        <p:txBody>
          <a:bodyPr/>
          <a:lstStyle>
            <a:lvl2pPr algn="ctr">
              <a:defRPr>
                <a:latin typeface="Helvetica" panose="020B0604020202020204" pitchFamily="34" charset="0"/>
                <a:cs typeface="Helvetica" panose="020B0604020202020204" pitchFamily="34" charset="0"/>
              </a:defRPr>
            </a:lvl2pPr>
          </a:lstStyle>
          <a:p>
            <a:pPr lvl="1"/>
            <a:r>
              <a:rPr lang="en-US" dirty="0"/>
              <a:t>Second level title</a:t>
            </a:r>
          </a:p>
        </p:txBody>
      </p:sp>
      <p:grpSp>
        <p:nvGrpSpPr>
          <p:cNvPr id="9" name="Group 8"/>
          <p:cNvGrpSpPr/>
          <p:nvPr userDrawn="1"/>
        </p:nvGrpSpPr>
        <p:grpSpPr>
          <a:xfrm>
            <a:off x="651900" y="6045200"/>
            <a:ext cx="11135669" cy="606388"/>
            <a:chOff x="488925" y="6135952"/>
            <a:chExt cx="8351752" cy="515636"/>
          </a:xfrm>
        </p:grpSpPr>
        <p:pic>
          <p:nvPicPr>
            <p:cNvPr id="11" name="Picture 10" descr="center-for-creative-learning-logo"/>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636592" y="6135952"/>
              <a:ext cx="2204085" cy="401193"/>
            </a:xfrm>
            <a:prstGeom prst="rect">
              <a:avLst/>
            </a:prstGeom>
            <a:noFill/>
            <a:ln>
              <a:noFill/>
            </a:ln>
          </p:spPr>
        </p:pic>
        <p:pic>
          <p:nvPicPr>
            <p:cNvPr id="14" name="Picture 2" descr="C:\Users\jeff\Documents\SPRING Network\Design Lab\STARLab 2\Logo art\Ashley logos\Formal_Marshall_CEO_CardonWhite-(Red-type-on-transparent).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716403" y="6211533"/>
              <a:ext cx="1602010" cy="44005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C:\Users\jeff\Documents\SPRING Network\Marketing\Logo art files\spring_logo_green600.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88925" y="6135952"/>
              <a:ext cx="1200150" cy="41805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4121927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Alternative 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1" y="2160401"/>
            <a:ext cx="12169283" cy="1196227"/>
          </a:xfrm>
        </p:spPr>
        <p:txBody>
          <a:bodyPr anchor="b">
            <a:normAutofit/>
          </a:bodyPr>
          <a:lstStyle>
            <a:lvl1pPr algn="ctr">
              <a:defRPr sz="4400" b="0">
                <a:solidFill>
                  <a:srgbClr val="46B81D"/>
                </a:solidFill>
                <a:latin typeface="Helvetica"/>
                <a:cs typeface="Helvetica"/>
              </a:defRPr>
            </a:lvl1pPr>
          </a:lstStyle>
          <a:p>
            <a:r>
              <a:rPr lang="en-US" dirty="0"/>
              <a:t>Click to edit Master title style</a:t>
            </a:r>
          </a:p>
        </p:txBody>
      </p:sp>
      <p:sp>
        <p:nvSpPr>
          <p:cNvPr id="3" name="Subtitle 2"/>
          <p:cNvSpPr>
            <a:spLocks noGrp="1"/>
          </p:cNvSpPr>
          <p:nvPr>
            <p:ph type="subTitle" idx="1"/>
          </p:nvPr>
        </p:nvSpPr>
        <p:spPr>
          <a:xfrm>
            <a:off x="1473618" y="5086523"/>
            <a:ext cx="9222089" cy="438663"/>
          </a:xfrm>
        </p:spPr>
        <p:txBody>
          <a:bodyPr anchor="b">
            <a:normAutofit/>
          </a:bodyPr>
          <a:lstStyle>
            <a:lvl1pPr marL="0" indent="0" algn="ctr">
              <a:buNone/>
              <a:defRPr sz="1600" b="0" i="0">
                <a:solidFill>
                  <a:schemeClr val="tx1">
                    <a:tint val="75000"/>
                  </a:schemeClr>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USC-Marshall-CEO-logo-white.png"/>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9700826" y="6306966"/>
            <a:ext cx="2172455" cy="452595"/>
          </a:xfrm>
          <a:prstGeom prst="rect">
            <a:avLst/>
          </a:prstGeom>
        </p:spPr>
      </p:pic>
      <p:pic>
        <p:nvPicPr>
          <p:cNvPr id="13" name="Picture 2" descr="C:\Users\jeff\Documents\SPRING Network\Design Lab\STARLab 2\Logo art\Ashley logos\STARLab RGB new.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03656" y="53433"/>
            <a:ext cx="2011680" cy="36576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11"/>
          <p:cNvSpPr>
            <a:spLocks noGrp="1"/>
          </p:cNvSpPr>
          <p:nvPr>
            <p:ph type="body" sz="quarter" idx="10" hasCustomPrompt="1"/>
          </p:nvPr>
        </p:nvSpPr>
        <p:spPr>
          <a:xfrm>
            <a:off x="1473618" y="3612526"/>
            <a:ext cx="9222089" cy="631931"/>
          </a:xfrm>
        </p:spPr>
        <p:txBody>
          <a:bodyPr/>
          <a:lstStyle>
            <a:lvl2pPr algn="ctr">
              <a:defRPr>
                <a:latin typeface="Helvetica" panose="020B0604020202020204" pitchFamily="34" charset="0"/>
                <a:cs typeface="Helvetica" panose="020B0604020202020204" pitchFamily="34" charset="0"/>
              </a:defRPr>
            </a:lvl2pPr>
          </a:lstStyle>
          <a:p>
            <a:pPr lvl="1"/>
            <a:r>
              <a:rPr lang="en-US" dirty="0"/>
              <a:t>Second level title</a:t>
            </a:r>
          </a:p>
        </p:txBody>
      </p:sp>
      <p:grpSp>
        <p:nvGrpSpPr>
          <p:cNvPr id="4" name="Group 3"/>
          <p:cNvGrpSpPr/>
          <p:nvPr userDrawn="1"/>
        </p:nvGrpSpPr>
        <p:grpSpPr>
          <a:xfrm>
            <a:off x="651900" y="6135952"/>
            <a:ext cx="11135669" cy="515636"/>
            <a:chOff x="488925" y="6135952"/>
            <a:chExt cx="8351752" cy="515636"/>
          </a:xfrm>
        </p:grpSpPr>
        <p:pic>
          <p:nvPicPr>
            <p:cNvPr id="15" name="Picture 14" descr="center-for-creative-learning-logo"/>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636592" y="6135952"/>
              <a:ext cx="2204085" cy="401193"/>
            </a:xfrm>
            <a:prstGeom prst="rect">
              <a:avLst/>
            </a:prstGeom>
            <a:noFill/>
            <a:ln>
              <a:noFill/>
            </a:ln>
          </p:spPr>
        </p:pic>
        <p:pic>
          <p:nvPicPr>
            <p:cNvPr id="16" name="Picture 2" descr="C:\Users\jeff\Documents\SPRING Network\Design Lab\STARLab 2\Logo art\Ashley logos\Formal_Marshall_CEO_CardonWhite-(Red-type-on-transparent).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16403" y="6211533"/>
              <a:ext cx="1602010" cy="440055"/>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4" descr="C:\Users\jeff\Documents\SPRING Network\Marketing\Logo art files\spring_logo_green60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88925" y="6135952"/>
              <a:ext cx="1200150" cy="41805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69990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85419" y="1188134"/>
            <a:ext cx="5945716" cy="5653752"/>
          </a:xfrm>
        </p:spPr>
        <p:txBody>
          <a:bodyPr>
            <a:normAutofit/>
          </a:bodyPr>
          <a:lstStyle>
            <a:lvl1pPr>
              <a:defRPr sz="1100">
                <a:solidFill>
                  <a:schemeClr val="tx1"/>
                </a:solidFill>
              </a:defRPr>
            </a:lvl1pPr>
            <a:lvl2pPr marL="0" marR="0" indent="0" algn="l" defTabSz="457200" rtl="0" eaLnBrk="1" fontAlgn="auto" latinLnBrk="0" hangingPunct="1">
              <a:lnSpc>
                <a:spcPct val="100000"/>
              </a:lnSpc>
              <a:spcBef>
                <a:spcPts val="600"/>
              </a:spcBef>
              <a:spcAft>
                <a:spcPts val="0"/>
              </a:spcAft>
              <a:buClrTx/>
              <a:buSzTx/>
              <a:buFont typeface="Arial"/>
              <a:buNone/>
              <a:tabLst/>
              <a:defRPr sz="2400" b="0">
                <a:solidFill>
                  <a:schemeClr val="tx1"/>
                </a:solidFill>
                <a:latin typeface="Calibri" panose="020F0502020204030204" pitchFamily="34" charset="0"/>
              </a:defRPr>
            </a:lvl2pPr>
            <a:lvl3pPr marL="228600" marR="0"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sz="1050">
                <a:solidFill>
                  <a:schemeClr val="tx1"/>
                </a:solidFill>
                <a:latin typeface="Calibri" panose="020F0502020204030204" pitchFamily="34" charset="0"/>
              </a:defRPr>
            </a:lvl3pPr>
            <a:lvl4pPr marL="457200" marR="0"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sz="1050">
                <a:solidFill>
                  <a:schemeClr val="tx1"/>
                </a:solidFill>
                <a:latin typeface="Calibri" panose="020F0502020204030204" pitchFamily="34" charset="0"/>
              </a:defRPr>
            </a:lvl4pPr>
            <a:lvl5pPr marL="685800" marR="0" indent="-114300" algn="l" defTabSz="457200" rtl="0" eaLnBrk="1" fontAlgn="auto" latinLnBrk="0" hangingPunct="1">
              <a:lnSpc>
                <a:spcPct val="100000"/>
              </a:lnSpc>
              <a:spcBef>
                <a:spcPct val="20000"/>
              </a:spcBef>
              <a:spcAft>
                <a:spcPts val="0"/>
              </a:spcAft>
              <a:buClr>
                <a:srgbClr val="383838"/>
              </a:buClr>
              <a:buSzTx/>
              <a:buFont typeface="Arial"/>
              <a:buChar char="•"/>
              <a:tabLst/>
              <a:defRPr sz="1050">
                <a:solidFill>
                  <a:schemeClr val="tx1"/>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marL="228600" marR="0" lvl="2"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Third level</a:t>
            </a:r>
          </a:p>
          <a:p>
            <a:pPr marL="457200" marR="0" lvl="3"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Fourth level</a:t>
            </a:r>
          </a:p>
          <a:p>
            <a:pPr marL="685800" marR="0" lvl="4" indent="-114300" algn="l" defTabSz="457200" rtl="0" eaLnBrk="1" fontAlgn="auto" latinLnBrk="0" hangingPunct="1">
              <a:lnSpc>
                <a:spcPct val="100000"/>
              </a:lnSpc>
              <a:spcBef>
                <a:spcPct val="20000"/>
              </a:spcBef>
              <a:spcAft>
                <a:spcPts val="0"/>
              </a:spcAft>
              <a:buClr>
                <a:srgbClr val="383838"/>
              </a:buClr>
              <a:buSzTx/>
              <a:buFont typeface="Arial"/>
              <a:buChar char="•"/>
              <a:tabLst/>
              <a:defRPr/>
            </a:pPr>
            <a:r>
              <a:rPr kumimoji="0" lang="en-US" sz="16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Fifth level</a:t>
            </a:r>
          </a:p>
          <a:p>
            <a:pPr marL="0" marR="0" lvl="1" indent="0" algn="l" defTabSz="457200" rtl="0" eaLnBrk="1" fontAlgn="auto" latinLnBrk="0" hangingPunct="1">
              <a:lnSpc>
                <a:spcPct val="100000"/>
              </a:lnSpc>
              <a:spcBef>
                <a:spcPts val="600"/>
              </a:spcBef>
              <a:spcAft>
                <a:spcPts val="0"/>
              </a:spcAft>
              <a:buClrTx/>
              <a:buSzTx/>
              <a:buFont typeface="Arial"/>
              <a:buNone/>
              <a:tabLst/>
              <a:defRPr/>
            </a:pPr>
            <a:endParaRPr kumimoji="0" lang="en-US" sz="2400" b="1" i="0" u="none" strike="noStrike" kern="1200" cap="none" spc="0" normalizeH="0" baseline="0" noProof="0" dirty="0">
              <a:ln>
                <a:noFill/>
              </a:ln>
              <a:solidFill>
                <a:srgbClr val="383838"/>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a:xfrm>
            <a:off x="11648423" y="6626857"/>
            <a:ext cx="454972" cy="230832"/>
          </a:xfrm>
        </p:spPr>
        <p:txBody>
          <a:bodyPr/>
          <a:lstStyle/>
          <a:p>
            <a:fld id="{8E1DB146-43F5-CE4B-A175-69E6DFF938EA}" type="slidenum">
              <a:rPr lang="en-US" smtClean="0"/>
              <a:pPr/>
              <a:t>‹#›</a:t>
            </a:fld>
            <a:endParaRPr lang="en-US" dirty="0"/>
          </a:p>
        </p:txBody>
      </p:sp>
      <p:sp>
        <p:nvSpPr>
          <p:cNvPr id="6" name="Content Placeholder 5"/>
          <p:cNvSpPr>
            <a:spLocks noGrp="1"/>
          </p:cNvSpPr>
          <p:nvPr>
            <p:ph sz="quarter" idx="13" hasCustomPrompt="1"/>
          </p:nvPr>
        </p:nvSpPr>
        <p:spPr>
          <a:xfrm>
            <a:off x="108927" y="1204248"/>
            <a:ext cx="5976492" cy="5653752"/>
          </a:xfrm>
        </p:spPr>
        <p:txBody>
          <a:bodyPr/>
          <a:lstStyle>
            <a:lvl1pPr>
              <a:defRPr sz="1100" baseline="0">
                <a:solidFill>
                  <a:schemeClr val="tx1"/>
                </a:solidFill>
                <a:latin typeface="+mn-lt"/>
                <a:cs typeface="Helvetica"/>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buClr>
                <a:schemeClr val="bg2"/>
              </a:buClr>
              <a:defRPr>
                <a:solidFill>
                  <a:schemeClr val="tx1"/>
                </a:solidFill>
                <a:latin typeface="Calibri" panose="020F0502020204030204" pitchFamily="34" charset="0"/>
              </a:defRPr>
            </a:lvl5pPr>
          </a:lstStyle>
          <a:p>
            <a:pPr lvl="0"/>
            <a:r>
              <a:rPr lang="en-US" dirty="0"/>
              <a:t>{Wall Image} or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endParaRPr lang="en-US" dirty="0"/>
          </a:p>
        </p:txBody>
      </p:sp>
      <p:sp>
        <p:nvSpPr>
          <p:cNvPr id="11" name="Title Placeholder 1"/>
          <p:cNvSpPr>
            <a:spLocks noGrp="1"/>
          </p:cNvSpPr>
          <p:nvPr>
            <p:ph type="title"/>
          </p:nvPr>
        </p:nvSpPr>
        <p:spPr>
          <a:xfrm>
            <a:off x="200935" y="313496"/>
            <a:ext cx="9863212" cy="464426"/>
          </a:xfrm>
          <a:prstGeom prst="rect">
            <a:avLst/>
          </a:prstGeom>
        </p:spPr>
        <p:txBody>
          <a:bodyPr vert="horz" lIns="0" tIns="45720" rIns="91440" bIns="45720" rtlCol="0" anchor="ctr">
            <a:noAutofit/>
          </a:bodyPr>
          <a:lstStyle/>
          <a:p>
            <a:r>
              <a:rPr lang="en-US" dirty="0"/>
              <a:t>Activity Name</a:t>
            </a:r>
          </a:p>
        </p:txBody>
      </p:sp>
      <p:sp>
        <p:nvSpPr>
          <p:cNvPr id="8" name="Content Placeholder 16"/>
          <p:cNvSpPr>
            <a:spLocks noGrp="1"/>
          </p:cNvSpPr>
          <p:nvPr>
            <p:ph sz="half" idx="1"/>
          </p:nvPr>
        </p:nvSpPr>
        <p:spPr>
          <a:xfrm>
            <a:off x="272720" y="833296"/>
            <a:ext cx="11539497" cy="284163"/>
          </a:xfrm>
        </p:spPr>
        <p:txBody>
          <a:bodyPr>
            <a:noAutofit/>
          </a:bodyPr>
          <a:lstStyle>
            <a:lvl1pPr>
              <a:defRPr sz="1400"/>
            </a:lvl1pPr>
          </a:lstStyle>
          <a:p>
            <a:r>
              <a:rPr lang="en-US" dirty="0"/>
              <a:t>Organizational Design (Group A) </a:t>
            </a:r>
          </a:p>
        </p:txBody>
      </p:sp>
    </p:spTree>
    <p:extLst>
      <p:ext uri="{BB962C8B-B14F-4D97-AF65-F5344CB8AC3E}">
        <p14:creationId xmlns:p14="http://schemas.microsoft.com/office/powerpoint/2010/main" val="335734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_horizontal imag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85419" y="3680821"/>
            <a:ext cx="5945716" cy="2969249"/>
          </a:xfrm>
          <a:solidFill>
            <a:schemeClr val="bg1"/>
          </a:solidFill>
        </p:spPr>
        <p:txBody>
          <a:bodyPr>
            <a:normAutofit/>
          </a:bodyPr>
          <a:lstStyle>
            <a:lvl1pPr>
              <a:defRPr sz="1100">
                <a:solidFill>
                  <a:schemeClr val="tx1"/>
                </a:solidFill>
              </a:defRPr>
            </a:lvl1pPr>
            <a:lvl2pPr marL="0" marR="0" indent="0" algn="l" defTabSz="457200" rtl="0" eaLnBrk="1" fontAlgn="auto" latinLnBrk="0" hangingPunct="1">
              <a:lnSpc>
                <a:spcPct val="100000"/>
              </a:lnSpc>
              <a:spcBef>
                <a:spcPts val="600"/>
              </a:spcBef>
              <a:spcAft>
                <a:spcPts val="0"/>
              </a:spcAft>
              <a:buClrTx/>
              <a:buSzTx/>
              <a:buFont typeface="Arial"/>
              <a:buNone/>
              <a:tabLst/>
              <a:defRPr sz="1050">
                <a:solidFill>
                  <a:schemeClr val="tx1"/>
                </a:solidFill>
              </a:defRPr>
            </a:lvl2pPr>
            <a:lvl3pPr marL="228600" marR="0"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sz="1050">
                <a:solidFill>
                  <a:schemeClr val="tx1"/>
                </a:solidFill>
              </a:defRPr>
            </a:lvl3pPr>
            <a:lvl4pPr marL="457200" marR="0"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sz="1050">
                <a:solidFill>
                  <a:schemeClr val="tx1"/>
                </a:solidFill>
              </a:defRPr>
            </a:lvl4pPr>
            <a:lvl5pPr marL="685800" marR="0" indent="-114300" algn="l" defTabSz="457200" rtl="0" eaLnBrk="1" fontAlgn="auto" latinLnBrk="0" hangingPunct="1">
              <a:lnSpc>
                <a:spcPct val="100000"/>
              </a:lnSpc>
              <a:spcBef>
                <a:spcPct val="20000"/>
              </a:spcBef>
              <a:spcAft>
                <a:spcPts val="0"/>
              </a:spcAft>
              <a:buClr>
                <a:srgbClr val="383838"/>
              </a:buClr>
              <a:buSzTx/>
              <a:buFont typeface="Arial"/>
              <a:buChar char="•"/>
              <a:tabLst/>
              <a:defRPr sz="105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marL="0" marR="0" lvl="1" indent="0" algn="l" defTabSz="457200" rtl="0" eaLnBrk="1" fontAlgn="auto" latinLnBrk="0" hangingPunct="1">
              <a:lnSpc>
                <a:spcPct val="100000"/>
              </a:lnSpc>
              <a:spcBef>
                <a:spcPts val="600"/>
              </a:spcBef>
              <a:spcAft>
                <a:spcPts val="0"/>
              </a:spcAft>
              <a:buClrTx/>
              <a:buSzTx/>
              <a:buFont typeface="Arial"/>
              <a:buNone/>
              <a:tabLst/>
              <a:defRPr/>
            </a:pPr>
            <a:r>
              <a:rPr kumimoji="0" lang="en-US" sz="24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Second level</a:t>
            </a:r>
          </a:p>
          <a:p>
            <a:pPr marL="228600" marR="0" lvl="2"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Third level</a:t>
            </a:r>
          </a:p>
          <a:p>
            <a:pPr marL="457200" marR="0" lvl="3"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Fourth level</a:t>
            </a:r>
          </a:p>
          <a:p>
            <a:pPr marL="685800" marR="0" lvl="4" indent="-114300" algn="l" defTabSz="457200" rtl="0" eaLnBrk="1" fontAlgn="auto" latinLnBrk="0" hangingPunct="1">
              <a:lnSpc>
                <a:spcPct val="100000"/>
              </a:lnSpc>
              <a:spcBef>
                <a:spcPct val="20000"/>
              </a:spcBef>
              <a:spcAft>
                <a:spcPts val="0"/>
              </a:spcAft>
              <a:buClr>
                <a:srgbClr val="383838"/>
              </a:buClr>
              <a:buSzTx/>
              <a:buFont typeface="Arial"/>
              <a:buChar char="•"/>
              <a:tabLst/>
              <a:defRPr/>
            </a:pPr>
            <a:r>
              <a:rPr kumimoji="0" lang="en-US" sz="16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Fifth level</a:t>
            </a:r>
          </a:p>
        </p:txBody>
      </p:sp>
      <p:sp>
        <p:nvSpPr>
          <p:cNvPr id="7" name="Slide Number Placeholder 6"/>
          <p:cNvSpPr>
            <a:spLocks noGrp="1"/>
          </p:cNvSpPr>
          <p:nvPr>
            <p:ph type="sldNum" sz="quarter" idx="12"/>
          </p:nvPr>
        </p:nvSpPr>
        <p:spPr>
          <a:xfrm>
            <a:off x="11648423" y="6626857"/>
            <a:ext cx="454972" cy="230832"/>
          </a:xfrm>
        </p:spPr>
        <p:txBody>
          <a:bodyPr/>
          <a:lstStyle/>
          <a:p>
            <a:fld id="{8E1DB146-43F5-CE4B-A175-69E6DFF938EA}" type="slidenum">
              <a:rPr lang="en-US" smtClean="0"/>
              <a:pPr/>
              <a:t>‹#›</a:t>
            </a:fld>
            <a:endParaRPr lang="en-US" dirty="0"/>
          </a:p>
        </p:txBody>
      </p:sp>
      <p:sp>
        <p:nvSpPr>
          <p:cNvPr id="6" name="Content Placeholder 5"/>
          <p:cNvSpPr>
            <a:spLocks noGrp="1"/>
          </p:cNvSpPr>
          <p:nvPr>
            <p:ph sz="quarter" idx="13" hasCustomPrompt="1"/>
          </p:nvPr>
        </p:nvSpPr>
        <p:spPr>
          <a:xfrm>
            <a:off x="108927" y="3680821"/>
            <a:ext cx="5976492" cy="2969249"/>
          </a:xfrm>
          <a:solidFill>
            <a:schemeClr val="bg1"/>
          </a:solidFill>
        </p:spPr>
        <p:txBody>
          <a:bodyPr/>
          <a:lstStyle>
            <a:lvl1pPr>
              <a:defRPr sz="1100" baseline="0">
                <a:solidFill>
                  <a:schemeClr val="tx1"/>
                </a:solidFill>
                <a:latin typeface="+mn-lt"/>
                <a:cs typeface="Helvetica"/>
              </a:defRPr>
            </a:lvl1pPr>
            <a:lvl2pPr marL="0" marR="0" indent="0" algn="l" defTabSz="457200" rtl="0" eaLnBrk="1" fontAlgn="auto" latinLnBrk="0" hangingPunct="1">
              <a:lnSpc>
                <a:spcPct val="100000"/>
              </a:lnSpc>
              <a:spcBef>
                <a:spcPts val="600"/>
              </a:spcBef>
              <a:spcAft>
                <a:spcPts val="0"/>
              </a:spcAft>
              <a:buClrTx/>
              <a:buSzTx/>
              <a:buFont typeface="Arial"/>
              <a:buNone/>
              <a:tabLst/>
              <a:defRPr>
                <a:solidFill>
                  <a:schemeClr val="tx1"/>
                </a:solidFill>
                <a:latin typeface="+mn-lt"/>
              </a:defRPr>
            </a:lvl2pPr>
            <a:lvl3pPr marL="228600" marR="0"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a:solidFill>
                  <a:schemeClr val="tx1"/>
                </a:solidFill>
                <a:latin typeface="+mn-lt"/>
              </a:defRPr>
            </a:lvl3pPr>
            <a:lvl4pPr marL="457200" marR="0"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a:solidFill>
                  <a:schemeClr val="tx1"/>
                </a:solidFill>
                <a:latin typeface="+mn-lt"/>
              </a:defRPr>
            </a:lvl4pPr>
            <a:lvl5pPr marL="685800" marR="0" indent="-114300" algn="l" defTabSz="457200" rtl="0" eaLnBrk="1" fontAlgn="auto" latinLnBrk="0" hangingPunct="1">
              <a:lnSpc>
                <a:spcPct val="100000"/>
              </a:lnSpc>
              <a:spcBef>
                <a:spcPct val="20000"/>
              </a:spcBef>
              <a:spcAft>
                <a:spcPts val="0"/>
              </a:spcAft>
              <a:buClr>
                <a:srgbClr val="383838"/>
              </a:buClr>
              <a:buSzTx/>
              <a:buFont typeface="Arial"/>
              <a:buChar char="•"/>
              <a:tabLst/>
              <a:defRPr>
                <a:solidFill>
                  <a:schemeClr val="tx1"/>
                </a:solidFill>
                <a:latin typeface="+mn-lt"/>
              </a:defRPr>
            </a:lvl5pPr>
          </a:lstStyle>
          <a:p>
            <a:pPr lvl="0"/>
            <a:r>
              <a:rPr lang="en-US" noProof="0" dirty="0"/>
              <a:t>{Wall Image} or Text</a:t>
            </a:r>
          </a:p>
          <a:p>
            <a:pPr marL="0" marR="0" lvl="1" indent="0" algn="l" defTabSz="457200" rtl="0" eaLnBrk="1" fontAlgn="auto" latinLnBrk="0" hangingPunct="1">
              <a:lnSpc>
                <a:spcPct val="100000"/>
              </a:lnSpc>
              <a:spcBef>
                <a:spcPts val="600"/>
              </a:spcBef>
              <a:spcAft>
                <a:spcPts val="0"/>
              </a:spcAft>
              <a:buClrTx/>
              <a:buSzTx/>
              <a:buFont typeface="Arial"/>
              <a:buNone/>
              <a:tabLst/>
              <a:defRPr/>
            </a:pPr>
            <a:r>
              <a:rPr kumimoji="0" lang="en-US" sz="24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Second level</a:t>
            </a:r>
          </a:p>
          <a:p>
            <a:pPr marL="228600" marR="0" lvl="2"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Third level</a:t>
            </a:r>
          </a:p>
          <a:p>
            <a:pPr marL="457200" marR="0" lvl="3"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Fourth level</a:t>
            </a:r>
          </a:p>
          <a:p>
            <a:pPr marL="685800" marR="0" lvl="4" indent="-114300" algn="l" defTabSz="457200" rtl="0" eaLnBrk="1" fontAlgn="auto" latinLnBrk="0" hangingPunct="1">
              <a:lnSpc>
                <a:spcPct val="100000"/>
              </a:lnSpc>
              <a:spcBef>
                <a:spcPct val="20000"/>
              </a:spcBef>
              <a:spcAft>
                <a:spcPts val="0"/>
              </a:spcAft>
              <a:buClr>
                <a:srgbClr val="383838"/>
              </a:buClr>
              <a:buSzTx/>
              <a:buFont typeface="Arial"/>
              <a:buChar char="•"/>
              <a:tabLst/>
              <a:defRPr/>
            </a:pPr>
            <a:r>
              <a:rPr kumimoji="0" lang="en-US" sz="16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Fifth level</a:t>
            </a:r>
          </a:p>
        </p:txBody>
      </p:sp>
      <p:sp>
        <p:nvSpPr>
          <p:cNvPr id="8"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endParaRPr lang="en-US" dirty="0"/>
          </a:p>
        </p:txBody>
      </p:sp>
      <p:sp>
        <p:nvSpPr>
          <p:cNvPr id="10" name="Title Placeholder 1"/>
          <p:cNvSpPr>
            <a:spLocks noGrp="1"/>
          </p:cNvSpPr>
          <p:nvPr>
            <p:ph type="title"/>
          </p:nvPr>
        </p:nvSpPr>
        <p:spPr>
          <a:xfrm>
            <a:off x="200935" y="313496"/>
            <a:ext cx="9863212" cy="464426"/>
          </a:xfrm>
          <a:prstGeom prst="rect">
            <a:avLst/>
          </a:prstGeom>
        </p:spPr>
        <p:txBody>
          <a:bodyPr vert="horz" lIns="0" tIns="45720" rIns="91440" bIns="45720" rtlCol="0" anchor="ctr">
            <a:noAutofit/>
          </a:bodyPr>
          <a:lstStyle/>
          <a:p>
            <a:r>
              <a:rPr lang="en-US" dirty="0"/>
              <a:t>Activity Name</a:t>
            </a:r>
          </a:p>
        </p:txBody>
      </p:sp>
    </p:spTree>
    <p:extLst>
      <p:ext uri="{BB962C8B-B14F-4D97-AF65-F5344CB8AC3E}">
        <p14:creationId xmlns:p14="http://schemas.microsoft.com/office/powerpoint/2010/main" val="2714953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_horizontal imag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85419" y="3680821"/>
            <a:ext cx="5945716" cy="2969249"/>
          </a:xfrm>
          <a:solidFill>
            <a:schemeClr val="bg1"/>
          </a:solidFill>
        </p:spPr>
        <p:txBody>
          <a:bodyPr>
            <a:normAutofit/>
          </a:bodyPr>
          <a:lstStyle>
            <a:lvl1pPr>
              <a:defRPr sz="1100">
                <a:solidFill>
                  <a:schemeClr val="tx1"/>
                </a:solidFill>
              </a:defRPr>
            </a:lvl1pPr>
            <a:lvl2pPr marL="0" marR="0" indent="0" algn="l" defTabSz="457200" rtl="0" eaLnBrk="1" fontAlgn="auto" latinLnBrk="0" hangingPunct="1">
              <a:lnSpc>
                <a:spcPct val="100000"/>
              </a:lnSpc>
              <a:spcBef>
                <a:spcPts val="600"/>
              </a:spcBef>
              <a:spcAft>
                <a:spcPts val="0"/>
              </a:spcAft>
              <a:buClrTx/>
              <a:buSzTx/>
              <a:buFont typeface="Arial"/>
              <a:buNone/>
              <a:tabLst/>
              <a:defRPr sz="1050">
                <a:solidFill>
                  <a:schemeClr val="tx1"/>
                </a:solidFill>
              </a:defRPr>
            </a:lvl2pPr>
            <a:lvl3pPr marL="228600" marR="0"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sz="1050">
                <a:solidFill>
                  <a:schemeClr val="tx1"/>
                </a:solidFill>
              </a:defRPr>
            </a:lvl3pPr>
            <a:lvl4pPr marL="457200" marR="0"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sz="1050">
                <a:solidFill>
                  <a:schemeClr val="tx1"/>
                </a:solidFill>
              </a:defRPr>
            </a:lvl4pPr>
            <a:lvl5pPr marL="685800" marR="0" indent="-114300" algn="l" defTabSz="457200" rtl="0" eaLnBrk="1" fontAlgn="auto" latinLnBrk="0" hangingPunct="1">
              <a:lnSpc>
                <a:spcPct val="100000"/>
              </a:lnSpc>
              <a:spcBef>
                <a:spcPct val="20000"/>
              </a:spcBef>
              <a:spcAft>
                <a:spcPts val="0"/>
              </a:spcAft>
              <a:buClr>
                <a:srgbClr val="383838"/>
              </a:buClr>
              <a:buSzTx/>
              <a:buFont typeface="Arial"/>
              <a:buChar char="•"/>
              <a:tabLst/>
              <a:defRPr sz="105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marL="0" marR="0" lvl="1" indent="0" algn="l" defTabSz="457200" rtl="0" eaLnBrk="1" fontAlgn="auto" latinLnBrk="0" hangingPunct="1">
              <a:lnSpc>
                <a:spcPct val="100000"/>
              </a:lnSpc>
              <a:spcBef>
                <a:spcPts val="600"/>
              </a:spcBef>
              <a:spcAft>
                <a:spcPts val="0"/>
              </a:spcAft>
              <a:buClrTx/>
              <a:buSzTx/>
              <a:buFont typeface="Arial"/>
              <a:buNone/>
              <a:tabLst/>
              <a:defRPr/>
            </a:pPr>
            <a:r>
              <a:rPr kumimoji="0" lang="en-US" sz="24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Second level</a:t>
            </a:r>
          </a:p>
          <a:p>
            <a:pPr marL="228600" marR="0" lvl="2"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Third level</a:t>
            </a:r>
          </a:p>
          <a:p>
            <a:pPr marL="457200" marR="0" lvl="3"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Fourth level</a:t>
            </a:r>
          </a:p>
          <a:p>
            <a:pPr marL="685800" marR="0" lvl="4" indent="-114300" algn="l" defTabSz="457200" rtl="0" eaLnBrk="1" fontAlgn="auto" latinLnBrk="0" hangingPunct="1">
              <a:lnSpc>
                <a:spcPct val="100000"/>
              </a:lnSpc>
              <a:spcBef>
                <a:spcPct val="20000"/>
              </a:spcBef>
              <a:spcAft>
                <a:spcPts val="0"/>
              </a:spcAft>
              <a:buClr>
                <a:srgbClr val="383838"/>
              </a:buClr>
              <a:buSzTx/>
              <a:buFont typeface="Arial"/>
              <a:buChar char="•"/>
              <a:tabLst/>
              <a:defRPr/>
            </a:pPr>
            <a:r>
              <a:rPr kumimoji="0" lang="en-US" sz="16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Fifth level</a:t>
            </a:r>
          </a:p>
        </p:txBody>
      </p:sp>
      <p:sp>
        <p:nvSpPr>
          <p:cNvPr id="7" name="Slide Number Placeholder 6"/>
          <p:cNvSpPr>
            <a:spLocks noGrp="1"/>
          </p:cNvSpPr>
          <p:nvPr>
            <p:ph type="sldNum" sz="quarter" idx="12"/>
          </p:nvPr>
        </p:nvSpPr>
        <p:spPr>
          <a:xfrm>
            <a:off x="11648423" y="6626857"/>
            <a:ext cx="454972" cy="230832"/>
          </a:xfrm>
        </p:spPr>
        <p:txBody>
          <a:bodyPr/>
          <a:lstStyle/>
          <a:p>
            <a:fld id="{8E1DB146-43F5-CE4B-A175-69E6DFF938EA}" type="slidenum">
              <a:rPr lang="en-US" smtClean="0"/>
              <a:pPr/>
              <a:t>‹#›</a:t>
            </a:fld>
            <a:endParaRPr lang="en-US" dirty="0"/>
          </a:p>
        </p:txBody>
      </p:sp>
      <p:sp>
        <p:nvSpPr>
          <p:cNvPr id="6" name="Content Placeholder 5"/>
          <p:cNvSpPr>
            <a:spLocks noGrp="1"/>
          </p:cNvSpPr>
          <p:nvPr>
            <p:ph sz="quarter" idx="13" hasCustomPrompt="1"/>
          </p:nvPr>
        </p:nvSpPr>
        <p:spPr>
          <a:xfrm>
            <a:off x="108927" y="3680821"/>
            <a:ext cx="5976492" cy="2969249"/>
          </a:xfrm>
          <a:solidFill>
            <a:schemeClr val="bg1"/>
          </a:solidFill>
        </p:spPr>
        <p:txBody>
          <a:bodyPr/>
          <a:lstStyle>
            <a:lvl1pPr>
              <a:defRPr sz="1100" baseline="0">
                <a:solidFill>
                  <a:schemeClr val="tx1"/>
                </a:solidFill>
                <a:latin typeface="+mn-lt"/>
                <a:cs typeface="Helvetica"/>
              </a:defRPr>
            </a:lvl1pPr>
            <a:lvl2pPr marL="0" marR="0" indent="0" algn="l" defTabSz="457200" rtl="0" eaLnBrk="1" fontAlgn="auto" latinLnBrk="0" hangingPunct="1">
              <a:lnSpc>
                <a:spcPct val="100000"/>
              </a:lnSpc>
              <a:spcBef>
                <a:spcPts val="600"/>
              </a:spcBef>
              <a:spcAft>
                <a:spcPts val="0"/>
              </a:spcAft>
              <a:buClrTx/>
              <a:buSzTx/>
              <a:buFont typeface="Arial"/>
              <a:buNone/>
              <a:tabLst/>
              <a:defRPr b="0">
                <a:solidFill>
                  <a:schemeClr val="tx1"/>
                </a:solidFill>
                <a:latin typeface="+mn-lt"/>
              </a:defRPr>
            </a:lvl2pPr>
            <a:lvl3pPr marL="228600" marR="0"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a:solidFill>
                  <a:schemeClr val="tx1"/>
                </a:solidFill>
                <a:latin typeface="+mn-lt"/>
              </a:defRPr>
            </a:lvl3pPr>
            <a:lvl4pPr marL="457200" marR="0"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a:solidFill>
                  <a:schemeClr val="tx1"/>
                </a:solidFill>
                <a:latin typeface="+mn-lt"/>
              </a:defRPr>
            </a:lvl4pPr>
            <a:lvl5pPr marL="685800" marR="0" indent="-114300" algn="l" defTabSz="457200" rtl="0" eaLnBrk="1" fontAlgn="auto" latinLnBrk="0" hangingPunct="1">
              <a:lnSpc>
                <a:spcPct val="100000"/>
              </a:lnSpc>
              <a:spcBef>
                <a:spcPct val="20000"/>
              </a:spcBef>
              <a:spcAft>
                <a:spcPts val="0"/>
              </a:spcAft>
              <a:buClr>
                <a:srgbClr val="383838"/>
              </a:buClr>
              <a:buSzTx/>
              <a:buFont typeface="Arial"/>
              <a:buChar char="•"/>
              <a:tabLst/>
              <a:defRPr>
                <a:solidFill>
                  <a:schemeClr val="tx1"/>
                </a:solidFill>
                <a:latin typeface="+mn-lt"/>
              </a:defRPr>
            </a:lvl5pPr>
          </a:lstStyle>
          <a:p>
            <a:pPr lvl="0"/>
            <a:r>
              <a:rPr lang="en-US" noProof="0" dirty="0"/>
              <a:t>{Wall Image} or Text</a:t>
            </a:r>
          </a:p>
          <a:p>
            <a:pPr marL="0" marR="0" lvl="1" indent="0" algn="l" defTabSz="457200" rtl="0" eaLnBrk="1" fontAlgn="auto" latinLnBrk="0" hangingPunct="1">
              <a:lnSpc>
                <a:spcPct val="100000"/>
              </a:lnSpc>
              <a:spcBef>
                <a:spcPts val="600"/>
              </a:spcBef>
              <a:spcAft>
                <a:spcPts val="0"/>
              </a:spcAft>
              <a:buClrTx/>
              <a:buSzTx/>
              <a:buFont typeface="Arial"/>
              <a:buNone/>
              <a:tabLst/>
              <a:defRPr/>
            </a:pPr>
            <a:r>
              <a:rPr kumimoji="0" lang="en-US" sz="24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Second level</a:t>
            </a:r>
          </a:p>
          <a:p>
            <a:pPr marL="228600" marR="0" lvl="2" indent="-114300" algn="l" defTabSz="457200" rtl="0" eaLnBrk="1" fontAlgn="auto" latinLnBrk="0" hangingPunct="1">
              <a:lnSpc>
                <a:spcPct val="100000"/>
              </a:lnSpc>
              <a:spcBef>
                <a:spcPct val="20000"/>
              </a:spcBef>
              <a:spcAft>
                <a:spcPts val="0"/>
              </a:spcAft>
              <a:buClr>
                <a:srgbClr val="53C228"/>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Third level</a:t>
            </a:r>
          </a:p>
          <a:p>
            <a:pPr marL="457200" marR="0" lvl="3" indent="-114300" algn="l" defTabSz="457200" rtl="0" eaLnBrk="1" fontAlgn="auto" latinLnBrk="0" hangingPunct="1">
              <a:lnSpc>
                <a:spcPct val="100000"/>
              </a:lnSpc>
              <a:spcBef>
                <a:spcPct val="20000"/>
              </a:spcBef>
              <a:spcAft>
                <a:spcPts val="0"/>
              </a:spcAft>
              <a:buClr>
                <a:srgbClr val="383838">
                  <a:lumMod val="40000"/>
                  <a:lumOff val="60000"/>
                </a:srgbClr>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Fourth level</a:t>
            </a:r>
          </a:p>
          <a:p>
            <a:pPr marL="685800" marR="0" lvl="4" indent="-114300" algn="l" defTabSz="457200" rtl="0" eaLnBrk="1" fontAlgn="auto" latinLnBrk="0" hangingPunct="1">
              <a:lnSpc>
                <a:spcPct val="100000"/>
              </a:lnSpc>
              <a:spcBef>
                <a:spcPct val="20000"/>
              </a:spcBef>
              <a:spcAft>
                <a:spcPts val="0"/>
              </a:spcAft>
              <a:buClr>
                <a:srgbClr val="383838"/>
              </a:buClr>
              <a:buSzTx/>
              <a:buFont typeface="Arial"/>
              <a:buChar char="•"/>
              <a:tabLst/>
              <a:defRPr/>
            </a:pPr>
            <a:r>
              <a:rPr kumimoji="0" lang="en-US" sz="1600" b="0" i="0" u="none" strike="noStrike" kern="1200" cap="none" spc="0" normalizeH="0" baseline="0" noProof="0" dirty="0">
                <a:ln>
                  <a:noFill/>
                </a:ln>
                <a:solidFill>
                  <a:srgbClr val="383838"/>
                </a:solidFill>
                <a:effectLst/>
                <a:uLnTx/>
                <a:uFillTx/>
                <a:latin typeface="Calibri" panose="020F0502020204030204" pitchFamily="34" charset="0"/>
                <a:ea typeface="+mn-ea"/>
                <a:cs typeface="+mn-cs"/>
              </a:rPr>
              <a:t>Fifth level</a:t>
            </a:r>
          </a:p>
        </p:txBody>
      </p:sp>
      <p:sp>
        <p:nvSpPr>
          <p:cNvPr id="8"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endParaRPr lang="en-US" dirty="0"/>
          </a:p>
        </p:txBody>
      </p:sp>
      <p:sp>
        <p:nvSpPr>
          <p:cNvPr id="10" name="Title Placeholder 1"/>
          <p:cNvSpPr>
            <a:spLocks noGrp="1"/>
          </p:cNvSpPr>
          <p:nvPr>
            <p:ph type="title"/>
          </p:nvPr>
        </p:nvSpPr>
        <p:spPr>
          <a:xfrm>
            <a:off x="200935" y="313496"/>
            <a:ext cx="9863212" cy="464426"/>
          </a:xfrm>
          <a:prstGeom prst="rect">
            <a:avLst/>
          </a:prstGeom>
        </p:spPr>
        <p:txBody>
          <a:bodyPr vert="horz" lIns="0" tIns="45720" rIns="91440" bIns="45720" rtlCol="0" anchor="ctr">
            <a:noAutofit/>
          </a:bodyPr>
          <a:lstStyle/>
          <a:p>
            <a:r>
              <a:rPr lang="en-US" dirty="0"/>
              <a:t>Activity Name</a:t>
            </a:r>
          </a:p>
        </p:txBody>
      </p:sp>
      <p:sp>
        <p:nvSpPr>
          <p:cNvPr id="9" name="Content Placeholder 16"/>
          <p:cNvSpPr>
            <a:spLocks noGrp="1"/>
          </p:cNvSpPr>
          <p:nvPr>
            <p:ph sz="half" idx="10"/>
          </p:nvPr>
        </p:nvSpPr>
        <p:spPr>
          <a:xfrm>
            <a:off x="272720" y="833296"/>
            <a:ext cx="11539497" cy="284163"/>
          </a:xfrm>
        </p:spPr>
        <p:txBody>
          <a:bodyPr>
            <a:noAutofit/>
          </a:bodyPr>
          <a:lstStyle>
            <a:lvl1pPr>
              <a:defRPr sz="1400"/>
            </a:lvl1pPr>
          </a:lstStyle>
          <a:p>
            <a:r>
              <a:rPr lang="en-US" dirty="0"/>
              <a:t>Organizational Design (Group A) </a:t>
            </a:r>
          </a:p>
        </p:txBody>
      </p:sp>
    </p:spTree>
    <p:extLst>
      <p:ext uri="{BB962C8B-B14F-4D97-AF65-F5344CB8AC3E}">
        <p14:creationId xmlns:p14="http://schemas.microsoft.com/office/powerpoint/2010/main" val="400874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E1DB146-43F5-CE4B-A175-69E6DFF938EA}" type="slidenum">
              <a:rPr lang="en-US" smtClean="0"/>
              <a:pPr/>
              <a:t>‹#›</a:t>
            </a:fld>
            <a:endParaRPr lang="en-US" dirty="0"/>
          </a:p>
        </p:txBody>
      </p:sp>
      <p:sp>
        <p:nvSpPr>
          <p:cNvPr id="6"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endParaRPr lang="en-US" dirty="0"/>
          </a:p>
        </p:txBody>
      </p:sp>
      <p:sp>
        <p:nvSpPr>
          <p:cNvPr id="7" name="Title Placeholder 1"/>
          <p:cNvSpPr>
            <a:spLocks noGrp="1"/>
          </p:cNvSpPr>
          <p:nvPr>
            <p:ph type="title"/>
          </p:nvPr>
        </p:nvSpPr>
        <p:spPr>
          <a:xfrm>
            <a:off x="200935" y="313496"/>
            <a:ext cx="9863212" cy="464426"/>
          </a:xfrm>
          <a:prstGeom prst="rect">
            <a:avLst/>
          </a:prstGeom>
        </p:spPr>
        <p:txBody>
          <a:bodyPr vert="horz" lIns="0" tIns="45720" rIns="91440" bIns="45720" rtlCol="0" anchor="ctr">
            <a:noAutofit/>
          </a:bodyPr>
          <a:lstStyle/>
          <a:p>
            <a:r>
              <a:rPr lang="en-US" dirty="0"/>
              <a:t>Activity Name</a:t>
            </a:r>
          </a:p>
        </p:txBody>
      </p:sp>
    </p:spTree>
    <p:extLst>
      <p:ext uri="{BB962C8B-B14F-4D97-AF65-F5344CB8AC3E}">
        <p14:creationId xmlns:p14="http://schemas.microsoft.com/office/powerpoint/2010/main" val="1797435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E1DB146-43F5-CE4B-A175-69E6DFF938EA}" type="slidenum">
              <a:rPr lang="en-US" smtClean="0"/>
              <a:pPr/>
              <a:t>‹#›</a:t>
            </a:fld>
            <a:endParaRPr lang="en-US" dirty="0"/>
          </a:p>
        </p:txBody>
      </p:sp>
      <p:sp>
        <p:nvSpPr>
          <p:cNvPr id="6"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endParaRPr lang="en-US" dirty="0"/>
          </a:p>
        </p:txBody>
      </p:sp>
      <p:sp>
        <p:nvSpPr>
          <p:cNvPr id="7" name="Title Placeholder 1"/>
          <p:cNvSpPr>
            <a:spLocks noGrp="1"/>
          </p:cNvSpPr>
          <p:nvPr>
            <p:ph type="title"/>
          </p:nvPr>
        </p:nvSpPr>
        <p:spPr>
          <a:xfrm>
            <a:off x="200935" y="313496"/>
            <a:ext cx="9863212" cy="464426"/>
          </a:xfrm>
          <a:prstGeom prst="rect">
            <a:avLst/>
          </a:prstGeom>
        </p:spPr>
        <p:txBody>
          <a:bodyPr vert="horz" lIns="0" tIns="45720" rIns="91440" bIns="45720" rtlCol="0" anchor="ctr">
            <a:noAutofit/>
          </a:bodyPr>
          <a:lstStyle/>
          <a:p>
            <a:r>
              <a:rPr lang="en-US" dirty="0"/>
              <a:t>Activity Name</a:t>
            </a:r>
          </a:p>
        </p:txBody>
      </p:sp>
      <p:sp>
        <p:nvSpPr>
          <p:cNvPr id="5" name="Content Placeholder 16"/>
          <p:cNvSpPr>
            <a:spLocks noGrp="1"/>
          </p:cNvSpPr>
          <p:nvPr>
            <p:ph sz="half" idx="11"/>
          </p:nvPr>
        </p:nvSpPr>
        <p:spPr>
          <a:xfrm>
            <a:off x="272720" y="833296"/>
            <a:ext cx="11539497" cy="284163"/>
          </a:xfrm>
        </p:spPr>
        <p:txBody>
          <a:bodyPr>
            <a:noAutofit/>
          </a:bodyPr>
          <a:lstStyle>
            <a:lvl1pPr>
              <a:defRPr sz="1400"/>
            </a:lvl1pPr>
          </a:lstStyle>
          <a:p>
            <a:r>
              <a:rPr lang="en-US" dirty="0"/>
              <a:t>Organizational Design (Group A) </a:t>
            </a:r>
          </a:p>
        </p:txBody>
      </p:sp>
    </p:spTree>
    <p:extLst>
      <p:ext uri="{BB962C8B-B14F-4D97-AF65-F5344CB8AC3E}">
        <p14:creationId xmlns:p14="http://schemas.microsoft.com/office/powerpoint/2010/main" val="3759284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jpe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0935" y="313496"/>
            <a:ext cx="9863212" cy="464426"/>
          </a:xfrm>
          <a:prstGeom prst="rect">
            <a:avLst/>
          </a:prstGeom>
        </p:spPr>
        <p:txBody>
          <a:bodyPr vert="horz" lIns="0" tIns="45720" rIns="91440" bIns="45720" rtlCol="0" anchor="ctr">
            <a:noAutofit/>
          </a:bodyPr>
          <a:lstStyle/>
          <a:p>
            <a:r>
              <a:rPr lang="en-US" dirty="0"/>
              <a:t>Activity Name</a:t>
            </a:r>
          </a:p>
        </p:txBody>
      </p:sp>
      <p:sp>
        <p:nvSpPr>
          <p:cNvPr id="3" name="Text Placeholder 2"/>
          <p:cNvSpPr>
            <a:spLocks noGrp="1"/>
          </p:cNvSpPr>
          <p:nvPr>
            <p:ph type="body" idx="1"/>
          </p:nvPr>
        </p:nvSpPr>
        <p:spPr>
          <a:xfrm>
            <a:off x="108944" y="955343"/>
            <a:ext cx="11539497" cy="569469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48423" y="6626857"/>
            <a:ext cx="454972" cy="230832"/>
          </a:xfrm>
          <a:prstGeom prst="rect">
            <a:avLst/>
          </a:prstGeom>
          <a:ln w="38100" cmpd="sng">
            <a:noFill/>
          </a:ln>
        </p:spPr>
        <p:txBody>
          <a:bodyPr vert="horz" lIns="0" tIns="45720" rIns="0" bIns="45720" rtlCol="0" anchor="ctr" anchorCtr="0">
            <a:spAutoFit/>
          </a:bodyPr>
          <a:lstStyle>
            <a:lvl1pPr algn="r">
              <a:defRPr sz="900" b="1">
                <a:solidFill>
                  <a:srgbClr val="46B81D"/>
                </a:solidFill>
                <a:latin typeface="Calibri" panose="020F0502020204030204" pitchFamily="34" charset="0"/>
                <a:cs typeface="Helvetica" panose="020B0604020202020204" pitchFamily="34" charset="0"/>
              </a:defRPr>
            </a:lvl1pPr>
          </a:lstStyle>
          <a:p>
            <a:fld id="{8E1DB146-43F5-CE4B-A175-69E6DFF938EA}" type="slidenum">
              <a:rPr lang="en-US" smtClean="0"/>
              <a:pPr/>
              <a:t>‹#›</a:t>
            </a:fld>
            <a:endParaRPr lang="en-US" dirty="0"/>
          </a:p>
        </p:txBody>
      </p:sp>
      <p:cxnSp>
        <p:nvCxnSpPr>
          <p:cNvPr id="9" name="Straight Connector 8"/>
          <p:cNvCxnSpPr/>
          <p:nvPr userDrawn="1"/>
        </p:nvCxnSpPr>
        <p:spPr>
          <a:xfrm flipV="1">
            <a:off x="12083993" y="409556"/>
            <a:ext cx="0" cy="6248907"/>
          </a:xfrm>
          <a:prstGeom prst="line">
            <a:avLst/>
          </a:prstGeom>
          <a:ln w="41910">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22" y="89181"/>
            <a:ext cx="10056601" cy="0"/>
          </a:xfrm>
          <a:prstGeom prst="line">
            <a:avLst/>
          </a:prstGeom>
          <a:ln w="41275">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endParaRPr lang="en-US" dirty="0"/>
          </a:p>
        </p:txBody>
      </p:sp>
      <p:pic>
        <p:nvPicPr>
          <p:cNvPr id="11" name="Picture 2" descr="C:\Users\jeff\Documents\SPRING Network\Design Lab\STARLab 2\Logo art\Ashley logos\STARLab RGB new.jp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0103656" y="53432"/>
            <a:ext cx="2011680" cy="4545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72404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705" r:id="rId16"/>
    <p:sldLayoutId id="2147483706" r:id="rId17"/>
  </p:sldLayoutIdLst>
  <p:hf hdr="0" ftr="0" dt="0"/>
  <p:txStyles>
    <p:titleStyle>
      <a:lvl1pPr algn="l" defTabSz="457200" rtl="0" eaLnBrk="1" latinLnBrk="0" hangingPunct="1">
        <a:lnSpc>
          <a:spcPct val="90000"/>
        </a:lnSpc>
        <a:spcBef>
          <a:spcPct val="0"/>
        </a:spcBef>
        <a:buNone/>
        <a:defRPr sz="3200" b="0" i="0" kern="1200" baseline="0">
          <a:solidFill>
            <a:schemeClr val="tx2"/>
          </a:solidFill>
          <a:latin typeface="Helvetica"/>
          <a:ea typeface="+mj-ea"/>
          <a:cs typeface="Helvetica"/>
        </a:defRPr>
      </a:lvl1pPr>
    </p:titleStyle>
    <p:bodyStyle>
      <a:lvl1pPr marL="0" indent="0" algn="l" defTabSz="457200" rtl="0" eaLnBrk="1" latinLnBrk="0" hangingPunct="1">
        <a:spcBef>
          <a:spcPct val="20000"/>
        </a:spcBef>
        <a:buFont typeface="Arial"/>
        <a:buNone/>
        <a:defRPr sz="1200" b="1" i="0" kern="1200">
          <a:solidFill>
            <a:schemeClr val="bg2"/>
          </a:solidFill>
          <a:latin typeface="Calibri" panose="020F0502020204030204" pitchFamily="34" charset="0"/>
          <a:ea typeface="+mn-ea"/>
          <a:cs typeface="+mn-cs"/>
        </a:defRPr>
      </a:lvl1pPr>
      <a:lvl2pPr marL="0" indent="0" algn="l" defTabSz="457200" rtl="0" eaLnBrk="1" latinLnBrk="0" hangingPunct="1">
        <a:spcBef>
          <a:spcPts val="600"/>
        </a:spcBef>
        <a:buFont typeface="Arial"/>
        <a:buNone/>
        <a:defRPr sz="2400" b="0" i="0" kern="1200">
          <a:solidFill>
            <a:schemeClr val="tx1"/>
          </a:solidFill>
          <a:latin typeface="Calibri" panose="020F0502020204030204" pitchFamily="34" charset="0"/>
          <a:ea typeface="+mn-ea"/>
          <a:cs typeface="+mn-cs"/>
        </a:defRPr>
      </a:lvl2pPr>
      <a:lvl3pPr marL="228600" indent="-114300" algn="l" defTabSz="457200" rtl="0" eaLnBrk="1" latinLnBrk="0" hangingPunct="1">
        <a:spcBef>
          <a:spcPct val="20000"/>
        </a:spcBef>
        <a:buClr>
          <a:schemeClr val="tx2"/>
        </a:buClr>
        <a:buFont typeface="Wingdings" panose="05000000000000000000" pitchFamily="2" charset="2"/>
        <a:buChar char="§"/>
        <a:defRPr sz="1800" i="0" kern="1200">
          <a:solidFill>
            <a:schemeClr val="tx1"/>
          </a:solidFill>
          <a:latin typeface="Calibri" panose="020F0502020204030204" pitchFamily="34" charset="0"/>
          <a:ea typeface="+mn-ea"/>
          <a:cs typeface="+mn-cs"/>
        </a:defRPr>
      </a:lvl3pPr>
      <a:lvl4pPr marL="457200" indent="-114300" algn="l" defTabSz="457200" rtl="0" eaLnBrk="1" latinLnBrk="0" hangingPunct="1">
        <a:spcBef>
          <a:spcPct val="20000"/>
        </a:spcBef>
        <a:buClr>
          <a:schemeClr val="tx1">
            <a:lumMod val="40000"/>
            <a:lumOff val="60000"/>
          </a:schemeClr>
        </a:buClr>
        <a:buFont typeface="Courier New" panose="02070309020205020404" pitchFamily="49" charset="0"/>
        <a:buChar char="o"/>
        <a:defRPr sz="1800" i="0" kern="1200">
          <a:solidFill>
            <a:schemeClr val="tx1"/>
          </a:solidFill>
          <a:latin typeface="Calibri" panose="020F0502020204030204" pitchFamily="34" charset="0"/>
          <a:ea typeface="+mn-ea"/>
          <a:cs typeface="+mn-cs"/>
        </a:defRPr>
      </a:lvl4pPr>
      <a:lvl5pPr marL="685800" indent="-114300" algn="l" defTabSz="457200" rtl="0" eaLnBrk="1" latinLnBrk="0" hangingPunct="1">
        <a:spcBef>
          <a:spcPct val="20000"/>
        </a:spcBef>
        <a:buClr>
          <a:schemeClr val="tx1"/>
        </a:buClr>
        <a:buFont typeface="Arial"/>
        <a:buChar char="•"/>
        <a:defRPr sz="1600" i="0"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V="1">
            <a:off x="12083993" y="409556"/>
            <a:ext cx="0" cy="6248907"/>
          </a:xfrm>
          <a:prstGeom prst="line">
            <a:avLst/>
          </a:prstGeom>
          <a:ln w="41910">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22" y="89181"/>
            <a:ext cx="10056601" cy="0"/>
          </a:xfrm>
          <a:prstGeom prst="line">
            <a:avLst/>
          </a:prstGeom>
          <a:ln w="41275">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pic>
        <p:nvPicPr>
          <p:cNvPr id="13" name="Picture 2" descr="C:\Users\jeff\Documents\SPRING Network\Design Lab\STARLab 2\Logo art\Ashley logos\STARLab RGB new.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0103656" y="53432"/>
            <a:ext cx="2011680" cy="454567"/>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Slide Number Placeholder 5"/>
          <p:cNvSpPr>
            <a:spLocks noGrp="1"/>
          </p:cNvSpPr>
          <p:nvPr>
            <p:ph type="sldNum" sz="quarter" idx="4"/>
          </p:nvPr>
        </p:nvSpPr>
        <p:spPr>
          <a:xfrm>
            <a:off x="11648423" y="6626857"/>
            <a:ext cx="454972" cy="230832"/>
          </a:xfrm>
          <a:prstGeom prst="rect">
            <a:avLst/>
          </a:prstGeom>
          <a:ln w="38100" cmpd="sng">
            <a:noFill/>
          </a:ln>
        </p:spPr>
        <p:txBody>
          <a:bodyPr vert="horz" lIns="0" tIns="45720" rIns="0" bIns="45720" rtlCol="0" anchor="ctr" anchorCtr="0">
            <a:spAutoFit/>
          </a:bodyPr>
          <a:lstStyle>
            <a:lvl1pPr algn="r">
              <a:defRPr sz="900" b="1">
                <a:solidFill>
                  <a:srgbClr val="46B81D"/>
                </a:solidFill>
                <a:latin typeface="Calibri" panose="020F0502020204030204" pitchFamily="34" charset="0"/>
                <a:cs typeface="Helvetica" panose="020B0604020202020204" pitchFamily="34" charset="0"/>
              </a:defRPr>
            </a:lvl1pPr>
          </a:lstStyle>
          <a:p>
            <a:fld id="{8E1DB146-43F5-CE4B-A175-69E6DFF938EA}" type="slidenum">
              <a:rPr lang="en-US" smtClean="0"/>
              <a:pPr/>
              <a:t>‹#›</a:t>
            </a:fld>
            <a:endParaRPr lang="en-US" dirty="0"/>
          </a:p>
        </p:txBody>
      </p:sp>
    </p:spTree>
    <p:extLst>
      <p:ext uri="{BB962C8B-B14F-4D97-AF65-F5344CB8AC3E}">
        <p14:creationId xmlns:p14="http://schemas.microsoft.com/office/powerpoint/2010/main" val="17743596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5" r:id="rId7"/>
    <p:sldLayoutId id="2147483686" r:id="rId8"/>
    <p:sldLayoutId id="2147483687" r:id="rId9"/>
    <p:sldLayoutId id="2147483688"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0935" y="313496"/>
            <a:ext cx="9863212" cy="464426"/>
          </a:xfrm>
          <a:prstGeom prst="rect">
            <a:avLst/>
          </a:prstGeom>
        </p:spPr>
        <p:txBody>
          <a:bodyPr vert="horz" lIns="0" tIns="45720" rIns="91440" bIns="45720" rtlCol="0" anchor="ctr">
            <a:noAutofit/>
          </a:bodyPr>
          <a:lstStyle/>
          <a:p>
            <a:r>
              <a:rPr lang="en-US" dirty="0"/>
              <a:t>Activity Name</a:t>
            </a:r>
          </a:p>
        </p:txBody>
      </p:sp>
      <p:sp>
        <p:nvSpPr>
          <p:cNvPr id="3" name="Text Placeholder 2"/>
          <p:cNvSpPr>
            <a:spLocks noGrp="1"/>
          </p:cNvSpPr>
          <p:nvPr>
            <p:ph type="body" idx="1"/>
          </p:nvPr>
        </p:nvSpPr>
        <p:spPr>
          <a:xfrm>
            <a:off x="108944" y="955343"/>
            <a:ext cx="11539497" cy="569469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48423" y="6626857"/>
            <a:ext cx="454972" cy="230832"/>
          </a:xfrm>
          <a:prstGeom prst="rect">
            <a:avLst/>
          </a:prstGeom>
          <a:ln w="38100" cmpd="sng">
            <a:noFill/>
          </a:ln>
        </p:spPr>
        <p:txBody>
          <a:bodyPr vert="horz" lIns="0" tIns="45720" rIns="0" bIns="45720" rtlCol="0" anchor="ctr" anchorCtr="0">
            <a:spAutoFit/>
          </a:bodyPr>
          <a:lstStyle>
            <a:lvl1pPr algn="r">
              <a:defRPr sz="900" b="1">
                <a:solidFill>
                  <a:srgbClr val="46B81D"/>
                </a:solidFill>
                <a:latin typeface="Calibri" panose="020F0502020204030204" pitchFamily="34" charset="0"/>
                <a:cs typeface="Helvetica" panose="020B0604020202020204" pitchFamily="34" charset="0"/>
              </a:defRPr>
            </a:lvl1pPr>
          </a:lstStyle>
          <a:p>
            <a:fld id="{8E1DB146-43F5-CE4B-A175-69E6DFF938EA}" type="slidenum">
              <a:rPr lang="en-US" smtClean="0"/>
              <a:pPr/>
              <a:t>‹#›</a:t>
            </a:fld>
            <a:endParaRPr lang="en-US" dirty="0"/>
          </a:p>
        </p:txBody>
      </p:sp>
      <p:cxnSp>
        <p:nvCxnSpPr>
          <p:cNvPr id="9" name="Straight Connector 8"/>
          <p:cNvCxnSpPr/>
          <p:nvPr userDrawn="1"/>
        </p:nvCxnSpPr>
        <p:spPr>
          <a:xfrm flipV="1">
            <a:off x="12083993" y="409556"/>
            <a:ext cx="0" cy="6248907"/>
          </a:xfrm>
          <a:prstGeom prst="line">
            <a:avLst/>
          </a:prstGeom>
          <a:ln w="41910">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22" y="89181"/>
            <a:ext cx="10056601" cy="0"/>
          </a:xfrm>
          <a:prstGeom prst="line">
            <a:avLst/>
          </a:prstGeom>
          <a:ln w="41275">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Footer Placeholder 28"/>
          <p:cNvSpPr>
            <a:spLocks noGrp="1"/>
          </p:cNvSpPr>
          <p:nvPr>
            <p:ph type="ftr" sz="quarter" idx="3"/>
          </p:nvPr>
        </p:nvSpPr>
        <p:spPr>
          <a:xfrm>
            <a:off x="580867" y="6642660"/>
            <a:ext cx="11067556" cy="199226"/>
          </a:xfrm>
          <a:prstGeom prst="rect">
            <a:avLst/>
          </a:prstGeom>
        </p:spPr>
        <p:txBody>
          <a:bodyPr vert="horz" lIns="91440" tIns="45720" rIns="91440" bIns="45720" rtlCol="0" anchor="ctr"/>
          <a:lstStyle>
            <a:lvl1pPr algn="ctr">
              <a:defRPr sz="800" i="1" spc="300">
                <a:solidFill>
                  <a:srgbClr val="A0A0A0"/>
                </a:solidFill>
                <a:latin typeface="Helvetica"/>
                <a:cs typeface="Helvetica"/>
              </a:defRPr>
            </a:lvl1pPr>
          </a:lstStyle>
          <a:p>
            <a:r>
              <a:rPr lang="en-US" dirty="0"/>
              <a:t>Digital Organization Design STARLab | August 1-2, 2018 | Santa Clara, CA </a:t>
            </a:r>
          </a:p>
        </p:txBody>
      </p:sp>
      <p:pic>
        <p:nvPicPr>
          <p:cNvPr id="1026" name="Picture 2" descr="C:\Users\jeff\Documents\SPRING Network\Design Lab\STARLab 2\Logo art\Ashley logos\STARLab RGB new.jp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0103656" y="53433"/>
            <a:ext cx="2011680" cy="3657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0477936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hf hdr="0" dt="0"/>
  <p:txStyles>
    <p:titleStyle>
      <a:lvl1pPr algn="l" defTabSz="457200" rtl="0" eaLnBrk="1" latinLnBrk="0" hangingPunct="1">
        <a:lnSpc>
          <a:spcPct val="90000"/>
        </a:lnSpc>
        <a:spcBef>
          <a:spcPct val="0"/>
        </a:spcBef>
        <a:buNone/>
        <a:defRPr sz="3200" b="0" i="0" kern="1200" baseline="0">
          <a:solidFill>
            <a:schemeClr val="tx2"/>
          </a:solidFill>
          <a:latin typeface="Helvetica"/>
          <a:ea typeface="+mj-ea"/>
          <a:cs typeface="Helvetica"/>
        </a:defRPr>
      </a:lvl1pPr>
    </p:titleStyle>
    <p:bodyStyle>
      <a:lvl1pPr marL="0" indent="0" algn="l" defTabSz="457200" rtl="0" eaLnBrk="1" latinLnBrk="0" hangingPunct="1">
        <a:spcBef>
          <a:spcPct val="20000"/>
        </a:spcBef>
        <a:buFont typeface="Arial"/>
        <a:buNone/>
        <a:defRPr sz="1200" b="1" i="0" kern="1200">
          <a:solidFill>
            <a:schemeClr val="bg2"/>
          </a:solidFill>
          <a:latin typeface="Calibri" panose="020F0502020204030204" pitchFamily="34" charset="0"/>
          <a:ea typeface="+mn-ea"/>
          <a:cs typeface="+mn-cs"/>
        </a:defRPr>
      </a:lvl1pPr>
      <a:lvl2pPr marL="0" indent="0" algn="l" defTabSz="457200" rtl="0" eaLnBrk="1" latinLnBrk="0" hangingPunct="1">
        <a:spcBef>
          <a:spcPts val="600"/>
        </a:spcBef>
        <a:buFont typeface="Arial"/>
        <a:buNone/>
        <a:defRPr sz="2400" b="0" i="0" kern="1200">
          <a:solidFill>
            <a:schemeClr val="tx1"/>
          </a:solidFill>
          <a:latin typeface="Calibri" panose="020F0502020204030204" pitchFamily="34" charset="0"/>
          <a:ea typeface="+mn-ea"/>
          <a:cs typeface="+mn-cs"/>
        </a:defRPr>
      </a:lvl2pPr>
      <a:lvl3pPr marL="228600" indent="-114300" algn="l" defTabSz="457200" rtl="0" eaLnBrk="1" latinLnBrk="0" hangingPunct="1">
        <a:spcBef>
          <a:spcPct val="20000"/>
        </a:spcBef>
        <a:buClr>
          <a:schemeClr val="tx2"/>
        </a:buClr>
        <a:buFont typeface="Wingdings" panose="05000000000000000000" pitchFamily="2" charset="2"/>
        <a:buChar char="§"/>
        <a:defRPr sz="1800" i="0" kern="1200">
          <a:solidFill>
            <a:schemeClr val="tx1"/>
          </a:solidFill>
          <a:latin typeface="Calibri" panose="020F0502020204030204" pitchFamily="34" charset="0"/>
          <a:ea typeface="+mn-ea"/>
          <a:cs typeface="+mn-cs"/>
        </a:defRPr>
      </a:lvl3pPr>
      <a:lvl4pPr marL="457200" indent="-114300" algn="l" defTabSz="457200" rtl="0" eaLnBrk="1" latinLnBrk="0" hangingPunct="1">
        <a:spcBef>
          <a:spcPct val="20000"/>
        </a:spcBef>
        <a:buClr>
          <a:schemeClr val="tx1">
            <a:lumMod val="40000"/>
            <a:lumOff val="60000"/>
          </a:schemeClr>
        </a:buClr>
        <a:buFont typeface="Courier New" panose="02070309020205020404" pitchFamily="49" charset="0"/>
        <a:buChar char="o"/>
        <a:defRPr sz="1800" i="0" kern="1200">
          <a:solidFill>
            <a:schemeClr val="tx1"/>
          </a:solidFill>
          <a:latin typeface="Calibri" panose="020F0502020204030204" pitchFamily="34" charset="0"/>
          <a:ea typeface="+mn-ea"/>
          <a:cs typeface="+mn-cs"/>
        </a:defRPr>
      </a:lvl4pPr>
      <a:lvl5pPr marL="685800" indent="-114300" algn="l" defTabSz="457200" rtl="0" eaLnBrk="1" latinLnBrk="0" hangingPunct="1">
        <a:spcBef>
          <a:spcPct val="20000"/>
        </a:spcBef>
        <a:buClr>
          <a:schemeClr val="tx1"/>
        </a:buClr>
        <a:buFont typeface="Arial"/>
        <a:buChar char="•"/>
        <a:defRPr sz="1600" i="0"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43" y="3598233"/>
            <a:ext cx="12148457" cy="246897"/>
          </a:xfrm>
        </p:spPr>
        <p:txBody>
          <a:bodyPr>
            <a:normAutofit fontScale="90000"/>
          </a:bodyPr>
          <a:lstStyle/>
          <a:p>
            <a:br>
              <a:rPr lang="en-US" sz="4000" b="1" dirty="0"/>
            </a:br>
            <a:br>
              <a:rPr lang="en-US" sz="4000" b="1" dirty="0"/>
            </a:br>
            <a:br>
              <a:rPr lang="en-US" sz="4000" b="1" dirty="0"/>
            </a:br>
            <a:r>
              <a:rPr lang="en-US" sz="3600" b="1" dirty="0"/>
              <a:t>Socio-Technical Design Solutions</a:t>
            </a:r>
            <a:br>
              <a:rPr lang="en-US" sz="3600" b="1" dirty="0"/>
            </a:br>
            <a:r>
              <a:rPr lang="en-US" sz="3600" b="1" dirty="0"/>
              <a:t>for Digitally-Enabled</a:t>
            </a:r>
            <a:br>
              <a:rPr lang="en-US" sz="3600" b="1" dirty="0"/>
            </a:br>
            <a:r>
              <a:rPr lang="en-US" sz="3600" b="1" dirty="0"/>
              <a:t>Organizations</a:t>
            </a:r>
            <a:br>
              <a:rPr lang="en-US" sz="3600" b="1" dirty="0"/>
            </a:br>
            <a:endParaRPr lang="en-US" sz="3600" dirty="0"/>
          </a:p>
        </p:txBody>
      </p:sp>
      <p:sp>
        <p:nvSpPr>
          <p:cNvPr id="5" name="Rectangle 4"/>
          <p:cNvSpPr/>
          <p:nvPr/>
        </p:nvSpPr>
        <p:spPr>
          <a:xfrm>
            <a:off x="4800349" y="4799957"/>
            <a:ext cx="225179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3838"/>
                </a:solidFill>
                <a:effectLst/>
                <a:uLnTx/>
                <a:uFillTx/>
                <a:latin typeface="Arial"/>
                <a:ea typeface="+mn-ea"/>
                <a:cs typeface="+mn-cs"/>
              </a:rPr>
              <a:t>Sue </a:t>
            </a:r>
            <a:r>
              <a:rPr kumimoji="0" lang="en-US" sz="1800" b="1" i="0" u="none" strike="noStrike" kern="1200" cap="none" spc="0" normalizeH="0" baseline="0" noProof="0" dirty="0" err="1">
                <a:ln>
                  <a:noFill/>
                </a:ln>
                <a:solidFill>
                  <a:srgbClr val="383838"/>
                </a:solidFill>
                <a:effectLst/>
                <a:uLnTx/>
                <a:uFillTx/>
                <a:latin typeface="Arial"/>
                <a:ea typeface="+mn-ea"/>
                <a:cs typeface="+mn-cs"/>
              </a:rPr>
              <a:t>Mohrman</a:t>
            </a:r>
            <a:endParaRPr kumimoji="0" lang="en-US" sz="1800" b="1" i="0" u="none" strike="noStrike" kern="1200" cap="none" spc="0" normalizeH="0" baseline="0" noProof="0" dirty="0">
              <a:ln>
                <a:noFill/>
              </a:ln>
              <a:solidFill>
                <a:srgbClr val="383838"/>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83838"/>
                </a:solidFill>
                <a:effectLst/>
                <a:uLnTx/>
                <a:uFillTx/>
                <a:latin typeface="Arial"/>
                <a:ea typeface="+mn-ea"/>
                <a:cs typeface="+mn-cs"/>
              </a:rPr>
              <a:t>Center for Effective Organizations</a:t>
            </a:r>
          </a:p>
        </p:txBody>
      </p:sp>
      <p:sp>
        <p:nvSpPr>
          <p:cNvPr id="7" name="Rectangle 6"/>
          <p:cNvSpPr/>
          <p:nvPr/>
        </p:nvSpPr>
        <p:spPr>
          <a:xfrm>
            <a:off x="585455" y="4799957"/>
            <a:ext cx="187633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3838"/>
                </a:solidFill>
                <a:effectLst/>
                <a:uLnTx/>
                <a:uFillTx/>
                <a:latin typeface="Arial"/>
                <a:ea typeface="+mn-ea"/>
                <a:cs typeface="+mn-cs"/>
              </a:rPr>
              <a:t>Stu </a:t>
            </a:r>
            <a:r>
              <a:rPr kumimoji="0" lang="en-US" sz="1800" b="1" i="0" u="none" strike="noStrike" kern="1200" cap="none" spc="0" normalizeH="0" baseline="0" noProof="0" dirty="0" err="1">
                <a:ln>
                  <a:noFill/>
                </a:ln>
                <a:solidFill>
                  <a:srgbClr val="383838"/>
                </a:solidFill>
                <a:effectLst/>
                <a:uLnTx/>
                <a:uFillTx/>
                <a:latin typeface="Arial"/>
                <a:ea typeface="+mn-ea"/>
                <a:cs typeface="+mn-cs"/>
              </a:rPr>
              <a:t>Winby</a:t>
            </a:r>
            <a:endParaRPr kumimoji="0" lang="en-US" sz="1800" b="1" i="0" u="none" strike="noStrike" kern="1200" cap="none" spc="0" normalizeH="0" baseline="0" noProof="0" dirty="0">
              <a:ln>
                <a:noFill/>
              </a:ln>
              <a:solidFill>
                <a:srgbClr val="383838"/>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83838"/>
                </a:solidFill>
                <a:effectLst/>
                <a:uLnTx/>
                <a:uFillTx/>
                <a:latin typeface="Arial"/>
                <a:ea typeface="+mn-ea"/>
                <a:cs typeface="+mn-cs"/>
              </a:rPr>
              <a:t>Spring Network</a:t>
            </a:r>
          </a:p>
        </p:txBody>
      </p:sp>
    </p:spTree>
    <p:extLst>
      <p:ext uri="{BB962C8B-B14F-4D97-AF65-F5344CB8AC3E}">
        <p14:creationId xmlns:p14="http://schemas.microsoft.com/office/powerpoint/2010/main" val="406347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b="1" dirty="0">
                <a:solidFill>
                  <a:schemeClr val="accent6"/>
                </a:solidFill>
                <a:latin typeface="Helvetica" panose="020B0604020202020204" pitchFamily="34" charset="0"/>
                <a:cs typeface="Helvetica" panose="020B0604020202020204" pitchFamily="34" charset="0"/>
              </a:rPr>
              <a:t>How the </a:t>
            </a:r>
            <a:r>
              <a:rPr lang="en-US" sz="4000" b="1" dirty="0" err="1">
                <a:solidFill>
                  <a:schemeClr val="accent6"/>
                </a:solidFill>
                <a:latin typeface="Helvetica" panose="020B0604020202020204" pitchFamily="34" charset="0"/>
                <a:cs typeface="Helvetica" panose="020B0604020202020204" pitchFamily="34" charset="0"/>
              </a:rPr>
              <a:t>STARLab</a:t>
            </a:r>
            <a:r>
              <a:rPr lang="en-US" sz="4000" b="1" dirty="0">
                <a:solidFill>
                  <a:schemeClr val="accent6"/>
                </a:solidFill>
                <a:latin typeface="Helvetica" panose="020B0604020202020204" pitchFamily="34" charset="0"/>
                <a:cs typeface="Helvetica" panose="020B0604020202020204" pitchFamily="34" charset="0"/>
              </a:rPr>
              <a:t> Works</a:t>
            </a:r>
          </a:p>
        </p:txBody>
      </p:sp>
    </p:spTree>
    <p:extLst>
      <p:ext uri="{BB962C8B-B14F-4D97-AF65-F5344CB8AC3E}">
        <p14:creationId xmlns:p14="http://schemas.microsoft.com/office/powerpoint/2010/main" val="4162230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2F3A7-4D35-470F-A7B1-744AFB018D21}"/>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80E47768-6551-1F4A-96A8-838C746EF4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299199"/>
          </a:xfrm>
          <a:prstGeom prst="rect">
            <a:avLst/>
          </a:prstGeom>
        </p:spPr>
      </p:pic>
      <p:sp>
        <p:nvSpPr>
          <p:cNvPr id="3" name="TextBox 2">
            <a:extLst>
              <a:ext uri="{FF2B5EF4-FFF2-40B4-BE49-F238E27FC236}">
                <a16:creationId xmlns:a16="http://schemas.microsoft.com/office/drawing/2014/main" id="{FBCDEEA9-3F97-4B5F-91BE-8CB1606D3292}"/>
              </a:ext>
            </a:extLst>
          </p:cNvPr>
          <p:cNvSpPr txBox="1"/>
          <p:nvPr/>
        </p:nvSpPr>
        <p:spPr>
          <a:xfrm>
            <a:off x="1316785" y="0"/>
            <a:ext cx="9812430" cy="1196418"/>
          </a:xfrm>
          <a:prstGeom prst="rect">
            <a:avLst/>
          </a:prstGeom>
          <a:noFill/>
        </p:spPr>
        <p:txBody>
          <a:bodyPr wrap="non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DIGITAL ORGANIZATION DESIGN STARLab</a:t>
            </a:r>
            <a:endParaRPr kumimoji="0" lang="en-US" sz="4400" b="0" i="0" u="none" strike="noStrike" kern="1200" cap="none" spc="0" normalizeH="0" baseline="0" noProof="0" dirty="0">
              <a:ln>
                <a:noFill/>
              </a:ln>
              <a:solidFill>
                <a:srgbClr val="383838"/>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83838"/>
              </a:solidFill>
              <a:effectLst/>
              <a:uLnTx/>
              <a:uFillTx/>
              <a:latin typeface="Arial"/>
              <a:ea typeface="+mn-ea"/>
              <a:cs typeface="+mn-cs"/>
            </a:endParaRPr>
          </a:p>
        </p:txBody>
      </p:sp>
      <p:sp>
        <p:nvSpPr>
          <p:cNvPr id="4" name="Slide Number Placeholder 3"/>
          <p:cNvSpPr>
            <a:spLocks noGrp="1"/>
          </p:cNvSpPr>
          <p:nvPr>
            <p:ph type="sldNum" sz="quarter" idx="4"/>
          </p:nvPr>
        </p:nvSpPr>
        <p:spPr>
          <a:xfrm>
            <a:off x="9162360" y="652592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78BA3-AC7E-4250-AEDD-F28CDED26E78}" type="slidenum">
              <a:rPr kumimoji="0" lang="en-US" sz="900" b="1" i="0" u="none" strike="noStrike" kern="1200" cap="none" spc="0" normalizeH="0" baseline="0" noProof="0" smtClean="0">
                <a:ln>
                  <a:noFill/>
                </a:ln>
                <a:solidFill>
                  <a:srgbClr val="46B81D"/>
                </a:solidFill>
                <a:effectLst/>
                <a:uLnTx/>
                <a:uFillTx/>
                <a:latin typeface="Calibri" panose="020F0502020204030204" pitchFamily="34" charset="0"/>
                <a:ea typeface="+mn-ea"/>
                <a:cs typeface="Helvetica"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srgbClr val="46B81D"/>
              </a:solidFill>
              <a:effectLst/>
              <a:uLnTx/>
              <a:uFillTx/>
              <a:latin typeface="Calibri" panose="020F0502020204030204" pitchFamily="34" charset="0"/>
              <a:ea typeface="+mn-ea"/>
              <a:cs typeface="Helvetica" panose="020B0604020202020204" pitchFamily="34" charset="0"/>
            </a:endParaRPr>
          </a:p>
        </p:txBody>
      </p:sp>
    </p:spTree>
    <p:extLst>
      <p:ext uri="{BB962C8B-B14F-4D97-AF65-F5344CB8AC3E}">
        <p14:creationId xmlns:p14="http://schemas.microsoft.com/office/powerpoint/2010/main" val="1080766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958DE-4F2B-4591-8D77-F948F1D5A38F}"/>
              </a:ext>
            </a:extLst>
          </p:cNvPr>
          <p:cNvSpPr>
            <a:spLocks noGrp="1"/>
          </p:cNvSpPr>
          <p:nvPr>
            <p:ph type="sldNum" sz="quarter" idx="10"/>
          </p:nvPr>
        </p:nvSpPr>
        <p:spPr/>
        <p:txBody>
          <a:bodyPr/>
          <a:lstStyle/>
          <a:p>
            <a:fld id="{8E1DB146-43F5-CE4B-A175-69E6DFF938EA}" type="slidenum">
              <a:rPr lang="en-US" smtClean="0"/>
              <a:pPr/>
              <a:t>12</a:t>
            </a:fld>
            <a:endParaRPr lang="en-US" dirty="0"/>
          </a:p>
        </p:txBody>
      </p:sp>
      <p:sp>
        <p:nvSpPr>
          <p:cNvPr id="3" name="Title 2">
            <a:extLst>
              <a:ext uri="{FF2B5EF4-FFF2-40B4-BE49-F238E27FC236}">
                <a16:creationId xmlns:a16="http://schemas.microsoft.com/office/drawing/2014/main" id="{45E3BB8F-1C86-4AE4-AFA4-C2A8A4E0CAA1}"/>
              </a:ext>
            </a:extLst>
          </p:cNvPr>
          <p:cNvSpPr>
            <a:spLocks noGrp="1"/>
          </p:cNvSpPr>
          <p:nvPr>
            <p:ph type="title"/>
          </p:nvPr>
        </p:nvSpPr>
        <p:spPr>
          <a:xfrm>
            <a:off x="556535" y="796096"/>
            <a:ext cx="9863212" cy="464426"/>
          </a:xfrm>
        </p:spPr>
        <p:txBody>
          <a:bodyPr/>
          <a:lstStyle/>
          <a:p>
            <a:r>
              <a:rPr lang="en-US" b="1" dirty="0"/>
              <a:t>How the Lab Works</a:t>
            </a:r>
          </a:p>
        </p:txBody>
      </p:sp>
      <p:sp>
        <p:nvSpPr>
          <p:cNvPr id="4" name="TextBox 3">
            <a:extLst>
              <a:ext uri="{FF2B5EF4-FFF2-40B4-BE49-F238E27FC236}">
                <a16:creationId xmlns:a16="http://schemas.microsoft.com/office/drawing/2014/main" id="{70F97D6C-5AD9-4D71-9ED3-35FA0978F64B}"/>
              </a:ext>
            </a:extLst>
          </p:cNvPr>
          <p:cNvSpPr txBox="1"/>
          <p:nvPr/>
        </p:nvSpPr>
        <p:spPr>
          <a:xfrm>
            <a:off x="556535" y="1689100"/>
            <a:ext cx="11238974" cy="4524315"/>
          </a:xfrm>
          <a:prstGeom prst="rect">
            <a:avLst/>
          </a:prstGeom>
          <a:noFill/>
        </p:spPr>
        <p:txBody>
          <a:bodyPr wrap="none" rtlCol="0">
            <a:spAutoFit/>
          </a:bodyPr>
          <a:lstStyle/>
          <a:p>
            <a:pPr marL="285750" indent="-285750">
              <a:buFont typeface="Arial" panose="020B0604020202020204" pitchFamily="34" charset="0"/>
              <a:buChar char="•"/>
            </a:pPr>
            <a:r>
              <a:rPr lang="en-US" sz="2400" dirty="0"/>
              <a:t>The Lab operates as a Network: Designed for Innovation or Production, or both</a:t>
            </a:r>
          </a:p>
          <a:p>
            <a:endParaRPr lang="en-US" sz="2400" dirty="0"/>
          </a:p>
          <a:p>
            <a:pPr marL="285750" indent="-285750">
              <a:buFont typeface="Arial" panose="020B0604020202020204" pitchFamily="34" charset="0"/>
              <a:buChar char="•"/>
            </a:pPr>
            <a:r>
              <a:rPr lang="en-US" sz="2400" dirty="0"/>
              <a:t>It is essentially an </a:t>
            </a:r>
            <a:r>
              <a:rPr lang="en-US" sz="2400" b="1" dirty="0"/>
              <a:t>efficient information processing system</a:t>
            </a:r>
          </a:p>
          <a:p>
            <a:endParaRPr lang="en-US" sz="2400" dirty="0"/>
          </a:p>
          <a:p>
            <a:pPr marL="285750" indent="-285750">
              <a:buFont typeface="Arial" panose="020B0604020202020204" pitchFamily="34" charset="0"/>
              <a:buChar char="•"/>
            </a:pPr>
            <a:r>
              <a:rPr lang="en-US" sz="2400" dirty="0"/>
              <a:t>The network / Lab requires a </a:t>
            </a:r>
            <a:r>
              <a:rPr lang="en-US" sz="2400" b="1" dirty="0"/>
              <a:t>specific work design </a:t>
            </a:r>
            <a:r>
              <a:rPr lang="en-US" sz="2400" dirty="0"/>
              <a:t>based on its objectives</a:t>
            </a:r>
          </a:p>
          <a:p>
            <a:pPr marL="742950" lvl="1" indent="-285750">
              <a:buFont typeface="Arial" panose="020B0604020202020204" pitchFamily="34" charset="0"/>
              <a:buChar char="•"/>
            </a:pPr>
            <a:r>
              <a:rPr lang="en-US" sz="2400" dirty="0"/>
              <a:t>Defined Objectives, deliverables, and products</a:t>
            </a:r>
          </a:p>
          <a:p>
            <a:pPr marL="742950" lvl="1" indent="-285750">
              <a:buFont typeface="Arial" panose="020B0604020202020204" pitchFamily="34" charset="0"/>
              <a:buChar char="•"/>
            </a:pPr>
            <a:r>
              <a:rPr lang="en-US" sz="2400" dirty="0"/>
              <a:t>Small work teams, time boxed iterations, produce spec-based outputs</a:t>
            </a:r>
          </a:p>
          <a:p>
            <a:pPr marL="742950" lvl="1" indent="-285750">
              <a:buFont typeface="Arial" panose="020B0604020202020204" pitchFamily="34" charset="0"/>
              <a:buChar char="•"/>
            </a:pPr>
            <a:r>
              <a:rPr lang="en-US" sz="2400" b="1" dirty="0"/>
              <a:t>Deliberations</a:t>
            </a:r>
            <a:r>
              <a:rPr lang="en-US" sz="2400" dirty="0"/>
              <a:t> are carefully defined for each team and iteration</a:t>
            </a:r>
          </a:p>
          <a:p>
            <a:pPr marL="742950" lvl="1" indent="-285750">
              <a:buFont typeface="Arial" panose="020B0604020202020204" pitchFamily="34" charset="0"/>
              <a:buChar char="•"/>
            </a:pPr>
            <a:r>
              <a:rPr lang="en-US" sz="2400" dirty="0"/>
              <a:t>Deliberations define work design – not jobs/roles</a:t>
            </a:r>
          </a:p>
          <a:p>
            <a:pPr marL="742950" lvl="1" indent="-285750">
              <a:buFont typeface="Arial" panose="020B0604020202020204" pitchFamily="34" charset="0"/>
              <a:buChar char="•"/>
            </a:pPr>
            <a:r>
              <a:rPr lang="en-US" sz="2400" dirty="0"/>
              <a:t>Pass-word protective website (data, artifacts, videos, products)</a:t>
            </a:r>
          </a:p>
          <a:p>
            <a:pPr lvl="1"/>
            <a:endParaRPr lang="en-US" sz="2400" dirty="0"/>
          </a:p>
          <a:p>
            <a:pPr marL="285750" indent="-285750">
              <a:buFont typeface="Arial" panose="020B0604020202020204" pitchFamily="34" charset="0"/>
              <a:buChar char="•"/>
            </a:pPr>
            <a:r>
              <a:rPr lang="en-US" sz="2400" b="1" dirty="0"/>
              <a:t>Agile teams typically are created </a:t>
            </a:r>
            <a:r>
              <a:rPr lang="en-US" sz="2400" dirty="0"/>
              <a:t>within the context of the network</a:t>
            </a:r>
          </a:p>
        </p:txBody>
      </p:sp>
    </p:spTree>
    <p:extLst>
      <p:ext uri="{BB962C8B-B14F-4D97-AF65-F5344CB8AC3E}">
        <p14:creationId xmlns:p14="http://schemas.microsoft.com/office/powerpoint/2010/main" val="4070741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xfrm>
            <a:off x="2067521" y="133863"/>
            <a:ext cx="7804547" cy="740548"/>
          </a:xfrm>
          <a:prstGeom prst="rect">
            <a:avLst/>
          </a:prstGeom>
        </p:spPr>
        <p:txBody>
          <a:bodyPr>
            <a:normAutofit/>
          </a:bodyPr>
          <a:lstStyle/>
          <a:p>
            <a:r>
              <a:rPr lang="en-US" sz="3094" b="1" dirty="0"/>
              <a:t>Design Sessions</a:t>
            </a:r>
            <a:endParaRPr sz="3094" b="1" dirty="0"/>
          </a:p>
        </p:txBody>
      </p:sp>
      <p:cxnSp>
        <p:nvCxnSpPr>
          <p:cNvPr id="6" name="Straight Connector 5"/>
          <p:cNvCxnSpPr/>
          <p:nvPr/>
        </p:nvCxnSpPr>
        <p:spPr>
          <a:xfrm>
            <a:off x="2152650" y="839450"/>
            <a:ext cx="7886700" cy="7495"/>
          </a:xfrm>
          <a:prstGeom prst="line">
            <a:avLst/>
          </a:prstGeom>
        </p:spPr>
        <p:style>
          <a:lnRef idx="1">
            <a:schemeClr val="dk1"/>
          </a:lnRef>
          <a:fillRef idx="0">
            <a:schemeClr val="dk1"/>
          </a:fillRef>
          <a:effectRef idx="0">
            <a:schemeClr val="dk1"/>
          </a:effectRef>
          <a:fontRef idx="minor">
            <a:schemeClr val="tx1"/>
          </a:fontRef>
        </p:style>
      </p:cxnSp>
      <p:pic>
        <p:nvPicPr>
          <p:cNvPr id="4" name="Picture 3" descr="adaptive_system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03100" cy="6857999"/>
          </a:xfrm>
          <a:prstGeom prst="rect">
            <a:avLst/>
          </a:prstGeom>
        </p:spPr>
      </p:pic>
    </p:spTree>
    <p:extLst>
      <p:ext uri="{BB962C8B-B14F-4D97-AF65-F5344CB8AC3E}">
        <p14:creationId xmlns:p14="http://schemas.microsoft.com/office/powerpoint/2010/main" val="328079048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8E8485-D045-2747-937E-E4750DDAD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00530"/>
          </a:xfrm>
          <a:prstGeom prst="rect">
            <a:avLst/>
          </a:prstGeom>
        </p:spPr>
      </p:pic>
      <p:sp>
        <p:nvSpPr>
          <p:cNvPr id="2" name="Slide Number Placeholder 1"/>
          <p:cNvSpPr>
            <a:spLocks noGrp="1"/>
          </p:cNvSpPr>
          <p:nvPr>
            <p:ph type="sldNum" sz="quarter" idx="4"/>
          </p:nvPr>
        </p:nvSpPr>
        <p:spPr>
          <a:xfrm>
            <a:off x="9162360" y="6525926"/>
            <a:ext cx="2743200" cy="365125"/>
          </a:xfrm>
        </p:spPr>
        <p:txBody>
          <a:bodyPr/>
          <a:lstStyle/>
          <a:p>
            <a:fld id="{90978BA3-AC7E-4250-AEDD-F28CDED26E78}" type="slidenum">
              <a:rPr lang="en-US" smtClean="0"/>
              <a:t>14</a:t>
            </a:fld>
            <a:endParaRPr lang="en-US"/>
          </a:p>
        </p:txBody>
      </p:sp>
      <p:sp>
        <p:nvSpPr>
          <p:cNvPr id="3" name="TextBox 2">
            <a:extLst>
              <a:ext uri="{FF2B5EF4-FFF2-40B4-BE49-F238E27FC236}">
                <a16:creationId xmlns:a16="http://schemas.microsoft.com/office/drawing/2014/main" id="{A0AF9504-5A03-457B-A2FD-C1404A2FEE80}"/>
              </a:ext>
            </a:extLst>
          </p:cNvPr>
          <p:cNvSpPr txBox="1"/>
          <p:nvPr/>
        </p:nvSpPr>
        <p:spPr>
          <a:xfrm>
            <a:off x="6502400" y="709870"/>
            <a:ext cx="3822700" cy="954107"/>
          </a:xfrm>
          <a:prstGeom prst="rect">
            <a:avLst/>
          </a:prstGeom>
          <a:solidFill>
            <a:srgbClr val="FFFF00"/>
          </a:solidFill>
        </p:spPr>
        <p:txBody>
          <a:bodyPr wrap="square" rtlCol="0">
            <a:spAutoFit/>
          </a:bodyPr>
          <a:lstStyle/>
          <a:p>
            <a:pPr algn="ctr"/>
            <a:r>
              <a:rPr lang="en-CA" sz="2800" b="1" dirty="0">
                <a:solidFill>
                  <a:srgbClr val="00B050"/>
                </a:solidFill>
                <a:latin typeface="Calibri" panose="020F0502020204030204" pitchFamily="34" charset="0"/>
                <a:ea typeface="Times New Roman" panose="02020603050405020304" pitchFamily="18" charset="0"/>
              </a:rPr>
              <a:t>THOUGHT LEADER LAB</a:t>
            </a:r>
          </a:p>
          <a:p>
            <a:pPr algn="ctr"/>
            <a:r>
              <a:rPr lang="en-CA" sz="2800" b="1" dirty="0">
                <a:solidFill>
                  <a:srgbClr val="00B050"/>
                </a:solidFill>
                <a:latin typeface="Calibri" panose="020F0502020204030204" pitchFamily="34" charset="0"/>
                <a:ea typeface="Times New Roman" panose="02020603050405020304" pitchFamily="18" charset="0"/>
              </a:rPr>
              <a:t>September, 2017</a:t>
            </a:r>
            <a:r>
              <a:rPr lang="en-CA" sz="2800" dirty="0">
                <a:solidFill>
                  <a:srgbClr val="00B050"/>
                </a:solidFill>
                <a:latin typeface="Calibri" panose="020F0502020204030204" pitchFamily="34" charset="0"/>
                <a:ea typeface="Times New Roman" panose="02020603050405020304" pitchFamily="18" charset="0"/>
              </a:rPr>
              <a:t>. </a:t>
            </a:r>
            <a:endParaRPr lang="en-US" sz="2800" dirty="0">
              <a:solidFill>
                <a:srgbClr val="00B050"/>
              </a:solidFill>
            </a:endParaRPr>
          </a:p>
        </p:txBody>
      </p:sp>
    </p:spTree>
    <p:extLst>
      <p:ext uri="{BB962C8B-B14F-4D97-AF65-F5344CB8AC3E}">
        <p14:creationId xmlns:p14="http://schemas.microsoft.com/office/powerpoint/2010/main" val="2417459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b="1" dirty="0">
                <a:solidFill>
                  <a:schemeClr val="accent6"/>
                </a:solidFill>
                <a:latin typeface="Helvetica" panose="020B0604020202020204" pitchFamily="34" charset="0"/>
                <a:cs typeface="Helvetica" panose="020B0604020202020204" pitchFamily="34" charset="0"/>
              </a:rPr>
              <a:t>2018—First Cycle Process and Outcomes</a:t>
            </a:r>
          </a:p>
        </p:txBody>
      </p:sp>
    </p:spTree>
    <p:extLst>
      <p:ext uri="{BB962C8B-B14F-4D97-AF65-F5344CB8AC3E}">
        <p14:creationId xmlns:p14="http://schemas.microsoft.com/office/powerpoint/2010/main" val="2003588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564" y="1335163"/>
            <a:ext cx="10515600" cy="1325563"/>
          </a:xfrm>
        </p:spPr>
        <p:txBody>
          <a:bodyPr/>
          <a:lstStyle/>
          <a:p>
            <a:r>
              <a:rPr lang="en-IN" dirty="0"/>
              <a:t>Eight Key </a:t>
            </a:r>
            <a:br>
              <a:rPr lang="en-IN" dirty="0"/>
            </a:br>
            <a:r>
              <a:rPr lang="en-IN" dirty="0"/>
              <a:t>Challenges</a:t>
            </a:r>
            <a:endParaRPr lang="en-US" dirty="0"/>
          </a:p>
        </p:txBody>
      </p:sp>
      <p:sp>
        <p:nvSpPr>
          <p:cNvPr id="176" name="TextBox 175"/>
          <p:cNvSpPr txBox="1"/>
          <p:nvPr/>
        </p:nvSpPr>
        <p:spPr>
          <a:xfrm rot="1380291">
            <a:off x="4889058" y="5045329"/>
            <a:ext cx="2154115" cy="755109"/>
          </a:xfrm>
          <a:prstGeom prst="rect">
            <a:avLst/>
          </a:prstGeom>
          <a:noFill/>
        </p:spPr>
        <p:txBody>
          <a:bodyPr wrap="none" rtlCol="0">
            <a:prstTxWarp prst="textArchDown">
              <a:avLst/>
            </a:prstTxWarp>
            <a:spAutoFit/>
          </a:bodyPr>
          <a:lstStyle/>
          <a:p>
            <a:pPr algn="ctr"/>
            <a:r>
              <a:rPr lang="en-IN" sz="1801" dirty="0">
                <a:solidFill>
                  <a:schemeClr val="tx1">
                    <a:lumMod val="75000"/>
                    <a:lumOff val="25000"/>
                  </a:schemeClr>
                </a:solidFill>
                <a:latin typeface="+mj-lt"/>
                <a:ea typeface="Open Sans" panose="020B0606030504020204" pitchFamily="34" charset="0"/>
                <a:cs typeface="Open Sans" panose="020B0606030504020204" pitchFamily="34" charset="0"/>
              </a:rPr>
              <a:t>New demands</a:t>
            </a:r>
          </a:p>
        </p:txBody>
      </p:sp>
      <p:grpSp>
        <p:nvGrpSpPr>
          <p:cNvPr id="1028" name="Group 1027"/>
          <p:cNvGrpSpPr/>
          <p:nvPr/>
        </p:nvGrpSpPr>
        <p:grpSpPr>
          <a:xfrm>
            <a:off x="4205407" y="567094"/>
            <a:ext cx="5278332" cy="5237104"/>
            <a:chOff x="3713956" y="1420812"/>
            <a:chExt cx="4797234" cy="4759774"/>
          </a:xfrm>
        </p:grpSpPr>
        <p:sp>
          <p:nvSpPr>
            <p:cNvPr id="19" name="TextBox 18"/>
            <p:cNvSpPr txBox="1"/>
            <p:nvPr/>
          </p:nvSpPr>
          <p:spPr>
            <a:xfrm>
              <a:off x="5139755" y="3437092"/>
              <a:ext cx="1919024" cy="710734"/>
            </a:xfrm>
            <a:prstGeom prst="rect">
              <a:avLst/>
            </a:prstGeom>
            <a:noFill/>
          </p:spPr>
          <p:txBody>
            <a:bodyPr wrap="none" rtlCol="0">
              <a:spAutoFit/>
            </a:bodyPr>
            <a:lstStyle/>
            <a:p>
              <a:pPr algn="ctr">
                <a:lnSpc>
                  <a:spcPct val="80000"/>
                </a:lnSpc>
              </a:pPr>
              <a:r>
                <a:rPr lang="en-US" sz="2801" b="1" kern="0" spc="-150" dirty="0">
                  <a:solidFill>
                    <a:schemeClr val="accent3"/>
                  </a:solidFill>
                  <a:latin typeface="+mj-lt"/>
                  <a:ea typeface="Open Sans" panose="020B0606030504020204" pitchFamily="34" charset="0"/>
                  <a:cs typeface="Open Sans" panose="020B0606030504020204" pitchFamily="34" charset="0"/>
                </a:rPr>
                <a:t>Digital</a:t>
              </a:r>
            </a:p>
            <a:p>
              <a:pPr algn="ctr">
                <a:lnSpc>
                  <a:spcPct val="80000"/>
                </a:lnSpc>
              </a:pPr>
              <a:r>
                <a:rPr lang="en-US" sz="2801" b="1" kern="0" spc="-150" dirty="0">
                  <a:solidFill>
                    <a:schemeClr val="accent3"/>
                  </a:solidFill>
                  <a:latin typeface="+mj-lt"/>
                  <a:ea typeface="Open Sans" panose="020B0606030504020204" pitchFamily="34" charset="0"/>
                  <a:cs typeface="Open Sans" panose="020B0606030504020204" pitchFamily="34" charset="0"/>
                </a:rPr>
                <a:t>Transformation</a:t>
              </a:r>
              <a:endParaRPr lang="en-US" sz="2801" b="1" spc="-150" dirty="0">
                <a:solidFill>
                  <a:schemeClr val="bg2">
                    <a:lumMod val="40000"/>
                    <a:lumOff val="60000"/>
                  </a:schemeClr>
                </a:solidFill>
                <a:latin typeface="+mj-lt"/>
                <a:ea typeface="Open Sans" panose="020B0606030504020204" pitchFamily="34" charset="0"/>
                <a:cs typeface="Open Sans" panose="020B0606030504020204" pitchFamily="34" charset="0"/>
              </a:endParaRPr>
            </a:p>
          </p:txBody>
        </p:sp>
        <p:grpSp>
          <p:nvGrpSpPr>
            <p:cNvPr id="28" name="Group 27"/>
            <p:cNvGrpSpPr/>
            <p:nvPr/>
          </p:nvGrpSpPr>
          <p:grpSpPr>
            <a:xfrm>
              <a:off x="6045791" y="3000370"/>
              <a:ext cx="112339" cy="120097"/>
              <a:chOff x="4397376" y="4059238"/>
              <a:chExt cx="528638" cy="565150"/>
            </a:xfrm>
          </p:grpSpPr>
          <p:sp>
            <p:nvSpPr>
              <p:cNvPr id="43" name="Freeform 20"/>
              <p:cNvSpPr>
                <a:spLocks/>
              </p:cNvSpPr>
              <p:nvPr/>
            </p:nvSpPr>
            <p:spPr bwMode="auto">
              <a:xfrm>
                <a:off x="4397376" y="4059238"/>
                <a:ext cx="528638" cy="338138"/>
              </a:xfrm>
              <a:custGeom>
                <a:avLst/>
                <a:gdLst>
                  <a:gd name="T0" fmla="*/ 0 w 333"/>
                  <a:gd name="T1" fmla="*/ 0 h 213"/>
                  <a:gd name="T2" fmla="*/ 168 w 333"/>
                  <a:gd name="T3" fmla="*/ 208 h 213"/>
                  <a:gd name="T4" fmla="*/ 333 w 333"/>
                  <a:gd name="T5" fmla="*/ 0 h 213"/>
                  <a:gd name="T6" fmla="*/ 333 w 333"/>
                  <a:gd name="T7" fmla="*/ 5 h 213"/>
                  <a:gd name="T8" fmla="*/ 168 w 333"/>
                  <a:gd name="T9" fmla="*/ 213 h 213"/>
                  <a:gd name="T10" fmla="*/ 0 w 333"/>
                  <a:gd name="T11" fmla="*/ 5 h 213"/>
                  <a:gd name="T12" fmla="*/ 0 w 333"/>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333" h="213">
                    <a:moveTo>
                      <a:pt x="0" y="0"/>
                    </a:moveTo>
                    <a:lnTo>
                      <a:pt x="168" y="208"/>
                    </a:lnTo>
                    <a:lnTo>
                      <a:pt x="333" y="0"/>
                    </a:lnTo>
                    <a:lnTo>
                      <a:pt x="333" y="5"/>
                    </a:lnTo>
                    <a:lnTo>
                      <a:pt x="168" y="213"/>
                    </a:lnTo>
                    <a:lnTo>
                      <a:pt x="0" y="5"/>
                    </a:lnTo>
                    <a:lnTo>
                      <a:pt x="0" y="0"/>
                    </a:lnTo>
                    <a:close/>
                  </a:path>
                </a:pathLst>
              </a:custGeom>
              <a:solidFill>
                <a:srgbClr val="ECBAA8"/>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44" name="Rectangle 21"/>
              <p:cNvSpPr>
                <a:spLocks noChangeArrowheads="1"/>
              </p:cNvSpPr>
              <p:nvPr/>
            </p:nvSpPr>
            <p:spPr bwMode="auto">
              <a:xfrm>
                <a:off x="4611688" y="4619625"/>
                <a:ext cx="1588" cy="4763"/>
              </a:xfrm>
              <a:prstGeom prst="rect">
                <a:avLst/>
              </a:prstGeom>
              <a:solidFill>
                <a:srgbClr val="000000"/>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45" name="Freeform 22"/>
              <p:cNvSpPr>
                <a:spLocks/>
              </p:cNvSpPr>
              <p:nvPr/>
            </p:nvSpPr>
            <p:spPr bwMode="auto">
              <a:xfrm>
                <a:off x="4611688" y="4619625"/>
                <a:ext cx="100013" cy="4763"/>
              </a:xfrm>
              <a:custGeom>
                <a:avLst/>
                <a:gdLst>
                  <a:gd name="T0" fmla="*/ 0 w 63"/>
                  <a:gd name="T1" fmla="*/ 0 h 3"/>
                  <a:gd name="T2" fmla="*/ 62 w 63"/>
                  <a:gd name="T3" fmla="*/ 0 h 3"/>
                  <a:gd name="T4" fmla="*/ 63 w 63"/>
                  <a:gd name="T5" fmla="*/ 3 h 3"/>
                  <a:gd name="T6" fmla="*/ 0 w 63"/>
                  <a:gd name="T7" fmla="*/ 3 h 3"/>
                  <a:gd name="T8" fmla="*/ 0 w 63"/>
                  <a:gd name="T9" fmla="*/ 0 h 3"/>
                </a:gdLst>
                <a:ahLst/>
                <a:cxnLst>
                  <a:cxn ang="0">
                    <a:pos x="T0" y="T1"/>
                  </a:cxn>
                  <a:cxn ang="0">
                    <a:pos x="T2" y="T3"/>
                  </a:cxn>
                  <a:cxn ang="0">
                    <a:pos x="T4" y="T5"/>
                  </a:cxn>
                  <a:cxn ang="0">
                    <a:pos x="T6" y="T7"/>
                  </a:cxn>
                  <a:cxn ang="0">
                    <a:pos x="T8" y="T9"/>
                  </a:cxn>
                </a:cxnLst>
                <a:rect l="0" t="0" r="r" b="b"/>
                <a:pathLst>
                  <a:path w="63" h="3">
                    <a:moveTo>
                      <a:pt x="0" y="0"/>
                    </a:moveTo>
                    <a:lnTo>
                      <a:pt x="62" y="0"/>
                    </a:lnTo>
                    <a:lnTo>
                      <a:pt x="63" y="3"/>
                    </a:lnTo>
                    <a:lnTo>
                      <a:pt x="0" y="3"/>
                    </a:lnTo>
                    <a:lnTo>
                      <a:pt x="0" y="0"/>
                    </a:lnTo>
                    <a:close/>
                  </a:path>
                </a:pathLst>
              </a:custGeom>
              <a:solidFill>
                <a:srgbClr val="057A61"/>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grpSp>
        <p:grpSp>
          <p:nvGrpSpPr>
            <p:cNvPr id="50" name="Group 49"/>
            <p:cNvGrpSpPr/>
            <p:nvPr/>
          </p:nvGrpSpPr>
          <p:grpSpPr>
            <a:xfrm>
              <a:off x="6009687" y="4651225"/>
              <a:ext cx="184194" cy="209158"/>
              <a:chOff x="7286626" y="4224338"/>
              <a:chExt cx="866775" cy="984250"/>
            </a:xfrm>
          </p:grpSpPr>
          <p:sp>
            <p:nvSpPr>
              <p:cNvPr id="59" name="Rectangle 35"/>
              <p:cNvSpPr>
                <a:spLocks noChangeArrowheads="1"/>
              </p:cNvSpPr>
              <p:nvPr/>
            </p:nvSpPr>
            <p:spPr bwMode="auto">
              <a:xfrm>
                <a:off x="7686676" y="4568825"/>
                <a:ext cx="52388" cy="639763"/>
              </a:xfrm>
              <a:prstGeom prst="rect">
                <a:avLst/>
              </a:prstGeom>
              <a:solidFill>
                <a:srgbClr val="FFFFFF"/>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60" name="Freeform 36"/>
              <p:cNvSpPr>
                <a:spLocks/>
              </p:cNvSpPr>
              <p:nvPr/>
            </p:nvSpPr>
            <p:spPr bwMode="auto">
              <a:xfrm>
                <a:off x="7286626" y="4232275"/>
                <a:ext cx="427038" cy="522288"/>
              </a:xfrm>
              <a:custGeom>
                <a:avLst/>
                <a:gdLst>
                  <a:gd name="T0" fmla="*/ 114 w 269"/>
                  <a:gd name="T1" fmla="*/ 0 h 329"/>
                  <a:gd name="T2" fmla="*/ 269 w 269"/>
                  <a:gd name="T3" fmla="*/ 210 h 329"/>
                  <a:gd name="T4" fmla="*/ 145 w 269"/>
                  <a:gd name="T5" fmla="*/ 329 h 329"/>
                  <a:gd name="T6" fmla="*/ 0 w 269"/>
                  <a:gd name="T7" fmla="*/ 104 h 329"/>
                  <a:gd name="T8" fmla="*/ 114 w 269"/>
                  <a:gd name="T9" fmla="*/ 0 h 329"/>
                </a:gdLst>
                <a:ahLst/>
                <a:cxnLst>
                  <a:cxn ang="0">
                    <a:pos x="T0" y="T1"/>
                  </a:cxn>
                  <a:cxn ang="0">
                    <a:pos x="T2" y="T3"/>
                  </a:cxn>
                  <a:cxn ang="0">
                    <a:pos x="T4" y="T5"/>
                  </a:cxn>
                  <a:cxn ang="0">
                    <a:pos x="T6" y="T7"/>
                  </a:cxn>
                  <a:cxn ang="0">
                    <a:pos x="T8" y="T9"/>
                  </a:cxn>
                </a:cxnLst>
                <a:rect l="0" t="0" r="r" b="b"/>
                <a:pathLst>
                  <a:path w="269" h="329">
                    <a:moveTo>
                      <a:pt x="114" y="0"/>
                    </a:moveTo>
                    <a:lnTo>
                      <a:pt x="269" y="210"/>
                    </a:lnTo>
                    <a:lnTo>
                      <a:pt x="145" y="329"/>
                    </a:lnTo>
                    <a:lnTo>
                      <a:pt x="0" y="104"/>
                    </a:lnTo>
                    <a:lnTo>
                      <a:pt x="114" y="0"/>
                    </a:lnTo>
                    <a:close/>
                  </a:path>
                </a:pathLst>
              </a:custGeom>
              <a:solidFill>
                <a:schemeClr val="bg1"/>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61" name="Freeform 37"/>
              <p:cNvSpPr>
                <a:spLocks/>
              </p:cNvSpPr>
              <p:nvPr/>
            </p:nvSpPr>
            <p:spPr bwMode="auto">
              <a:xfrm>
                <a:off x="7713663" y="4232275"/>
                <a:ext cx="439738" cy="522288"/>
              </a:xfrm>
              <a:custGeom>
                <a:avLst/>
                <a:gdLst>
                  <a:gd name="T0" fmla="*/ 164 w 277"/>
                  <a:gd name="T1" fmla="*/ 0 h 329"/>
                  <a:gd name="T2" fmla="*/ 277 w 277"/>
                  <a:gd name="T3" fmla="*/ 109 h 329"/>
                  <a:gd name="T4" fmla="*/ 125 w 277"/>
                  <a:gd name="T5" fmla="*/ 329 h 329"/>
                  <a:gd name="T6" fmla="*/ 0 w 277"/>
                  <a:gd name="T7" fmla="*/ 210 h 329"/>
                  <a:gd name="T8" fmla="*/ 164 w 277"/>
                  <a:gd name="T9" fmla="*/ 0 h 329"/>
                </a:gdLst>
                <a:ahLst/>
                <a:cxnLst>
                  <a:cxn ang="0">
                    <a:pos x="T0" y="T1"/>
                  </a:cxn>
                  <a:cxn ang="0">
                    <a:pos x="T2" y="T3"/>
                  </a:cxn>
                  <a:cxn ang="0">
                    <a:pos x="T4" y="T5"/>
                  </a:cxn>
                  <a:cxn ang="0">
                    <a:pos x="T6" y="T7"/>
                  </a:cxn>
                  <a:cxn ang="0">
                    <a:pos x="T8" y="T9"/>
                  </a:cxn>
                </a:cxnLst>
                <a:rect l="0" t="0" r="r" b="b"/>
                <a:pathLst>
                  <a:path w="277" h="329">
                    <a:moveTo>
                      <a:pt x="164" y="0"/>
                    </a:moveTo>
                    <a:lnTo>
                      <a:pt x="277" y="109"/>
                    </a:lnTo>
                    <a:lnTo>
                      <a:pt x="125" y="329"/>
                    </a:lnTo>
                    <a:lnTo>
                      <a:pt x="0" y="210"/>
                    </a:lnTo>
                    <a:lnTo>
                      <a:pt x="164" y="0"/>
                    </a:lnTo>
                    <a:close/>
                  </a:path>
                </a:pathLst>
              </a:custGeom>
              <a:solidFill>
                <a:schemeClr val="bg1"/>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63" name="Rectangle 39"/>
              <p:cNvSpPr>
                <a:spLocks noChangeArrowheads="1"/>
              </p:cNvSpPr>
              <p:nvPr/>
            </p:nvSpPr>
            <p:spPr bwMode="auto">
              <a:xfrm>
                <a:off x="7713663" y="4565650"/>
                <a:ext cx="1588" cy="1588"/>
              </a:xfrm>
              <a:prstGeom prst="rect">
                <a:avLst/>
              </a:prstGeom>
              <a:solidFill>
                <a:srgbClr val="10886F"/>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64" name="Freeform 40"/>
              <p:cNvSpPr>
                <a:spLocks/>
              </p:cNvSpPr>
              <p:nvPr/>
            </p:nvSpPr>
            <p:spPr bwMode="auto">
              <a:xfrm>
                <a:off x="7467601" y="4224338"/>
                <a:ext cx="506413" cy="341313"/>
              </a:xfrm>
              <a:custGeom>
                <a:avLst/>
                <a:gdLst>
                  <a:gd name="T0" fmla="*/ 0 w 319"/>
                  <a:gd name="T1" fmla="*/ 0 h 215"/>
                  <a:gd name="T2" fmla="*/ 155 w 319"/>
                  <a:gd name="T3" fmla="*/ 210 h 215"/>
                  <a:gd name="T4" fmla="*/ 319 w 319"/>
                  <a:gd name="T5" fmla="*/ 0 h 215"/>
                  <a:gd name="T6" fmla="*/ 319 w 319"/>
                  <a:gd name="T7" fmla="*/ 5 h 215"/>
                  <a:gd name="T8" fmla="*/ 156 w 319"/>
                  <a:gd name="T9" fmla="*/ 215 h 215"/>
                  <a:gd name="T10" fmla="*/ 155 w 319"/>
                  <a:gd name="T11" fmla="*/ 215 h 215"/>
                  <a:gd name="T12" fmla="*/ 0 w 319"/>
                  <a:gd name="T13" fmla="*/ 5 h 215"/>
                  <a:gd name="T14" fmla="*/ 0 w 319"/>
                  <a:gd name="T15" fmla="*/ 0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15">
                    <a:moveTo>
                      <a:pt x="0" y="0"/>
                    </a:moveTo>
                    <a:lnTo>
                      <a:pt x="155" y="210"/>
                    </a:lnTo>
                    <a:lnTo>
                      <a:pt x="319" y="0"/>
                    </a:lnTo>
                    <a:lnTo>
                      <a:pt x="319" y="5"/>
                    </a:lnTo>
                    <a:lnTo>
                      <a:pt x="156" y="215"/>
                    </a:lnTo>
                    <a:lnTo>
                      <a:pt x="155" y="215"/>
                    </a:lnTo>
                    <a:lnTo>
                      <a:pt x="0" y="5"/>
                    </a:lnTo>
                    <a:lnTo>
                      <a:pt x="0" y="0"/>
                    </a:lnTo>
                    <a:close/>
                  </a:path>
                </a:pathLst>
              </a:custGeom>
              <a:solidFill>
                <a:srgbClr val="EDCAC0"/>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65" name="Freeform 41"/>
              <p:cNvSpPr>
                <a:spLocks/>
              </p:cNvSpPr>
              <p:nvPr/>
            </p:nvSpPr>
            <p:spPr bwMode="auto">
              <a:xfrm>
                <a:off x="7467601" y="4232275"/>
                <a:ext cx="246063" cy="333375"/>
              </a:xfrm>
              <a:custGeom>
                <a:avLst/>
                <a:gdLst>
                  <a:gd name="T0" fmla="*/ 0 w 155"/>
                  <a:gd name="T1" fmla="*/ 0 h 210"/>
                  <a:gd name="T2" fmla="*/ 155 w 155"/>
                  <a:gd name="T3" fmla="*/ 210 h 210"/>
                  <a:gd name="T4" fmla="*/ 155 w 155"/>
                  <a:gd name="T5" fmla="*/ 210 h 210"/>
                  <a:gd name="T6" fmla="*/ 0 w 155"/>
                  <a:gd name="T7" fmla="*/ 0 h 210"/>
                </a:gdLst>
                <a:ahLst/>
                <a:cxnLst>
                  <a:cxn ang="0">
                    <a:pos x="T0" y="T1"/>
                  </a:cxn>
                  <a:cxn ang="0">
                    <a:pos x="T2" y="T3"/>
                  </a:cxn>
                  <a:cxn ang="0">
                    <a:pos x="T4" y="T5"/>
                  </a:cxn>
                  <a:cxn ang="0">
                    <a:pos x="T6" y="T7"/>
                  </a:cxn>
                </a:cxnLst>
                <a:rect l="0" t="0" r="r" b="b"/>
                <a:pathLst>
                  <a:path w="155" h="210">
                    <a:moveTo>
                      <a:pt x="0" y="0"/>
                    </a:moveTo>
                    <a:lnTo>
                      <a:pt x="155" y="210"/>
                    </a:lnTo>
                    <a:lnTo>
                      <a:pt x="155" y="210"/>
                    </a:lnTo>
                    <a:lnTo>
                      <a:pt x="0" y="0"/>
                    </a:lnTo>
                    <a:close/>
                  </a:path>
                </a:pathLst>
              </a:custGeom>
              <a:solidFill>
                <a:srgbClr val="F6F9F9"/>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66" name="Freeform 42"/>
              <p:cNvSpPr>
                <a:spLocks/>
              </p:cNvSpPr>
              <p:nvPr/>
            </p:nvSpPr>
            <p:spPr bwMode="auto">
              <a:xfrm>
                <a:off x="7713663" y="4232275"/>
                <a:ext cx="260350" cy="333375"/>
              </a:xfrm>
              <a:custGeom>
                <a:avLst/>
                <a:gdLst>
                  <a:gd name="T0" fmla="*/ 164 w 164"/>
                  <a:gd name="T1" fmla="*/ 0 h 210"/>
                  <a:gd name="T2" fmla="*/ 1 w 164"/>
                  <a:gd name="T3" fmla="*/ 210 h 210"/>
                  <a:gd name="T4" fmla="*/ 0 w 164"/>
                  <a:gd name="T5" fmla="*/ 210 h 210"/>
                  <a:gd name="T6" fmla="*/ 164 w 164"/>
                  <a:gd name="T7" fmla="*/ 0 h 210"/>
                </a:gdLst>
                <a:ahLst/>
                <a:cxnLst>
                  <a:cxn ang="0">
                    <a:pos x="T0" y="T1"/>
                  </a:cxn>
                  <a:cxn ang="0">
                    <a:pos x="T2" y="T3"/>
                  </a:cxn>
                  <a:cxn ang="0">
                    <a:pos x="T4" y="T5"/>
                  </a:cxn>
                  <a:cxn ang="0">
                    <a:pos x="T6" y="T7"/>
                  </a:cxn>
                </a:cxnLst>
                <a:rect l="0" t="0" r="r" b="b"/>
                <a:pathLst>
                  <a:path w="164" h="210">
                    <a:moveTo>
                      <a:pt x="164" y="0"/>
                    </a:moveTo>
                    <a:lnTo>
                      <a:pt x="1" y="210"/>
                    </a:lnTo>
                    <a:lnTo>
                      <a:pt x="0" y="210"/>
                    </a:lnTo>
                    <a:lnTo>
                      <a:pt x="164" y="0"/>
                    </a:lnTo>
                    <a:close/>
                  </a:path>
                </a:pathLst>
              </a:custGeom>
              <a:solidFill>
                <a:srgbClr val="F6F9F9"/>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grpSp>
        <p:grpSp>
          <p:nvGrpSpPr>
            <p:cNvPr id="68" name="Group 67"/>
            <p:cNvGrpSpPr/>
            <p:nvPr/>
          </p:nvGrpSpPr>
          <p:grpSpPr>
            <a:xfrm>
              <a:off x="4739945" y="1847626"/>
              <a:ext cx="464343" cy="464343"/>
              <a:chOff x="3948113" y="4859338"/>
              <a:chExt cx="1301750" cy="1301750"/>
            </a:xfrm>
          </p:grpSpPr>
          <p:sp>
            <p:nvSpPr>
              <p:cNvPr id="69" name="Freeform 47"/>
              <p:cNvSpPr>
                <a:spLocks/>
              </p:cNvSpPr>
              <p:nvPr/>
            </p:nvSpPr>
            <p:spPr bwMode="auto">
              <a:xfrm>
                <a:off x="3948113" y="4859338"/>
                <a:ext cx="1301750" cy="1301750"/>
              </a:xfrm>
              <a:custGeom>
                <a:avLst/>
                <a:gdLst>
                  <a:gd name="T0" fmla="*/ 411 w 820"/>
                  <a:gd name="T1" fmla="*/ 0 h 820"/>
                  <a:gd name="T2" fmla="*/ 462 w 820"/>
                  <a:gd name="T3" fmla="*/ 3 h 820"/>
                  <a:gd name="T4" fmla="*/ 511 w 820"/>
                  <a:gd name="T5" fmla="*/ 12 h 820"/>
                  <a:gd name="T6" fmla="*/ 559 w 820"/>
                  <a:gd name="T7" fmla="*/ 28 h 820"/>
                  <a:gd name="T8" fmla="*/ 604 w 820"/>
                  <a:gd name="T9" fmla="*/ 48 h 820"/>
                  <a:gd name="T10" fmla="*/ 645 w 820"/>
                  <a:gd name="T11" fmla="*/ 73 h 820"/>
                  <a:gd name="T12" fmla="*/ 683 w 820"/>
                  <a:gd name="T13" fmla="*/ 104 h 820"/>
                  <a:gd name="T14" fmla="*/ 716 w 820"/>
                  <a:gd name="T15" fmla="*/ 137 h 820"/>
                  <a:gd name="T16" fmla="*/ 747 w 820"/>
                  <a:gd name="T17" fmla="*/ 175 h 820"/>
                  <a:gd name="T18" fmla="*/ 773 w 820"/>
                  <a:gd name="T19" fmla="*/ 217 h 820"/>
                  <a:gd name="T20" fmla="*/ 792 w 820"/>
                  <a:gd name="T21" fmla="*/ 262 h 820"/>
                  <a:gd name="T22" fmla="*/ 808 w 820"/>
                  <a:gd name="T23" fmla="*/ 309 h 820"/>
                  <a:gd name="T24" fmla="*/ 817 w 820"/>
                  <a:gd name="T25" fmla="*/ 358 h 820"/>
                  <a:gd name="T26" fmla="*/ 820 w 820"/>
                  <a:gd name="T27" fmla="*/ 409 h 820"/>
                  <a:gd name="T28" fmla="*/ 817 w 820"/>
                  <a:gd name="T29" fmla="*/ 461 h 820"/>
                  <a:gd name="T30" fmla="*/ 808 w 820"/>
                  <a:gd name="T31" fmla="*/ 511 h 820"/>
                  <a:gd name="T32" fmla="*/ 792 w 820"/>
                  <a:gd name="T33" fmla="*/ 558 h 820"/>
                  <a:gd name="T34" fmla="*/ 773 w 820"/>
                  <a:gd name="T35" fmla="*/ 602 h 820"/>
                  <a:gd name="T36" fmla="*/ 747 w 820"/>
                  <a:gd name="T37" fmla="*/ 644 h 820"/>
                  <a:gd name="T38" fmla="*/ 716 w 820"/>
                  <a:gd name="T39" fmla="*/ 682 h 820"/>
                  <a:gd name="T40" fmla="*/ 683 w 820"/>
                  <a:gd name="T41" fmla="*/ 716 h 820"/>
                  <a:gd name="T42" fmla="*/ 645 w 820"/>
                  <a:gd name="T43" fmla="*/ 746 h 820"/>
                  <a:gd name="T44" fmla="*/ 604 w 820"/>
                  <a:gd name="T45" fmla="*/ 772 h 820"/>
                  <a:gd name="T46" fmla="*/ 559 w 820"/>
                  <a:gd name="T47" fmla="*/ 792 h 820"/>
                  <a:gd name="T48" fmla="*/ 511 w 820"/>
                  <a:gd name="T49" fmla="*/ 808 h 820"/>
                  <a:gd name="T50" fmla="*/ 462 w 820"/>
                  <a:gd name="T51" fmla="*/ 817 h 820"/>
                  <a:gd name="T52" fmla="*/ 411 w 820"/>
                  <a:gd name="T53" fmla="*/ 820 h 820"/>
                  <a:gd name="T54" fmla="*/ 360 w 820"/>
                  <a:gd name="T55" fmla="*/ 817 h 820"/>
                  <a:gd name="T56" fmla="*/ 310 w 820"/>
                  <a:gd name="T57" fmla="*/ 808 h 820"/>
                  <a:gd name="T58" fmla="*/ 263 w 820"/>
                  <a:gd name="T59" fmla="*/ 792 h 820"/>
                  <a:gd name="T60" fmla="*/ 218 w 820"/>
                  <a:gd name="T61" fmla="*/ 772 h 820"/>
                  <a:gd name="T62" fmla="*/ 177 w 820"/>
                  <a:gd name="T63" fmla="*/ 746 h 820"/>
                  <a:gd name="T64" fmla="*/ 139 w 820"/>
                  <a:gd name="T65" fmla="*/ 716 h 820"/>
                  <a:gd name="T66" fmla="*/ 104 w 820"/>
                  <a:gd name="T67" fmla="*/ 682 h 820"/>
                  <a:gd name="T68" fmla="*/ 74 w 820"/>
                  <a:gd name="T69" fmla="*/ 644 h 820"/>
                  <a:gd name="T70" fmla="*/ 49 w 820"/>
                  <a:gd name="T71" fmla="*/ 602 h 820"/>
                  <a:gd name="T72" fmla="*/ 28 w 820"/>
                  <a:gd name="T73" fmla="*/ 558 h 820"/>
                  <a:gd name="T74" fmla="*/ 14 w 820"/>
                  <a:gd name="T75" fmla="*/ 511 h 820"/>
                  <a:gd name="T76" fmla="*/ 5 w 820"/>
                  <a:gd name="T77" fmla="*/ 461 h 820"/>
                  <a:gd name="T78" fmla="*/ 0 w 820"/>
                  <a:gd name="T79" fmla="*/ 409 h 820"/>
                  <a:gd name="T80" fmla="*/ 5 w 820"/>
                  <a:gd name="T81" fmla="*/ 358 h 820"/>
                  <a:gd name="T82" fmla="*/ 14 w 820"/>
                  <a:gd name="T83" fmla="*/ 309 h 820"/>
                  <a:gd name="T84" fmla="*/ 28 w 820"/>
                  <a:gd name="T85" fmla="*/ 262 h 820"/>
                  <a:gd name="T86" fmla="*/ 49 w 820"/>
                  <a:gd name="T87" fmla="*/ 217 h 820"/>
                  <a:gd name="T88" fmla="*/ 74 w 820"/>
                  <a:gd name="T89" fmla="*/ 175 h 820"/>
                  <a:gd name="T90" fmla="*/ 104 w 820"/>
                  <a:gd name="T91" fmla="*/ 137 h 820"/>
                  <a:gd name="T92" fmla="*/ 139 w 820"/>
                  <a:gd name="T93" fmla="*/ 104 h 820"/>
                  <a:gd name="T94" fmla="*/ 177 w 820"/>
                  <a:gd name="T95" fmla="*/ 73 h 820"/>
                  <a:gd name="T96" fmla="*/ 218 w 820"/>
                  <a:gd name="T97" fmla="*/ 48 h 820"/>
                  <a:gd name="T98" fmla="*/ 263 w 820"/>
                  <a:gd name="T99" fmla="*/ 28 h 820"/>
                  <a:gd name="T100" fmla="*/ 310 w 820"/>
                  <a:gd name="T101" fmla="*/ 12 h 820"/>
                  <a:gd name="T102" fmla="*/ 360 w 820"/>
                  <a:gd name="T103" fmla="*/ 3 h 820"/>
                  <a:gd name="T104" fmla="*/ 411 w 820"/>
                  <a:gd name="T105"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0" h="820">
                    <a:moveTo>
                      <a:pt x="411" y="0"/>
                    </a:moveTo>
                    <a:lnTo>
                      <a:pt x="462" y="3"/>
                    </a:lnTo>
                    <a:lnTo>
                      <a:pt x="511" y="12"/>
                    </a:lnTo>
                    <a:lnTo>
                      <a:pt x="559" y="28"/>
                    </a:lnTo>
                    <a:lnTo>
                      <a:pt x="604" y="48"/>
                    </a:lnTo>
                    <a:lnTo>
                      <a:pt x="645" y="73"/>
                    </a:lnTo>
                    <a:lnTo>
                      <a:pt x="683" y="104"/>
                    </a:lnTo>
                    <a:lnTo>
                      <a:pt x="716" y="137"/>
                    </a:lnTo>
                    <a:lnTo>
                      <a:pt x="747" y="175"/>
                    </a:lnTo>
                    <a:lnTo>
                      <a:pt x="773" y="217"/>
                    </a:lnTo>
                    <a:lnTo>
                      <a:pt x="792" y="262"/>
                    </a:lnTo>
                    <a:lnTo>
                      <a:pt x="808" y="309"/>
                    </a:lnTo>
                    <a:lnTo>
                      <a:pt x="817" y="358"/>
                    </a:lnTo>
                    <a:lnTo>
                      <a:pt x="820" y="409"/>
                    </a:lnTo>
                    <a:lnTo>
                      <a:pt x="817" y="461"/>
                    </a:lnTo>
                    <a:lnTo>
                      <a:pt x="808" y="511"/>
                    </a:lnTo>
                    <a:lnTo>
                      <a:pt x="792" y="558"/>
                    </a:lnTo>
                    <a:lnTo>
                      <a:pt x="773" y="602"/>
                    </a:lnTo>
                    <a:lnTo>
                      <a:pt x="747" y="644"/>
                    </a:lnTo>
                    <a:lnTo>
                      <a:pt x="716" y="682"/>
                    </a:lnTo>
                    <a:lnTo>
                      <a:pt x="683" y="716"/>
                    </a:lnTo>
                    <a:lnTo>
                      <a:pt x="645" y="746"/>
                    </a:lnTo>
                    <a:lnTo>
                      <a:pt x="604" y="772"/>
                    </a:lnTo>
                    <a:lnTo>
                      <a:pt x="559" y="792"/>
                    </a:lnTo>
                    <a:lnTo>
                      <a:pt x="511" y="808"/>
                    </a:lnTo>
                    <a:lnTo>
                      <a:pt x="462" y="817"/>
                    </a:lnTo>
                    <a:lnTo>
                      <a:pt x="411" y="820"/>
                    </a:lnTo>
                    <a:lnTo>
                      <a:pt x="360" y="817"/>
                    </a:lnTo>
                    <a:lnTo>
                      <a:pt x="310" y="808"/>
                    </a:lnTo>
                    <a:lnTo>
                      <a:pt x="263" y="792"/>
                    </a:lnTo>
                    <a:lnTo>
                      <a:pt x="218" y="772"/>
                    </a:lnTo>
                    <a:lnTo>
                      <a:pt x="177" y="746"/>
                    </a:lnTo>
                    <a:lnTo>
                      <a:pt x="139" y="716"/>
                    </a:lnTo>
                    <a:lnTo>
                      <a:pt x="104" y="682"/>
                    </a:lnTo>
                    <a:lnTo>
                      <a:pt x="74" y="644"/>
                    </a:lnTo>
                    <a:lnTo>
                      <a:pt x="49" y="602"/>
                    </a:lnTo>
                    <a:lnTo>
                      <a:pt x="28" y="558"/>
                    </a:lnTo>
                    <a:lnTo>
                      <a:pt x="14" y="511"/>
                    </a:lnTo>
                    <a:lnTo>
                      <a:pt x="5" y="461"/>
                    </a:lnTo>
                    <a:lnTo>
                      <a:pt x="0" y="409"/>
                    </a:lnTo>
                    <a:lnTo>
                      <a:pt x="5" y="358"/>
                    </a:lnTo>
                    <a:lnTo>
                      <a:pt x="14" y="309"/>
                    </a:lnTo>
                    <a:lnTo>
                      <a:pt x="28" y="262"/>
                    </a:lnTo>
                    <a:lnTo>
                      <a:pt x="49" y="217"/>
                    </a:lnTo>
                    <a:lnTo>
                      <a:pt x="74" y="175"/>
                    </a:lnTo>
                    <a:lnTo>
                      <a:pt x="104" y="137"/>
                    </a:lnTo>
                    <a:lnTo>
                      <a:pt x="139" y="104"/>
                    </a:lnTo>
                    <a:lnTo>
                      <a:pt x="177" y="73"/>
                    </a:lnTo>
                    <a:lnTo>
                      <a:pt x="218" y="48"/>
                    </a:lnTo>
                    <a:lnTo>
                      <a:pt x="263" y="28"/>
                    </a:lnTo>
                    <a:lnTo>
                      <a:pt x="310" y="12"/>
                    </a:lnTo>
                    <a:lnTo>
                      <a:pt x="360" y="3"/>
                    </a:lnTo>
                    <a:lnTo>
                      <a:pt x="411" y="0"/>
                    </a:lnTo>
                    <a:close/>
                  </a:path>
                </a:pathLst>
              </a:custGeom>
              <a:solidFill>
                <a:schemeClr val="bg1"/>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70" name="Freeform 48"/>
              <p:cNvSpPr>
                <a:spLocks noEditPoints="1"/>
              </p:cNvSpPr>
              <p:nvPr/>
            </p:nvSpPr>
            <p:spPr bwMode="auto">
              <a:xfrm>
                <a:off x="4230688" y="5232400"/>
                <a:ext cx="741363" cy="517525"/>
              </a:xfrm>
              <a:custGeom>
                <a:avLst/>
                <a:gdLst>
                  <a:gd name="T0" fmla="*/ 32 w 467"/>
                  <a:gd name="T1" fmla="*/ 26 h 326"/>
                  <a:gd name="T2" fmla="*/ 32 w 467"/>
                  <a:gd name="T3" fmla="*/ 169 h 326"/>
                  <a:gd name="T4" fmla="*/ 35 w 467"/>
                  <a:gd name="T5" fmla="*/ 194 h 326"/>
                  <a:gd name="T6" fmla="*/ 44 w 467"/>
                  <a:gd name="T7" fmla="*/ 218 h 326"/>
                  <a:gd name="T8" fmla="*/ 58 w 467"/>
                  <a:gd name="T9" fmla="*/ 239 h 326"/>
                  <a:gd name="T10" fmla="*/ 79 w 467"/>
                  <a:gd name="T11" fmla="*/ 258 h 326"/>
                  <a:gd name="T12" fmla="*/ 103 w 467"/>
                  <a:gd name="T13" fmla="*/ 274 h 326"/>
                  <a:gd name="T14" fmla="*/ 130 w 467"/>
                  <a:gd name="T15" fmla="*/ 287 h 326"/>
                  <a:gd name="T16" fmla="*/ 162 w 467"/>
                  <a:gd name="T17" fmla="*/ 298 h 326"/>
                  <a:gd name="T18" fmla="*/ 197 w 467"/>
                  <a:gd name="T19" fmla="*/ 304 h 326"/>
                  <a:gd name="T20" fmla="*/ 234 w 467"/>
                  <a:gd name="T21" fmla="*/ 306 h 326"/>
                  <a:gd name="T22" fmla="*/ 271 w 467"/>
                  <a:gd name="T23" fmla="*/ 304 h 326"/>
                  <a:gd name="T24" fmla="*/ 305 w 467"/>
                  <a:gd name="T25" fmla="*/ 298 h 326"/>
                  <a:gd name="T26" fmla="*/ 336 w 467"/>
                  <a:gd name="T27" fmla="*/ 287 h 326"/>
                  <a:gd name="T28" fmla="*/ 364 w 467"/>
                  <a:gd name="T29" fmla="*/ 274 h 326"/>
                  <a:gd name="T30" fmla="*/ 389 w 467"/>
                  <a:gd name="T31" fmla="*/ 258 h 326"/>
                  <a:gd name="T32" fmla="*/ 408 w 467"/>
                  <a:gd name="T33" fmla="*/ 239 h 326"/>
                  <a:gd name="T34" fmla="*/ 423 w 467"/>
                  <a:gd name="T35" fmla="*/ 218 h 326"/>
                  <a:gd name="T36" fmla="*/ 432 w 467"/>
                  <a:gd name="T37" fmla="*/ 194 h 326"/>
                  <a:gd name="T38" fmla="*/ 435 w 467"/>
                  <a:gd name="T39" fmla="*/ 169 h 326"/>
                  <a:gd name="T40" fmla="*/ 435 w 467"/>
                  <a:gd name="T41" fmla="*/ 26 h 326"/>
                  <a:gd name="T42" fmla="*/ 32 w 467"/>
                  <a:gd name="T43" fmla="*/ 26 h 326"/>
                  <a:gd name="T44" fmla="*/ 0 w 467"/>
                  <a:gd name="T45" fmla="*/ 0 h 326"/>
                  <a:gd name="T46" fmla="*/ 467 w 467"/>
                  <a:gd name="T47" fmla="*/ 0 h 326"/>
                  <a:gd name="T48" fmla="*/ 467 w 467"/>
                  <a:gd name="T49" fmla="*/ 169 h 326"/>
                  <a:gd name="T50" fmla="*/ 464 w 467"/>
                  <a:gd name="T51" fmla="*/ 196 h 326"/>
                  <a:gd name="T52" fmla="*/ 455 w 467"/>
                  <a:gd name="T53" fmla="*/ 220 h 326"/>
                  <a:gd name="T54" fmla="*/ 441 w 467"/>
                  <a:gd name="T55" fmla="*/ 242 h 326"/>
                  <a:gd name="T56" fmla="*/ 423 w 467"/>
                  <a:gd name="T57" fmla="*/ 263 h 326"/>
                  <a:gd name="T58" fmla="*/ 399 w 467"/>
                  <a:gd name="T59" fmla="*/ 281 h 326"/>
                  <a:gd name="T60" fmla="*/ 371 w 467"/>
                  <a:gd name="T61" fmla="*/ 297 h 326"/>
                  <a:gd name="T62" fmla="*/ 342 w 467"/>
                  <a:gd name="T63" fmla="*/ 309 h 326"/>
                  <a:gd name="T64" fmla="*/ 308 w 467"/>
                  <a:gd name="T65" fmla="*/ 318 h 326"/>
                  <a:gd name="T66" fmla="*/ 272 w 467"/>
                  <a:gd name="T67" fmla="*/ 324 h 326"/>
                  <a:gd name="T68" fmla="*/ 234 w 467"/>
                  <a:gd name="T69" fmla="*/ 326 h 326"/>
                  <a:gd name="T70" fmla="*/ 195 w 467"/>
                  <a:gd name="T71" fmla="*/ 324 h 326"/>
                  <a:gd name="T72" fmla="*/ 159 w 467"/>
                  <a:gd name="T73" fmla="*/ 318 h 326"/>
                  <a:gd name="T74" fmla="*/ 126 w 467"/>
                  <a:gd name="T75" fmla="*/ 309 h 326"/>
                  <a:gd name="T76" fmla="*/ 95 w 467"/>
                  <a:gd name="T77" fmla="*/ 297 h 326"/>
                  <a:gd name="T78" fmla="*/ 68 w 467"/>
                  <a:gd name="T79" fmla="*/ 281 h 326"/>
                  <a:gd name="T80" fmla="*/ 45 w 467"/>
                  <a:gd name="T81" fmla="*/ 263 h 326"/>
                  <a:gd name="T82" fmla="*/ 26 w 467"/>
                  <a:gd name="T83" fmla="*/ 242 h 326"/>
                  <a:gd name="T84" fmla="*/ 11 w 467"/>
                  <a:gd name="T85" fmla="*/ 220 h 326"/>
                  <a:gd name="T86" fmla="*/ 3 w 467"/>
                  <a:gd name="T87" fmla="*/ 196 h 326"/>
                  <a:gd name="T88" fmla="*/ 0 w 467"/>
                  <a:gd name="T89" fmla="*/ 169 h 326"/>
                  <a:gd name="T90" fmla="*/ 0 w 467"/>
                  <a:gd name="T9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7" h="326">
                    <a:moveTo>
                      <a:pt x="32" y="26"/>
                    </a:moveTo>
                    <a:lnTo>
                      <a:pt x="32" y="169"/>
                    </a:lnTo>
                    <a:lnTo>
                      <a:pt x="35" y="194"/>
                    </a:lnTo>
                    <a:lnTo>
                      <a:pt x="44" y="218"/>
                    </a:lnTo>
                    <a:lnTo>
                      <a:pt x="58" y="239"/>
                    </a:lnTo>
                    <a:lnTo>
                      <a:pt x="79" y="258"/>
                    </a:lnTo>
                    <a:lnTo>
                      <a:pt x="103" y="274"/>
                    </a:lnTo>
                    <a:lnTo>
                      <a:pt x="130" y="287"/>
                    </a:lnTo>
                    <a:lnTo>
                      <a:pt x="162" y="298"/>
                    </a:lnTo>
                    <a:lnTo>
                      <a:pt x="197" y="304"/>
                    </a:lnTo>
                    <a:lnTo>
                      <a:pt x="234" y="306"/>
                    </a:lnTo>
                    <a:lnTo>
                      <a:pt x="271" y="304"/>
                    </a:lnTo>
                    <a:lnTo>
                      <a:pt x="305" y="298"/>
                    </a:lnTo>
                    <a:lnTo>
                      <a:pt x="336" y="287"/>
                    </a:lnTo>
                    <a:lnTo>
                      <a:pt x="364" y="274"/>
                    </a:lnTo>
                    <a:lnTo>
                      <a:pt x="389" y="258"/>
                    </a:lnTo>
                    <a:lnTo>
                      <a:pt x="408" y="239"/>
                    </a:lnTo>
                    <a:lnTo>
                      <a:pt x="423" y="218"/>
                    </a:lnTo>
                    <a:lnTo>
                      <a:pt x="432" y="194"/>
                    </a:lnTo>
                    <a:lnTo>
                      <a:pt x="435" y="169"/>
                    </a:lnTo>
                    <a:lnTo>
                      <a:pt x="435" y="26"/>
                    </a:lnTo>
                    <a:lnTo>
                      <a:pt x="32" y="26"/>
                    </a:lnTo>
                    <a:close/>
                    <a:moveTo>
                      <a:pt x="0" y="0"/>
                    </a:moveTo>
                    <a:lnTo>
                      <a:pt x="467" y="0"/>
                    </a:lnTo>
                    <a:lnTo>
                      <a:pt x="467" y="169"/>
                    </a:lnTo>
                    <a:lnTo>
                      <a:pt x="464" y="196"/>
                    </a:lnTo>
                    <a:lnTo>
                      <a:pt x="455" y="220"/>
                    </a:lnTo>
                    <a:lnTo>
                      <a:pt x="441" y="242"/>
                    </a:lnTo>
                    <a:lnTo>
                      <a:pt x="423" y="263"/>
                    </a:lnTo>
                    <a:lnTo>
                      <a:pt x="399" y="281"/>
                    </a:lnTo>
                    <a:lnTo>
                      <a:pt x="371" y="297"/>
                    </a:lnTo>
                    <a:lnTo>
                      <a:pt x="342" y="309"/>
                    </a:lnTo>
                    <a:lnTo>
                      <a:pt x="308" y="318"/>
                    </a:lnTo>
                    <a:lnTo>
                      <a:pt x="272" y="324"/>
                    </a:lnTo>
                    <a:lnTo>
                      <a:pt x="234" y="326"/>
                    </a:lnTo>
                    <a:lnTo>
                      <a:pt x="195" y="324"/>
                    </a:lnTo>
                    <a:lnTo>
                      <a:pt x="159" y="318"/>
                    </a:lnTo>
                    <a:lnTo>
                      <a:pt x="126" y="309"/>
                    </a:lnTo>
                    <a:lnTo>
                      <a:pt x="95" y="297"/>
                    </a:lnTo>
                    <a:lnTo>
                      <a:pt x="68" y="281"/>
                    </a:lnTo>
                    <a:lnTo>
                      <a:pt x="45" y="263"/>
                    </a:lnTo>
                    <a:lnTo>
                      <a:pt x="26" y="242"/>
                    </a:lnTo>
                    <a:lnTo>
                      <a:pt x="11" y="220"/>
                    </a:lnTo>
                    <a:lnTo>
                      <a:pt x="3" y="196"/>
                    </a:lnTo>
                    <a:lnTo>
                      <a:pt x="0" y="169"/>
                    </a:lnTo>
                    <a:lnTo>
                      <a:pt x="0" y="0"/>
                    </a:lnTo>
                    <a:close/>
                  </a:path>
                </a:pathLst>
              </a:custGeom>
              <a:solidFill>
                <a:schemeClr val="accent2">
                  <a:lumMod val="75000"/>
                </a:schemeClr>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71" name="Rectangle 49"/>
              <p:cNvSpPr>
                <a:spLocks noChangeArrowheads="1"/>
              </p:cNvSpPr>
              <p:nvPr/>
            </p:nvSpPr>
            <p:spPr bwMode="auto">
              <a:xfrm>
                <a:off x="4545013" y="5699125"/>
                <a:ext cx="103188" cy="193675"/>
              </a:xfrm>
              <a:prstGeom prst="rect">
                <a:avLst/>
              </a:prstGeom>
              <a:solidFill>
                <a:srgbClr val="D8BB00"/>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72" name="Freeform 50"/>
              <p:cNvSpPr>
                <a:spLocks/>
              </p:cNvSpPr>
              <p:nvPr/>
            </p:nvSpPr>
            <p:spPr bwMode="auto">
              <a:xfrm>
                <a:off x="4324351" y="5170488"/>
                <a:ext cx="546100" cy="596900"/>
              </a:xfrm>
              <a:custGeom>
                <a:avLst/>
                <a:gdLst>
                  <a:gd name="T0" fmla="*/ 342 w 344"/>
                  <a:gd name="T1" fmla="*/ 0 h 376"/>
                  <a:gd name="T2" fmla="*/ 344 w 344"/>
                  <a:gd name="T3" fmla="*/ 11 h 376"/>
                  <a:gd name="T4" fmla="*/ 344 w 344"/>
                  <a:gd name="T5" fmla="*/ 22 h 376"/>
                  <a:gd name="T6" fmla="*/ 344 w 344"/>
                  <a:gd name="T7" fmla="*/ 203 h 376"/>
                  <a:gd name="T8" fmla="*/ 341 w 344"/>
                  <a:gd name="T9" fmla="*/ 234 h 376"/>
                  <a:gd name="T10" fmla="*/ 334 w 344"/>
                  <a:gd name="T11" fmla="*/ 263 h 376"/>
                  <a:gd name="T12" fmla="*/ 322 w 344"/>
                  <a:gd name="T13" fmla="*/ 289 h 376"/>
                  <a:gd name="T14" fmla="*/ 305 w 344"/>
                  <a:gd name="T15" fmla="*/ 314 h 376"/>
                  <a:gd name="T16" fmla="*/ 285 w 344"/>
                  <a:gd name="T17" fmla="*/ 335 h 376"/>
                  <a:gd name="T18" fmla="*/ 261 w 344"/>
                  <a:gd name="T19" fmla="*/ 352 h 376"/>
                  <a:gd name="T20" fmla="*/ 234 w 344"/>
                  <a:gd name="T21" fmla="*/ 364 h 376"/>
                  <a:gd name="T22" fmla="*/ 206 w 344"/>
                  <a:gd name="T23" fmla="*/ 372 h 376"/>
                  <a:gd name="T24" fmla="*/ 175 w 344"/>
                  <a:gd name="T25" fmla="*/ 376 h 376"/>
                  <a:gd name="T26" fmla="*/ 143 w 344"/>
                  <a:gd name="T27" fmla="*/ 372 h 376"/>
                  <a:gd name="T28" fmla="*/ 114 w 344"/>
                  <a:gd name="T29" fmla="*/ 364 h 376"/>
                  <a:gd name="T30" fmla="*/ 88 w 344"/>
                  <a:gd name="T31" fmla="*/ 352 h 376"/>
                  <a:gd name="T32" fmla="*/ 64 w 344"/>
                  <a:gd name="T33" fmla="*/ 335 h 376"/>
                  <a:gd name="T34" fmla="*/ 45 w 344"/>
                  <a:gd name="T35" fmla="*/ 314 h 376"/>
                  <a:gd name="T36" fmla="*/ 27 w 344"/>
                  <a:gd name="T37" fmla="*/ 289 h 376"/>
                  <a:gd name="T38" fmla="*/ 15 w 344"/>
                  <a:gd name="T39" fmla="*/ 263 h 376"/>
                  <a:gd name="T40" fmla="*/ 8 w 344"/>
                  <a:gd name="T41" fmla="*/ 234 h 376"/>
                  <a:gd name="T42" fmla="*/ 5 w 344"/>
                  <a:gd name="T43" fmla="*/ 203 h 376"/>
                  <a:gd name="T44" fmla="*/ 5 w 344"/>
                  <a:gd name="T45" fmla="*/ 22 h 376"/>
                  <a:gd name="T46" fmla="*/ 4 w 344"/>
                  <a:gd name="T47" fmla="*/ 14 h 376"/>
                  <a:gd name="T48" fmla="*/ 1 w 344"/>
                  <a:gd name="T49" fmla="*/ 7 h 376"/>
                  <a:gd name="T50" fmla="*/ 0 w 344"/>
                  <a:gd name="T51" fmla="*/ 0 h 376"/>
                  <a:gd name="T52" fmla="*/ 342 w 344"/>
                  <a:gd name="T5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376">
                    <a:moveTo>
                      <a:pt x="342" y="0"/>
                    </a:moveTo>
                    <a:lnTo>
                      <a:pt x="344" y="11"/>
                    </a:lnTo>
                    <a:lnTo>
                      <a:pt x="344" y="22"/>
                    </a:lnTo>
                    <a:lnTo>
                      <a:pt x="344" y="203"/>
                    </a:lnTo>
                    <a:lnTo>
                      <a:pt x="341" y="234"/>
                    </a:lnTo>
                    <a:lnTo>
                      <a:pt x="334" y="263"/>
                    </a:lnTo>
                    <a:lnTo>
                      <a:pt x="322" y="289"/>
                    </a:lnTo>
                    <a:lnTo>
                      <a:pt x="305" y="314"/>
                    </a:lnTo>
                    <a:lnTo>
                      <a:pt x="285" y="335"/>
                    </a:lnTo>
                    <a:lnTo>
                      <a:pt x="261" y="352"/>
                    </a:lnTo>
                    <a:lnTo>
                      <a:pt x="234" y="364"/>
                    </a:lnTo>
                    <a:lnTo>
                      <a:pt x="206" y="372"/>
                    </a:lnTo>
                    <a:lnTo>
                      <a:pt x="175" y="376"/>
                    </a:lnTo>
                    <a:lnTo>
                      <a:pt x="143" y="372"/>
                    </a:lnTo>
                    <a:lnTo>
                      <a:pt x="114" y="364"/>
                    </a:lnTo>
                    <a:lnTo>
                      <a:pt x="88" y="352"/>
                    </a:lnTo>
                    <a:lnTo>
                      <a:pt x="64" y="335"/>
                    </a:lnTo>
                    <a:lnTo>
                      <a:pt x="45" y="314"/>
                    </a:lnTo>
                    <a:lnTo>
                      <a:pt x="27" y="289"/>
                    </a:lnTo>
                    <a:lnTo>
                      <a:pt x="15" y="263"/>
                    </a:lnTo>
                    <a:lnTo>
                      <a:pt x="8" y="234"/>
                    </a:lnTo>
                    <a:lnTo>
                      <a:pt x="5" y="203"/>
                    </a:lnTo>
                    <a:lnTo>
                      <a:pt x="5" y="22"/>
                    </a:lnTo>
                    <a:lnTo>
                      <a:pt x="4" y="14"/>
                    </a:lnTo>
                    <a:lnTo>
                      <a:pt x="1" y="7"/>
                    </a:lnTo>
                    <a:lnTo>
                      <a:pt x="0" y="0"/>
                    </a:lnTo>
                    <a:lnTo>
                      <a:pt x="342" y="0"/>
                    </a:lnTo>
                    <a:close/>
                  </a:path>
                </a:pathLst>
              </a:custGeom>
              <a:solidFill>
                <a:schemeClr val="accent2"/>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73" name="Freeform 51"/>
              <p:cNvSpPr>
                <a:spLocks/>
              </p:cNvSpPr>
              <p:nvPr/>
            </p:nvSpPr>
            <p:spPr bwMode="auto">
              <a:xfrm>
                <a:off x="4291013" y="5129213"/>
                <a:ext cx="639763" cy="71438"/>
              </a:xfrm>
              <a:custGeom>
                <a:avLst/>
                <a:gdLst>
                  <a:gd name="T0" fmla="*/ 22 w 403"/>
                  <a:gd name="T1" fmla="*/ 0 h 45"/>
                  <a:gd name="T2" fmla="*/ 381 w 403"/>
                  <a:gd name="T3" fmla="*/ 0 h 45"/>
                  <a:gd name="T4" fmla="*/ 390 w 403"/>
                  <a:gd name="T5" fmla="*/ 2 h 45"/>
                  <a:gd name="T6" fmla="*/ 397 w 403"/>
                  <a:gd name="T7" fmla="*/ 7 h 45"/>
                  <a:gd name="T8" fmla="*/ 402 w 403"/>
                  <a:gd name="T9" fmla="*/ 15 h 45"/>
                  <a:gd name="T10" fmla="*/ 403 w 403"/>
                  <a:gd name="T11" fmla="*/ 23 h 45"/>
                  <a:gd name="T12" fmla="*/ 402 w 403"/>
                  <a:gd name="T13" fmla="*/ 32 h 45"/>
                  <a:gd name="T14" fmla="*/ 397 w 403"/>
                  <a:gd name="T15" fmla="*/ 39 h 45"/>
                  <a:gd name="T16" fmla="*/ 390 w 403"/>
                  <a:gd name="T17" fmla="*/ 43 h 45"/>
                  <a:gd name="T18" fmla="*/ 381 w 403"/>
                  <a:gd name="T19" fmla="*/ 45 h 45"/>
                  <a:gd name="T20" fmla="*/ 22 w 403"/>
                  <a:gd name="T21" fmla="*/ 45 h 45"/>
                  <a:gd name="T22" fmla="*/ 14 w 403"/>
                  <a:gd name="T23" fmla="*/ 43 h 45"/>
                  <a:gd name="T24" fmla="*/ 7 w 403"/>
                  <a:gd name="T25" fmla="*/ 39 h 45"/>
                  <a:gd name="T26" fmla="*/ 2 w 403"/>
                  <a:gd name="T27" fmla="*/ 32 h 45"/>
                  <a:gd name="T28" fmla="*/ 0 w 403"/>
                  <a:gd name="T29" fmla="*/ 23 h 45"/>
                  <a:gd name="T30" fmla="*/ 2 w 403"/>
                  <a:gd name="T31" fmla="*/ 15 h 45"/>
                  <a:gd name="T32" fmla="*/ 7 w 403"/>
                  <a:gd name="T33" fmla="*/ 7 h 45"/>
                  <a:gd name="T34" fmla="*/ 14 w 403"/>
                  <a:gd name="T35" fmla="*/ 2 h 45"/>
                  <a:gd name="T36" fmla="*/ 22 w 403"/>
                  <a:gd name="T3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3" h="45">
                    <a:moveTo>
                      <a:pt x="22" y="0"/>
                    </a:moveTo>
                    <a:lnTo>
                      <a:pt x="381" y="0"/>
                    </a:lnTo>
                    <a:lnTo>
                      <a:pt x="390" y="2"/>
                    </a:lnTo>
                    <a:lnTo>
                      <a:pt x="397" y="7"/>
                    </a:lnTo>
                    <a:lnTo>
                      <a:pt x="402" y="15"/>
                    </a:lnTo>
                    <a:lnTo>
                      <a:pt x="403" y="23"/>
                    </a:lnTo>
                    <a:lnTo>
                      <a:pt x="402" y="32"/>
                    </a:lnTo>
                    <a:lnTo>
                      <a:pt x="397" y="39"/>
                    </a:lnTo>
                    <a:lnTo>
                      <a:pt x="390" y="43"/>
                    </a:lnTo>
                    <a:lnTo>
                      <a:pt x="381" y="45"/>
                    </a:lnTo>
                    <a:lnTo>
                      <a:pt x="22" y="45"/>
                    </a:lnTo>
                    <a:lnTo>
                      <a:pt x="14" y="43"/>
                    </a:lnTo>
                    <a:lnTo>
                      <a:pt x="7" y="39"/>
                    </a:lnTo>
                    <a:lnTo>
                      <a:pt x="2" y="32"/>
                    </a:lnTo>
                    <a:lnTo>
                      <a:pt x="0" y="23"/>
                    </a:lnTo>
                    <a:lnTo>
                      <a:pt x="2" y="15"/>
                    </a:lnTo>
                    <a:lnTo>
                      <a:pt x="7" y="7"/>
                    </a:lnTo>
                    <a:lnTo>
                      <a:pt x="14" y="2"/>
                    </a:lnTo>
                    <a:lnTo>
                      <a:pt x="22" y="0"/>
                    </a:lnTo>
                    <a:close/>
                  </a:path>
                </a:pathLst>
              </a:custGeom>
              <a:solidFill>
                <a:schemeClr val="accent2"/>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74" name="Freeform 52"/>
              <p:cNvSpPr>
                <a:spLocks/>
              </p:cNvSpPr>
              <p:nvPr/>
            </p:nvSpPr>
            <p:spPr bwMode="auto">
              <a:xfrm>
                <a:off x="4486276" y="5832475"/>
                <a:ext cx="212725" cy="30163"/>
              </a:xfrm>
              <a:custGeom>
                <a:avLst/>
                <a:gdLst>
                  <a:gd name="T0" fmla="*/ 8 w 134"/>
                  <a:gd name="T1" fmla="*/ 0 h 19"/>
                  <a:gd name="T2" fmla="*/ 126 w 134"/>
                  <a:gd name="T3" fmla="*/ 0 h 19"/>
                  <a:gd name="T4" fmla="*/ 129 w 134"/>
                  <a:gd name="T5" fmla="*/ 1 h 19"/>
                  <a:gd name="T6" fmla="*/ 131 w 134"/>
                  <a:gd name="T7" fmla="*/ 3 h 19"/>
                  <a:gd name="T8" fmla="*/ 133 w 134"/>
                  <a:gd name="T9" fmla="*/ 6 h 19"/>
                  <a:gd name="T10" fmla="*/ 134 w 134"/>
                  <a:gd name="T11" fmla="*/ 9 h 19"/>
                  <a:gd name="T12" fmla="*/ 133 w 134"/>
                  <a:gd name="T13" fmla="*/ 13 h 19"/>
                  <a:gd name="T14" fmla="*/ 131 w 134"/>
                  <a:gd name="T15" fmla="*/ 16 h 19"/>
                  <a:gd name="T16" fmla="*/ 129 w 134"/>
                  <a:gd name="T17" fmla="*/ 18 h 19"/>
                  <a:gd name="T18" fmla="*/ 126 w 134"/>
                  <a:gd name="T19" fmla="*/ 19 h 19"/>
                  <a:gd name="T20" fmla="*/ 8 w 134"/>
                  <a:gd name="T21" fmla="*/ 19 h 19"/>
                  <a:gd name="T22" fmla="*/ 5 w 134"/>
                  <a:gd name="T23" fmla="*/ 18 h 19"/>
                  <a:gd name="T24" fmla="*/ 2 w 134"/>
                  <a:gd name="T25" fmla="*/ 16 h 19"/>
                  <a:gd name="T26" fmla="*/ 1 w 134"/>
                  <a:gd name="T27" fmla="*/ 13 h 19"/>
                  <a:gd name="T28" fmla="*/ 0 w 134"/>
                  <a:gd name="T29" fmla="*/ 9 h 19"/>
                  <a:gd name="T30" fmla="*/ 1 w 134"/>
                  <a:gd name="T31" fmla="*/ 6 h 19"/>
                  <a:gd name="T32" fmla="*/ 2 w 134"/>
                  <a:gd name="T33" fmla="*/ 3 h 19"/>
                  <a:gd name="T34" fmla="*/ 5 w 134"/>
                  <a:gd name="T35" fmla="*/ 1 h 19"/>
                  <a:gd name="T36" fmla="*/ 8 w 134"/>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4" h="19">
                    <a:moveTo>
                      <a:pt x="8" y="0"/>
                    </a:moveTo>
                    <a:lnTo>
                      <a:pt x="126" y="0"/>
                    </a:lnTo>
                    <a:lnTo>
                      <a:pt x="129" y="1"/>
                    </a:lnTo>
                    <a:lnTo>
                      <a:pt x="131" y="3"/>
                    </a:lnTo>
                    <a:lnTo>
                      <a:pt x="133" y="6"/>
                    </a:lnTo>
                    <a:lnTo>
                      <a:pt x="134" y="9"/>
                    </a:lnTo>
                    <a:lnTo>
                      <a:pt x="133" y="13"/>
                    </a:lnTo>
                    <a:lnTo>
                      <a:pt x="131" y="16"/>
                    </a:lnTo>
                    <a:lnTo>
                      <a:pt x="129" y="18"/>
                    </a:lnTo>
                    <a:lnTo>
                      <a:pt x="126" y="19"/>
                    </a:lnTo>
                    <a:lnTo>
                      <a:pt x="8" y="19"/>
                    </a:lnTo>
                    <a:lnTo>
                      <a:pt x="5" y="18"/>
                    </a:lnTo>
                    <a:lnTo>
                      <a:pt x="2" y="16"/>
                    </a:lnTo>
                    <a:lnTo>
                      <a:pt x="1" y="13"/>
                    </a:lnTo>
                    <a:lnTo>
                      <a:pt x="0" y="9"/>
                    </a:lnTo>
                    <a:lnTo>
                      <a:pt x="1" y="6"/>
                    </a:lnTo>
                    <a:lnTo>
                      <a:pt x="2" y="3"/>
                    </a:lnTo>
                    <a:lnTo>
                      <a:pt x="5" y="1"/>
                    </a:lnTo>
                    <a:lnTo>
                      <a:pt x="8" y="0"/>
                    </a:lnTo>
                    <a:close/>
                  </a:path>
                </a:pathLst>
              </a:custGeom>
              <a:solidFill>
                <a:schemeClr val="accent2">
                  <a:lumMod val="75000"/>
                </a:schemeClr>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75" name="Rectangle 53"/>
              <p:cNvSpPr>
                <a:spLocks noChangeArrowheads="1"/>
              </p:cNvSpPr>
              <p:nvPr/>
            </p:nvSpPr>
            <p:spPr bwMode="auto">
              <a:xfrm>
                <a:off x="4433888" y="5862638"/>
                <a:ext cx="334963" cy="111125"/>
              </a:xfrm>
              <a:prstGeom prst="rect">
                <a:avLst/>
              </a:prstGeom>
              <a:solidFill>
                <a:schemeClr val="accent2"/>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76" name="Rectangle 54"/>
              <p:cNvSpPr>
                <a:spLocks noChangeArrowheads="1"/>
              </p:cNvSpPr>
              <p:nvPr/>
            </p:nvSpPr>
            <p:spPr bwMode="auto">
              <a:xfrm>
                <a:off x="4484688" y="5892800"/>
                <a:ext cx="222250" cy="50800"/>
              </a:xfrm>
              <a:prstGeom prst="rect">
                <a:avLst/>
              </a:prstGeom>
              <a:solidFill>
                <a:srgbClr val="F7FAFD"/>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77" name="Freeform 55"/>
              <p:cNvSpPr>
                <a:spLocks/>
              </p:cNvSpPr>
              <p:nvPr/>
            </p:nvSpPr>
            <p:spPr bwMode="auto">
              <a:xfrm>
                <a:off x="4421188" y="5267325"/>
                <a:ext cx="360363" cy="358775"/>
              </a:xfrm>
              <a:custGeom>
                <a:avLst/>
                <a:gdLst>
                  <a:gd name="T0" fmla="*/ 113 w 227"/>
                  <a:gd name="T1" fmla="*/ 0 h 226"/>
                  <a:gd name="T2" fmla="*/ 139 w 227"/>
                  <a:gd name="T3" fmla="*/ 4 h 226"/>
                  <a:gd name="T4" fmla="*/ 163 w 227"/>
                  <a:gd name="T5" fmla="*/ 12 h 226"/>
                  <a:gd name="T6" fmla="*/ 184 w 227"/>
                  <a:gd name="T7" fmla="*/ 25 h 226"/>
                  <a:gd name="T8" fmla="*/ 201 w 227"/>
                  <a:gd name="T9" fmla="*/ 43 h 226"/>
                  <a:gd name="T10" fmla="*/ 214 w 227"/>
                  <a:gd name="T11" fmla="*/ 63 h 226"/>
                  <a:gd name="T12" fmla="*/ 224 w 227"/>
                  <a:gd name="T13" fmla="*/ 88 h 226"/>
                  <a:gd name="T14" fmla="*/ 227 w 227"/>
                  <a:gd name="T15" fmla="*/ 113 h 226"/>
                  <a:gd name="T16" fmla="*/ 224 w 227"/>
                  <a:gd name="T17" fmla="*/ 139 h 226"/>
                  <a:gd name="T18" fmla="*/ 214 w 227"/>
                  <a:gd name="T19" fmla="*/ 164 h 226"/>
                  <a:gd name="T20" fmla="*/ 201 w 227"/>
                  <a:gd name="T21" fmla="*/ 184 h 226"/>
                  <a:gd name="T22" fmla="*/ 184 w 227"/>
                  <a:gd name="T23" fmla="*/ 202 h 226"/>
                  <a:gd name="T24" fmla="*/ 163 w 227"/>
                  <a:gd name="T25" fmla="*/ 215 h 226"/>
                  <a:gd name="T26" fmla="*/ 139 w 227"/>
                  <a:gd name="T27" fmla="*/ 223 h 226"/>
                  <a:gd name="T28" fmla="*/ 113 w 227"/>
                  <a:gd name="T29" fmla="*/ 226 h 226"/>
                  <a:gd name="T30" fmla="*/ 87 w 227"/>
                  <a:gd name="T31" fmla="*/ 223 h 226"/>
                  <a:gd name="T32" fmla="*/ 64 w 227"/>
                  <a:gd name="T33" fmla="*/ 215 h 226"/>
                  <a:gd name="T34" fmla="*/ 42 w 227"/>
                  <a:gd name="T35" fmla="*/ 202 h 226"/>
                  <a:gd name="T36" fmla="*/ 25 w 227"/>
                  <a:gd name="T37" fmla="*/ 184 h 226"/>
                  <a:gd name="T38" fmla="*/ 11 w 227"/>
                  <a:gd name="T39" fmla="*/ 164 h 226"/>
                  <a:gd name="T40" fmla="*/ 3 w 227"/>
                  <a:gd name="T41" fmla="*/ 139 h 226"/>
                  <a:gd name="T42" fmla="*/ 0 w 227"/>
                  <a:gd name="T43" fmla="*/ 113 h 226"/>
                  <a:gd name="T44" fmla="*/ 3 w 227"/>
                  <a:gd name="T45" fmla="*/ 88 h 226"/>
                  <a:gd name="T46" fmla="*/ 11 w 227"/>
                  <a:gd name="T47" fmla="*/ 63 h 226"/>
                  <a:gd name="T48" fmla="*/ 25 w 227"/>
                  <a:gd name="T49" fmla="*/ 43 h 226"/>
                  <a:gd name="T50" fmla="*/ 42 w 227"/>
                  <a:gd name="T51" fmla="*/ 25 h 226"/>
                  <a:gd name="T52" fmla="*/ 64 w 227"/>
                  <a:gd name="T53" fmla="*/ 12 h 226"/>
                  <a:gd name="T54" fmla="*/ 87 w 227"/>
                  <a:gd name="T55" fmla="*/ 4 h 226"/>
                  <a:gd name="T56" fmla="*/ 113 w 227"/>
                  <a:gd name="T5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226">
                    <a:moveTo>
                      <a:pt x="113" y="0"/>
                    </a:moveTo>
                    <a:lnTo>
                      <a:pt x="139" y="4"/>
                    </a:lnTo>
                    <a:lnTo>
                      <a:pt x="163" y="12"/>
                    </a:lnTo>
                    <a:lnTo>
                      <a:pt x="184" y="25"/>
                    </a:lnTo>
                    <a:lnTo>
                      <a:pt x="201" y="43"/>
                    </a:lnTo>
                    <a:lnTo>
                      <a:pt x="214" y="63"/>
                    </a:lnTo>
                    <a:lnTo>
                      <a:pt x="224" y="88"/>
                    </a:lnTo>
                    <a:lnTo>
                      <a:pt x="227" y="113"/>
                    </a:lnTo>
                    <a:lnTo>
                      <a:pt x="224" y="139"/>
                    </a:lnTo>
                    <a:lnTo>
                      <a:pt x="214" y="164"/>
                    </a:lnTo>
                    <a:lnTo>
                      <a:pt x="201" y="184"/>
                    </a:lnTo>
                    <a:lnTo>
                      <a:pt x="184" y="202"/>
                    </a:lnTo>
                    <a:lnTo>
                      <a:pt x="163" y="215"/>
                    </a:lnTo>
                    <a:lnTo>
                      <a:pt x="139" y="223"/>
                    </a:lnTo>
                    <a:lnTo>
                      <a:pt x="113" y="226"/>
                    </a:lnTo>
                    <a:lnTo>
                      <a:pt x="87" y="223"/>
                    </a:lnTo>
                    <a:lnTo>
                      <a:pt x="64" y="215"/>
                    </a:lnTo>
                    <a:lnTo>
                      <a:pt x="42" y="202"/>
                    </a:lnTo>
                    <a:lnTo>
                      <a:pt x="25" y="184"/>
                    </a:lnTo>
                    <a:lnTo>
                      <a:pt x="11" y="164"/>
                    </a:lnTo>
                    <a:lnTo>
                      <a:pt x="3" y="139"/>
                    </a:lnTo>
                    <a:lnTo>
                      <a:pt x="0" y="113"/>
                    </a:lnTo>
                    <a:lnTo>
                      <a:pt x="3" y="88"/>
                    </a:lnTo>
                    <a:lnTo>
                      <a:pt x="11" y="63"/>
                    </a:lnTo>
                    <a:lnTo>
                      <a:pt x="25" y="43"/>
                    </a:lnTo>
                    <a:lnTo>
                      <a:pt x="42" y="25"/>
                    </a:lnTo>
                    <a:lnTo>
                      <a:pt x="64" y="12"/>
                    </a:lnTo>
                    <a:lnTo>
                      <a:pt x="87" y="4"/>
                    </a:lnTo>
                    <a:lnTo>
                      <a:pt x="113" y="0"/>
                    </a:lnTo>
                    <a:close/>
                  </a:path>
                </a:pathLst>
              </a:custGeom>
              <a:solidFill>
                <a:srgbClr val="F7FAFD"/>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78" name="Freeform 56"/>
              <p:cNvSpPr>
                <a:spLocks/>
              </p:cNvSpPr>
              <p:nvPr/>
            </p:nvSpPr>
            <p:spPr bwMode="auto">
              <a:xfrm>
                <a:off x="4495801" y="5346700"/>
                <a:ext cx="207963" cy="196850"/>
              </a:xfrm>
              <a:custGeom>
                <a:avLst/>
                <a:gdLst>
                  <a:gd name="T0" fmla="*/ 66 w 131"/>
                  <a:gd name="T1" fmla="*/ 0 h 124"/>
                  <a:gd name="T2" fmla="*/ 86 w 131"/>
                  <a:gd name="T3" fmla="*/ 41 h 124"/>
                  <a:gd name="T4" fmla="*/ 131 w 131"/>
                  <a:gd name="T5" fmla="*/ 47 h 124"/>
                  <a:gd name="T6" fmla="*/ 99 w 131"/>
                  <a:gd name="T7" fmla="*/ 79 h 124"/>
                  <a:gd name="T8" fmla="*/ 107 w 131"/>
                  <a:gd name="T9" fmla="*/ 124 h 124"/>
                  <a:gd name="T10" fmla="*/ 66 w 131"/>
                  <a:gd name="T11" fmla="*/ 103 h 124"/>
                  <a:gd name="T12" fmla="*/ 26 w 131"/>
                  <a:gd name="T13" fmla="*/ 124 h 124"/>
                  <a:gd name="T14" fmla="*/ 33 w 131"/>
                  <a:gd name="T15" fmla="*/ 79 h 124"/>
                  <a:gd name="T16" fmla="*/ 0 w 131"/>
                  <a:gd name="T17" fmla="*/ 47 h 124"/>
                  <a:gd name="T18" fmla="*/ 46 w 131"/>
                  <a:gd name="T19" fmla="*/ 41 h 124"/>
                  <a:gd name="T20" fmla="*/ 66 w 131"/>
                  <a:gd name="T2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124">
                    <a:moveTo>
                      <a:pt x="66" y="0"/>
                    </a:moveTo>
                    <a:lnTo>
                      <a:pt x="86" y="41"/>
                    </a:lnTo>
                    <a:lnTo>
                      <a:pt x="131" y="47"/>
                    </a:lnTo>
                    <a:lnTo>
                      <a:pt x="99" y="79"/>
                    </a:lnTo>
                    <a:lnTo>
                      <a:pt x="107" y="124"/>
                    </a:lnTo>
                    <a:lnTo>
                      <a:pt x="66" y="103"/>
                    </a:lnTo>
                    <a:lnTo>
                      <a:pt x="26" y="124"/>
                    </a:lnTo>
                    <a:lnTo>
                      <a:pt x="33" y="79"/>
                    </a:lnTo>
                    <a:lnTo>
                      <a:pt x="0" y="47"/>
                    </a:lnTo>
                    <a:lnTo>
                      <a:pt x="46" y="41"/>
                    </a:lnTo>
                    <a:lnTo>
                      <a:pt x="66" y="0"/>
                    </a:lnTo>
                    <a:close/>
                  </a:path>
                </a:pathLst>
              </a:custGeom>
              <a:solidFill>
                <a:schemeClr val="accent2">
                  <a:lumMod val="75000"/>
                </a:schemeClr>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grpSp>
        <p:grpSp>
          <p:nvGrpSpPr>
            <p:cNvPr id="79" name="Group 78"/>
            <p:cNvGrpSpPr/>
            <p:nvPr/>
          </p:nvGrpSpPr>
          <p:grpSpPr>
            <a:xfrm>
              <a:off x="3888071" y="3155561"/>
              <a:ext cx="464343" cy="463778"/>
              <a:chOff x="2970213" y="3378200"/>
              <a:chExt cx="1301750" cy="1300163"/>
            </a:xfrm>
          </p:grpSpPr>
          <p:sp>
            <p:nvSpPr>
              <p:cNvPr id="80" name="Freeform 57"/>
              <p:cNvSpPr>
                <a:spLocks/>
              </p:cNvSpPr>
              <p:nvPr/>
            </p:nvSpPr>
            <p:spPr bwMode="auto">
              <a:xfrm>
                <a:off x="2970213" y="3378200"/>
                <a:ext cx="1301750" cy="1300163"/>
              </a:xfrm>
              <a:custGeom>
                <a:avLst/>
                <a:gdLst>
                  <a:gd name="T0" fmla="*/ 409 w 820"/>
                  <a:gd name="T1" fmla="*/ 0 h 819"/>
                  <a:gd name="T2" fmla="*/ 462 w 820"/>
                  <a:gd name="T3" fmla="*/ 3 h 819"/>
                  <a:gd name="T4" fmla="*/ 511 w 820"/>
                  <a:gd name="T5" fmla="*/ 12 h 819"/>
                  <a:gd name="T6" fmla="*/ 558 w 820"/>
                  <a:gd name="T7" fmla="*/ 27 h 819"/>
                  <a:gd name="T8" fmla="*/ 602 w 820"/>
                  <a:gd name="T9" fmla="*/ 47 h 819"/>
                  <a:gd name="T10" fmla="*/ 644 w 820"/>
                  <a:gd name="T11" fmla="*/ 73 h 819"/>
                  <a:gd name="T12" fmla="*/ 682 w 820"/>
                  <a:gd name="T13" fmla="*/ 102 h 819"/>
                  <a:gd name="T14" fmla="*/ 716 w 820"/>
                  <a:gd name="T15" fmla="*/ 137 h 819"/>
                  <a:gd name="T16" fmla="*/ 746 w 820"/>
                  <a:gd name="T17" fmla="*/ 175 h 819"/>
                  <a:gd name="T18" fmla="*/ 771 w 820"/>
                  <a:gd name="T19" fmla="*/ 216 h 819"/>
                  <a:gd name="T20" fmla="*/ 792 w 820"/>
                  <a:gd name="T21" fmla="*/ 262 h 819"/>
                  <a:gd name="T22" fmla="*/ 807 w 820"/>
                  <a:gd name="T23" fmla="*/ 309 h 819"/>
                  <a:gd name="T24" fmla="*/ 817 w 820"/>
                  <a:gd name="T25" fmla="*/ 358 h 819"/>
                  <a:gd name="T26" fmla="*/ 820 w 820"/>
                  <a:gd name="T27" fmla="*/ 409 h 819"/>
                  <a:gd name="T28" fmla="*/ 817 w 820"/>
                  <a:gd name="T29" fmla="*/ 461 h 819"/>
                  <a:gd name="T30" fmla="*/ 807 w 820"/>
                  <a:gd name="T31" fmla="*/ 510 h 819"/>
                  <a:gd name="T32" fmla="*/ 792 w 820"/>
                  <a:gd name="T33" fmla="*/ 557 h 819"/>
                  <a:gd name="T34" fmla="*/ 771 w 820"/>
                  <a:gd name="T35" fmla="*/ 602 h 819"/>
                  <a:gd name="T36" fmla="*/ 746 w 820"/>
                  <a:gd name="T37" fmla="*/ 643 h 819"/>
                  <a:gd name="T38" fmla="*/ 716 w 820"/>
                  <a:gd name="T39" fmla="*/ 681 h 819"/>
                  <a:gd name="T40" fmla="*/ 682 w 820"/>
                  <a:gd name="T41" fmla="*/ 716 h 819"/>
                  <a:gd name="T42" fmla="*/ 644 w 820"/>
                  <a:gd name="T43" fmla="*/ 746 h 819"/>
                  <a:gd name="T44" fmla="*/ 602 w 820"/>
                  <a:gd name="T45" fmla="*/ 772 h 819"/>
                  <a:gd name="T46" fmla="*/ 558 w 820"/>
                  <a:gd name="T47" fmla="*/ 792 h 819"/>
                  <a:gd name="T48" fmla="*/ 511 w 820"/>
                  <a:gd name="T49" fmla="*/ 807 h 819"/>
                  <a:gd name="T50" fmla="*/ 462 w 820"/>
                  <a:gd name="T51" fmla="*/ 816 h 819"/>
                  <a:gd name="T52" fmla="*/ 409 w 820"/>
                  <a:gd name="T53" fmla="*/ 819 h 819"/>
                  <a:gd name="T54" fmla="*/ 358 w 820"/>
                  <a:gd name="T55" fmla="*/ 816 h 819"/>
                  <a:gd name="T56" fmla="*/ 309 w 820"/>
                  <a:gd name="T57" fmla="*/ 807 h 819"/>
                  <a:gd name="T58" fmla="*/ 262 w 820"/>
                  <a:gd name="T59" fmla="*/ 792 h 819"/>
                  <a:gd name="T60" fmla="*/ 217 w 820"/>
                  <a:gd name="T61" fmla="*/ 772 h 819"/>
                  <a:gd name="T62" fmla="*/ 175 w 820"/>
                  <a:gd name="T63" fmla="*/ 746 h 819"/>
                  <a:gd name="T64" fmla="*/ 137 w 820"/>
                  <a:gd name="T65" fmla="*/ 716 h 819"/>
                  <a:gd name="T66" fmla="*/ 104 w 820"/>
                  <a:gd name="T67" fmla="*/ 681 h 819"/>
                  <a:gd name="T68" fmla="*/ 74 w 820"/>
                  <a:gd name="T69" fmla="*/ 643 h 819"/>
                  <a:gd name="T70" fmla="*/ 48 w 820"/>
                  <a:gd name="T71" fmla="*/ 602 h 819"/>
                  <a:gd name="T72" fmla="*/ 28 w 820"/>
                  <a:gd name="T73" fmla="*/ 557 h 819"/>
                  <a:gd name="T74" fmla="*/ 12 w 820"/>
                  <a:gd name="T75" fmla="*/ 510 h 819"/>
                  <a:gd name="T76" fmla="*/ 3 w 820"/>
                  <a:gd name="T77" fmla="*/ 461 h 819"/>
                  <a:gd name="T78" fmla="*/ 0 w 820"/>
                  <a:gd name="T79" fmla="*/ 409 h 819"/>
                  <a:gd name="T80" fmla="*/ 3 w 820"/>
                  <a:gd name="T81" fmla="*/ 358 h 819"/>
                  <a:gd name="T82" fmla="*/ 12 w 820"/>
                  <a:gd name="T83" fmla="*/ 309 h 819"/>
                  <a:gd name="T84" fmla="*/ 28 w 820"/>
                  <a:gd name="T85" fmla="*/ 262 h 819"/>
                  <a:gd name="T86" fmla="*/ 48 w 820"/>
                  <a:gd name="T87" fmla="*/ 216 h 819"/>
                  <a:gd name="T88" fmla="*/ 74 w 820"/>
                  <a:gd name="T89" fmla="*/ 175 h 819"/>
                  <a:gd name="T90" fmla="*/ 104 w 820"/>
                  <a:gd name="T91" fmla="*/ 137 h 819"/>
                  <a:gd name="T92" fmla="*/ 137 w 820"/>
                  <a:gd name="T93" fmla="*/ 102 h 819"/>
                  <a:gd name="T94" fmla="*/ 175 w 820"/>
                  <a:gd name="T95" fmla="*/ 73 h 819"/>
                  <a:gd name="T96" fmla="*/ 217 w 820"/>
                  <a:gd name="T97" fmla="*/ 47 h 819"/>
                  <a:gd name="T98" fmla="*/ 262 w 820"/>
                  <a:gd name="T99" fmla="*/ 27 h 819"/>
                  <a:gd name="T100" fmla="*/ 309 w 820"/>
                  <a:gd name="T101" fmla="*/ 12 h 819"/>
                  <a:gd name="T102" fmla="*/ 358 w 820"/>
                  <a:gd name="T103" fmla="*/ 3 h 819"/>
                  <a:gd name="T104" fmla="*/ 409 w 820"/>
                  <a:gd name="T105"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0" h="819">
                    <a:moveTo>
                      <a:pt x="409" y="0"/>
                    </a:moveTo>
                    <a:lnTo>
                      <a:pt x="462" y="3"/>
                    </a:lnTo>
                    <a:lnTo>
                      <a:pt x="511" y="12"/>
                    </a:lnTo>
                    <a:lnTo>
                      <a:pt x="558" y="27"/>
                    </a:lnTo>
                    <a:lnTo>
                      <a:pt x="602" y="47"/>
                    </a:lnTo>
                    <a:lnTo>
                      <a:pt x="644" y="73"/>
                    </a:lnTo>
                    <a:lnTo>
                      <a:pt x="682" y="102"/>
                    </a:lnTo>
                    <a:lnTo>
                      <a:pt x="716" y="137"/>
                    </a:lnTo>
                    <a:lnTo>
                      <a:pt x="746" y="175"/>
                    </a:lnTo>
                    <a:lnTo>
                      <a:pt x="771" y="216"/>
                    </a:lnTo>
                    <a:lnTo>
                      <a:pt x="792" y="262"/>
                    </a:lnTo>
                    <a:lnTo>
                      <a:pt x="807" y="309"/>
                    </a:lnTo>
                    <a:lnTo>
                      <a:pt x="817" y="358"/>
                    </a:lnTo>
                    <a:lnTo>
                      <a:pt x="820" y="409"/>
                    </a:lnTo>
                    <a:lnTo>
                      <a:pt x="817" y="461"/>
                    </a:lnTo>
                    <a:lnTo>
                      <a:pt x="807" y="510"/>
                    </a:lnTo>
                    <a:lnTo>
                      <a:pt x="792" y="557"/>
                    </a:lnTo>
                    <a:lnTo>
                      <a:pt x="771" y="602"/>
                    </a:lnTo>
                    <a:lnTo>
                      <a:pt x="746" y="643"/>
                    </a:lnTo>
                    <a:lnTo>
                      <a:pt x="716" y="681"/>
                    </a:lnTo>
                    <a:lnTo>
                      <a:pt x="682" y="716"/>
                    </a:lnTo>
                    <a:lnTo>
                      <a:pt x="644" y="746"/>
                    </a:lnTo>
                    <a:lnTo>
                      <a:pt x="602" y="772"/>
                    </a:lnTo>
                    <a:lnTo>
                      <a:pt x="558" y="792"/>
                    </a:lnTo>
                    <a:lnTo>
                      <a:pt x="511" y="807"/>
                    </a:lnTo>
                    <a:lnTo>
                      <a:pt x="462" y="816"/>
                    </a:lnTo>
                    <a:lnTo>
                      <a:pt x="409" y="819"/>
                    </a:lnTo>
                    <a:lnTo>
                      <a:pt x="358" y="816"/>
                    </a:lnTo>
                    <a:lnTo>
                      <a:pt x="309" y="807"/>
                    </a:lnTo>
                    <a:lnTo>
                      <a:pt x="262" y="792"/>
                    </a:lnTo>
                    <a:lnTo>
                      <a:pt x="217" y="772"/>
                    </a:lnTo>
                    <a:lnTo>
                      <a:pt x="175" y="746"/>
                    </a:lnTo>
                    <a:lnTo>
                      <a:pt x="137" y="716"/>
                    </a:lnTo>
                    <a:lnTo>
                      <a:pt x="104" y="681"/>
                    </a:lnTo>
                    <a:lnTo>
                      <a:pt x="74" y="643"/>
                    </a:lnTo>
                    <a:lnTo>
                      <a:pt x="48" y="602"/>
                    </a:lnTo>
                    <a:lnTo>
                      <a:pt x="28" y="557"/>
                    </a:lnTo>
                    <a:lnTo>
                      <a:pt x="12" y="510"/>
                    </a:lnTo>
                    <a:lnTo>
                      <a:pt x="3" y="461"/>
                    </a:lnTo>
                    <a:lnTo>
                      <a:pt x="0" y="409"/>
                    </a:lnTo>
                    <a:lnTo>
                      <a:pt x="3" y="358"/>
                    </a:lnTo>
                    <a:lnTo>
                      <a:pt x="12" y="309"/>
                    </a:lnTo>
                    <a:lnTo>
                      <a:pt x="28" y="262"/>
                    </a:lnTo>
                    <a:lnTo>
                      <a:pt x="48" y="216"/>
                    </a:lnTo>
                    <a:lnTo>
                      <a:pt x="74" y="175"/>
                    </a:lnTo>
                    <a:lnTo>
                      <a:pt x="104" y="137"/>
                    </a:lnTo>
                    <a:lnTo>
                      <a:pt x="137" y="102"/>
                    </a:lnTo>
                    <a:lnTo>
                      <a:pt x="175" y="73"/>
                    </a:lnTo>
                    <a:lnTo>
                      <a:pt x="217" y="47"/>
                    </a:lnTo>
                    <a:lnTo>
                      <a:pt x="262" y="27"/>
                    </a:lnTo>
                    <a:lnTo>
                      <a:pt x="309" y="12"/>
                    </a:lnTo>
                    <a:lnTo>
                      <a:pt x="358" y="3"/>
                    </a:lnTo>
                    <a:lnTo>
                      <a:pt x="409" y="0"/>
                    </a:lnTo>
                    <a:close/>
                  </a:path>
                </a:pathLst>
              </a:custGeom>
              <a:solidFill>
                <a:schemeClr val="bg1"/>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81" name="Freeform 58"/>
              <p:cNvSpPr>
                <a:spLocks/>
              </p:cNvSpPr>
              <p:nvPr/>
            </p:nvSpPr>
            <p:spPr bwMode="auto">
              <a:xfrm>
                <a:off x="3178176" y="3586163"/>
                <a:ext cx="884238" cy="885825"/>
              </a:xfrm>
              <a:custGeom>
                <a:avLst/>
                <a:gdLst>
                  <a:gd name="T0" fmla="*/ 278 w 557"/>
                  <a:gd name="T1" fmla="*/ 0 h 558"/>
                  <a:gd name="T2" fmla="*/ 320 w 557"/>
                  <a:gd name="T3" fmla="*/ 2 h 558"/>
                  <a:gd name="T4" fmla="*/ 359 w 557"/>
                  <a:gd name="T5" fmla="*/ 12 h 558"/>
                  <a:gd name="T6" fmla="*/ 396 w 557"/>
                  <a:gd name="T7" fmla="*/ 26 h 558"/>
                  <a:gd name="T8" fmla="*/ 430 w 557"/>
                  <a:gd name="T9" fmla="*/ 44 h 558"/>
                  <a:gd name="T10" fmla="*/ 462 w 557"/>
                  <a:gd name="T11" fmla="*/ 68 h 558"/>
                  <a:gd name="T12" fmla="*/ 489 w 557"/>
                  <a:gd name="T13" fmla="*/ 96 h 558"/>
                  <a:gd name="T14" fmla="*/ 512 w 557"/>
                  <a:gd name="T15" fmla="*/ 126 h 558"/>
                  <a:gd name="T16" fmla="*/ 532 w 557"/>
                  <a:gd name="T17" fmla="*/ 161 h 558"/>
                  <a:gd name="T18" fmla="*/ 545 w 557"/>
                  <a:gd name="T19" fmla="*/ 198 h 558"/>
                  <a:gd name="T20" fmla="*/ 554 w 557"/>
                  <a:gd name="T21" fmla="*/ 237 h 558"/>
                  <a:gd name="T22" fmla="*/ 557 w 557"/>
                  <a:gd name="T23" fmla="*/ 278 h 558"/>
                  <a:gd name="T24" fmla="*/ 554 w 557"/>
                  <a:gd name="T25" fmla="*/ 319 h 558"/>
                  <a:gd name="T26" fmla="*/ 545 w 557"/>
                  <a:gd name="T27" fmla="*/ 358 h 558"/>
                  <a:gd name="T28" fmla="*/ 532 w 557"/>
                  <a:gd name="T29" fmla="*/ 395 h 558"/>
                  <a:gd name="T30" fmla="*/ 512 w 557"/>
                  <a:gd name="T31" fmla="*/ 430 h 558"/>
                  <a:gd name="T32" fmla="*/ 489 w 557"/>
                  <a:gd name="T33" fmla="*/ 461 h 558"/>
                  <a:gd name="T34" fmla="*/ 462 w 557"/>
                  <a:gd name="T35" fmla="*/ 489 h 558"/>
                  <a:gd name="T36" fmla="*/ 430 w 557"/>
                  <a:gd name="T37" fmla="*/ 512 h 558"/>
                  <a:gd name="T38" fmla="*/ 396 w 557"/>
                  <a:gd name="T39" fmla="*/ 531 h 558"/>
                  <a:gd name="T40" fmla="*/ 359 w 557"/>
                  <a:gd name="T41" fmla="*/ 545 h 558"/>
                  <a:gd name="T42" fmla="*/ 320 w 557"/>
                  <a:gd name="T43" fmla="*/ 554 h 558"/>
                  <a:gd name="T44" fmla="*/ 278 w 557"/>
                  <a:gd name="T45" fmla="*/ 558 h 558"/>
                  <a:gd name="T46" fmla="*/ 237 w 557"/>
                  <a:gd name="T47" fmla="*/ 554 h 558"/>
                  <a:gd name="T48" fmla="*/ 198 w 557"/>
                  <a:gd name="T49" fmla="*/ 545 h 558"/>
                  <a:gd name="T50" fmla="*/ 161 w 557"/>
                  <a:gd name="T51" fmla="*/ 531 h 558"/>
                  <a:gd name="T52" fmla="*/ 127 w 557"/>
                  <a:gd name="T53" fmla="*/ 512 h 558"/>
                  <a:gd name="T54" fmla="*/ 96 w 557"/>
                  <a:gd name="T55" fmla="*/ 489 h 558"/>
                  <a:gd name="T56" fmla="*/ 69 w 557"/>
                  <a:gd name="T57" fmla="*/ 461 h 558"/>
                  <a:gd name="T58" fmla="*/ 45 w 557"/>
                  <a:gd name="T59" fmla="*/ 430 h 558"/>
                  <a:gd name="T60" fmla="*/ 26 w 557"/>
                  <a:gd name="T61" fmla="*/ 395 h 558"/>
                  <a:gd name="T62" fmla="*/ 12 w 557"/>
                  <a:gd name="T63" fmla="*/ 358 h 558"/>
                  <a:gd name="T64" fmla="*/ 3 w 557"/>
                  <a:gd name="T65" fmla="*/ 319 h 558"/>
                  <a:gd name="T66" fmla="*/ 0 w 557"/>
                  <a:gd name="T67" fmla="*/ 278 h 558"/>
                  <a:gd name="T68" fmla="*/ 3 w 557"/>
                  <a:gd name="T69" fmla="*/ 237 h 558"/>
                  <a:gd name="T70" fmla="*/ 12 w 557"/>
                  <a:gd name="T71" fmla="*/ 198 h 558"/>
                  <a:gd name="T72" fmla="*/ 26 w 557"/>
                  <a:gd name="T73" fmla="*/ 161 h 558"/>
                  <a:gd name="T74" fmla="*/ 45 w 557"/>
                  <a:gd name="T75" fmla="*/ 126 h 558"/>
                  <a:gd name="T76" fmla="*/ 69 w 557"/>
                  <a:gd name="T77" fmla="*/ 96 h 558"/>
                  <a:gd name="T78" fmla="*/ 96 w 557"/>
                  <a:gd name="T79" fmla="*/ 68 h 558"/>
                  <a:gd name="T80" fmla="*/ 127 w 557"/>
                  <a:gd name="T81" fmla="*/ 44 h 558"/>
                  <a:gd name="T82" fmla="*/ 161 w 557"/>
                  <a:gd name="T83" fmla="*/ 26 h 558"/>
                  <a:gd name="T84" fmla="*/ 198 w 557"/>
                  <a:gd name="T85" fmla="*/ 12 h 558"/>
                  <a:gd name="T86" fmla="*/ 237 w 557"/>
                  <a:gd name="T87" fmla="*/ 2 h 558"/>
                  <a:gd name="T88" fmla="*/ 278 w 557"/>
                  <a:gd name="T89"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7" h="558">
                    <a:moveTo>
                      <a:pt x="278" y="0"/>
                    </a:moveTo>
                    <a:lnTo>
                      <a:pt x="320" y="2"/>
                    </a:lnTo>
                    <a:lnTo>
                      <a:pt x="359" y="12"/>
                    </a:lnTo>
                    <a:lnTo>
                      <a:pt x="396" y="26"/>
                    </a:lnTo>
                    <a:lnTo>
                      <a:pt x="430" y="44"/>
                    </a:lnTo>
                    <a:lnTo>
                      <a:pt x="462" y="68"/>
                    </a:lnTo>
                    <a:lnTo>
                      <a:pt x="489" y="96"/>
                    </a:lnTo>
                    <a:lnTo>
                      <a:pt x="512" y="126"/>
                    </a:lnTo>
                    <a:lnTo>
                      <a:pt x="532" y="161"/>
                    </a:lnTo>
                    <a:lnTo>
                      <a:pt x="545" y="198"/>
                    </a:lnTo>
                    <a:lnTo>
                      <a:pt x="554" y="237"/>
                    </a:lnTo>
                    <a:lnTo>
                      <a:pt x="557" y="278"/>
                    </a:lnTo>
                    <a:lnTo>
                      <a:pt x="554" y="319"/>
                    </a:lnTo>
                    <a:lnTo>
                      <a:pt x="545" y="358"/>
                    </a:lnTo>
                    <a:lnTo>
                      <a:pt x="532" y="395"/>
                    </a:lnTo>
                    <a:lnTo>
                      <a:pt x="512" y="430"/>
                    </a:lnTo>
                    <a:lnTo>
                      <a:pt x="489" y="461"/>
                    </a:lnTo>
                    <a:lnTo>
                      <a:pt x="462" y="489"/>
                    </a:lnTo>
                    <a:lnTo>
                      <a:pt x="430" y="512"/>
                    </a:lnTo>
                    <a:lnTo>
                      <a:pt x="396" y="531"/>
                    </a:lnTo>
                    <a:lnTo>
                      <a:pt x="359" y="545"/>
                    </a:lnTo>
                    <a:lnTo>
                      <a:pt x="320" y="554"/>
                    </a:lnTo>
                    <a:lnTo>
                      <a:pt x="278" y="558"/>
                    </a:lnTo>
                    <a:lnTo>
                      <a:pt x="237" y="554"/>
                    </a:lnTo>
                    <a:lnTo>
                      <a:pt x="198" y="545"/>
                    </a:lnTo>
                    <a:lnTo>
                      <a:pt x="161" y="531"/>
                    </a:lnTo>
                    <a:lnTo>
                      <a:pt x="127" y="512"/>
                    </a:lnTo>
                    <a:lnTo>
                      <a:pt x="96" y="489"/>
                    </a:lnTo>
                    <a:lnTo>
                      <a:pt x="69" y="461"/>
                    </a:lnTo>
                    <a:lnTo>
                      <a:pt x="45" y="430"/>
                    </a:lnTo>
                    <a:lnTo>
                      <a:pt x="26" y="395"/>
                    </a:lnTo>
                    <a:lnTo>
                      <a:pt x="12" y="358"/>
                    </a:lnTo>
                    <a:lnTo>
                      <a:pt x="3" y="319"/>
                    </a:lnTo>
                    <a:lnTo>
                      <a:pt x="0" y="278"/>
                    </a:lnTo>
                    <a:lnTo>
                      <a:pt x="3" y="237"/>
                    </a:lnTo>
                    <a:lnTo>
                      <a:pt x="12" y="198"/>
                    </a:lnTo>
                    <a:lnTo>
                      <a:pt x="26" y="161"/>
                    </a:lnTo>
                    <a:lnTo>
                      <a:pt x="45" y="126"/>
                    </a:lnTo>
                    <a:lnTo>
                      <a:pt x="69" y="96"/>
                    </a:lnTo>
                    <a:lnTo>
                      <a:pt x="96" y="68"/>
                    </a:lnTo>
                    <a:lnTo>
                      <a:pt x="127" y="44"/>
                    </a:lnTo>
                    <a:lnTo>
                      <a:pt x="161" y="26"/>
                    </a:lnTo>
                    <a:lnTo>
                      <a:pt x="198" y="12"/>
                    </a:lnTo>
                    <a:lnTo>
                      <a:pt x="237" y="2"/>
                    </a:lnTo>
                    <a:lnTo>
                      <a:pt x="278" y="0"/>
                    </a:lnTo>
                    <a:close/>
                  </a:path>
                </a:pathLst>
              </a:custGeom>
              <a:solidFill>
                <a:schemeClr val="accent3"/>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82" name="Freeform 59"/>
              <p:cNvSpPr>
                <a:spLocks/>
              </p:cNvSpPr>
              <p:nvPr/>
            </p:nvSpPr>
            <p:spPr bwMode="auto">
              <a:xfrm>
                <a:off x="3278188" y="3689350"/>
                <a:ext cx="676275" cy="677863"/>
              </a:xfrm>
              <a:custGeom>
                <a:avLst/>
                <a:gdLst>
                  <a:gd name="T0" fmla="*/ 213 w 426"/>
                  <a:gd name="T1" fmla="*/ 0 h 427"/>
                  <a:gd name="T2" fmla="*/ 247 w 426"/>
                  <a:gd name="T3" fmla="*/ 3 h 427"/>
                  <a:gd name="T4" fmla="*/ 280 w 426"/>
                  <a:gd name="T5" fmla="*/ 11 h 427"/>
                  <a:gd name="T6" fmla="*/ 311 w 426"/>
                  <a:gd name="T7" fmla="*/ 25 h 427"/>
                  <a:gd name="T8" fmla="*/ 338 w 426"/>
                  <a:gd name="T9" fmla="*/ 42 h 427"/>
                  <a:gd name="T10" fmla="*/ 364 w 426"/>
                  <a:gd name="T11" fmla="*/ 62 h 427"/>
                  <a:gd name="T12" fmla="*/ 385 w 426"/>
                  <a:gd name="T13" fmla="*/ 87 h 427"/>
                  <a:gd name="T14" fmla="*/ 402 w 426"/>
                  <a:gd name="T15" fmla="*/ 116 h 427"/>
                  <a:gd name="T16" fmla="*/ 415 w 426"/>
                  <a:gd name="T17" fmla="*/ 146 h 427"/>
                  <a:gd name="T18" fmla="*/ 424 w 426"/>
                  <a:gd name="T19" fmla="*/ 178 h 427"/>
                  <a:gd name="T20" fmla="*/ 426 w 426"/>
                  <a:gd name="T21" fmla="*/ 213 h 427"/>
                  <a:gd name="T22" fmla="*/ 424 w 426"/>
                  <a:gd name="T23" fmla="*/ 248 h 427"/>
                  <a:gd name="T24" fmla="*/ 415 w 426"/>
                  <a:gd name="T25" fmla="*/ 281 h 427"/>
                  <a:gd name="T26" fmla="*/ 402 w 426"/>
                  <a:gd name="T27" fmla="*/ 311 h 427"/>
                  <a:gd name="T28" fmla="*/ 385 w 426"/>
                  <a:gd name="T29" fmla="*/ 340 h 427"/>
                  <a:gd name="T30" fmla="*/ 364 w 426"/>
                  <a:gd name="T31" fmla="*/ 364 h 427"/>
                  <a:gd name="T32" fmla="*/ 338 w 426"/>
                  <a:gd name="T33" fmla="*/ 386 h 427"/>
                  <a:gd name="T34" fmla="*/ 311 w 426"/>
                  <a:gd name="T35" fmla="*/ 402 h 427"/>
                  <a:gd name="T36" fmla="*/ 280 w 426"/>
                  <a:gd name="T37" fmla="*/ 416 h 427"/>
                  <a:gd name="T38" fmla="*/ 247 w 426"/>
                  <a:gd name="T39" fmla="*/ 424 h 427"/>
                  <a:gd name="T40" fmla="*/ 213 w 426"/>
                  <a:gd name="T41" fmla="*/ 427 h 427"/>
                  <a:gd name="T42" fmla="*/ 178 w 426"/>
                  <a:gd name="T43" fmla="*/ 424 h 427"/>
                  <a:gd name="T44" fmla="*/ 146 w 426"/>
                  <a:gd name="T45" fmla="*/ 416 h 427"/>
                  <a:gd name="T46" fmla="*/ 115 w 426"/>
                  <a:gd name="T47" fmla="*/ 402 h 427"/>
                  <a:gd name="T48" fmla="*/ 87 w 426"/>
                  <a:gd name="T49" fmla="*/ 386 h 427"/>
                  <a:gd name="T50" fmla="*/ 62 w 426"/>
                  <a:gd name="T51" fmla="*/ 364 h 427"/>
                  <a:gd name="T52" fmla="*/ 41 w 426"/>
                  <a:gd name="T53" fmla="*/ 340 h 427"/>
                  <a:gd name="T54" fmla="*/ 23 w 426"/>
                  <a:gd name="T55" fmla="*/ 311 h 427"/>
                  <a:gd name="T56" fmla="*/ 11 w 426"/>
                  <a:gd name="T57" fmla="*/ 281 h 427"/>
                  <a:gd name="T58" fmla="*/ 3 w 426"/>
                  <a:gd name="T59" fmla="*/ 248 h 427"/>
                  <a:gd name="T60" fmla="*/ 0 w 426"/>
                  <a:gd name="T61" fmla="*/ 213 h 427"/>
                  <a:gd name="T62" fmla="*/ 3 w 426"/>
                  <a:gd name="T63" fmla="*/ 178 h 427"/>
                  <a:gd name="T64" fmla="*/ 11 w 426"/>
                  <a:gd name="T65" fmla="*/ 146 h 427"/>
                  <a:gd name="T66" fmla="*/ 23 w 426"/>
                  <a:gd name="T67" fmla="*/ 116 h 427"/>
                  <a:gd name="T68" fmla="*/ 41 w 426"/>
                  <a:gd name="T69" fmla="*/ 87 h 427"/>
                  <a:gd name="T70" fmla="*/ 62 w 426"/>
                  <a:gd name="T71" fmla="*/ 62 h 427"/>
                  <a:gd name="T72" fmla="*/ 87 w 426"/>
                  <a:gd name="T73" fmla="*/ 42 h 427"/>
                  <a:gd name="T74" fmla="*/ 115 w 426"/>
                  <a:gd name="T75" fmla="*/ 25 h 427"/>
                  <a:gd name="T76" fmla="*/ 146 w 426"/>
                  <a:gd name="T77" fmla="*/ 11 h 427"/>
                  <a:gd name="T78" fmla="*/ 178 w 426"/>
                  <a:gd name="T79" fmla="*/ 3 h 427"/>
                  <a:gd name="T80" fmla="*/ 213 w 426"/>
                  <a:gd name="T81"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6" h="427">
                    <a:moveTo>
                      <a:pt x="213" y="0"/>
                    </a:moveTo>
                    <a:lnTo>
                      <a:pt x="247" y="3"/>
                    </a:lnTo>
                    <a:lnTo>
                      <a:pt x="280" y="11"/>
                    </a:lnTo>
                    <a:lnTo>
                      <a:pt x="311" y="25"/>
                    </a:lnTo>
                    <a:lnTo>
                      <a:pt x="338" y="42"/>
                    </a:lnTo>
                    <a:lnTo>
                      <a:pt x="364" y="62"/>
                    </a:lnTo>
                    <a:lnTo>
                      <a:pt x="385" y="87"/>
                    </a:lnTo>
                    <a:lnTo>
                      <a:pt x="402" y="116"/>
                    </a:lnTo>
                    <a:lnTo>
                      <a:pt x="415" y="146"/>
                    </a:lnTo>
                    <a:lnTo>
                      <a:pt x="424" y="178"/>
                    </a:lnTo>
                    <a:lnTo>
                      <a:pt x="426" y="213"/>
                    </a:lnTo>
                    <a:lnTo>
                      <a:pt x="424" y="248"/>
                    </a:lnTo>
                    <a:lnTo>
                      <a:pt x="415" y="281"/>
                    </a:lnTo>
                    <a:lnTo>
                      <a:pt x="402" y="311"/>
                    </a:lnTo>
                    <a:lnTo>
                      <a:pt x="385" y="340"/>
                    </a:lnTo>
                    <a:lnTo>
                      <a:pt x="364" y="364"/>
                    </a:lnTo>
                    <a:lnTo>
                      <a:pt x="338" y="386"/>
                    </a:lnTo>
                    <a:lnTo>
                      <a:pt x="311" y="402"/>
                    </a:lnTo>
                    <a:lnTo>
                      <a:pt x="280" y="416"/>
                    </a:lnTo>
                    <a:lnTo>
                      <a:pt x="247" y="424"/>
                    </a:lnTo>
                    <a:lnTo>
                      <a:pt x="213" y="427"/>
                    </a:lnTo>
                    <a:lnTo>
                      <a:pt x="178" y="424"/>
                    </a:lnTo>
                    <a:lnTo>
                      <a:pt x="146" y="416"/>
                    </a:lnTo>
                    <a:lnTo>
                      <a:pt x="115" y="402"/>
                    </a:lnTo>
                    <a:lnTo>
                      <a:pt x="87" y="386"/>
                    </a:lnTo>
                    <a:lnTo>
                      <a:pt x="62" y="364"/>
                    </a:lnTo>
                    <a:lnTo>
                      <a:pt x="41" y="340"/>
                    </a:lnTo>
                    <a:lnTo>
                      <a:pt x="23" y="311"/>
                    </a:lnTo>
                    <a:lnTo>
                      <a:pt x="11" y="281"/>
                    </a:lnTo>
                    <a:lnTo>
                      <a:pt x="3" y="248"/>
                    </a:lnTo>
                    <a:lnTo>
                      <a:pt x="0" y="213"/>
                    </a:lnTo>
                    <a:lnTo>
                      <a:pt x="3" y="178"/>
                    </a:lnTo>
                    <a:lnTo>
                      <a:pt x="11" y="146"/>
                    </a:lnTo>
                    <a:lnTo>
                      <a:pt x="23" y="116"/>
                    </a:lnTo>
                    <a:lnTo>
                      <a:pt x="41" y="87"/>
                    </a:lnTo>
                    <a:lnTo>
                      <a:pt x="62" y="62"/>
                    </a:lnTo>
                    <a:lnTo>
                      <a:pt x="87" y="42"/>
                    </a:lnTo>
                    <a:lnTo>
                      <a:pt x="115" y="25"/>
                    </a:lnTo>
                    <a:lnTo>
                      <a:pt x="146" y="11"/>
                    </a:lnTo>
                    <a:lnTo>
                      <a:pt x="178" y="3"/>
                    </a:lnTo>
                    <a:lnTo>
                      <a:pt x="213" y="0"/>
                    </a:lnTo>
                    <a:close/>
                  </a:path>
                </a:pathLst>
              </a:custGeom>
              <a:solidFill>
                <a:schemeClr val="accent3">
                  <a:lumMod val="20000"/>
                  <a:lumOff val="80000"/>
                </a:schemeClr>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83" name="Freeform 60"/>
              <p:cNvSpPr>
                <a:spLocks/>
              </p:cNvSpPr>
              <p:nvPr/>
            </p:nvSpPr>
            <p:spPr bwMode="auto">
              <a:xfrm>
                <a:off x="3371851" y="3783013"/>
                <a:ext cx="488950" cy="488950"/>
              </a:xfrm>
              <a:custGeom>
                <a:avLst/>
                <a:gdLst>
                  <a:gd name="T0" fmla="*/ 154 w 308"/>
                  <a:gd name="T1" fmla="*/ 0 h 308"/>
                  <a:gd name="T2" fmla="*/ 185 w 308"/>
                  <a:gd name="T3" fmla="*/ 3 h 308"/>
                  <a:gd name="T4" fmla="*/ 214 w 308"/>
                  <a:gd name="T5" fmla="*/ 13 h 308"/>
                  <a:gd name="T6" fmla="*/ 240 w 308"/>
                  <a:gd name="T7" fmla="*/ 27 h 308"/>
                  <a:gd name="T8" fmla="*/ 263 w 308"/>
                  <a:gd name="T9" fmla="*/ 46 h 308"/>
                  <a:gd name="T10" fmla="*/ 281 w 308"/>
                  <a:gd name="T11" fmla="*/ 68 h 308"/>
                  <a:gd name="T12" fmla="*/ 296 w 308"/>
                  <a:gd name="T13" fmla="*/ 95 h 308"/>
                  <a:gd name="T14" fmla="*/ 305 w 308"/>
                  <a:gd name="T15" fmla="*/ 124 h 308"/>
                  <a:gd name="T16" fmla="*/ 308 w 308"/>
                  <a:gd name="T17" fmla="*/ 154 h 308"/>
                  <a:gd name="T18" fmla="*/ 305 w 308"/>
                  <a:gd name="T19" fmla="*/ 185 h 308"/>
                  <a:gd name="T20" fmla="*/ 296 w 308"/>
                  <a:gd name="T21" fmla="*/ 214 h 308"/>
                  <a:gd name="T22" fmla="*/ 281 w 308"/>
                  <a:gd name="T23" fmla="*/ 241 h 308"/>
                  <a:gd name="T24" fmla="*/ 263 w 308"/>
                  <a:gd name="T25" fmla="*/ 263 h 308"/>
                  <a:gd name="T26" fmla="*/ 240 w 308"/>
                  <a:gd name="T27" fmla="*/ 283 h 308"/>
                  <a:gd name="T28" fmla="*/ 214 w 308"/>
                  <a:gd name="T29" fmla="*/ 296 h 308"/>
                  <a:gd name="T30" fmla="*/ 185 w 308"/>
                  <a:gd name="T31" fmla="*/ 305 h 308"/>
                  <a:gd name="T32" fmla="*/ 154 w 308"/>
                  <a:gd name="T33" fmla="*/ 308 h 308"/>
                  <a:gd name="T34" fmla="*/ 122 w 308"/>
                  <a:gd name="T35" fmla="*/ 305 h 308"/>
                  <a:gd name="T36" fmla="*/ 94 w 308"/>
                  <a:gd name="T37" fmla="*/ 296 h 308"/>
                  <a:gd name="T38" fmla="*/ 68 w 308"/>
                  <a:gd name="T39" fmla="*/ 283 h 308"/>
                  <a:gd name="T40" fmla="*/ 45 w 308"/>
                  <a:gd name="T41" fmla="*/ 263 h 308"/>
                  <a:gd name="T42" fmla="*/ 26 w 308"/>
                  <a:gd name="T43" fmla="*/ 241 h 308"/>
                  <a:gd name="T44" fmla="*/ 12 w 308"/>
                  <a:gd name="T45" fmla="*/ 214 h 308"/>
                  <a:gd name="T46" fmla="*/ 3 w 308"/>
                  <a:gd name="T47" fmla="*/ 185 h 308"/>
                  <a:gd name="T48" fmla="*/ 0 w 308"/>
                  <a:gd name="T49" fmla="*/ 154 h 308"/>
                  <a:gd name="T50" fmla="*/ 3 w 308"/>
                  <a:gd name="T51" fmla="*/ 124 h 308"/>
                  <a:gd name="T52" fmla="*/ 12 w 308"/>
                  <a:gd name="T53" fmla="*/ 95 h 308"/>
                  <a:gd name="T54" fmla="*/ 26 w 308"/>
                  <a:gd name="T55" fmla="*/ 68 h 308"/>
                  <a:gd name="T56" fmla="*/ 45 w 308"/>
                  <a:gd name="T57" fmla="*/ 46 h 308"/>
                  <a:gd name="T58" fmla="*/ 68 w 308"/>
                  <a:gd name="T59" fmla="*/ 27 h 308"/>
                  <a:gd name="T60" fmla="*/ 94 w 308"/>
                  <a:gd name="T61" fmla="*/ 13 h 308"/>
                  <a:gd name="T62" fmla="*/ 122 w 308"/>
                  <a:gd name="T63" fmla="*/ 3 h 308"/>
                  <a:gd name="T64" fmla="*/ 154 w 308"/>
                  <a:gd name="T65"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8" h="308">
                    <a:moveTo>
                      <a:pt x="154" y="0"/>
                    </a:moveTo>
                    <a:lnTo>
                      <a:pt x="185" y="3"/>
                    </a:lnTo>
                    <a:lnTo>
                      <a:pt x="214" y="13"/>
                    </a:lnTo>
                    <a:lnTo>
                      <a:pt x="240" y="27"/>
                    </a:lnTo>
                    <a:lnTo>
                      <a:pt x="263" y="46"/>
                    </a:lnTo>
                    <a:lnTo>
                      <a:pt x="281" y="68"/>
                    </a:lnTo>
                    <a:lnTo>
                      <a:pt x="296" y="95"/>
                    </a:lnTo>
                    <a:lnTo>
                      <a:pt x="305" y="124"/>
                    </a:lnTo>
                    <a:lnTo>
                      <a:pt x="308" y="154"/>
                    </a:lnTo>
                    <a:lnTo>
                      <a:pt x="305" y="185"/>
                    </a:lnTo>
                    <a:lnTo>
                      <a:pt x="296" y="214"/>
                    </a:lnTo>
                    <a:lnTo>
                      <a:pt x="281" y="241"/>
                    </a:lnTo>
                    <a:lnTo>
                      <a:pt x="263" y="263"/>
                    </a:lnTo>
                    <a:lnTo>
                      <a:pt x="240" y="283"/>
                    </a:lnTo>
                    <a:lnTo>
                      <a:pt x="214" y="296"/>
                    </a:lnTo>
                    <a:lnTo>
                      <a:pt x="185" y="305"/>
                    </a:lnTo>
                    <a:lnTo>
                      <a:pt x="154" y="308"/>
                    </a:lnTo>
                    <a:lnTo>
                      <a:pt x="122" y="305"/>
                    </a:lnTo>
                    <a:lnTo>
                      <a:pt x="94" y="296"/>
                    </a:lnTo>
                    <a:lnTo>
                      <a:pt x="68" y="283"/>
                    </a:lnTo>
                    <a:lnTo>
                      <a:pt x="45" y="263"/>
                    </a:lnTo>
                    <a:lnTo>
                      <a:pt x="26" y="241"/>
                    </a:lnTo>
                    <a:lnTo>
                      <a:pt x="12" y="214"/>
                    </a:lnTo>
                    <a:lnTo>
                      <a:pt x="3" y="185"/>
                    </a:lnTo>
                    <a:lnTo>
                      <a:pt x="0" y="154"/>
                    </a:lnTo>
                    <a:lnTo>
                      <a:pt x="3" y="124"/>
                    </a:lnTo>
                    <a:lnTo>
                      <a:pt x="12" y="95"/>
                    </a:lnTo>
                    <a:lnTo>
                      <a:pt x="26" y="68"/>
                    </a:lnTo>
                    <a:lnTo>
                      <a:pt x="45" y="46"/>
                    </a:lnTo>
                    <a:lnTo>
                      <a:pt x="68" y="27"/>
                    </a:lnTo>
                    <a:lnTo>
                      <a:pt x="94" y="13"/>
                    </a:lnTo>
                    <a:lnTo>
                      <a:pt x="122" y="3"/>
                    </a:lnTo>
                    <a:lnTo>
                      <a:pt x="154" y="0"/>
                    </a:lnTo>
                    <a:close/>
                  </a:path>
                </a:pathLst>
              </a:custGeom>
              <a:solidFill>
                <a:schemeClr val="accent3"/>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84" name="Freeform 61"/>
              <p:cNvSpPr>
                <a:spLocks/>
              </p:cNvSpPr>
              <p:nvPr/>
            </p:nvSpPr>
            <p:spPr bwMode="auto">
              <a:xfrm>
                <a:off x="3470276" y="3876675"/>
                <a:ext cx="301625" cy="303213"/>
              </a:xfrm>
              <a:custGeom>
                <a:avLst/>
                <a:gdLst>
                  <a:gd name="T0" fmla="*/ 94 w 190"/>
                  <a:gd name="T1" fmla="*/ 0 h 191"/>
                  <a:gd name="T2" fmla="*/ 117 w 190"/>
                  <a:gd name="T3" fmla="*/ 2 h 191"/>
                  <a:gd name="T4" fmla="*/ 136 w 190"/>
                  <a:gd name="T5" fmla="*/ 10 h 191"/>
                  <a:gd name="T6" fmla="*/ 154 w 190"/>
                  <a:gd name="T7" fmla="*/ 21 h 191"/>
                  <a:gd name="T8" fmla="*/ 169 w 190"/>
                  <a:gd name="T9" fmla="*/ 36 h 191"/>
                  <a:gd name="T10" fmla="*/ 180 w 190"/>
                  <a:gd name="T11" fmla="*/ 53 h 191"/>
                  <a:gd name="T12" fmla="*/ 188 w 190"/>
                  <a:gd name="T13" fmla="*/ 74 h 191"/>
                  <a:gd name="T14" fmla="*/ 190 w 190"/>
                  <a:gd name="T15" fmla="*/ 95 h 191"/>
                  <a:gd name="T16" fmla="*/ 188 w 190"/>
                  <a:gd name="T17" fmla="*/ 117 h 191"/>
                  <a:gd name="T18" fmla="*/ 180 w 190"/>
                  <a:gd name="T19" fmla="*/ 137 h 191"/>
                  <a:gd name="T20" fmla="*/ 169 w 190"/>
                  <a:gd name="T21" fmla="*/ 155 h 191"/>
                  <a:gd name="T22" fmla="*/ 154 w 190"/>
                  <a:gd name="T23" fmla="*/ 169 h 191"/>
                  <a:gd name="T24" fmla="*/ 136 w 190"/>
                  <a:gd name="T25" fmla="*/ 181 h 191"/>
                  <a:gd name="T26" fmla="*/ 117 w 190"/>
                  <a:gd name="T27" fmla="*/ 188 h 191"/>
                  <a:gd name="T28" fmla="*/ 94 w 190"/>
                  <a:gd name="T29" fmla="*/ 191 h 191"/>
                  <a:gd name="T30" fmla="*/ 73 w 190"/>
                  <a:gd name="T31" fmla="*/ 188 h 191"/>
                  <a:gd name="T32" fmla="*/ 53 w 190"/>
                  <a:gd name="T33" fmla="*/ 181 h 191"/>
                  <a:gd name="T34" fmla="*/ 36 w 190"/>
                  <a:gd name="T35" fmla="*/ 169 h 191"/>
                  <a:gd name="T36" fmla="*/ 20 w 190"/>
                  <a:gd name="T37" fmla="*/ 155 h 191"/>
                  <a:gd name="T38" fmla="*/ 9 w 190"/>
                  <a:gd name="T39" fmla="*/ 137 h 191"/>
                  <a:gd name="T40" fmla="*/ 2 w 190"/>
                  <a:gd name="T41" fmla="*/ 117 h 191"/>
                  <a:gd name="T42" fmla="*/ 0 w 190"/>
                  <a:gd name="T43" fmla="*/ 95 h 191"/>
                  <a:gd name="T44" fmla="*/ 2 w 190"/>
                  <a:gd name="T45" fmla="*/ 74 h 191"/>
                  <a:gd name="T46" fmla="*/ 9 w 190"/>
                  <a:gd name="T47" fmla="*/ 53 h 191"/>
                  <a:gd name="T48" fmla="*/ 20 w 190"/>
                  <a:gd name="T49" fmla="*/ 36 h 191"/>
                  <a:gd name="T50" fmla="*/ 36 w 190"/>
                  <a:gd name="T51" fmla="*/ 21 h 191"/>
                  <a:gd name="T52" fmla="*/ 53 w 190"/>
                  <a:gd name="T53" fmla="*/ 10 h 191"/>
                  <a:gd name="T54" fmla="*/ 73 w 190"/>
                  <a:gd name="T55" fmla="*/ 2 h 191"/>
                  <a:gd name="T56" fmla="*/ 94 w 190"/>
                  <a:gd name="T5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0" h="191">
                    <a:moveTo>
                      <a:pt x="94" y="0"/>
                    </a:moveTo>
                    <a:lnTo>
                      <a:pt x="117" y="2"/>
                    </a:lnTo>
                    <a:lnTo>
                      <a:pt x="136" y="10"/>
                    </a:lnTo>
                    <a:lnTo>
                      <a:pt x="154" y="21"/>
                    </a:lnTo>
                    <a:lnTo>
                      <a:pt x="169" y="36"/>
                    </a:lnTo>
                    <a:lnTo>
                      <a:pt x="180" y="53"/>
                    </a:lnTo>
                    <a:lnTo>
                      <a:pt x="188" y="74"/>
                    </a:lnTo>
                    <a:lnTo>
                      <a:pt x="190" y="95"/>
                    </a:lnTo>
                    <a:lnTo>
                      <a:pt x="188" y="117"/>
                    </a:lnTo>
                    <a:lnTo>
                      <a:pt x="180" y="137"/>
                    </a:lnTo>
                    <a:lnTo>
                      <a:pt x="169" y="155"/>
                    </a:lnTo>
                    <a:lnTo>
                      <a:pt x="154" y="169"/>
                    </a:lnTo>
                    <a:lnTo>
                      <a:pt x="136" y="181"/>
                    </a:lnTo>
                    <a:lnTo>
                      <a:pt x="117" y="188"/>
                    </a:lnTo>
                    <a:lnTo>
                      <a:pt x="94" y="191"/>
                    </a:lnTo>
                    <a:lnTo>
                      <a:pt x="73" y="188"/>
                    </a:lnTo>
                    <a:lnTo>
                      <a:pt x="53" y="181"/>
                    </a:lnTo>
                    <a:lnTo>
                      <a:pt x="36" y="169"/>
                    </a:lnTo>
                    <a:lnTo>
                      <a:pt x="20" y="155"/>
                    </a:lnTo>
                    <a:lnTo>
                      <a:pt x="9" y="137"/>
                    </a:lnTo>
                    <a:lnTo>
                      <a:pt x="2" y="117"/>
                    </a:lnTo>
                    <a:lnTo>
                      <a:pt x="0" y="95"/>
                    </a:lnTo>
                    <a:lnTo>
                      <a:pt x="2" y="74"/>
                    </a:lnTo>
                    <a:lnTo>
                      <a:pt x="9" y="53"/>
                    </a:lnTo>
                    <a:lnTo>
                      <a:pt x="20" y="36"/>
                    </a:lnTo>
                    <a:lnTo>
                      <a:pt x="36" y="21"/>
                    </a:lnTo>
                    <a:lnTo>
                      <a:pt x="53" y="10"/>
                    </a:lnTo>
                    <a:lnTo>
                      <a:pt x="73" y="2"/>
                    </a:lnTo>
                    <a:lnTo>
                      <a:pt x="94" y="0"/>
                    </a:lnTo>
                    <a:close/>
                  </a:path>
                </a:pathLst>
              </a:custGeom>
              <a:solidFill>
                <a:schemeClr val="accent3">
                  <a:lumMod val="20000"/>
                  <a:lumOff val="80000"/>
                </a:schemeClr>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85" name="Freeform 62"/>
              <p:cNvSpPr>
                <a:spLocks/>
              </p:cNvSpPr>
              <p:nvPr/>
            </p:nvSpPr>
            <p:spPr bwMode="auto">
              <a:xfrm>
                <a:off x="3533776" y="3944938"/>
                <a:ext cx="168275" cy="166688"/>
              </a:xfrm>
              <a:custGeom>
                <a:avLst/>
                <a:gdLst>
                  <a:gd name="T0" fmla="*/ 53 w 106"/>
                  <a:gd name="T1" fmla="*/ 0 h 105"/>
                  <a:gd name="T2" fmla="*/ 70 w 106"/>
                  <a:gd name="T3" fmla="*/ 2 h 105"/>
                  <a:gd name="T4" fmla="*/ 84 w 106"/>
                  <a:gd name="T5" fmla="*/ 10 h 105"/>
                  <a:gd name="T6" fmla="*/ 95 w 106"/>
                  <a:gd name="T7" fmla="*/ 22 h 105"/>
                  <a:gd name="T8" fmla="*/ 102 w 106"/>
                  <a:gd name="T9" fmla="*/ 36 h 105"/>
                  <a:gd name="T10" fmla="*/ 106 w 106"/>
                  <a:gd name="T11" fmla="*/ 52 h 105"/>
                  <a:gd name="T12" fmla="*/ 102 w 106"/>
                  <a:gd name="T13" fmla="*/ 69 h 105"/>
                  <a:gd name="T14" fmla="*/ 95 w 106"/>
                  <a:gd name="T15" fmla="*/ 83 h 105"/>
                  <a:gd name="T16" fmla="*/ 84 w 106"/>
                  <a:gd name="T17" fmla="*/ 94 h 105"/>
                  <a:gd name="T18" fmla="*/ 70 w 106"/>
                  <a:gd name="T19" fmla="*/ 103 h 105"/>
                  <a:gd name="T20" fmla="*/ 53 w 106"/>
                  <a:gd name="T21" fmla="*/ 105 h 105"/>
                  <a:gd name="T22" fmla="*/ 37 w 106"/>
                  <a:gd name="T23" fmla="*/ 103 h 105"/>
                  <a:gd name="T24" fmla="*/ 21 w 106"/>
                  <a:gd name="T25" fmla="*/ 94 h 105"/>
                  <a:gd name="T26" fmla="*/ 10 w 106"/>
                  <a:gd name="T27" fmla="*/ 83 h 105"/>
                  <a:gd name="T28" fmla="*/ 3 w 106"/>
                  <a:gd name="T29" fmla="*/ 69 h 105"/>
                  <a:gd name="T30" fmla="*/ 0 w 106"/>
                  <a:gd name="T31" fmla="*/ 52 h 105"/>
                  <a:gd name="T32" fmla="*/ 3 w 106"/>
                  <a:gd name="T33" fmla="*/ 36 h 105"/>
                  <a:gd name="T34" fmla="*/ 10 w 106"/>
                  <a:gd name="T35" fmla="*/ 22 h 105"/>
                  <a:gd name="T36" fmla="*/ 21 w 106"/>
                  <a:gd name="T37" fmla="*/ 10 h 105"/>
                  <a:gd name="T38" fmla="*/ 37 w 106"/>
                  <a:gd name="T39" fmla="*/ 2 h 105"/>
                  <a:gd name="T40" fmla="*/ 53 w 106"/>
                  <a:gd name="T4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 h="105">
                    <a:moveTo>
                      <a:pt x="53" y="0"/>
                    </a:moveTo>
                    <a:lnTo>
                      <a:pt x="70" y="2"/>
                    </a:lnTo>
                    <a:lnTo>
                      <a:pt x="84" y="10"/>
                    </a:lnTo>
                    <a:lnTo>
                      <a:pt x="95" y="22"/>
                    </a:lnTo>
                    <a:lnTo>
                      <a:pt x="102" y="36"/>
                    </a:lnTo>
                    <a:lnTo>
                      <a:pt x="106" y="52"/>
                    </a:lnTo>
                    <a:lnTo>
                      <a:pt x="102" y="69"/>
                    </a:lnTo>
                    <a:lnTo>
                      <a:pt x="95" y="83"/>
                    </a:lnTo>
                    <a:lnTo>
                      <a:pt x="84" y="94"/>
                    </a:lnTo>
                    <a:lnTo>
                      <a:pt x="70" y="103"/>
                    </a:lnTo>
                    <a:lnTo>
                      <a:pt x="53" y="105"/>
                    </a:lnTo>
                    <a:lnTo>
                      <a:pt x="37" y="103"/>
                    </a:lnTo>
                    <a:lnTo>
                      <a:pt x="21" y="94"/>
                    </a:lnTo>
                    <a:lnTo>
                      <a:pt x="10" y="83"/>
                    </a:lnTo>
                    <a:lnTo>
                      <a:pt x="3" y="69"/>
                    </a:lnTo>
                    <a:lnTo>
                      <a:pt x="0" y="52"/>
                    </a:lnTo>
                    <a:lnTo>
                      <a:pt x="3" y="36"/>
                    </a:lnTo>
                    <a:lnTo>
                      <a:pt x="10" y="22"/>
                    </a:lnTo>
                    <a:lnTo>
                      <a:pt x="21" y="10"/>
                    </a:lnTo>
                    <a:lnTo>
                      <a:pt x="37" y="2"/>
                    </a:lnTo>
                    <a:lnTo>
                      <a:pt x="53" y="0"/>
                    </a:lnTo>
                    <a:close/>
                  </a:path>
                </a:pathLst>
              </a:custGeom>
              <a:solidFill>
                <a:schemeClr val="accent3"/>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86" name="Freeform 63"/>
              <p:cNvSpPr>
                <a:spLocks/>
              </p:cNvSpPr>
              <p:nvPr/>
            </p:nvSpPr>
            <p:spPr bwMode="auto">
              <a:xfrm>
                <a:off x="3619501" y="3876675"/>
                <a:ext cx="152400" cy="152400"/>
              </a:xfrm>
              <a:custGeom>
                <a:avLst/>
                <a:gdLst>
                  <a:gd name="T0" fmla="*/ 43 w 96"/>
                  <a:gd name="T1" fmla="*/ 0 h 96"/>
                  <a:gd name="T2" fmla="*/ 96 w 96"/>
                  <a:gd name="T3" fmla="*/ 53 h 96"/>
                  <a:gd name="T4" fmla="*/ 0 w 96"/>
                  <a:gd name="T5" fmla="*/ 96 h 96"/>
                  <a:gd name="T6" fmla="*/ 43 w 96"/>
                  <a:gd name="T7" fmla="*/ 0 h 96"/>
                </a:gdLst>
                <a:ahLst/>
                <a:cxnLst>
                  <a:cxn ang="0">
                    <a:pos x="T0" y="T1"/>
                  </a:cxn>
                  <a:cxn ang="0">
                    <a:pos x="T2" y="T3"/>
                  </a:cxn>
                  <a:cxn ang="0">
                    <a:pos x="T4" y="T5"/>
                  </a:cxn>
                  <a:cxn ang="0">
                    <a:pos x="T6" y="T7"/>
                  </a:cxn>
                </a:cxnLst>
                <a:rect l="0" t="0" r="r" b="b"/>
                <a:pathLst>
                  <a:path w="96" h="96">
                    <a:moveTo>
                      <a:pt x="43" y="0"/>
                    </a:moveTo>
                    <a:lnTo>
                      <a:pt x="96" y="53"/>
                    </a:lnTo>
                    <a:lnTo>
                      <a:pt x="0" y="96"/>
                    </a:lnTo>
                    <a:lnTo>
                      <a:pt x="43" y="0"/>
                    </a:lnTo>
                    <a:close/>
                  </a:path>
                </a:pathLst>
              </a:custGeom>
              <a:solidFill>
                <a:schemeClr val="accent2"/>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87" name="Freeform 64"/>
              <p:cNvSpPr>
                <a:spLocks/>
              </p:cNvSpPr>
              <p:nvPr/>
            </p:nvSpPr>
            <p:spPr bwMode="auto">
              <a:xfrm>
                <a:off x="3905251" y="3609975"/>
                <a:ext cx="134938" cy="133350"/>
              </a:xfrm>
              <a:custGeom>
                <a:avLst/>
                <a:gdLst>
                  <a:gd name="T0" fmla="*/ 24 w 85"/>
                  <a:gd name="T1" fmla="*/ 0 h 84"/>
                  <a:gd name="T2" fmla="*/ 42 w 85"/>
                  <a:gd name="T3" fmla="*/ 42 h 84"/>
                  <a:gd name="T4" fmla="*/ 85 w 85"/>
                  <a:gd name="T5" fmla="*/ 59 h 84"/>
                  <a:gd name="T6" fmla="*/ 60 w 85"/>
                  <a:gd name="T7" fmla="*/ 84 h 84"/>
                  <a:gd name="T8" fmla="*/ 1 w 85"/>
                  <a:gd name="T9" fmla="*/ 83 h 84"/>
                  <a:gd name="T10" fmla="*/ 0 w 85"/>
                  <a:gd name="T11" fmla="*/ 24 h 84"/>
                  <a:gd name="T12" fmla="*/ 24 w 85"/>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85" h="84">
                    <a:moveTo>
                      <a:pt x="24" y="0"/>
                    </a:moveTo>
                    <a:lnTo>
                      <a:pt x="42" y="42"/>
                    </a:lnTo>
                    <a:lnTo>
                      <a:pt x="85" y="59"/>
                    </a:lnTo>
                    <a:lnTo>
                      <a:pt x="60" y="84"/>
                    </a:lnTo>
                    <a:lnTo>
                      <a:pt x="1" y="83"/>
                    </a:lnTo>
                    <a:lnTo>
                      <a:pt x="0" y="24"/>
                    </a:lnTo>
                    <a:lnTo>
                      <a:pt x="24" y="0"/>
                    </a:lnTo>
                    <a:close/>
                  </a:path>
                </a:pathLst>
              </a:custGeom>
              <a:solidFill>
                <a:schemeClr val="accent2"/>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88" name="Freeform 65"/>
              <p:cNvSpPr>
                <a:spLocks/>
              </p:cNvSpPr>
              <p:nvPr/>
            </p:nvSpPr>
            <p:spPr bwMode="auto">
              <a:xfrm>
                <a:off x="3706813" y="3703638"/>
                <a:ext cx="236538" cy="239713"/>
              </a:xfrm>
              <a:custGeom>
                <a:avLst/>
                <a:gdLst>
                  <a:gd name="T0" fmla="*/ 134 w 149"/>
                  <a:gd name="T1" fmla="*/ 0 h 151"/>
                  <a:gd name="T2" fmla="*/ 149 w 149"/>
                  <a:gd name="T3" fmla="*/ 16 h 151"/>
                  <a:gd name="T4" fmla="*/ 14 w 149"/>
                  <a:gd name="T5" fmla="*/ 151 h 151"/>
                  <a:gd name="T6" fmla="*/ 0 w 149"/>
                  <a:gd name="T7" fmla="*/ 136 h 151"/>
                  <a:gd name="T8" fmla="*/ 134 w 149"/>
                  <a:gd name="T9" fmla="*/ 0 h 151"/>
                </a:gdLst>
                <a:ahLst/>
                <a:cxnLst>
                  <a:cxn ang="0">
                    <a:pos x="T0" y="T1"/>
                  </a:cxn>
                  <a:cxn ang="0">
                    <a:pos x="T2" y="T3"/>
                  </a:cxn>
                  <a:cxn ang="0">
                    <a:pos x="T4" y="T5"/>
                  </a:cxn>
                  <a:cxn ang="0">
                    <a:pos x="T6" y="T7"/>
                  </a:cxn>
                  <a:cxn ang="0">
                    <a:pos x="T8" y="T9"/>
                  </a:cxn>
                </a:cxnLst>
                <a:rect l="0" t="0" r="r" b="b"/>
                <a:pathLst>
                  <a:path w="149" h="151">
                    <a:moveTo>
                      <a:pt x="134" y="0"/>
                    </a:moveTo>
                    <a:lnTo>
                      <a:pt x="149" y="16"/>
                    </a:lnTo>
                    <a:lnTo>
                      <a:pt x="14" y="151"/>
                    </a:lnTo>
                    <a:lnTo>
                      <a:pt x="0" y="136"/>
                    </a:lnTo>
                    <a:lnTo>
                      <a:pt x="134" y="0"/>
                    </a:lnTo>
                    <a:close/>
                  </a:path>
                </a:pathLst>
              </a:custGeom>
              <a:solidFill>
                <a:schemeClr val="accent2"/>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grpSp>
        <p:grpSp>
          <p:nvGrpSpPr>
            <p:cNvPr id="89" name="Group 88"/>
            <p:cNvGrpSpPr/>
            <p:nvPr/>
          </p:nvGrpSpPr>
          <p:grpSpPr>
            <a:xfrm>
              <a:off x="6965579" y="5268318"/>
              <a:ext cx="464343" cy="463778"/>
              <a:chOff x="7038976" y="3378200"/>
              <a:chExt cx="1301750" cy="1300163"/>
            </a:xfrm>
          </p:grpSpPr>
          <p:sp>
            <p:nvSpPr>
              <p:cNvPr id="90" name="Freeform 66"/>
              <p:cNvSpPr>
                <a:spLocks/>
              </p:cNvSpPr>
              <p:nvPr/>
            </p:nvSpPr>
            <p:spPr bwMode="auto">
              <a:xfrm>
                <a:off x="7038976" y="3378200"/>
                <a:ext cx="1301750" cy="1300163"/>
              </a:xfrm>
              <a:custGeom>
                <a:avLst/>
                <a:gdLst>
                  <a:gd name="T0" fmla="*/ 410 w 820"/>
                  <a:gd name="T1" fmla="*/ 0 h 819"/>
                  <a:gd name="T2" fmla="*/ 461 w 820"/>
                  <a:gd name="T3" fmla="*/ 3 h 819"/>
                  <a:gd name="T4" fmla="*/ 511 w 820"/>
                  <a:gd name="T5" fmla="*/ 12 h 819"/>
                  <a:gd name="T6" fmla="*/ 558 w 820"/>
                  <a:gd name="T7" fmla="*/ 27 h 819"/>
                  <a:gd name="T8" fmla="*/ 603 w 820"/>
                  <a:gd name="T9" fmla="*/ 47 h 819"/>
                  <a:gd name="T10" fmla="*/ 645 w 820"/>
                  <a:gd name="T11" fmla="*/ 73 h 819"/>
                  <a:gd name="T12" fmla="*/ 683 w 820"/>
                  <a:gd name="T13" fmla="*/ 102 h 819"/>
                  <a:gd name="T14" fmla="*/ 716 w 820"/>
                  <a:gd name="T15" fmla="*/ 137 h 819"/>
                  <a:gd name="T16" fmla="*/ 746 w 820"/>
                  <a:gd name="T17" fmla="*/ 175 h 819"/>
                  <a:gd name="T18" fmla="*/ 772 w 820"/>
                  <a:gd name="T19" fmla="*/ 216 h 819"/>
                  <a:gd name="T20" fmla="*/ 792 w 820"/>
                  <a:gd name="T21" fmla="*/ 262 h 819"/>
                  <a:gd name="T22" fmla="*/ 808 w 820"/>
                  <a:gd name="T23" fmla="*/ 309 h 819"/>
                  <a:gd name="T24" fmla="*/ 817 w 820"/>
                  <a:gd name="T25" fmla="*/ 358 h 819"/>
                  <a:gd name="T26" fmla="*/ 820 w 820"/>
                  <a:gd name="T27" fmla="*/ 409 h 819"/>
                  <a:gd name="T28" fmla="*/ 817 w 820"/>
                  <a:gd name="T29" fmla="*/ 461 h 819"/>
                  <a:gd name="T30" fmla="*/ 808 w 820"/>
                  <a:gd name="T31" fmla="*/ 510 h 819"/>
                  <a:gd name="T32" fmla="*/ 792 w 820"/>
                  <a:gd name="T33" fmla="*/ 557 h 819"/>
                  <a:gd name="T34" fmla="*/ 772 w 820"/>
                  <a:gd name="T35" fmla="*/ 602 h 819"/>
                  <a:gd name="T36" fmla="*/ 746 w 820"/>
                  <a:gd name="T37" fmla="*/ 643 h 819"/>
                  <a:gd name="T38" fmla="*/ 716 w 820"/>
                  <a:gd name="T39" fmla="*/ 681 h 819"/>
                  <a:gd name="T40" fmla="*/ 683 w 820"/>
                  <a:gd name="T41" fmla="*/ 716 h 819"/>
                  <a:gd name="T42" fmla="*/ 645 w 820"/>
                  <a:gd name="T43" fmla="*/ 746 h 819"/>
                  <a:gd name="T44" fmla="*/ 603 w 820"/>
                  <a:gd name="T45" fmla="*/ 772 h 819"/>
                  <a:gd name="T46" fmla="*/ 558 w 820"/>
                  <a:gd name="T47" fmla="*/ 792 h 819"/>
                  <a:gd name="T48" fmla="*/ 511 w 820"/>
                  <a:gd name="T49" fmla="*/ 807 h 819"/>
                  <a:gd name="T50" fmla="*/ 461 w 820"/>
                  <a:gd name="T51" fmla="*/ 816 h 819"/>
                  <a:gd name="T52" fmla="*/ 410 w 820"/>
                  <a:gd name="T53" fmla="*/ 819 h 819"/>
                  <a:gd name="T54" fmla="*/ 358 w 820"/>
                  <a:gd name="T55" fmla="*/ 816 h 819"/>
                  <a:gd name="T56" fmla="*/ 309 w 820"/>
                  <a:gd name="T57" fmla="*/ 807 h 819"/>
                  <a:gd name="T58" fmla="*/ 262 w 820"/>
                  <a:gd name="T59" fmla="*/ 792 h 819"/>
                  <a:gd name="T60" fmla="*/ 218 w 820"/>
                  <a:gd name="T61" fmla="*/ 772 h 819"/>
                  <a:gd name="T62" fmla="*/ 176 w 820"/>
                  <a:gd name="T63" fmla="*/ 746 h 819"/>
                  <a:gd name="T64" fmla="*/ 138 w 820"/>
                  <a:gd name="T65" fmla="*/ 716 h 819"/>
                  <a:gd name="T66" fmla="*/ 104 w 820"/>
                  <a:gd name="T67" fmla="*/ 681 h 819"/>
                  <a:gd name="T68" fmla="*/ 73 w 820"/>
                  <a:gd name="T69" fmla="*/ 643 h 819"/>
                  <a:gd name="T70" fmla="*/ 49 w 820"/>
                  <a:gd name="T71" fmla="*/ 602 h 819"/>
                  <a:gd name="T72" fmla="*/ 28 w 820"/>
                  <a:gd name="T73" fmla="*/ 557 h 819"/>
                  <a:gd name="T74" fmla="*/ 13 w 820"/>
                  <a:gd name="T75" fmla="*/ 510 h 819"/>
                  <a:gd name="T76" fmla="*/ 3 w 820"/>
                  <a:gd name="T77" fmla="*/ 461 h 819"/>
                  <a:gd name="T78" fmla="*/ 0 w 820"/>
                  <a:gd name="T79" fmla="*/ 409 h 819"/>
                  <a:gd name="T80" fmla="*/ 3 w 820"/>
                  <a:gd name="T81" fmla="*/ 358 h 819"/>
                  <a:gd name="T82" fmla="*/ 13 w 820"/>
                  <a:gd name="T83" fmla="*/ 309 h 819"/>
                  <a:gd name="T84" fmla="*/ 28 w 820"/>
                  <a:gd name="T85" fmla="*/ 262 h 819"/>
                  <a:gd name="T86" fmla="*/ 49 w 820"/>
                  <a:gd name="T87" fmla="*/ 216 h 819"/>
                  <a:gd name="T88" fmla="*/ 73 w 820"/>
                  <a:gd name="T89" fmla="*/ 175 h 819"/>
                  <a:gd name="T90" fmla="*/ 104 w 820"/>
                  <a:gd name="T91" fmla="*/ 137 h 819"/>
                  <a:gd name="T92" fmla="*/ 138 w 820"/>
                  <a:gd name="T93" fmla="*/ 102 h 819"/>
                  <a:gd name="T94" fmla="*/ 176 w 820"/>
                  <a:gd name="T95" fmla="*/ 73 h 819"/>
                  <a:gd name="T96" fmla="*/ 218 w 820"/>
                  <a:gd name="T97" fmla="*/ 47 h 819"/>
                  <a:gd name="T98" fmla="*/ 262 w 820"/>
                  <a:gd name="T99" fmla="*/ 27 h 819"/>
                  <a:gd name="T100" fmla="*/ 309 w 820"/>
                  <a:gd name="T101" fmla="*/ 12 h 819"/>
                  <a:gd name="T102" fmla="*/ 358 w 820"/>
                  <a:gd name="T103" fmla="*/ 3 h 819"/>
                  <a:gd name="T104" fmla="*/ 410 w 820"/>
                  <a:gd name="T105"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0" h="819">
                    <a:moveTo>
                      <a:pt x="410" y="0"/>
                    </a:moveTo>
                    <a:lnTo>
                      <a:pt x="461" y="3"/>
                    </a:lnTo>
                    <a:lnTo>
                      <a:pt x="511" y="12"/>
                    </a:lnTo>
                    <a:lnTo>
                      <a:pt x="558" y="27"/>
                    </a:lnTo>
                    <a:lnTo>
                      <a:pt x="603" y="47"/>
                    </a:lnTo>
                    <a:lnTo>
                      <a:pt x="645" y="73"/>
                    </a:lnTo>
                    <a:lnTo>
                      <a:pt x="683" y="102"/>
                    </a:lnTo>
                    <a:lnTo>
                      <a:pt x="716" y="137"/>
                    </a:lnTo>
                    <a:lnTo>
                      <a:pt x="746" y="175"/>
                    </a:lnTo>
                    <a:lnTo>
                      <a:pt x="772" y="216"/>
                    </a:lnTo>
                    <a:lnTo>
                      <a:pt x="792" y="262"/>
                    </a:lnTo>
                    <a:lnTo>
                      <a:pt x="808" y="309"/>
                    </a:lnTo>
                    <a:lnTo>
                      <a:pt x="817" y="358"/>
                    </a:lnTo>
                    <a:lnTo>
                      <a:pt x="820" y="409"/>
                    </a:lnTo>
                    <a:lnTo>
                      <a:pt x="817" y="461"/>
                    </a:lnTo>
                    <a:lnTo>
                      <a:pt x="808" y="510"/>
                    </a:lnTo>
                    <a:lnTo>
                      <a:pt x="792" y="557"/>
                    </a:lnTo>
                    <a:lnTo>
                      <a:pt x="772" y="602"/>
                    </a:lnTo>
                    <a:lnTo>
                      <a:pt x="746" y="643"/>
                    </a:lnTo>
                    <a:lnTo>
                      <a:pt x="716" y="681"/>
                    </a:lnTo>
                    <a:lnTo>
                      <a:pt x="683" y="716"/>
                    </a:lnTo>
                    <a:lnTo>
                      <a:pt x="645" y="746"/>
                    </a:lnTo>
                    <a:lnTo>
                      <a:pt x="603" y="772"/>
                    </a:lnTo>
                    <a:lnTo>
                      <a:pt x="558" y="792"/>
                    </a:lnTo>
                    <a:lnTo>
                      <a:pt x="511" y="807"/>
                    </a:lnTo>
                    <a:lnTo>
                      <a:pt x="461" y="816"/>
                    </a:lnTo>
                    <a:lnTo>
                      <a:pt x="410" y="819"/>
                    </a:lnTo>
                    <a:lnTo>
                      <a:pt x="358" y="816"/>
                    </a:lnTo>
                    <a:lnTo>
                      <a:pt x="309" y="807"/>
                    </a:lnTo>
                    <a:lnTo>
                      <a:pt x="262" y="792"/>
                    </a:lnTo>
                    <a:lnTo>
                      <a:pt x="218" y="772"/>
                    </a:lnTo>
                    <a:lnTo>
                      <a:pt x="176" y="746"/>
                    </a:lnTo>
                    <a:lnTo>
                      <a:pt x="138" y="716"/>
                    </a:lnTo>
                    <a:lnTo>
                      <a:pt x="104" y="681"/>
                    </a:lnTo>
                    <a:lnTo>
                      <a:pt x="73" y="643"/>
                    </a:lnTo>
                    <a:lnTo>
                      <a:pt x="49" y="602"/>
                    </a:lnTo>
                    <a:lnTo>
                      <a:pt x="28" y="557"/>
                    </a:lnTo>
                    <a:lnTo>
                      <a:pt x="13" y="510"/>
                    </a:lnTo>
                    <a:lnTo>
                      <a:pt x="3" y="461"/>
                    </a:lnTo>
                    <a:lnTo>
                      <a:pt x="0" y="409"/>
                    </a:lnTo>
                    <a:lnTo>
                      <a:pt x="3" y="358"/>
                    </a:lnTo>
                    <a:lnTo>
                      <a:pt x="13" y="309"/>
                    </a:lnTo>
                    <a:lnTo>
                      <a:pt x="28" y="262"/>
                    </a:lnTo>
                    <a:lnTo>
                      <a:pt x="49" y="216"/>
                    </a:lnTo>
                    <a:lnTo>
                      <a:pt x="73" y="175"/>
                    </a:lnTo>
                    <a:lnTo>
                      <a:pt x="104" y="137"/>
                    </a:lnTo>
                    <a:lnTo>
                      <a:pt x="138" y="102"/>
                    </a:lnTo>
                    <a:lnTo>
                      <a:pt x="176" y="73"/>
                    </a:lnTo>
                    <a:lnTo>
                      <a:pt x="218" y="47"/>
                    </a:lnTo>
                    <a:lnTo>
                      <a:pt x="262" y="27"/>
                    </a:lnTo>
                    <a:lnTo>
                      <a:pt x="309" y="12"/>
                    </a:lnTo>
                    <a:lnTo>
                      <a:pt x="358" y="3"/>
                    </a:lnTo>
                    <a:lnTo>
                      <a:pt x="410" y="0"/>
                    </a:lnTo>
                    <a:close/>
                  </a:path>
                </a:pathLst>
              </a:custGeom>
              <a:solidFill>
                <a:schemeClr val="bg1"/>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grpSp>
            <p:nvGrpSpPr>
              <p:cNvPr id="91" name="Group 90"/>
              <p:cNvGrpSpPr/>
              <p:nvPr/>
            </p:nvGrpSpPr>
            <p:grpSpPr>
              <a:xfrm>
                <a:off x="7356476" y="3657600"/>
                <a:ext cx="666750" cy="711200"/>
                <a:chOff x="7356476" y="3621088"/>
                <a:chExt cx="666750" cy="711200"/>
              </a:xfrm>
            </p:grpSpPr>
            <p:sp>
              <p:nvSpPr>
                <p:cNvPr id="92" name="Rectangle 67"/>
                <p:cNvSpPr>
                  <a:spLocks noChangeArrowheads="1"/>
                </p:cNvSpPr>
                <p:nvPr/>
              </p:nvSpPr>
              <p:spPr bwMode="auto">
                <a:xfrm>
                  <a:off x="7450138" y="3621088"/>
                  <a:ext cx="487363" cy="317500"/>
                </a:xfrm>
                <a:prstGeom prst="rect">
                  <a:avLst/>
                </a:prstGeom>
                <a:solidFill>
                  <a:schemeClr val="accent3">
                    <a:lumMod val="75000"/>
                  </a:schemeClr>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93" name="Freeform 68"/>
                <p:cNvSpPr>
                  <a:spLocks/>
                </p:cNvSpPr>
                <p:nvPr/>
              </p:nvSpPr>
              <p:spPr bwMode="auto">
                <a:xfrm>
                  <a:off x="7356476" y="3878263"/>
                  <a:ext cx="666750" cy="330200"/>
                </a:xfrm>
                <a:custGeom>
                  <a:avLst/>
                  <a:gdLst>
                    <a:gd name="T0" fmla="*/ 20 w 420"/>
                    <a:gd name="T1" fmla="*/ 0 h 208"/>
                    <a:gd name="T2" fmla="*/ 400 w 420"/>
                    <a:gd name="T3" fmla="*/ 0 h 208"/>
                    <a:gd name="T4" fmla="*/ 408 w 420"/>
                    <a:gd name="T5" fmla="*/ 1 h 208"/>
                    <a:gd name="T6" fmla="*/ 414 w 420"/>
                    <a:gd name="T7" fmla="*/ 6 h 208"/>
                    <a:gd name="T8" fmla="*/ 418 w 420"/>
                    <a:gd name="T9" fmla="*/ 14 h 208"/>
                    <a:gd name="T10" fmla="*/ 420 w 420"/>
                    <a:gd name="T11" fmla="*/ 24 h 208"/>
                    <a:gd name="T12" fmla="*/ 420 w 420"/>
                    <a:gd name="T13" fmla="*/ 185 h 208"/>
                    <a:gd name="T14" fmla="*/ 418 w 420"/>
                    <a:gd name="T15" fmla="*/ 194 h 208"/>
                    <a:gd name="T16" fmla="*/ 414 w 420"/>
                    <a:gd name="T17" fmla="*/ 201 h 208"/>
                    <a:gd name="T18" fmla="*/ 408 w 420"/>
                    <a:gd name="T19" fmla="*/ 206 h 208"/>
                    <a:gd name="T20" fmla="*/ 400 w 420"/>
                    <a:gd name="T21" fmla="*/ 208 h 208"/>
                    <a:gd name="T22" fmla="*/ 20 w 420"/>
                    <a:gd name="T23" fmla="*/ 208 h 208"/>
                    <a:gd name="T24" fmla="*/ 13 w 420"/>
                    <a:gd name="T25" fmla="*/ 206 h 208"/>
                    <a:gd name="T26" fmla="*/ 7 w 420"/>
                    <a:gd name="T27" fmla="*/ 201 h 208"/>
                    <a:gd name="T28" fmla="*/ 2 w 420"/>
                    <a:gd name="T29" fmla="*/ 194 h 208"/>
                    <a:gd name="T30" fmla="*/ 0 w 420"/>
                    <a:gd name="T31" fmla="*/ 185 h 208"/>
                    <a:gd name="T32" fmla="*/ 0 w 420"/>
                    <a:gd name="T33" fmla="*/ 24 h 208"/>
                    <a:gd name="T34" fmla="*/ 2 w 420"/>
                    <a:gd name="T35" fmla="*/ 14 h 208"/>
                    <a:gd name="T36" fmla="*/ 7 w 420"/>
                    <a:gd name="T37" fmla="*/ 6 h 208"/>
                    <a:gd name="T38" fmla="*/ 13 w 420"/>
                    <a:gd name="T39" fmla="*/ 1 h 208"/>
                    <a:gd name="T40" fmla="*/ 20 w 420"/>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0" h="208">
                      <a:moveTo>
                        <a:pt x="20" y="0"/>
                      </a:moveTo>
                      <a:lnTo>
                        <a:pt x="400" y="0"/>
                      </a:lnTo>
                      <a:lnTo>
                        <a:pt x="408" y="1"/>
                      </a:lnTo>
                      <a:lnTo>
                        <a:pt x="414" y="6"/>
                      </a:lnTo>
                      <a:lnTo>
                        <a:pt x="418" y="14"/>
                      </a:lnTo>
                      <a:lnTo>
                        <a:pt x="420" y="24"/>
                      </a:lnTo>
                      <a:lnTo>
                        <a:pt x="420" y="185"/>
                      </a:lnTo>
                      <a:lnTo>
                        <a:pt x="418" y="194"/>
                      </a:lnTo>
                      <a:lnTo>
                        <a:pt x="414" y="201"/>
                      </a:lnTo>
                      <a:lnTo>
                        <a:pt x="408" y="206"/>
                      </a:lnTo>
                      <a:lnTo>
                        <a:pt x="400" y="208"/>
                      </a:lnTo>
                      <a:lnTo>
                        <a:pt x="20" y="208"/>
                      </a:lnTo>
                      <a:lnTo>
                        <a:pt x="13" y="206"/>
                      </a:lnTo>
                      <a:lnTo>
                        <a:pt x="7" y="201"/>
                      </a:lnTo>
                      <a:lnTo>
                        <a:pt x="2" y="194"/>
                      </a:lnTo>
                      <a:lnTo>
                        <a:pt x="0" y="185"/>
                      </a:lnTo>
                      <a:lnTo>
                        <a:pt x="0" y="24"/>
                      </a:lnTo>
                      <a:lnTo>
                        <a:pt x="2" y="14"/>
                      </a:lnTo>
                      <a:lnTo>
                        <a:pt x="7" y="6"/>
                      </a:lnTo>
                      <a:lnTo>
                        <a:pt x="13" y="1"/>
                      </a:lnTo>
                      <a:lnTo>
                        <a:pt x="20" y="0"/>
                      </a:lnTo>
                      <a:close/>
                    </a:path>
                  </a:pathLst>
                </a:custGeom>
                <a:solidFill>
                  <a:schemeClr val="accent3"/>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94" name="Freeform 69"/>
                <p:cNvSpPr>
                  <a:spLocks/>
                </p:cNvSpPr>
                <p:nvPr/>
              </p:nvSpPr>
              <p:spPr bwMode="auto">
                <a:xfrm>
                  <a:off x="7488238" y="3668713"/>
                  <a:ext cx="411163" cy="200025"/>
                </a:xfrm>
                <a:custGeom>
                  <a:avLst/>
                  <a:gdLst>
                    <a:gd name="T0" fmla="*/ 18 w 259"/>
                    <a:gd name="T1" fmla="*/ 0 h 126"/>
                    <a:gd name="T2" fmla="*/ 241 w 259"/>
                    <a:gd name="T3" fmla="*/ 0 h 126"/>
                    <a:gd name="T4" fmla="*/ 250 w 259"/>
                    <a:gd name="T5" fmla="*/ 1 h 126"/>
                    <a:gd name="T6" fmla="*/ 256 w 259"/>
                    <a:gd name="T7" fmla="*/ 4 h 126"/>
                    <a:gd name="T8" fmla="*/ 259 w 259"/>
                    <a:gd name="T9" fmla="*/ 8 h 126"/>
                    <a:gd name="T10" fmla="*/ 259 w 259"/>
                    <a:gd name="T11" fmla="*/ 118 h 126"/>
                    <a:gd name="T12" fmla="*/ 256 w 259"/>
                    <a:gd name="T13" fmla="*/ 122 h 126"/>
                    <a:gd name="T14" fmla="*/ 250 w 259"/>
                    <a:gd name="T15" fmla="*/ 125 h 126"/>
                    <a:gd name="T16" fmla="*/ 241 w 259"/>
                    <a:gd name="T17" fmla="*/ 126 h 126"/>
                    <a:gd name="T18" fmla="*/ 18 w 259"/>
                    <a:gd name="T19" fmla="*/ 126 h 126"/>
                    <a:gd name="T20" fmla="*/ 9 w 259"/>
                    <a:gd name="T21" fmla="*/ 125 h 126"/>
                    <a:gd name="T22" fmla="*/ 3 w 259"/>
                    <a:gd name="T23" fmla="*/ 122 h 126"/>
                    <a:gd name="T24" fmla="*/ 0 w 259"/>
                    <a:gd name="T25" fmla="*/ 118 h 126"/>
                    <a:gd name="T26" fmla="*/ 0 w 259"/>
                    <a:gd name="T27" fmla="*/ 8 h 126"/>
                    <a:gd name="T28" fmla="*/ 3 w 259"/>
                    <a:gd name="T29" fmla="*/ 4 h 126"/>
                    <a:gd name="T30" fmla="*/ 9 w 259"/>
                    <a:gd name="T31" fmla="*/ 1 h 126"/>
                    <a:gd name="T32" fmla="*/ 18 w 259"/>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9" h="126">
                      <a:moveTo>
                        <a:pt x="18" y="0"/>
                      </a:moveTo>
                      <a:lnTo>
                        <a:pt x="241" y="0"/>
                      </a:lnTo>
                      <a:lnTo>
                        <a:pt x="250" y="1"/>
                      </a:lnTo>
                      <a:lnTo>
                        <a:pt x="256" y="4"/>
                      </a:lnTo>
                      <a:lnTo>
                        <a:pt x="259" y="8"/>
                      </a:lnTo>
                      <a:lnTo>
                        <a:pt x="259" y="118"/>
                      </a:lnTo>
                      <a:lnTo>
                        <a:pt x="256" y="122"/>
                      </a:lnTo>
                      <a:lnTo>
                        <a:pt x="250" y="125"/>
                      </a:lnTo>
                      <a:lnTo>
                        <a:pt x="241" y="126"/>
                      </a:lnTo>
                      <a:lnTo>
                        <a:pt x="18" y="126"/>
                      </a:lnTo>
                      <a:lnTo>
                        <a:pt x="9" y="125"/>
                      </a:lnTo>
                      <a:lnTo>
                        <a:pt x="3" y="122"/>
                      </a:lnTo>
                      <a:lnTo>
                        <a:pt x="0" y="118"/>
                      </a:lnTo>
                      <a:lnTo>
                        <a:pt x="0" y="8"/>
                      </a:lnTo>
                      <a:lnTo>
                        <a:pt x="3" y="4"/>
                      </a:lnTo>
                      <a:lnTo>
                        <a:pt x="9" y="1"/>
                      </a:lnTo>
                      <a:lnTo>
                        <a:pt x="18" y="0"/>
                      </a:lnTo>
                      <a:close/>
                    </a:path>
                  </a:pathLst>
                </a:custGeom>
                <a:solidFill>
                  <a:srgbClr val="F4F8FA"/>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95" name="Freeform 70"/>
                <p:cNvSpPr>
                  <a:spLocks/>
                </p:cNvSpPr>
                <p:nvPr/>
              </p:nvSpPr>
              <p:spPr bwMode="auto">
                <a:xfrm>
                  <a:off x="7356476" y="3800475"/>
                  <a:ext cx="666750" cy="160338"/>
                </a:xfrm>
                <a:custGeom>
                  <a:avLst/>
                  <a:gdLst>
                    <a:gd name="T0" fmla="*/ 20 w 420"/>
                    <a:gd name="T1" fmla="*/ 0 h 101"/>
                    <a:gd name="T2" fmla="*/ 400 w 420"/>
                    <a:gd name="T3" fmla="*/ 0 h 101"/>
                    <a:gd name="T4" fmla="*/ 410 w 420"/>
                    <a:gd name="T5" fmla="*/ 2 h 101"/>
                    <a:gd name="T6" fmla="*/ 417 w 420"/>
                    <a:gd name="T7" fmla="*/ 9 h 101"/>
                    <a:gd name="T8" fmla="*/ 420 w 420"/>
                    <a:gd name="T9" fmla="*/ 19 h 101"/>
                    <a:gd name="T10" fmla="*/ 420 w 420"/>
                    <a:gd name="T11" fmla="*/ 101 h 101"/>
                    <a:gd name="T12" fmla="*/ 0 w 420"/>
                    <a:gd name="T13" fmla="*/ 101 h 101"/>
                    <a:gd name="T14" fmla="*/ 0 w 420"/>
                    <a:gd name="T15" fmla="*/ 19 h 101"/>
                    <a:gd name="T16" fmla="*/ 3 w 420"/>
                    <a:gd name="T17" fmla="*/ 9 h 101"/>
                    <a:gd name="T18" fmla="*/ 11 w 420"/>
                    <a:gd name="T19" fmla="*/ 2 h 101"/>
                    <a:gd name="T20" fmla="*/ 20 w 420"/>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0" h="101">
                      <a:moveTo>
                        <a:pt x="20" y="0"/>
                      </a:moveTo>
                      <a:lnTo>
                        <a:pt x="400" y="0"/>
                      </a:lnTo>
                      <a:lnTo>
                        <a:pt x="410" y="2"/>
                      </a:lnTo>
                      <a:lnTo>
                        <a:pt x="417" y="9"/>
                      </a:lnTo>
                      <a:lnTo>
                        <a:pt x="420" y="19"/>
                      </a:lnTo>
                      <a:lnTo>
                        <a:pt x="420" y="101"/>
                      </a:lnTo>
                      <a:lnTo>
                        <a:pt x="0" y="101"/>
                      </a:lnTo>
                      <a:lnTo>
                        <a:pt x="0" y="19"/>
                      </a:lnTo>
                      <a:lnTo>
                        <a:pt x="3" y="9"/>
                      </a:lnTo>
                      <a:lnTo>
                        <a:pt x="11" y="2"/>
                      </a:lnTo>
                      <a:lnTo>
                        <a:pt x="20" y="0"/>
                      </a:lnTo>
                      <a:close/>
                    </a:path>
                  </a:pathLst>
                </a:custGeom>
                <a:solidFill>
                  <a:schemeClr val="accent3"/>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96" name="Rectangle 71"/>
                <p:cNvSpPr>
                  <a:spLocks noChangeArrowheads="1"/>
                </p:cNvSpPr>
                <p:nvPr/>
              </p:nvSpPr>
              <p:spPr bwMode="auto">
                <a:xfrm>
                  <a:off x="7356476" y="3959225"/>
                  <a:ext cx="666750" cy="38100"/>
                </a:xfrm>
                <a:prstGeom prst="rect">
                  <a:avLst/>
                </a:prstGeom>
                <a:solidFill>
                  <a:schemeClr val="accent3">
                    <a:lumMod val="75000"/>
                  </a:schemeClr>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97" name="Freeform 72"/>
                <p:cNvSpPr>
                  <a:spLocks/>
                </p:cNvSpPr>
                <p:nvPr/>
              </p:nvSpPr>
              <p:spPr bwMode="auto">
                <a:xfrm>
                  <a:off x="7410451" y="3862388"/>
                  <a:ext cx="47625" cy="44450"/>
                </a:xfrm>
                <a:custGeom>
                  <a:avLst/>
                  <a:gdLst>
                    <a:gd name="T0" fmla="*/ 16 w 30"/>
                    <a:gd name="T1" fmla="*/ 0 h 28"/>
                    <a:gd name="T2" fmla="*/ 20 w 30"/>
                    <a:gd name="T3" fmla="*/ 0 h 28"/>
                    <a:gd name="T4" fmla="*/ 24 w 30"/>
                    <a:gd name="T5" fmla="*/ 2 h 28"/>
                    <a:gd name="T6" fmla="*/ 27 w 30"/>
                    <a:gd name="T7" fmla="*/ 5 h 28"/>
                    <a:gd name="T8" fmla="*/ 29 w 30"/>
                    <a:gd name="T9" fmla="*/ 9 h 28"/>
                    <a:gd name="T10" fmla="*/ 30 w 30"/>
                    <a:gd name="T11" fmla="*/ 14 h 28"/>
                    <a:gd name="T12" fmla="*/ 29 w 30"/>
                    <a:gd name="T13" fmla="*/ 18 h 28"/>
                    <a:gd name="T14" fmla="*/ 27 w 30"/>
                    <a:gd name="T15" fmla="*/ 22 h 28"/>
                    <a:gd name="T16" fmla="*/ 24 w 30"/>
                    <a:gd name="T17" fmla="*/ 25 h 28"/>
                    <a:gd name="T18" fmla="*/ 20 w 30"/>
                    <a:gd name="T19" fmla="*/ 27 h 28"/>
                    <a:gd name="T20" fmla="*/ 16 w 30"/>
                    <a:gd name="T21" fmla="*/ 28 h 28"/>
                    <a:gd name="T22" fmla="*/ 11 w 30"/>
                    <a:gd name="T23" fmla="*/ 27 h 28"/>
                    <a:gd name="T24" fmla="*/ 6 w 30"/>
                    <a:gd name="T25" fmla="*/ 25 h 28"/>
                    <a:gd name="T26" fmla="*/ 3 w 30"/>
                    <a:gd name="T27" fmla="*/ 22 h 28"/>
                    <a:gd name="T28" fmla="*/ 1 w 30"/>
                    <a:gd name="T29" fmla="*/ 18 h 28"/>
                    <a:gd name="T30" fmla="*/ 0 w 30"/>
                    <a:gd name="T31" fmla="*/ 14 h 28"/>
                    <a:gd name="T32" fmla="*/ 1 w 30"/>
                    <a:gd name="T33" fmla="*/ 9 h 28"/>
                    <a:gd name="T34" fmla="*/ 3 w 30"/>
                    <a:gd name="T35" fmla="*/ 5 h 28"/>
                    <a:gd name="T36" fmla="*/ 6 w 30"/>
                    <a:gd name="T37" fmla="*/ 2 h 28"/>
                    <a:gd name="T38" fmla="*/ 11 w 30"/>
                    <a:gd name="T39" fmla="*/ 0 h 28"/>
                    <a:gd name="T40" fmla="*/ 16 w 30"/>
                    <a:gd name="T4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8">
                      <a:moveTo>
                        <a:pt x="16" y="0"/>
                      </a:moveTo>
                      <a:lnTo>
                        <a:pt x="20" y="0"/>
                      </a:lnTo>
                      <a:lnTo>
                        <a:pt x="24" y="2"/>
                      </a:lnTo>
                      <a:lnTo>
                        <a:pt x="27" y="5"/>
                      </a:lnTo>
                      <a:lnTo>
                        <a:pt x="29" y="9"/>
                      </a:lnTo>
                      <a:lnTo>
                        <a:pt x="30" y="14"/>
                      </a:lnTo>
                      <a:lnTo>
                        <a:pt x="29" y="18"/>
                      </a:lnTo>
                      <a:lnTo>
                        <a:pt x="27" y="22"/>
                      </a:lnTo>
                      <a:lnTo>
                        <a:pt x="24" y="25"/>
                      </a:lnTo>
                      <a:lnTo>
                        <a:pt x="20" y="27"/>
                      </a:lnTo>
                      <a:lnTo>
                        <a:pt x="16" y="28"/>
                      </a:lnTo>
                      <a:lnTo>
                        <a:pt x="11" y="27"/>
                      </a:lnTo>
                      <a:lnTo>
                        <a:pt x="6" y="25"/>
                      </a:lnTo>
                      <a:lnTo>
                        <a:pt x="3" y="22"/>
                      </a:lnTo>
                      <a:lnTo>
                        <a:pt x="1" y="18"/>
                      </a:lnTo>
                      <a:lnTo>
                        <a:pt x="0" y="14"/>
                      </a:lnTo>
                      <a:lnTo>
                        <a:pt x="1" y="9"/>
                      </a:lnTo>
                      <a:lnTo>
                        <a:pt x="3" y="5"/>
                      </a:lnTo>
                      <a:lnTo>
                        <a:pt x="6" y="2"/>
                      </a:lnTo>
                      <a:lnTo>
                        <a:pt x="11" y="0"/>
                      </a:lnTo>
                      <a:lnTo>
                        <a:pt x="16" y="0"/>
                      </a:lnTo>
                      <a:close/>
                    </a:path>
                  </a:pathLst>
                </a:custGeom>
                <a:solidFill>
                  <a:schemeClr val="bg1"/>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98" name="Freeform 73"/>
                <p:cNvSpPr>
                  <a:spLocks/>
                </p:cNvSpPr>
                <p:nvPr/>
              </p:nvSpPr>
              <p:spPr bwMode="auto">
                <a:xfrm>
                  <a:off x="7480301" y="3868738"/>
                  <a:ext cx="31750" cy="30163"/>
                </a:xfrm>
                <a:custGeom>
                  <a:avLst/>
                  <a:gdLst>
                    <a:gd name="T0" fmla="*/ 11 w 20"/>
                    <a:gd name="T1" fmla="*/ 0 h 19"/>
                    <a:gd name="T2" fmla="*/ 14 w 20"/>
                    <a:gd name="T3" fmla="*/ 1 h 19"/>
                    <a:gd name="T4" fmla="*/ 17 w 20"/>
                    <a:gd name="T5" fmla="*/ 3 h 19"/>
                    <a:gd name="T6" fmla="*/ 19 w 20"/>
                    <a:gd name="T7" fmla="*/ 6 h 19"/>
                    <a:gd name="T8" fmla="*/ 20 w 20"/>
                    <a:gd name="T9" fmla="*/ 10 h 19"/>
                    <a:gd name="T10" fmla="*/ 19 w 20"/>
                    <a:gd name="T11" fmla="*/ 14 h 19"/>
                    <a:gd name="T12" fmla="*/ 17 w 20"/>
                    <a:gd name="T13" fmla="*/ 17 h 19"/>
                    <a:gd name="T14" fmla="*/ 14 w 20"/>
                    <a:gd name="T15" fmla="*/ 19 h 19"/>
                    <a:gd name="T16" fmla="*/ 11 w 20"/>
                    <a:gd name="T17" fmla="*/ 19 h 19"/>
                    <a:gd name="T18" fmla="*/ 7 w 20"/>
                    <a:gd name="T19" fmla="*/ 19 h 19"/>
                    <a:gd name="T20" fmla="*/ 3 w 20"/>
                    <a:gd name="T21" fmla="*/ 17 h 19"/>
                    <a:gd name="T22" fmla="*/ 1 w 20"/>
                    <a:gd name="T23" fmla="*/ 14 h 19"/>
                    <a:gd name="T24" fmla="*/ 0 w 20"/>
                    <a:gd name="T25" fmla="*/ 10 h 19"/>
                    <a:gd name="T26" fmla="*/ 1 w 20"/>
                    <a:gd name="T27" fmla="*/ 6 h 19"/>
                    <a:gd name="T28" fmla="*/ 3 w 20"/>
                    <a:gd name="T29" fmla="*/ 3 h 19"/>
                    <a:gd name="T30" fmla="*/ 7 w 20"/>
                    <a:gd name="T31" fmla="*/ 1 h 19"/>
                    <a:gd name="T32" fmla="*/ 11 w 20"/>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9">
                      <a:moveTo>
                        <a:pt x="11" y="0"/>
                      </a:moveTo>
                      <a:lnTo>
                        <a:pt x="14" y="1"/>
                      </a:lnTo>
                      <a:lnTo>
                        <a:pt x="17" y="3"/>
                      </a:lnTo>
                      <a:lnTo>
                        <a:pt x="19" y="6"/>
                      </a:lnTo>
                      <a:lnTo>
                        <a:pt x="20" y="10"/>
                      </a:lnTo>
                      <a:lnTo>
                        <a:pt x="19" y="14"/>
                      </a:lnTo>
                      <a:lnTo>
                        <a:pt x="17" y="17"/>
                      </a:lnTo>
                      <a:lnTo>
                        <a:pt x="14" y="19"/>
                      </a:lnTo>
                      <a:lnTo>
                        <a:pt x="11" y="19"/>
                      </a:lnTo>
                      <a:lnTo>
                        <a:pt x="7" y="19"/>
                      </a:lnTo>
                      <a:lnTo>
                        <a:pt x="3" y="17"/>
                      </a:lnTo>
                      <a:lnTo>
                        <a:pt x="1" y="14"/>
                      </a:lnTo>
                      <a:lnTo>
                        <a:pt x="0" y="10"/>
                      </a:lnTo>
                      <a:lnTo>
                        <a:pt x="1" y="6"/>
                      </a:lnTo>
                      <a:lnTo>
                        <a:pt x="3" y="3"/>
                      </a:lnTo>
                      <a:lnTo>
                        <a:pt x="7" y="1"/>
                      </a:lnTo>
                      <a:lnTo>
                        <a:pt x="11" y="0"/>
                      </a:lnTo>
                      <a:close/>
                    </a:path>
                  </a:pathLst>
                </a:custGeom>
                <a:solidFill>
                  <a:schemeClr val="bg1"/>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99" name="Freeform 74"/>
                <p:cNvSpPr>
                  <a:spLocks/>
                </p:cNvSpPr>
                <p:nvPr/>
              </p:nvSpPr>
              <p:spPr bwMode="auto">
                <a:xfrm>
                  <a:off x="7534276" y="3868738"/>
                  <a:ext cx="31750" cy="30163"/>
                </a:xfrm>
                <a:custGeom>
                  <a:avLst/>
                  <a:gdLst>
                    <a:gd name="T0" fmla="*/ 10 w 20"/>
                    <a:gd name="T1" fmla="*/ 0 h 19"/>
                    <a:gd name="T2" fmla="*/ 15 w 20"/>
                    <a:gd name="T3" fmla="*/ 1 h 19"/>
                    <a:gd name="T4" fmla="*/ 18 w 20"/>
                    <a:gd name="T5" fmla="*/ 3 h 19"/>
                    <a:gd name="T6" fmla="*/ 20 w 20"/>
                    <a:gd name="T7" fmla="*/ 6 h 19"/>
                    <a:gd name="T8" fmla="*/ 20 w 20"/>
                    <a:gd name="T9" fmla="*/ 10 h 19"/>
                    <a:gd name="T10" fmla="*/ 20 w 20"/>
                    <a:gd name="T11" fmla="*/ 14 h 19"/>
                    <a:gd name="T12" fmla="*/ 18 w 20"/>
                    <a:gd name="T13" fmla="*/ 17 h 19"/>
                    <a:gd name="T14" fmla="*/ 15 w 20"/>
                    <a:gd name="T15" fmla="*/ 19 h 19"/>
                    <a:gd name="T16" fmla="*/ 10 w 20"/>
                    <a:gd name="T17" fmla="*/ 19 h 19"/>
                    <a:gd name="T18" fmla="*/ 6 w 20"/>
                    <a:gd name="T19" fmla="*/ 19 h 19"/>
                    <a:gd name="T20" fmla="*/ 3 w 20"/>
                    <a:gd name="T21" fmla="*/ 17 h 19"/>
                    <a:gd name="T22" fmla="*/ 1 w 20"/>
                    <a:gd name="T23" fmla="*/ 14 h 19"/>
                    <a:gd name="T24" fmla="*/ 0 w 20"/>
                    <a:gd name="T25" fmla="*/ 10 h 19"/>
                    <a:gd name="T26" fmla="*/ 1 w 20"/>
                    <a:gd name="T27" fmla="*/ 6 h 19"/>
                    <a:gd name="T28" fmla="*/ 3 w 20"/>
                    <a:gd name="T29" fmla="*/ 3 h 19"/>
                    <a:gd name="T30" fmla="*/ 6 w 20"/>
                    <a:gd name="T31" fmla="*/ 1 h 19"/>
                    <a:gd name="T32" fmla="*/ 10 w 20"/>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9">
                      <a:moveTo>
                        <a:pt x="10" y="0"/>
                      </a:moveTo>
                      <a:lnTo>
                        <a:pt x="15" y="1"/>
                      </a:lnTo>
                      <a:lnTo>
                        <a:pt x="18" y="3"/>
                      </a:lnTo>
                      <a:lnTo>
                        <a:pt x="20" y="6"/>
                      </a:lnTo>
                      <a:lnTo>
                        <a:pt x="20" y="10"/>
                      </a:lnTo>
                      <a:lnTo>
                        <a:pt x="20" y="14"/>
                      </a:lnTo>
                      <a:lnTo>
                        <a:pt x="18" y="17"/>
                      </a:lnTo>
                      <a:lnTo>
                        <a:pt x="15" y="19"/>
                      </a:lnTo>
                      <a:lnTo>
                        <a:pt x="10" y="19"/>
                      </a:lnTo>
                      <a:lnTo>
                        <a:pt x="6" y="19"/>
                      </a:lnTo>
                      <a:lnTo>
                        <a:pt x="3" y="17"/>
                      </a:lnTo>
                      <a:lnTo>
                        <a:pt x="1" y="14"/>
                      </a:lnTo>
                      <a:lnTo>
                        <a:pt x="0" y="10"/>
                      </a:lnTo>
                      <a:lnTo>
                        <a:pt x="1" y="6"/>
                      </a:lnTo>
                      <a:lnTo>
                        <a:pt x="3" y="3"/>
                      </a:lnTo>
                      <a:lnTo>
                        <a:pt x="6" y="1"/>
                      </a:lnTo>
                      <a:lnTo>
                        <a:pt x="10" y="0"/>
                      </a:lnTo>
                      <a:close/>
                    </a:path>
                  </a:pathLst>
                </a:custGeom>
                <a:solidFill>
                  <a:schemeClr val="bg1"/>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00" name="Rectangle 75"/>
                <p:cNvSpPr>
                  <a:spLocks noChangeArrowheads="1"/>
                </p:cNvSpPr>
                <p:nvPr/>
              </p:nvSpPr>
              <p:spPr bwMode="auto">
                <a:xfrm>
                  <a:off x="7483476" y="4070350"/>
                  <a:ext cx="434975" cy="138113"/>
                </a:xfrm>
                <a:prstGeom prst="rect">
                  <a:avLst/>
                </a:prstGeom>
                <a:solidFill>
                  <a:schemeClr val="accent3">
                    <a:lumMod val="75000"/>
                  </a:schemeClr>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01" name="Freeform 76"/>
                <p:cNvSpPr>
                  <a:spLocks/>
                </p:cNvSpPr>
                <p:nvPr/>
              </p:nvSpPr>
              <p:spPr bwMode="auto">
                <a:xfrm>
                  <a:off x="7496176" y="4084638"/>
                  <a:ext cx="411163" cy="247650"/>
                </a:xfrm>
                <a:custGeom>
                  <a:avLst/>
                  <a:gdLst>
                    <a:gd name="T0" fmla="*/ 17 w 259"/>
                    <a:gd name="T1" fmla="*/ 0 h 156"/>
                    <a:gd name="T2" fmla="*/ 242 w 259"/>
                    <a:gd name="T3" fmla="*/ 0 h 156"/>
                    <a:gd name="T4" fmla="*/ 251 w 259"/>
                    <a:gd name="T5" fmla="*/ 2 h 156"/>
                    <a:gd name="T6" fmla="*/ 257 w 259"/>
                    <a:gd name="T7" fmla="*/ 5 h 156"/>
                    <a:gd name="T8" fmla="*/ 259 w 259"/>
                    <a:gd name="T9" fmla="*/ 11 h 156"/>
                    <a:gd name="T10" fmla="*/ 259 w 259"/>
                    <a:gd name="T11" fmla="*/ 146 h 156"/>
                    <a:gd name="T12" fmla="*/ 257 w 259"/>
                    <a:gd name="T13" fmla="*/ 151 h 156"/>
                    <a:gd name="T14" fmla="*/ 251 w 259"/>
                    <a:gd name="T15" fmla="*/ 155 h 156"/>
                    <a:gd name="T16" fmla="*/ 242 w 259"/>
                    <a:gd name="T17" fmla="*/ 156 h 156"/>
                    <a:gd name="T18" fmla="*/ 17 w 259"/>
                    <a:gd name="T19" fmla="*/ 156 h 156"/>
                    <a:gd name="T20" fmla="*/ 8 w 259"/>
                    <a:gd name="T21" fmla="*/ 155 h 156"/>
                    <a:gd name="T22" fmla="*/ 2 w 259"/>
                    <a:gd name="T23" fmla="*/ 151 h 156"/>
                    <a:gd name="T24" fmla="*/ 0 w 259"/>
                    <a:gd name="T25" fmla="*/ 146 h 156"/>
                    <a:gd name="T26" fmla="*/ 0 w 259"/>
                    <a:gd name="T27" fmla="*/ 11 h 156"/>
                    <a:gd name="T28" fmla="*/ 2 w 259"/>
                    <a:gd name="T29" fmla="*/ 5 h 156"/>
                    <a:gd name="T30" fmla="*/ 8 w 259"/>
                    <a:gd name="T31" fmla="*/ 2 h 156"/>
                    <a:gd name="T32" fmla="*/ 17 w 259"/>
                    <a:gd name="T3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9" h="156">
                      <a:moveTo>
                        <a:pt x="17" y="0"/>
                      </a:moveTo>
                      <a:lnTo>
                        <a:pt x="242" y="0"/>
                      </a:lnTo>
                      <a:lnTo>
                        <a:pt x="251" y="2"/>
                      </a:lnTo>
                      <a:lnTo>
                        <a:pt x="257" y="5"/>
                      </a:lnTo>
                      <a:lnTo>
                        <a:pt x="259" y="11"/>
                      </a:lnTo>
                      <a:lnTo>
                        <a:pt x="259" y="146"/>
                      </a:lnTo>
                      <a:lnTo>
                        <a:pt x="257" y="151"/>
                      </a:lnTo>
                      <a:lnTo>
                        <a:pt x="251" y="155"/>
                      </a:lnTo>
                      <a:lnTo>
                        <a:pt x="242" y="156"/>
                      </a:lnTo>
                      <a:lnTo>
                        <a:pt x="17" y="156"/>
                      </a:lnTo>
                      <a:lnTo>
                        <a:pt x="8" y="155"/>
                      </a:lnTo>
                      <a:lnTo>
                        <a:pt x="2" y="151"/>
                      </a:lnTo>
                      <a:lnTo>
                        <a:pt x="0" y="146"/>
                      </a:lnTo>
                      <a:lnTo>
                        <a:pt x="0" y="11"/>
                      </a:lnTo>
                      <a:lnTo>
                        <a:pt x="2" y="5"/>
                      </a:lnTo>
                      <a:lnTo>
                        <a:pt x="8" y="2"/>
                      </a:lnTo>
                      <a:lnTo>
                        <a:pt x="17" y="0"/>
                      </a:lnTo>
                      <a:close/>
                    </a:path>
                  </a:pathLst>
                </a:custGeom>
                <a:solidFill>
                  <a:schemeClr val="bg1">
                    <a:lumMod val="95000"/>
                  </a:schemeClr>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02" name="Rectangle 77"/>
                <p:cNvSpPr>
                  <a:spLocks noChangeArrowheads="1"/>
                </p:cNvSpPr>
                <p:nvPr/>
              </p:nvSpPr>
              <p:spPr bwMode="auto">
                <a:xfrm>
                  <a:off x="7543801" y="4129088"/>
                  <a:ext cx="295275" cy="20638"/>
                </a:xfrm>
                <a:prstGeom prst="rect">
                  <a:avLst/>
                </a:prstGeom>
                <a:solidFill>
                  <a:schemeClr val="bg1">
                    <a:lumMod val="75000"/>
                  </a:schemeClr>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03" name="Rectangle 78"/>
                <p:cNvSpPr>
                  <a:spLocks noChangeArrowheads="1"/>
                </p:cNvSpPr>
                <p:nvPr/>
              </p:nvSpPr>
              <p:spPr bwMode="auto">
                <a:xfrm>
                  <a:off x="7543801" y="4181475"/>
                  <a:ext cx="131763" cy="19050"/>
                </a:xfrm>
                <a:prstGeom prst="rect">
                  <a:avLst/>
                </a:prstGeom>
                <a:solidFill>
                  <a:schemeClr val="bg1">
                    <a:lumMod val="75000"/>
                  </a:schemeClr>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04" name="Rectangle 79"/>
                <p:cNvSpPr>
                  <a:spLocks noChangeArrowheads="1"/>
                </p:cNvSpPr>
                <p:nvPr/>
              </p:nvSpPr>
              <p:spPr bwMode="auto">
                <a:xfrm>
                  <a:off x="7543801" y="4232275"/>
                  <a:ext cx="295275" cy="19050"/>
                </a:xfrm>
                <a:prstGeom prst="rect">
                  <a:avLst/>
                </a:prstGeom>
                <a:solidFill>
                  <a:schemeClr val="bg1">
                    <a:lumMod val="75000"/>
                  </a:schemeClr>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05" name="Rectangle 80"/>
                <p:cNvSpPr>
                  <a:spLocks noChangeArrowheads="1"/>
                </p:cNvSpPr>
                <p:nvPr/>
              </p:nvSpPr>
              <p:spPr bwMode="auto">
                <a:xfrm>
                  <a:off x="7543801" y="4283075"/>
                  <a:ext cx="131763" cy="20638"/>
                </a:xfrm>
                <a:prstGeom prst="rect">
                  <a:avLst/>
                </a:prstGeom>
                <a:solidFill>
                  <a:schemeClr val="bg1">
                    <a:lumMod val="75000"/>
                  </a:schemeClr>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grpSp>
        </p:grpSp>
        <p:grpSp>
          <p:nvGrpSpPr>
            <p:cNvPr id="106" name="Group 105"/>
            <p:cNvGrpSpPr/>
            <p:nvPr/>
          </p:nvGrpSpPr>
          <p:grpSpPr>
            <a:xfrm>
              <a:off x="7552691" y="4644137"/>
              <a:ext cx="466043" cy="466041"/>
              <a:chOff x="6145213" y="4856163"/>
              <a:chExt cx="1306513" cy="1306513"/>
            </a:xfrm>
          </p:grpSpPr>
          <p:sp>
            <p:nvSpPr>
              <p:cNvPr id="107" name="Freeform 81"/>
              <p:cNvSpPr>
                <a:spLocks/>
              </p:cNvSpPr>
              <p:nvPr/>
            </p:nvSpPr>
            <p:spPr bwMode="auto">
              <a:xfrm>
                <a:off x="6145213" y="4856163"/>
                <a:ext cx="1306513" cy="1306513"/>
              </a:xfrm>
              <a:custGeom>
                <a:avLst/>
                <a:gdLst>
                  <a:gd name="T0" fmla="*/ 412 w 823"/>
                  <a:gd name="T1" fmla="*/ 0 h 823"/>
                  <a:gd name="T2" fmla="*/ 464 w 823"/>
                  <a:gd name="T3" fmla="*/ 3 h 823"/>
                  <a:gd name="T4" fmla="*/ 513 w 823"/>
                  <a:gd name="T5" fmla="*/ 13 h 823"/>
                  <a:gd name="T6" fmla="*/ 560 w 823"/>
                  <a:gd name="T7" fmla="*/ 28 h 823"/>
                  <a:gd name="T8" fmla="*/ 605 w 823"/>
                  <a:gd name="T9" fmla="*/ 48 h 823"/>
                  <a:gd name="T10" fmla="*/ 648 w 823"/>
                  <a:gd name="T11" fmla="*/ 74 h 823"/>
                  <a:gd name="T12" fmla="*/ 685 w 823"/>
                  <a:gd name="T13" fmla="*/ 105 h 823"/>
                  <a:gd name="T14" fmla="*/ 719 w 823"/>
                  <a:gd name="T15" fmla="*/ 138 h 823"/>
                  <a:gd name="T16" fmla="*/ 750 w 823"/>
                  <a:gd name="T17" fmla="*/ 176 h 823"/>
                  <a:gd name="T18" fmla="*/ 775 w 823"/>
                  <a:gd name="T19" fmla="*/ 218 h 823"/>
                  <a:gd name="T20" fmla="*/ 795 w 823"/>
                  <a:gd name="T21" fmla="*/ 263 h 823"/>
                  <a:gd name="T22" fmla="*/ 811 w 823"/>
                  <a:gd name="T23" fmla="*/ 311 h 823"/>
                  <a:gd name="T24" fmla="*/ 820 w 823"/>
                  <a:gd name="T25" fmla="*/ 360 h 823"/>
                  <a:gd name="T26" fmla="*/ 823 w 823"/>
                  <a:gd name="T27" fmla="*/ 411 h 823"/>
                  <a:gd name="T28" fmla="*/ 820 w 823"/>
                  <a:gd name="T29" fmla="*/ 464 h 823"/>
                  <a:gd name="T30" fmla="*/ 811 w 823"/>
                  <a:gd name="T31" fmla="*/ 513 h 823"/>
                  <a:gd name="T32" fmla="*/ 795 w 823"/>
                  <a:gd name="T33" fmla="*/ 560 h 823"/>
                  <a:gd name="T34" fmla="*/ 775 w 823"/>
                  <a:gd name="T35" fmla="*/ 605 h 823"/>
                  <a:gd name="T36" fmla="*/ 750 w 823"/>
                  <a:gd name="T37" fmla="*/ 646 h 823"/>
                  <a:gd name="T38" fmla="*/ 719 w 823"/>
                  <a:gd name="T39" fmla="*/ 685 h 823"/>
                  <a:gd name="T40" fmla="*/ 685 w 823"/>
                  <a:gd name="T41" fmla="*/ 719 h 823"/>
                  <a:gd name="T42" fmla="*/ 648 w 823"/>
                  <a:gd name="T43" fmla="*/ 750 h 823"/>
                  <a:gd name="T44" fmla="*/ 605 w 823"/>
                  <a:gd name="T45" fmla="*/ 775 h 823"/>
                  <a:gd name="T46" fmla="*/ 560 w 823"/>
                  <a:gd name="T47" fmla="*/ 795 h 823"/>
                  <a:gd name="T48" fmla="*/ 513 w 823"/>
                  <a:gd name="T49" fmla="*/ 811 h 823"/>
                  <a:gd name="T50" fmla="*/ 464 w 823"/>
                  <a:gd name="T51" fmla="*/ 820 h 823"/>
                  <a:gd name="T52" fmla="*/ 412 w 823"/>
                  <a:gd name="T53" fmla="*/ 823 h 823"/>
                  <a:gd name="T54" fmla="*/ 360 w 823"/>
                  <a:gd name="T55" fmla="*/ 820 h 823"/>
                  <a:gd name="T56" fmla="*/ 311 w 823"/>
                  <a:gd name="T57" fmla="*/ 811 h 823"/>
                  <a:gd name="T58" fmla="*/ 264 w 823"/>
                  <a:gd name="T59" fmla="*/ 795 h 823"/>
                  <a:gd name="T60" fmla="*/ 219 w 823"/>
                  <a:gd name="T61" fmla="*/ 775 h 823"/>
                  <a:gd name="T62" fmla="*/ 177 w 823"/>
                  <a:gd name="T63" fmla="*/ 750 h 823"/>
                  <a:gd name="T64" fmla="*/ 139 w 823"/>
                  <a:gd name="T65" fmla="*/ 719 h 823"/>
                  <a:gd name="T66" fmla="*/ 105 w 823"/>
                  <a:gd name="T67" fmla="*/ 685 h 823"/>
                  <a:gd name="T68" fmla="*/ 74 w 823"/>
                  <a:gd name="T69" fmla="*/ 646 h 823"/>
                  <a:gd name="T70" fmla="*/ 48 w 823"/>
                  <a:gd name="T71" fmla="*/ 605 h 823"/>
                  <a:gd name="T72" fmla="*/ 28 w 823"/>
                  <a:gd name="T73" fmla="*/ 560 h 823"/>
                  <a:gd name="T74" fmla="*/ 14 w 823"/>
                  <a:gd name="T75" fmla="*/ 513 h 823"/>
                  <a:gd name="T76" fmla="*/ 4 w 823"/>
                  <a:gd name="T77" fmla="*/ 464 h 823"/>
                  <a:gd name="T78" fmla="*/ 0 w 823"/>
                  <a:gd name="T79" fmla="*/ 411 h 823"/>
                  <a:gd name="T80" fmla="*/ 4 w 823"/>
                  <a:gd name="T81" fmla="*/ 360 h 823"/>
                  <a:gd name="T82" fmla="*/ 14 w 823"/>
                  <a:gd name="T83" fmla="*/ 311 h 823"/>
                  <a:gd name="T84" fmla="*/ 28 w 823"/>
                  <a:gd name="T85" fmla="*/ 263 h 823"/>
                  <a:gd name="T86" fmla="*/ 48 w 823"/>
                  <a:gd name="T87" fmla="*/ 218 h 823"/>
                  <a:gd name="T88" fmla="*/ 74 w 823"/>
                  <a:gd name="T89" fmla="*/ 176 h 823"/>
                  <a:gd name="T90" fmla="*/ 105 w 823"/>
                  <a:gd name="T91" fmla="*/ 138 h 823"/>
                  <a:gd name="T92" fmla="*/ 139 w 823"/>
                  <a:gd name="T93" fmla="*/ 105 h 823"/>
                  <a:gd name="T94" fmla="*/ 177 w 823"/>
                  <a:gd name="T95" fmla="*/ 74 h 823"/>
                  <a:gd name="T96" fmla="*/ 219 w 823"/>
                  <a:gd name="T97" fmla="*/ 48 h 823"/>
                  <a:gd name="T98" fmla="*/ 264 w 823"/>
                  <a:gd name="T99" fmla="*/ 28 h 823"/>
                  <a:gd name="T100" fmla="*/ 311 w 823"/>
                  <a:gd name="T101" fmla="*/ 13 h 823"/>
                  <a:gd name="T102" fmla="*/ 360 w 823"/>
                  <a:gd name="T103" fmla="*/ 3 h 823"/>
                  <a:gd name="T104" fmla="*/ 412 w 823"/>
                  <a:gd name="T105"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3" h="823">
                    <a:moveTo>
                      <a:pt x="412" y="0"/>
                    </a:moveTo>
                    <a:lnTo>
                      <a:pt x="464" y="3"/>
                    </a:lnTo>
                    <a:lnTo>
                      <a:pt x="513" y="13"/>
                    </a:lnTo>
                    <a:lnTo>
                      <a:pt x="560" y="28"/>
                    </a:lnTo>
                    <a:lnTo>
                      <a:pt x="605" y="48"/>
                    </a:lnTo>
                    <a:lnTo>
                      <a:pt x="648" y="74"/>
                    </a:lnTo>
                    <a:lnTo>
                      <a:pt x="685" y="105"/>
                    </a:lnTo>
                    <a:lnTo>
                      <a:pt x="719" y="138"/>
                    </a:lnTo>
                    <a:lnTo>
                      <a:pt x="750" y="176"/>
                    </a:lnTo>
                    <a:lnTo>
                      <a:pt x="775" y="218"/>
                    </a:lnTo>
                    <a:lnTo>
                      <a:pt x="795" y="263"/>
                    </a:lnTo>
                    <a:lnTo>
                      <a:pt x="811" y="311"/>
                    </a:lnTo>
                    <a:lnTo>
                      <a:pt x="820" y="360"/>
                    </a:lnTo>
                    <a:lnTo>
                      <a:pt x="823" y="411"/>
                    </a:lnTo>
                    <a:lnTo>
                      <a:pt x="820" y="464"/>
                    </a:lnTo>
                    <a:lnTo>
                      <a:pt x="811" y="513"/>
                    </a:lnTo>
                    <a:lnTo>
                      <a:pt x="795" y="560"/>
                    </a:lnTo>
                    <a:lnTo>
                      <a:pt x="775" y="605"/>
                    </a:lnTo>
                    <a:lnTo>
                      <a:pt x="750" y="646"/>
                    </a:lnTo>
                    <a:lnTo>
                      <a:pt x="719" y="685"/>
                    </a:lnTo>
                    <a:lnTo>
                      <a:pt x="685" y="719"/>
                    </a:lnTo>
                    <a:lnTo>
                      <a:pt x="648" y="750"/>
                    </a:lnTo>
                    <a:lnTo>
                      <a:pt x="605" y="775"/>
                    </a:lnTo>
                    <a:lnTo>
                      <a:pt x="560" y="795"/>
                    </a:lnTo>
                    <a:lnTo>
                      <a:pt x="513" y="811"/>
                    </a:lnTo>
                    <a:lnTo>
                      <a:pt x="464" y="820"/>
                    </a:lnTo>
                    <a:lnTo>
                      <a:pt x="412" y="823"/>
                    </a:lnTo>
                    <a:lnTo>
                      <a:pt x="360" y="820"/>
                    </a:lnTo>
                    <a:lnTo>
                      <a:pt x="311" y="811"/>
                    </a:lnTo>
                    <a:lnTo>
                      <a:pt x="264" y="795"/>
                    </a:lnTo>
                    <a:lnTo>
                      <a:pt x="219" y="775"/>
                    </a:lnTo>
                    <a:lnTo>
                      <a:pt x="177" y="750"/>
                    </a:lnTo>
                    <a:lnTo>
                      <a:pt x="139" y="719"/>
                    </a:lnTo>
                    <a:lnTo>
                      <a:pt x="105" y="685"/>
                    </a:lnTo>
                    <a:lnTo>
                      <a:pt x="74" y="646"/>
                    </a:lnTo>
                    <a:lnTo>
                      <a:pt x="48" y="605"/>
                    </a:lnTo>
                    <a:lnTo>
                      <a:pt x="28" y="560"/>
                    </a:lnTo>
                    <a:lnTo>
                      <a:pt x="14" y="513"/>
                    </a:lnTo>
                    <a:lnTo>
                      <a:pt x="4" y="464"/>
                    </a:lnTo>
                    <a:lnTo>
                      <a:pt x="0" y="411"/>
                    </a:lnTo>
                    <a:lnTo>
                      <a:pt x="4" y="360"/>
                    </a:lnTo>
                    <a:lnTo>
                      <a:pt x="14" y="311"/>
                    </a:lnTo>
                    <a:lnTo>
                      <a:pt x="28" y="263"/>
                    </a:lnTo>
                    <a:lnTo>
                      <a:pt x="48" y="218"/>
                    </a:lnTo>
                    <a:lnTo>
                      <a:pt x="74" y="176"/>
                    </a:lnTo>
                    <a:lnTo>
                      <a:pt x="105" y="138"/>
                    </a:lnTo>
                    <a:lnTo>
                      <a:pt x="139" y="105"/>
                    </a:lnTo>
                    <a:lnTo>
                      <a:pt x="177" y="74"/>
                    </a:lnTo>
                    <a:lnTo>
                      <a:pt x="219" y="48"/>
                    </a:lnTo>
                    <a:lnTo>
                      <a:pt x="264" y="28"/>
                    </a:lnTo>
                    <a:lnTo>
                      <a:pt x="311" y="13"/>
                    </a:lnTo>
                    <a:lnTo>
                      <a:pt x="360" y="3"/>
                    </a:lnTo>
                    <a:lnTo>
                      <a:pt x="412" y="0"/>
                    </a:lnTo>
                    <a:close/>
                  </a:path>
                </a:pathLst>
              </a:custGeom>
              <a:solidFill>
                <a:schemeClr val="bg1"/>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08" name="Freeform 82"/>
              <p:cNvSpPr>
                <a:spLocks/>
              </p:cNvSpPr>
              <p:nvPr/>
            </p:nvSpPr>
            <p:spPr bwMode="auto">
              <a:xfrm>
                <a:off x="6392863" y="4895850"/>
                <a:ext cx="914400" cy="706438"/>
              </a:xfrm>
              <a:custGeom>
                <a:avLst/>
                <a:gdLst>
                  <a:gd name="T0" fmla="*/ 422 w 576"/>
                  <a:gd name="T1" fmla="*/ 14 h 445"/>
                  <a:gd name="T2" fmla="*/ 388 w 576"/>
                  <a:gd name="T3" fmla="*/ 30 h 445"/>
                  <a:gd name="T4" fmla="*/ 367 w 576"/>
                  <a:gd name="T5" fmla="*/ 62 h 445"/>
                  <a:gd name="T6" fmla="*/ 365 w 576"/>
                  <a:gd name="T7" fmla="*/ 99 h 445"/>
                  <a:gd name="T8" fmla="*/ 380 w 576"/>
                  <a:gd name="T9" fmla="*/ 134 h 445"/>
                  <a:gd name="T10" fmla="*/ 535 w 576"/>
                  <a:gd name="T11" fmla="*/ 291 h 445"/>
                  <a:gd name="T12" fmla="*/ 568 w 576"/>
                  <a:gd name="T13" fmla="*/ 341 h 445"/>
                  <a:gd name="T14" fmla="*/ 576 w 576"/>
                  <a:gd name="T15" fmla="*/ 383 h 445"/>
                  <a:gd name="T16" fmla="*/ 566 w 576"/>
                  <a:gd name="T17" fmla="*/ 413 h 445"/>
                  <a:gd name="T18" fmla="*/ 543 w 576"/>
                  <a:gd name="T19" fmla="*/ 436 h 445"/>
                  <a:gd name="T20" fmla="*/ 507 w 576"/>
                  <a:gd name="T21" fmla="*/ 445 h 445"/>
                  <a:gd name="T22" fmla="*/ 468 w 576"/>
                  <a:gd name="T23" fmla="*/ 436 h 445"/>
                  <a:gd name="T24" fmla="*/ 426 w 576"/>
                  <a:gd name="T25" fmla="*/ 406 h 445"/>
                  <a:gd name="T26" fmla="*/ 135 w 576"/>
                  <a:gd name="T27" fmla="*/ 117 h 445"/>
                  <a:gd name="T28" fmla="*/ 88 w 576"/>
                  <a:gd name="T29" fmla="*/ 101 h 445"/>
                  <a:gd name="T30" fmla="*/ 51 w 576"/>
                  <a:gd name="T31" fmla="*/ 109 h 445"/>
                  <a:gd name="T32" fmla="*/ 25 w 576"/>
                  <a:gd name="T33" fmla="*/ 135 h 445"/>
                  <a:gd name="T34" fmla="*/ 13 w 576"/>
                  <a:gd name="T35" fmla="*/ 167 h 445"/>
                  <a:gd name="T36" fmla="*/ 18 w 576"/>
                  <a:gd name="T37" fmla="*/ 204 h 445"/>
                  <a:gd name="T38" fmla="*/ 41 w 576"/>
                  <a:gd name="T39" fmla="*/ 240 h 445"/>
                  <a:gd name="T40" fmla="*/ 109 w 576"/>
                  <a:gd name="T41" fmla="*/ 326 h 445"/>
                  <a:gd name="T42" fmla="*/ 18 w 576"/>
                  <a:gd name="T43" fmla="*/ 231 h 445"/>
                  <a:gd name="T44" fmla="*/ 2 w 576"/>
                  <a:gd name="T45" fmla="*/ 193 h 445"/>
                  <a:gd name="T46" fmla="*/ 2 w 576"/>
                  <a:gd name="T47" fmla="*/ 158 h 445"/>
                  <a:gd name="T48" fmla="*/ 16 w 576"/>
                  <a:gd name="T49" fmla="*/ 126 h 445"/>
                  <a:gd name="T50" fmla="*/ 40 w 576"/>
                  <a:gd name="T51" fmla="*/ 101 h 445"/>
                  <a:gd name="T52" fmla="*/ 72 w 576"/>
                  <a:gd name="T53" fmla="*/ 90 h 445"/>
                  <a:gd name="T54" fmla="*/ 109 w 576"/>
                  <a:gd name="T55" fmla="*/ 92 h 445"/>
                  <a:gd name="T56" fmla="*/ 148 w 576"/>
                  <a:gd name="T57" fmla="*/ 111 h 445"/>
                  <a:gd name="T58" fmla="*/ 435 w 576"/>
                  <a:gd name="T59" fmla="*/ 397 h 445"/>
                  <a:gd name="T60" fmla="*/ 478 w 576"/>
                  <a:gd name="T61" fmla="*/ 426 h 445"/>
                  <a:gd name="T62" fmla="*/ 518 w 576"/>
                  <a:gd name="T63" fmla="*/ 431 h 445"/>
                  <a:gd name="T64" fmla="*/ 548 w 576"/>
                  <a:gd name="T65" fmla="*/ 416 h 445"/>
                  <a:gd name="T66" fmla="*/ 561 w 576"/>
                  <a:gd name="T67" fmla="*/ 392 h 445"/>
                  <a:gd name="T68" fmla="*/ 561 w 576"/>
                  <a:gd name="T69" fmla="*/ 359 h 445"/>
                  <a:gd name="T70" fmla="*/ 543 w 576"/>
                  <a:gd name="T71" fmla="*/ 321 h 445"/>
                  <a:gd name="T72" fmla="*/ 385 w 576"/>
                  <a:gd name="T73" fmla="*/ 160 h 445"/>
                  <a:gd name="T74" fmla="*/ 358 w 576"/>
                  <a:gd name="T75" fmla="*/ 121 h 445"/>
                  <a:gd name="T76" fmla="*/ 351 w 576"/>
                  <a:gd name="T77" fmla="*/ 80 h 445"/>
                  <a:gd name="T78" fmla="*/ 362 w 576"/>
                  <a:gd name="T79" fmla="*/ 42 h 445"/>
                  <a:gd name="T80" fmla="*/ 387 w 576"/>
                  <a:gd name="T81" fmla="*/ 15 h 445"/>
                  <a:gd name="T82" fmla="*/ 420 w 576"/>
                  <a:gd name="T8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6" h="445">
                    <a:moveTo>
                      <a:pt x="420" y="0"/>
                    </a:moveTo>
                    <a:lnTo>
                      <a:pt x="422" y="14"/>
                    </a:lnTo>
                    <a:lnTo>
                      <a:pt x="403" y="19"/>
                    </a:lnTo>
                    <a:lnTo>
                      <a:pt x="388" y="30"/>
                    </a:lnTo>
                    <a:lnTo>
                      <a:pt x="376" y="45"/>
                    </a:lnTo>
                    <a:lnTo>
                      <a:pt x="367" y="62"/>
                    </a:lnTo>
                    <a:lnTo>
                      <a:pt x="364" y="81"/>
                    </a:lnTo>
                    <a:lnTo>
                      <a:pt x="365" y="99"/>
                    </a:lnTo>
                    <a:lnTo>
                      <a:pt x="370" y="116"/>
                    </a:lnTo>
                    <a:lnTo>
                      <a:pt x="380" y="134"/>
                    </a:lnTo>
                    <a:lnTo>
                      <a:pt x="393" y="150"/>
                    </a:lnTo>
                    <a:lnTo>
                      <a:pt x="535" y="291"/>
                    </a:lnTo>
                    <a:lnTo>
                      <a:pt x="555" y="316"/>
                    </a:lnTo>
                    <a:lnTo>
                      <a:pt x="568" y="341"/>
                    </a:lnTo>
                    <a:lnTo>
                      <a:pt x="576" y="366"/>
                    </a:lnTo>
                    <a:lnTo>
                      <a:pt x="576" y="383"/>
                    </a:lnTo>
                    <a:lnTo>
                      <a:pt x="573" y="399"/>
                    </a:lnTo>
                    <a:lnTo>
                      <a:pt x="566" y="413"/>
                    </a:lnTo>
                    <a:lnTo>
                      <a:pt x="557" y="425"/>
                    </a:lnTo>
                    <a:lnTo>
                      <a:pt x="543" y="436"/>
                    </a:lnTo>
                    <a:lnTo>
                      <a:pt x="526" y="442"/>
                    </a:lnTo>
                    <a:lnTo>
                      <a:pt x="507" y="445"/>
                    </a:lnTo>
                    <a:lnTo>
                      <a:pt x="487" y="442"/>
                    </a:lnTo>
                    <a:lnTo>
                      <a:pt x="468" y="436"/>
                    </a:lnTo>
                    <a:lnTo>
                      <a:pt x="446" y="423"/>
                    </a:lnTo>
                    <a:lnTo>
                      <a:pt x="426" y="406"/>
                    </a:lnTo>
                    <a:lnTo>
                      <a:pt x="157" y="137"/>
                    </a:lnTo>
                    <a:lnTo>
                      <a:pt x="135" y="117"/>
                    </a:lnTo>
                    <a:lnTo>
                      <a:pt x="111" y="106"/>
                    </a:lnTo>
                    <a:lnTo>
                      <a:pt x="88" y="101"/>
                    </a:lnTo>
                    <a:lnTo>
                      <a:pt x="69" y="103"/>
                    </a:lnTo>
                    <a:lnTo>
                      <a:pt x="51" y="109"/>
                    </a:lnTo>
                    <a:lnTo>
                      <a:pt x="36" y="122"/>
                    </a:lnTo>
                    <a:lnTo>
                      <a:pt x="25" y="135"/>
                    </a:lnTo>
                    <a:lnTo>
                      <a:pt x="18" y="150"/>
                    </a:lnTo>
                    <a:lnTo>
                      <a:pt x="13" y="167"/>
                    </a:lnTo>
                    <a:lnTo>
                      <a:pt x="13" y="185"/>
                    </a:lnTo>
                    <a:lnTo>
                      <a:pt x="18" y="204"/>
                    </a:lnTo>
                    <a:lnTo>
                      <a:pt x="27" y="222"/>
                    </a:lnTo>
                    <a:lnTo>
                      <a:pt x="41" y="240"/>
                    </a:lnTo>
                    <a:lnTo>
                      <a:pt x="118" y="317"/>
                    </a:lnTo>
                    <a:lnTo>
                      <a:pt x="109" y="326"/>
                    </a:lnTo>
                    <a:lnTo>
                      <a:pt x="32" y="249"/>
                    </a:lnTo>
                    <a:lnTo>
                      <a:pt x="18" y="231"/>
                    </a:lnTo>
                    <a:lnTo>
                      <a:pt x="7" y="213"/>
                    </a:lnTo>
                    <a:lnTo>
                      <a:pt x="2" y="193"/>
                    </a:lnTo>
                    <a:lnTo>
                      <a:pt x="0" y="175"/>
                    </a:lnTo>
                    <a:lnTo>
                      <a:pt x="2" y="158"/>
                    </a:lnTo>
                    <a:lnTo>
                      <a:pt x="7" y="141"/>
                    </a:lnTo>
                    <a:lnTo>
                      <a:pt x="16" y="126"/>
                    </a:lnTo>
                    <a:lnTo>
                      <a:pt x="27" y="112"/>
                    </a:lnTo>
                    <a:lnTo>
                      <a:pt x="40" y="101"/>
                    </a:lnTo>
                    <a:lnTo>
                      <a:pt x="56" y="94"/>
                    </a:lnTo>
                    <a:lnTo>
                      <a:pt x="72" y="90"/>
                    </a:lnTo>
                    <a:lnTo>
                      <a:pt x="88" y="89"/>
                    </a:lnTo>
                    <a:lnTo>
                      <a:pt x="109" y="92"/>
                    </a:lnTo>
                    <a:lnTo>
                      <a:pt x="128" y="99"/>
                    </a:lnTo>
                    <a:lnTo>
                      <a:pt x="148" y="111"/>
                    </a:lnTo>
                    <a:lnTo>
                      <a:pt x="166" y="128"/>
                    </a:lnTo>
                    <a:lnTo>
                      <a:pt x="435" y="397"/>
                    </a:lnTo>
                    <a:lnTo>
                      <a:pt x="456" y="414"/>
                    </a:lnTo>
                    <a:lnTo>
                      <a:pt x="478" y="426"/>
                    </a:lnTo>
                    <a:lnTo>
                      <a:pt x="500" y="432"/>
                    </a:lnTo>
                    <a:lnTo>
                      <a:pt x="518" y="431"/>
                    </a:lnTo>
                    <a:lnTo>
                      <a:pt x="535" y="425"/>
                    </a:lnTo>
                    <a:lnTo>
                      <a:pt x="548" y="416"/>
                    </a:lnTo>
                    <a:lnTo>
                      <a:pt x="556" y="405"/>
                    </a:lnTo>
                    <a:lnTo>
                      <a:pt x="561" y="392"/>
                    </a:lnTo>
                    <a:lnTo>
                      <a:pt x="563" y="376"/>
                    </a:lnTo>
                    <a:lnTo>
                      <a:pt x="561" y="359"/>
                    </a:lnTo>
                    <a:lnTo>
                      <a:pt x="554" y="340"/>
                    </a:lnTo>
                    <a:lnTo>
                      <a:pt x="543" y="321"/>
                    </a:lnTo>
                    <a:lnTo>
                      <a:pt x="525" y="300"/>
                    </a:lnTo>
                    <a:lnTo>
                      <a:pt x="385" y="160"/>
                    </a:lnTo>
                    <a:lnTo>
                      <a:pt x="369" y="141"/>
                    </a:lnTo>
                    <a:lnTo>
                      <a:pt x="358" y="121"/>
                    </a:lnTo>
                    <a:lnTo>
                      <a:pt x="352" y="100"/>
                    </a:lnTo>
                    <a:lnTo>
                      <a:pt x="351" y="80"/>
                    </a:lnTo>
                    <a:lnTo>
                      <a:pt x="355" y="59"/>
                    </a:lnTo>
                    <a:lnTo>
                      <a:pt x="362" y="42"/>
                    </a:lnTo>
                    <a:lnTo>
                      <a:pt x="374" y="27"/>
                    </a:lnTo>
                    <a:lnTo>
                      <a:pt x="387" y="15"/>
                    </a:lnTo>
                    <a:lnTo>
                      <a:pt x="402" y="6"/>
                    </a:lnTo>
                    <a:lnTo>
                      <a:pt x="420" y="0"/>
                    </a:lnTo>
                    <a:close/>
                  </a:path>
                </a:pathLst>
              </a:custGeom>
              <a:solidFill>
                <a:schemeClr val="bg1">
                  <a:lumMod val="75000"/>
                </a:schemeClr>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09" name="Freeform 83"/>
              <p:cNvSpPr>
                <a:spLocks/>
              </p:cNvSpPr>
              <p:nvPr/>
            </p:nvSpPr>
            <p:spPr bwMode="auto">
              <a:xfrm>
                <a:off x="6494463" y="5332413"/>
                <a:ext cx="563563" cy="563563"/>
              </a:xfrm>
              <a:custGeom>
                <a:avLst/>
                <a:gdLst>
                  <a:gd name="T0" fmla="*/ 134 w 355"/>
                  <a:gd name="T1" fmla="*/ 0 h 355"/>
                  <a:gd name="T2" fmla="*/ 161 w 355"/>
                  <a:gd name="T3" fmla="*/ 3 h 355"/>
                  <a:gd name="T4" fmla="*/ 185 w 355"/>
                  <a:gd name="T5" fmla="*/ 10 h 355"/>
                  <a:gd name="T6" fmla="*/ 209 w 355"/>
                  <a:gd name="T7" fmla="*/ 22 h 355"/>
                  <a:gd name="T8" fmla="*/ 230 w 355"/>
                  <a:gd name="T9" fmla="*/ 40 h 355"/>
                  <a:gd name="T10" fmla="*/ 316 w 355"/>
                  <a:gd name="T11" fmla="*/ 126 h 355"/>
                  <a:gd name="T12" fmla="*/ 333 w 355"/>
                  <a:gd name="T13" fmla="*/ 146 h 355"/>
                  <a:gd name="T14" fmla="*/ 345 w 355"/>
                  <a:gd name="T15" fmla="*/ 170 h 355"/>
                  <a:gd name="T16" fmla="*/ 353 w 355"/>
                  <a:gd name="T17" fmla="*/ 195 h 355"/>
                  <a:gd name="T18" fmla="*/ 355 w 355"/>
                  <a:gd name="T19" fmla="*/ 220 h 355"/>
                  <a:gd name="T20" fmla="*/ 353 w 355"/>
                  <a:gd name="T21" fmla="*/ 246 h 355"/>
                  <a:gd name="T22" fmla="*/ 345 w 355"/>
                  <a:gd name="T23" fmla="*/ 272 h 355"/>
                  <a:gd name="T24" fmla="*/ 333 w 355"/>
                  <a:gd name="T25" fmla="*/ 294 h 355"/>
                  <a:gd name="T26" fmla="*/ 316 w 355"/>
                  <a:gd name="T27" fmla="*/ 316 h 355"/>
                  <a:gd name="T28" fmla="*/ 294 w 355"/>
                  <a:gd name="T29" fmla="*/ 333 h 355"/>
                  <a:gd name="T30" fmla="*/ 272 w 355"/>
                  <a:gd name="T31" fmla="*/ 345 h 355"/>
                  <a:gd name="T32" fmla="*/ 246 w 355"/>
                  <a:gd name="T33" fmla="*/ 353 h 355"/>
                  <a:gd name="T34" fmla="*/ 220 w 355"/>
                  <a:gd name="T35" fmla="*/ 355 h 355"/>
                  <a:gd name="T36" fmla="*/ 195 w 355"/>
                  <a:gd name="T37" fmla="*/ 353 h 355"/>
                  <a:gd name="T38" fmla="*/ 170 w 355"/>
                  <a:gd name="T39" fmla="*/ 345 h 355"/>
                  <a:gd name="T40" fmla="*/ 146 w 355"/>
                  <a:gd name="T41" fmla="*/ 333 h 355"/>
                  <a:gd name="T42" fmla="*/ 126 w 355"/>
                  <a:gd name="T43" fmla="*/ 316 h 355"/>
                  <a:gd name="T44" fmla="*/ 40 w 355"/>
                  <a:gd name="T45" fmla="*/ 229 h 355"/>
                  <a:gd name="T46" fmla="*/ 22 w 355"/>
                  <a:gd name="T47" fmla="*/ 209 h 355"/>
                  <a:gd name="T48" fmla="*/ 10 w 355"/>
                  <a:gd name="T49" fmla="*/ 185 h 355"/>
                  <a:gd name="T50" fmla="*/ 3 w 355"/>
                  <a:gd name="T51" fmla="*/ 160 h 355"/>
                  <a:gd name="T52" fmla="*/ 0 w 355"/>
                  <a:gd name="T53" fmla="*/ 134 h 355"/>
                  <a:gd name="T54" fmla="*/ 3 w 355"/>
                  <a:gd name="T55" fmla="*/ 108 h 355"/>
                  <a:gd name="T56" fmla="*/ 10 w 355"/>
                  <a:gd name="T57" fmla="*/ 84 h 355"/>
                  <a:gd name="T58" fmla="*/ 22 w 355"/>
                  <a:gd name="T59" fmla="*/ 60 h 355"/>
                  <a:gd name="T60" fmla="*/ 40 w 355"/>
                  <a:gd name="T61" fmla="*/ 40 h 355"/>
                  <a:gd name="T62" fmla="*/ 60 w 355"/>
                  <a:gd name="T63" fmla="*/ 22 h 355"/>
                  <a:gd name="T64" fmla="*/ 84 w 355"/>
                  <a:gd name="T65" fmla="*/ 10 h 355"/>
                  <a:gd name="T66" fmla="*/ 108 w 355"/>
                  <a:gd name="T67" fmla="*/ 3 h 355"/>
                  <a:gd name="T68" fmla="*/ 134 w 355"/>
                  <a:gd name="T69"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134" y="0"/>
                    </a:moveTo>
                    <a:lnTo>
                      <a:pt x="161" y="3"/>
                    </a:lnTo>
                    <a:lnTo>
                      <a:pt x="185" y="10"/>
                    </a:lnTo>
                    <a:lnTo>
                      <a:pt x="209" y="22"/>
                    </a:lnTo>
                    <a:lnTo>
                      <a:pt x="230" y="40"/>
                    </a:lnTo>
                    <a:lnTo>
                      <a:pt x="316" y="126"/>
                    </a:lnTo>
                    <a:lnTo>
                      <a:pt x="333" y="146"/>
                    </a:lnTo>
                    <a:lnTo>
                      <a:pt x="345" y="170"/>
                    </a:lnTo>
                    <a:lnTo>
                      <a:pt x="353" y="195"/>
                    </a:lnTo>
                    <a:lnTo>
                      <a:pt x="355" y="220"/>
                    </a:lnTo>
                    <a:lnTo>
                      <a:pt x="353" y="246"/>
                    </a:lnTo>
                    <a:lnTo>
                      <a:pt x="345" y="272"/>
                    </a:lnTo>
                    <a:lnTo>
                      <a:pt x="333" y="294"/>
                    </a:lnTo>
                    <a:lnTo>
                      <a:pt x="316" y="316"/>
                    </a:lnTo>
                    <a:lnTo>
                      <a:pt x="294" y="333"/>
                    </a:lnTo>
                    <a:lnTo>
                      <a:pt x="272" y="345"/>
                    </a:lnTo>
                    <a:lnTo>
                      <a:pt x="246" y="353"/>
                    </a:lnTo>
                    <a:lnTo>
                      <a:pt x="220" y="355"/>
                    </a:lnTo>
                    <a:lnTo>
                      <a:pt x="195" y="353"/>
                    </a:lnTo>
                    <a:lnTo>
                      <a:pt x="170" y="345"/>
                    </a:lnTo>
                    <a:lnTo>
                      <a:pt x="146" y="333"/>
                    </a:lnTo>
                    <a:lnTo>
                      <a:pt x="126" y="316"/>
                    </a:lnTo>
                    <a:lnTo>
                      <a:pt x="40" y="229"/>
                    </a:lnTo>
                    <a:lnTo>
                      <a:pt x="22" y="209"/>
                    </a:lnTo>
                    <a:lnTo>
                      <a:pt x="10" y="185"/>
                    </a:lnTo>
                    <a:lnTo>
                      <a:pt x="3" y="160"/>
                    </a:lnTo>
                    <a:lnTo>
                      <a:pt x="0" y="134"/>
                    </a:lnTo>
                    <a:lnTo>
                      <a:pt x="3" y="108"/>
                    </a:lnTo>
                    <a:lnTo>
                      <a:pt x="10" y="84"/>
                    </a:lnTo>
                    <a:lnTo>
                      <a:pt x="22" y="60"/>
                    </a:lnTo>
                    <a:lnTo>
                      <a:pt x="40" y="40"/>
                    </a:lnTo>
                    <a:lnTo>
                      <a:pt x="60" y="22"/>
                    </a:lnTo>
                    <a:lnTo>
                      <a:pt x="84" y="10"/>
                    </a:lnTo>
                    <a:lnTo>
                      <a:pt x="108" y="3"/>
                    </a:lnTo>
                    <a:lnTo>
                      <a:pt x="134" y="0"/>
                    </a:lnTo>
                    <a:close/>
                  </a:path>
                </a:pathLst>
              </a:custGeom>
              <a:solidFill>
                <a:schemeClr val="bg1">
                  <a:lumMod val="85000"/>
                </a:schemeClr>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10" name="Freeform 84"/>
              <p:cNvSpPr>
                <a:spLocks/>
              </p:cNvSpPr>
              <p:nvPr/>
            </p:nvSpPr>
            <p:spPr bwMode="auto">
              <a:xfrm>
                <a:off x="6496051" y="5394325"/>
                <a:ext cx="501650" cy="501650"/>
              </a:xfrm>
              <a:custGeom>
                <a:avLst/>
                <a:gdLst>
                  <a:gd name="T0" fmla="*/ 39 w 316"/>
                  <a:gd name="T1" fmla="*/ 0 h 316"/>
                  <a:gd name="T2" fmla="*/ 316 w 316"/>
                  <a:gd name="T3" fmla="*/ 276 h 316"/>
                  <a:gd name="T4" fmla="*/ 295 w 316"/>
                  <a:gd name="T5" fmla="*/ 293 h 316"/>
                  <a:gd name="T6" fmla="*/ 272 w 316"/>
                  <a:gd name="T7" fmla="*/ 305 h 316"/>
                  <a:gd name="T8" fmla="*/ 246 w 316"/>
                  <a:gd name="T9" fmla="*/ 313 h 316"/>
                  <a:gd name="T10" fmla="*/ 220 w 316"/>
                  <a:gd name="T11" fmla="*/ 316 h 316"/>
                  <a:gd name="T12" fmla="*/ 195 w 316"/>
                  <a:gd name="T13" fmla="*/ 314 h 316"/>
                  <a:gd name="T14" fmla="*/ 169 w 316"/>
                  <a:gd name="T15" fmla="*/ 306 h 316"/>
                  <a:gd name="T16" fmla="*/ 145 w 316"/>
                  <a:gd name="T17" fmla="*/ 294 h 316"/>
                  <a:gd name="T18" fmla="*/ 125 w 316"/>
                  <a:gd name="T19" fmla="*/ 277 h 316"/>
                  <a:gd name="T20" fmla="*/ 39 w 316"/>
                  <a:gd name="T21" fmla="*/ 190 h 316"/>
                  <a:gd name="T22" fmla="*/ 21 w 316"/>
                  <a:gd name="T23" fmla="*/ 169 h 316"/>
                  <a:gd name="T24" fmla="*/ 9 w 316"/>
                  <a:gd name="T25" fmla="*/ 146 h 316"/>
                  <a:gd name="T26" fmla="*/ 2 w 316"/>
                  <a:gd name="T27" fmla="*/ 121 h 316"/>
                  <a:gd name="T28" fmla="*/ 0 w 316"/>
                  <a:gd name="T29" fmla="*/ 95 h 316"/>
                  <a:gd name="T30" fmla="*/ 2 w 316"/>
                  <a:gd name="T31" fmla="*/ 69 h 316"/>
                  <a:gd name="T32" fmla="*/ 9 w 316"/>
                  <a:gd name="T33" fmla="*/ 45 h 316"/>
                  <a:gd name="T34" fmla="*/ 22 w 316"/>
                  <a:gd name="T35" fmla="*/ 21 h 316"/>
                  <a:gd name="T36" fmla="*/ 39 w 316"/>
                  <a:gd name="T3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6" h="316">
                    <a:moveTo>
                      <a:pt x="39" y="0"/>
                    </a:moveTo>
                    <a:lnTo>
                      <a:pt x="316" y="276"/>
                    </a:lnTo>
                    <a:lnTo>
                      <a:pt x="295" y="293"/>
                    </a:lnTo>
                    <a:lnTo>
                      <a:pt x="272" y="305"/>
                    </a:lnTo>
                    <a:lnTo>
                      <a:pt x="246" y="313"/>
                    </a:lnTo>
                    <a:lnTo>
                      <a:pt x="220" y="316"/>
                    </a:lnTo>
                    <a:lnTo>
                      <a:pt x="195" y="314"/>
                    </a:lnTo>
                    <a:lnTo>
                      <a:pt x="169" y="306"/>
                    </a:lnTo>
                    <a:lnTo>
                      <a:pt x="145" y="294"/>
                    </a:lnTo>
                    <a:lnTo>
                      <a:pt x="125" y="277"/>
                    </a:lnTo>
                    <a:lnTo>
                      <a:pt x="39" y="190"/>
                    </a:lnTo>
                    <a:lnTo>
                      <a:pt x="21" y="169"/>
                    </a:lnTo>
                    <a:lnTo>
                      <a:pt x="9" y="146"/>
                    </a:lnTo>
                    <a:lnTo>
                      <a:pt x="2" y="121"/>
                    </a:lnTo>
                    <a:lnTo>
                      <a:pt x="0" y="95"/>
                    </a:lnTo>
                    <a:lnTo>
                      <a:pt x="2" y="69"/>
                    </a:lnTo>
                    <a:lnTo>
                      <a:pt x="9" y="45"/>
                    </a:lnTo>
                    <a:lnTo>
                      <a:pt x="22" y="21"/>
                    </a:lnTo>
                    <a:lnTo>
                      <a:pt x="39" y="0"/>
                    </a:lnTo>
                    <a:close/>
                  </a:path>
                </a:pathLst>
              </a:custGeom>
              <a:solidFill>
                <a:schemeClr val="bg1">
                  <a:lumMod val="75000"/>
                </a:schemeClr>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11" name="Freeform 85"/>
              <p:cNvSpPr>
                <a:spLocks/>
              </p:cNvSpPr>
              <p:nvPr/>
            </p:nvSpPr>
            <p:spPr bwMode="auto">
              <a:xfrm>
                <a:off x="6500813" y="5329238"/>
                <a:ext cx="379413" cy="382588"/>
              </a:xfrm>
              <a:custGeom>
                <a:avLst/>
                <a:gdLst>
                  <a:gd name="T0" fmla="*/ 132 w 239"/>
                  <a:gd name="T1" fmla="*/ 0 h 241"/>
                  <a:gd name="T2" fmla="*/ 157 w 239"/>
                  <a:gd name="T3" fmla="*/ 4 h 241"/>
                  <a:gd name="T4" fmla="*/ 181 w 239"/>
                  <a:gd name="T5" fmla="*/ 12 h 241"/>
                  <a:gd name="T6" fmla="*/ 205 w 239"/>
                  <a:gd name="T7" fmla="*/ 24 h 241"/>
                  <a:gd name="T8" fmla="*/ 226 w 239"/>
                  <a:gd name="T9" fmla="*/ 42 h 241"/>
                  <a:gd name="T10" fmla="*/ 239 w 239"/>
                  <a:gd name="T11" fmla="*/ 55 h 241"/>
                  <a:gd name="T12" fmla="*/ 53 w 239"/>
                  <a:gd name="T13" fmla="*/ 241 h 241"/>
                  <a:gd name="T14" fmla="*/ 40 w 239"/>
                  <a:gd name="T15" fmla="*/ 227 h 241"/>
                  <a:gd name="T16" fmla="*/ 22 w 239"/>
                  <a:gd name="T17" fmla="*/ 206 h 241"/>
                  <a:gd name="T18" fmla="*/ 10 w 239"/>
                  <a:gd name="T19" fmla="*/ 183 h 241"/>
                  <a:gd name="T20" fmla="*/ 3 w 239"/>
                  <a:gd name="T21" fmla="*/ 159 h 241"/>
                  <a:gd name="T22" fmla="*/ 0 w 239"/>
                  <a:gd name="T23" fmla="*/ 133 h 241"/>
                  <a:gd name="T24" fmla="*/ 2 w 239"/>
                  <a:gd name="T25" fmla="*/ 107 h 241"/>
                  <a:gd name="T26" fmla="*/ 9 w 239"/>
                  <a:gd name="T27" fmla="*/ 84 h 241"/>
                  <a:gd name="T28" fmla="*/ 20 w 239"/>
                  <a:gd name="T29" fmla="*/ 60 h 241"/>
                  <a:gd name="T30" fmla="*/ 38 w 239"/>
                  <a:gd name="T31" fmla="*/ 39 h 241"/>
                  <a:gd name="T32" fmla="*/ 59 w 239"/>
                  <a:gd name="T33" fmla="*/ 22 h 241"/>
                  <a:gd name="T34" fmla="*/ 82 w 239"/>
                  <a:gd name="T35" fmla="*/ 10 h 241"/>
                  <a:gd name="T36" fmla="*/ 107 w 239"/>
                  <a:gd name="T37" fmla="*/ 3 h 241"/>
                  <a:gd name="T38" fmla="*/ 132 w 239"/>
                  <a:gd name="T3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9" h="241">
                    <a:moveTo>
                      <a:pt x="132" y="0"/>
                    </a:moveTo>
                    <a:lnTo>
                      <a:pt x="157" y="4"/>
                    </a:lnTo>
                    <a:lnTo>
                      <a:pt x="181" y="12"/>
                    </a:lnTo>
                    <a:lnTo>
                      <a:pt x="205" y="24"/>
                    </a:lnTo>
                    <a:lnTo>
                      <a:pt x="226" y="42"/>
                    </a:lnTo>
                    <a:lnTo>
                      <a:pt x="239" y="55"/>
                    </a:lnTo>
                    <a:lnTo>
                      <a:pt x="53" y="241"/>
                    </a:lnTo>
                    <a:lnTo>
                      <a:pt x="40" y="227"/>
                    </a:lnTo>
                    <a:lnTo>
                      <a:pt x="22" y="206"/>
                    </a:lnTo>
                    <a:lnTo>
                      <a:pt x="10" y="183"/>
                    </a:lnTo>
                    <a:lnTo>
                      <a:pt x="3" y="159"/>
                    </a:lnTo>
                    <a:lnTo>
                      <a:pt x="0" y="133"/>
                    </a:lnTo>
                    <a:lnTo>
                      <a:pt x="2" y="107"/>
                    </a:lnTo>
                    <a:lnTo>
                      <a:pt x="9" y="84"/>
                    </a:lnTo>
                    <a:lnTo>
                      <a:pt x="20" y="60"/>
                    </a:lnTo>
                    <a:lnTo>
                      <a:pt x="38" y="39"/>
                    </a:lnTo>
                    <a:lnTo>
                      <a:pt x="59" y="22"/>
                    </a:lnTo>
                    <a:lnTo>
                      <a:pt x="82" y="10"/>
                    </a:lnTo>
                    <a:lnTo>
                      <a:pt x="107" y="3"/>
                    </a:lnTo>
                    <a:lnTo>
                      <a:pt x="132" y="0"/>
                    </a:lnTo>
                    <a:close/>
                  </a:path>
                </a:pathLst>
              </a:custGeom>
              <a:solidFill>
                <a:schemeClr val="accent1"/>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12" name="Freeform 86"/>
              <p:cNvSpPr>
                <a:spLocks/>
              </p:cNvSpPr>
              <p:nvPr/>
            </p:nvSpPr>
            <p:spPr bwMode="auto">
              <a:xfrm>
                <a:off x="6496051" y="5394325"/>
                <a:ext cx="236538" cy="323850"/>
              </a:xfrm>
              <a:custGeom>
                <a:avLst/>
                <a:gdLst>
                  <a:gd name="T0" fmla="*/ 40 w 149"/>
                  <a:gd name="T1" fmla="*/ 0 h 204"/>
                  <a:gd name="T2" fmla="*/ 55 w 149"/>
                  <a:gd name="T3" fmla="*/ 15 h 204"/>
                  <a:gd name="T4" fmla="*/ 69 w 149"/>
                  <a:gd name="T5" fmla="*/ 28 h 204"/>
                  <a:gd name="T6" fmla="*/ 80 w 149"/>
                  <a:gd name="T7" fmla="*/ 41 h 204"/>
                  <a:gd name="T8" fmla="*/ 91 w 149"/>
                  <a:gd name="T9" fmla="*/ 52 h 204"/>
                  <a:gd name="T10" fmla="*/ 102 w 149"/>
                  <a:gd name="T11" fmla="*/ 64 h 204"/>
                  <a:gd name="T12" fmla="*/ 116 w 149"/>
                  <a:gd name="T13" fmla="*/ 77 h 204"/>
                  <a:gd name="T14" fmla="*/ 130 w 149"/>
                  <a:gd name="T15" fmla="*/ 92 h 204"/>
                  <a:gd name="T16" fmla="*/ 149 w 149"/>
                  <a:gd name="T17" fmla="*/ 110 h 204"/>
                  <a:gd name="T18" fmla="*/ 52 w 149"/>
                  <a:gd name="T19" fmla="*/ 204 h 204"/>
                  <a:gd name="T20" fmla="*/ 39 w 149"/>
                  <a:gd name="T21" fmla="*/ 190 h 204"/>
                  <a:gd name="T22" fmla="*/ 21 w 149"/>
                  <a:gd name="T23" fmla="*/ 169 h 204"/>
                  <a:gd name="T24" fmla="*/ 9 w 149"/>
                  <a:gd name="T25" fmla="*/ 146 h 204"/>
                  <a:gd name="T26" fmla="*/ 2 w 149"/>
                  <a:gd name="T27" fmla="*/ 121 h 204"/>
                  <a:gd name="T28" fmla="*/ 0 w 149"/>
                  <a:gd name="T29" fmla="*/ 95 h 204"/>
                  <a:gd name="T30" fmla="*/ 3 w 149"/>
                  <a:gd name="T31" fmla="*/ 69 h 204"/>
                  <a:gd name="T32" fmla="*/ 10 w 149"/>
                  <a:gd name="T33" fmla="*/ 44 h 204"/>
                  <a:gd name="T34" fmla="*/ 22 w 149"/>
                  <a:gd name="T35" fmla="*/ 20 h 204"/>
                  <a:gd name="T36" fmla="*/ 40 w 149"/>
                  <a:gd name="T3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204">
                    <a:moveTo>
                      <a:pt x="40" y="0"/>
                    </a:moveTo>
                    <a:lnTo>
                      <a:pt x="55" y="15"/>
                    </a:lnTo>
                    <a:lnTo>
                      <a:pt x="69" y="28"/>
                    </a:lnTo>
                    <a:lnTo>
                      <a:pt x="80" y="41"/>
                    </a:lnTo>
                    <a:lnTo>
                      <a:pt x="91" y="52"/>
                    </a:lnTo>
                    <a:lnTo>
                      <a:pt x="102" y="64"/>
                    </a:lnTo>
                    <a:lnTo>
                      <a:pt x="116" y="77"/>
                    </a:lnTo>
                    <a:lnTo>
                      <a:pt x="130" y="92"/>
                    </a:lnTo>
                    <a:lnTo>
                      <a:pt x="149" y="110"/>
                    </a:lnTo>
                    <a:lnTo>
                      <a:pt x="52" y="204"/>
                    </a:lnTo>
                    <a:lnTo>
                      <a:pt x="39" y="190"/>
                    </a:lnTo>
                    <a:lnTo>
                      <a:pt x="21" y="169"/>
                    </a:lnTo>
                    <a:lnTo>
                      <a:pt x="9" y="146"/>
                    </a:lnTo>
                    <a:lnTo>
                      <a:pt x="2" y="121"/>
                    </a:lnTo>
                    <a:lnTo>
                      <a:pt x="0" y="95"/>
                    </a:lnTo>
                    <a:lnTo>
                      <a:pt x="3" y="69"/>
                    </a:lnTo>
                    <a:lnTo>
                      <a:pt x="10" y="44"/>
                    </a:lnTo>
                    <a:lnTo>
                      <a:pt x="22" y="20"/>
                    </a:lnTo>
                    <a:lnTo>
                      <a:pt x="40" y="0"/>
                    </a:lnTo>
                    <a:close/>
                  </a:path>
                </a:pathLst>
              </a:custGeom>
              <a:solidFill>
                <a:schemeClr val="accent1">
                  <a:lumMod val="75000"/>
                </a:schemeClr>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13" name="Freeform 87"/>
              <p:cNvSpPr>
                <a:spLocks/>
              </p:cNvSpPr>
              <p:nvPr/>
            </p:nvSpPr>
            <p:spPr bwMode="auto">
              <a:xfrm>
                <a:off x="6586538" y="5416550"/>
                <a:ext cx="134938" cy="136525"/>
              </a:xfrm>
              <a:custGeom>
                <a:avLst/>
                <a:gdLst>
                  <a:gd name="T0" fmla="*/ 23 w 85"/>
                  <a:gd name="T1" fmla="*/ 0 h 86"/>
                  <a:gd name="T2" fmla="*/ 31 w 85"/>
                  <a:gd name="T3" fmla="*/ 2 h 86"/>
                  <a:gd name="T4" fmla="*/ 38 w 85"/>
                  <a:gd name="T5" fmla="*/ 7 h 86"/>
                  <a:gd name="T6" fmla="*/ 79 w 85"/>
                  <a:gd name="T7" fmla="*/ 47 h 86"/>
                  <a:gd name="T8" fmla="*/ 84 w 85"/>
                  <a:gd name="T9" fmla="*/ 55 h 86"/>
                  <a:gd name="T10" fmla="*/ 85 w 85"/>
                  <a:gd name="T11" fmla="*/ 64 h 86"/>
                  <a:gd name="T12" fmla="*/ 84 w 85"/>
                  <a:gd name="T13" fmla="*/ 72 h 86"/>
                  <a:gd name="T14" fmla="*/ 79 w 85"/>
                  <a:gd name="T15" fmla="*/ 79 h 86"/>
                  <a:gd name="T16" fmla="*/ 79 w 85"/>
                  <a:gd name="T17" fmla="*/ 79 h 86"/>
                  <a:gd name="T18" fmla="*/ 71 w 85"/>
                  <a:gd name="T19" fmla="*/ 84 h 86"/>
                  <a:gd name="T20" fmla="*/ 63 w 85"/>
                  <a:gd name="T21" fmla="*/ 86 h 86"/>
                  <a:gd name="T22" fmla="*/ 55 w 85"/>
                  <a:gd name="T23" fmla="*/ 84 h 86"/>
                  <a:gd name="T24" fmla="*/ 47 w 85"/>
                  <a:gd name="T25" fmla="*/ 79 h 86"/>
                  <a:gd name="T26" fmla="*/ 6 w 85"/>
                  <a:gd name="T27" fmla="*/ 38 h 86"/>
                  <a:gd name="T28" fmla="*/ 1 w 85"/>
                  <a:gd name="T29" fmla="*/ 31 h 86"/>
                  <a:gd name="T30" fmla="*/ 0 w 85"/>
                  <a:gd name="T31" fmla="*/ 22 h 86"/>
                  <a:gd name="T32" fmla="*/ 1 w 85"/>
                  <a:gd name="T33" fmla="*/ 14 h 86"/>
                  <a:gd name="T34" fmla="*/ 6 w 85"/>
                  <a:gd name="T35" fmla="*/ 7 h 86"/>
                  <a:gd name="T36" fmla="*/ 6 w 85"/>
                  <a:gd name="T37" fmla="*/ 7 h 86"/>
                  <a:gd name="T38" fmla="*/ 14 w 85"/>
                  <a:gd name="T39" fmla="*/ 2 h 86"/>
                  <a:gd name="T40" fmla="*/ 23 w 85"/>
                  <a:gd name="T4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86">
                    <a:moveTo>
                      <a:pt x="23" y="0"/>
                    </a:moveTo>
                    <a:lnTo>
                      <a:pt x="31" y="2"/>
                    </a:lnTo>
                    <a:lnTo>
                      <a:pt x="38" y="7"/>
                    </a:lnTo>
                    <a:lnTo>
                      <a:pt x="79" y="47"/>
                    </a:lnTo>
                    <a:lnTo>
                      <a:pt x="84" y="55"/>
                    </a:lnTo>
                    <a:lnTo>
                      <a:pt x="85" y="64"/>
                    </a:lnTo>
                    <a:lnTo>
                      <a:pt x="84" y="72"/>
                    </a:lnTo>
                    <a:lnTo>
                      <a:pt x="79" y="79"/>
                    </a:lnTo>
                    <a:lnTo>
                      <a:pt x="79" y="79"/>
                    </a:lnTo>
                    <a:lnTo>
                      <a:pt x="71" y="84"/>
                    </a:lnTo>
                    <a:lnTo>
                      <a:pt x="63" y="86"/>
                    </a:lnTo>
                    <a:lnTo>
                      <a:pt x="55" y="84"/>
                    </a:lnTo>
                    <a:lnTo>
                      <a:pt x="47" y="79"/>
                    </a:lnTo>
                    <a:lnTo>
                      <a:pt x="6" y="38"/>
                    </a:lnTo>
                    <a:lnTo>
                      <a:pt x="1" y="31"/>
                    </a:lnTo>
                    <a:lnTo>
                      <a:pt x="0" y="22"/>
                    </a:lnTo>
                    <a:lnTo>
                      <a:pt x="1" y="14"/>
                    </a:lnTo>
                    <a:lnTo>
                      <a:pt x="6" y="7"/>
                    </a:lnTo>
                    <a:lnTo>
                      <a:pt x="6" y="7"/>
                    </a:lnTo>
                    <a:lnTo>
                      <a:pt x="14" y="2"/>
                    </a:lnTo>
                    <a:lnTo>
                      <a:pt x="23" y="0"/>
                    </a:lnTo>
                    <a:close/>
                  </a:path>
                </a:pathLst>
              </a:custGeom>
              <a:solidFill>
                <a:schemeClr val="accent1">
                  <a:lumMod val="50000"/>
                </a:schemeClr>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14" name="Freeform 88"/>
              <p:cNvSpPr>
                <a:spLocks/>
              </p:cNvSpPr>
              <p:nvPr/>
            </p:nvSpPr>
            <p:spPr bwMode="auto">
              <a:xfrm>
                <a:off x="6588126" y="5429250"/>
                <a:ext cx="123825" cy="123825"/>
              </a:xfrm>
              <a:custGeom>
                <a:avLst/>
                <a:gdLst>
                  <a:gd name="T0" fmla="*/ 6 w 78"/>
                  <a:gd name="T1" fmla="*/ 0 h 78"/>
                  <a:gd name="T2" fmla="*/ 78 w 78"/>
                  <a:gd name="T3" fmla="*/ 72 h 78"/>
                  <a:gd name="T4" fmla="*/ 71 w 78"/>
                  <a:gd name="T5" fmla="*/ 76 h 78"/>
                  <a:gd name="T6" fmla="*/ 63 w 78"/>
                  <a:gd name="T7" fmla="*/ 78 h 78"/>
                  <a:gd name="T8" fmla="*/ 55 w 78"/>
                  <a:gd name="T9" fmla="*/ 77 h 78"/>
                  <a:gd name="T10" fmla="*/ 46 w 78"/>
                  <a:gd name="T11" fmla="*/ 72 h 78"/>
                  <a:gd name="T12" fmla="*/ 6 w 78"/>
                  <a:gd name="T13" fmla="*/ 32 h 78"/>
                  <a:gd name="T14" fmla="*/ 1 w 78"/>
                  <a:gd name="T15" fmla="*/ 24 h 78"/>
                  <a:gd name="T16" fmla="*/ 0 w 78"/>
                  <a:gd name="T17" fmla="*/ 16 h 78"/>
                  <a:gd name="T18" fmla="*/ 1 w 78"/>
                  <a:gd name="T19" fmla="*/ 7 h 78"/>
                  <a:gd name="T20" fmla="*/ 6 w 78"/>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78">
                    <a:moveTo>
                      <a:pt x="6" y="0"/>
                    </a:moveTo>
                    <a:lnTo>
                      <a:pt x="78" y="72"/>
                    </a:lnTo>
                    <a:lnTo>
                      <a:pt x="71" y="76"/>
                    </a:lnTo>
                    <a:lnTo>
                      <a:pt x="63" y="78"/>
                    </a:lnTo>
                    <a:lnTo>
                      <a:pt x="55" y="77"/>
                    </a:lnTo>
                    <a:lnTo>
                      <a:pt x="46" y="72"/>
                    </a:lnTo>
                    <a:lnTo>
                      <a:pt x="6" y="32"/>
                    </a:lnTo>
                    <a:lnTo>
                      <a:pt x="1" y="24"/>
                    </a:lnTo>
                    <a:lnTo>
                      <a:pt x="0" y="16"/>
                    </a:lnTo>
                    <a:lnTo>
                      <a:pt x="1" y="7"/>
                    </a:lnTo>
                    <a:lnTo>
                      <a:pt x="6" y="0"/>
                    </a:lnTo>
                    <a:close/>
                  </a:path>
                </a:pathLst>
              </a:custGeom>
              <a:solidFill>
                <a:schemeClr val="accent1">
                  <a:lumMod val="50000"/>
                </a:schemeClr>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grpSp>
        <p:grpSp>
          <p:nvGrpSpPr>
            <p:cNvPr id="115" name="Group 114"/>
            <p:cNvGrpSpPr/>
            <p:nvPr/>
          </p:nvGrpSpPr>
          <p:grpSpPr>
            <a:xfrm>
              <a:off x="4841962" y="5256993"/>
              <a:ext cx="464343" cy="464343"/>
              <a:chOff x="7038976" y="1606550"/>
              <a:chExt cx="1301750" cy="1301750"/>
            </a:xfrm>
          </p:grpSpPr>
          <p:sp>
            <p:nvSpPr>
              <p:cNvPr id="116" name="Freeform 89"/>
              <p:cNvSpPr>
                <a:spLocks/>
              </p:cNvSpPr>
              <p:nvPr/>
            </p:nvSpPr>
            <p:spPr bwMode="auto">
              <a:xfrm>
                <a:off x="7038976" y="1606550"/>
                <a:ext cx="1301750" cy="1301750"/>
              </a:xfrm>
              <a:custGeom>
                <a:avLst/>
                <a:gdLst>
                  <a:gd name="T0" fmla="*/ 410 w 820"/>
                  <a:gd name="T1" fmla="*/ 0 h 820"/>
                  <a:gd name="T2" fmla="*/ 461 w 820"/>
                  <a:gd name="T3" fmla="*/ 3 h 820"/>
                  <a:gd name="T4" fmla="*/ 511 w 820"/>
                  <a:gd name="T5" fmla="*/ 12 h 820"/>
                  <a:gd name="T6" fmla="*/ 558 w 820"/>
                  <a:gd name="T7" fmla="*/ 28 h 820"/>
                  <a:gd name="T8" fmla="*/ 603 w 820"/>
                  <a:gd name="T9" fmla="*/ 48 h 820"/>
                  <a:gd name="T10" fmla="*/ 645 w 820"/>
                  <a:gd name="T11" fmla="*/ 73 h 820"/>
                  <a:gd name="T12" fmla="*/ 683 w 820"/>
                  <a:gd name="T13" fmla="*/ 104 h 820"/>
                  <a:gd name="T14" fmla="*/ 716 w 820"/>
                  <a:gd name="T15" fmla="*/ 138 h 820"/>
                  <a:gd name="T16" fmla="*/ 746 w 820"/>
                  <a:gd name="T17" fmla="*/ 176 h 820"/>
                  <a:gd name="T18" fmla="*/ 772 w 820"/>
                  <a:gd name="T19" fmla="*/ 218 h 820"/>
                  <a:gd name="T20" fmla="*/ 792 w 820"/>
                  <a:gd name="T21" fmla="*/ 262 h 820"/>
                  <a:gd name="T22" fmla="*/ 808 w 820"/>
                  <a:gd name="T23" fmla="*/ 309 h 820"/>
                  <a:gd name="T24" fmla="*/ 817 w 820"/>
                  <a:gd name="T25" fmla="*/ 358 h 820"/>
                  <a:gd name="T26" fmla="*/ 820 w 820"/>
                  <a:gd name="T27" fmla="*/ 410 h 820"/>
                  <a:gd name="T28" fmla="*/ 817 w 820"/>
                  <a:gd name="T29" fmla="*/ 461 h 820"/>
                  <a:gd name="T30" fmla="*/ 808 w 820"/>
                  <a:gd name="T31" fmla="*/ 511 h 820"/>
                  <a:gd name="T32" fmla="*/ 792 w 820"/>
                  <a:gd name="T33" fmla="*/ 558 h 820"/>
                  <a:gd name="T34" fmla="*/ 772 w 820"/>
                  <a:gd name="T35" fmla="*/ 603 h 820"/>
                  <a:gd name="T36" fmla="*/ 746 w 820"/>
                  <a:gd name="T37" fmla="*/ 644 h 820"/>
                  <a:gd name="T38" fmla="*/ 716 w 820"/>
                  <a:gd name="T39" fmla="*/ 683 h 820"/>
                  <a:gd name="T40" fmla="*/ 683 w 820"/>
                  <a:gd name="T41" fmla="*/ 717 h 820"/>
                  <a:gd name="T42" fmla="*/ 645 w 820"/>
                  <a:gd name="T43" fmla="*/ 746 h 820"/>
                  <a:gd name="T44" fmla="*/ 603 w 820"/>
                  <a:gd name="T45" fmla="*/ 772 h 820"/>
                  <a:gd name="T46" fmla="*/ 558 w 820"/>
                  <a:gd name="T47" fmla="*/ 793 h 820"/>
                  <a:gd name="T48" fmla="*/ 511 w 820"/>
                  <a:gd name="T49" fmla="*/ 807 h 820"/>
                  <a:gd name="T50" fmla="*/ 461 w 820"/>
                  <a:gd name="T51" fmla="*/ 817 h 820"/>
                  <a:gd name="T52" fmla="*/ 410 w 820"/>
                  <a:gd name="T53" fmla="*/ 820 h 820"/>
                  <a:gd name="T54" fmla="*/ 358 w 820"/>
                  <a:gd name="T55" fmla="*/ 817 h 820"/>
                  <a:gd name="T56" fmla="*/ 309 w 820"/>
                  <a:gd name="T57" fmla="*/ 807 h 820"/>
                  <a:gd name="T58" fmla="*/ 262 w 820"/>
                  <a:gd name="T59" fmla="*/ 793 h 820"/>
                  <a:gd name="T60" fmla="*/ 218 w 820"/>
                  <a:gd name="T61" fmla="*/ 772 h 820"/>
                  <a:gd name="T62" fmla="*/ 176 w 820"/>
                  <a:gd name="T63" fmla="*/ 746 h 820"/>
                  <a:gd name="T64" fmla="*/ 138 w 820"/>
                  <a:gd name="T65" fmla="*/ 717 h 820"/>
                  <a:gd name="T66" fmla="*/ 104 w 820"/>
                  <a:gd name="T67" fmla="*/ 683 h 820"/>
                  <a:gd name="T68" fmla="*/ 73 w 820"/>
                  <a:gd name="T69" fmla="*/ 644 h 820"/>
                  <a:gd name="T70" fmla="*/ 49 w 820"/>
                  <a:gd name="T71" fmla="*/ 603 h 820"/>
                  <a:gd name="T72" fmla="*/ 28 w 820"/>
                  <a:gd name="T73" fmla="*/ 558 h 820"/>
                  <a:gd name="T74" fmla="*/ 13 w 820"/>
                  <a:gd name="T75" fmla="*/ 511 h 820"/>
                  <a:gd name="T76" fmla="*/ 3 w 820"/>
                  <a:gd name="T77" fmla="*/ 461 h 820"/>
                  <a:gd name="T78" fmla="*/ 0 w 820"/>
                  <a:gd name="T79" fmla="*/ 410 h 820"/>
                  <a:gd name="T80" fmla="*/ 3 w 820"/>
                  <a:gd name="T81" fmla="*/ 358 h 820"/>
                  <a:gd name="T82" fmla="*/ 13 w 820"/>
                  <a:gd name="T83" fmla="*/ 309 h 820"/>
                  <a:gd name="T84" fmla="*/ 28 w 820"/>
                  <a:gd name="T85" fmla="*/ 262 h 820"/>
                  <a:gd name="T86" fmla="*/ 49 w 820"/>
                  <a:gd name="T87" fmla="*/ 218 h 820"/>
                  <a:gd name="T88" fmla="*/ 73 w 820"/>
                  <a:gd name="T89" fmla="*/ 176 h 820"/>
                  <a:gd name="T90" fmla="*/ 104 w 820"/>
                  <a:gd name="T91" fmla="*/ 138 h 820"/>
                  <a:gd name="T92" fmla="*/ 138 w 820"/>
                  <a:gd name="T93" fmla="*/ 104 h 820"/>
                  <a:gd name="T94" fmla="*/ 176 w 820"/>
                  <a:gd name="T95" fmla="*/ 73 h 820"/>
                  <a:gd name="T96" fmla="*/ 218 w 820"/>
                  <a:gd name="T97" fmla="*/ 48 h 820"/>
                  <a:gd name="T98" fmla="*/ 262 w 820"/>
                  <a:gd name="T99" fmla="*/ 28 h 820"/>
                  <a:gd name="T100" fmla="*/ 309 w 820"/>
                  <a:gd name="T101" fmla="*/ 12 h 820"/>
                  <a:gd name="T102" fmla="*/ 358 w 820"/>
                  <a:gd name="T103" fmla="*/ 3 h 820"/>
                  <a:gd name="T104" fmla="*/ 410 w 820"/>
                  <a:gd name="T105"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0" h="820">
                    <a:moveTo>
                      <a:pt x="410" y="0"/>
                    </a:moveTo>
                    <a:lnTo>
                      <a:pt x="461" y="3"/>
                    </a:lnTo>
                    <a:lnTo>
                      <a:pt x="511" y="12"/>
                    </a:lnTo>
                    <a:lnTo>
                      <a:pt x="558" y="28"/>
                    </a:lnTo>
                    <a:lnTo>
                      <a:pt x="603" y="48"/>
                    </a:lnTo>
                    <a:lnTo>
                      <a:pt x="645" y="73"/>
                    </a:lnTo>
                    <a:lnTo>
                      <a:pt x="683" y="104"/>
                    </a:lnTo>
                    <a:lnTo>
                      <a:pt x="716" y="138"/>
                    </a:lnTo>
                    <a:lnTo>
                      <a:pt x="746" y="176"/>
                    </a:lnTo>
                    <a:lnTo>
                      <a:pt x="772" y="218"/>
                    </a:lnTo>
                    <a:lnTo>
                      <a:pt x="792" y="262"/>
                    </a:lnTo>
                    <a:lnTo>
                      <a:pt x="808" y="309"/>
                    </a:lnTo>
                    <a:lnTo>
                      <a:pt x="817" y="358"/>
                    </a:lnTo>
                    <a:lnTo>
                      <a:pt x="820" y="410"/>
                    </a:lnTo>
                    <a:lnTo>
                      <a:pt x="817" y="461"/>
                    </a:lnTo>
                    <a:lnTo>
                      <a:pt x="808" y="511"/>
                    </a:lnTo>
                    <a:lnTo>
                      <a:pt x="792" y="558"/>
                    </a:lnTo>
                    <a:lnTo>
                      <a:pt x="772" y="603"/>
                    </a:lnTo>
                    <a:lnTo>
                      <a:pt x="746" y="644"/>
                    </a:lnTo>
                    <a:lnTo>
                      <a:pt x="716" y="683"/>
                    </a:lnTo>
                    <a:lnTo>
                      <a:pt x="683" y="717"/>
                    </a:lnTo>
                    <a:lnTo>
                      <a:pt x="645" y="746"/>
                    </a:lnTo>
                    <a:lnTo>
                      <a:pt x="603" y="772"/>
                    </a:lnTo>
                    <a:lnTo>
                      <a:pt x="558" y="793"/>
                    </a:lnTo>
                    <a:lnTo>
                      <a:pt x="511" y="807"/>
                    </a:lnTo>
                    <a:lnTo>
                      <a:pt x="461" y="817"/>
                    </a:lnTo>
                    <a:lnTo>
                      <a:pt x="410" y="820"/>
                    </a:lnTo>
                    <a:lnTo>
                      <a:pt x="358" y="817"/>
                    </a:lnTo>
                    <a:lnTo>
                      <a:pt x="309" y="807"/>
                    </a:lnTo>
                    <a:lnTo>
                      <a:pt x="262" y="793"/>
                    </a:lnTo>
                    <a:lnTo>
                      <a:pt x="218" y="772"/>
                    </a:lnTo>
                    <a:lnTo>
                      <a:pt x="176" y="746"/>
                    </a:lnTo>
                    <a:lnTo>
                      <a:pt x="138" y="717"/>
                    </a:lnTo>
                    <a:lnTo>
                      <a:pt x="104" y="683"/>
                    </a:lnTo>
                    <a:lnTo>
                      <a:pt x="73" y="644"/>
                    </a:lnTo>
                    <a:lnTo>
                      <a:pt x="49" y="603"/>
                    </a:lnTo>
                    <a:lnTo>
                      <a:pt x="28" y="558"/>
                    </a:lnTo>
                    <a:lnTo>
                      <a:pt x="13" y="511"/>
                    </a:lnTo>
                    <a:lnTo>
                      <a:pt x="3" y="461"/>
                    </a:lnTo>
                    <a:lnTo>
                      <a:pt x="0" y="410"/>
                    </a:lnTo>
                    <a:lnTo>
                      <a:pt x="3" y="358"/>
                    </a:lnTo>
                    <a:lnTo>
                      <a:pt x="13" y="309"/>
                    </a:lnTo>
                    <a:lnTo>
                      <a:pt x="28" y="262"/>
                    </a:lnTo>
                    <a:lnTo>
                      <a:pt x="49" y="218"/>
                    </a:lnTo>
                    <a:lnTo>
                      <a:pt x="73" y="176"/>
                    </a:lnTo>
                    <a:lnTo>
                      <a:pt x="104" y="138"/>
                    </a:lnTo>
                    <a:lnTo>
                      <a:pt x="138" y="104"/>
                    </a:lnTo>
                    <a:lnTo>
                      <a:pt x="176" y="73"/>
                    </a:lnTo>
                    <a:lnTo>
                      <a:pt x="218" y="48"/>
                    </a:lnTo>
                    <a:lnTo>
                      <a:pt x="262" y="28"/>
                    </a:lnTo>
                    <a:lnTo>
                      <a:pt x="309" y="12"/>
                    </a:lnTo>
                    <a:lnTo>
                      <a:pt x="358" y="3"/>
                    </a:lnTo>
                    <a:lnTo>
                      <a:pt x="410" y="0"/>
                    </a:lnTo>
                    <a:close/>
                  </a:path>
                </a:pathLst>
              </a:custGeom>
              <a:solidFill>
                <a:schemeClr val="bg1"/>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17" name="Rectangle 90"/>
              <p:cNvSpPr>
                <a:spLocks noChangeArrowheads="1"/>
              </p:cNvSpPr>
              <p:nvPr/>
            </p:nvSpPr>
            <p:spPr bwMode="auto">
              <a:xfrm>
                <a:off x="7583488" y="2511425"/>
                <a:ext cx="212725" cy="111125"/>
              </a:xfrm>
              <a:prstGeom prst="rect">
                <a:avLst/>
              </a:prstGeom>
              <a:solidFill>
                <a:schemeClr val="accent6">
                  <a:lumMod val="75000"/>
                </a:schemeClr>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18" name="Rectangle 91"/>
              <p:cNvSpPr>
                <a:spLocks noChangeArrowheads="1"/>
              </p:cNvSpPr>
              <p:nvPr/>
            </p:nvSpPr>
            <p:spPr bwMode="auto">
              <a:xfrm>
                <a:off x="7253288" y="1920875"/>
                <a:ext cx="874713" cy="590550"/>
              </a:xfrm>
              <a:prstGeom prst="rect">
                <a:avLst/>
              </a:prstGeom>
              <a:solidFill>
                <a:schemeClr val="accent6"/>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19" name="Rectangle 92"/>
              <p:cNvSpPr>
                <a:spLocks noChangeArrowheads="1"/>
              </p:cNvSpPr>
              <p:nvPr/>
            </p:nvSpPr>
            <p:spPr bwMode="auto">
              <a:xfrm>
                <a:off x="7516813" y="2601913"/>
                <a:ext cx="357188" cy="31750"/>
              </a:xfrm>
              <a:prstGeom prst="rect">
                <a:avLst/>
              </a:prstGeom>
              <a:solidFill>
                <a:schemeClr val="accent6"/>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20" name="Rectangle 93"/>
              <p:cNvSpPr>
                <a:spLocks noChangeArrowheads="1"/>
              </p:cNvSpPr>
              <p:nvPr/>
            </p:nvSpPr>
            <p:spPr bwMode="auto">
              <a:xfrm>
                <a:off x="7302501" y="1973263"/>
                <a:ext cx="776288" cy="438150"/>
              </a:xfrm>
              <a:prstGeom prst="rect">
                <a:avLst/>
              </a:prstGeom>
              <a:solidFill>
                <a:schemeClr val="bg1">
                  <a:lumMod val="95000"/>
                </a:schemeClr>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21" name="Freeform 95"/>
              <p:cNvSpPr>
                <a:spLocks/>
              </p:cNvSpPr>
              <p:nvPr/>
            </p:nvSpPr>
            <p:spPr bwMode="auto">
              <a:xfrm>
                <a:off x="7434263" y="2068513"/>
                <a:ext cx="530225" cy="258763"/>
              </a:xfrm>
              <a:custGeom>
                <a:avLst/>
                <a:gdLst>
                  <a:gd name="T0" fmla="*/ 325 w 334"/>
                  <a:gd name="T1" fmla="*/ 0 h 163"/>
                  <a:gd name="T2" fmla="*/ 334 w 334"/>
                  <a:gd name="T3" fmla="*/ 8 h 163"/>
                  <a:gd name="T4" fmla="*/ 209 w 334"/>
                  <a:gd name="T5" fmla="*/ 163 h 163"/>
                  <a:gd name="T6" fmla="*/ 109 w 334"/>
                  <a:gd name="T7" fmla="*/ 27 h 163"/>
                  <a:gd name="T8" fmla="*/ 9 w 334"/>
                  <a:gd name="T9" fmla="*/ 122 h 163"/>
                  <a:gd name="T10" fmla="*/ 0 w 334"/>
                  <a:gd name="T11" fmla="*/ 112 h 163"/>
                  <a:gd name="T12" fmla="*/ 111 w 334"/>
                  <a:gd name="T13" fmla="*/ 9 h 163"/>
                  <a:gd name="T14" fmla="*/ 210 w 334"/>
                  <a:gd name="T15" fmla="*/ 142 h 163"/>
                  <a:gd name="T16" fmla="*/ 325 w 334"/>
                  <a:gd name="T1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163">
                    <a:moveTo>
                      <a:pt x="325" y="0"/>
                    </a:moveTo>
                    <a:lnTo>
                      <a:pt x="334" y="8"/>
                    </a:lnTo>
                    <a:lnTo>
                      <a:pt x="209" y="163"/>
                    </a:lnTo>
                    <a:lnTo>
                      <a:pt x="109" y="27"/>
                    </a:lnTo>
                    <a:lnTo>
                      <a:pt x="9" y="122"/>
                    </a:lnTo>
                    <a:lnTo>
                      <a:pt x="0" y="112"/>
                    </a:lnTo>
                    <a:lnTo>
                      <a:pt x="111" y="9"/>
                    </a:lnTo>
                    <a:lnTo>
                      <a:pt x="210" y="142"/>
                    </a:lnTo>
                    <a:lnTo>
                      <a:pt x="325" y="0"/>
                    </a:lnTo>
                    <a:close/>
                  </a:path>
                </a:pathLst>
              </a:custGeom>
              <a:solidFill>
                <a:schemeClr val="bg2">
                  <a:lumMod val="75000"/>
                </a:schemeClr>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22" name="Freeform 96"/>
              <p:cNvSpPr>
                <a:spLocks/>
              </p:cNvSpPr>
              <p:nvPr/>
            </p:nvSpPr>
            <p:spPr bwMode="auto">
              <a:xfrm>
                <a:off x="7916863" y="2039938"/>
                <a:ext cx="66675" cy="66675"/>
              </a:xfrm>
              <a:custGeom>
                <a:avLst/>
                <a:gdLst>
                  <a:gd name="T0" fmla="*/ 42 w 42"/>
                  <a:gd name="T1" fmla="*/ 0 h 42"/>
                  <a:gd name="T2" fmla="*/ 42 w 42"/>
                  <a:gd name="T3" fmla="*/ 42 h 42"/>
                  <a:gd name="T4" fmla="*/ 0 w 42"/>
                  <a:gd name="T5" fmla="*/ 7 h 42"/>
                  <a:gd name="T6" fmla="*/ 42 w 42"/>
                  <a:gd name="T7" fmla="*/ 0 h 42"/>
                </a:gdLst>
                <a:ahLst/>
                <a:cxnLst>
                  <a:cxn ang="0">
                    <a:pos x="T0" y="T1"/>
                  </a:cxn>
                  <a:cxn ang="0">
                    <a:pos x="T2" y="T3"/>
                  </a:cxn>
                  <a:cxn ang="0">
                    <a:pos x="T4" y="T5"/>
                  </a:cxn>
                  <a:cxn ang="0">
                    <a:pos x="T6" y="T7"/>
                  </a:cxn>
                </a:cxnLst>
                <a:rect l="0" t="0" r="r" b="b"/>
                <a:pathLst>
                  <a:path w="42" h="42">
                    <a:moveTo>
                      <a:pt x="42" y="0"/>
                    </a:moveTo>
                    <a:lnTo>
                      <a:pt x="42" y="42"/>
                    </a:lnTo>
                    <a:lnTo>
                      <a:pt x="0" y="7"/>
                    </a:lnTo>
                    <a:lnTo>
                      <a:pt x="42" y="0"/>
                    </a:lnTo>
                    <a:close/>
                  </a:path>
                </a:pathLst>
              </a:custGeom>
              <a:solidFill>
                <a:schemeClr val="accent6"/>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23" name="Freeform 97"/>
              <p:cNvSpPr>
                <a:spLocks/>
              </p:cNvSpPr>
              <p:nvPr/>
            </p:nvSpPr>
            <p:spPr bwMode="auto">
              <a:xfrm>
                <a:off x="7418388" y="2232025"/>
                <a:ext cx="55563" cy="55563"/>
              </a:xfrm>
              <a:custGeom>
                <a:avLst/>
                <a:gdLst>
                  <a:gd name="T0" fmla="*/ 18 w 35"/>
                  <a:gd name="T1" fmla="*/ 0 h 35"/>
                  <a:gd name="T2" fmla="*/ 27 w 35"/>
                  <a:gd name="T3" fmla="*/ 2 h 35"/>
                  <a:gd name="T4" fmla="*/ 33 w 35"/>
                  <a:gd name="T5" fmla="*/ 8 h 35"/>
                  <a:gd name="T6" fmla="*/ 35 w 35"/>
                  <a:gd name="T7" fmla="*/ 18 h 35"/>
                  <a:gd name="T8" fmla="*/ 33 w 35"/>
                  <a:gd name="T9" fmla="*/ 26 h 35"/>
                  <a:gd name="T10" fmla="*/ 27 w 35"/>
                  <a:gd name="T11" fmla="*/ 33 h 35"/>
                  <a:gd name="T12" fmla="*/ 18 w 35"/>
                  <a:gd name="T13" fmla="*/ 35 h 35"/>
                  <a:gd name="T14" fmla="*/ 9 w 35"/>
                  <a:gd name="T15" fmla="*/ 33 h 35"/>
                  <a:gd name="T16" fmla="*/ 2 w 35"/>
                  <a:gd name="T17" fmla="*/ 26 h 35"/>
                  <a:gd name="T18" fmla="*/ 0 w 35"/>
                  <a:gd name="T19" fmla="*/ 18 h 35"/>
                  <a:gd name="T20" fmla="*/ 2 w 35"/>
                  <a:gd name="T21" fmla="*/ 8 h 35"/>
                  <a:gd name="T22" fmla="*/ 9 w 35"/>
                  <a:gd name="T23" fmla="*/ 2 h 35"/>
                  <a:gd name="T24" fmla="*/ 18 w 35"/>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5">
                    <a:moveTo>
                      <a:pt x="18" y="0"/>
                    </a:moveTo>
                    <a:lnTo>
                      <a:pt x="27" y="2"/>
                    </a:lnTo>
                    <a:lnTo>
                      <a:pt x="33" y="8"/>
                    </a:lnTo>
                    <a:lnTo>
                      <a:pt x="35" y="18"/>
                    </a:lnTo>
                    <a:lnTo>
                      <a:pt x="33" y="26"/>
                    </a:lnTo>
                    <a:lnTo>
                      <a:pt x="27" y="33"/>
                    </a:lnTo>
                    <a:lnTo>
                      <a:pt x="18" y="35"/>
                    </a:lnTo>
                    <a:lnTo>
                      <a:pt x="9" y="33"/>
                    </a:lnTo>
                    <a:lnTo>
                      <a:pt x="2" y="26"/>
                    </a:lnTo>
                    <a:lnTo>
                      <a:pt x="0" y="18"/>
                    </a:lnTo>
                    <a:lnTo>
                      <a:pt x="2" y="8"/>
                    </a:lnTo>
                    <a:lnTo>
                      <a:pt x="9" y="2"/>
                    </a:lnTo>
                    <a:lnTo>
                      <a:pt x="18" y="0"/>
                    </a:lnTo>
                    <a:close/>
                  </a:path>
                </a:pathLst>
              </a:custGeom>
              <a:solidFill>
                <a:schemeClr val="accent6"/>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24" name="Freeform 98"/>
              <p:cNvSpPr>
                <a:spLocks/>
              </p:cNvSpPr>
              <p:nvPr/>
            </p:nvSpPr>
            <p:spPr bwMode="auto">
              <a:xfrm>
                <a:off x="7586663" y="2074863"/>
                <a:ext cx="46038" cy="44450"/>
              </a:xfrm>
              <a:custGeom>
                <a:avLst/>
                <a:gdLst>
                  <a:gd name="T0" fmla="*/ 14 w 29"/>
                  <a:gd name="T1" fmla="*/ 0 h 28"/>
                  <a:gd name="T2" fmla="*/ 19 w 29"/>
                  <a:gd name="T3" fmla="*/ 1 h 28"/>
                  <a:gd name="T4" fmla="*/ 23 w 29"/>
                  <a:gd name="T5" fmla="*/ 3 h 28"/>
                  <a:gd name="T6" fmla="*/ 26 w 29"/>
                  <a:gd name="T7" fmla="*/ 6 h 28"/>
                  <a:gd name="T8" fmla="*/ 28 w 29"/>
                  <a:gd name="T9" fmla="*/ 10 h 28"/>
                  <a:gd name="T10" fmla="*/ 29 w 29"/>
                  <a:gd name="T11" fmla="*/ 14 h 28"/>
                  <a:gd name="T12" fmla="*/ 28 w 29"/>
                  <a:gd name="T13" fmla="*/ 18 h 28"/>
                  <a:gd name="T14" fmla="*/ 26 w 29"/>
                  <a:gd name="T15" fmla="*/ 22 h 28"/>
                  <a:gd name="T16" fmla="*/ 23 w 29"/>
                  <a:gd name="T17" fmla="*/ 25 h 28"/>
                  <a:gd name="T18" fmla="*/ 19 w 29"/>
                  <a:gd name="T19" fmla="*/ 27 h 28"/>
                  <a:gd name="T20" fmla="*/ 14 w 29"/>
                  <a:gd name="T21" fmla="*/ 28 h 28"/>
                  <a:gd name="T22" fmla="*/ 10 w 29"/>
                  <a:gd name="T23" fmla="*/ 27 h 28"/>
                  <a:gd name="T24" fmla="*/ 6 w 29"/>
                  <a:gd name="T25" fmla="*/ 25 h 28"/>
                  <a:gd name="T26" fmla="*/ 3 w 29"/>
                  <a:gd name="T27" fmla="*/ 22 h 28"/>
                  <a:gd name="T28" fmla="*/ 1 w 29"/>
                  <a:gd name="T29" fmla="*/ 18 h 28"/>
                  <a:gd name="T30" fmla="*/ 0 w 29"/>
                  <a:gd name="T31" fmla="*/ 14 h 28"/>
                  <a:gd name="T32" fmla="*/ 1 w 29"/>
                  <a:gd name="T33" fmla="*/ 10 h 28"/>
                  <a:gd name="T34" fmla="*/ 3 w 29"/>
                  <a:gd name="T35" fmla="*/ 6 h 28"/>
                  <a:gd name="T36" fmla="*/ 6 w 29"/>
                  <a:gd name="T37" fmla="*/ 3 h 28"/>
                  <a:gd name="T38" fmla="*/ 10 w 29"/>
                  <a:gd name="T39" fmla="*/ 1 h 28"/>
                  <a:gd name="T40" fmla="*/ 14 w 29"/>
                  <a:gd name="T4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8">
                    <a:moveTo>
                      <a:pt x="14" y="0"/>
                    </a:moveTo>
                    <a:lnTo>
                      <a:pt x="19" y="1"/>
                    </a:lnTo>
                    <a:lnTo>
                      <a:pt x="23" y="3"/>
                    </a:lnTo>
                    <a:lnTo>
                      <a:pt x="26" y="6"/>
                    </a:lnTo>
                    <a:lnTo>
                      <a:pt x="28" y="10"/>
                    </a:lnTo>
                    <a:lnTo>
                      <a:pt x="29" y="14"/>
                    </a:lnTo>
                    <a:lnTo>
                      <a:pt x="28" y="18"/>
                    </a:lnTo>
                    <a:lnTo>
                      <a:pt x="26" y="22"/>
                    </a:lnTo>
                    <a:lnTo>
                      <a:pt x="23" y="25"/>
                    </a:lnTo>
                    <a:lnTo>
                      <a:pt x="19" y="27"/>
                    </a:lnTo>
                    <a:lnTo>
                      <a:pt x="14" y="28"/>
                    </a:lnTo>
                    <a:lnTo>
                      <a:pt x="10" y="27"/>
                    </a:lnTo>
                    <a:lnTo>
                      <a:pt x="6" y="25"/>
                    </a:lnTo>
                    <a:lnTo>
                      <a:pt x="3" y="22"/>
                    </a:lnTo>
                    <a:lnTo>
                      <a:pt x="1" y="18"/>
                    </a:lnTo>
                    <a:lnTo>
                      <a:pt x="0" y="14"/>
                    </a:lnTo>
                    <a:lnTo>
                      <a:pt x="1" y="10"/>
                    </a:lnTo>
                    <a:lnTo>
                      <a:pt x="3" y="6"/>
                    </a:lnTo>
                    <a:lnTo>
                      <a:pt x="6" y="3"/>
                    </a:lnTo>
                    <a:lnTo>
                      <a:pt x="10" y="1"/>
                    </a:lnTo>
                    <a:lnTo>
                      <a:pt x="14" y="0"/>
                    </a:lnTo>
                    <a:close/>
                  </a:path>
                </a:pathLst>
              </a:custGeom>
              <a:solidFill>
                <a:schemeClr val="accent6"/>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25" name="Freeform 99"/>
              <p:cNvSpPr>
                <a:spLocks/>
              </p:cNvSpPr>
              <p:nvPr/>
            </p:nvSpPr>
            <p:spPr bwMode="auto">
              <a:xfrm>
                <a:off x="7732713" y="2276475"/>
                <a:ext cx="66675" cy="66675"/>
              </a:xfrm>
              <a:custGeom>
                <a:avLst/>
                <a:gdLst>
                  <a:gd name="T0" fmla="*/ 21 w 42"/>
                  <a:gd name="T1" fmla="*/ 0 h 42"/>
                  <a:gd name="T2" fmla="*/ 32 w 42"/>
                  <a:gd name="T3" fmla="*/ 3 h 42"/>
                  <a:gd name="T4" fmla="*/ 39 w 42"/>
                  <a:gd name="T5" fmla="*/ 10 h 42"/>
                  <a:gd name="T6" fmla="*/ 42 w 42"/>
                  <a:gd name="T7" fmla="*/ 22 h 42"/>
                  <a:gd name="T8" fmla="*/ 39 w 42"/>
                  <a:gd name="T9" fmla="*/ 32 h 42"/>
                  <a:gd name="T10" fmla="*/ 32 w 42"/>
                  <a:gd name="T11" fmla="*/ 40 h 42"/>
                  <a:gd name="T12" fmla="*/ 21 w 42"/>
                  <a:gd name="T13" fmla="*/ 42 h 42"/>
                  <a:gd name="T14" fmla="*/ 11 w 42"/>
                  <a:gd name="T15" fmla="*/ 40 h 42"/>
                  <a:gd name="T16" fmla="*/ 3 w 42"/>
                  <a:gd name="T17" fmla="*/ 32 h 42"/>
                  <a:gd name="T18" fmla="*/ 0 w 42"/>
                  <a:gd name="T19" fmla="*/ 22 h 42"/>
                  <a:gd name="T20" fmla="*/ 3 w 42"/>
                  <a:gd name="T21" fmla="*/ 10 h 42"/>
                  <a:gd name="T22" fmla="*/ 11 w 42"/>
                  <a:gd name="T23" fmla="*/ 3 h 42"/>
                  <a:gd name="T24" fmla="*/ 21 w 4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21" y="0"/>
                    </a:moveTo>
                    <a:lnTo>
                      <a:pt x="32" y="3"/>
                    </a:lnTo>
                    <a:lnTo>
                      <a:pt x="39" y="10"/>
                    </a:lnTo>
                    <a:lnTo>
                      <a:pt x="42" y="22"/>
                    </a:lnTo>
                    <a:lnTo>
                      <a:pt x="39" y="32"/>
                    </a:lnTo>
                    <a:lnTo>
                      <a:pt x="32" y="40"/>
                    </a:lnTo>
                    <a:lnTo>
                      <a:pt x="21" y="42"/>
                    </a:lnTo>
                    <a:lnTo>
                      <a:pt x="11" y="40"/>
                    </a:lnTo>
                    <a:lnTo>
                      <a:pt x="3" y="32"/>
                    </a:lnTo>
                    <a:lnTo>
                      <a:pt x="0" y="22"/>
                    </a:lnTo>
                    <a:lnTo>
                      <a:pt x="3" y="10"/>
                    </a:lnTo>
                    <a:lnTo>
                      <a:pt x="11" y="3"/>
                    </a:lnTo>
                    <a:lnTo>
                      <a:pt x="21" y="0"/>
                    </a:lnTo>
                    <a:close/>
                  </a:path>
                </a:pathLst>
              </a:custGeom>
              <a:solidFill>
                <a:schemeClr val="accent6"/>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grpSp>
        <p:grpSp>
          <p:nvGrpSpPr>
            <p:cNvPr id="126" name="Group 125"/>
            <p:cNvGrpSpPr/>
            <p:nvPr/>
          </p:nvGrpSpPr>
          <p:grpSpPr>
            <a:xfrm>
              <a:off x="4161252" y="4673834"/>
              <a:ext cx="464343" cy="463778"/>
              <a:chOff x="5006976" y="3378200"/>
              <a:chExt cx="1301750" cy="1300163"/>
            </a:xfrm>
          </p:grpSpPr>
          <p:sp>
            <p:nvSpPr>
              <p:cNvPr id="127" name="Freeform 100"/>
              <p:cNvSpPr>
                <a:spLocks/>
              </p:cNvSpPr>
              <p:nvPr/>
            </p:nvSpPr>
            <p:spPr bwMode="auto">
              <a:xfrm>
                <a:off x="5006976" y="3378200"/>
                <a:ext cx="1301750" cy="1300163"/>
              </a:xfrm>
              <a:custGeom>
                <a:avLst/>
                <a:gdLst>
                  <a:gd name="T0" fmla="*/ 410 w 820"/>
                  <a:gd name="T1" fmla="*/ 0 h 819"/>
                  <a:gd name="T2" fmla="*/ 462 w 820"/>
                  <a:gd name="T3" fmla="*/ 3 h 819"/>
                  <a:gd name="T4" fmla="*/ 511 w 820"/>
                  <a:gd name="T5" fmla="*/ 12 h 819"/>
                  <a:gd name="T6" fmla="*/ 558 w 820"/>
                  <a:gd name="T7" fmla="*/ 27 h 819"/>
                  <a:gd name="T8" fmla="*/ 602 w 820"/>
                  <a:gd name="T9" fmla="*/ 47 h 819"/>
                  <a:gd name="T10" fmla="*/ 644 w 820"/>
                  <a:gd name="T11" fmla="*/ 73 h 819"/>
                  <a:gd name="T12" fmla="*/ 682 w 820"/>
                  <a:gd name="T13" fmla="*/ 102 h 819"/>
                  <a:gd name="T14" fmla="*/ 716 w 820"/>
                  <a:gd name="T15" fmla="*/ 137 h 819"/>
                  <a:gd name="T16" fmla="*/ 746 w 820"/>
                  <a:gd name="T17" fmla="*/ 175 h 819"/>
                  <a:gd name="T18" fmla="*/ 772 w 820"/>
                  <a:gd name="T19" fmla="*/ 216 h 819"/>
                  <a:gd name="T20" fmla="*/ 792 w 820"/>
                  <a:gd name="T21" fmla="*/ 262 h 819"/>
                  <a:gd name="T22" fmla="*/ 808 w 820"/>
                  <a:gd name="T23" fmla="*/ 309 h 819"/>
                  <a:gd name="T24" fmla="*/ 817 w 820"/>
                  <a:gd name="T25" fmla="*/ 358 h 819"/>
                  <a:gd name="T26" fmla="*/ 820 w 820"/>
                  <a:gd name="T27" fmla="*/ 409 h 819"/>
                  <a:gd name="T28" fmla="*/ 817 w 820"/>
                  <a:gd name="T29" fmla="*/ 461 h 819"/>
                  <a:gd name="T30" fmla="*/ 808 w 820"/>
                  <a:gd name="T31" fmla="*/ 510 h 819"/>
                  <a:gd name="T32" fmla="*/ 792 w 820"/>
                  <a:gd name="T33" fmla="*/ 557 h 819"/>
                  <a:gd name="T34" fmla="*/ 772 w 820"/>
                  <a:gd name="T35" fmla="*/ 602 h 819"/>
                  <a:gd name="T36" fmla="*/ 746 w 820"/>
                  <a:gd name="T37" fmla="*/ 643 h 819"/>
                  <a:gd name="T38" fmla="*/ 716 w 820"/>
                  <a:gd name="T39" fmla="*/ 681 h 819"/>
                  <a:gd name="T40" fmla="*/ 682 w 820"/>
                  <a:gd name="T41" fmla="*/ 716 h 819"/>
                  <a:gd name="T42" fmla="*/ 644 w 820"/>
                  <a:gd name="T43" fmla="*/ 746 h 819"/>
                  <a:gd name="T44" fmla="*/ 602 w 820"/>
                  <a:gd name="T45" fmla="*/ 772 h 819"/>
                  <a:gd name="T46" fmla="*/ 558 w 820"/>
                  <a:gd name="T47" fmla="*/ 792 h 819"/>
                  <a:gd name="T48" fmla="*/ 511 w 820"/>
                  <a:gd name="T49" fmla="*/ 807 h 819"/>
                  <a:gd name="T50" fmla="*/ 462 w 820"/>
                  <a:gd name="T51" fmla="*/ 816 h 819"/>
                  <a:gd name="T52" fmla="*/ 410 w 820"/>
                  <a:gd name="T53" fmla="*/ 819 h 819"/>
                  <a:gd name="T54" fmla="*/ 358 w 820"/>
                  <a:gd name="T55" fmla="*/ 816 h 819"/>
                  <a:gd name="T56" fmla="*/ 309 w 820"/>
                  <a:gd name="T57" fmla="*/ 807 h 819"/>
                  <a:gd name="T58" fmla="*/ 262 w 820"/>
                  <a:gd name="T59" fmla="*/ 792 h 819"/>
                  <a:gd name="T60" fmla="*/ 218 w 820"/>
                  <a:gd name="T61" fmla="*/ 772 h 819"/>
                  <a:gd name="T62" fmla="*/ 176 w 820"/>
                  <a:gd name="T63" fmla="*/ 746 h 819"/>
                  <a:gd name="T64" fmla="*/ 138 w 820"/>
                  <a:gd name="T65" fmla="*/ 716 h 819"/>
                  <a:gd name="T66" fmla="*/ 104 w 820"/>
                  <a:gd name="T67" fmla="*/ 681 h 819"/>
                  <a:gd name="T68" fmla="*/ 74 w 820"/>
                  <a:gd name="T69" fmla="*/ 643 h 819"/>
                  <a:gd name="T70" fmla="*/ 48 w 820"/>
                  <a:gd name="T71" fmla="*/ 602 h 819"/>
                  <a:gd name="T72" fmla="*/ 28 w 820"/>
                  <a:gd name="T73" fmla="*/ 557 h 819"/>
                  <a:gd name="T74" fmla="*/ 13 w 820"/>
                  <a:gd name="T75" fmla="*/ 510 h 819"/>
                  <a:gd name="T76" fmla="*/ 3 w 820"/>
                  <a:gd name="T77" fmla="*/ 461 h 819"/>
                  <a:gd name="T78" fmla="*/ 0 w 820"/>
                  <a:gd name="T79" fmla="*/ 409 h 819"/>
                  <a:gd name="T80" fmla="*/ 3 w 820"/>
                  <a:gd name="T81" fmla="*/ 358 h 819"/>
                  <a:gd name="T82" fmla="*/ 13 w 820"/>
                  <a:gd name="T83" fmla="*/ 309 h 819"/>
                  <a:gd name="T84" fmla="*/ 28 w 820"/>
                  <a:gd name="T85" fmla="*/ 262 h 819"/>
                  <a:gd name="T86" fmla="*/ 48 w 820"/>
                  <a:gd name="T87" fmla="*/ 216 h 819"/>
                  <a:gd name="T88" fmla="*/ 74 w 820"/>
                  <a:gd name="T89" fmla="*/ 175 h 819"/>
                  <a:gd name="T90" fmla="*/ 104 w 820"/>
                  <a:gd name="T91" fmla="*/ 137 h 819"/>
                  <a:gd name="T92" fmla="*/ 138 w 820"/>
                  <a:gd name="T93" fmla="*/ 102 h 819"/>
                  <a:gd name="T94" fmla="*/ 176 w 820"/>
                  <a:gd name="T95" fmla="*/ 73 h 819"/>
                  <a:gd name="T96" fmla="*/ 218 w 820"/>
                  <a:gd name="T97" fmla="*/ 47 h 819"/>
                  <a:gd name="T98" fmla="*/ 262 w 820"/>
                  <a:gd name="T99" fmla="*/ 27 h 819"/>
                  <a:gd name="T100" fmla="*/ 309 w 820"/>
                  <a:gd name="T101" fmla="*/ 12 h 819"/>
                  <a:gd name="T102" fmla="*/ 358 w 820"/>
                  <a:gd name="T103" fmla="*/ 3 h 819"/>
                  <a:gd name="T104" fmla="*/ 410 w 820"/>
                  <a:gd name="T105"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0" h="819">
                    <a:moveTo>
                      <a:pt x="410" y="0"/>
                    </a:moveTo>
                    <a:lnTo>
                      <a:pt x="462" y="3"/>
                    </a:lnTo>
                    <a:lnTo>
                      <a:pt x="511" y="12"/>
                    </a:lnTo>
                    <a:lnTo>
                      <a:pt x="558" y="27"/>
                    </a:lnTo>
                    <a:lnTo>
                      <a:pt x="602" y="47"/>
                    </a:lnTo>
                    <a:lnTo>
                      <a:pt x="644" y="73"/>
                    </a:lnTo>
                    <a:lnTo>
                      <a:pt x="682" y="102"/>
                    </a:lnTo>
                    <a:lnTo>
                      <a:pt x="716" y="137"/>
                    </a:lnTo>
                    <a:lnTo>
                      <a:pt x="746" y="175"/>
                    </a:lnTo>
                    <a:lnTo>
                      <a:pt x="772" y="216"/>
                    </a:lnTo>
                    <a:lnTo>
                      <a:pt x="792" y="262"/>
                    </a:lnTo>
                    <a:lnTo>
                      <a:pt x="808" y="309"/>
                    </a:lnTo>
                    <a:lnTo>
                      <a:pt x="817" y="358"/>
                    </a:lnTo>
                    <a:lnTo>
                      <a:pt x="820" y="409"/>
                    </a:lnTo>
                    <a:lnTo>
                      <a:pt x="817" y="461"/>
                    </a:lnTo>
                    <a:lnTo>
                      <a:pt x="808" y="510"/>
                    </a:lnTo>
                    <a:lnTo>
                      <a:pt x="792" y="557"/>
                    </a:lnTo>
                    <a:lnTo>
                      <a:pt x="772" y="602"/>
                    </a:lnTo>
                    <a:lnTo>
                      <a:pt x="746" y="643"/>
                    </a:lnTo>
                    <a:lnTo>
                      <a:pt x="716" y="681"/>
                    </a:lnTo>
                    <a:lnTo>
                      <a:pt x="682" y="716"/>
                    </a:lnTo>
                    <a:lnTo>
                      <a:pt x="644" y="746"/>
                    </a:lnTo>
                    <a:lnTo>
                      <a:pt x="602" y="772"/>
                    </a:lnTo>
                    <a:lnTo>
                      <a:pt x="558" y="792"/>
                    </a:lnTo>
                    <a:lnTo>
                      <a:pt x="511" y="807"/>
                    </a:lnTo>
                    <a:lnTo>
                      <a:pt x="462" y="816"/>
                    </a:lnTo>
                    <a:lnTo>
                      <a:pt x="410" y="819"/>
                    </a:lnTo>
                    <a:lnTo>
                      <a:pt x="358" y="816"/>
                    </a:lnTo>
                    <a:lnTo>
                      <a:pt x="309" y="807"/>
                    </a:lnTo>
                    <a:lnTo>
                      <a:pt x="262" y="792"/>
                    </a:lnTo>
                    <a:lnTo>
                      <a:pt x="218" y="772"/>
                    </a:lnTo>
                    <a:lnTo>
                      <a:pt x="176" y="746"/>
                    </a:lnTo>
                    <a:lnTo>
                      <a:pt x="138" y="716"/>
                    </a:lnTo>
                    <a:lnTo>
                      <a:pt x="104" y="681"/>
                    </a:lnTo>
                    <a:lnTo>
                      <a:pt x="74" y="643"/>
                    </a:lnTo>
                    <a:lnTo>
                      <a:pt x="48" y="602"/>
                    </a:lnTo>
                    <a:lnTo>
                      <a:pt x="28" y="557"/>
                    </a:lnTo>
                    <a:lnTo>
                      <a:pt x="13" y="510"/>
                    </a:lnTo>
                    <a:lnTo>
                      <a:pt x="3" y="461"/>
                    </a:lnTo>
                    <a:lnTo>
                      <a:pt x="0" y="409"/>
                    </a:lnTo>
                    <a:lnTo>
                      <a:pt x="3" y="358"/>
                    </a:lnTo>
                    <a:lnTo>
                      <a:pt x="13" y="309"/>
                    </a:lnTo>
                    <a:lnTo>
                      <a:pt x="28" y="262"/>
                    </a:lnTo>
                    <a:lnTo>
                      <a:pt x="48" y="216"/>
                    </a:lnTo>
                    <a:lnTo>
                      <a:pt x="74" y="175"/>
                    </a:lnTo>
                    <a:lnTo>
                      <a:pt x="104" y="137"/>
                    </a:lnTo>
                    <a:lnTo>
                      <a:pt x="138" y="102"/>
                    </a:lnTo>
                    <a:lnTo>
                      <a:pt x="176" y="73"/>
                    </a:lnTo>
                    <a:lnTo>
                      <a:pt x="218" y="47"/>
                    </a:lnTo>
                    <a:lnTo>
                      <a:pt x="262" y="27"/>
                    </a:lnTo>
                    <a:lnTo>
                      <a:pt x="309" y="12"/>
                    </a:lnTo>
                    <a:lnTo>
                      <a:pt x="358" y="3"/>
                    </a:lnTo>
                    <a:lnTo>
                      <a:pt x="410" y="0"/>
                    </a:lnTo>
                    <a:close/>
                  </a:path>
                </a:pathLst>
              </a:custGeom>
              <a:solidFill>
                <a:schemeClr val="bg1"/>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grpSp>
            <p:nvGrpSpPr>
              <p:cNvPr id="128" name="Group 127"/>
              <p:cNvGrpSpPr/>
              <p:nvPr/>
            </p:nvGrpSpPr>
            <p:grpSpPr>
              <a:xfrm>
                <a:off x="5303838" y="3600450"/>
                <a:ext cx="714376" cy="854075"/>
                <a:chOff x="5303838" y="3600450"/>
                <a:chExt cx="714376" cy="854075"/>
              </a:xfrm>
            </p:grpSpPr>
            <p:sp>
              <p:nvSpPr>
                <p:cNvPr id="129" name="Freeform 101"/>
                <p:cNvSpPr>
                  <a:spLocks/>
                </p:cNvSpPr>
                <p:nvPr/>
              </p:nvSpPr>
              <p:spPr bwMode="auto">
                <a:xfrm>
                  <a:off x="5445126" y="3600450"/>
                  <a:ext cx="417513" cy="193675"/>
                </a:xfrm>
                <a:custGeom>
                  <a:avLst/>
                  <a:gdLst>
                    <a:gd name="T0" fmla="*/ 71 w 263"/>
                    <a:gd name="T1" fmla="*/ 0 h 122"/>
                    <a:gd name="T2" fmla="*/ 78 w 263"/>
                    <a:gd name="T3" fmla="*/ 4 h 122"/>
                    <a:gd name="T4" fmla="*/ 85 w 263"/>
                    <a:gd name="T5" fmla="*/ 12 h 122"/>
                    <a:gd name="T6" fmla="*/ 92 w 263"/>
                    <a:gd name="T7" fmla="*/ 22 h 122"/>
                    <a:gd name="T8" fmla="*/ 100 w 263"/>
                    <a:gd name="T9" fmla="*/ 32 h 122"/>
                    <a:gd name="T10" fmla="*/ 107 w 263"/>
                    <a:gd name="T11" fmla="*/ 39 h 122"/>
                    <a:gd name="T12" fmla="*/ 114 w 263"/>
                    <a:gd name="T13" fmla="*/ 44 h 122"/>
                    <a:gd name="T14" fmla="*/ 120 w 263"/>
                    <a:gd name="T15" fmla="*/ 40 h 122"/>
                    <a:gd name="T16" fmla="*/ 126 w 263"/>
                    <a:gd name="T17" fmla="*/ 35 h 122"/>
                    <a:gd name="T18" fmla="*/ 132 w 263"/>
                    <a:gd name="T19" fmla="*/ 29 h 122"/>
                    <a:gd name="T20" fmla="*/ 139 w 263"/>
                    <a:gd name="T21" fmla="*/ 22 h 122"/>
                    <a:gd name="T22" fmla="*/ 147 w 263"/>
                    <a:gd name="T23" fmla="*/ 17 h 122"/>
                    <a:gd name="T24" fmla="*/ 156 w 263"/>
                    <a:gd name="T25" fmla="*/ 15 h 122"/>
                    <a:gd name="T26" fmla="*/ 166 w 263"/>
                    <a:gd name="T27" fmla="*/ 17 h 122"/>
                    <a:gd name="T28" fmla="*/ 174 w 263"/>
                    <a:gd name="T29" fmla="*/ 22 h 122"/>
                    <a:gd name="T30" fmla="*/ 181 w 263"/>
                    <a:gd name="T31" fmla="*/ 29 h 122"/>
                    <a:gd name="T32" fmla="*/ 189 w 263"/>
                    <a:gd name="T33" fmla="*/ 35 h 122"/>
                    <a:gd name="T34" fmla="*/ 196 w 263"/>
                    <a:gd name="T35" fmla="*/ 40 h 122"/>
                    <a:gd name="T36" fmla="*/ 206 w 263"/>
                    <a:gd name="T37" fmla="*/ 44 h 122"/>
                    <a:gd name="T38" fmla="*/ 218 w 263"/>
                    <a:gd name="T39" fmla="*/ 43 h 122"/>
                    <a:gd name="T40" fmla="*/ 230 w 263"/>
                    <a:gd name="T41" fmla="*/ 42 h 122"/>
                    <a:gd name="T42" fmla="*/ 242 w 263"/>
                    <a:gd name="T43" fmla="*/ 39 h 122"/>
                    <a:gd name="T44" fmla="*/ 253 w 263"/>
                    <a:gd name="T45" fmla="*/ 37 h 122"/>
                    <a:gd name="T46" fmla="*/ 261 w 263"/>
                    <a:gd name="T47" fmla="*/ 36 h 122"/>
                    <a:gd name="T48" fmla="*/ 263 w 263"/>
                    <a:gd name="T49" fmla="*/ 36 h 122"/>
                    <a:gd name="T50" fmla="*/ 262 w 263"/>
                    <a:gd name="T51" fmla="*/ 38 h 122"/>
                    <a:gd name="T52" fmla="*/ 260 w 263"/>
                    <a:gd name="T53" fmla="*/ 44 h 122"/>
                    <a:gd name="T54" fmla="*/ 255 w 263"/>
                    <a:gd name="T55" fmla="*/ 52 h 122"/>
                    <a:gd name="T56" fmla="*/ 247 w 263"/>
                    <a:gd name="T57" fmla="*/ 62 h 122"/>
                    <a:gd name="T58" fmla="*/ 238 w 263"/>
                    <a:gd name="T59" fmla="*/ 73 h 122"/>
                    <a:gd name="T60" fmla="*/ 227 w 263"/>
                    <a:gd name="T61" fmla="*/ 85 h 122"/>
                    <a:gd name="T62" fmla="*/ 212 w 263"/>
                    <a:gd name="T63" fmla="*/ 96 h 122"/>
                    <a:gd name="T64" fmla="*/ 196 w 263"/>
                    <a:gd name="T65" fmla="*/ 106 h 122"/>
                    <a:gd name="T66" fmla="*/ 176 w 263"/>
                    <a:gd name="T67" fmla="*/ 114 h 122"/>
                    <a:gd name="T68" fmla="*/ 153 w 263"/>
                    <a:gd name="T69" fmla="*/ 120 h 122"/>
                    <a:gd name="T70" fmla="*/ 127 w 263"/>
                    <a:gd name="T71" fmla="*/ 122 h 122"/>
                    <a:gd name="T72" fmla="*/ 103 w 263"/>
                    <a:gd name="T73" fmla="*/ 120 h 122"/>
                    <a:gd name="T74" fmla="*/ 80 w 263"/>
                    <a:gd name="T75" fmla="*/ 114 h 122"/>
                    <a:gd name="T76" fmla="*/ 62 w 263"/>
                    <a:gd name="T77" fmla="*/ 106 h 122"/>
                    <a:gd name="T78" fmla="*/ 45 w 263"/>
                    <a:gd name="T79" fmla="*/ 96 h 122"/>
                    <a:gd name="T80" fmla="*/ 32 w 263"/>
                    <a:gd name="T81" fmla="*/ 85 h 122"/>
                    <a:gd name="T82" fmla="*/ 22 w 263"/>
                    <a:gd name="T83" fmla="*/ 73 h 122"/>
                    <a:gd name="T84" fmla="*/ 13 w 263"/>
                    <a:gd name="T85" fmla="*/ 62 h 122"/>
                    <a:gd name="T86" fmla="*/ 7 w 263"/>
                    <a:gd name="T87" fmla="*/ 52 h 122"/>
                    <a:gd name="T88" fmla="*/ 3 w 263"/>
                    <a:gd name="T89" fmla="*/ 44 h 122"/>
                    <a:gd name="T90" fmla="*/ 0 w 263"/>
                    <a:gd name="T91" fmla="*/ 38 h 122"/>
                    <a:gd name="T92" fmla="*/ 0 w 263"/>
                    <a:gd name="T93" fmla="*/ 36 h 122"/>
                    <a:gd name="T94" fmla="*/ 2 w 263"/>
                    <a:gd name="T95" fmla="*/ 36 h 122"/>
                    <a:gd name="T96" fmla="*/ 7 w 263"/>
                    <a:gd name="T97" fmla="*/ 37 h 122"/>
                    <a:gd name="T98" fmla="*/ 15 w 263"/>
                    <a:gd name="T99" fmla="*/ 39 h 122"/>
                    <a:gd name="T100" fmla="*/ 23 w 263"/>
                    <a:gd name="T101" fmla="*/ 42 h 122"/>
                    <a:gd name="T102" fmla="*/ 30 w 263"/>
                    <a:gd name="T103" fmla="*/ 43 h 122"/>
                    <a:gd name="T104" fmla="*/ 35 w 263"/>
                    <a:gd name="T105" fmla="*/ 44 h 122"/>
                    <a:gd name="T106" fmla="*/ 39 w 263"/>
                    <a:gd name="T107" fmla="*/ 40 h 122"/>
                    <a:gd name="T108" fmla="*/ 43 w 263"/>
                    <a:gd name="T109" fmla="*/ 34 h 122"/>
                    <a:gd name="T110" fmla="*/ 47 w 263"/>
                    <a:gd name="T111" fmla="*/ 26 h 122"/>
                    <a:gd name="T112" fmla="*/ 54 w 263"/>
                    <a:gd name="T113" fmla="*/ 17 h 122"/>
                    <a:gd name="T114" fmla="*/ 59 w 263"/>
                    <a:gd name="T115" fmla="*/ 9 h 122"/>
                    <a:gd name="T116" fmla="*/ 65 w 263"/>
                    <a:gd name="T117" fmla="*/ 3 h 122"/>
                    <a:gd name="T118" fmla="*/ 71 w 263"/>
                    <a:gd name="T1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3" h="122">
                      <a:moveTo>
                        <a:pt x="71" y="0"/>
                      </a:moveTo>
                      <a:lnTo>
                        <a:pt x="78" y="4"/>
                      </a:lnTo>
                      <a:lnTo>
                        <a:pt x="85" y="12"/>
                      </a:lnTo>
                      <a:lnTo>
                        <a:pt x="92" y="22"/>
                      </a:lnTo>
                      <a:lnTo>
                        <a:pt x="100" y="32"/>
                      </a:lnTo>
                      <a:lnTo>
                        <a:pt x="107" y="39"/>
                      </a:lnTo>
                      <a:lnTo>
                        <a:pt x="114" y="44"/>
                      </a:lnTo>
                      <a:lnTo>
                        <a:pt x="120" y="40"/>
                      </a:lnTo>
                      <a:lnTo>
                        <a:pt x="126" y="35"/>
                      </a:lnTo>
                      <a:lnTo>
                        <a:pt x="132" y="29"/>
                      </a:lnTo>
                      <a:lnTo>
                        <a:pt x="139" y="22"/>
                      </a:lnTo>
                      <a:lnTo>
                        <a:pt x="147" y="17"/>
                      </a:lnTo>
                      <a:lnTo>
                        <a:pt x="156" y="15"/>
                      </a:lnTo>
                      <a:lnTo>
                        <a:pt x="166" y="17"/>
                      </a:lnTo>
                      <a:lnTo>
                        <a:pt x="174" y="22"/>
                      </a:lnTo>
                      <a:lnTo>
                        <a:pt x="181" y="29"/>
                      </a:lnTo>
                      <a:lnTo>
                        <a:pt x="189" y="35"/>
                      </a:lnTo>
                      <a:lnTo>
                        <a:pt x="196" y="40"/>
                      </a:lnTo>
                      <a:lnTo>
                        <a:pt x="206" y="44"/>
                      </a:lnTo>
                      <a:lnTo>
                        <a:pt x="218" y="43"/>
                      </a:lnTo>
                      <a:lnTo>
                        <a:pt x="230" y="42"/>
                      </a:lnTo>
                      <a:lnTo>
                        <a:pt x="242" y="39"/>
                      </a:lnTo>
                      <a:lnTo>
                        <a:pt x="253" y="37"/>
                      </a:lnTo>
                      <a:lnTo>
                        <a:pt x="261" y="36"/>
                      </a:lnTo>
                      <a:lnTo>
                        <a:pt x="263" y="36"/>
                      </a:lnTo>
                      <a:lnTo>
                        <a:pt x="262" y="38"/>
                      </a:lnTo>
                      <a:lnTo>
                        <a:pt x="260" y="44"/>
                      </a:lnTo>
                      <a:lnTo>
                        <a:pt x="255" y="52"/>
                      </a:lnTo>
                      <a:lnTo>
                        <a:pt x="247" y="62"/>
                      </a:lnTo>
                      <a:lnTo>
                        <a:pt x="238" y="73"/>
                      </a:lnTo>
                      <a:lnTo>
                        <a:pt x="227" y="85"/>
                      </a:lnTo>
                      <a:lnTo>
                        <a:pt x="212" y="96"/>
                      </a:lnTo>
                      <a:lnTo>
                        <a:pt x="196" y="106"/>
                      </a:lnTo>
                      <a:lnTo>
                        <a:pt x="176" y="114"/>
                      </a:lnTo>
                      <a:lnTo>
                        <a:pt x="153" y="120"/>
                      </a:lnTo>
                      <a:lnTo>
                        <a:pt x="127" y="122"/>
                      </a:lnTo>
                      <a:lnTo>
                        <a:pt x="103" y="120"/>
                      </a:lnTo>
                      <a:lnTo>
                        <a:pt x="80" y="114"/>
                      </a:lnTo>
                      <a:lnTo>
                        <a:pt x="62" y="106"/>
                      </a:lnTo>
                      <a:lnTo>
                        <a:pt x="45" y="96"/>
                      </a:lnTo>
                      <a:lnTo>
                        <a:pt x="32" y="85"/>
                      </a:lnTo>
                      <a:lnTo>
                        <a:pt x="22" y="73"/>
                      </a:lnTo>
                      <a:lnTo>
                        <a:pt x="13" y="62"/>
                      </a:lnTo>
                      <a:lnTo>
                        <a:pt x="7" y="52"/>
                      </a:lnTo>
                      <a:lnTo>
                        <a:pt x="3" y="44"/>
                      </a:lnTo>
                      <a:lnTo>
                        <a:pt x="0" y="38"/>
                      </a:lnTo>
                      <a:lnTo>
                        <a:pt x="0" y="36"/>
                      </a:lnTo>
                      <a:lnTo>
                        <a:pt x="2" y="36"/>
                      </a:lnTo>
                      <a:lnTo>
                        <a:pt x="7" y="37"/>
                      </a:lnTo>
                      <a:lnTo>
                        <a:pt x="15" y="39"/>
                      </a:lnTo>
                      <a:lnTo>
                        <a:pt x="23" y="42"/>
                      </a:lnTo>
                      <a:lnTo>
                        <a:pt x="30" y="43"/>
                      </a:lnTo>
                      <a:lnTo>
                        <a:pt x="35" y="44"/>
                      </a:lnTo>
                      <a:lnTo>
                        <a:pt x="39" y="40"/>
                      </a:lnTo>
                      <a:lnTo>
                        <a:pt x="43" y="34"/>
                      </a:lnTo>
                      <a:lnTo>
                        <a:pt x="47" y="26"/>
                      </a:lnTo>
                      <a:lnTo>
                        <a:pt x="54" y="17"/>
                      </a:lnTo>
                      <a:lnTo>
                        <a:pt x="59" y="9"/>
                      </a:lnTo>
                      <a:lnTo>
                        <a:pt x="65" y="3"/>
                      </a:lnTo>
                      <a:lnTo>
                        <a:pt x="71" y="0"/>
                      </a:lnTo>
                      <a:close/>
                    </a:path>
                  </a:pathLst>
                </a:custGeom>
                <a:solidFill>
                  <a:schemeClr val="accent1"/>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30" name="Freeform 102"/>
                <p:cNvSpPr>
                  <a:spLocks noEditPoints="1"/>
                </p:cNvSpPr>
                <p:nvPr/>
              </p:nvSpPr>
              <p:spPr bwMode="auto">
                <a:xfrm>
                  <a:off x="5654676" y="3624263"/>
                  <a:ext cx="207963" cy="169863"/>
                </a:xfrm>
                <a:custGeom>
                  <a:avLst/>
                  <a:gdLst>
                    <a:gd name="T0" fmla="*/ 4 w 131"/>
                    <a:gd name="T1" fmla="*/ 107 h 107"/>
                    <a:gd name="T2" fmla="*/ 4 w 131"/>
                    <a:gd name="T3" fmla="*/ 107 h 107"/>
                    <a:gd name="T4" fmla="*/ 3 w 131"/>
                    <a:gd name="T5" fmla="*/ 107 h 107"/>
                    <a:gd name="T6" fmla="*/ 2 w 131"/>
                    <a:gd name="T7" fmla="*/ 107 h 107"/>
                    <a:gd name="T8" fmla="*/ 0 w 131"/>
                    <a:gd name="T9" fmla="*/ 107 h 107"/>
                    <a:gd name="T10" fmla="*/ 0 w 131"/>
                    <a:gd name="T11" fmla="*/ 107 h 107"/>
                    <a:gd name="T12" fmla="*/ 4 w 131"/>
                    <a:gd name="T13" fmla="*/ 107 h 107"/>
                    <a:gd name="T14" fmla="*/ 29 w 131"/>
                    <a:gd name="T15" fmla="*/ 0 h 107"/>
                    <a:gd name="T16" fmla="*/ 38 w 131"/>
                    <a:gd name="T17" fmla="*/ 2 h 107"/>
                    <a:gd name="T18" fmla="*/ 46 w 131"/>
                    <a:gd name="T19" fmla="*/ 7 h 107"/>
                    <a:gd name="T20" fmla="*/ 52 w 131"/>
                    <a:gd name="T21" fmla="*/ 14 h 107"/>
                    <a:gd name="T22" fmla="*/ 58 w 131"/>
                    <a:gd name="T23" fmla="*/ 20 h 107"/>
                    <a:gd name="T24" fmla="*/ 65 w 131"/>
                    <a:gd name="T25" fmla="*/ 25 h 107"/>
                    <a:gd name="T26" fmla="*/ 74 w 131"/>
                    <a:gd name="T27" fmla="*/ 29 h 107"/>
                    <a:gd name="T28" fmla="*/ 86 w 131"/>
                    <a:gd name="T29" fmla="*/ 28 h 107"/>
                    <a:gd name="T30" fmla="*/ 98 w 131"/>
                    <a:gd name="T31" fmla="*/ 27 h 107"/>
                    <a:gd name="T32" fmla="*/ 110 w 131"/>
                    <a:gd name="T33" fmla="*/ 24 h 107"/>
                    <a:gd name="T34" fmla="*/ 121 w 131"/>
                    <a:gd name="T35" fmla="*/ 22 h 107"/>
                    <a:gd name="T36" fmla="*/ 129 w 131"/>
                    <a:gd name="T37" fmla="*/ 21 h 107"/>
                    <a:gd name="T38" fmla="*/ 131 w 131"/>
                    <a:gd name="T39" fmla="*/ 21 h 107"/>
                    <a:gd name="T40" fmla="*/ 130 w 131"/>
                    <a:gd name="T41" fmla="*/ 23 h 107"/>
                    <a:gd name="T42" fmla="*/ 128 w 131"/>
                    <a:gd name="T43" fmla="*/ 29 h 107"/>
                    <a:gd name="T44" fmla="*/ 124 w 131"/>
                    <a:gd name="T45" fmla="*/ 37 h 107"/>
                    <a:gd name="T46" fmla="*/ 116 w 131"/>
                    <a:gd name="T47" fmla="*/ 47 h 107"/>
                    <a:gd name="T48" fmla="*/ 108 w 131"/>
                    <a:gd name="T49" fmla="*/ 58 h 107"/>
                    <a:gd name="T50" fmla="*/ 97 w 131"/>
                    <a:gd name="T51" fmla="*/ 70 h 107"/>
                    <a:gd name="T52" fmla="*/ 84 w 131"/>
                    <a:gd name="T53" fmla="*/ 81 h 107"/>
                    <a:gd name="T54" fmla="*/ 67 w 131"/>
                    <a:gd name="T55" fmla="*/ 91 h 107"/>
                    <a:gd name="T56" fmla="*/ 48 w 131"/>
                    <a:gd name="T57" fmla="*/ 99 h 107"/>
                    <a:gd name="T58" fmla="*/ 26 w 131"/>
                    <a:gd name="T59" fmla="*/ 105 h 107"/>
                    <a:gd name="T60" fmla="*/ 4 w 131"/>
                    <a:gd name="T61" fmla="*/ 107 h 107"/>
                    <a:gd name="T62" fmla="*/ 4 w 131"/>
                    <a:gd name="T63" fmla="*/ 14 h 107"/>
                    <a:gd name="T64" fmla="*/ 8 w 131"/>
                    <a:gd name="T65" fmla="*/ 8 h 107"/>
                    <a:gd name="T66" fmla="*/ 13 w 131"/>
                    <a:gd name="T67" fmla="*/ 4 h 107"/>
                    <a:gd name="T68" fmla="*/ 20 w 131"/>
                    <a:gd name="T69" fmla="*/ 1 h 107"/>
                    <a:gd name="T70" fmla="*/ 29 w 131"/>
                    <a:gd name="T7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07">
                      <a:moveTo>
                        <a:pt x="4" y="107"/>
                      </a:moveTo>
                      <a:lnTo>
                        <a:pt x="4" y="107"/>
                      </a:lnTo>
                      <a:lnTo>
                        <a:pt x="3" y="107"/>
                      </a:lnTo>
                      <a:lnTo>
                        <a:pt x="2" y="107"/>
                      </a:lnTo>
                      <a:lnTo>
                        <a:pt x="0" y="107"/>
                      </a:lnTo>
                      <a:lnTo>
                        <a:pt x="0" y="107"/>
                      </a:lnTo>
                      <a:lnTo>
                        <a:pt x="4" y="107"/>
                      </a:lnTo>
                      <a:close/>
                      <a:moveTo>
                        <a:pt x="29" y="0"/>
                      </a:moveTo>
                      <a:lnTo>
                        <a:pt x="38" y="2"/>
                      </a:lnTo>
                      <a:lnTo>
                        <a:pt x="46" y="7"/>
                      </a:lnTo>
                      <a:lnTo>
                        <a:pt x="52" y="14"/>
                      </a:lnTo>
                      <a:lnTo>
                        <a:pt x="58" y="20"/>
                      </a:lnTo>
                      <a:lnTo>
                        <a:pt x="65" y="25"/>
                      </a:lnTo>
                      <a:lnTo>
                        <a:pt x="74" y="29"/>
                      </a:lnTo>
                      <a:lnTo>
                        <a:pt x="86" y="28"/>
                      </a:lnTo>
                      <a:lnTo>
                        <a:pt x="98" y="27"/>
                      </a:lnTo>
                      <a:lnTo>
                        <a:pt x="110" y="24"/>
                      </a:lnTo>
                      <a:lnTo>
                        <a:pt x="121" y="22"/>
                      </a:lnTo>
                      <a:lnTo>
                        <a:pt x="129" y="21"/>
                      </a:lnTo>
                      <a:lnTo>
                        <a:pt x="131" y="21"/>
                      </a:lnTo>
                      <a:lnTo>
                        <a:pt x="130" y="23"/>
                      </a:lnTo>
                      <a:lnTo>
                        <a:pt x="128" y="29"/>
                      </a:lnTo>
                      <a:lnTo>
                        <a:pt x="124" y="37"/>
                      </a:lnTo>
                      <a:lnTo>
                        <a:pt x="116" y="47"/>
                      </a:lnTo>
                      <a:lnTo>
                        <a:pt x="108" y="58"/>
                      </a:lnTo>
                      <a:lnTo>
                        <a:pt x="97" y="70"/>
                      </a:lnTo>
                      <a:lnTo>
                        <a:pt x="84" y="81"/>
                      </a:lnTo>
                      <a:lnTo>
                        <a:pt x="67" y="91"/>
                      </a:lnTo>
                      <a:lnTo>
                        <a:pt x="48" y="99"/>
                      </a:lnTo>
                      <a:lnTo>
                        <a:pt x="26" y="105"/>
                      </a:lnTo>
                      <a:lnTo>
                        <a:pt x="4" y="107"/>
                      </a:lnTo>
                      <a:lnTo>
                        <a:pt x="4" y="14"/>
                      </a:lnTo>
                      <a:lnTo>
                        <a:pt x="8" y="8"/>
                      </a:lnTo>
                      <a:lnTo>
                        <a:pt x="13" y="4"/>
                      </a:lnTo>
                      <a:lnTo>
                        <a:pt x="20" y="1"/>
                      </a:lnTo>
                      <a:lnTo>
                        <a:pt x="29" y="0"/>
                      </a:lnTo>
                      <a:close/>
                    </a:path>
                  </a:pathLst>
                </a:custGeom>
                <a:solidFill>
                  <a:schemeClr val="accent1">
                    <a:lumMod val="75000"/>
                  </a:schemeClr>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31" name="Freeform 103"/>
                <p:cNvSpPr>
                  <a:spLocks noEditPoints="1"/>
                </p:cNvSpPr>
                <p:nvPr/>
              </p:nvSpPr>
              <p:spPr bwMode="auto">
                <a:xfrm>
                  <a:off x="5303838" y="3787775"/>
                  <a:ext cx="712788" cy="666750"/>
                </a:xfrm>
                <a:custGeom>
                  <a:avLst/>
                  <a:gdLst>
                    <a:gd name="T0" fmla="*/ 227 w 449"/>
                    <a:gd name="T1" fmla="*/ 420 h 420"/>
                    <a:gd name="T2" fmla="*/ 227 w 449"/>
                    <a:gd name="T3" fmla="*/ 420 h 420"/>
                    <a:gd name="T4" fmla="*/ 235 w 449"/>
                    <a:gd name="T5" fmla="*/ 0 h 420"/>
                    <a:gd name="T6" fmla="*/ 289 w 449"/>
                    <a:gd name="T7" fmla="*/ 14 h 420"/>
                    <a:gd name="T8" fmla="*/ 333 w 449"/>
                    <a:gd name="T9" fmla="*/ 45 h 420"/>
                    <a:gd name="T10" fmla="*/ 369 w 449"/>
                    <a:gd name="T11" fmla="*/ 87 h 420"/>
                    <a:gd name="T12" fmla="*/ 398 w 449"/>
                    <a:gd name="T13" fmla="*/ 135 h 420"/>
                    <a:gd name="T14" fmla="*/ 419 w 449"/>
                    <a:gd name="T15" fmla="*/ 186 h 420"/>
                    <a:gd name="T16" fmla="*/ 434 w 449"/>
                    <a:gd name="T17" fmla="*/ 235 h 420"/>
                    <a:gd name="T18" fmla="*/ 443 w 449"/>
                    <a:gd name="T19" fmla="*/ 275 h 420"/>
                    <a:gd name="T20" fmla="*/ 448 w 449"/>
                    <a:gd name="T21" fmla="*/ 301 h 420"/>
                    <a:gd name="T22" fmla="*/ 449 w 449"/>
                    <a:gd name="T23" fmla="*/ 318 h 420"/>
                    <a:gd name="T24" fmla="*/ 446 w 449"/>
                    <a:gd name="T25" fmla="*/ 342 h 420"/>
                    <a:gd name="T26" fmla="*/ 438 w 449"/>
                    <a:gd name="T27" fmla="*/ 359 h 420"/>
                    <a:gd name="T28" fmla="*/ 436 w 449"/>
                    <a:gd name="T29" fmla="*/ 362 h 420"/>
                    <a:gd name="T30" fmla="*/ 429 w 449"/>
                    <a:gd name="T31" fmla="*/ 370 h 420"/>
                    <a:gd name="T32" fmla="*/ 406 w 449"/>
                    <a:gd name="T33" fmla="*/ 385 h 420"/>
                    <a:gd name="T34" fmla="*/ 373 w 449"/>
                    <a:gd name="T35" fmla="*/ 401 h 420"/>
                    <a:gd name="T36" fmla="*/ 327 w 449"/>
                    <a:gd name="T37" fmla="*/ 413 h 420"/>
                    <a:gd name="T38" fmla="*/ 265 w 449"/>
                    <a:gd name="T39" fmla="*/ 419 h 420"/>
                    <a:gd name="T40" fmla="*/ 189 w 449"/>
                    <a:gd name="T41" fmla="*/ 419 h 420"/>
                    <a:gd name="T42" fmla="*/ 125 w 449"/>
                    <a:gd name="T43" fmla="*/ 411 h 420"/>
                    <a:gd name="T44" fmla="*/ 77 w 449"/>
                    <a:gd name="T45" fmla="*/ 399 h 420"/>
                    <a:gd name="T46" fmla="*/ 44 w 449"/>
                    <a:gd name="T47" fmla="*/ 383 h 420"/>
                    <a:gd name="T48" fmla="*/ 24 w 449"/>
                    <a:gd name="T49" fmla="*/ 368 h 420"/>
                    <a:gd name="T50" fmla="*/ 10 w 449"/>
                    <a:gd name="T51" fmla="*/ 348 h 420"/>
                    <a:gd name="T52" fmla="*/ 2 w 449"/>
                    <a:gd name="T53" fmla="*/ 323 h 420"/>
                    <a:gd name="T54" fmla="*/ 1 w 449"/>
                    <a:gd name="T55" fmla="*/ 301 h 420"/>
                    <a:gd name="T56" fmla="*/ 5 w 449"/>
                    <a:gd name="T57" fmla="*/ 275 h 420"/>
                    <a:gd name="T58" fmla="*/ 14 w 449"/>
                    <a:gd name="T59" fmla="*/ 233 h 420"/>
                    <a:gd name="T60" fmla="*/ 30 w 449"/>
                    <a:gd name="T61" fmla="*/ 186 h 420"/>
                    <a:gd name="T62" fmla="*/ 51 w 449"/>
                    <a:gd name="T63" fmla="*/ 135 h 420"/>
                    <a:gd name="T64" fmla="*/ 79 w 449"/>
                    <a:gd name="T65" fmla="*/ 86 h 420"/>
                    <a:gd name="T66" fmla="*/ 114 w 449"/>
                    <a:gd name="T67" fmla="*/ 45 h 420"/>
                    <a:gd name="T68" fmla="*/ 157 w 449"/>
                    <a:gd name="T69" fmla="*/ 14 h 420"/>
                    <a:gd name="T70" fmla="*/ 209 w 449"/>
                    <a:gd name="T7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9" h="420">
                      <a:moveTo>
                        <a:pt x="227" y="420"/>
                      </a:moveTo>
                      <a:lnTo>
                        <a:pt x="227" y="420"/>
                      </a:lnTo>
                      <a:lnTo>
                        <a:pt x="227" y="420"/>
                      </a:lnTo>
                      <a:lnTo>
                        <a:pt x="227" y="420"/>
                      </a:lnTo>
                      <a:close/>
                      <a:moveTo>
                        <a:pt x="209" y="0"/>
                      </a:moveTo>
                      <a:lnTo>
                        <a:pt x="235" y="0"/>
                      </a:lnTo>
                      <a:lnTo>
                        <a:pt x="264" y="6"/>
                      </a:lnTo>
                      <a:lnTo>
                        <a:pt x="289" y="14"/>
                      </a:lnTo>
                      <a:lnTo>
                        <a:pt x="312" y="27"/>
                      </a:lnTo>
                      <a:lnTo>
                        <a:pt x="333" y="45"/>
                      </a:lnTo>
                      <a:lnTo>
                        <a:pt x="353" y="64"/>
                      </a:lnTo>
                      <a:lnTo>
                        <a:pt x="369" y="87"/>
                      </a:lnTo>
                      <a:lnTo>
                        <a:pt x="385" y="110"/>
                      </a:lnTo>
                      <a:lnTo>
                        <a:pt x="398" y="135"/>
                      </a:lnTo>
                      <a:lnTo>
                        <a:pt x="409" y="161"/>
                      </a:lnTo>
                      <a:lnTo>
                        <a:pt x="419" y="186"/>
                      </a:lnTo>
                      <a:lnTo>
                        <a:pt x="428" y="211"/>
                      </a:lnTo>
                      <a:lnTo>
                        <a:pt x="434" y="235"/>
                      </a:lnTo>
                      <a:lnTo>
                        <a:pt x="439" y="255"/>
                      </a:lnTo>
                      <a:lnTo>
                        <a:pt x="443" y="275"/>
                      </a:lnTo>
                      <a:lnTo>
                        <a:pt x="446" y="290"/>
                      </a:lnTo>
                      <a:lnTo>
                        <a:pt x="448" y="301"/>
                      </a:lnTo>
                      <a:lnTo>
                        <a:pt x="449" y="309"/>
                      </a:lnTo>
                      <a:lnTo>
                        <a:pt x="449" y="318"/>
                      </a:lnTo>
                      <a:lnTo>
                        <a:pt x="449" y="329"/>
                      </a:lnTo>
                      <a:lnTo>
                        <a:pt x="446" y="342"/>
                      </a:lnTo>
                      <a:lnTo>
                        <a:pt x="439" y="357"/>
                      </a:lnTo>
                      <a:lnTo>
                        <a:pt x="438" y="359"/>
                      </a:lnTo>
                      <a:lnTo>
                        <a:pt x="437" y="361"/>
                      </a:lnTo>
                      <a:lnTo>
                        <a:pt x="436" y="362"/>
                      </a:lnTo>
                      <a:lnTo>
                        <a:pt x="436" y="362"/>
                      </a:lnTo>
                      <a:lnTo>
                        <a:pt x="429" y="370"/>
                      </a:lnTo>
                      <a:lnTo>
                        <a:pt x="418" y="377"/>
                      </a:lnTo>
                      <a:lnTo>
                        <a:pt x="406" y="385"/>
                      </a:lnTo>
                      <a:lnTo>
                        <a:pt x="392" y="394"/>
                      </a:lnTo>
                      <a:lnTo>
                        <a:pt x="373" y="401"/>
                      </a:lnTo>
                      <a:lnTo>
                        <a:pt x="352" y="407"/>
                      </a:lnTo>
                      <a:lnTo>
                        <a:pt x="327" y="413"/>
                      </a:lnTo>
                      <a:lnTo>
                        <a:pt x="297" y="417"/>
                      </a:lnTo>
                      <a:lnTo>
                        <a:pt x="265" y="419"/>
                      </a:lnTo>
                      <a:lnTo>
                        <a:pt x="227" y="420"/>
                      </a:lnTo>
                      <a:lnTo>
                        <a:pt x="189" y="419"/>
                      </a:lnTo>
                      <a:lnTo>
                        <a:pt x="155" y="416"/>
                      </a:lnTo>
                      <a:lnTo>
                        <a:pt x="125" y="411"/>
                      </a:lnTo>
                      <a:lnTo>
                        <a:pt x="99" y="405"/>
                      </a:lnTo>
                      <a:lnTo>
                        <a:pt x="77" y="399"/>
                      </a:lnTo>
                      <a:lnTo>
                        <a:pt x="58" y="391"/>
                      </a:lnTo>
                      <a:lnTo>
                        <a:pt x="44" y="383"/>
                      </a:lnTo>
                      <a:lnTo>
                        <a:pt x="32" y="375"/>
                      </a:lnTo>
                      <a:lnTo>
                        <a:pt x="24" y="368"/>
                      </a:lnTo>
                      <a:lnTo>
                        <a:pt x="18" y="362"/>
                      </a:lnTo>
                      <a:lnTo>
                        <a:pt x="10" y="348"/>
                      </a:lnTo>
                      <a:lnTo>
                        <a:pt x="5" y="335"/>
                      </a:lnTo>
                      <a:lnTo>
                        <a:pt x="2" y="323"/>
                      </a:lnTo>
                      <a:lnTo>
                        <a:pt x="0" y="308"/>
                      </a:lnTo>
                      <a:lnTo>
                        <a:pt x="1" y="301"/>
                      </a:lnTo>
                      <a:lnTo>
                        <a:pt x="3" y="290"/>
                      </a:lnTo>
                      <a:lnTo>
                        <a:pt x="5" y="275"/>
                      </a:lnTo>
                      <a:lnTo>
                        <a:pt x="9" y="255"/>
                      </a:lnTo>
                      <a:lnTo>
                        <a:pt x="14" y="233"/>
                      </a:lnTo>
                      <a:lnTo>
                        <a:pt x="21" y="211"/>
                      </a:lnTo>
                      <a:lnTo>
                        <a:pt x="30" y="186"/>
                      </a:lnTo>
                      <a:lnTo>
                        <a:pt x="39" y="161"/>
                      </a:lnTo>
                      <a:lnTo>
                        <a:pt x="51" y="135"/>
                      </a:lnTo>
                      <a:lnTo>
                        <a:pt x="64" y="110"/>
                      </a:lnTo>
                      <a:lnTo>
                        <a:pt x="79" y="86"/>
                      </a:lnTo>
                      <a:lnTo>
                        <a:pt x="95" y="64"/>
                      </a:lnTo>
                      <a:lnTo>
                        <a:pt x="114" y="45"/>
                      </a:lnTo>
                      <a:lnTo>
                        <a:pt x="134" y="27"/>
                      </a:lnTo>
                      <a:lnTo>
                        <a:pt x="157" y="14"/>
                      </a:lnTo>
                      <a:lnTo>
                        <a:pt x="183" y="5"/>
                      </a:lnTo>
                      <a:lnTo>
                        <a:pt x="209" y="0"/>
                      </a:lnTo>
                      <a:close/>
                    </a:path>
                  </a:pathLst>
                </a:custGeom>
                <a:solidFill>
                  <a:schemeClr val="accent1"/>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32" name="Rectangle 104"/>
                <p:cNvSpPr>
                  <a:spLocks noChangeArrowheads="1"/>
                </p:cNvSpPr>
                <p:nvPr/>
              </p:nvSpPr>
              <p:spPr bwMode="auto">
                <a:xfrm>
                  <a:off x="5662613" y="4451350"/>
                  <a:ext cx="1588" cy="1588"/>
                </a:xfrm>
                <a:prstGeom prst="rect">
                  <a:avLst/>
                </a:prstGeom>
                <a:solidFill>
                  <a:srgbClr val="3E708A"/>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33" name="Freeform 105"/>
                <p:cNvSpPr>
                  <a:spLocks/>
                </p:cNvSpPr>
                <p:nvPr/>
              </p:nvSpPr>
              <p:spPr bwMode="auto">
                <a:xfrm>
                  <a:off x="5661026" y="3787775"/>
                  <a:ext cx="357188" cy="663575"/>
                </a:xfrm>
                <a:custGeom>
                  <a:avLst/>
                  <a:gdLst>
                    <a:gd name="T0" fmla="*/ 0 w 225"/>
                    <a:gd name="T1" fmla="*/ 0 h 418"/>
                    <a:gd name="T2" fmla="*/ 11 w 225"/>
                    <a:gd name="T3" fmla="*/ 0 h 418"/>
                    <a:gd name="T4" fmla="*/ 40 w 225"/>
                    <a:gd name="T5" fmla="*/ 6 h 418"/>
                    <a:gd name="T6" fmla="*/ 65 w 225"/>
                    <a:gd name="T7" fmla="*/ 14 h 418"/>
                    <a:gd name="T8" fmla="*/ 89 w 225"/>
                    <a:gd name="T9" fmla="*/ 27 h 418"/>
                    <a:gd name="T10" fmla="*/ 109 w 225"/>
                    <a:gd name="T11" fmla="*/ 45 h 418"/>
                    <a:gd name="T12" fmla="*/ 129 w 225"/>
                    <a:gd name="T13" fmla="*/ 64 h 418"/>
                    <a:gd name="T14" fmla="*/ 145 w 225"/>
                    <a:gd name="T15" fmla="*/ 87 h 418"/>
                    <a:gd name="T16" fmla="*/ 161 w 225"/>
                    <a:gd name="T17" fmla="*/ 110 h 418"/>
                    <a:gd name="T18" fmla="*/ 174 w 225"/>
                    <a:gd name="T19" fmla="*/ 136 h 418"/>
                    <a:gd name="T20" fmla="*/ 185 w 225"/>
                    <a:gd name="T21" fmla="*/ 162 h 418"/>
                    <a:gd name="T22" fmla="*/ 194 w 225"/>
                    <a:gd name="T23" fmla="*/ 187 h 418"/>
                    <a:gd name="T24" fmla="*/ 203 w 225"/>
                    <a:gd name="T25" fmla="*/ 212 h 418"/>
                    <a:gd name="T26" fmla="*/ 210 w 225"/>
                    <a:gd name="T27" fmla="*/ 236 h 418"/>
                    <a:gd name="T28" fmla="*/ 215 w 225"/>
                    <a:gd name="T29" fmla="*/ 257 h 418"/>
                    <a:gd name="T30" fmla="*/ 219 w 225"/>
                    <a:gd name="T31" fmla="*/ 276 h 418"/>
                    <a:gd name="T32" fmla="*/ 222 w 225"/>
                    <a:gd name="T33" fmla="*/ 291 h 418"/>
                    <a:gd name="T34" fmla="*/ 224 w 225"/>
                    <a:gd name="T35" fmla="*/ 303 h 418"/>
                    <a:gd name="T36" fmla="*/ 224 w 225"/>
                    <a:gd name="T37" fmla="*/ 310 h 418"/>
                    <a:gd name="T38" fmla="*/ 225 w 225"/>
                    <a:gd name="T39" fmla="*/ 319 h 418"/>
                    <a:gd name="T40" fmla="*/ 224 w 225"/>
                    <a:gd name="T41" fmla="*/ 330 h 418"/>
                    <a:gd name="T42" fmla="*/ 220 w 225"/>
                    <a:gd name="T43" fmla="*/ 343 h 418"/>
                    <a:gd name="T44" fmla="*/ 213 w 225"/>
                    <a:gd name="T45" fmla="*/ 358 h 418"/>
                    <a:gd name="T46" fmla="*/ 212 w 225"/>
                    <a:gd name="T47" fmla="*/ 360 h 418"/>
                    <a:gd name="T48" fmla="*/ 211 w 225"/>
                    <a:gd name="T49" fmla="*/ 361 h 418"/>
                    <a:gd name="T50" fmla="*/ 210 w 225"/>
                    <a:gd name="T51" fmla="*/ 362 h 418"/>
                    <a:gd name="T52" fmla="*/ 203 w 225"/>
                    <a:gd name="T53" fmla="*/ 369 h 418"/>
                    <a:gd name="T54" fmla="*/ 193 w 225"/>
                    <a:gd name="T55" fmla="*/ 377 h 418"/>
                    <a:gd name="T56" fmla="*/ 181 w 225"/>
                    <a:gd name="T57" fmla="*/ 385 h 418"/>
                    <a:gd name="T58" fmla="*/ 166 w 225"/>
                    <a:gd name="T59" fmla="*/ 393 h 418"/>
                    <a:gd name="T60" fmla="*/ 148 w 225"/>
                    <a:gd name="T61" fmla="*/ 400 h 418"/>
                    <a:gd name="T62" fmla="*/ 127 w 225"/>
                    <a:gd name="T63" fmla="*/ 406 h 418"/>
                    <a:gd name="T64" fmla="*/ 102 w 225"/>
                    <a:gd name="T65" fmla="*/ 411 h 418"/>
                    <a:gd name="T66" fmla="*/ 72 w 225"/>
                    <a:gd name="T67" fmla="*/ 415 h 418"/>
                    <a:gd name="T68" fmla="*/ 40 w 225"/>
                    <a:gd name="T69" fmla="*/ 417 h 418"/>
                    <a:gd name="T70" fmla="*/ 2 w 225"/>
                    <a:gd name="T71" fmla="*/ 418 h 418"/>
                    <a:gd name="T72" fmla="*/ 1 w 225"/>
                    <a:gd name="T73" fmla="*/ 418 h 418"/>
                    <a:gd name="T74" fmla="*/ 0 w 225"/>
                    <a:gd name="T75" fmla="*/ 418 h 418"/>
                    <a:gd name="T76" fmla="*/ 0 w 225"/>
                    <a:gd name="T77"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5" h="418">
                      <a:moveTo>
                        <a:pt x="0" y="0"/>
                      </a:moveTo>
                      <a:lnTo>
                        <a:pt x="11" y="0"/>
                      </a:lnTo>
                      <a:lnTo>
                        <a:pt x="40" y="6"/>
                      </a:lnTo>
                      <a:lnTo>
                        <a:pt x="65" y="14"/>
                      </a:lnTo>
                      <a:lnTo>
                        <a:pt x="89" y="27"/>
                      </a:lnTo>
                      <a:lnTo>
                        <a:pt x="109" y="45"/>
                      </a:lnTo>
                      <a:lnTo>
                        <a:pt x="129" y="64"/>
                      </a:lnTo>
                      <a:lnTo>
                        <a:pt x="145" y="87"/>
                      </a:lnTo>
                      <a:lnTo>
                        <a:pt x="161" y="110"/>
                      </a:lnTo>
                      <a:lnTo>
                        <a:pt x="174" y="136"/>
                      </a:lnTo>
                      <a:lnTo>
                        <a:pt x="185" y="162"/>
                      </a:lnTo>
                      <a:lnTo>
                        <a:pt x="194" y="187"/>
                      </a:lnTo>
                      <a:lnTo>
                        <a:pt x="203" y="212"/>
                      </a:lnTo>
                      <a:lnTo>
                        <a:pt x="210" y="236"/>
                      </a:lnTo>
                      <a:lnTo>
                        <a:pt x="215" y="257"/>
                      </a:lnTo>
                      <a:lnTo>
                        <a:pt x="219" y="276"/>
                      </a:lnTo>
                      <a:lnTo>
                        <a:pt x="222" y="291"/>
                      </a:lnTo>
                      <a:lnTo>
                        <a:pt x="224" y="303"/>
                      </a:lnTo>
                      <a:lnTo>
                        <a:pt x="224" y="310"/>
                      </a:lnTo>
                      <a:lnTo>
                        <a:pt x="225" y="319"/>
                      </a:lnTo>
                      <a:lnTo>
                        <a:pt x="224" y="330"/>
                      </a:lnTo>
                      <a:lnTo>
                        <a:pt x="220" y="343"/>
                      </a:lnTo>
                      <a:lnTo>
                        <a:pt x="213" y="358"/>
                      </a:lnTo>
                      <a:lnTo>
                        <a:pt x="212" y="360"/>
                      </a:lnTo>
                      <a:lnTo>
                        <a:pt x="211" y="361"/>
                      </a:lnTo>
                      <a:lnTo>
                        <a:pt x="210" y="362"/>
                      </a:lnTo>
                      <a:lnTo>
                        <a:pt x="203" y="369"/>
                      </a:lnTo>
                      <a:lnTo>
                        <a:pt x="193" y="377"/>
                      </a:lnTo>
                      <a:lnTo>
                        <a:pt x="181" y="385"/>
                      </a:lnTo>
                      <a:lnTo>
                        <a:pt x="166" y="393"/>
                      </a:lnTo>
                      <a:lnTo>
                        <a:pt x="148" y="400"/>
                      </a:lnTo>
                      <a:lnTo>
                        <a:pt x="127" y="406"/>
                      </a:lnTo>
                      <a:lnTo>
                        <a:pt x="102" y="411"/>
                      </a:lnTo>
                      <a:lnTo>
                        <a:pt x="72" y="415"/>
                      </a:lnTo>
                      <a:lnTo>
                        <a:pt x="40" y="417"/>
                      </a:lnTo>
                      <a:lnTo>
                        <a:pt x="2" y="418"/>
                      </a:lnTo>
                      <a:lnTo>
                        <a:pt x="1" y="418"/>
                      </a:lnTo>
                      <a:lnTo>
                        <a:pt x="0" y="418"/>
                      </a:lnTo>
                      <a:lnTo>
                        <a:pt x="0" y="0"/>
                      </a:lnTo>
                      <a:close/>
                    </a:path>
                  </a:pathLst>
                </a:custGeom>
                <a:solidFill>
                  <a:schemeClr val="accent1">
                    <a:lumMod val="75000"/>
                  </a:schemeClr>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34" name="Freeform 106"/>
                <p:cNvSpPr>
                  <a:spLocks noEditPoints="1"/>
                </p:cNvSpPr>
                <p:nvPr/>
              </p:nvSpPr>
              <p:spPr bwMode="auto">
                <a:xfrm>
                  <a:off x="5570538" y="3916363"/>
                  <a:ext cx="182563" cy="366713"/>
                </a:xfrm>
                <a:custGeom>
                  <a:avLst/>
                  <a:gdLst>
                    <a:gd name="T0" fmla="*/ 76 w 115"/>
                    <a:gd name="T1" fmla="*/ 183 h 231"/>
                    <a:gd name="T2" fmla="*/ 90 w 115"/>
                    <a:gd name="T3" fmla="*/ 158 h 231"/>
                    <a:gd name="T4" fmla="*/ 80 w 115"/>
                    <a:gd name="T5" fmla="*/ 135 h 231"/>
                    <a:gd name="T6" fmla="*/ 65 w 115"/>
                    <a:gd name="T7" fmla="*/ 128 h 231"/>
                    <a:gd name="T8" fmla="*/ 40 w 115"/>
                    <a:gd name="T9" fmla="*/ 46 h 231"/>
                    <a:gd name="T10" fmla="*/ 29 w 115"/>
                    <a:gd name="T11" fmla="*/ 54 h 231"/>
                    <a:gd name="T12" fmla="*/ 25 w 115"/>
                    <a:gd name="T13" fmla="*/ 65 h 231"/>
                    <a:gd name="T14" fmla="*/ 26 w 115"/>
                    <a:gd name="T15" fmla="*/ 80 h 231"/>
                    <a:gd name="T16" fmla="*/ 33 w 115"/>
                    <a:gd name="T17" fmla="*/ 90 h 231"/>
                    <a:gd name="T18" fmla="*/ 41 w 115"/>
                    <a:gd name="T19" fmla="*/ 95 h 231"/>
                    <a:gd name="T20" fmla="*/ 50 w 115"/>
                    <a:gd name="T21" fmla="*/ 44 h 231"/>
                    <a:gd name="T22" fmla="*/ 63 w 115"/>
                    <a:gd name="T23" fmla="*/ 2 h 231"/>
                    <a:gd name="T24" fmla="*/ 65 w 115"/>
                    <a:gd name="T25" fmla="*/ 21 h 231"/>
                    <a:gd name="T26" fmla="*/ 85 w 115"/>
                    <a:gd name="T27" fmla="*/ 24 h 231"/>
                    <a:gd name="T28" fmla="*/ 103 w 115"/>
                    <a:gd name="T29" fmla="*/ 31 h 231"/>
                    <a:gd name="T30" fmla="*/ 107 w 115"/>
                    <a:gd name="T31" fmla="*/ 40 h 231"/>
                    <a:gd name="T32" fmla="*/ 104 w 115"/>
                    <a:gd name="T33" fmla="*/ 48 h 231"/>
                    <a:gd name="T34" fmla="*/ 96 w 115"/>
                    <a:gd name="T35" fmla="*/ 51 h 231"/>
                    <a:gd name="T36" fmla="*/ 83 w 115"/>
                    <a:gd name="T37" fmla="*/ 48 h 231"/>
                    <a:gd name="T38" fmla="*/ 65 w 115"/>
                    <a:gd name="T39" fmla="*/ 43 h 231"/>
                    <a:gd name="T40" fmla="*/ 91 w 115"/>
                    <a:gd name="T41" fmla="*/ 116 h 231"/>
                    <a:gd name="T42" fmla="*/ 107 w 115"/>
                    <a:gd name="T43" fmla="*/ 129 h 231"/>
                    <a:gd name="T44" fmla="*/ 115 w 115"/>
                    <a:gd name="T45" fmla="*/ 156 h 231"/>
                    <a:gd name="T46" fmla="*/ 108 w 115"/>
                    <a:gd name="T47" fmla="*/ 182 h 231"/>
                    <a:gd name="T48" fmla="*/ 96 w 115"/>
                    <a:gd name="T49" fmla="*/ 197 h 231"/>
                    <a:gd name="T50" fmla="*/ 75 w 115"/>
                    <a:gd name="T51" fmla="*/ 207 h 231"/>
                    <a:gd name="T52" fmla="*/ 65 w 115"/>
                    <a:gd name="T53" fmla="*/ 225 h 231"/>
                    <a:gd name="T54" fmla="*/ 58 w 115"/>
                    <a:gd name="T55" fmla="*/ 231 h 231"/>
                    <a:gd name="T56" fmla="*/ 50 w 115"/>
                    <a:gd name="T57" fmla="*/ 225 h 231"/>
                    <a:gd name="T58" fmla="*/ 42 w 115"/>
                    <a:gd name="T59" fmla="*/ 209 h 231"/>
                    <a:gd name="T60" fmla="*/ 19 w 115"/>
                    <a:gd name="T61" fmla="*/ 204 h 231"/>
                    <a:gd name="T62" fmla="*/ 3 w 115"/>
                    <a:gd name="T63" fmla="*/ 195 h 231"/>
                    <a:gd name="T64" fmla="*/ 1 w 115"/>
                    <a:gd name="T65" fmla="*/ 184 h 231"/>
                    <a:gd name="T66" fmla="*/ 8 w 115"/>
                    <a:gd name="T67" fmla="*/ 177 h 231"/>
                    <a:gd name="T68" fmla="*/ 18 w 115"/>
                    <a:gd name="T69" fmla="*/ 178 h 231"/>
                    <a:gd name="T70" fmla="*/ 30 w 115"/>
                    <a:gd name="T71" fmla="*/ 183 h 231"/>
                    <a:gd name="T72" fmla="*/ 50 w 115"/>
                    <a:gd name="T73" fmla="*/ 187 h 231"/>
                    <a:gd name="T74" fmla="*/ 24 w 115"/>
                    <a:gd name="T75" fmla="*/ 111 h 231"/>
                    <a:gd name="T76" fmla="*/ 8 w 115"/>
                    <a:gd name="T77" fmla="*/ 97 h 231"/>
                    <a:gd name="T78" fmla="*/ 1 w 115"/>
                    <a:gd name="T79" fmla="*/ 71 h 231"/>
                    <a:gd name="T80" fmla="*/ 15 w 115"/>
                    <a:gd name="T81" fmla="*/ 35 h 231"/>
                    <a:gd name="T82" fmla="*/ 50 w 115"/>
                    <a:gd name="T83" fmla="*/ 21 h 231"/>
                    <a:gd name="T84" fmla="*/ 52 w 115"/>
                    <a:gd name="T85" fmla="*/ 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 h="231">
                      <a:moveTo>
                        <a:pt x="65" y="128"/>
                      </a:moveTo>
                      <a:lnTo>
                        <a:pt x="65" y="186"/>
                      </a:lnTo>
                      <a:lnTo>
                        <a:pt x="76" y="183"/>
                      </a:lnTo>
                      <a:lnTo>
                        <a:pt x="84" y="177"/>
                      </a:lnTo>
                      <a:lnTo>
                        <a:pt x="89" y="169"/>
                      </a:lnTo>
                      <a:lnTo>
                        <a:pt x="90" y="158"/>
                      </a:lnTo>
                      <a:lnTo>
                        <a:pt x="89" y="147"/>
                      </a:lnTo>
                      <a:lnTo>
                        <a:pt x="85" y="140"/>
                      </a:lnTo>
                      <a:lnTo>
                        <a:pt x="80" y="135"/>
                      </a:lnTo>
                      <a:lnTo>
                        <a:pt x="75" y="132"/>
                      </a:lnTo>
                      <a:lnTo>
                        <a:pt x="70" y="130"/>
                      </a:lnTo>
                      <a:lnTo>
                        <a:pt x="65" y="128"/>
                      </a:lnTo>
                      <a:close/>
                      <a:moveTo>
                        <a:pt x="50" y="44"/>
                      </a:moveTo>
                      <a:lnTo>
                        <a:pt x="45" y="45"/>
                      </a:lnTo>
                      <a:lnTo>
                        <a:pt x="40" y="46"/>
                      </a:lnTo>
                      <a:lnTo>
                        <a:pt x="36" y="48"/>
                      </a:lnTo>
                      <a:lnTo>
                        <a:pt x="32" y="51"/>
                      </a:lnTo>
                      <a:lnTo>
                        <a:pt x="29" y="54"/>
                      </a:lnTo>
                      <a:lnTo>
                        <a:pt x="27" y="58"/>
                      </a:lnTo>
                      <a:lnTo>
                        <a:pt x="25" y="61"/>
                      </a:lnTo>
                      <a:lnTo>
                        <a:pt x="25" y="65"/>
                      </a:lnTo>
                      <a:lnTo>
                        <a:pt x="25" y="69"/>
                      </a:lnTo>
                      <a:lnTo>
                        <a:pt x="25" y="76"/>
                      </a:lnTo>
                      <a:lnTo>
                        <a:pt x="26" y="80"/>
                      </a:lnTo>
                      <a:lnTo>
                        <a:pt x="28" y="84"/>
                      </a:lnTo>
                      <a:lnTo>
                        <a:pt x="30" y="87"/>
                      </a:lnTo>
                      <a:lnTo>
                        <a:pt x="33" y="90"/>
                      </a:lnTo>
                      <a:lnTo>
                        <a:pt x="35" y="92"/>
                      </a:lnTo>
                      <a:lnTo>
                        <a:pt x="38" y="94"/>
                      </a:lnTo>
                      <a:lnTo>
                        <a:pt x="41" y="95"/>
                      </a:lnTo>
                      <a:lnTo>
                        <a:pt x="45" y="97"/>
                      </a:lnTo>
                      <a:lnTo>
                        <a:pt x="50" y="99"/>
                      </a:lnTo>
                      <a:lnTo>
                        <a:pt x="50" y="44"/>
                      </a:lnTo>
                      <a:close/>
                      <a:moveTo>
                        <a:pt x="58" y="0"/>
                      </a:moveTo>
                      <a:lnTo>
                        <a:pt x="61" y="1"/>
                      </a:lnTo>
                      <a:lnTo>
                        <a:pt x="63" y="2"/>
                      </a:lnTo>
                      <a:lnTo>
                        <a:pt x="65" y="5"/>
                      </a:lnTo>
                      <a:lnTo>
                        <a:pt x="65" y="7"/>
                      </a:lnTo>
                      <a:lnTo>
                        <a:pt x="65" y="21"/>
                      </a:lnTo>
                      <a:lnTo>
                        <a:pt x="72" y="22"/>
                      </a:lnTo>
                      <a:lnTo>
                        <a:pt x="78" y="22"/>
                      </a:lnTo>
                      <a:lnTo>
                        <a:pt x="85" y="24"/>
                      </a:lnTo>
                      <a:lnTo>
                        <a:pt x="92" y="26"/>
                      </a:lnTo>
                      <a:lnTo>
                        <a:pt x="98" y="28"/>
                      </a:lnTo>
                      <a:lnTo>
                        <a:pt x="103" y="31"/>
                      </a:lnTo>
                      <a:lnTo>
                        <a:pt x="105" y="33"/>
                      </a:lnTo>
                      <a:lnTo>
                        <a:pt x="106" y="37"/>
                      </a:lnTo>
                      <a:lnTo>
                        <a:pt x="107" y="40"/>
                      </a:lnTo>
                      <a:lnTo>
                        <a:pt x="106" y="43"/>
                      </a:lnTo>
                      <a:lnTo>
                        <a:pt x="105" y="45"/>
                      </a:lnTo>
                      <a:lnTo>
                        <a:pt x="104" y="48"/>
                      </a:lnTo>
                      <a:lnTo>
                        <a:pt x="102" y="49"/>
                      </a:lnTo>
                      <a:lnTo>
                        <a:pt x="99" y="51"/>
                      </a:lnTo>
                      <a:lnTo>
                        <a:pt x="96" y="51"/>
                      </a:lnTo>
                      <a:lnTo>
                        <a:pt x="92" y="51"/>
                      </a:lnTo>
                      <a:lnTo>
                        <a:pt x="89" y="50"/>
                      </a:lnTo>
                      <a:lnTo>
                        <a:pt x="83" y="48"/>
                      </a:lnTo>
                      <a:lnTo>
                        <a:pt x="75" y="45"/>
                      </a:lnTo>
                      <a:lnTo>
                        <a:pt x="71" y="44"/>
                      </a:lnTo>
                      <a:lnTo>
                        <a:pt x="65" y="43"/>
                      </a:lnTo>
                      <a:lnTo>
                        <a:pt x="65" y="104"/>
                      </a:lnTo>
                      <a:lnTo>
                        <a:pt x="83" y="110"/>
                      </a:lnTo>
                      <a:lnTo>
                        <a:pt x="91" y="116"/>
                      </a:lnTo>
                      <a:lnTo>
                        <a:pt x="99" y="121"/>
                      </a:lnTo>
                      <a:lnTo>
                        <a:pt x="104" y="125"/>
                      </a:lnTo>
                      <a:lnTo>
                        <a:pt x="107" y="129"/>
                      </a:lnTo>
                      <a:lnTo>
                        <a:pt x="110" y="134"/>
                      </a:lnTo>
                      <a:lnTo>
                        <a:pt x="114" y="144"/>
                      </a:lnTo>
                      <a:lnTo>
                        <a:pt x="115" y="156"/>
                      </a:lnTo>
                      <a:lnTo>
                        <a:pt x="114" y="167"/>
                      </a:lnTo>
                      <a:lnTo>
                        <a:pt x="111" y="176"/>
                      </a:lnTo>
                      <a:lnTo>
                        <a:pt x="108" y="182"/>
                      </a:lnTo>
                      <a:lnTo>
                        <a:pt x="105" y="187"/>
                      </a:lnTo>
                      <a:lnTo>
                        <a:pt x="101" y="191"/>
                      </a:lnTo>
                      <a:lnTo>
                        <a:pt x="96" y="197"/>
                      </a:lnTo>
                      <a:lnTo>
                        <a:pt x="90" y="200"/>
                      </a:lnTo>
                      <a:lnTo>
                        <a:pt x="85" y="203"/>
                      </a:lnTo>
                      <a:lnTo>
                        <a:pt x="75" y="207"/>
                      </a:lnTo>
                      <a:lnTo>
                        <a:pt x="65" y="209"/>
                      </a:lnTo>
                      <a:lnTo>
                        <a:pt x="65" y="223"/>
                      </a:lnTo>
                      <a:lnTo>
                        <a:pt x="65" y="225"/>
                      </a:lnTo>
                      <a:lnTo>
                        <a:pt x="63" y="228"/>
                      </a:lnTo>
                      <a:lnTo>
                        <a:pt x="61" y="229"/>
                      </a:lnTo>
                      <a:lnTo>
                        <a:pt x="58" y="231"/>
                      </a:lnTo>
                      <a:lnTo>
                        <a:pt x="55" y="229"/>
                      </a:lnTo>
                      <a:lnTo>
                        <a:pt x="52" y="228"/>
                      </a:lnTo>
                      <a:lnTo>
                        <a:pt x="50" y="225"/>
                      </a:lnTo>
                      <a:lnTo>
                        <a:pt x="50" y="223"/>
                      </a:lnTo>
                      <a:lnTo>
                        <a:pt x="50" y="209"/>
                      </a:lnTo>
                      <a:lnTo>
                        <a:pt x="42" y="209"/>
                      </a:lnTo>
                      <a:lnTo>
                        <a:pt x="34" y="208"/>
                      </a:lnTo>
                      <a:lnTo>
                        <a:pt x="26" y="206"/>
                      </a:lnTo>
                      <a:lnTo>
                        <a:pt x="19" y="204"/>
                      </a:lnTo>
                      <a:lnTo>
                        <a:pt x="11" y="202"/>
                      </a:lnTo>
                      <a:lnTo>
                        <a:pt x="5" y="198"/>
                      </a:lnTo>
                      <a:lnTo>
                        <a:pt x="3" y="195"/>
                      </a:lnTo>
                      <a:lnTo>
                        <a:pt x="1" y="191"/>
                      </a:lnTo>
                      <a:lnTo>
                        <a:pt x="0" y="188"/>
                      </a:lnTo>
                      <a:lnTo>
                        <a:pt x="1" y="184"/>
                      </a:lnTo>
                      <a:lnTo>
                        <a:pt x="3" y="180"/>
                      </a:lnTo>
                      <a:lnTo>
                        <a:pt x="5" y="179"/>
                      </a:lnTo>
                      <a:lnTo>
                        <a:pt x="8" y="177"/>
                      </a:lnTo>
                      <a:lnTo>
                        <a:pt x="11" y="177"/>
                      </a:lnTo>
                      <a:lnTo>
                        <a:pt x="13" y="177"/>
                      </a:lnTo>
                      <a:lnTo>
                        <a:pt x="18" y="178"/>
                      </a:lnTo>
                      <a:lnTo>
                        <a:pt x="21" y="180"/>
                      </a:lnTo>
                      <a:lnTo>
                        <a:pt x="26" y="182"/>
                      </a:lnTo>
                      <a:lnTo>
                        <a:pt x="30" y="183"/>
                      </a:lnTo>
                      <a:lnTo>
                        <a:pt x="36" y="185"/>
                      </a:lnTo>
                      <a:lnTo>
                        <a:pt x="42" y="186"/>
                      </a:lnTo>
                      <a:lnTo>
                        <a:pt x="50" y="187"/>
                      </a:lnTo>
                      <a:lnTo>
                        <a:pt x="50" y="123"/>
                      </a:lnTo>
                      <a:lnTo>
                        <a:pt x="32" y="116"/>
                      </a:lnTo>
                      <a:lnTo>
                        <a:pt x="24" y="111"/>
                      </a:lnTo>
                      <a:lnTo>
                        <a:pt x="17" y="106"/>
                      </a:lnTo>
                      <a:lnTo>
                        <a:pt x="12" y="102"/>
                      </a:lnTo>
                      <a:lnTo>
                        <a:pt x="8" y="97"/>
                      </a:lnTo>
                      <a:lnTo>
                        <a:pt x="5" y="92"/>
                      </a:lnTo>
                      <a:lnTo>
                        <a:pt x="2" y="83"/>
                      </a:lnTo>
                      <a:lnTo>
                        <a:pt x="1" y="71"/>
                      </a:lnTo>
                      <a:lnTo>
                        <a:pt x="2" y="57"/>
                      </a:lnTo>
                      <a:lnTo>
                        <a:pt x="6" y="46"/>
                      </a:lnTo>
                      <a:lnTo>
                        <a:pt x="15" y="35"/>
                      </a:lnTo>
                      <a:lnTo>
                        <a:pt x="24" y="28"/>
                      </a:lnTo>
                      <a:lnTo>
                        <a:pt x="36" y="23"/>
                      </a:lnTo>
                      <a:lnTo>
                        <a:pt x="50" y="21"/>
                      </a:lnTo>
                      <a:lnTo>
                        <a:pt x="50" y="7"/>
                      </a:lnTo>
                      <a:lnTo>
                        <a:pt x="50" y="5"/>
                      </a:lnTo>
                      <a:lnTo>
                        <a:pt x="52" y="2"/>
                      </a:lnTo>
                      <a:lnTo>
                        <a:pt x="55" y="1"/>
                      </a:lnTo>
                      <a:lnTo>
                        <a:pt x="58" y="0"/>
                      </a:lnTo>
                      <a:close/>
                    </a:path>
                  </a:pathLst>
                </a:custGeom>
                <a:solidFill>
                  <a:schemeClr val="bg1">
                    <a:lumMod val="95000"/>
                  </a:schemeClr>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grpSp>
        </p:grpSp>
        <p:grpSp>
          <p:nvGrpSpPr>
            <p:cNvPr id="137" name="Group 136"/>
            <p:cNvGrpSpPr/>
            <p:nvPr/>
          </p:nvGrpSpPr>
          <p:grpSpPr>
            <a:xfrm>
              <a:off x="7017109" y="1985131"/>
              <a:ext cx="228208" cy="249160"/>
              <a:chOff x="3292476" y="1985963"/>
              <a:chExt cx="639763" cy="698500"/>
            </a:xfrm>
          </p:grpSpPr>
          <p:sp>
            <p:nvSpPr>
              <p:cNvPr id="139" name="Freeform 109"/>
              <p:cNvSpPr>
                <a:spLocks/>
              </p:cNvSpPr>
              <p:nvPr/>
            </p:nvSpPr>
            <p:spPr bwMode="auto">
              <a:xfrm>
                <a:off x="3781426" y="2236788"/>
                <a:ext cx="150813" cy="152400"/>
              </a:xfrm>
              <a:custGeom>
                <a:avLst/>
                <a:gdLst>
                  <a:gd name="T0" fmla="*/ 77 w 95"/>
                  <a:gd name="T1" fmla="*/ 0 h 96"/>
                  <a:gd name="T2" fmla="*/ 95 w 95"/>
                  <a:gd name="T3" fmla="*/ 0 h 96"/>
                  <a:gd name="T4" fmla="*/ 95 w 95"/>
                  <a:gd name="T5" fmla="*/ 96 h 96"/>
                  <a:gd name="T6" fmla="*/ 0 w 95"/>
                  <a:gd name="T7" fmla="*/ 96 h 96"/>
                  <a:gd name="T8" fmla="*/ 0 w 95"/>
                  <a:gd name="T9" fmla="*/ 70 h 96"/>
                  <a:gd name="T10" fmla="*/ 77 w 95"/>
                  <a:gd name="T11" fmla="*/ 70 h 96"/>
                  <a:gd name="T12" fmla="*/ 77 w 95"/>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95" h="96">
                    <a:moveTo>
                      <a:pt x="77" y="0"/>
                    </a:moveTo>
                    <a:lnTo>
                      <a:pt x="95" y="0"/>
                    </a:lnTo>
                    <a:lnTo>
                      <a:pt x="95" y="96"/>
                    </a:lnTo>
                    <a:lnTo>
                      <a:pt x="0" y="96"/>
                    </a:lnTo>
                    <a:lnTo>
                      <a:pt x="0" y="70"/>
                    </a:lnTo>
                    <a:lnTo>
                      <a:pt x="77" y="70"/>
                    </a:lnTo>
                    <a:lnTo>
                      <a:pt x="77" y="0"/>
                    </a:lnTo>
                    <a:close/>
                  </a:path>
                </a:pathLst>
              </a:custGeom>
              <a:solidFill>
                <a:schemeClr val="bg2">
                  <a:lumMod val="75000"/>
                </a:schemeClr>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40" name="Freeform 110"/>
              <p:cNvSpPr>
                <a:spLocks/>
              </p:cNvSpPr>
              <p:nvPr/>
            </p:nvSpPr>
            <p:spPr bwMode="auto">
              <a:xfrm>
                <a:off x="3313113" y="2236788"/>
                <a:ext cx="152400" cy="152400"/>
              </a:xfrm>
              <a:custGeom>
                <a:avLst/>
                <a:gdLst>
                  <a:gd name="T0" fmla="*/ 0 w 96"/>
                  <a:gd name="T1" fmla="*/ 0 h 96"/>
                  <a:gd name="T2" fmla="*/ 19 w 96"/>
                  <a:gd name="T3" fmla="*/ 0 h 96"/>
                  <a:gd name="T4" fmla="*/ 19 w 96"/>
                  <a:gd name="T5" fmla="*/ 70 h 96"/>
                  <a:gd name="T6" fmla="*/ 96 w 96"/>
                  <a:gd name="T7" fmla="*/ 70 h 96"/>
                  <a:gd name="T8" fmla="*/ 96 w 96"/>
                  <a:gd name="T9" fmla="*/ 96 h 96"/>
                  <a:gd name="T10" fmla="*/ 0 w 96"/>
                  <a:gd name="T11" fmla="*/ 96 h 96"/>
                  <a:gd name="T12" fmla="*/ 0 w 96"/>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0" y="0"/>
                    </a:moveTo>
                    <a:lnTo>
                      <a:pt x="19" y="0"/>
                    </a:lnTo>
                    <a:lnTo>
                      <a:pt x="19" y="70"/>
                    </a:lnTo>
                    <a:lnTo>
                      <a:pt x="96" y="70"/>
                    </a:lnTo>
                    <a:lnTo>
                      <a:pt x="96" y="96"/>
                    </a:lnTo>
                    <a:lnTo>
                      <a:pt x="0" y="96"/>
                    </a:lnTo>
                    <a:lnTo>
                      <a:pt x="0" y="0"/>
                    </a:lnTo>
                    <a:close/>
                  </a:path>
                </a:pathLst>
              </a:custGeom>
              <a:solidFill>
                <a:schemeClr val="bg2">
                  <a:lumMod val="75000"/>
                </a:schemeClr>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43" name="Freeform 113"/>
              <p:cNvSpPr>
                <a:spLocks/>
              </p:cNvSpPr>
              <p:nvPr/>
            </p:nvSpPr>
            <p:spPr bwMode="auto">
              <a:xfrm>
                <a:off x="3590926" y="1985963"/>
                <a:ext cx="76200" cy="77788"/>
              </a:xfrm>
              <a:custGeom>
                <a:avLst/>
                <a:gdLst>
                  <a:gd name="T0" fmla="*/ 23 w 48"/>
                  <a:gd name="T1" fmla="*/ 0 h 49"/>
                  <a:gd name="T2" fmla="*/ 34 w 48"/>
                  <a:gd name="T3" fmla="*/ 2 h 49"/>
                  <a:gd name="T4" fmla="*/ 41 w 48"/>
                  <a:gd name="T5" fmla="*/ 7 h 49"/>
                  <a:gd name="T6" fmla="*/ 46 w 48"/>
                  <a:gd name="T7" fmla="*/ 15 h 49"/>
                  <a:gd name="T8" fmla="*/ 48 w 48"/>
                  <a:gd name="T9" fmla="*/ 25 h 49"/>
                  <a:gd name="T10" fmla="*/ 46 w 48"/>
                  <a:gd name="T11" fmla="*/ 34 h 49"/>
                  <a:gd name="T12" fmla="*/ 41 w 48"/>
                  <a:gd name="T13" fmla="*/ 41 h 49"/>
                  <a:gd name="T14" fmla="*/ 34 w 48"/>
                  <a:gd name="T15" fmla="*/ 47 h 49"/>
                  <a:gd name="T16" fmla="*/ 23 w 48"/>
                  <a:gd name="T17" fmla="*/ 49 h 49"/>
                  <a:gd name="T18" fmla="*/ 14 w 48"/>
                  <a:gd name="T19" fmla="*/ 47 h 49"/>
                  <a:gd name="T20" fmla="*/ 7 w 48"/>
                  <a:gd name="T21" fmla="*/ 41 h 49"/>
                  <a:gd name="T22" fmla="*/ 2 w 48"/>
                  <a:gd name="T23" fmla="*/ 34 h 49"/>
                  <a:gd name="T24" fmla="*/ 0 w 48"/>
                  <a:gd name="T25" fmla="*/ 25 h 49"/>
                  <a:gd name="T26" fmla="*/ 2 w 48"/>
                  <a:gd name="T27" fmla="*/ 15 h 49"/>
                  <a:gd name="T28" fmla="*/ 7 w 48"/>
                  <a:gd name="T29" fmla="*/ 7 h 49"/>
                  <a:gd name="T30" fmla="*/ 14 w 48"/>
                  <a:gd name="T31" fmla="*/ 2 h 49"/>
                  <a:gd name="T32" fmla="*/ 23 w 48"/>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9">
                    <a:moveTo>
                      <a:pt x="23" y="0"/>
                    </a:moveTo>
                    <a:lnTo>
                      <a:pt x="34" y="2"/>
                    </a:lnTo>
                    <a:lnTo>
                      <a:pt x="41" y="7"/>
                    </a:lnTo>
                    <a:lnTo>
                      <a:pt x="46" y="15"/>
                    </a:lnTo>
                    <a:lnTo>
                      <a:pt x="48" y="25"/>
                    </a:lnTo>
                    <a:lnTo>
                      <a:pt x="46" y="34"/>
                    </a:lnTo>
                    <a:lnTo>
                      <a:pt x="41" y="41"/>
                    </a:lnTo>
                    <a:lnTo>
                      <a:pt x="34" y="47"/>
                    </a:lnTo>
                    <a:lnTo>
                      <a:pt x="23" y="49"/>
                    </a:lnTo>
                    <a:lnTo>
                      <a:pt x="14" y="47"/>
                    </a:lnTo>
                    <a:lnTo>
                      <a:pt x="7" y="41"/>
                    </a:lnTo>
                    <a:lnTo>
                      <a:pt x="2" y="34"/>
                    </a:lnTo>
                    <a:lnTo>
                      <a:pt x="0" y="25"/>
                    </a:lnTo>
                    <a:lnTo>
                      <a:pt x="2" y="15"/>
                    </a:lnTo>
                    <a:lnTo>
                      <a:pt x="7" y="7"/>
                    </a:lnTo>
                    <a:lnTo>
                      <a:pt x="14" y="2"/>
                    </a:lnTo>
                    <a:lnTo>
                      <a:pt x="23" y="0"/>
                    </a:lnTo>
                    <a:close/>
                  </a:path>
                </a:pathLst>
              </a:custGeom>
              <a:solidFill>
                <a:srgbClr val="F7FAFD"/>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44" name="Freeform 114"/>
              <p:cNvSpPr>
                <a:spLocks/>
              </p:cNvSpPr>
              <p:nvPr/>
            </p:nvSpPr>
            <p:spPr bwMode="auto">
              <a:xfrm>
                <a:off x="3292476" y="2206625"/>
                <a:ext cx="71438" cy="100013"/>
              </a:xfrm>
              <a:custGeom>
                <a:avLst/>
                <a:gdLst>
                  <a:gd name="T0" fmla="*/ 22 w 45"/>
                  <a:gd name="T1" fmla="*/ 0 h 63"/>
                  <a:gd name="T2" fmla="*/ 24 w 45"/>
                  <a:gd name="T3" fmla="*/ 0 h 63"/>
                  <a:gd name="T4" fmla="*/ 34 w 45"/>
                  <a:gd name="T5" fmla="*/ 3 h 63"/>
                  <a:gd name="T6" fmla="*/ 42 w 45"/>
                  <a:gd name="T7" fmla="*/ 11 h 63"/>
                  <a:gd name="T8" fmla="*/ 45 w 45"/>
                  <a:gd name="T9" fmla="*/ 21 h 63"/>
                  <a:gd name="T10" fmla="*/ 45 w 45"/>
                  <a:gd name="T11" fmla="*/ 42 h 63"/>
                  <a:gd name="T12" fmla="*/ 42 w 45"/>
                  <a:gd name="T13" fmla="*/ 53 h 63"/>
                  <a:gd name="T14" fmla="*/ 34 w 45"/>
                  <a:gd name="T15" fmla="*/ 61 h 63"/>
                  <a:gd name="T16" fmla="*/ 24 w 45"/>
                  <a:gd name="T17" fmla="*/ 63 h 63"/>
                  <a:gd name="T18" fmla="*/ 22 w 45"/>
                  <a:gd name="T19" fmla="*/ 63 h 63"/>
                  <a:gd name="T20" fmla="*/ 11 w 45"/>
                  <a:gd name="T21" fmla="*/ 61 h 63"/>
                  <a:gd name="T22" fmla="*/ 3 w 45"/>
                  <a:gd name="T23" fmla="*/ 53 h 63"/>
                  <a:gd name="T24" fmla="*/ 0 w 45"/>
                  <a:gd name="T25" fmla="*/ 42 h 63"/>
                  <a:gd name="T26" fmla="*/ 0 w 45"/>
                  <a:gd name="T27" fmla="*/ 21 h 63"/>
                  <a:gd name="T28" fmla="*/ 3 w 45"/>
                  <a:gd name="T29" fmla="*/ 11 h 63"/>
                  <a:gd name="T30" fmla="*/ 11 w 45"/>
                  <a:gd name="T31" fmla="*/ 3 h 63"/>
                  <a:gd name="T32" fmla="*/ 22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22" y="0"/>
                    </a:moveTo>
                    <a:lnTo>
                      <a:pt x="24" y="0"/>
                    </a:lnTo>
                    <a:lnTo>
                      <a:pt x="34" y="3"/>
                    </a:lnTo>
                    <a:lnTo>
                      <a:pt x="42" y="11"/>
                    </a:lnTo>
                    <a:lnTo>
                      <a:pt x="45" y="21"/>
                    </a:lnTo>
                    <a:lnTo>
                      <a:pt x="45" y="42"/>
                    </a:lnTo>
                    <a:lnTo>
                      <a:pt x="42" y="53"/>
                    </a:lnTo>
                    <a:lnTo>
                      <a:pt x="34" y="61"/>
                    </a:lnTo>
                    <a:lnTo>
                      <a:pt x="24" y="63"/>
                    </a:lnTo>
                    <a:lnTo>
                      <a:pt x="22" y="63"/>
                    </a:lnTo>
                    <a:lnTo>
                      <a:pt x="11" y="61"/>
                    </a:lnTo>
                    <a:lnTo>
                      <a:pt x="3" y="53"/>
                    </a:lnTo>
                    <a:lnTo>
                      <a:pt x="0" y="42"/>
                    </a:lnTo>
                    <a:lnTo>
                      <a:pt x="0" y="21"/>
                    </a:lnTo>
                    <a:lnTo>
                      <a:pt x="3" y="11"/>
                    </a:lnTo>
                    <a:lnTo>
                      <a:pt x="11" y="3"/>
                    </a:lnTo>
                    <a:lnTo>
                      <a:pt x="22" y="0"/>
                    </a:lnTo>
                    <a:close/>
                  </a:path>
                </a:pathLst>
              </a:custGeom>
              <a:solidFill>
                <a:schemeClr val="accent4"/>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46" name="Freeform 116"/>
              <p:cNvSpPr>
                <a:spLocks/>
              </p:cNvSpPr>
              <p:nvPr/>
            </p:nvSpPr>
            <p:spPr bwMode="auto">
              <a:xfrm>
                <a:off x="3405188" y="2563813"/>
                <a:ext cx="438150" cy="60325"/>
              </a:xfrm>
              <a:custGeom>
                <a:avLst/>
                <a:gdLst>
                  <a:gd name="T0" fmla="*/ 38 w 276"/>
                  <a:gd name="T1" fmla="*/ 0 h 38"/>
                  <a:gd name="T2" fmla="*/ 239 w 276"/>
                  <a:gd name="T3" fmla="*/ 0 h 38"/>
                  <a:gd name="T4" fmla="*/ 250 w 276"/>
                  <a:gd name="T5" fmla="*/ 2 h 38"/>
                  <a:gd name="T6" fmla="*/ 260 w 276"/>
                  <a:gd name="T7" fmla="*/ 7 h 38"/>
                  <a:gd name="T8" fmla="*/ 269 w 276"/>
                  <a:gd name="T9" fmla="*/ 16 h 38"/>
                  <a:gd name="T10" fmla="*/ 274 w 276"/>
                  <a:gd name="T11" fmla="*/ 26 h 38"/>
                  <a:gd name="T12" fmla="*/ 276 w 276"/>
                  <a:gd name="T13" fmla="*/ 38 h 38"/>
                  <a:gd name="T14" fmla="*/ 250 w 276"/>
                  <a:gd name="T15" fmla="*/ 38 h 38"/>
                  <a:gd name="T16" fmla="*/ 250 w 276"/>
                  <a:gd name="T17" fmla="*/ 33 h 38"/>
                  <a:gd name="T18" fmla="*/ 248 w 276"/>
                  <a:gd name="T19" fmla="*/ 30 h 38"/>
                  <a:gd name="T20" fmla="*/ 245 w 276"/>
                  <a:gd name="T21" fmla="*/ 27 h 38"/>
                  <a:gd name="T22" fmla="*/ 242 w 276"/>
                  <a:gd name="T23" fmla="*/ 25 h 38"/>
                  <a:gd name="T24" fmla="*/ 239 w 276"/>
                  <a:gd name="T25" fmla="*/ 24 h 38"/>
                  <a:gd name="T26" fmla="*/ 38 w 276"/>
                  <a:gd name="T27" fmla="*/ 24 h 38"/>
                  <a:gd name="T28" fmla="*/ 34 w 276"/>
                  <a:gd name="T29" fmla="*/ 25 h 38"/>
                  <a:gd name="T30" fmla="*/ 31 w 276"/>
                  <a:gd name="T31" fmla="*/ 27 h 38"/>
                  <a:gd name="T32" fmla="*/ 29 w 276"/>
                  <a:gd name="T33" fmla="*/ 30 h 38"/>
                  <a:gd name="T34" fmla="*/ 27 w 276"/>
                  <a:gd name="T35" fmla="*/ 33 h 38"/>
                  <a:gd name="T36" fmla="*/ 26 w 276"/>
                  <a:gd name="T37" fmla="*/ 38 h 38"/>
                  <a:gd name="T38" fmla="*/ 0 w 276"/>
                  <a:gd name="T39" fmla="*/ 38 h 38"/>
                  <a:gd name="T40" fmla="*/ 3 w 276"/>
                  <a:gd name="T41" fmla="*/ 23 h 38"/>
                  <a:gd name="T42" fmla="*/ 11 w 276"/>
                  <a:gd name="T43" fmla="*/ 11 h 38"/>
                  <a:gd name="T44" fmla="*/ 23 w 276"/>
                  <a:gd name="T45" fmla="*/ 3 h 38"/>
                  <a:gd name="T46" fmla="*/ 38 w 276"/>
                  <a:gd name="T4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38">
                    <a:moveTo>
                      <a:pt x="38" y="0"/>
                    </a:moveTo>
                    <a:lnTo>
                      <a:pt x="239" y="0"/>
                    </a:lnTo>
                    <a:lnTo>
                      <a:pt x="250" y="2"/>
                    </a:lnTo>
                    <a:lnTo>
                      <a:pt x="260" y="7"/>
                    </a:lnTo>
                    <a:lnTo>
                      <a:pt x="269" y="16"/>
                    </a:lnTo>
                    <a:lnTo>
                      <a:pt x="274" y="26"/>
                    </a:lnTo>
                    <a:lnTo>
                      <a:pt x="276" y="38"/>
                    </a:lnTo>
                    <a:lnTo>
                      <a:pt x="250" y="38"/>
                    </a:lnTo>
                    <a:lnTo>
                      <a:pt x="250" y="33"/>
                    </a:lnTo>
                    <a:lnTo>
                      <a:pt x="248" y="30"/>
                    </a:lnTo>
                    <a:lnTo>
                      <a:pt x="245" y="27"/>
                    </a:lnTo>
                    <a:lnTo>
                      <a:pt x="242" y="25"/>
                    </a:lnTo>
                    <a:lnTo>
                      <a:pt x="239" y="24"/>
                    </a:lnTo>
                    <a:lnTo>
                      <a:pt x="38" y="24"/>
                    </a:lnTo>
                    <a:lnTo>
                      <a:pt x="34" y="25"/>
                    </a:lnTo>
                    <a:lnTo>
                      <a:pt x="31" y="27"/>
                    </a:lnTo>
                    <a:lnTo>
                      <a:pt x="29" y="30"/>
                    </a:lnTo>
                    <a:lnTo>
                      <a:pt x="27" y="33"/>
                    </a:lnTo>
                    <a:lnTo>
                      <a:pt x="26" y="38"/>
                    </a:lnTo>
                    <a:lnTo>
                      <a:pt x="0" y="38"/>
                    </a:lnTo>
                    <a:lnTo>
                      <a:pt x="3" y="23"/>
                    </a:lnTo>
                    <a:lnTo>
                      <a:pt x="11" y="11"/>
                    </a:lnTo>
                    <a:lnTo>
                      <a:pt x="23" y="3"/>
                    </a:lnTo>
                    <a:lnTo>
                      <a:pt x="38" y="0"/>
                    </a:lnTo>
                    <a:close/>
                  </a:path>
                </a:pathLst>
              </a:custGeom>
              <a:solidFill>
                <a:schemeClr val="bg2">
                  <a:lumMod val="75000"/>
                </a:schemeClr>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47" name="Freeform 117"/>
              <p:cNvSpPr>
                <a:spLocks/>
              </p:cNvSpPr>
              <p:nvPr/>
            </p:nvSpPr>
            <p:spPr bwMode="auto">
              <a:xfrm>
                <a:off x="3395663" y="2613025"/>
                <a:ext cx="50800" cy="71438"/>
              </a:xfrm>
              <a:custGeom>
                <a:avLst/>
                <a:gdLst>
                  <a:gd name="T0" fmla="*/ 15 w 32"/>
                  <a:gd name="T1" fmla="*/ 0 h 45"/>
                  <a:gd name="T2" fmla="*/ 19 w 32"/>
                  <a:gd name="T3" fmla="*/ 0 h 45"/>
                  <a:gd name="T4" fmla="*/ 23 w 32"/>
                  <a:gd name="T5" fmla="*/ 2 h 45"/>
                  <a:gd name="T6" fmla="*/ 26 w 32"/>
                  <a:gd name="T7" fmla="*/ 5 h 45"/>
                  <a:gd name="T8" fmla="*/ 29 w 32"/>
                  <a:gd name="T9" fmla="*/ 8 h 45"/>
                  <a:gd name="T10" fmla="*/ 30 w 32"/>
                  <a:gd name="T11" fmla="*/ 12 h 45"/>
                  <a:gd name="T12" fmla="*/ 32 w 32"/>
                  <a:gd name="T13" fmla="*/ 16 h 45"/>
                  <a:gd name="T14" fmla="*/ 32 w 32"/>
                  <a:gd name="T15" fmla="*/ 29 h 45"/>
                  <a:gd name="T16" fmla="*/ 30 w 32"/>
                  <a:gd name="T17" fmla="*/ 33 h 45"/>
                  <a:gd name="T18" fmla="*/ 29 w 32"/>
                  <a:gd name="T19" fmla="*/ 37 h 45"/>
                  <a:gd name="T20" fmla="*/ 26 w 32"/>
                  <a:gd name="T21" fmla="*/ 40 h 45"/>
                  <a:gd name="T22" fmla="*/ 23 w 32"/>
                  <a:gd name="T23" fmla="*/ 43 h 45"/>
                  <a:gd name="T24" fmla="*/ 19 w 32"/>
                  <a:gd name="T25" fmla="*/ 45 h 45"/>
                  <a:gd name="T26" fmla="*/ 15 w 32"/>
                  <a:gd name="T27" fmla="*/ 45 h 45"/>
                  <a:gd name="T28" fmla="*/ 11 w 32"/>
                  <a:gd name="T29" fmla="*/ 45 h 45"/>
                  <a:gd name="T30" fmla="*/ 7 w 32"/>
                  <a:gd name="T31" fmla="*/ 43 h 45"/>
                  <a:gd name="T32" fmla="*/ 4 w 32"/>
                  <a:gd name="T33" fmla="*/ 40 h 45"/>
                  <a:gd name="T34" fmla="*/ 2 w 32"/>
                  <a:gd name="T35" fmla="*/ 37 h 45"/>
                  <a:gd name="T36" fmla="*/ 0 w 32"/>
                  <a:gd name="T37" fmla="*/ 33 h 45"/>
                  <a:gd name="T38" fmla="*/ 0 w 32"/>
                  <a:gd name="T39" fmla="*/ 29 h 45"/>
                  <a:gd name="T40" fmla="*/ 0 w 32"/>
                  <a:gd name="T41" fmla="*/ 16 h 45"/>
                  <a:gd name="T42" fmla="*/ 0 w 32"/>
                  <a:gd name="T43" fmla="*/ 12 h 45"/>
                  <a:gd name="T44" fmla="*/ 2 w 32"/>
                  <a:gd name="T45" fmla="*/ 8 h 45"/>
                  <a:gd name="T46" fmla="*/ 4 w 32"/>
                  <a:gd name="T47" fmla="*/ 5 h 45"/>
                  <a:gd name="T48" fmla="*/ 7 w 32"/>
                  <a:gd name="T49" fmla="*/ 2 h 45"/>
                  <a:gd name="T50" fmla="*/ 11 w 32"/>
                  <a:gd name="T51" fmla="*/ 0 h 45"/>
                  <a:gd name="T52" fmla="*/ 15 w 32"/>
                  <a:gd name="T5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45">
                    <a:moveTo>
                      <a:pt x="15" y="0"/>
                    </a:moveTo>
                    <a:lnTo>
                      <a:pt x="19" y="0"/>
                    </a:lnTo>
                    <a:lnTo>
                      <a:pt x="23" y="2"/>
                    </a:lnTo>
                    <a:lnTo>
                      <a:pt x="26" y="5"/>
                    </a:lnTo>
                    <a:lnTo>
                      <a:pt x="29" y="8"/>
                    </a:lnTo>
                    <a:lnTo>
                      <a:pt x="30" y="12"/>
                    </a:lnTo>
                    <a:lnTo>
                      <a:pt x="32" y="16"/>
                    </a:lnTo>
                    <a:lnTo>
                      <a:pt x="32" y="29"/>
                    </a:lnTo>
                    <a:lnTo>
                      <a:pt x="30" y="33"/>
                    </a:lnTo>
                    <a:lnTo>
                      <a:pt x="29" y="37"/>
                    </a:lnTo>
                    <a:lnTo>
                      <a:pt x="26" y="40"/>
                    </a:lnTo>
                    <a:lnTo>
                      <a:pt x="23" y="43"/>
                    </a:lnTo>
                    <a:lnTo>
                      <a:pt x="19" y="45"/>
                    </a:lnTo>
                    <a:lnTo>
                      <a:pt x="15" y="45"/>
                    </a:lnTo>
                    <a:lnTo>
                      <a:pt x="11" y="45"/>
                    </a:lnTo>
                    <a:lnTo>
                      <a:pt x="7" y="43"/>
                    </a:lnTo>
                    <a:lnTo>
                      <a:pt x="4" y="40"/>
                    </a:lnTo>
                    <a:lnTo>
                      <a:pt x="2" y="37"/>
                    </a:lnTo>
                    <a:lnTo>
                      <a:pt x="0" y="33"/>
                    </a:lnTo>
                    <a:lnTo>
                      <a:pt x="0" y="29"/>
                    </a:lnTo>
                    <a:lnTo>
                      <a:pt x="0" y="16"/>
                    </a:lnTo>
                    <a:lnTo>
                      <a:pt x="0" y="12"/>
                    </a:lnTo>
                    <a:lnTo>
                      <a:pt x="2" y="8"/>
                    </a:lnTo>
                    <a:lnTo>
                      <a:pt x="4" y="5"/>
                    </a:lnTo>
                    <a:lnTo>
                      <a:pt x="7" y="2"/>
                    </a:lnTo>
                    <a:lnTo>
                      <a:pt x="11" y="0"/>
                    </a:lnTo>
                    <a:lnTo>
                      <a:pt x="15" y="0"/>
                    </a:lnTo>
                    <a:close/>
                  </a:path>
                </a:pathLst>
              </a:custGeom>
              <a:solidFill>
                <a:srgbClr val="F7FAFD"/>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49" name="Freeform 119"/>
              <p:cNvSpPr>
                <a:spLocks/>
              </p:cNvSpPr>
              <p:nvPr/>
            </p:nvSpPr>
            <p:spPr bwMode="auto">
              <a:xfrm>
                <a:off x="3790951" y="2613025"/>
                <a:ext cx="50800" cy="71438"/>
              </a:xfrm>
              <a:custGeom>
                <a:avLst/>
                <a:gdLst>
                  <a:gd name="T0" fmla="*/ 15 w 32"/>
                  <a:gd name="T1" fmla="*/ 0 h 45"/>
                  <a:gd name="T2" fmla="*/ 21 w 32"/>
                  <a:gd name="T3" fmla="*/ 0 h 45"/>
                  <a:gd name="T4" fmla="*/ 24 w 32"/>
                  <a:gd name="T5" fmla="*/ 2 h 45"/>
                  <a:gd name="T6" fmla="*/ 28 w 32"/>
                  <a:gd name="T7" fmla="*/ 5 h 45"/>
                  <a:gd name="T8" fmla="*/ 30 w 32"/>
                  <a:gd name="T9" fmla="*/ 8 h 45"/>
                  <a:gd name="T10" fmla="*/ 32 w 32"/>
                  <a:gd name="T11" fmla="*/ 12 h 45"/>
                  <a:gd name="T12" fmla="*/ 32 w 32"/>
                  <a:gd name="T13" fmla="*/ 16 h 45"/>
                  <a:gd name="T14" fmla="*/ 32 w 32"/>
                  <a:gd name="T15" fmla="*/ 29 h 45"/>
                  <a:gd name="T16" fmla="*/ 32 w 32"/>
                  <a:gd name="T17" fmla="*/ 33 h 45"/>
                  <a:gd name="T18" fmla="*/ 30 w 32"/>
                  <a:gd name="T19" fmla="*/ 37 h 45"/>
                  <a:gd name="T20" fmla="*/ 28 w 32"/>
                  <a:gd name="T21" fmla="*/ 40 h 45"/>
                  <a:gd name="T22" fmla="*/ 24 w 32"/>
                  <a:gd name="T23" fmla="*/ 43 h 45"/>
                  <a:gd name="T24" fmla="*/ 21 w 32"/>
                  <a:gd name="T25" fmla="*/ 45 h 45"/>
                  <a:gd name="T26" fmla="*/ 15 w 32"/>
                  <a:gd name="T27" fmla="*/ 45 h 45"/>
                  <a:gd name="T28" fmla="*/ 11 w 32"/>
                  <a:gd name="T29" fmla="*/ 45 h 45"/>
                  <a:gd name="T30" fmla="*/ 8 w 32"/>
                  <a:gd name="T31" fmla="*/ 43 h 45"/>
                  <a:gd name="T32" fmla="*/ 4 w 32"/>
                  <a:gd name="T33" fmla="*/ 40 h 45"/>
                  <a:gd name="T34" fmla="*/ 2 w 32"/>
                  <a:gd name="T35" fmla="*/ 37 h 45"/>
                  <a:gd name="T36" fmla="*/ 0 w 32"/>
                  <a:gd name="T37" fmla="*/ 33 h 45"/>
                  <a:gd name="T38" fmla="*/ 0 w 32"/>
                  <a:gd name="T39" fmla="*/ 29 h 45"/>
                  <a:gd name="T40" fmla="*/ 0 w 32"/>
                  <a:gd name="T41" fmla="*/ 16 h 45"/>
                  <a:gd name="T42" fmla="*/ 0 w 32"/>
                  <a:gd name="T43" fmla="*/ 12 h 45"/>
                  <a:gd name="T44" fmla="*/ 2 w 32"/>
                  <a:gd name="T45" fmla="*/ 8 h 45"/>
                  <a:gd name="T46" fmla="*/ 4 w 32"/>
                  <a:gd name="T47" fmla="*/ 5 h 45"/>
                  <a:gd name="T48" fmla="*/ 8 w 32"/>
                  <a:gd name="T49" fmla="*/ 2 h 45"/>
                  <a:gd name="T50" fmla="*/ 11 w 32"/>
                  <a:gd name="T51" fmla="*/ 0 h 45"/>
                  <a:gd name="T52" fmla="*/ 15 w 32"/>
                  <a:gd name="T5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45">
                    <a:moveTo>
                      <a:pt x="15" y="0"/>
                    </a:moveTo>
                    <a:lnTo>
                      <a:pt x="21" y="0"/>
                    </a:lnTo>
                    <a:lnTo>
                      <a:pt x="24" y="2"/>
                    </a:lnTo>
                    <a:lnTo>
                      <a:pt x="28" y="5"/>
                    </a:lnTo>
                    <a:lnTo>
                      <a:pt x="30" y="8"/>
                    </a:lnTo>
                    <a:lnTo>
                      <a:pt x="32" y="12"/>
                    </a:lnTo>
                    <a:lnTo>
                      <a:pt x="32" y="16"/>
                    </a:lnTo>
                    <a:lnTo>
                      <a:pt x="32" y="29"/>
                    </a:lnTo>
                    <a:lnTo>
                      <a:pt x="32" y="33"/>
                    </a:lnTo>
                    <a:lnTo>
                      <a:pt x="30" y="37"/>
                    </a:lnTo>
                    <a:lnTo>
                      <a:pt x="28" y="40"/>
                    </a:lnTo>
                    <a:lnTo>
                      <a:pt x="24" y="43"/>
                    </a:lnTo>
                    <a:lnTo>
                      <a:pt x="21" y="45"/>
                    </a:lnTo>
                    <a:lnTo>
                      <a:pt x="15" y="45"/>
                    </a:lnTo>
                    <a:lnTo>
                      <a:pt x="11" y="45"/>
                    </a:lnTo>
                    <a:lnTo>
                      <a:pt x="8" y="43"/>
                    </a:lnTo>
                    <a:lnTo>
                      <a:pt x="4" y="40"/>
                    </a:lnTo>
                    <a:lnTo>
                      <a:pt x="2" y="37"/>
                    </a:lnTo>
                    <a:lnTo>
                      <a:pt x="0" y="33"/>
                    </a:lnTo>
                    <a:lnTo>
                      <a:pt x="0" y="29"/>
                    </a:lnTo>
                    <a:lnTo>
                      <a:pt x="0" y="16"/>
                    </a:lnTo>
                    <a:lnTo>
                      <a:pt x="0" y="12"/>
                    </a:lnTo>
                    <a:lnTo>
                      <a:pt x="2" y="8"/>
                    </a:lnTo>
                    <a:lnTo>
                      <a:pt x="4" y="5"/>
                    </a:lnTo>
                    <a:lnTo>
                      <a:pt x="8" y="2"/>
                    </a:lnTo>
                    <a:lnTo>
                      <a:pt x="11" y="0"/>
                    </a:lnTo>
                    <a:lnTo>
                      <a:pt x="15" y="0"/>
                    </a:lnTo>
                    <a:close/>
                  </a:path>
                </a:pathLst>
              </a:custGeom>
              <a:solidFill>
                <a:srgbClr val="F7FAFD"/>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grpSp>
        <p:grpSp>
          <p:nvGrpSpPr>
            <p:cNvPr id="150" name="Group 149"/>
            <p:cNvGrpSpPr/>
            <p:nvPr/>
          </p:nvGrpSpPr>
          <p:grpSpPr>
            <a:xfrm>
              <a:off x="7871192" y="3137002"/>
              <a:ext cx="464343" cy="464343"/>
              <a:chOff x="5006976" y="1606550"/>
              <a:chExt cx="1301750" cy="1301750"/>
            </a:xfrm>
          </p:grpSpPr>
          <p:sp>
            <p:nvSpPr>
              <p:cNvPr id="151" name="Freeform 120"/>
              <p:cNvSpPr>
                <a:spLocks/>
              </p:cNvSpPr>
              <p:nvPr/>
            </p:nvSpPr>
            <p:spPr bwMode="auto">
              <a:xfrm>
                <a:off x="5006976" y="1606550"/>
                <a:ext cx="1301750" cy="1301750"/>
              </a:xfrm>
              <a:custGeom>
                <a:avLst/>
                <a:gdLst>
                  <a:gd name="T0" fmla="*/ 410 w 820"/>
                  <a:gd name="T1" fmla="*/ 0 h 820"/>
                  <a:gd name="T2" fmla="*/ 462 w 820"/>
                  <a:gd name="T3" fmla="*/ 3 h 820"/>
                  <a:gd name="T4" fmla="*/ 511 w 820"/>
                  <a:gd name="T5" fmla="*/ 12 h 820"/>
                  <a:gd name="T6" fmla="*/ 558 w 820"/>
                  <a:gd name="T7" fmla="*/ 28 h 820"/>
                  <a:gd name="T8" fmla="*/ 602 w 820"/>
                  <a:gd name="T9" fmla="*/ 48 h 820"/>
                  <a:gd name="T10" fmla="*/ 644 w 820"/>
                  <a:gd name="T11" fmla="*/ 73 h 820"/>
                  <a:gd name="T12" fmla="*/ 682 w 820"/>
                  <a:gd name="T13" fmla="*/ 104 h 820"/>
                  <a:gd name="T14" fmla="*/ 716 w 820"/>
                  <a:gd name="T15" fmla="*/ 138 h 820"/>
                  <a:gd name="T16" fmla="*/ 746 w 820"/>
                  <a:gd name="T17" fmla="*/ 176 h 820"/>
                  <a:gd name="T18" fmla="*/ 772 w 820"/>
                  <a:gd name="T19" fmla="*/ 218 h 820"/>
                  <a:gd name="T20" fmla="*/ 792 w 820"/>
                  <a:gd name="T21" fmla="*/ 262 h 820"/>
                  <a:gd name="T22" fmla="*/ 808 w 820"/>
                  <a:gd name="T23" fmla="*/ 309 h 820"/>
                  <a:gd name="T24" fmla="*/ 817 w 820"/>
                  <a:gd name="T25" fmla="*/ 358 h 820"/>
                  <a:gd name="T26" fmla="*/ 820 w 820"/>
                  <a:gd name="T27" fmla="*/ 410 h 820"/>
                  <a:gd name="T28" fmla="*/ 817 w 820"/>
                  <a:gd name="T29" fmla="*/ 461 h 820"/>
                  <a:gd name="T30" fmla="*/ 808 w 820"/>
                  <a:gd name="T31" fmla="*/ 511 h 820"/>
                  <a:gd name="T32" fmla="*/ 792 w 820"/>
                  <a:gd name="T33" fmla="*/ 558 h 820"/>
                  <a:gd name="T34" fmla="*/ 772 w 820"/>
                  <a:gd name="T35" fmla="*/ 603 h 820"/>
                  <a:gd name="T36" fmla="*/ 746 w 820"/>
                  <a:gd name="T37" fmla="*/ 644 h 820"/>
                  <a:gd name="T38" fmla="*/ 716 w 820"/>
                  <a:gd name="T39" fmla="*/ 683 h 820"/>
                  <a:gd name="T40" fmla="*/ 682 w 820"/>
                  <a:gd name="T41" fmla="*/ 717 h 820"/>
                  <a:gd name="T42" fmla="*/ 644 w 820"/>
                  <a:gd name="T43" fmla="*/ 746 h 820"/>
                  <a:gd name="T44" fmla="*/ 602 w 820"/>
                  <a:gd name="T45" fmla="*/ 772 h 820"/>
                  <a:gd name="T46" fmla="*/ 558 w 820"/>
                  <a:gd name="T47" fmla="*/ 793 h 820"/>
                  <a:gd name="T48" fmla="*/ 511 w 820"/>
                  <a:gd name="T49" fmla="*/ 808 h 820"/>
                  <a:gd name="T50" fmla="*/ 462 w 820"/>
                  <a:gd name="T51" fmla="*/ 817 h 820"/>
                  <a:gd name="T52" fmla="*/ 410 w 820"/>
                  <a:gd name="T53" fmla="*/ 820 h 820"/>
                  <a:gd name="T54" fmla="*/ 358 w 820"/>
                  <a:gd name="T55" fmla="*/ 817 h 820"/>
                  <a:gd name="T56" fmla="*/ 309 w 820"/>
                  <a:gd name="T57" fmla="*/ 808 h 820"/>
                  <a:gd name="T58" fmla="*/ 262 w 820"/>
                  <a:gd name="T59" fmla="*/ 793 h 820"/>
                  <a:gd name="T60" fmla="*/ 218 w 820"/>
                  <a:gd name="T61" fmla="*/ 772 h 820"/>
                  <a:gd name="T62" fmla="*/ 176 w 820"/>
                  <a:gd name="T63" fmla="*/ 746 h 820"/>
                  <a:gd name="T64" fmla="*/ 138 w 820"/>
                  <a:gd name="T65" fmla="*/ 717 h 820"/>
                  <a:gd name="T66" fmla="*/ 104 w 820"/>
                  <a:gd name="T67" fmla="*/ 683 h 820"/>
                  <a:gd name="T68" fmla="*/ 74 w 820"/>
                  <a:gd name="T69" fmla="*/ 644 h 820"/>
                  <a:gd name="T70" fmla="*/ 48 w 820"/>
                  <a:gd name="T71" fmla="*/ 603 h 820"/>
                  <a:gd name="T72" fmla="*/ 28 w 820"/>
                  <a:gd name="T73" fmla="*/ 558 h 820"/>
                  <a:gd name="T74" fmla="*/ 13 w 820"/>
                  <a:gd name="T75" fmla="*/ 511 h 820"/>
                  <a:gd name="T76" fmla="*/ 3 w 820"/>
                  <a:gd name="T77" fmla="*/ 461 h 820"/>
                  <a:gd name="T78" fmla="*/ 0 w 820"/>
                  <a:gd name="T79" fmla="*/ 410 h 820"/>
                  <a:gd name="T80" fmla="*/ 3 w 820"/>
                  <a:gd name="T81" fmla="*/ 358 h 820"/>
                  <a:gd name="T82" fmla="*/ 13 w 820"/>
                  <a:gd name="T83" fmla="*/ 309 h 820"/>
                  <a:gd name="T84" fmla="*/ 28 w 820"/>
                  <a:gd name="T85" fmla="*/ 262 h 820"/>
                  <a:gd name="T86" fmla="*/ 48 w 820"/>
                  <a:gd name="T87" fmla="*/ 218 h 820"/>
                  <a:gd name="T88" fmla="*/ 74 w 820"/>
                  <a:gd name="T89" fmla="*/ 176 h 820"/>
                  <a:gd name="T90" fmla="*/ 104 w 820"/>
                  <a:gd name="T91" fmla="*/ 138 h 820"/>
                  <a:gd name="T92" fmla="*/ 138 w 820"/>
                  <a:gd name="T93" fmla="*/ 104 h 820"/>
                  <a:gd name="T94" fmla="*/ 176 w 820"/>
                  <a:gd name="T95" fmla="*/ 73 h 820"/>
                  <a:gd name="T96" fmla="*/ 218 w 820"/>
                  <a:gd name="T97" fmla="*/ 48 h 820"/>
                  <a:gd name="T98" fmla="*/ 262 w 820"/>
                  <a:gd name="T99" fmla="*/ 28 h 820"/>
                  <a:gd name="T100" fmla="*/ 309 w 820"/>
                  <a:gd name="T101" fmla="*/ 12 h 820"/>
                  <a:gd name="T102" fmla="*/ 358 w 820"/>
                  <a:gd name="T103" fmla="*/ 3 h 820"/>
                  <a:gd name="T104" fmla="*/ 410 w 820"/>
                  <a:gd name="T105"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0" h="820">
                    <a:moveTo>
                      <a:pt x="410" y="0"/>
                    </a:moveTo>
                    <a:lnTo>
                      <a:pt x="462" y="3"/>
                    </a:lnTo>
                    <a:lnTo>
                      <a:pt x="511" y="12"/>
                    </a:lnTo>
                    <a:lnTo>
                      <a:pt x="558" y="28"/>
                    </a:lnTo>
                    <a:lnTo>
                      <a:pt x="602" y="48"/>
                    </a:lnTo>
                    <a:lnTo>
                      <a:pt x="644" y="73"/>
                    </a:lnTo>
                    <a:lnTo>
                      <a:pt x="682" y="104"/>
                    </a:lnTo>
                    <a:lnTo>
                      <a:pt x="716" y="138"/>
                    </a:lnTo>
                    <a:lnTo>
                      <a:pt x="746" y="176"/>
                    </a:lnTo>
                    <a:lnTo>
                      <a:pt x="772" y="218"/>
                    </a:lnTo>
                    <a:lnTo>
                      <a:pt x="792" y="262"/>
                    </a:lnTo>
                    <a:lnTo>
                      <a:pt x="808" y="309"/>
                    </a:lnTo>
                    <a:lnTo>
                      <a:pt x="817" y="358"/>
                    </a:lnTo>
                    <a:lnTo>
                      <a:pt x="820" y="410"/>
                    </a:lnTo>
                    <a:lnTo>
                      <a:pt x="817" y="461"/>
                    </a:lnTo>
                    <a:lnTo>
                      <a:pt x="808" y="511"/>
                    </a:lnTo>
                    <a:lnTo>
                      <a:pt x="792" y="558"/>
                    </a:lnTo>
                    <a:lnTo>
                      <a:pt x="772" y="603"/>
                    </a:lnTo>
                    <a:lnTo>
                      <a:pt x="746" y="644"/>
                    </a:lnTo>
                    <a:lnTo>
                      <a:pt x="716" y="683"/>
                    </a:lnTo>
                    <a:lnTo>
                      <a:pt x="682" y="717"/>
                    </a:lnTo>
                    <a:lnTo>
                      <a:pt x="644" y="746"/>
                    </a:lnTo>
                    <a:lnTo>
                      <a:pt x="602" y="772"/>
                    </a:lnTo>
                    <a:lnTo>
                      <a:pt x="558" y="793"/>
                    </a:lnTo>
                    <a:lnTo>
                      <a:pt x="511" y="808"/>
                    </a:lnTo>
                    <a:lnTo>
                      <a:pt x="462" y="817"/>
                    </a:lnTo>
                    <a:lnTo>
                      <a:pt x="410" y="820"/>
                    </a:lnTo>
                    <a:lnTo>
                      <a:pt x="358" y="817"/>
                    </a:lnTo>
                    <a:lnTo>
                      <a:pt x="309" y="808"/>
                    </a:lnTo>
                    <a:lnTo>
                      <a:pt x="262" y="793"/>
                    </a:lnTo>
                    <a:lnTo>
                      <a:pt x="218" y="772"/>
                    </a:lnTo>
                    <a:lnTo>
                      <a:pt x="176" y="746"/>
                    </a:lnTo>
                    <a:lnTo>
                      <a:pt x="138" y="717"/>
                    </a:lnTo>
                    <a:lnTo>
                      <a:pt x="104" y="683"/>
                    </a:lnTo>
                    <a:lnTo>
                      <a:pt x="74" y="644"/>
                    </a:lnTo>
                    <a:lnTo>
                      <a:pt x="48" y="603"/>
                    </a:lnTo>
                    <a:lnTo>
                      <a:pt x="28" y="558"/>
                    </a:lnTo>
                    <a:lnTo>
                      <a:pt x="13" y="511"/>
                    </a:lnTo>
                    <a:lnTo>
                      <a:pt x="3" y="461"/>
                    </a:lnTo>
                    <a:lnTo>
                      <a:pt x="0" y="410"/>
                    </a:lnTo>
                    <a:lnTo>
                      <a:pt x="3" y="358"/>
                    </a:lnTo>
                    <a:lnTo>
                      <a:pt x="13" y="309"/>
                    </a:lnTo>
                    <a:lnTo>
                      <a:pt x="28" y="262"/>
                    </a:lnTo>
                    <a:lnTo>
                      <a:pt x="48" y="218"/>
                    </a:lnTo>
                    <a:lnTo>
                      <a:pt x="74" y="176"/>
                    </a:lnTo>
                    <a:lnTo>
                      <a:pt x="104" y="138"/>
                    </a:lnTo>
                    <a:lnTo>
                      <a:pt x="138" y="104"/>
                    </a:lnTo>
                    <a:lnTo>
                      <a:pt x="176" y="73"/>
                    </a:lnTo>
                    <a:lnTo>
                      <a:pt x="218" y="48"/>
                    </a:lnTo>
                    <a:lnTo>
                      <a:pt x="262" y="28"/>
                    </a:lnTo>
                    <a:lnTo>
                      <a:pt x="309" y="12"/>
                    </a:lnTo>
                    <a:lnTo>
                      <a:pt x="358" y="3"/>
                    </a:lnTo>
                    <a:lnTo>
                      <a:pt x="410" y="0"/>
                    </a:lnTo>
                    <a:close/>
                  </a:path>
                </a:pathLst>
              </a:custGeom>
              <a:solidFill>
                <a:schemeClr val="bg1"/>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grpSp>
            <p:nvGrpSpPr>
              <p:cNvPr id="152" name="Group 151"/>
              <p:cNvGrpSpPr/>
              <p:nvPr/>
            </p:nvGrpSpPr>
            <p:grpSpPr>
              <a:xfrm>
                <a:off x="5351463" y="1881188"/>
                <a:ext cx="609600" cy="692150"/>
                <a:chOff x="5351463" y="1881188"/>
                <a:chExt cx="609600" cy="692150"/>
              </a:xfrm>
            </p:grpSpPr>
            <p:sp>
              <p:nvSpPr>
                <p:cNvPr id="153" name="Freeform 121"/>
                <p:cNvSpPr>
                  <a:spLocks/>
                </p:cNvSpPr>
                <p:nvPr/>
              </p:nvSpPr>
              <p:spPr bwMode="auto">
                <a:xfrm>
                  <a:off x="5351463" y="1943100"/>
                  <a:ext cx="609600" cy="630238"/>
                </a:xfrm>
                <a:custGeom>
                  <a:avLst/>
                  <a:gdLst>
                    <a:gd name="T0" fmla="*/ 16 w 384"/>
                    <a:gd name="T1" fmla="*/ 0 h 397"/>
                    <a:gd name="T2" fmla="*/ 370 w 384"/>
                    <a:gd name="T3" fmla="*/ 0 h 397"/>
                    <a:gd name="T4" fmla="*/ 374 w 384"/>
                    <a:gd name="T5" fmla="*/ 0 h 397"/>
                    <a:gd name="T6" fmla="*/ 377 w 384"/>
                    <a:gd name="T7" fmla="*/ 2 h 397"/>
                    <a:gd name="T8" fmla="*/ 380 w 384"/>
                    <a:gd name="T9" fmla="*/ 4 h 397"/>
                    <a:gd name="T10" fmla="*/ 382 w 384"/>
                    <a:gd name="T11" fmla="*/ 7 h 397"/>
                    <a:gd name="T12" fmla="*/ 383 w 384"/>
                    <a:gd name="T13" fmla="*/ 11 h 397"/>
                    <a:gd name="T14" fmla="*/ 384 w 384"/>
                    <a:gd name="T15" fmla="*/ 15 h 397"/>
                    <a:gd name="T16" fmla="*/ 384 w 384"/>
                    <a:gd name="T17" fmla="*/ 381 h 397"/>
                    <a:gd name="T18" fmla="*/ 383 w 384"/>
                    <a:gd name="T19" fmla="*/ 385 h 397"/>
                    <a:gd name="T20" fmla="*/ 382 w 384"/>
                    <a:gd name="T21" fmla="*/ 389 h 397"/>
                    <a:gd name="T22" fmla="*/ 380 w 384"/>
                    <a:gd name="T23" fmla="*/ 392 h 397"/>
                    <a:gd name="T24" fmla="*/ 377 w 384"/>
                    <a:gd name="T25" fmla="*/ 395 h 397"/>
                    <a:gd name="T26" fmla="*/ 374 w 384"/>
                    <a:gd name="T27" fmla="*/ 396 h 397"/>
                    <a:gd name="T28" fmla="*/ 370 w 384"/>
                    <a:gd name="T29" fmla="*/ 397 h 397"/>
                    <a:gd name="T30" fmla="*/ 16 w 384"/>
                    <a:gd name="T31" fmla="*/ 397 h 397"/>
                    <a:gd name="T32" fmla="*/ 8 w 384"/>
                    <a:gd name="T33" fmla="*/ 395 h 397"/>
                    <a:gd name="T34" fmla="*/ 2 w 384"/>
                    <a:gd name="T35" fmla="*/ 389 h 397"/>
                    <a:gd name="T36" fmla="*/ 0 w 384"/>
                    <a:gd name="T37" fmla="*/ 381 h 397"/>
                    <a:gd name="T38" fmla="*/ 0 w 384"/>
                    <a:gd name="T39" fmla="*/ 15 h 397"/>
                    <a:gd name="T40" fmla="*/ 2 w 384"/>
                    <a:gd name="T41" fmla="*/ 7 h 397"/>
                    <a:gd name="T42" fmla="*/ 8 w 384"/>
                    <a:gd name="T43" fmla="*/ 2 h 397"/>
                    <a:gd name="T44" fmla="*/ 16 w 384"/>
                    <a:gd name="T45"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397">
                      <a:moveTo>
                        <a:pt x="16" y="0"/>
                      </a:moveTo>
                      <a:lnTo>
                        <a:pt x="370" y="0"/>
                      </a:lnTo>
                      <a:lnTo>
                        <a:pt x="374" y="0"/>
                      </a:lnTo>
                      <a:lnTo>
                        <a:pt x="377" y="2"/>
                      </a:lnTo>
                      <a:lnTo>
                        <a:pt x="380" y="4"/>
                      </a:lnTo>
                      <a:lnTo>
                        <a:pt x="382" y="7"/>
                      </a:lnTo>
                      <a:lnTo>
                        <a:pt x="383" y="11"/>
                      </a:lnTo>
                      <a:lnTo>
                        <a:pt x="384" y="15"/>
                      </a:lnTo>
                      <a:lnTo>
                        <a:pt x="384" y="381"/>
                      </a:lnTo>
                      <a:lnTo>
                        <a:pt x="383" y="385"/>
                      </a:lnTo>
                      <a:lnTo>
                        <a:pt x="382" y="389"/>
                      </a:lnTo>
                      <a:lnTo>
                        <a:pt x="380" y="392"/>
                      </a:lnTo>
                      <a:lnTo>
                        <a:pt x="377" y="395"/>
                      </a:lnTo>
                      <a:lnTo>
                        <a:pt x="374" y="396"/>
                      </a:lnTo>
                      <a:lnTo>
                        <a:pt x="370" y="397"/>
                      </a:lnTo>
                      <a:lnTo>
                        <a:pt x="16" y="397"/>
                      </a:lnTo>
                      <a:lnTo>
                        <a:pt x="8" y="395"/>
                      </a:lnTo>
                      <a:lnTo>
                        <a:pt x="2" y="389"/>
                      </a:lnTo>
                      <a:lnTo>
                        <a:pt x="0" y="381"/>
                      </a:lnTo>
                      <a:lnTo>
                        <a:pt x="0" y="15"/>
                      </a:lnTo>
                      <a:lnTo>
                        <a:pt x="2" y="7"/>
                      </a:lnTo>
                      <a:lnTo>
                        <a:pt x="8" y="2"/>
                      </a:lnTo>
                      <a:lnTo>
                        <a:pt x="16" y="0"/>
                      </a:lnTo>
                      <a:close/>
                    </a:path>
                  </a:pathLst>
                </a:custGeom>
                <a:solidFill>
                  <a:schemeClr val="bg1">
                    <a:lumMod val="85000"/>
                  </a:schemeClr>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54" name="Freeform 122"/>
                <p:cNvSpPr>
                  <a:spLocks/>
                </p:cNvSpPr>
                <p:nvPr/>
              </p:nvSpPr>
              <p:spPr bwMode="auto">
                <a:xfrm>
                  <a:off x="5351463" y="1943100"/>
                  <a:ext cx="609600" cy="203200"/>
                </a:xfrm>
                <a:custGeom>
                  <a:avLst/>
                  <a:gdLst>
                    <a:gd name="T0" fmla="*/ 17 w 384"/>
                    <a:gd name="T1" fmla="*/ 0 h 128"/>
                    <a:gd name="T2" fmla="*/ 369 w 384"/>
                    <a:gd name="T3" fmla="*/ 0 h 128"/>
                    <a:gd name="T4" fmla="*/ 374 w 384"/>
                    <a:gd name="T5" fmla="*/ 0 h 128"/>
                    <a:gd name="T6" fmla="*/ 378 w 384"/>
                    <a:gd name="T7" fmla="*/ 1 h 128"/>
                    <a:gd name="T8" fmla="*/ 381 w 384"/>
                    <a:gd name="T9" fmla="*/ 3 h 128"/>
                    <a:gd name="T10" fmla="*/ 383 w 384"/>
                    <a:gd name="T11" fmla="*/ 5 h 128"/>
                    <a:gd name="T12" fmla="*/ 384 w 384"/>
                    <a:gd name="T13" fmla="*/ 7 h 128"/>
                    <a:gd name="T14" fmla="*/ 384 w 384"/>
                    <a:gd name="T15" fmla="*/ 119 h 128"/>
                    <a:gd name="T16" fmla="*/ 383 w 384"/>
                    <a:gd name="T17" fmla="*/ 120 h 128"/>
                    <a:gd name="T18" fmla="*/ 382 w 384"/>
                    <a:gd name="T19" fmla="*/ 122 h 128"/>
                    <a:gd name="T20" fmla="*/ 380 w 384"/>
                    <a:gd name="T21" fmla="*/ 124 h 128"/>
                    <a:gd name="T22" fmla="*/ 377 w 384"/>
                    <a:gd name="T23" fmla="*/ 126 h 128"/>
                    <a:gd name="T24" fmla="*/ 373 w 384"/>
                    <a:gd name="T25" fmla="*/ 127 h 128"/>
                    <a:gd name="T26" fmla="*/ 369 w 384"/>
                    <a:gd name="T27" fmla="*/ 128 h 128"/>
                    <a:gd name="T28" fmla="*/ 17 w 384"/>
                    <a:gd name="T29" fmla="*/ 128 h 128"/>
                    <a:gd name="T30" fmla="*/ 10 w 384"/>
                    <a:gd name="T31" fmla="*/ 127 h 128"/>
                    <a:gd name="T32" fmla="*/ 5 w 384"/>
                    <a:gd name="T33" fmla="*/ 124 h 128"/>
                    <a:gd name="T34" fmla="*/ 1 w 384"/>
                    <a:gd name="T35" fmla="*/ 121 h 128"/>
                    <a:gd name="T36" fmla="*/ 0 w 384"/>
                    <a:gd name="T37" fmla="*/ 119 h 128"/>
                    <a:gd name="T38" fmla="*/ 0 w 384"/>
                    <a:gd name="T39" fmla="*/ 7 h 128"/>
                    <a:gd name="T40" fmla="*/ 3 w 384"/>
                    <a:gd name="T41" fmla="*/ 4 h 128"/>
                    <a:gd name="T42" fmla="*/ 9 w 384"/>
                    <a:gd name="T43" fmla="*/ 1 h 128"/>
                    <a:gd name="T44" fmla="*/ 17 w 384"/>
                    <a:gd name="T4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128">
                      <a:moveTo>
                        <a:pt x="17" y="0"/>
                      </a:moveTo>
                      <a:lnTo>
                        <a:pt x="369" y="0"/>
                      </a:lnTo>
                      <a:lnTo>
                        <a:pt x="374" y="0"/>
                      </a:lnTo>
                      <a:lnTo>
                        <a:pt x="378" y="1"/>
                      </a:lnTo>
                      <a:lnTo>
                        <a:pt x="381" y="3"/>
                      </a:lnTo>
                      <a:lnTo>
                        <a:pt x="383" y="5"/>
                      </a:lnTo>
                      <a:lnTo>
                        <a:pt x="384" y="7"/>
                      </a:lnTo>
                      <a:lnTo>
                        <a:pt x="384" y="119"/>
                      </a:lnTo>
                      <a:lnTo>
                        <a:pt x="383" y="120"/>
                      </a:lnTo>
                      <a:lnTo>
                        <a:pt x="382" y="122"/>
                      </a:lnTo>
                      <a:lnTo>
                        <a:pt x="380" y="124"/>
                      </a:lnTo>
                      <a:lnTo>
                        <a:pt x="377" y="126"/>
                      </a:lnTo>
                      <a:lnTo>
                        <a:pt x="373" y="127"/>
                      </a:lnTo>
                      <a:lnTo>
                        <a:pt x="369" y="128"/>
                      </a:lnTo>
                      <a:lnTo>
                        <a:pt x="17" y="128"/>
                      </a:lnTo>
                      <a:lnTo>
                        <a:pt x="10" y="127"/>
                      </a:lnTo>
                      <a:lnTo>
                        <a:pt x="5" y="124"/>
                      </a:lnTo>
                      <a:lnTo>
                        <a:pt x="1" y="121"/>
                      </a:lnTo>
                      <a:lnTo>
                        <a:pt x="0" y="119"/>
                      </a:lnTo>
                      <a:lnTo>
                        <a:pt x="0" y="7"/>
                      </a:lnTo>
                      <a:lnTo>
                        <a:pt x="3" y="4"/>
                      </a:lnTo>
                      <a:lnTo>
                        <a:pt x="9" y="1"/>
                      </a:lnTo>
                      <a:lnTo>
                        <a:pt x="17" y="0"/>
                      </a:lnTo>
                      <a:close/>
                    </a:path>
                  </a:pathLst>
                </a:custGeom>
                <a:solidFill>
                  <a:schemeClr val="tx2"/>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55" name="Freeform 123"/>
                <p:cNvSpPr>
                  <a:spLocks/>
                </p:cNvSpPr>
                <p:nvPr/>
              </p:nvSpPr>
              <p:spPr bwMode="auto">
                <a:xfrm>
                  <a:off x="5473701" y="1881188"/>
                  <a:ext cx="71438" cy="152400"/>
                </a:xfrm>
                <a:custGeom>
                  <a:avLst/>
                  <a:gdLst>
                    <a:gd name="T0" fmla="*/ 15 w 45"/>
                    <a:gd name="T1" fmla="*/ 0 h 96"/>
                    <a:gd name="T2" fmla="*/ 29 w 45"/>
                    <a:gd name="T3" fmla="*/ 0 h 96"/>
                    <a:gd name="T4" fmla="*/ 34 w 45"/>
                    <a:gd name="T5" fmla="*/ 1 h 96"/>
                    <a:gd name="T6" fmla="*/ 39 w 45"/>
                    <a:gd name="T7" fmla="*/ 3 h 96"/>
                    <a:gd name="T8" fmla="*/ 42 w 45"/>
                    <a:gd name="T9" fmla="*/ 6 h 96"/>
                    <a:gd name="T10" fmla="*/ 44 w 45"/>
                    <a:gd name="T11" fmla="*/ 10 h 96"/>
                    <a:gd name="T12" fmla="*/ 45 w 45"/>
                    <a:gd name="T13" fmla="*/ 15 h 96"/>
                    <a:gd name="T14" fmla="*/ 45 w 45"/>
                    <a:gd name="T15" fmla="*/ 81 h 96"/>
                    <a:gd name="T16" fmla="*/ 44 w 45"/>
                    <a:gd name="T17" fmla="*/ 86 h 96"/>
                    <a:gd name="T18" fmla="*/ 42 w 45"/>
                    <a:gd name="T19" fmla="*/ 90 h 96"/>
                    <a:gd name="T20" fmla="*/ 39 w 45"/>
                    <a:gd name="T21" fmla="*/ 93 h 96"/>
                    <a:gd name="T22" fmla="*/ 34 w 45"/>
                    <a:gd name="T23" fmla="*/ 95 h 96"/>
                    <a:gd name="T24" fmla="*/ 29 w 45"/>
                    <a:gd name="T25" fmla="*/ 96 h 96"/>
                    <a:gd name="T26" fmla="*/ 15 w 45"/>
                    <a:gd name="T27" fmla="*/ 96 h 96"/>
                    <a:gd name="T28" fmla="*/ 10 w 45"/>
                    <a:gd name="T29" fmla="*/ 95 h 96"/>
                    <a:gd name="T30" fmla="*/ 6 w 45"/>
                    <a:gd name="T31" fmla="*/ 93 h 96"/>
                    <a:gd name="T32" fmla="*/ 3 w 45"/>
                    <a:gd name="T33" fmla="*/ 90 h 96"/>
                    <a:gd name="T34" fmla="*/ 1 w 45"/>
                    <a:gd name="T35" fmla="*/ 86 h 96"/>
                    <a:gd name="T36" fmla="*/ 0 w 45"/>
                    <a:gd name="T37" fmla="*/ 81 h 96"/>
                    <a:gd name="T38" fmla="*/ 0 w 45"/>
                    <a:gd name="T39" fmla="*/ 15 h 96"/>
                    <a:gd name="T40" fmla="*/ 1 w 45"/>
                    <a:gd name="T41" fmla="*/ 10 h 96"/>
                    <a:gd name="T42" fmla="*/ 3 w 45"/>
                    <a:gd name="T43" fmla="*/ 6 h 96"/>
                    <a:gd name="T44" fmla="*/ 6 w 45"/>
                    <a:gd name="T45" fmla="*/ 3 h 96"/>
                    <a:gd name="T46" fmla="*/ 10 w 45"/>
                    <a:gd name="T47" fmla="*/ 1 h 96"/>
                    <a:gd name="T48" fmla="*/ 15 w 45"/>
                    <a:gd name="T4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96">
                      <a:moveTo>
                        <a:pt x="15" y="0"/>
                      </a:moveTo>
                      <a:lnTo>
                        <a:pt x="29" y="0"/>
                      </a:lnTo>
                      <a:lnTo>
                        <a:pt x="34" y="1"/>
                      </a:lnTo>
                      <a:lnTo>
                        <a:pt x="39" y="3"/>
                      </a:lnTo>
                      <a:lnTo>
                        <a:pt x="42" y="6"/>
                      </a:lnTo>
                      <a:lnTo>
                        <a:pt x="44" y="10"/>
                      </a:lnTo>
                      <a:lnTo>
                        <a:pt x="45" y="15"/>
                      </a:lnTo>
                      <a:lnTo>
                        <a:pt x="45" y="81"/>
                      </a:lnTo>
                      <a:lnTo>
                        <a:pt x="44" y="86"/>
                      </a:lnTo>
                      <a:lnTo>
                        <a:pt x="42" y="90"/>
                      </a:lnTo>
                      <a:lnTo>
                        <a:pt x="39" y="93"/>
                      </a:lnTo>
                      <a:lnTo>
                        <a:pt x="34" y="95"/>
                      </a:lnTo>
                      <a:lnTo>
                        <a:pt x="29" y="96"/>
                      </a:lnTo>
                      <a:lnTo>
                        <a:pt x="15" y="96"/>
                      </a:lnTo>
                      <a:lnTo>
                        <a:pt x="10" y="95"/>
                      </a:lnTo>
                      <a:lnTo>
                        <a:pt x="6" y="93"/>
                      </a:lnTo>
                      <a:lnTo>
                        <a:pt x="3" y="90"/>
                      </a:lnTo>
                      <a:lnTo>
                        <a:pt x="1" y="86"/>
                      </a:lnTo>
                      <a:lnTo>
                        <a:pt x="0" y="81"/>
                      </a:lnTo>
                      <a:lnTo>
                        <a:pt x="0" y="15"/>
                      </a:lnTo>
                      <a:lnTo>
                        <a:pt x="1" y="10"/>
                      </a:lnTo>
                      <a:lnTo>
                        <a:pt x="3" y="6"/>
                      </a:lnTo>
                      <a:lnTo>
                        <a:pt x="6" y="3"/>
                      </a:lnTo>
                      <a:lnTo>
                        <a:pt x="10" y="1"/>
                      </a:lnTo>
                      <a:lnTo>
                        <a:pt x="15" y="0"/>
                      </a:lnTo>
                      <a:close/>
                    </a:path>
                  </a:pathLst>
                </a:custGeom>
                <a:solidFill>
                  <a:schemeClr val="bg1">
                    <a:lumMod val="85000"/>
                  </a:schemeClr>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56" name="Freeform 124"/>
                <p:cNvSpPr>
                  <a:spLocks/>
                </p:cNvSpPr>
                <p:nvPr/>
              </p:nvSpPr>
              <p:spPr bwMode="auto">
                <a:xfrm>
                  <a:off x="5767388" y="1881188"/>
                  <a:ext cx="71438" cy="152400"/>
                </a:xfrm>
                <a:custGeom>
                  <a:avLst/>
                  <a:gdLst>
                    <a:gd name="T0" fmla="*/ 16 w 45"/>
                    <a:gd name="T1" fmla="*/ 0 h 96"/>
                    <a:gd name="T2" fmla="*/ 30 w 45"/>
                    <a:gd name="T3" fmla="*/ 0 h 96"/>
                    <a:gd name="T4" fmla="*/ 35 w 45"/>
                    <a:gd name="T5" fmla="*/ 1 h 96"/>
                    <a:gd name="T6" fmla="*/ 39 w 45"/>
                    <a:gd name="T7" fmla="*/ 3 h 96"/>
                    <a:gd name="T8" fmla="*/ 42 w 45"/>
                    <a:gd name="T9" fmla="*/ 6 h 96"/>
                    <a:gd name="T10" fmla="*/ 44 w 45"/>
                    <a:gd name="T11" fmla="*/ 10 h 96"/>
                    <a:gd name="T12" fmla="*/ 45 w 45"/>
                    <a:gd name="T13" fmla="*/ 15 h 96"/>
                    <a:gd name="T14" fmla="*/ 45 w 45"/>
                    <a:gd name="T15" fmla="*/ 81 h 96"/>
                    <a:gd name="T16" fmla="*/ 44 w 45"/>
                    <a:gd name="T17" fmla="*/ 86 h 96"/>
                    <a:gd name="T18" fmla="*/ 42 w 45"/>
                    <a:gd name="T19" fmla="*/ 90 h 96"/>
                    <a:gd name="T20" fmla="*/ 39 w 45"/>
                    <a:gd name="T21" fmla="*/ 93 h 96"/>
                    <a:gd name="T22" fmla="*/ 35 w 45"/>
                    <a:gd name="T23" fmla="*/ 95 h 96"/>
                    <a:gd name="T24" fmla="*/ 30 w 45"/>
                    <a:gd name="T25" fmla="*/ 96 h 96"/>
                    <a:gd name="T26" fmla="*/ 16 w 45"/>
                    <a:gd name="T27" fmla="*/ 96 h 96"/>
                    <a:gd name="T28" fmla="*/ 11 w 45"/>
                    <a:gd name="T29" fmla="*/ 95 h 96"/>
                    <a:gd name="T30" fmla="*/ 6 w 45"/>
                    <a:gd name="T31" fmla="*/ 93 h 96"/>
                    <a:gd name="T32" fmla="*/ 3 w 45"/>
                    <a:gd name="T33" fmla="*/ 90 h 96"/>
                    <a:gd name="T34" fmla="*/ 1 w 45"/>
                    <a:gd name="T35" fmla="*/ 86 h 96"/>
                    <a:gd name="T36" fmla="*/ 0 w 45"/>
                    <a:gd name="T37" fmla="*/ 81 h 96"/>
                    <a:gd name="T38" fmla="*/ 0 w 45"/>
                    <a:gd name="T39" fmla="*/ 15 h 96"/>
                    <a:gd name="T40" fmla="*/ 1 w 45"/>
                    <a:gd name="T41" fmla="*/ 10 h 96"/>
                    <a:gd name="T42" fmla="*/ 3 w 45"/>
                    <a:gd name="T43" fmla="*/ 6 h 96"/>
                    <a:gd name="T44" fmla="*/ 6 w 45"/>
                    <a:gd name="T45" fmla="*/ 3 h 96"/>
                    <a:gd name="T46" fmla="*/ 11 w 45"/>
                    <a:gd name="T47" fmla="*/ 1 h 96"/>
                    <a:gd name="T48" fmla="*/ 16 w 45"/>
                    <a:gd name="T4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96">
                      <a:moveTo>
                        <a:pt x="16" y="0"/>
                      </a:moveTo>
                      <a:lnTo>
                        <a:pt x="30" y="0"/>
                      </a:lnTo>
                      <a:lnTo>
                        <a:pt x="35" y="1"/>
                      </a:lnTo>
                      <a:lnTo>
                        <a:pt x="39" y="3"/>
                      </a:lnTo>
                      <a:lnTo>
                        <a:pt x="42" y="6"/>
                      </a:lnTo>
                      <a:lnTo>
                        <a:pt x="44" y="10"/>
                      </a:lnTo>
                      <a:lnTo>
                        <a:pt x="45" y="15"/>
                      </a:lnTo>
                      <a:lnTo>
                        <a:pt x="45" y="81"/>
                      </a:lnTo>
                      <a:lnTo>
                        <a:pt x="44" y="86"/>
                      </a:lnTo>
                      <a:lnTo>
                        <a:pt x="42" y="90"/>
                      </a:lnTo>
                      <a:lnTo>
                        <a:pt x="39" y="93"/>
                      </a:lnTo>
                      <a:lnTo>
                        <a:pt x="35" y="95"/>
                      </a:lnTo>
                      <a:lnTo>
                        <a:pt x="30" y="96"/>
                      </a:lnTo>
                      <a:lnTo>
                        <a:pt x="16" y="96"/>
                      </a:lnTo>
                      <a:lnTo>
                        <a:pt x="11" y="95"/>
                      </a:lnTo>
                      <a:lnTo>
                        <a:pt x="6" y="93"/>
                      </a:lnTo>
                      <a:lnTo>
                        <a:pt x="3" y="90"/>
                      </a:lnTo>
                      <a:lnTo>
                        <a:pt x="1" y="86"/>
                      </a:lnTo>
                      <a:lnTo>
                        <a:pt x="0" y="81"/>
                      </a:lnTo>
                      <a:lnTo>
                        <a:pt x="0" y="15"/>
                      </a:lnTo>
                      <a:lnTo>
                        <a:pt x="1" y="10"/>
                      </a:lnTo>
                      <a:lnTo>
                        <a:pt x="3" y="6"/>
                      </a:lnTo>
                      <a:lnTo>
                        <a:pt x="6" y="3"/>
                      </a:lnTo>
                      <a:lnTo>
                        <a:pt x="11" y="1"/>
                      </a:lnTo>
                      <a:lnTo>
                        <a:pt x="16" y="0"/>
                      </a:lnTo>
                      <a:close/>
                    </a:path>
                  </a:pathLst>
                </a:custGeom>
                <a:solidFill>
                  <a:schemeClr val="bg1">
                    <a:lumMod val="85000"/>
                  </a:schemeClr>
                </a:solidFill>
                <a:ln w="0">
                  <a:noFill/>
                  <a:prstDash val="solid"/>
                  <a:round/>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57" name="Rectangle 125"/>
                <p:cNvSpPr>
                  <a:spLocks noChangeArrowheads="1"/>
                </p:cNvSpPr>
                <p:nvPr/>
              </p:nvSpPr>
              <p:spPr bwMode="auto">
                <a:xfrm>
                  <a:off x="5391151" y="2187575"/>
                  <a:ext cx="101600" cy="90488"/>
                </a:xfrm>
                <a:prstGeom prst="rect">
                  <a:avLst/>
                </a:prstGeom>
                <a:solidFill>
                  <a:schemeClr val="bg1">
                    <a:lumMod val="95000"/>
                  </a:schemeClr>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58" name="Rectangle 126"/>
                <p:cNvSpPr>
                  <a:spLocks noChangeArrowheads="1"/>
                </p:cNvSpPr>
                <p:nvPr/>
              </p:nvSpPr>
              <p:spPr bwMode="auto">
                <a:xfrm>
                  <a:off x="5534026" y="2187575"/>
                  <a:ext cx="101600" cy="90488"/>
                </a:xfrm>
                <a:prstGeom prst="rect">
                  <a:avLst/>
                </a:prstGeom>
                <a:solidFill>
                  <a:schemeClr val="bg1">
                    <a:lumMod val="95000"/>
                  </a:schemeClr>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59" name="Rectangle 127"/>
                <p:cNvSpPr>
                  <a:spLocks noChangeArrowheads="1"/>
                </p:cNvSpPr>
                <p:nvPr/>
              </p:nvSpPr>
              <p:spPr bwMode="auto">
                <a:xfrm>
                  <a:off x="5676901" y="2187575"/>
                  <a:ext cx="100013" cy="90488"/>
                </a:xfrm>
                <a:prstGeom prst="rect">
                  <a:avLst/>
                </a:prstGeom>
                <a:solidFill>
                  <a:schemeClr val="bg1">
                    <a:lumMod val="95000"/>
                  </a:schemeClr>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60" name="Rectangle 128"/>
                <p:cNvSpPr>
                  <a:spLocks noChangeArrowheads="1"/>
                </p:cNvSpPr>
                <p:nvPr/>
              </p:nvSpPr>
              <p:spPr bwMode="auto">
                <a:xfrm>
                  <a:off x="5818188" y="2187575"/>
                  <a:ext cx="103188" cy="90488"/>
                </a:xfrm>
                <a:prstGeom prst="rect">
                  <a:avLst/>
                </a:prstGeom>
                <a:solidFill>
                  <a:schemeClr val="bg1">
                    <a:lumMod val="95000"/>
                  </a:schemeClr>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61" name="Rectangle 129"/>
                <p:cNvSpPr>
                  <a:spLocks noChangeArrowheads="1"/>
                </p:cNvSpPr>
                <p:nvPr/>
              </p:nvSpPr>
              <p:spPr bwMode="auto">
                <a:xfrm>
                  <a:off x="5391151" y="2306638"/>
                  <a:ext cx="101600" cy="103188"/>
                </a:xfrm>
                <a:prstGeom prst="rect">
                  <a:avLst/>
                </a:prstGeom>
                <a:solidFill>
                  <a:schemeClr val="bg1">
                    <a:lumMod val="95000"/>
                  </a:schemeClr>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62" name="Rectangle 130"/>
                <p:cNvSpPr>
                  <a:spLocks noChangeArrowheads="1"/>
                </p:cNvSpPr>
                <p:nvPr/>
              </p:nvSpPr>
              <p:spPr bwMode="auto">
                <a:xfrm>
                  <a:off x="5534026" y="2306638"/>
                  <a:ext cx="101600" cy="103188"/>
                </a:xfrm>
                <a:prstGeom prst="rect">
                  <a:avLst/>
                </a:prstGeom>
                <a:solidFill>
                  <a:schemeClr val="bg1">
                    <a:lumMod val="95000"/>
                  </a:schemeClr>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63" name="Rectangle 131"/>
                <p:cNvSpPr>
                  <a:spLocks noChangeArrowheads="1"/>
                </p:cNvSpPr>
                <p:nvPr/>
              </p:nvSpPr>
              <p:spPr bwMode="auto">
                <a:xfrm>
                  <a:off x="5676901" y="2306638"/>
                  <a:ext cx="100013" cy="103188"/>
                </a:xfrm>
                <a:prstGeom prst="rect">
                  <a:avLst/>
                </a:prstGeom>
                <a:solidFill>
                  <a:schemeClr val="bg1">
                    <a:lumMod val="95000"/>
                  </a:schemeClr>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64" name="Rectangle 132"/>
                <p:cNvSpPr>
                  <a:spLocks noChangeArrowheads="1"/>
                </p:cNvSpPr>
                <p:nvPr/>
              </p:nvSpPr>
              <p:spPr bwMode="auto">
                <a:xfrm>
                  <a:off x="5818188" y="2306638"/>
                  <a:ext cx="103188" cy="103188"/>
                </a:xfrm>
                <a:prstGeom prst="rect">
                  <a:avLst/>
                </a:prstGeom>
                <a:solidFill>
                  <a:schemeClr val="bg1">
                    <a:lumMod val="95000"/>
                  </a:schemeClr>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65" name="Rectangle 133"/>
                <p:cNvSpPr>
                  <a:spLocks noChangeArrowheads="1"/>
                </p:cNvSpPr>
                <p:nvPr/>
              </p:nvSpPr>
              <p:spPr bwMode="auto">
                <a:xfrm>
                  <a:off x="5391151" y="2441575"/>
                  <a:ext cx="101600" cy="100013"/>
                </a:xfrm>
                <a:prstGeom prst="rect">
                  <a:avLst/>
                </a:prstGeom>
                <a:solidFill>
                  <a:schemeClr val="bg1">
                    <a:lumMod val="95000"/>
                  </a:schemeClr>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66" name="Rectangle 134"/>
                <p:cNvSpPr>
                  <a:spLocks noChangeArrowheads="1"/>
                </p:cNvSpPr>
                <p:nvPr/>
              </p:nvSpPr>
              <p:spPr bwMode="auto">
                <a:xfrm>
                  <a:off x="5534026" y="2441575"/>
                  <a:ext cx="101600" cy="100013"/>
                </a:xfrm>
                <a:prstGeom prst="rect">
                  <a:avLst/>
                </a:prstGeom>
                <a:solidFill>
                  <a:schemeClr val="bg1">
                    <a:lumMod val="95000"/>
                  </a:schemeClr>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67" name="Rectangle 135"/>
                <p:cNvSpPr>
                  <a:spLocks noChangeArrowheads="1"/>
                </p:cNvSpPr>
                <p:nvPr/>
              </p:nvSpPr>
              <p:spPr bwMode="auto">
                <a:xfrm>
                  <a:off x="5676901" y="2441575"/>
                  <a:ext cx="100013" cy="100013"/>
                </a:xfrm>
                <a:prstGeom prst="rect">
                  <a:avLst/>
                </a:prstGeom>
                <a:solidFill>
                  <a:schemeClr val="bg1">
                    <a:lumMod val="95000"/>
                  </a:schemeClr>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68" name="Rectangle 136"/>
                <p:cNvSpPr>
                  <a:spLocks noChangeArrowheads="1"/>
                </p:cNvSpPr>
                <p:nvPr/>
              </p:nvSpPr>
              <p:spPr bwMode="auto">
                <a:xfrm>
                  <a:off x="5818188" y="2441575"/>
                  <a:ext cx="103188" cy="100013"/>
                </a:xfrm>
                <a:prstGeom prst="rect">
                  <a:avLst/>
                </a:prstGeom>
                <a:solidFill>
                  <a:schemeClr val="tx2"/>
                </a:solidFill>
                <a:ln w="0">
                  <a:noFill/>
                  <a:prstDash val="solid"/>
                  <a:miter lim="800000"/>
                  <a:headEnd/>
                  <a:tailEnd/>
                </a:ln>
              </p:spPr>
              <p:txBody>
                <a:bodyPr vert="horz" wrap="square" lIns="91464" tIns="45732" rIns="91464" bIns="45732" numCol="1" anchor="t" anchorCtr="0" compatLnSpc="1">
                  <a:prstTxWarp prst="textNoShape">
                    <a:avLst/>
                  </a:prstTxWarp>
                </a:bodyPr>
                <a:lstStyle/>
                <a:p>
                  <a:endParaRPr lang="en-IN" sz="2801">
                    <a:latin typeface="+mj-lt"/>
                  </a:endParaRPr>
                </a:p>
              </p:txBody>
            </p:sp>
          </p:grpSp>
        </p:grpSp>
        <p:sp>
          <p:nvSpPr>
            <p:cNvPr id="67" name="TextBox 66"/>
            <p:cNvSpPr txBox="1"/>
            <p:nvPr/>
          </p:nvSpPr>
          <p:spPr>
            <a:xfrm rot="17615802">
              <a:off x="3090899" y="2662636"/>
              <a:ext cx="1957776" cy="686285"/>
            </a:xfrm>
            <a:prstGeom prst="rect">
              <a:avLst/>
            </a:prstGeom>
            <a:noFill/>
          </p:spPr>
          <p:txBody>
            <a:bodyPr wrap="none" rtlCol="0">
              <a:prstTxWarp prst="textArchUp">
                <a:avLst>
                  <a:gd name="adj" fmla="val 10848305"/>
                </a:avLst>
              </a:prstTxWarp>
              <a:spAutoFit/>
            </a:bodyPr>
            <a:lstStyle/>
            <a:p>
              <a:pPr algn="ctr"/>
              <a:r>
                <a:rPr lang="en-IN" sz="1801" dirty="0">
                  <a:solidFill>
                    <a:schemeClr val="tx1">
                      <a:lumMod val="75000"/>
                      <a:lumOff val="25000"/>
                    </a:schemeClr>
                  </a:solidFill>
                  <a:latin typeface="+mj-lt"/>
                  <a:ea typeface="Open Sans" panose="020B0606030504020204" pitchFamily="34" charset="0"/>
                  <a:cs typeface="Open Sans" panose="020B0606030504020204" pitchFamily="34" charset="0"/>
                </a:rPr>
                <a:t>Shift to digital</a:t>
              </a:r>
            </a:p>
          </p:txBody>
        </p:sp>
        <p:sp>
          <p:nvSpPr>
            <p:cNvPr id="170" name="TextBox 169"/>
            <p:cNvSpPr txBox="1"/>
            <p:nvPr/>
          </p:nvSpPr>
          <p:spPr>
            <a:xfrm rot="20240693">
              <a:off x="4256670" y="1456922"/>
              <a:ext cx="1957776" cy="686285"/>
            </a:xfrm>
            <a:prstGeom prst="rect">
              <a:avLst/>
            </a:prstGeom>
            <a:noFill/>
          </p:spPr>
          <p:txBody>
            <a:bodyPr wrap="none" rtlCol="0">
              <a:prstTxWarp prst="textArchUp">
                <a:avLst>
                  <a:gd name="adj" fmla="val 10848305"/>
                </a:avLst>
              </a:prstTxWarp>
              <a:spAutoFit/>
            </a:bodyPr>
            <a:lstStyle/>
            <a:p>
              <a:pPr algn="ctr"/>
              <a:r>
                <a:rPr lang="en-IN" sz="1801" dirty="0">
                  <a:solidFill>
                    <a:schemeClr val="tx1">
                      <a:lumMod val="75000"/>
                      <a:lumOff val="25000"/>
                    </a:schemeClr>
                  </a:solidFill>
                  <a:latin typeface="+mj-lt"/>
                  <a:ea typeface="Open Sans" panose="020B0606030504020204" pitchFamily="34" charset="0"/>
                  <a:cs typeface="Open Sans" panose="020B0606030504020204" pitchFamily="34" charset="0"/>
                </a:rPr>
                <a:t>Scope, scale and speed</a:t>
              </a:r>
            </a:p>
          </p:txBody>
        </p:sp>
        <p:sp>
          <p:nvSpPr>
            <p:cNvPr id="171" name="TextBox 170"/>
            <p:cNvSpPr txBox="1"/>
            <p:nvPr/>
          </p:nvSpPr>
          <p:spPr>
            <a:xfrm rot="1517231">
              <a:off x="5945350" y="1426054"/>
              <a:ext cx="1957776" cy="686285"/>
            </a:xfrm>
            <a:prstGeom prst="rect">
              <a:avLst/>
            </a:prstGeom>
            <a:noFill/>
          </p:spPr>
          <p:txBody>
            <a:bodyPr wrap="none" rtlCol="0">
              <a:prstTxWarp prst="textArchUp">
                <a:avLst>
                  <a:gd name="adj" fmla="val 10848305"/>
                </a:avLst>
              </a:prstTxWarp>
              <a:spAutoFit/>
            </a:bodyPr>
            <a:lstStyle/>
            <a:p>
              <a:pPr algn="ctr"/>
              <a:r>
                <a:rPr lang="en-IN" sz="1801" dirty="0">
                  <a:solidFill>
                    <a:schemeClr val="tx1">
                      <a:lumMod val="75000"/>
                      <a:lumOff val="25000"/>
                    </a:schemeClr>
                  </a:solidFill>
                  <a:latin typeface="+mj-lt"/>
                  <a:ea typeface="Open Sans" panose="020B0606030504020204" pitchFamily="34" charset="0"/>
                  <a:cs typeface="Open Sans" panose="020B0606030504020204" pitchFamily="34" charset="0"/>
                </a:rPr>
                <a:t>Ambidexterity</a:t>
              </a:r>
            </a:p>
          </p:txBody>
        </p:sp>
        <p:sp>
          <p:nvSpPr>
            <p:cNvPr id="172" name="TextBox 171"/>
            <p:cNvSpPr txBox="1"/>
            <p:nvPr/>
          </p:nvSpPr>
          <p:spPr>
            <a:xfrm rot="4136302">
              <a:off x="7152706" y="2580013"/>
              <a:ext cx="1957776" cy="689867"/>
            </a:xfrm>
            <a:prstGeom prst="rect">
              <a:avLst/>
            </a:prstGeom>
            <a:noFill/>
          </p:spPr>
          <p:txBody>
            <a:bodyPr wrap="none" rtlCol="0">
              <a:prstTxWarp prst="textArchUp">
                <a:avLst>
                  <a:gd name="adj" fmla="val 10848305"/>
                </a:avLst>
              </a:prstTxWarp>
              <a:spAutoFit/>
            </a:bodyPr>
            <a:lstStyle/>
            <a:p>
              <a:pPr algn="ctr"/>
              <a:r>
                <a:rPr lang="en-IN" sz="1801" dirty="0">
                  <a:solidFill>
                    <a:schemeClr val="tx1">
                      <a:lumMod val="75000"/>
                      <a:lumOff val="25000"/>
                    </a:schemeClr>
                  </a:solidFill>
                  <a:latin typeface="+mj-lt"/>
                  <a:ea typeface="Open Sans" panose="020B0606030504020204" pitchFamily="34" charset="0"/>
                  <a:cs typeface="Open Sans" panose="020B0606030504020204" pitchFamily="34" charset="0"/>
                </a:rPr>
                <a:t>Customer-focus</a:t>
              </a:r>
            </a:p>
          </p:txBody>
        </p:sp>
        <p:sp>
          <p:nvSpPr>
            <p:cNvPr id="173" name="TextBox 172"/>
            <p:cNvSpPr txBox="1"/>
            <p:nvPr/>
          </p:nvSpPr>
          <p:spPr>
            <a:xfrm rot="17523945">
              <a:off x="7189160" y="4346513"/>
              <a:ext cx="1957776" cy="686285"/>
            </a:xfrm>
            <a:prstGeom prst="rect">
              <a:avLst/>
            </a:prstGeom>
            <a:noFill/>
          </p:spPr>
          <p:txBody>
            <a:bodyPr wrap="none" rtlCol="0">
              <a:prstTxWarp prst="textArchDown">
                <a:avLst/>
              </a:prstTxWarp>
              <a:spAutoFit/>
            </a:bodyPr>
            <a:lstStyle/>
            <a:p>
              <a:pPr algn="ctr"/>
              <a:r>
                <a:rPr lang="en-IN" sz="1801" dirty="0">
                  <a:solidFill>
                    <a:schemeClr val="tx1">
                      <a:lumMod val="75000"/>
                      <a:lumOff val="25000"/>
                    </a:schemeClr>
                  </a:solidFill>
                  <a:latin typeface="+mj-lt"/>
                  <a:ea typeface="Open Sans" panose="020B0606030504020204" pitchFamily="34" charset="0"/>
                  <a:cs typeface="Open Sans" panose="020B0606030504020204" pitchFamily="34" charset="0"/>
                </a:rPr>
                <a:t>Leverage knowledge</a:t>
              </a:r>
            </a:p>
          </p:txBody>
        </p:sp>
        <p:sp>
          <p:nvSpPr>
            <p:cNvPr id="174" name="TextBox 173"/>
            <p:cNvSpPr txBox="1"/>
            <p:nvPr/>
          </p:nvSpPr>
          <p:spPr>
            <a:xfrm rot="20398282">
              <a:off x="6063376" y="5494301"/>
              <a:ext cx="1957776" cy="686285"/>
            </a:xfrm>
            <a:prstGeom prst="rect">
              <a:avLst/>
            </a:prstGeom>
            <a:noFill/>
          </p:spPr>
          <p:txBody>
            <a:bodyPr wrap="none" rtlCol="0">
              <a:prstTxWarp prst="textArchDown">
                <a:avLst/>
              </a:prstTxWarp>
              <a:spAutoFit/>
            </a:bodyPr>
            <a:lstStyle/>
            <a:p>
              <a:pPr algn="ctr"/>
              <a:r>
                <a:rPr lang="en-IN" sz="1801" dirty="0">
                  <a:solidFill>
                    <a:schemeClr val="tx1">
                      <a:lumMod val="75000"/>
                      <a:lumOff val="25000"/>
                    </a:schemeClr>
                  </a:solidFill>
                  <a:latin typeface="+mj-lt"/>
                  <a:ea typeface="Open Sans" panose="020B0606030504020204" pitchFamily="34" charset="0"/>
                  <a:cs typeface="Open Sans" panose="020B0606030504020204" pitchFamily="34" charset="0"/>
                </a:rPr>
                <a:t>Connect digital efforts</a:t>
              </a:r>
            </a:p>
          </p:txBody>
        </p:sp>
        <p:sp>
          <p:nvSpPr>
            <p:cNvPr id="175" name="TextBox 174"/>
            <p:cNvSpPr txBox="1"/>
            <p:nvPr/>
          </p:nvSpPr>
          <p:spPr>
            <a:xfrm rot="4088502">
              <a:off x="3097160" y="4346590"/>
              <a:ext cx="1957776" cy="660672"/>
            </a:xfrm>
            <a:prstGeom prst="rect">
              <a:avLst/>
            </a:prstGeom>
            <a:noFill/>
          </p:spPr>
          <p:txBody>
            <a:bodyPr wrap="none" rtlCol="0">
              <a:prstTxWarp prst="textArchDown">
                <a:avLst/>
              </a:prstTxWarp>
              <a:spAutoFit/>
            </a:bodyPr>
            <a:lstStyle/>
            <a:p>
              <a:pPr algn="ctr"/>
              <a:r>
                <a:rPr lang="en-IN" sz="1801" dirty="0">
                  <a:solidFill>
                    <a:schemeClr val="tx1">
                      <a:lumMod val="75000"/>
                      <a:lumOff val="25000"/>
                    </a:schemeClr>
                  </a:solidFill>
                  <a:latin typeface="+mj-lt"/>
                  <a:ea typeface="Open Sans" panose="020B0606030504020204" pitchFamily="34" charset="0"/>
                  <a:cs typeface="Open Sans" panose="020B0606030504020204" pitchFamily="34" charset="0"/>
                </a:rPr>
                <a:t>Spread innovation</a:t>
              </a:r>
            </a:p>
          </p:txBody>
        </p:sp>
        <p:sp>
          <p:nvSpPr>
            <p:cNvPr id="17" name="TextBox 16"/>
            <p:cNvSpPr txBox="1"/>
            <p:nvPr/>
          </p:nvSpPr>
          <p:spPr>
            <a:xfrm>
              <a:off x="5138316" y="1729210"/>
              <a:ext cx="750093" cy="501163"/>
            </a:xfrm>
            <a:prstGeom prst="rect">
              <a:avLst/>
            </a:prstGeom>
            <a:noFill/>
          </p:spPr>
          <p:txBody>
            <a:bodyPr wrap="square" rtlCol="0">
              <a:spAutoFit/>
            </a:bodyPr>
            <a:lstStyle/>
            <a:p>
              <a:pPr algn="r">
                <a:lnSpc>
                  <a:spcPct val="80000"/>
                </a:lnSpc>
              </a:pPr>
              <a:r>
                <a:rPr lang="en-US" sz="1200" kern="0" dirty="0">
                  <a:solidFill>
                    <a:schemeClr val="bg1"/>
                  </a:solidFill>
                  <a:latin typeface="+mj-lt"/>
                  <a:ea typeface="Open Sans" panose="020B0606030504020204" pitchFamily="34" charset="0"/>
                  <a:cs typeface="Open Sans" panose="020B0606030504020204" pitchFamily="34" charset="0"/>
                </a:rPr>
                <a:t>This is a sample text.</a:t>
              </a:r>
              <a:endParaRPr lang="en-US" sz="1200" dirty="0">
                <a:solidFill>
                  <a:schemeClr val="bg1"/>
                </a:solidFill>
                <a:latin typeface="+mj-lt"/>
                <a:ea typeface="Open Sans" panose="020B0606030504020204" pitchFamily="34" charset="0"/>
                <a:cs typeface="Open Sans" panose="020B0606030504020204" pitchFamily="34" charset="0"/>
              </a:endParaRPr>
            </a:p>
          </p:txBody>
        </p:sp>
        <p:sp>
          <p:nvSpPr>
            <p:cNvPr id="18" name="TextBox 17"/>
            <p:cNvSpPr txBox="1"/>
            <p:nvPr/>
          </p:nvSpPr>
          <p:spPr>
            <a:xfrm>
              <a:off x="6268376" y="1711956"/>
              <a:ext cx="750093" cy="501163"/>
            </a:xfrm>
            <a:prstGeom prst="rect">
              <a:avLst/>
            </a:prstGeom>
            <a:noFill/>
          </p:spPr>
          <p:txBody>
            <a:bodyPr wrap="square" rtlCol="0">
              <a:spAutoFit/>
            </a:bodyPr>
            <a:lstStyle/>
            <a:p>
              <a:pPr>
                <a:lnSpc>
                  <a:spcPct val="80000"/>
                </a:lnSpc>
              </a:pPr>
              <a:r>
                <a:rPr lang="en-US" sz="1200" kern="0" dirty="0">
                  <a:solidFill>
                    <a:schemeClr val="bg1"/>
                  </a:solidFill>
                  <a:latin typeface="+mj-lt"/>
                  <a:ea typeface="Open Sans" panose="020B0606030504020204" pitchFamily="34" charset="0"/>
                  <a:cs typeface="Open Sans" panose="020B0606030504020204" pitchFamily="34" charset="0"/>
                </a:rPr>
                <a:t>This is a sample text.</a:t>
              </a:r>
              <a:endParaRPr lang="en-US" sz="1200" dirty="0">
                <a:solidFill>
                  <a:schemeClr val="bg1"/>
                </a:solidFill>
                <a:latin typeface="+mj-lt"/>
                <a:ea typeface="Open Sans" panose="020B0606030504020204" pitchFamily="34" charset="0"/>
                <a:cs typeface="Open Sans" panose="020B0606030504020204" pitchFamily="34" charset="0"/>
              </a:endParaRPr>
            </a:p>
          </p:txBody>
        </p:sp>
        <p:sp>
          <p:nvSpPr>
            <p:cNvPr id="20" name="TextBox 19"/>
            <p:cNvSpPr txBox="1"/>
            <p:nvPr/>
          </p:nvSpPr>
          <p:spPr>
            <a:xfrm>
              <a:off x="7391412" y="2713153"/>
              <a:ext cx="750093" cy="501163"/>
            </a:xfrm>
            <a:prstGeom prst="rect">
              <a:avLst/>
            </a:prstGeom>
            <a:noFill/>
          </p:spPr>
          <p:txBody>
            <a:bodyPr wrap="square" rtlCol="0">
              <a:spAutoFit/>
            </a:bodyPr>
            <a:lstStyle/>
            <a:p>
              <a:pPr>
                <a:lnSpc>
                  <a:spcPct val="80000"/>
                </a:lnSpc>
              </a:pPr>
              <a:r>
                <a:rPr lang="en-US" sz="1200" kern="0" dirty="0">
                  <a:solidFill>
                    <a:schemeClr val="tx1">
                      <a:lumMod val="75000"/>
                      <a:lumOff val="25000"/>
                    </a:schemeClr>
                  </a:solidFill>
                  <a:latin typeface="+mj-lt"/>
                  <a:ea typeface="Open Sans" panose="020B0606030504020204" pitchFamily="34" charset="0"/>
                  <a:cs typeface="Open Sans" panose="020B0606030504020204" pitchFamily="34" charset="0"/>
                </a:rPr>
                <a:t>This is a sample text.</a:t>
              </a:r>
              <a:endParaRPr lang="en-US" sz="1200" dirty="0">
                <a:solidFill>
                  <a:schemeClr val="tx1">
                    <a:lumMod val="75000"/>
                    <a:lumOff val="25000"/>
                  </a:schemeClr>
                </a:solidFill>
                <a:latin typeface="+mj-lt"/>
                <a:ea typeface="Open Sans" panose="020B0606030504020204" pitchFamily="34" charset="0"/>
                <a:cs typeface="Open Sans" panose="020B0606030504020204" pitchFamily="34" charset="0"/>
              </a:endParaRPr>
            </a:p>
          </p:txBody>
        </p:sp>
        <p:sp>
          <p:nvSpPr>
            <p:cNvPr id="21" name="TextBox 20"/>
            <p:cNvSpPr txBox="1"/>
            <p:nvPr/>
          </p:nvSpPr>
          <p:spPr>
            <a:xfrm>
              <a:off x="7526230" y="4079085"/>
              <a:ext cx="750093" cy="501163"/>
            </a:xfrm>
            <a:prstGeom prst="rect">
              <a:avLst/>
            </a:prstGeom>
            <a:noFill/>
          </p:spPr>
          <p:txBody>
            <a:bodyPr wrap="square" rtlCol="0">
              <a:spAutoFit/>
            </a:bodyPr>
            <a:lstStyle/>
            <a:p>
              <a:pPr>
                <a:lnSpc>
                  <a:spcPct val="80000"/>
                </a:lnSpc>
              </a:pPr>
              <a:r>
                <a:rPr lang="en-US" sz="1200" kern="0" dirty="0">
                  <a:latin typeface="+mj-lt"/>
                  <a:ea typeface="Open Sans" panose="020B0606030504020204" pitchFamily="34" charset="0"/>
                  <a:cs typeface="Open Sans" panose="020B0606030504020204" pitchFamily="34" charset="0"/>
                </a:rPr>
                <a:t>This is a sample text.</a:t>
              </a:r>
              <a:endParaRPr lang="en-US" sz="1200" dirty="0">
                <a:latin typeface="+mj-lt"/>
                <a:ea typeface="Open Sans" panose="020B0606030504020204" pitchFamily="34" charset="0"/>
                <a:cs typeface="Open Sans" panose="020B0606030504020204" pitchFamily="34" charset="0"/>
              </a:endParaRPr>
            </a:p>
          </p:txBody>
        </p:sp>
        <p:sp>
          <p:nvSpPr>
            <p:cNvPr id="22" name="TextBox 21"/>
            <p:cNvSpPr txBox="1"/>
            <p:nvPr/>
          </p:nvSpPr>
          <p:spPr>
            <a:xfrm>
              <a:off x="6268376" y="5395437"/>
              <a:ext cx="750093" cy="501163"/>
            </a:xfrm>
            <a:prstGeom prst="rect">
              <a:avLst/>
            </a:prstGeom>
            <a:noFill/>
          </p:spPr>
          <p:txBody>
            <a:bodyPr wrap="square" rtlCol="0">
              <a:spAutoFit/>
            </a:bodyPr>
            <a:lstStyle/>
            <a:p>
              <a:pPr>
                <a:lnSpc>
                  <a:spcPct val="80000"/>
                </a:lnSpc>
              </a:pPr>
              <a:r>
                <a:rPr lang="en-US" sz="1200" kern="0" dirty="0">
                  <a:latin typeface="+mj-lt"/>
                  <a:ea typeface="Open Sans" panose="020B0606030504020204" pitchFamily="34" charset="0"/>
                  <a:cs typeface="Open Sans" panose="020B0606030504020204" pitchFamily="34" charset="0"/>
                </a:rPr>
                <a:t>This is a sample text.</a:t>
              </a:r>
              <a:endParaRPr lang="en-US" sz="1200" dirty="0">
                <a:latin typeface="+mj-lt"/>
                <a:ea typeface="Open Sans" panose="020B0606030504020204" pitchFamily="34" charset="0"/>
                <a:cs typeface="Open Sans" panose="020B0606030504020204" pitchFamily="34" charset="0"/>
              </a:endParaRPr>
            </a:p>
          </p:txBody>
        </p:sp>
        <p:sp>
          <p:nvSpPr>
            <p:cNvPr id="23" name="TextBox 22"/>
            <p:cNvSpPr txBox="1"/>
            <p:nvPr/>
          </p:nvSpPr>
          <p:spPr>
            <a:xfrm>
              <a:off x="5198701" y="5395437"/>
              <a:ext cx="750093" cy="501163"/>
            </a:xfrm>
            <a:prstGeom prst="rect">
              <a:avLst/>
            </a:prstGeom>
            <a:noFill/>
          </p:spPr>
          <p:txBody>
            <a:bodyPr wrap="square" rtlCol="0">
              <a:spAutoFit/>
            </a:bodyPr>
            <a:lstStyle/>
            <a:p>
              <a:pPr algn="r">
                <a:lnSpc>
                  <a:spcPct val="80000"/>
                </a:lnSpc>
              </a:pPr>
              <a:r>
                <a:rPr lang="en-US" sz="1200" kern="0" dirty="0">
                  <a:latin typeface="+mj-lt"/>
                  <a:ea typeface="Open Sans" panose="020B0606030504020204" pitchFamily="34" charset="0"/>
                  <a:cs typeface="Open Sans" panose="020B0606030504020204" pitchFamily="34" charset="0"/>
                </a:rPr>
                <a:t>This is a sample text.</a:t>
              </a:r>
              <a:endParaRPr lang="en-US" sz="1200" dirty="0">
                <a:latin typeface="+mj-lt"/>
                <a:ea typeface="Open Sans" panose="020B0606030504020204" pitchFamily="34" charset="0"/>
                <a:cs typeface="Open Sans" panose="020B0606030504020204" pitchFamily="34" charset="0"/>
              </a:endParaRPr>
            </a:p>
          </p:txBody>
        </p:sp>
        <p:sp>
          <p:nvSpPr>
            <p:cNvPr id="24" name="TextBox 23"/>
            <p:cNvSpPr txBox="1"/>
            <p:nvPr/>
          </p:nvSpPr>
          <p:spPr>
            <a:xfrm>
              <a:off x="3961184" y="4143820"/>
              <a:ext cx="750093" cy="501163"/>
            </a:xfrm>
            <a:prstGeom prst="rect">
              <a:avLst/>
            </a:prstGeom>
            <a:noFill/>
          </p:spPr>
          <p:txBody>
            <a:bodyPr wrap="square" rtlCol="0">
              <a:spAutoFit/>
            </a:bodyPr>
            <a:lstStyle/>
            <a:p>
              <a:pPr algn="r">
                <a:lnSpc>
                  <a:spcPct val="80000"/>
                </a:lnSpc>
              </a:pPr>
              <a:r>
                <a:rPr lang="en-US" sz="1200" kern="0" dirty="0">
                  <a:solidFill>
                    <a:schemeClr val="bg1"/>
                  </a:solidFill>
                  <a:latin typeface="+mj-lt"/>
                  <a:ea typeface="Open Sans" panose="020B0606030504020204" pitchFamily="34" charset="0"/>
                  <a:cs typeface="Open Sans" panose="020B0606030504020204" pitchFamily="34" charset="0"/>
                </a:rPr>
                <a:t>This is a sample text.</a:t>
              </a:r>
              <a:endParaRPr lang="en-US" sz="1200" dirty="0">
                <a:solidFill>
                  <a:schemeClr val="bg1"/>
                </a:solidFill>
                <a:latin typeface="+mj-lt"/>
                <a:ea typeface="Open Sans" panose="020B0606030504020204" pitchFamily="34" charset="0"/>
                <a:cs typeface="Open Sans" panose="020B0606030504020204" pitchFamily="34" charset="0"/>
              </a:endParaRPr>
            </a:p>
          </p:txBody>
        </p:sp>
        <p:sp>
          <p:nvSpPr>
            <p:cNvPr id="25" name="TextBox 24"/>
            <p:cNvSpPr txBox="1"/>
            <p:nvPr/>
          </p:nvSpPr>
          <p:spPr>
            <a:xfrm>
              <a:off x="4077265" y="2721245"/>
              <a:ext cx="750093" cy="501163"/>
            </a:xfrm>
            <a:prstGeom prst="rect">
              <a:avLst/>
            </a:prstGeom>
            <a:noFill/>
          </p:spPr>
          <p:txBody>
            <a:bodyPr wrap="square" rtlCol="0">
              <a:spAutoFit/>
            </a:bodyPr>
            <a:lstStyle/>
            <a:p>
              <a:pPr algn="r">
                <a:lnSpc>
                  <a:spcPct val="80000"/>
                </a:lnSpc>
              </a:pPr>
              <a:r>
                <a:rPr lang="en-US" sz="1200" kern="0" dirty="0">
                  <a:solidFill>
                    <a:schemeClr val="bg1"/>
                  </a:solidFill>
                  <a:latin typeface="+mj-lt"/>
                  <a:ea typeface="Open Sans" panose="020B0606030504020204" pitchFamily="34" charset="0"/>
                  <a:cs typeface="Open Sans" panose="020B0606030504020204" pitchFamily="34" charset="0"/>
                </a:rPr>
                <a:t>This is a sample text.</a:t>
              </a:r>
              <a:endParaRPr lang="en-US" sz="1200" dirty="0">
                <a:solidFill>
                  <a:schemeClr val="bg1"/>
                </a:solidFill>
                <a:latin typeface="+mj-lt"/>
                <a:ea typeface="Open Sans" panose="020B0606030504020204" pitchFamily="34" charset="0"/>
                <a:cs typeface="Open Sans" panose="020B0606030504020204" pitchFamily="34" charset="0"/>
              </a:endParaRPr>
            </a:p>
          </p:txBody>
        </p:sp>
        <p:sp>
          <p:nvSpPr>
            <p:cNvPr id="8" name="Freeform 7"/>
            <p:cNvSpPr>
              <a:spLocks/>
            </p:cNvSpPr>
            <p:nvPr/>
          </p:nvSpPr>
          <p:spPr bwMode="auto">
            <a:xfrm>
              <a:off x="7193756" y="2187574"/>
              <a:ext cx="1271588" cy="1538288"/>
            </a:xfrm>
            <a:custGeom>
              <a:avLst/>
              <a:gdLst>
                <a:gd name="T0" fmla="*/ 820 w 1603"/>
                <a:gd name="T1" fmla="*/ 2 h 1936"/>
                <a:gd name="T2" fmla="*/ 862 w 1603"/>
                <a:gd name="T3" fmla="*/ 25 h 1936"/>
                <a:gd name="T4" fmla="*/ 889 w 1603"/>
                <a:gd name="T5" fmla="*/ 53 h 1936"/>
                <a:gd name="T6" fmla="*/ 913 w 1603"/>
                <a:gd name="T7" fmla="*/ 80 h 1936"/>
                <a:gd name="T8" fmla="*/ 957 w 1603"/>
                <a:gd name="T9" fmla="*/ 131 h 1936"/>
                <a:gd name="T10" fmla="*/ 1015 w 1603"/>
                <a:gd name="T11" fmla="*/ 206 h 1936"/>
                <a:gd name="T12" fmla="*/ 1086 w 1603"/>
                <a:gd name="T13" fmla="*/ 304 h 1936"/>
                <a:gd name="T14" fmla="*/ 1163 w 1603"/>
                <a:gd name="T15" fmla="*/ 421 h 1936"/>
                <a:gd name="T16" fmla="*/ 1239 w 1603"/>
                <a:gd name="T17" fmla="*/ 556 h 1936"/>
                <a:gd name="T18" fmla="*/ 1314 w 1603"/>
                <a:gd name="T19" fmla="*/ 707 h 1936"/>
                <a:gd name="T20" fmla="*/ 1381 w 1603"/>
                <a:gd name="T21" fmla="*/ 873 h 1936"/>
                <a:gd name="T22" fmla="*/ 1460 w 1603"/>
                <a:gd name="T23" fmla="*/ 1104 h 1936"/>
                <a:gd name="T24" fmla="*/ 1516 w 1603"/>
                <a:gd name="T25" fmla="*/ 1302 h 1936"/>
                <a:gd name="T26" fmla="*/ 1556 w 1603"/>
                <a:gd name="T27" fmla="*/ 1468 h 1936"/>
                <a:gd name="T28" fmla="*/ 1582 w 1603"/>
                <a:gd name="T29" fmla="*/ 1603 h 1936"/>
                <a:gd name="T30" fmla="*/ 1596 w 1603"/>
                <a:gd name="T31" fmla="*/ 1707 h 1936"/>
                <a:gd name="T32" fmla="*/ 1602 w 1603"/>
                <a:gd name="T33" fmla="*/ 1780 h 1936"/>
                <a:gd name="T34" fmla="*/ 1603 w 1603"/>
                <a:gd name="T35" fmla="*/ 1824 h 1936"/>
                <a:gd name="T36" fmla="*/ 1603 w 1603"/>
                <a:gd name="T37" fmla="*/ 1838 h 1936"/>
                <a:gd name="T38" fmla="*/ 1594 w 1603"/>
                <a:gd name="T39" fmla="*/ 1896 h 1936"/>
                <a:gd name="T40" fmla="*/ 1571 w 1603"/>
                <a:gd name="T41" fmla="*/ 1927 h 1936"/>
                <a:gd name="T42" fmla="*/ 1532 w 1603"/>
                <a:gd name="T43" fmla="*/ 1936 h 1936"/>
                <a:gd name="T44" fmla="*/ 469 w 1603"/>
                <a:gd name="T45" fmla="*/ 1918 h 1936"/>
                <a:gd name="T46" fmla="*/ 434 w 1603"/>
                <a:gd name="T47" fmla="*/ 1911 h 1936"/>
                <a:gd name="T48" fmla="*/ 410 w 1603"/>
                <a:gd name="T49" fmla="*/ 1887 h 1936"/>
                <a:gd name="T50" fmla="*/ 397 w 1603"/>
                <a:gd name="T51" fmla="*/ 1838 h 1936"/>
                <a:gd name="T52" fmla="*/ 390 w 1603"/>
                <a:gd name="T53" fmla="*/ 1722 h 1936"/>
                <a:gd name="T54" fmla="*/ 379 w 1603"/>
                <a:gd name="T55" fmla="*/ 1649 h 1936"/>
                <a:gd name="T56" fmla="*/ 370 w 1603"/>
                <a:gd name="T57" fmla="*/ 1612 h 1936"/>
                <a:gd name="T58" fmla="*/ 363 w 1603"/>
                <a:gd name="T59" fmla="*/ 1585 h 1936"/>
                <a:gd name="T60" fmla="*/ 330 w 1603"/>
                <a:gd name="T61" fmla="*/ 1532 h 1936"/>
                <a:gd name="T62" fmla="*/ 275 w 1603"/>
                <a:gd name="T63" fmla="*/ 1488 h 1936"/>
                <a:gd name="T64" fmla="*/ 84 w 1603"/>
                <a:gd name="T65" fmla="*/ 1439 h 1936"/>
                <a:gd name="T66" fmla="*/ 46 w 1603"/>
                <a:gd name="T67" fmla="*/ 1417 h 1936"/>
                <a:gd name="T68" fmla="*/ 40 w 1603"/>
                <a:gd name="T69" fmla="*/ 1377 h 1936"/>
                <a:gd name="T70" fmla="*/ 164 w 1603"/>
                <a:gd name="T71" fmla="*/ 1193 h 1936"/>
                <a:gd name="T72" fmla="*/ 179 w 1603"/>
                <a:gd name="T73" fmla="*/ 1120 h 1936"/>
                <a:gd name="T74" fmla="*/ 155 w 1603"/>
                <a:gd name="T75" fmla="*/ 1047 h 1936"/>
                <a:gd name="T76" fmla="*/ 108 w 1603"/>
                <a:gd name="T77" fmla="*/ 975 h 1936"/>
                <a:gd name="T78" fmla="*/ 51 w 1603"/>
                <a:gd name="T79" fmla="*/ 905 h 1936"/>
                <a:gd name="T80" fmla="*/ 9 w 1603"/>
                <a:gd name="T81" fmla="*/ 851 h 1936"/>
                <a:gd name="T82" fmla="*/ 0 w 1603"/>
                <a:gd name="T83" fmla="*/ 807 h 1936"/>
                <a:gd name="T84" fmla="*/ 20 w 1603"/>
                <a:gd name="T85" fmla="*/ 765 h 1936"/>
                <a:gd name="T86" fmla="*/ 773 w 1603"/>
                <a:gd name="T87" fmla="*/ 9 h 1936"/>
                <a:gd name="T88" fmla="*/ 804 w 1603"/>
                <a:gd name="T89" fmla="*/ 0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3" h="1936">
                  <a:moveTo>
                    <a:pt x="804" y="0"/>
                  </a:moveTo>
                  <a:lnTo>
                    <a:pt x="820" y="2"/>
                  </a:lnTo>
                  <a:lnTo>
                    <a:pt x="840" y="11"/>
                  </a:lnTo>
                  <a:lnTo>
                    <a:pt x="862" y="25"/>
                  </a:lnTo>
                  <a:lnTo>
                    <a:pt x="886" y="49"/>
                  </a:lnTo>
                  <a:lnTo>
                    <a:pt x="889" y="53"/>
                  </a:lnTo>
                  <a:lnTo>
                    <a:pt x="898" y="64"/>
                  </a:lnTo>
                  <a:lnTo>
                    <a:pt x="913" y="80"/>
                  </a:lnTo>
                  <a:lnTo>
                    <a:pt x="933" y="102"/>
                  </a:lnTo>
                  <a:lnTo>
                    <a:pt x="957" y="131"/>
                  </a:lnTo>
                  <a:lnTo>
                    <a:pt x="984" y="166"/>
                  </a:lnTo>
                  <a:lnTo>
                    <a:pt x="1015" y="206"/>
                  </a:lnTo>
                  <a:lnTo>
                    <a:pt x="1050" y="253"/>
                  </a:lnTo>
                  <a:lnTo>
                    <a:pt x="1086" y="304"/>
                  </a:lnTo>
                  <a:lnTo>
                    <a:pt x="1123" y="359"/>
                  </a:lnTo>
                  <a:lnTo>
                    <a:pt x="1163" y="421"/>
                  </a:lnTo>
                  <a:lnTo>
                    <a:pt x="1201" y="486"/>
                  </a:lnTo>
                  <a:lnTo>
                    <a:pt x="1239" y="556"/>
                  </a:lnTo>
                  <a:lnTo>
                    <a:pt x="1277" y="628"/>
                  </a:lnTo>
                  <a:lnTo>
                    <a:pt x="1314" y="707"/>
                  </a:lnTo>
                  <a:lnTo>
                    <a:pt x="1348" y="789"/>
                  </a:lnTo>
                  <a:lnTo>
                    <a:pt x="1381" y="873"/>
                  </a:lnTo>
                  <a:lnTo>
                    <a:pt x="1423" y="993"/>
                  </a:lnTo>
                  <a:lnTo>
                    <a:pt x="1460" y="1104"/>
                  </a:lnTo>
                  <a:lnTo>
                    <a:pt x="1491" y="1208"/>
                  </a:lnTo>
                  <a:lnTo>
                    <a:pt x="1516" y="1302"/>
                  </a:lnTo>
                  <a:lnTo>
                    <a:pt x="1538" y="1390"/>
                  </a:lnTo>
                  <a:lnTo>
                    <a:pt x="1556" y="1468"/>
                  </a:lnTo>
                  <a:lnTo>
                    <a:pt x="1571" y="1539"/>
                  </a:lnTo>
                  <a:lnTo>
                    <a:pt x="1582" y="1603"/>
                  </a:lnTo>
                  <a:lnTo>
                    <a:pt x="1591" y="1660"/>
                  </a:lnTo>
                  <a:lnTo>
                    <a:pt x="1596" y="1707"/>
                  </a:lnTo>
                  <a:lnTo>
                    <a:pt x="1600" y="1747"/>
                  </a:lnTo>
                  <a:lnTo>
                    <a:pt x="1602" y="1780"/>
                  </a:lnTo>
                  <a:lnTo>
                    <a:pt x="1603" y="1805"/>
                  </a:lnTo>
                  <a:lnTo>
                    <a:pt x="1603" y="1824"/>
                  </a:lnTo>
                  <a:lnTo>
                    <a:pt x="1603" y="1834"/>
                  </a:lnTo>
                  <a:lnTo>
                    <a:pt x="1603" y="1838"/>
                  </a:lnTo>
                  <a:lnTo>
                    <a:pt x="1602" y="1871"/>
                  </a:lnTo>
                  <a:lnTo>
                    <a:pt x="1594" y="1896"/>
                  </a:lnTo>
                  <a:lnTo>
                    <a:pt x="1585" y="1915"/>
                  </a:lnTo>
                  <a:lnTo>
                    <a:pt x="1571" y="1927"/>
                  </a:lnTo>
                  <a:lnTo>
                    <a:pt x="1552" y="1935"/>
                  </a:lnTo>
                  <a:lnTo>
                    <a:pt x="1532" y="1936"/>
                  </a:lnTo>
                  <a:lnTo>
                    <a:pt x="487" y="1920"/>
                  </a:lnTo>
                  <a:lnTo>
                    <a:pt x="469" y="1918"/>
                  </a:lnTo>
                  <a:lnTo>
                    <a:pt x="450" y="1916"/>
                  </a:lnTo>
                  <a:lnTo>
                    <a:pt x="434" y="1911"/>
                  </a:lnTo>
                  <a:lnTo>
                    <a:pt x="421" y="1902"/>
                  </a:lnTo>
                  <a:lnTo>
                    <a:pt x="410" y="1887"/>
                  </a:lnTo>
                  <a:lnTo>
                    <a:pt x="401" y="1867"/>
                  </a:lnTo>
                  <a:lnTo>
                    <a:pt x="397" y="1838"/>
                  </a:lnTo>
                  <a:lnTo>
                    <a:pt x="396" y="1774"/>
                  </a:lnTo>
                  <a:lnTo>
                    <a:pt x="390" y="1722"/>
                  </a:lnTo>
                  <a:lnTo>
                    <a:pt x="385" y="1680"/>
                  </a:lnTo>
                  <a:lnTo>
                    <a:pt x="379" y="1649"/>
                  </a:lnTo>
                  <a:lnTo>
                    <a:pt x="374" y="1625"/>
                  </a:lnTo>
                  <a:lnTo>
                    <a:pt x="370" y="1612"/>
                  </a:lnTo>
                  <a:lnTo>
                    <a:pt x="370" y="1609"/>
                  </a:lnTo>
                  <a:lnTo>
                    <a:pt x="363" y="1585"/>
                  </a:lnTo>
                  <a:lnTo>
                    <a:pt x="348" y="1559"/>
                  </a:lnTo>
                  <a:lnTo>
                    <a:pt x="330" y="1532"/>
                  </a:lnTo>
                  <a:lnTo>
                    <a:pt x="306" y="1508"/>
                  </a:lnTo>
                  <a:lnTo>
                    <a:pt x="275" y="1488"/>
                  </a:lnTo>
                  <a:lnTo>
                    <a:pt x="241" y="1476"/>
                  </a:lnTo>
                  <a:lnTo>
                    <a:pt x="84" y="1439"/>
                  </a:lnTo>
                  <a:lnTo>
                    <a:pt x="62" y="1430"/>
                  </a:lnTo>
                  <a:lnTo>
                    <a:pt x="46" y="1417"/>
                  </a:lnTo>
                  <a:lnTo>
                    <a:pt x="40" y="1399"/>
                  </a:lnTo>
                  <a:lnTo>
                    <a:pt x="40" y="1377"/>
                  </a:lnTo>
                  <a:lnTo>
                    <a:pt x="51" y="1355"/>
                  </a:lnTo>
                  <a:lnTo>
                    <a:pt x="164" y="1193"/>
                  </a:lnTo>
                  <a:lnTo>
                    <a:pt x="177" y="1157"/>
                  </a:lnTo>
                  <a:lnTo>
                    <a:pt x="179" y="1120"/>
                  </a:lnTo>
                  <a:lnTo>
                    <a:pt x="172" y="1084"/>
                  </a:lnTo>
                  <a:lnTo>
                    <a:pt x="155" y="1047"/>
                  </a:lnTo>
                  <a:lnTo>
                    <a:pt x="135" y="1011"/>
                  </a:lnTo>
                  <a:lnTo>
                    <a:pt x="108" y="975"/>
                  </a:lnTo>
                  <a:lnTo>
                    <a:pt x="80" y="940"/>
                  </a:lnTo>
                  <a:lnTo>
                    <a:pt x="51" y="905"/>
                  </a:lnTo>
                  <a:lnTo>
                    <a:pt x="22" y="871"/>
                  </a:lnTo>
                  <a:lnTo>
                    <a:pt x="9" y="851"/>
                  </a:lnTo>
                  <a:lnTo>
                    <a:pt x="0" y="829"/>
                  </a:lnTo>
                  <a:lnTo>
                    <a:pt x="0" y="807"/>
                  </a:lnTo>
                  <a:lnTo>
                    <a:pt x="6" y="785"/>
                  </a:lnTo>
                  <a:lnTo>
                    <a:pt x="20" y="765"/>
                  </a:lnTo>
                  <a:lnTo>
                    <a:pt x="758" y="22"/>
                  </a:lnTo>
                  <a:lnTo>
                    <a:pt x="773" y="9"/>
                  </a:lnTo>
                  <a:lnTo>
                    <a:pt x="787" y="2"/>
                  </a:lnTo>
                  <a:lnTo>
                    <a:pt x="804" y="0"/>
                  </a:lnTo>
                  <a:close/>
                </a:path>
              </a:pathLst>
            </a:custGeom>
            <a:solidFill>
              <a:schemeClr val="bg1">
                <a:lumMod val="65000"/>
              </a:schemeClr>
            </a:solidFill>
            <a:ln w="28575">
              <a:solidFill>
                <a:schemeClr val="bg1"/>
              </a:solidFill>
              <a:prstDash val="solid"/>
              <a:round/>
              <a:headEnd/>
              <a:tailEnd/>
            </a:ln>
            <a:effectLst>
              <a:outerShdw blurRad="50800" dist="50800" dir="2700000" sx="98000" sy="98000" algn="tl" rotWithShape="0">
                <a:prstClr val="black">
                  <a:alpha val="50000"/>
                </a:prstClr>
              </a:outerShdw>
            </a:effectLst>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9" name="Freeform 8"/>
            <p:cNvSpPr>
              <a:spLocks/>
            </p:cNvSpPr>
            <p:nvPr/>
          </p:nvSpPr>
          <p:spPr bwMode="auto">
            <a:xfrm>
              <a:off x="7173119" y="3871912"/>
              <a:ext cx="1301750" cy="1527175"/>
            </a:xfrm>
            <a:custGeom>
              <a:avLst/>
              <a:gdLst>
                <a:gd name="T0" fmla="*/ 1587 w 1639"/>
                <a:gd name="T1" fmla="*/ 2 h 1924"/>
                <a:gd name="T2" fmla="*/ 1616 w 1639"/>
                <a:gd name="T3" fmla="*/ 17 h 1924"/>
                <a:gd name="T4" fmla="*/ 1634 w 1639"/>
                <a:gd name="T5" fmla="*/ 51 h 1924"/>
                <a:gd name="T6" fmla="*/ 1639 w 1639"/>
                <a:gd name="T7" fmla="*/ 110 h 1924"/>
                <a:gd name="T8" fmla="*/ 1638 w 1639"/>
                <a:gd name="T9" fmla="*/ 137 h 1924"/>
                <a:gd name="T10" fmla="*/ 1632 w 1639"/>
                <a:gd name="T11" fmla="*/ 214 h 1924"/>
                <a:gd name="T12" fmla="*/ 1618 w 1639"/>
                <a:gd name="T13" fmla="*/ 328 h 1924"/>
                <a:gd name="T14" fmla="*/ 1592 w 1639"/>
                <a:gd name="T15" fmla="*/ 478 h 1924"/>
                <a:gd name="T16" fmla="*/ 1550 w 1639"/>
                <a:gd name="T17" fmla="*/ 653 h 1924"/>
                <a:gd name="T18" fmla="*/ 1490 w 1639"/>
                <a:gd name="T19" fmla="*/ 844 h 1924"/>
                <a:gd name="T20" fmla="*/ 1408 w 1639"/>
                <a:gd name="T21" fmla="*/ 1044 h 1924"/>
                <a:gd name="T22" fmla="*/ 1291 w 1639"/>
                <a:gd name="T23" fmla="*/ 1276 h 1924"/>
                <a:gd name="T24" fmla="*/ 1188 w 1639"/>
                <a:gd name="T25" fmla="*/ 1463 h 1924"/>
                <a:gd name="T26" fmla="*/ 1093 w 1639"/>
                <a:gd name="T27" fmla="*/ 1613 h 1924"/>
                <a:gd name="T28" fmla="*/ 1015 w 1639"/>
                <a:gd name="T29" fmla="*/ 1726 h 1924"/>
                <a:gd name="T30" fmla="*/ 953 w 1639"/>
                <a:gd name="T31" fmla="*/ 1806 h 1924"/>
                <a:gd name="T32" fmla="*/ 909 w 1639"/>
                <a:gd name="T33" fmla="*/ 1857 h 1924"/>
                <a:gd name="T34" fmla="*/ 885 w 1639"/>
                <a:gd name="T35" fmla="*/ 1881 h 1924"/>
                <a:gd name="T36" fmla="*/ 858 w 1639"/>
                <a:gd name="T37" fmla="*/ 1904 h 1924"/>
                <a:gd name="T38" fmla="*/ 814 w 1639"/>
                <a:gd name="T39" fmla="*/ 1924 h 1924"/>
                <a:gd name="T40" fmla="*/ 780 w 1639"/>
                <a:gd name="T41" fmla="*/ 1915 h 1924"/>
                <a:gd name="T42" fmla="*/ 34 w 1639"/>
                <a:gd name="T43" fmla="*/ 1150 h 1924"/>
                <a:gd name="T44" fmla="*/ 11 w 1639"/>
                <a:gd name="T45" fmla="*/ 1123 h 1924"/>
                <a:gd name="T46" fmla="*/ 0 w 1639"/>
                <a:gd name="T47" fmla="*/ 1092 h 1924"/>
                <a:gd name="T48" fmla="*/ 13 w 1639"/>
                <a:gd name="T49" fmla="*/ 1053 h 1924"/>
                <a:gd name="T50" fmla="*/ 67 w 1639"/>
                <a:gd name="T51" fmla="*/ 990 h 1924"/>
                <a:gd name="T52" fmla="*/ 124 w 1639"/>
                <a:gd name="T53" fmla="*/ 921 h 1924"/>
                <a:gd name="T54" fmla="*/ 156 w 1639"/>
                <a:gd name="T55" fmla="*/ 875 h 1924"/>
                <a:gd name="T56" fmla="*/ 171 w 1639"/>
                <a:gd name="T57" fmla="*/ 851 h 1924"/>
                <a:gd name="T58" fmla="*/ 184 w 1639"/>
                <a:gd name="T59" fmla="*/ 826 h 1924"/>
                <a:gd name="T60" fmla="*/ 198 w 1639"/>
                <a:gd name="T61" fmla="*/ 767 h 1924"/>
                <a:gd name="T62" fmla="*/ 191 w 1639"/>
                <a:gd name="T63" fmla="*/ 698 h 1924"/>
                <a:gd name="T64" fmla="*/ 89 w 1639"/>
                <a:gd name="T65" fmla="*/ 527 h 1924"/>
                <a:gd name="T66" fmla="*/ 80 w 1639"/>
                <a:gd name="T67" fmla="*/ 483 h 1924"/>
                <a:gd name="T68" fmla="*/ 104 w 1639"/>
                <a:gd name="T69" fmla="*/ 452 h 1924"/>
                <a:gd name="T70" fmla="*/ 320 w 1639"/>
                <a:gd name="T71" fmla="*/ 409 h 1924"/>
                <a:gd name="T72" fmla="*/ 373 w 1639"/>
                <a:gd name="T73" fmla="*/ 378 h 1924"/>
                <a:gd name="T74" fmla="*/ 408 w 1639"/>
                <a:gd name="T75" fmla="*/ 327 h 1924"/>
                <a:gd name="T76" fmla="*/ 428 w 1639"/>
                <a:gd name="T77" fmla="*/ 263 h 1924"/>
                <a:gd name="T78" fmla="*/ 439 w 1639"/>
                <a:gd name="T79" fmla="*/ 192 h 1924"/>
                <a:gd name="T80" fmla="*/ 444 w 1639"/>
                <a:gd name="T81" fmla="*/ 117 h 1924"/>
                <a:gd name="T82" fmla="*/ 453 w 1639"/>
                <a:gd name="T83" fmla="*/ 57 h 1924"/>
                <a:gd name="T84" fmla="*/ 477 w 1639"/>
                <a:gd name="T85" fmla="*/ 19 h 1924"/>
                <a:gd name="T86" fmla="*/ 523 w 1639"/>
                <a:gd name="T87" fmla="*/ 4 h 1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39" h="1924">
                  <a:moveTo>
                    <a:pt x="1570" y="0"/>
                  </a:moveTo>
                  <a:lnTo>
                    <a:pt x="1587" y="2"/>
                  </a:lnTo>
                  <a:lnTo>
                    <a:pt x="1603" y="8"/>
                  </a:lnTo>
                  <a:lnTo>
                    <a:pt x="1616" y="17"/>
                  </a:lnTo>
                  <a:lnTo>
                    <a:pt x="1627" y="31"/>
                  </a:lnTo>
                  <a:lnTo>
                    <a:pt x="1634" y="51"/>
                  </a:lnTo>
                  <a:lnTo>
                    <a:pt x="1639" y="77"/>
                  </a:lnTo>
                  <a:lnTo>
                    <a:pt x="1639" y="110"/>
                  </a:lnTo>
                  <a:lnTo>
                    <a:pt x="1639" y="117"/>
                  </a:lnTo>
                  <a:lnTo>
                    <a:pt x="1638" y="137"/>
                  </a:lnTo>
                  <a:lnTo>
                    <a:pt x="1636" y="170"/>
                  </a:lnTo>
                  <a:lnTo>
                    <a:pt x="1632" y="214"/>
                  </a:lnTo>
                  <a:lnTo>
                    <a:pt x="1627" y="266"/>
                  </a:lnTo>
                  <a:lnTo>
                    <a:pt x="1618" y="328"/>
                  </a:lnTo>
                  <a:lnTo>
                    <a:pt x="1607" y="399"/>
                  </a:lnTo>
                  <a:lnTo>
                    <a:pt x="1592" y="478"/>
                  </a:lnTo>
                  <a:lnTo>
                    <a:pt x="1574" y="563"/>
                  </a:lnTo>
                  <a:lnTo>
                    <a:pt x="1550" y="653"/>
                  </a:lnTo>
                  <a:lnTo>
                    <a:pt x="1523" y="747"/>
                  </a:lnTo>
                  <a:lnTo>
                    <a:pt x="1490" y="844"/>
                  </a:lnTo>
                  <a:lnTo>
                    <a:pt x="1452" y="942"/>
                  </a:lnTo>
                  <a:lnTo>
                    <a:pt x="1408" y="1044"/>
                  </a:lnTo>
                  <a:lnTo>
                    <a:pt x="1348" y="1165"/>
                  </a:lnTo>
                  <a:lnTo>
                    <a:pt x="1291" y="1276"/>
                  </a:lnTo>
                  <a:lnTo>
                    <a:pt x="1239" y="1374"/>
                  </a:lnTo>
                  <a:lnTo>
                    <a:pt x="1188" y="1463"/>
                  </a:lnTo>
                  <a:lnTo>
                    <a:pt x="1138" y="1544"/>
                  </a:lnTo>
                  <a:lnTo>
                    <a:pt x="1093" y="1613"/>
                  </a:lnTo>
                  <a:lnTo>
                    <a:pt x="1053" y="1675"/>
                  </a:lnTo>
                  <a:lnTo>
                    <a:pt x="1015" y="1726"/>
                  </a:lnTo>
                  <a:lnTo>
                    <a:pt x="982" y="1769"/>
                  </a:lnTo>
                  <a:lnTo>
                    <a:pt x="953" y="1806"/>
                  </a:lnTo>
                  <a:lnTo>
                    <a:pt x="927" y="1835"/>
                  </a:lnTo>
                  <a:lnTo>
                    <a:pt x="909" y="1857"/>
                  </a:lnTo>
                  <a:lnTo>
                    <a:pt x="894" y="1871"/>
                  </a:lnTo>
                  <a:lnTo>
                    <a:pt x="885" y="1881"/>
                  </a:lnTo>
                  <a:lnTo>
                    <a:pt x="883" y="1884"/>
                  </a:lnTo>
                  <a:lnTo>
                    <a:pt x="858" y="1904"/>
                  </a:lnTo>
                  <a:lnTo>
                    <a:pt x="834" y="1919"/>
                  </a:lnTo>
                  <a:lnTo>
                    <a:pt x="814" y="1924"/>
                  </a:lnTo>
                  <a:lnTo>
                    <a:pt x="796" y="1923"/>
                  </a:lnTo>
                  <a:lnTo>
                    <a:pt x="780" y="1915"/>
                  </a:lnTo>
                  <a:lnTo>
                    <a:pt x="763" y="1902"/>
                  </a:lnTo>
                  <a:lnTo>
                    <a:pt x="34" y="1150"/>
                  </a:lnTo>
                  <a:lnTo>
                    <a:pt x="22" y="1137"/>
                  </a:lnTo>
                  <a:lnTo>
                    <a:pt x="11" y="1123"/>
                  </a:lnTo>
                  <a:lnTo>
                    <a:pt x="3" y="1108"/>
                  </a:lnTo>
                  <a:lnTo>
                    <a:pt x="0" y="1092"/>
                  </a:lnTo>
                  <a:lnTo>
                    <a:pt x="3" y="1074"/>
                  </a:lnTo>
                  <a:lnTo>
                    <a:pt x="13" y="1053"/>
                  </a:lnTo>
                  <a:lnTo>
                    <a:pt x="29" y="1032"/>
                  </a:lnTo>
                  <a:lnTo>
                    <a:pt x="67" y="990"/>
                  </a:lnTo>
                  <a:lnTo>
                    <a:pt x="98" y="953"/>
                  </a:lnTo>
                  <a:lnTo>
                    <a:pt x="124" y="921"/>
                  </a:lnTo>
                  <a:lnTo>
                    <a:pt x="142" y="895"/>
                  </a:lnTo>
                  <a:lnTo>
                    <a:pt x="156" y="875"/>
                  </a:lnTo>
                  <a:lnTo>
                    <a:pt x="166" y="860"/>
                  </a:lnTo>
                  <a:lnTo>
                    <a:pt x="171" y="851"/>
                  </a:lnTo>
                  <a:lnTo>
                    <a:pt x="173" y="848"/>
                  </a:lnTo>
                  <a:lnTo>
                    <a:pt x="184" y="826"/>
                  </a:lnTo>
                  <a:lnTo>
                    <a:pt x="193" y="798"/>
                  </a:lnTo>
                  <a:lnTo>
                    <a:pt x="198" y="767"/>
                  </a:lnTo>
                  <a:lnTo>
                    <a:pt x="198" y="733"/>
                  </a:lnTo>
                  <a:lnTo>
                    <a:pt x="191" y="698"/>
                  </a:lnTo>
                  <a:lnTo>
                    <a:pt x="175" y="664"/>
                  </a:lnTo>
                  <a:lnTo>
                    <a:pt x="89" y="527"/>
                  </a:lnTo>
                  <a:lnTo>
                    <a:pt x="80" y="505"/>
                  </a:lnTo>
                  <a:lnTo>
                    <a:pt x="80" y="483"/>
                  </a:lnTo>
                  <a:lnTo>
                    <a:pt x="87" y="467"/>
                  </a:lnTo>
                  <a:lnTo>
                    <a:pt x="104" y="452"/>
                  </a:lnTo>
                  <a:lnTo>
                    <a:pt x="125" y="445"/>
                  </a:lnTo>
                  <a:lnTo>
                    <a:pt x="320" y="409"/>
                  </a:lnTo>
                  <a:lnTo>
                    <a:pt x="350" y="396"/>
                  </a:lnTo>
                  <a:lnTo>
                    <a:pt x="373" y="378"/>
                  </a:lnTo>
                  <a:lnTo>
                    <a:pt x="393" y="354"/>
                  </a:lnTo>
                  <a:lnTo>
                    <a:pt x="408" y="327"/>
                  </a:lnTo>
                  <a:lnTo>
                    <a:pt x="419" y="296"/>
                  </a:lnTo>
                  <a:lnTo>
                    <a:pt x="428" y="263"/>
                  </a:lnTo>
                  <a:lnTo>
                    <a:pt x="433" y="228"/>
                  </a:lnTo>
                  <a:lnTo>
                    <a:pt x="439" y="192"/>
                  </a:lnTo>
                  <a:lnTo>
                    <a:pt x="442" y="154"/>
                  </a:lnTo>
                  <a:lnTo>
                    <a:pt x="444" y="117"/>
                  </a:lnTo>
                  <a:lnTo>
                    <a:pt x="448" y="81"/>
                  </a:lnTo>
                  <a:lnTo>
                    <a:pt x="453" y="57"/>
                  </a:lnTo>
                  <a:lnTo>
                    <a:pt x="463" y="37"/>
                  </a:lnTo>
                  <a:lnTo>
                    <a:pt x="477" y="19"/>
                  </a:lnTo>
                  <a:lnTo>
                    <a:pt x="497" y="8"/>
                  </a:lnTo>
                  <a:lnTo>
                    <a:pt x="523" y="4"/>
                  </a:lnTo>
                  <a:lnTo>
                    <a:pt x="1570" y="0"/>
                  </a:lnTo>
                  <a:close/>
                </a:path>
              </a:pathLst>
            </a:custGeom>
            <a:solidFill>
              <a:schemeClr val="accent6">
                <a:lumMod val="20000"/>
                <a:lumOff val="80000"/>
              </a:schemeClr>
            </a:solidFill>
            <a:ln w="28575">
              <a:solidFill>
                <a:schemeClr val="bg1"/>
              </a:solidFill>
              <a:prstDash val="solid"/>
              <a:round/>
              <a:headEnd/>
              <a:tailEnd/>
            </a:ln>
            <a:effectLst>
              <a:outerShdw blurRad="50800" dist="50800" dir="2700000" sx="98000" sy="98000" algn="tl" rotWithShape="0">
                <a:prstClr val="black">
                  <a:alpha val="50000"/>
                </a:prstClr>
              </a:outerShdw>
            </a:effectLst>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0" name="Freeform 9"/>
            <p:cNvSpPr>
              <a:spLocks/>
            </p:cNvSpPr>
            <p:nvPr/>
          </p:nvSpPr>
          <p:spPr bwMode="auto">
            <a:xfrm>
              <a:off x="6182519" y="4881562"/>
              <a:ext cx="1531938" cy="1279525"/>
            </a:xfrm>
            <a:custGeom>
              <a:avLst/>
              <a:gdLst>
                <a:gd name="T0" fmla="*/ 1137 w 1929"/>
                <a:gd name="T1" fmla="*/ 6 h 1612"/>
                <a:gd name="T2" fmla="*/ 1907 w 1929"/>
                <a:gd name="T3" fmla="*/ 753 h 1612"/>
                <a:gd name="T4" fmla="*/ 1926 w 1929"/>
                <a:gd name="T5" fmla="*/ 780 h 1612"/>
                <a:gd name="T6" fmla="*/ 1927 w 1929"/>
                <a:gd name="T7" fmla="*/ 814 h 1612"/>
                <a:gd name="T8" fmla="*/ 1904 w 1929"/>
                <a:gd name="T9" fmla="*/ 855 h 1612"/>
                <a:gd name="T10" fmla="*/ 1876 w 1929"/>
                <a:gd name="T11" fmla="*/ 882 h 1612"/>
                <a:gd name="T12" fmla="*/ 1851 w 1929"/>
                <a:gd name="T13" fmla="*/ 906 h 1612"/>
                <a:gd name="T14" fmla="*/ 1798 w 1929"/>
                <a:gd name="T15" fmla="*/ 951 h 1612"/>
                <a:gd name="T16" fmla="*/ 1723 w 1929"/>
                <a:gd name="T17" fmla="*/ 1011 h 1612"/>
                <a:gd name="T18" fmla="*/ 1629 w 1929"/>
                <a:gd name="T19" fmla="*/ 1082 h 1612"/>
                <a:gd name="T20" fmla="*/ 1512 w 1929"/>
                <a:gd name="T21" fmla="*/ 1159 h 1612"/>
                <a:gd name="T22" fmla="*/ 1377 w 1929"/>
                <a:gd name="T23" fmla="*/ 1237 h 1612"/>
                <a:gd name="T24" fmla="*/ 1226 w 1929"/>
                <a:gd name="T25" fmla="*/ 1314 h 1612"/>
                <a:gd name="T26" fmla="*/ 1060 w 1929"/>
                <a:gd name="T27" fmla="*/ 1383 h 1612"/>
                <a:gd name="T28" fmla="*/ 831 w 1929"/>
                <a:gd name="T29" fmla="*/ 1461 h 1612"/>
                <a:gd name="T30" fmla="*/ 632 w 1929"/>
                <a:gd name="T31" fmla="*/ 1521 h 1612"/>
                <a:gd name="T32" fmla="*/ 466 w 1929"/>
                <a:gd name="T33" fmla="*/ 1561 h 1612"/>
                <a:gd name="T34" fmla="*/ 333 w 1929"/>
                <a:gd name="T35" fmla="*/ 1589 h 1612"/>
                <a:gd name="T36" fmla="*/ 229 w 1929"/>
                <a:gd name="T37" fmla="*/ 1603 h 1612"/>
                <a:gd name="T38" fmla="*/ 155 w 1929"/>
                <a:gd name="T39" fmla="*/ 1611 h 1612"/>
                <a:gd name="T40" fmla="*/ 113 w 1929"/>
                <a:gd name="T41" fmla="*/ 1612 h 1612"/>
                <a:gd name="T42" fmla="*/ 98 w 1929"/>
                <a:gd name="T43" fmla="*/ 1612 h 1612"/>
                <a:gd name="T44" fmla="*/ 38 w 1929"/>
                <a:gd name="T45" fmla="*/ 1605 h 1612"/>
                <a:gd name="T46" fmla="*/ 7 w 1929"/>
                <a:gd name="T47" fmla="*/ 1580 h 1612"/>
                <a:gd name="T48" fmla="*/ 0 w 1929"/>
                <a:gd name="T49" fmla="*/ 1543 h 1612"/>
                <a:gd name="T50" fmla="*/ 7 w 1929"/>
                <a:gd name="T51" fmla="*/ 477 h 1612"/>
                <a:gd name="T52" fmla="*/ 14 w 1929"/>
                <a:gd name="T53" fmla="*/ 445 h 1612"/>
                <a:gd name="T54" fmla="*/ 38 w 1929"/>
                <a:gd name="T55" fmla="*/ 419 h 1612"/>
                <a:gd name="T56" fmla="*/ 87 w 1929"/>
                <a:gd name="T57" fmla="*/ 408 h 1612"/>
                <a:gd name="T58" fmla="*/ 202 w 1929"/>
                <a:gd name="T59" fmla="*/ 399 h 1612"/>
                <a:gd name="T60" fmla="*/ 277 w 1929"/>
                <a:gd name="T61" fmla="*/ 386 h 1612"/>
                <a:gd name="T62" fmla="*/ 313 w 1929"/>
                <a:gd name="T63" fmla="*/ 377 h 1612"/>
                <a:gd name="T64" fmla="*/ 341 w 1929"/>
                <a:gd name="T65" fmla="*/ 368 h 1612"/>
                <a:gd name="T66" fmla="*/ 392 w 1929"/>
                <a:gd name="T67" fmla="*/ 337 h 1612"/>
                <a:gd name="T68" fmla="*/ 435 w 1929"/>
                <a:gd name="T69" fmla="*/ 282 h 1612"/>
                <a:gd name="T70" fmla="*/ 483 w 1929"/>
                <a:gd name="T71" fmla="*/ 89 h 1612"/>
                <a:gd name="T72" fmla="*/ 506 w 1929"/>
                <a:gd name="T73" fmla="*/ 51 h 1612"/>
                <a:gd name="T74" fmla="*/ 545 w 1929"/>
                <a:gd name="T75" fmla="*/ 46 h 1612"/>
                <a:gd name="T76" fmla="*/ 730 w 1929"/>
                <a:gd name="T77" fmla="*/ 168 h 1612"/>
                <a:gd name="T78" fmla="*/ 803 w 1929"/>
                <a:gd name="T79" fmla="*/ 182 h 1612"/>
                <a:gd name="T80" fmla="*/ 876 w 1929"/>
                <a:gd name="T81" fmla="*/ 159 h 1612"/>
                <a:gd name="T82" fmla="*/ 947 w 1929"/>
                <a:gd name="T83" fmla="*/ 109 h 1612"/>
                <a:gd name="T84" fmla="*/ 1016 w 1929"/>
                <a:gd name="T85" fmla="*/ 51 h 1612"/>
                <a:gd name="T86" fmla="*/ 1071 w 1929"/>
                <a:gd name="T87" fmla="*/ 9 h 1612"/>
                <a:gd name="T88" fmla="*/ 1115 w 1929"/>
                <a:gd name="T89" fmla="*/ 0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9" h="1612">
                  <a:moveTo>
                    <a:pt x="1115" y="0"/>
                  </a:moveTo>
                  <a:lnTo>
                    <a:pt x="1137" y="6"/>
                  </a:lnTo>
                  <a:lnTo>
                    <a:pt x="1157" y="20"/>
                  </a:lnTo>
                  <a:lnTo>
                    <a:pt x="1907" y="753"/>
                  </a:lnTo>
                  <a:lnTo>
                    <a:pt x="1918" y="765"/>
                  </a:lnTo>
                  <a:lnTo>
                    <a:pt x="1926" y="780"/>
                  </a:lnTo>
                  <a:lnTo>
                    <a:pt x="1929" y="796"/>
                  </a:lnTo>
                  <a:lnTo>
                    <a:pt x="1927" y="814"/>
                  </a:lnTo>
                  <a:lnTo>
                    <a:pt x="1918" y="833"/>
                  </a:lnTo>
                  <a:lnTo>
                    <a:pt x="1904" y="855"/>
                  </a:lnTo>
                  <a:lnTo>
                    <a:pt x="1880" y="878"/>
                  </a:lnTo>
                  <a:lnTo>
                    <a:pt x="1876" y="882"/>
                  </a:lnTo>
                  <a:lnTo>
                    <a:pt x="1867" y="891"/>
                  </a:lnTo>
                  <a:lnTo>
                    <a:pt x="1851" y="906"/>
                  </a:lnTo>
                  <a:lnTo>
                    <a:pt x="1827" y="926"/>
                  </a:lnTo>
                  <a:lnTo>
                    <a:pt x="1798" y="951"/>
                  </a:lnTo>
                  <a:lnTo>
                    <a:pt x="1763" y="978"/>
                  </a:lnTo>
                  <a:lnTo>
                    <a:pt x="1723" y="1011"/>
                  </a:lnTo>
                  <a:lnTo>
                    <a:pt x="1678" y="1046"/>
                  </a:lnTo>
                  <a:lnTo>
                    <a:pt x="1629" y="1082"/>
                  </a:lnTo>
                  <a:lnTo>
                    <a:pt x="1572" y="1119"/>
                  </a:lnTo>
                  <a:lnTo>
                    <a:pt x="1512" y="1159"/>
                  </a:lnTo>
                  <a:lnTo>
                    <a:pt x="1446" y="1199"/>
                  </a:lnTo>
                  <a:lnTo>
                    <a:pt x="1377" y="1237"/>
                  </a:lnTo>
                  <a:lnTo>
                    <a:pt x="1304" y="1275"/>
                  </a:lnTo>
                  <a:lnTo>
                    <a:pt x="1226" y="1314"/>
                  </a:lnTo>
                  <a:lnTo>
                    <a:pt x="1146" y="1348"/>
                  </a:lnTo>
                  <a:lnTo>
                    <a:pt x="1060" y="1383"/>
                  </a:lnTo>
                  <a:lnTo>
                    <a:pt x="942" y="1425"/>
                  </a:lnTo>
                  <a:lnTo>
                    <a:pt x="831" y="1461"/>
                  </a:lnTo>
                  <a:lnTo>
                    <a:pt x="727" y="1494"/>
                  </a:lnTo>
                  <a:lnTo>
                    <a:pt x="632" y="1521"/>
                  </a:lnTo>
                  <a:lnTo>
                    <a:pt x="546" y="1543"/>
                  </a:lnTo>
                  <a:lnTo>
                    <a:pt x="466" y="1561"/>
                  </a:lnTo>
                  <a:lnTo>
                    <a:pt x="395" y="1576"/>
                  </a:lnTo>
                  <a:lnTo>
                    <a:pt x="333" y="1589"/>
                  </a:lnTo>
                  <a:lnTo>
                    <a:pt x="277" y="1598"/>
                  </a:lnTo>
                  <a:lnTo>
                    <a:pt x="229" y="1603"/>
                  </a:lnTo>
                  <a:lnTo>
                    <a:pt x="189" y="1609"/>
                  </a:lnTo>
                  <a:lnTo>
                    <a:pt x="155" y="1611"/>
                  </a:lnTo>
                  <a:lnTo>
                    <a:pt x="129" y="1612"/>
                  </a:lnTo>
                  <a:lnTo>
                    <a:pt x="113" y="1612"/>
                  </a:lnTo>
                  <a:lnTo>
                    <a:pt x="102" y="1612"/>
                  </a:lnTo>
                  <a:lnTo>
                    <a:pt x="98" y="1612"/>
                  </a:lnTo>
                  <a:lnTo>
                    <a:pt x="64" y="1611"/>
                  </a:lnTo>
                  <a:lnTo>
                    <a:pt x="38" y="1605"/>
                  </a:lnTo>
                  <a:lnTo>
                    <a:pt x="20" y="1594"/>
                  </a:lnTo>
                  <a:lnTo>
                    <a:pt x="7" y="1580"/>
                  </a:lnTo>
                  <a:lnTo>
                    <a:pt x="2" y="1563"/>
                  </a:lnTo>
                  <a:lnTo>
                    <a:pt x="0" y="1543"/>
                  </a:lnTo>
                  <a:lnTo>
                    <a:pt x="7" y="496"/>
                  </a:lnTo>
                  <a:lnTo>
                    <a:pt x="7" y="477"/>
                  </a:lnTo>
                  <a:lnTo>
                    <a:pt x="9" y="461"/>
                  </a:lnTo>
                  <a:lnTo>
                    <a:pt x="14" y="445"/>
                  </a:lnTo>
                  <a:lnTo>
                    <a:pt x="24" y="430"/>
                  </a:lnTo>
                  <a:lnTo>
                    <a:pt x="38" y="419"/>
                  </a:lnTo>
                  <a:lnTo>
                    <a:pt x="58" y="412"/>
                  </a:lnTo>
                  <a:lnTo>
                    <a:pt x="87" y="408"/>
                  </a:lnTo>
                  <a:lnTo>
                    <a:pt x="151" y="403"/>
                  </a:lnTo>
                  <a:lnTo>
                    <a:pt x="202" y="399"/>
                  </a:lnTo>
                  <a:lnTo>
                    <a:pt x="246" y="392"/>
                  </a:lnTo>
                  <a:lnTo>
                    <a:pt x="277" y="386"/>
                  </a:lnTo>
                  <a:lnTo>
                    <a:pt x="299" y="381"/>
                  </a:lnTo>
                  <a:lnTo>
                    <a:pt x="313" y="377"/>
                  </a:lnTo>
                  <a:lnTo>
                    <a:pt x="317" y="377"/>
                  </a:lnTo>
                  <a:lnTo>
                    <a:pt x="341" y="368"/>
                  </a:lnTo>
                  <a:lnTo>
                    <a:pt x="366" y="355"/>
                  </a:lnTo>
                  <a:lnTo>
                    <a:pt x="392" y="337"/>
                  </a:lnTo>
                  <a:lnTo>
                    <a:pt x="415" y="312"/>
                  </a:lnTo>
                  <a:lnTo>
                    <a:pt x="435" y="282"/>
                  </a:lnTo>
                  <a:lnTo>
                    <a:pt x="448" y="246"/>
                  </a:lnTo>
                  <a:lnTo>
                    <a:pt x="483" y="89"/>
                  </a:lnTo>
                  <a:lnTo>
                    <a:pt x="492" y="68"/>
                  </a:lnTo>
                  <a:lnTo>
                    <a:pt x="506" y="51"/>
                  </a:lnTo>
                  <a:lnTo>
                    <a:pt x="525" y="46"/>
                  </a:lnTo>
                  <a:lnTo>
                    <a:pt x="545" y="46"/>
                  </a:lnTo>
                  <a:lnTo>
                    <a:pt x="566" y="57"/>
                  </a:lnTo>
                  <a:lnTo>
                    <a:pt x="730" y="168"/>
                  </a:lnTo>
                  <a:lnTo>
                    <a:pt x="767" y="180"/>
                  </a:lnTo>
                  <a:lnTo>
                    <a:pt x="803" y="182"/>
                  </a:lnTo>
                  <a:lnTo>
                    <a:pt x="840" y="173"/>
                  </a:lnTo>
                  <a:lnTo>
                    <a:pt x="876" y="159"/>
                  </a:lnTo>
                  <a:lnTo>
                    <a:pt x="913" y="137"/>
                  </a:lnTo>
                  <a:lnTo>
                    <a:pt x="947" y="109"/>
                  </a:lnTo>
                  <a:lnTo>
                    <a:pt x="984" y="82"/>
                  </a:lnTo>
                  <a:lnTo>
                    <a:pt x="1016" y="51"/>
                  </a:lnTo>
                  <a:lnTo>
                    <a:pt x="1051" y="24"/>
                  </a:lnTo>
                  <a:lnTo>
                    <a:pt x="1071" y="9"/>
                  </a:lnTo>
                  <a:lnTo>
                    <a:pt x="1093" y="2"/>
                  </a:lnTo>
                  <a:lnTo>
                    <a:pt x="1115" y="0"/>
                  </a:lnTo>
                  <a:close/>
                </a:path>
              </a:pathLst>
            </a:custGeom>
            <a:solidFill>
              <a:schemeClr val="accent6">
                <a:lumMod val="60000"/>
                <a:lumOff val="40000"/>
              </a:schemeClr>
            </a:solidFill>
            <a:ln w="28575">
              <a:solidFill>
                <a:schemeClr val="bg1"/>
              </a:solidFill>
              <a:prstDash val="solid"/>
              <a:round/>
              <a:headEnd/>
              <a:tailEnd/>
            </a:ln>
            <a:effectLst>
              <a:outerShdw blurRad="50800" dist="50800" dir="2700000" sx="98000" sy="98000" algn="tl" rotWithShape="0">
                <a:prstClr val="black">
                  <a:alpha val="50000"/>
                </a:prstClr>
              </a:outerShdw>
            </a:effectLst>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1" name="Freeform 10"/>
            <p:cNvSpPr>
              <a:spLocks/>
            </p:cNvSpPr>
            <p:nvPr/>
          </p:nvSpPr>
          <p:spPr bwMode="auto">
            <a:xfrm>
              <a:off x="4502944" y="4878387"/>
              <a:ext cx="1531938" cy="1293813"/>
            </a:xfrm>
            <a:custGeom>
              <a:avLst/>
              <a:gdLst>
                <a:gd name="T0" fmla="*/ 843 w 1929"/>
                <a:gd name="T1" fmla="*/ 2 h 1631"/>
                <a:gd name="T2" fmla="*/ 885 w 1929"/>
                <a:gd name="T3" fmla="*/ 30 h 1631"/>
                <a:gd name="T4" fmla="*/ 965 w 1929"/>
                <a:gd name="T5" fmla="*/ 97 h 1631"/>
                <a:gd name="T6" fmla="*/ 1024 w 1929"/>
                <a:gd name="T7" fmla="*/ 141 h 1631"/>
                <a:gd name="T8" fmla="*/ 1058 w 1929"/>
                <a:gd name="T9" fmla="*/ 164 h 1631"/>
                <a:gd name="T10" fmla="*/ 1071 w 1929"/>
                <a:gd name="T11" fmla="*/ 170 h 1631"/>
                <a:gd name="T12" fmla="*/ 1120 w 1929"/>
                <a:gd name="T13" fmla="*/ 190 h 1631"/>
                <a:gd name="T14" fmla="*/ 1186 w 1929"/>
                <a:gd name="T15" fmla="*/ 195 h 1631"/>
                <a:gd name="T16" fmla="*/ 1255 w 1929"/>
                <a:gd name="T17" fmla="*/ 172 h 1631"/>
                <a:gd name="T18" fmla="*/ 1413 w 1929"/>
                <a:gd name="T19" fmla="*/ 75 h 1631"/>
                <a:gd name="T20" fmla="*/ 1452 w 1929"/>
                <a:gd name="T21" fmla="*/ 82 h 1631"/>
                <a:gd name="T22" fmla="*/ 1474 w 1929"/>
                <a:gd name="T23" fmla="*/ 121 h 1631"/>
                <a:gd name="T24" fmla="*/ 1525 w 1929"/>
                <a:gd name="T25" fmla="*/ 345 h 1631"/>
                <a:gd name="T26" fmla="*/ 1566 w 1929"/>
                <a:gd name="T27" fmla="*/ 387 h 1631"/>
                <a:gd name="T28" fmla="*/ 1625 w 1929"/>
                <a:gd name="T29" fmla="*/ 412 h 1631"/>
                <a:gd name="T30" fmla="*/ 1694 w 1929"/>
                <a:gd name="T31" fmla="*/ 427 h 1631"/>
                <a:gd name="T32" fmla="*/ 1767 w 1929"/>
                <a:gd name="T33" fmla="*/ 434 h 1631"/>
                <a:gd name="T34" fmla="*/ 1840 w 1929"/>
                <a:gd name="T35" fmla="*/ 440 h 1631"/>
                <a:gd name="T36" fmla="*/ 1885 w 1929"/>
                <a:gd name="T37" fmla="*/ 454 h 1631"/>
                <a:gd name="T38" fmla="*/ 1913 w 1929"/>
                <a:gd name="T39" fmla="*/ 489 h 1631"/>
                <a:gd name="T40" fmla="*/ 1929 w 1929"/>
                <a:gd name="T41" fmla="*/ 1560 h 1631"/>
                <a:gd name="T42" fmla="*/ 1924 w 1929"/>
                <a:gd name="T43" fmla="*/ 1595 h 1631"/>
                <a:gd name="T44" fmla="*/ 1900 w 1929"/>
                <a:gd name="T45" fmla="*/ 1618 h 1631"/>
                <a:gd name="T46" fmla="*/ 1854 w 1929"/>
                <a:gd name="T47" fmla="*/ 1631 h 1631"/>
                <a:gd name="T48" fmla="*/ 1814 w 1929"/>
                <a:gd name="T49" fmla="*/ 1631 h 1631"/>
                <a:gd name="T50" fmla="*/ 1761 w 1929"/>
                <a:gd name="T51" fmla="*/ 1627 h 1631"/>
                <a:gd name="T52" fmla="*/ 1665 w 1929"/>
                <a:gd name="T53" fmla="*/ 1620 h 1631"/>
                <a:gd name="T54" fmla="*/ 1530 w 1929"/>
                <a:gd name="T55" fmla="*/ 1602 h 1631"/>
                <a:gd name="T56" fmla="*/ 1368 w 1929"/>
                <a:gd name="T57" fmla="*/ 1569 h 1631"/>
                <a:gd name="T58" fmla="*/ 1184 w 1929"/>
                <a:gd name="T59" fmla="*/ 1520 h 1631"/>
                <a:gd name="T60" fmla="*/ 987 w 1929"/>
                <a:gd name="T61" fmla="*/ 1451 h 1631"/>
                <a:gd name="T62" fmla="*/ 763 w 1929"/>
                <a:gd name="T63" fmla="*/ 1350 h 1631"/>
                <a:gd name="T64" fmla="*/ 554 w 1929"/>
                <a:gd name="T65" fmla="*/ 1241 h 1631"/>
                <a:gd name="T66" fmla="*/ 384 w 1929"/>
                <a:gd name="T67" fmla="*/ 1143 h 1631"/>
                <a:gd name="T68" fmla="*/ 253 w 1929"/>
                <a:gd name="T69" fmla="*/ 1057 h 1631"/>
                <a:gd name="T70" fmla="*/ 155 w 1929"/>
                <a:gd name="T71" fmla="*/ 988 h 1631"/>
                <a:gd name="T72" fmla="*/ 89 w 1929"/>
                <a:gd name="T73" fmla="*/ 935 h 1631"/>
                <a:gd name="T74" fmla="*/ 53 w 1929"/>
                <a:gd name="T75" fmla="*/ 902 h 1631"/>
                <a:gd name="T76" fmla="*/ 42 w 1929"/>
                <a:gd name="T77" fmla="*/ 890 h 1631"/>
                <a:gd name="T78" fmla="*/ 5 w 1929"/>
                <a:gd name="T79" fmla="*/ 842 h 1631"/>
                <a:gd name="T80" fmla="*/ 2 w 1929"/>
                <a:gd name="T81" fmla="*/ 804 h 1631"/>
                <a:gd name="T82" fmla="*/ 22 w 1929"/>
                <a:gd name="T83" fmla="*/ 771 h 1631"/>
                <a:gd name="T84" fmla="*/ 779 w 1929"/>
                <a:gd name="T85" fmla="*/ 22 h 1631"/>
                <a:gd name="T86" fmla="*/ 809 w 1929"/>
                <a:gd name="T87" fmla="*/ 4 h 1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9" h="1631">
                  <a:moveTo>
                    <a:pt x="825" y="0"/>
                  </a:moveTo>
                  <a:lnTo>
                    <a:pt x="843" y="2"/>
                  </a:lnTo>
                  <a:lnTo>
                    <a:pt x="863" y="11"/>
                  </a:lnTo>
                  <a:lnTo>
                    <a:pt x="885" y="30"/>
                  </a:lnTo>
                  <a:lnTo>
                    <a:pt x="927" y="66"/>
                  </a:lnTo>
                  <a:lnTo>
                    <a:pt x="965" y="97"/>
                  </a:lnTo>
                  <a:lnTo>
                    <a:pt x="996" y="123"/>
                  </a:lnTo>
                  <a:lnTo>
                    <a:pt x="1024" y="141"/>
                  </a:lnTo>
                  <a:lnTo>
                    <a:pt x="1044" y="155"/>
                  </a:lnTo>
                  <a:lnTo>
                    <a:pt x="1058" y="164"/>
                  </a:lnTo>
                  <a:lnTo>
                    <a:pt x="1067" y="168"/>
                  </a:lnTo>
                  <a:lnTo>
                    <a:pt x="1071" y="170"/>
                  </a:lnTo>
                  <a:lnTo>
                    <a:pt x="1093" y="181"/>
                  </a:lnTo>
                  <a:lnTo>
                    <a:pt x="1120" y="190"/>
                  </a:lnTo>
                  <a:lnTo>
                    <a:pt x="1151" y="195"/>
                  </a:lnTo>
                  <a:lnTo>
                    <a:pt x="1186" y="195"/>
                  </a:lnTo>
                  <a:lnTo>
                    <a:pt x="1220" y="188"/>
                  </a:lnTo>
                  <a:lnTo>
                    <a:pt x="1255" y="172"/>
                  </a:lnTo>
                  <a:lnTo>
                    <a:pt x="1392" y="84"/>
                  </a:lnTo>
                  <a:lnTo>
                    <a:pt x="1413" y="75"/>
                  </a:lnTo>
                  <a:lnTo>
                    <a:pt x="1433" y="75"/>
                  </a:lnTo>
                  <a:lnTo>
                    <a:pt x="1452" y="82"/>
                  </a:lnTo>
                  <a:lnTo>
                    <a:pt x="1464" y="97"/>
                  </a:lnTo>
                  <a:lnTo>
                    <a:pt x="1474" y="121"/>
                  </a:lnTo>
                  <a:lnTo>
                    <a:pt x="1510" y="316"/>
                  </a:lnTo>
                  <a:lnTo>
                    <a:pt x="1525" y="345"/>
                  </a:lnTo>
                  <a:lnTo>
                    <a:pt x="1543" y="368"/>
                  </a:lnTo>
                  <a:lnTo>
                    <a:pt x="1566" y="387"/>
                  </a:lnTo>
                  <a:lnTo>
                    <a:pt x="1594" y="401"/>
                  </a:lnTo>
                  <a:lnTo>
                    <a:pt x="1625" y="412"/>
                  </a:lnTo>
                  <a:lnTo>
                    <a:pt x="1658" y="421"/>
                  </a:lnTo>
                  <a:lnTo>
                    <a:pt x="1694" y="427"/>
                  </a:lnTo>
                  <a:lnTo>
                    <a:pt x="1730" y="430"/>
                  </a:lnTo>
                  <a:lnTo>
                    <a:pt x="1767" y="434"/>
                  </a:lnTo>
                  <a:lnTo>
                    <a:pt x="1803" y="436"/>
                  </a:lnTo>
                  <a:lnTo>
                    <a:pt x="1840" y="440"/>
                  </a:lnTo>
                  <a:lnTo>
                    <a:pt x="1863" y="443"/>
                  </a:lnTo>
                  <a:lnTo>
                    <a:pt x="1885" y="454"/>
                  </a:lnTo>
                  <a:lnTo>
                    <a:pt x="1902" y="469"/>
                  </a:lnTo>
                  <a:lnTo>
                    <a:pt x="1913" y="489"/>
                  </a:lnTo>
                  <a:lnTo>
                    <a:pt x="1916" y="512"/>
                  </a:lnTo>
                  <a:lnTo>
                    <a:pt x="1929" y="1560"/>
                  </a:lnTo>
                  <a:lnTo>
                    <a:pt x="1929" y="1578"/>
                  </a:lnTo>
                  <a:lnTo>
                    <a:pt x="1924" y="1595"/>
                  </a:lnTo>
                  <a:lnTo>
                    <a:pt x="1914" y="1607"/>
                  </a:lnTo>
                  <a:lnTo>
                    <a:pt x="1900" y="1618"/>
                  </a:lnTo>
                  <a:lnTo>
                    <a:pt x="1880" y="1626"/>
                  </a:lnTo>
                  <a:lnTo>
                    <a:pt x="1854" y="1631"/>
                  </a:lnTo>
                  <a:lnTo>
                    <a:pt x="1822" y="1631"/>
                  </a:lnTo>
                  <a:lnTo>
                    <a:pt x="1814" y="1631"/>
                  </a:lnTo>
                  <a:lnTo>
                    <a:pt x="1794" y="1629"/>
                  </a:lnTo>
                  <a:lnTo>
                    <a:pt x="1761" y="1627"/>
                  </a:lnTo>
                  <a:lnTo>
                    <a:pt x="1718" y="1626"/>
                  </a:lnTo>
                  <a:lnTo>
                    <a:pt x="1665" y="1620"/>
                  </a:lnTo>
                  <a:lnTo>
                    <a:pt x="1601" y="1611"/>
                  </a:lnTo>
                  <a:lnTo>
                    <a:pt x="1530" y="1602"/>
                  </a:lnTo>
                  <a:lnTo>
                    <a:pt x="1452" y="1587"/>
                  </a:lnTo>
                  <a:lnTo>
                    <a:pt x="1368" y="1569"/>
                  </a:lnTo>
                  <a:lnTo>
                    <a:pt x="1279" y="1547"/>
                  </a:lnTo>
                  <a:lnTo>
                    <a:pt x="1184" y="1520"/>
                  </a:lnTo>
                  <a:lnTo>
                    <a:pt x="1086" y="1489"/>
                  </a:lnTo>
                  <a:lnTo>
                    <a:pt x="987" y="1451"/>
                  </a:lnTo>
                  <a:lnTo>
                    <a:pt x="885" y="1407"/>
                  </a:lnTo>
                  <a:lnTo>
                    <a:pt x="763" y="1350"/>
                  </a:lnTo>
                  <a:lnTo>
                    <a:pt x="654" y="1294"/>
                  </a:lnTo>
                  <a:lnTo>
                    <a:pt x="554" y="1241"/>
                  </a:lnTo>
                  <a:lnTo>
                    <a:pt x="464" y="1190"/>
                  </a:lnTo>
                  <a:lnTo>
                    <a:pt x="384" y="1143"/>
                  </a:lnTo>
                  <a:lnTo>
                    <a:pt x="313" y="1099"/>
                  </a:lnTo>
                  <a:lnTo>
                    <a:pt x="253" y="1057"/>
                  </a:lnTo>
                  <a:lnTo>
                    <a:pt x="200" y="1021"/>
                  </a:lnTo>
                  <a:lnTo>
                    <a:pt x="155" y="988"/>
                  </a:lnTo>
                  <a:lnTo>
                    <a:pt x="118" y="959"/>
                  </a:lnTo>
                  <a:lnTo>
                    <a:pt x="89" y="935"/>
                  </a:lnTo>
                  <a:lnTo>
                    <a:pt x="67" y="915"/>
                  </a:lnTo>
                  <a:lnTo>
                    <a:pt x="53" y="902"/>
                  </a:lnTo>
                  <a:lnTo>
                    <a:pt x="43" y="893"/>
                  </a:lnTo>
                  <a:lnTo>
                    <a:pt x="42" y="890"/>
                  </a:lnTo>
                  <a:lnTo>
                    <a:pt x="20" y="864"/>
                  </a:lnTo>
                  <a:lnTo>
                    <a:pt x="5" y="842"/>
                  </a:lnTo>
                  <a:lnTo>
                    <a:pt x="0" y="822"/>
                  </a:lnTo>
                  <a:lnTo>
                    <a:pt x="2" y="804"/>
                  </a:lnTo>
                  <a:lnTo>
                    <a:pt x="9" y="787"/>
                  </a:lnTo>
                  <a:lnTo>
                    <a:pt x="22" y="771"/>
                  </a:lnTo>
                  <a:lnTo>
                    <a:pt x="767" y="35"/>
                  </a:lnTo>
                  <a:lnTo>
                    <a:pt x="779" y="22"/>
                  </a:lnTo>
                  <a:lnTo>
                    <a:pt x="794" y="11"/>
                  </a:lnTo>
                  <a:lnTo>
                    <a:pt x="809" y="4"/>
                  </a:lnTo>
                  <a:lnTo>
                    <a:pt x="825" y="0"/>
                  </a:lnTo>
                  <a:close/>
                </a:path>
              </a:pathLst>
            </a:custGeom>
            <a:solidFill>
              <a:schemeClr val="bg1">
                <a:lumMod val="85000"/>
              </a:schemeClr>
            </a:solidFill>
            <a:ln w="28575">
              <a:solidFill>
                <a:schemeClr val="bg1"/>
              </a:solidFill>
              <a:prstDash val="solid"/>
              <a:round/>
              <a:headEnd/>
              <a:tailEnd/>
            </a:ln>
            <a:effectLst>
              <a:outerShdw blurRad="50800" dist="50800" dir="2700000" sx="98000" sy="98000" algn="tl" rotWithShape="0">
                <a:prstClr val="black">
                  <a:alpha val="50000"/>
                </a:prstClr>
              </a:outerShdw>
            </a:effectLst>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2" name="Freeform 11"/>
            <p:cNvSpPr>
              <a:spLocks/>
            </p:cNvSpPr>
            <p:nvPr/>
          </p:nvSpPr>
          <p:spPr bwMode="auto">
            <a:xfrm>
              <a:off x="3725069" y="3879849"/>
              <a:ext cx="1281113" cy="1531938"/>
            </a:xfrm>
            <a:custGeom>
              <a:avLst/>
              <a:gdLst>
                <a:gd name="T0" fmla="*/ 1116 w 1614"/>
                <a:gd name="T1" fmla="*/ 6 h 1930"/>
                <a:gd name="T2" fmla="*/ 1153 w 1614"/>
                <a:gd name="T3" fmla="*/ 10 h 1930"/>
                <a:gd name="T4" fmla="*/ 1182 w 1614"/>
                <a:gd name="T5" fmla="*/ 22 h 1930"/>
                <a:gd name="T6" fmla="*/ 1202 w 1614"/>
                <a:gd name="T7" fmla="*/ 59 h 1930"/>
                <a:gd name="T8" fmla="*/ 1209 w 1614"/>
                <a:gd name="T9" fmla="*/ 150 h 1930"/>
                <a:gd name="T10" fmla="*/ 1220 w 1614"/>
                <a:gd name="T11" fmla="*/ 245 h 1930"/>
                <a:gd name="T12" fmla="*/ 1231 w 1614"/>
                <a:gd name="T13" fmla="*/ 299 h 1930"/>
                <a:gd name="T14" fmla="*/ 1237 w 1614"/>
                <a:gd name="T15" fmla="*/ 316 h 1930"/>
                <a:gd name="T16" fmla="*/ 1257 w 1614"/>
                <a:gd name="T17" fmla="*/ 365 h 1930"/>
                <a:gd name="T18" fmla="*/ 1300 w 1614"/>
                <a:gd name="T19" fmla="*/ 416 h 1930"/>
                <a:gd name="T20" fmla="*/ 1366 w 1614"/>
                <a:gd name="T21" fmla="*/ 449 h 1930"/>
                <a:gd name="T22" fmla="*/ 1546 w 1614"/>
                <a:gd name="T23" fmla="*/ 490 h 1930"/>
                <a:gd name="T24" fmla="*/ 1568 w 1614"/>
                <a:gd name="T25" fmla="*/ 523 h 1930"/>
                <a:gd name="T26" fmla="*/ 1557 w 1614"/>
                <a:gd name="T27" fmla="*/ 565 h 1930"/>
                <a:gd name="T28" fmla="*/ 1433 w 1614"/>
                <a:gd name="T29" fmla="*/ 767 h 1930"/>
                <a:gd name="T30" fmla="*/ 1439 w 1614"/>
                <a:gd name="T31" fmla="*/ 840 h 1930"/>
                <a:gd name="T32" fmla="*/ 1477 w 1614"/>
                <a:gd name="T33" fmla="*/ 911 h 1930"/>
                <a:gd name="T34" fmla="*/ 1532 w 1614"/>
                <a:gd name="T35" fmla="*/ 982 h 1930"/>
                <a:gd name="T36" fmla="*/ 1590 w 1614"/>
                <a:gd name="T37" fmla="*/ 1050 h 1930"/>
                <a:gd name="T38" fmla="*/ 1612 w 1614"/>
                <a:gd name="T39" fmla="*/ 1092 h 1930"/>
                <a:gd name="T40" fmla="*/ 1606 w 1614"/>
                <a:gd name="T41" fmla="*/ 1137 h 1930"/>
                <a:gd name="T42" fmla="*/ 861 w 1614"/>
                <a:gd name="T43" fmla="*/ 1906 h 1930"/>
                <a:gd name="T44" fmla="*/ 834 w 1614"/>
                <a:gd name="T45" fmla="*/ 1926 h 1930"/>
                <a:gd name="T46" fmla="*/ 799 w 1614"/>
                <a:gd name="T47" fmla="*/ 1928 h 1930"/>
                <a:gd name="T48" fmla="*/ 759 w 1614"/>
                <a:gd name="T49" fmla="*/ 1902 h 1930"/>
                <a:gd name="T50" fmla="*/ 732 w 1614"/>
                <a:gd name="T51" fmla="*/ 1877 h 1930"/>
                <a:gd name="T52" fmla="*/ 706 w 1614"/>
                <a:gd name="T53" fmla="*/ 1850 h 1930"/>
                <a:gd name="T54" fmla="*/ 663 w 1614"/>
                <a:gd name="T55" fmla="*/ 1799 h 1930"/>
                <a:gd name="T56" fmla="*/ 603 w 1614"/>
                <a:gd name="T57" fmla="*/ 1724 h 1930"/>
                <a:gd name="T58" fmla="*/ 532 w 1614"/>
                <a:gd name="T59" fmla="*/ 1627 h 1930"/>
                <a:gd name="T60" fmla="*/ 455 w 1614"/>
                <a:gd name="T61" fmla="*/ 1513 h 1930"/>
                <a:gd name="T62" fmla="*/ 377 w 1614"/>
                <a:gd name="T63" fmla="*/ 1378 h 1930"/>
                <a:gd name="T64" fmla="*/ 300 w 1614"/>
                <a:gd name="T65" fmla="*/ 1227 h 1930"/>
                <a:gd name="T66" fmla="*/ 231 w 1614"/>
                <a:gd name="T67" fmla="*/ 1061 h 1930"/>
                <a:gd name="T68" fmla="*/ 151 w 1614"/>
                <a:gd name="T69" fmla="*/ 831 h 1930"/>
                <a:gd name="T70" fmla="*/ 92 w 1614"/>
                <a:gd name="T71" fmla="*/ 633 h 1930"/>
                <a:gd name="T72" fmla="*/ 51 w 1614"/>
                <a:gd name="T73" fmla="*/ 467 h 1930"/>
                <a:gd name="T74" fmla="*/ 25 w 1614"/>
                <a:gd name="T75" fmla="*/ 332 h 1930"/>
                <a:gd name="T76" fmla="*/ 9 w 1614"/>
                <a:gd name="T77" fmla="*/ 230 h 1930"/>
                <a:gd name="T78" fmla="*/ 1 w 1614"/>
                <a:gd name="T79" fmla="*/ 155 h 1930"/>
                <a:gd name="T80" fmla="*/ 0 w 1614"/>
                <a:gd name="T81" fmla="*/ 112 h 1930"/>
                <a:gd name="T82" fmla="*/ 0 w 1614"/>
                <a:gd name="T83" fmla="*/ 99 h 1930"/>
                <a:gd name="T84" fmla="*/ 9 w 1614"/>
                <a:gd name="T85" fmla="*/ 39 h 1930"/>
                <a:gd name="T86" fmla="*/ 32 w 1614"/>
                <a:gd name="T87" fmla="*/ 8 h 1930"/>
                <a:gd name="T88" fmla="*/ 71 w 1614"/>
                <a:gd name="T89" fmla="*/ 0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14" h="1930">
                  <a:moveTo>
                    <a:pt x="71" y="0"/>
                  </a:moveTo>
                  <a:lnTo>
                    <a:pt x="1116" y="6"/>
                  </a:lnTo>
                  <a:lnTo>
                    <a:pt x="1135" y="8"/>
                  </a:lnTo>
                  <a:lnTo>
                    <a:pt x="1153" y="10"/>
                  </a:lnTo>
                  <a:lnTo>
                    <a:pt x="1169" y="13"/>
                  </a:lnTo>
                  <a:lnTo>
                    <a:pt x="1182" y="22"/>
                  </a:lnTo>
                  <a:lnTo>
                    <a:pt x="1193" y="37"/>
                  </a:lnTo>
                  <a:lnTo>
                    <a:pt x="1202" y="59"/>
                  </a:lnTo>
                  <a:lnTo>
                    <a:pt x="1206" y="86"/>
                  </a:lnTo>
                  <a:lnTo>
                    <a:pt x="1209" y="150"/>
                  </a:lnTo>
                  <a:lnTo>
                    <a:pt x="1215" y="203"/>
                  </a:lnTo>
                  <a:lnTo>
                    <a:pt x="1220" y="245"/>
                  </a:lnTo>
                  <a:lnTo>
                    <a:pt x="1226" y="277"/>
                  </a:lnTo>
                  <a:lnTo>
                    <a:pt x="1231" y="299"/>
                  </a:lnTo>
                  <a:lnTo>
                    <a:pt x="1235" y="312"/>
                  </a:lnTo>
                  <a:lnTo>
                    <a:pt x="1237" y="316"/>
                  </a:lnTo>
                  <a:lnTo>
                    <a:pt x="1244" y="339"/>
                  </a:lnTo>
                  <a:lnTo>
                    <a:pt x="1257" y="365"/>
                  </a:lnTo>
                  <a:lnTo>
                    <a:pt x="1277" y="392"/>
                  </a:lnTo>
                  <a:lnTo>
                    <a:pt x="1300" y="416"/>
                  </a:lnTo>
                  <a:lnTo>
                    <a:pt x="1331" y="436"/>
                  </a:lnTo>
                  <a:lnTo>
                    <a:pt x="1366" y="449"/>
                  </a:lnTo>
                  <a:lnTo>
                    <a:pt x="1524" y="483"/>
                  </a:lnTo>
                  <a:lnTo>
                    <a:pt x="1546" y="490"/>
                  </a:lnTo>
                  <a:lnTo>
                    <a:pt x="1561" y="505"/>
                  </a:lnTo>
                  <a:lnTo>
                    <a:pt x="1568" y="523"/>
                  </a:lnTo>
                  <a:lnTo>
                    <a:pt x="1566" y="543"/>
                  </a:lnTo>
                  <a:lnTo>
                    <a:pt x="1557" y="565"/>
                  </a:lnTo>
                  <a:lnTo>
                    <a:pt x="1444" y="729"/>
                  </a:lnTo>
                  <a:lnTo>
                    <a:pt x="1433" y="767"/>
                  </a:lnTo>
                  <a:lnTo>
                    <a:pt x="1432" y="804"/>
                  </a:lnTo>
                  <a:lnTo>
                    <a:pt x="1439" y="840"/>
                  </a:lnTo>
                  <a:lnTo>
                    <a:pt x="1455" y="877"/>
                  </a:lnTo>
                  <a:lnTo>
                    <a:pt x="1477" y="911"/>
                  </a:lnTo>
                  <a:lnTo>
                    <a:pt x="1503" y="948"/>
                  </a:lnTo>
                  <a:lnTo>
                    <a:pt x="1532" y="982"/>
                  </a:lnTo>
                  <a:lnTo>
                    <a:pt x="1561" y="1017"/>
                  </a:lnTo>
                  <a:lnTo>
                    <a:pt x="1590" y="1050"/>
                  </a:lnTo>
                  <a:lnTo>
                    <a:pt x="1605" y="1070"/>
                  </a:lnTo>
                  <a:lnTo>
                    <a:pt x="1612" y="1092"/>
                  </a:lnTo>
                  <a:lnTo>
                    <a:pt x="1614" y="1115"/>
                  </a:lnTo>
                  <a:lnTo>
                    <a:pt x="1606" y="1137"/>
                  </a:lnTo>
                  <a:lnTo>
                    <a:pt x="1594" y="1157"/>
                  </a:lnTo>
                  <a:lnTo>
                    <a:pt x="861" y="1906"/>
                  </a:lnTo>
                  <a:lnTo>
                    <a:pt x="849" y="1919"/>
                  </a:lnTo>
                  <a:lnTo>
                    <a:pt x="834" y="1926"/>
                  </a:lnTo>
                  <a:lnTo>
                    <a:pt x="818" y="1930"/>
                  </a:lnTo>
                  <a:lnTo>
                    <a:pt x="799" y="1928"/>
                  </a:lnTo>
                  <a:lnTo>
                    <a:pt x="781" y="1919"/>
                  </a:lnTo>
                  <a:lnTo>
                    <a:pt x="759" y="1902"/>
                  </a:lnTo>
                  <a:lnTo>
                    <a:pt x="736" y="1881"/>
                  </a:lnTo>
                  <a:lnTo>
                    <a:pt x="732" y="1877"/>
                  </a:lnTo>
                  <a:lnTo>
                    <a:pt x="723" y="1866"/>
                  </a:lnTo>
                  <a:lnTo>
                    <a:pt x="706" y="1850"/>
                  </a:lnTo>
                  <a:lnTo>
                    <a:pt x="686" y="1828"/>
                  </a:lnTo>
                  <a:lnTo>
                    <a:pt x="663" y="1799"/>
                  </a:lnTo>
                  <a:lnTo>
                    <a:pt x="634" y="1764"/>
                  </a:lnTo>
                  <a:lnTo>
                    <a:pt x="603" y="1724"/>
                  </a:lnTo>
                  <a:lnTo>
                    <a:pt x="568" y="1678"/>
                  </a:lnTo>
                  <a:lnTo>
                    <a:pt x="532" y="1627"/>
                  </a:lnTo>
                  <a:lnTo>
                    <a:pt x="493" y="1573"/>
                  </a:lnTo>
                  <a:lnTo>
                    <a:pt x="455" y="1513"/>
                  </a:lnTo>
                  <a:lnTo>
                    <a:pt x="415" y="1447"/>
                  </a:lnTo>
                  <a:lnTo>
                    <a:pt x="377" y="1378"/>
                  </a:lnTo>
                  <a:lnTo>
                    <a:pt x="337" y="1303"/>
                  </a:lnTo>
                  <a:lnTo>
                    <a:pt x="300" y="1227"/>
                  </a:lnTo>
                  <a:lnTo>
                    <a:pt x="264" y="1146"/>
                  </a:lnTo>
                  <a:lnTo>
                    <a:pt x="231" y="1061"/>
                  </a:lnTo>
                  <a:lnTo>
                    <a:pt x="189" y="942"/>
                  </a:lnTo>
                  <a:lnTo>
                    <a:pt x="151" y="831"/>
                  </a:lnTo>
                  <a:lnTo>
                    <a:pt x="120" y="727"/>
                  </a:lnTo>
                  <a:lnTo>
                    <a:pt x="92" y="633"/>
                  </a:lnTo>
                  <a:lnTo>
                    <a:pt x="71" y="547"/>
                  </a:lnTo>
                  <a:lnTo>
                    <a:pt x="51" y="467"/>
                  </a:lnTo>
                  <a:lnTo>
                    <a:pt x="36" y="396"/>
                  </a:lnTo>
                  <a:lnTo>
                    <a:pt x="25" y="332"/>
                  </a:lnTo>
                  <a:lnTo>
                    <a:pt x="16" y="277"/>
                  </a:lnTo>
                  <a:lnTo>
                    <a:pt x="9" y="230"/>
                  </a:lnTo>
                  <a:lnTo>
                    <a:pt x="5" y="188"/>
                  </a:lnTo>
                  <a:lnTo>
                    <a:pt x="1" y="155"/>
                  </a:lnTo>
                  <a:lnTo>
                    <a:pt x="0" y="130"/>
                  </a:lnTo>
                  <a:lnTo>
                    <a:pt x="0" y="112"/>
                  </a:lnTo>
                  <a:lnTo>
                    <a:pt x="0" y="101"/>
                  </a:lnTo>
                  <a:lnTo>
                    <a:pt x="0" y="99"/>
                  </a:lnTo>
                  <a:lnTo>
                    <a:pt x="1" y="64"/>
                  </a:lnTo>
                  <a:lnTo>
                    <a:pt x="9" y="39"/>
                  </a:lnTo>
                  <a:lnTo>
                    <a:pt x="18" y="20"/>
                  </a:lnTo>
                  <a:lnTo>
                    <a:pt x="32" y="8"/>
                  </a:lnTo>
                  <a:lnTo>
                    <a:pt x="49" y="2"/>
                  </a:lnTo>
                  <a:lnTo>
                    <a:pt x="71" y="0"/>
                  </a:lnTo>
                  <a:close/>
                </a:path>
              </a:pathLst>
            </a:custGeom>
            <a:solidFill>
              <a:schemeClr val="accent6"/>
            </a:solidFill>
            <a:ln w="28575">
              <a:solidFill>
                <a:schemeClr val="bg1"/>
              </a:solidFill>
              <a:prstDash val="solid"/>
              <a:round/>
              <a:headEnd/>
              <a:tailEnd/>
            </a:ln>
            <a:effectLst>
              <a:outerShdw blurRad="50800" dist="50800" dir="2700000" sx="98000" sy="98000" algn="tl" rotWithShape="0">
                <a:prstClr val="black">
                  <a:alpha val="50000"/>
                </a:prstClr>
              </a:outerShdw>
            </a:effectLst>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3" name="Freeform 12"/>
            <p:cNvSpPr>
              <a:spLocks/>
            </p:cNvSpPr>
            <p:nvPr/>
          </p:nvSpPr>
          <p:spPr bwMode="auto">
            <a:xfrm>
              <a:off x="3713956" y="2205037"/>
              <a:ext cx="1290638" cy="1535113"/>
            </a:xfrm>
            <a:custGeom>
              <a:avLst/>
              <a:gdLst>
                <a:gd name="T0" fmla="*/ 822 w 1627"/>
                <a:gd name="T1" fmla="*/ 2 h 1933"/>
                <a:gd name="T2" fmla="*/ 854 w 1627"/>
                <a:gd name="T3" fmla="*/ 22 h 1933"/>
                <a:gd name="T4" fmla="*/ 1605 w 1627"/>
                <a:gd name="T5" fmla="*/ 778 h 1933"/>
                <a:gd name="T6" fmla="*/ 1623 w 1627"/>
                <a:gd name="T7" fmla="*/ 807 h 1933"/>
                <a:gd name="T8" fmla="*/ 1625 w 1627"/>
                <a:gd name="T9" fmla="*/ 840 h 1933"/>
                <a:gd name="T10" fmla="*/ 1598 w 1627"/>
                <a:gd name="T11" fmla="*/ 883 h 1933"/>
                <a:gd name="T12" fmla="*/ 1530 w 1627"/>
                <a:gd name="T13" fmla="*/ 963 h 1933"/>
                <a:gd name="T14" fmla="*/ 1487 w 1627"/>
                <a:gd name="T15" fmla="*/ 1020 h 1933"/>
                <a:gd name="T16" fmla="*/ 1465 w 1627"/>
                <a:gd name="T17" fmla="*/ 1056 h 1933"/>
                <a:gd name="T18" fmla="*/ 1457 w 1627"/>
                <a:gd name="T19" fmla="*/ 1069 h 1933"/>
                <a:gd name="T20" fmla="*/ 1437 w 1627"/>
                <a:gd name="T21" fmla="*/ 1118 h 1933"/>
                <a:gd name="T22" fmla="*/ 1434 w 1627"/>
                <a:gd name="T23" fmla="*/ 1184 h 1933"/>
                <a:gd name="T24" fmla="*/ 1457 w 1627"/>
                <a:gd name="T25" fmla="*/ 1253 h 1933"/>
                <a:gd name="T26" fmla="*/ 1554 w 1627"/>
                <a:gd name="T27" fmla="*/ 1410 h 1933"/>
                <a:gd name="T28" fmla="*/ 1549 w 1627"/>
                <a:gd name="T29" fmla="*/ 1448 h 1933"/>
                <a:gd name="T30" fmla="*/ 1510 w 1627"/>
                <a:gd name="T31" fmla="*/ 1472 h 1933"/>
                <a:gd name="T32" fmla="*/ 1286 w 1627"/>
                <a:gd name="T33" fmla="*/ 1523 h 1933"/>
                <a:gd name="T34" fmla="*/ 1244 w 1627"/>
                <a:gd name="T35" fmla="*/ 1565 h 1933"/>
                <a:gd name="T36" fmla="*/ 1217 w 1627"/>
                <a:gd name="T37" fmla="*/ 1623 h 1933"/>
                <a:gd name="T38" fmla="*/ 1204 w 1627"/>
                <a:gd name="T39" fmla="*/ 1692 h 1933"/>
                <a:gd name="T40" fmla="*/ 1197 w 1627"/>
                <a:gd name="T41" fmla="*/ 1765 h 1933"/>
                <a:gd name="T42" fmla="*/ 1191 w 1627"/>
                <a:gd name="T43" fmla="*/ 1838 h 1933"/>
                <a:gd name="T44" fmla="*/ 1177 w 1627"/>
                <a:gd name="T45" fmla="*/ 1884 h 1933"/>
                <a:gd name="T46" fmla="*/ 1142 w 1627"/>
                <a:gd name="T47" fmla="*/ 1911 h 1933"/>
                <a:gd name="T48" fmla="*/ 71 w 1627"/>
                <a:gd name="T49" fmla="*/ 1933 h 1933"/>
                <a:gd name="T50" fmla="*/ 38 w 1627"/>
                <a:gd name="T51" fmla="*/ 1925 h 1933"/>
                <a:gd name="T52" fmla="*/ 13 w 1627"/>
                <a:gd name="T53" fmla="*/ 1904 h 1933"/>
                <a:gd name="T54" fmla="*/ 2 w 1627"/>
                <a:gd name="T55" fmla="*/ 1858 h 1933"/>
                <a:gd name="T56" fmla="*/ 0 w 1627"/>
                <a:gd name="T57" fmla="*/ 1818 h 1933"/>
                <a:gd name="T58" fmla="*/ 2 w 1627"/>
                <a:gd name="T59" fmla="*/ 1765 h 1933"/>
                <a:gd name="T60" fmla="*/ 11 w 1627"/>
                <a:gd name="T61" fmla="*/ 1667 h 1933"/>
                <a:gd name="T62" fmla="*/ 29 w 1627"/>
                <a:gd name="T63" fmla="*/ 1534 h 1933"/>
                <a:gd name="T64" fmla="*/ 60 w 1627"/>
                <a:gd name="T65" fmla="*/ 1370 h 1933"/>
                <a:gd name="T66" fmla="*/ 107 w 1627"/>
                <a:gd name="T67" fmla="*/ 1186 h 1933"/>
                <a:gd name="T68" fmla="*/ 177 w 1627"/>
                <a:gd name="T69" fmla="*/ 989 h 1933"/>
                <a:gd name="T70" fmla="*/ 277 w 1627"/>
                <a:gd name="T71" fmla="*/ 767 h 1933"/>
                <a:gd name="T72" fmla="*/ 386 w 1627"/>
                <a:gd name="T73" fmla="*/ 555 h 1933"/>
                <a:gd name="T74" fmla="*/ 483 w 1627"/>
                <a:gd name="T75" fmla="*/ 386 h 1933"/>
                <a:gd name="T76" fmla="*/ 568 w 1627"/>
                <a:gd name="T77" fmla="*/ 253 h 1933"/>
                <a:gd name="T78" fmla="*/ 638 w 1627"/>
                <a:gd name="T79" fmla="*/ 156 h 1933"/>
                <a:gd name="T80" fmla="*/ 690 w 1627"/>
                <a:gd name="T81" fmla="*/ 91 h 1933"/>
                <a:gd name="T82" fmla="*/ 723 w 1627"/>
                <a:gd name="T83" fmla="*/ 53 h 1933"/>
                <a:gd name="T84" fmla="*/ 734 w 1627"/>
                <a:gd name="T85" fmla="*/ 42 h 1933"/>
                <a:gd name="T86" fmla="*/ 782 w 1627"/>
                <a:gd name="T87" fmla="*/ 5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27" h="1933">
                  <a:moveTo>
                    <a:pt x="803" y="0"/>
                  </a:moveTo>
                  <a:lnTo>
                    <a:pt x="822" y="2"/>
                  </a:lnTo>
                  <a:lnTo>
                    <a:pt x="838" y="9"/>
                  </a:lnTo>
                  <a:lnTo>
                    <a:pt x="854" y="22"/>
                  </a:lnTo>
                  <a:lnTo>
                    <a:pt x="1592" y="763"/>
                  </a:lnTo>
                  <a:lnTo>
                    <a:pt x="1605" y="778"/>
                  </a:lnTo>
                  <a:lnTo>
                    <a:pt x="1616" y="790"/>
                  </a:lnTo>
                  <a:lnTo>
                    <a:pt x="1623" y="807"/>
                  </a:lnTo>
                  <a:lnTo>
                    <a:pt x="1627" y="823"/>
                  </a:lnTo>
                  <a:lnTo>
                    <a:pt x="1625" y="840"/>
                  </a:lnTo>
                  <a:lnTo>
                    <a:pt x="1616" y="860"/>
                  </a:lnTo>
                  <a:lnTo>
                    <a:pt x="1598" y="883"/>
                  </a:lnTo>
                  <a:lnTo>
                    <a:pt x="1561" y="925"/>
                  </a:lnTo>
                  <a:lnTo>
                    <a:pt x="1530" y="963"/>
                  </a:lnTo>
                  <a:lnTo>
                    <a:pt x="1507" y="994"/>
                  </a:lnTo>
                  <a:lnTo>
                    <a:pt x="1487" y="1020"/>
                  </a:lnTo>
                  <a:lnTo>
                    <a:pt x="1474" y="1042"/>
                  </a:lnTo>
                  <a:lnTo>
                    <a:pt x="1465" y="1056"/>
                  </a:lnTo>
                  <a:lnTo>
                    <a:pt x="1459" y="1066"/>
                  </a:lnTo>
                  <a:lnTo>
                    <a:pt x="1457" y="1069"/>
                  </a:lnTo>
                  <a:lnTo>
                    <a:pt x="1447" y="1091"/>
                  </a:lnTo>
                  <a:lnTo>
                    <a:pt x="1437" y="1118"/>
                  </a:lnTo>
                  <a:lnTo>
                    <a:pt x="1434" y="1149"/>
                  </a:lnTo>
                  <a:lnTo>
                    <a:pt x="1434" y="1184"/>
                  </a:lnTo>
                  <a:lnTo>
                    <a:pt x="1441" y="1219"/>
                  </a:lnTo>
                  <a:lnTo>
                    <a:pt x="1457" y="1253"/>
                  </a:lnTo>
                  <a:lnTo>
                    <a:pt x="1545" y="1388"/>
                  </a:lnTo>
                  <a:lnTo>
                    <a:pt x="1554" y="1410"/>
                  </a:lnTo>
                  <a:lnTo>
                    <a:pt x="1556" y="1432"/>
                  </a:lnTo>
                  <a:lnTo>
                    <a:pt x="1549" y="1448"/>
                  </a:lnTo>
                  <a:lnTo>
                    <a:pt x="1532" y="1463"/>
                  </a:lnTo>
                  <a:lnTo>
                    <a:pt x="1510" y="1472"/>
                  </a:lnTo>
                  <a:lnTo>
                    <a:pt x="1315" y="1508"/>
                  </a:lnTo>
                  <a:lnTo>
                    <a:pt x="1286" y="1523"/>
                  </a:lnTo>
                  <a:lnTo>
                    <a:pt x="1263" y="1541"/>
                  </a:lnTo>
                  <a:lnTo>
                    <a:pt x="1244" y="1565"/>
                  </a:lnTo>
                  <a:lnTo>
                    <a:pt x="1230" y="1592"/>
                  </a:lnTo>
                  <a:lnTo>
                    <a:pt x="1217" y="1623"/>
                  </a:lnTo>
                  <a:lnTo>
                    <a:pt x="1210" y="1656"/>
                  </a:lnTo>
                  <a:lnTo>
                    <a:pt x="1204" y="1692"/>
                  </a:lnTo>
                  <a:lnTo>
                    <a:pt x="1201" y="1729"/>
                  </a:lnTo>
                  <a:lnTo>
                    <a:pt x="1197" y="1765"/>
                  </a:lnTo>
                  <a:lnTo>
                    <a:pt x="1195" y="1802"/>
                  </a:lnTo>
                  <a:lnTo>
                    <a:pt x="1191" y="1838"/>
                  </a:lnTo>
                  <a:lnTo>
                    <a:pt x="1188" y="1862"/>
                  </a:lnTo>
                  <a:lnTo>
                    <a:pt x="1177" y="1884"/>
                  </a:lnTo>
                  <a:lnTo>
                    <a:pt x="1162" y="1900"/>
                  </a:lnTo>
                  <a:lnTo>
                    <a:pt x="1142" y="1911"/>
                  </a:lnTo>
                  <a:lnTo>
                    <a:pt x="1119" y="1916"/>
                  </a:lnTo>
                  <a:lnTo>
                    <a:pt x="71" y="1933"/>
                  </a:lnTo>
                  <a:lnTo>
                    <a:pt x="53" y="1931"/>
                  </a:lnTo>
                  <a:lnTo>
                    <a:pt x="38" y="1925"/>
                  </a:lnTo>
                  <a:lnTo>
                    <a:pt x="24" y="1916"/>
                  </a:lnTo>
                  <a:lnTo>
                    <a:pt x="13" y="1904"/>
                  </a:lnTo>
                  <a:lnTo>
                    <a:pt x="5" y="1884"/>
                  </a:lnTo>
                  <a:lnTo>
                    <a:pt x="2" y="1858"/>
                  </a:lnTo>
                  <a:lnTo>
                    <a:pt x="0" y="1823"/>
                  </a:lnTo>
                  <a:lnTo>
                    <a:pt x="0" y="1818"/>
                  </a:lnTo>
                  <a:lnTo>
                    <a:pt x="2" y="1796"/>
                  </a:lnTo>
                  <a:lnTo>
                    <a:pt x="2" y="1765"/>
                  </a:lnTo>
                  <a:lnTo>
                    <a:pt x="5" y="1721"/>
                  </a:lnTo>
                  <a:lnTo>
                    <a:pt x="11" y="1667"/>
                  </a:lnTo>
                  <a:lnTo>
                    <a:pt x="18" y="1605"/>
                  </a:lnTo>
                  <a:lnTo>
                    <a:pt x="29" y="1534"/>
                  </a:lnTo>
                  <a:lnTo>
                    <a:pt x="42" y="1455"/>
                  </a:lnTo>
                  <a:lnTo>
                    <a:pt x="60" y="1370"/>
                  </a:lnTo>
                  <a:lnTo>
                    <a:pt x="82" y="1280"/>
                  </a:lnTo>
                  <a:lnTo>
                    <a:pt x="107" y="1186"/>
                  </a:lnTo>
                  <a:lnTo>
                    <a:pt x="140" y="1089"/>
                  </a:lnTo>
                  <a:lnTo>
                    <a:pt x="177" y="989"/>
                  </a:lnTo>
                  <a:lnTo>
                    <a:pt x="220" y="887"/>
                  </a:lnTo>
                  <a:lnTo>
                    <a:pt x="277" y="767"/>
                  </a:lnTo>
                  <a:lnTo>
                    <a:pt x="333" y="656"/>
                  </a:lnTo>
                  <a:lnTo>
                    <a:pt x="386" y="555"/>
                  </a:lnTo>
                  <a:lnTo>
                    <a:pt x="435" y="464"/>
                  </a:lnTo>
                  <a:lnTo>
                    <a:pt x="483" y="386"/>
                  </a:lnTo>
                  <a:lnTo>
                    <a:pt x="527" y="315"/>
                  </a:lnTo>
                  <a:lnTo>
                    <a:pt x="568" y="253"/>
                  </a:lnTo>
                  <a:lnTo>
                    <a:pt x="605" y="200"/>
                  </a:lnTo>
                  <a:lnTo>
                    <a:pt x="638" y="156"/>
                  </a:lnTo>
                  <a:lnTo>
                    <a:pt x="667" y="120"/>
                  </a:lnTo>
                  <a:lnTo>
                    <a:pt x="690" y="91"/>
                  </a:lnTo>
                  <a:lnTo>
                    <a:pt x="709" y="69"/>
                  </a:lnTo>
                  <a:lnTo>
                    <a:pt x="723" y="53"/>
                  </a:lnTo>
                  <a:lnTo>
                    <a:pt x="732" y="45"/>
                  </a:lnTo>
                  <a:lnTo>
                    <a:pt x="734" y="42"/>
                  </a:lnTo>
                  <a:lnTo>
                    <a:pt x="760" y="20"/>
                  </a:lnTo>
                  <a:lnTo>
                    <a:pt x="782" y="5"/>
                  </a:lnTo>
                  <a:lnTo>
                    <a:pt x="803" y="0"/>
                  </a:lnTo>
                  <a:close/>
                </a:path>
              </a:pathLst>
            </a:custGeom>
            <a:solidFill>
              <a:schemeClr val="tx1">
                <a:lumMod val="50000"/>
                <a:lumOff val="50000"/>
              </a:schemeClr>
            </a:solidFill>
            <a:ln w="28575">
              <a:solidFill>
                <a:schemeClr val="bg1"/>
              </a:solidFill>
              <a:prstDash val="solid"/>
              <a:round/>
              <a:headEnd/>
              <a:tailEnd/>
            </a:ln>
            <a:effectLst>
              <a:outerShdw blurRad="50800" dist="50800" dir="2700000" sx="98000" sy="98000" algn="tl" rotWithShape="0">
                <a:prstClr val="black">
                  <a:alpha val="50000"/>
                </a:prstClr>
              </a:outerShdw>
            </a:effectLst>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4" name="Freeform 13"/>
            <p:cNvSpPr>
              <a:spLocks/>
            </p:cNvSpPr>
            <p:nvPr/>
          </p:nvSpPr>
          <p:spPr bwMode="auto">
            <a:xfrm>
              <a:off x="4485481" y="1420812"/>
              <a:ext cx="1533525" cy="1276350"/>
            </a:xfrm>
            <a:custGeom>
              <a:avLst/>
              <a:gdLst>
                <a:gd name="T0" fmla="*/ 1835 w 1933"/>
                <a:gd name="T1" fmla="*/ 0 h 1608"/>
                <a:gd name="T2" fmla="*/ 1893 w 1933"/>
                <a:gd name="T3" fmla="*/ 9 h 1608"/>
                <a:gd name="T4" fmla="*/ 1924 w 1933"/>
                <a:gd name="T5" fmla="*/ 34 h 1608"/>
                <a:gd name="T6" fmla="*/ 1933 w 1933"/>
                <a:gd name="T7" fmla="*/ 71 h 1608"/>
                <a:gd name="T8" fmla="*/ 1920 w 1933"/>
                <a:gd name="T9" fmla="*/ 1136 h 1608"/>
                <a:gd name="T10" fmla="*/ 1913 w 1933"/>
                <a:gd name="T11" fmla="*/ 1169 h 1608"/>
                <a:gd name="T12" fmla="*/ 1889 w 1933"/>
                <a:gd name="T13" fmla="*/ 1195 h 1608"/>
                <a:gd name="T14" fmla="*/ 1840 w 1933"/>
                <a:gd name="T15" fmla="*/ 1206 h 1608"/>
                <a:gd name="T16" fmla="*/ 1723 w 1933"/>
                <a:gd name="T17" fmla="*/ 1215 h 1608"/>
                <a:gd name="T18" fmla="*/ 1651 w 1933"/>
                <a:gd name="T19" fmla="*/ 1226 h 1608"/>
                <a:gd name="T20" fmla="*/ 1614 w 1933"/>
                <a:gd name="T21" fmla="*/ 1235 h 1608"/>
                <a:gd name="T22" fmla="*/ 1587 w 1933"/>
                <a:gd name="T23" fmla="*/ 1244 h 1608"/>
                <a:gd name="T24" fmla="*/ 1534 w 1933"/>
                <a:gd name="T25" fmla="*/ 1275 h 1608"/>
                <a:gd name="T26" fmla="*/ 1490 w 1933"/>
                <a:gd name="T27" fmla="*/ 1329 h 1608"/>
                <a:gd name="T28" fmla="*/ 1443 w 1933"/>
                <a:gd name="T29" fmla="*/ 1523 h 1608"/>
                <a:gd name="T30" fmla="*/ 1419 w 1933"/>
                <a:gd name="T31" fmla="*/ 1559 h 1608"/>
                <a:gd name="T32" fmla="*/ 1381 w 1933"/>
                <a:gd name="T33" fmla="*/ 1564 h 1608"/>
                <a:gd name="T34" fmla="*/ 1195 w 1933"/>
                <a:gd name="T35" fmla="*/ 1442 h 1608"/>
                <a:gd name="T36" fmla="*/ 1122 w 1933"/>
                <a:gd name="T37" fmla="*/ 1428 h 1608"/>
                <a:gd name="T38" fmla="*/ 1049 w 1933"/>
                <a:gd name="T39" fmla="*/ 1451 h 1608"/>
                <a:gd name="T40" fmla="*/ 978 w 1933"/>
                <a:gd name="T41" fmla="*/ 1499 h 1608"/>
                <a:gd name="T42" fmla="*/ 909 w 1933"/>
                <a:gd name="T43" fmla="*/ 1557 h 1608"/>
                <a:gd name="T44" fmla="*/ 854 w 1933"/>
                <a:gd name="T45" fmla="*/ 1599 h 1608"/>
                <a:gd name="T46" fmla="*/ 809 w 1933"/>
                <a:gd name="T47" fmla="*/ 1608 h 1608"/>
                <a:gd name="T48" fmla="*/ 769 w 1933"/>
                <a:gd name="T49" fmla="*/ 1588 h 1608"/>
                <a:gd name="T50" fmla="*/ 11 w 1933"/>
                <a:gd name="T51" fmla="*/ 839 h 1608"/>
                <a:gd name="T52" fmla="*/ 0 w 1933"/>
                <a:gd name="T53" fmla="*/ 808 h 1608"/>
                <a:gd name="T54" fmla="*/ 11 w 1933"/>
                <a:gd name="T55" fmla="*/ 772 h 1608"/>
                <a:gd name="T56" fmla="*/ 49 w 1933"/>
                <a:gd name="T57" fmla="*/ 726 h 1608"/>
                <a:gd name="T58" fmla="*/ 62 w 1933"/>
                <a:gd name="T59" fmla="*/ 714 h 1608"/>
                <a:gd name="T60" fmla="*/ 102 w 1933"/>
                <a:gd name="T61" fmla="*/ 679 h 1608"/>
                <a:gd name="T62" fmla="*/ 166 w 1933"/>
                <a:gd name="T63" fmla="*/ 626 h 1608"/>
                <a:gd name="T64" fmla="*/ 251 w 1933"/>
                <a:gd name="T65" fmla="*/ 561 h 1608"/>
                <a:gd name="T66" fmla="*/ 359 w 1933"/>
                <a:gd name="T67" fmla="*/ 488 h 1608"/>
                <a:gd name="T68" fmla="*/ 485 w 1933"/>
                <a:gd name="T69" fmla="*/ 409 h 1608"/>
                <a:gd name="T70" fmla="*/ 627 w 1933"/>
                <a:gd name="T71" fmla="*/ 331 h 1608"/>
                <a:gd name="T72" fmla="*/ 787 w 1933"/>
                <a:gd name="T73" fmla="*/ 260 h 1608"/>
                <a:gd name="T74" fmla="*/ 991 w 1933"/>
                <a:gd name="T75" fmla="*/ 185 h 1608"/>
                <a:gd name="T76" fmla="*/ 1204 w 1933"/>
                <a:gd name="T77" fmla="*/ 118 h 1608"/>
                <a:gd name="T78" fmla="*/ 1386 w 1933"/>
                <a:gd name="T79" fmla="*/ 69 h 1608"/>
                <a:gd name="T80" fmla="*/ 1536 w 1933"/>
                <a:gd name="T81" fmla="*/ 36 h 1608"/>
                <a:gd name="T82" fmla="*/ 1656 w 1933"/>
                <a:gd name="T83" fmla="*/ 16 h 1608"/>
                <a:gd name="T84" fmla="*/ 1744 w 1933"/>
                <a:gd name="T85" fmla="*/ 5 h 1608"/>
                <a:gd name="T86" fmla="*/ 1802 w 1933"/>
                <a:gd name="T87" fmla="*/ 1 h 1608"/>
                <a:gd name="T88" fmla="*/ 1831 w 1933"/>
                <a:gd name="T89" fmla="*/ 0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33" h="1608">
                  <a:moveTo>
                    <a:pt x="1831" y="0"/>
                  </a:moveTo>
                  <a:lnTo>
                    <a:pt x="1835" y="0"/>
                  </a:lnTo>
                  <a:lnTo>
                    <a:pt x="1867" y="3"/>
                  </a:lnTo>
                  <a:lnTo>
                    <a:pt x="1893" y="9"/>
                  </a:lnTo>
                  <a:lnTo>
                    <a:pt x="1913" y="20"/>
                  </a:lnTo>
                  <a:lnTo>
                    <a:pt x="1924" y="34"/>
                  </a:lnTo>
                  <a:lnTo>
                    <a:pt x="1931" y="51"/>
                  </a:lnTo>
                  <a:lnTo>
                    <a:pt x="1933" y="71"/>
                  </a:lnTo>
                  <a:lnTo>
                    <a:pt x="1920" y="1118"/>
                  </a:lnTo>
                  <a:lnTo>
                    <a:pt x="1920" y="1136"/>
                  </a:lnTo>
                  <a:lnTo>
                    <a:pt x="1918" y="1153"/>
                  </a:lnTo>
                  <a:lnTo>
                    <a:pt x="1913" y="1169"/>
                  </a:lnTo>
                  <a:lnTo>
                    <a:pt x="1904" y="1184"/>
                  </a:lnTo>
                  <a:lnTo>
                    <a:pt x="1889" y="1195"/>
                  </a:lnTo>
                  <a:lnTo>
                    <a:pt x="1869" y="1202"/>
                  </a:lnTo>
                  <a:lnTo>
                    <a:pt x="1840" y="1206"/>
                  </a:lnTo>
                  <a:lnTo>
                    <a:pt x="1776" y="1209"/>
                  </a:lnTo>
                  <a:lnTo>
                    <a:pt x="1723" y="1215"/>
                  </a:lnTo>
                  <a:lnTo>
                    <a:pt x="1682" y="1220"/>
                  </a:lnTo>
                  <a:lnTo>
                    <a:pt x="1651" y="1226"/>
                  </a:lnTo>
                  <a:lnTo>
                    <a:pt x="1627" y="1231"/>
                  </a:lnTo>
                  <a:lnTo>
                    <a:pt x="1614" y="1235"/>
                  </a:lnTo>
                  <a:lnTo>
                    <a:pt x="1611" y="1237"/>
                  </a:lnTo>
                  <a:lnTo>
                    <a:pt x="1587" y="1244"/>
                  </a:lnTo>
                  <a:lnTo>
                    <a:pt x="1561" y="1257"/>
                  </a:lnTo>
                  <a:lnTo>
                    <a:pt x="1534" y="1275"/>
                  </a:lnTo>
                  <a:lnTo>
                    <a:pt x="1510" y="1300"/>
                  </a:lnTo>
                  <a:lnTo>
                    <a:pt x="1490" y="1329"/>
                  </a:lnTo>
                  <a:lnTo>
                    <a:pt x="1478" y="1366"/>
                  </a:lnTo>
                  <a:lnTo>
                    <a:pt x="1443" y="1523"/>
                  </a:lnTo>
                  <a:lnTo>
                    <a:pt x="1434" y="1544"/>
                  </a:lnTo>
                  <a:lnTo>
                    <a:pt x="1419" y="1559"/>
                  </a:lnTo>
                  <a:lnTo>
                    <a:pt x="1401" y="1566"/>
                  </a:lnTo>
                  <a:lnTo>
                    <a:pt x="1381" y="1564"/>
                  </a:lnTo>
                  <a:lnTo>
                    <a:pt x="1359" y="1555"/>
                  </a:lnTo>
                  <a:lnTo>
                    <a:pt x="1195" y="1442"/>
                  </a:lnTo>
                  <a:lnTo>
                    <a:pt x="1159" y="1430"/>
                  </a:lnTo>
                  <a:lnTo>
                    <a:pt x="1122" y="1428"/>
                  </a:lnTo>
                  <a:lnTo>
                    <a:pt x="1086" y="1437"/>
                  </a:lnTo>
                  <a:lnTo>
                    <a:pt x="1049" y="1451"/>
                  </a:lnTo>
                  <a:lnTo>
                    <a:pt x="1013" y="1473"/>
                  </a:lnTo>
                  <a:lnTo>
                    <a:pt x="978" y="1499"/>
                  </a:lnTo>
                  <a:lnTo>
                    <a:pt x="942" y="1528"/>
                  </a:lnTo>
                  <a:lnTo>
                    <a:pt x="909" y="1557"/>
                  </a:lnTo>
                  <a:lnTo>
                    <a:pt x="875" y="1586"/>
                  </a:lnTo>
                  <a:lnTo>
                    <a:pt x="854" y="1599"/>
                  </a:lnTo>
                  <a:lnTo>
                    <a:pt x="833" y="1608"/>
                  </a:lnTo>
                  <a:lnTo>
                    <a:pt x="809" y="1608"/>
                  </a:lnTo>
                  <a:lnTo>
                    <a:pt x="789" y="1603"/>
                  </a:lnTo>
                  <a:lnTo>
                    <a:pt x="769" y="1588"/>
                  </a:lnTo>
                  <a:lnTo>
                    <a:pt x="22" y="852"/>
                  </a:lnTo>
                  <a:lnTo>
                    <a:pt x="11" y="839"/>
                  </a:lnTo>
                  <a:lnTo>
                    <a:pt x="2" y="825"/>
                  </a:lnTo>
                  <a:lnTo>
                    <a:pt x="0" y="808"/>
                  </a:lnTo>
                  <a:lnTo>
                    <a:pt x="2" y="792"/>
                  </a:lnTo>
                  <a:lnTo>
                    <a:pt x="11" y="772"/>
                  </a:lnTo>
                  <a:lnTo>
                    <a:pt x="26" y="750"/>
                  </a:lnTo>
                  <a:lnTo>
                    <a:pt x="49" y="726"/>
                  </a:lnTo>
                  <a:lnTo>
                    <a:pt x="53" y="723"/>
                  </a:lnTo>
                  <a:lnTo>
                    <a:pt x="62" y="714"/>
                  </a:lnTo>
                  <a:lnTo>
                    <a:pt x="78" y="699"/>
                  </a:lnTo>
                  <a:lnTo>
                    <a:pt x="102" y="679"/>
                  </a:lnTo>
                  <a:lnTo>
                    <a:pt x="131" y="655"/>
                  </a:lnTo>
                  <a:lnTo>
                    <a:pt x="166" y="626"/>
                  </a:lnTo>
                  <a:lnTo>
                    <a:pt x="206" y="595"/>
                  </a:lnTo>
                  <a:lnTo>
                    <a:pt x="251" y="561"/>
                  </a:lnTo>
                  <a:lnTo>
                    <a:pt x="302" y="524"/>
                  </a:lnTo>
                  <a:lnTo>
                    <a:pt x="359" y="488"/>
                  </a:lnTo>
                  <a:lnTo>
                    <a:pt x="419" y="448"/>
                  </a:lnTo>
                  <a:lnTo>
                    <a:pt x="485" y="409"/>
                  </a:lnTo>
                  <a:lnTo>
                    <a:pt x="554" y="369"/>
                  </a:lnTo>
                  <a:lnTo>
                    <a:pt x="627" y="331"/>
                  </a:lnTo>
                  <a:lnTo>
                    <a:pt x="705" y="295"/>
                  </a:lnTo>
                  <a:lnTo>
                    <a:pt x="787" y="260"/>
                  </a:lnTo>
                  <a:lnTo>
                    <a:pt x="871" y="227"/>
                  </a:lnTo>
                  <a:lnTo>
                    <a:pt x="991" y="185"/>
                  </a:lnTo>
                  <a:lnTo>
                    <a:pt x="1102" y="149"/>
                  </a:lnTo>
                  <a:lnTo>
                    <a:pt x="1204" y="118"/>
                  </a:lnTo>
                  <a:lnTo>
                    <a:pt x="1299" y="91"/>
                  </a:lnTo>
                  <a:lnTo>
                    <a:pt x="1386" y="69"/>
                  </a:lnTo>
                  <a:lnTo>
                    <a:pt x="1465" y="51"/>
                  </a:lnTo>
                  <a:lnTo>
                    <a:pt x="1536" y="36"/>
                  </a:lnTo>
                  <a:lnTo>
                    <a:pt x="1600" y="23"/>
                  </a:lnTo>
                  <a:lnTo>
                    <a:pt x="1656" y="16"/>
                  </a:lnTo>
                  <a:lnTo>
                    <a:pt x="1703" y="9"/>
                  </a:lnTo>
                  <a:lnTo>
                    <a:pt x="1744" y="5"/>
                  </a:lnTo>
                  <a:lnTo>
                    <a:pt x="1776" y="1"/>
                  </a:lnTo>
                  <a:lnTo>
                    <a:pt x="1802" y="1"/>
                  </a:lnTo>
                  <a:lnTo>
                    <a:pt x="1820" y="0"/>
                  </a:lnTo>
                  <a:lnTo>
                    <a:pt x="1831" y="0"/>
                  </a:lnTo>
                  <a:close/>
                </a:path>
              </a:pathLst>
            </a:custGeom>
            <a:solidFill>
              <a:srgbClr val="92D050"/>
            </a:solidFill>
            <a:ln w="28575">
              <a:solidFill>
                <a:schemeClr val="bg1"/>
              </a:solidFill>
              <a:prstDash val="solid"/>
              <a:round/>
              <a:headEnd/>
              <a:tailEnd/>
            </a:ln>
            <a:effectLst>
              <a:outerShdw blurRad="50800" dist="50800" dir="2700000" sx="98000" sy="98000" algn="tl" rotWithShape="0">
                <a:prstClr val="black">
                  <a:alpha val="50000"/>
                </a:prstClr>
              </a:outerShdw>
            </a:effectLst>
          </p:spPr>
          <p:txBody>
            <a:bodyPr vert="horz" wrap="square" lIns="91464" tIns="45732" rIns="91464" bIns="45732" numCol="1" anchor="t" anchorCtr="0" compatLnSpc="1">
              <a:prstTxWarp prst="textNoShape">
                <a:avLst/>
              </a:prstTxWarp>
            </a:bodyPr>
            <a:lstStyle/>
            <a:p>
              <a:endParaRPr lang="en-IN" sz="2801">
                <a:latin typeface="+mj-lt"/>
              </a:endParaRPr>
            </a:p>
          </p:txBody>
        </p:sp>
      </p:grpSp>
      <p:grpSp>
        <p:nvGrpSpPr>
          <p:cNvPr id="1027" name="Group 1026"/>
          <p:cNvGrpSpPr/>
          <p:nvPr/>
        </p:nvGrpSpPr>
        <p:grpSpPr>
          <a:xfrm>
            <a:off x="1481224" y="4161368"/>
            <a:ext cx="10644362" cy="1686335"/>
            <a:chOff x="829035" y="4688371"/>
            <a:chExt cx="10641590" cy="1685895"/>
          </a:xfrm>
        </p:grpSpPr>
        <p:grpSp>
          <p:nvGrpSpPr>
            <p:cNvPr id="1026" name="Group 1025"/>
            <p:cNvGrpSpPr/>
            <p:nvPr/>
          </p:nvGrpSpPr>
          <p:grpSpPr>
            <a:xfrm>
              <a:off x="829035" y="4688371"/>
              <a:ext cx="2434917" cy="1685895"/>
              <a:chOff x="1133835" y="1906053"/>
              <a:chExt cx="2434917" cy="1685895"/>
            </a:xfrm>
          </p:grpSpPr>
          <p:sp>
            <p:nvSpPr>
              <p:cNvPr id="180" name="TextBox 179"/>
              <p:cNvSpPr txBox="1"/>
              <p:nvPr/>
            </p:nvSpPr>
            <p:spPr>
              <a:xfrm>
                <a:off x="1217612" y="2551934"/>
                <a:ext cx="2351140" cy="1040014"/>
              </a:xfrm>
              <a:prstGeom prst="rect">
                <a:avLst/>
              </a:prstGeom>
              <a:noFill/>
            </p:spPr>
            <p:txBody>
              <a:bodyPr wrap="square" rtlCol="0">
                <a:spAutoFit/>
              </a:bodyPr>
              <a:lstStyle/>
              <a:p>
                <a:pPr algn="r">
                  <a:lnSpc>
                    <a:spcPct val="110000"/>
                  </a:lnSpc>
                </a:pPr>
                <a:r>
                  <a:rPr lang="en-US" sz="1400" kern="0" dirty="0">
                    <a:solidFill>
                      <a:schemeClr val="tx1">
                        <a:lumMod val="65000"/>
                        <a:lumOff val="35000"/>
                      </a:schemeClr>
                    </a:solidFill>
                    <a:latin typeface="+mj-lt"/>
                    <a:ea typeface="Open Sans" panose="020B0606030504020204" pitchFamily="34" charset="0"/>
                    <a:cs typeface="Open Sans" panose="020B0606030504020204" pitchFamily="34" charset="0"/>
                  </a:rPr>
                  <a:t>Digital transformation is different because of the combination of these 8 challenges</a:t>
                </a:r>
                <a:endParaRPr lang="en-US" sz="1400" dirty="0">
                  <a:solidFill>
                    <a:schemeClr val="tx1">
                      <a:lumMod val="65000"/>
                      <a:lumOff val="35000"/>
                    </a:schemeClr>
                  </a:solidFill>
                  <a:latin typeface="+mj-lt"/>
                  <a:ea typeface="Open Sans" panose="020B0606030504020204" pitchFamily="34" charset="0"/>
                  <a:cs typeface="Open Sans" panose="020B0606030504020204" pitchFamily="34" charset="0"/>
                </a:endParaRPr>
              </a:p>
            </p:txBody>
          </p:sp>
          <p:sp>
            <p:nvSpPr>
              <p:cNvPr id="181" name="TextBox 180"/>
              <p:cNvSpPr txBox="1"/>
              <p:nvPr/>
            </p:nvSpPr>
            <p:spPr>
              <a:xfrm>
                <a:off x="1133835" y="1906053"/>
                <a:ext cx="2351140" cy="646418"/>
              </a:xfrm>
              <a:prstGeom prst="rect">
                <a:avLst/>
              </a:prstGeom>
              <a:noFill/>
            </p:spPr>
            <p:txBody>
              <a:bodyPr wrap="square" rtlCol="0">
                <a:spAutoFit/>
              </a:bodyPr>
              <a:lstStyle/>
              <a:p>
                <a:pPr algn="r"/>
                <a:r>
                  <a:rPr lang="en-US" sz="1801" b="1" dirty="0">
                    <a:solidFill>
                      <a:schemeClr val="tx1">
                        <a:lumMod val="75000"/>
                        <a:lumOff val="25000"/>
                      </a:schemeClr>
                    </a:solidFill>
                    <a:latin typeface="+mj-lt"/>
                    <a:ea typeface="Open Sans" panose="020B0606030504020204" pitchFamily="34" charset="0"/>
                    <a:cs typeface="Open Sans" panose="020B0606030504020204" pitchFamily="34" charset="0"/>
                  </a:rPr>
                  <a:t>Challenges are connected</a:t>
                </a:r>
                <a:endParaRPr lang="en-IN" sz="1801" b="1" dirty="0">
                  <a:solidFill>
                    <a:schemeClr val="tx1">
                      <a:lumMod val="75000"/>
                      <a:lumOff val="25000"/>
                    </a:schemeClr>
                  </a:solidFill>
                  <a:latin typeface="+mj-lt"/>
                  <a:ea typeface="Open Sans" panose="020B0606030504020204" pitchFamily="34" charset="0"/>
                  <a:cs typeface="Open Sans" panose="020B0606030504020204" pitchFamily="34" charset="0"/>
                </a:endParaRPr>
              </a:p>
            </p:txBody>
          </p:sp>
        </p:grpSp>
        <p:grpSp>
          <p:nvGrpSpPr>
            <p:cNvPr id="183" name="Group 182"/>
            <p:cNvGrpSpPr/>
            <p:nvPr/>
          </p:nvGrpSpPr>
          <p:grpSpPr>
            <a:xfrm>
              <a:off x="9091946" y="4709059"/>
              <a:ext cx="2378679" cy="1428279"/>
              <a:chOff x="1190073" y="1926741"/>
              <a:chExt cx="2378679" cy="1428279"/>
            </a:xfrm>
          </p:grpSpPr>
          <p:sp>
            <p:nvSpPr>
              <p:cNvPr id="184" name="TextBox 183"/>
              <p:cNvSpPr txBox="1"/>
              <p:nvPr/>
            </p:nvSpPr>
            <p:spPr>
              <a:xfrm>
                <a:off x="1217612" y="2551933"/>
                <a:ext cx="2351140" cy="803087"/>
              </a:xfrm>
              <a:prstGeom prst="rect">
                <a:avLst/>
              </a:prstGeom>
              <a:noFill/>
            </p:spPr>
            <p:txBody>
              <a:bodyPr wrap="square" rtlCol="0">
                <a:spAutoFit/>
              </a:bodyPr>
              <a:lstStyle/>
              <a:p>
                <a:pPr>
                  <a:lnSpc>
                    <a:spcPct val="110000"/>
                  </a:lnSpc>
                </a:pPr>
                <a:r>
                  <a:rPr lang="en-US" sz="1400" kern="0" dirty="0">
                    <a:solidFill>
                      <a:schemeClr val="tx1">
                        <a:lumMod val="65000"/>
                        <a:lumOff val="35000"/>
                      </a:schemeClr>
                    </a:solidFill>
                    <a:latin typeface="+mj-lt"/>
                    <a:ea typeface="Open Sans" panose="020B0606030504020204" pitchFamily="34" charset="0"/>
                    <a:cs typeface="Open Sans" panose="020B0606030504020204" pitchFamily="34" charset="0"/>
                  </a:rPr>
                  <a:t>The key barrier to digital transformation is today’s organization</a:t>
                </a:r>
                <a:endParaRPr lang="en-US" sz="1400" dirty="0">
                  <a:solidFill>
                    <a:schemeClr val="tx1">
                      <a:lumMod val="65000"/>
                      <a:lumOff val="35000"/>
                    </a:schemeClr>
                  </a:solidFill>
                  <a:latin typeface="+mj-lt"/>
                  <a:ea typeface="Open Sans" panose="020B0606030504020204" pitchFamily="34" charset="0"/>
                  <a:cs typeface="Open Sans" panose="020B0606030504020204" pitchFamily="34" charset="0"/>
                </a:endParaRPr>
              </a:p>
            </p:txBody>
          </p:sp>
          <p:sp>
            <p:nvSpPr>
              <p:cNvPr id="185" name="TextBox 184"/>
              <p:cNvSpPr txBox="1"/>
              <p:nvPr/>
            </p:nvSpPr>
            <p:spPr>
              <a:xfrm>
                <a:off x="1190073" y="1926741"/>
                <a:ext cx="2351140" cy="646419"/>
              </a:xfrm>
              <a:prstGeom prst="rect">
                <a:avLst/>
              </a:prstGeom>
              <a:noFill/>
            </p:spPr>
            <p:txBody>
              <a:bodyPr wrap="square" rtlCol="0">
                <a:spAutoFit/>
              </a:bodyPr>
              <a:lstStyle/>
              <a:p>
                <a:r>
                  <a:rPr lang="en-US" sz="1801" b="1" dirty="0">
                    <a:solidFill>
                      <a:schemeClr val="tx1">
                        <a:lumMod val="75000"/>
                        <a:lumOff val="25000"/>
                      </a:schemeClr>
                    </a:solidFill>
                    <a:latin typeface="+mj-lt"/>
                    <a:ea typeface="Open Sans" panose="020B0606030504020204" pitchFamily="34" charset="0"/>
                    <a:cs typeface="Open Sans" panose="020B0606030504020204" pitchFamily="34" charset="0"/>
                  </a:rPr>
                  <a:t>Organization redesign is required</a:t>
                </a:r>
                <a:endParaRPr lang="en-IN" sz="1801" b="1" dirty="0">
                  <a:solidFill>
                    <a:schemeClr val="tx1">
                      <a:lumMod val="75000"/>
                      <a:lumOff val="25000"/>
                    </a:schemeClr>
                  </a:solidFill>
                  <a:latin typeface="+mj-lt"/>
                  <a:ea typeface="Open Sans" panose="020B0606030504020204" pitchFamily="34" charset="0"/>
                  <a:cs typeface="Open Sans" panose="020B0606030504020204" pitchFamily="34" charset="0"/>
                </a:endParaRPr>
              </a:p>
            </p:txBody>
          </p:sp>
        </p:grpSp>
      </p:grpSp>
      <p:sp>
        <p:nvSpPr>
          <p:cNvPr id="177" name="Freeform 176"/>
          <p:cNvSpPr>
            <a:spLocks/>
          </p:cNvSpPr>
          <p:nvPr/>
        </p:nvSpPr>
        <p:spPr bwMode="auto">
          <a:xfrm>
            <a:off x="6968293" y="516665"/>
            <a:ext cx="1678584" cy="1434043"/>
          </a:xfrm>
          <a:custGeom>
            <a:avLst/>
            <a:gdLst>
              <a:gd name="T0" fmla="*/ 116 w 1922"/>
              <a:gd name="T1" fmla="*/ 0 h 1642"/>
              <a:gd name="T2" fmla="*/ 169 w 1922"/>
              <a:gd name="T3" fmla="*/ 4 h 1642"/>
              <a:gd name="T4" fmla="*/ 266 w 1922"/>
              <a:gd name="T5" fmla="*/ 13 h 1642"/>
              <a:gd name="T6" fmla="*/ 399 w 1922"/>
              <a:gd name="T7" fmla="*/ 33 h 1642"/>
              <a:gd name="T8" fmla="*/ 563 w 1922"/>
              <a:gd name="T9" fmla="*/ 68 h 1642"/>
              <a:gd name="T10" fmla="*/ 745 w 1922"/>
              <a:gd name="T11" fmla="*/ 119 h 1642"/>
              <a:gd name="T12" fmla="*/ 942 w 1922"/>
              <a:gd name="T13" fmla="*/ 190 h 1642"/>
              <a:gd name="T14" fmla="*/ 1164 w 1922"/>
              <a:gd name="T15" fmla="*/ 294 h 1642"/>
              <a:gd name="T16" fmla="*/ 1373 w 1922"/>
              <a:gd name="T17" fmla="*/ 405 h 1642"/>
              <a:gd name="T18" fmla="*/ 1541 w 1922"/>
              <a:gd name="T19" fmla="*/ 505 h 1642"/>
              <a:gd name="T20" fmla="*/ 1672 w 1922"/>
              <a:gd name="T21" fmla="*/ 592 h 1642"/>
              <a:gd name="T22" fmla="*/ 1767 w 1922"/>
              <a:gd name="T23" fmla="*/ 664 h 1642"/>
              <a:gd name="T24" fmla="*/ 1833 w 1922"/>
              <a:gd name="T25" fmla="*/ 716 h 1642"/>
              <a:gd name="T26" fmla="*/ 1869 w 1922"/>
              <a:gd name="T27" fmla="*/ 751 h 1642"/>
              <a:gd name="T28" fmla="*/ 1880 w 1922"/>
              <a:gd name="T29" fmla="*/ 762 h 1642"/>
              <a:gd name="T30" fmla="*/ 1915 w 1922"/>
              <a:gd name="T31" fmla="*/ 809 h 1642"/>
              <a:gd name="T32" fmla="*/ 1920 w 1922"/>
              <a:gd name="T33" fmla="*/ 849 h 1642"/>
              <a:gd name="T34" fmla="*/ 1898 w 1922"/>
              <a:gd name="T35" fmla="*/ 882 h 1642"/>
              <a:gd name="T36" fmla="*/ 1131 w 1922"/>
              <a:gd name="T37" fmla="*/ 1620 h 1642"/>
              <a:gd name="T38" fmla="*/ 1102 w 1922"/>
              <a:gd name="T39" fmla="*/ 1638 h 1642"/>
              <a:gd name="T40" fmla="*/ 1067 w 1922"/>
              <a:gd name="T41" fmla="*/ 1640 h 1642"/>
              <a:gd name="T42" fmla="*/ 1026 w 1922"/>
              <a:gd name="T43" fmla="*/ 1613 h 1642"/>
              <a:gd name="T44" fmla="*/ 947 w 1922"/>
              <a:gd name="T45" fmla="*/ 1543 h 1642"/>
              <a:gd name="T46" fmla="*/ 891 w 1922"/>
              <a:gd name="T47" fmla="*/ 1500 h 1642"/>
              <a:gd name="T48" fmla="*/ 854 w 1922"/>
              <a:gd name="T49" fmla="*/ 1476 h 1642"/>
              <a:gd name="T50" fmla="*/ 843 w 1922"/>
              <a:gd name="T51" fmla="*/ 1469 h 1642"/>
              <a:gd name="T52" fmla="*/ 794 w 1922"/>
              <a:gd name="T53" fmla="*/ 1449 h 1642"/>
              <a:gd name="T54" fmla="*/ 727 w 1922"/>
              <a:gd name="T55" fmla="*/ 1443 h 1642"/>
              <a:gd name="T56" fmla="*/ 658 w 1922"/>
              <a:gd name="T57" fmla="*/ 1465 h 1642"/>
              <a:gd name="T58" fmla="*/ 499 w 1922"/>
              <a:gd name="T59" fmla="*/ 1560 h 1642"/>
              <a:gd name="T60" fmla="*/ 461 w 1922"/>
              <a:gd name="T61" fmla="*/ 1553 h 1642"/>
              <a:gd name="T62" fmla="*/ 439 w 1922"/>
              <a:gd name="T63" fmla="*/ 1514 h 1642"/>
              <a:gd name="T64" fmla="*/ 392 w 1922"/>
              <a:gd name="T65" fmla="*/ 1290 h 1642"/>
              <a:gd name="T66" fmla="*/ 350 w 1922"/>
              <a:gd name="T67" fmla="*/ 1247 h 1642"/>
              <a:gd name="T68" fmla="*/ 291 w 1922"/>
              <a:gd name="T69" fmla="*/ 1221 h 1642"/>
              <a:gd name="T70" fmla="*/ 224 w 1922"/>
              <a:gd name="T71" fmla="*/ 1206 h 1642"/>
              <a:gd name="T72" fmla="*/ 149 w 1922"/>
              <a:gd name="T73" fmla="*/ 1197 h 1642"/>
              <a:gd name="T74" fmla="*/ 78 w 1922"/>
              <a:gd name="T75" fmla="*/ 1192 h 1642"/>
              <a:gd name="T76" fmla="*/ 33 w 1922"/>
              <a:gd name="T77" fmla="*/ 1175 h 1642"/>
              <a:gd name="T78" fmla="*/ 5 w 1922"/>
              <a:gd name="T79" fmla="*/ 1141 h 1642"/>
              <a:gd name="T80" fmla="*/ 0 w 1922"/>
              <a:gd name="T81" fmla="*/ 70 h 1642"/>
              <a:gd name="T82" fmla="*/ 7 w 1922"/>
              <a:gd name="T83" fmla="*/ 35 h 1642"/>
              <a:gd name="T84" fmla="*/ 31 w 1922"/>
              <a:gd name="T85" fmla="*/ 11 h 1642"/>
              <a:gd name="T86" fmla="*/ 76 w 1922"/>
              <a:gd name="T87" fmla="*/ 0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2" h="1642">
                <a:moveTo>
                  <a:pt x="109" y="0"/>
                </a:moveTo>
                <a:lnTo>
                  <a:pt x="116" y="0"/>
                </a:lnTo>
                <a:lnTo>
                  <a:pt x="136" y="0"/>
                </a:lnTo>
                <a:lnTo>
                  <a:pt x="169" y="4"/>
                </a:lnTo>
                <a:lnTo>
                  <a:pt x="213" y="8"/>
                </a:lnTo>
                <a:lnTo>
                  <a:pt x="266" y="13"/>
                </a:lnTo>
                <a:lnTo>
                  <a:pt x="330" y="22"/>
                </a:lnTo>
                <a:lnTo>
                  <a:pt x="399" y="33"/>
                </a:lnTo>
                <a:lnTo>
                  <a:pt x="477" y="48"/>
                </a:lnTo>
                <a:lnTo>
                  <a:pt x="563" y="68"/>
                </a:lnTo>
                <a:lnTo>
                  <a:pt x="652" y="90"/>
                </a:lnTo>
                <a:lnTo>
                  <a:pt x="745" y="119"/>
                </a:lnTo>
                <a:lnTo>
                  <a:pt x="843" y="152"/>
                </a:lnTo>
                <a:lnTo>
                  <a:pt x="942" y="190"/>
                </a:lnTo>
                <a:lnTo>
                  <a:pt x="1042" y="235"/>
                </a:lnTo>
                <a:lnTo>
                  <a:pt x="1164" y="294"/>
                </a:lnTo>
                <a:lnTo>
                  <a:pt x="1273" y="350"/>
                </a:lnTo>
                <a:lnTo>
                  <a:pt x="1373" y="405"/>
                </a:lnTo>
                <a:lnTo>
                  <a:pt x="1461" y="456"/>
                </a:lnTo>
                <a:lnTo>
                  <a:pt x="1541" y="505"/>
                </a:lnTo>
                <a:lnTo>
                  <a:pt x="1610" y="551"/>
                </a:lnTo>
                <a:lnTo>
                  <a:pt x="1672" y="592"/>
                </a:lnTo>
                <a:lnTo>
                  <a:pt x="1723" y="629"/>
                </a:lnTo>
                <a:lnTo>
                  <a:pt x="1767" y="664"/>
                </a:lnTo>
                <a:lnTo>
                  <a:pt x="1803" y="693"/>
                </a:lnTo>
                <a:lnTo>
                  <a:pt x="1833" y="716"/>
                </a:lnTo>
                <a:lnTo>
                  <a:pt x="1854" y="736"/>
                </a:lnTo>
                <a:lnTo>
                  <a:pt x="1869" y="751"/>
                </a:lnTo>
                <a:lnTo>
                  <a:pt x="1878" y="760"/>
                </a:lnTo>
                <a:lnTo>
                  <a:pt x="1880" y="762"/>
                </a:lnTo>
                <a:lnTo>
                  <a:pt x="1902" y="787"/>
                </a:lnTo>
                <a:lnTo>
                  <a:pt x="1915" y="809"/>
                </a:lnTo>
                <a:lnTo>
                  <a:pt x="1922" y="831"/>
                </a:lnTo>
                <a:lnTo>
                  <a:pt x="1920" y="849"/>
                </a:lnTo>
                <a:lnTo>
                  <a:pt x="1913" y="866"/>
                </a:lnTo>
                <a:lnTo>
                  <a:pt x="1898" y="882"/>
                </a:lnTo>
                <a:lnTo>
                  <a:pt x="1146" y="1607"/>
                </a:lnTo>
                <a:lnTo>
                  <a:pt x="1131" y="1620"/>
                </a:lnTo>
                <a:lnTo>
                  <a:pt x="1117" y="1631"/>
                </a:lnTo>
                <a:lnTo>
                  <a:pt x="1102" y="1638"/>
                </a:lnTo>
                <a:lnTo>
                  <a:pt x="1086" y="1642"/>
                </a:lnTo>
                <a:lnTo>
                  <a:pt x="1067" y="1640"/>
                </a:lnTo>
                <a:lnTo>
                  <a:pt x="1047" y="1631"/>
                </a:lnTo>
                <a:lnTo>
                  <a:pt x="1026" y="1613"/>
                </a:lnTo>
                <a:lnTo>
                  <a:pt x="984" y="1574"/>
                </a:lnTo>
                <a:lnTo>
                  <a:pt x="947" y="1543"/>
                </a:lnTo>
                <a:lnTo>
                  <a:pt x="916" y="1518"/>
                </a:lnTo>
                <a:lnTo>
                  <a:pt x="891" y="1500"/>
                </a:lnTo>
                <a:lnTo>
                  <a:pt x="869" y="1485"/>
                </a:lnTo>
                <a:lnTo>
                  <a:pt x="854" y="1476"/>
                </a:lnTo>
                <a:lnTo>
                  <a:pt x="845" y="1471"/>
                </a:lnTo>
                <a:lnTo>
                  <a:pt x="843" y="1469"/>
                </a:lnTo>
                <a:lnTo>
                  <a:pt x="821" y="1458"/>
                </a:lnTo>
                <a:lnTo>
                  <a:pt x="794" y="1449"/>
                </a:lnTo>
                <a:lnTo>
                  <a:pt x="761" y="1443"/>
                </a:lnTo>
                <a:lnTo>
                  <a:pt x="727" y="1443"/>
                </a:lnTo>
                <a:lnTo>
                  <a:pt x="692" y="1451"/>
                </a:lnTo>
                <a:lnTo>
                  <a:pt x="658" y="1465"/>
                </a:lnTo>
                <a:lnTo>
                  <a:pt x="521" y="1551"/>
                </a:lnTo>
                <a:lnTo>
                  <a:pt x="499" y="1560"/>
                </a:lnTo>
                <a:lnTo>
                  <a:pt x="479" y="1562"/>
                </a:lnTo>
                <a:lnTo>
                  <a:pt x="461" y="1553"/>
                </a:lnTo>
                <a:lnTo>
                  <a:pt x="448" y="1538"/>
                </a:lnTo>
                <a:lnTo>
                  <a:pt x="439" y="1514"/>
                </a:lnTo>
                <a:lnTo>
                  <a:pt x="404" y="1319"/>
                </a:lnTo>
                <a:lnTo>
                  <a:pt x="392" y="1290"/>
                </a:lnTo>
                <a:lnTo>
                  <a:pt x="373" y="1267"/>
                </a:lnTo>
                <a:lnTo>
                  <a:pt x="350" y="1247"/>
                </a:lnTo>
                <a:lnTo>
                  <a:pt x="322" y="1232"/>
                </a:lnTo>
                <a:lnTo>
                  <a:pt x="291" y="1221"/>
                </a:lnTo>
                <a:lnTo>
                  <a:pt x="259" y="1212"/>
                </a:lnTo>
                <a:lnTo>
                  <a:pt x="224" y="1206"/>
                </a:lnTo>
                <a:lnTo>
                  <a:pt x="187" y="1201"/>
                </a:lnTo>
                <a:lnTo>
                  <a:pt x="149" y="1197"/>
                </a:lnTo>
                <a:lnTo>
                  <a:pt x="113" y="1194"/>
                </a:lnTo>
                <a:lnTo>
                  <a:pt x="78" y="1192"/>
                </a:lnTo>
                <a:lnTo>
                  <a:pt x="53" y="1186"/>
                </a:lnTo>
                <a:lnTo>
                  <a:pt x="33" y="1175"/>
                </a:lnTo>
                <a:lnTo>
                  <a:pt x="16" y="1161"/>
                </a:lnTo>
                <a:lnTo>
                  <a:pt x="5" y="1141"/>
                </a:lnTo>
                <a:lnTo>
                  <a:pt x="0" y="1117"/>
                </a:lnTo>
                <a:lnTo>
                  <a:pt x="0" y="70"/>
                </a:lnTo>
                <a:lnTo>
                  <a:pt x="2" y="51"/>
                </a:lnTo>
                <a:lnTo>
                  <a:pt x="7" y="35"/>
                </a:lnTo>
                <a:lnTo>
                  <a:pt x="16" y="22"/>
                </a:lnTo>
                <a:lnTo>
                  <a:pt x="31" y="11"/>
                </a:lnTo>
                <a:lnTo>
                  <a:pt x="51" y="4"/>
                </a:lnTo>
                <a:lnTo>
                  <a:pt x="76" y="0"/>
                </a:lnTo>
                <a:lnTo>
                  <a:pt x="109" y="0"/>
                </a:lnTo>
                <a:close/>
              </a:path>
            </a:pathLst>
          </a:custGeom>
          <a:solidFill>
            <a:schemeClr val="tx1"/>
          </a:solidFill>
          <a:ln w="28575">
            <a:solidFill>
              <a:schemeClr val="bg1"/>
            </a:solidFill>
            <a:prstDash val="solid"/>
            <a:round/>
            <a:headEnd/>
            <a:tailEnd/>
          </a:ln>
          <a:effectLst>
            <a:outerShdw blurRad="50800" dist="50800" dir="2700000" sx="98000" sy="98000" algn="tl" rotWithShape="0">
              <a:prstClr val="black">
                <a:alpha val="50000"/>
              </a:prstClr>
            </a:outerShdw>
          </a:effectLst>
        </p:spPr>
        <p:txBody>
          <a:bodyPr vert="horz" wrap="square" lIns="91464" tIns="45732" rIns="91464" bIns="45732" numCol="1" anchor="t" anchorCtr="0" compatLnSpc="1">
            <a:prstTxWarp prst="textNoShape">
              <a:avLst/>
            </a:prstTxWarp>
          </a:bodyPr>
          <a:lstStyle/>
          <a:p>
            <a:endParaRPr lang="en-IN" sz="2801">
              <a:latin typeface="+mj-lt"/>
            </a:endParaRPr>
          </a:p>
        </p:txBody>
      </p:sp>
      <p:sp>
        <p:nvSpPr>
          <p:cNvPr id="178" name="TextBox 177"/>
          <p:cNvSpPr txBox="1"/>
          <p:nvPr/>
        </p:nvSpPr>
        <p:spPr>
          <a:xfrm>
            <a:off x="7124674" y="970827"/>
            <a:ext cx="1154880" cy="491160"/>
          </a:xfrm>
          <a:prstGeom prst="rect">
            <a:avLst/>
          </a:prstGeom>
          <a:noFill/>
        </p:spPr>
        <p:txBody>
          <a:bodyPr wrap="square" rtlCol="0">
            <a:spAutoFit/>
          </a:bodyPr>
          <a:lstStyle/>
          <a:p>
            <a:pPr algn="ctr">
              <a:lnSpc>
                <a:spcPct val="80000"/>
              </a:lnSpc>
            </a:pPr>
            <a:r>
              <a:rPr lang="en-US" sz="1600" b="1" kern="0" dirty="0">
                <a:solidFill>
                  <a:schemeClr val="bg1"/>
                </a:solidFill>
                <a:latin typeface="+mj-lt"/>
                <a:ea typeface="Open Sans" panose="020B0606030504020204" pitchFamily="34" charset="0"/>
                <a:cs typeface="Open Sans" panose="020B0606030504020204" pitchFamily="34" charset="0"/>
              </a:rPr>
              <a:t>Efficiency &amp; Innovation</a:t>
            </a:r>
            <a:endParaRPr lang="en-US" sz="1600" b="1" dirty="0">
              <a:solidFill>
                <a:schemeClr val="bg1"/>
              </a:solidFill>
              <a:latin typeface="+mj-lt"/>
              <a:ea typeface="Open Sans" panose="020B0606030504020204" pitchFamily="34" charset="0"/>
              <a:cs typeface="Open Sans" panose="020B0606030504020204" pitchFamily="34" charset="0"/>
            </a:endParaRPr>
          </a:p>
        </p:txBody>
      </p:sp>
      <p:sp>
        <p:nvSpPr>
          <p:cNvPr id="179" name="TextBox 178"/>
          <p:cNvSpPr txBox="1"/>
          <p:nvPr/>
        </p:nvSpPr>
        <p:spPr>
          <a:xfrm>
            <a:off x="8184437" y="2260602"/>
            <a:ext cx="1154880" cy="294183"/>
          </a:xfrm>
          <a:prstGeom prst="rect">
            <a:avLst/>
          </a:prstGeom>
          <a:noFill/>
        </p:spPr>
        <p:txBody>
          <a:bodyPr wrap="square" rtlCol="0">
            <a:spAutoFit/>
          </a:bodyPr>
          <a:lstStyle/>
          <a:p>
            <a:pPr algn="ctr">
              <a:lnSpc>
                <a:spcPct val="80000"/>
              </a:lnSpc>
            </a:pPr>
            <a:r>
              <a:rPr lang="en-US" sz="1600" b="1" kern="0" dirty="0">
                <a:solidFill>
                  <a:schemeClr val="tx1">
                    <a:lumMod val="75000"/>
                    <a:lumOff val="25000"/>
                  </a:schemeClr>
                </a:solidFill>
                <a:latin typeface="+mj-lt"/>
                <a:ea typeface="Open Sans" panose="020B0606030504020204" pitchFamily="34" charset="0"/>
                <a:cs typeface="Open Sans" panose="020B0606030504020204" pitchFamily="34" charset="0"/>
              </a:rPr>
              <a:t>Front-Back</a:t>
            </a:r>
            <a:endParaRPr lang="en-US" sz="1600" b="1" dirty="0">
              <a:solidFill>
                <a:schemeClr val="tx1">
                  <a:lumMod val="75000"/>
                  <a:lumOff val="25000"/>
                </a:schemeClr>
              </a:solidFill>
              <a:latin typeface="+mj-lt"/>
              <a:ea typeface="Open Sans" panose="020B0606030504020204" pitchFamily="34" charset="0"/>
              <a:cs typeface="Open Sans" panose="020B0606030504020204" pitchFamily="34" charset="0"/>
            </a:endParaRPr>
          </a:p>
        </p:txBody>
      </p:sp>
      <p:sp>
        <p:nvSpPr>
          <p:cNvPr id="182" name="TextBox 181"/>
          <p:cNvSpPr txBox="1"/>
          <p:nvPr/>
        </p:nvSpPr>
        <p:spPr>
          <a:xfrm>
            <a:off x="8169422" y="3774278"/>
            <a:ext cx="1154880" cy="491160"/>
          </a:xfrm>
          <a:prstGeom prst="rect">
            <a:avLst/>
          </a:prstGeom>
          <a:noFill/>
        </p:spPr>
        <p:txBody>
          <a:bodyPr wrap="square" rtlCol="0">
            <a:spAutoFit/>
          </a:bodyPr>
          <a:lstStyle/>
          <a:p>
            <a:pPr algn="ctr">
              <a:lnSpc>
                <a:spcPct val="80000"/>
              </a:lnSpc>
            </a:pPr>
            <a:r>
              <a:rPr lang="en-US" sz="1600" b="1" kern="0" dirty="0">
                <a:latin typeface="+mj-lt"/>
                <a:ea typeface="Open Sans" panose="020B0606030504020204" pitchFamily="34" charset="0"/>
                <a:cs typeface="Open Sans" panose="020B0606030504020204" pitchFamily="34" charset="0"/>
              </a:rPr>
              <a:t>Hierarchies &amp; Networks</a:t>
            </a:r>
            <a:endParaRPr lang="en-US" sz="1600" b="1" dirty="0">
              <a:latin typeface="+mj-lt"/>
              <a:ea typeface="Open Sans" panose="020B0606030504020204" pitchFamily="34" charset="0"/>
              <a:cs typeface="Open Sans" panose="020B0606030504020204" pitchFamily="34" charset="0"/>
            </a:endParaRPr>
          </a:p>
        </p:txBody>
      </p:sp>
      <p:sp>
        <p:nvSpPr>
          <p:cNvPr id="186" name="TextBox 185"/>
          <p:cNvSpPr txBox="1"/>
          <p:nvPr/>
        </p:nvSpPr>
        <p:spPr>
          <a:xfrm>
            <a:off x="7107928" y="4866339"/>
            <a:ext cx="1233771" cy="486287"/>
          </a:xfrm>
          <a:prstGeom prst="rect">
            <a:avLst/>
          </a:prstGeom>
          <a:noFill/>
        </p:spPr>
        <p:txBody>
          <a:bodyPr wrap="square" rtlCol="0">
            <a:spAutoFit/>
          </a:bodyPr>
          <a:lstStyle/>
          <a:p>
            <a:pPr algn="ctr">
              <a:lnSpc>
                <a:spcPct val="80000"/>
              </a:lnSpc>
            </a:pPr>
            <a:r>
              <a:rPr lang="en-US" sz="1600" b="1" kern="0" dirty="0">
                <a:latin typeface="+mj-lt"/>
                <a:ea typeface="Open Sans" panose="020B0606030504020204" pitchFamily="34" charset="0"/>
                <a:cs typeface="Open Sans" panose="020B0606030504020204" pitchFamily="34" charset="0"/>
              </a:rPr>
              <a:t>Integration&amp; coordination</a:t>
            </a:r>
            <a:endParaRPr lang="en-US" sz="1600" b="1" dirty="0">
              <a:latin typeface="+mj-lt"/>
              <a:ea typeface="Open Sans" panose="020B0606030504020204" pitchFamily="34" charset="0"/>
              <a:cs typeface="Open Sans" panose="020B0606030504020204" pitchFamily="34" charset="0"/>
            </a:endParaRPr>
          </a:p>
        </p:txBody>
      </p:sp>
      <p:sp>
        <p:nvSpPr>
          <p:cNvPr id="187" name="TextBox 186"/>
          <p:cNvSpPr txBox="1"/>
          <p:nvPr/>
        </p:nvSpPr>
        <p:spPr>
          <a:xfrm>
            <a:off x="5396318" y="4963771"/>
            <a:ext cx="1154880" cy="294183"/>
          </a:xfrm>
          <a:prstGeom prst="rect">
            <a:avLst/>
          </a:prstGeom>
          <a:noFill/>
        </p:spPr>
        <p:txBody>
          <a:bodyPr wrap="square" rtlCol="0">
            <a:spAutoFit/>
          </a:bodyPr>
          <a:lstStyle/>
          <a:p>
            <a:pPr algn="ctr">
              <a:lnSpc>
                <a:spcPct val="80000"/>
              </a:lnSpc>
            </a:pPr>
            <a:r>
              <a:rPr lang="en-US" sz="1600" b="1" kern="0" dirty="0">
                <a:latin typeface="+mj-lt"/>
                <a:ea typeface="Open Sans" panose="020B0606030504020204" pitchFamily="34" charset="0"/>
                <a:cs typeface="Open Sans" panose="020B0606030504020204" pitchFamily="34" charset="0"/>
              </a:rPr>
              <a:t>Leadership</a:t>
            </a:r>
            <a:endParaRPr lang="en-US" sz="1600" b="1" dirty="0">
              <a:latin typeface="+mj-lt"/>
              <a:ea typeface="Open Sans" panose="020B0606030504020204" pitchFamily="34" charset="0"/>
              <a:cs typeface="Open Sans" panose="020B0606030504020204" pitchFamily="34" charset="0"/>
            </a:endParaRPr>
          </a:p>
        </p:txBody>
      </p:sp>
      <p:sp>
        <p:nvSpPr>
          <p:cNvPr id="188" name="TextBox 187"/>
          <p:cNvSpPr txBox="1"/>
          <p:nvPr/>
        </p:nvSpPr>
        <p:spPr>
          <a:xfrm>
            <a:off x="4314062" y="3853281"/>
            <a:ext cx="1154880" cy="294183"/>
          </a:xfrm>
          <a:prstGeom prst="rect">
            <a:avLst/>
          </a:prstGeom>
          <a:noFill/>
        </p:spPr>
        <p:txBody>
          <a:bodyPr wrap="square" rtlCol="0">
            <a:spAutoFit/>
          </a:bodyPr>
          <a:lstStyle/>
          <a:p>
            <a:pPr algn="ctr">
              <a:lnSpc>
                <a:spcPct val="80000"/>
              </a:lnSpc>
            </a:pPr>
            <a:r>
              <a:rPr lang="en-US" sz="1600" b="1" kern="0" dirty="0">
                <a:solidFill>
                  <a:schemeClr val="bg1"/>
                </a:solidFill>
                <a:latin typeface="+mj-lt"/>
                <a:ea typeface="Open Sans" panose="020B0606030504020204" pitchFamily="34" charset="0"/>
                <a:cs typeface="Open Sans" panose="020B0606030504020204" pitchFamily="34" charset="0"/>
              </a:rPr>
              <a:t>Scaling</a:t>
            </a:r>
            <a:endParaRPr lang="en-US" sz="1600" b="1" dirty="0">
              <a:solidFill>
                <a:schemeClr val="bg1"/>
              </a:solidFill>
              <a:latin typeface="+mj-lt"/>
              <a:ea typeface="Open Sans" panose="020B0606030504020204" pitchFamily="34" charset="0"/>
              <a:cs typeface="Open Sans" panose="020B0606030504020204" pitchFamily="34" charset="0"/>
            </a:endParaRPr>
          </a:p>
        </p:txBody>
      </p:sp>
      <p:sp>
        <p:nvSpPr>
          <p:cNvPr id="189" name="TextBox 188"/>
          <p:cNvSpPr txBox="1"/>
          <p:nvPr/>
        </p:nvSpPr>
        <p:spPr>
          <a:xfrm>
            <a:off x="4312647" y="2268271"/>
            <a:ext cx="1154880" cy="294183"/>
          </a:xfrm>
          <a:prstGeom prst="rect">
            <a:avLst/>
          </a:prstGeom>
          <a:noFill/>
        </p:spPr>
        <p:txBody>
          <a:bodyPr wrap="square" rtlCol="0">
            <a:spAutoFit/>
          </a:bodyPr>
          <a:lstStyle/>
          <a:p>
            <a:pPr algn="ctr">
              <a:lnSpc>
                <a:spcPct val="80000"/>
              </a:lnSpc>
            </a:pPr>
            <a:r>
              <a:rPr lang="en-US" sz="1600" b="1" kern="0" dirty="0">
                <a:solidFill>
                  <a:schemeClr val="bg1"/>
                </a:solidFill>
                <a:latin typeface="+mj-lt"/>
                <a:ea typeface="Open Sans" panose="020B0606030504020204" pitchFamily="34" charset="0"/>
                <a:cs typeface="Open Sans" panose="020B0606030504020204" pitchFamily="34" charset="0"/>
              </a:rPr>
              <a:t>Talent</a:t>
            </a:r>
            <a:endParaRPr lang="en-US" sz="1600" b="1" dirty="0">
              <a:solidFill>
                <a:schemeClr val="bg1"/>
              </a:solidFill>
              <a:latin typeface="+mj-lt"/>
              <a:ea typeface="Open Sans" panose="020B0606030504020204" pitchFamily="34" charset="0"/>
              <a:cs typeface="Open Sans" panose="020B0606030504020204" pitchFamily="34" charset="0"/>
            </a:endParaRPr>
          </a:p>
        </p:txBody>
      </p:sp>
      <p:sp>
        <p:nvSpPr>
          <p:cNvPr id="190" name="TextBox 189"/>
          <p:cNvSpPr txBox="1"/>
          <p:nvPr/>
        </p:nvSpPr>
        <p:spPr>
          <a:xfrm>
            <a:off x="5419721" y="1058559"/>
            <a:ext cx="1154880" cy="491160"/>
          </a:xfrm>
          <a:prstGeom prst="rect">
            <a:avLst/>
          </a:prstGeom>
          <a:noFill/>
        </p:spPr>
        <p:txBody>
          <a:bodyPr wrap="square" rtlCol="0">
            <a:spAutoFit/>
          </a:bodyPr>
          <a:lstStyle/>
          <a:p>
            <a:pPr algn="ctr">
              <a:lnSpc>
                <a:spcPct val="80000"/>
              </a:lnSpc>
            </a:pPr>
            <a:r>
              <a:rPr lang="en-US" sz="1600" b="1" kern="0" dirty="0">
                <a:solidFill>
                  <a:schemeClr val="bg1"/>
                </a:solidFill>
                <a:latin typeface="+mj-lt"/>
                <a:ea typeface="Open Sans" panose="020B0606030504020204" pitchFamily="34" charset="0"/>
                <a:cs typeface="Open Sans" panose="020B0606030504020204" pitchFamily="34" charset="0"/>
              </a:rPr>
              <a:t>Change</a:t>
            </a:r>
          </a:p>
          <a:p>
            <a:pPr algn="ctr">
              <a:lnSpc>
                <a:spcPct val="80000"/>
              </a:lnSpc>
            </a:pPr>
            <a:r>
              <a:rPr lang="en-US" sz="1600" b="1" kern="0" dirty="0">
                <a:solidFill>
                  <a:schemeClr val="bg1"/>
                </a:solidFill>
                <a:latin typeface="+mj-lt"/>
                <a:ea typeface="Open Sans" panose="020B0606030504020204" pitchFamily="34" charset="0"/>
                <a:cs typeface="Open Sans" panose="020B0606030504020204" pitchFamily="34" charset="0"/>
              </a:rPr>
              <a:t>Capabilities</a:t>
            </a:r>
            <a:endParaRPr lang="en-US" sz="1600" b="1" dirty="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001483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b="1" dirty="0">
                <a:solidFill>
                  <a:schemeClr val="accent6"/>
                </a:solidFill>
                <a:latin typeface="Helvetica" panose="020B0604020202020204" pitchFamily="34" charset="0"/>
                <a:cs typeface="Helvetica" panose="020B0604020202020204" pitchFamily="34" charset="0"/>
              </a:rPr>
              <a:t>2019—Second Cycle Process and Outcomes</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71350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793" y="516774"/>
            <a:ext cx="10515600" cy="723842"/>
          </a:xfrm>
        </p:spPr>
        <p:txBody>
          <a:bodyPr/>
          <a:lstStyle/>
          <a:p>
            <a:r>
              <a:rPr lang="en-US" sz="3200" dirty="0">
                <a:solidFill>
                  <a:schemeClr val="accent6"/>
                </a:solidFill>
                <a:latin typeface="Helvetica" panose="020B0604020202020204" pitchFamily="34" charset="0"/>
                <a:cs typeface="Helvetica" panose="020B0604020202020204" pitchFamily="34" charset="0"/>
              </a:rPr>
              <a:t>Interim Activities – In Between Lab 1 and 2</a:t>
            </a:r>
          </a:p>
        </p:txBody>
      </p:sp>
      <p:sp>
        <p:nvSpPr>
          <p:cNvPr id="3" name="Content Placeholder 2"/>
          <p:cNvSpPr>
            <a:spLocks noGrp="1"/>
          </p:cNvSpPr>
          <p:nvPr>
            <p:ph idx="1"/>
          </p:nvPr>
        </p:nvSpPr>
        <p:spPr>
          <a:xfrm>
            <a:off x="1167401" y="1616306"/>
            <a:ext cx="9898224" cy="4323281"/>
          </a:xfrm>
        </p:spPr>
        <p:txBody>
          <a:bodyPr/>
          <a:lstStyle/>
          <a:p>
            <a:pPr marL="396875" indent="-396875">
              <a:buFont typeface="Wingdings" panose="05000000000000000000" pitchFamily="2" charset="2"/>
              <a:buChar char="§"/>
            </a:pPr>
            <a:r>
              <a:rPr lang="en-US" sz="3200" b="1" dirty="0">
                <a:latin typeface="Helvetica" panose="020B0604020202020204" pitchFamily="34" charset="0"/>
                <a:cs typeface="Helvetica" panose="020B0604020202020204" pitchFamily="34" charset="0"/>
              </a:rPr>
              <a:t>Company teams worked “back home” on their plans to address the challenges.</a:t>
            </a:r>
          </a:p>
          <a:p>
            <a:pPr marL="396875" indent="-396875">
              <a:buFont typeface="Wingdings" panose="05000000000000000000" pitchFamily="2" charset="2"/>
              <a:buChar char="§"/>
            </a:pPr>
            <a:r>
              <a:rPr lang="en-US" sz="3200" b="1" dirty="0">
                <a:latin typeface="Helvetica" panose="020B0604020202020204" pitchFamily="34" charset="0"/>
                <a:cs typeface="Helvetica" panose="020B0604020202020204" pitchFamily="34" charset="0"/>
              </a:rPr>
              <a:t>Cross company Communities of Practice Investigated—</a:t>
            </a:r>
            <a:endParaRPr lang="en-US" sz="3200" dirty="0">
              <a:latin typeface="Helvetica" panose="020B0604020202020204" pitchFamily="34" charset="0"/>
              <a:cs typeface="Helvetica" panose="020B0604020202020204" pitchFamily="34" charset="0"/>
            </a:endParaRPr>
          </a:p>
          <a:p>
            <a:pPr lvl="3"/>
            <a:r>
              <a:rPr lang="en-US" sz="3200" dirty="0">
                <a:solidFill>
                  <a:schemeClr val="accent6"/>
                </a:solidFill>
                <a:latin typeface="Helvetica" panose="020B0604020202020204" pitchFamily="34" charset="0"/>
                <a:cs typeface="Helvetica" panose="020B0604020202020204" pitchFamily="34" charset="0"/>
              </a:rPr>
              <a:t>Leadership</a:t>
            </a:r>
          </a:p>
          <a:p>
            <a:pPr lvl="3"/>
            <a:r>
              <a:rPr lang="en-US" sz="3200" dirty="0">
                <a:solidFill>
                  <a:schemeClr val="accent6"/>
                </a:solidFill>
                <a:latin typeface="Helvetica" panose="020B0604020202020204" pitchFamily="34" charset="0"/>
                <a:cs typeface="Helvetica" panose="020B0604020202020204" pitchFamily="34" charset="0"/>
              </a:rPr>
              <a:t>Networks and Hierarchies</a:t>
            </a:r>
          </a:p>
          <a:p>
            <a:pPr lvl="3"/>
            <a:r>
              <a:rPr lang="en-US" sz="3200" dirty="0">
                <a:solidFill>
                  <a:schemeClr val="accent6"/>
                </a:solidFill>
                <a:latin typeface="Helvetica" panose="020B0604020202020204" pitchFamily="34" charset="0"/>
                <a:cs typeface="Helvetica" panose="020B0604020202020204" pitchFamily="34" charset="0"/>
              </a:rPr>
              <a:t>Scaling</a:t>
            </a:r>
          </a:p>
          <a:p>
            <a:pPr lvl="3"/>
            <a:r>
              <a:rPr lang="en-US" sz="3200" dirty="0">
                <a:solidFill>
                  <a:schemeClr val="accent6"/>
                </a:solidFill>
                <a:latin typeface="Helvetica" panose="020B0604020202020204" pitchFamily="34" charset="0"/>
                <a:cs typeface="Helvetica" panose="020B0604020202020204" pitchFamily="34" charset="0"/>
              </a:rPr>
              <a:t>Agility</a:t>
            </a:r>
          </a:p>
          <a:p>
            <a:pPr lvl="3"/>
            <a:r>
              <a:rPr lang="en-US" sz="3200" dirty="0">
                <a:solidFill>
                  <a:schemeClr val="accent6"/>
                </a:solidFill>
                <a:latin typeface="Helvetica" panose="020B0604020202020204" pitchFamily="34" charset="0"/>
                <a:cs typeface="Helvetica" panose="020B0604020202020204" pitchFamily="34" charset="0"/>
              </a:rPr>
              <a:t>Eco-System Design</a:t>
            </a:r>
          </a:p>
        </p:txBody>
      </p:sp>
      <p:sp>
        <p:nvSpPr>
          <p:cNvPr id="6" name="Slide Number Placeholder 5"/>
          <p:cNvSpPr>
            <a:spLocks noGrp="1"/>
          </p:cNvSpPr>
          <p:nvPr>
            <p:ph type="sldNum" sz="quarter" idx="4"/>
          </p:nvPr>
        </p:nvSpPr>
        <p:spPr/>
        <p:txBody>
          <a:bodyPr/>
          <a:lstStyle/>
          <a:p>
            <a:fld id="{8E1DB146-43F5-CE4B-A175-69E6DFF938EA}" type="slidenum">
              <a:rPr lang="en-US" smtClean="0"/>
              <a:pPr/>
              <a:t>18</a:t>
            </a:fld>
            <a:endParaRPr lang="en-US" dirty="0"/>
          </a:p>
        </p:txBody>
      </p:sp>
    </p:spTree>
    <p:extLst>
      <p:ext uri="{BB962C8B-B14F-4D97-AF65-F5344CB8AC3E}">
        <p14:creationId xmlns:p14="http://schemas.microsoft.com/office/powerpoint/2010/main" val="3478059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blip>
          <a:stretch>
            <a:fillRect/>
          </a:stretch>
        </p:blipFill>
        <p:spPr>
          <a:xfrm>
            <a:off x="-680813" y="2310940"/>
            <a:ext cx="4753775" cy="3565330"/>
          </a:xfrm>
          <a:prstGeom prst="rect">
            <a:avLst/>
          </a:prstGeom>
        </p:spPr>
      </p:pic>
      <p:sp>
        <p:nvSpPr>
          <p:cNvPr id="4" name="TextBox 3"/>
          <p:cNvSpPr txBox="1"/>
          <p:nvPr/>
        </p:nvSpPr>
        <p:spPr>
          <a:xfrm>
            <a:off x="385701" y="183394"/>
            <a:ext cx="6332183" cy="535531"/>
          </a:xfrm>
          <a:prstGeom prst="rect">
            <a:avLst/>
          </a:prstGeom>
          <a:noFill/>
        </p:spPr>
        <p:txBody>
          <a:bodyPr wrap="none" rtlCol="0">
            <a:spAutoFit/>
          </a:bodyPr>
          <a:lstStyle/>
          <a:p>
            <a:pPr>
              <a:lnSpc>
                <a:spcPct val="90000"/>
              </a:lnSpc>
              <a:spcBef>
                <a:spcPct val="0"/>
              </a:spcBef>
              <a:defRPr/>
            </a:pPr>
            <a:r>
              <a:rPr lang="en-US" sz="3200" dirty="0">
                <a:solidFill>
                  <a:schemeClr val="tx2"/>
                </a:solidFill>
                <a:latin typeface="Helvetica" panose="020B0604020202020204" pitchFamily="34" charset="0"/>
                <a:ea typeface="+mj-ea"/>
                <a:cs typeface="Helvetica" panose="020B0604020202020204" pitchFamily="34" charset="0"/>
              </a:rPr>
              <a:t>Interim Co-Learning Observations</a:t>
            </a:r>
          </a:p>
        </p:txBody>
      </p:sp>
      <p:sp>
        <p:nvSpPr>
          <p:cNvPr id="5" name="TextBox 4"/>
          <p:cNvSpPr txBox="1"/>
          <p:nvPr/>
        </p:nvSpPr>
        <p:spPr>
          <a:xfrm rot="21135544">
            <a:off x="879502" y="1707127"/>
            <a:ext cx="1237903" cy="707886"/>
          </a:xfrm>
          <a:prstGeom prst="rect">
            <a:avLst/>
          </a:prstGeom>
          <a:solidFill>
            <a:schemeClr val="bg1"/>
          </a:solidFill>
        </p:spPr>
        <p:txBody>
          <a:bodyPr wrap="none" rtlCol="0">
            <a:spAutoFit/>
          </a:bodyPr>
          <a:lstStyle/>
          <a:p>
            <a:pPr>
              <a:defRPr/>
            </a:pPr>
            <a:r>
              <a:rPr lang="en-US" sz="2000" b="1" dirty="0">
                <a:solidFill>
                  <a:prstClr val="black"/>
                </a:solidFill>
              </a:rPr>
              <a:t>Dispersed</a:t>
            </a:r>
          </a:p>
          <a:p>
            <a:pPr>
              <a:defRPr/>
            </a:pPr>
            <a:r>
              <a:rPr lang="en-US" sz="2000" b="1" dirty="0">
                <a:solidFill>
                  <a:prstClr val="black"/>
                </a:solidFill>
              </a:rPr>
              <a:t>Initiatives</a:t>
            </a:r>
          </a:p>
        </p:txBody>
      </p:sp>
      <p:sp>
        <p:nvSpPr>
          <p:cNvPr id="6" name="TextBox 5"/>
          <p:cNvSpPr txBox="1"/>
          <p:nvPr/>
        </p:nvSpPr>
        <p:spPr>
          <a:xfrm rot="609104">
            <a:off x="2726914" y="1575493"/>
            <a:ext cx="1720950" cy="1015663"/>
          </a:xfrm>
          <a:prstGeom prst="rect">
            <a:avLst/>
          </a:prstGeom>
          <a:solidFill>
            <a:schemeClr val="bg1"/>
          </a:solidFill>
        </p:spPr>
        <p:txBody>
          <a:bodyPr wrap="square" rtlCol="0">
            <a:spAutoFit/>
          </a:bodyPr>
          <a:lstStyle/>
          <a:p>
            <a:pPr algn="ctr">
              <a:defRPr/>
            </a:pPr>
            <a:r>
              <a:rPr lang="en-US" sz="2000" b="1" dirty="0">
                <a:solidFill>
                  <a:prstClr val="black"/>
                </a:solidFill>
              </a:rPr>
              <a:t>Digital Capability Development</a:t>
            </a:r>
          </a:p>
        </p:txBody>
      </p:sp>
      <p:sp>
        <p:nvSpPr>
          <p:cNvPr id="9" name="TextBox 8"/>
          <p:cNvSpPr txBox="1"/>
          <p:nvPr/>
        </p:nvSpPr>
        <p:spPr>
          <a:xfrm rot="20786194">
            <a:off x="29677" y="3282950"/>
            <a:ext cx="1236300" cy="400110"/>
          </a:xfrm>
          <a:prstGeom prst="rect">
            <a:avLst/>
          </a:prstGeom>
          <a:solidFill>
            <a:schemeClr val="bg1"/>
          </a:solidFill>
        </p:spPr>
        <p:txBody>
          <a:bodyPr wrap="none" rtlCol="0">
            <a:spAutoFit/>
          </a:bodyPr>
          <a:lstStyle/>
          <a:p>
            <a:pPr>
              <a:defRPr/>
            </a:pPr>
            <a:r>
              <a:rPr lang="en-US" sz="2000" b="1" dirty="0">
                <a:solidFill>
                  <a:prstClr val="black"/>
                </a:solidFill>
              </a:rPr>
              <a:t>Strategies</a:t>
            </a:r>
          </a:p>
        </p:txBody>
      </p:sp>
      <p:sp>
        <p:nvSpPr>
          <p:cNvPr id="10" name="TextBox 9"/>
          <p:cNvSpPr txBox="1"/>
          <p:nvPr/>
        </p:nvSpPr>
        <p:spPr>
          <a:xfrm rot="21041238">
            <a:off x="599111" y="5457313"/>
            <a:ext cx="1211037" cy="400110"/>
          </a:xfrm>
          <a:prstGeom prst="rect">
            <a:avLst/>
          </a:prstGeom>
          <a:solidFill>
            <a:schemeClr val="bg1"/>
          </a:solidFill>
        </p:spPr>
        <p:txBody>
          <a:bodyPr wrap="none" rtlCol="0">
            <a:spAutoFit/>
          </a:bodyPr>
          <a:lstStyle/>
          <a:p>
            <a:pPr>
              <a:defRPr/>
            </a:pPr>
            <a:r>
              <a:rPr lang="en-US" sz="2000" b="1" dirty="0">
                <a:solidFill>
                  <a:prstClr val="black"/>
                </a:solidFill>
              </a:rPr>
              <a:t>Networks</a:t>
            </a:r>
          </a:p>
        </p:txBody>
      </p:sp>
      <p:sp>
        <p:nvSpPr>
          <p:cNvPr id="11" name="TextBox 10"/>
          <p:cNvSpPr txBox="1"/>
          <p:nvPr/>
        </p:nvSpPr>
        <p:spPr>
          <a:xfrm rot="20126653">
            <a:off x="2821434" y="3458765"/>
            <a:ext cx="1624547" cy="707886"/>
          </a:xfrm>
          <a:prstGeom prst="rect">
            <a:avLst/>
          </a:prstGeom>
          <a:solidFill>
            <a:schemeClr val="bg1"/>
          </a:solidFill>
        </p:spPr>
        <p:txBody>
          <a:bodyPr wrap="none" rtlCol="0">
            <a:spAutoFit/>
          </a:bodyPr>
          <a:lstStyle/>
          <a:p>
            <a:pPr>
              <a:defRPr/>
            </a:pPr>
            <a:r>
              <a:rPr lang="en-US" sz="2000" b="1" dirty="0">
                <a:solidFill>
                  <a:prstClr val="black"/>
                </a:solidFill>
              </a:rPr>
              <a:t>Leadership</a:t>
            </a:r>
          </a:p>
          <a:p>
            <a:pPr>
              <a:defRPr/>
            </a:pPr>
            <a:r>
              <a:rPr lang="en-US" sz="2000" b="1" dirty="0">
                <a:solidFill>
                  <a:prstClr val="black"/>
                </a:solidFill>
              </a:rPr>
              <a:t>Development</a:t>
            </a:r>
          </a:p>
        </p:txBody>
      </p:sp>
      <p:sp>
        <p:nvSpPr>
          <p:cNvPr id="12" name="TextBox 11"/>
          <p:cNvSpPr txBox="1"/>
          <p:nvPr/>
        </p:nvSpPr>
        <p:spPr>
          <a:xfrm rot="20538623">
            <a:off x="2090674" y="5528678"/>
            <a:ext cx="2271840" cy="707886"/>
          </a:xfrm>
          <a:prstGeom prst="rect">
            <a:avLst/>
          </a:prstGeom>
          <a:solidFill>
            <a:schemeClr val="bg1"/>
          </a:solidFill>
        </p:spPr>
        <p:txBody>
          <a:bodyPr wrap="none" rtlCol="0">
            <a:spAutoFit/>
          </a:bodyPr>
          <a:lstStyle/>
          <a:p>
            <a:pPr algn="ctr">
              <a:defRPr/>
            </a:pPr>
            <a:r>
              <a:rPr lang="en-US" sz="2000" b="1" dirty="0">
                <a:solidFill>
                  <a:prstClr val="black"/>
                </a:solidFill>
              </a:rPr>
              <a:t>Systems &amp; Platform</a:t>
            </a:r>
          </a:p>
          <a:p>
            <a:pPr algn="ctr">
              <a:defRPr/>
            </a:pPr>
            <a:r>
              <a:rPr lang="en-US" sz="2000" b="1" dirty="0">
                <a:solidFill>
                  <a:prstClr val="black"/>
                </a:solidFill>
              </a:rPr>
              <a:t>Development</a:t>
            </a:r>
          </a:p>
        </p:txBody>
      </p:sp>
      <p:sp>
        <p:nvSpPr>
          <p:cNvPr id="17" name="TextBox 16"/>
          <p:cNvSpPr txBox="1"/>
          <p:nvPr/>
        </p:nvSpPr>
        <p:spPr>
          <a:xfrm>
            <a:off x="7950888" y="854431"/>
            <a:ext cx="3568606" cy="461665"/>
          </a:xfrm>
          <a:prstGeom prst="rect">
            <a:avLst/>
          </a:prstGeom>
          <a:noFill/>
        </p:spPr>
        <p:txBody>
          <a:bodyPr wrap="none" rtlCol="0">
            <a:spAutoFit/>
          </a:bodyPr>
          <a:lstStyle/>
          <a:p>
            <a:pPr algn="ctr">
              <a:defRPr/>
            </a:pPr>
            <a:r>
              <a:rPr lang="en-US" sz="2400" b="1" dirty="0">
                <a:solidFill>
                  <a:schemeClr val="accent2"/>
                </a:solidFill>
              </a:rPr>
              <a:t>Design from the Future</a:t>
            </a:r>
          </a:p>
        </p:txBody>
      </p:sp>
      <p:sp>
        <p:nvSpPr>
          <p:cNvPr id="40" name="TextBox 39"/>
          <p:cNvSpPr txBox="1"/>
          <p:nvPr/>
        </p:nvSpPr>
        <p:spPr>
          <a:xfrm>
            <a:off x="0" y="854431"/>
            <a:ext cx="4834489" cy="461665"/>
          </a:xfrm>
          <a:prstGeom prst="rect">
            <a:avLst/>
          </a:prstGeom>
          <a:noFill/>
        </p:spPr>
        <p:txBody>
          <a:bodyPr wrap="square" rtlCol="0">
            <a:spAutoFit/>
          </a:bodyPr>
          <a:lstStyle/>
          <a:p>
            <a:pPr algn="ctr">
              <a:defRPr/>
            </a:pPr>
            <a:r>
              <a:rPr lang="en-US" sz="2400" b="1" dirty="0">
                <a:solidFill>
                  <a:schemeClr val="accent2"/>
                </a:solidFill>
              </a:rPr>
              <a:t>Digitalization as a Bolt-on</a:t>
            </a:r>
          </a:p>
        </p:txBody>
      </p:sp>
      <p:grpSp>
        <p:nvGrpSpPr>
          <p:cNvPr id="26" name="Group 25"/>
          <p:cNvGrpSpPr/>
          <p:nvPr/>
        </p:nvGrpSpPr>
        <p:grpSpPr>
          <a:xfrm>
            <a:off x="4297680" y="854948"/>
            <a:ext cx="3496221" cy="5820936"/>
            <a:chOff x="4450449" y="804148"/>
            <a:chExt cx="3343452" cy="5820936"/>
          </a:xfrm>
        </p:grpSpPr>
        <p:sp>
          <p:nvSpPr>
            <p:cNvPr id="8" name="TextBox 7"/>
            <p:cNvSpPr txBox="1"/>
            <p:nvPr/>
          </p:nvSpPr>
          <p:spPr>
            <a:xfrm>
              <a:off x="5249568" y="6163419"/>
              <a:ext cx="2348801" cy="461665"/>
            </a:xfrm>
            <a:prstGeom prst="rect">
              <a:avLst/>
            </a:prstGeom>
            <a:noFill/>
          </p:spPr>
          <p:txBody>
            <a:bodyPr wrap="none" rtlCol="0">
              <a:spAutoFit/>
            </a:bodyPr>
            <a:lstStyle/>
            <a:p>
              <a:pPr>
                <a:defRPr/>
              </a:pPr>
              <a:r>
                <a:rPr lang="en-US" sz="2400" b="1" dirty="0">
                  <a:solidFill>
                    <a:schemeClr val="accent2"/>
                  </a:solidFill>
                </a:rPr>
                <a:t>The Status Quo</a:t>
              </a: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1966" y="804148"/>
              <a:ext cx="2825496" cy="5431536"/>
            </a:xfrm>
            <a:prstGeom prst="rect">
              <a:avLst/>
            </a:prstGeom>
          </p:spPr>
        </p:pic>
        <p:sp>
          <p:nvSpPr>
            <p:cNvPr id="35" name="Rectangle 34"/>
            <p:cNvSpPr/>
            <p:nvPr/>
          </p:nvSpPr>
          <p:spPr>
            <a:xfrm rot="20423093">
              <a:off x="5921793" y="1580957"/>
              <a:ext cx="1460656" cy="369332"/>
            </a:xfrm>
            <a:prstGeom prst="rect">
              <a:avLst/>
            </a:prstGeom>
            <a:solidFill>
              <a:schemeClr val="accent1">
                <a:lumMod val="40000"/>
                <a:lumOff val="60000"/>
              </a:schemeClr>
            </a:solidFill>
          </p:spPr>
          <p:txBody>
            <a:bodyPr wrap="none">
              <a:spAutoFit/>
            </a:bodyPr>
            <a:lstStyle/>
            <a:p>
              <a:pPr>
                <a:defRPr/>
              </a:pPr>
              <a:r>
                <a:rPr lang="en-US" dirty="0">
                  <a:solidFill>
                    <a:prstClr val="black"/>
                  </a:solidFill>
                </a:rPr>
                <a:t>Being “Stuck”</a:t>
              </a:r>
            </a:p>
          </p:txBody>
        </p:sp>
        <p:sp>
          <p:nvSpPr>
            <p:cNvPr id="36" name="Rectangle 35"/>
            <p:cNvSpPr/>
            <p:nvPr/>
          </p:nvSpPr>
          <p:spPr>
            <a:xfrm rot="994595">
              <a:off x="6146520" y="2617831"/>
              <a:ext cx="1387496" cy="369332"/>
            </a:xfrm>
            <a:prstGeom prst="rect">
              <a:avLst/>
            </a:prstGeom>
            <a:solidFill>
              <a:schemeClr val="accent1">
                <a:lumMod val="40000"/>
                <a:lumOff val="60000"/>
              </a:schemeClr>
            </a:solidFill>
          </p:spPr>
          <p:txBody>
            <a:bodyPr wrap="none">
              <a:spAutoFit/>
            </a:bodyPr>
            <a:lstStyle/>
            <a:p>
              <a:pPr>
                <a:defRPr/>
              </a:pPr>
              <a:r>
                <a:rPr lang="en-US" dirty="0">
                  <a:solidFill>
                    <a:prstClr val="black"/>
                  </a:solidFill>
                </a:rPr>
                <a:t>Assumptions</a:t>
              </a:r>
            </a:p>
          </p:txBody>
        </p:sp>
        <p:sp>
          <p:nvSpPr>
            <p:cNvPr id="37" name="Rectangle 36"/>
            <p:cNvSpPr/>
            <p:nvPr/>
          </p:nvSpPr>
          <p:spPr>
            <a:xfrm rot="20626012">
              <a:off x="5776965" y="4052885"/>
              <a:ext cx="1792991" cy="369332"/>
            </a:xfrm>
            <a:prstGeom prst="rect">
              <a:avLst/>
            </a:prstGeom>
            <a:solidFill>
              <a:schemeClr val="accent1">
                <a:lumMod val="40000"/>
                <a:lumOff val="60000"/>
              </a:schemeClr>
            </a:solidFill>
          </p:spPr>
          <p:txBody>
            <a:bodyPr wrap="none">
              <a:spAutoFit/>
            </a:bodyPr>
            <a:lstStyle/>
            <a:p>
              <a:pPr>
                <a:defRPr/>
              </a:pPr>
              <a:r>
                <a:rPr lang="en-US" dirty="0">
                  <a:solidFill>
                    <a:prstClr val="black"/>
                  </a:solidFill>
                </a:rPr>
                <a:t>Polarity/Tensions</a:t>
              </a:r>
            </a:p>
          </p:txBody>
        </p:sp>
        <p:sp>
          <p:nvSpPr>
            <p:cNvPr id="38" name="Rectangle 37"/>
            <p:cNvSpPr/>
            <p:nvPr/>
          </p:nvSpPr>
          <p:spPr>
            <a:xfrm rot="20986367">
              <a:off x="5735902" y="5205029"/>
              <a:ext cx="2057999" cy="369332"/>
            </a:xfrm>
            <a:prstGeom prst="rect">
              <a:avLst/>
            </a:prstGeom>
            <a:solidFill>
              <a:schemeClr val="accent1">
                <a:lumMod val="40000"/>
                <a:lumOff val="60000"/>
              </a:schemeClr>
            </a:solidFill>
          </p:spPr>
          <p:txBody>
            <a:bodyPr wrap="none">
              <a:spAutoFit/>
            </a:bodyPr>
            <a:lstStyle/>
            <a:p>
              <a:pPr>
                <a:defRPr/>
              </a:pPr>
              <a:r>
                <a:rPr lang="en-US" dirty="0">
                  <a:solidFill>
                    <a:prstClr val="black"/>
                  </a:solidFill>
                </a:rPr>
                <a:t>Organization Design</a:t>
              </a:r>
            </a:p>
          </p:txBody>
        </p:sp>
        <p:sp>
          <p:nvSpPr>
            <p:cNvPr id="23" name="Right Arrow 22"/>
            <p:cNvSpPr/>
            <p:nvPr/>
          </p:nvSpPr>
          <p:spPr>
            <a:xfrm rot="21059495">
              <a:off x="5576617" y="2307660"/>
              <a:ext cx="462456" cy="3783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2" name="Right Arrow 21"/>
            <p:cNvSpPr/>
            <p:nvPr/>
          </p:nvSpPr>
          <p:spPr>
            <a:xfrm rot="487807">
              <a:off x="5471667" y="3510798"/>
              <a:ext cx="462456" cy="3783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9" name="Right Arrow 38"/>
            <p:cNvSpPr/>
            <p:nvPr/>
          </p:nvSpPr>
          <p:spPr>
            <a:xfrm rot="21059495">
              <a:off x="5880308" y="4879894"/>
              <a:ext cx="462456" cy="3783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cxnSp>
          <p:nvCxnSpPr>
            <p:cNvPr id="41" name="Straight Arrow Connector 40"/>
            <p:cNvCxnSpPr/>
            <p:nvPr/>
          </p:nvCxnSpPr>
          <p:spPr>
            <a:xfrm flipH="1">
              <a:off x="4678711" y="2089049"/>
              <a:ext cx="1124712" cy="3657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4713593" y="3152463"/>
              <a:ext cx="1124712" cy="3657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4938468" y="2693570"/>
              <a:ext cx="1124712" cy="3657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4842625" y="4226714"/>
              <a:ext cx="880533" cy="169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4838561" y="5111990"/>
              <a:ext cx="926931" cy="3759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5210417" y="5840799"/>
              <a:ext cx="1231392" cy="1767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5332337" y="1421199"/>
              <a:ext cx="1124712" cy="3657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4656358" y="4539303"/>
              <a:ext cx="1058672" cy="3139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4450449" y="5520421"/>
              <a:ext cx="1247309" cy="524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4660423" y="3686201"/>
              <a:ext cx="752856" cy="3078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flipV="1">
            <a:off x="4339244" y="1081578"/>
            <a:ext cx="3557847" cy="166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8293641" y="1464813"/>
            <a:ext cx="3233341" cy="5339144"/>
            <a:chOff x="8293641" y="1414013"/>
            <a:chExt cx="3233341" cy="5339144"/>
          </a:xfrm>
        </p:grpSpPr>
        <p:sp>
          <p:nvSpPr>
            <p:cNvPr id="14" name="TextBox 13"/>
            <p:cNvSpPr txBox="1"/>
            <p:nvPr/>
          </p:nvSpPr>
          <p:spPr>
            <a:xfrm>
              <a:off x="9862662" y="1414013"/>
              <a:ext cx="1664320" cy="830997"/>
            </a:xfrm>
            <a:prstGeom prst="rect">
              <a:avLst/>
            </a:prstGeom>
            <a:solidFill>
              <a:schemeClr val="bg1"/>
            </a:solidFill>
          </p:spPr>
          <p:txBody>
            <a:bodyPr wrap="square" rtlCol="0">
              <a:spAutoFit/>
            </a:bodyPr>
            <a:lstStyle/>
            <a:p>
              <a:pPr algn="ctr">
                <a:defRPr/>
              </a:pPr>
              <a:r>
                <a:rPr lang="en-US" sz="1600" b="1" dirty="0">
                  <a:solidFill>
                    <a:prstClr val="black"/>
                  </a:solidFill>
                </a:rPr>
                <a:t>Repositioning Along the Polarities</a:t>
              </a:r>
            </a:p>
          </p:txBody>
        </p:sp>
        <p:sp>
          <p:nvSpPr>
            <p:cNvPr id="15" name="TextBox 14"/>
            <p:cNvSpPr txBox="1"/>
            <p:nvPr/>
          </p:nvSpPr>
          <p:spPr>
            <a:xfrm>
              <a:off x="8293641" y="1703467"/>
              <a:ext cx="1283492" cy="584775"/>
            </a:xfrm>
            <a:prstGeom prst="rect">
              <a:avLst/>
            </a:prstGeom>
            <a:solidFill>
              <a:schemeClr val="bg1"/>
            </a:solidFill>
          </p:spPr>
          <p:txBody>
            <a:bodyPr wrap="none" rtlCol="0">
              <a:spAutoFit/>
            </a:bodyPr>
            <a:lstStyle/>
            <a:p>
              <a:pPr algn="ctr">
                <a:defRPr/>
              </a:pPr>
              <a:r>
                <a:rPr lang="en-US" sz="1600" b="1" dirty="0">
                  <a:solidFill>
                    <a:prstClr val="black"/>
                  </a:solidFill>
                </a:rPr>
                <a:t>New</a:t>
              </a:r>
            </a:p>
            <a:p>
              <a:pPr algn="ctr">
                <a:defRPr/>
              </a:pPr>
              <a:r>
                <a:rPr lang="en-US" sz="1600" b="1" dirty="0">
                  <a:solidFill>
                    <a:prstClr val="black"/>
                  </a:solidFill>
                </a:rPr>
                <a:t>Assumptions</a:t>
              </a:r>
            </a:p>
          </p:txBody>
        </p:sp>
        <p:sp>
          <p:nvSpPr>
            <p:cNvPr id="13" name="TextBox 12"/>
            <p:cNvSpPr txBox="1"/>
            <p:nvPr/>
          </p:nvSpPr>
          <p:spPr>
            <a:xfrm>
              <a:off x="9320439" y="3994720"/>
              <a:ext cx="1270604" cy="861774"/>
            </a:xfrm>
            <a:prstGeom prst="rect">
              <a:avLst/>
            </a:prstGeom>
            <a:solidFill>
              <a:schemeClr val="bg1"/>
            </a:solidFill>
          </p:spPr>
          <p:txBody>
            <a:bodyPr wrap="none" rtlCol="0">
              <a:spAutoFit/>
            </a:bodyPr>
            <a:lstStyle/>
            <a:p>
              <a:pPr algn="ctr">
                <a:defRPr/>
              </a:pPr>
              <a:r>
                <a:rPr lang="en-US" sz="1600" b="1" dirty="0">
                  <a:solidFill>
                    <a:prstClr val="black"/>
                  </a:solidFill>
                </a:rPr>
                <a:t>Future</a:t>
              </a:r>
            </a:p>
            <a:p>
              <a:pPr algn="ctr">
                <a:defRPr/>
              </a:pPr>
              <a:r>
                <a:rPr lang="en-US" sz="1600" b="1" dirty="0">
                  <a:solidFill>
                    <a:prstClr val="black"/>
                  </a:solidFill>
                </a:rPr>
                <a:t>Organization</a:t>
              </a:r>
            </a:p>
            <a:p>
              <a:pPr algn="ctr">
                <a:defRPr/>
              </a:pPr>
              <a:r>
                <a:rPr lang="en-US" sz="1600" b="1" dirty="0">
                  <a:solidFill>
                    <a:prstClr val="black"/>
                  </a:solidFill>
                </a:rPr>
                <a:t>Prototype</a:t>
              </a:r>
            </a:p>
          </p:txBody>
        </p:sp>
        <p:sp>
          <p:nvSpPr>
            <p:cNvPr id="47" name="TextBox 46"/>
            <p:cNvSpPr txBox="1"/>
            <p:nvPr/>
          </p:nvSpPr>
          <p:spPr>
            <a:xfrm>
              <a:off x="8731720" y="5552828"/>
              <a:ext cx="2473835" cy="1200329"/>
            </a:xfrm>
            <a:prstGeom prst="rect">
              <a:avLst/>
            </a:prstGeom>
            <a:solidFill>
              <a:schemeClr val="bg1"/>
            </a:solidFill>
          </p:spPr>
          <p:txBody>
            <a:bodyPr wrap="square" rtlCol="0">
              <a:spAutoFit/>
            </a:bodyPr>
            <a:lstStyle/>
            <a:p>
              <a:pPr algn="ctr">
                <a:defRPr/>
              </a:pPr>
              <a:r>
                <a:rPr lang="en-US" b="1" dirty="0"/>
                <a:t>Implement the Future State through Iterative Approximations</a:t>
              </a:r>
            </a:p>
          </p:txBody>
        </p:sp>
        <p:grpSp>
          <p:nvGrpSpPr>
            <p:cNvPr id="82" name="Group 81"/>
            <p:cNvGrpSpPr/>
            <p:nvPr/>
          </p:nvGrpSpPr>
          <p:grpSpPr>
            <a:xfrm rot="767283">
              <a:off x="8802832" y="2057038"/>
              <a:ext cx="1744836" cy="1866212"/>
              <a:chOff x="9467850" y="2289796"/>
              <a:chExt cx="1744836" cy="1866212"/>
            </a:xfrm>
          </p:grpSpPr>
          <p:cxnSp>
            <p:nvCxnSpPr>
              <p:cNvPr id="16" name="Straight Arrow Connector 15"/>
              <p:cNvCxnSpPr/>
              <p:nvPr/>
            </p:nvCxnSpPr>
            <p:spPr>
              <a:xfrm flipH="1">
                <a:off x="10758834" y="2289796"/>
                <a:ext cx="453852" cy="18662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9467850" y="2709328"/>
                <a:ext cx="1257300" cy="14414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9473201" y="2310520"/>
                <a:ext cx="1729702" cy="41963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5" name="Straight Arrow Connector 84"/>
            <p:cNvCxnSpPr>
              <a:stCxn id="13" idx="2"/>
              <a:endCxn id="47" idx="0"/>
            </p:cNvCxnSpPr>
            <p:nvPr/>
          </p:nvCxnSpPr>
          <p:spPr>
            <a:xfrm>
              <a:off x="9955741" y="4856494"/>
              <a:ext cx="12897" cy="6963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3" name="Picture 2" descr="C:\Users\jeff\Documents\SPRING Network\Design Lab\STARLab 2\Logo art\Ashley logos\STARLab RGB ne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3656" y="53433"/>
            <a:ext cx="2011680" cy="36576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4294967295"/>
          </p:nvPr>
        </p:nvSpPr>
        <p:spPr>
          <a:xfrm>
            <a:off x="9448800" y="6526213"/>
            <a:ext cx="2743200" cy="365125"/>
          </a:xfrm>
        </p:spPr>
        <p:txBody>
          <a:bodyPr/>
          <a:lstStyle/>
          <a:p>
            <a:fld id="{5F45B812-37A2-4177-B977-D63ACCCCCDD4}"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281803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395074"/>
            <a:ext cx="10515600" cy="683439"/>
          </a:xfrm>
        </p:spPr>
        <p:txBody>
          <a:bodyPr/>
          <a:lstStyle/>
          <a:p>
            <a:r>
              <a:rPr lang="en-US" dirty="0"/>
              <a:t>Agenda</a:t>
            </a:r>
          </a:p>
        </p:txBody>
      </p:sp>
      <p:sp>
        <p:nvSpPr>
          <p:cNvPr id="4" name="Slide Number Placeholder 3"/>
          <p:cNvSpPr>
            <a:spLocks noGrp="1"/>
          </p:cNvSpPr>
          <p:nvPr>
            <p:ph type="sldNum" sz="quarter" idx="4"/>
          </p:nvPr>
        </p:nvSpPr>
        <p:spPr>
          <a:xfrm>
            <a:off x="9162360" y="6525926"/>
            <a:ext cx="2743200" cy="365125"/>
          </a:xfrm>
        </p:spPr>
        <p:txBody>
          <a:bodyPr/>
          <a:lstStyle/>
          <a:p>
            <a:fld id="{90978BA3-AC7E-4250-AEDD-F28CDED26E78}" type="slidenum">
              <a:rPr lang="en-US" smtClean="0"/>
              <a:t>2</a:t>
            </a:fld>
            <a:endParaRPr lang="en-US"/>
          </a:p>
        </p:txBody>
      </p:sp>
      <p:sp>
        <p:nvSpPr>
          <p:cNvPr id="6" name="Rectangle 5"/>
          <p:cNvSpPr/>
          <p:nvPr/>
        </p:nvSpPr>
        <p:spPr>
          <a:xfrm>
            <a:off x="386080" y="1078513"/>
            <a:ext cx="11328400" cy="5724644"/>
          </a:xfrm>
          <a:prstGeom prst="rect">
            <a:avLst/>
          </a:prstGeom>
        </p:spPr>
        <p:txBody>
          <a:bodyPr wrap="square">
            <a:spAutoFit/>
          </a:bodyPr>
          <a:lstStyle/>
          <a:p>
            <a:pPr marL="285750" indent="-285750">
              <a:buFont typeface="Arial" panose="020B0604020202020204" pitchFamily="34" charset="0"/>
              <a:buChar char="•"/>
              <a:tabLst>
                <a:tab pos="690563" algn="l"/>
              </a:tabLst>
            </a:pPr>
            <a:r>
              <a:rPr lang="en-US" b="1" dirty="0">
                <a:solidFill>
                  <a:srgbClr val="000000"/>
                </a:solidFill>
                <a:latin typeface="Calibri" panose="020F0502020204030204" pitchFamily="34" charset="0"/>
              </a:rPr>
              <a:t>Part I	</a:t>
            </a:r>
            <a:r>
              <a:rPr lang="en-US" dirty="0">
                <a:solidFill>
                  <a:srgbClr val="000000"/>
                </a:solidFill>
                <a:latin typeface="Calibri" panose="020F0502020204030204" pitchFamily="34" charset="0"/>
              </a:rPr>
              <a:t>(11:30-12:00 AM)—</a:t>
            </a:r>
            <a:r>
              <a:rPr lang="en-US" b="1" dirty="0">
                <a:solidFill>
                  <a:srgbClr val="000000"/>
                </a:solidFill>
                <a:latin typeface="Calibri" panose="020F0502020204030204" pitchFamily="34" charset="0"/>
              </a:rPr>
              <a:t>STARLab Overview - </a:t>
            </a:r>
            <a:r>
              <a:rPr lang="en-US" i="1" dirty="0">
                <a:solidFill>
                  <a:srgbClr val="000000"/>
                </a:solidFill>
                <a:latin typeface="Calibri" panose="020F0502020204030204" pitchFamily="34" charset="0"/>
              </a:rPr>
              <a:t>Presentation Overview</a:t>
            </a:r>
          </a:p>
          <a:p>
            <a:pPr marL="1544637"/>
            <a:r>
              <a:rPr lang="en-US" dirty="0">
                <a:solidFill>
                  <a:srgbClr val="000000"/>
                </a:solidFill>
                <a:latin typeface="Calibri" panose="020F0502020204030204" pitchFamily="34" charset="0"/>
              </a:rPr>
              <a:t>	The why of the lab</a:t>
            </a:r>
          </a:p>
          <a:p>
            <a:r>
              <a:rPr lang="en-US" dirty="0">
                <a:solidFill>
                  <a:srgbClr val="000000"/>
                </a:solidFill>
                <a:latin typeface="Calibri" panose="020F0502020204030204" pitchFamily="34" charset="0"/>
              </a:rPr>
              <a:t>		The what of the lab</a:t>
            </a:r>
          </a:p>
          <a:p>
            <a:r>
              <a:rPr lang="en-US" dirty="0">
                <a:solidFill>
                  <a:srgbClr val="000000"/>
                </a:solidFill>
                <a:latin typeface="Calibri" panose="020F0502020204030204" pitchFamily="34" charset="0"/>
              </a:rPr>
              <a:t>		Lab “findings” to date:</a:t>
            </a:r>
          </a:p>
          <a:p>
            <a:pPr>
              <a:tabLst>
                <a:tab pos="2286000" algn="l"/>
                <a:tab pos="2976563" algn="l"/>
                <a:tab pos="3433763" algn="l"/>
              </a:tabLst>
            </a:pPr>
            <a:r>
              <a:rPr lang="en-US" dirty="0">
                <a:solidFill>
                  <a:srgbClr val="000000"/>
                </a:solidFill>
                <a:latin typeface="Calibri" panose="020F0502020204030204" pitchFamily="34" charset="0"/>
              </a:rPr>
              <a:t>	Lab 1:	Challenges</a:t>
            </a:r>
          </a:p>
          <a:p>
            <a:pPr>
              <a:tabLst>
                <a:tab pos="2286000" algn="l"/>
                <a:tab pos="2976563" algn="l"/>
                <a:tab pos="3433763" algn="l"/>
              </a:tabLst>
            </a:pPr>
            <a:r>
              <a:rPr lang="en-US" dirty="0">
                <a:solidFill>
                  <a:srgbClr val="000000"/>
                </a:solidFill>
                <a:latin typeface="Calibri" panose="020F0502020204030204" pitchFamily="34" charset="0"/>
              </a:rPr>
              <a:t>	Lab 2:	Designing a new prototype of the organization of the future.</a:t>
            </a:r>
          </a:p>
          <a:p>
            <a:endParaRPr lang="en-US" dirty="0">
              <a:solidFill>
                <a:srgbClr val="000000"/>
              </a:solidFill>
              <a:latin typeface="Calibri" panose="020F0502020204030204" pitchFamily="34" charset="0"/>
            </a:endParaRPr>
          </a:p>
          <a:p>
            <a:pPr marL="285750" indent="-285750">
              <a:buFont typeface="Arial" panose="020B0604020202020204" pitchFamily="34" charset="0"/>
              <a:buChar char="•"/>
              <a:tabLst>
                <a:tab pos="690563" algn="l"/>
              </a:tabLst>
            </a:pPr>
            <a:r>
              <a:rPr lang="en-US" b="1" dirty="0">
                <a:solidFill>
                  <a:srgbClr val="000000"/>
                </a:solidFill>
                <a:latin typeface="Calibri" panose="020F0502020204030204" pitchFamily="34" charset="0"/>
              </a:rPr>
              <a:t>Part 2	</a:t>
            </a:r>
            <a:r>
              <a:rPr lang="en-US" dirty="0">
                <a:solidFill>
                  <a:srgbClr val="000000"/>
                </a:solidFill>
                <a:latin typeface="Calibri" panose="020F0502020204030204" pitchFamily="34" charset="0"/>
              </a:rPr>
              <a:t>(1:00-1:30)—</a:t>
            </a:r>
            <a:r>
              <a:rPr lang="en-US" b="1" dirty="0">
                <a:solidFill>
                  <a:srgbClr val="000000"/>
                </a:solidFill>
                <a:latin typeface="Calibri" panose="020F0502020204030204" pitchFamily="34" charset="0"/>
              </a:rPr>
              <a:t> STARLab Challenges – </a:t>
            </a:r>
            <a:r>
              <a:rPr lang="en-US" i="1" dirty="0">
                <a:solidFill>
                  <a:srgbClr val="000000"/>
                </a:solidFill>
                <a:latin typeface="Calibri" panose="020F0502020204030204" pitchFamily="34" charset="0"/>
              </a:rPr>
              <a:t>Presentation Overview</a:t>
            </a:r>
          </a:p>
          <a:p>
            <a:pPr>
              <a:tabLst>
                <a:tab pos="690563" algn="l"/>
              </a:tabLst>
            </a:pPr>
            <a:endParaRPr lang="en-US" i="1" dirty="0">
              <a:solidFill>
                <a:srgbClr val="000000"/>
              </a:solidFill>
              <a:latin typeface="Calibri" panose="020F0502020204030204" pitchFamily="34" charset="0"/>
            </a:endParaRPr>
          </a:p>
          <a:p>
            <a:pPr marL="285750" indent="-285750">
              <a:buFont typeface="Arial" panose="020B0604020202020204" pitchFamily="34" charset="0"/>
              <a:buChar char="•"/>
              <a:tabLst>
                <a:tab pos="690563" algn="l"/>
              </a:tabLst>
            </a:pPr>
            <a:r>
              <a:rPr lang="en-US" b="1" dirty="0">
                <a:solidFill>
                  <a:srgbClr val="000000"/>
                </a:solidFill>
                <a:latin typeface="Calibri" panose="020F0502020204030204" pitchFamily="34" charset="0"/>
              </a:rPr>
              <a:t>Part 3 </a:t>
            </a:r>
            <a:r>
              <a:rPr lang="en-US" dirty="0">
                <a:solidFill>
                  <a:srgbClr val="000000"/>
                </a:solidFill>
                <a:latin typeface="Calibri" panose="020F0502020204030204" pitchFamily="34" charset="0"/>
              </a:rPr>
              <a:t>(1:30- 3:05) </a:t>
            </a:r>
            <a:r>
              <a:rPr lang="en-US" b="1" dirty="0">
                <a:solidFill>
                  <a:srgbClr val="000000"/>
                </a:solidFill>
                <a:latin typeface="Calibri" panose="020F0502020204030204" pitchFamily="34" charset="0"/>
              </a:rPr>
              <a:t>– 8 Challenges – </a:t>
            </a:r>
            <a:r>
              <a:rPr lang="en-US" i="1" dirty="0">
                <a:solidFill>
                  <a:srgbClr val="000000"/>
                </a:solidFill>
                <a:latin typeface="Calibri" panose="020F0502020204030204" pitchFamily="34" charset="0"/>
              </a:rPr>
              <a:t>Exercise (small groups and report-out)</a:t>
            </a:r>
          </a:p>
          <a:p>
            <a:pPr>
              <a:tabLst>
                <a:tab pos="690563" algn="l"/>
              </a:tabLst>
            </a:pPr>
            <a:endParaRPr lang="en-US" i="1" dirty="0">
              <a:solidFill>
                <a:srgbClr val="000000"/>
              </a:solidFill>
              <a:latin typeface="Calibri" panose="020F0502020204030204" pitchFamily="34" charset="0"/>
            </a:endParaRPr>
          </a:p>
          <a:p>
            <a:endParaRPr lang="en-US" sz="600" dirty="0">
              <a:solidFill>
                <a:srgbClr val="000000"/>
              </a:solidFill>
              <a:latin typeface="Calibri" panose="020F0502020204030204" pitchFamily="34" charset="0"/>
            </a:endParaRPr>
          </a:p>
          <a:p>
            <a:pPr marL="2286000" indent="-2286000">
              <a:tabLst>
                <a:tab pos="914400" algn="l"/>
                <a:tab pos="1828800" algn="l"/>
              </a:tabLst>
            </a:pPr>
            <a:r>
              <a:rPr lang="en-US" b="1" dirty="0">
                <a:solidFill>
                  <a:srgbClr val="000000"/>
                </a:solidFill>
                <a:latin typeface="Calibri" panose="020F0502020204030204" pitchFamily="34" charset="0"/>
              </a:rPr>
              <a:t>     Break </a:t>
            </a:r>
            <a:r>
              <a:rPr lang="en-US" dirty="0">
                <a:solidFill>
                  <a:srgbClr val="000000"/>
                </a:solidFill>
                <a:latin typeface="Calibri" panose="020F0502020204030204" pitchFamily="34" charset="0"/>
              </a:rPr>
              <a:t>(2:45-3:05) 	</a:t>
            </a:r>
          </a:p>
          <a:p>
            <a:endParaRPr lang="en-US" dirty="0">
              <a:solidFill>
                <a:srgbClr val="000000"/>
              </a:solidFill>
              <a:latin typeface="Calibri" panose="020F0502020204030204" pitchFamily="34" charset="0"/>
            </a:endParaRPr>
          </a:p>
          <a:p>
            <a:pPr marL="285750" indent="-285750">
              <a:buFont typeface="Arial" panose="020B0604020202020204" pitchFamily="34" charset="0"/>
              <a:buChar char="•"/>
              <a:tabLst>
                <a:tab pos="690563" algn="l"/>
              </a:tabLst>
            </a:pPr>
            <a:r>
              <a:rPr lang="en-US" b="1" dirty="0">
                <a:solidFill>
                  <a:srgbClr val="000000"/>
                </a:solidFill>
                <a:latin typeface="Calibri" panose="020F0502020204030204" pitchFamily="34" charset="0"/>
              </a:rPr>
              <a:t>Part 4	</a:t>
            </a:r>
            <a:r>
              <a:rPr lang="en-US" dirty="0">
                <a:solidFill>
                  <a:srgbClr val="000000"/>
                </a:solidFill>
                <a:latin typeface="Calibri" panose="020F0502020204030204" pitchFamily="34" charset="0"/>
              </a:rPr>
              <a:t>(3:05-3:40)—</a:t>
            </a:r>
            <a:r>
              <a:rPr lang="en-US" b="1" dirty="0">
                <a:solidFill>
                  <a:srgbClr val="000000"/>
                </a:solidFill>
                <a:latin typeface="Calibri" panose="020F0502020204030204" pitchFamily="34" charset="0"/>
              </a:rPr>
              <a:t>STARLab Prototypes of the Organization of the Future</a:t>
            </a:r>
            <a:endParaRPr lang="en-US" dirty="0"/>
          </a:p>
          <a:p>
            <a:pPr>
              <a:tabLst>
                <a:tab pos="2976626" algn="l"/>
              </a:tabLst>
            </a:pPr>
            <a:r>
              <a:rPr lang="en-US" dirty="0">
                <a:solidFill>
                  <a:srgbClr val="000000"/>
                </a:solidFill>
                <a:latin typeface="Calibri" panose="020F0502020204030204" pitchFamily="34" charset="0"/>
              </a:rPr>
              <a:t>	- Changing Assumptions and Polarities</a:t>
            </a:r>
            <a:endParaRPr lang="en-US" dirty="0"/>
          </a:p>
          <a:p>
            <a:pPr>
              <a:tabLst>
                <a:tab pos="2976626" algn="l"/>
              </a:tabLst>
            </a:pPr>
            <a:r>
              <a:rPr lang="en-US" dirty="0">
                <a:solidFill>
                  <a:srgbClr val="000000"/>
                </a:solidFill>
                <a:latin typeface="Calibri" panose="020F0502020204030204" pitchFamily="34" charset="0"/>
              </a:rPr>
              <a:t>	- Leadership</a:t>
            </a:r>
            <a:endParaRPr lang="en-US" dirty="0"/>
          </a:p>
          <a:p>
            <a:pPr>
              <a:tabLst>
                <a:tab pos="2976626" algn="l"/>
              </a:tabLst>
            </a:pPr>
            <a:r>
              <a:rPr lang="en-US" dirty="0">
                <a:solidFill>
                  <a:srgbClr val="000000"/>
                </a:solidFill>
                <a:latin typeface="Calibri" panose="020F0502020204030204" pitchFamily="34" charset="0"/>
              </a:rPr>
              <a:t>	- Socio-technical systems design in today’s world</a:t>
            </a:r>
          </a:p>
          <a:p>
            <a:pPr>
              <a:tabLst>
                <a:tab pos="2976626" algn="l"/>
              </a:tabLst>
            </a:pPr>
            <a:endParaRPr lang="en-US" dirty="0">
              <a:solidFill>
                <a:srgbClr val="000000"/>
              </a:solidFill>
              <a:latin typeface="Calibri" panose="020F0502020204030204" pitchFamily="34" charset="0"/>
            </a:endParaRPr>
          </a:p>
          <a:p>
            <a:pPr marL="285750" indent="-285750">
              <a:buFont typeface="Arial" panose="020B0604020202020204" pitchFamily="34" charset="0"/>
              <a:buChar char="•"/>
              <a:tabLst>
                <a:tab pos="2976626" algn="l"/>
              </a:tabLst>
            </a:pPr>
            <a:r>
              <a:rPr lang="en-US" b="1" dirty="0">
                <a:solidFill>
                  <a:srgbClr val="000000"/>
                </a:solidFill>
                <a:latin typeface="Calibri" panose="020F0502020204030204" pitchFamily="34" charset="0"/>
              </a:rPr>
              <a:t>Part 5</a:t>
            </a:r>
            <a:r>
              <a:rPr lang="en-US" dirty="0">
                <a:solidFill>
                  <a:srgbClr val="000000"/>
                </a:solidFill>
                <a:latin typeface="Calibri" panose="020F0502020204030204" pitchFamily="34" charset="0"/>
              </a:rPr>
              <a:t> (3:40 – 3:55) – </a:t>
            </a:r>
            <a:r>
              <a:rPr lang="en-US" i="1" dirty="0">
                <a:solidFill>
                  <a:srgbClr val="000000"/>
                </a:solidFill>
                <a:latin typeface="Calibri" panose="020F0502020204030204" pitchFamily="34" charset="0"/>
              </a:rPr>
              <a:t>Large group Q &amp;A</a:t>
            </a:r>
            <a:endParaRPr lang="en-US" i="1" dirty="0"/>
          </a:p>
          <a:p>
            <a:pPr>
              <a:tabLst>
                <a:tab pos="690563" algn="l"/>
              </a:tabLst>
            </a:pPr>
            <a:endParaRPr lang="en-US" b="1"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758180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037647" y="4016060"/>
            <a:ext cx="4482452" cy="2108696"/>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Curved Up Arrow 3"/>
          <p:cNvSpPr/>
          <p:nvPr/>
        </p:nvSpPr>
        <p:spPr>
          <a:xfrm>
            <a:off x="4748649" y="5871987"/>
            <a:ext cx="3135893" cy="542447"/>
          </a:xfrm>
          <a:prstGeom prst="curved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 name="Oval 4"/>
          <p:cNvSpPr/>
          <p:nvPr/>
        </p:nvSpPr>
        <p:spPr>
          <a:xfrm>
            <a:off x="1348867" y="4016059"/>
            <a:ext cx="4300368" cy="2307381"/>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urved Right Arrow 5"/>
          <p:cNvSpPr/>
          <p:nvPr/>
        </p:nvSpPr>
        <p:spPr>
          <a:xfrm>
            <a:off x="329276" y="2866375"/>
            <a:ext cx="1200485" cy="2738484"/>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7" name="Oval 6"/>
          <p:cNvSpPr/>
          <p:nvPr/>
        </p:nvSpPr>
        <p:spPr>
          <a:xfrm>
            <a:off x="879896" y="438437"/>
            <a:ext cx="10443415" cy="377231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4843999" y="480634"/>
            <a:ext cx="2608509" cy="591205"/>
          </a:xfrm>
          <a:prstGeom prst="rect">
            <a:avLst/>
          </a:prstGeom>
        </p:spPr>
        <p:txBody>
          <a:bodyPr wrap="none">
            <a:spAutoFit/>
          </a:bodyPr>
          <a:lstStyle/>
          <a:p>
            <a:pPr algn="ctr"/>
            <a:r>
              <a:rPr lang="en-US" b="1" dirty="0">
                <a:solidFill>
                  <a:prstClr val="black"/>
                </a:solidFill>
              </a:rPr>
              <a:t>The Inspiration</a:t>
            </a:r>
            <a:br>
              <a:rPr lang="en-US" b="1" dirty="0">
                <a:solidFill>
                  <a:prstClr val="black"/>
                </a:solidFill>
              </a:rPr>
            </a:br>
            <a:r>
              <a:rPr lang="en-US" sz="1600" dirty="0">
                <a:solidFill>
                  <a:prstClr val="black"/>
                </a:solidFill>
              </a:rPr>
              <a:t>(the Problem or Opportunity)</a:t>
            </a:r>
          </a:p>
        </p:txBody>
      </p:sp>
      <p:sp>
        <p:nvSpPr>
          <p:cNvPr id="9" name="Rectangle 8"/>
          <p:cNvSpPr/>
          <p:nvPr/>
        </p:nvSpPr>
        <p:spPr>
          <a:xfrm>
            <a:off x="1954705" y="1114036"/>
            <a:ext cx="4377084" cy="2461058"/>
          </a:xfrm>
          <a:prstGeom prst="rect">
            <a:avLst/>
          </a:prstGeom>
        </p:spPr>
        <p:txBody>
          <a:bodyPr wrap="square">
            <a:spAutoFit/>
          </a:bodyPr>
          <a:lstStyle/>
          <a:p>
            <a:pPr>
              <a:lnSpc>
                <a:spcPct val="107000"/>
              </a:lnSpc>
              <a:spcAft>
                <a:spcPts val="800"/>
              </a:spcAft>
              <a:tabLst>
                <a:tab pos="4572000" algn="l"/>
              </a:tabLst>
            </a:pPr>
            <a:r>
              <a:rPr lang="en-US" b="1" u="sng" dirty="0">
                <a:solidFill>
                  <a:prstClr val="black"/>
                </a:solidFill>
                <a:ea typeface="Calibri" panose="020F0502020204030204" pitchFamily="34" charset="0"/>
                <a:cs typeface="Times New Roman" panose="02020603050405020304" pitchFamily="18" charset="0"/>
              </a:rPr>
              <a:t>Digital technologies enable:</a:t>
            </a:r>
            <a:endParaRPr lang="en-US" dirty="0">
              <a:solidFill>
                <a:prstClr val="black"/>
              </a:solidFill>
              <a:ea typeface="Calibri" panose="020F0502020204030204" pitchFamily="34" charset="0"/>
              <a:cs typeface="Times New Roman" panose="02020603050405020304" pitchFamily="18" charset="0"/>
            </a:endParaRPr>
          </a:p>
          <a:p>
            <a:pPr marL="233363" indent="-233363">
              <a:buFont typeface="Arial" panose="020B0604020202020204" pitchFamily="34" charset="0"/>
              <a:buChar char="•"/>
              <a:tabLst>
                <a:tab pos="4572000" algn="l"/>
              </a:tabLst>
            </a:pPr>
            <a:r>
              <a:rPr lang="en-US" sz="1600" dirty="0">
                <a:solidFill>
                  <a:prstClr val="black"/>
                </a:solidFill>
                <a:ea typeface="Calibri" panose="020F0502020204030204" pitchFamily="34" charset="0"/>
                <a:cs typeface="Times New Roman" panose="02020603050405020304" pitchFamily="18" charset="0"/>
              </a:rPr>
              <a:t>Efficiency and reliability</a:t>
            </a:r>
          </a:p>
          <a:p>
            <a:pPr marL="233363" indent="-233363">
              <a:buFont typeface="Arial" panose="020B0604020202020204" pitchFamily="34" charset="0"/>
              <a:buChar char="•"/>
            </a:pPr>
            <a:r>
              <a:rPr lang="en-US" sz="1600" dirty="0">
                <a:solidFill>
                  <a:prstClr val="black"/>
                </a:solidFill>
                <a:ea typeface="Calibri" panose="020F0502020204030204" pitchFamily="34" charset="0"/>
                <a:cs typeface="Times New Roman" panose="02020603050405020304" pitchFamily="18" charset="0"/>
              </a:rPr>
              <a:t>Customization and personalization</a:t>
            </a:r>
          </a:p>
          <a:p>
            <a:pPr marL="233363" indent="-233363">
              <a:buFont typeface="Arial" panose="020B0604020202020204" pitchFamily="34" charset="0"/>
              <a:buChar char="•"/>
              <a:tabLst>
                <a:tab pos="5029200" algn="l"/>
              </a:tabLst>
            </a:pPr>
            <a:r>
              <a:rPr lang="en-US" sz="1600" dirty="0">
                <a:solidFill>
                  <a:prstClr val="black"/>
                </a:solidFill>
                <a:ea typeface="Calibri" panose="020F0502020204030204" pitchFamily="34" charset="0"/>
                <a:cs typeface="Times New Roman" panose="02020603050405020304" pitchFamily="18" charset="0"/>
              </a:rPr>
              <a:t>Data-based continuous learning and innovation</a:t>
            </a:r>
          </a:p>
          <a:p>
            <a:pPr marL="233363" indent="-233363">
              <a:buFont typeface="Arial" panose="020B0604020202020204" pitchFamily="34" charset="0"/>
              <a:buChar char="•"/>
            </a:pPr>
            <a:r>
              <a:rPr lang="en-US" sz="1600" dirty="0">
                <a:solidFill>
                  <a:prstClr val="black"/>
                </a:solidFill>
                <a:ea typeface="Calibri" panose="020F0502020204030204" pitchFamily="34" charset="0"/>
                <a:cs typeface="Times New Roman" panose="02020603050405020304" pitchFamily="18" charset="0"/>
              </a:rPr>
              <a:t>Decentralization and control and regulation</a:t>
            </a:r>
          </a:p>
          <a:p>
            <a:pPr marL="233363" indent="-233363">
              <a:buFont typeface="Arial" panose="020B0604020202020204" pitchFamily="34" charset="0"/>
              <a:buChar char="•"/>
            </a:pPr>
            <a:r>
              <a:rPr lang="en-US" sz="1600" dirty="0">
                <a:solidFill>
                  <a:prstClr val="black"/>
                </a:solidFill>
                <a:ea typeface="Calibri" panose="020F0502020204030204" pitchFamily="34" charset="0"/>
                <a:cs typeface="Times New Roman" panose="02020603050405020304" pitchFamily="18" charset="0"/>
              </a:rPr>
              <a:t>Boundary less functioning</a:t>
            </a:r>
          </a:p>
          <a:p>
            <a:pPr marL="233363" indent="-233363">
              <a:buFont typeface="Arial" panose="020B0604020202020204" pitchFamily="34" charset="0"/>
              <a:buChar char="•"/>
              <a:tabLst>
                <a:tab pos="5029200" algn="l"/>
              </a:tabLst>
            </a:pPr>
            <a:r>
              <a:rPr lang="en-US" sz="1600" dirty="0">
                <a:solidFill>
                  <a:prstClr val="black"/>
                </a:solidFill>
                <a:ea typeface="Calibri" panose="020F0502020204030204" pitchFamily="34" charset="0"/>
                <a:cs typeface="Times New Roman" panose="02020603050405020304" pitchFamily="18" charset="0"/>
              </a:rPr>
              <a:t>Augmentation and replacement of people</a:t>
            </a:r>
          </a:p>
          <a:p>
            <a:pPr marL="233363" indent="-233363">
              <a:buFont typeface="Arial" panose="020B0604020202020204" pitchFamily="34" charset="0"/>
              <a:buChar char="•"/>
              <a:tabLst>
                <a:tab pos="5029200" algn="l"/>
              </a:tabLst>
            </a:pPr>
            <a:r>
              <a:rPr lang="en-US" sz="1600" dirty="0">
                <a:solidFill>
                  <a:prstClr val="black"/>
                </a:solidFill>
                <a:ea typeface="Calibri" panose="020F0502020204030204" pitchFamily="34" charset="0"/>
                <a:cs typeface="Times New Roman" panose="02020603050405020304" pitchFamily="18" charset="0"/>
              </a:rPr>
              <a:t>New business models/ways of delivering value and securing revenue</a:t>
            </a:r>
          </a:p>
        </p:txBody>
      </p:sp>
      <p:sp>
        <p:nvSpPr>
          <p:cNvPr id="10" name="Rectangle 9"/>
          <p:cNvSpPr/>
          <p:nvPr/>
        </p:nvSpPr>
        <p:spPr>
          <a:xfrm>
            <a:off x="7651476" y="4467995"/>
            <a:ext cx="3587750" cy="1322798"/>
          </a:xfrm>
          <a:prstGeom prst="rect">
            <a:avLst/>
          </a:prstGeom>
        </p:spPr>
        <p:txBody>
          <a:bodyPr wrap="square">
            <a:spAutoFit/>
          </a:bodyPr>
          <a:lstStyle/>
          <a:p>
            <a:r>
              <a:rPr lang="en-US" b="1" dirty="0">
                <a:solidFill>
                  <a:prstClr val="black"/>
                </a:solidFill>
                <a:ea typeface="Calibri" panose="020F0502020204030204" pitchFamily="34" charset="0"/>
                <a:cs typeface="Times New Roman" panose="02020603050405020304" pitchFamily="18" charset="0"/>
              </a:rPr>
              <a:t>Implementation </a:t>
            </a:r>
            <a:r>
              <a:rPr lang="en-US" sz="1600" dirty="0">
                <a:solidFill>
                  <a:prstClr val="black"/>
                </a:solidFill>
                <a:ea typeface="Calibri" panose="020F0502020204030204" pitchFamily="34" charset="0"/>
                <a:cs typeface="Times New Roman" panose="02020603050405020304" pitchFamily="18" charset="0"/>
              </a:rPr>
              <a:t>(A succession of overlapping “spaces” that gradually gets closer to the solution)</a:t>
            </a:r>
          </a:p>
          <a:p>
            <a:pPr marL="285750" indent="-285750">
              <a:lnSpc>
                <a:spcPct val="107000"/>
              </a:lnSpc>
              <a:spcAft>
                <a:spcPts val="800"/>
              </a:spcAft>
              <a:buFont typeface="Arial" panose="020B0604020202020204" pitchFamily="34" charset="0"/>
              <a:buChar char="•"/>
            </a:pPr>
            <a:r>
              <a:rPr lang="en-US" sz="1400" dirty="0">
                <a:solidFill>
                  <a:prstClr val="black"/>
                </a:solidFill>
                <a:ea typeface="Calibri" panose="020F0502020204030204" pitchFamily="34" charset="0"/>
                <a:cs typeface="Times New Roman" panose="02020603050405020304" pitchFamily="18" charset="0"/>
              </a:rPr>
              <a:t>Testing, learning, iterating &amp; extending, and elaborating the prototype</a:t>
            </a:r>
          </a:p>
        </p:txBody>
      </p:sp>
      <p:sp>
        <p:nvSpPr>
          <p:cNvPr id="11" name="Rectangle 10"/>
          <p:cNvSpPr/>
          <p:nvPr/>
        </p:nvSpPr>
        <p:spPr>
          <a:xfrm>
            <a:off x="1998732" y="4232373"/>
            <a:ext cx="3741967" cy="2065117"/>
          </a:xfrm>
          <a:prstGeom prst="rect">
            <a:avLst/>
          </a:prstGeom>
        </p:spPr>
        <p:txBody>
          <a:bodyPr wrap="square">
            <a:spAutoFit/>
          </a:bodyPr>
          <a:lstStyle/>
          <a:p>
            <a:pPr>
              <a:lnSpc>
                <a:spcPct val="107000"/>
              </a:lnSpc>
            </a:pPr>
            <a:r>
              <a:rPr lang="en-US" b="1" dirty="0">
                <a:solidFill>
                  <a:prstClr val="black"/>
                </a:solidFill>
                <a:ea typeface="Calibri" panose="020F0502020204030204" pitchFamily="34" charset="0"/>
                <a:cs typeface="Times New Roman" panose="02020603050405020304" pitchFamily="18" charset="0"/>
              </a:rPr>
              <a:t>Ideation </a:t>
            </a:r>
            <a:r>
              <a:rPr lang="en-US" sz="1600" dirty="0">
                <a:solidFill>
                  <a:prstClr val="black"/>
                </a:solidFill>
                <a:ea typeface="Calibri" panose="020F0502020204030204" pitchFamily="34" charset="0"/>
                <a:cs typeface="Times New Roman" panose="02020603050405020304" pitchFamily="18" charset="0"/>
              </a:rPr>
              <a:t>(Generating, developing</a:t>
            </a:r>
            <a:br>
              <a:rPr lang="en-US" sz="1600" dirty="0">
                <a:solidFill>
                  <a:prstClr val="black"/>
                </a:solidFill>
                <a:ea typeface="Calibri" panose="020F0502020204030204" pitchFamily="34" charset="0"/>
                <a:cs typeface="Times New Roman" panose="02020603050405020304" pitchFamily="18" charset="0"/>
              </a:rPr>
            </a:br>
            <a:r>
              <a:rPr lang="en-US" sz="1600" dirty="0">
                <a:solidFill>
                  <a:prstClr val="black"/>
                </a:solidFill>
                <a:ea typeface="Calibri" panose="020F0502020204030204" pitchFamily="34" charset="0"/>
                <a:cs typeface="Times New Roman" panose="02020603050405020304" pitchFamily="18" charset="0"/>
              </a:rPr>
              <a:t>and testing ideas and solutions)  </a:t>
            </a:r>
          </a:p>
          <a:p>
            <a:pPr>
              <a:lnSpc>
                <a:spcPct val="107000"/>
              </a:lnSpc>
            </a:pPr>
            <a:endParaRPr lang="en-US" sz="800" dirty="0">
              <a:solidFill>
                <a:prstClr val="black"/>
              </a:solidFill>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US" sz="1400" dirty="0">
                <a:solidFill>
                  <a:prstClr val="black"/>
                </a:solidFill>
                <a:ea typeface="Calibri" panose="020F0502020204030204" pitchFamily="34" charset="0"/>
                <a:cs typeface="Times New Roman" panose="02020603050405020304" pitchFamily="18" charset="0"/>
              </a:rPr>
              <a:t>Design prototype solutions</a:t>
            </a:r>
            <a:endParaRPr lang="en-US" sz="400" dirty="0">
              <a:solidFill>
                <a:prstClr val="black"/>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400" dirty="0">
                <a:solidFill>
                  <a:prstClr val="black"/>
                </a:solidFill>
                <a:ea typeface="Calibri" panose="020F0502020204030204" pitchFamily="34" charset="0"/>
                <a:cs typeface="Times New Roman" panose="02020603050405020304" pitchFamily="18" charset="0"/>
              </a:rPr>
              <a:t>Test and iterate against contextual constraints:</a:t>
            </a:r>
          </a:p>
          <a:p>
            <a:pPr marL="690563" lvl="1" indent="-233363">
              <a:buFont typeface="Wingdings" panose="05000000000000000000" pitchFamily="2" charset="2"/>
              <a:buChar char="§"/>
            </a:pPr>
            <a:r>
              <a:rPr lang="en-US" sz="1200" dirty="0">
                <a:solidFill>
                  <a:prstClr val="black"/>
                </a:solidFill>
                <a:ea typeface="Calibri" panose="020F0502020204030204" pitchFamily="34" charset="0"/>
                <a:cs typeface="Times New Roman" panose="02020603050405020304" pitchFamily="18" charset="0"/>
              </a:rPr>
              <a:t>Feasibility</a:t>
            </a:r>
          </a:p>
          <a:p>
            <a:pPr marL="690563" lvl="1" indent="-233363">
              <a:buFont typeface="Wingdings" panose="05000000000000000000" pitchFamily="2" charset="2"/>
              <a:buChar char="§"/>
            </a:pPr>
            <a:r>
              <a:rPr lang="en-US" sz="1200" dirty="0">
                <a:solidFill>
                  <a:prstClr val="black"/>
                </a:solidFill>
                <a:ea typeface="Calibri" panose="020F0502020204030204" pitchFamily="34" charset="0"/>
                <a:cs typeface="Times New Roman" panose="02020603050405020304" pitchFamily="18" charset="0"/>
              </a:rPr>
              <a:t>Desirability</a:t>
            </a:r>
          </a:p>
          <a:p>
            <a:pPr marL="690563" lvl="1" indent="-233363">
              <a:buFont typeface="Wingdings" panose="05000000000000000000" pitchFamily="2" charset="2"/>
              <a:buChar char="§"/>
            </a:pPr>
            <a:r>
              <a:rPr lang="en-US" sz="1200" dirty="0">
                <a:solidFill>
                  <a:prstClr val="black"/>
                </a:solidFill>
                <a:ea typeface="Calibri" panose="020F0502020204030204" pitchFamily="34" charset="0"/>
                <a:cs typeface="Times New Roman" panose="02020603050405020304" pitchFamily="18" charset="0"/>
              </a:rPr>
              <a:t>Viability</a:t>
            </a:r>
          </a:p>
        </p:txBody>
      </p:sp>
      <p:sp>
        <p:nvSpPr>
          <p:cNvPr id="12" name="Rectangle 11"/>
          <p:cNvSpPr/>
          <p:nvPr/>
        </p:nvSpPr>
        <p:spPr>
          <a:xfrm>
            <a:off x="8907051" y="6546976"/>
            <a:ext cx="3130601" cy="276999"/>
          </a:xfrm>
          <a:prstGeom prst="rect">
            <a:avLst/>
          </a:prstGeom>
        </p:spPr>
        <p:txBody>
          <a:bodyPr wrap="none">
            <a:spAutoFit/>
          </a:bodyPr>
          <a:lstStyle/>
          <a:p>
            <a:r>
              <a:rPr lang="en-US" sz="1200" dirty="0">
                <a:solidFill>
                  <a:prstClr val="black"/>
                </a:solidFill>
              </a:rPr>
              <a:t>Builds on Tim Brown:  </a:t>
            </a:r>
            <a:r>
              <a:rPr lang="en-US" sz="1200" i="1" dirty="0">
                <a:solidFill>
                  <a:prstClr val="black"/>
                </a:solidFill>
              </a:rPr>
              <a:t>Change By Design </a:t>
            </a:r>
            <a:r>
              <a:rPr lang="en-US" sz="1200" dirty="0">
                <a:solidFill>
                  <a:prstClr val="black"/>
                </a:solidFill>
              </a:rPr>
              <a:t>(2009)</a:t>
            </a:r>
          </a:p>
        </p:txBody>
      </p:sp>
      <p:sp>
        <p:nvSpPr>
          <p:cNvPr id="2" name="TextBox 1"/>
          <p:cNvSpPr txBox="1"/>
          <p:nvPr/>
        </p:nvSpPr>
        <p:spPr>
          <a:xfrm>
            <a:off x="6445473" y="1099887"/>
            <a:ext cx="4702313" cy="1923604"/>
          </a:xfrm>
          <a:prstGeom prst="rect">
            <a:avLst/>
          </a:prstGeom>
          <a:noFill/>
        </p:spPr>
        <p:txBody>
          <a:bodyPr wrap="none" rtlCol="0">
            <a:spAutoFit/>
          </a:bodyPr>
          <a:lstStyle/>
          <a:p>
            <a:pPr>
              <a:spcAft>
                <a:spcPts val="600"/>
              </a:spcAft>
            </a:pPr>
            <a:r>
              <a:rPr lang="en-US" dirty="0">
                <a:solidFill>
                  <a:prstClr val="black"/>
                </a:solidFill>
                <a:ea typeface="Calibri" panose="020F0502020204030204" pitchFamily="34" charset="0"/>
                <a:cs typeface="Times New Roman" panose="02020603050405020304" pitchFamily="18" charset="0"/>
              </a:rPr>
              <a:t> </a:t>
            </a:r>
            <a:r>
              <a:rPr lang="en-US" b="1" u="sng" dirty="0">
                <a:solidFill>
                  <a:prstClr val="black"/>
                </a:solidFill>
                <a:ea typeface="Calibri" panose="020F0502020204030204" pitchFamily="34" charset="0"/>
                <a:cs typeface="Times New Roman" panose="02020603050405020304" pitchFamily="18" charset="0"/>
              </a:rPr>
              <a:t>Optimal Incorporation of Digitization:</a:t>
            </a:r>
          </a:p>
          <a:p>
            <a:pPr marL="285750" indent="-285750">
              <a:buFont typeface="Arial" panose="020B0604020202020204" pitchFamily="34" charset="0"/>
              <a:buChar char="•"/>
            </a:pPr>
            <a:endParaRPr lang="en-US" sz="1600" dirty="0">
              <a:solidFill>
                <a:prstClr val="black"/>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600" dirty="0">
              <a:solidFill>
                <a:prstClr val="black"/>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solidFill>
                  <a:prstClr val="black"/>
                </a:solidFill>
                <a:ea typeface="Calibri" panose="020F0502020204030204" pitchFamily="34" charset="0"/>
                <a:cs typeface="Times New Roman" panose="02020603050405020304" pitchFamily="18" charset="0"/>
              </a:rPr>
              <a:t>Requires changes in core organization assumptions</a:t>
            </a:r>
          </a:p>
          <a:p>
            <a:pPr marL="285750" indent="-285750">
              <a:buFont typeface="Arial" panose="020B0604020202020204" pitchFamily="34" charset="0"/>
              <a:buChar char="•"/>
            </a:pPr>
            <a:endParaRPr lang="en-US" sz="1600" dirty="0">
              <a:solidFill>
                <a:prstClr val="black"/>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600" dirty="0">
              <a:solidFill>
                <a:prstClr val="black"/>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solidFill>
                  <a:prstClr val="black"/>
                </a:solidFill>
                <a:ea typeface="Calibri" panose="020F0502020204030204" pitchFamily="34" charset="0"/>
                <a:cs typeface="Times New Roman" panose="02020603050405020304" pitchFamily="18" charset="0"/>
              </a:rPr>
              <a:t>Surfaces core organization polarities and tensions</a:t>
            </a:r>
          </a:p>
        </p:txBody>
      </p:sp>
    </p:spTree>
    <p:extLst>
      <p:ext uri="{BB962C8B-B14F-4D97-AF65-F5344CB8AC3E}">
        <p14:creationId xmlns:p14="http://schemas.microsoft.com/office/powerpoint/2010/main" val="736609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15" y="312771"/>
            <a:ext cx="10495384" cy="621949"/>
          </a:xfrm>
        </p:spPr>
        <p:txBody>
          <a:bodyPr/>
          <a:lstStyle/>
          <a:p>
            <a:r>
              <a:rPr lang="en-US" sz="3200" dirty="0">
                <a:solidFill>
                  <a:schemeClr val="accent6"/>
                </a:solidFill>
                <a:latin typeface="Helvetica" panose="020B0604020202020204" pitchFamily="34" charset="0"/>
                <a:cs typeface="Helvetica" panose="020B0604020202020204" pitchFamily="34" charset="0"/>
              </a:rPr>
              <a:t>Assumptions and Polarities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2124" y="1142960"/>
            <a:ext cx="7996844" cy="5614793"/>
          </a:xfrm>
        </p:spPr>
      </p:pic>
      <p:sp>
        <p:nvSpPr>
          <p:cNvPr id="5" name="Slide Number Placeholder 4"/>
          <p:cNvSpPr>
            <a:spLocks noGrp="1"/>
          </p:cNvSpPr>
          <p:nvPr>
            <p:ph type="sldNum" sz="quarter" idx="4"/>
          </p:nvPr>
        </p:nvSpPr>
        <p:spPr>
          <a:xfrm>
            <a:off x="9162360" y="6525926"/>
            <a:ext cx="2743200" cy="365125"/>
          </a:xfrm>
          <a:prstGeom prst="rect">
            <a:avLst/>
          </a:prstGeom>
        </p:spPr>
        <p:txBody>
          <a:bodyPr/>
          <a:lstStyle/>
          <a:p>
            <a:fld id="{90978BA3-AC7E-4250-AEDD-F28CDED26E78}"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1987568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175" y="443634"/>
            <a:ext cx="10515600" cy="1325563"/>
          </a:xfrm>
        </p:spPr>
        <p:txBody>
          <a:bodyPr/>
          <a:lstStyle/>
          <a:p>
            <a:pPr algn="ctr"/>
            <a:r>
              <a:rPr lang="en-US" sz="3600" b="1" dirty="0">
                <a:latin typeface="+mn-lt"/>
              </a:rPr>
              <a:t>Recurring Perspectives on Digital Transformation During the Lab Activities –  “Scenarios” for the Organization Prototype Activities: </a:t>
            </a:r>
            <a:br>
              <a:rPr lang="en-US" sz="3600" b="1" dirty="0">
                <a:latin typeface="+mn-lt"/>
              </a:rPr>
            </a:br>
            <a:br>
              <a:rPr lang="en-US" sz="3600" b="1" dirty="0"/>
            </a:br>
            <a:br>
              <a:rPr lang="en-US" sz="3600" b="1" dirty="0"/>
            </a:br>
            <a:endParaRPr lang="en-US" sz="3600" b="1" dirty="0"/>
          </a:p>
        </p:txBody>
      </p:sp>
      <p:sp>
        <p:nvSpPr>
          <p:cNvPr id="4" name="Oval 3"/>
          <p:cNvSpPr/>
          <p:nvPr/>
        </p:nvSpPr>
        <p:spPr>
          <a:xfrm>
            <a:off x="323572" y="2225962"/>
            <a:ext cx="11488189" cy="4264429"/>
          </a:xfrm>
          <a:prstGeom prst="ellipse">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3200" b="1" dirty="0">
              <a:solidFill>
                <a:prstClr val="white"/>
              </a:solidFill>
            </a:endParaRPr>
          </a:p>
        </p:txBody>
      </p:sp>
      <p:sp>
        <p:nvSpPr>
          <p:cNvPr id="5" name="Oval 4"/>
          <p:cNvSpPr/>
          <p:nvPr/>
        </p:nvSpPr>
        <p:spPr>
          <a:xfrm>
            <a:off x="608677" y="3802611"/>
            <a:ext cx="2527069" cy="11554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The Changing Face of Innovation</a:t>
            </a:r>
          </a:p>
        </p:txBody>
      </p:sp>
      <p:sp>
        <p:nvSpPr>
          <p:cNvPr id="7" name="Oval 6"/>
          <p:cNvSpPr/>
          <p:nvPr/>
        </p:nvSpPr>
        <p:spPr>
          <a:xfrm>
            <a:off x="6096224" y="3574916"/>
            <a:ext cx="2985932" cy="11554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Jointly Optimized Social and Technical Work Systems</a:t>
            </a:r>
          </a:p>
        </p:txBody>
      </p:sp>
      <p:sp>
        <p:nvSpPr>
          <p:cNvPr id="8" name="Oval 7"/>
          <p:cNvSpPr/>
          <p:nvPr/>
        </p:nvSpPr>
        <p:spPr>
          <a:xfrm rot="20799077">
            <a:off x="9072253" y="3900199"/>
            <a:ext cx="2641809" cy="11554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Eco-system Design</a:t>
            </a:r>
          </a:p>
        </p:txBody>
      </p:sp>
      <p:sp>
        <p:nvSpPr>
          <p:cNvPr id="9" name="Oval 8"/>
          <p:cNvSpPr/>
          <p:nvPr/>
        </p:nvSpPr>
        <p:spPr>
          <a:xfrm rot="21355441">
            <a:off x="3346333" y="3780443"/>
            <a:ext cx="2527069" cy="11554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Achieving Customer Centricity</a:t>
            </a:r>
          </a:p>
        </p:txBody>
      </p:sp>
      <p:sp>
        <p:nvSpPr>
          <p:cNvPr id="10" name="Rectangle 9"/>
          <p:cNvSpPr/>
          <p:nvPr/>
        </p:nvSpPr>
        <p:spPr>
          <a:xfrm>
            <a:off x="3736807" y="2400474"/>
            <a:ext cx="4938211" cy="584775"/>
          </a:xfrm>
          <a:prstGeom prst="rect">
            <a:avLst/>
          </a:prstGeom>
        </p:spPr>
        <p:txBody>
          <a:bodyPr wrap="none">
            <a:spAutoFit/>
          </a:bodyPr>
          <a:lstStyle/>
          <a:p>
            <a:pPr algn="ctr"/>
            <a:r>
              <a:rPr lang="en-US" sz="3200" b="1" dirty="0">
                <a:solidFill>
                  <a:prstClr val="black"/>
                </a:solidFill>
              </a:rPr>
              <a:t>Integration and Governance</a:t>
            </a:r>
          </a:p>
        </p:txBody>
      </p:sp>
      <p:sp>
        <p:nvSpPr>
          <p:cNvPr id="3" name="Slide Number Placeholder 2"/>
          <p:cNvSpPr>
            <a:spLocks noGrp="1"/>
          </p:cNvSpPr>
          <p:nvPr>
            <p:ph type="sldNum" sz="quarter" idx="4"/>
          </p:nvPr>
        </p:nvSpPr>
        <p:spPr>
          <a:xfrm>
            <a:off x="9162360" y="6525926"/>
            <a:ext cx="2743200" cy="365125"/>
          </a:xfrm>
          <a:prstGeom prst="rect">
            <a:avLst/>
          </a:prstGeom>
        </p:spPr>
        <p:txBody>
          <a:bodyPr/>
          <a:lstStyle/>
          <a:p>
            <a:fld id="{90978BA3-AC7E-4250-AEDD-F28CDED26E78}"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4232207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2200" y="2146300"/>
            <a:ext cx="10363200" cy="1829761"/>
          </a:xfrm>
        </p:spPr>
        <p:txBody>
          <a:bodyPr>
            <a:normAutofit/>
          </a:bodyPr>
          <a:lstStyle/>
          <a:p>
            <a:r>
              <a:rPr lang="en-US" sz="4400" dirty="0">
                <a:latin typeface="Arial Black" panose="020B0A04020102020204" pitchFamily="34" charset="0"/>
              </a:rPr>
              <a:t>STARLab Challenges</a:t>
            </a:r>
            <a:br>
              <a:rPr lang="en-US" sz="4400" dirty="0">
                <a:latin typeface="Arial Black" panose="020B0A04020102020204" pitchFamily="34" charset="0"/>
              </a:rPr>
            </a:br>
            <a:r>
              <a:rPr lang="en-US" sz="4400" dirty="0">
                <a:latin typeface="Arial Black" panose="020B0A04020102020204" pitchFamily="34" charset="0"/>
              </a:rPr>
              <a:t>	</a:t>
            </a:r>
            <a:endParaRPr lang="en-US" sz="3200" dirty="0">
              <a:latin typeface="Arial Black" panose="020B0A04020102020204" pitchFamily="34" charset="0"/>
            </a:endParaRPr>
          </a:p>
        </p:txBody>
      </p:sp>
      <p:sp>
        <p:nvSpPr>
          <p:cNvPr id="3" name="Slide Number Placeholder 2"/>
          <p:cNvSpPr>
            <a:spLocks noGrp="1"/>
          </p:cNvSpPr>
          <p:nvPr>
            <p:ph type="sldNum" sz="quarter" idx="12"/>
          </p:nvPr>
        </p:nvSpPr>
        <p:spPr/>
        <p:txBody>
          <a:bodyPr/>
          <a:lstStyle/>
          <a:p>
            <a:fld id="{DF2CF456-1AA5-9646-A227-09ACB1343D1C}" type="slidenum">
              <a:rPr lang="en-US" smtClean="0"/>
              <a:t>23</a:t>
            </a:fld>
            <a:endParaRPr lang="en-US" dirty="0"/>
          </a:p>
        </p:txBody>
      </p:sp>
      <p:sp>
        <p:nvSpPr>
          <p:cNvPr id="4" name="TextBox 3">
            <a:extLst>
              <a:ext uri="{FF2B5EF4-FFF2-40B4-BE49-F238E27FC236}">
                <a16:creationId xmlns:a16="http://schemas.microsoft.com/office/drawing/2014/main" id="{8C4B9FE3-3BBC-492A-BAF6-B717696D63FC}"/>
              </a:ext>
            </a:extLst>
          </p:cNvPr>
          <p:cNvSpPr txBox="1"/>
          <p:nvPr/>
        </p:nvSpPr>
        <p:spPr>
          <a:xfrm>
            <a:off x="939800" y="4165600"/>
            <a:ext cx="9612760" cy="830997"/>
          </a:xfrm>
          <a:prstGeom prst="rect">
            <a:avLst/>
          </a:prstGeom>
          <a:noFill/>
        </p:spPr>
        <p:txBody>
          <a:bodyPr wrap="none" rtlCol="0">
            <a:spAutoFit/>
          </a:bodyPr>
          <a:lstStyle/>
          <a:p>
            <a:r>
              <a:rPr lang="en-US" sz="2400" dirty="0">
                <a:solidFill>
                  <a:srgbClr val="0070C0"/>
                </a:solidFill>
              </a:rPr>
              <a:t>Based on Betsy’s agenda/process we would need to add a 30 minute</a:t>
            </a:r>
          </a:p>
          <a:p>
            <a:r>
              <a:rPr lang="en-US" sz="2400" dirty="0">
                <a:solidFill>
                  <a:srgbClr val="0070C0"/>
                </a:solidFill>
              </a:rPr>
              <a:t>section of slides here about challenges,</a:t>
            </a:r>
          </a:p>
        </p:txBody>
      </p:sp>
    </p:spTree>
    <p:extLst>
      <p:ext uri="{BB962C8B-B14F-4D97-AF65-F5344CB8AC3E}">
        <p14:creationId xmlns:p14="http://schemas.microsoft.com/office/powerpoint/2010/main" val="88050488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2200" y="2146300"/>
            <a:ext cx="10363200" cy="1829761"/>
          </a:xfrm>
        </p:spPr>
        <p:txBody>
          <a:bodyPr>
            <a:normAutofit/>
          </a:bodyPr>
          <a:lstStyle/>
          <a:p>
            <a:r>
              <a:rPr lang="en-US" sz="4400" dirty="0">
                <a:latin typeface="Arial Black" panose="020B0A04020102020204" pitchFamily="34" charset="0"/>
              </a:rPr>
              <a:t>STARLab Challenges - EXERCISE</a:t>
            </a:r>
            <a:br>
              <a:rPr lang="en-US" sz="4400" dirty="0">
                <a:latin typeface="Arial Black" panose="020B0A04020102020204" pitchFamily="34" charset="0"/>
              </a:rPr>
            </a:br>
            <a:r>
              <a:rPr lang="en-US" sz="4400" dirty="0">
                <a:latin typeface="Arial Black" panose="020B0A04020102020204" pitchFamily="34" charset="0"/>
              </a:rPr>
              <a:t>	</a:t>
            </a:r>
            <a:endParaRPr lang="en-US" sz="3200" dirty="0">
              <a:latin typeface="Arial Black" panose="020B0A04020102020204" pitchFamily="34" charset="0"/>
            </a:endParaRPr>
          </a:p>
        </p:txBody>
      </p:sp>
      <p:sp>
        <p:nvSpPr>
          <p:cNvPr id="3" name="Slide Number Placeholder 2"/>
          <p:cNvSpPr>
            <a:spLocks noGrp="1"/>
          </p:cNvSpPr>
          <p:nvPr>
            <p:ph type="sldNum" sz="quarter" idx="12"/>
          </p:nvPr>
        </p:nvSpPr>
        <p:spPr/>
        <p:txBody>
          <a:bodyPr/>
          <a:lstStyle/>
          <a:p>
            <a:fld id="{DF2CF456-1AA5-9646-A227-09ACB1343D1C}" type="slidenum">
              <a:rPr lang="en-US" smtClean="0"/>
              <a:t>24</a:t>
            </a:fld>
            <a:endParaRPr lang="en-US" dirty="0"/>
          </a:p>
        </p:txBody>
      </p:sp>
    </p:spTree>
    <p:extLst>
      <p:ext uri="{BB962C8B-B14F-4D97-AF65-F5344CB8AC3E}">
        <p14:creationId xmlns:p14="http://schemas.microsoft.com/office/powerpoint/2010/main" val="349268698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2200" y="2146300"/>
            <a:ext cx="10363200" cy="1829761"/>
          </a:xfrm>
        </p:spPr>
        <p:txBody>
          <a:bodyPr>
            <a:normAutofit fontScale="90000"/>
          </a:bodyPr>
          <a:lstStyle/>
          <a:p>
            <a:r>
              <a:rPr lang="en-US" sz="4400" dirty="0">
                <a:latin typeface="Arial Black" panose="020B0A04020102020204" pitchFamily="34" charset="0"/>
              </a:rPr>
              <a:t>STARLab – Prototypes of the Organization of the Future</a:t>
            </a:r>
            <a:br>
              <a:rPr lang="en-US" sz="4400" dirty="0">
                <a:latin typeface="Arial Black" panose="020B0A04020102020204" pitchFamily="34" charset="0"/>
              </a:rPr>
            </a:br>
            <a:r>
              <a:rPr lang="en-US" sz="4400" dirty="0">
                <a:latin typeface="Arial Black" panose="020B0A04020102020204" pitchFamily="34" charset="0"/>
              </a:rPr>
              <a:t>	</a:t>
            </a:r>
            <a:endParaRPr lang="en-US" sz="3200" dirty="0">
              <a:latin typeface="Arial Black" panose="020B0A04020102020204" pitchFamily="34" charset="0"/>
            </a:endParaRPr>
          </a:p>
        </p:txBody>
      </p:sp>
      <p:sp>
        <p:nvSpPr>
          <p:cNvPr id="3" name="Slide Number Placeholder 2"/>
          <p:cNvSpPr>
            <a:spLocks noGrp="1"/>
          </p:cNvSpPr>
          <p:nvPr>
            <p:ph type="sldNum" sz="quarter" idx="12"/>
          </p:nvPr>
        </p:nvSpPr>
        <p:spPr/>
        <p:txBody>
          <a:bodyPr/>
          <a:lstStyle/>
          <a:p>
            <a:fld id="{DF2CF456-1AA5-9646-A227-09ACB1343D1C}" type="slidenum">
              <a:rPr lang="en-US" smtClean="0"/>
              <a:t>25</a:t>
            </a:fld>
            <a:endParaRPr lang="en-US" dirty="0"/>
          </a:p>
        </p:txBody>
      </p:sp>
      <p:sp>
        <p:nvSpPr>
          <p:cNvPr id="4" name="TextBox 3">
            <a:extLst>
              <a:ext uri="{FF2B5EF4-FFF2-40B4-BE49-F238E27FC236}">
                <a16:creationId xmlns:a16="http://schemas.microsoft.com/office/drawing/2014/main" id="{819B96F6-4A45-4CF4-8C6E-5794B0D57D28}"/>
              </a:ext>
            </a:extLst>
          </p:cNvPr>
          <p:cNvSpPr txBox="1"/>
          <p:nvPr/>
        </p:nvSpPr>
        <p:spPr>
          <a:xfrm>
            <a:off x="787400" y="3976061"/>
            <a:ext cx="8792792" cy="1200329"/>
          </a:xfrm>
          <a:prstGeom prst="rect">
            <a:avLst/>
          </a:prstGeom>
          <a:noFill/>
        </p:spPr>
        <p:txBody>
          <a:bodyPr wrap="none" rtlCol="0">
            <a:spAutoFit/>
          </a:bodyPr>
          <a:lstStyle/>
          <a:p>
            <a:r>
              <a:rPr lang="en-US" sz="2400" dirty="0">
                <a:solidFill>
                  <a:srgbClr val="0070C0"/>
                </a:solidFill>
              </a:rPr>
              <a:t>In this Part four section, based on Betsy’s agenda we need to </a:t>
            </a:r>
          </a:p>
          <a:p>
            <a:r>
              <a:rPr lang="en-US" sz="2400" dirty="0">
                <a:solidFill>
                  <a:srgbClr val="0070C0"/>
                </a:solidFill>
              </a:rPr>
              <a:t>discuss more fully each of the prototype solutions,  and reduce </a:t>
            </a:r>
          </a:p>
          <a:p>
            <a:r>
              <a:rPr lang="en-US" sz="2400" dirty="0">
                <a:solidFill>
                  <a:srgbClr val="0070C0"/>
                </a:solidFill>
              </a:rPr>
              <a:t>the number of leadership slides </a:t>
            </a:r>
          </a:p>
        </p:txBody>
      </p:sp>
    </p:spTree>
    <p:extLst>
      <p:ext uri="{BB962C8B-B14F-4D97-AF65-F5344CB8AC3E}">
        <p14:creationId xmlns:p14="http://schemas.microsoft.com/office/powerpoint/2010/main" val="88240759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807676" y="444294"/>
            <a:ext cx="10515600" cy="737888"/>
          </a:xfrm>
        </p:spPr>
        <p:txBody>
          <a:bodyPr>
            <a:normAutofit/>
          </a:bodyPr>
          <a:lstStyle/>
          <a:p>
            <a:pPr eaLnBrk="1" hangingPunct="1">
              <a:defRPr/>
            </a:pPr>
            <a:r>
              <a:rPr lang="en-US" altLang="en-US" sz="3200" dirty="0">
                <a:solidFill>
                  <a:schemeClr val="accent6"/>
                </a:solidFill>
                <a:latin typeface="Helvetica" panose="020B0604020202020204" pitchFamily="34" charset="0"/>
                <a:cs typeface="Helvetica" panose="020B0604020202020204" pitchFamily="34" charset="0"/>
              </a:rPr>
              <a:t>How an Organization Achieves High Performance</a:t>
            </a:r>
          </a:p>
        </p:txBody>
      </p:sp>
      <p:sp>
        <p:nvSpPr>
          <p:cNvPr id="50178" name="Text Box 21"/>
          <p:cNvSpPr txBox="1">
            <a:spLocks noChangeArrowheads="1"/>
          </p:cNvSpPr>
          <p:nvPr/>
        </p:nvSpPr>
        <p:spPr bwMode="auto">
          <a:xfrm>
            <a:off x="996284" y="1241254"/>
            <a:ext cx="3025134"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b="1" i="1" dirty="0">
                <a:solidFill>
                  <a:prstClr val="black"/>
                </a:solidFill>
                <a:latin typeface="Calibri" panose="020F0502020204030204" pitchFamily="34" charset="0"/>
              </a:rPr>
              <a:t>Establish a clear and shared:</a:t>
            </a:r>
          </a:p>
          <a:p>
            <a:pPr marL="285750" indent="-285750" eaLnBrk="0" hangingPunct="0">
              <a:buFont typeface="Arial" panose="020B0604020202020204" pitchFamily="34" charset="0"/>
              <a:buChar char="•"/>
            </a:pPr>
            <a:r>
              <a:rPr lang="en-US" altLang="en-US" b="1" i="1" dirty="0">
                <a:solidFill>
                  <a:prstClr val="black"/>
                </a:solidFill>
                <a:latin typeface="Calibri" panose="020F0502020204030204" pitchFamily="34" charset="0"/>
              </a:rPr>
              <a:t>Purpose/Mission</a:t>
            </a:r>
          </a:p>
          <a:p>
            <a:pPr marL="285750" indent="-285750" eaLnBrk="0" hangingPunct="0">
              <a:buFont typeface="Arial" panose="020B0604020202020204" pitchFamily="34" charset="0"/>
              <a:buChar char="•"/>
            </a:pPr>
            <a:r>
              <a:rPr lang="en-US" altLang="en-US" b="1" i="1" dirty="0">
                <a:solidFill>
                  <a:prstClr val="black"/>
                </a:solidFill>
                <a:latin typeface="Calibri" panose="020F0502020204030204" pitchFamily="34" charset="0"/>
              </a:rPr>
              <a:t>Business model and intent</a:t>
            </a:r>
          </a:p>
          <a:p>
            <a:pPr marL="285750" indent="-285750" eaLnBrk="0" hangingPunct="0">
              <a:buFont typeface="Arial" panose="020B0604020202020204" pitchFamily="34" charset="0"/>
              <a:buChar char="•"/>
            </a:pPr>
            <a:r>
              <a:rPr lang="en-US" altLang="en-US" b="1" i="1" dirty="0">
                <a:solidFill>
                  <a:prstClr val="black"/>
                </a:solidFill>
                <a:latin typeface="Calibri" panose="020F0502020204030204" pitchFamily="34" charset="0"/>
              </a:rPr>
              <a:t>Objectives (Ends)</a:t>
            </a:r>
          </a:p>
        </p:txBody>
      </p:sp>
      <p:sp>
        <p:nvSpPr>
          <p:cNvPr id="50179" name="Rectangle 22"/>
          <p:cNvSpPr>
            <a:spLocks noChangeArrowheads="1"/>
          </p:cNvSpPr>
          <p:nvPr/>
        </p:nvSpPr>
        <p:spPr bwMode="auto">
          <a:xfrm>
            <a:off x="778875" y="2947410"/>
            <a:ext cx="2221706"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b="1" i="1" dirty="0">
                <a:solidFill>
                  <a:prstClr val="black"/>
                </a:solidFill>
                <a:latin typeface="Calibri" panose="020F0502020204030204" pitchFamily="34" charset="0"/>
              </a:rPr>
              <a:t>Who we hire and how we access and manage talent supports effective work</a:t>
            </a:r>
          </a:p>
        </p:txBody>
      </p:sp>
      <p:sp>
        <p:nvSpPr>
          <p:cNvPr id="50180" name="Line 23"/>
          <p:cNvSpPr>
            <a:spLocks noChangeShapeType="1"/>
          </p:cNvSpPr>
          <p:nvPr/>
        </p:nvSpPr>
        <p:spPr bwMode="auto">
          <a:xfrm flipV="1">
            <a:off x="3368010" y="1551244"/>
            <a:ext cx="1116353" cy="216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solidFill>
                <a:prstClr val="black"/>
              </a:solidFill>
            </a:endParaRPr>
          </a:p>
        </p:txBody>
      </p:sp>
      <p:sp>
        <p:nvSpPr>
          <p:cNvPr id="50181" name="Line 24"/>
          <p:cNvSpPr>
            <a:spLocks noChangeShapeType="1"/>
          </p:cNvSpPr>
          <p:nvPr/>
        </p:nvSpPr>
        <p:spPr bwMode="auto">
          <a:xfrm flipV="1">
            <a:off x="2477325" y="3701728"/>
            <a:ext cx="798278" cy="5130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solidFill>
                <a:prstClr val="black"/>
              </a:solidFill>
            </a:endParaRPr>
          </a:p>
        </p:txBody>
      </p:sp>
      <p:sp>
        <p:nvSpPr>
          <p:cNvPr id="50182" name="Rectangle 25"/>
          <p:cNvSpPr>
            <a:spLocks noChangeArrowheads="1"/>
          </p:cNvSpPr>
          <p:nvPr/>
        </p:nvSpPr>
        <p:spPr bwMode="auto">
          <a:xfrm>
            <a:off x="636001" y="5079469"/>
            <a:ext cx="2497138" cy="111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b="1" i="1" dirty="0">
                <a:solidFill>
                  <a:prstClr val="black"/>
                </a:solidFill>
                <a:latin typeface="Calibri" panose="020F0502020204030204" pitchFamily="34" charset="0"/>
              </a:rPr>
              <a:t>The incentives in the system bring out the needed behavior</a:t>
            </a:r>
          </a:p>
        </p:txBody>
      </p:sp>
      <p:sp>
        <p:nvSpPr>
          <p:cNvPr id="50183" name="Line 26"/>
          <p:cNvSpPr>
            <a:spLocks noChangeShapeType="1"/>
          </p:cNvSpPr>
          <p:nvPr/>
        </p:nvSpPr>
        <p:spPr bwMode="auto">
          <a:xfrm flipH="1">
            <a:off x="7543337" y="5162930"/>
            <a:ext cx="942229" cy="1766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solidFill>
                <a:prstClr val="black"/>
              </a:solidFill>
            </a:endParaRPr>
          </a:p>
        </p:txBody>
      </p:sp>
      <p:sp>
        <p:nvSpPr>
          <p:cNvPr id="50186" name="Rectangle 29"/>
          <p:cNvSpPr>
            <a:spLocks noChangeArrowheads="1"/>
          </p:cNvSpPr>
          <p:nvPr/>
        </p:nvSpPr>
        <p:spPr bwMode="auto">
          <a:xfrm>
            <a:off x="8834701" y="3123305"/>
            <a:ext cx="297463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b="1" i="1" dirty="0">
                <a:solidFill>
                  <a:prstClr val="black"/>
                </a:solidFill>
                <a:latin typeface="Calibri" panose="020F0502020204030204" pitchFamily="34" charset="0"/>
              </a:rPr>
              <a:t>The structure focuses attention and resources on the most important activities—vertically and horizontally</a:t>
            </a:r>
          </a:p>
        </p:txBody>
      </p:sp>
      <p:sp>
        <p:nvSpPr>
          <p:cNvPr id="50187" name="Rectangle 30"/>
          <p:cNvSpPr>
            <a:spLocks noChangeArrowheads="1"/>
          </p:cNvSpPr>
          <p:nvPr/>
        </p:nvSpPr>
        <p:spPr bwMode="auto">
          <a:xfrm>
            <a:off x="7326668" y="1651817"/>
            <a:ext cx="2822575"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b="1" i="1" dirty="0">
                <a:solidFill>
                  <a:prstClr val="black"/>
                </a:solidFill>
                <a:latin typeface="Calibri" panose="020F0502020204030204" pitchFamily="34" charset="0"/>
              </a:rPr>
              <a:t>The activities and processes associated with adding value for customers and key stakeholders is efficient, effective, and enriched</a:t>
            </a:r>
            <a:endParaRPr lang="en-US" altLang="en-US" i="1" dirty="0">
              <a:solidFill>
                <a:prstClr val="black"/>
              </a:solidFill>
              <a:latin typeface="Calibri" panose="020F0502020204030204" pitchFamily="34" charset="0"/>
            </a:endParaRPr>
          </a:p>
        </p:txBody>
      </p:sp>
      <p:sp>
        <p:nvSpPr>
          <p:cNvPr id="50188" name="Line 31"/>
          <p:cNvSpPr>
            <a:spLocks noChangeShapeType="1"/>
          </p:cNvSpPr>
          <p:nvPr/>
        </p:nvSpPr>
        <p:spPr bwMode="auto">
          <a:xfrm flipV="1">
            <a:off x="6311842" y="2136176"/>
            <a:ext cx="1006513" cy="523798"/>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wrap="square">
            <a:spAutoFit/>
          </a:bodyPr>
          <a:lstStyle/>
          <a:p>
            <a:endParaRPr lang="en-US">
              <a:solidFill>
                <a:prstClr val="black"/>
              </a:solidFill>
            </a:endParaRPr>
          </a:p>
        </p:txBody>
      </p:sp>
      <p:sp>
        <p:nvSpPr>
          <p:cNvPr id="50189" name="Line 32"/>
          <p:cNvSpPr>
            <a:spLocks noChangeShapeType="1"/>
          </p:cNvSpPr>
          <p:nvPr/>
        </p:nvSpPr>
        <p:spPr bwMode="auto">
          <a:xfrm>
            <a:off x="7894115" y="3801480"/>
            <a:ext cx="857462" cy="23186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wrap="square">
            <a:spAutoFit/>
          </a:bodyPr>
          <a:lstStyle/>
          <a:p>
            <a:endParaRPr lang="en-US">
              <a:solidFill>
                <a:prstClr val="black"/>
              </a:solidFill>
            </a:endParaRPr>
          </a:p>
        </p:txBody>
      </p:sp>
      <p:sp>
        <p:nvSpPr>
          <p:cNvPr id="50190" name="Rectangle 33"/>
          <p:cNvSpPr>
            <a:spLocks noChangeArrowheads="1"/>
          </p:cNvSpPr>
          <p:nvPr/>
        </p:nvSpPr>
        <p:spPr bwMode="auto">
          <a:xfrm>
            <a:off x="8472012" y="5022828"/>
            <a:ext cx="318373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b="1" i="1" dirty="0">
                <a:solidFill>
                  <a:prstClr val="black"/>
                </a:solidFill>
                <a:latin typeface="Calibri" panose="020F0502020204030204" pitchFamily="34" charset="0"/>
              </a:rPr>
              <a:t>The way goals are set, information is communicated, learning occurs, and decisions are made supports the strategy</a:t>
            </a:r>
          </a:p>
        </p:txBody>
      </p:sp>
      <p:sp>
        <p:nvSpPr>
          <p:cNvPr id="50191" name="Line 34"/>
          <p:cNvSpPr>
            <a:spLocks noChangeShapeType="1"/>
          </p:cNvSpPr>
          <p:nvPr/>
        </p:nvSpPr>
        <p:spPr bwMode="auto">
          <a:xfrm flipV="1">
            <a:off x="2878710" y="5333478"/>
            <a:ext cx="1098811" cy="43884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solidFill>
                <a:prstClr val="black"/>
              </a:solidFill>
            </a:endParaRPr>
          </a:p>
        </p:txBody>
      </p:sp>
      <p:grpSp>
        <p:nvGrpSpPr>
          <p:cNvPr id="50192" name="Group 36"/>
          <p:cNvGrpSpPr>
            <a:grpSpLocks/>
          </p:cNvGrpSpPr>
          <p:nvPr/>
        </p:nvGrpSpPr>
        <p:grpSpPr bwMode="auto">
          <a:xfrm>
            <a:off x="3503353" y="1384755"/>
            <a:ext cx="4347555" cy="4420300"/>
            <a:chOff x="990600" y="381000"/>
            <a:chExt cx="6858000" cy="5978525"/>
          </a:xfrm>
        </p:grpSpPr>
        <p:sp>
          <p:nvSpPr>
            <p:cNvPr id="38" name="AutoShape 4"/>
            <p:cNvSpPr>
              <a:spLocks noChangeArrowheads="1"/>
            </p:cNvSpPr>
            <p:nvPr/>
          </p:nvSpPr>
          <p:spPr bwMode="auto">
            <a:xfrm rot="16200000" flipH="1">
              <a:off x="4031050" y="1280905"/>
              <a:ext cx="726785" cy="372335"/>
            </a:xfrm>
            <a:prstGeom prst="rightArrow">
              <a:avLst>
                <a:gd name="adj1" fmla="val 50000"/>
                <a:gd name="adj2" fmla="val 61735"/>
              </a:avLst>
            </a:prstGeom>
            <a:solidFill>
              <a:schemeClr val="tx1"/>
            </a:solidFill>
            <a:ln w="12700">
              <a:solidFill>
                <a:schemeClr val="tx1"/>
              </a:solidFill>
              <a:miter lim="800000"/>
              <a:headEnd/>
              <a:tailEnd/>
            </a:ln>
          </p:spPr>
          <p:txBody>
            <a:bodyPr wrap="none" anchor="ctr"/>
            <a:lstStyle/>
            <a:p>
              <a:pPr>
                <a:defRPr/>
              </a:pPr>
              <a:endParaRPr lang="en-US">
                <a:solidFill>
                  <a:prstClr val="black"/>
                </a:solidFill>
              </a:endParaRPr>
            </a:p>
          </p:txBody>
        </p:sp>
        <p:sp>
          <p:nvSpPr>
            <p:cNvPr id="39" name="Line 7"/>
            <p:cNvSpPr>
              <a:spLocks noChangeShapeType="1"/>
            </p:cNvSpPr>
            <p:nvPr/>
          </p:nvSpPr>
          <p:spPr bwMode="auto">
            <a:xfrm>
              <a:off x="4985649" y="2567513"/>
              <a:ext cx="1484307" cy="860235"/>
            </a:xfrm>
            <a:prstGeom prst="line">
              <a:avLst/>
            </a:prstGeom>
            <a:noFill/>
            <a:ln w="28575">
              <a:solidFill>
                <a:schemeClr val="tx1"/>
              </a:solidFill>
              <a:round/>
              <a:headEnd/>
              <a:tailEnd/>
            </a:ln>
          </p:spPr>
          <p:txBody>
            <a:bodyPr wrap="none" anchor="ctr"/>
            <a:lstStyle/>
            <a:p>
              <a:pPr>
                <a:defRPr/>
              </a:pPr>
              <a:endParaRPr lang="en-US">
                <a:solidFill>
                  <a:prstClr val="black"/>
                </a:solidFill>
              </a:endParaRPr>
            </a:p>
          </p:txBody>
        </p:sp>
        <p:sp>
          <p:nvSpPr>
            <p:cNvPr id="40" name="Line 8"/>
            <p:cNvSpPr>
              <a:spLocks noChangeShapeType="1"/>
            </p:cNvSpPr>
            <p:nvPr/>
          </p:nvSpPr>
          <p:spPr bwMode="auto">
            <a:xfrm flipH="1">
              <a:off x="6147937" y="4078569"/>
              <a:ext cx="588691" cy="1112761"/>
            </a:xfrm>
            <a:prstGeom prst="line">
              <a:avLst/>
            </a:prstGeom>
            <a:noFill/>
            <a:ln w="28575">
              <a:solidFill>
                <a:schemeClr val="tx1"/>
              </a:solidFill>
              <a:round/>
              <a:headEnd/>
              <a:tailEnd/>
            </a:ln>
          </p:spPr>
          <p:txBody>
            <a:bodyPr wrap="none" anchor="ctr"/>
            <a:lstStyle/>
            <a:p>
              <a:pPr>
                <a:defRPr/>
              </a:pPr>
              <a:endParaRPr lang="en-US">
                <a:solidFill>
                  <a:prstClr val="black"/>
                </a:solidFill>
              </a:endParaRPr>
            </a:p>
          </p:txBody>
        </p:sp>
        <p:sp>
          <p:nvSpPr>
            <p:cNvPr id="41" name="Line 9"/>
            <p:cNvSpPr>
              <a:spLocks noChangeShapeType="1"/>
            </p:cNvSpPr>
            <p:nvPr/>
          </p:nvSpPr>
          <p:spPr bwMode="auto">
            <a:xfrm flipH="1">
              <a:off x="2396918" y="2596256"/>
              <a:ext cx="1544685" cy="767846"/>
            </a:xfrm>
            <a:prstGeom prst="line">
              <a:avLst/>
            </a:prstGeom>
            <a:noFill/>
            <a:ln w="28575">
              <a:solidFill>
                <a:schemeClr val="tx1"/>
              </a:solidFill>
              <a:round/>
              <a:headEnd/>
              <a:tailEnd/>
            </a:ln>
          </p:spPr>
          <p:txBody>
            <a:bodyPr wrap="none" anchor="ctr"/>
            <a:lstStyle/>
            <a:p>
              <a:pPr>
                <a:defRPr/>
              </a:pPr>
              <a:endParaRPr lang="en-US">
                <a:solidFill>
                  <a:prstClr val="black"/>
                </a:solidFill>
              </a:endParaRPr>
            </a:p>
          </p:txBody>
        </p:sp>
        <p:sp>
          <p:nvSpPr>
            <p:cNvPr id="42" name="Line 10"/>
            <p:cNvSpPr>
              <a:spLocks noChangeShapeType="1"/>
            </p:cNvSpPr>
            <p:nvPr/>
          </p:nvSpPr>
          <p:spPr bwMode="auto">
            <a:xfrm>
              <a:off x="2132761" y="4039562"/>
              <a:ext cx="576113" cy="1223627"/>
            </a:xfrm>
            <a:prstGeom prst="line">
              <a:avLst/>
            </a:prstGeom>
            <a:noFill/>
            <a:ln w="28575">
              <a:solidFill>
                <a:schemeClr val="tx1"/>
              </a:solidFill>
              <a:round/>
              <a:headEnd/>
              <a:tailEnd/>
            </a:ln>
          </p:spPr>
          <p:txBody>
            <a:bodyPr wrap="none" anchor="ctr"/>
            <a:lstStyle/>
            <a:p>
              <a:pPr>
                <a:defRPr/>
              </a:pPr>
              <a:endParaRPr lang="en-US">
                <a:solidFill>
                  <a:prstClr val="black"/>
                </a:solidFill>
              </a:endParaRPr>
            </a:p>
          </p:txBody>
        </p:sp>
        <p:sp>
          <p:nvSpPr>
            <p:cNvPr id="43" name="Line 11"/>
            <p:cNvSpPr>
              <a:spLocks noChangeShapeType="1"/>
            </p:cNvSpPr>
            <p:nvPr/>
          </p:nvSpPr>
          <p:spPr bwMode="auto">
            <a:xfrm flipV="1">
              <a:off x="3277439" y="2896004"/>
              <a:ext cx="1217635" cy="2459572"/>
            </a:xfrm>
            <a:prstGeom prst="line">
              <a:avLst/>
            </a:prstGeom>
            <a:noFill/>
            <a:ln w="28575">
              <a:solidFill>
                <a:schemeClr val="tx1"/>
              </a:solidFill>
              <a:round/>
              <a:headEnd/>
              <a:tailEnd/>
            </a:ln>
          </p:spPr>
          <p:txBody>
            <a:bodyPr wrap="none" anchor="ctr"/>
            <a:lstStyle/>
            <a:p>
              <a:pPr>
                <a:defRPr/>
              </a:pPr>
              <a:endParaRPr lang="en-US">
                <a:solidFill>
                  <a:prstClr val="black"/>
                </a:solidFill>
              </a:endParaRPr>
            </a:p>
          </p:txBody>
        </p:sp>
        <p:sp>
          <p:nvSpPr>
            <p:cNvPr id="44" name="Line 12"/>
            <p:cNvSpPr>
              <a:spLocks noChangeShapeType="1"/>
            </p:cNvSpPr>
            <p:nvPr/>
          </p:nvSpPr>
          <p:spPr bwMode="auto">
            <a:xfrm>
              <a:off x="4464885" y="2918588"/>
              <a:ext cx="1134613" cy="2363077"/>
            </a:xfrm>
            <a:prstGeom prst="line">
              <a:avLst/>
            </a:prstGeom>
            <a:noFill/>
            <a:ln w="28575">
              <a:solidFill>
                <a:schemeClr val="tx1"/>
              </a:solidFill>
              <a:round/>
              <a:headEnd/>
              <a:tailEnd/>
            </a:ln>
          </p:spPr>
          <p:txBody>
            <a:bodyPr wrap="none" anchor="ctr"/>
            <a:lstStyle/>
            <a:p>
              <a:pPr>
                <a:defRPr/>
              </a:pPr>
              <a:endParaRPr lang="en-US">
                <a:solidFill>
                  <a:prstClr val="black"/>
                </a:solidFill>
              </a:endParaRPr>
            </a:p>
          </p:txBody>
        </p:sp>
        <p:sp>
          <p:nvSpPr>
            <p:cNvPr id="45" name="Line 13"/>
            <p:cNvSpPr>
              <a:spLocks noChangeShapeType="1"/>
            </p:cNvSpPr>
            <p:nvPr/>
          </p:nvSpPr>
          <p:spPr bwMode="auto">
            <a:xfrm>
              <a:off x="2744095" y="3733654"/>
              <a:ext cx="2895655" cy="1523374"/>
            </a:xfrm>
            <a:prstGeom prst="line">
              <a:avLst/>
            </a:prstGeom>
            <a:noFill/>
            <a:ln w="28575">
              <a:solidFill>
                <a:schemeClr val="tx1"/>
              </a:solidFill>
              <a:round/>
              <a:headEnd/>
              <a:tailEnd/>
            </a:ln>
          </p:spPr>
          <p:txBody>
            <a:bodyPr wrap="none" anchor="ctr"/>
            <a:lstStyle/>
            <a:p>
              <a:pPr>
                <a:defRPr/>
              </a:pPr>
              <a:endParaRPr lang="en-US">
                <a:solidFill>
                  <a:prstClr val="black"/>
                </a:solidFill>
              </a:endParaRPr>
            </a:p>
          </p:txBody>
        </p:sp>
        <p:sp>
          <p:nvSpPr>
            <p:cNvPr id="46" name="Line 14"/>
            <p:cNvSpPr>
              <a:spLocks noChangeShapeType="1"/>
            </p:cNvSpPr>
            <p:nvPr/>
          </p:nvSpPr>
          <p:spPr bwMode="auto">
            <a:xfrm>
              <a:off x="2635916" y="3801406"/>
              <a:ext cx="3700704" cy="0"/>
            </a:xfrm>
            <a:prstGeom prst="line">
              <a:avLst/>
            </a:prstGeom>
            <a:noFill/>
            <a:ln w="28575">
              <a:solidFill>
                <a:schemeClr val="tx1"/>
              </a:solidFill>
              <a:round/>
              <a:headEnd/>
              <a:tailEnd/>
            </a:ln>
          </p:spPr>
          <p:txBody>
            <a:bodyPr wrap="none" anchor="ctr"/>
            <a:lstStyle/>
            <a:p>
              <a:pPr>
                <a:defRPr/>
              </a:pPr>
              <a:endParaRPr lang="en-US">
                <a:solidFill>
                  <a:prstClr val="black"/>
                </a:solidFill>
              </a:endParaRPr>
            </a:p>
          </p:txBody>
        </p:sp>
        <p:sp>
          <p:nvSpPr>
            <p:cNvPr id="47" name="Line 15"/>
            <p:cNvSpPr>
              <a:spLocks noChangeShapeType="1"/>
            </p:cNvSpPr>
            <p:nvPr/>
          </p:nvSpPr>
          <p:spPr bwMode="auto">
            <a:xfrm>
              <a:off x="3476185" y="5571148"/>
              <a:ext cx="1974883" cy="0"/>
            </a:xfrm>
            <a:prstGeom prst="line">
              <a:avLst/>
            </a:prstGeom>
            <a:noFill/>
            <a:ln w="28575">
              <a:solidFill>
                <a:schemeClr val="tx1"/>
              </a:solidFill>
              <a:round/>
              <a:headEnd/>
              <a:tailEnd/>
            </a:ln>
          </p:spPr>
          <p:txBody>
            <a:bodyPr wrap="none" anchor="ctr"/>
            <a:lstStyle/>
            <a:p>
              <a:pPr>
                <a:defRPr/>
              </a:pPr>
              <a:endParaRPr lang="en-US">
                <a:solidFill>
                  <a:prstClr val="black"/>
                </a:solidFill>
              </a:endParaRPr>
            </a:p>
          </p:txBody>
        </p:sp>
        <p:cxnSp>
          <p:nvCxnSpPr>
            <p:cNvPr id="48" name="Straight Connector 47"/>
            <p:cNvCxnSpPr/>
            <p:nvPr/>
          </p:nvCxnSpPr>
          <p:spPr>
            <a:xfrm flipV="1">
              <a:off x="3352913" y="3791140"/>
              <a:ext cx="2591247" cy="1389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3"/>
            <p:cNvSpPr>
              <a:spLocks noChangeArrowheads="1"/>
            </p:cNvSpPr>
            <p:nvPr/>
          </p:nvSpPr>
          <p:spPr bwMode="auto">
            <a:xfrm>
              <a:off x="2917683" y="381000"/>
              <a:ext cx="3026477" cy="659033"/>
            </a:xfrm>
            <a:prstGeom prst="rect">
              <a:avLst/>
            </a:prstGeom>
            <a:gradFill rotWithShape="1">
              <a:gsLst>
                <a:gs pos="0">
                  <a:srgbClr val="333399"/>
                </a:gs>
                <a:gs pos="100000">
                  <a:srgbClr val="FFFFFF"/>
                </a:gs>
              </a:gsLst>
              <a:lin ang="5400000" scaled="1"/>
            </a:gradFill>
            <a:ln w="12700">
              <a:solidFill>
                <a:srgbClr val="333399"/>
              </a:solidFill>
              <a:miter lim="800000"/>
              <a:headEnd/>
              <a:tailEnd/>
            </a:ln>
          </p:spPr>
          <p:txBody>
            <a:bodyPr wrap="none" anchor="ctr"/>
            <a:lstStyle/>
            <a:p>
              <a:pPr algn="ctr" eaLnBrk="0" hangingPunct="0">
                <a:defRPr/>
              </a:pPr>
              <a:r>
                <a:rPr lang="en-US" sz="2800" b="1" kern="0" dirty="0">
                  <a:solidFill>
                    <a:prstClr val="black"/>
                  </a:solidFill>
                </a:rPr>
                <a:t>Strategy</a:t>
              </a:r>
            </a:p>
          </p:txBody>
        </p:sp>
        <p:sp>
          <p:nvSpPr>
            <p:cNvPr id="50" name="Oval 18"/>
            <p:cNvSpPr>
              <a:spLocks noChangeArrowheads="1"/>
            </p:cNvSpPr>
            <p:nvPr/>
          </p:nvSpPr>
          <p:spPr bwMode="auto">
            <a:xfrm>
              <a:off x="2024584" y="5162588"/>
              <a:ext cx="2002556" cy="1075806"/>
            </a:xfrm>
            <a:prstGeom prst="ellipse">
              <a:avLst/>
            </a:prstGeom>
            <a:gradFill rotWithShape="1">
              <a:gsLst>
                <a:gs pos="0">
                  <a:srgbClr val="CC9900"/>
                </a:gs>
                <a:gs pos="100000">
                  <a:srgbClr val="FFFFFF"/>
                </a:gs>
              </a:gsLst>
              <a:lin ang="5400000" scaled="1"/>
            </a:gradFill>
            <a:ln w="12700">
              <a:solidFill>
                <a:srgbClr val="FFC000"/>
              </a:solidFill>
              <a:round/>
              <a:headEnd/>
              <a:tailEnd/>
            </a:ln>
          </p:spPr>
          <p:txBody>
            <a:bodyPr wrap="none" anchor="ctr"/>
            <a:lstStyle/>
            <a:p>
              <a:pPr algn="ctr" eaLnBrk="0" hangingPunct="0">
                <a:defRPr/>
              </a:pPr>
              <a:r>
                <a:rPr lang="en-US" b="1">
                  <a:solidFill>
                    <a:prstClr val="black"/>
                  </a:solidFill>
                </a:rPr>
                <a:t>Rewards</a:t>
              </a:r>
            </a:p>
          </p:txBody>
        </p:sp>
        <p:sp>
          <p:nvSpPr>
            <p:cNvPr id="50210" name="Oval 19"/>
            <p:cNvSpPr>
              <a:spLocks noChangeArrowheads="1"/>
            </p:cNvSpPr>
            <p:nvPr/>
          </p:nvSpPr>
          <p:spPr bwMode="auto">
            <a:xfrm>
              <a:off x="990600" y="3001963"/>
              <a:ext cx="2036763" cy="1077912"/>
            </a:xfrm>
            <a:prstGeom prst="ellipse">
              <a:avLst/>
            </a:prstGeom>
            <a:gradFill rotWithShape="1">
              <a:gsLst>
                <a:gs pos="0">
                  <a:srgbClr val="CC66FF"/>
                </a:gs>
                <a:gs pos="100000">
                  <a:srgbClr val="FFFFFF"/>
                </a:gs>
              </a:gsLst>
              <a:lin ang="5400000" scaled="1"/>
            </a:gradFill>
            <a:ln w="12700">
              <a:solidFill>
                <a:srgbClr val="7030A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000" b="1">
                  <a:solidFill>
                    <a:prstClr val="black"/>
                  </a:solidFill>
                  <a:latin typeface="Calibri" panose="020F0502020204030204" pitchFamily="34" charset="0"/>
                </a:rPr>
                <a:t>People</a:t>
              </a:r>
            </a:p>
          </p:txBody>
        </p:sp>
        <p:sp>
          <p:nvSpPr>
            <p:cNvPr id="50211" name="Oval 16"/>
            <p:cNvSpPr>
              <a:spLocks noChangeArrowheads="1"/>
            </p:cNvSpPr>
            <p:nvPr/>
          </p:nvSpPr>
          <p:spPr bwMode="auto">
            <a:xfrm>
              <a:off x="5835650" y="3025775"/>
              <a:ext cx="2012950" cy="1089025"/>
            </a:xfrm>
            <a:prstGeom prst="ellipse">
              <a:avLst/>
            </a:prstGeom>
            <a:gradFill rotWithShape="1">
              <a:gsLst>
                <a:gs pos="0">
                  <a:srgbClr val="FF3300"/>
                </a:gs>
                <a:gs pos="100000">
                  <a:srgbClr val="FFFFFF"/>
                </a:gs>
              </a:gsLst>
              <a:lin ang="5400000" scaled="1"/>
            </a:gradFill>
            <a:ln w="12700">
              <a:solidFill>
                <a:srgbClr val="FF00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000" b="1">
                  <a:solidFill>
                    <a:prstClr val="black"/>
                  </a:solidFill>
                  <a:latin typeface="Calibri" panose="020F0502020204030204" pitchFamily="34" charset="0"/>
                </a:rPr>
                <a:t>Structure</a:t>
              </a:r>
            </a:p>
          </p:txBody>
        </p:sp>
        <p:sp>
          <p:nvSpPr>
            <p:cNvPr id="53" name="Oval 17"/>
            <p:cNvSpPr>
              <a:spLocks noChangeArrowheads="1"/>
            </p:cNvSpPr>
            <p:nvPr/>
          </p:nvSpPr>
          <p:spPr bwMode="auto">
            <a:xfrm>
              <a:off x="4955460" y="5164641"/>
              <a:ext cx="2234007" cy="1194884"/>
            </a:xfrm>
            <a:prstGeom prst="ellipse">
              <a:avLst/>
            </a:prstGeom>
            <a:gradFill rotWithShape="1">
              <a:gsLst>
                <a:gs pos="0">
                  <a:srgbClr val="008000"/>
                </a:gs>
                <a:gs pos="100000">
                  <a:srgbClr val="FFFFFF"/>
                </a:gs>
              </a:gsLst>
              <a:lin ang="5400000" scaled="1"/>
            </a:gradFill>
            <a:ln w="12700">
              <a:solidFill>
                <a:srgbClr val="92D050"/>
              </a:solidFill>
              <a:round/>
              <a:headEnd/>
              <a:tailEnd/>
            </a:ln>
          </p:spPr>
          <p:txBody>
            <a:bodyPr wrap="none" anchor="ctr"/>
            <a:lstStyle/>
            <a:p>
              <a:pPr algn="ctr" eaLnBrk="0" hangingPunct="0">
                <a:defRPr/>
              </a:pPr>
              <a:r>
                <a:rPr lang="en-US" sz="1600" b="1" dirty="0">
                  <a:solidFill>
                    <a:prstClr val="black"/>
                  </a:solidFill>
                </a:rPr>
                <a:t>Management</a:t>
              </a:r>
              <a:br>
                <a:rPr lang="en-US" sz="1600" b="1" dirty="0">
                  <a:solidFill>
                    <a:prstClr val="black"/>
                  </a:solidFill>
                </a:rPr>
              </a:br>
              <a:r>
                <a:rPr lang="en-US" sz="1600" b="1" dirty="0">
                  <a:solidFill>
                    <a:prstClr val="black"/>
                  </a:solidFill>
                </a:rPr>
                <a:t>Processes</a:t>
              </a:r>
            </a:p>
          </p:txBody>
        </p:sp>
        <p:sp>
          <p:nvSpPr>
            <p:cNvPr id="54" name="Oval 20"/>
            <p:cNvSpPr>
              <a:spLocks noChangeArrowheads="1"/>
            </p:cNvSpPr>
            <p:nvPr/>
          </p:nvSpPr>
          <p:spPr bwMode="auto">
            <a:xfrm>
              <a:off x="3370522" y="1848941"/>
              <a:ext cx="2047840" cy="1075806"/>
            </a:xfrm>
            <a:prstGeom prst="ellipse">
              <a:avLst/>
            </a:prstGeom>
            <a:gradFill rotWithShape="1">
              <a:gsLst>
                <a:gs pos="0">
                  <a:srgbClr val="009999"/>
                </a:gs>
                <a:gs pos="100000">
                  <a:srgbClr val="FFFFFF"/>
                </a:gs>
              </a:gsLst>
              <a:lin ang="5400000" scaled="1"/>
            </a:gradFill>
            <a:ln w="12700">
              <a:solidFill>
                <a:srgbClr val="DAEDEF">
                  <a:lumMod val="50000"/>
                </a:srgbClr>
              </a:solidFill>
              <a:round/>
              <a:headEnd/>
              <a:tailEnd/>
            </a:ln>
          </p:spPr>
          <p:txBody>
            <a:bodyPr wrap="none" anchor="ctr"/>
            <a:lstStyle/>
            <a:p>
              <a:pPr algn="ctr" eaLnBrk="0" hangingPunct="0">
                <a:defRPr/>
              </a:pPr>
              <a:r>
                <a:rPr lang="en-US" sz="1400" b="1" kern="0" dirty="0">
                  <a:solidFill>
                    <a:prstClr val="black"/>
                  </a:solidFill>
                </a:rPr>
                <a:t>Work</a:t>
              </a:r>
            </a:p>
            <a:p>
              <a:pPr algn="ctr" eaLnBrk="0" hangingPunct="0">
                <a:defRPr/>
              </a:pPr>
              <a:r>
                <a:rPr lang="en-US" sz="1400" b="1" kern="0" dirty="0">
                  <a:solidFill>
                    <a:prstClr val="black"/>
                  </a:solidFill>
                </a:rPr>
                <a:t>Processes/</a:t>
              </a:r>
              <a:br>
                <a:rPr lang="en-US" sz="1400" b="1" kern="0" dirty="0">
                  <a:solidFill>
                    <a:prstClr val="black"/>
                  </a:solidFill>
                </a:rPr>
              </a:br>
              <a:r>
                <a:rPr lang="en-US" sz="1400" b="1" kern="0" dirty="0">
                  <a:solidFill>
                    <a:prstClr val="black"/>
                  </a:solidFill>
                </a:rPr>
                <a:t>Capabilities</a:t>
              </a:r>
            </a:p>
          </p:txBody>
        </p:sp>
      </p:grpSp>
      <p:sp>
        <p:nvSpPr>
          <p:cNvPr id="2" name="Down Arrow 1"/>
          <p:cNvSpPr/>
          <p:nvPr/>
        </p:nvSpPr>
        <p:spPr>
          <a:xfrm>
            <a:off x="5442921" y="5336774"/>
            <a:ext cx="599084" cy="36860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err="1">
              <a:solidFill>
                <a:prstClr val="black"/>
              </a:solidFill>
            </a:endParaRPr>
          </a:p>
        </p:txBody>
      </p:sp>
      <p:sp>
        <p:nvSpPr>
          <p:cNvPr id="3" name="TextBox 2"/>
          <p:cNvSpPr txBox="1"/>
          <p:nvPr/>
        </p:nvSpPr>
        <p:spPr>
          <a:xfrm>
            <a:off x="5105844" y="5853697"/>
            <a:ext cx="1259384" cy="646331"/>
          </a:xfrm>
          <a:prstGeom prst="rect">
            <a:avLst/>
          </a:prstGeom>
          <a:noFill/>
        </p:spPr>
        <p:txBody>
          <a:bodyPr wrap="none" rtlCol="0">
            <a:spAutoFit/>
          </a:bodyPr>
          <a:lstStyle/>
          <a:p>
            <a:pPr algn="ctr"/>
            <a:r>
              <a:rPr lang="en-US" b="1" dirty="0">
                <a:solidFill>
                  <a:prstClr val="black"/>
                </a:solidFill>
              </a:rPr>
              <a:t>CULTURE &amp;</a:t>
            </a:r>
          </a:p>
          <a:p>
            <a:pPr algn="ctr"/>
            <a:r>
              <a:rPr lang="en-US" b="1" dirty="0">
                <a:solidFill>
                  <a:prstClr val="black"/>
                </a:solidFill>
              </a:rPr>
              <a:t>RESULTS</a:t>
            </a:r>
          </a:p>
        </p:txBody>
      </p:sp>
      <p:sp>
        <p:nvSpPr>
          <p:cNvPr id="6" name="Rectangle 5"/>
          <p:cNvSpPr/>
          <p:nvPr/>
        </p:nvSpPr>
        <p:spPr>
          <a:xfrm>
            <a:off x="4833839" y="6516777"/>
            <a:ext cx="1893467" cy="246221"/>
          </a:xfrm>
          <a:prstGeom prst="rect">
            <a:avLst/>
          </a:prstGeom>
        </p:spPr>
        <p:txBody>
          <a:bodyPr wrap="none">
            <a:spAutoFit/>
          </a:bodyPr>
          <a:lstStyle/>
          <a:p>
            <a:r>
              <a:rPr lang="en-US" sz="1000" dirty="0">
                <a:solidFill>
                  <a:prstClr val="black"/>
                </a:solidFill>
              </a:rPr>
              <a:t>Adapted from J. Galbraith (1994)</a:t>
            </a:r>
          </a:p>
        </p:txBody>
      </p:sp>
      <p:sp>
        <p:nvSpPr>
          <p:cNvPr id="5" name="Slide Number Placeholder 4"/>
          <p:cNvSpPr>
            <a:spLocks noGrp="1"/>
          </p:cNvSpPr>
          <p:nvPr>
            <p:ph type="sldNum" sz="quarter" idx="4"/>
          </p:nvPr>
        </p:nvSpPr>
        <p:spPr>
          <a:xfrm>
            <a:off x="9162360" y="6525926"/>
            <a:ext cx="2743200" cy="365125"/>
          </a:xfrm>
        </p:spPr>
        <p:txBody>
          <a:bodyPr/>
          <a:lstStyle/>
          <a:p>
            <a:fld id="{90978BA3-AC7E-4250-AEDD-F28CDED26E78}"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657048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998" y="575714"/>
            <a:ext cx="10203230" cy="706721"/>
          </a:xfrm>
        </p:spPr>
        <p:txBody>
          <a:bodyPr/>
          <a:lstStyle/>
          <a:p>
            <a:r>
              <a:rPr lang="en-US" sz="3200" dirty="0">
                <a:solidFill>
                  <a:schemeClr val="accent6"/>
                </a:solidFill>
                <a:latin typeface="Helvetica" panose="020B0604020202020204" pitchFamily="34" charset="0"/>
                <a:cs typeface="Helvetica" panose="020B0604020202020204" pitchFamily="34" charset="0"/>
              </a:rPr>
              <a:t>Key Principle:  Digitalization and Eco-System Design</a:t>
            </a:r>
          </a:p>
        </p:txBody>
      </p:sp>
      <p:sp>
        <p:nvSpPr>
          <p:cNvPr id="3" name="Content Placeholder 2"/>
          <p:cNvSpPr>
            <a:spLocks noGrp="1"/>
          </p:cNvSpPr>
          <p:nvPr>
            <p:ph idx="1"/>
          </p:nvPr>
        </p:nvSpPr>
        <p:spPr>
          <a:xfrm>
            <a:off x="863998" y="1603371"/>
            <a:ext cx="10554457" cy="5105117"/>
          </a:xfrm>
        </p:spPr>
        <p:txBody>
          <a:bodyPr/>
          <a:lstStyle/>
          <a:p>
            <a:pPr marL="0" indent="0">
              <a:buNone/>
            </a:pPr>
            <a:r>
              <a:rPr lang="en-US" sz="3200" b="1" dirty="0"/>
              <a:t>One Size Does Not Fit All: Eco-System Organization Takes Different Shapes: e.g.:</a:t>
            </a:r>
          </a:p>
          <a:p>
            <a:r>
              <a:rPr lang="en-US" dirty="0"/>
              <a:t>Moving away from a </a:t>
            </a:r>
            <a:r>
              <a:rPr lang="en-US" dirty="0" err="1"/>
              <a:t>siloed</a:t>
            </a:r>
            <a:r>
              <a:rPr lang="en-US" dirty="0"/>
              <a:t> operating model to multi-business unit, and cross company digital road maps and eco-system service models with all customers.</a:t>
            </a:r>
          </a:p>
          <a:p>
            <a:r>
              <a:rPr lang="en-US" dirty="0"/>
              <a:t>Developing (from scratch) a new business and eco-system organization that will eventually cannibalize our core business.</a:t>
            </a:r>
          </a:p>
          <a:p>
            <a:r>
              <a:rPr lang="en-US" dirty="0"/>
              <a:t>Developing and enhancing a platform based business model through many intertwined partnerships with customers, technical partners, and multiple stakeholders.</a:t>
            </a:r>
            <a:endParaRPr lang="en-US" sz="3200" dirty="0"/>
          </a:p>
          <a:p>
            <a:pPr marL="0" indent="0">
              <a:buNone/>
            </a:pPr>
            <a:endParaRPr lang="en-US" dirty="0"/>
          </a:p>
          <a:p>
            <a:pPr marL="0" indent="0">
              <a:buNone/>
            </a:pPr>
            <a:endParaRPr lang="en-US" dirty="0"/>
          </a:p>
        </p:txBody>
      </p:sp>
      <p:sp>
        <p:nvSpPr>
          <p:cNvPr id="5" name="Slide Number Placeholder 4"/>
          <p:cNvSpPr>
            <a:spLocks noGrp="1"/>
          </p:cNvSpPr>
          <p:nvPr>
            <p:ph type="sldNum" sz="quarter" idx="4"/>
          </p:nvPr>
        </p:nvSpPr>
        <p:spPr>
          <a:xfrm>
            <a:off x="9162360" y="6525926"/>
            <a:ext cx="2743200" cy="365125"/>
          </a:xfrm>
          <a:prstGeom prst="rect">
            <a:avLst/>
          </a:prstGeom>
        </p:spPr>
        <p:txBody>
          <a:bodyPr/>
          <a:lstStyle/>
          <a:p>
            <a:fld id="{90978BA3-AC7E-4250-AEDD-F28CDED26E78}"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2183671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2827" y="390266"/>
            <a:ext cx="10657403" cy="531108"/>
          </a:xfrm>
        </p:spPr>
        <p:txBody>
          <a:bodyPr/>
          <a:lstStyle/>
          <a:p>
            <a:r>
              <a:rPr lang="en-US" sz="3200" dirty="0">
                <a:solidFill>
                  <a:schemeClr val="accent6"/>
                </a:solidFill>
                <a:latin typeface="Helvetica" panose="020B0604020202020204" pitchFamily="34" charset="0"/>
                <a:cs typeface="Helvetica" panose="020B0604020202020204" pitchFamily="34" charset="0"/>
              </a:rPr>
              <a:t>Key Principles:  Digitalization and Eco-System Design</a:t>
            </a:r>
          </a:p>
        </p:txBody>
      </p:sp>
      <p:sp>
        <p:nvSpPr>
          <p:cNvPr id="4" name="Content Placeholder 3"/>
          <p:cNvSpPr>
            <a:spLocks noGrp="1"/>
          </p:cNvSpPr>
          <p:nvPr>
            <p:ph idx="1"/>
          </p:nvPr>
        </p:nvSpPr>
        <p:spPr>
          <a:xfrm>
            <a:off x="809088" y="1412228"/>
            <a:ext cx="10602902" cy="5202007"/>
          </a:xfrm>
        </p:spPr>
        <p:txBody>
          <a:bodyPr/>
          <a:lstStyle/>
          <a:p>
            <a:pPr>
              <a:buFont typeface="Wingdings" panose="05000000000000000000" pitchFamily="2" charset="2"/>
              <a:buChar char="§"/>
            </a:pPr>
            <a:r>
              <a:rPr lang="en-US" sz="2600" dirty="0"/>
              <a:t>The nature of the eco-system drives the need for a digital strategy to ensure its success.</a:t>
            </a:r>
          </a:p>
          <a:p>
            <a:pPr>
              <a:buFont typeface="Wingdings" panose="05000000000000000000" pitchFamily="2" charset="2"/>
              <a:buChar char="§"/>
            </a:pPr>
            <a:r>
              <a:rPr lang="en-US" sz="2600" dirty="0"/>
              <a:t>Digitalization changes the players in the eco-system and their relative power</a:t>
            </a:r>
            <a:r>
              <a:rPr lang="en-US" sz="2600" dirty="0">
                <a:sym typeface="Wingdings" panose="05000000000000000000" pitchFamily="2" charset="2"/>
              </a:rPr>
              <a:t> Eco-systems will be evolutionary and will consist of many different kinds of dynamic relationships and partnerships.</a:t>
            </a:r>
          </a:p>
          <a:p>
            <a:pPr>
              <a:buFont typeface="Wingdings" panose="05000000000000000000" pitchFamily="2" charset="2"/>
              <a:buChar char="§"/>
            </a:pPr>
            <a:r>
              <a:rPr lang="en-US" sz="2600" dirty="0">
                <a:sym typeface="Wingdings" panose="05000000000000000000" pitchFamily="2" charset="2"/>
              </a:rPr>
              <a:t>Work processes cut across the eco-system and need to be digitally enabled to support the eco-system.</a:t>
            </a:r>
          </a:p>
          <a:p>
            <a:pPr>
              <a:buFont typeface="Wingdings" panose="05000000000000000000" pitchFamily="2" charset="2"/>
              <a:buChar char="§"/>
            </a:pPr>
            <a:r>
              <a:rPr lang="en-US" sz="2600" dirty="0">
                <a:sym typeface="Wingdings" panose="05000000000000000000" pitchFamily="2" charset="2"/>
              </a:rPr>
              <a:t>Good digital measurement processes are required to sustain the eco-system.</a:t>
            </a:r>
          </a:p>
          <a:p>
            <a:pPr>
              <a:buFont typeface="Wingdings" panose="05000000000000000000" pitchFamily="2" charset="2"/>
              <a:buChar char="§"/>
            </a:pPr>
            <a:r>
              <a:rPr lang="en-US" sz="2600" dirty="0">
                <a:sym typeface="Wingdings" panose="05000000000000000000" pitchFamily="2" charset="2"/>
              </a:rPr>
              <a:t>Digitalization enables data-driven, multi-stakeholder governance.</a:t>
            </a:r>
          </a:p>
          <a:p>
            <a:pPr>
              <a:buFont typeface="Wingdings" panose="05000000000000000000" pitchFamily="2" charset="2"/>
              <a:buChar char="§"/>
            </a:pPr>
            <a:r>
              <a:rPr lang="en-US" sz="2600" dirty="0">
                <a:sym typeface="Wingdings" panose="05000000000000000000" pitchFamily="2" charset="2"/>
              </a:rPr>
              <a:t>Digitalization makes eco-system partnerships and design necessary and viable in today’s world</a:t>
            </a:r>
            <a:r>
              <a:rPr lang="en-US" dirty="0">
                <a:sym typeface="Wingdings" panose="05000000000000000000" pitchFamily="2" charset="2"/>
              </a:rPr>
              <a:t>.</a:t>
            </a:r>
            <a:endParaRPr lang="en-US" sz="2600" dirty="0">
              <a:sym typeface="Wingdings" panose="05000000000000000000" pitchFamily="2" charset="2"/>
            </a:endParaRPr>
          </a:p>
        </p:txBody>
      </p:sp>
      <p:sp>
        <p:nvSpPr>
          <p:cNvPr id="2" name="Rectangle 1"/>
          <p:cNvSpPr/>
          <p:nvPr/>
        </p:nvSpPr>
        <p:spPr>
          <a:xfrm>
            <a:off x="642827" y="921374"/>
            <a:ext cx="1731818" cy="369332"/>
          </a:xfrm>
          <a:prstGeom prst="rect">
            <a:avLst/>
          </a:prstGeom>
        </p:spPr>
        <p:txBody>
          <a:bodyPr wrap="square">
            <a:spAutoFit/>
          </a:bodyPr>
          <a:lstStyle/>
          <a:p>
            <a:r>
              <a:rPr lang="en-US" dirty="0">
                <a:solidFill>
                  <a:prstClr val="black"/>
                </a:solidFill>
              </a:rPr>
              <a:t>(From Group D): </a:t>
            </a:r>
          </a:p>
        </p:txBody>
      </p:sp>
      <p:sp>
        <p:nvSpPr>
          <p:cNvPr id="6" name="Slide Number Placeholder 5"/>
          <p:cNvSpPr>
            <a:spLocks noGrp="1"/>
          </p:cNvSpPr>
          <p:nvPr>
            <p:ph type="sldNum" sz="quarter" idx="4"/>
          </p:nvPr>
        </p:nvSpPr>
        <p:spPr>
          <a:xfrm>
            <a:off x="9162360" y="6525926"/>
            <a:ext cx="2743200" cy="365125"/>
          </a:xfrm>
          <a:prstGeom prst="rect">
            <a:avLst/>
          </a:prstGeom>
        </p:spPr>
        <p:txBody>
          <a:bodyPr/>
          <a:lstStyle/>
          <a:p>
            <a:fld id="{90978BA3-AC7E-4250-AEDD-F28CDED26E78}"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1338408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89893" y="6525926"/>
            <a:ext cx="1534075" cy="22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en-US" sz="900" dirty="0">
                <a:solidFill>
                  <a:srgbClr val="000000"/>
                </a:solidFill>
                <a:latin typeface="Tahoma" panose="020B0604030504040204" pitchFamily="34" charset="0"/>
              </a:rPr>
              <a:t>Adapted from: J. Galbraith</a:t>
            </a:r>
          </a:p>
        </p:txBody>
      </p:sp>
      <p:grpSp>
        <p:nvGrpSpPr>
          <p:cNvPr id="4" name="Group 3"/>
          <p:cNvGrpSpPr/>
          <p:nvPr/>
        </p:nvGrpSpPr>
        <p:grpSpPr>
          <a:xfrm>
            <a:off x="580967" y="263353"/>
            <a:ext cx="10734619" cy="6297965"/>
            <a:chOff x="615141" y="44451"/>
            <a:chExt cx="10734619" cy="6297965"/>
          </a:xfrm>
        </p:grpSpPr>
        <p:sp>
          <p:nvSpPr>
            <p:cNvPr id="7180" name="Text Box 21"/>
            <p:cNvSpPr txBox="1">
              <a:spLocks noChangeArrowheads="1"/>
            </p:cNvSpPr>
            <p:nvPr/>
          </p:nvSpPr>
          <p:spPr bwMode="auto">
            <a:xfrm>
              <a:off x="615141" y="703816"/>
              <a:ext cx="3964447" cy="1384995"/>
            </a:xfrm>
            <a:prstGeom prst="rect">
              <a:avLst/>
            </a:prstGeom>
            <a:solidFill>
              <a:schemeClr val="bg1">
                <a:alpha val="50195"/>
              </a:schemeClr>
            </a:solidFill>
            <a:ln w="28575">
              <a:solidFill>
                <a:schemeClr val="tx2"/>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115888" indent="-115888">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Define shared purpose/vision</a:t>
              </a:r>
            </a:p>
            <a:p>
              <a:pPr marL="115888" indent="-115888">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Co-creation with ecosystem members</a:t>
              </a:r>
            </a:p>
            <a:p>
              <a:pPr marL="115888" indent="-115888">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Refined as the ecosystem evolves</a:t>
              </a:r>
            </a:p>
            <a:p>
              <a:pPr marL="115888" indent="-115888">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Address key pain points, nodes</a:t>
              </a:r>
            </a:p>
            <a:p>
              <a:pPr marL="115888" indent="-115888">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Clear value proposition(s)</a:t>
              </a:r>
            </a:p>
            <a:p>
              <a:pPr marL="115888" indent="-115888">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Who owns which parts of value chain?</a:t>
              </a:r>
            </a:p>
            <a:p>
              <a:pPr marL="115888" indent="-115888">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Who owns IP? </a:t>
              </a:r>
            </a:p>
          </p:txBody>
        </p:sp>
        <p:sp>
          <p:nvSpPr>
            <p:cNvPr id="7172" name="AutoShape 4"/>
            <p:cNvSpPr>
              <a:spLocks noChangeArrowheads="1"/>
            </p:cNvSpPr>
            <p:nvPr/>
          </p:nvSpPr>
          <p:spPr bwMode="auto">
            <a:xfrm rot="16200000" flipH="1">
              <a:off x="5607845" y="916782"/>
              <a:ext cx="896937" cy="317500"/>
            </a:xfrm>
            <a:prstGeom prst="rightArrow">
              <a:avLst>
                <a:gd name="adj1" fmla="val 50000"/>
                <a:gd name="adj2" fmla="val 61784"/>
              </a:avLst>
            </a:prstGeom>
            <a:solidFill>
              <a:schemeClr val="tx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7173" name="Line 5"/>
            <p:cNvSpPr>
              <a:spLocks noChangeShapeType="1"/>
            </p:cNvSpPr>
            <p:nvPr/>
          </p:nvSpPr>
          <p:spPr bwMode="auto">
            <a:xfrm flipV="1">
              <a:off x="5173664" y="3038475"/>
              <a:ext cx="1806575" cy="10493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cs typeface="Arial"/>
              </a:endParaRPr>
            </a:p>
          </p:txBody>
        </p:sp>
        <p:grpSp>
          <p:nvGrpSpPr>
            <p:cNvPr id="7174" name="Group 6"/>
            <p:cNvGrpSpPr>
              <a:grpSpLocks/>
            </p:cNvGrpSpPr>
            <p:nvPr/>
          </p:nvGrpSpPr>
          <p:grpSpPr bwMode="auto">
            <a:xfrm>
              <a:off x="4429125" y="2044700"/>
              <a:ext cx="3163888" cy="2254250"/>
              <a:chOff x="1313" y="1502"/>
              <a:chExt cx="3202" cy="2267"/>
            </a:xfrm>
          </p:grpSpPr>
          <p:sp>
            <p:nvSpPr>
              <p:cNvPr id="7192" name="Line 7"/>
              <p:cNvSpPr>
                <a:spLocks noChangeShapeType="1"/>
              </p:cNvSpPr>
              <p:nvPr/>
            </p:nvSpPr>
            <p:spPr bwMode="auto">
              <a:xfrm>
                <a:off x="3284" y="1502"/>
                <a:ext cx="1043" cy="65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cs typeface="Arial"/>
                </a:endParaRPr>
              </a:p>
            </p:txBody>
          </p:sp>
          <p:sp>
            <p:nvSpPr>
              <p:cNvPr id="7193" name="Line 8"/>
              <p:cNvSpPr>
                <a:spLocks noChangeShapeType="1"/>
              </p:cNvSpPr>
              <p:nvPr/>
            </p:nvSpPr>
            <p:spPr bwMode="auto">
              <a:xfrm flipH="1">
                <a:off x="4101" y="2643"/>
                <a:ext cx="414" cy="839"/>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cs typeface="Arial"/>
                </a:endParaRPr>
              </a:p>
            </p:txBody>
          </p:sp>
          <p:sp>
            <p:nvSpPr>
              <p:cNvPr id="7194" name="Line 9"/>
              <p:cNvSpPr>
                <a:spLocks noChangeShapeType="1"/>
              </p:cNvSpPr>
              <p:nvPr/>
            </p:nvSpPr>
            <p:spPr bwMode="auto">
              <a:xfrm flipH="1">
                <a:off x="1466" y="1525"/>
                <a:ext cx="1085" cy="579"/>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cs typeface="Arial"/>
                </a:endParaRPr>
              </a:p>
            </p:txBody>
          </p:sp>
          <p:sp>
            <p:nvSpPr>
              <p:cNvPr id="7195" name="Line 10"/>
              <p:cNvSpPr>
                <a:spLocks noChangeShapeType="1"/>
              </p:cNvSpPr>
              <p:nvPr/>
            </p:nvSpPr>
            <p:spPr bwMode="auto">
              <a:xfrm>
                <a:off x="1313" y="2659"/>
                <a:ext cx="371" cy="87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cs typeface="Arial"/>
                </a:endParaRPr>
              </a:p>
            </p:txBody>
          </p:sp>
          <p:sp>
            <p:nvSpPr>
              <p:cNvPr id="7196" name="Line 11"/>
              <p:cNvSpPr>
                <a:spLocks noChangeShapeType="1"/>
              </p:cNvSpPr>
              <p:nvPr/>
            </p:nvSpPr>
            <p:spPr bwMode="auto">
              <a:xfrm flipV="1">
                <a:off x="2109" y="1758"/>
                <a:ext cx="800" cy="179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cs typeface="Arial"/>
                </a:endParaRPr>
              </a:p>
            </p:txBody>
          </p:sp>
          <p:sp>
            <p:nvSpPr>
              <p:cNvPr id="7197" name="Line 12"/>
              <p:cNvSpPr>
                <a:spLocks noChangeShapeType="1"/>
              </p:cNvSpPr>
              <p:nvPr/>
            </p:nvSpPr>
            <p:spPr bwMode="auto">
              <a:xfrm>
                <a:off x="2919" y="1767"/>
                <a:ext cx="797" cy="1784"/>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cs typeface="Arial"/>
                </a:endParaRPr>
              </a:p>
            </p:txBody>
          </p:sp>
          <p:sp>
            <p:nvSpPr>
              <p:cNvPr id="7198" name="Line 13"/>
              <p:cNvSpPr>
                <a:spLocks noChangeShapeType="1"/>
              </p:cNvSpPr>
              <p:nvPr/>
            </p:nvSpPr>
            <p:spPr bwMode="auto">
              <a:xfrm>
                <a:off x="1631" y="2440"/>
                <a:ext cx="2107" cy="1113"/>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cs typeface="Arial"/>
                </a:endParaRPr>
              </a:p>
            </p:txBody>
          </p:sp>
          <p:sp>
            <p:nvSpPr>
              <p:cNvPr id="7199" name="Line 14"/>
              <p:cNvSpPr>
                <a:spLocks noChangeShapeType="1"/>
              </p:cNvSpPr>
              <p:nvPr/>
            </p:nvSpPr>
            <p:spPr bwMode="auto">
              <a:xfrm>
                <a:off x="1634" y="2433"/>
                <a:ext cx="260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cs typeface="Arial"/>
                </a:endParaRPr>
              </a:p>
            </p:txBody>
          </p:sp>
          <p:sp>
            <p:nvSpPr>
              <p:cNvPr id="7200" name="Line 15"/>
              <p:cNvSpPr>
                <a:spLocks noChangeShapeType="1"/>
              </p:cNvSpPr>
              <p:nvPr/>
            </p:nvSpPr>
            <p:spPr bwMode="auto">
              <a:xfrm>
                <a:off x="2224" y="3769"/>
                <a:ext cx="1388"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cs typeface="Arial"/>
                </a:endParaRPr>
              </a:p>
            </p:txBody>
          </p:sp>
        </p:grpSp>
        <p:sp>
          <p:nvSpPr>
            <p:cNvPr id="7175" name="Oval 16"/>
            <p:cNvSpPr>
              <a:spLocks noChangeArrowheads="1"/>
            </p:cNvSpPr>
            <p:nvPr/>
          </p:nvSpPr>
          <p:spPr bwMode="auto">
            <a:xfrm>
              <a:off x="6842125" y="2428876"/>
              <a:ext cx="1397000" cy="817563"/>
            </a:xfrm>
            <a:prstGeom prst="ellipse">
              <a:avLst/>
            </a:prstGeom>
            <a:gradFill rotWithShape="1">
              <a:gsLst>
                <a:gs pos="0">
                  <a:srgbClr val="FF3300"/>
                </a:gs>
                <a:gs pos="100000">
                  <a:srgbClr val="FFFFFF"/>
                </a:gs>
              </a:gsLst>
              <a:lin ang="5400000" scaled="1"/>
            </a:gradFill>
            <a:ln w="127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200" b="1" dirty="0">
                  <a:solidFill>
                    <a:srgbClr val="000000"/>
                  </a:solidFill>
                  <a:latin typeface="Tahoma" panose="020B0604030504040204" pitchFamily="34" charset="0"/>
                </a:rPr>
                <a:t>Core and Lateral</a:t>
              </a:r>
            </a:p>
            <a:p>
              <a:pPr algn="ctr" eaLnBrk="0" fontAlgn="base" hangingPunct="0">
                <a:spcBef>
                  <a:spcPct val="0"/>
                </a:spcBef>
                <a:spcAft>
                  <a:spcPct val="0"/>
                </a:spcAft>
                <a:buFontTx/>
                <a:buNone/>
              </a:pPr>
              <a:r>
                <a:rPr lang="en-US" altLang="en-US" sz="1200" b="1" dirty="0">
                  <a:solidFill>
                    <a:srgbClr val="000000"/>
                  </a:solidFill>
                  <a:latin typeface="Tahoma" panose="020B0604030504040204" pitchFamily="34" charset="0"/>
                </a:rPr>
                <a:t>Structure</a:t>
              </a:r>
            </a:p>
          </p:txBody>
        </p:sp>
        <p:sp>
          <p:nvSpPr>
            <p:cNvPr id="7176" name="Oval 17"/>
            <p:cNvSpPr>
              <a:spLocks noChangeArrowheads="1"/>
            </p:cNvSpPr>
            <p:nvPr/>
          </p:nvSpPr>
          <p:spPr bwMode="auto">
            <a:xfrm>
              <a:off x="6230939" y="4006850"/>
              <a:ext cx="1550987" cy="896938"/>
            </a:xfrm>
            <a:prstGeom prst="ellipse">
              <a:avLst/>
            </a:prstGeom>
            <a:gradFill rotWithShape="1">
              <a:gsLst>
                <a:gs pos="0">
                  <a:srgbClr val="008000"/>
                </a:gs>
                <a:gs pos="100000">
                  <a:srgbClr val="FFFFFF"/>
                </a:gs>
              </a:gsLst>
              <a:lin ang="5400000" scaled="1"/>
            </a:gradFill>
            <a:ln w="12700">
              <a:solidFill>
                <a:srgbClr val="92D05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400" b="1">
                  <a:solidFill>
                    <a:srgbClr val="000000"/>
                  </a:solidFill>
                  <a:latin typeface="Tahoma" panose="020B0604030504040204" pitchFamily="34" charset="0"/>
                </a:rPr>
                <a:t>Management</a:t>
              </a:r>
              <a:br>
                <a:rPr lang="en-US" altLang="en-US" sz="1400" b="1">
                  <a:solidFill>
                    <a:srgbClr val="000000"/>
                  </a:solidFill>
                  <a:latin typeface="Tahoma" panose="020B0604030504040204" pitchFamily="34" charset="0"/>
                </a:rPr>
              </a:br>
              <a:r>
                <a:rPr lang="en-US" altLang="en-US" sz="1400" b="1">
                  <a:solidFill>
                    <a:srgbClr val="000000"/>
                  </a:solidFill>
                  <a:latin typeface="Tahoma" panose="020B0604030504040204" pitchFamily="34" charset="0"/>
                </a:rPr>
                <a:t>Processes</a:t>
              </a:r>
            </a:p>
          </p:txBody>
        </p:sp>
        <p:sp>
          <p:nvSpPr>
            <p:cNvPr id="7177" name="Oval 18"/>
            <p:cNvSpPr>
              <a:spLocks noChangeArrowheads="1"/>
            </p:cNvSpPr>
            <p:nvPr/>
          </p:nvSpPr>
          <p:spPr bwMode="auto">
            <a:xfrm>
              <a:off x="4195763" y="4005264"/>
              <a:ext cx="1389062" cy="808037"/>
            </a:xfrm>
            <a:prstGeom prst="ellipse">
              <a:avLst/>
            </a:prstGeom>
            <a:gradFill rotWithShape="1">
              <a:gsLst>
                <a:gs pos="0">
                  <a:srgbClr val="CC9900"/>
                </a:gs>
                <a:gs pos="100000">
                  <a:srgbClr val="FFFFFF"/>
                </a:gs>
              </a:gsLst>
              <a:lin ang="5400000" scaled="1"/>
            </a:gradFill>
            <a:ln w="12700">
              <a:solidFill>
                <a:srgbClr val="FFC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600" b="1">
                  <a:solidFill>
                    <a:srgbClr val="000000"/>
                  </a:solidFill>
                  <a:latin typeface="Tahoma" panose="020B0604030504040204" pitchFamily="34" charset="0"/>
                </a:rPr>
                <a:t>Rewards</a:t>
              </a:r>
            </a:p>
          </p:txBody>
        </p:sp>
        <p:sp>
          <p:nvSpPr>
            <p:cNvPr id="7178" name="Oval 19"/>
            <p:cNvSpPr>
              <a:spLocks noChangeArrowheads="1"/>
            </p:cNvSpPr>
            <p:nvPr/>
          </p:nvSpPr>
          <p:spPr bwMode="auto">
            <a:xfrm>
              <a:off x="3478213" y="2411414"/>
              <a:ext cx="1414462" cy="808037"/>
            </a:xfrm>
            <a:prstGeom prst="ellipse">
              <a:avLst/>
            </a:prstGeom>
            <a:gradFill rotWithShape="1">
              <a:gsLst>
                <a:gs pos="0">
                  <a:srgbClr val="CC66FF"/>
                </a:gs>
                <a:gs pos="100000">
                  <a:srgbClr val="FFFFFF"/>
                </a:gs>
              </a:gsLst>
              <a:lin ang="5400000" scaled="1"/>
            </a:gradFill>
            <a:ln w="12700">
              <a:solidFill>
                <a:srgbClr val="7030A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600" b="1">
                  <a:solidFill>
                    <a:srgbClr val="000000"/>
                  </a:solidFill>
                  <a:latin typeface="Tahoma" panose="020B0604030504040204" pitchFamily="34" charset="0"/>
                </a:rPr>
                <a:t>People</a:t>
              </a:r>
            </a:p>
          </p:txBody>
        </p:sp>
        <p:sp>
          <p:nvSpPr>
            <p:cNvPr id="7182" name="Line 23"/>
            <p:cNvSpPr>
              <a:spLocks noChangeShapeType="1"/>
            </p:cNvSpPr>
            <p:nvPr/>
          </p:nvSpPr>
          <p:spPr bwMode="auto">
            <a:xfrm flipH="1">
              <a:off x="6657890" y="1161850"/>
              <a:ext cx="771525" cy="528637"/>
            </a:xfrm>
            <a:prstGeom prst="line">
              <a:avLst/>
            </a:prstGeom>
            <a:noFill/>
            <a:ln w="19050">
              <a:solidFill>
                <a:srgbClr val="33CCCC"/>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cs typeface="Arial"/>
              </a:endParaRPr>
            </a:p>
          </p:txBody>
        </p:sp>
        <p:sp>
          <p:nvSpPr>
            <p:cNvPr id="7183" name="Text Box 24"/>
            <p:cNvSpPr txBox="1">
              <a:spLocks noChangeArrowheads="1"/>
            </p:cNvSpPr>
            <p:nvPr/>
          </p:nvSpPr>
          <p:spPr bwMode="auto">
            <a:xfrm>
              <a:off x="8827223" y="3418350"/>
              <a:ext cx="2522537" cy="1015663"/>
            </a:xfrm>
            <a:prstGeom prst="rect">
              <a:avLst/>
            </a:prstGeom>
            <a:solidFill>
              <a:schemeClr val="bg1">
                <a:alpha val="50195"/>
              </a:schemeClr>
            </a:solidFill>
            <a:ln w="28575">
              <a:solidFill>
                <a:srgbClr val="FF33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174625" indent="-174625">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Incubation Network - disruptive</a:t>
              </a:r>
            </a:p>
            <a:p>
              <a:pPr marL="174625" indent="-174625">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Network relationship to existing organization structures</a:t>
              </a:r>
            </a:p>
            <a:p>
              <a:pPr marL="174625" indent="-174625">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Governance structures</a:t>
              </a:r>
            </a:p>
            <a:p>
              <a:pPr marL="174625" indent="-174625">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Partnership structures</a:t>
              </a:r>
            </a:p>
          </p:txBody>
        </p:sp>
        <p:sp>
          <p:nvSpPr>
            <p:cNvPr id="7184" name="Line 25"/>
            <p:cNvSpPr>
              <a:spLocks noChangeShapeType="1"/>
            </p:cNvSpPr>
            <p:nvPr/>
          </p:nvSpPr>
          <p:spPr bwMode="auto">
            <a:xfrm flipH="1" flipV="1">
              <a:off x="8216901" y="2944813"/>
              <a:ext cx="1008063" cy="488950"/>
            </a:xfrm>
            <a:prstGeom prst="line">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cs typeface="Arial"/>
              </a:endParaRPr>
            </a:p>
          </p:txBody>
        </p:sp>
        <p:sp>
          <p:nvSpPr>
            <p:cNvPr id="7185" name="Rectangle 26"/>
            <p:cNvSpPr>
              <a:spLocks noChangeArrowheads="1"/>
            </p:cNvSpPr>
            <p:nvPr/>
          </p:nvSpPr>
          <p:spPr bwMode="auto">
            <a:xfrm>
              <a:off x="7149235" y="5142087"/>
              <a:ext cx="3184525" cy="1200329"/>
            </a:xfrm>
            <a:prstGeom prst="rect">
              <a:avLst/>
            </a:prstGeom>
            <a:solidFill>
              <a:schemeClr val="bg1"/>
            </a:solidFill>
            <a:ln w="28575">
              <a:solidFill>
                <a:srgbClr val="008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174625" indent="-174625">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Data driven governance </a:t>
              </a:r>
            </a:p>
            <a:p>
              <a:pPr marL="174625" indent="-174625">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Decision-making clarity</a:t>
              </a:r>
            </a:p>
            <a:p>
              <a:pPr marL="174625" indent="-174625">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Partnering processes  </a:t>
              </a:r>
            </a:p>
            <a:p>
              <a:pPr marL="174625" indent="-174625">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Financial management and measurement </a:t>
              </a:r>
            </a:p>
            <a:p>
              <a:pPr marL="174625" indent="-174625">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IP management </a:t>
              </a:r>
            </a:p>
            <a:p>
              <a:pPr marL="174625" indent="-174625">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Co-creation processes</a:t>
              </a:r>
            </a:p>
          </p:txBody>
        </p:sp>
        <p:sp>
          <p:nvSpPr>
            <p:cNvPr id="7186" name="Line 27"/>
            <p:cNvSpPr>
              <a:spLocks noChangeShapeType="1"/>
            </p:cNvSpPr>
            <p:nvPr/>
          </p:nvSpPr>
          <p:spPr bwMode="auto">
            <a:xfrm flipV="1">
              <a:off x="3923606" y="232755"/>
              <a:ext cx="1130531" cy="465513"/>
            </a:xfrm>
            <a:prstGeom prst="line">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cs typeface="Arial"/>
              </a:endParaRPr>
            </a:p>
          </p:txBody>
        </p:sp>
        <p:sp>
          <p:nvSpPr>
            <p:cNvPr id="7187" name="Rectangle 28"/>
            <p:cNvSpPr>
              <a:spLocks noChangeArrowheads="1"/>
            </p:cNvSpPr>
            <p:nvPr/>
          </p:nvSpPr>
          <p:spPr bwMode="auto">
            <a:xfrm>
              <a:off x="2027759" y="5244727"/>
              <a:ext cx="3273425" cy="1015663"/>
            </a:xfrm>
            <a:prstGeom prst="rect">
              <a:avLst/>
            </a:prstGeom>
            <a:solidFill>
              <a:schemeClr val="bg1"/>
            </a:solidFill>
            <a:ln w="28575">
              <a:solidFill>
                <a:srgbClr val="CC99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174625" indent="-174625">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Incentivize risk taking and iteration</a:t>
              </a:r>
            </a:p>
            <a:p>
              <a:pPr marL="174625" indent="-174625">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Ecosystem members incentivized based on output from the system</a:t>
              </a:r>
            </a:p>
            <a:p>
              <a:pPr marL="174625" indent="-174625">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Team based incentive – internal team and ecosystem</a:t>
              </a:r>
            </a:p>
          </p:txBody>
        </p:sp>
        <p:sp>
          <p:nvSpPr>
            <p:cNvPr id="7188" name="Line 29"/>
            <p:cNvSpPr>
              <a:spLocks noChangeShapeType="1"/>
            </p:cNvSpPr>
            <p:nvPr/>
          </p:nvSpPr>
          <p:spPr bwMode="auto">
            <a:xfrm flipV="1">
              <a:off x="3657600" y="4813301"/>
              <a:ext cx="977900" cy="422275"/>
            </a:xfrm>
            <a:prstGeom prst="line">
              <a:avLst/>
            </a:prstGeom>
            <a:noFill/>
            <a:ln w="19050">
              <a:solidFill>
                <a:srgbClr val="CC99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cs typeface="Arial"/>
              </a:endParaRPr>
            </a:p>
          </p:txBody>
        </p:sp>
        <p:sp>
          <p:nvSpPr>
            <p:cNvPr id="7189" name="Rectangle 30"/>
            <p:cNvSpPr>
              <a:spLocks noChangeArrowheads="1"/>
            </p:cNvSpPr>
            <p:nvPr/>
          </p:nvSpPr>
          <p:spPr bwMode="auto">
            <a:xfrm>
              <a:off x="881149" y="3595688"/>
              <a:ext cx="3073315" cy="1015663"/>
            </a:xfrm>
            <a:prstGeom prst="rect">
              <a:avLst/>
            </a:prstGeom>
            <a:solidFill>
              <a:schemeClr val="bg1"/>
            </a:solidFill>
            <a:ln w="28575">
              <a:solidFill>
                <a:srgbClr val="CC66FF"/>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115888" indent="-115888">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Cross-organizational network of key employees </a:t>
              </a:r>
            </a:p>
            <a:p>
              <a:pPr marL="115888" indent="-115888">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Capability assessment to determine buy vs. build </a:t>
              </a:r>
            </a:p>
            <a:p>
              <a:pPr marL="115888" indent="-115888">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Flexible – need based hiring processes</a:t>
              </a:r>
            </a:p>
          </p:txBody>
        </p:sp>
        <p:sp>
          <p:nvSpPr>
            <p:cNvPr id="7190" name="Line 31"/>
            <p:cNvSpPr>
              <a:spLocks noChangeShapeType="1"/>
            </p:cNvSpPr>
            <p:nvPr/>
          </p:nvSpPr>
          <p:spPr bwMode="auto">
            <a:xfrm flipV="1">
              <a:off x="2679700" y="3048001"/>
              <a:ext cx="941388" cy="538163"/>
            </a:xfrm>
            <a:prstGeom prst="line">
              <a:avLst/>
            </a:prstGeom>
            <a:noFill/>
            <a:ln w="19050">
              <a:solidFill>
                <a:srgbClr val="CC66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cs typeface="Arial"/>
              </a:endParaRPr>
            </a:p>
          </p:txBody>
        </p:sp>
        <p:sp>
          <p:nvSpPr>
            <p:cNvPr id="7191" name="Line 32"/>
            <p:cNvSpPr>
              <a:spLocks noChangeShapeType="1"/>
            </p:cNvSpPr>
            <p:nvPr/>
          </p:nvSpPr>
          <p:spPr bwMode="auto">
            <a:xfrm flipH="1" flipV="1">
              <a:off x="7580313" y="4778375"/>
              <a:ext cx="807227" cy="358890"/>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cs typeface="Arial"/>
              </a:endParaRPr>
            </a:p>
          </p:txBody>
        </p:sp>
        <p:pic>
          <p:nvPicPr>
            <p:cNvPr id="3" name="Picture 2"/>
            <p:cNvPicPr>
              <a:picLocks noChangeAspect="1"/>
            </p:cNvPicPr>
            <p:nvPr/>
          </p:nvPicPr>
          <p:blipFill>
            <a:blip r:embed="rId3"/>
            <a:stretch>
              <a:fillRect/>
            </a:stretch>
          </p:blipFill>
          <p:spPr>
            <a:xfrm>
              <a:off x="5251359" y="1540035"/>
              <a:ext cx="1572904" cy="835224"/>
            </a:xfrm>
            <a:prstGeom prst="rect">
              <a:avLst/>
            </a:prstGeom>
          </p:spPr>
        </p:pic>
        <p:sp>
          <p:nvSpPr>
            <p:cNvPr id="36" name="Text Box 22"/>
            <p:cNvSpPr txBox="1">
              <a:spLocks noChangeArrowheads="1"/>
            </p:cNvSpPr>
            <p:nvPr/>
          </p:nvSpPr>
          <p:spPr bwMode="auto">
            <a:xfrm>
              <a:off x="7430041" y="829662"/>
              <a:ext cx="3692388" cy="1015663"/>
            </a:xfrm>
            <a:prstGeom prst="rect">
              <a:avLst/>
            </a:prstGeom>
            <a:solidFill>
              <a:schemeClr val="bg1">
                <a:alpha val="50195"/>
              </a:schemeClr>
            </a:solidFill>
            <a:ln w="28575">
              <a:solidFill>
                <a:srgbClr val="33CCCC"/>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115888" indent="-115888">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Identify and pursue opportunities</a:t>
              </a:r>
            </a:p>
            <a:p>
              <a:pPr marL="115888" indent="-115888">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Collaborative customer oriented </a:t>
              </a:r>
              <a:r>
                <a:rPr lang="en-US" sz="1200" dirty="0" err="1">
                  <a:solidFill>
                    <a:prstClr val="black"/>
                  </a:solidFill>
                  <a:latin typeface="Calibri" panose="020F0502020204030204"/>
                  <a:ea typeface="Calibri" panose="020F0502020204030204" pitchFamily="34" charset="0"/>
                  <a:cs typeface="Times New Roman" panose="02020603050405020304" pitchFamily="18" charset="0"/>
                </a:rPr>
                <a:t>solutioning</a:t>
              </a:r>
              <a:endParaRPr lang="en-US" sz="1200" dirty="0">
                <a:solidFill>
                  <a:prstClr val="black"/>
                </a:solidFill>
                <a:latin typeface="Calibri" panose="020F0502020204030204"/>
                <a:ea typeface="Calibri" panose="020F0502020204030204" pitchFamily="34" charset="0"/>
                <a:cs typeface="Times New Roman" panose="02020603050405020304" pitchFamily="18" charset="0"/>
              </a:endParaRPr>
            </a:p>
            <a:p>
              <a:pPr marL="115888" indent="-115888">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Define and evolve solution prototypes addressing mutual dependencies</a:t>
              </a:r>
            </a:p>
            <a:p>
              <a:pPr marL="115888" indent="-115888">
                <a:spcBef>
                  <a:spcPts val="0"/>
                </a:spcBef>
              </a:pPr>
              <a:r>
                <a:rPr lang="en-US" sz="1200" dirty="0">
                  <a:solidFill>
                    <a:prstClr val="black"/>
                  </a:solidFill>
                  <a:latin typeface="Calibri" panose="020F0502020204030204"/>
                  <a:ea typeface="Calibri" panose="020F0502020204030204" pitchFamily="34" charset="0"/>
                  <a:cs typeface="Times New Roman" panose="02020603050405020304" pitchFamily="18" charset="0"/>
                </a:rPr>
                <a:t>Roadmap prioritization with stakeholders</a:t>
              </a:r>
            </a:p>
          </p:txBody>
        </p:sp>
        <p:sp>
          <p:nvSpPr>
            <p:cNvPr id="37" name="Rectangle 3"/>
            <p:cNvSpPr>
              <a:spLocks noChangeArrowheads="1"/>
            </p:cNvSpPr>
            <p:nvPr/>
          </p:nvSpPr>
          <p:spPr bwMode="auto">
            <a:xfrm>
              <a:off x="5026026" y="44451"/>
              <a:ext cx="2100263" cy="517525"/>
            </a:xfrm>
            <a:prstGeom prst="rect">
              <a:avLst/>
            </a:prstGeom>
            <a:gradFill rotWithShape="1">
              <a:gsLst>
                <a:gs pos="0">
                  <a:srgbClr val="333399"/>
                </a:gs>
                <a:gs pos="100000">
                  <a:srgbClr val="FFFFFF"/>
                </a:gs>
              </a:gsLst>
              <a:lin ang="5400000" scaled="1"/>
            </a:gradFill>
            <a:ln w="12700">
              <a:solidFill>
                <a:srgbClr val="333399"/>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defRPr/>
              </a:pPr>
              <a:r>
                <a:rPr lang="en-US" altLang="en-US" sz="2400" b="1" kern="0" dirty="0">
                  <a:solidFill>
                    <a:srgbClr val="000000"/>
                  </a:solidFill>
                  <a:latin typeface="Tahoma" panose="020B0604030504040204" pitchFamily="34" charset="0"/>
                </a:rPr>
                <a:t>Strategy</a:t>
              </a:r>
            </a:p>
          </p:txBody>
        </p:sp>
      </p:grpSp>
      <p:sp>
        <p:nvSpPr>
          <p:cNvPr id="2" name="Slide Number Placeholder 1"/>
          <p:cNvSpPr>
            <a:spLocks noGrp="1"/>
          </p:cNvSpPr>
          <p:nvPr>
            <p:ph type="sldNum" sz="quarter" idx="4"/>
          </p:nvPr>
        </p:nvSpPr>
        <p:spPr>
          <a:xfrm>
            <a:off x="9162360" y="6525926"/>
            <a:ext cx="2743200" cy="365125"/>
          </a:xfrm>
        </p:spPr>
        <p:txBody>
          <a:bodyPr/>
          <a:lstStyle/>
          <a:p>
            <a:fld id="{90978BA3-AC7E-4250-AEDD-F28CDED26E78}"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370419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2200" y="2146300"/>
            <a:ext cx="10363200" cy="1829761"/>
          </a:xfrm>
        </p:spPr>
        <p:txBody>
          <a:bodyPr>
            <a:normAutofit/>
          </a:bodyPr>
          <a:lstStyle/>
          <a:p>
            <a:r>
              <a:rPr lang="en-US" sz="4400" dirty="0">
                <a:latin typeface="Arial Black" panose="020B0A04020102020204" pitchFamily="34" charset="0"/>
              </a:rPr>
              <a:t>STARLab Overview</a:t>
            </a:r>
            <a:br>
              <a:rPr lang="en-US" sz="4400" dirty="0">
                <a:latin typeface="Arial Black" panose="020B0A04020102020204" pitchFamily="34" charset="0"/>
              </a:rPr>
            </a:br>
            <a:r>
              <a:rPr lang="en-US" sz="4400" dirty="0">
                <a:latin typeface="Arial Black" panose="020B0A04020102020204" pitchFamily="34" charset="0"/>
              </a:rPr>
              <a:t>	</a:t>
            </a:r>
            <a:endParaRPr lang="en-US" sz="3200" dirty="0">
              <a:latin typeface="Arial Black" panose="020B0A04020102020204" pitchFamily="34" charset="0"/>
            </a:endParaRPr>
          </a:p>
        </p:txBody>
      </p:sp>
      <p:sp>
        <p:nvSpPr>
          <p:cNvPr id="3" name="Slide Number Placeholder 2"/>
          <p:cNvSpPr>
            <a:spLocks noGrp="1"/>
          </p:cNvSpPr>
          <p:nvPr>
            <p:ph type="sldNum" sz="quarter" idx="12"/>
          </p:nvPr>
        </p:nvSpPr>
        <p:spPr/>
        <p:txBody>
          <a:bodyPr/>
          <a:lstStyle/>
          <a:p>
            <a:fld id="{DF2CF456-1AA5-9646-A227-09ACB1343D1C}" type="slidenum">
              <a:rPr lang="en-US" smtClean="0"/>
              <a:t>3</a:t>
            </a:fld>
            <a:endParaRPr lang="en-US" dirty="0"/>
          </a:p>
        </p:txBody>
      </p:sp>
    </p:spTree>
    <p:extLst>
      <p:ext uri="{BB962C8B-B14F-4D97-AF65-F5344CB8AC3E}">
        <p14:creationId xmlns:p14="http://schemas.microsoft.com/office/powerpoint/2010/main" val="203599940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151" y="876590"/>
            <a:ext cx="9823622" cy="3018577"/>
          </a:xfrm>
          <a:solidFill>
            <a:schemeClr val="bg1"/>
          </a:solidFill>
        </p:spPr>
        <p:txBody>
          <a:bodyPr>
            <a:noAutofit/>
          </a:bodyPr>
          <a:lstStyle/>
          <a:p>
            <a:pPr>
              <a:buFont typeface="Wingdings" panose="05000000000000000000" pitchFamily="2" charset="2"/>
              <a:buChar char="§"/>
            </a:pPr>
            <a:r>
              <a:rPr lang="en-US" dirty="0"/>
              <a:t>We can’t know it all, we have to look at this as ongoing learning and ask for help.</a:t>
            </a:r>
          </a:p>
          <a:p>
            <a:pPr>
              <a:buFont typeface="Wingdings" panose="05000000000000000000" pitchFamily="2" charset="2"/>
              <a:buChar char="§"/>
            </a:pPr>
            <a:r>
              <a:rPr lang="en-US" dirty="0"/>
              <a:t>I need to have a practice of questioning my own assumptions.</a:t>
            </a:r>
          </a:p>
          <a:p>
            <a:pPr>
              <a:buFont typeface="Wingdings" panose="05000000000000000000" pitchFamily="2" charset="2"/>
              <a:buChar char="§"/>
            </a:pPr>
            <a:r>
              <a:rPr lang="en-US" dirty="0"/>
              <a:t>A learning culture is critical—built to change is the new built to last.</a:t>
            </a:r>
          </a:p>
        </p:txBody>
      </p:sp>
      <p:sp>
        <p:nvSpPr>
          <p:cNvPr id="2" name="Title 1"/>
          <p:cNvSpPr>
            <a:spLocks noGrp="1"/>
          </p:cNvSpPr>
          <p:nvPr>
            <p:ph type="title"/>
          </p:nvPr>
        </p:nvSpPr>
        <p:spPr>
          <a:xfrm>
            <a:off x="490151" y="219885"/>
            <a:ext cx="10515600" cy="656705"/>
          </a:xfrm>
        </p:spPr>
        <p:txBody>
          <a:bodyPr/>
          <a:lstStyle/>
          <a:p>
            <a:r>
              <a:rPr lang="en-US" sz="3200" dirty="0">
                <a:solidFill>
                  <a:schemeClr val="accent6"/>
                </a:solidFill>
                <a:latin typeface="Helvetica" panose="020B0604020202020204" pitchFamily="34" charset="0"/>
                <a:cs typeface="Helvetica" panose="020B0604020202020204" pitchFamily="34" charset="0"/>
              </a:rPr>
              <a:t>Highlights of Moments of Understanding</a:t>
            </a:r>
          </a:p>
        </p:txBody>
      </p:sp>
      <p:pic>
        <p:nvPicPr>
          <p:cNvPr id="7" name="Picture 6" descr="Conceptual Understandings (MAAK) - The Exploring Our World Wiki"/>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0223250" y="876590"/>
            <a:ext cx="1840970" cy="1690128"/>
          </a:xfrm>
          <a:prstGeom prst="rect">
            <a:avLst/>
          </a:prstGeom>
          <a:solidFill>
            <a:schemeClr val="bg1"/>
          </a:solidFill>
        </p:spPr>
      </p:pic>
      <p:sp>
        <p:nvSpPr>
          <p:cNvPr id="5" name="Slide Number Placeholder 4"/>
          <p:cNvSpPr>
            <a:spLocks noGrp="1"/>
          </p:cNvSpPr>
          <p:nvPr>
            <p:ph type="sldNum" sz="quarter" idx="4"/>
          </p:nvPr>
        </p:nvSpPr>
        <p:spPr>
          <a:xfrm>
            <a:off x="9162360" y="6525926"/>
            <a:ext cx="2743200" cy="365125"/>
          </a:xfrm>
          <a:prstGeom prst="rect">
            <a:avLst/>
          </a:prstGeom>
        </p:spPr>
        <p:txBody>
          <a:bodyPr/>
          <a:lstStyle/>
          <a:p>
            <a:fld id="{90978BA3-AC7E-4250-AEDD-F28CDED26E78}" type="slidenum">
              <a:rPr lang="en-US" smtClean="0">
                <a:solidFill>
                  <a:prstClr val="black">
                    <a:tint val="75000"/>
                  </a:prstClr>
                </a:solidFill>
              </a:rPr>
              <a:pPr/>
              <a:t>30</a:t>
            </a:fld>
            <a:endParaRPr lang="en-US">
              <a:solidFill>
                <a:prstClr val="black">
                  <a:tint val="75000"/>
                </a:prstClr>
              </a:solidFill>
            </a:endParaRPr>
          </a:p>
        </p:txBody>
      </p:sp>
      <p:sp>
        <p:nvSpPr>
          <p:cNvPr id="8" name="Rectangle 7"/>
          <p:cNvSpPr/>
          <p:nvPr/>
        </p:nvSpPr>
        <p:spPr>
          <a:xfrm>
            <a:off x="490151" y="3176882"/>
            <a:ext cx="11483546" cy="3579441"/>
          </a:xfrm>
          <a:prstGeom prst="rect">
            <a:avLst/>
          </a:prstGeom>
          <a:solidFill>
            <a:schemeClr val="bg1"/>
          </a:solidFill>
        </p:spPr>
        <p:txBody>
          <a:bodyPr wrap="square">
            <a:spAutoFit/>
          </a:bodyPr>
          <a:lstStyle/>
          <a:p>
            <a:pPr marL="228600" indent="-228600">
              <a:lnSpc>
                <a:spcPct val="90000"/>
              </a:lnSpc>
              <a:spcBef>
                <a:spcPts val="1000"/>
              </a:spcBef>
              <a:buFont typeface="Wingdings" panose="05000000000000000000" pitchFamily="2" charset="2"/>
              <a:buChar char="§"/>
            </a:pPr>
            <a:r>
              <a:rPr lang="en-US" sz="2800" dirty="0">
                <a:solidFill>
                  <a:prstClr val="black"/>
                </a:solidFill>
              </a:rPr>
              <a:t>Transformation work can be overwhelming, we need to have a place to enter/start.</a:t>
            </a:r>
          </a:p>
          <a:p>
            <a:pPr marL="228600" indent="-228600">
              <a:lnSpc>
                <a:spcPct val="90000"/>
              </a:lnSpc>
              <a:spcBef>
                <a:spcPts val="1000"/>
              </a:spcBef>
              <a:buFont typeface="Wingdings" panose="05000000000000000000" pitchFamily="2" charset="2"/>
              <a:buChar char="§"/>
            </a:pPr>
            <a:r>
              <a:rPr lang="en-US" sz="2800" dirty="0">
                <a:solidFill>
                  <a:prstClr val="black"/>
                </a:solidFill>
              </a:rPr>
              <a:t>We focus on the technical side over the socio side, but the people side is where the need and opportunity is.</a:t>
            </a:r>
          </a:p>
          <a:p>
            <a:pPr marL="228600" indent="-228600">
              <a:lnSpc>
                <a:spcPct val="90000"/>
              </a:lnSpc>
              <a:spcBef>
                <a:spcPts val="1000"/>
              </a:spcBef>
              <a:buFont typeface="Wingdings" panose="05000000000000000000" pitchFamily="2" charset="2"/>
              <a:buChar char="§"/>
            </a:pPr>
            <a:r>
              <a:rPr lang="en-US" sz="2800" dirty="0">
                <a:solidFill>
                  <a:prstClr val="black"/>
                </a:solidFill>
              </a:rPr>
              <a:t>It was easier to learn collectively, outside our cultural and organizational bubbles.</a:t>
            </a:r>
          </a:p>
          <a:p>
            <a:pPr marL="228600" indent="-228600">
              <a:lnSpc>
                <a:spcPct val="90000"/>
              </a:lnSpc>
              <a:spcBef>
                <a:spcPts val="1000"/>
              </a:spcBef>
              <a:buFont typeface="Wingdings" panose="05000000000000000000" pitchFamily="2" charset="2"/>
              <a:buChar char="§"/>
            </a:pPr>
            <a:r>
              <a:rPr lang="en-US" sz="2800" dirty="0">
                <a:solidFill>
                  <a:prstClr val="black"/>
                </a:solidFill>
              </a:rPr>
              <a:t>We don’t do this right the first time, it takes iteration (example; using the Star model)</a:t>
            </a:r>
          </a:p>
        </p:txBody>
      </p:sp>
    </p:spTree>
    <p:extLst>
      <p:ext uri="{BB962C8B-B14F-4D97-AF65-F5344CB8AC3E}">
        <p14:creationId xmlns:p14="http://schemas.microsoft.com/office/powerpoint/2010/main" val="1472718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373588"/>
            <a:ext cx="10515600" cy="623415"/>
          </a:xfrm>
        </p:spPr>
        <p:txBody>
          <a:bodyPr/>
          <a:lstStyle/>
          <a:p>
            <a:r>
              <a:rPr lang="en-US" sz="3200" dirty="0">
                <a:solidFill>
                  <a:schemeClr val="accent6"/>
                </a:solidFill>
                <a:latin typeface="Helvetica" panose="020B0604020202020204" pitchFamily="34" charset="0"/>
                <a:cs typeface="Helvetica" panose="020B0604020202020204" pitchFamily="34" charset="0"/>
              </a:rPr>
              <a:t>Highlights of Moments of Understanding (continued)</a:t>
            </a:r>
          </a:p>
        </p:txBody>
      </p:sp>
      <p:sp>
        <p:nvSpPr>
          <p:cNvPr id="3" name="Content Placeholder 2"/>
          <p:cNvSpPr>
            <a:spLocks noGrp="1"/>
          </p:cNvSpPr>
          <p:nvPr>
            <p:ph idx="1"/>
          </p:nvPr>
        </p:nvSpPr>
        <p:spPr>
          <a:xfrm>
            <a:off x="436430" y="1181726"/>
            <a:ext cx="11469130" cy="4351338"/>
          </a:xfrm>
        </p:spPr>
        <p:txBody>
          <a:bodyPr>
            <a:noAutofit/>
          </a:bodyPr>
          <a:lstStyle/>
          <a:p>
            <a:pPr>
              <a:buFont typeface="Wingdings" panose="05000000000000000000" pitchFamily="2" charset="2"/>
              <a:buChar char="§"/>
            </a:pPr>
            <a:r>
              <a:rPr lang="en-US" dirty="0"/>
              <a:t>Digital transformation appears to be easier to understand with a customer-centric perspective.</a:t>
            </a:r>
          </a:p>
          <a:p>
            <a:pPr>
              <a:buFont typeface="Wingdings" panose="05000000000000000000" pitchFamily="2" charset="2"/>
              <a:buChar char="§"/>
            </a:pPr>
            <a:r>
              <a:rPr lang="en-US" dirty="0"/>
              <a:t>Regardless of size or industry, our problems are more alike than unique.</a:t>
            </a:r>
          </a:p>
          <a:p>
            <a:pPr>
              <a:buFont typeface="Wingdings" panose="05000000000000000000" pitchFamily="2" charset="2"/>
              <a:buChar char="§"/>
            </a:pPr>
            <a:r>
              <a:rPr lang="en-US" dirty="0"/>
              <a:t>We cannot be victims of our ecosystems, we need to plan for our place in them.</a:t>
            </a:r>
          </a:p>
          <a:p>
            <a:pPr>
              <a:buFont typeface="Wingdings" panose="05000000000000000000" pitchFamily="2" charset="2"/>
              <a:buChar char="§"/>
            </a:pPr>
            <a:r>
              <a:rPr lang="en-US" dirty="0"/>
              <a:t>There is no finish line, there is no final outcome—it is a continuum of learning, a permanent state of emergence.</a:t>
            </a:r>
          </a:p>
          <a:p>
            <a:pPr>
              <a:buFont typeface="Wingdings" panose="05000000000000000000" pitchFamily="2" charset="2"/>
              <a:buChar char="§"/>
            </a:pPr>
            <a:r>
              <a:rPr lang="en-US" dirty="0"/>
              <a:t>Values, mission, purpose, etc. cannot be just words.  We need to do the sober thinking about what is important for our organization.  And be willing to fight for it.</a:t>
            </a:r>
          </a:p>
          <a:p>
            <a:pPr>
              <a:buFont typeface="Wingdings" panose="05000000000000000000" pitchFamily="2" charset="2"/>
              <a:buChar char="§"/>
            </a:pPr>
            <a:r>
              <a:rPr lang="en-US" dirty="0"/>
              <a:t>We must focus on the human capabilities needed for this new world—we are not preparing people to be continuously transforming.</a:t>
            </a:r>
          </a:p>
        </p:txBody>
      </p:sp>
    </p:spTree>
    <p:extLst>
      <p:ext uri="{BB962C8B-B14F-4D97-AF65-F5344CB8AC3E}">
        <p14:creationId xmlns:p14="http://schemas.microsoft.com/office/powerpoint/2010/main" val="3674666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b="1" dirty="0">
                <a:solidFill>
                  <a:schemeClr val="accent6"/>
                </a:solidFill>
                <a:latin typeface="Helvetica" panose="020B0604020202020204" pitchFamily="34" charset="0"/>
                <a:cs typeface="Helvetica" panose="020B0604020202020204" pitchFamily="34" charset="0"/>
              </a:rPr>
              <a:t>What has been Learned About Leadership </a:t>
            </a:r>
          </a:p>
        </p:txBody>
      </p:sp>
    </p:spTree>
    <p:extLst>
      <p:ext uri="{BB962C8B-B14F-4D97-AF65-F5344CB8AC3E}">
        <p14:creationId xmlns:p14="http://schemas.microsoft.com/office/powerpoint/2010/main" val="2469072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67840" y="1325002"/>
            <a:ext cx="9721080" cy="44644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20"/>
          <p:cNvSpPr/>
          <p:nvPr/>
        </p:nvSpPr>
        <p:spPr>
          <a:xfrm>
            <a:off x="1343892" y="3481596"/>
            <a:ext cx="9725890" cy="2307902"/>
          </a:xfrm>
          <a:custGeom>
            <a:avLst/>
            <a:gdLst>
              <a:gd name="connsiteX0" fmla="*/ 0 w 9725890"/>
              <a:gd name="connsiteY0" fmla="*/ 0 h 2232038"/>
              <a:gd name="connsiteX1" fmla="*/ 9725890 w 9725890"/>
              <a:gd name="connsiteY1" fmla="*/ 0 h 2232038"/>
              <a:gd name="connsiteX2" fmla="*/ 9725890 w 9725890"/>
              <a:gd name="connsiteY2" fmla="*/ 2232038 h 2232038"/>
              <a:gd name="connsiteX3" fmla="*/ 0 w 9725890"/>
              <a:gd name="connsiteY3" fmla="*/ 2232038 h 2232038"/>
              <a:gd name="connsiteX4" fmla="*/ 0 w 9725890"/>
              <a:gd name="connsiteY4" fmla="*/ 0 h 2232038"/>
              <a:gd name="connsiteX0" fmla="*/ 0 w 9725890"/>
              <a:gd name="connsiteY0" fmla="*/ 2232038 h 2232038"/>
              <a:gd name="connsiteX1" fmla="*/ 9725890 w 9725890"/>
              <a:gd name="connsiteY1" fmla="*/ 0 h 2232038"/>
              <a:gd name="connsiteX2" fmla="*/ 9725890 w 9725890"/>
              <a:gd name="connsiteY2" fmla="*/ 2232038 h 2232038"/>
              <a:gd name="connsiteX3" fmla="*/ 0 w 9725890"/>
              <a:gd name="connsiteY3" fmla="*/ 2232038 h 2232038"/>
              <a:gd name="connsiteX0" fmla="*/ 0 w 9725890"/>
              <a:gd name="connsiteY0" fmla="*/ 2232038 h 2232038"/>
              <a:gd name="connsiteX1" fmla="*/ 4916231 w 9725890"/>
              <a:gd name="connsiteY1" fmla="*/ 1097458 h 2232038"/>
              <a:gd name="connsiteX2" fmla="*/ 9725890 w 9725890"/>
              <a:gd name="connsiteY2" fmla="*/ 0 h 2232038"/>
              <a:gd name="connsiteX3" fmla="*/ 9725890 w 9725890"/>
              <a:gd name="connsiteY3" fmla="*/ 2232038 h 2232038"/>
              <a:gd name="connsiteX4" fmla="*/ 0 w 9725890"/>
              <a:gd name="connsiteY4" fmla="*/ 2232038 h 2232038"/>
              <a:gd name="connsiteX0" fmla="*/ 0 w 9725890"/>
              <a:gd name="connsiteY0" fmla="*/ 2232038 h 2232038"/>
              <a:gd name="connsiteX1" fmla="*/ 4606742 w 9725890"/>
              <a:gd name="connsiteY1" fmla="*/ 562886 h 2232038"/>
              <a:gd name="connsiteX2" fmla="*/ 9725890 w 9725890"/>
              <a:gd name="connsiteY2" fmla="*/ 0 h 2232038"/>
              <a:gd name="connsiteX3" fmla="*/ 9725890 w 9725890"/>
              <a:gd name="connsiteY3" fmla="*/ 2232038 h 2232038"/>
              <a:gd name="connsiteX4" fmla="*/ 0 w 9725890"/>
              <a:gd name="connsiteY4" fmla="*/ 2232038 h 2232038"/>
              <a:gd name="connsiteX0" fmla="*/ 0 w 9725890"/>
              <a:gd name="connsiteY0" fmla="*/ 2232038 h 2232038"/>
              <a:gd name="connsiteX1" fmla="*/ 4606742 w 9725890"/>
              <a:gd name="connsiteY1" fmla="*/ 562886 h 2232038"/>
              <a:gd name="connsiteX2" fmla="*/ 9725890 w 9725890"/>
              <a:gd name="connsiteY2" fmla="*/ 0 h 2232038"/>
              <a:gd name="connsiteX3" fmla="*/ 9725890 w 9725890"/>
              <a:gd name="connsiteY3" fmla="*/ 2232038 h 2232038"/>
              <a:gd name="connsiteX4" fmla="*/ 0 w 9725890"/>
              <a:gd name="connsiteY4" fmla="*/ 2232038 h 2232038"/>
              <a:gd name="connsiteX0" fmla="*/ 0 w 9725890"/>
              <a:gd name="connsiteY0" fmla="*/ 2232038 h 2232038"/>
              <a:gd name="connsiteX1" fmla="*/ 4606742 w 9725890"/>
              <a:gd name="connsiteY1" fmla="*/ 562886 h 2232038"/>
              <a:gd name="connsiteX2" fmla="*/ 9725890 w 9725890"/>
              <a:gd name="connsiteY2" fmla="*/ 0 h 2232038"/>
              <a:gd name="connsiteX3" fmla="*/ 9725890 w 9725890"/>
              <a:gd name="connsiteY3" fmla="*/ 2232038 h 2232038"/>
              <a:gd name="connsiteX4" fmla="*/ 0 w 9725890"/>
              <a:gd name="connsiteY4" fmla="*/ 2232038 h 2232038"/>
              <a:gd name="connsiteX0" fmla="*/ 0 w 9725890"/>
              <a:gd name="connsiteY0" fmla="*/ 2232038 h 2232038"/>
              <a:gd name="connsiteX1" fmla="*/ 4606742 w 9725890"/>
              <a:gd name="connsiteY1" fmla="*/ 562886 h 2232038"/>
              <a:gd name="connsiteX2" fmla="*/ 9725890 w 9725890"/>
              <a:gd name="connsiteY2" fmla="*/ 0 h 2232038"/>
              <a:gd name="connsiteX3" fmla="*/ 9725890 w 9725890"/>
              <a:gd name="connsiteY3" fmla="*/ 2232038 h 2232038"/>
              <a:gd name="connsiteX4" fmla="*/ 0 w 9725890"/>
              <a:gd name="connsiteY4" fmla="*/ 2232038 h 2232038"/>
              <a:gd name="connsiteX0" fmla="*/ 0 w 9725890"/>
              <a:gd name="connsiteY0" fmla="*/ 2238856 h 2238856"/>
              <a:gd name="connsiteX1" fmla="*/ 4606742 w 9725890"/>
              <a:gd name="connsiteY1" fmla="*/ 569704 h 2238856"/>
              <a:gd name="connsiteX2" fmla="*/ 9725890 w 9725890"/>
              <a:gd name="connsiteY2" fmla="*/ 6818 h 2238856"/>
              <a:gd name="connsiteX3" fmla="*/ 9725890 w 9725890"/>
              <a:gd name="connsiteY3" fmla="*/ 2238856 h 2238856"/>
              <a:gd name="connsiteX4" fmla="*/ 0 w 9725890"/>
              <a:gd name="connsiteY4" fmla="*/ 2238856 h 2238856"/>
              <a:gd name="connsiteX0" fmla="*/ 0 w 9725890"/>
              <a:gd name="connsiteY0" fmla="*/ 2238856 h 2238856"/>
              <a:gd name="connsiteX1" fmla="*/ 4606742 w 9725890"/>
              <a:gd name="connsiteY1" fmla="*/ 569704 h 2238856"/>
              <a:gd name="connsiteX2" fmla="*/ 9725890 w 9725890"/>
              <a:gd name="connsiteY2" fmla="*/ 6818 h 2238856"/>
              <a:gd name="connsiteX3" fmla="*/ 9725890 w 9725890"/>
              <a:gd name="connsiteY3" fmla="*/ 2238856 h 2238856"/>
              <a:gd name="connsiteX4" fmla="*/ 0 w 9725890"/>
              <a:gd name="connsiteY4" fmla="*/ 2238856 h 2238856"/>
              <a:gd name="connsiteX0" fmla="*/ 0 w 9725890"/>
              <a:gd name="connsiteY0" fmla="*/ 2238856 h 2238856"/>
              <a:gd name="connsiteX1" fmla="*/ 4606742 w 9725890"/>
              <a:gd name="connsiteY1" fmla="*/ 569704 h 2238856"/>
              <a:gd name="connsiteX2" fmla="*/ 9725890 w 9725890"/>
              <a:gd name="connsiteY2" fmla="*/ 6818 h 2238856"/>
              <a:gd name="connsiteX3" fmla="*/ 9725890 w 9725890"/>
              <a:gd name="connsiteY3" fmla="*/ 2238856 h 2238856"/>
              <a:gd name="connsiteX4" fmla="*/ 0 w 9725890"/>
              <a:gd name="connsiteY4" fmla="*/ 2238856 h 2238856"/>
              <a:gd name="connsiteX0" fmla="*/ 0 w 9725890"/>
              <a:gd name="connsiteY0" fmla="*/ 2236200 h 2236200"/>
              <a:gd name="connsiteX1" fmla="*/ 4606742 w 9725890"/>
              <a:gd name="connsiteY1" fmla="*/ 567048 h 2236200"/>
              <a:gd name="connsiteX2" fmla="*/ 9725890 w 9725890"/>
              <a:gd name="connsiteY2" fmla="*/ 4162 h 2236200"/>
              <a:gd name="connsiteX3" fmla="*/ 9725890 w 9725890"/>
              <a:gd name="connsiteY3" fmla="*/ 2236200 h 2236200"/>
              <a:gd name="connsiteX4" fmla="*/ 0 w 9725890"/>
              <a:gd name="connsiteY4" fmla="*/ 2236200 h 2236200"/>
              <a:gd name="connsiteX0" fmla="*/ 0 w 9725890"/>
              <a:gd name="connsiteY0" fmla="*/ 2235715 h 2235715"/>
              <a:gd name="connsiteX1" fmla="*/ 4639110 w 9725890"/>
              <a:gd name="connsiteY1" fmla="*/ 582215 h 2235715"/>
              <a:gd name="connsiteX2" fmla="*/ 9725890 w 9725890"/>
              <a:gd name="connsiteY2" fmla="*/ 3677 h 2235715"/>
              <a:gd name="connsiteX3" fmla="*/ 9725890 w 9725890"/>
              <a:gd name="connsiteY3" fmla="*/ 2235715 h 2235715"/>
              <a:gd name="connsiteX4" fmla="*/ 0 w 9725890"/>
              <a:gd name="connsiteY4" fmla="*/ 2235715 h 2235715"/>
              <a:gd name="connsiteX0" fmla="*/ 0 w 9725890"/>
              <a:gd name="connsiteY0" fmla="*/ 2234868 h 2234868"/>
              <a:gd name="connsiteX1" fmla="*/ 4639110 w 9725890"/>
              <a:gd name="connsiteY1" fmla="*/ 581368 h 2234868"/>
              <a:gd name="connsiteX2" fmla="*/ 9725890 w 9725890"/>
              <a:gd name="connsiteY2" fmla="*/ 2830 h 2234868"/>
              <a:gd name="connsiteX3" fmla="*/ 9725890 w 9725890"/>
              <a:gd name="connsiteY3" fmla="*/ 2234868 h 2234868"/>
              <a:gd name="connsiteX4" fmla="*/ 0 w 9725890"/>
              <a:gd name="connsiteY4" fmla="*/ 2234868 h 2234868"/>
              <a:gd name="connsiteX0" fmla="*/ 0 w 9725890"/>
              <a:gd name="connsiteY0" fmla="*/ 2232038 h 2232038"/>
              <a:gd name="connsiteX1" fmla="*/ 4639110 w 9725890"/>
              <a:gd name="connsiteY1" fmla="*/ 578538 h 2232038"/>
              <a:gd name="connsiteX2" fmla="*/ 9725890 w 9725890"/>
              <a:gd name="connsiteY2" fmla="*/ 0 h 2232038"/>
              <a:gd name="connsiteX3" fmla="*/ 9725890 w 9725890"/>
              <a:gd name="connsiteY3" fmla="*/ 2232038 h 2232038"/>
              <a:gd name="connsiteX4" fmla="*/ 0 w 9725890"/>
              <a:gd name="connsiteY4" fmla="*/ 2232038 h 2232038"/>
              <a:gd name="connsiteX0" fmla="*/ 0 w 9725890"/>
              <a:gd name="connsiteY0" fmla="*/ 2232038 h 2232038"/>
              <a:gd name="connsiteX1" fmla="*/ 4639110 w 9725890"/>
              <a:gd name="connsiteY1" fmla="*/ 578538 h 2232038"/>
              <a:gd name="connsiteX2" fmla="*/ 9725890 w 9725890"/>
              <a:gd name="connsiteY2" fmla="*/ 0 h 2232038"/>
              <a:gd name="connsiteX3" fmla="*/ 9725890 w 9725890"/>
              <a:gd name="connsiteY3" fmla="*/ 2232038 h 2232038"/>
              <a:gd name="connsiteX4" fmla="*/ 0 w 9725890"/>
              <a:gd name="connsiteY4" fmla="*/ 2232038 h 2232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5890" h="2232038">
                <a:moveTo>
                  <a:pt x="0" y="2232038"/>
                </a:moveTo>
                <a:cubicBezTo>
                  <a:pt x="1465242" y="1506842"/>
                  <a:pt x="3638101" y="839500"/>
                  <a:pt x="4639110" y="578538"/>
                </a:cubicBezTo>
                <a:cubicBezTo>
                  <a:pt x="6775423" y="92009"/>
                  <a:pt x="8779536" y="7917"/>
                  <a:pt x="9725890" y="0"/>
                </a:cubicBezTo>
                <a:lnTo>
                  <a:pt x="9725890" y="2232038"/>
                </a:lnTo>
                <a:lnTo>
                  <a:pt x="0" y="2232038"/>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19"/>
          <p:cNvSpPr/>
          <p:nvPr/>
        </p:nvSpPr>
        <p:spPr>
          <a:xfrm>
            <a:off x="1343892" y="1325002"/>
            <a:ext cx="5254602" cy="3522186"/>
          </a:xfrm>
          <a:custGeom>
            <a:avLst/>
            <a:gdLst>
              <a:gd name="connsiteX0" fmla="*/ 0 w 5361718"/>
              <a:gd name="connsiteY0" fmla="*/ 0 h 3522186"/>
              <a:gd name="connsiteX1" fmla="*/ 5361718 w 5361718"/>
              <a:gd name="connsiteY1" fmla="*/ 0 h 3522186"/>
              <a:gd name="connsiteX2" fmla="*/ 5361718 w 5361718"/>
              <a:gd name="connsiteY2" fmla="*/ 3522186 h 3522186"/>
              <a:gd name="connsiteX3" fmla="*/ 0 w 5361718"/>
              <a:gd name="connsiteY3" fmla="*/ 3522186 h 3522186"/>
              <a:gd name="connsiteX4" fmla="*/ 0 w 5361718"/>
              <a:gd name="connsiteY4" fmla="*/ 0 h 3522186"/>
              <a:gd name="connsiteX0" fmla="*/ 0 w 5361718"/>
              <a:gd name="connsiteY0" fmla="*/ 0 h 3522186"/>
              <a:gd name="connsiteX1" fmla="*/ 5361718 w 5361718"/>
              <a:gd name="connsiteY1" fmla="*/ 0 h 3522186"/>
              <a:gd name="connsiteX2" fmla="*/ 0 w 5361718"/>
              <a:gd name="connsiteY2" fmla="*/ 3522186 h 3522186"/>
              <a:gd name="connsiteX3" fmla="*/ 0 w 5361718"/>
              <a:gd name="connsiteY3" fmla="*/ 0 h 3522186"/>
              <a:gd name="connsiteX0" fmla="*/ 0 w 5361718"/>
              <a:gd name="connsiteY0" fmla="*/ 0 h 3522186"/>
              <a:gd name="connsiteX1" fmla="*/ 5361718 w 5361718"/>
              <a:gd name="connsiteY1" fmla="*/ 0 h 3522186"/>
              <a:gd name="connsiteX2" fmla="*/ 2757054 w 5361718"/>
              <a:gd name="connsiteY2" fmla="*/ 1679523 h 3522186"/>
              <a:gd name="connsiteX3" fmla="*/ 0 w 5361718"/>
              <a:gd name="connsiteY3" fmla="*/ 3522186 h 3522186"/>
              <a:gd name="connsiteX4" fmla="*/ 0 w 5361718"/>
              <a:gd name="connsiteY4" fmla="*/ 0 h 3522186"/>
              <a:gd name="connsiteX0" fmla="*/ 0 w 5361718"/>
              <a:gd name="connsiteY0" fmla="*/ 0 h 3522186"/>
              <a:gd name="connsiteX1" fmla="*/ 5361718 w 5361718"/>
              <a:gd name="connsiteY1" fmla="*/ 0 h 3522186"/>
              <a:gd name="connsiteX2" fmla="*/ 3172691 w 5361718"/>
              <a:gd name="connsiteY2" fmla="*/ 2289123 h 3522186"/>
              <a:gd name="connsiteX3" fmla="*/ 0 w 5361718"/>
              <a:gd name="connsiteY3" fmla="*/ 3522186 h 3522186"/>
              <a:gd name="connsiteX4" fmla="*/ 0 w 5361718"/>
              <a:gd name="connsiteY4" fmla="*/ 0 h 3522186"/>
              <a:gd name="connsiteX0" fmla="*/ 0 w 5361718"/>
              <a:gd name="connsiteY0" fmla="*/ 0 h 3522186"/>
              <a:gd name="connsiteX1" fmla="*/ 5361718 w 5361718"/>
              <a:gd name="connsiteY1" fmla="*/ 0 h 3522186"/>
              <a:gd name="connsiteX2" fmla="*/ 3172691 w 5361718"/>
              <a:gd name="connsiteY2" fmla="*/ 2289123 h 3522186"/>
              <a:gd name="connsiteX3" fmla="*/ 0 w 5361718"/>
              <a:gd name="connsiteY3" fmla="*/ 3522186 h 3522186"/>
              <a:gd name="connsiteX4" fmla="*/ 0 w 5361718"/>
              <a:gd name="connsiteY4" fmla="*/ 0 h 3522186"/>
              <a:gd name="connsiteX0" fmla="*/ 0 w 5361718"/>
              <a:gd name="connsiteY0" fmla="*/ 0 h 3522186"/>
              <a:gd name="connsiteX1" fmla="*/ 5361718 w 5361718"/>
              <a:gd name="connsiteY1" fmla="*/ 0 h 3522186"/>
              <a:gd name="connsiteX2" fmla="*/ 3172691 w 5361718"/>
              <a:gd name="connsiteY2" fmla="*/ 2289123 h 3522186"/>
              <a:gd name="connsiteX3" fmla="*/ 0 w 5361718"/>
              <a:gd name="connsiteY3" fmla="*/ 3522186 h 3522186"/>
              <a:gd name="connsiteX4" fmla="*/ 0 w 5361718"/>
              <a:gd name="connsiteY4" fmla="*/ 0 h 3522186"/>
              <a:gd name="connsiteX0" fmla="*/ 0 w 5361718"/>
              <a:gd name="connsiteY0" fmla="*/ 0 h 3522186"/>
              <a:gd name="connsiteX1" fmla="*/ 5361718 w 5361718"/>
              <a:gd name="connsiteY1" fmla="*/ 0 h 3522186"/>
              <a:gd name="connsiteX2" fmla="*/ 3172691 w 5361718"/>
              <a:gd name="connsiteY2" fmla="*/ 2289123 h 3522186"/>
              <a:gd name="connsiteX3" fmla="*/ 0 w 5361718"/>
              <a:gd name="connsiteY3" fmla="*/ 3522186 h 3522186"/>
              <a:gd name="connsiteX4" fmla="*/ 0 w 5361718"/>
              <a:gd name="connsiteY4" fmla="*/ 0 h 3522186"/>
              <a:gd name="connsiteX0" fmla="*/ 0 w 5361718"/>
              <a:gd name="connsiteY0" fmla="*/ 0 h 3522186"/>
              <a:gd name="connsiteX1" fmla="*/ 5361718 w 5361718"/>
              <a:gd name="connsiteY1" fmla="*/ 0 h 3522186"/>
              <a:gd name="connsiteX2" fmla="*/ 3172691 w 5361718"/>
              <a:gd name="connsiteY2" fmla="*/ 2289123 h 3522186"/>
              <a:gd name="connsiteX3" fmla="*/ 0 w 5361718"/>
              <a:gd name="connsiteY3" fmla="*/ 3522186 h 3522186"/>
              <a:gd name="connsiteX4" fmla="*/ 0 w 5361718"/>
              <a:gd name="connsiteY4" fmla="*/ 0 h 3522186"/>
              <a:gd name="connsiteX0" fmla="*/ 0 w 5361718"/>
              <a:gd name="connsiteY0" fmla="*/ 0 h 3522186"/>
              <a:gd name="connsiteX1" fmla="*/ 5361718 w 5361718"/>
              <a:gd name="connsiteY1" fmla="*/ 0 h 3522186"/>
              <a:gd name="connsiteX2" fmla="*/ 3172691 w 5361718"/>
              <a:gd name="connsiteY2" fmla="*/ 2289123 h 3522186"/>
              <a:gd name="connsiteX3" fmla="*/ 0 w 5361718"/>
              <a:gd name="connsiteY3" fmla="*/ 3522186 h 3522186"/>
              <a:gd name="connsiteX4" fmla="*/ 0 w 5361718"/>
              <a:gd name="connsiteY4" fmla="*/ 0 h 3522186"/>
              <a:gd name="connsiteX0" fmla="*/ 0 w 5361718"/>
              <a:gd name="connsiteY0" fmla="*/ 0 h 3522186"/>
              <a:gd name="connsiteX1" fmla="*/ 5361718 w 5361718"/>
              <a:gd name="connsiteY1" fmla="*/ 0 h 3522186"/>
              <a:gd name="connsiteX2" fmla="*/ 3172691 w 5361718"/>
              <a:gd name="connsiteY2" fmla="*/ 2289123 h 3522186"/>
              <a:gd name="connsiteX3" fmla="*/ 0 w 5361718"/>
              <a:gd name="connsiteY3" fmla="*/ 3522186 h 3522186"/>
              <a:gd name="connsiteX4" fmla="*/ 0 w 5361718"/>
              <a:gd name="connsiteY4" fmla="*/ 0 h 3522186"/>
              <a:gd name="connsiteX0" fmla="*/ 0 w 5361718"/>
              <a:gd name="connsiteY0" fmla="*/ 0 h 3522186"/>
              <a:gd name="connsiteX1" fmla="*/ 5361718 w 5361718"/>
              <a:gd name="connsiteY1" fmla="*/ 0 h 3522186"/>
              <a:gd name="connsiteX2" fmla="*/ 3172691 w 5361718"/>
              <a:gd name="connsiteY2" fmla="*/ 2289123 h 3522186"/>
              <a:gd name="connsiteX3" fmla="*/ 0 w 5361718"/>
              <a:gd name="connsiteY3" fmla="*/ 3522186 h 3522186"/>
              <a:gd name="connsiteX4" fmla="*/ 0 w 5361718"/>
              <a:gd name="connsiteY4" fmla="*/ 0 h 3522186"/>
              <a:gd name="connsiteX0" fmla="*/ 0 w 5361718"/>
              <a:gd name="connsiteY0" fmla="*/ 0 h 3522186"/>
              <a:gd name="connsiteX1" fmla="*/ 5361718 w 5361718"/>
              <a:gd name="connsiteY1" fmla="*/ 0 h 3522186"/>
              <a:gd name="connsiteX2" fmla="*/ 3172691 w 5361718"/>
              <a:gd name="connsiteY2" fmla="*/ 2289123 h 3522186"/>
              <a:gd name="connsiteX3" fmla="*/ 0 w 5361718"/>
              <a:gd name="connsiteY3" fmla="*/ 3522186 h 3522186"/>
              <a:gd name="connsiteX4" fmla="*/ 0 w 5361718"/>
              <a:gd name="connsiteY4" fmla="*/ 0 h 3522186"/>
              <a:gd name="connsiteX0" fmla="*/ 0 w 5361755"/>
              <a:gd name="connsiteY0" fmla="*/ 0 h 3522186"/>
              <a:gd name="connsiteX1" fmla="*/ 5361718 w 5361755"/>
              <a:gd name="connsiteY1" fmla="*/ 0 h 3522186"/>
              <a:gd name="connsiteX2" fmla="*/ 3172691 w 5361755"/>
              <a:gd name="connsiteY2" fmla="*/ 2289123 h 3522186"/>
              <a:gd name="connsiteX3" fmla="*/ 0 w 5361755"/>
              <a:gd name="connsiteY3" fmla="*/ 3522186 h 3522186"/>
              <a:gd name="connsiteX4" fmla="*/ 0 w 5361755"/>
              <a:gd name="connsiteY4" fmla="*/ 0 h 3522186"/>
              <a:gd name="connsiteX0" fmla="*/ 0 w 5361756"/>
              <a:gd name="connsiteY0" fmla="*/ 0 h 3522186"/>
              <a:gd name="connsiteX1" fmla="*/ 5361718 w 5361756"/>
              <a:gd name="connsiteY1" fmla="*/ 0 h 3522186"/>
              <a:gd name="connsiteX2" fmla="*/ 3172691 w 5361756"/>
              <a:gd name="connsiteY2" fmla="*/ 2289123 h 3522186"/>
              <a:gd name="connsiteX3" fmla="*/ 0 w 5361756"/>
              <a:gd name="connsiteY3" fmla="*/ 3522186 h 3522186"/>
              <a:gd name="connsiteX4" fmla="*/ 0 w 5361756"/>
              <a:gd name="connsiteY4" fmla="*/ 0 h 3522186"/>
              <a:gd name="connsiteX0" fmla="*/ 0 w 5361745"/>
              <a:gd name="connsiteY0" fmla="*/ 0 h 3522186"/>
              <a:gd name="connsiteX1" fmla="*/ 5361718 w 5361745"/>
              <a:gd name="connsiteY1" fmla="*/ 0 h 3522186"/>
              <a:gd name="connsiteX2" fmla="*/ 3172691 w 5361745"/>
              <a:gd name="connsiteY2" fmla="*/ 2289123 h 3522186"/>
              <a:gd name="connsiteX3" fmla="*/ 0 w 5361745"/>
              <a:gd name="connsiteY3" fmla="*/ 3522186 h 3522186"/>
              <a:gd name="connsiteX4" fmla="*/ 0 w 5361745"/>
              <a:gd name="connsiteY4" fmla="*/ 0 h 3522186"/>
              <a:gd name="connsiteX0" fmla="*/ 0 w 5361748"/>
              <a:gd name="connsiteY0" fmla="*/ 0 h 3522186"/>
              <a:gd name="connsiteX1" fmla="*/ 5361718 w 5361748"/>
              <a:gd name="connsiteY1" fmla="*/ 0 h 3522186"/>
              <a:gd name="connsiteX2" fmla="*/ 3256561 w 5361748"/>
              <a:gd name="connsiteY2" fmla="*/ 2278849 h 3522186"/>
              <a:gd name="connsiteX3" fmla="*/ 0 w 5361748"/>
              <a:gd name="connsiteY3" fmla="*/ 3522186 h 3522186"/>
              <a:gd name="connsiteX4" fmla="*/ 0 w 5361748"/>
              <a:gd name="connsiteY4" fmla="*/ 0 h 3522186"/>
              <a:gd name="connsiteX0" fmla="*/ 0 w 5361770"/>
              <a:gd name="connsiteY0" fmla="*/ 0 h 3522186"/>
              <a:gd name="connsiteX1" fmla="*/ 5361718 w 5361770"/>
              <a:gd name="connsiteY1" fmla="*/ 0 h 3522186"/>
              <a:gd name="connsiteX2" fmla="*/ 3256561 w 5361770"/>
              <a:gd name="connsiteY2" fmla="*/ 2278849 h 3522186"/>
              <a:gd name="connsiteX3" fmla="*/ 0 w 5361770"/>
              <a:gd name="connsiteY3" fmla="*/ 3522186 h 3522186"/>
              <a:gd name="connsiteX4" fmla="*/ 0 w 5361770"/>
              <a:gd name="connsiteY4" fmla="*/ 0 h 352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70" h="3522186">
                <a:moveTo>
                  <a:pt x="0" y="0"/>
                </a:moveTo>
                <a:lnTo>
                  <a:pt x="5361718" y="0"/>
                </a:lnTo>
                <a:cubicBezTo>
                  <a:pt x="5367890" y="418"/>
                  <a:pt x="4834345" y="1435327"/>
                  <a:pt x="3256561" y="2278849"/>
                </a:cubicBezTo>
                <a:cubicBezTo>
                  <a:pt x="2365252" y="2786852"/>
                  <a:pt x="752764" y="3332838"/>
                  <a:pt x="0" y="3522186"/>
                </a:cubicBez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rot="16200000">
            <a:off x="591633" y="5161682"/>
            <a:ext cx="963725" cy="307777"/>
          </a:xfrm>
          <a:prstGeom prst="rect">
            <a:avLst/>
          </a:prstGeom>
          <a:noFill/>
        </p:spPr>
        <p:txBody>
          <a:bodyPr wrap="none" rtlCol="0">
            <a:spAutoFit/>
          </a:bodyPr>
          <a:lstStyle/>
          <a:p>
            <a:r>
              <a:rPr lang="en-IN" sz="1400">
                <a:solidFill>
                  <a:schemeClr val="tx1">
                    <a:lumMod val="50000"/>
                    <a:lumOff val="50000"/>
                  </a:schemeClr>
                </a:solidFill>
                <a:latin typeface="Arial" pitchFamily="34" charset="0"/>
                <a:cs typeface="Arial" pitchFamily="34" charset="0"/>
              </a:rPr>
              <a:t>CHANGE</a:t>
            </a:r>
            <a:endParaRPr lang="en-IN" sz="1400" dirty="0">
              <a:solidFill>
                <a:schemeClr val="tx1">
                  <a:lumMod val="50000"/>
                  <a:lumOff val="50000"/>
                </a:schemeClr>
              </a:solidFill>
              <a:latin typeface="Arial" pitchFamily="34" charset="0"/>
              <a:cs typeface="Arial" pitchFamily="34" charset="0"/>
            </a:endParaRPr>
          </a:p>
        </p:txBody>
      </p:sp>
      <p:sp>
        <p:nvSpPr>
          <p:cNvPr id="7" name="TextBox 6"/>
          <p:cNvSpPr txBox="1"/>
          <p:nvPr/>
        </p:nvSpPr>
        <p:spPr>
          <a:xfrm>
            <a:off x="1341884" y="5916058"/>
            <a:ext cx="612668" cy="307777"/>
          </a:xfrm>
          <a:prstGeom prst="rect">
            <a:avLst/>
          </a:prstGeom>
          <a:noFill/>
        </p:spPr>
        <p:txBody>
          <a:bodyPr wrap="none" rtlCol="0">
            <a:spAutoFit/>
          </a:bodyPr>
          <a:lstStyle/>
          <a:p>
            <a:r>
              <a:rPr lang="en-IN" sz="1400">
                <a:solidFill>
                  <a:schemeClr val="tx1">
                    <a:lumMod val="50000"/>
                    <a:lumOff val="50000"/>
                  </a:schemeClr>
                </a:solidFill>
                <a:latin typeface="Arial" pitchFamily="34" charset="0"/>
                <a:cs typeface="Arial" pitchFamily="34" charset="0"/>
              </a:rPr>
              <a:t>TIME</a:t>
            </a:r>
            <a:endParaRPr lang="en-IN" sz="1400" dirty="0">
              <a:solidFill>
                <a:schemeClr val="tx1">
                  <a:lumMod val="50000"/>
                  <a:lumOff val="50000"/>
                </a:schemeClr>
              </a:solidFill>
              <a:latin typeface="Arial" pitchFamily="34" charset="0"/>
              <a:cs typeface="Arial" pitchFamily="34" charset="0"/>
            </a:endParaRPr>
          </a:p>
        </p:txBody>
      </p:sp>
      <p:sp>
        <p:nvSpPr>
          <p:cNvPr id="8" name="TextBox 7"/>
          <p:cNvSpPr txBox="1"/>
          <p:nvPr/>
        </p:nvSpPr>
        <p:spPr>
          <a:xfrm>
            <a:off x="6364530" y="5916058"/>
            <a:ext cx="650626" cy="307777"/>
          </a:xfrm>
          <a:prstGeom prst="rect">
            <a:avLst/>
          </a:prstGeom>
          <a:noFill/>
        </p:spPr>
        <p:txBody>
          <a:bodyPr wrap="none" rtlCol="0">
            <a:spAutoFit/>
          </a:bodyPr>
          <a:lstStyle/>
          <a:p>
            <a:pPr algn="ctr"/>
            <a:r>
              <a:rPr lang="en-IN" sz="1400">
                <a:solidFill>
                  <a:schemeClr val="tx1">
                    <a:lumMod val="50000"/>
                    <a:lumOff val="50000"/>
                  </a:schemeClr>
                </a:solidFill>
                <a:latin typeface="Arial" pitchFamily="34" charset="0"/>
                <a:cs typeface="Arial" pitchFamily="34" charset="0"/>
              </a:rPr>
              <a:t>PAST</a:t>
            </a:r>
            <a:endParaRPr lang="en-IN" sz="1400" dirty="0">
              <a:solidFill>
                <a:schemeClr val="tx1">
                  <a:lumMod val="50000"/>
                  <a:lumOff val="50000"/>
                </a:schemeClr>
              </a:solidFill>
              <a:latin typeface="Arial" pitchFamily="34" charset="0"/>
              <a:cs typeface="Arial" pitchFamily="34" charset="0"/>
            </a:endParaRPr>
          </a:p>
        </p:txBody>
      </p:sp>
      <p:sp>
        <p:nvSpPr>
          <p:cNvPr id="9" name="TextBox 8"/>
          <p:cNvSpPr txBox="1"/>
          <p:nvPr/>
        </p:nvSpPr>
        <p:spPr>
          <a:xfrm>
            <a:off x="8331786" y="5916058"/>
            <a:ext cx="793294" cy="307777"/>
          </a:xfrm>
          <a:prstGeom prst="rect">
            <a:avLst/>
          </a:prstGeom>
          <a:noFill/>
        </p:spPr>
        <p:txBody>
          <a:bodyPr wrap="none" rtlCol="0">
            <a:spAutoFit/>
          </a:bodyPr>
          <a:lstStyle/>
          <a:p>
            <a:pPr algn="ctr"/>
            <a:r>
              <a:rPr lang="en-IN" sz="1400">
                <a:solidFill>
                  <a:schemeClr val="tx1">
                    <a:lumMod val="50000"/>
                    <a:lumOff val="50000"/>
                  </a:schemeClr>
                </a:solidFill>
                <a:latin typeface="Arial" pitchFamily="34" charset="0"/>
                <a:cs typeface="Arial" pitchFamily="34" charset="0"/>
              </a:rPr>
              <a:t>TODAY</a:t>
            </a:r>
            <a:endParaRPr lang="en-IN" sz="1400" dirty="0">
              <a:solidFill>
                <a:schemeClr val="tx1">
                  <a:lumMod val="50000"/>
                  <a:lumOff val="50000"/>
                </a:schemeClr>
              </a:solidFill>
              <a:latin typeface="Arial" pitchFamily="34" charset="0"/>
              <a:cs typeface="Arial" pitchFamily="34" charset="0"/>
            </a:endParaRPr>
          </a:p>
        </p:txBody>
      </p:sp>
      <p:sp>
        <p:nvSpPr>
          <p:cNvPr id="10" name="TextBox 9"/>
          <p:cNvSpPr txBox="1"/>
          <p:nvPr/>
        </p:nvSpPr>
        <p:spPr>
          <a:xfrm>
            <a:off x="10193907" y="5916058"/>
            <a:ext cx="912429" cy="307777"/>
          </a:xfrm>
          <a:prstGeom prst="rect">
            <a:avLst/>
          </a:prstGeom>
          <a:noFill/>
        </p:spPr>
        <p:txBody>
          <a:bodyPr wrap="none" rtlCol="0">
            <a:spAutoFit/>
          </a:bodyPr>
          <a:lstStyle/>
          <a:p>
            <a:pPr algn="r"/>
            <a:r>
              <a:rPr lang="en-IN" sz="1400">
                <a:solidFill>
                  <a:schemeClr val="tx1">
                    <a:lumMod val="50000"/>
                    <a:lumOff val="50000"/>
                  </a:schemeClr>
                </a:solidFill>
                <a:latin typeface="Arial" pitchFamily="34" charset="0"/>
                <a:cs typeface="Arial" pitchFamily="34" charset="0"/>
              </a:rPr>
              <a:t>FUTURE</a:t>
            </a:r>
            <a:endParaRPr lang="en-IN" sz="1400" dirty="0">
              <a:solidFill>
                <a:schemeClr val="tx1">
                  <a:lumMod val="50000"/>
                  <a:lumOff val="50000"/>
                </a:schemeClr>
              </a:solidFill>
              <a:latin typeface="Arial" pitchFamily="34" charset="0"/>
              <a:cs typeface="Arial" pitchFamily="34" charset="0"/>
            </a:endParaRPr>
          </a:p>
        </p:txBody>
      </p:sp>
      <p:sp>
        <p:nvSpPr>
          <p:cNvPr id="11" name="Freeform 10"/>
          <p:cNvSpPr/>
          <p:nvPr/>
        </p:nvSpPr>
        <p:spPr>
          <a:xfrm>
            <a:off x="1343891" y="3496861"/>
            <a:ext cx="9725891" cy="2268043"/>
          </a:xfrm>
          <a:custGeom>
            <a:avLst/>
            <a:gdLst>
              <a:gd name="connsiteX0" fmla="*/ 0 w 9712036"/>
              <a:gd name="connsiteY0" fmla="*/ 2441153 h 2441153"/>
              <a:gd name="connsiteX1" fmla="*/ 4516582 w 9712036"/>
              <a:gd name="connsiteY1" fmla="*/ 390680 h 2441153"/>
              <a:gd name="connsiteX2" fmla="*/ 9712036 w 9712036"/>
              <a:gd name="connsiteY2" fmla="*/ 2753 h 2441153"/>
              <a:gd name="connsiteX0" fmla="*/ 0 w 9712036"/>
              <a:gd name="connsiteY0" fmla="*/ 2447644 h 2447644"/>
              <a:gd name="connsiteX1" fmla="*/ 5043055 w 9712036"/>
              <a:gd name="connsiteY1" fmla="*/ 341753 h 2447644"/>
              <a:gd name="connsiteX2" fmla="*/ 9712036 w 9712036"/>
              <a:gd name="connsiteY2" fmla="*/ 9244 h 2447644"/>
              <a:gd name="connsiteX0" fmla="*/ 0 w 9712036"/>
              <a:gd name="connsiteY0" fmla="*/ 2466404 h 2466404"/>
              <a:gd name="connsiteX1" fmla="*/ 5043055 w 9712036"/>
              <a:gd name="connsiteY1" fmla="*/ 360513 h 2466404"/>
              <a:gd name="connsiteX2" fmla="*/ 9712036 w 9712036"/>
              <a:gd name="connsiteY2" fmla="*/ 28004 h 2466404"/>
              <a:gd name="connsiteX0" fmla="*/ 0 w 9712036"/>
              <a:gd name="connsiteY0" fmla="*/ 2478642 h 2478642"/>
              <a:gd name="connsiteX1" fmla="*/ 5043055 w 9712036"/>
              <a:gd name="connsiteY1" fmla="*/ 372751 h 2478642"/>
              <a:gd name="connsiteX2" fmla="*/ 9712036 w 9712036"/>
              <a:gd name="connsiteY2" fmla="*/ 40242 h 2478642"/>
              <a:gd name="connsiteX0" fmla="*/ 0 w 9725891"/>
              <a:gd name="connsiteY0" fmla="*/ 2577898 h 2577898"/>
              <a:gd name="connsiteX1" fmla="*/ 5043055 w 9725891"/>
              <a:gd name="connsiteY1" fmla="*/ 472007 h 2577898"/>
              <a:gd name="connsiteX2" fmla="*/ 9725891 w 9725891"/>
              <a:gd name="connsiteY2" fmla="*/ 952 h 2577898"/>
              <a:gd name="connsiteX0" fmla="*/ 0 w 9725891"/>
              <a:gd name="connsiteY0" fmla="*/ 2576946 h 2576946"/>
              <a:gd name="connsiteX1" fmla="*/ 5043055 w 9725891"/>
              <a:gd name="connsiteY1" fmla="*/ 471055 h 2576946"/>
              <a:gd name="connsiteX2" fmla="*/ 9725891 w 9725891"/>
              <a:gd name="connsiteY2" fmla="*/ 0 h 2576946"/>
              <a:gd name="connsiteX0" fmla="*/ 0 w 9725891"/>
              <a:gd name="connsiteY0" fmla="*/ 2576946 h 2576946"/>
              <a:gd name="connsiteX1" fmla="*/ 5043055 w 9725891"/>
              <a:gd name="connsiteY1" fmla="*/ 471055 h 2576946"/>
              <a:gd name="connsiteX2" fmla="*/ 9725891 w 9725891"/>
              <a:gd name="connsiteY2" fmla="*/ 0 h 2576946"/>
              <a:gd name="connsiteX0" fmla="*/ 0 w 9725891"/>
              <a:gd name="connsiteY0" fmla="*/ 2576946 h 2576946"/>
              <a:gd name="connsiteX1" fmla="*/ 4779819 w 9725891"/>
              <a:gd name="connsiteY1" fmla="*/ 568036 h 2576946"/>
              <a:gd name="connsiteX2" fmla="*/ 9725891 w 9725891"/>
              <a:gd name="connsiteY2" fmla="*/ 0 h 2576946"/>
              <a:gd name="connsiteX0" fmla="*/ 0 w 9725891"/>
              <a:gd name="connsiteY0" fmla="*/ 2576946 h 2576946"/>
              <a:gd name="connsiteX1" fmla="*/ 4779819 w 9725891"/>
              <a:gd name="connsiteY1" fmla="*/ 568036 h 2576946"/>
              <a:gd name="connsiteX2" fmla="*/ 9725891 w 9725891"/>
              <a:gd name="connsiteY2" fmla="*/ 0 h 2576946"/>
              <a:gd name="connsiteX0" fmla="*/ 0 w 9725891"/>
              <a:gd name="connsiteY0" fmla="*/ 2576946 h 2576946"/>
              <a:gd name="connsiteX1" fmla="*/ 4558147 w 9725891"/>
              <a:gd name="connsiteY1" fmla="*/ 678872 h 2576946"/>
              <a:gd name="connsiteX2" fmla="*/ 9725891 w 9725891"/>
              <a:gd name="connsiteY2" fmla="*/ 0 h 2576946"/>
              <a:gd name="connsiteX0" fmla="*/ 0 w 9725891"/>
              <a:gd name="connsiteY0" fmla="*/ 2576946 h 2576946"/>
              <a:gd name="connsiteX1" fmla="*/ 4558147 w 9725891"/>
              <a:gd name="connsiteY1" fmla="*/ 678872 h 2576946"/>
              <a:gd name="connsiteX2" fmla="*/ 9725891 w 9725891"/>
              <a:gd name="connsiteY2" fmla="*/ 0 h 2576946"/>
              <a:gd name="connsiteX0" fmla="*/ 0 w 9725891"/>
              <a:gd name="connsiteY0" fmla="*/ 2576946 h 2576946"/>
              <a:gd name="connsiteX1" fmla="*/ 4558147 w 9725891"/>
              <a:gd name="connsiteY1" fmla="*/ 678872 h 2576946"/>
              <a:gd name="connsiteX2" fmla="*/ 9725891 w 9725891"/>
              <a:gd name="connsiteY2" fmla="*/ 0 h 2576946"/>
            </a:gdLst>
            <a:ahLst/>
            <a:cxnLst>
              <a:cxn ang="0">
                <a:pos x="connsiteX0" y="connsiteY0"/>
              </a:cxn>
              <a:cxn ang="0">
                <a:pos x="connsiteX1" y="connsiteY1"/>
              </a:cxn>
              <a:cxn ang="0">
                <a:pos x="connsiteX2" y="connsiteY2"/>
              </a:cxn>
            </a:cxnLst>
            <a:rect l="l" t="t" r="r" b="b"/>
            <a:pathLst>
              <a:path w="9725891" h="2576946">
                <a:moveTo>
                  <a:pt x="0" y="2576946"/>
                </a:moveTo>
                <a:cubicBezTo>
                  <a:pt x="894772" y="2045855"/>
                  <a:pt x="2355274" y="1371599"/>
                  <a:pt x="4558147" y="678872"/>
                </a:cubicBezTo>
                <a:cubicBezTo>
                  <a:pt x="6761020" y="-13855"/>
                  <a:pt x="9406082" y="4618"/>
                  <a:pt x="9725891" y="0"/>
                </a:cubicBezTo>
              </a:path>
            </a:pathLst>
          </a:cu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2" name="Freeform 11"/>
          <p:cNvSpPr/>
          <p:nvPr/>
        </p:nvSpPr>
        <p:spPr>
          <a:xfrm>
            <a:off x="1343891" y="1328122"/>
            <a:ext cx="5254577" cy="3519066"/>
          </a:xfrm>
          <a:custGeom>
            <a:avLst/>
            <a:gdLst>
              <a:gd name="connsiteX0" fmla="*/ 0 w 4655127"/>
              <a:gd name="connsiteY0" fmla="*/ 3519054 h 3519054"/>
              <a:gd name="connsiteX1" fmla="*/ 3131127 w 4655127"/>
              <a:gd name="connsiteY1" fmla="*/ 1995054 h 3519054"/>
              <a:gd name="connsiteX2" fmla="*/ 4655127 w 4655127"/>
              <a:gd name="connsiteY2" fmla="*/ 0 h 3519054"/>
              <a:gd name="connsiteX0" fmla="*/ 0 w 4655127"/>
              <a:gd name="connsiteY0" fmla="*/ 3519054 h 3519058"/>
              <a:gd name="connsiteX1" fmla="*/ 3131127 w 4655127"/>
              <a:gd name="connsiteY1" fmla="*/ 1995054 h 3519058"/>
              <a:gd name="connsiteX2" fmla="*/ 4655127 w 4655127"/>
              <a:gd name="connsiteY2" fmla="*/ 0 h 3519058"/>
              <a:gd name="connsiteX0" fmla="*/ 0 w 4655127"/>
              <a:gd name="connsiteY0" fmla="*/ 3519056 h 3519060"/>
              <a:gd name="connsiteX1" fmla="*/ 3131127 w 4655127"/>
              <a:gd name="connsiteY1" fmla="*/ 1995056 h 3519060"/>
              <a:gd name="connsiteX2" fmla="*/ 4655127 w 4655127"/>
              <a:gd name="connsiteY2" fmla="*/ 2 h 3519060"/>
              <a:gd name="connsiteX0" fmla="*/ 0 w 4655127"/>
              <a:gd name="connsiteY0" fmla="*/ 3519056 h 3519061"/>
              <a:gd name="connsiteX1" fmla="*/ 2937163 w 4655127"/>
              <a:gd name="connsiteY1" fmla="*/ 2189020 h 3519061"/>
              <a:gd name="connsiteX2" fmla="*/ 4655127 w 4655127"/>
              <a:gd name="connsiteY2" fmla="*/ 2 h 3519061"/>
              <a:gd name="connsiteX0" fmla="*/ 0 w 4655127"/>
              <a:gd name="connsiteY0" fmla="*/ 3519056 h 3519063"/>
              <a:gd name="connsiteX1" fmla="*/ 2937163 w 4655127"/>
              <a:gd name="connsiteY1" fmla="*/ 2189020 h 3519063"/>
              <a:gd name="connsiteX2" fmla="*/ 4655127 w 4655127"/>
              <a:gd name="connsiteY2" fmla="*/ 2 h 3519063"/>
              <a:gd name="connsiteX0" fmla="*/ 0 w 4655127"/>
              <a:gd name="connsiteY0" fmla="*/ 3519057 h 3519066"/>
              <a:gd name="connsiteX1" fmla="*/ 2937163 w 4655127"/>
              <a:gd name="connsiteY1" fmla="*/ 2189021 h 3519066"/>
              <a:gd name="connsiteX2" fmla="*/ 4655127 w 4655127"/>
              <a:gd name="connsiteY2" fmla="*/ 3 h 3519066"/>
            </a:gdLst>
            <a:ahLst/>
            <a:cxnLst>
              <a:cxn ang="0">
                <a:pos x="connsiteX0" y="connsiteY0"/>
              </a:cxn>
              <a:cxn ang="0">
                <a:pos x="connsiteX1" y="connsiteY1"/>
              </a:cxn>
              <a:cxn ang="0">
                <a:pos x="connsiteX2" y="connsiteY2"/>
              </a:cxn>
            </a:cxnLst>
            <a:rect l="l" t="t" r="r" b="b"/>
            <a:pathLst>
              <a:path w="4655127" h="3519066">
                <a:moveTo>
                  <a:pt x="0" y="3519057"/>
                </a:moveTo>
                <a:cubicBezTo>
                  <a:pt x="-1" y="3521366"/>
                  <a:pt x="1579417" y="3108039"/>
                  <a:pt x="2937163" y="2189021"/>
                </a:cubicBezTo>
                <a:cubicBezTo>
                  <a:pt x="4294909" y="1270003"/>
                  <a:pt x="4627418" y="-2307"/>
                  <a:pt x="4655127" y="3"/>
                </a:cubicBezTo>
              </a:path>
            </a:pathLst>
          </a:cu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nvGrpSpPr>
          <p:cNvPr id="13" name="Group 12"/>
          <p:cNvGrpSpPr/>
          <p:nvPr/>
        </p:nvGrpSpPr>
        <p:grpSpPr>
          <a:xfrm>
            <a:off x="1341884" y="1252994"/>
            <a:ext cx="9865096" cy="4536504"/>
            <a:chOff x="1053852" y="1268760"/>
            <a:chExt cx="10225136" cy="4680520"/>
          </a:xfrm>
        </p:grpSpPr>
        <p:cxnSp>
          <p:nvCxnSpPr>
            <p:cNvPr id="14" name="Straight Arrow Connector 13"/>
            <p:cNvCxnSpPr/>
            <p:nvPr/>
          </p:nvCxnSpPr>
          <p:spPr>
            <a:xfrm flipV="1">
              <a:off x="1053852" y="1268760"/>
              <a:ext cx="0" cy="468052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053852" y="5949280"/>
              <a:ext cx="10225136" cy="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flipV="1">
            <a:off x="6705609" y="5645482"/>
            <a:ext cx="0" cy="14401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722668" y="5645482"/>
            <a:ext cx="0" cy="14401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0545926" y="5645482"/>
            <a:ext cx="0" cy="14401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20606570">
            <a:off x="1619277" y="1876648"/>
            <a:ext cx="2441694" cy="369332"/>
          </a:xfrm>
          <a:prstGeom prst="rect">
            <a:avLst/>
          </a:prstGeom>
          <a:noFill/>
        </p:spPr>
        <p:txBody>
          <a:bodyPr wrap="none" rtlCol="0" anchor="ctr">
            <a:spAutoFit/>
          </a:bodyPr>
          <a:lstStyle/>
          <a:p>
            <a:pPr algn="ctr"/>
            <a:r>
              <a:rPr lang="en-IN" sz="1800" dirty="0">
                <a:solidFill>
                  <a:schemeClr val="tx1">
                    <a:lumMod val="75000"/>
                    <a:lumOff val="25000"/>
                  </a:schemeClr>
                </a:solidFill>
                <a:latin typeface="Arial" pitchFamily="34" charset="0"/>
                <a:cs typeface="Arial" pitchFamily="34" charset="0"/>
              </a:rPr>
              <a:t>Big data and analytics</a:t>
            </a:r>
          </a:p>
        </p:txBody>
      </p:sp>
      <p:sp>
        <p:nvSpPr>
          <p:cNvPr id="20" name="TextBox 19"/>
          <p:cNvSpPr txBox="1"/>
          <p:nvPr/>
        </p:nvSpPr>
        <p:spPr>
          <a:xfrm rot="19298355">
            <a:off x="3310703" y="2300433"/>
            <a:ext cx="2977051" cy="744245"/>
          </a:xfrm>
          <a:prstGeom prst="rect">
            <a:avLst/>
          </a:prstGeom>
          <a:noFill/>
        </p:spPr>
        <p:txBody>
          <a:bodyPr wrap="none" rtlCol="0">
            <a:prstTxWarp prst="textArchDown">
              <a:avLst>
                <a:gd name="adj" fmla="val 21453012"/>
              </a:avLst>
            </a:prstTxWarp>
            <a:spAutoFit/>
          </a:bodyPr>
          <a:lstStyle/>
          <a:p>
            <a:pPr algn="ctr"/>
            <a:r>
              <a:rPr lang="en-IN" sz="1800" b="1" dirty="0">
                <a:solidFill>
                  <a:schemeClr val="tx1">
                    <a:lumMod val="85000"/>
                    <a:lumOff val="15000"/>
                  </a:schemeClr>
                </a:solidFill>
                <a:latin typeface="Arial" pitchFamily="34" charset="0"/>
                <a:cs typeface="Arial" pitchFamily="34" charset="0"/>
              </a:rPr>
              <a:t>DIGITAL TECHNOLOGY</a:t>
            </a:r>
          </a:p>
        </p:txBody>
      </p:sp>
      <p:sp>
        <p:nvSpPr>
          <p:cNvPr id="21" name="TextBox 20"/>
          <p:cNvSpPr txBox="1"/>
          <p:nvPr/>
        </p:nvSpPr>
        <p:spPr>
          <a:xfrm>
            <a:off x="6742434" y="1846671"/>
            <a:ext cx="3390673" cy="1200329"/>
          </a:xfrm>
          <a:prstGeom prst="rect">
            <a:avLst/>
          </a:prstGeom>
          <a:noFill/>
        </p:spPr>
        <p:txBody>
          <a:bodyPr wrap="none" rtlCol="0" anchor="ctr">
            <a:spAutoFit/>
          </a:bodyPr>
          <a:lstStyle/>
          <a:p>
            <a:pPr algn="ctr"/>
            <a:r>
              <a:rPr lang="en-IN" sz="1800" b="1" dirty="0">
                <a:solidFill>
                  <a:schemeClr val="bg1"/>
                </a:solidFill>
                <a:latin typeface="Arial" pitchFamily="34" charset="0"/>
                <a:cs typeface="Arial" pitchFamily="34" charset="0"/>
              </a:rPr>
              <a:t>Leadership’s </a:t>
            </a:r>
            <a:r>
              <a:rPr lang="en-IN" sz="1800" b="1" i="1" dirty="0">
                <a:solidFill>
                  <a:schemeClr val="accent1">
                    <a:lumMod val="75000"/>
                  </a:schemeClr>
                </a:solidFill>
                <a:latin typeface="Arial" pitchFamily="34" charset="0"/>
                <a:cs typeface="Arial" pitchFamily="34" charset="0"/>
              </a:rPr>
              <a:t>digital capacity</a:t>
            </a:r>
          </a:p>
          <a:p>
            <a:pPr algn="ctr"/>
            <a:r>
              <a:rPr lang="en-IN" sz="1800" b="1" dirty="0">
                <a:solidFill>
                  <a:schemeClr val="bg1"/>
                </a:solidFill>
                <a:latin typeface="Arial" pitchFamily="34" charset="0"/>
                <a:cs typeface="Arial" pitchFamily="34" charset="0"/>
              </a:rPr>
              <a:t> is perceived as the key </a:t>
            </a:r>
          </a:p>
          <a:p>
            <a:pPr algn="ctr"/>
            <a:r>
              <a:rPr lang="en-IN" b="1" dirty="0">
                <a:solidFill>
                  <a:schemeClr val="bg1"/>
                </a:solidFill>
                <a:latin typeface="Arial" pitchFamily="34" charset="0"/>
                <a:cs typeface="Arial" pitchFamily="34" charset="0"/>
              </a:rPr>
              <a:t>moderator in the adoption of </a:t>
            </a:r>
          </a:p>
          <a:p>
            <a:pPr algn="ctr"/>
            <a:r>
              <a:rPr lang="en-IN" b="1" dirty="0">
                <a:solidFill>
                  <a:schemeClr val="bg1"/>
                </a:solidFill>
                <a:latin typeface="Arial" pitchFamily="34" charset="0"/>
                <a:cs typeface="Arial" pitchFamily="34" charset="0"/>
              </a:rPr>
              <a:t>new digital business models</a:t>
            </a:r>
            <a:endParaRPr lang="en-IN" sz="1800" b="1" dirty="0">
              <a:solidFill>
                <a:schemeClr val="bg1"/>
              </a:solidFill>
              <a:latin typeface="Arial" pitchFamily="34" charset="0"/>
              <a:cs typeface="Arial" pitchFamily="34" charset="0"/>
            </a:endParaRPr>
          </a:p>
        </p:txBody>
      </p:sp>
      <p:sp>
        <p:nvSpPr>
          <p:cNvPr id="22" name="TextBox 21"/>
          <p:cNvSpPr txBox="1"/>
          <p:nvPr/>
        </p:nvSpPr>
        <p:spPr>
          <a:xfrm rot="21229307">
            <a:off x="6791821" y="3947165"/>
            <a:ext cx="3711471" cy="433708"/>
          </a:xfrm>
          <a:prstGeom prst="rect">
            <a:avLst/>
          </a:prstGeom>
          <a:noFill/>
        </p:spPr>
        <p:txBody>
          <a:bodyPr wrap="none" rtlCol="0">
            <a:prstTxWarp prst="textArchUp">
              <a:avLst/>
            </a:prstTxWarp>
            <a:spAutoFit/>
          </a:bodyPr>
          <a:lstStyle/>
          <a:p>
            <a:pPr algn="ctr"/>
            <a:r>
              <a:rPr lang="en-IN" sz="1800" b="1" dirty="0">
                <a:solidFill>
                  <a:schemeClr val="tx1">
                    <a:lumMod val="85000"/>
                    <a:lumOff val="15000"/>
                  </a:schemeClr>
                </a:solidFill>
                <a:latin typeface="Arial" pitchFamily="34" charset="0"/>
                <a:cs typeface="Arial" pitchFamily="34" charset="0"/>
              </a:rPr>
              <a:t>ORGANIZATIONS</a:t>
            </a:r>
          </a:p>
        </p:txBody>
      </p:sp>
      <p:sp>
        <p:nvSpPr>
          <p:cNvPr id="23" name="TextBox 22"/>
          <p:cNvSpPr txBox="1"/>
          <p:nvPr/>
        </p:nvSpPr>
        <p:spPr>
          <a:xfrm rot="21255159">
            <a:off x="3599054" y="2062591"/>
            <a:ext cx="1518364" cy="369332"/>
          </a:xfrm>
          <a:prstGeom prst="rect">
            <a:avLst/>
          </a:prstGeom>
          <a:noFill/>
        </p:spPr>
        <p:txBody>
          <a:bodyPr wrap="none" rtlCol="0" anchor="ctr">
            <a:spAutoFit/>
          </a:bodyPr>
          <a:lstStyle/>
          <a:p>
            <a:pPr algn="ctr"/>
            <a:r>
              <a:rPr lang="en-IN" sz="1800" dirty="0">
                <a:solidFill>
                  <a:schemeClr val="tx1">
                    <a:lumMod val="75000"/>
                    <a:lumOff val="25000"/>
                  </a:schemeClr>
                </a:solidFill>
                <a:latin typeface="Arial" pitchFamily="34" charset="0"/>
                <a:cs typeface="Arial" pitchFamily="34" charset="0"/>
              </a:rPr>
              <a:t>Social media</a:t>
            </a:r>
          </a:p>
        </p:txBody>
      </p:sp>
      <p:sp>
        <p:nvSpPr>
          <p:cNvPr id="24" name="TextBox 23"/>
          <p:cNvSpPr txBox="1"/>
          <p:nvPr/>
        </p:nvSpPr>
        <p:spPr>
          <a:xfrm rot="21255159">
            <a:off x="2055035" y="2598172"/>
            <a:ext cx="1838966" cy="369332"/>
          </a:xfrm>
          <a:prstGeom prst="rect">
            <a:avLst/>
          </a:prstGeom>
          <a:noFill/>
        </p:spPr>
        <p:txBody>
          <a:bodyPr wrap="none" rtlCol="0" anchor="ctr">
            <a:spAutoFit/>
          </a:bodyPr>
          <a:lstStyle/>
          <a:p>
            <a:pPr algn="ctr"/>
            <a:r>
              <a:rPr lang="en-IN" sz="1800" dirty="0">
                <a:solidFill>
                  <a:schemeClr val="tx1">
                    <a:lumMod val="75000"/>
                    <a:lumOff val="25000"/>
                  </a:schemeClr>
                </a:solidFill>
                <a:latin typeface="Arial" pitchFamily="34" charset="0"/>
                <a:cs typeface="Arial" pitchFamily="34" charset="0"/>
              </a:rPr>
              <a:t>Digital platforms</a:t>
            </a:r>
          </a:p>
        </p:txBody>
      </p:sp>
      <p:sp>
        <p:nvSpPr>
          <p:cNvPr id="25" name="TextBox 24"/>
          <p:cNvSpPr txBox="1"/>
          <p:nvPr/>
        </p:nvSpPr>
        <p:spPr>
          <a:xfrm rot="19806524">
            <a:off x="1592429" y="3564041"/>
            <a:ext cx="1838966" cy="369332"/>
          </a:xfrm>
          <a:prstGeom prst="rect">
            <a:avLst/>
          </a:prstGeom>
          <a:noFill/>
        </p:spPr>
        <p:txBody>
          <a:bodyPr wrap="none" rtlCol="0" anchor="ctr">
            <a:spAutoFit/>
          </a:bodyPr>
          <a:lstStyle/>
          <a:p>
            <a:pPr algn="ctr"/>
            <a:r>
              <a:rPr lang="en-IN" sz="1800" dirty="0">
                <a:solidFill>
                  <a:schemeClr val="tx1">
                    <a:lumMod val="75000"/>
                    <a:lumOff val="25000"/>
                  </a:schemeClr>
                </a:solidFill>
                <a:latin typeface="Arial" pitchFamily="34" charset="0"/>
                <a:cs typeface="Arial" pitchFamily="34" charset="0"/>
              </a:rPr>
              <a:t>Mobile solutions</a:t>
            </a:r>
          </a:p>
        </p:txBody>
      </p:sp>
      <p:sp>
        <p:nvSpPr>
          <p:cNvPr id="26" name="TextBox 25"/>
          <p:cNvSpPr txBox="1"/>
          <p:nvPr/>
        </p:nvSpPr>
        <p:spPr>
          <a:xfrm rot="883902">
            <a:off x="4607048" y="4909516"/>
            <a:ext cx="825867" cy="369332"/>
          </a:xfrm>
          <a:prstGeom prst="rect">
            <a:avLst/>
          </a:prstGeom>
          <a:noFill/>
        </p:spPr>
        <p:txBody>
          <a:bodyPr wrap="none" rtlCol="0" anchor="ctr">
            <a:spAutoFit/>
          </a:bodyPr>
          <a:lstStyle/>
          <a:p>
            <a:pPr algn="ctr"/>
            <a:r>
              <a:rPr lang="en-IN" sz="1800" dirty="0">
                <a:solidFill>
                  <a:schemeClr val="tx1">
                    <a:lumMod val="75000"/>
                    <a:lumOff val="25000"/>
                  </a:schemeClr>
                </a:solidFill>
                <a:latin typeface="Arial" pitchFamily="34" charset="0"/>
                <a:cs typeface="Arial" pitchFamily="34" charset="0"/>
              </a:rPr>
              <a:t>Inertia</a:t>
            </a:r>
          </a:p>
        </p:txBody>
      </p:sp>
      <p:sp>
        <p:nvSpPr>
          <p:cNvPr id="27" name="TextBox 26"/>
          <p:cNvSpPr txBox="1"/>
          <p:nvPr/>
        </p:nvSpPr>
        <p:spPr>
          <a:xfrm rot="20700000">
            <a:off x="6299635" y="4662521"/>
            <a:ext cx="1326004" cy="369332"/>
          </a:xfrm>
          <a:prstGeom prst="rect">
            <a:avLst/>
          </a:prstGeom>
          <a:noFill/>
        </p:spPr>
        <p:txBody>
          <a:bodyPr wrap="none" rtlCol="0" anchor="ctr">
            <a:spAutoFit/>
          </a:bodyPr>
          <a:lstStyle/>
          <a:p>
            <a:pPr algn="ctr"/>
            <a:r>
              <a:rPr lang="en-IN" sz="1800" dirty="0">
                <a:solidFill>
                  <a:schemeClr val="tx1">
                    <a:lumMod val="75000"/>
                    <a:lumOff val="25000"/>
                  </a:schemeClr>
                </a:solidFill>
                <a:latin typeface="Arial" pitchFamily="34" charset="0"/>
                <a:cs typeface="Arial" pitchFamily="34" charset="0"/>
              </a:rPr>
              <a:t>Resistance</a:t>
            </a:r>
          </a:p>
        </p:txBody>
      </p:sp>
      <p:sp>
        <p:nvSpPr>
          <p:cNvPr id="28" name="TextBox 27"/>
          <p:cNvSpPr txBox="1"/>
          <p:nvPr/>
        </p:nvSpPr>
        <p:spPr>
          <a:xfrm rot="608911">
            <a:off x="10010225" y="4582946"/>
            <a:ext cx="659155" cy="369332"/>
          </a:xfrm>
          <a:prstGeom prst="rect">
            <a:avLst/>
          </a:prstGeom>
          <a:noFill/>
        </p:spPr>
        <p:txBody>
          <a:bodyPr wrap="none" rtlCol="0" anchor="ctr">
            <a:spAutoFit/>
          </a:bodyPr>
          <a:lstStyle/>
          <a:p>
            <a:pPr algn="ctr"/>
            <a:r>
              <a:rPr lang="en-IN" sz="1800" dirty="0">
                <a:solidFill>
                  <a:schemeClr val="tx1">
                    <a:lumMod val="75000"/>
                    <a:lumOff val="25000"/>
                  </a:schemeClr>
                </a:solidFill>
                <a:latin typeface="Arial" pitchFamily="34" charset="0"/>
                <a:cs typeface="Arial" pitchFamily="34" charset="0"/>
              </a:rPr>
              <a:t>Fear</a:t>
            </a:r>
          </a:p>
        </p:txBody>
      </p:sp>
    </p:spTree>
    <p:extLst>
      <p:ext uri="{BB962C8B-B14F-4D97-AF65-F5344CB8AC3E}">
        <p14:creationId xmlns:p14="http://schemas.microsoft.com/office/powerpoint/2010/main" val="1439649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790CD4-E3E3-448F-B16F-78A05D70851E}"/>
              </a:ext>
            </a:extLst>
          </p:cNvPr>
          <p:cNvSpPr/>
          <p:nvPr/>
        </p:nvSpPr>
        <p:spPr>
          <a:xfrm>
            <a:off x="8158863" y="816956"/>
            <a:ext cx="2497047" cy="2877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bg1"/>
                </a:solidFill>
                <a:latin typeface="Arial" panose="020B0604020202020204" pitchFamily="34" charset="0"/>
                <a:cs typeface="Arial" panose="020B0604020202020204" pitchFamily="34" charset="0"/>
              </a:rPr>
              <a:t>2030</a:t>
            </a:r>
          </a:p>
        </p:txBody>
      </p:sp>
      <p:grpSp>
        <p:nvGrpSpPr>
          <p:cNvPr id="4" name="Group 3"/>
          <p:cNvGrpSpPr/>
          <p:nvPr/>
        </p:nvGrpSpPr>
        <p:grpSpPr>
          <a:xfrm>
            <a:off x="1538787" y="1176617"/>
            <a:ext cx="9117123" cy="4555705"/>
            <a:chOff x="1537198" y="1478277"/>
            <a:chExt cx="9117123" cy="4555705"/>
          </a:xfrm>
        </p:grpSpPr>
        <p:grpSp>
          <p:nvGrpSpPr>
            <p:cNvPr id="5" name="Group 4"/>
            <p:cNvGrpSpPr/>
            <p:nvPr/>
          </p:nvGrpSpPr>
          <p:grpSpPr>
            <a:xfrm>
              <a:off x="1537199" y="1478278"/>
              <a:ext cx="9117122" cy="4555703"/>
              <a:chOff x="912813" y="1049338"/>
              <a:chExt cx="10058401" cy="5033963"/>
            </a:xfrm>
          </p:grpSpPr>
          <p:sp>
            <p:nvSpPr>
              <p:cNvPr id="10" name="Freeform 6"/>
              <p:cNvSpPr>
                <a:spLocks/>
              </p:cNvSpPr>
              <p:nvPr/>
            </p:nvSpPr>
            <p:spPr bwMode="auto">
              <a:xfrm>
                <a:off x="5938838" y="1049338"/>
                <a:ext cx="5032375" cy="2706688"/>
              </a:xfrm>
              <a:custGeom>
                <a:avLst/>
                <a:gdLst>
                  <a:gd name="T0" fmla="*/ 1411 w 3170"/>
                  <a:gd name="T1" fmla="*/ 0 h 1705"/>
                  <a:gd name="T2" fmla="*/ 1448 w 3170"/>
                  <a:gd name="T3" fmla="*/ 199 h 1705"/>
                  <a:gd name="T4" fmla="*/ 1513 w 3170"/>
                  <a:gd name="T5" fmla="*/ 374 h 1705"/>
                  <a:gd name="T6" fmla="*/ 1601 w 3170"/>
                  <a:gd name="T7" fmla="*/ 522 h 1705"/>
                  <a:gd name="T8" fmla="*/ 1711 w 3170"/>
                  <a:gd name="T9" fmla="*/ 647 h 1705"/>
                  <a:gd name="T10" fmla="*/ 1836 w 3170"/>
                  <a:gd name="T11" fmla="*/ 751 h 1705"/>
                  <a:gd name="T12" fmla="*/ 1972 w 3170"/>
                  <a:gd name="T13" fmla="*/ 835 h 1705"/>
                  <a:gd name="T14" fmla="*/ 2116 w 3170"/>
                  <a:gd name="T15" fmla="*/ 903 h 1705"/>
                  <a:gd name="T16" fmla="*/ 2264 w 3170"/>
                  <a:gd name="T17" fmla="*/ 952 h 1705"/>
                  <a:gd name="T18" fmla="*/ 2414 w 3170"/>
                  <a:gd name="T19" fmla="*/ 991 h 1705"/>
                  <a:gd name="T20" fmla="*/ 2559 w 3170"/>
                  <a:gd name="T21" fmla="*/ 1016 h 1705"/>
                  <a:gd name="T22" fmla="*/ 2698 w 3170"/>
                  <a:gd name="T23" fmla="*/ 1031 h 1705"/>
                  <a:gd name="T24" fmla="*/ 2826 w 3170"/>
                  <a:gd name="T25" fmla="*/ 1041 h 1705"/>
                  <a:gd name="T26" fmla="*/ 2940 w 3170"/>
                  <a:gd name="T27" fmla="*/ 1043 h 1705"/>
                  <a:gd name="T28" fmla="*/ 3036 w 3170"/>
                  <a:gd name="T29" fmla="*/ 1041 h 1705"/>
                  <a:gd name="T30" fmla="*/ 3107 w 3170"/>
                  <a:gd name="T31" fmla="*/ 1037 h 1705"/>
                  <a:gd name="T32" fmla="*/ 3153 w 3170"/>
                  <a:gd name="T33" fmla="*/ 1033 h 1705"/>
                  <a:gd name="T34" fmla="*/ 3170 w 3170"/>
                  <a:gd name="T35" fmla="*/ 1031 h 1705"/>
                  <a:gd name="T36" fmla="*/ 3166 w 3170"/>
                  <a:gd name="T37" fmla="*/ 1692 h 1705"/>
                  <a:gd name="T38" fmla="*/ 3132 w 3170"/>
                  <a:gd name="T39" fmla="*/ 1694 h 1705"/>
                  <a:gd name="T40" fmla="*/ 3068 w 3170"/>
                  <a:gd name="T41" fmla="*/ 1698 h 1705"/>
                  <a:gd name="T42" fmla="*/ 2976 w 3170"/>
                  <a:gd name="T43" fmla="*/ 1702 h 1705"/>
                  <a:gd name="T44" fmla="*/ 2859 w 3170"/>
                  <a:gd name="T45" fmla="*/ 1705 h 1705"/>
                  <a:gd name="T46" fmla="*/ 2723 w 3170"/>
                  <a:gd name="T47" fmla="*/ 1703 h 1705"/>
                  <a:gd name="T48" fmla="*/ 2565 w 3170"/>
                  <a:gd name="T49" fmla="*/ 1700 h 1705"/>
                  <a:gd name="T50" fmla="*/ 2394 w 3170"/>
                  <a:gd name="T51" fmla="*/ 1690 h 1705"/>
                  <a:gd name="T52" fmla="*/ 2208 w 3170"/>
                  <a:gd name="T53" fmla="*/ 1675 h 1705"/>
                  <a:gd name="T54" fmla="*/ 2014 w 3170"/>
                  <a:gd name="T55" fmla="*/ 1650 h 1705"/>
                  <a:gd name="T56" fmla="*/ 1814 w 3170"/>
                  <a:gd name="T57" fmla="*/ 1617 h 1705"/>
                  <a:gd name="T58" fmla="*/ 1611 w 3170"/>
                  <a:gd name="T59" fmla="*/ 1571 h 1705"/>
                  <a:gd name="T60" fmla="*/ 1406 w 3170"/>
                  <a:gd name="T61" fmla="*/ 1515 h 1705"/>
                  <a:gd name="T62" fmla="*/ 1204 w 3170"/>
                  <a:gd name="T63" fmla="*/ 1446 h 1705"/>
                  <a:gd name="T64" fmla="*/ 1008 w 3170"/>
                  <a:gd name="T65" fmla="*/ 1362 h 1705"/>
                  <a:gd name="T66" fmla="*/ 820 w 3170"/>
                  <a:gd name="T67" fmla="*/ 1262 h 1705"/>
                  <a:gd name="T68" fmla="*/ 645 w 3170"/>
                  <a:gd name="T69" fmla="*/ 1145 h 1705"/>
                  <a:gd name="T70" fmla="*/ 484 w 3170"/>
                  <a:gd name="T71" fmla="*/ 1008 h 1705"/>
                  <a:gd name="T72" fmla="*/ 340 w 3170"/>
                  <a:gd name="T73" fmla="*/ 851 h 1705"/>
                  <a:gd name="T74" fmla="*/ 217 w 3170"/>
                  <a:gd name="T75" fmla="*/ 674 h 1705"/>
                  <a:gd name="T76" fmla="*/ 117 w 3170"/>
                  <a:gd name="T77" fmla="*/ 472 h 1705"/>
                  <a:gd name="T78" fmla="*/ 44 w 3170"/>
                  <a:gd name="T79" fmla="*/ 249 h 1705"/>
                  <a:gd name="T80" fmla="*/ 0 w 3170"/>
                  <a:gd name="T81" fmla="*/ 0 h 1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70" h="1705">
                    <a:moveTo>
                      <a:pt x="0" y="0"/>
                    </a:moveTo>
                    <a:lnTo>
                      <a:pt x="1411" y="0"/>
                    </a:lnTo>
                    <a:lnTo>
                      <a:pt x="1427" y="103"/>
                    </a:lnTo>
                    <a:lnTo>
                      <a:pt x="1448" y="199"/>
                    </a:lnTo>
                    <a:lnTo>
                      <a:pt x="1478" y="290"/>
                    </a:lnTo>
                    <a:lnTo>
                      <a:pt x="1513" y="374"/>
                    </a:lnTo>
                    <a:lnTo>
                      <a:pt x="1555" y="451"/>
                    </a:lnTo>
                    <a:lnTo>
                      <a:pt x="1601" y="522"/>
                    </a:lnTo>
                    <a:lnTo>
                      <a:pt x="1655" y="587"/>
                    </a:lnTo>
                    <a:lnTo>
                      <a:pt x="1711" y="647"/>
                    </a:lnTo>
                    <a:lnTo>
                      <a:pt x="1770" y="701"/>
                    </a:lnTo>
                    <a:lnTo>
                      <a:pt x="1836" y="751"/>
                    </a:lnTo>
                    <a:lnTo>
                      <a:pt x="1901" y="795"/>
                    </a:lnTo>
                    <a:lnTo>
                      <a:pt x="1972" y="835"/>
                    </a:lnTo>
                    <a:lnTo>
                      <a:pt x="2043" y="870"/>
                    </a:lnTo>
                    <a:lnTo>
                      <a:pt x="2116" y="903"/>
                    </a:lnTo>
                    <a:lnTo>
                      <a:pt x="2189" y="929"/>
                    </a:lnTo>
                    <a:lnTo>
                      <a:pt x="2264" y="952"/>
                    </a:lnTo>
                    <a:lnTo>
                      <a:pt x="2339" y="974"/>
                    </a:lnTo>
                    <a:lnTo>
                      <a:pt x="2414" y="991"/>
                    </a:lnTo>
                    <a:lnTo>
                      <a:pt x="2486" y="1004"/>
                    </a:lnTo>
                    <a:lnTo>
                      <a:pt x="2559" y="1016"/>
                    </a:lnTo>
                    <a:lnTo>
                      <a:pt x="2630" y="1025"/>
                    </a:lnTo>
                    <a:lnTo>
                      <a:pt x="2698" y="1031"/>
                    </a:lnTo>
                    <a:lnTo>
                      <a:pt x="2765" y="1037"/>
                    </a:lnTo>
                    <a:lnTo>
                      <a:pt x="2826" y="1041"/>
                    </a:lnTo>
                    <a:lnTo>
                      <a:pt x="2886" y="1041"/>
                    </a:lnTo>
                    <a:lnTo>
                      <a:pt x="2940" y="1043"/>
                    </a:lnTo>
                    <a:lnTo>
                      <a:pt x="2990" y="1043"/>
                    </a:lnTo>
                    <a:lnTo>
                      <a:pt x="3036" y="1041"/>
                    </a:lnTo>
                    <a:lnTo>
                      <a:pt x="3074" y="1039"/>
                    </a:lnTo>
                    <a:lnTo>
                      <a:pt x="3107" y="1037"/>
                    </a:lnTo>
                    <a:lnTo>
                      <a:pt x="3134" y="1035"/>
                    </a:lnTo>
                    <a:lnTo>
                      <a:pt x="3153" y="1033"/>
                    </a:lnTo>
                    <a:lnTo>
                      <a:pt x="3166" y="1033"/>
                    </a:lnTo>
                    <a:lnTo>
                      <a:pt x="3170" y="1031"/>
                    </a:lnTo>
                    <a:lnTo>
                      <a:pt x="3170" y="1692"/>
                    </a:lnTo>
                    <a:lnTo>
                      <a:pt x="3166" y="1692"/>
                    </a:lnTo>
                    <a:lnTo>
                      <a:pt x="3153" y="1692"/>
                    </a:lnTo>
                    <a:lnTo>
                      <a:pt x="3132" y="1694"/>
                    </a:lnTo>
                    <a:lnTo>
                      <a:pt x="3103" y="1696"/>
                    </a:lnTo>
                    <a:lnTo>
                      <a:pt x="3068" y="1698"/>
                    </a:lnTo>
                    <a:lnTo>
                      <a:pt x="3026" y="1700"/>
                    </a:lnTo>
                    <a:lnTo>
                      <a:pt x="2976" y="1702"/>
                    </a:lnTo>
                    <a:lnTo>
                      <a:pt x="2920" y="1703"/>
                    </a:lnTo>
                    <a:lnTo>
                      <a:pt x="2859" y="1705"/>
                    </a:lnTo>
                    <a:lnTo>
                      <a:pt x="2794" y="1705"/>
                    </a:lnTo>
                    <a:lnTo>
                      <a:pt x="2723" y="1703"/>
                    </a:lnTo>
                    <a:lnTo>
                      <a:pt x="2646" y="1703"/>
                    </a:lnTo>
                    <a:lnTo>
                      <a:pt x="2565" y="1700"/>
                    </a:lnTo>
                    <a:lnTo>
                      <a:pt x="2481" y="1696"/>
                    </a:lnTo>
                    <a:lnTo>
                      <a:pt x="2394" y="1690"/>
                    </a:lnTo>
                    <a:lnTo>
                      <a:pt x="2302" y="1682"/>
                    </a:lnTo>
                    <a:lnTo>
                      <a:pt x="2208" y="1675"/>
                    </a:lnTo>
                    <a:lnTo>
                      <a:pt x="2112" y="1663"/>
                    </a:lnTo>
                    <a:lnTo>
                      <a:pt x="2014" y="1650"/>
                    </a:lnTo>
                    <a:lnTo>
                      <a:pt x="1916" y="1634"/>
                    </a:lnTo>
                    <a:lnTo>
                      <a:pt x="1814" y="1617"/>
                    </a:lnTo>
                    <a:lnTo>
                      <a:pt x="1713" y="1596"/>
                    </a:lnTo>
                    <a:lnTo>
                      <a:pt x="1611" y="1571"/>
                    </a:lnTo>
                    <a:lnTo>
                      <a:pt x="1507" y="1546"/>
                    </a:lnTo>
                    <a:lnTo>
                      <a:pt x="1406" y="1515"/>
                    </a:lnTo>
                    <a:lnTo>
                      <a:pt x="1306" y="1483"/>
                    </a:lnTo>
                    <a:lnTo>
                      <a:pt x="1204" y="1446"/>
                    </a:lnTo>
                    <a:lnTo>
                      <a:pt x="1106" y="1406"/>
                    </a:lnTo>
                    <a:lnTo>
                      <a:pt x="1008" y="1362"/>
                    </a:lnTo>
                    <a:lnTo>
                      <a:pt x="914" y="1314"/>
                    </a:lnTo>
                    <a:lnTo>
                      <a:pt x="820" y="1262"/>
                    </a:lnTo>
                    <a:lnTo>
                      <a:pt x="732" y="1204"/>
                    </a:lnTo>
                    <a:lnTo>
                      <a:pt x="645" y="1145"/>
                    </a:lnTo>
                    <a:lnTo>
                      <a:pt x="563" y="1077"/>
                    </a:lnTo>
                    <a:lnTo>
                      <a:pt x="484" y="1008"/>
                    </a:lnTo>
                    <a:lnTo>
                      <a:pt x="409" y="931"/>
                    </a:lnTo>
                    <a:lnTo>
                      <a:pt x="340" y="851"/>
                    </a:lnTo>
                    <a:lnTo>
                      <a:pt x="275" y="764"/>
                    </a:lnTo>
                    <a:lnTo>
                      <a:pt x="217" y="674"/>
                    </a:lnTo>
                    <a:lnTo>
                      <a:pt x="163" y="576"/>
                    </a:lnTo>
                    <a:lnTo>
                      <a:pt x="117" y="472"/>
                    </a:lnTo>
                    <a:lnTo>
                      <a:pt x="77" y="365"/>
                    </a:lnTo>
                    <a:lnTo>
                      <a:pt x="44" y="249"/>
                    </a:lnTo>
                    <a:lnTo>
                      <a:pt x="19" y="126"/>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 name="Freeform 7"/>
              <p:cNvSpPr>
                <a:spLocks/>
              </p:cNvSpPr>
              <p:nvPr/>
            </p:nvSpPr>
            <p:spPr bwMode="auto">
              <a:xfrm>
                <a:off x="8178801" y="1049338"/>
                <a:ext cx="2792413" cy="1655763"/>
              </a:xfrm>
              <a:custGeom>
                <a:avLst/>
                <a:gdLst>
                  <a:gd name="T0" fmla="*/ 0 w 1759"/>
                  <a:gd name="T1" fmla="*/ 0 h 1043"/>
                  <a:gd name="T2" fmla="*/ 1759 w 1759"/>
                  <a:gd name="T3" fmla="*/ 0 h 1043"/>
                  <a:gd name="T4" fmla="*/ 1759 w 1759"/>
                  <a:gd name="T5" fmla="*/ 1031 h 1043"/>
                  <a:gd name="T6" fmla="*/ 1755 w 1759"/>
                  <a:gd name="T7" fmla="*/ 1033 h 1043"/>
                  <a:gd name="T8" fmla="*/ 1742 w 1759"/>
                  <a:gd name="T9" fmla="*/ 1033 h 1043"/>
                  <a:gd name="T10" fmla="*/ 1723 w 1759"/>
                  <a:gd name="T11" fmla="*/ 1035 h 1043"/>
                  <a:gd name="T12" fmla="*/ 1696 w 1759"/>
                  <a:gd name="T13" fmla="*/ 1037 h 1043"/>
                  <a:gd name="T14" fmla="*/ 1663 w 1759"/>
                  <a:gd name="T15" fmla="*/ 1039 h 1043"/>
                  <a:gd name="T16" fmla="*/ 1625 w 1759"/>
                  <a:gd name="T17" fmla="*/ 1041 h 1043"/>
                  <a:gd name="T18" fmla="*/ 1579 w 1759"/>
                  <a:gd name="T19" fmla="*/ 1043 h 1043"/>
                  <a:gd name="T20" fmla="*/ 1529 w 1759"/>
                  <a:gd name="T21" fmla="*/ 1043 h 1043"/>
                  <a:gd name="T22" fmla="*/ 1475 w 1759"/>
                  <a:gd name="T23" fmla="*/ 1041 h 1043"/>
                  <a:gd name="T24" fmla="*/ 1415 w 1759"/>
                  <a:gd name="T25" fmla="*/ 1041 h 1043"/>
                  <a:gd name="T26" fmla="*/ 1354 w 1759"/>
                  <a:gd name="T27" fmla="*/ 1037 h 1043"/>
                  <a:gd name="T28" fmla="*/ 1287 w 1759"/>
                  <a:gd name="T29" fmla="*/ 1031 h 1043"/>
                  <a:gd name="T30" fmla="*/ 1219 w 1759"/>
                  <a:gd name="T31" fmla="*/ 1025 h 1043"/>
                  <a:gd name="T32" fmla="*/ 1148 w 1759"/>
                  <a:gd name="T33" fmla="*/ 1016 h 1043"/>
                  <a:gd name="T34" fmla="*/ 1075 w 1759"/>
                  <a:gd name="T35" fmla="*/ 1004 h 1043"/>
                  <a:gd name="T36" fmla="*/ 1003 w 1759"/>
                  <a:gd name="T37" fmla="*/ 991 h 1043"/>
                  <a:gd name="T38" fmla="*/ 928 w 1759"/>
                  <a:gd name="T39" fmla="*/ 974 h 1043"/>
                  <a:gd name="T40" fmla="*/ 853 w 1759"/>
                  <a:gd name="T41" fmla="*/ 952 h 1043"/>
                  <a:gd name="T42" fmla="*/ 778 w 1759"/>
                  <a:gd name="T43" fmla="*/ 929 h 1043"/>
                  <a:gd name="T44" fmla="*/ 705 w 1759"/>
                  <a:gd name="T45" fmla="*/ 903 h 1043"/>
                  <a:gd name="T46" fmla="*/ 632 w 1759"/>
                  <a:gd name="T47" fmla="*/ 870 h 1043"/>
                  <a:gd name="T48" fmla="*/ 561 w 1759"/>
                  <a:gd name="T49" fmla="*/ 835 h 1043"/>
                  <a:gd name="T50" fmla="*/ 490 w 1759"/>
                  <a:gd name="T51" fmla="*/ 795 h 1043"/>
                  <a:gd name="T52" fmla="*/ 425 w 1759"/>
                  <a:gd name="T53" fmla="*/ 751 h 1043"/>
                  <a:gd name="T54" fmla="*/ 359 w 1759"/>
                  <a:gd name="T55" fmla="*/ 701 h 1043"/>
                  <a:gd name="T56" fmla="*/ 300 w 1759"/>
                  <a:gd name="T57" fmla="*/ 647 h 1043"/>
                  <a:gd name="T58" fmla="*/ 244 w 1759"/>
                  <a:gd name="T59" fmla="*/ 587 h 1043"/>
                  <a:gd name="T60" fmla="*/ 190 w 1759"/>
                  <a:gd name="T61" fmla="*/ 522 h 1043"/>
                  <a:gd name="T62" fmla="*/ 144 w 1759"/>
                  <a:gd name="T63" fmla="*/ 451 h 1043"/>
                  <a:gd name="T64" fmla="*/ 102 w 1759"/>
                  <a:gd name="T65" fmla="*/ 374 h 1043"/>
                  <a:gd name="T66" fmla="*/ 67 w 1759"/>
                  <a:gd name="T67" fmla="*/ 290 h 1043"/>
                  <a:gd name="T68" fmla="*/ 37 w 1759"/>
                  <a:gd name="T69" fmla="*/ 199 h 1043"/>
                  <a:gd name="T70" fmla="*/ 16 w 1759"/>
                  <a:gd name="T71" fmla="*/ 103 h 1043"/>
                  <a:gd name="T72" fmla="*/ 0 w 1759"/>
                  <a:gd name="T73" fmla="*/ 0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59" h="1043">
                    <a:moveTo>
                      <a:pt x="0" y="0"/>
                    </a:moveTo>
                    <a:lnTo>
                      <a:pt x="1759" y="0"/>
                    </a:lnTo>
                    <a:lnTo>
                      <a:pt x="1759" y="1031"/>
                    </a:lnTo>
                    <a:lnTo>
                      <a:pt x="1755" y="1033"/>
                    </a:lnTo>
                    <a:lnTo>
                      <a:pt x="1742" y="1033"/>
                    </a:lnTo>
                    <a:lnTo>
                      <a:pt x="1723" y="1035"/>
                    </a:lnTo>
                    <a:lnTo>
                      <a:pt x="1696" y="1037"/>
                    </a:lnTo>
                    <a:lnTo>
                      <a:pt x="1663" y="1039"/>
                    </a:lnTo>
                    <a:lnTo>
                      <a:pt x="1625" y="1041"/>
                    </a:lnTo>
                    <a:lnTo>
                      <a:pt x="1579" y="1043"/>
                    </a:lnTo>
                    <a:lnTo>
                      <a:pt x="1529" y="1043"/>
                    </a:lnTo>
                    <a:lnTo>
                      <a:pt x="1475" y="1041"/>
                    </a:lnTo>
                    <a:lnTo>
                      <a:pt x="1415" y="1041"/>
                    </a:lnTo>
                    <a:lnTo>
                      <a:pt x="1354" y="1037"/>
                    </a:lnTo>
                    <a:lnTo>
                      <a:pt x="1287" y="1031"/>
                    </a:lnTo>
                    <a:lnTo>
                      <a:pt x="1219" y="1025"/>
                    </a:lnTo>
                    <a:lnTo>
                      <a:pt x="1148" y="1016"/>
                    </a:lnTo>
                    <a:lnTo>
                      <a:pt x="1075" y="1004"/>
                    </a:lnTo>
                    <a:lnTo>
                      <a:pt x="1003" y="991"/>
                    </a:lnTo>
                    <a:lnTo>
                      <a:pt x="928" y="974"/>
                    </a:lnTo>
                    <a:lnTo>
                      <a:pt x="853" y="952"/>
                    </a:lnTo>
                    <a:lnTo>
                      <a:pt x="778" y="929"/>
                    </a:lnTo>
                    <a:lnTo>
                      <a:pt x="705" y="903"/>
                    </a:lnTo>
                    <a:lnTo>
                      <a:pt x="632" y="870"/>
                    </a:lnTo>
                    <a:lnTo>
                      <a:pt x="561" y="835"/>
                    </a:lnTo>
                    <a:lnTo>
                      <a:pt x="490" y="795"/>
                    </a:lnTo>
                    <a:lnTo>
                      <a:pt x="425" y="751"/>
                    </a:lnTo>
                    <a:lnTo>
                      <a:pt x="359" y="701"/>
                    </a:lnTo>
                    <a:lnTo>
                      <a:pt x="300" y="647"/>
                    </a:lnTo>
                    <a:lnTo>
                      <a:pt x="244" y="587"/>
                    </a:lnTo>
                    <a:lnTo>
                      <a:pt x="190" y="522"/>
                    </a:lnTo>
                    <a:lnTo>
                      <a:pt x="144" y="451"/>
                    </a:lnTo>
                    <a:lnTo>
                      <a:pt x="102" y="374"/>
                    </a:lnTo>
                    <a:lnTo>
                      <a:pt x="67" y="290"/>
                    </a:lnTo>
                    <a:lnTo>
                      <a:pt x="37" y="199"/>
                    </a:lnTo>
                    <a:lnTo>
                      <a:pt x="16" y="103"/>
                    </a:lnTo>
                    <a:lnTo>
                      <a:pt x="0"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 name="Freeform 8"/>
              <p:cNvSpPr>
                <a:spLocks/>
              </p:cNvSpPr>
              <p:nvPr/>
            </p:nvSpPr>
            <p:spPr bwMode="auto">
              <a:xfrm>
                <a:off x="3890963" y="1049338"/>
                <a:ext cx="7080250" cy="3603625"/>
              </a:xfrm>
              <a:custGeom>
                <a:avLst/>
                <a:gdLst>
                  <a:gd name="T0" fmla="*/ 1290 w 4460"/>
                  <a:gd name="T1" fmla="*/ 0 h 2270"/>
                  <a:gd name="T2" fmla="*/ 1334 w 4460"/>
                  <a:gd name="T3" fmla="*/ 249 h 2270"/>
                  <a:gd name="T4" fmla="*/ 1407 w 4460"/>
                  <a:gd name="T5" fmla="*/ 472 h 2270"/>
                  <a:gd name="T6" fmla="*/ 1507 w 4460"/>
                  <a:gd name="T7" fmla="*/ 674 h 2270"/>
                  <a:gd name="T8" fmla="*/ 1630 w 4460"/>
                  <a:gd name="T9" fmla="*/ 851 h 2270"/>
                  <a:gd name="T10" fmla="*/ 1774 w 4460"/>
                  <a:gd name="T11" fmla="*/ 1008 h 2270"/>
                  <a:gd name="T12" fmla="*/ 1935 w 4460"/>
                  <a:gd name="T13" fmla="*/ 1145 h 2270"/>
                  <a:gd name="T14" fmla="*/ 2110 w 4460"/>
                  <a:gd name="T15" fmla="*/ 1262 h 2270"/>
                  <a:gd name="T16" fmla="*/ 2298 w 4460"/>
                  <a:gd name="T17" fmla="*/ 1362 h 2270"/>
                  <a:gd name="T18" fmla="*/ 2494 w 4460"/>
                  <a:gd name="T19" fmla="*/ 1446 h 2270"/>
                  <a:gd name="T20" fmla="*/ 2696 w 4460"/>
                  <a:gd name="T21" fmla="*/ 1515 h 2270"/>
                  <a:gd name="T22" fmla="*/ 2901 w 4460"/>
                  <a:gd name="T23" fmla="*/ 1571 h 2270"/>
                  <a:gd name="T24" fmla="*/ 3104 w 4460"/>
                  <a:gd name="T25" fmla="*/ 1617 h 2270"/>
                  <a:gd name="T26" fmla="*/ 3304 w 4460"/>
                  <a:gd name="T27" fmla="*/ 1650 h 2270"/>
                  <a:gd name="T28" fmla="*/ 3498 w 4460"/>
                  <a:gd name="T29" fmla="*/ 1675 h 2270"/>
                  <a:gd name="T30" fmla="*/ 3684 w 4460"/>
                  <a:gd name="T31" fmla="*/ 1690 h 2270"/>
                  <a:gd name="T32" fmla="*/ 3855 w 4460"/>
                  <a:gd name="T33" fmla="*/ 1700 h 2270"/>
                  <a:gd name="T34" fmla="*/ 4013 w 4460"/>
                  <a:gd name="T35" fmla="*/ 1703 h 2270"/>
                  <a:gd name="T36" fmla="*/ 4149 w 4460"/>
                  <a:gd name="T37" fmla="*/ 1705 h 2270"/>
                  <a:gd name="T38" fmla="*/ 4266 w 4460"/>
                  <a:gd name="T39" fmla="*/ 1702 h 2270"/>
                  <a:gd name="T40" fmla="*/ 4358 w 4460"/>
                  <a:gd name="T41" fmla="*/ 1698 h 2270"/>
                  <a:gd name="T42" fmla="*/ 4422 w 4460"/>
                  <a:gd name="T43" fmla="*/ 1694 h 2270"/>
                  <a:gd name="T44" fmla="*/ 4456 w 4460"/>
                  <a:gd name="T45" fmla="*/ 1692 h 2270"/>
                  <a:gd name="T46" fmla="*/ 4460 w 4460"/>
                  <a:gd name="T47" fmla="*/ 2243 h 2270"/>
                  <a:gd name="T48" fmla="*/ 4443 w 4460"/>
                  <a:gd name="T49" fmla="*/ 2245 h 2270"/>
                  <a:gd name="T50" fmla="*/ 4391 w 4460"/>
                  <a:gd name="T51" fmla="*/ 2249 h 2270"/>
                  <a:gd name="T52" fmla="*/ 4308 w 4460"/>
                  <a:gd name="T53" fmla="*/ 2255 h 2270"/>
                  <a:gd name="T54" fmla="*/ 4197 w 4460"/>
                  <a:gd name="T55" fmla="*/ 2262 h 2270"/>
                  <a:gd name="T56" fmla="*/ 4061 w 4460"/>
                  <a:gd name="T57" fmla="*/ 2266 h 2270"/>
                  <a:gd name="T58" fmla="*/ 3901 w 4460"/>
                  <a:gd name="T59" fmla="*/ 2270 h 2270"/>
                  <a:gd name="T60" fmla="*/ 3721 w 4460"/>
                  <a:gd name="T61" fmla="*/ 2270 h 2270"/>
                  <a:gd name="T62" fmla="*/ 3523 w 4460"/>
                  <a:gd name="T63" fmla="*/ 2266 h 2270"/>
                  <a:gd name="T64" fmla="*/ 3312 w 4460"/>
                  <a:gd name="T65" fmla="*/ 2255 h 2270"/>
                  <a:gd name="T66" fmla="*/ 3087 w 4460"/>
                  <a:gd name="T67" fmla="*/ 2237 h 2270"/>
                  <a:gd name="T68" fmla="*/ 2851 w 4460"/>
                  <a:gd name="T69" fmla="*/ 2211 h 2270"/>
                  <a:gd name="T70" fmla="*/ 2611 w 4460"/>
                  <a:gd name="T71" fmla="*/ 2176 h 2270"/>
                  <a:gd name="T72" fmla="*/ 2365 w 4460"/>
                  <a:gd name="T73" fmla="*/ 2130 h 2270"/>
                  <a:gd name="T74" fmla="*/ 2118 w 4460"/>
                  <a:gd name="T75" fmla="*/ 2072 h 2270"/>
                  <a:gd name="T76" fmla="*/ 1872 w 4460"/>
                  <a:gd name="T77" fmla="*/ 2001 h 2270"/>
                  <a:gd name="T78" fmla="*/ 1628 w 4460"/>
                  <a:gd name="T79" fmla="*/ 1915 h 2270"/>
                  <a:gd name="T80" fmla="*/ 1394 w 4460"/>
                  <a:gd name="T81" fmla="*/ 1815 h 2270"/>
                  <a:gd name="T82" fmla="*/ 1165 w 4460"/>
                  <a:gd name="T83" fmla="*/ 1696 h 2270"/>
                  <a:gd name="T84" fmla="*/ 950 w 4460"/>
                  <a:gd name="T85" fmla="*/ 1559 h 2270"/>
                  <a:gd name="T86" fmla="*/ 751 w 4460"/>
                  <a:gd name="T87" fmla="*/ 1404 h 2270"/>
                  <a:gd name="T88" fmla="*/ 566 w 4460"/>
                  <a:gd name="T89" fmla="*/ 1229 h 2270"/>
                  <a:gd name="T90" fmla="*/ 403 w 4460"/>
                  <a:gd name="T91" fmla="*/ 1031 h 2270"/>
                  <a:gd name="T92" fmla="*/ 261 w 4460"/>
                  <a:gd name="T93" fmla="*/ 810 h 2270"/>
                  <a:gd name="T94" fmla="*/ 146 w 4460"/>
                  <a:gd name="T95" fmla="*/ 566 h 2270"/>
                  <a:gd name="T96" fmla="*/ 57 w 4460"/>
                  <a:gd name="T97" fmla="*/ 296 h 2270"/>
                  <a:gd name="T98" fmla="*/ 0 w 4460"/>
                  <a:gd name="T99" fmla="*/ 0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60" h="2270">
                    <a:moveTo>
                      <a:pt x="0" y="0"/>
                    </a:moveTo>
                    <a:lnTo>
                      <a:pt x="1290" y="0"/>
                    </a:lnTo>
                    <a:lnTo>
                      <a:pt x="1309" y="126"/>
                    </a:lnTo>
                    <a:lnTo>
                      <a:pt x="1334" y="249"/>
                    </a:lnTo>
                    <a:lnTo>
                      <a:pt x="1367" y="365"/>
                    </a:lnTo>
                    <a:lnTo>
                      <a:pt x="1407" y="472"/>
                    </a:lnTo>
                    <a:lnTo>
                      <a:pt x="1453" y="576"/>
                    </a:lnTo>
                    <a:lnTo>
                      <a:pt x="1507" y="674"/>
                    </a:lnTo>
                    <a:lnTo>
                      <a:pt x="1565" y="764"/>
                    </a:lnTo>
                    <a:lnTo>
                      <a:pt x="1630" y="851"/>
                    </a:lnTo>
                    <a:lnTo>
                      <a:pt x="1699" y="931"/>
                    </a:lnTo>
                    <a:lnTo>
                      <a:pt x="1774" y="1008"/>
                    </a:lnTo>
                    <a:lnTo>
                      <a:pt x="1853" y="1077"/>
                    </a:lnTo>
                    <a:lnTo>
                      <a:pt x="1935" y="1145"/>
                    </a:lnTo>
                    <a:lnTo>
                      <a:pt x="2022" y="1204"/>
                    </a:lnTo>
                    <a:lnTo>
                      <a:pt x="2110" y="1262"/>
                    </a:lnTo>
                    <a:lnTo>
                      <a:pt x="2204" y="1314"/>
                    </a:lnTo>
                    <a:lnTo>
                      <a:pt x="2298" y="1362"/>
                    </a:lnTo>
                    <a:lnTo>
                      <a:pt x="2396" y="1406"/>
                    </a:lnTo>
                    <a:lnTo>
                      <a:pt x="2494" y="1446"/>
                    </a:lnTo>
                    <a:lnTo>
                      <a:pt x="2596" y="1483"/>
                    </a:lnTo>
                    <a:lnTo>
                      <a:pt x="2696" y="1515"/>
                    </a:lnTo>
                    <a:lnTo>
                      <a:pt x="2797" y="1546"/>
                    </a:lnTo>
                    <a:lnTo>
                      <a:pt x="2901" y="1571"/>
                    </a:lnTo>
                    <a:lnTo>
                      <a:pt x="3003" y="1596"/>
                    </a:lnTo>
                    <a:lnTo>
                      <a:pt x="3104" y="1617"/>
                    </a:lnTo>
                    <a:lnTo>
                      <a:pt x="3206" y="1634"/>
                    </a:lnTo>
                    <a:lnTo>
                      <a:pt x="3304" y="1650"/>
                    </a:lnTo>
                    <a:lnTo>
                      <a:pt x="3402" y="1663"/>
                    </a:lnTo>
                    <a:lnTo>
                      <a:pt x="3498" y="1675"/>
                    </a:lnTo>
                    <a:lnTo>
                      <a:pt x="3592" y="1682"/>
                    </a:lnTo>
                    <a:lnTo>
                      <a:pt x="3684" y="1690"/>
                    </a:lnTo>
                    <a:lnTo>
                      <a:pt x="3771" y="1696"/>
                    </a:lnTo>
                    <a:lnTo>
                      <a:pt x="3855" y="1700"/>
                    </a:lnTo>
                    <a:lnTo>
                      <a:pt x="3936" y="1703"/>
                    </a:lnTo>
                    <a:lnTo>
                      <a:pt x="4013" y="1703"/>
                    </a:lnTo>
                    <a:lnTo>
                      <a:pt x="4084" y="1705"/>
                    </a:lnTo>
                    <a:lnTo>
                      <a:pt x="4149" y="1705"/>
                    </a:lnTo>
                    <a:lnTo>
                      <a:pt x="4210" y="1703"/>
                    </a:lnTo>
                    <a:lnTo>
                      <a:pt x="4266" y="1702"/>
                    </a:lnTo>
                    <a:lnTo>
                      <a:pt x="4316" y="1700"/>
                    </a:lnTo>
                    <a:lnTo>
                      <a:pt x="4358" y="1698"/>
                    </a:lnTo>
                    <a:lnTo>
                      <a:pt x="4393" y="1696"/>
                    </a:lnTo>
                    <a:lnTo>
                      <a:pt x="4422" y="1694"/>
                    </a:lnTo>
                    <a:lnTo>
                      <a:pt x="4443" y="1692"/>
                    </a:lnTo>
                    <a:lnTo>
                      <a:pt x="4456" y="1692"/>
                    </a:lnTo>
                    <a:lnTo>
                      <a:pt x="4460" y="1692"/>
                    </a:lnTo>
                    <a:lnTo>
                      <a:pt x="4460" y="2243"/>
                    </a:lnTo>
                    <a:lnTo>
                      <a:pt x="4456" y="2243"/>
                    </a:lnTo>
                    <a:lnTo>
                      <a:pt x="4443" y="2245"/>
                    </a:lnTo>
                    <a:lnTo>
                      <a:pt x="4420" y="2247"/>
                    </a:lnTo>
                    <a:lnTo>
                      <a:pt x="4391" y="2249"/>
                    </a:lnTo>
                    <a:lnTo>
                      <a:pt x="4352" y="2253"/>
                    </a:lnTo>
                    <a:lnTo>
                      <a:pt x="4308" y="2255"/>
                    </a:lnTo>
                    <a:lnTo>
                      <a:pt x="4256" y="2259"/>
                    </a:lnTo>
                    <a:lnTo>
                      <a:pt x="4197" y="2262"/>
                    </a:lnTo>
                    <a:lnTo>
                      <a:pt x="4132" y="2264"/>
                    </a:lnTo>
                    <a:lnTo>
                      <a:pt x="4061" y="2266"/>
                    </a:lnTo>
                    <a:lnTo>
                      <a:pt x="3984" y="2268"/>
                    </a:lnTo>
                    <a:lnTo>
                      <a:pt x="3901" y="2270"/>
                    </a:lnTo>
                    <a:lnTo>
                      <a:pt x="3813" y="2270"/>
                    </a:lnTo>
                    <a:lnTo>
                      <a:pt x="3721" y="2270"/>
                    </a:lnTo>
                    <a:lnTo>
                      <a:pt x="3625" y="2268"/>
                    </a:lnTo>
                    <a:lnTo>
                      <a:pt x="3523" y="2266"/>
                    </a:lnTo>
                    <a:lnTo>
                      <a:pt x="3419" y="2261"/>
                    </a:lnTo>
                    <a:lnTo>
                      <a:pt x="3312" y="2255"/>
                    </a:lnTo>
                    <a:lnTo>
                      <a:pt x="3200" y="2247"/>
                    </a:lnTo>
                    <a:lnTo>
                      <a:pt x="3087" y="2237"/>
                    </a:lnTo>
                    <a:lnTo>
                      <a:pt x="2970" y="2226"/>
                    </a:lnTo>
                    <a:lnTo>
                      <a:pt x="2851" y="2211"/>
                    </a:lnTo>
                    <a:lnTo>
                      <a:pt x="2732" y="2195"/>
                    </a:lnTo>
                    <a:lnTo>
                      <a:pt x="2611" y="2176"/>
                    </a:lnTo>
                    <a:lnTo>
                      <a:pt x="2488" y="2155"/>
                    </a:lnTo>
                    <a:lnTo>
                      <a:pt x="2365" y="2130"/>
                    </a:lnTo>
                    <a:lnTo>
                      <a:pt x="2240" y="2103"/>
                    </a:lnTo>
                    <a:lnTo>
                      <a:pt x="2118" y="2072"/>
                    </a:lnTo>
                    <a:lnTo>
                      <a:pt x="1995" y="2038"/>
                    </a:lnTo>
                    <a:lnTo>
                      <a:pt x="1872" y="2001"/>
                    </a:lnTo>
                    <a:lnTo>
                      <a:pt x="1749" y="1961"/>
                    </a:lnTo>
                    <a:lnTo>
                      <a:pt x="1628" y="1915"/>
                    </a:lnTo>
                    <a:lnTo>
                      <a:pt x="1509" y="1867"/>
                    </a:lnTo>
                    <a:lnTo>
                      <a:pt x="1394" y="1815"/>
                    </a:lnTo>
                    <a:lnTo>
                      <a:pt x="1279" y="1757"/>
                    </a:lnTo>
                    <a:lnTo>
                      <a:pt x="1165" y="1696"/>
                    </a:lnTo>
                    <a:lnTo>
                      <a:pt x="1056" y="1631"/>
                    </a:lnTo>
                    <a:lnTo>
                      <a:pt x="950" y="1559"/>
                    </a:lnTo>
                    <a:lnTo>
                      <a:pt x="848" y="1485"/>
                    </a:lnTo>
                    <a:lnTo>
                      <a:pt x="751" y="1404"/>
                    </a:lnTo>
                    <a:lnTo>
                      <a:pt x="656" y="1319"/>
                    </a:lnTo>
                    <a:lnTo>
                      <a:pt x="566" y="1229"/>
                    </a:lnTo>
                    <a:lnTo>
                      <a:pt x="482" y="1133"/>
                    </a:lnTo>
                    <a:lnTo>
                      <a:pt x="403" y="1031"/>
                    </a:lnTo>
                    <a:lnTo>
                      <a:pt x="330" y="924"/>
                    </a:lnTo>
                    <a:lnTo>
                      <a:pt x="261" y="810"/>
                    </a:lnTo>
                    <a:lnTo>
                      <a:pt x="200" y="691"/>
                    </a:lnTo>
                    <a:lnTo>
                      <a:pt x="146" y="566"/>
                    </a:lnTo>
                    <a:lnTo>
                      <a:pt x="98" y="434"/>
                    </a:lnTo>
                    <a:lnTo>
                      <a:pt x="57" y="296"/>
                    </a:lnTo>
                    <a:lnTo>
                      <a:pt x="25" y="151"/>
                    </a:lnTo>
                    <a:lnTo>
                      <a:pt x="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 name="Freeform 9"/>
              <p:cNvSpPr>
                <a:spLocks/>
              </p:cNvSpPr>
              <p:nvPr/>
            </p:nvSpPr>
            <p:spPr bwMode="auto">
              <a:xfrm>
                <a:off x="2195513" y="1049338"/>
                <a:ext cx="8775700" cy="4433888"/>
              </a:xfrm>
              <a:custGeom>
                <a:avLst/>
                <a:gdLst>
                  <a:gd name="T0" fmla="*/ 1068 w 5528"/>
                  <a:gd name="T1" fmla="*/ 0 h 2793"/>
                  <a:gd name="T2" fmla="*/ 1125 w 5528"/>
                  <a:gd name="T3" fmla="*/ 296 h 2793"/>
                  <a:gd name="T4" fmla="*/ 1214 w 5528"/>
                  <a:gd name="T5" fmla="*/ 566 h 2793"/>
                  <a:gd name="T6" fmla="*/ 1329 w 5528"/>
                  <a:gd name="T7" fmla="*/ 810 h 2793"/>
                  <a:gd name="T8" fmla="*/ 1471 w 5528"/>
                  <a:gd name="T9" fmla="*/ 1031 h 2793"/>
                  <a:gd name="T10" fmla="*/ 1634 w 5528"/>
                  <a:gd name="T11" fmla="*/ 1229 h 2793"/>
                  <a:gd name="T12" fmla="*/ 1819 w 5528"/>
                  <a:gd name="T13" fmla="*/ 1404 h 2793"/>
                  <a:gd name="T14" fmla="*/ 2018 w 5528"/>
                  <a:gd name="T15" fmla="*/ 1559 h 2793"/>
                  <a:gd name="T16" fmla="*/ 2233 w 5528"/>
                  <a:gd name="T17" fmla="*/ 1696 h 2793"/>
                  <a:gd name="T18" fmla="*/ 2462 w 5528"/>
                  <a:gd name="T19" fmla="*/ 1815 h 2793"/>
                  <a:gd name="T20" fmla="*/ 2696 w 5528"/>
                  <a:gd name="T21" fmla="*/ 1915 h 2793"/>
                  <a:gd name="T22" fmla="*/ 2940 w 5528"/>
                  <a:gd name="T23" fmla="*/ 2001 h 2793"/>
                  <a:gd name="T24" fmla="*/ 3186 w 5528"/>
                  <a:gd name="T25" fmla="*/ 2072 h 2793"/>
                  <a:gd name="T26" fmla="*/ 3433 w 5528"/>
                  <a:gd name="T27" fmla="*/ 2130 h 2793"/>
                  <a:gd name="T28" fmla="*/ 3679 w 5528"/>
                  <a:gd name="T29" fmla="*/ 2176 h 2793"/>
                  <a:gd name="T30" fmla="*/ 3919 w 5528"/>
                  <a:gd name="T31" fmla="*/ 2211 h 2793"/>
                  <a:gd name="T32" fmla="*/ 4155 w 5528"/>
                  <a:gd name="T33" fmla="*/ 2237 h 2793"/>
                  <a:gd name="T34" fmla="*/ 4380 w 5528"/>
                  <a:gd name="T35" fmla="*/ 2255 h 2793"/>
                  <a:gd name="T36" fmla="*/ 4591 w 5528"/>
                  <a:gd name="T37" fmla="*/ 2266 h 2793"/>
                  <a:gd name="T38" fmla="*/ 4789 w 5528"/>
                  <a:gd name="T39" fmla="*/ 2270 h 2793"/>
                  <a:gd name="T40" fmla="*/ 4969 w 5528"/>
                  <a:gd name="T41" fmla="*/ 2270 h 2793"/>
                  <a:gd name="T42" fmla="*/ 5129 w 5528"/>
                  <a:gd name="T43" fmla="*/ 2266 h 2793"/>
                  <a:gd name="T44" fmla="*/ 5265 w 5528"/>
                  <a:gd name="T45" fmla="*/ 2262 h 2793"/>
                  <a:gd name="T46" fmla="*/ 5376 w 5528"/>
                  <a:gd name="T47" fmla="*/ 2255 h 2793"/>
                  <a:gd name="T48" fmla="*/ 5459 w 5528"/>
                  <a:gd name="T49" fmla="*/ 2249 h 2793"/>
                  <a:gd name="T50" fmla="*/ 5511 w 5528"/>
                  <a:gd name="T51" fmla="*/ 2245 h 2793"/>
                  <a:gd name="T52" fmla="*/ 5528 w 5528"/>
                  <a:gd name="T53" fmla="*/ 2243 h 2793"/>
                  <a:gd name="T54" fmla="*/ 5246 w 5528"/>
                  <a:gd name="T55" fmla="*/ 2787 h 2793"/>
                  <a:gd name="T56" fmla="*/ 4710 w 5528"/>
                  <a:gd name="T57" fmla="*/ 2793 h 2793"/>
                  <a:gd name="T58" fmla="*/ 4211 w 5528"/>
                  <a:gd name="T59" fmla="*/ 2779 h 2793"/>
                  <a:gd name="T60" fmla="*/ 3750 w 5528"/>
                  <a:gd name="T61" fmla="*/ 2750 h 2793"/>
                  <a:gd name="T62" fmla="*/ 3324 w 5528"/>
                  <a:gd name="T63" fmla="*/ 2704 h 2793"/>
                  <a:gd name="T64" fmla="*/ 2930 w 5528"/>
                  <a:gd name="T65" fmla="*/ 2643 h 2793"/>
                  <a:gd name="T66" fmla="*/ 2569 w 5528"/>
                  <a:gd name="T67" fmla="*/ 2568 h 2793"/>
                  <a:gd name="T68" fmla="*/ 2237 w 5528"/>
                  <a:gd name="T69" fmla="*/ 2480 h 2793"/>
                  <a:gd name="T70" fmla="*/ 1938 w 5528"/>
                  <a:gd name="T71" fmla="*/ 2382 h 2793"/>
                  <a:gd name="T72" fmla="*/ 1665 w 5528"/>
                  <a:gd name="T73" fmla="*/ 2272 h 2793"/>
                  <a:gd name="T74" fmla="*/ 1417 w 5528"/>
                  <a:gd name="T75" fmla="*/ 2157 h 2793"/>
                  <a:gd name="T76" fmla="*/ 1196 w 5528"/>
                  <a:gd name="T77" fmla="*/ 2032 h 2793"/>
                  <a:gd name="T78" fmla="*/ 1001 w 5528"/>
                  <a:gd name="T79" fmla="*/ 1901 h 2793"/>
                  <a:gd name="T80" fmla="*/ 826 w 5528"/>
                  <a:gd name="T81" fmla="*/ 1767 h 2793"/>
                  <a:gd name="T82" fmla="*/ 674 w 5528"/>
                  <a:gd name="T83" fmla="*/ 1629 h 2793"/>
                  <a:gd name="T84" fmla="*/ 540 w 5528"/>
                  <a:gd name="T85" fmla="*/ 1488 h 2793"/>
                  <a:gd name="T86" fmla="*/ 427 w 5528"/>
                  <a:gd name="T87" fmla="*/ 1348 h 2793"/>
                  <a:gd name="T88" fmla="*/ 329 w 5528"/>
                  <a:gd name="T89" fmla="*/ 1208 h 2793"/>
                  <a:gd name="T90" fmla="*/ 248 w 5528"/>
                  <a:gd name="T91" fmla="*/ 1068 h 2793"/>
                  <a:gd name="T92" fmla="*/ 181 w 5528"/>
                  <a:gd name="T93" fmla="*/ 933 h 2793"/>
                  <a:gd name="T94" fmla="*/ 127 w 5528"/>
                  <a:gd name="T95" fmla="*/ 801 h 2793"/>
                  <a:gd name="T96" fmla="*/ 85 w 5528"/>
                  <a:gd name="T97" fmla="*/ 674 h 2793"/>
                  <a:gd name="T98" fmla="*/ 52 w 5528"/>
                  <a:gd name="T99" fmla="*/ 555 h 2793"/>
                  <a:gd name="T100" fmla="*/ 29 w 5528"/>
                  <a:gd name="T101" fmla="*/ 443 h 2793"/>
                  <a:gd name="T102" fmla="*/ 14 w 5528"/>
                  <a:gd name="T103" fmla="*/ 342 h 2793"/>
                  <a:gd name="T104" fmla="*/ 6 w 5528"/>
                  <a:gd name="T105" fmla="*/ 251 h 2793"/>
                  <a:gd name="T106" fmla="*/ 2 w 5528"/>
                  <a:gd name="T107" fmla="*/ 173 h 2793"/>
                  <a:gd name="T108" fmla="*/ 0 w 5528"/>
                  <a:gd name="T109" fmla="*/ 107 h 2793"/>
                  <a:gd name="T110" fmla="*/ 2 w 5528"/>
                  <a:gd name="T111" fmla="*/ 55 h 2793"/>
                  <a:gd name="T112" fmla="*/ 4 w 5528"/>
                  <a:gd name="T113" fmla="*/ 21 h 2793"/>
                  <a:gd name="T114" fmla="*/ 6 w 5528"/>
                  <a:gd name="T115" fmla="*/ 2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28" h="2793">
                    <a:moveTo>
                      <a:pt x="8" y="0"/>
                    </a:moveTo>
                    <a:lnTo>
                      <a:pt x="1068" y="0"/>
                    </a:lnTo>
                    <a:lnTo>
                      <a:pt x="1093" y="151"/>
                    </a:lnTo>
                    <a:lnTo>
                      <a:pt x="1125" y="296"/>
                    </a:lnTo>
                    <a:lnTo>
                      <a:pt x="1166" y="434"/>
                    </a:lnTo>
                    <a:lnTo>
                      <a:pt x="1214" y="566"/>
                    </a:lnTo>
                    <a:lnTo>
                      <a:pt x="1268" y="691"/>
                    </a:lnTo>
                    <a:lnTo>
                      <a:pt x="1329" y="810"/>
                    </a:lnTo>
                    <a:lnTo>
                      <a:pt x="1398" y="924"/>
                    </a:lnTo>
                    <a:lnTo>
                      <a:pt x="1471" y="1031"/>
                    </a:lnTo>
                    <a:lnTo>
                      <a:pt x="1550" y="1133"/>
                    </a:lnTo>
                    <a:lnTo>
                      <a:pt x="1634" y="1229"/>
                    </a:lnTo>
                    <a:lnTo>
                      <a:pt x="1724" y="1319"/>
                    </a:lnTo>
                    <a:lnTo>
                      <a:pt x="1819" y="1404"/>
                    </a:lnTo>
                    <a:lnTo>
                      <a:pt x="1916" y="1485"/>
                    </a:lnTo>
                    <a:lnTo>
                      <a:pt x="2018" y="1559"/>
                    </a:lnTo>
                    <a:lnTo>
                      <a:pt x="2124" y="1631"/>
                    </a:lnTo>
                    <a:lnTo>
                      <a:pt x="2233" y="1696"/>
                    </a:lnTo>
                    <a:lnTo>
                      <a:pt x="2347" y="1757"/>
                    </a:lnTo>
                    <a:lnTo>
                      <a:pt x="2462" y="1815"/>
                    </a:lnTo>
                    <a:lnTo>
                      <a:pt x="2577" y="1867"/>
                    </a:lnTo>
                    <a:lnTo>
                      <a:pt x="2696" y="1915"/>
                    </a:lnTo>
                    <a:lnTo>
                      <a:pt x="2817" y="1961"/>
                    </a:lnTo>
                    <a:lnTo>
                      <a:pt x="2940" y="2001"/>
                    </a:lnTo>
                    <a:lnTo>
                      <a:pt x="3063" y="2038"/>
                    </a:lnTo>
                    <a:lnTo>
                      <a:pt x="3186" y="2072"/>
                    </a:lnTo>
                    <a:lnTo>
                      <a:pt x="3308" y="2103"/>
                    </a:lnTo>
                    <a:lnTo>
                      <a:pt x="3433" y="2130"/>
                    </a:lnTo>
                    <a:lnTo>
                      <a:pt x="3556" y="2155"/>
                    </a:lnTo>
                    <a:lnTo>
                      <a:pt x="3679" y="2176"/>
                    </a:lnTo>
                    <a:lnTo>
                      <a:pt x="3800" y="2195"/>
                    </a:lnTo>
                    <a:lnTo>
                      <a:pt x="3919" y="2211"/>
                    </a:lnTo>
                    <a:lnTo>
                      <a:pt x="4038" y="2226"/>
                    </a:lnTo>
                    <a:lnTo>
                      <a:pt x="4155" y="2237"/>
                    </a:lnTo>
                    <a:lnTo>
                      <a:pt x="4268" y="2247"/>
                    </a:lnTo>
                    <a:lnTo>
                      <a:pt x="4380" y="2255"/>
                    </a:lnTo>
                    <a:lnTo>
                      <a:pt x="4487" y="2261"/>
                    </a:lnTo>
                    <a:lnTo>
                      <a:pt x="4591" y="2266"/>
                    </a:lnTo>
                    <a:lnTo>
                      <a:pt x="4693" y="2268"/>
                    </a:lnTo>
                    <a:lnTo>
                      <a:pt x="4789" y="2270"/>
                    </a:lnTo>
                    <a:lnTo>
                      <a:pt x="4881" y="2270"/>
                    </a:lnTo>
                    <a:lnTo>
                      <a:pt x="4969" y="2270"/>
                    </a:lnTo>
                    <a:lnTo>
                      <a:pt x="5052" y="2268"/>
                    </a:lnTo>
                    <a:lnTo>
                      <a:pt x="5129" y="2266"/>
                    </a:lnTo>
                    <a:lnTo>
                      <a:pt x="5200" y="2264"/>
                    </a:lnTo>
                    <a:lnTo>
                      <a:pt x="5265" y="2262"/>
                    </a:lnTo>
                    <a:lnTo>
                      <a:pt x="5324" y="2259"/>
                    </a:lnTo>
                    <a:lnTo>
                      <a:pt x="5376" y="2255"/>
                    </a:lnTo>
                    <a:lnTo>
                      <a:pt x="5420" y="2253"/>
                    </a:lnTo>
                    <a:lnTo>
                      <a:pt x="5459" y="2249"/>
                    </a:lnTo>
                    <a:lnTo>
                      <a:pt x="5488" y="2247"/>
                    </a:lnTo>
                    <a:lnTo>
                      <a:pt x="5511" y="2245"/>
                    </a:lnTo>
                    <a:lnTo>
                      <a:pt x="5524" y="2243"/>
                    </a:lnTo>
                    <a:lnTo>
                      <a:pt x="5528" y="2243"/>
                    </a:lnTo>
                    <a:lnTo>
                      <a:pt x="5528" y="2775"/>
                    </a:lnTo>
                    <a:lnTo>
                      <a:pt x="5246" y="2787"/>
                    </a:lnTo>
                    <a:lnTo>
                      <a:pt x="4973" y="2793"/>
                    </a:lnTo>
                    <a:lnTo>
                      <a:pt x="4710" y="2793"/>
                    </a:lnTo>
                    <a:lnTo>
                      <a:pt x="4457" y="2789"/>
                    </a:lnTo>
                    <a:lnTo>
                      <a:pt x="4211" y="2779"/>
                    </a:lnTo>
                    <a:lnTo>
                      <a:pt x="3977" y="2768"/>
                    </a:lnTo>
                    <a:lnTo>
                      <a:pt x="3750" y="2750"/>
                    </a:lnTo>
                    <a:lnTo>
                      <a:pt x="3531" y="2729"/>
                    </a:lnTo>
                    <a:lnTo>
                      <a:pt x="3324" y="2704"/>
                    </a:lnTo>
                    <a:lnTo>
                      <a:pt x="3122" y="2674"/>
                    </a:lnTo>
                    <a:lnTo>
                      <a:pt x="2930" y="2643"/>
                    </a:lnTo>
                    <a:lnTo>
                      <a:pt x="2746" y="2606"/>
                    </a:lnTo>
                    <a:lnTo>
                      <a:pt x="2569" y="2568"/>
                    </a:lnTo>
                    <a:lnTo>
                      <a:pt x="2400" y="2526"/>
                    </a:lnTo>
                    <a:lnTo>
                      <a:pt x="2237" y="2480"/>
                    </a:lnTo>
                    <a:lnTo>
                      <a:pt x="2084" y="2431"/>
                    </a:lnTo>
                    <a:lnTo>
                      <a:pt x="1938" y="2382"/>
                    </a:lnTo>
                    <a:lnTo>
                      <a:pt x="1797" y="2328"/>
                    </a:lnTo>
                    <a:lnTo>
                      <a:pt x="1665" y="2272"/>
                    </a:lnTo>
                    <a:lnTo>
                      <a:pt x="1538" y="2216"/>
                    </a:lnTo>
                    <a:lnTo>
                      <a:pt x="1417" y="2157"/>
                    </a:lnTo>
                    <a:lnTo>
                      <a:pt x="1304" y="2095"/>
                    </a:lnTo>
                    <a:lnTo>
                      <a:pt x="1196" y="2032"/>
                    </a:lnTo>
                    <a:lnTo>
                      <a:pt x="1097" y="1969"/>
                    </a:lnTo>
                    <a:lnTo>
                      <a:pt x="1001" y="1901"/>
                    </a:lnTo>
                    <a:lnTo>
                      <a:pt x="910" y="1836"/>
                    </a:lnTo>
                    <a:lnTo>
                      <a:pt x="826" y="1767"/>
                    </a:lnTo>
                    <a:lnTo>
                      <a:pt x="747" y="1698"/>
                    </a:lnTo>
                    <a:lnTo>
                      <a:pt x="674" y="1629"/>
                    </a:lnTo>
                    <a:lnTo>
                      <a:pt x="605" y="1559"/>
                    </a:lnTo>
                    <a:lnTo>
                      <a:pt x="540" y="1488"/>
                    </a:lnTo>
                    <a:lnTo>
                      <a:pt x="480" y="1419"/>
                    </a:lnTo>
                    <a:lnTo>
                      <a:pt x="427" y="1348"/>
                    </a:lnTo>
                    <a:lnTo>
                      <a:pt x="375" y="1277"/>
                    </a:lnTo>
                    <a:lnTo>
                      <a:pt x="329" y="1208"/>
                    </a:lnTo>
                    <a:lnTo>
                      <a:pt x="286" y="1137"/>
                    </a:lnTo>
                    <a:lnTo>
                      <a:pt x="248" y="1068"/>
                    </a:lnTo>
                    <a:lnTo>
                      <a:pt x="212" y="1000"/>
                    </a:lnTo>
                    <a:lnTo>
                      <a:pt x="181" y="933"/>
                    </a:lnTo>
                    <a:lnTo>
                      <a:pt x="152" y="866"/>
                    </a:lnTo>
                    <a:lnTo>
                      <a:pt x="127" y="801"/>
                    </a:lnTo>
                    <a:lnTo>
                      <a:pt x="104" y="737"/>
                    </a:lnTo>
                    <a:lnTo>
                      <a:pt x="85" y="674"/>
                    </a:lnTo>
                    <a:lnTo>
                      <a:pt x="68" y="614"/>
                    </a:lnTo>
                    <a:lnTo>
                      <a:pt x="52" y="555"/>
                    </a:lnTo>
                    <a:lnTo>
                      <a:pt x="41" y="499"/>
                    </a:lnTo>
                    <a:lnTo>
                      <a:pt x="29" y="443"/>
                    </a:lnTo>
                    <a:lnTo>
                      <a:pt x="21" y="392"/>
                    </a:lnTo>
                    <a:lnTo>
                      <a:pt x="14" y="342"/>
                    </a:lnTo>
                    <a:lnTo>
                      <a:pt x="10" y="296"/>
                    </a:lnTo>
                    <a:lnTo>
                      <a:pt x="6" y="251"/>
                    </a:lnTo>
                    <a:lnTo>
                      <a:pt x="2" y="211"/>
                    </a:lnTo>
                    <a:lnTo>
                      <a:pt x="2" y="173"/>
                    </a:lnTo>
                    <a:lnTo>
                      <a:pt x="0" y="138"/>
                    </a:lnTo>
                    <a:lnTo>
                      <a:pt x="0" y="107"/>
                    </a:lnTo>
                    <a:lnTo>
                      <a:pt x="2" y="78"/>
                    </a:lnTo>
                    <a:lnTo>
                      <a:pt x="2" y="55"/>
                    </a:lnTo>
                    <a:lnTo>
                      <a:pt x="4" y="36"/>
                    </a:lnTo>
                    <a:lnTo>
                      <a:pt x="4" y="21"/>
                    </a:lnTo>
                    <a:lnTo>
                      <a:pt x="6" y="9"/>
                    </a:lnTo>
                    <a:lnTo>
                      <a:pt x="6" y="2"/>
                    </a:lnTo>
                    <a:lnTo>
                      <a:pt x="8" y="0"/>
                    </a:ln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 name="Freeform 10"/>
              <p:cNvSpPr>
                <a:spLocks/>
              </p:cNvSpPr>
              <p:nvPr/>
            </p:nvSpPr>
            <p:spPr bwMode="auto">
              <a:xfrm>
                <a:off x="912813" y="1049338"/>
                <a:ext cx="10058400" cy="5033963"/>
              </a:xfrm>
              <a:custGeom>
                <a:avLst/>
                <a:gdLst>
                  <a:gd name="T0" fmla="*/ 816 w 6336"/>
                  <a:gd name="T1" fmla="*/ 0 h 3171"/>
                  <a:gd name="T2" fmla="*/ 814 w 6336"/>
                  <a:gd name="T3" fmla="*/ 9 h 3171"/>
                  <a:gd name="T4" fmla="*/ 812 w 6336"/>
                  <a:gd name="T5" fmla="*/ 36 h 3171"/>
                  <a:gd name="T6" fmla="*/ 810 w 6336"/>
                  <a:gd name="T7" fmla="*/ 78 h 3171"/>
                  <a:gd name="T8" fmla="*/ 808 w 6336"/>
                  <a:gd name="T9" fmla="*/ 138 h 3171"/>
                  <a:gd name="T10" fmla="*/ 810 w 6336"/>
                  <a:gd name="T11" fmla="*/ 211 h 3171"/>
                  <a:gd name="T12" fmla="*/ 818 w 6336"/>
                  <a:gd name="T13" fmla="*/ 296 h 3171"/>
                  <a:gd name="T14" fmla="*/ 829 w 6336"/>
                  <a:gd name="T15" fmla="*/ 392 h 3171"/>
                  <a:gd name="T16" fmla="*/ 849 w 6336"/>
                  <a:gd name="T17" fmla="*/ 499 h 3171"/>
                  <a:gd name="T18" fmla="*/ 876 w 6336"/>
                  <a:gd name="T19" fmla="*/ 614 h 3171"/>
                  <a:gd name="T20" fmla="*/ 912 w 6336"/>
                  <a:gd name="T21" fmla="*/ 737 h 3171"/>
                  <a:gd name="T22" fmla="*/ 960 w 6336"/>
                  <a:gd name="T23" fmla="*/ 866 h 3171"/>
                  <a:gd name="T24" fmla="*/ 1020 w 6336"/>
                  <a:gd name="T25" fmla="*/ 1000 h 3171"/>
                  <a:gd name="T26" fmla="*/ 1094 w 6336"/>
                  <a:gd name="T27" fmla="*/ 1137 h 3171"/>
                  <a:gd name="T28" fmla="*/ 1183 w 6336"/>
                  <a:gd name="T29" fmla="*/ 1277 h 3171"/>
                  <a:gd name="T30" fmla="*/ 1288 w 6336"/>
                  <a:gd name="T31" fmla="*/ 1419 h 3171"/>
                  <a:gd name="T32" fmla="*/ 1413 w 6336"/>
                  <a:gd name="T33" fmla="*/ 1559 h 3171"/>
                  <a:gd name="T34" fmla="*/ 1555 w 6336"/>
                  <a:gd name="T35" fmla="*/ 1698 h 3171"/>
                  <a:gd name="T36" fmla="*/ 1718 w 6336"/>
                  <a:gd name="T37" fmla="*/ 1836 h 3171"/>
                  <a:gd name="T38" fmla="*/ 1905 w 6336"/>
                  <a:gd name="T39" fmla="*/ 1969 h 3171"/>
                  <a:gd name="T40" fmla="*/ 2112 w 6336"/>
                  <a:gd name="T41" fmla="*/ 2095 h 3171"/>
                  <a:gd name="T42" fmla="*/ 2346 w 6336"/>
                  <a:gd name="T43" fmla="*/ 2216 h 3171"/>
                  <a:gd name="T44" fmla="*/ 2605 w 6336"/>
                  <a:gd name="T45" fmla="*/ 2328 h 3171"/>
                  <a:gd name="T46" fmla="*/ 2892 w 6336"/>
                  <a:gd name="T47" fmla="*/ 2431 h 3171"/>
                  <a:gd name="T48" fmla="*/ 3208 w 6336"/>
                  <a:gd name="T49" fmla="*/ 2526 h 3171"/>
                  <a:gd name="T50" fmla="*/ 3554 w 6336"/>
                  <a:gd name="T51" fmla="*/ 2606 h 3171"/>
                  <a:gd name="T52" fmla="*/ 3930 w 6336"/>
                  <a:gd name="T53" fmla="*/ 2674 h 3171"/>
                  <a:gd name="T54" fmla="*/ 4339 w 6336"/>
                  <a:gd name="T55" fmla="*/ 2729 h 3171"/>
                  <a:gd name="T56" fmla="*/ 4785 w 6336"/>
                  <a:gd name="T57" fmla="*/ 2768 h 3171"/>
                  <a:gd name="T58" fmla="*/ 5265 w 6336"/>
                  <a:gd name="T59" fmla="*/ 2789 h 3171"/>
                  <a:gd name="T60" fmla="*/ 5781 w 6336"/>
                  <a:gd name="T61" fmla="*/ 2793 h 3171"/>
                  <a:gd name="T62" fmla="*/ 6336 w 6336"/>
                  <a:gd name="T63" fmla="*/ 2775 h 3171"/>
                  <a:gd name="T64" fmla="*/ 0 w 6336"/>
                  <a:gd name="T65" fmla="*/ 3171 h 3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36" h="3171">
                    <a:moveTo>
                      <a:pt x="0" y="0"/>
                    </a:moveTo>
                    <a:lnTo>
                      <a:pt x="816" y="0"/>
                    </a:lnTo>
                    <a:lnTo>
                      <a:pt x="814" y="2"/>
                    </a:lnTo>
                    <a:lnTo>
                      <a:pt x="814" y="9"/>
                    </a:lnTo>
                    <a:lnTo>
                      <a:pt x="812" y="21"/>
                    </a:lnTo>
                    <a:lnTo>
                      <a:pt x="812" y="36"/>
                    </a:lnTo>
                    <a:lnTo>
                      <a:pt x="810" y="55"/>
                    </a:lnTo>
                    <a:lnTo>
                      <a:pt x="810" y="78"/>
                    </a:lnTo>
                    <a:lnTo>
                      <a:pt x="808" y="107"/>
                    </a:lnTo>
                    <a:lnTo>
                      <a:pt x="808" y="138"/>
                    </a:lnTo>
                    <a:lnTo>
                      <a:pt x="810" y="173"/>
                    </a:lnTo>
                    <a:lnTo>
                      <a:pt x="810" y="211"/>
                    </a:lnTo>
                    <a:lnTo>
                      <a:pt x="814" y="251"/>
                    </a:lnTo>
                    <a:lnTo>
                      <a:pt x="818" y="296"/>
                    </a:lnTo>
                    <a:lnTo>
                      <a:pt x="822" y="342"/>
                    </a:lnTo>
                    <a:lnTo>
                      <a:pt x="829" y="392"/>
                    </a:lnTo>
                    <a:lnTo>
                      <a:pt x="837" y="443"/>
                    </a:lnTo>
                    <a:lnTo>
                      <a:pt x="849" y="499"/>
                    </a:lnTo>
                    <a:lnTo>
                      <a:pt x="860" y="555"/>
                    </a:lnTo>
                    <a:lnTo>
                      <a:pt x="876" y="614"/>
                    </a:lnTo>
                    <a:lnTo>
                      <a:pt x="893" y="674"/>
                    </a:lnTo>
                    <a:lnTo>
                      <a:pt x="912" y="737"/>
                    </a:lnTo>
                    <a:lnTo>
                      <a:pt x="935" y="801"/>
                    </a:lnTo>
                    <a:lnTo>
                      <a:pt x="960" y="866"/>
                    </a:lnTo>
                    <a:lnTo>
                      <a:pt x="989" y="933"/>
                    </a:lnTo>
                    <a:lnTo>
                      <a:pt x="1020" y="1000"/>
                    </a:lnTo>
                    <a:lnTo>
                      <a:pt x="1056" y="1068"/>
                    </a:lnTo>
                    <a:lnTo>
                      <a:pt x="1094" y="1137"/>
                    </a:lnTo>
                    <a:lnTo>
                      <a:pt x="1137" y="1208"/>
                    </a:lnTo>
                    <a:lnTo>
                      <a:pt x="1183" y="1277"/>
                    </a:lnTo>
                    <a:lnTo>
                      <a:pt x="1235" y="1348"/>
                    </a:lnTo>
                    <a:lnTo>
                      <a:pt x="1288" y="1419"/>
                    </a:lnTo>
                    <a:lnTo>
                      <a:pt x="1348" y="1488"/>
                    </a:lnTo>
                    <a:lnTo>
                      <a:pt x="1413" y="1559"/>
                    </a:lnTo>
                    <a:lnTo>
                      <a:pt x="1482" y="1629"/>
                    </a:lnTo>
                    <a:lnTo>
                      <a:pt x="1555" y="1698"/>
                    </a:lnTo>
                    <a:lnTo>
                      <a:pt x="1634" y="1767"/>
                    </a:lnTo>
                    <a:lnTo>
                      <a:pt x="1718" y="1836"/>
                    </a:lnTo>
                    <a:lnTo>
                      <a:pt x="1809" y="1901"/>
                    </a:lnTo>
                    <a:lnTo>
                      <a:pt x="1905" y="1969"/>
                    </a:lnTo>
                    <a:lnTo>
                      <a:pt x="2004" y="2032"/>
                    </a:lnTo>
                    <a:lnTo>
                      <a:pt x="2112" y="2095"/>
                    </a:lnTo>
                    <a:lnTo>
                      <a:pt x="2225" y="2157"/>
                    </a:lnTo>
                    <a:lnTo>
                      <a:pt x="2346" y="2216"/>
                    </a:lnTo>
                    <a:lnTo>
                      <a:pt x="2473" y="2272"/>
                    </a:lnTo>
                    <a:lnTo>
                      <a:pt x="2605" y="2328"/>
                    </a:lnTo>
                    <a:lnTo>
                      <a:pt x="2746" y="2382"/>
                    </a:lnTo>
                    <a:lnTo>
                      <a:pt x="2892" y="2431"/>
                    </a:lnTo>
                    <a:lnTo>
                      <a:pt x="3045" y="2480"/>
                    </a:lnTo>
                    <a:lnTo>
                      <a:pt x="3208" y="2526"/>
                    </a:lnTo>
                    <a:lnTo>
                      <a:pt x="3377" y="2568"/>
                    </a:lnTo>
                    <a:lnTo>
                      <a:pt x="3554" y="2606"/>
                    </a:lnTo>
                    <a:lnTo>
                      <a:pt x="3738" y="2643"/>
                    </a:lnTo>
                    <a:lnTo>
                      <a:pt x="3930" y="2674"/>
                    </a:lnTo>
                    <a:lnTo>
                      <a:pt x="4132" y="2704"/>
                    </a:lnTo>
                    <a:lnTo>
                      <a:pt x="4339" y="2729"/>
                    </a:lnTo>
                    <a:lnTo>
                      <a:pt x="4558" y="2750"/>
                    </a:lnTo>
                    <a:lnTo>
                      <a:pt x="4785" y="2768"/>
                    </a:lnTo>
                    <a:lnTo>
                      <a:pt x="5019" y="2779"/>
                    </a:lnTo>
                    <a:lnTo>
                      <a:pt x="5265" y="2789"/>
                    </a:lnTo>
                    <a:lnTo>
                      <a:pt x="5518" y="2793"/>
                    </a:lnTo>
                    <a:lnTo>
                      <a:pt x="5781" y="2793"/>
                    </a:lnTo>
                    <a:lnTo>
                      <a:pt x="6054" y="2787"/>
                    </a:lnTo>
                    <a:lnTo>
                      <a:pt x="6336" y="2775"/>
                    </a:lnTo>
                    <a:lnTo>
                      <a:pt x="6336" y="3171"/>
                    </a:lnTo>
                    <a:lnTo>
                      <a:pt x="0" y="3171"/>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cxnSp>
          <p:nvCxnSpPr>
            <p:cNvPr id="6" name="Straight Connector 5"/>
            <p:cNvCxnSpPr/>
            <p:nvPr/>
          </p:nvCxnSpPr>
          <p:spPr>
            <a:xfrm flipH="1">
              <a:off x="4595638" y="1478277"/>
              <a:ext cx="6047420" cy="455570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537198" y="1478277"/>
              <a:ext cx="9105860" cy="383792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537199" y="1478277"/>
              <a:ext cx="9105859" cy="176656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716909" y="1478277"/>
              <a:ext cx="2926149" cy="455570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8790CD4-E3E3-448F-B16F-78A05D70851E}"/>
              </a:ext>
            </a:extLst>
          </p:cNvPr>
          <p:cNvSpPr/>
          <p:nvPr/>
        </p:nvSpPr>
        <p:spPr>
          <a:xfrm>
            <a:off x="4292036" y="816956"/>
            <a:ext cx="1735809" cy="2877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bg1"/>
                </a:solidFill>
                <a:latin typeface="Arial" panose="020B0604020202020204" pitchFamily="34" charset="0"/>
                <a:cs typeface="Arial" panose="020B0604020202020204" pitchFamily="34" charset="0"/>
              </a:rPr>
              <a:t>2025</a:t>
            </a:r>
          </a:p>
        </p:txBody>
      </p:sp>
      <p:sp>
        <p:nvSpPr>
          <p:cNvPr id="16" name="Rectangle 15">
            <a:extLst>
              <a:ext uri="{FF2B5EF4-FFF2-40B4-BE49-F238E27FC236}">
                <a16:creationId xmlns:a16="http://schemas.microsoft.com/office/drawing/2014/main" id="{E6626474-CB4D-4489-BBCC-383619BFAAE3}"/>
              </a:ext>
            </a:extLst>
          </p:cNvPr>
          <p:cNvSpPr/>
          <p:nvPr/>
        </p:nvSpPr>
        <p:spPr>
          <a:xfrm>
            <a:off x="2777077" y="816956"/>
            <a:ext cx="1394846" cy="2877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bg1"/>
                </a:solidFill>
                <a:latin typeface="Arial" panose="020B0604020202020204" pitchFamily="34" charset="0"/>
                <a:cs typeface="Arial" panose="020B0604020202020204" pitchFamily="34" charset="0"/>
              </a:rPr>
              <a:t>2022</a:t>
            </a:r>
          </a:p>
        </p:txBody>
      </p:sp>
      <p:sp>
        <p:nvSpPr>
          <p:cNvPr id="17" name="Rectangle 16">
            <a:extLst>
              <a:ext uri="{FF2B5EF4-FFF2-40B4-BE49-F238E27FC236}">
                <a16:creationId xmlns:a16="http://schemas.microsoft.com/office/drawing/2014/main" id="{4FC3B5D7-2F2B-45F6-8E63-2C62936E2EA1}"/>
              </a:ext>
            </a:extLst>
          </p:cNvPr>
          <p:cNvSpPr/>
          <p:nvPr/>
        </p:nvSpPr>
        <p:spPr>
          <a:xfrm>
            <a:off x="1526566" y="816956"/>
            <a:ext cx="1130399" cy="2877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bg1"/>
                </a:solidFill>
                <a:latin typeface="Arial" panose="020B0604020202020204" pitchFamily="34" charset="0"/>
                <a:cs typeface="Arial" panose="020B0604020202020204" pitchFamily="34" charset="0"/>
              </a:rPr>
              <a:t>2019</a:t>
            </a:r>
          </a:p>
        </p:txBody>
      </p:sp>
      <p:sp>
        <p:nvSpPr>
          <p:cNvPr id="18" name="Rectangle 17">
            <a:extLst>
              <a:ext uri="{FF2B5EF4-FFF2-40B4-BE49-F238E27FC236}">
                <a16:creationId xmlns:a16="http://schemas.microsoft.com/office/drawing/2014/main" id="{28790CD4-E3E3-448F-B16F-78A05D70851E}"/>
              </a:ext>
            </a:extLst>
          </p:cNvPr>
          <p:cNvSpPr/>
          <p:nvPr/>
        </p:nvSpPr>
        <p:spPr>
          <a:xfrm>
            <a:off x="6147957" y="816956"/>
            <a:ext cx="1890793" cy="2877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bg1"/>
                </a:solidFill>
                <a:latin typeface="Arial" panose="020B0604020202020204" pitchFamily="34" charset="0"/>
                <a:cs typeface="Arial" panose="020B0604020202020204" pitchFamily="34" charset="0"/>
              </a:rPr>
              <a:t>2028</a:t>
            </a:r>
          </a:p>
        </p:txBody>
      </p:sp>
      <p:sp>
        <p:nvSpPr>
          <p:cNvPr id="19" name="TextBox 18"/>
          <p:cNvSpPr txBox="1"/>
          <p:nvPr/>
        </p:nvSpPr>
        <p:spPr>
          <a:xfrm flipH="1">
            <a:off x="1577084" y="1925845"/>
            <a:ext cx="1187757" cy="480131"/>
          </a:xfrm>
          <a:prstGeom prst="rect">
            <a:avLst/>
          </a:prstGeom>
          <a:noFill/>
        </p:spPr>
        <p:txBody>
          <a:bodyPr wrap="square" rtlCol="0" anchor="ctr">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Basic Exposure</a:t>
            </a:r>
            <a:endParaRPr lang="en-US" sz="1400" dirty="0">
              <a:solidFill>
                <a:schemeClr val="tx1">
                  <a:lumMod val="65000"/>
                  <a:lumOff val="35000"/>
                </a:schemeClr>
              </a:solidFill>
              <a:latin typeface="Arial" pitchFamily="34" charset="0"/>
              <a:cs typeface="Arial" pitchFamily="34" charset="0"/>
            </a:endParaRPr>
          </a:p>
        </p:txBody>
      </p:sp>
      <p:sp>
        <p:nvSpPr>
          <p:cNvPr id="20" name="TextBox 19"/>
          <p:cNvSpPr txBox="1"/>
          <p:nvPr/>
        </p:nvSpPr>
        <p:spPr>
          <a:xfrm flipH="1">
            <a:off x="1847874" y="3426721"/>
            <a:ext cx="1197327" cy="674031"/>
          </a:xfrm>
          <a:prstGeom prst="rect">
            <a:avLst/>
          </a:prstGeom>
          <a:noFill/>
        </p:spPr>
        <p:txBody>
          <a:bodyPr wrap="square" rtlCol="0" anchor="ctr">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Digital CIO &amp; key pockets</a:t>
            </a:r>
            <a:endParaRPr lang="en-US" sz="1400" dirty="0">
              <a:solidFill>
                <a:schemeClr val="tx1">
                  <a:lumMod val="65000"/>
                  <a:lumOff val="35000"/>
                </a:schemeClr>
              </a:solidFill>
              <a:latin typeface="Arial" pitchFamily="34" charset="0"/>
              <a:cs typeface="Arial" pitchFamily="34" charset="0"/>
            </a:endParaRPr>
          </a:p>
        </p:txBody>
      </p:sp>
      <p:sp>
        <p:nvSpPr>
          <p:cNvPr id="21" name="TextBox 20"/>
          <p:cNvSpPr txBox="1"/>
          <p:nvPr/>
        </p:nvSpPr>
        <p:spPr>
          <a:xfrm flipH="1">
            <a:off x="2564574" y="4706535"/>
            <a:ext cx="1929706" cy="674031"/>
          </a:xfrm>
          <a:prstGeom prst="rect">
            <a:avLst/>
          </a:prstGeom>
          <a:noFill/>
        </p:spPr>
        <p:txBody>
          <a:bodyPr wrap="square" rtlCol="0" anchor="ctr">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Disparate, </a:t>
            </a:r>
          </a:p>
          <a:p>
            <a:pPr algn="ctr">
              <a:lnSpc>
                <a:spcPct val="90000"/>
              </a:lnSpc>
            </a:pPr>
            <a:r>
              <a:rPr lang="en-US" sz="1400" kern="0" dirty="0">
                <a:solidFill>
                  <a:schemeClr val="tx1">
                    <a:lumMod val="65000"/>
                    <a:lumOff val="35000"/>
                  </a:schemeClr>
                </a:solidFill>
                <a:latin typeface="Arial" pitchFamily="34" charset="0"/>
                <a:cs typeface="Arial" pitchFamily="34" charset="0"/>
              </a:rPr>
              <a:t>Narrow,</a:t>
            </a:r>
          </a:p>
          <a:p>
            <a:pPr algn="ctr">
              <a:lnSpc>
                <a:spcPct val="90000"/>
              </a:lnSpc>
            </a:pPr>
            <a:r>
              <a:rPr lang="en-US" sz="1400" kern="0" dirty="0">
                <a:solidFill>
                  <a:schemeClr val="tx1">
                    <a:lumMod val="65000"/>
                    <a:lumOff val="35000"/>
                  </a:schemeClr>
                </a:solidFill>
                <a:latin typeface="Arial" pitchFamily="34" charset="0"/>
                <a:cs typeface="Arial" pitchFamily="34" charset="0"/>
              </a:rPr>
              <a:t>evolutionary</a:t>
            </a:r>
          </a:p>
        </p:txBody>
      </p:sp>
      <p:sp>
        <p:nvSpPr>
          <p:cNvPr id="22" name="TextBox 21"/>
          <p:cNvSpPr txBox="1"/>
          <p:nvPr/>
        </p:nvSpPr>
        <p:spPr>
          <a:xfrm flipH="1">
            <a:off x="5955541" y="5140500"/>
            <a:ext cx="1259364" cy="480131"/>
          </a:xfrm>
          <a:prstGeom prst="rect">
            <a:avLst/>
          </a:prstGeom>
          <a:noFill/>
        </p:spPr>
        <p:txBody>
          <a:bodyPr wrap="square" rtlCol="0" anchor="ctr">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Digital bolt-</a:t>
            </a:r>
            <a:r>
              <a:rPr lang="en-US" sz="1400" kern="0" dirty="0" err="1">
                <a:solidFill>
                  <a:schemeClr val="tx1">
                    <a:lumMod val="65000"/>
                    <a:lumOff val="35000"/>
                  </a:schemeClr>
                </a:solidFill>
                <a:latin typeface="Arial" pitchFamily="34" charset="0"/>
                <a:cs typeface="Arial" pitchFamily="34" charset="0"/>
              </a:rPr>
              <a:t>ons</a:t>
            </a:r>
            <a:endParaRPr lang="en-US" sz="1400" dirty="0">
              <a:solidFill>
                <a:schemeClr val="tx1">
                  <a:lumMod val="65000"/>
                  <a:lumOff val="35000"/>
                </a:schemeClr>
              </a:solidFill>
              <a:latin typeface="Arial" pitchFamily="34" charset="0"/>
              <a:cs typeface="Arial" pitchFamily="34" charset="0"/>
            </a:endParaRPr>
          </a:p>
        </p:txBody>
      </p:sp>
      <p:sp>
        <p:nvSpPr>
          <p:cNvPr id="23" name="TextBox 22"/>
          <p:cNvSpPr txBox="1"/>
          <p:nvPr/>
        </p:nvSpPr>
        <p:spPr>
          <a:xfrm flipH="1">
            <a:off x="8503140" y="5315853"/>
            <a:ext cx="1891321" cy="286232"/>
          </a:xfrm>
          <a:prstGeom prst="rect">
            <a:avLst/>
          </a:prstGeom>
          <a:noFill/>
        </p:spPr>
        <p:txBody>
          <a:bodyPr wrap="square" rtlCol="0" anchor="ctr">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Expert</a:t>
            </a:r>
            <a:endParaRPr lang="en-US" sz="1400" dirty="0">
              <a:solidFill>
                <a:schemeClr val="tx1">
                  <a:lumMod val="65000"/>
                  <a:lumOff val="35000"/>
                </a:schemeClr>
              </a:solidFill>
              <a:latin typeface="Arial" pitchFamily="34" charset="0"/>
              <a:cs typeface="Arial" pitchFamily="34" charset="0"/>
            </a:endParaRPr>
          </a:p>
        </p:txBody>
      </p:sp>
      <p:sp>
        <p:nvSpPr>
          <p:cNvPr id="24" name="TextBox 23"/>
          <p:cNvSpPr txBox="1"/>
          <p:nvPr/>
        </p:nvSpPr>
        <p:spPr>
          <a:xfrm flipH="1">
            <a:off x="9080448" y="3875947"/>
            <a:ext cx="1336851" cy="286232"/>
          </a:xfrm>
          <a:prstGeom prst="rect">
            <a:avLst/>
          </a:prstGeom>
          <a:noFill/>
        </p:spPr>
        <p:txBody>
          <a:bodyPr wrap="square" rtlCol="0" anchor="ctr">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Redefining</a:t>
            </a:r>
            <a:endParaRPr lang="en-US" sz="1400" dirty="0">
              <a:solidFill>
                <a:schemeClr val="tx1">
                  <a:lumMod val="65000"/>
                  <a:lumOff val="35000"/>
                </a:schemeClr>
              </a:solidFill>
              <a:latin typeface="Arial" pitchFamily="34" charset="0"/>
              <a:cs typeface="Arial" pitchFamily="34" charset="0"/>
            </a:endParaRPr>
          </a:p>
        </p:txBody>
      </p:sp>
      <p:sp>
        <p:nvSpPr>
          <p:cNvPr id="25" name="TextBox 24"/>
          <p:cNvSpPr txBox="1"/>
          <p:nvPr/>
        </p:nvSpPr>
        <p:spPr>
          <a:xfrm flipH="1">
            <a:off x="6801659" y="4363937"/>
            <a:ext cx="1336851" cy="480131"/>
          </a:xfrm>
          <a:prstGeom prst="rect">
            <a:avLst/>
          </a:prstGeom>
          <a:noFill/>
        </p:spPr>
        <p:txBody>
          <a:bodyPr wrap="square" rtlCol="0" anchor="ctr">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Digital spin-offs</a:t>
            </a:r>
            <a:endParaRPr lang="en-US" sz="1400" dirty="0">
              <a:solidFill>
                <a:schemeClr val="tx1">
                  <a:lumMod val="65000"/>
                  <a:lumOff val="35000"/>
                </a:schemeClr>
              </a:solidFill>
              <a:latin typeface="Arial" pitchFamily="34" charset="0"/>
              <a:cs typeface="Arial" pitchFamily="34" charset="0"/>
            </a:endParaRPr>
          </a:p>
        </p:txBody>
      </p:sp>
      <p:sp>
        <p:nvSpPr>
          <p:cNvPr id="26" name="TextBox 25"/>
          <p:cNvSpPr txBox="1"/>
          <p:nvPr/>
        </p:nvSpPr>
        <p:spPr>
          <a:xfrm flipH="1">
            <a:off x="4994119" y="3614178"/>
            <a:ext cx="1336851" cy="867930"/>
          </a:xfrm>
          <a:prstGeom prst="rect">
            <a:avLst/>
          </a:prstGeom>
          <a:noFill/>
        </p:spPr>
        <p:txBody>
          <a:bodyPr wrap="square" rtlCol="0" anchor="ctr">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A few overarching</a:t>
            </a:r>
          </a:p>
          <a:p>
            <a:pPr algn="ctr">
              <a:lnSpc>
                <a:spcPct val="90000"/>
              </a:lnSpc>
            </a:pPr>
            <a:r>
              <a:rPr lang="en-US" sz="1400" kern="0" dirty="0">
                <a:solidFill>
                  <a:schemeClr val="tx1">
                    <a:lumMod val="65000"/>
                    <a:lumOff val="35000"/>
                  </a:schemeClr>
                </a:solidFill>
                <a:latin typeface="Arial" pitchFamily="34" charset="0"/>
                <a:cs typeface="Arial" pitchFamily="34" charset="0"/>
              </a:rPr>
              <a:t>digital priorities</a:t>
            </a:r>
            <a:endParaRPr lang="en-US" sz="1400" dirty="0">
              <a:solidFill>
                <a:schemeClr val="tx1">
                  <a:lumMod val="65000"/>
                  <a:lumOff val="35000"/>
                </a:schemeClr>
              </a:solidFill>
              <a:latin typeface="Arial" pitchFamily="34" charset="0"/>
              <a:cs typeface="Arial" pitchFamily="34" charset="0"/>
            </a:endParaRPr>
          </a:p>
        </p:txBody>
      </p:sp>
      <p:sp>
        <p:nvSpPr>
          <p:cNvPr id="27" name="TextBox 26"/>
          <p:cNvSpPr txBox="1"/>
          <p:nvPr/>
        </p:nvSpPr>
        <p:spPr>
          <a:xfrm flipH="1">
            <a:off x="3653878" y="2867351"/>
            <a:ext cx="1336851" cy="674031"/>
          </a:xfrm>
          <a:prstGeom prst="rect">
            <a:avLst/>
          </a:prstGeom>
          <a:noFill/>
        </p:spPr>
        <p:txBody>
          <a:bodyPr wrap="square" rtlCol="0" anchor="ctr">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Business units all have digital talent</a:t>
            </a:r>
            <a:endParaRPr lang="en-US" sz="1400" dirty="0">
              <a:solidFill>
                <a:schemeClr val="tx1">
                  <a:lumMod val="65000"/>
                  <a:lumOff val="35000"/>
                </a:schemeClr>
              </a:solidFill>
              <a:latin typeface="Arial" pitchFamily="34" charset="0"/>
              <a:cs typeface="Arial" pitchFamily="34" charset="0"/>
            </a:endParaRPr>
          </a:p>
        </p:txBody>
      </p:sp>
      <p:sp>
        <p:nvSpPr>
          <p:cNvPr id="28" name="TextBox 27"/>
          <p:cNvSpPr txBox="1"/>
          <p:nvPr/>
        </p:nvSpPr>
        <p:spPr>
          <a:xfrm flipH="1">
            <a:off x="2935330" y="1746707"/>
            <a:ext cx="1336851" cy="480131"/>
          </a:xfrm>
          <a:prstGeom prst="rect">
            <a:avLst/>
          </a:prstGeom>
          <a:noFill/>
        </p:spPr>
        <p:txBody>
          <a:bodyPr wrap="square" rtlCol="0" anchor="ctr">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Limited applications</a:t>
            </a:r>
            <a:endParaRPr lang="en-US" sz="1400" dirty="0">
              <a:solidFill>
                <a:schemeClr val="tx1">
                  <a:lumMod val="65000"/>
                  <a:lumOff val="35000"/>
                </a:schemeClr>
              </a:solidFill>
              <a:latin typeface="Arial" pitchFamily="34" charset="0"/>
              <a:cs typeface="Arial" pitchFamily="34" charset="0"/>
            </a:endParaRPr>
          </a:p>
        </p:txBody>
      </p:sp>
      <p:sp>
        <p:nvSpPr>
          <p:cNvPr id="29" name="TextBox 28"/>
          <p:cNvSpPr txBox="1"/>
          <p:nvPr/>
        </p:nvSpPr>
        <p:spPr>
          <a:xfrm rot="17479458" flipH="1">
            <a:off x="9599834" y="1986028"/>
            <a:ext cx="1336851" cy="286232"/>
          </a:xfrm>
          <a:prstGeom prst="rect">
            <a:avLst/>
          </a:prstGeom>
          <a:noFill/>
        </p:spPr>
        <p:txBody>
          <a:bodyPr wrap="square" rtlCol="0" anchor="ctr">
            <a:spAutoFit/>
          </a:bodyPr>
          <a:lstStyle/>
          <a:p>
            <a:pPr algn="ctr">
              <a:lnSpc>
                <a:spcPct val="90000"/>
              </a:lnSpc>
            </a:pPr>
            <a:r>
              <a:rPr lang="en-US" sz="1400" kern="0" dirty="0">
                <a:solidFill>
                  <a:schemeClr val="bg1"/>
                </a:solidFill>
                <a:latin typeface="Arial" pitchFamily="34" charset="0"/>
                <a:cs typeface="Arial" pitchFamily="34" charset="0"/>
              </a:rPr>
              <a:t>Alchemists</a:t>
            </a:r>
            <a:endParaRPr lang="en-US" sz="1400" dirty="0">
              <a:solidFill>
                <a:schemeClr val="bg1"/>
              </a:solidFill>
              <a:latin typeface="Arial" pitchFamily="34" charset="0"/>
              <a:cs typeface="Arial" pitchFamily="34" charset="0"/>
            </a:endParaRPr>
          </a:p>
        </p:txBody>
      </p:sp>
      <p:sp>
        <p:nvSpPr>
          <p:cNvPr id="30" name="TextBox 29"/>
          <p:cNvSpPr txBox="1"/>
          <p:nvPr/>
        </p:nvSpPr>
        <p:spPr>
          <a:xfrm rot="18526162" flipH="1">
            <a:off x="9171114" y="1848238"/>
            <a:ext cx="1336851" cy="480131"/>
          </a:xfrm>
          <a:prstGeom prst="rect">
            <a:avLst/>
          </a:prstGeom>
          <a:noFill/>
        </p:spPr>
        <p:txBody>
          <a:bodyPr wrap="square" rtlCol="0" anchor="ctr">
            <a:spAutoFit/>
          </a:bodyPr>
          <a:lstStyle/>
          <a:p>
            <a:pPr algn="ctr">
              <a:lnSpc>
                <a:spcPct val="90000"/>
              </a:lnSpc>
            </a:pPr>
            <a:r>
              <a:rPr lang="en-US" sz="1400" kern="0" dirty="0">
                <a:solidFill>
                  <a:schemeClr val="bg1"/>
                </a:solidFill>
                <a:latin typeface="Arial" pitchFamily="34" charset="0"/>
                <a:cs typeface="Arial" pitchFamily="34" charset="0"/>
              </a:rPr>
              <a:t>Fully networked</a:t>
            </a:r>
            <a:endParaRPr lang="en-US" sz="1400" dirty="0">
              <a:solidFill>
                <a:schemeClr val="bg1"/>
              </a:solidFill>
              <a:latin typeface="Arial" pitchFamily="34" charset="0"/>
              <a:cs typeface="Arial" pitchFamily="34" charset="0"/>
            </a:endParaRPr>
          </a:p>
        </p:txBody>
      </p:sp>
      <p:sp>
        <p:nvSpPr>
          <p:cNvPr id="31" name="TextBox 30"/>
          <p:cNvSpPr txBox="1"/>
          <p:nvPr/>
        </p:nvSpPr>
        <p:spPr>
          <a:xfrm rot="19845320" flipH="1">
            <a:off x="8596282" y="1746707"/>
            <a:ext cx="1336851" cy="480131"/>
          </a:xfrm>
          <a:prstGeom prst="rect">
            <a:avLst/>
          </a:prstGeom>
          <a:noFill/>
        </p:spPr>
        <p:txBody>
          <a:bodyPr wrap="square" rtlCol="0" anchor="ctr">
            <a:spAutoFit/>
          </a:bodyPr>
          <a:lstStyle/>
          <a:p>
            <a:pPr algn="ctr">
              <a:lnSpc>
                <a:spcPct val="90000"/>
              </a:lnSpc>
            </a:pPr>
            <a:r>
              <a:rPr lang="en-US" sz="1400" kern="0" dirty="0">
                <a:solidFill>
                  <a:schemeClr val="bg1"/>
                </a:solidFill>
                <a:latin typeface="Arial" pitchFamily="34" charset="0"/>
                <a:cs typeface="Arial" pitchFamily="34" charset="0"/>
              </a:rPr>
              <a:t>Digital is the norm</a:t>
            </a:r>
            <a:endParaRPr lang="en-US" sz="1400" dirty="0">
              <a:solidFill>
                <a:schemeClr val="bg1"/>
              </a:solidFill>
              <a:latin typeface="Arial" pitchFamily="34" charset="0"/>
              <a:cs typeface="Arial" pitchFamily="34" charset="0"/>
            </a:endParaRPr>
          </a:p>
        </p:txBody>
      </p:sp>
      <p:sp>
        <p:nvSpPr>
          <p:cNvPr id="32" name="TextBox 31"/>
          <p:cNvSpPr txBox="1"/>
          <p:nvPr/>
        </p:nvSpPr>
        <p:spPr>
          <a:xfrm rot="20598260" flipH="1">
            <a:off x="8311372" y="1445140"/>
            <a:ext cx="1336851" cy="480131"/>
          </a:xfrm>
          <a:prstGeom prst="rect">
            <a:avLst/>
          </a:prstGeom>
          <a:noFill/>
        </p:spPr>
        <p:txBody>
          <a:bodyPr wrap="square" rtlCol="0" anchor="ctr">
            <a:spAutoFit/>
          </a:bodyPr>
          <a:lstStyle/>
          <a:p>
            <a:pPr algn="ctr">
              <a:lnSpc>
                <a:spcPct val="90000"/>
              </a:lnSpc>
            </a:pPr>
            <a:r>
              <a:rPr lang="en-US" sz="1400" kern="0" dirty="0">
                <a:solidFill>
                  <a:schemeClr val="bg1"/>
                </a:solidFill>
                <a:latin typeface="Arial" pitchFamily="34" charset="0"/>
                <a:cs typeface="Arial" pitchFamily="34" charset="0"/>
              </a:rPr>
              <a:t>Everyone digital</a:t>
            </a:r>
            <a:endParaRPr lang="en-US" sz="1400" dirty="0">
              <a:solidFill>
                <a:schemeClr val="bg1"/>
              </a:solidFill>
              <a:latin typeface="Arial" pitchFamily="34" charset="0"/>
              <a:cs typeface="Arial" pitchFamily="34" charset="0"/>
            </a:endParaRPr>
          </a:p>
        </p:txBody>
      </p:sp>
      <p:sp>
        <p:nvSpPr>
          <p:cNvPr id="33" name="TextBox 32"/>
          <p:cNvSpPr txBox="1"/>
          <p:nvPr/>
        </p:nvSpPr>
        <p:spPr>
          <a:xfrm flipH="1">
            <a:off x="8111950" y="1219908"/>
            <a:ext cx="1336851" cy="286232"/>
          </a:xfrm>
          <a:prstGeom prst="rect">
            <a:avLst/>
          </a:prstGeom>
          <a:noFill/>
        </p:spPr>
        <p:txBody>
          <a:bodyPr wrap="square" rtlCol="0" anchor="ctr">
            <a:spAutoFit/>
          </a:bodyPr>
          <a:lstStyle/>
          <a:p>
            <a:pPr algn="ctr">
              <a:lnSpc>
                <a:spcPct val="90000"/>
              </a:lnSpc>
            </a:pPr>
            <a:r>
              <a:rPr lang="en-US" sz="1400" kern="0" dirty="0">
                <a:solidFill>
                  <a:schemeClr val="bg1"/>
                </a:solidFill>
                <a:latin typeface="Arial" pitchFamily="34" charset="0"/>
                <a:cs typeface="Arial" pitchFamily="34" charset="0"/>
              </a:rPr>
              <a:t>Digital leader</a:t>
            </a:r>
            <a:endParaRPr lang="en-US" sz="1400" dirty="0">
              <a:solidFill>
                <a:schemeClr val="bg1"/>
              </a:solidFill>
              <a:latin typeface="Arial" pitchFamily="34" charset="0"/>
              <a:cs typeface="Arial" pitchFamily="34" charset="0"/>
            </a:endParaRPr>
          </a:p>
        </p:txBody>
      </p:sp>
      <p:sp>
        <p:nvSpPr>
          <p:cNvPr id="34" name="TextBox 33">
            <a:extLst>
              <a:ext uri="{FF2B5EF4-FFF2-40B4-BE49-F238E27FC236}">
                <a16:creationId xmlns:a16="http://schemas.microsoft.com/office/drawing/2014/main" id="{873C9563-8F93-47C2-A3CC-F4D40075F175}"/>
              </a:ext>
            </a:extLst>
          </p:cNvPr>
          <p:cNvSpPr txBox="1"/>
          <p:nvPr/>
        </p:nvSpPr>
        <p:spPr>
          <a:xfrm flipH="1">
            <a:off x="1749707" y="5807522"/>
            <a:ext cx="2666920" cy="286232"/>
          </a:xfrm>
          <a:prstGeom prst="rect">
            <a:avLst/>
          </a:prstGeom>
          <a:noFill/>
        </p:spPr>
        <p:txBody>
          <a:bodyPr wrap="square" rtlCol="0" anchor="t">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Digital Strategies</a:t>
            </a:r>
            <a:endParaRPr lang="en-US" sz="1400" dirty="0">
              <a:solidFill>
                <a:schemeClr val="tx1">
                  <a:lumMod val="65000"/>
                  <a:lumOff val="35000"/>
                </a:schemeClr>
              </a:solidFill>
              <a:latin typeface="Arial" pitchFamily="34" charset="0"/>
              <a:cs typeface="Arial" pitchFamily="34" charset="0"/>
            </a:endParaRPr>
          </a:p>
        </p:txBody>
      </p:sp>
      <p:sp>
        <p:nvSpPr>
          <p:cNvPr id="35" name="TextBox 34">
            <a:extLst>
              <a:ext uri="{FF2B5EF4-FFF2-40B4-BE49-F238E27FC236}">
                <a16:creationId xmlns:a16="http://schemas.microsoft.com/office/drawing/2014/main" id="{D9DD4EC8-ABDB-4E29-B1DE-9B38823286B1}"/>
              </a:ext>
            </a:extLst>
          </p:cNvPr>
          <p:cNvSpPr txBox="1"/>
          <p:nvPr/>
        </p:nvSpPr>
        <p:spPr>
          <a:xfrm flipH="1">
            <a:off x="4803164" y="5817384"/>
            <a:ext cx="2666920" cy="286232"/>
          </a:xfrm>
          <a:prstGeom prst="rect">
            <a:avLst/>
          </a:prstGeom>
          <a:noFill/>
        </p:spPr>
        <p:txBody>
          <a:bodyPr wrap="square" rtlCol="0" anchor="t">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Digital Organization</a:t>
            </a:r>
            <a:endParaRPr lang="en-US" sz="1400" dirty="0">
              <a:solidFill>
                <a:schemeClr val="tx1">
                  <a:lumMod val="65000"/>
                  <a:lumOff val="35000"/>
                </a:schemeClr>
              </a:solidFill>
              <a:latin typeface="Arial" pitchFamily="34" charset="0"/>
              <a:cs typeface="Arial" pitchFamily="34" charset="0"/>
            </a:endParaRPr>
          </a:p>
        </p:txBody>
      </p:sp>
      <p:sp>
        <p:nvSpPr>
          <p:cNvPr id="36" name="TextBox 35">
            <a:extLst>
              <a:ext uri="{FF2B5EF4-FFF2-40B4-BE49-F238E27FC236}">
                <a16:creationId xmlns:a16="http://schemas.microsoft.com/office/drawing/2014/main" id="{0C849D8C-AC9A-48FB-BEC3-FF144855DDF8}"/>
              </a:ext>
            </a:extLst>
          </p:cNvPr>
          <p:cNvSpPr txBox="1"/>
          <p:nvPr/>
        </p:nvSpPr>
        <p:spPr>
          <a:xfrm flipH="1">
            <a:off x="7914649" y="5827246"/>
            <a:ext cx="2666920" cy="286232"/>
          </a:xfrm>
          <a:prstGeom prst="rect">
            <a:avLst/>
          </a:prstGeom>
          <a:noFill/>
        </p:spPr>
        <p:txBody>
          <a:bodyPr wrap="square" rtlCol="0" anchor="t">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Vertical Leadership/change</a:t>
            </a:r>
            <a:endParaRPr lang="en-US" sz="1400" dirty="0">
              <a:solidFill>
                <a:schemeClr val="tx1">
                  <a:lumMod val="65000"/>
                  <a:lumOff val="35000"/>
                </a:schemeClr>
              </a:solidFill>
              <a:latin typeface="Arial" pitchFamily="34" charset="0"/>
              <a:cs typeface="Arial" pitchFamily="34" charset="0"/>
            </a:endParaRPr>
          </a:p>
        </p:txBody>
      </p:sp>
      <p:sp>
        <p:nvSpPr>
          <p:cNvPr id="37" name="TextBox 36">
            <a:extLst>
              <a:ext uri="{FF2B5EF4-FFF2-40B4-BE49-F238E27FC236}">
                <a16:creationId xmlns:a16="http://schemas.microsoft.com/office/drawing/2014/main" id="{CA7569DC-9F53-4AC5-8959-E0CDAD4AE9AE}"/>
              </a:ext>
            </a:extLst>
          </p:cNvPr>
          <p:cNvSpPr txBox="1"/>
          <p:nvPr/>
        </p:nvSpPr>
        <p:spPr>
          <a:xfrm rot="16200000" flipH="1">
            <a:off x="278886" y="3905026"/>
            <a:ext cx="2013086" cy="286232"/>
          </a:xfrm>
          <a:prstGeom prst="rect">
            <a:avLst/>
          </a:prstGeom>
          <a:noFill/>
        </p:spPr>
        <p:txBody>
          <a:bodyPr wrap="square" rtlCol="0" anchor="b">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Digital Talent</a:t>
            </a:r>
            <a:endParaRPr lang="en-US" sz="1400" dirty="0">
              <a:solidFill>
                <a:schemeClr val="tx1">
                  <a:lumMod val="65000"/>
                  <a:lumOff val="35000"/>
                </a:schemeClr>
              </a:solidFill>
              <a:latin typeface="Arial" pitchFamily="34" charset="0"/>
              <a:cs typeface="Arial" pitchFamily="34" charset="0"/>
            </a:endParaRPr>
          </a:p>
        </p:txBody>
      </p:sp>
      <p:sp>
        <p:nvSpPr>
          <p:cNvPr id="38" name="TextBox 37">
            <a:extLst>
              <a:ext uri="{FF2B5EF4-FFF2-40B4-BE49-F238E27FC236}">
                <a16:creationId xmlns:a16="http://schemas.microsoft.com/office/drawing/2014/main" id="{8F041ED0-157A-4260-B65A-8D1BE1EDDC14}"/>
              </a:ext>
            </a:extLst>
          </p:cNvPr>
          <p:cNvSpPr txBox="1"/>
          <p:nvPr/>
        </p:nvSpPr>
        <p:spPr>
          <a:xfrm rot="16200000" flipH="1">
            <a:off x="388240" y="1916780"/>
            <a:ext cx="1821542" cy="286232"/>
          </a:xfrm>
          <a:prstGeom prst="rect">
            <a:avLst/>
          </a:prstGeom>
          <a:noFill/>
        </p:spPr>
        <p:txBody>
          <a:bodyPr wrap="square" rtlCol="0" anchor="b">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Digital Acumen</a:t>
            </a:r>
            <a:endParaRPr lang="en-US" sz="1400" dirty="0">
              <a:solidFill>
                <a:schemeClr val="tx1">
                  <a:lumMod val="65000"/>
                  <a:lumOff val="35000"/>
                </a:schemeClr>
              </a:solidFill>
              <a:latin typeface="Arial" pitchFamily="34" charset="0"/>
              <a:cs typeface="Arial" pitchFamily="34" charset="0"/>
            </a:endParaRPr>
          </a:p>
        </p:txBody>
      </p:sp>
      <p:sp>
        <p:nvSpPr>
          <p:cNvPr id="39" name="Right Arrow 59">
            <a:extLst>
              <a:ext uri="{FF2B5EF4-FFF2-40B4-BE49-F238E27FC236}">
                <a16:creationId xmlns:a16="http://schemas.microsoft.com/office/drawing/2014/main" id="{40FC42A6-12AC-4761-A17B-CF4A02D2149C}"/>
              </a:ext>
            </a:extLst>
          </p:cNvPr>
          <p:cNvSpPr/>
          <p:nvPr/>
        </p:nvSpPr>
        <p:spPr>
          <a:xfrm rot="8672033" flipH="1">
            <a:off x="4499135" y="4018730"/>
            <a:ext cx="442648" cy="321942"/>
          </a:xfrm>
          <a:prstGeom prst="rightArrow">
            <a:avLst/>
          </a:prstGeom>
          <a:solidFill>
            <a:srgbClr val="92D050"/>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ight Arrow 60">
            <a:extLst>
              <a:ext uri="{FF2B5EF4-FFF2-40B4-BE49-F238E27FC236}">
                <a16:creationId xmlns:a16="http://schemas.microsoft.com/office/drawing/2014/main" id="{A46C1FEE-0153-41A2-BE7D-0E6AD8F31304}"/>
              </a:ext>
            </a:extLst>
          </p:cNvPr>
          <p:cNvSpPr/>
          <p:nvPr/>
        </p:nvSpPr>
        <p:spPr>
          <a:xfrm rot="7929238" flipH="1">
            <a:off x="6272284" y="4694704"/>
            <a:ext cx="442648" cy="321942"/>
          </a:xfrm>
          <a:prstGeom prst="rightArrow">
            <a:avLst/>
          </a:prstGeom>
          <a:solidFill>
            <a:srgbClr val="92D050"/>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ight Arrow 61">
            <a:extLst>
              <a:ext uri="{FF2B5EF4-FFF2-40B4-BE49-F238E27FC236}">
                <a16:creationId xmlns:a16="http://schemas.microsoft.com/office/drawing/2014/main" id="{A11B3FC6-F85B-4481-9B8B-7C9A31B6991B}"/>
              </a:ext>
            </a:extLst>
          </p:cNvPr>
          <p:cNvSpPr/>
          <p:nvPr/>
        </p:nvSpPr>
        <p:spPr>
          <a:xfrm rot="6709500" flipH="1">
            <a:off x="8250756" y="4979527"/>
            <a:ext cx="442648" cy="321942"/>
          </a:xfrm>
          <a:prstGeom prst="rightArrow">
            <a:avLst/>
          </a:prstGeom>
          <a:solidFill>
            <a:srgbClr val="92D050"/>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TextBox 41"/>
          <p:cNvSpPr txBox="1"/>
          <p:nvPr/>
        </p:nvSpPr>
        <p:spPr>
          <a:xfrm flipH="1">
            <a:off x="4618691" y="1454438"/>
            <a:ext cx="1336851" cy="480131"/>
          </a:xfrm>
          <a:prstGeom prst="rect">
            <a:avLst/>
          </a:prstGeom>
          <a:noFill/>
        </p:spPr>
        <p:txBody>
          <a:bodyPr wrap="square" rtlCol="0" anchor="ctr">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Broader applications</a:t>
            </a:r>
            <a:endParaRPr lang="en-US" sz="1400" dirty="0">
              <a:solidFill>
                <a:schemeClr val="tx1">
                  <a:lumMod val="65000"/>
                  <a:lumOff val="35000"/>
                </a:schemeClr>
              </a:solidFill>
              <a:latin typeface="Arial" pitchFamily="34" charset="0"/>
              <a:cs typeface="Arial" pitchFamily="34" charset="0"/>
            </a:endParaRPr>
          </a:p>
        </p:txBody>
      </p:sp>
      <p:sp>
        <p:nvSpPr>
          <p:cNvPr id="43" name="TextBox 42"/>
          <p:cNvSpPr txBox="1"/>
          <p:nvPr/>
        </p:nvSpPr>
        <p:spPr>
          <a:xfrm flipH="1">
            <a:off x="5197938" y="2498333"/>
            <a:ext cx="1336851" cy="286232"/>
          </a:xfrm>
          <a:prstGeom prst="rect">
            <a:avLst/>
          </a:prstGeom>
          <a:noFill/>
        </p:spPr>
        <p:txBody>
          <a:bodyPr wrap="square" rtlCol="0" anchor="ctr">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Digital COEs</a:t>
            </a:r>
            <a:endParaRPr lang="en-US" sz="1400" dirty="0">
              <a:solidFill>
                <a:schemeClr val="tx1">
                  <a:lumMod val="65000"/>
                  <a:lumOff val="35000"/>
                </a:schemeClr>
              </a:solidFill>
              <a:latin typeface="Arial" pitchFamily="34" charset="0"/>
              <a:cs typeface="Arial" pitchFamily="34" charset="0"/>
            </a:endParaRPr>
          </a:p>
        </p:txBody>
      </p:sp>
      <p:sp>
        <p:nvSpPr>
          <p:cNvPr id="44" name="TextBox 43"/>
          <p:cNvSpPr txBox="1"/>
          <p:nvPr/>
        </p:nvSpPr>
        <p:spPr>
          <a:xfrm flipH="1">
            <a:off x="6061173" y="2983998"/>
            <a:ext cx="1336851" cy="867930"/>
          </a:xfrm>
          <a:prstGeom prst="rect">
            <a:avLst/>
          </a:prstGeom>
          <a:noFill/>
        </p:spPr>
        <p:txBody>
          <a:bodyPr wrap="square" rtlCol="0" anchor="ctr">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Digital strategies become</a:t>
            </a:r>
          </a:p>
          <a:p>
            <a:pPr algn="ctr">
              <a:lnSpc>
                <a:spcPct val="90000"/>
              </a:lnSpc>
            </a:pPr>
            <a:r>
              <a:rPr lang="en-US" sz="1400" kern="0" dirty="0">
                <a:solidFill>
                  <a:schemeClr val="tx1">
                    <a:lumMod val="65000"/>
                    <a:lumOff val="35000"/>
                  </a:schemeClr>
                </a:solidFill>
                <a:latin typeface="Arial" pitchFamily="34" charset="0"/>
                <a:cs typeface="Arial" pitchFamily="34" charset="0"/>
              </a:rPr>
              <a:t>critical</a:t>
            </a:r>
            <a:endParaRPr lang="en-US" sz="1400" dirty="0">
              <a:solidFill>
                <a:schemeClr val="tx1">
                  <a:lumMod val="65000"/>
                  <a:lumOff val="35000"/>
                </a:schemeClr>
              </a:solidFill>
              <a:latin typeface="Arial" pitchFamily="34" charset="0"/>
              <a:cs typeface="Arial" pitchFamily="34" charset="0"/>
            </a:endParaRPr>
          </a:p>
        </p:txBody>
      </p:sp>
      <p:sp>
        <p:nvSpPr>
          <p:cNvPr id="45" name="TextBox 44"/>
          <p:cNvSpPr txBox="1"/>
          <p:nvPr/>
        </p:nvSpPr>
        <p:spPr>
          <a:xfrm flipH="1">
            <a:off x="7456389" y="3596461"/>
            <a:ext cx="1336851" cy="480131"/>
          </a:xfrm>
          <a:prstGeom prst="rect">
            <a:avLst/>
          </a:prstGeom>
          <a:noFill/>
        </p:spPr>
        <p:txBody>
          <a:bodyPr wrap="square" rtlCol="0" anchor="ctr">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Digital re-integration</a:t>
            </a:r>
            <a:endParaRPr lang="en-US" sz="1400" dirty="0">
              <a:solidFill>
                <a:schemeClr val="tx1">
                  <a:lumMod val="65000"/>
                  <a:lumOff val="35000"/>
                </a:schemeClr>
              </a:solidFill>
              <a:latin typeface="Arial" pitchFamily="34" charset="0"/>
              <a:cs typeface="Arial" pitchFamily="34" charset="0"/>
            </a:endParaRPr>
          </a:p>
        </p:txBody>
      </p:sp>
      <p:sp>
        <p:nvSpPr>
          <p:cNvPr id="46" name="TextBox 45"/>
          <p:cNvSpPr txBox="1"/>
          <p:nvPr/>
        </p:nvSpPr>
        <p:spPr>
          <a:xfrm flipH="1">
            <a:off x="9369432" y="3040127"/>
            <a:ext cx="1336851" cy="286232"/>
          </a:xfrm>
          <a:prstGeom prst="rect">
            <a:avLst/>
          </a:prstGeom>
          <a:noFill/>
        </p:spPr>
        <p:txBody>
          <a:bodyPr wrap="square" rtlCol="0" anchor="ctr">
            <a:spAutoFit/>
          </a:bodyPr>
          <a:lstStyle/>
          <a:p>
            <a:pPr algn="ctr">
              <a:lnSpc>
                <a:spcPct val="90000"/>
              </a:lnSpc>
            </a:pPr>
            <a:r>
              <a:rPr lang="en-US" sz="1400" kern="0" dirty="0">
                <a:solidFill>
                  <a:schemeClr val="bg1"/>
                </a:solidFill>
                <a:latin typeface="Arial" pitchFamily="34" charset="0"/>
                <a:cs typeface="Arial" pitchFamily="34" charset="0"/>
              </a:rPr>
              <a:t>Transforming</a:t>
            </a:r>
            <a:endParaRPr lang="en-US" sz="1400" dirty="0">
              <a:solidFill>
                <a:schemeClr val="bg1"/>
              </a:solidFill>
              <a:latin typeface="Arial" pitchFamily="34" charset="0"/>
              <a:cs typeface="Arial" pitchFamily="34" charset="0"/>
            </a:endParaRPr>
          </a:p>
        </p:txBody>
      </p:sp>
      <p:sp>
        <p:nvSpPr>
          <p:cNvPr id="47" name="Oval 46">
            <a:extLst>
              <a:ext uri="{FF2B5EF4-FFF2-40B4-BE49-F238E27FC236}">
                <a16:creationId xmlns:a16="http://schemas.microsoft.com/office/drawing/2014/main" id="{88EEAA20-76D5-4B87-858B-2E8268F4C6A1}"/>
              </a:ext>
            </a:extLst>
          </p:cNvPr>
          <p:cNvSpPr/>
          <p:nvPr/>
        </p:nvSpPr>
        <p:spPr>
          <a:xfrm>
            <a:off x="9964244" y="745020"/>
            <a:ext cx="1356512" cy="825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dirty="0">
                <a:latin typeface="Arial" panose="020B0604020202020204" pitchFamily="34" charset="0"/>
                <a:cs typeface="Arial" panose="020B0604020202020204" pitchFamily="34" charset="0"/>
              </a:rPr>
              <a:t>Fully Digital</a:t>
            </a:r>
          </a:p>
        </p:txBody>
      </p:sp>
      <p:sp>
        <p:nvSpPr>
          <p:cNvPr id="48" name="Oval 47">
            <a:extLst>
              <a:ext uri="{FF2B5EF4-FFF2-40B4-BE49-F238E27FC236}">
                <a16:creationId xmlns:a16="http://schemas.microsoft.com/office/drawing/2014/main" id="{CD2336EE-12E2-4825-929F-2194B3F9E324}"/>
              </a:ext>
            </a:extLst>
          </p:cNvPr>
          <p:cNvSpPr/>
          <p:nvPr/>
        </p:nvSpPr>
        <p:spPr>
          <a:xfrm>
            <a:off x="871244" y="5315854"/>
            <a:ext cx="1356512" cy="825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a:latin typeface="Arial" panose="020B0604020202020204" pitchFamily="34" charset="0"/>
                <a:cs typeface="Arial" panose="020B0604020202020204" pitchFamily="34" charset="0"/>
              </a:rPr>
              <a:t>Current State</a:t>
            </a:r>
          </a:p>
        </p:txBody>
      </p:sp>
      <p:sp>
        <p:nvSpPr>
          <p:cNvPr id="49" name="Right Arrow 57">
            <a:extLst>
              <a:ext uri="{FF2B5EF4-FFF2-40B4-BE49-F238E27FC236}">
                <a16:creationId xmlns:a16="http://schemas.microsoft.com/office/drawing/2014/main" id="{DE7DBB47-5CFC-41A1-8B23-CA7BE057027C}"/>
              </a:ext>
            </a:extLst>
          </p:cNvPr>
          <p:cNvSpPr/>
          <p:nvPr/>
        </p:nvSpPr>
        <p:spPr>
          <a:xfrm rot="10240643" flipH="1">
            <a:off x="2508563" y="1511258"/>
            <a:ext cx="442648" cy="321942"/>
          </a:xfrm>
          <a:prstGeom prst="rightArrow">
            <a:avLst/>
          </a:prstGeom>
          <a:solidFill>
            <a:srgbClr val="92D050"/>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Right Arrow 58">
            <a:extLst>
              <a:ext uri="{FF2B5EF4-FFF2-40B4-BE49-F238E27FC236}">
                <a16:creationId xmlns:a16="http://schemas.microsoft.com/office/drawing/2014/main" id="{F2F45A91-6941-4525-984E-B87C8C149F71}"/>
              </a:ext>
            </a:extLst>
          </p:cNvPr>
          <p:cNvSpPr/>
          <p:nvPr/>
        </p:nvSpPr>
        <p:spPr>
          <a:xfrm rot="9683485" flipH="1">
            <a:off x="3114862" y="2892512"/>
            <a:ext cx="442648" cy="321942"/>
          </a:xfrm>
          <a:prstGeom prst="rightArrow">
            <a:avLst/>
          </a:prstGeom>
          <a:solidFill>
            <a:srgbClr val="92D050"/>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TextBox 50"/>
          <p:cNvSpPr txBox="1"/>
          <p:nvPr/>
        </p:nvSpPr>
        <p:spPr>
          <a:xfrm flipH="1">
            <a:off x="8838621" y="4671504"/>
            <a:ext cx="1417325" cy="286232"/>
          </a:xfrm>
          <a:prstGeom prst="rect">
            <a:avLst/>
          </a:prstGeom>
          <a:noFill/>
        </p:spPr>
        <p:txBody>
          <a:bodyPr wrap="square" rtlCol="0" anchor="ctr">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Achiever</a:t>
            </a:r>
            <a:endParaRPr lang="en-US" sz="1400" dirty="0">
              <a:solidFill>
                <a:schemeClr val="tx1">
                  <a:lumMod val="65000"/>
                  <a:lumOff val="35000"/>
                </a:schemeClr>
              </a:solidFill>
              <a:latin typeface="Arial" pitchFamily="34" charset="0"/>
              <a:cs typeface="Arial" pitchFamily="34" charset="0"/>
            </a:endParaRPr>
          </a:p>
        </p:txBody>
      </p:sp>
      <p:sp>
        <p:nvSpPr>
          <p:cNvPr id="52" name="TextBox 51"/>
          <p:cNvSpPr txBox="1"/>
          <p:nvPr/>
        </p:nvSpPr>
        <p:spPr>
          <a:xfrm flipH="1">
            <a:off x="8160762" y="2823256"/>
            <a:ext cx="1336851" cy="480131"/>
          </a:xfrm>
          <a:prstGeom prst="rect">
            <a:avLst/>
          </a:prstGeom>
          <a:noFill/>
        </p:spPr>
        <p:txBody>
          <a:bodyPr wrap="square" rtlCol="0" anchor="ctr">
            <a:spAutoFit/>
          </a:bodyPr>
          <a:lstStyle/>
          <a:p>
            <a:pPr algn="ctr">
              <a:lnSpc>
                <a:spcPct val="90000"/>
              </a:lnSpc>
            </a:pPr>
            <a:r>
              <a:rPr lang="en-US" sz="1400" kern="0" dirty="0">
                <a:solidFill>
                  <a:schemeClr val="bg1"/>
                </a:solidFill>
                <a:latin typeface="Arial" pitchFamily="34" charset="0"/>
                <a:cs typeface="Arial" pitchFamily="34" charset="0"/>
              </a:rPr>
              <a:t>Digital redesign</a:t>
            </a:r>
            <a:endParaRPr lang="en-US" sz="1400" dirty="0">
              <a:solidFill>
                <a:schemeClr val="bg1"/>
              </a:solidFill>
              <a:latin typeface="Arial" pitchFamily="34" charset="0"/>
              <a:cs typeface="Arial" pitchFamily="34" charset="0"/>
            </a:endParaRPr>
          </a:p>
        </p:txBody>
      </p:sp>
      <p:sp>
        <p:nvSpPr>
          <p:cNvPr id="53" name="TextBox 52"/>
          <p:cNvSpPr txBox="1"/>
          <p:nvPr/>
        </p:nvSpPr>
        <p:spPr>
          <a:xfrm flipH="1">
            <a:off x="7330770" y="2545451"/>
            <a:ext cx="1336851" cy="286232"/>
          </a:xfrm>
          <a:prstGeom prst="rect">
            <a:avLst/>
          </a:prstGeom>
          <a:noFill/>
        </p:spPr>
        <p:txBody>
          <a:bodyPr wrap="square" rtlCol="0" anchor="ctr">
            <a:spAutoFit/>
          </a:bodyPr>
          <a:lstStyle/>
          <a:p>
            <a:pPr algn="ctr">
              <a:lnSpc>
                <a:spcPct val="90000"/>
              </a:lnSpc>
            </a:pPr>
            <a:r>
              <a:rPr lang="en-US" sz="1400" kern="0" dirty="0">
                <a:solidFill>
                  <a:schemeClr val="bg1"/>
                </a:solidFill>
                <a:latin typeface="Arial" pitchFamily="34" charset="0"/>
                <a:cs typeface="Arial" pitchFamily="34" charset="0"/>
              </a:rPr>
              <a:t>Revolutionary </a:t>
            </a:r>
            <a:endParaRPr lang="en-US" sz="1400" dirty="0">
              <a:solidFill>
                <a:schemeClr val="bg1"/>
              </a:solidFill>
              <a:latin typeface="Arial" pitchFamily="34" charset="0"/>
              <a:cs typeface="Arial" pitchFamily="34" charset="0"/>
            </a:endParaRPr>
          </a:p>
        </p:txBody>
      </p:sp>
      <p:sp>
        <p:nvSpPr>
          <p:cNvPr id="54" name="TextBox 53"/>
          <p:cNvSpPr txBox="1"/>
          <p:nvPr/>
        </p:nvSpPr>
        <p:spPr>
          <a:xfrm flipH="1">
            <a:off x="6686193" y="1827819"/>
            <a:ext cx="1336851" cy="674031"/>
          </a:xfrm>
          <a:prstGeom prst="rect">
            <a:avLst/>
          </a:prstGeom>
          <a:noFill/>
        </p:spPr>
        <p:txBody>
          <a:bodyPr wrap="square" rtlCol="0" anchor="ctr">
            <a:spAutoFit/>
          </a:bodyPr>
          <a:lstStyle/>
          <a:p>
            <a:pPr algn="ctr">
              <a:lnSpc>
                <a:spcPct val="90000"/>
              </a:lnSpc>
            </a:pPr>
            <a:r>
              <a:rPr lang="en-US" sz="1400" kern="0" dirty="0">
                <a:solidFill>
                  <a:schemeClr val="bg1"/>
                </a:solidFill>
                <a:latin typeface="Arial" pitchFamily="34" charset="0"/>
                <a:cs typeface="Arial" pitchFamily="34" charset="0"/>
              </a:rPr>
              <a:t>Leverage Ecosystem talent</a:t>
            </a:r>
            <a:endParaRPr lang="en-US" sz="1400" dirty="0">
              <a:solidFill>
                <a:schemeClr val="bg1"/>
              </a:solidFill>
              <a:latin typeface="Arial" pitchFamily="34" charset="0"/>
              <a:cs typeface="Arial" pitchFamily="34" charset="0"/>
            </a:endParaRPr>
          </a:p>
        </p:txBody>
      </p:sp>
      <p:sp>
        <p:nvSpPr>
          <p:cNvPr id="55" name="TextBox 54"/>
          <p:cNvSpPr txBox="1"/>
          <p:nvPr/>
        </p:nvSpPr>
        <p:spPr>
          <a:xfrm flipH="1">
            <a:off x="6431361" y="1249289"/>
            <a:ext cx="1336851" cy="480131"/>
          </a:xfrm>
          <a:prstGeom prst="rect">
            <a:avLst/>
          </a:prstGeom>
          <a:noFill/>
        </p:spPr>
        <p:txBody>
          <a:bodyPr wrap="square" rtlCol="0" anchor="ctr">
            <a:spAutoFit/>
          </a:bodyPr>
          <a:lstStyle/>
          <a:p>
            <a:pPr algn="ctr">
              <a:lnSpc>
                <a:spcPct val="90000"/>
              </a:lnSpc>
            </a:pPr>
            <a:r>
              <a:rPr lang="en-US" sz="1400" kern="0" dirty="0">
                <a:solidFill>
                  <a:schemeClr val="bg1"/>
                </a:solidFill>
                <a:latin typeface="Arial" pitchFamily="34" charset="0"/>
                <a:cs typeface="Arial" pitchFamily="34" charset="0"/>
              </a:rPr>
              <a:t>Integrated perspective</a:t>
            </a:r>
            <a:endParaRPr lang="en-US" sz="1400" dirty="0">
              <a:solidFill>
                <a:schemeClr val="bg1"/>
              </a:solidFill>
              <a:latin typeface="Arial" pitchFamily="34" charset="0"/>
              <a:cs typeface="Arial" pitchFamily="34" charset="0"/>
            </a:endParaRPr>
          </a:p>
        </p:txBody>
      </p:sp>
      <p:sp>
        <p:nvSpPr>
          <p:cNvPr id="56" name="Title 55"/>
          <p:cNvSpPr>
            <a:spLocks noGrp="1"/>
          </p:cNvSpPr>
          <p:nvPr>
            <p:ph type="title"/>
          </p:nvPr>
        </p:nvSpPr>
        <p:spPr>
          <a:xfrm>
            <a:off x="1835553" y="209079"/>
            <a:ext cx="10515600" cy="1325563"/>
          </a:xfrm>
        </p:spPr>
        <p:txBody>
          <a:bodyPr>
            <a:normAutofit/>
          </a:bodyPr>
          <a:lstStyle/>
          <a:p>
            <a:r>
              <a:rPr lang="en-US" sz="3200" dirty="0"/>
              <a:t>The Digital Capacity of Leadership</a:t>
            </a:r>
          </a:p>
        </p:txBody>
      </p:sp>
    </p:spTree>
    <p:extLst>
      <p:ext uri="{BB962C8B-B14F-4D97-AF65-F5344CB8AC3E}">
        <p14:creationId xmlns:p14="http://schemas.microsoft.com/office/powerpoint/2010/main" val="790420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6016"/>
            <a:ext cx="10515600" cy="1325563"/>
          </a:xfrm>
        </p:spPr>
        <p:txBody>
          <a:bodyPr>
            <a:normAutofit/>
          </a:bodyPr>
          <a:lstStyle/>
          <a:p>
            <a:r>
              <a:rPr lang="en-US" sz="2400" dirty="0"/>
              <a:t>How Leadership is Changing- Jay Conger’s View</a:t>
            </a:r>
          </a:p>
        </p:txBody>
      </p:sp>
      <p:pic>
        <p:nvPicPr>
          <p:cNvPr id="3" name="Picture 2"/>
          <p:cNvPicPr>
            <a:picLocks noChangeAspect="1"/>
          </p:cNvPicPr>
          <p:nvPr/>
        </p:nvPicPr>
        <p:blipFill rotWithShape="1">
          <a:blip r:embed="rId2"/>
          <a:srcRect r="15516" b="13815"/>
          <a:stretch/>
        </p:blipFill>
        <p:spPr>
          <a:xfrm>
            <a:off x="2196444" y="1056591"/>
            <a:ext cx="7227847" cy="4938856"/>
          </a:xfrm>
          <a:prstGeom prst="rect">
            <a:avLst/>
          </a:prstGeom>
        </p:spPr>
      </p:pic>
    </p:spTree>
    <p:extLst>
      <p:ext uri="{BB962C8B-B14F-4D97-AF65-F5344CB8AC3E}">
        <p14:creationId xmlns:p14="http://schemas.microsoft.com/office/powerpoint/2010/main" val="620950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463" y="378307"/>
            <a:ext cx="10515600" cy="1325563"/>
          </a:xfrm>
        </p:spPr>
        <p:txBody>
          <a:bodyPr>
            <a:normAutofit/>
          </a:bodyPr>
          <a:lstStyle/>
          <a:p>
            <a:r>
              <a:rPr lang="en-US" sz="2800" dirty="0"/>
              <a:t>CCL’s Digital Leader Framework</a:t>
            </a:r>
          </a:p>
        </p:txBody>
      </p:sp>
      <p:pic>
        <p:nvPicPr>
          <p:cNvPr id="3" name="Picture 2"/>
          <p:cNvPicPr>
            <a:picLocks noChangeAspect="1"/>
          </p:cNvPicPr>
          <p:nvPr/>
        </p:nvPicPr>
        <p:blipFill>
          <a:blip r:embed="rId2"/>
          <a:stretch>
            <a:fillRect/>
          </a:stretch>
        </p:blipFill>
        <p:spPr>
          <a:xfrm>
            <a:off x="2904241" y="978189"/>
            <a:ext cx="6553200" cy="5090160"/>
          </a:xfrm>
          <a:prstGeom prst="rect">
            <a:avLst/>
          </a:prstGeom>
        </p:spPr>
      </p:pic>
    </p:spTree>
    <p:extLst>
      <p:ext uri="{BB962C8B-B14F-4D97-AF65-F5344CB8AC3E}">
        <p14:creationId xmlns:p14="http://schemas.microsoft.com/office/powerpoint/2010/main" val="3072274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669" y="296958"/>
            <a:ext cx="5484494" cy="1325563"/>
          </a:xfrm>
        </p:spPr>
        <p:txBody>
          <a:bodyPr>
            <a:normAutofit/>
          </a:bodyPr>
          <a:lstStyle/>
          <a:p>
            <a:r>
              <a:rPr lang="en-US" sz="4000" dirty="0"/>
              <a:t>Digital = Old + New</a:t>
            </a:r>
          </a:p>
        </p:txBody>
      </p:sp>
      <p:sp>
        <p:nvSpPr>
          <p:cNvPr id="4" name="Oval 3"/>
          <p:cNvSpPr/>
          <p:nvPr/>
        </p:nvSpPr>
        <p:spPr>
          <a:xfrm rot="21395266">
            <a:off x="6203944" y="5227546"/>
            <a:ext cx="4145832" cy="1051562"/>
          </a:xfrm>
          <a:prstGeom prst="ellipse">
            <a:avLst/>
          </a:prstGeom>
          <a:gradFill flip="none" rotWithShape="1">
            <a:gsLst>
              <a:gs pos="0">
                <a:schemeClr val="tx1">
                  <a:lumMod val="85000"/>
                  <a:lumOff val="15000"/>
                  <a:alpha val="78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5" name="Group 4"/>
          <p:cNvGrpSpPr/>
          <p:nvPr/>
        </p:nvGrpSpPr>
        <p:grpSpPr>
          <a:xfrm>
            <a:off x="5792213" y="1310335"/>
            <a:ext cx="5190014" cy="4062943"/>
            <a:chOff x="4747096" y="1905000"/>
            <a:chExt cx="2694633" cy="2277254"/>
          </a:xfrm>
        </p:grpSpPr>
        <p:grpSp>
          <p:nvGrpSpPr>
            <p:cNvPr id="8" name="Group 18"/>
            <p:cNvGrpSpPr/>
            <p:nvPr/>
          </p:nvGrpSpPr>
          <p:grpSpPr>
            <a:xfrm>
              <a:off x="4747096" y="3091902"/>
              <a:ext cx="2694633" cy="1090352"/>
              <a:chOff x="3842484" y="4051112"/>
              <a:chExt cx="4295676" cy="1738197"/>
            </a:xfrm>
          </p:grpSpPr>
          <p:sp>
            <p:nvSpPr>
              <p:cNvPr id="16" name="Freeform 15"/>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p:cNvSpPr/>
              <p:nvPr/>
            </p:nvSpPr>
            <p:spPr>
              <a:xfrm>
                <a:off x="3842484"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7"/>
              <p:cNvSpPr/>
              <p:nvPr/>
            </p:nvSpPr>
            <p:spPr>
              <a:xfrm>
                <a:off x="6033439" y="4456319"/>
                <a:ext cx="2104721"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543" h="992778">
                    <a:moveTo>
                      <a:pt x="0" y="342538"/>
                    </a:moveTo>
                    <a:lnTo>
                      <a:pt x="1187269" y="0"/>
                    </a:lnTo>
                    <a:lnTo>
                      <a:pt x="1567543" y="537029"/>
                    </a:lnTo>
                    <a:lnTo>
                      <a:pt x="8709" y="992778"/>
                    </a:lnTo>
                    <a:lnTo>
                      <a:pt x="0" y="342538"/>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6"/>
            <p:cNvGrpSpPr/>
            <p:nvPr/>
          </p:nvGrpSpPr>
          <p:grpSpPr>
            <a:xfrm>
              <a:off x="5211622" y="2645891"/>
              <a:ext cx="1809938" cy="791180"/>
              <a:chOff x="4396387" y="3258519"/>
              <a:chExt cx="3258582" cy="1424429"/>
            </a:xfrm>
          </p:grpSpPr>
          <p:sp>
            <p:nvSpPr>
              <p:cNvPr id="13" name="Freeform 12"/>
              <p:cNvSpPr/>
              <p:nvPr/>
            </p:nvSpPr>
            <p:spPr>
              <a:xfrm>
                <a:off x="4845770" y="3258519"/>
                <a:ext cx="2350074" cy="630365"/>
              </a:xfrm>
              <a:custGeom>
                <a:avLst/>
                <a:gdLst>
                  <a:gd name="connsiteX0" fmla="*/ 2295 w 1753518"/>
                  <a:gd name="connsiteY0" fmla="*/ 233650 h 465922"/>
                  <a:gd name="connsiteX1" fmla="*/ 905678 w 1753518"/>
                  <a:gd name="connsiteY1" fmla="*/ 2295 h 465922"/>
                  <a:gd name="connsiteX2" fmla="*/ 1751223 w 1753518"/>
                  <a:gd name="connsiteY2" fmla="*/ 219879 h 465922"/>
                  <a:gd name="connsiteX3" fmla="*/ 891907 w 1753518"/>
                  <a:gd name="connsiteY3" fmla="*/ 462250 h 465922"/>
                  <a:gd name="connsiteX4" fmla="*/ 2295 w 1753518"/>
                  <a:gd name="connsiteY4" fmla="*/ 233650 h 465922"/>
                  <a:gd name="connsiteX0" fmla="*/ 2295 w 1753518"/>
                  <a:gd name="connsiteY0" fmla="*/ 233650 h 465922"/>
                  <a:gd name="connsiteX1" fmla="*/ 905678 w 1753518"/>
                  <a:gd name="connsiteY1" fmla="*/ 2295 h 465922"/>
                  <a:gd name="connsiteX2" fmla="*/ 1751223 w 1753518"/>
                  <a:gd name="connsiteY2" fmla="*/ 219879 h 465922"/>
                  <a:gd name="connsiteX3" fmla="*/ 891907 w 1753518"/>
                  <a:gd name="connsiteY3" fmla="*/ 462250 h 465922"/>
                  <a:gd name="connsiteX4" fmla="*/ 2295 w 1753518"/>
                  <a:gd name="connsiteY4" fmla="*/ 233650 h 465922"/>
                  <a:gd name="connsiteX0" fmla="*/ 0 w 1751223"/>
                  <a:gd name="connsiteY0" fmla="*/ 233650 h 462250"/>
                  <a:gd name="connsiteX1" fmla="*/ 903383 w 1751223"/>
                  <a:gd name="connsiteY1" fmla="*/ 2295 h 462250"/>
                  <a:gd name="connsiteX2" fmla="*/ 1748928 w 1751223"/>
                  <a:gd name="connsiteY2" fmla="*/ 219879 h 462250"/>
                  <a:gd name="connsiteX3" fmla="*/ 889612 w 1751223"/>
                  <a:gd name="connsiteY3" fmla="*/ 462250 h 462250"/>
                  <a:gd name="connsiteX4" fmla="*/ 0 w 1751223"/>
                  <a:gd name="connsiteY4" fmla="*/ 233650 h 462250"/>
                  <a:gd name="connsiteX0" fmla="*/ 0 w 1751223"/>
                  <a:gd name="connsiteY0" fmla="*/ 233650 h 462250"/>
                  <a:gd name="connsiteX1" fmla="*/ 903383 w 1751223"/>
                  <a:gd name="connsiteY1" fmla="*/ 2295 h 462250"/>
                  <a:gd name="connsiteX2" fmla="*/ 1748928 w 1751223"/>
                  <a:gd name="connsiteY2" fmla="*/ 219879 h 462250"/>
                  <a:gd name="connsiteX3" fmla="*/ 889612 w 1751223"/>
                  <a:gd name="connsiteY3" fmla="*/ 462250 h 462250"/>
                  <a:gd name="connsiteX4" fmla="*/ 0 w 1751223"/>
                  <a:gd name="connsiteY4" fmla="*/ 233650 h 462250"/>
                  <a:gd name="connsiteX0" fmla="*/ 0 w 1748928"/>
                  <a:gd name="connsiteY0" fmla="*/ 231355 h 459955"/>
                  <a:gd name="connsiteX1" fmla="*/ 903383 w 1748928"/>
                  <a:gd name="connsiteY1" fmla="*/ 0 h 459955"/>
                  <a:gd name="connsiteX2" fmla="*/ 1748928 w 1748928"/>
                  <a:gd name="connsiteY2" fmla="*/ 217584 h 459955"/>
                  <a:gd name="connsiteX3" fmla="*/ 889612 w 1748928"/>
                  <a:gd name="connsiteY3" fmla="*/ 459955 h 459955"/>
                  <a:gd name="connsiteX4" fmla="*/ 0 w 1748928"/>
                  <a:gd name="connsiteY4" fmla="*/ 231355 h 459955"/>
                  <a:gd name="connsiteX0" fmla="*/ 0 w 1748928"/>
                  <a:gd name="connsiteY0" fmla="*/ 231355 h 464718"/>
                  <a:gd name="connsiteX1" fmla="*/ 903383 w 1748928"/>
                  <a:gd name="connsiteY1" fmla="*/ 0 h 464718"/>
                  <a:gd name="connsiteX2" fmla="*/ 1748928 w 1748928"/>
                  <a:gd name="connsiteY2" fmla="*/ 217584 h 464718"/>
                  <a:gd name="connsiteX3" fmla="*/ 903106 w 1748928"/>
                  <a:gd name="connsiteY3" fmla="*/ 464718 h 464718"/>
                  <a:gd name="connsiteX4" fmla="*/ 0 w 1748928"/>
                  <a:gd name="connsiteY4" fmla="*/ 231355 h 464718"/>
                  <a:gd name="connsiteX0" fmla="*/ 0 w 1787028"/>
                  <a:gd name="connsiteY0" fmla="*/ 267074 h 464718"/>
                  <a:gd name="connsiteX1" fmla="*/ 941483 w 1787028"/>
                  <a:gd name="connsiteY1" fmla="*/ 0 h 464718"/>
                  <a:gd name="connsiteX2" fmla="*/ 1787028 w 1787028"/>
                  <a:gd name="connsiteY2" fmla="*/ 217584 h 464718"/>
                  <a:gd name="connsiteX3" fmla="*/ 941206 w 1787028"/>
                  <a:gd name="connsiteY3" fmla="*/ 464718 h 464718"/>
                  <a:gd name="connsiteX4" fmla="*/ 0 w 1787028"/>
                  <a:gd name="connsiteY4" fmla="*/ 267074 h 464718"/>
                  <a:gd name="connsiteX0" fmla="*/ 0 w 1754484"/>
                  <a:gd name="connsiteY0" fmla="*/ 231355 h 464718"/>
                  <a:gd name="connsiteX1" fmla="*/ 908939 w 1754484"/>
                  <a:gd name="connsiteY1" fmla="*/ 0 h 464718"/>
                  <a:gd name="connsiteX2" fmla="*/ 1754484 w 1754484"/>
                  <a:gd name="connsiteY2" fmla="*/ 217584 h 464718"/>
                  <a:gd name="connsiteX3" fmla="*/ 908662 w 1754484"/>
                  <a:gd name="connsiteY3" fmla="*/ 464718 h 464718"/>
                  <a:gd name="connsiteX4" fmla="*/ 0 w 1754484"/>
                  <a:gd name="connsiteY4" fmla="*/ 231355 h 464718"/>
                  <a:gd name="connsiteX0" fmla="*/ 0 w 1754484"/>
                  <a:gd name="connsiteY0" fmla="*/ 231355 h 419474"/>
                  <a:gd name="connsiteX1" fmla="*/ 908939 w 1754484"/>
                  <a:gd name="connsiteY1" fmla="*/ 0 h 419474"/>
                  <a:gd name="connsiteX2" fmla="*/ 1754484 w 1754484"/>
                  <a:gd name="connsiteY2" fmla="*/ 217584 h 419474"/>
                  <a:gd name="connsiteX3" fmla="*/ 912631 w 1754484"/>
                  <a:gd name="connsiteY3" fmla="*/ 419474 h 419474"/>
                  <a:gd name="connsiteX4" fmla="*/ 0 w 1754484"/>
                  <a:gd name="connsiteY4" fmla="*/ 231355 h 419474"/>
                  <a:gd name="connsiteX0" fmla="*/ 0 w 1754484"/>
                  <a:gd name="connsiteY0" fmla="*/ 231355 h 464718"/>
                  <a:gd name="connsiteX1" fmla="*/ 908939 w 1754484"/>
                  <a:gd name="connsiteY1" fmla="*/ 0 h 464718"/>
                  <a:gd name="connsiteX2" fmla="*/ 1754484 w 1754484"/>
                  <a:gd name="connsiteY2" fmla="*/ 217584 h 464718"/>
                  <a:gd name="connsiteX3" fmla="*/ 909457 w 1754484"/>
                  <a:gd name="connsiteY3" fmla="*/ 464718 h 464718"/>
                  <a:gd name="connsiteX4" fmla="*/ 0 w 1754484"/>
                  <a:gd name="connsiteY4" fmla="*/ 231355 h 464718"/>
                  <a:gd name="connsiteX0" fmla="*/ 0 w 1741785"/>
                  <a:gd name="connsiteY0" fmla="*/ 231355 h 464718"/>
                  <a:gd name="connsiteX1" fmla="*/ 908939 w 1741785"/>
                  <a:gd name="connsiteY1" fmla="*/ 0 h 464718"/>
                  <a:gd name="connsiteX2" fmla="*/ 1741785 w 1741785"/>
                  <a:gd name="connsiteY2" fmla="*/ 224728 h 464718"/>
                  <a:gd name="connsiteX3" fmla="*/ 909457 w 1741785"/>
                  <a:gd name="connsiteY3" fmla="*/ 464718 h 464718"/>
                  <a:gd name="connsiteX4" fmla="*/ 0 w 1741785"/>
                  <a:gd name="connsiteY4" fmla="*/ 231355 h 464718"/>
                  <a:gd name="connsiteX0" fmla="*/ 0 w 1767186"/>
                  <a:gd name="connsiteY0" fmla="*/ 231355 h 464718"/>
                  <a:gd name="connsiteX1" fmla="*/ 908939 w 1767186"/>
                  <a:gd name="connsiteY1" fmla="*/ 0 h 464718"/>
                  <a:gd name="connsiteX2" fmla="*/ 1767186 w 1767186"/>
                  <a:gd name="connsiteY2" fmla="*/ 208059 h 464718"/>
                  <a:gd name="connsiteX3" fmla="*/ 909457 w 1767186"/>
                  <a:gd name="connsiteY3" fmla="*/ 464718 h 464718"/>
                  <a:gd name="connsiteX4" fmla="*/ 0 w 1767186"/>
                  <a:gd name="connsiteY4" fmla="*/ 231355 h 464718"/>
                  <a:gd name="connsiteX0" fmla="*/ 0 w 1747343"/>
                  <a:gd name="connsiteY0" fmla="*/ 231355 h 464718"/>
                  <a:gd name="connsiteX1" fmla="*/ 908939 w 1747343"/>
                  <a:gd name="connsiteY1" fmla="*/ 0 h 464718"/>
                  <a:gd name="connsiteX2" fmla="*/ 1747343 w 1747343"/>
                  <a:gd name="connsiteY2" fmla="*/ 222347 h 464718"/>
                  <a:gd name="connsiteX3" fmla="*/ 909457 w 1747343"/>
                  <a:gd name="connsiteY3" fmla="*/ 464718 h 464718"/>
                  <a:gd name="connsiteX4" fmla="*/ 0 w 1747343"/>
                  <a:gd name="connsiteY4" fmla="*/ 231355 h 464718"/>
                  <a:gd name="connsiteX0" fmla="*/ 0 w 1747343"/>
                  <a:gd name="connsiteY0" fmla="*/ 231355 h 448049"/>
                  <a:gd name="connsiteX1" fmla="*/ 908939 w 1747343"/>
                  <a:gd name="connsiteY1" fmla="*/ 0 h 448049"/>
                  <a:gd name="connsiteX2" fmla="*/ 1747343 w 1747343"/>
                  <a:gd name="connsiteY2" fmla="*/ 222347 h 448049"/>
                  <a:gd name="connsiteX3" fmla="*/ 925333 w 1747343"/>
                  <a:gd name="connsiteY3" fmla="*/ 448049 h 448049"/>
                  <a:gd name="connsiteX4" fmla="*/ 0 w 1747343"/>
                  <a:gd name="connsiteY4" fmla="*/ 231355 h 448049"/>
                  <a:gd name="connsiteX0" fmla="*/ 0 w 1747343"/>
                  <a:gd name="connsiteY0" fmla="*/ 231355 h 469480"/>
                  <a:gd name="connsiteX1" fmla="*/ 908939 w 1747343"/>
                  <a:gd name="connsiteY1" fmla="*/ 0 h 469480"/>
                  <a:gd name="connsiteX2" fmla="*/ 1747343 w 1747343"/>
                  <a:gd name="connsiteY2" fmla="*/ 222347 h 469480"/>
                  <a:gd name="connsiteX3" fmla="*/ 905490 w 1747343"/>
                  <a:gd name="connsiteY3" fmla="*/ 469480 h 469480"/>
                  <a:gd name="connsiteX4" fmla="*/ 0 w 1747343"/>
                  <a:gd name="connsiteY4" fmla="*/ 231355 h 469480"/>
                  <a:gd name="connsiteX0" fmla="*/ 0 w 1733935"/>
                  <a:gd name="connsiteY0" fmla="*/ 318885 h 469480"/>
                  <a:gd name="connsiteX1" fmla="*/ 895531 w 1733935"/>
                  <a:gd name="connsiteY1" fmla="*/ 0 h 469480"/>
                  <a:gd name="connsiteX2" fmla="*/ 1733935 w 1733935"/>
                  <a:gd name="connsiteY2" fmla="*/ 222347 h 469480"/>
                  <a:gd name="connsiteX3" fmla="*/ 892082 w 1733935"/>
                  <a:gd name="connsiteY3" fmla="*/ 469480 h 469480"/>
                  <a:gd name="connsiteX4" fmla="*/ 0 w 1733935"/>
                  <a:gd name="connsiteY4" fmla="*/ 318885 h 469480"/>
                  <a:gd name="connsiteX0" fmla="*/ 0 w 1746270"/>
                  <a:gd name="connsiteY0" fmla="*/ 235616 h 469480"/>
                  <a:gd name="connsiteX1" fmla="*/ 907866 w 1746270"/>
                  <a:gd name="connsiteY1" fmla="*/ 0 h 469480"/>
                  <a:gd name="connsiteX2" fmla="*/ 1746270 w 1746270"/>
                  <a:gd name="connsiteY2" fmla="*/ 222347 h 469480"/>
                  <a:gd name="connsiteX3" fmla="*/ 904417 w 1746270"/>
                  <a:gd name="connsiteY3" fmla="*/ 469480 h 469480"/>
                  <a:gd name="connsiteX4" fmla="*/ 0 w 1746270"/>
                  <a:gd name="connsiteY4" fmla="*/ 235616 h 469480"/>
                  <a:gd name="connsiteX0" fmla="*/ 0 w 1746270"/>
                  <a:gd name="connsiteY0" fmla="*/ 235616 h 469480"/>
                  <a:gd name="connsiteX1" fmla="*/ 907866 w 1746270"/>
                  <a:gd name="connsiteY1" fmla="*/ 0 h 469480"/>
                  <a:gd name="connsiteX2" fmla="*/ 1746270 w 1746270"/>
                  <a:gd name="connsiteY2" fmla="*/ 286440 h 469480"/>
                  <a:gd name="connsiteX3" fmla="*/ 904417 w 1746270"/>
                  <a:gd name="connsiteY3" fmla="*/ 469480 h 469480"/>
                  <a:gd name="connsiteX4" fmla="*/ 0 w 1746270"/>
                  <a:gd name="connsiteY4" fmla="*/ 235616 h 469480"/>
                  <a:gd name="connsiteX0" fmla="*/ 0 w 1750276"/>
                  <a:gd name="connsiteY0" fmla="*/ 235616 h 469480"/>
                  <a:gd name="connsiteX1" fmla="*/ 907866 w 1750276"/>
                  <a:gd name="connsiteY1" fmla="*/ 0 h 469480"/>
                  <a:gd name="connsiteX2" fmla="*/ 1750276 w 1750276"/>
                  <a:gd name="connsiteY2" fmla="*/ 224350 h 469480"/>
                  <a:gd name="connsiteX3" fmla="*/ 904417 w 1750276"/>
                  <a:gd name="connsiteY3" fmla="*/ 469480 h 469480"/>
                  <a:gd name="connsiteX4" fmla="*/ 0 w 1750276"/>
                  <a:gd name="connsiteY4" fmla="*/ 235616 h 46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276" h="469480">
                    <a:moveTo>
                      <a:pt x="0" y="235616"/>
                    </a:moveTo>
                    <a:lnTo>
                      <a:pt x="907866" y="0"/>
                    </a:lnTo>
                    <a:lnTo>
                      <a:pt x="1750276" y="224350"/>
                    </a:lnTo>
                    <a:lnTo>
                      <a:pt x="904417" y="469480"/>
                    </a:lnTo>
                    <a:lnTo>
                      <a:pt x="0" y="235616"/>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00481" y="3555786"/>
                <a:ext cx="1654488" cy="1125414"/>
              </a:xfrm>
              <a:custGeom>
                <a:avLst/>
                <a:gdLst>
                  <a:gd name="connsiteX0" fmla="*/ 196941 w 1524437"/>
                  <a:gd name="connsiteY0" fmla="*/ 282093 h 913090"/>
                  <a:gd name="connsiteX1" fmla="*/ 1040599 w 1524437"/>
                  <a:gd name="connsiteY1" fmla="*/ 38427 h 913090"/>
                  <a:gd name="connsiteX2" fmla="*/ 1383827 w 1524437"/>
                  <a:gd name="connsiteY2" fmla="*/ 512658 h 913090"/>
                  <a:gd name="connsiteX3" fmla="*/ 196941 w 1524437"/>
                  <a:gd name="connsiteY3" fmla="*/ 874226 h 913090"/>
                  <a:gd name="connsiteX4" fmla="*/ 196941 w 1524437"/>
                  <a:gd name="connsiteY4" fmla="*/ 282093 h 913090"/>
                  <a:gd name="connsiteX0" fmla="*/ 196941 w 1524437"/>
                  <a:gd name="connsiteY0" fmla="*/ 243666 h 874663"/>
                  <a:gd name="connsiteX1" fmla="*/ 1040599 w 1524437"/>
                  <a:gd name="connsiteY1" fmla="*/ 0 h 874663"/>
                  <a:gd name="connsiteX2" fmla="*/ 1383827 w 1524437"/>
                  <a:gd name="connsiteY2" fmla="*/ 474231 h 874663"/>
                  <a:gd name="connsiteX3" fmla="*/ 196941 w 1524437"/>
                  <a:gd name="connsiteY3" fmla="*/ 835799 h 874663"/>
                  <a:gd name="connsiteX4" fmla="*/ 196941 w 1524437"/>
                  <a:gd name="connsiteY4" fmla="*/ 243666 h 874663"/>
                  <a:gd name="connsiteX0" fmla="*/ 0 w 1327496"/>
                  <a:gd name="connsiteY0" fmla="*/ 243666 h 874663"/>
                  <a:gd name="connsiteX1" fmla="*/ 843658 w 1327496"/>
                  <a:gd name="connsiteY1" fmla="*/ 0 h 874663"/>
                  <a:gd name="connsiteX2" fmla="*/ 1186886 w 1327496"/>
                  <a:gd name="connsiteY2" fmla="*/ 474231 h 874663"/>
                  <a:gd name="connsiteX3" fmla="*/ 0 w 1327496"/>
                  <a:gd name="connsiteY3" fmla="*/ 835799 h 874663"/>
                  <a:gd name="connsiteX4" fmla="*/ 0 w 1327496"/>
                  <a:gd name="connsiteY4" fmla="*/ 243666 h 874663"/>
                  <a:gd name="connsiteX0" fmla="*/ 0 w 1327496"/>
                  <a:gd name="connsiteY0" fmla="*/ 243666 h 835799"/>
                  <a:gd name="connsiteX1" fmla="*/ 843658 w 1327496"/>
                  <a:gd name="connsiteY1" fmla="*/ 0 h 835799"/>
                  <a:gd name="connsiteX2" fmla="*/ 1186886 w 1327496"/>
                  <a:gd name="connsiteY2" fmla="*/ 474231 h 835799"/>
                  <a:gd name="connsiteX3" fmla="*/ 0 w 1327496"/>
                  <a:gd name="connsiteY3" fmla="*/ 835799 h 835799"/>
                  <a:gd name="connsiteX4" fmla="*/ 0 w 1327496"/>
                  <a:gd name="connsiteY4" fmla="*/ 243666 h 835799"/>
                  <a:gd name="connsiteX0" fmla="*/ 0 w 1186886"/>
                  <a:gd name="connsiteY0" fmla="*/ 243666 h 835799"/>
                  <a:gd name="connsiteX1" fmla="*/ 843658 w 1186886"/>
                  <a:gd name="connsiteY1" fmla="*/ 0 h 835799"/>
                  <a:gd name="connsiteX2" fmla="*/ 1186886 w 1186886"/>
                  <a:gd name="connsiteY2" fmla="*/ 474231 h 835799"/>
                  <a:gd name="connsiteX3" fmla="*/ 0 w 1186886"/>
                  <a:gd name="connsiteY3" fmla="*/ 835799 h 835799"/>
                  <a:gd name="connsiteX4" fmla="*/ 0 w 1186886"/>
                  <a:gd name="connsiteY4" fmla="*/ 243666 h 835799"/>
                  <a:gd name="connsiteX0" fmla="*/ 0 w 1191649"/>
                  <a:gd name="connsiteY0" fmla="*/ 248429 h 835799"/>
                  <a:gd name="connsiteX1" fmla="*/ 848421 w 1191649"/>
                  <a:gd name="connsiteY1" fmla="*/ 0 h 835799"/>
                  <a:gd name="connsiteX2" fmla="*/ 1191649 w 1191649"/>
                  <a:gd name="connsiteY2" fmla="*/ 474231 h 835799"/>
                  <a:gd name="connsiteX3" fmla="*/ 4763 w 1191649"/>
                  <a:gd name="connsiteY3" fmla="*/ 835799 h 835799"/>
                  <a:gd name="connsiteX4" fmla="*/ 0 w 1191649"/>
                  <a:gd name="connsiteY4" fmla="*/ 248429 h 835799"/>
                  <a:gd name="connsiteX0" fmla="*/ 1588 w 1188474"/>
                  <a:gd name="connsiteY0" fmla="*/ 246048 h 835799"/>
                  <a:gd name="connsiteX1" fmla="*/ 845246 w 1188474"/>
                  <a:gd name="connsiteY1" fmla="*/ 0 h 835799"/>
                  <a:gd name="connsiteX2" fmla="*/ 1188474 w 1188474"/>
                  <a:gd name="connsiteY2" fmla="*/ 474231 h 835799"/>
                  <a:gd name="connsiteX3" fmla="*/ 1588 w 1188474"/>
                  <a:gd name="connsiteY3" fmla="*/ 835799 h 835799"/>
                  <a:gd name="connsiteX4" fmla="*/ 1588 w 1188474"/>
                  <a:gd name="connsiteY4" fmla="*/ 246048 h 835799"/>
                  <a:gd name="connsiteX0" fmla="*/ 0 w 1194030"/>
                  <a:gd name="connsiteY0" fmla="*/ 246048 h 835799"/>
                  <a:gd name="connsiteX1" fmla="*/ 850802 w 1194030"/>
                  <a:gd name="connsiteY1" fmla="*/ 0 h 835799"/>
                  <a:gd name="connsiteX2" fmla="*/ 1194030 w 1194030"/>
                  <a:gd name="connsiteY2" fmla="*/ 474231 h 835799"/>
                  <a:gd name="connsiteX3" fmla="*/ 7144 w 1194030"/>
                  <a:gd name="connsiteY3" fmla="*/ 835799 h 835799"/>
                  <a:gd name="connsiteX4" fmla="*/ 0 w 1194030"/>
                  <a:gd name="connsiteY4" fmla="*/ 246048 h 835799"/>
                  <a:gd name="connsiteX0" fmla="*/ 0 w 1194030"/>
                  <a:gd name="connsiteY0" fmla="*/ 246048 h 838180"/>
                  <a:gd name="connsiteX1" fmla="*/ 850802 w 1194030"/>
                  <a:gd name="connsiteY1" fmla="*/ 0 h 838180"/>
                  <a:gd name="connsiteX2" fmla="*/ 1194030 w 1194030"/>
                  <a:gd name="connsiteY2" fmla="*/ 474231 h 838180"/>
                  <a:gd name="connsiteX3" fmla="*/ 1588 w 1194030"/>
                  <a:gd name="connsiteY3" fmla="*/ 838180 h 838180"/>
                  <a:gd name="connsiteX4" fmla="*/ 0 w 1194030"/>
                  <a:gd name="connsiteY4" fmla="*/ 246048 h 838180"/>
                  <a:gd name="connsiteX0" fmla="*/ 29130 w 1223160"/>
                  <a:gd name="connsiteY0" fmla="*/ 246048 h 838180"/>
                  <a:gd name="connsiteX1" fmla="*/ 879932 w 1223160"/>
                  <a:gd name="connsiteY1" fmla="*/ 0 h 838180"/>
                  <a:gd name="connsiteX2" fmla="*/ 1223160 w 1223160"/>
                  <a:gd name="connsiteY2" fmla="*/ 474231 h 838180"/>
                  <a:gd name="connsiteX3" fmla="*/ 30718 w 1223160"/>
                  <a:gd name="connsiteY3" fmla="*/ 838180 h 838180"/>
                  <a:gd name="connsiteX4" fmla="*/ 29130 w 1223160"/>
                  <a:gd name="connsiteY4" fmla="*/ 246048 h 838180"/>
                  <a:gd name="connsiteX0" fmla="*/ 38190 w 1232220"/>
                  <a:gd name="connsiteY0" fmla="*/ 246048 h 838180"/>
                  <a:gd name="connsiteX1" fmla="*/ 888992 w 1232220"/>
                  <a:gd name="connsiteY1" fmla="*/ 0 h 838180"/>
                  <a:gd name="connsiteX2" fmla="*/ 1232220 w 1232220"/>
                  <a:gd name="connsiteY2" fmla="*/ 474231 h 838180"/>
                  <a:gd name="connsiteX3" fmla="*/ 39778 w 1232220"/>
                  <a:gd name="connsiteY3" fmla="*/ 838180 h 838180"/>
                  <a:gd name="connsiteX4" fmla="*/ 38190 w 1232220"/>
                  <a:gd name="connsiteY4" fmla="*/ 246048 h 83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220" h="838180">
                    <a:moveTo>
                      <a:pt x="38190" y="246048"/>
                    </a:moveTo>
                    <a:lnTo>
                      <a:pt x="888992" y="0"/>
                    </a:lnTo>
                    <a:lnTo>
                      <a:pt x="1232220" y="474231"/>
                    </a:lnTo>
                    <a:lnTo>
                      <a:pt x="39778" y="838180"/>
                    </a:lnTo>
                    <a:cubicBezTo>
                      <a:pt x="0" y="689714"/>
                      <a:pt x="9060" y="411950"/>
                      <a:pt x="38190" y="246048"/>
                    </a:cubicBez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396387" y="3570340"/>
                <a:ext cx="1666207" cy="1112608"/>
              </a:xfrm>
              <a:custGeom>
                <a:avLst/>
                <a:gdLst>
                  <a:gd name="connsiteX0" fmla="*/ 149795 w 1590430"/>
                  <a:gd name="connsiteY0" fmla="*/ 479344 h 885093"/>
                  <a:gd name="connsiteX1" fmla="*/ 485856 w 1590430"/>
                  <a:gd name="connsiteY1" fmla="*/ 33867 h 885093"/>
                  <a:gd name="connsiteX2" fmla="*/ 1384625 w 1590430"/>
                  <a:gd name="connsiteY2" fmla="*/ 276144 h 885093"/>
                  <a:gd name="connsiteX3" fmla="*/ 1384625 w 1590430"/>
                  <a:gd name="connsiteY3" fmla="*/ 850575 h 885093"/>
                  <a:gd name="connsiteX4" fmla="*/ 149795 w 1590430"/>
                  <a:gd name="connsiteY4" fmla="*/ 479344 h 885093"/>
                  <a:gd name="connsiteX0" fmla="*/ 149795 w 1590430"/>
                  <a:gd name="connsiteY0" fmla="*/ 479344 h 850575"/>
                  <a:gd name="connsiteX1" fmla="*/ 485856 w 1590430"/>
                  <a:gd name="connsiteY1" fmla="*/ 33867 h 850575"/>
                  <a:gd name="connsiteX2" fmla="*/ 1384625 w 1590430"/>
                  <a:gd name="connsiteY2" fmla="*/ 276144 h 850575"/>
                  <a:gd name="connsiteX3" fmla="*/ 1384625 w 1590430"/>
                  <a:gd name="connsiteY3" fmla="*/ 850575 h 850575"/>
                  <a:gd name="connsiteX4" fmla="*/ 149795 w 1590430"/>
                  <a:gd name="connsiteY4" fmla="*/ 479344 h 850575"/>
                  <a:gd name="connsiteX0" fmla="*/ 149795 w 1590430"/>
                  <a:gd name="connsiteY0" fmla="*/ 445477 h 816708"/>
                  <a:gd name="connsiteX1" fmla="*/ 485856 w 1590430"/>
                  <a:gd name="connsiteY1" fmla="*/ 0 h 816708"/>
                  <a:gd name="connsiteX2" fmla="*/ 1384625 w 1590430"/>
                  <a:gd name="connsiteY2" fmla="*/ 242277 h 816708"/>
                  <a:gd name="connsiteX3" fmla="*/ 1384625 w 1590430"/>
                  <a:gd name="connsiteY3" fmla="*/ 816708 h 816708"/>
                  <a:gd name="connsiteX4" fmla="*/ 149795 w 1590430"/>
                  <a:gd name="connsiteY4" fmla="*/ 445477 h 816708"/>
                  <a:gd name="connsiteX0" fmla="*/ 0 w 1440635"/>
                  <a:gd name="connsiteY0" fmla="*/ 445477 h 816708"/>
                  <a:gd name="connsiteX1" fmla="*/ 336061 w 1440635"/>
                  <a:gd name="connsiteY1" fmla="*/ 0 h 816708"/>
                  <a:gd name="connsiteX2" fmla="*/ 1234830 w 1440635"/>
                  <a:gd name="connsiteY2" fmla="*/ 242277 h 816708"/>
                  <a:gd name="connsiteX3" fmla="*/ 1234830 w 1440635"/>
                  <a:gd name="connsiteY3" fmla="*/ 816708 h 816708"/>
                  <a:gd name="connsiteX4" fmla="*/ 0 w 1440635"/>
                  <a:gd name="connsiteY4" fmla="*/ 445477 h 816708"/>
                  <a:gd name="connsiteX0" fmla="*/ 0 w 1234830"/>
                  <a:gd name="connsiteY0" fmla="*/ 445477 h 816708"/>
                  <a:gd name="connsiteX1" fmla="*/ 336061 w 1234830"/>
                  <a:gd name="connsiteY1" fmla="*/ 0 h 816708"/>
                  <a:gd name="connsiteX2" fmla="*/ 1234830 w 1234830"/>
                  <a:gd name="connsiteY2" fmla="*/ 242277 h 816708"/>
                  <a:gd name="connsiteX3" fmla="*/ 1234830 w 1234830"/>
                  <a:gd name="connsiteY3" fmla="*/ 816708 h 816708"/>
                  <a:gd name="connsiteX4" fmla="*/ 0 w 1234830"/>
                  <a:gd name="connsiteY4" fmla="*/ 445477 h 816708"/>
                  <a:gd name="connsiteX0" fmla="*/ 0 w 1234830"/>
                  <a:gd name="connsiteY0" fmla="*/ 445477 h 816708"/>
                  <a:gd name="connsiteX1" fmla="*/ 336061 w 1234830"/>
                  <a:gd name="connsiteY1" fmla="*/ 0 h 816708"/>
                  <a:gd name="connsiteX2" fmla="*/ 1234830 w 1234830"/>
                  <a:gd name="connsiteY2" fmla="*/ 242277 h 816708"/>
                  <a:gd name="connsiteX3" fmla="*/ 1234830 w 1234830"/>
                  <a:gd name="connsiteY3" fmla="*/ 816708 h 816708"/>
                  <a:gd name="connsiteX4" fmla="*/ 0 w 1234830"/>
                  <a:gd name="connsiteY4" fmla="*/ 445477 h 816708"/>
                  <a:gd name="connsiteX0" fmla="*/ 0 w 1234830"/>
                  <a:gd name="connsiteY0" fmla="*/ 445477 h 816708"/>
                  <a:gd name="connsiteX1" fmla="*/ 336061 w 1234830"/>
                  <a:gd name="connsiteY1" fmla="*/ 0 h 816708"/>
                  <a:gd name="connsiteX2" fmla="*/ 1230910 w 1234830"/>
                  <a:gd name="connsiteY2" fmla="*/ 235850 h 816708"/>
                  <a:gd name="connsiteX3" fmla="*/ 1234830 w 1234830"/>
                  <a:gd name="connsiteY3" fmla="*/ 816708 h 816708"/>
                  <a:gd name="connsiteX4" fmla="*/ 0 w 1234830"/>
                  <a:gd name="connsiteY4" fmla="*/ 445477 h 816708"/>
                  <a:gd name="connsiteX0" fmla="*/ 0 w 1239172"/>
                  <a:gd name="connsiteY0" fmla="*/ 445477 h 828643"/>
                  <a:gd name="connsiteX1" fmla="*/ 336061 w 1239172"/>
                  <a:gd name="connsiteY1" fmla="*/ 0 h 828643"/>
                  <a:gd name="connsiteX2" fmla="*/ 1230910 w 1239172"/>
                  <a:gd name="connsiteY2" fmla="*/ 235850 h 828643"/>
                  <a:gd name="connsiteX3" fmla="*/ 1239172 w 1239172"/>
                  <a:gd name="connsiteY3" fmla="*/ 828643 h 828643"/>
                  <a:gd name="connsiteX4" fmla="*/ 0 w 1239172"/>
                  <a:gd name="connsiteY4" fmla="*/ 445477 h 828643"/>
                  <a:gd name="connsiteX0" fmla="*/ 0 w 1240949"/>
                  <a:gd name="connsiteY0" fmla="*/ 445477 h 828643"/>
                  <a:gd name="connsiteX1" fmla="*/ 336061 w 1240949"/>
                  <a:gd name="connsiteY1" fmla="*/ 0 h 828643"/>
                  <a:gd name="connsiteX2" fmla="*/ 1239642 w 1240949"/>
                  <a:gd name="connsiteY2" fmla="*/ 233469 h 828643"/>
                  <a:gd name="connsiteX3" fmla="*/ 1239172 w 1240949"/>
                  <a:gd name="connsiteY3" fmla="*/ 828643 h 828643"/>
                  <a:gd name="connsiteX4" fmla="*/ 0 w 1240949"/>
                  <a:gd name="connsiteY4" fmla="*/ 445477 h 82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949" h="828643">
                    <a:moveTo>
                      <a:pt x="0" y="445477"/>
                    </a:moveTo>
                    <a:lnTo>
                      <a:pt x="336061" y="0"/>
                    </a:lnTo>
                    <a:lnTo>
                      <a:pt x="1239642" y="233469"/>
                    </a:lnTo>
                    <a:cubicBezTo>
                      <a:pt x="1240949" y="427088"/>
                      <a:pt x="1237865" y="635024"/>
                      <a:pt x="1239172" y="828643"/>
                    </a:cubicBezTo>
                    <a:lnTo>
                      <a:pt x="0" y="445477"/>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7"/>
            <p:cNvGrpSpPr/>
            <p:nvPr/>
          </p:nvGrpSpPr>
          <p:grpSpPr>
            <a:xfrm>
              <a:off x="5579427" y="1905000"/>
              <a:ext cx="1081593" cy="904117"/>
              <a:chOff x="4903562" y="1682821"/>
              <a:chExt cx="2255812" cy="1885665"/>
            </a:xfrm>
          </p:grpSpPr>
          <p:sp>
            <p:nvSpPr>
              <p:cNvPr id="11" name="Freeform 10"/>
              <p:cNvSpPr/>
              <p:nvPr/>
            </p:nvSpPr>
            <p:spPr>
              <a:xfrm>
                <a:off x="4903562" y="1685846"/>
                <a:ext cx="1135303" cy="1882308"/>
              </a:xfrm>
              <a:custGeom>
                <a:avLst/>
                <a:gdLst>
                  <a:gd name="connsiteX0" fmla="*/ 840954 w 986469"/>
                  <a:gd name="connsiteY0" fmla="*/ 39477 h 1635545"/>
                  <a:gd name="connsiteX1" fmla="*/ 846463 w 986469"/>
                  <a:gd name="connsiteY1" fmla="*/ 1441373 h 1635545"/>
                  <a:gd name="connsiteX2" fmla="*/ 918 w 986469"/>
                  <a:gd name="connsiteY2" fmla="*/ 1204511 h 1635545"/>
                  <a:gd name="connsiteX3" fmla="*/ 840954 w 986469"/>
                  <a:gd name="connsiteY3" fmla="*/ 39477 h 1635545"/>
                  <a:gd name="connsiteX0" fmla="*/ 840954 w 846463"/>
                  <a:gd name="connsiteY0" fmla="*/ 39477 h 1635545"/>
                  <a:gd name="connsiteX1" fmla="*/ 846463 w 846463"/>
                  <a:gd name="connsiteY1" fmla="*/ 1441373 h 1635545"/>
                  <a:gd name="connsiteX2" fmla="*/ 918 w 846463"/>
                  <a:gd name="connsiteY2" fmla="*/ 1204511 h 1635545"/>
                  <a:gd name="connsiteX3" fmla="*/ 840954 w 846463"/>
                  <a:gd name="connsiteY3" fmla="*/ 39477 h 1635545"/>
                  <a:gd name="connsiteX0" fmla="*/ 840954 w 846463"/>
                  <a:gd name="connsiteY0" fmla="*/ 39477 h 1441373"/>
                  <a:gd name="connsiteX1" fmla="*/ 846463 w 846463"/>
                  <a:gd name="connsiteY1" fmla="*/ 1441373 h 1441373"/>
                  <a:gd name="connsiteX2" fmla="*/ 918 w 846463"/>
                  <a:gd name="connsiteY2" fmla="*/ 1204511 h 1441373"/>
                  <a:gd name="connsiteX3" fmla="*/ 840954 w 846463"/>
                  <a:gd name="connsiteY3" fmla="*/ 39477 h 1441373"/>
                  <a:gd name="connsiteX0" fmla="*/ 840036 w 845545"/>
                  <a:gd name="connsiteY0" fmla="*/ 0 h 1401896"/>
                  <a:gd name="connsiteX1" fmla="*/ 845545 w 845545"/>
                  <a:gd name="connsiteY1" fmla="*/ 1401896 h 1401896"/>
                  <a:gd name="connsiteX2" fmla="*/ 0 w 845545"/>
                  <a:gd name="connsiteY2" fmla="*/ 1165034 h 1401896"/>
                  <a:gd name="connsiteX3" fmla="*/ 840036 w 845545"/>
                  <a:gd name="connsiteY3" fmla="*/ 0 h 1401896"/>
                </a:gdLst>
                <a:ahLst/>
                <a:cxnLst>
                  <a:cxn ang="0">
                    <a:pos x="connsiteX0" y="connsiteY0"/>
                  </a:cxn>
                  <a:cxn ang="0">
                    <a:pos x="connsiteX1" y="connsiteY1"/>
                  </a:cxn>
                  <a:cxn ang="0">
                    <a:pos x="connsiteX2" y="connsiteY2"/>
                  </a:cxn>
                  <a:cxn ang="0">
                    <a:pos x="connsiteX3" y="connsiteY3"/>
                  </a:cxn>
                </a:cxnLst>
                <a:rect l="l" t="t" r="r" b="b"/>
                <a:pathLst>
                  <a:path w="845545" h="1401896">
                    <a:moveTo>
                      <a:pt x="840036" y="0"/>
                    </a:moveTo>
                    <a:cubicBezTo>
                      <a:pt x="841872" y="467299"/>
                      <a:pt x="843709" y="934597"/>
                      <a:pt x="845545" y="1401896"/>
                    </a:cubicBezTo>
                    <a:lnTo>
                      <a:pt x="0" y="1165034"/>
                    </a:lnTo>
                    <a:lnTo>
                      <a:pt x="840036"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024055" y="1682821"/>
                <a:ext cx="1135319" cy="1885665"/>
              </a:xfrm>
              <a:custGeom>
                <a:avLst/>
                <a:gdLst>
                  <a:gd name="connsiteX0" fmla="*/ 139088 w 982796"/>
                  <a:gd name="connsiteY0" fmla="*/ 39018 h 1632332"/>
                  <a:gd name="connsiteX1" fmla="*/ 147351 w 982796"/>
                  <a:gd name="connsiteY1" fmla="*/ 1438160 h 1632332"/>
                  <a:gd name="connsiteX2" fmla="*/ 981878 w 982796"/>
                  <a:gd name="connsiteY2" fmla="*/ 1204052 h 1632332"/>
                  <a:gd name="connsiteX3" fmla="*/ 139088 w 982796"/>
                  <a:gd name="connsiteY3" fmla="*/ 39018 h 1632332"/>
                  <a:gd name="connsiteX0" fmla="*/ 139088 w 982796"/>
                  <a:gd name="connsiteY0" fmla="*/ 0 h 1593314"/>
                  <a:gd name="connsiteX1" fmla="*/ 147351 w 982796"/>
                  <a:gd name="connsiteY1" fmla="*/ 1399142 h 1593314"/>
                  <a:gd name="connsiteX2" fmla="*/ 981878 w 982796"/>
                  <a:gd name="connsiteY2" fmla="*/ 1165034 h 1593314"/>
                  <a:gd name="connsiteX3" fmla="*/ 139088 w 982796"/>
                  <a:gd name="connsiteY3" fmla="*/ 0 h 1593314"/>
                  <a:gd name="connsiteX0" fmla="*/ 0 w 843708"/>
                  <a:gd name="connsiteY0" fmla="*/ 0 h 1593314"/>
                  <a:gd name="connsiteX1" fmla="*/ 8263 w 843708"/>
                  <a:gd name="connsiteY1" fmla="*/ 1399142 h 1593314"/>
                  <a:gd name="connsiteX2" fmla="*/ 842790 w 843708"/>
                  <a:gd name="connsiteY2" fmla="*/ 1165034 h 1593314"/>
                  <a:gd name="connsiteX3" fmla="*/ 0 w 843708"/>
                  <a:gd name="connsiteY3" fmla="*/ 0 h 1593314"/>
                  <a:gd name="connsiteX0" fmla="*/ 0 w 842790"/>
                  <a:gd name="connsiteY0" fmla="*/ 0 h 1399142"/>
                  <a:gd name="connsiteX1" fmla="*/ 8263 w 842790"/>
                  <a:gd name="connsiteY1" fmla="*/ 1399142 h 1399142"/>
                  <a:gd name="connsiteX2" fmla="*/ 842790 w 842790"/>
                  <a:gd name="connsiteY2" fmla="*/ 1165034 h 1399142"/>
                  <a:gd name="connsiteX3" fmla="*/ 0 w 842790"/>
                  <a:gd name="connsiteY3" fmla="*/ 0 h 1399142"/>
                  <a:gd name="connsiteX0" fmla="*/ 0 w 842790"/>
                  <a:gd name="connsiteY0" fmla="*/ 0 h 1405146"/>
                  <a:gd name="connsiteX1" fmla="*/ 5261 w 842790"/>
                  <a:gd name="connsiteY1" fmla="*/ 1405146 h 1405146"/>
                  <a:gd name="connsiteX2" fmla="*/ 842790 w 842790"/>
                  <a:gd name="connsiteY2" fmla="*/ 1165034 h 1405146"/>
                  <a:gd name="connsiteX3" fmla="*/ 0 w 842790"/>
                  <a:gd name="connsiteY3" fmla="*/ 0 h 1405146"/>
                  <a:gd name="connsiteX0" fmla="*/ 0 w 842790"/>
                  <a:gd name="connsiteY0" fmla="*/ 0 h 1402144"/>
                  <a:gd name="connsiteX1" fmla="*/ 5261 w 842790"/>
                  <a:gd name="connsiteY1" fmla="*/ 1402144 h 1402144"/>
                  <a:gd name="connsiteX2" fmla="*/ 842790 w 842790"/>
                  <a:gd name="connsiteY2" fmla="*/ 1165034 h 1402144"/>
                  <a:gd name="connsiteX3" fmla="*/ 0 w 842790"/>
                  <a:gd name="connsiteY3" fmla="*/ 0 h 1402144"/>
                  <a:gd name="connsiteX0" fmla="*/ 0 w 845557"/>
                  <a:gd name="connsiteY0" fmla="*/ 0 h 1404396"/>
                  <a:gd name="connsiteX1" fmla="*/ 8028 w 845557"/>
                  <a:gd name="connsiteY1" fmla="*/ 1404396 h 1404396"/>
                  <a:gd name="connsiteX2" fmla="*/ 845557 w 845557"/>
                  <a:gd name="connsiteY2" fmla="*/ 1167286 h 1404396"/>
                  <a:gd name="connsiteX3" fmla="*/ 0 w 845557"/>
                  <a:gd name="connsiteY3" fmla="*/ 0 h 1404396"/>
                </a:gdLst>
                <a:ahLst/>
                <a:cxnLst>
                  <a:cxn ang="0">
                    <a:pos x="connsiteX0" y="connsiteY0"/>
                  </a:cxn>
                  <a:cxn ang="0">
                    <a:pos x="connsiteX1" y="connsiteY1"/>
                  </a:cxn>
                  <a:cxn ang="0">
                    <a:pos x="connsiteX2" y="connsiteY2"/>
                  </a:cxn>
                  <a:cxn ang="0">
                    <a:pos x="connsiteX3" y="connsiteY3"/>
                  </a:cxn>
                </a:cxnLst>
                <a:rect l="l" t="t" r="r" b="b"/>
                <a:pathLst>
                  <a:path w="845557" h="1404396">
                    <a:moveTo>
                      <a:pt x="0" y="0"/>
                    </a:moveTo>
                    <a:cubicBezTo>
                      <a:pt x="2754" y="466381"/>
                      <a:pt x="5274" y="938015"/>
                      <a:pt x="8028" y="1404396"/>
                    </a:cubicBezTo>
                    <a:lnTo>
                      <a:pt x="845557" y="1167286"/>
                    </a:ln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p:cNvGrpSpPr/>
          <p:nvPr/>
        </p:nvGrpSpPr>
        <p:grpSpPr>
          <a:xfrm>
            <a:off x="684212" y="1026019"/>
            <a:ext cx="2971800" cy="1600201"/>
            <a:chOff x="7161212" y="1600200"/>
            <a:chExt cx="3276600" cy="1600201"/>
          </a:xfrm>
        </p:grpSpPr>
        <p:sp>
          <p:nvSpPr>
            <p:cNvPr id="26" name="Round Same Side Corner Rectangle 25"/>
            <p:cNvSpPr/>
            <p:nvPr/>
          </p:nvSpPr>
          <p:spPr>
            <a:xfrm>
              <a:off x="7161212" y="1600200"/>
              <a:ext cx="3276600" cy="533400"/>
            </a:xfrm>
            <a:prstGeom prst="round2Same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chorCtr="0"/>
            <a:lstStyle/>
            <a:p>
              <a:r>
                <a:rPr lang="en-US" sz="1800" dirty="0">
                  <a:latin typeface="Arial" pitchFamily="34" charset="0"/>
                  <a:cs typeface="Arial" pitchFamily="34" charset="0"/>
                </a:rPr>
                <a:t>The New Digital Leader</a:t>
              </a:r>
            </a:p>
          </p:txBody>
        </p:sp>
        <p:sp>
          <p:nvSpPr>
            <p:cNvPr id="27" name="Rectangle 26"/>
            <p:cNvSpPr/>
            <p:nvPr/>
          </p:nvSpPr>
          <p:spPr>
            <a:xfrm>
              <a:off x="7161212" y="2133601"/>
              <a:ext cx="3276600" cy="1066800"/>
            </a:xfrm>
            <a:prstGeom prst="rect">
              <a:avLst/>
            </a:prstGeom>
            <a:gradFill flip="none" rotWithShape="1">
              <a:gsLst>
                <a:gs pos="0">
                  <a:schemeClr val="bg1">
                    <a:lumMod val="75000"/>
                    <a:alpha val="34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lvl="0"/>
              <a:r>
                <a:rPr lang="en-US" sz="1600" kern="0" dirty="0">
                  <a:solidFill>
                    <a:schemeClr val="tx1">
                      <a:lumMod val="75000"/>
                      <a:lumOff val="25000"/>
                    </a:schemeClr>
                  </a:solidFill>
                  <a:latin typeface="Arial" pitchFamily="34" charset="0"/>
                  <a:cs typeface="Arial" pitchFamily="34" charset="0"/>
                </a:rPr>
                <a:t>Integrates traditional and completely new digital capabilities</a:t>
              </a:r>
            </a:p>
            <a:p>
              <a:pPr lvl="0"/>
              <a:endParaRPr lang="en-US" sz="1600" kern="0" dirty="0">
                <a:solidFill>
                  <a:schemeClr val="tx1">
                    <a:lumMod val="75000"/>
                    <a:lumOff val="25000"/>
                  </a:schemeClr>
                </a:solidFill>
                <a:latin typeface="Arial" pitchFamily="34" charset="0"/>
                <a:cs typeface="Arial" pitchFamily="34" charset="0"/>
              </a:endParaRPr>
            </a:p>
            <a:p>
              <a:pPr lvl="0"/>
              <a:endParaRPr lang="en-US" sz="1600" kern="0" dirty="0">
                <a:solidFill>
                  <a:schemeClr val="tx1">
                    <a:lumMod val="75000"/>
                    <a:lumOff val="25000"/>
                  </a:schemeClr>
                </a:solidFill>
                <a:latin typeface="Arial" pitchFamily="34" charset="0"/>
                <a:cs typeface="Arial" pitchFamily="34" charset="0"/>
              </a:endParaRPr>
            </a:p>
          </p:txBody>
        </p:sp>
      </p:grpSp>
      <p:grpSp>
        <p:nvGrpSpPr>
          <p:cNvPr id="28" name="Group 27"/>
          <p:cNvGrpSpPr/>
          <p:nvPr/>
        </p:nvGrpSpPr>
        <p:grpSpPr>
          <a:xfrm>
            <a:off x="684212" y="2742276"/>
            <a:ext cx="2971800" cy="1600201"/>
            <a:chOff x="7161212" y="1600200"/>
            <a:chExt cx="3276600" cy="1600201"/>
          </a:xfrm>
        </p:grpSpPr>
        <p:sp>
          <p:nvSpPr>
            <p:cNvPr id="29" name="Round Same Side Corner Rectangle 28"/>
            <p:cNvSpPr/>
            <p:nvPr/>
          </p:nvSpPr>
          <p:spPr>
            <a:xfrm>
              <a:off x="7161212" y="1600200"/>
              <a:ext cx="3276600" cy="533400"/>
            </a:xfrm>
            <a:prstGeom prst="round2Same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chorCtr="0"/>
            <a:lstStyle/>
            <a:p>
              <a:r>
                <a:rPr lang="en-US" sz="1800" dirty="0">
                  <a:latin typeface="Arial" pitchFamily="34" charset="0"/>
                  <a:cs typeface="Arial" pitchFamily="34" charset="0"/>
                </a:rPr>
                <a:t>New Digital Capabilities</a:t>
              </a:r>
            </a:p>
          </p:txBody>
        </p:sp>
        <p:sp>
          <p:nvSpPr>
            <p:cNvPr id="30" name="Rectangle 29"/>
            <p:cNvSpPr/>
            <p:nvPr/>
          </p:nvSpPr>
          <p:spPr>
            <a:xfrm>
              <a:off x="7161212" y="2133601"/>
              <a:ext cx="3276600" cy="1066800"/>
            </a:xfrm>
            <a:prstGeom prst="rect">
              <a:avLst/>
            </a:prstGeom>
            <a:gradFill flip="none" rotWithShape="1">
              <a:gsLst>
                <a:gs pos="0">
                  <a:schemeClr val="bg1">
                    <a:lumMod val="75000"/>
                    <a:alpha val="34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lvl="0"/>
              <a:r>
                <a:rPr lang="en-US" sz="1800" kern="0" dirty="0">
                  <a:solidFill>
                    <a:schemeClr val="tx1">
                      <a:lumMod val="75000"/>
                      <a:lumOff val="25000"/>
                    </a:schemeClr>
                  </a:solidFill>
                  <a:latin typeface="Arial" pitchFamily="34" charset="0"/>
                  <a:cs typeface="Arial" pitchFamily="34" charset="0"/>
                </a:rPr>
                <a:t>Digital acumen + New ways to think + New ways to Lead</a:t>
              </a:r>
            </a:p>
            <a:p>
              <a:pPr lvl="0"/>
              <a:endParaRPr lang="en-US" sz="1800" kern="0" dirty="0">
                <a:solidFill>
                  <a:schemeClr val="tx1">
                    <a:lumMod val="75000"/>
                    <a:lumOff val="25000"/>
                  </a:schemeClr>
                </a:solidFill>
                <a:latin typeface="Arial" pitchFamily="34" charset="0"/>
                <a:cs typeface="Arial" pitchFamily="34" charset="0"/>
              </a:endParaRPr>
            </a:p>
            <a:p>
              <a:pPr lvl="0"/>
              <a:endParaRPr lang="en-US" sz="1800" kern="0" dirty="0">
                <a:solidFill>
                  <a:schemeClr val="tx1">
                    <a:lumMod val="75000"/>
                    <a:lumOff val="25000"/>
                  </a:schemeClr>
                </a:solidFill>
                <a:latin typeface="Arial" pitchFamily="34" charset="0"/>
                <a:cs typeface="Arial" pitchFamily="34" charset="0"/>
              </a:endParaRPr>
            </a:p>
            <a:p>
              <a:pPr lvl="0"/>
              <a:endParaRPr lang="en-US" sz="1800" kern="0" dirty="0">
                <a:solidFill>
                  <a:schemeClr val="tx1">
                    <a:lumMod val="75000"/>
                    <a:lumOff val="25000"/>
                  </a:schemeClr>
                </a:solidFill>
                <a:latin typeface="Arial" pitchFamily="34" charset="0"/>
                <a:cs typeface="Arial" pitchFamily="34" charset="0"/>
              </a:endParaRPr>
            </a:p>
          </p:txBody>
        </p:sp>
      </p:grpSp>
      <p:grpSp>
        <p:nvGrpSpPr>
          <p:cNvPr id="31" name="Group 30"/>
          <p:cNvGrpSpPr/>
          <p:nvPr/>
        </p:nvGrpSpPr>
        <p:grpSpPr>
          <a:xfrm>
            <a:off x="684212" y="4458534"/>
            <a:ext cx="2971800" cy="1600200"/>
            <a:chOff x="7161212" y="1600201"/>
            <a:chExt cx="3276600" cy="1600200"/>
          </a:xfrm>
        </p:grpSpPr>
        <p:sp>
          <p:nvSpPr>
            <p:cNvPr id="32" name="Round Same Side Corner Rectangle 31"/>
            <p:cNvSpPr/>
            <p:nvPr/>
          </p:nvSpPr>
          <p:spPr>
            <a:xfrm>
              <a:off x="7161212" y="1600201"/>
              <a:ext cx="3276600" cy="533400"/>
            </a:xfrm>
            <a:prstGeom prst="round2Same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chorCtr="0"/>
            <a:lstStyle/>
            <a:p>
              <a:r>
                <a:rPr lang="en-US" sz="1600" dirty="0">
                  <a:latin typeface="Arial" pitchFamily="34" charset="0"/>
                  <a:cs typeface="Arial" pitchFamily="34" charset="0"/>
                </a:rPr>
                <a:t>Existing Leadership Skills</a:t>
              </a:r>
            </a:p>
          </p:txBody>
        </p:sp>
        <p:sp>
          <p:nvSpPr>
            <p:cNvPr id="33" name="Rectangle 32"/>
            <p:cNvSpPr/>
            <p:nvPr/>
          </p:nvSpPr>
          <p:spPr>
            <a:xfrm>
              <a:off x="7161212" y="2133601"/>
              <a:ext cx="3276600" cy="1066800"/>
            </a:xfrm>
            <a:prstGeom prst="rect">
              <a:avLst/>
            </a:prstGeom>
            <a:gradFill flip="none" rotWithShape="1">
              <a:gsLst>
                <a:gs pos="0">
                  <a:schemeClr val="bg1">
                    <a:lumMod val="75000"/>
                    <a:alpha val="34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r>
                <a:rPr lang="en-US" kern="0" dirty="0">
                  <a:solidFill>
                    <a:schemeClr val="tx1">
                      <a:lumMod val="75000"/>
                      <a:lumOff val="25000"/>
                    </a:schemeClr>
                  </a:solidFill>
                  <a:latin typeface="Arial" pitchFamily="34" charset="0"/>
                  <a:cs typeface="Arial" pitchFamily="34" charset="0"/>
                </a:rPr>
                <a:t>Qualities and capabilities of good leaders</a:t>
              </a:r>
            </a:p>
            <a:p>
              <a:endParaRPr lang="en-US" kern="0" dirty="0">
                <a:solidFill>
                  <a:schemeClr val="tx1">
                    <a:lumMod val="75000"/>
                    <a:lumOff val="25000"/>
                  </a:schemeClr>
                </a:solidFill>
                <a:latin typeface="Arial" pitchFamily="34" charset="0"/>
                <a:cs typeface="Arial" pitchFamily="34" charset="0"/>
              </a:endParaRPr>
            </a:p>
            <a:p>
              <a:endParaRPr lang="en-US" kern="0" dirty="0">
                <a:solidFill>
                  <a:schemeClr val="tx1">
                    <a:lumMod val="75000"/>
                    <a:lumOff val="25000"/>
                  </a:schemeClr>
                </a:solidFill>
                <a:latin typeface="Arial" pitchFamily="34" charset="0"/>
                <a:cs typeface="Arial" pitchFamily="34" charset="0"/>
              </a:endParaRPr>
            </a:p>
          </p:txBody>
        </p:sp>
      </p:grpSp>
      <p:sp>
        <p:nvSpPr>
          <p:cNvPr id="41" name="TextBox 40"/>
          <p:cNvSpPr txBox="1"/>
          <p:nvPr/>
        </p:nvSpPr>
        <p:spPr>
          <a:xfrm rot="20717408">
            <a:off x="8404495" y="3112873"/>
            <a:ext cx="1377300" cy="646331"/>
          </a:xfrm>
          <a:prstGeom prst="rect">
            <a:avLst/>
          </a:prstGeom>
          <a:noFill/>
        </p:spPr>
        <p:txBody>
          <a:bodyPr wrap="none" rtlCol="0">
            <a:spAutoFit/>
          </a:bodyPr>
          <a:lstStyle/>
          <a:p>
            <a:pPr algn="ctr"/>
            <a:r>
              <a:rPr lang="en-US" sz="1800" dirty="0">
                <a:solidFill>
                  <a:schemeClr val="bg1"/>
                </a:solidFill>
                <a:latin typeface="Arial" pitchFamily="34" charset="0"/>
                <a:cs typeface="Arial" pitchFamily="34" charset="0"/>
              </a:rPr>
              <a:t>New Digital</a:t>
            </a:r>
          </a:p>
          <a:p>
            <a:pPr algn="ctr"/>
            <a:r>
              <a:rPr lang="en-US" dirty="0">
                <a:solidFill>
                  <a:schemeClr val="bg1"/>
                </a:solidFill>
                <a:latin typeface="Arial" pitchFamily="34" charset="0"/>
                <a:cs typeface="Arial" pitchFamily="34" charset="0"/>
              </a:rPr>
              <a:t>Capabilities</a:t>
            </a:r>
            <a:endParaRPr lang="en-US" sz="1800" dirty="0">
              <a:solidFill>
                <a:schemeClr val="bg1"/>
              </a:solidFill>
              <a:latin typeface="Arial" pitchFamily="34" charset="0"/>
              <a:cs typeface="Arial" pitchFamily="34" charset="0"/>
            </a:endParaRPr>
          </a:p>
        </p:txBody>
      </p:sp>
      <p:sp>
        <p:nvSpPr>
          <p:cNvPr id="42" name="TextBox 41"/>
          <p:cNvSpPr txBox="1"/>
          <p:nvPr/>
        </p:nvSpPr>
        <p:spPr>
          <a:xfrm rot="20717408">
            <a:off x="8492748" y="4264892"/>
            <a:ext cx="2198038" cy="646331"/>
          </a:xfrm>
          <a:prstGeom prst="rect">
            <a:avLst/>
          </a:prstGeom>
          <a:noFill/>
        </p:spPr>
        <p:txBody>
          <a:bodyPr wrap="none" rtlCol="0">
            <a:spAutoFit/>
          </a:bodyPr>
          <a:lstStyle/>
          <a:p>
            <a:pPr algn="ctr"/>
            <a:r>
              <a:rPr lang="en-US" sz="1800" dirty="0">
                <a:solidFill>
                  <a:schemeClr val="bg1"/>
                </a:solidFill>
                <a:latin typeface="Arial" pitchFamily="34" charset="0"/>
                <a:cs typeface="Arial" pitchFamily="34" charset="0"/>
              </a:rPr>
              <a:t>Existing Leadership</a:t>
            </a:r>
          </a:p>
          <a:p>
            <a:pPr algn="ctr"/>
            <a:r>
              <a:rPr lang="en-US" dirty="0">
                <a:solidFill>
                  <a:schemeClr val="bg1"/>
                </a:solidFill>
                <a:latin typeface="Arial" pitchFamily="34" charset="0"/>
                <a:cs typeface="Arial" pitchFamily="34" charset="0"/>
              </a:rPr>
              <a:t>Skills</a:t>
            </a:r>
            <a:endParaRPr lang="en-US" sz="1800" dirty="0">
              <a:solidFill>
                <a:schemeClr val="bg1"/>
              </a:solidFill>
              <a:latin typeface="Arial" pitchFamily="34" charset="0"/>
              <a:cs typeface="Arial" pitchFamily="34" charset="0"/>
            </a:endParaRPr>
          </a:p>
        </p:txBody>
      </p:sp>
      <p:sp>
        <p:nvSpPr>
          <p:cNvPr id="43" name="TextBox 42"/>
          <p:cNvSpPr txBox="1"/>
          <p:nvPr/>
        </p:nvSpPr>
        <p:spPr>
          <a:xfrm rot="20717408">
            <a:off x="8405206" y="2200175"/>
            <a:ext cx="822661" cy="584775"/>
          </a:xfrm>
          <a:prstGeom prst="rect">
            <a:avLst/>
          </a:prstGeom>
          <a:noFill/>
        </p:spPr>
        <p:txBody>
          <a:bodyPr wrap="none" rtlCol="0">
            <a:spAutoFit/>
          </a:bodyPr>
          <a:lstStyle/>
          <a:p>
            <a:pPr algn="ctr"/>
            <a:r>
              <a:rPr lang="en-US" sz="1600" dirty="0">
                <a:solidFill>
                  <a:schemeClr val="bg1"/>
                </a:solidFill>
                <a:latin typeface="Arial" pitchFamily="34" charset="0"/>
                <a:cs typeface="Arial" pitchFamily="34" charset="0"/>
              </a:rPr>
              <a:t>Digital</a:t>
            </a:r>
          </a:p>
          <a:p>
            <a:pPr algn="ctr"/>
            <a:r>
              <a:rPr lang="en-US" sz="1600" dirty="0">
                <a:solidFill>
                  <a:schemeClr val="bg1"/>
                </a:solidFill>
                <a:latin typeface="Arial" pitchFamily="34" charset="0"/>
                <a:cs typeface="Arial" pitchFamily="34" charset="0"/>
              </a:rPr>
              <a:t>Leader</a:t>
            </a:r>
          </a:p>
        </p:txBody>
      </p:sp>
    </p:spTree>
    <p:extLst>
      <p:ext uri="{BB962C8B-B14F-4D97-AF65-F5344CB8AC3E}">
        <p14:creationId xmlns:p14="http://schemas.microsoft.com/office/powerpoint/2010/main" val="1021394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b="1" dirty="0">
                <a:solidFill>
                  <a:schemeClr val="accent6"/>
                </a:solidFill>
                <a:latin typeface="Helvetica" panose="020B0604020202020204" pitchFamily="34" charset="0"/>
                <a:cs typeface="Helvetica" panose="020B0604020202020204" pitchFamily="34" charset="0"/>
              </a:rPr>
              <a:t>The New Digital Socio-Technical Systems </a:t>
            </a:r>
          </a:p>
        </p:txBody>
      </p:sp>
    </p:spTree>
    <p:extLst>
      <p:ext uri="{BB962C8B-B14F-4D97-AF65-F5344CB8AC3E}">
        <p14:creationId xmlns:p14="http://schemas.microsoft.com/office/powerpoint/2010/main" val="124559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D7CE95-D193-064B-80C8-E2855B2E47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215606"/>
          </a:xfrm>
          <a:prstGeom prst="rect">
            <a:avLst/>
          </a:prstGeom>
        </p:spPr>
      </p:pic>
      <p:sp>
        <p:nvSpPr>
          <p:cNvPr id="3" name="TextBox 2">
            <a:extLst>
              <a:ext uri="{FF2B5EF4-FFF2-40B4-BE49-F238E27FC236}">
                <a16:creationId xmlns:a16="http://schemas.microsoft.com/office/drawing/2014/main" id="{A0A6A2A1-44EC-441F-88A5-9F518CF93F21}"/>
              </a:ext>
            </a:extLst>
          </p:cNvPr>
          <p:cNvSpPr txBox="1"/>
          <p:nvPr/>
        </p:nvSpPr>
        <p:spPr>
          <a:xfrm>
            <a:off x="2526767" y="850900"/>
            <a:ext cx="5876930" cy="830997"/>
          </a:xfrm>
          <a:prstGeom prst="rect">
            <a:avLst/>
          </a:prstGeom>
          <a:noFill/>
        </p:spPr>
        <p:txBody>
          <a:bodyPr wrap="none" rtlCol="0">
            <a:spAutoFit/>
          </a:bodyPr>
          <a:lstStyle/>
          <a:p>
            <a:pPr algn="ctr"/>
            <a:r>
              <a:rPr lang="en-US" sz="2400" b="1" dirty="0">
                <a:latin typeface="Palatino Linotype" panose="02040502050505030304" pitchFamily="18" charset="0"/>
              </a:rPr>
              <a:t>THE NEW SOCIO-TECHICAL SYSTEM</a:t>
            </a:r>
          </a:p>
          <a:p>
            <a:pPr algn="ctr"/>
            <a:r>
              <a:rPr lang="en-US" sz="2400" b="1" dirty="0">
                <a:latin typeface="Palatino Linotype" panose="02040502050505030304" pitchFamily="18" charset="0"/>
              </a:rPr>
              <a:t>  for a new era </a:t>
            </a:r>
          </a:p>
        </p:txBody>
      </p:sp>
      <p:sp>
        <p:nvSpPr>
          <p:cNvPr id="2" name="Slide Number Placeholder 1"/>
          <p:cNvSpPr>
            <a:spLocks noGrp="1"/>
          </p:cNvSpPr>
          <p:nvPr>
            <p:ph type="sldNum" sz="quarter" idx="4"/>
          </p:nvPr>
        </p:nvSpPr>
        <p:spPr>
          <a:xfrm>
            <a:off x="9162360" y="6525926"/>
            <a:ext cx="2743200" cy="365125"/>
          </a:xfrm>
        </p:spPr>
        <p:txBody>
          <a:bodyPr/>
          <a:lstStyle/>
          <a:p>
            <a:fld id="{90978BA3-AC7E-4250-AEDD-F28CDED26E78}" type="slidenum">
              <a:rPr lang="en-US" smtClean="0"/>
              <a:t>39</a:t>
            </a:fld>
            <a:endParaRPr lang="en-US"/>
          </a:p>
        </p:txBody>
      </p:sp>
    </p:spTree>
    <p:extLst>
      <p:ext uri="{BB962C8B-B14F-4D97-AF65-F5344CB8AC3E}">
        <p14:creationId xmlns:p14="http://schemas.microsoft.com/office/powerpoint/2010/main" val="1467697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B417CA-3481-4B0F-94F3-41D11765EB72}"/>
              </a:ext>
            </a:extLst>
          </p:cNvPr>
          <p:cNvSpPr txBox="1"/>
          <p:nvPr/>
        </p:nvSpPr>
        <p:spPr>
          <a:xfrm>
            <a:off x="1207143" y="1889760"/>
            <a:ext cx="9046194" cy="2482667"/>
          </a:xfrm>
          <a:prstGeom prst="rect">
            <a:avLst/>
          </a:prstGeom>
          <a:noFill/>
        </p:spPr>
        <p:txBody>
          <a:bodyPr wrap="none" rtlCol="0">
            <a:spAutoFit/>
          </a:bodyPr>
          <a:lstStyle/>
          <a:p>
            <a:pPr marL="1028700" lvl="1" indent="-571500">
              <a:lnSpc>
                <a:spcPct val="150000"/>
              </a:lnSpc>
              <a:buFont typeface="Wingdings" panose="05000000000000000000" pitchFamily="2" charset="2"/>
              <a:buChar char="§"/>
            </a:pPr>
            <a:r>
              <a:rPr lang="en-US" sz="3600" dirty="0">
                <a:latin typeface="Helvetica" panose="020B0604020202020204" pitchFamily="34" charset="0"/>
                <a:cs typeface="Helvetica" panose="020B0604020202020204" pitchFamily="34" charset="0"/>
              </a:rPr>
              <a:t>Technology Lead – Social System Lag</a:t>
            </a:r>
          </a:p>
          <a:p>
            <a:pPr marL="1028700" lvl="1" indent="-571500">
              <a:lnSpc>
                <a:spcPct val="150000"/>
              </a:lnSpc>
              <a:buFont typeface="Wingdings" panose="05000000000000000000" pitchFamily="2" charset="2"/>
              <a:buChar char="§"/>
            </a:pPr>
            <a:r>
              <a:rPr lang="en-US" sz="3600" dirty="0">
                <a:latin typeface="Helvetica" panose="020B0604020202020204" pitchFamily="34" charset="0"/>
                <a:cs typeface="Helvetica" panose="020B0604020202020204" pitchFamily="34" charset="0"/>
              </a:rPr>
              <a:t>Digital Technology</a:t>
            </a:r>
          </a:p>
          <a:p>
            <a:pPr marL="1028700" lvl="1" indent="-571500">
              <a:lnSpc>
                <a:spcPct val="150000"/>
              </a:lnSpc>
              <a:buFont typeface="Wingdings" panose="05000000000000000000" pitchFamily="2" charset="2"/>
              <a:buChar char="§"/>
            </a:pPr>
            <a:r>
              <a:rPr lang="en-US" sz="3600" dirty="0">
                <a:latin typeface="Helvetica" panose="020B0604020202020204" pitchFamily="34" charset="0"/>
                <a:cs typeface="Helvetica" panose="020B0604020202020204" pitchFamily="34" charset="0"/>
              </a:rPr>
              <a:t>The impact on Organization Design</a:t>
            </a:r>
          </a:p>
        </p:txBody>
      </p:sp>
      <p:sp>
        <p:nvSpPr>
          <p:cNvPr id="6" name="Title 1"/>
          <p:cNvSpPr>
            <a:spLocks noGrp="1"/>
          </p:cNvSpPr>
          <p:nvPr>
            <p:ph type="title"/>
          </p:nvPr>
        </p:nvSpPr>
        <p:spPr>
          <a:xfrm>
            <a:off x="472440" y="395074"/>
            <a:ext cx="10515600" cy="683439"/>
          </a:xfrm>
        </p:spPr>
        <p:txBody>
          <a:bodyPr/>
          <a:lstStyle/>
          <a:p>
            <a:r>
              <a:rPr lang="en-US" dirty="0"/>
              <a:t>The WHY of the Lab</a:t>
            </a:r>
          </a:p>
        </p:txBody>
      </p:sp>
      <p:sp>
        <p:nvSpPr>
          <p:cNvPr id="2" name="Slide Number Placeholder 1"/>
          <p:cNvSpPr>
            <a:spLocks noGrp="1"/>
          </p:cNvSpPr>
          <p:nvPr>
            <p:ph type="sldNum" sz="quarter" idx="4"/>
          </p:nvPr>
        </p:nvSpPr>
        <p:spPr>
          <a:xfrm>
            <a:off x="9162360" y="6525926"/>
            <a:ext cx="2743200" cy="365125"/>
          </a:xfrm>
        </p:spPr>
        <p:txBody>
          <a:bodyPr/>
          <a:lstStyle/>
          <a:p>
            <a:fld id="{90978BA3-AC7E-4250-AEDD-F28CDED26E78}" type="slidenum">
              <a:rPr lang="en-US" smtClean="0"/>
              <a:t>4</a:t>
            </a:fld>
            <a:endParaRPr lang="en-US"/>
          </a:p>
        </p:txBody>
      </p:sp>
    </p:spTree>
    <p:extLst>
      <p:ext uri="{BB962C8B-B14F-4D97-AF65-F5344CB8AC3E}">
        <p14:creationId xmlns:p14="http://schemas.microsoft.com/office/powerpoint/2010/main" val="1824742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A27133-BF57-4C0C-8340-A46DAD344DF0}"/>
              </a:ext>
            </a:extLst>
          </p:cNvPr>
          <p:cNvSpPr txBox="1"/>
          <p:nvPr/>
        </p:nvSpPr>
        <p:spPr>
          <a:xfrm>
            <a:off x="914400" y="1816100"/>
            <a:ext cx="10502900" cy="4278094"/>
          </a:xfrm>
          <a:prstGeom prst="rect">
            <a:avLst/>
          </a:prstGeom>
          <a:noFill/>
        </p:spPr>
        <p:txBody>
          <a:bodyPr wrap="square" rtlCol="0">
            <a:spAutoFit/>
          </a:bodyPr>
          <a:lstStyle/>
          <a:p>
            <a:r>
              <a:rPr lang="en-US" sz="2000" b="1" dirty="0"/>
              <a:t>   Key Questions                                Strategic                            Operating Model                                    </a:t>
            </a:r>
          </a:p>
          <a:p>
            <a:endParaRPr lang="en-US" dirty="0"/>
          </a:p>
          <a:p>
            <a:r>
              <a:rPr lang="en-US" i="1" dirty="0"/>
              <a:t>Type of decisions?                               </a:t>
            </a:r>
            <a:r>
              <a:rPr lang="en-US" dirty="0"/>
              <a:t>Basic Architecture                    Management and operational                   </a:t>
            </a:r>
          </a:p>
          <a:p>
            <a:r>
              <a:rPr lang="en-US" dirty="0"/>
              <a:t>                                                                                                              processes, , work flows, roles, </a:t>
            </a:r>
          </a:p>
          <a:p>
            <a:r>
              <a:rPr lang="en-US" dirty="0"/>
              <a:t>                                                                                                              measures – </a:t>
            </a:r>
            <a:r>
              <a:rPr lang="en-US" dirty="0">
                <a:solidFill>
                  <a:srgbClr val="FF0000"/>
                </a:solidFill>
              </a:rPr>
              <a:t>work system design</a:t>
            </a:r>
          </a:p>
          <a:p>
            <a:endParaRPr lang="en-US" dirty="0"/>
          </a:p>
          <a:p>
            <a:r>
              <a:rPr lang="en-US" i="1" dirty="0"/>
              <a:t>What part of the organization?             </a:t>
            </a:r>
            <a:r>
              <a:rPr lang="en-US" dirty="0"/>
              <a:t>Top 2-3 levels                           All levels as necessary</a:t>
            </a:r>
          </a:p>
          <a:p>
            <a:endParaRPr lang="en-US" dirty="0"/>
          </a:p>
          <a:p>
            <a:r>
              <a:rPr lang="en-US" i="1" dirty="0"/>
              <a:t>Direction</a:t>
            </a:r>
            <a:r>
              <a:rPr lang="en-US" dirty="0"/>
              <a:t>                                                    Top down                             Bottom -up</a:t>
            </a:r>
          </a:p>
          <a:p>
            <a:endParaRPr lang="en-US" dirty="0"/>
          </a:p>
          <a:p>
            <a:r>
              <a:rPr lang="en-US" i="1" dirty="0"/>
              <a:t>Driven by                                                    </a:t>
            </a:r>
            <a:r>
              <a:rPr lang="en-US" dirty="0"/>
              <a:t>Strategy                             </a:t>
            </a:r>
            <a:r>
              <a:rPr lang="en-US" dirty="0">
                <a:solidFill>
                  <a:srgbClr val="FF0000"/>
                </a:solidFill>
              </a:rPr>
              <a:t>Customer – operating model</a:t>
            </a:r>
          </a:p>
          <a:p>
            <a:endParaRPr lang="en-US" dirty="0"/>
          </a:p>
          <a:p>
            <a:r>
              <a:rPr lang="en-US" i="1" dirty="0"/>
              <a:t>Design Approach</a:t>
            </a:r>
            <a:r>
              <a:rPr lang="en-US" dirty="0"/>
              <a:t>                                       STAR Model                        </a:t>
            </a:r>
            <a:r>
              <a:rPr lang="en-US" dirty="0">
                <a:solidFill>
                  <a:srgbClr val="FF0000"/>
                </a:solidFill>
              </a:rPr>
              <a:t>Socio- Technical Design</a:t>
            </a:r>
          </a:p>
          <a:p>
            <a:endParaRPr lang="en-US" dirty="0"/>
          </a:p>
          <a:p>
            <a:endParaRPr lang="en-US" dirty="0"/>
          </a:p>
        </p:txBody>
      </p:sp>
      <p:sp>
        <p:nvSpPr>
          <p:cNvPr id="4" name="TextBox 3">
            <a:extLst>
              <a:ext uri="{FF2B5EF4-FFF2-40B4-BE49-F238E27FC236}">
                <a16:creationId xmlns:a16="http://schemas.microsoft.com/office/drawing/2014/main" id="{9EFCC6FE-2EEA-41E9-982F-9F7A2211D90B}"/>
              </a:ext>
            </a:extLst>
          </p:cNvPr>
          <p:cNvSpPr txBox="1"/>
          <p:nvPr/>
        </p:nvSpPr>
        <p:spPr>
          <a:xfrm>
            <a:off x="3517900" y="431800"/>
            <a:ext cx="5868530" cy="830997"/>
          </a:xfrm>
          <a:prstGeom prst="rect">
            <a:avLst/>
          </a:prstGeom>
          <a:noFill/>
        </p:spPr>
        <p:txBody>
          <a:bodyPr wrap="none" rtlCol="0">
            <a:spAutoFit/>
          </a:bodyPr>
          <a:lstStyle/>
          <a:p>
            <a:r>
              <a:rPr lang="en-US" sz="2400" b="1" dirty="0">
                <a:solidFill>
                  <a:srgbClr val="00B050"/>
                </a:solidFill>
              </a:rPr>
              <a:t>THE SHIFT IN ORGANIZATION DESIGN</a:t>
            </a:r>
          </a:p>
          <a:p>
            <a:r>
              <a:rPr lang="en-US" sz="2400" b="1" dirty="0">
                <a:solidFill>
                  <a:srgbClr val="00B050"/>
                </a:solidFill>
              </a:rPr>
              <a:t>               Practitioners Focus</a:t>
            </a:r>
          </a:p>
        </p:txBody>
      </p:sp>
    </p:spTree>
    <p:extLst>
      <p:ext uri="{BB962C8B-B14F-4D97-AF65-F5344CB8AC3E}">
        <p14:creationId xmlns:p14="http://schemas.microsoft.com/office/powerpoint/2010/main" val="2198618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Socio-Technical System</a:t>
            </a:r>
          </a:p>
        </p:txBody>
      </p:sp>
      <p:sp>
        <p:nvSpPr>
          <p:cNvPr id="4" name="Slide Number Placeholder 3"/>
          <p:cNvSpPr>
            <a:spLocks noGrp="1"/>
          </p:cNvSpPr>
          <p:nvPr>
            <p:ph type="sldNum" sz="quarter" idx="12"/>
          </p:nvPr>
        </p:nvSpPr>
        <p:spPr>
          <a:xfrm>
            <a:off x="9162360" y="65259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978BA3-AC7E-4250-AEDD-F28CDED26E78}" type="slidenum">
              <a:rPr lang="en-US" smtClean="0"/>
              <a:pPr/>
              <a:t>41</a:t>
            </a:fld>
            <a:endParaRPr lang="en-US"/>
          </a:p>
        </p:txBody>
      </p:sp>
      <p:sp>
        <p:nvSpPr>
          <p:cNvPr id="5" name="Oval 4"/>
          <p:cNvSpPr/>
          <p:nvPr/>
        </p:nvSpPr>
        <p:spPr>
          <a:xfrm>
            <a:off x="2503503" y="2645546"/>
            <a:ext cx="1695635" cy="169563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606467" y="2645545"/>
            <a:ext cx="1695635" cy="169563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25755" y="3170196"/>
            <a:ext cx="851130" cy="646331"/>
          </a:xfrm>
          <a:prstGeom prst="rect">
            <a:avLst/>
          </a:prstGeom>
          <a:noFill/>
        </p:spPr>
        <p:txBody>
          <a:bodyPr wrap="none" rtlCol="0">
            <a:spAutoFit/>
          </a:bodyPr>
          <a:lstStyle/>
          <a:p>
            <a:pPr algn="ctr"/>
            <a:r>
              <a:rPr lang="en-US" dirty="0"/>
              <a:t>Social</a:t>
            </a:r>
          </a:p>
          <a:p>
            <a:pPr algn="ctr"/>
            <a:r>
              <a:rPr lang="en-US" dirty="0"/>
              <a:t>System</a:t>
            </a:r>
          </a:p>
        </p:txBody>
      </p:sp>
      <p:sp>
        <p:nvSpPr>
          <p:cNvPr id="8" name="TextBox 7"/>
          <p:cNvSpPr txBox="1"/>
          <p:nvPr/>
        </p:nvSpPr>
        <p:spPr>
          <a:xfrm>
            <a:off x="6931544" y="3170196"/>
            <a:ext cx="1045478" cy="646331"/>
          </a:xfrm>
          <a:prstGeom prst="rect">
            <a:avLst/>
          </a:prstGeom>
          <a:noFill/>
        </p:spPr>
        <p:txBody>
          <a:bodyPr wrap="none" rtlCol="0">
            <a:spAutoFit/>
          </a:bodyPr>
          <a:lstStyle/>
          <a:p>
            <a:pPr algn="ctr"/>
            <a:r>
              <a:rPr lang="en-US" dirty="0"/>
              <a:t>Technical</a:t>
            </a:r>
          </a:p>
          <a:p>
            <a:pPr algn="ctr"/>
            <a:r>
              <a:rPr lang="en-US" dirty="0"/>
              <a:t>System</a:t>
            </a:r>
          </a:p>
        </p:txBody>
      </p:sp>
      <p:sp>
        <p:nvSpPr>
          <p:cNvPr id="9" name="Left-Right Arrow 8"/>
          <p:cNvSpPr/>
          <p:nvPr/>
        </p:nvSpPr>
        <p:spPr>
          <a:xfrm>
            <a:off x="4297533" y="2911876"/>
            <a:ext cx="2210539" cy="1189607"/>
          </a:xfrm>
          <a:prstGeom prst="lef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94678" y="3175138"/>
            <a:ext cx="816249" cy="646331"/>
          </a:xfrm>
          <a:prstGeom prst="rect">
            <a:avLst/>
          </a:prstGeom>
          <a:noFill/>
        </p:spPr>
        <p:txBody>
          <a:bodyPr wrap="none" rtlCol="0">
            <a:spAutoFit/>
          </a:bodyPr>
          <a:lstStyle/>
          <a:p>
            <a:pPr algn="ctr"/>
            <a:r>
              <a:rPr lang="en-US" dirty="0"/>
              <a:t>Work</a:t>
            </a:r>
          </a:p>
          <a:p>
            <a:pPr algn="ctr"/>
            <a:r>
              <a:rPr lang="en-US" dirty="0"/>
              <a:t>Design</a:t>
            </a:r>
          </a:p>
        </p:txBody>
      </p:sp>
      <p:sp>
        <p:nvSpPr>
          <p:cNvPr id="11" name="Rectangle 10"/>
          <p:cNvSpPr/>
          <p:nvPr/>
        </p:nvSpPr>
        <p:spPr>
          <a:xfrm>
            <a:off x="1926454" y="2246050"/>
            <a:ext cx="7075503" cy="24857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708573" y="1745694"/>
            <a:ext cx="1388457" cy="369332"/>
          </a:xfrm>
          <a:prstGeom prst="rect">
            <a:avLst/>
          </a:prstGeom>
          <a:noFill/>
        </p:spPr>
        <p:txBody>
          <a:bodyPr wrap="none" rtlCol="0">
            <a:spAutoFit/>
          </a:bodyPr>
          <a:lstStyle/>
          <a:p>
            <a:pPr algn="ctr"/>
            <a:r>
              <a:rPr lang="en-US" dirty="0"/>
              <a:t>Environment</a:t>
            </a:r>
          </a:p>
        </p:txBody>
      </p:sp>
      <p:sp>
        <p:nvSpPr>
          <p:cNvPr id="13" name="TextBox 12"/>
          <p:cNvSpPr txBox="1"/>
          <p:nvPr/>
        </p:nvSpPr>
        <p:spPr>
          <a:xfrm>
            <a:off x="947519" y="3304258"/>
            <a:ext cx="774571" cy="369332"/>
          </a:xfrm>
          <a:prstGeom prst="rect">
            <a:avLst/>
          </a:prstGeom>
          <a:noFill/>
        </p:spPr>
        <p:txBody>
          <a:bodyPr wrap="none" rtlCol="0">
            <a:spAutoFit/>
          </a:bodyPr>
          <a:lstStyle/>
          <a:p>
            <a:pPr algn="ctr"/>
            <a:r>
              <a:rPr lang="en-US" dirty="0"/>
              <a:t>Inputs</a:t>
            </a:r>
          </a:p>
        </p:txBody>
      </p:sp>
      <p:sp>
        <p:nvSpPr>
          <p:cNvPr id="14" name="TextBox 13"/>
          <p:cNvSpPr txBox="1"/>
          <p:nvPr/>
        </p:nvSpPr>
        <p:spPr>
          <a:xfrm>
            <a:off x="9014591" y="3304258"/>
            <a:ext cx="946093" cy="369332"/>
          </a:xfrm>
          <a:prstGeom prst="rect">
            <a:avLst/>
          </a:prstGeom>
          <a:noFill/>
        </p:spPr>
        <p:txBody>
          <a:bodyPr wrap="none" rtlCol="0">
            <a:spAutoFit/>
          </a:bodyPr>
          <a:lstStyle/>
          <a:p>
            <a:pPr algn="ctr"/>
            <a:r>
              <a:rPr lang="en-US" dirty="0"/>
              <a:t>Outputs</a:t>
            </a:r>
          </a:p>
        </p:txBody>
      </p:sp>
      <p:cxnSp>
        <p:nvCxnSpPr>
          <p:cNvPr id="16" name="Straight Connector 15"/>
          <p:cNvCxnSpPr>
            <a:stCxn id="14" idx="2"/>
          </p:cNvCxnSpPr>
          <p:nvPr/>
        </p:nvCxnSpPr>
        <p:spPr>
          <a:xfrm flipH="1">
            <a:off x="9487637" y="3673590"/>
            <a:ext cx="1" cy="1439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299838" y="5131293"/>
            <a:ext cx="81877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334804" y="3816527"/>
            <a:ext cx="0" cy="1297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018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48CC5B-7316-4E64-95FA-0418EAD35CF3}"/>
              </a:ext>
            </a:extLst>
          </p:cNvPr>
          <p:cNvSpPr>
            <a:spLocks noGrp="1"/>
          </p:cNvSpPr>
          <p:nvPr>
            <p:ph type="sldNum" sz="quarter" idx="10"/>
          </p:nvPr>
        </p:nvSpPr>
        <p:spPr/>
        <p:txBody>
          <a:bodyPr/>
          <a:lstStyle/>
          <a:p>
            <a:fld id="{8E1DB146-43F5-CE4B-A175-69E6DFF938EA}" type="slidenum">
              <a:rPr lang="en-US" smtClean="0"/>
              <a:pPr/>
              <a:t>42</a:t>
            </a:fld>
            <a:endParaRPr lang="en-US" dirty="0"/>
          </a:p>
        </p:txBody>
      </p:sp>
      <p:sp>
        <p:nvSpPr>
          <p:cNvPr id="3" name="Title 2">
            <a:extLst>
              <a:ext uri="{FF2B5EF4-FFF2-40B4-BE49-F238E27FC236}">
                <a16:creationId xmlns:a16="http://schemas.microsoft.com/office/drawing/2014/main" id="{E2B211B7-9040-487B-86FB-CECD9D9FE7E1}"/>
              </a:ext>
            </a:extLst>
          </p:cNvPr>
          <p:cNvSpPr>
            <a:spLocks noGrp="1"/>
          </p:cNvSpPr>
          <p:nvPr>
            <p:ph type="title"/>
          </p:nvPr>
        </p:nvSpPr>
        <p:spPr>
          <a:xfrm>
            <a:off x="467635" y="542096"/>
            <a:ext cx="9863212" cy="464426"/>
          </a:xfrm>
        </p:spPr>
        <p:txBody>
          <a:bodyPr/>
          <a:lstStyle/>
          <a:p>
            <a:r>
              <a:rPr lang="en-US" b="1" dirty="0"/>
              <a:t>Features of New Socio Technical System</a:t>
            </a:r>
          </a:p>
        </p:txBody>
      </p:sp>
      <p:sp>
        <p:nvSpPr>
          <p:cNvPr id="4" name="TextBox 3">
            <a:extLst>
              <a:ext uri="{FF2B5EF4-FFF2-40B4-BE49-F238E27FC236}">
                <a16:creationId xmlns:a16="http://schemas.microsoft.com/office/drawing/2014/main" id="{73C7ADA2-C046-43FF-A524-F3CFBC7255CC}"/>
              </a:ext>
            </a:extLst>
          </p:cNvPr>
          <p:cNvSpPr txBox="1"/>
          <p:nvPr/>
        </p:nvSpPr>
        <p:spPr>
          <a:xfrm>
            <a:off x="467635" y="1168400"/>
            <a:ext cx="11157082" cy="5909310"/>
          </a:xfrm>
          <a:prstGeom prst="rect">
            <a:avLst/>
          </a:prstGeom>
          <a:noFill/>
        </p:spPr>
        <p:txBody>
          <a:bodyPr wrap="square" rtlCol="0">
            <a:spAutoFit/>
          </a:bodyPr>
          <a:lstStyle/>
          <a:p>
            <a:pPr marL="285750" indent="-285750">
              <a:buFont typeface="Arial" panose="020B0604020202020204" pitchFamily="34" charset="0"/>
              <a:buChar char="•"/>
            </a:pPr>
            <a:r>
              <a:rPr lang="en-US" sz="2000" dirty="0"/>
              <a:t>A </a:t>
            </a:r>
            <a:r>
              <a:rPr lang="en-US" sz="2000" b="1" dirty="0"/>
              <a:t>modular platform organization design </a:t>
            </a:r>
            <a:r>
              <a:rPr lang="en-US" sz="2000" i="1" dirty="0"/>
              <a:t>(new operating model)</a:t>
            </a:r>
          </a:p>
          <a:p>
            <a:endParaRPr lang="en-US" sz="2000" dirty="0"/>
          </a:p>
          <a:p>
            <a:pPr marL="285750" indent="-285750">
              <a:buFont typeface="Arial" panose="020B0604020202020204" pitchFamily="34" charset="0"/>
              <a:buChar char="•"/>
            </a:pPr>
            <a:r>
              <a:rPr lang="en-US" sz="2000" dirty="0"/>
              <a:t>Organized with IT technology architecture around </a:t>
            </a:r>
            <a:r>
              <a:rPr lang="en-US" sz="2000" b="1" dirty="0"/>
              <a:t>flexible independent platforms</a:t>
            </a:r>
          </a:p>
          <a:p>
            <a:endParaRPr lang="en-US" sz="2000" dirty="0"/>
          </a:p>
          <a:p>
            <a:pPr marL="285750" indent="-285750">
              <a:buFont typeface="Arial" panose="020B0604020202020204" pitchFamily="34" charset="0"/>
              <a:buChar char="•"/>
            </a:pPr>
            <a:r>
              <a:rPr lang="en-US" sz="2000" dirty="0"/>
              <a:t>Run by </a:t>
            </a:r>
            <a:r>
              <a:rPr lang="en-US" sz="2000" b="1" dirty="0"/>
              <a:t>accountable platform product teams </a:t>
            </a:r>
            <a:r>
              <a:rPr lang="en-US" sz="2000" dirty="0"/>
              <a:t>with decentralized authority</a:t>
            </a:r>
          </a:p>
          <a:p>
            <a:endParaRPr lang="en-US" sz="2000" dirty="0"/>
          </a:p>
          <a:p>
            <a:pPr marL="285750" indent="-285750">
              <a:buFont typeface="Arial" panose="020B0604020202020204" pitchFamily="34" charset="0"/>
              <a:buChar char="•"/>
            </a:pPr>
            <a:r>
              <a:rPr lang="en-US" sz="2000" dirty="0"/>
              <a:t>Platform brings together business, technology, governance, processes, and people</a:t>
            </a:r>
          </a:p>
          <a:p>
            <a:endParaRPr lang="en-US" sz="2000" dirty="0"/>
          </a:p>
          <a:p>
            <a:pPr marL="285750" indent="-285750">
              <a:buFont typeface="Arial" panose="020B0604020202020204" pitchFamily="34" charset="0"/>
              <a:buChar char="•"/>
            </a:pPr>
            <a:r>
              <a:rPr lang="en-US" sz="2000" dirty="0"/>
              <a:t>Each cross functional platform team </a:t>
            </a:r>
            <a:r>
              <a:rPr lang="en-US" sz="2000" b="1" dirty="0"/>
              <a:t>delivers on a specific business goal / product/service</a:t>
            </a:r>
          </a:p>
          <a:p>
            <a:endParaRPr lang="en-US" sz="2000" b="1" dirty="0"/>
          </a:p>
          <a:p>
            <a:pPr marL="285750" indent="-285750">
              <a:buFont typeface="Arial" panose="020B0604020202020204" pitchFamily="34" charset="0"/>
              <a:buChar char="•"/>
            </a:pPr>
            <a:r>
              <a:rPr lang="en-US" sz="2000" dirty="0"/>
              <a:t>Can experiment, fail, learn, reconfigure, and scale quickly</a:t>
            </a:r>
          </a:p>
          <a:p>
            <a:endParaRPr lang="en-US" sz="2000" dirty="0"/>
          </a:p>
          <a:p>
            <a:pPr marL="342900" indent="-342900">
              <a:buFont typeface="Arial" panose="020B0604020202020204" pitchFamily="34" charset="0"/>
              <a:buChar char="•"/>
            </a:pPr>
            <a:r>
              <a:rPr lang="en-US" sz="2000" dirty="0"/>
              <a:t>Each large enough to provide an important and discrete product/service but small enough to self organize and reconfigure quickly</a:t>
            </a:r>
          </a:p>
          <a:p>
            <a:endParaRPr lang="en-US" sz="2000" dirty="0"/>
          </a:p>
          <a:p>
            <a:pPr marL="285750" indent="-285750">
              <a:buFont typeface="Arial" panose="020B0604020202020204" pitchFamily="34" charset="0"/>
              <a:buChar char="•"/>
            </a:pPr>
            <a:r>
              <a:rPr lang="en-US" sz="2000" dirty="0"/>
              <a:t>Generally two type: </a:t>
            </a:r>
            <a:r>
              <a:rPr lang="en-US" sz="2000" b="1" dirty="0"/>
              <a:t>Customer journey platforms and business capability platforms</a:t>
            </a:r>
          </a:p>
          <a:p>
            <a:endParaRPr lang="en-US" sz="2000" dirty="0"/>
          </a:p>
          <a:p>
            <a:pPr marL="285750" indent="-285750">
              <a:buFont typeface="Arial" panose="020B0604020202020204" pitchFamily="34" charset="0"/>
              <a:buChar char="•"/>
            </a:pPr>
            <a:r>
              <a:rPr lang="en-US" sz="2000" b="1" dirty="0"/>
              <a:t>Top team focus on allocation of resources and performance requirements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20041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2200" y="2146300"/>
            <a:ext cx="10363200" cy="1829761"/>
          </a:xfrm>
        </p:spPr>
        <p:txBody>
          <a:bodyPr>
            <a:normAutofit/>
          </a:bodyPr>
          <a:lstStyle/>
          <a:p>
            <a:r>
              <a:rPr lang="en-US" sz="4400" dirty="0">
                <a:latin typeface="Arial Black" panose="020B0A04020102020204" pitchFamily="34" charset="0"/>
              </a:rPr>
              <a:t>                       Q &amp; A</a:t>
            </a:r>
            <a:br>
              <a:rPr lang="en-US" sz="4400" dirty="0">
                <a:latin typeface="Arial Black" panose="020B0A04020102020204" pitchFamily="34" charset="0"/>
              </a:rPr>
            </a:br>
            <a:r>
              <a:rPr lang="en-US" sz="4400" dirty="0">
                <a:latin typeface="Arial Black" panose="020B0A04020102020204" pitchFamily="34" charset="0"/>
              </a:rPr>
              <a:t>	</a:t>
            </a:r>
            <a:endParaRPr lang="en-US" sz="3200" dirty="0">
              <a:latin typeface="Arial Black" panose="020B0A04020102020204" pitchFamily="34" charset="0"/>
            </a:endParaRPr>
          </a:p>
        </p:txBody>
      </p:sp>
      <p:sp>
        <p:nvSpPr>
          <p:cNvPr id="3" name="Slide Number Placeholder 2"/>
          <p:cNvSpPr>
            <a:spLocks noGrp="1"/>
          </p:cNvSpPr>
          <p:nvPr>
            <p:ph type="sldNum" sz="quarter" idx="12"/>
          </p:nvPr>
        </p:nvSpPr>
        <p:spPr/>
        <p:txBody>
          <a:bodyPr/>
          <a:lstStyle/>
          <a:p>
            <a:fld id="{DF2CF456-1AA5-9646-A227-09ACB1343D1C}" type="slidenum">
              <a:rPr lang="en-US" smtClean="0"/>
              <a:t>43</a:t>
            </a:fld>
            <a:endParaRPr lang="en-US" dirty="0"/>
          </a:p>
        </p:txBody>
      </p:sp>
    </p:spTree>
    <p:extLst>
      <p:ext uri="{BB962C8B-B14F-4D97-AF65-F5344CB8AC3E}">
        <p14:creationId xmlns:p14="http://schemas.microsoft.com/office/powerpoint/2010/main" val="19378229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A6F8CA-6EB7-0545-803E-8DC398B66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337" y="946623"/>
            <a:ext cx="2603500" cy="863600"/>
          </a:xfrm>
          <a:prstGeom prst="rect">
            <a:avLst/>
          </a:prstGeom>
        </p:spPr>
      </p:pic>
      <p:pic>
        <p:nvPicPr>
          <p:cNvPr id="7" name="Picture 6">
            <a:extLst>
              <a:ext uri="{FF2B5EF4-FFF2-40B4-BE49-F238E27FC236}">
                <a16:creationId xmlns:a16="http://schemas.microsoft.com/office/drawing/2014/main" id="{F9D4EF17-8AD9-2540-89DD-B9A5EFA60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5976" y="2265680"/>
            <a:ext cx="4066033" cy="1178560"/>
          </a:xfrm>
          <a:prstGeom prst="rect">
            <a:avLst/>
          </a:prstGeom>
        </p:spPr>
      </p:pic>
      <p:pic>
        <p:nvPicPr>
          <p:cNvPr id="9" name="Picture 8">
            <a:extLst>
              <a:ext uri="{FF2B5EF4-FFF2-40B4-BE49-F238E27FC236}">
                <a16:creationId xmlns:a16="http://schemas.microsoft.com/office/drawing/2014/main" id="{638E9C78-57A3-AF4E-A9BB-842CEE9DB7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5056" y="3606158"/>
            <a:ext cx="4343400" cy="1206500"/>
          </a:xfrm>
          <a:prstGeom prst="rect">
            <a:avLst/>
          </a:prstGeom>
        </p:spPr>
      </p:pic>
      <p:pic>
        <p:nvPicPr>
          <p:cNvPr id="6" name="Picture 5">
            <a:extLst>
              <a:ext uri="{FF2B5EF4-FFF2-40B4-BE49-F238E27FC236}">
                <a16:creationId xmlns:a16="http://schemas.microsoft.com/office/drawing/2014/main" id="{E379B389-46ED-CC49-A7EE-641B98C1B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5222" y="5158378"/>
            <a:ext cx="3790467" cy="1002438"/>
          </a:xfrm>
          <a:prstGeom prst="rect">
            <a:avLst/>
          </a:prstGeom>
        </p:spPr>
      </p:pic>
      <p:sp>
        <p:nvSpPr>
          <p:cNvPr id="3" name="Slide Number Placeholder 2"/>
          <p:cNvSpPr>
            <a:spLocks noGrp="1"/>
          </p:cNvSpPr>
          <p:nvPr>
            <p:ph type="sldNum" sz="quarter" idx="4"/>
          </p:nvPr>
        </p:nvSpPr>
        <p:spPr>
          <a:xfrm>
            <a:off x="9162360" y="6525926"/>
            <a:ext cx="2743200" cy="365125"/>
          </a:xfrm>
        </p:spPr>
        <p:txBody>
          <a:bodyPr/>
          <a:lstStyle/>
          <a:p>
            <a:fld id="{90978BA3-AC7E-4250-AEDD-F28CDED26E78}" type="slidenum">
              <a:rPr lang="en-US" smtClean="0"/>
              <a:t>44</a:t>
            </a:fld>
            <a:endParaRPr lang="en-US"/>
          </a:p>
        </p:txBody>
      </p:sp>
    </p:spTree>
    <p:extLst>
      <p:ext uri="{BB962C8B-B14F-4D97-AF65-F5344CB8AC3E}">
        <p14:creationId xmlns:p14="http://schemas.microsoft.com/office/powerpoint/2010/main" val="2718055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CDEEA9-3F97-4B5F-91BE-8CB1606D3292}"/>
              </a:ext>
            </a:extLst>
          </p:cNvPr>
          <p:cNvSpPr txBox="1"/>
          <p:nvPr/>
        </p:nvSpPr>
        <p:spPr>
          <a:xfrm>
            <a:off x="1466582" y="2087382"/>
            <a:ext cx="8653907" cy="1843838"/>
          </a:xfrm>
          <a:prstGeom prst="rect">
            <a:avLst/>
          </a:prstGeom>
          <a:noFill/>
        </p:spPr>
        <p:txBody>
          <a:bodyPr wrap="none" rtlCol="0">
            <a:spAutoFit/>
          </a:bodyPr>
          <a:lstStyle/>
          <a:p>
            <a:pPr algn="ctr">
              <a:lnSpc>
                <a:spcPct val="107000"/>
              </a:lnSpc>
              <a:spcAft>
                <a:spcPts val="800"/>
              </a:spcAft>
            </a:pPr>
            <a:r>
              <a:rPr lang="en-US" sz="3200" b="1" dirty="0">
                <a:solidFill>
                  <a:schemeClr val="tx2"/>
                </a:solidFill>
                <a:latin typeface="Helvetica" panose="020B0604020202020204" pitchFamily="34" charset="0"/>
                <a:ea typeface="Calibri" panose="020F0502020204030204" pitchFamily="34" charset="0"/>
                <a:cs typeface="Helvetica" panose="020B0604020202020204" pitchFamily="34" charset="0"/>
              </a:rPr>
              <a:t>DIGITAL ORGANIZATION DESIGN STARLab</a:t>
            </a:r>
          </a:p>
          <a:p>
            <a:pPr algn="ctr">
              <a:lnSpc>
                <a:spcPct val="107000"/>
              </a:lnSpc>
              <a:spcAft>
                <a:spcPts val="800"/>
              </a:spcAft>
            </a:pPr>
            <a:r>
              <a:rPr lang="en-US" sz="3200" b="1" dirty="0">
                <a:solidFill>
                  <a:schemeClr val="tx2"/>
                </a:solidFill>
                <a:latin typeface="Helvetica" panose="020B0604020202020204" pitchFamily="34" charset="0"/>
                <a:ea typeface="Calibri" panose="020F0502020204030204" pitchFamily="34" charset="0"/>
                <a:cs typeface="Helvetica" panose="020B0604020202020204" pitchFamily="34" charset="0"/>
              </a:rPr>
              <a:t>Socio-technical Action Research Lab</a:t>
            </a:r>
            <a:endParaRPr lang="en-US" sz="3200" dirty="0">
              <a:solidFill>
                <a:schemeClr val="tx2"/>
              </a:solidFill>
              <a:latin typeface="Helvetica" panose="020B0604020202020204" pitchFamily="34" charset="0"/>
              <a:ea typeface="Calibri" panose="020F0502020204030204" pitchFamily="34" charset="0"/>
              <a:cs typeface="Helvetica" panose="020B0604020202020204" pitchFamily="34" charset="0"/>
            </a:endParaRPr>
          </a:p>
          <a:p>
            <a:pPr algn="ctr"/>
            <a:endParaRPr lang="en-US" sz="3200" dirty="0">
              <a:solidFill>
                <a:schemeClr val="tx2"/>
              </a:solidFill>
            </a:endParaRPr>
          </a:p>
        </p:txBody>
      </p:sp>
      <p:sp>
        <p:nvSpPr>
          <p:cNvPr id="4" name="TextBox 3">
            <a:extLst>
              <a:ext uri="{FF2B5EF4-FFF2-40B4-BE49-F238E27FC236}">
                <a16:creationId xmlns:a16="http://schemas.microsoft.com/office/drawing/2014/main" id="{02412356-2CA9-4426-8007-03ECC30E5BFB}"/>
              </a:ext>
            </a:extLst>
          </p:cNvPr>
          <p:cNvSpPr txBox="1"/>
          <p:nvPr/>
        </p:nvSpPr>
        <p:spPr>
          <a:xfrm>
            <a:off x="2421862" y="3680552"/>
            <a:ext cx="7257115" cy="1358898"/>
          </a:xfrm>
          <a:prstGeom prst="rect">
            <a:avLst/>
          </a:prstGeom>
          <a:noFill/>
        </p:spPr>
        <p:txBody>
          <a:bodyPr wrap="none" rtlCol="0">
            <a:spAutoFit/>
          </a:bodyPr>
          <a:lstStyle/>
          <a:p>
            <a:pPr algn="ctr">
              <a:lnSpc>
                <a:spcPct val="107000"/>
              </a:lnSpc>
              <a:spcAft>
                <a:spcPts val="800"/>
              </a:spcAft>
            </a:pPr>
            <a:r>
              <a:rPr lang="en-US" sz="2400" b="1" dirty="0">
                <a:solidFill>
                  <a:srgbClr val="000000"/>
                </a:solidFill>
                <a:latin typeface="Helvetica" panose="020B0604020202020204" pitchFamily="34" charset="0"/>
                <a:ea typeface="Calibri" panose="020F0502020204030204" pitchFamily="34" charset="0"/>
                <a:cs typeface="Helvetica" panose="020B0604020202020204" pitchFamily="34" charset="0"/>
              </a:rPr>
              <a:t>The best way to understand the future of work </a:t>
            </a:r>
            <a:br>
              <a:rPr lang="en-US" sz="2400" b="1" dirty="0">
                <a:solidFill>
                  <a:srgbClr val="000000"/>
                </a:solidFill>
                <a:latin typeface="Helvetica" panose="020B0604020202020204" pitchFamily="34" charset="0"/>
                <a:ea typeface="Calibri" panose="020F0502020204030204" pitchFamily="34" charset="0"/>
                <a:cs typeface="Helvetica" panose="020B0604020202020204" pitchFamily="34" charset="0"/>
              </a:rPr>
            </a:br>
            <a:r>
              <a:rPr lang="en-US" sz="2400" b="1" dirty="0">
                <a:solidFill>
                  <a:srgbClr val="000000"/>
                </a:solidFill>
                <a:latin typeface="Helvetica" panose="020B0604020202020204" pitchFamily="34" charset="0"/>
                <a:ea typeface="Calibri" panose="020F0502020204030204" pitchFamily="34" charset="0"/>
                <a:cs typeface="Helvetica" panose="020B0604020202020204" pitchFamily="34" charset="0"/>
              </a:rPr>
              <a:t>and its competitive potential is to design i</a:t>
            </a:r>
            <a:r>
              <a:rPr lang="en-US" sz="2800" b="1" dirty="0">
                <a:solidFill>
                  <a:srgbClr val="000000"/>
                </a:solidFill>
                <a:latin typeface="Helvetica" panose="020B0604020202020204" pitchFamily="34" charset="0"/>
                <a:ea typeface="Calibri" panose="020F0502020204030204" pitchFamily="34" charset="0"/>
                <a:cs typeface="Helvetica" panose="020B0604020202020204" pitchFamily="34" charset="0"/>
              </a:rPr>
              <a:t>t.</a:t>
            </a:r>
            <a:endParaRPr lang="en-US" sz="2800" b="1" dirty="0">
              <a:latin typeface="Helvetica" panose="020B0604020202020204" pitchFamily="34" charset="0"/>
              <a:cs typeface="Helvetica" panose="020B0604020202020204" pitchFamily="34" charset="0"/>
            </a:endParaRPr>
          </a:p>
          <a:p>
            <a:endParaRPr lang="en-US" sz="2000" dirty="0"/>
          </a:p>
        </p:txBody>
      </p:sp>
      <p:sp>
        <p:nvSpPr>
          <p:cNvPr id="2" name="Slide Number Placeholder 1"/>
          <p:cNvSpPr>
            <a:spLocks noGrp="1"/>
          </p:cNvSpPr>
          <p:nvPr>
            <p:ph type="sldNum" sz="quarter" idx="4"/>
          </p:nvPr>
        </p:nvSpPr>
        <p:spPr>
          <a:xfrm>
            <a:off x="9162360" y="6525926"/>
            <a:ext cx="2743200" cy="365125"/>
          </a:xfrm>
        </p:spPr>
        <p:txBody>
          <a:bodyPr/>
          <a:lstStyle/>
          <a:p>
            <a:fld id="{90978BA3-AC7E-4250-AEDD-F28CDED26E78}" type="slidenum">
              <a:rPr lang="en-US" smtClean="0"/>
              <a:t>5</a:t>
            </a:fld>
            <a:endParaRPr lang="en-US"/>
          </a:p>
        </p:txBody>
      </p:sp>
    </p:spTree>
    <p:extLst>
      <p:ext uri="{BB962C8B-B14F-4D97-AF65-F5344CB8AC3E}">
        <p14:creationId xmlns:p14="http://schemas.microsoft.com/office/powerpoint/2010/main" val="2104521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2C7029-9D24-7E4C-BEF3-CA5972CE4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59" y="491992"/>
            <a:ext cx="11538534" cy="4287543"/>
          </a:xfrm>
          <a:prstGeom prst="rect">
            <a:avLst/>
          </a:prstGeom>
        </p:spPr>
      </p:pic>
      <p:pic>
        <p:nvPicPr>
          <p:cNvPr id="7" name="Picture 6">
            <a:extLst>
              <a:ext uri="{FF2B5EF4-FFF2-40B4-BE49-F238E27FC236}">
                <a16:creationId xmlns:a16="http://schemas.microsoft.com/office/drawing/2014/main" id="{E379B389-46ED-CC49-A7EE-641B98C1B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526" y="5096964"/>
            <a:ext cx="3790467" cy="1002438"/>
          </a:xfrm>
          <a:prstGeom prst="rect">
            <a:avLst/>
          </a:prstGeom>
        </p:spPr>
      </p:pic>
      <p:sp>
        <p:nvSpPr>
          <p:cNvPr id="2" name="Rectangle 1"/>
          <p:cNvSpPr/>
          <p:nvPr/>
        </p:nvSpPr>
        <p:spPr>
          <a:xfrm>
            <a:off x="4978400" y="5013407"/>
            <a:ext cx="6096000" cy="1169551"/>
          </a:xfrm>
          <a:prstGeom prst="rect">
            <a:avLst/>
          </a:prstGeom>
        </p:spPr>
        <p:txBody>
          <a:bodyPr>
            <a:spAutoFit/>
          </a:bodyPr>
          <a:lstStyle/>
          <a:p>
            <a:r>
              <a:rPr lang="en-US" sz="1400" dirty="0">
                <a:solidFill>
                  <a:schemeClr val="tx1">
                    <a:lumMod val="75000"/>
                    <a:lumOff val="25000"/>
                  </a:schemeClr>
                </a:solidFill>
                <a:latin typeface="Helvetica" panose="020B0604020202020204" pitchFamily="34" charset="0"/>
                <a:ea typeface="SimHei" panose="02010609060101010101" pitchFamily="49" charset="-122"/>
                <a:cs typeface="Helvetica" panose="020B0604020202020204" pitchFamily="34" charset="0"/>
              </a:rPr>
              <a:t>Innovation Resource Center for Human Resources (IRC4HRTM) is a 501(c)(3) private research foundation that seeks to make organizations more competitive, productive, and effective through improved people management practices and to serve the mutually beneficial interests of organizations, workers, and society.</a:t>
            </a:r>
          </a:p>
        </p:txBody>
      </p:sp>
      <p:sp>
        <p:nvSpPr>
          <p:cNvPr id="3" name="Slide Number Placeholder 2"/>
          <p:cNvSpPr>
            <a:spLocks noGrp="1"/>
          </p:cNvSpPr>
          <p:nvPr>
            <p:ph type="sldNum" sz="quarter" idx="4"/>
          </p:nvPr>
        </p:nvSpPr>
        <p:spPr>
          <a:xfrm>
            <a:off x="9162360" y="6525926"/>
            <a:ext cx="2743200" cy="365125"/>
          </a:xfrm>
        </p:spPr>
        <p:txBody>
          <a:bodyPr/>
          <a:lstStyle/>
          <a:p>
            <a:fld id="{90978BA3-AC7E-4250-AEDD-F28CDED26E78}" type="slidenum">
              <a:rPr lang="en-US" smtClean="0"/>
              <a:t>6</a:t>
            </a:fld>
            <a:endParaRPr lang="en-US"/>
          </a:p>
        </p:txBody>
      </p:sp>
    </p:spTree>
    <p:extLst>
      <p:ext uri="{BB962C8B-B14F-4D97-AF65-F5344CB8AC3E}">
        <p14:creationId xmlns:p14="http://schemas.microsoft.com/office/powerpoint/2010/main" val="1063705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3146DC-A758-4665-8807-AC3D727B19C3}"/>
              </a:ext>
            </a:extLst>
          </p:cNvPr>
          <p:cNvSpPr txBox="1"/>
          <p:nvPr/>
        </p:nvSpPr>
        <p:spPr>
          <a:xfrm>
            <a:off x="693420" y="561340"/>
            <a:ext cx="10744200" cy="5930854"/>
          </a:xfrm>
          <a:prstGeom prst="rect">
            <a:avLst/>
          </a:prstGeom>
          <a:noFill/>
        </p:spPr>
        <p:txBody>
          <a:bodyPr wrap="square" rtlCol="0">
            <a:spAutoFit/>
          </a:bodyPr>
          <a:lstStyle/>
          <a:p>
            <a:pPr fontAlgn="base"/>
            <a:r>
              <a:rPr lang="en-US" sz="2400" b="1" dirty="0" err="1">
                <a:solidFill>
                  <a:srgbClr val="00B050"/>
                </a:solidFill>
                <a:latin typeface="Helvetica" panose="020B0604020202020204" pitchFamily="34" charset="0"/>
                <a:ea typeface="Times New Roman" panose="02020603050405020304" pitchFamily="18" charset="0"/>
                <a:cs typeface="Helvetica" panose="020B0604020202020204" pitchFamily="34" charset="0"/>
              </a:rPr>
              <a:t>STARLab</a:t>
            </a:r>
            <a:r>
              <a:rPr lang="en-US" sz="2400" b="1" dirty="0">
                <a:solidFill>
                  <a:srgbClr val="00B050"/>
                </a:solidFill>
                <a:latin typeface="Helvetica" panose="020B0604020202020204" pitchFamily="34" charset="0"/>
                <a:ea typeface="Times New Roman" panose="02020603050405020304" pitchFamily="18" charset="0"/>
                <a:cs typeface="Helvetica" panose="020B0604020202020204" pitchFamily="34" charset="0"/>
              </a:rPr>
              <a:t> Alliance, Inc</a:t>
            </a:r>
            <a:r>
              <a:rPr lang="en-US" sz="2400" dirty="0">
                <a:solidFill>
                  <a:srgbClr val="383838"/>
                </a:solidFill>
                <a:latin typeface="Helvetica" panose="020B0604020202020204" pitchFamily="34" charset="0"/>
                <a:ea typeface="Times New Roman" panose="02020603050405020304" pitchFamily="18" charset="0"/>
                <a:cs typeface="Helvetica" panose="020B0604020202020204" pitchFamily="34" charset="0"/>
              </a:rPr>
              <a:t> is a non-profit learning consortium focused on creating next generation organization design and leadership models.  The STARLab Alliance addresses the organization design and leadership issues associated with successful digital transformation.  Participating company benefits are:</a:t>
            </a:r>
          </a:p>
          <a:p>
            <a:pPr fontAlgn="base"/>
            <a:endParaRPr lang="en-US" sz="2400" dirty="0">
              <a:latin typeface="Helvetica" panose="020B0604020202020204" pitchFamily="34" charset="0"/>
              <a:ea typeface="Times New Roman" panose="02020603050405020304" pitchFamily="18" charset="0"/>
              <a:cs typeface="Helvetica"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2000" dirty="0">
                <a:solidFill>
                  <a:srgbClr val="2D2D2D"/>
                </a:solidFill>
                <a:latin typeface="Helvetica" panose="020B0604020202020204" pitchFamily="34" charset="0"/>
                <a:ea typeface="Calibri" panose="020F0502020204030204" pitchFamily="34" charset="0"/>
                <a:cs typeface="Helvetica" panose="020B0604020202020204" pitchFamily="34" charset="0"/>
              </a:rPr>
              <a:t>Application of future-oriented, state-of-the-art thinking and practice in organization strategy, design, leadership and work systems</a:t>
            </a:r>
          </a:p>
          <a:p>
            <a:pPr marR="0" lvl="0" fontAlgn="base">
              <a:lnSpc>
                <a:spcPct val="107000"/>
              </a:lnSpc>
              <a:spcBef>
                <a:spcPts val="0"/>
              </a:spcBef>
              <a:spcAft>
                <a:spcPts val="0"/>
              </a:spcAft>
              <a:buSzPts val="1000"/>
              <a:tabLst>
                <a:tab pos="457200" algn="l"/>
              </a:tabLst>
            </a:pPr>
            <a:endParaRPr lang="en-US" sz="2000" dirty="0">
              <a:latin typeface="Helvetica" panose="020B0604020202020204" pitchFamily="34" charset="0"/>
              <a:ea typeface="Calibri" panose="020F0502020204030204" pitchFamily="34" charset="0"/>
              <a:cs typeface="Helvetica"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2000" dirty="0">
                <a:solidFill>
                  <a:srgbClr val="2D2D2D"/>
                </a:solidFill>
                <a:latin typeface="Helvetica" panose="020B0604020202020204" pitchFamily="34" charset="0"/>
                <a:ea typeface="Calibri" panose="020F0502020204030204" pitchFamily="34" charset="0"/>
                <a:cs typeface="Helvetica" panose="020B0604020202020204" pitchFamily="34" charset="0"/>
              </a:rPr>
              <a:t>Guidance from subject matter experts with decades’ long experience in applied research and practice</a:t>
            </a:r>
          </a:p>
          <a:p>
            <a:pPr marR="0" lvl="0" fontAlgn="base">
              <a:lnSpc>
                <a:spcPct val="107000"/>
              </a:lnSpc>
              <a:spcBef>
                <a:spcPts val="0"/>
              </a:spcBef>
              <a:spcAft>
                <a:spcPts val="0"/>
              </a:spcAft>
              <a:buSzPts val="1000"/>
              <a:tabLst>
                <a:tab pos="457200" algn="l"/>
              </a:tabLst>
            </a:pPr>
            <a:endParaRPr lang="en-US" sz="2000" dirty="0">
              <a:latin typeface="Helvetica" panose="020B0604020202020204" pitchFamily="34" charset="0"/>
              <a:ea typeface="Calibri" panose="020F0502020204030204" pitchFamily="34" charset="0"/>
              <a:cs typeface="Helvetica"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2000" dirty="0">
                <a:solidFill>
                  <a:srgbClr val="2D2D2D"/>
                </a:solidFill>
                <a:latin typeface="Helvetica" panose="020B0604020202020204" pitchFamily="34" charset="0"/>
                <a:ea typeface="Calibri" panose="020F0502020204030204" pitchFamily="34" charset="0"/>
                <a:cs typeface="Helvetica" panose="020B0604020202020204" pitchFamily="34" charset="0"/>
              </a:rPr>
              <a:t>Creative, new insights and practical back-home applications to accelerate your digital transition</a:t>
            </a:r>
          </a:p>
          <a:p>
            <a:pPr marR="0" lvl="0" fontAlgn="base">
              <a:lnSpc>
                <a:spcPct val="107000"/>
              </a:lnSpc>
              <a:spcBef>
                <a:spcPts val="0"/>
              </a:spcBef>
              <a:spcAft>
                <a:spcPts val="0"/>
              </a:spcAft>
              <a:buSzPts val="1000"/>
              <a:tabLst>
                <a:tab pos="457200" algn="l"/>
              </a:tabLst>
            </a:pPr>
            <a:endParaRPr lang="en-US" sz="2000" dirty="0">
              <a:latin typeface="Helvetica" panose="020B0604020202020204" pitchFamily="34" charset="0"/>
              <a:ea typeface="Calibri" panose="020F0502020204030204" pitchFamily="34" charset="0"/>
              <a:cs typeface="Helvetica"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2000" dirty="0">
                <a:solidFill>
                  <a:srgbClr val="2D2D2D"/>
                </a:solidFill>
                <a:latin typeface="Helvetica" panose="020B0604020202020204" pitchFamily="34" charset="0"/>
                <a:ea typeface="Calibri" panose="020F0502020204030204" pitchFamily="34" charset="0"/>
                <a:cs typeface="Helvetica" panose="020B0604020202020204" pitchFamily="34" charset="0"/>
              </a:rPr>
              <a:t>Expanded network of people and organizations who can be knowledge partners in your journey</a:t>
            </a:r>
            <a:endParaRPr lang="en-US" sz="20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4"/>
          </p:nvPr>
        </p:nvSpPr>
        <p:spPr>
          <a:xfrm>
            <a:off x="9162360" y="6525926"/>
            <a:ext cx="2743200" cy="365125"/>
          </a:xfrm>
        </p:spPr>
        <p:txBody>
          <a:bodyPr/>
          <a:lstStyle/>
          <a:p>
            <a:fld id="{90978BA3-AC7E-4250-AEDD-F28CDED26E78}" type="slidenum">
              <a:rPr lang="en-US" smtClean="0"/>
              <a:t>7</a:t>
            </a:fld>
            <a:endParaRPr lang="en-US"/>
          </a:p>
        </p:txBody>
      </p:sp>
    </p:spTree>
    <p:extLst>
      <p:ext uri="{BB962C8B-B14F-4D97-AF65-F5344CB8AC3E}">
        <p14:creationId xmlns:p14="http://schemas.microsoft.com/office/powerpoint/2010/main" val="1441748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CD63D8-7C6A-48DA-987C-36D9BA071571}"/>
              </a:ext>
            </a:extLst>
          </p:cNvPr>
          <p:cNvSpPr txBox="1"/>
          <p:nvPr/>
        </p:nvSpPr>
        <p:spPr>
          <a:xfrm>
            <a:off x="1064260" y="993140"/>
            <a:ext cx="10441940" cy="5414816"/>
          </a:xfrm>
          <a:prstGeom prst="rect">
            <a:avLst/>
          </a:prstGeom>
          <a:noFill/>
        </p:spPr>
        <p:txBody>
          <a:bodyPr wrap="square" rtlCol="0">
            <a:spAutoFit/>
          </a:bodyPr>
          <a:lstStyle/>
          <a:p>
            <a:pPr fontAlgn="base">
              <a:lnSpc>
                <a:spcPct val="107000"/>
              </a:lnSpc>
              <a:spcAft>
                <a:spcPts val="1500"/>
              </a:spcAft>
            </a:pPr>
            <a:r>
              <a:rPr lang="en-US" sz="3200" b="1" dirty="0">
                <a:solidFill>
                  <a:srgbClr val="383838"/>
                </a:solidFill>
                <a:latin typeface="Helvetica" panose="020B0604020202020204" pitchFamily="34" charset="0"/>
                <a:ea typeface="Times New Roman" panose="02020603050405020304" pitchFamily="18" charset="0"/>
                <a:cs typeface="Helvetica" panose="020B0604020202020204" pitchFamily="34" charset="0"/>
              </a:rPr>
              <a:t>Leading edge companies committed to digital transformation </a:t>
            </a:r>
          </a:p>
          <a:p>
            <a:pPr fontAlgn="base">
              <a:lnSpc>
                <a:spcPct val="107000"/>
              </a:lnSpc>
              <a:spcAft>
                <a:spcPts val="1500"/>
              </a:spcAft>
            </a:pPr>
            <a:r>
              <a:rPr lang="en-US" sz="3200" b="1" dirty="0">
                <a:solidFill>
                  <a:srgbClr val="383838"/>
                </a:solidFill>
                <a:latin typeface="Helvetica" panose="020B0604020202020204" pitchFamily="34" charset="0"/>
                <a:ea typeface="Times New Roman" panose="02020603050405020304" pitchFamily="18" charset="0"/>
                <a:cs typeface="Helvetica" panose="020B0604020202020204" pitchFamily="34" charset="0"/>
              </a:rPr>
              <a:t>collectively explore, co-design, and prototype </a:t>
            </a:r>
          </a:p>
          <a:p>
            <a:pPr fontAlgn="base">
              <a:lnSpc>
                <a:spcPct val="107000"/>
              </a:lnSpc>
              <a:spcAft>
                <a:spcPts val="1500"/>
              </a:spcAft>
            </a:pPr>
            <a:r>
              <a:rPr lang="en-US" sz="3200" b="1" dirty="0">
                <a:solidFill>
                  <a:srgbClr val="383838"/>
                </a:solidFill>
                <a:latin typeface="Helvetica" panose="020B0604020202020204" pitchFamily="34" charset="0"/>
                <a:ea typeface="Times New Roman" panose="02020603050405020304" pitchFamily="18" charset="0"/>
                <a:cs typeface="Helvetica" panose="020B0604020202020204" pitchFamily="34" charset="0"/>
              </a:rPr>
              <a:t>practical and innovative organizational design responses </a:t>
            </a:r>
          </a:p>
          <a:p>
            <a:pPr fontAlgn="base">
              <a:lnSpc>
                <a:spcPct val="107000"/>
              </a:lnSpc>
              <a:spcAft>
                <a:spcPts val="1500"/>
              </a:spcAft>
            </a:pPr>
            <a:r>
              <a:rPr lang="en-US" sz="3200" b="1" dirty="0">
                <a:solidFill>
                  <a:srgbClr val="383838"/>
                </a:solidFill>
                <a:latin typeface="Helvetica" panose="020B0604020202020204" pitchFamily="34" charset="0"/>
                <a:ea typeface="Times New Roman" panose="02020603050405020304" pitchFamily="18" charset="0"/>
                <a:cs typeface="Helvetica" panose="020B0604020202020204" pitchFamily="34" charset="0"/>
              </a:rPr>
              <a:t>to digitalization.</a:t>
            </a:r>
            <a:endParaRPr lang="en-US" sz="3200" dirty="0">
              <a:latin typeface="Helvetica" panose="020B0604020202020204" pitchFamily="34" charset="0"/>
              <a:ea typeface="Calibri" panose="020F0502020204030204" pitchFamily="34" charset="0"/>
              <a:cs typeface="Helvetica" panose="020B0604020202020204" pitchFamily="34" charset="0"/>
            </a:endParaRPr>
          </a:p>
          <a:p>
            <a:pPr fontAlgn="base">
              <a:lnSpc>
                <a:spcPct val="107000"/>
              </a:lnSpc>
              <a:spcAft>
                <a:spcPts val="1500"/>
              </a:spcAft>
            </a:pPr>
            <a:r>
              <a:rPr lang="en-US" sz="2800" b="1" i="1" dirty="0">
                <a:solidFill>
                  <a:srgbClr val="383838"/>
                </a:solidFill>
                <a:latin typeface="Helvetica" panose="020B0604020202020204" pitchFamily="34" charset="0"/>
                <a:ea typeface="Times New Roman" panose="02020603050405020304" pitchFamily="18" charset="0"/>
                <a:cs typeface="Helvetica" panose="020B0604020202020204" pitchFamily="34" charset="0"/>
              </a:rPr>
              <a:t>Accelerating Digital Transformation through Co-Design and Co-Learning</a:t>
            </a:r>
            <a:endParaRPr lang="en-US" sz="2800" i="1" dirty="0">
              <a:latin typeface="Helvetica" panose="020B0604020202020204" pitchFamily="34" charset="0"/>
              <a:ea typeface="Calibri" panose="020F0502020204030204" pitchFamily="34" charset="0"/>
              <a:cs typeface="Helvetica" panose="020B0604020202020204" pitchFamily="34" charset="0"/>
            </a:endParaRPr>
          </a:p>
          <a:p>
            <a:endParaRPr lang="en-US" dirty="0"/>
          </a:p>
        </p:txBody>
      </p:sp>
      <p:sp>
        <p:nvSpPr>
          <p:cNvPr id="3" name="Slide Number Placeholder 2"/>
          <p:cNvSpPr>
            <a:spLocks noGrp="1"/>
          </p:cNvSpPr>
          <p:nvPr>
            <p:ph type="sldNum" sz="quarter" idx="4"/>
          </p:nvPr>
        </p:nvSpPr>
        <p:spPr>
          <a:xfrm>
            <a:off x="9162360" y="6525926"/>
            <a:ext cx="2743200" cy="365125"/>
          </a:xfrm>
        </p:spPr>
        <p:txBody>
          <a:bodyPr/>
          <a:lstStyle/>
          <a:p>
            <a:fld id="{90978BA3-AC7E-4250-AEDD-F28CDED26E78}" type="slidenum">
              <a:rPr lang="en-US" smtClean="0"/>
              <a:t>8</a:t>
            </a:fld>
            <a:endParaRPr lang="en-US"/>
          </a:p>
        </p:txBody>
      </p:sp>
    </p:spTree>
    <p:extLst>
      <p:ext uri="{BB962C8B-B14F-4D97-AF65-F5344CB8AC3E}">
        <p14:creationId xmlns:p14="http://schemas.microsoft.com/office/powerpoint/2010/main" val="1097093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094C6F-9B9E-3847-B218-832B1A85F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8048"/>
            <a:ext cx="11860126" cy="4956992"/>
          </a:xfrm>
          <a:prstGeom prst="rect">
            <a:avLst/>
          </a:prstGeom>
        </p:spPr>
      </p:pic>
      <p:sp>
        <p:nvSpPr>
          <p:cNvPr id="2" name="Slide Number Placeholder 1"/>
          <p:cNvSpPr>
            <a:spLocks noGrp="1"/>
          </p:cNvSpPr>
          <p:nvPr>
            <p:ph type="sldNum" sz="quarter" idx="4"/>
          </p:nvPr>
        </p:nvSpPr>
        <p:spPr>
          <a:xfrm>
            <a:off x="9162360" y="6525926"/>
            <a:ext cx="2743200" cy="365125"/>
          </a:xfrm>
        </p:spPr>
        <p:txBody>
          <a:bodyPr/>
          <a:lstStyle/>
          <a:p>
            <a:fld id="{90978BA3-AC7E-4250-AEDD-F28CDED26E78}" type="slidenum">
              <a:rPr lang="en-US" smtClean="0"/>
              <a:t>9</a:t>
            </a:fld>
            <a:endParaRPr lang="en-US"/>
          </a:p>
        </p:txBody>
      </p:sp>
    </p:spTree>
    <p:extLst>
      <p:ext uri="{BB962C8B-B14F-4D97-AF65-F5344CB8AC3E}">
        <p14:creationId xmlns:p14="http://schemas.microsoft.com/office/powerpoint/2010/main" val="2021340996"/>
      </p:ext>
    </p:extLst>
  </p:cSld>
  <p:clrMapOvr>
    <a:masterClrMapping/>
  </p:clrMapOvr>
</p:sld>
</file>

<file path=ppt/theme/theme1.xml><?xml version="1.0" encoding="utf-8"?>
<a:theme xmlns:a="http://schemas.openxmlformats.org/drawingml/2006/main" name="1_Office Theme">
  <a:themeElements>
    <a:clrScheme name="Spring">
      <a:dk1>
        <a:srgbClr val="383838"/>
      </a:dk1>
      <a:lt1>
        <a:sysClr val="window" lastClr="FFFFFF"/>
      </a:lt1>
      <a:dk2>
        <a:srgbClr val="53C228"/>
      </a:dk2>
      <a:lt2>
        <a:srgbClr val="A0A0A0"/>
      </a:lt2>
      <a:accent1>
        <a:srgbClr val="DE6526"/>
      </a:accent1>
      <a:accent2>
        <a:srgbClr val="8E0F27"/>
      </a:accent2>
      <a:accent3>
        <a:srgbClr val="1C3F94"/>
      </a:accent3>
      <a:accent4>
        <a:srgbClr val="35BDB2"/>
      </a:accent4>
      <a:accent5>
        <a:srgbClr val="E3AD0F"/>
      </a:accent5>
      <a:accent6>
        <a:srgbClr val="CCCCCC"/>
      </a:accent6>
      <a:hlink>
        <a:srgbClr val="01144A"/>
      </a:hlink>
      <a:folHlink>
        <a:srgbClr val="010E3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900" b="1" dirty="0" smtClean="0">
            <a:solidFill>
              <a:srgbClr val="FFFFFF"/>
            </a:solidFill>
          </a:defRPr>
        </a:defPPr>
      </a:lstStyle>
      <a:style>
        <a:lnRef idx="3">
          <a:schemeClr val="lt1"/>
        </a:lnRef>
        <a:fillRef idx="1">
          <a:schemeClr val="accent1"/>
        </a:fillRef>
        <a:effectRef idx="1">
          <a:schemeClr val="accent1"/>
        </a:effectRef>
        <a:fontRef idx="minor">
          <a:schemeClr val="lt1"/>
        </a:fontRef>
      </a:style>
    </a:spDef>
    <a:lnDef>
      <a:spPr>
        <a:ln>
          <a:solidFill>
            <a:schemeClr val="bg2"/>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Spring">
      <a:dk1>
        <a:srgbClr val="383838"/>
      </a:dk1>
      <a:lt1>
        <a:sysClr val="window" lastClr="FFFFFF"/>
      </a:lt1>
      <a:dk2>
        <a:srgbClr val="53C228"/>
      </a:dk2>
      <a:lt2>
        <a:srgbClr val="A0A0A0"/>
      </a:lt2>
      <a:accent1>
        <a:srgbClr val="DE6526"/>
      </a:accent1>
      <a:accent2>
        <a:srgbClr val="8E0F27"/>
      </a:accent2>
      <a:accent3>
        <a:srgbClr val="1C3F94"/>
      </a:accent3>
      <a:accent4>
        <a:srgbClr val="35BDB2"/>
      </a:accent4>
      <a:accent5>
        <a:srgbClr val="E3AD0F"/>
      </a:accent5>
      <a:accent6>
        <a:srgbClr val="CCCCCC"/>
      </a:accent6>
      <a:hlink>
        <a:srgbClr val="01144A"/>
      </a:hlink>
      <a:folHlink>
        <a:srgbClr val="010E3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900" b="1" dirty="0" smtClean="0">
            <a:solidFill>
              <a:srgbClr val="FFFFFF"/>
            </a:solidFill>
          </a:defRPr>
        </a:defPPr>
      </a:lstStyle>
      <a:style>
        <a:lnRef idx="3">
          <a:schemeClr val="lt1"/>
        </a:lnRef>
        <a:fillRef idx="1">
          <a:schemeClr val="accent1"/>
        </a:fillRef>
        <a:effectRef idx="1">
          <a:schemeClr val="accent1"/>
        </a:effectRef>
        <a:fontRef idx="minor">
          <a:schemeClr val="lt1"/>
        </a:fontRef>
      </a:style>
    </a:spDef>
    <a:lnDef>
      <a:spPr>
        <a:ln>
          <a:solidFill>
            <a:schemeClr val="bg2"/>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851</TotalTime>
  <Words>1850</Words>
  <Application>Microsoft Macintosh PowerPoint</Application>
  <PresentationFormat>Widescreen</PresentationFormat>
  <Paragraphs>417</Paragraphs>
  <Slides>44</Slides>
  <Notes>15</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44</vt:i4>
      </vt:variant>
    </vt:vector>
  </HeadingPairs>
  <TitlesOfParts>
    <vt:vector size="61" baseType="lpstr">
      <vt:lpstr>SimHei</vt:lpstr>
      <vt:lpstr>Arial</vt:lpstr>
      <vt:lpstr>Arial Black</vt:lpstr>
      <vt:lpstr>Calibri</vt:lpstr>
      <vt:lpstr>Calibri Light</vt:lpstr>
      <vt:lpstr>Courier New</vt:lpstr>
      <vt:lpstr>Helvetica</vt:lpstr>
      <vt:lpstr>Helvetica Light</vt:lpstr>
      <vt:lpstr>Open Sans</vt:lpstr>
      <vt:lpstr>Palatino Linotype</vt:lpstr>
      <vt:lpstr>Symbol</vt:lpstr>
      <vt:lpstr>Tahoma</vt:lpstr>
      <vt:lpstr>Times New Roman</vt:lpstr>
      <vt:lpstr>Wingdings</vt:lpstr>
      <vt:lpstr>1_Office Theme</vt:lpstr>
      <vt:lpstr>Office Theme</vt:lpstr>
      <vt:lpstr>2_Office Theme</vt:lpstr>
      <vt:lpstr>   Socio-Technical Design Solutions for Digitally-Enabled Organizations </vt:lpstr>
      <vt:lpstr>Agenda</vt:lpstr>
      <vt:lpstr>STARLab Overview  </vt:lpstr>
      <vt:lpstr>The WHY of the Lab</vt:lpstr>
      <vt:lpstr>PowerPoint Presentation</vt:lpstr>
      <vt:lpstr>PowerPoint Presentation</vt:lpstr>
      <vt:lpstr>PowerPoint Presentation</vt:lpstr>
      <vt:lpstr>PowerPoint Presentation</vt:lpstr>
      <vt:lpstr>PowerPoint Presentation</vt:lpstr>
      <vt:lpstr>How the STARLab Works</vt:lpstr>
      <vt:lpstr>PowerPoint Presentation</vt:lpstr>
      <vt:lpstr>How the Lab Works</vt:lpstr>
      <vt:lpstr>Design Sessions</vt:lpstr>
      <vt:lpstr>PowerPoint Presentation</vt:lpstr>
      <vt:lpstr>2018—First Cycle Process and Outcomes</vt:lpstr>
      <vt:lpstr>Eight Key  Challenges</vt:lpstr>
      <vt:lpstr>2019—Second Cycle Process and Outcomes</vt:lpstr>
      <vt:lpstr>Interim Activities – In Between Lab 1 and 2</vt:lpstr>
      <vt:lpstr>PowerPoint Presentation</vt:lpstr>
      <vt:lpstr>PowerPoint Presentation</vt:lpstr>
      <vt:lpstr>Assumptions and Polarities</vt:lpstr>
      <vt:lpstr>Recurring Perspectives on Digital Transformation During the Lab Activities –  “Scenarios” for the Organization Prototype Activities:    </vt:lpstr>
      <vt:lpstr>STARLab Challenges  </vt:lpstr>
      <vt:lpstr>STARLab Challenges - EXERCISE  </vt:lpstr>
      <vt:lpstr>STARLab – Prototypes of the Organization of the Future  </vt:lpstr>
      <vt:lpstr>How an Organization Achieves High Performance</vt:lpstr>
      <vt:lpstr>Key Principle:  Digitalization and Eco-System Design</vt:lpstr>
      <vt:lpstr>Key Principles:  Digitalization and Eco-System Design</vt:lpstr>
      <vt:lpstr>PowerPoint Presentation</vt:lpstr>
      <vt:lpstr>Highlights of Moments of Understanding</vt:lpstr>
      <vt:lpstr>Highlights of Moments of Understanding (continued)</vt:lpstr>
      <vt:lpstr>What has been Learned About Leadership </vt:lpstr>
      <vt:lpstr>PowerPoint Presentation</vt:lpstr>
      <vt:lpstr>The Digital Capacity of Leadership</vt:lpstr>
      <vt:lpstr>How Leadership is Changing- Jay Conger’s View</vt:lpstr>
      <vt:lpstr>CCL’s Digital Leader Framework</vt:lpstr>
      <vt:lpstr>Digital = Old + New</vt:lpstr>
      <vt:lpstr>The New Digital Socio-Technical Systems </vt:lpstr>
      <vt:lpstr>PowerPoint Presentation</vt:lpstr>
      <vt:lpstr>PowerPoint Presentation</vt:lpstr>
      <vt:lpstr>Socio-Technical System</vt:lpstr>
      <vt:lpstr>Features of New Socio Technical System</vt:lpstr>
      <vt:lpstr>                       Q &amp; A  </vt:lpstr>
      <vt:lpstr>PowerPoint Presentation</vt:lpstr>
    </vt:vector>
  </TitlesOfParts>
  <Company>USC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Alice Yee</dc:creator>
  <cp:lastModifiedBy>Mark Govers</cp:lastModifiedBy>
  <cp:revision>71</cp:revision>
  <cp:lastPrinted>2019-07-29T22:25:21Z</cp:lastPrinted>
  <dcterms:created xsi:type="dcterms:W3CDTF">2018-12-06T18:29:06Z</dcterms:created>
  <dcterms:modified xsi:type="dcterms:W3CDTF">2019-08-18T17:07:09Z</dcterms:modified>
</cp:coreProperties>
</file>