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theme+xml" PartName="/ppt/theme/theme1.xml"/>
  <Override ContentType="application/vnd.openxmlformats-officedocument.theme+xml" PartName="/ppt/theme/theme2.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binary" PartName="/ppt/metadata"/>
  <Override ContentType="application/vnd.openxmlformats-officedocument.presentationml.notesMaster+xml" PartName="/ppt/notesMasters/notesMaster1.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4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Lst>
  <p:sldSz cy="6858000" cx="12192000"/>
  <p:notesSz cx="6858000" cy="9144000"/>
  <p:embeddedFontLst>
    <p:embeddedFont>
      <p:font typeface="Cutive"/>
      <p:regular r:id="rId4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3840">
          <p15:clr>
            <a:srgbClr val="A4A3A4"/>
          </p15:clr>
        </p15:guide>
      </p15:sldGuideLst>
    </p:ext>
    <p:ext uri="http://customooxmlschemas.google.com/">
      <go:slidesCustomData xmlns:go="http://customooxmlschemas.google.com/" r:id="rId44" roundtripDataSignature="AMtx7mh7WmhuwH4Qv/eQuQ0uOINOYf9eLg=="/>
    </p:ext>
  </p:extLst>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mAuthor clrIdx="0" id="0" initials="" lastIdx="1" name="Carolyn Ordowich"/>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2160" orient="horz"/>
        <p:guide pos="384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20" Type="http://schemas.openxmlformats.org/officeDocument/2006/relationships/slide" Target="slides/slide14.xml"/><Relationship Id="rId42" Type="http://schemas.openxmlformats.org/officeDocument/2006/relationships/slide" Target="slides/slide36.xml"/><Relationship Id="rId41" Type="http://schemas.openxmlformats.org/officeDocument/2006/relationships/slide" Target="slides/slide35.xml"/><Relationship Id="rId22" Type="http://schemas.openxmlformats.org/officeDocument/2006/relationships/slide" Target="slides/slide16.xml"/><Relationship Id="rId44" Type="http://customschemas.google.com/relationships/presentationmetadata" Target="metadata"/><Relationship Id="rId21" Type="http://schemas.openxmlformats.org/officeDocument/2006/relationships/slide" Target="slides/slide15.xml"/><Relationship Id="rId43" Type="http://schemas.openxmlformats.org/officeDocument/2006/relationships/font" Target="fonts/Cutive-regular.fntdata"/><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commentAuthors" Target="commentAuthors.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11" Type="http://schemas.openxmlformats.org/officeDocument/2006/relationships/slide" Target="slides/slide5.xml"/><Relationship Id="rId33" Type="http://schemas.openxmlformats.org/officeDocument/2006/relationships/slide" Target="slides/slide27.xml"/><Relationship Id="rId10" Type="http://schemas.openxmlformats.org/officeDocument/2006/relationships/slide" Target="slides/slide4.xml"/><Relationship Id="rId32" Type="http://schemas.openxmlformats.org/officeDocument/2006/relationships/slide" Target="slides/slide26.xml"/><Relationship Id="rId13" Type="http://schemas.openxmlformats.org/officeDocument/2006/relationships/slide" Target="slides/slide7.xml"/><Relationship Id="rId35" Type="http://schemas.openxmlformats.org/officeDocument/2006/relationships/slide" Target="slides/slide29.xml"/><Relationship Id="rId12" Type="http://schemas.openxmlformats.org/officeDocument/2006/relationships/slide" Target="slides/slide6.xml"/><Relationship Id="rId34" Type="http://schemas.openxmlformats.org/officeDocument/2006/relationships/slide" Target="slides/slide28.xml"/><Relationship Id="rId15" Type="http://schemas.openxmlformats.org/officeDocument/2006/relationships/slide" Target="slides/slide9.xml"/><Relationship Id="rId37" Type="http://schemas.openxmlformats.org/officeDocument/2006/relationships/slide" Target="slides/slide31.xml"/><Relationship Id="rId14" Type="http://schemas.openxmlformats.org/officeDocument/2006/relationships/slide" Target="slides/slide8.xml"/><Relationship Id="rId36" Type="http://schemas.openxmlformats.org/officeDocument/2006/relationships/slide" Target="slides/slide30.xml"/><Relationship Id="rId17" Type="http://schemas.openxmlformats.org/officeDocument/2006/relationships/slide" Target="slides/slide11.xml"/><Relationship Id="rId39" Type="http://schemas.openxmlformats.org/officeDocument/2006/relationships/slide" Target="slides/slide33.xml"/><Relationship Id="rId16" Type="http://schemas.openxmlformats.org/officeDocument/2006/relationships/slide" Target="slides/slide10.xml"/><Relationship Id="rId38" Type="http://schemas.openxmlformats.org/officeDocument/2006/relationships/slide" Target="slides/slide32.xml"/><Relationship Id="rId19" Type="http://schemas.openxmlformats.org/officeDocument/2006/relationships/slide" Target="slides/slide13.xml"/><Relationship Id="rId18" Type="http://schemas.openxmlformats.org/officeDocument/2006/relationships/slide" Target="slides/slide12.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m authorId="0" idx="1" dt="2019-07-25T17:06:19.878">
    <p:pos x="6000" y="0"/>
    <p:text>I am ready to start</p:text>
    <p:extLst>
      <p:ext uri="{C676402C-5697-4E1C-873F-D02D1690AC5C}">
        <p15:threadingInfo timeZoneBias="0"/>
      </p:ext>
      <p:ext uri="http://customooxmlschemas.google.com/">
        <go:slidesCustomData xmlns:go="http://customooxmlschemas.google.com/" commentPostId="AAAADoWI7vY"/>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6" name="Shape 66"/>
        <p:cNvGrpSpPr/>
        <p:nvPr/>
      </p:nvGrpSpPr>
      <p:grpSpPr>
        <a:xfrm>
          <a:off x="0" y="0"/>
          <a:ext cx="0" cy="0"/>
          <a:chOff x="0" y="0"/>
          <a:chExt cx="0" cy="0"/>
        </a:xfrm>
      </p:grpSpPr>
      <p:sp>
        <p:nvSpPr>
          <p:cNvPr id="67" name="Google Shape;67;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8" name="Google Shape;68;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7" name="Shape 137"/>
        <p:cNvGrpSpPr/>
        <p:nvPr/>
      </p:nvGrpSpPr>
      <p:grpSpPr>
        <a:xfrm>
          <a:off x="0" y="0"/>
          <a:ext cx="0" cy="0"/>
          <a:chOff x="0" y="0"/>
          <a:chExt cx="0" cy="0"/>
        </a:xfrm>
      </p:grpSpPr>
      <p:sp>
        <p:nvSpPr>
          <p:cNvPr id="138" name="Google Shape;138;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9" name="Google Shape;139;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SzPts val="1400"/>
              <a:buNone/>
            </a:pPr>
            <a:r>
              <a:rPr lang="en-US"/>
              <a:t>These Perspectives are like the different LENSES of filmmaking…Each LENS (or each Perspective) captures different images (or Information) of the same scene. In very basic filmmaking terms, for example, there is a NORMAL Lens (with a focal length of 50mm or so) that is similar to what the human eye sees. Then, there are SHORTER, WIDE-ANGLE Lenses that communicate more of the surrounding environment and accentuate the depth and distance between objects. At the same time, a filmmaker has access to LONGER, TELEPHOTO Lenses that make objects appear closer together and heighten awareness of the relationships between objects while excluding much of the surrounding environment. </a:t>
            </a:r>
            <a:endParaRPr/>
          </a:p>
        </p:txBody>
      </p:sp>
      <p:sp>
        <p:nvSpPr>
          <p:cNvPr id="140" name="Google Shape;140;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8" name="Shape 148"/>
        <p:cNvGrpSpPr/>
        <p:nvPr/>
      </p:nvGrpSpPr>
      <p:grpSpPr>
        <a:xfrm>
          <a:off x="0" y="0"/>
          <a:ext cx="0" cy="0"/>
          <a:chOff x="0" y="0"/>
          <a:chExt cx="0" cy="0"/>
        </a:xfrm>
      </p:grpSpPr>
      <p:sp>
        <p:nvSpPr>
          <p:cNvPr id="149" name="Google Shape;149;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0" name="Google Shape;150;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SzPts val="1400"/>
              <a:buNone/>
            </a:pPr>
            <a:r>
              <a:rPr lang="en-US"/>
              <a:t>These Perspectives are like the different LENSES of filmmaking…Each LENS (or each Perspective) captures different images (or Information) of the same scene. In very basic filmmaking terms, for example, there is a NORMAL Lens (with a focal length of 50mm or so) that is similar to what the human eye sees. Then, there are SHORTER, WIDE-ANGLE Lenses that communicate more of the surrounding environment and accentuate the depth and distance between objects. At the same time, a filmmaker has access to LONGER, TELEPHOTO Lenses that make objects appear closer together and heighten awareness of the relationships between objects while excluding much of the surrounding environment. </a:t>
            </a:r>
            <a:endParaRPr/>
          </a:p>
        </p:txBody>
      </p:sp>
      <p:sp>
        <p:nvSpPr>
          <p:cNvPr id="151" name="Google Shape;151;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7" name="Shape 157"/>
        <p:cNvGrpSpPr/>
        <p:nvPr/>
      </p:nvGrpSpPr>
      <p:grpSpPr>
        <a:xfrm>
          <a:off x="0" y="0"/>
          <a:ext cx="0" cy="0"/>
          <a:chOff x="0" y="0"/>
          <a:chExt cx="0" cy="0"/>
        </a:xfrm>
      </p:grpSpPr>
      <p:sp>
        <p:nvSpPr>
          <p:cNvPr id="158" name="Google Shape;158;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9" name="Google Shape;159;p1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lang="en-US"/>
              <a:t>Most creative filmmaking requires a MIX of different Lenses to tell a coherent STORY. This is what the great film director, Sidney Lumet called “The Narrative Lens Plot”—How to make sure that your Images All SERVE your STORY as an integral WHOLE. We can illustrate this effect with 3 scenes from Lumet’s film, 12 ANGRY MEN—a film story that takes place entirely in a jury room, and where Lumet wanted to create a growing sense of ENTRAPMENT. Thus, in the early scenes of the film, Lumet used a NORMAL Lens, but as the story progresses, he used LONGER Lenses—the background appears to come closer, until in the closing scenes, the walls close in on each person and the room seems to get smaller and smaller. Lumet used this mix of Lenses VERY ARTFULLY to tell his story of people becoming entrapped by the challenge of making a decision about the life or death of another human being. </a:t>
            </a:r>
            <a:endParaRPr/>
          </a:p>
          <a:p>
            <a:pPr indent="0" lvl="0" marL="0" rtl="0" algn="l">
              <a:lnSpc>
                <a:spcPct val="100000"/>
              </a:lnSpc>
              <a:spcBef>
                <a:spcPts val="0"/>
              </a:spcBef>
              <a:spcAft>
                <a:spcPts val="0"/>
              </a:spcAft>
              <a:buSzPts val="1400"/>
              <a:buNone/>
            </a:pPr>
            <a:r>
              <a:t/>
            </a:r>
            <a:endParaRPr/>
          </a:p>
        </p:txBody>
      </p:sp>
      <p:sp>
        <p:nvSpPr>
          <p:cNvPr id="160" name="Google Shape;160;p1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4" name="Shape 164"/>
        <p:cNvGrpSpPr/>
        <p:nvPr/>
      </p:nvGrpSpPr>
      <p:grpSpPr>
        <a:xfrm>
          <a:off x="0" y="0"/>
          <a:ext cx="0" cy="0"/>
          <a:chOff x="0" y="0"/>
          <a:chExt cx="0" cy="0"/>
        </a:xfrm>
      </p:grpSpPr>
      <p:sp>
        <p:nvSpPr>
          <p:cNvPr id="165" name="Google Shape;165;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6" name="Google Shape;166;p1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lang="en-US"/>
              <a:t>Most creative filmmaking requires a MIX of different Lenses to tell a coherent STORY. This is what the great film director, Sidney Lumet called “The Narrative Lens Plot”—How to make sure that your Images All SERVE your STORY as an integral WHOLE. We can illustrate this effect with 3 scenes from Lumet’s film, 12 ANGRY MEN—a film story that takes place entirely in a jury room, and where Lumet wanted to create a growing sense of ENTRAPMENT. Thus, in the early scenes of the film, Lumet used a NORMAL Lens, but as the story progresses, he used LONGER Lenses—the background appears to come closer, until in the closing scenes, the walls close in on each person and the room seems to get smaller and smaller. Lumet used this mix of Lenses VERY ARTFULLY to tell his story of people becoming entrapped by the challenge of making a decision about the life or death of another human being. </a:t>
            </a:r>
            <a:endParaRPr/>
          </a:p>
          <a:p>
            <a:pPr indent="0" lvl="0" marL="0" rtl="0" algn="l">
              <a:lnSpc>
                <a:spcPct val="100000"/>
              </a:lnSpc>
              <a:spcBef>
                <a:spcPts val="0"/>
              </a:spcBef>
              <a:spcAft>
                <a:spcPts val="0"/>
              </a:spcAft>
              <a:buSzPts val="1400"/>
              <a:buNone/>
            </a:pPr>
            <a:r>
              <a:t/>
            </a:r>
            <a:endParaRPr/>
          </a:p>
        </p:txBody>
      </p:sp>
      <p:sp>
        <p:nvSpPr>
          <p:cNvPr id="167" name="Google Shape;167;p1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1" name="Shape 171"/>
        <p:cNvGrpSpPr/>
        <p:nvPr/>
      </p:nvGrpSpPr>
      <p:grpSpPr>
        <a:xfrm>
          <a:off x="0" y="0"/>
          <a:ext cx="0" cy="0"/>
          <a:chOff x="0" y="0"/>
          <a:chExt cx="0" cy="0"/>
        </a:xfrm>
      </p:grpSpPr>
      <p:sp>
        <p:nvSpPr>
          <p:cNvPr id="172" name="Google Shape;172;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3" name="Google Shape;173;p1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lang="en-US"/>
              <a:t>Most creative filmmaking requires a MIX of different Lenses to tell a coherent STORY. This is what the great film director, Sidney Lumet called “The Narrative Lens Plot”—How to make sure that your Images All SERVE your STORY as an integral WHOLE. We can illustrate this effect with 3 scenes from Lumet’s film, 12 ANGRY MEN—a film story that takes place entirely in a jury room, and where Lumet wanted to create a growing sense of ENTRAPMENT. Thus, in the early scenes of the film, Lumet used a NORMAL Lens, but as the story progresses, he used LONGER Lenses—the background appears to come closer, until in the closing scenes, the walls close in on each person and the room seems to get smaller and smaller. Lumet used this mix of Lenses VERY ARTFULLY to tell his story of people becoming entrapped by the challenge of making a decision about the life or death of another human being. </a:t>
            </a:r>
            <a:endParaRPr/>
          </a:p>
          <a:p>
            <a:pPr indent="0" lvl="0" marL="0" rtl="0" algn="l">
              <a:lnSpc>
                <a:spcPct val="100000"/>
              </a:lnSpc>
              <a:spcBef>
                <a:spcPts val="0"/>
              </a:spcBef>
              <a:spcAft>
                <a:spcPts val="0"/>
              </a:spcAft>
              <a:buSzPts val="1400"/>
              <a:buNone/>
            </a:pPr>
            <a:r>
              <a:t/>
            </a:r>
            <a:endParaRPr/>
          </a:p>
        </p:txBody>
      </p:sp>
      <p:sp>
        <p:nvSpPr>
          <p:cNvPr id="174" name="Google Shape;174;p1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7" name="Shape 177"/>
        <p:cNvGrpSpPr/>
        <p:nvPr/>
      </p:nvGrpSpPr>
      <p:grpSpPr>
        <a:xfrm>
          <a:off x="0" y="0"/>
          <a:ext cx="0" cy="0"/>
          <a:chOff x="0" y="0"/>
          <a:chExt cx="0" cy="0"/>
        </a:xfrm>
      </p:grpSpPr>
      <p:sp>
        <p:nvSpPr>
          <p:cNvPr id="178" name="Google Shape;178;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The methodology of the Tavistock origins of the STS Conceptual Foundation was ACTION RESEARCH… As well as tacitly embedding direct participation as a key feature of the Socio-Technical Systems Design (STSD) paradigm, Tavistock’s action research evolved through three distinct “</a:t>
            </a:r>
            <a:r>
              <a:rPr b="1" i="0" lang="en-US" sz="1200" u="none" cap="none" strike="noStrike">
                <a:solidFill>
                  <a:schemeClr val="dk1"/>
                </a:solidFill>
                <a:latin typeface="Calibri"/>
                <a:ea typeface="Calibri"/>
                <a:cs typeface="Calibri"/>
                <a:sym typeface="Calibri"/>
              </a:rPr>
              <a:t>perspectives</a:t>
            </a:r>
            <a:r>
              <a:rPr b="0" i="0" lang="en-US" sz="1200" u="none" cap="none" strike="noStrike">
                <a:solidFill>
                  <a:schemeClr val="dk1"/>
                </a:solidFill>
                <a:latin typeface="Calibri"/>
                <a:ea typeface="Calibri"/>
                <a:cs typeface="Calibri"/>
                <a:sym typeface="Calibri"/>
              </a:rPr>
              <a:t>” or ways of knowing and “engaging” with the world. These 3 perspectives—</a:t>
            </a:r>
            <a:r>
              <a:rPr b="1" i="0" lang="en-US" sz="1200" u="none" cap="none" strike="noStrike">
                <a:solidFill>
                  <a:schemeClr val="dk1"/>
                </a:solidFill>
                <a:latin typeface="Calibri"/>
                <a:ea typeface="Calibri"/>
                <a:cs typeface="Calibri"/>
                <a:sym typeface="Calibri"/>
              </a:rPr>
              <a:t>socio-psychological perspective, socio-technical systems perspective, and socio-ecological perspective</a:t>
            </a:r>
            <a:r>
              <a:rPr b="0" i="0" lang="en-US" sz="1200" u="none" cap="none" strike="noStrike">
                <a:solidFill>
                  <a:schemeClr val="dk1"/>
                </a:solidFill>
                <a:latin typeface="Calibri"/>
                <a:ea typeface="Calibri"/>
                <a:cs typeface="Calibri"/>
                <a:sym typeface="Calibri"/>
              </a:rPr>
              <a:t>—were elaborated continuously thru the ‘classical’ and up to and during the ‘modern’ period of STSD. AND they are all linked and related to </a:t>
            </a:r>
            <a:r>
              <a:rPr b="0" i="0" lang="en-US" sz="1200" u="sng" cap="none" strike="noStrike">
                <a:solidFill>
                  <a:schemeClr val="dk1"/>
                </a:solidFill>
                <a:latin typeface="Calibri"/>
                <a:ea typeface="Calibri"/>
                <a:cs typeface="Calibri"/>
                <a:sym typeface="Calibri"/>
              </a:rPr>
              <a:t>comprehensive organization design</a:t>
            </a:r>
            <a:r>
              <a:rPr b="0" i="0" lang="en-US" sz="1200" u="none" cap="none" strike="noStrike">
                <a:solidFill>
                  <a:schemeClr val="dk1"/>
                </a:solidFill>
                <a:latin typeface="Calibri"/>
                <a:ea typeface="Calibri"/>
                <a:cs typeface="Calibri"/>
                <a:sym typeface="Calibri"/>
              </a:rPr>
              <a:t> </a:t>
            </a:r>
            <a:endParaRPr/>
          </a:p>
        </p:txBody>
      </p:sp>
      <p:sp>
        <p:nvSpPr>
          <p:cNvPr id="179" name="Google Shape;179;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8" name="Shape 188"/>
        <p:cNvGrpSpPr/>
        <p:nvPr/>
      </p:nvGrpSpPr>
      <p:grpSpPr>
        <a:xfrm>
          <a:off x="0" y="0"/>
          <a:ext cx="0" cy="0"/>
          <a:chOff x="0" y="0"/>
          <a:chExt cx="0" cy="0"/>
        </a:xfrm>
      </p:grpSpPr>
      <p:sp>
        <p:nvSpPr>
          <p:cNvPr id="189" name="Google Shape;189;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But to be skilful in this creative Design process, we need to understand the ESSENCE of what each LENS/PERSPECTIVE can provide us—THEN, design parameters can act as further ‘framing’ tools. </a:t>
            </a:r>
            <a:endParaRPr/>
          </a:p>
          <a:p>
            <a:pPr indent="0" lvl="0" marL="0" rtl="0" algn="l">
              <a:lnSpc>
                <a:spcPct val="100000"/>
              </a:lnSpc>
              <a:spcBef>
                <a:spcPts val="0"/>
              </a:spcBef>
              <a:spcAft>
                <a:spcPts val="0"/>
              </a:spcAft>
              <a:buSzPts val="1400"/>
              <a:buNone/>
            </a:pPr>
            <a:r>
              <a:rPr lang="en-US"/>
              <a:t>Individually, each of these lenses has been adopted by many disciplines. However, what is unique about the STS Design foundation is that all 3 lenses/perspectives are part of a holistic organization design process. </a:t>
            </a:r>
            <a:endParaRPr/>
          </a:p>
          <a:p>
            <a:pPr indent="0" lvl="0" marL="0" rtl="0" algn="l">
              <a:lnSpc>
                <a:spcPct val="100000"/>
              </a:lnSpc>
              <a:spcBef>
                <a:spcPts val="0"/>
              </a:spcBef>
              <a:spcAft>
                <a:spcPts val="0"/>
              </a:spcAft>
              <a:buSzPts val="1400"/>
              <a:buNone/>
            </a:pPr>
            <a:r>
              <a:rPr lang="en-US"/>
              <a:t>Nevertheless, historically, these perspectives were developed in a sequence beginning with the SOCIO-PSYCHOLOGICAL PERSPECTIVE… (Note: slides are animated according to the historical sequence of development.)</a:t>
            </a:r>
            <a:endParaRPr/>
          </a:p>
        </p:txBody>
      </p:sp>
      <p:sp>
        <p:nvSpPr>
          <p:cNvPr id="190" name="Google Shape;190;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8" name="Shape 198"/>
        <p:cNvGrpSpPr/>
        <p:nvPr/>
      </p:nvGrpSpPr>
      <p:grpSpPr>
        <a:xfrm>
          <a:off x="0" y="0"/>
          <a:ext cx="0" cy="0"/>
          <a:chOff x="0" y="0"/>
          <a:chExt cx="0" cy="0"/>
        </a:xfrm>
      </p:grpSpPr>
      <p:sp>
        <p:nvSpPr>
          <p:cNvPr id="199" name="Google Shape;199;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Perspectives are used differently in a new context to achieve humanity</a:t>
            </a:r>
            <a:endParaRPr/>
          </a:p>
        </p:txBody>
      </p:sp>
      <p:sp>
        <p:nvSpPr>
          <p:cNvPr id="200" name="Google Shape;200;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5" name="Shape 205"/>
        <p:cNvGrpSpPr/>
        <p:nvPr/>
      </p:nvGrpSpPr>
      <p:grpSpPr>
        <a:xfrm>
          <a:off x="0" y="0"/>
          <a:ext cx="0" cy="0"/>
          <a:chOff x="0" y="0"/>
          <a:chExt cx="0" cy="0"/>
        </a:xfrm>
      </p:grpSpPr>
      <p:sp>
        <p:nvSpPr>
          <p:cNvPr id="206" name="Google Shape;206;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Perspectives are used differently in a new context to achieve humanity</a:t>
            </a:r>
            <a:endParaRPr/>
          </a:p>
        </p:txBody>
      </p:sp>
      <p:sp>
        <p:nvSpPr>
          <p:cNvPr id="207" name="Google Shape;207;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0" name="Shape 220"/>
        <p:cNvGrpSpPr/>
        <p:nvPr/>
      </p:nvGrpSpPr>
      <p:grpSpPr>
        <a:xfrm>
          <a:off x="0" y="0"/>
          <a:ext cx="0" cy="0"/>
          <a:chOff x="0" y="0"/>
          <a:chExt cx="0" cy="0"/>
        </a:xfrm>
      </p:grpSpPr>
      <p:sp>
        <p:nvSpPr>
          <p:cNvPr id="221" name="Google Shape;221;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Perspectives are used differently in a new context to achieve humanity</a:t>
            </a:r>
            <a:endParaRPr/>
          </a:p>
        </p:txBody>
      </p:sp>
      <p:sp>
        <p:nvSpPr>
          <p:cNvPr id="222" name="Google Shape;222;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3" name="Shape 73"/>
        <p:cNvGrpSpPr/>
        <p:nvPr/>
      </p:nvGrpSpPr>
      <p:grpSpPr>
        <a:xfrm>
          <a:off x="0" y="0"/>
          <a:ext cx="0" cy="0"/>
          <a:chOff x="0" y="0"/>
          <a:chExt cx="0" cy="0"/>
        </a:xfrm>
      </p:grpSpPr>
      <p:sp>
        <p:nvSpPr>
          <p:cNvPr id="74" name="Google Shape;74;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5" name="Google Shape;75;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6" name="Shape 246"/>
        <p:cNvGrpSpPr/>
        <p:nvPr/>
      </p:nvGrpSpPr>
      <p:grpSpPr>
        <a:xfrm>
          <a:off x="0" y="0"/>
          <a:ext cx="0" cy="0"/>
          <a:chOff x="0" y="0"/>
          <a:chExt cx="0" cy="0"/>
        </a:xfrm>
      </p:grpSpPr>
      <p:sp>
        <p:nvSpPr>
          <p:cNvPr id="247" name="Google Shape;247;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Perspectives are used differently in a new context to achieve humanity</a:t>
            </a:r>
            <a:endParaRPr/>
          </a:p>
        </p:txBody>
      </p:sp>
      <p:sp>
        <p:nvSpPr>
          <p:cNvPr id="248" name="Google Shape;248;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8" name="Shape 258"/>
        <p:cNvGrpSpPr/>
        <p:nvPr/>
      </p:nvGrpSpPr>
      <p:grpSpPr>
        <a:xfrm>
          <a:off x="0" y="0"/>
          <a:ext cx="0" cy="0"/>
          <a:chOff x="0" y="0"/>
          <a:chExt cx="0" cy="0"/>
        </a:xfrm>
      </p:grpSpPr>
      <p:sp>
        <p:nvSpPr>
          <p:cNvPr id="259" name="Google Shape;259;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60" name="Google Shape;260;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9" name="Shape 269"/>
        <p:cNvGrpSpPr/>
        <p:nvPr/>
      </p:nvGrpSpPr>
      <p:grpSpPr>
        <a:xfrm>
          <a:off x="0" y="0"/>
          <a:ext cx="0" cy="0"/>
          <a:chOff x="0" y="0"/>
          <a:chExt cx="0" cy="0"/>
        </a:xfrm>
      </p:grpSpPr>
      <p:sp>
        <p:nvSpPr>
          <p:cNvPr id="270" name="Google Shape;270;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71" name="Google Shape;271;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2" name="Shape 282"/>
        <p:cNvGrpSpPr/>
        <p:nvPr/>
      </p:nvGrpSpPr>
      <p:grpSpPr>
        <a:xfrm>
          <a:off x="0" y="0"/>
          <a:ext cx="0" cy="0"/>
          <a:chOff x="0" y="0"/>
          <a:chExt cx="0" cy="0"/>
        </a:xfrm>
      </p:grpSpPr>
      <p:sp>
        <p:nvSpPr>
          <p:cNvPr id="283" name="Google Shape;283;p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84" name="Google Shape;284;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2" name="Shape 302"/>
        <p:cNvGrpSpPr/>
        <p:nvPr/>
      </p:nvGrpSpPr>
      <p:grpSpPr>
        <a:xfrm>
          <a:off x="0" y="0"/>
          <a:ext cx="0" cy="0"/>
          <a:chOff x="0" y="0"/>
          <a:chExt cx="0" cy="0"/>
        </a:xfrm>
      </p:grpSpPr>
      <p:sp>
        <p:nvSpPr>
          <p:cNvPr id="303" name="Google Shape;303;p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Perspectives are used differently in a new context to achieve humanity</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MENSEN toevoegen!</a:t>
            </a:r>
            <a:endParaRPr/>
          </a:p>
        </p:txBody>
      </p:sp>
      <p:sp>
        <p:nvSpPr>
          <p:cNvPr id="304" name="Google Shape;304;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5" name="Shape 315"/>
        <p:cNvGrpSpPr/>
        <p:nvPr/>
      </p:nvGrpSpPr>
      <p:grpSpPr>
        <a:xfrm>
          <a:off x="0" y="0"/>
          <a:ext cx="0" cy="0"/>
          <a:chOff x="0" y="0"/>
          <a:chExt cx="0" cy="0"/>
        </a:xfrm>
      </p:grpSpPr>
      <p:sp>
        <p:nvSpPr>
          <p:cNvPr id="316" name="Google Shape;316;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7" name="Google Shape;317;p2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18" name="Google Shape;318;p2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7" name="Shape 327"/>
        <p:cNvGrpSpPr/>
        <p:nvPr/>
      </p:nvGrpSpPr>
      <p:grpSpPr>
        <a:xfrm>
          <a:off x="0" y="0"/>
          <a:ext cx="0" cy="0"/>
          <a:chOff x="0" y="0"/>
          <a:chExt cx="0" cy="0"/>
        </a:xfrm>
      </p:grpSpPr>
      <p:sp>
        <p:nvSpPr>
          <p:cNvPr id="328" name="Google Shape;328;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9" name="Google Shape;329;p2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30" name="Google Shape;330;p2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7" name="Shape 337"/>
        <p:cNvGrpSpPr/>
        <p:nvPr/>
      </p:nvGrpSpPr>
      <p:grpSpPr>
        <a:xfrm>
          <a:off x="0" y="0"/>
          <a:ext cx="0" cy="0"/>
          <a:chOff x="0" y="0"/>
          <a:chExt cx="0" cy="0"/>
        </a:xfrm>
      </p:grpSpPr>
      <p:sp>
        <p:nvSpPr>
          <p:cNvPr id="338" name="Google Shape;338;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9" name="Google Shape;339;p2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40" name="Google Shape;340;p2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9" name="Shape 349"/>
        <p:cNvGrpSpPr/>
        <p:nvPr/>
      </p:nvGrpSpPr>
      <p:grpSpPr>
        <a:xfrm>
          <a:off x="0" y="0"/>
          <a:ext cx="0" cy="0"/>
          <a:chOff x="0" y="0"/>
          <a:chExt cx="0" cy="0"/>
        </a:xfrm>
      </p:grpSpPr>
      <p:sp>
        <p:nvSpPr>
          <p:cNvPr id="350" name="Google Shape;350;p2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51" name="Google Shape;351;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5" name="Shape 355"/>
        <p:cNvGrpSpPr/>
        <p:nvPr/>
      </p:nvGrpSpPr>
      <p:grpSpPr>
        <a:xfrm>
          <a:off x="0" y="0"/>
          <a:ext cx="0" cy="0"/>
          <a:chOff x="0" y="0"/>
          <a:chExt cx="0" cy="0"/>
        </a:xfrm>
      </p:grpSpPr>
      <p:sp>
        <p:nvSpPr>
          <p:cNvPr id="356" name="Google Shape;356;p2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57" name="Google Shape;357;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0" name="Shape 80"/>
        <p:cNvGrpSpPr/>
        <p:nvPr/>
      </p:nvGrpSpPr>
      <p:grpSpPr>
        <a:xfrm>
          <a:off x="0" y="0"/>
          <a:ext cx="0" cy="0"/>
          <a:chOff x="0" y="0"/>
          <a:chExt cx="0" cy="0"/>
        </a:xfrm>
      </p:grpSpPr>
      <p:sp>
        <p:nvSpPr>
          <p:cNvPr id="81" name="Google Shape;81;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2" name="Google Shape;82;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Make a mention:</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Where are you from?</a:t>
            </a:r>
            <a:endParaRPr/>
          </a:p>
          <a:p>
            <a:pPr indent="0" lvl="0" marL="0" rtl="0" algn="l">
              <a:lnSpc>
                <a:spcPct val="100000"/>
              </a:lnSpc>
              <a:spcBef>
                <a:spcPts val="0"/>
              </a:spcBef>
              <a:spcAft>
                <a:spcPts val="0"/>
              </a:spcAft>
              <a:buSzPts val="1400"/>
              <a:buNone/>
            </a:pPr>
            <a:r>
              <a:rPr lang="en-US"/>
              <a:t>What is your occupation</a:t>
            </a:r>
            <a:endParaRPr/>
          </a:p>
          <a:p>
            <a:pPr indent="0" lvl="0" marL="0" rtl="0" algn="l">
              <a:lnSpc>
                <a:spcPct val="100000"/>
              </a:lnSpc>
              <a:spcBef>
                <a:spcPts val="0"/>
              </a:spcBef>
              <a:spcAft>
                <a:spcPts val="0"/>
              </a:spcAft>
              <a:buSzPts val="1400"/>
              <a:buNone/>
            </a:pPr>
            <a:r>
              <a:rPr lang="en-US"/>
              <a:t>Years of experience</a:t>
            </a:r>
            <a:endParaRPr/>
          </a:p>
          <a:p>
            <a:pPr indent="0" lvl="0" marL="0" rtl="0" algn="l">
              <a:lnSpc>
                <a:spcPct val="100000"/>
              </a:lnSpc>
              <a:spcBef>
                <a:spcPts val="0"/>
              </a:spcBef>
              <a:spcAft>
                <a:spcPts val="0"/>
              </a:spcAft>
              <a:buSzPts val="1400"/>
              <a:buNone/>
            </a:pPr>
            <a:r>
              <a:rPr lang="en-US"/>
              <a:t>Numbers of time at RT (global event): 1, 2-5, 6-10, 10-15, more then 15</a:t>
            </a:r>
            <a:endParaRPr/>
          </a:p>
          <a:p>
            <a:pPr indent="0" lvl="0" marL="0" rtl="0" algn="l">
              <a:lnSpc>
                <a:spcPct val="100000"/>
              </a:lnSpc>
              <a:spcBef>
                <a:spcPts val="0"/>
              </a:spcBef>
              <a:spcAft>
                <a:spcPts val="0"/>
              </a:spcAft>
              <a:buSzPts val="1400"/>
              <a:buNone/>
            </a:pPr>
            <a:r>
              <a:rPr lang="en-US"/>
              <a:t>What do you hope to get from this meeting?</a:t>
            </a:r>
            <a:endParaRPr/>
          </a:p>
        </p:txBody>
      </p:sp>
      <p:sp>
        <p:nvSpPr>
          <p:cNvPr id="83" name="Google Shape;83;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3" name="Shape 363"/>
        <p:cNvGrpSpPr/>
        <p:nvPr/>
      </p:nvGrpSpPr>
      <p:grpSpPr>
        <a:xfrm>
          <a:off x="0" y="0"/>
          <a:ext cx="0" cy="0"/>
          <a:chOff x="0" y="0"/>
          <a:chExt cx="0" cy="0"/>
        </a:xfrm>
      </p:grpSpPr>
      <p:sp>
        <p:nvSpPr>
          <p:cNvPr id="364" name="Google Shape;364;p3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5" name="Google Shape;365;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1" name="Shape 371"/>
        <p:cNvGrpSpPr/>
        <p:nvPr/>
      </p:nvGrpSpPr>
      <p:grpSpPr>
        <a:xfrm>
          <a:off x="0" y="0"/>
          <a:ext cx="0" cy="0"/>
          <a:chOff x="0" y="0"/>
          <a:chExt cx="0" cy="0"/>
        </a:xfrm>
      </p:grpSpPr>
      <p:sp>
        <p:nvSpPr>
          <p:cNvPr id="372" name="Google Shape;372;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3" name="Google Shape;373;p3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74" name="Google Shape;374;p3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0" name="Shape 380"/>
        <p:cNvGrpSpPr/>
        <p:nvPr/>
      </p:nvGrpSpPr>
      <p:grpSpPr>
        <a:xfrm>
          <a:off x="0" y="0"/>
          <a:ext cx="0" cy="0"/>
          <a:chOff x="0" y="0"/>
          <a:chExt cx="0" cy="0"/>
        </a:xfrm>
      </p:grpSpPr>
      <p:sp>
        <p:nvSpPr>
          <p:cNvPr id="381" name="Google Shape;381;p3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Perspectives are used differently in a new context to achieve humanity</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MENSEN toevoegen!</a:t>
            </a:r>
            <a:endParaRPr/>
          </a:p>
        </p:txBody>
      </p:sp>
      <p:sp>
        <p:nvSpPr>
          <p:cNvPr id="382" name="Google Shape;382;p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9" name="Shape 399"/>
        <p:cNvGrpSpPr/>
        <p:nvPr/>
      </p:nvGrpSpPr>
      <p:grpSpPr>
        <a:xfrm>
          <a:off x="0" y="0"/>
          <a:ext cx="0" cy="0"/>
          <a:chOff x="0" y="0"/>
          <a:chExt cx="0" cy="0"/>
        </a:xfrm>
      </p:grpSpPr>
      <p:sp>
        <p:nvSpPr>
          <p:cNvPr id="400" name="Google Shape;400;p3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Perspectives are used differently in a new context to achieve humanity</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MENSEN toevoegen!</a:t>
            </a:r>
            <a:endParaRPr/>
          </a:p>
        </p:txBody>
      </p:sp>
      <p:sp>
        <p:nvSpPr>
          <p:cNvPr id="401" name="Google Shape;401;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0" name="Shape 410"/>
        <p:cNvGrpSpPr/>
        <p:nvPr/>
      </p:nvGrpSpPr>
      <p:grpSpPr>
        <a:xfrm>
          <a:off x="0" y="0"/>
          <a:ext cx="0" cy="0"/>
          <a:chOff x="0" y="0"/>
          <a:chExt cx="0" cy="0"/>
        </a:xfrm>
      </p:grpSpPr>
      <p:sp>
        <p:nvSpPr>
          <p:cNvPr id="411" name="Google Shape;411;p3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2" name="Google Shape;412;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6" name="Shape 416"/>
        <p:cNvGrpSpPr/>
        <p:nvPr/>
      </p:nvGrpSpPr>
      <p:grpSpPr>
        <a:xfrm>
          <a:off x="0" y="0"/>
          <a:ext cx="0" cy="0"/>
          <a:chOff x="0" y="0"/>
          <a:chExt cx="0" cy="0"/>
        </a:xfrm>
      </p:grpSpPr>
      <p:sp>
        <p:nvSpPr>
          <p:cNvPr id="417" name="Google Shape;417;p3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8" name="Google Shape;418;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22" name="Shape 422"/>
        <p:cNvGrpSpPr/>
        <p:nvPr/>
      </p:nvGrpSpPr>
      <p:grpSpPr>
        <a:xfrm>
          <a:off x="0" y="0"/>
          <a:ext cx="0" cy="0"/>
          <a:chOff x="0" y="0"/>
          <a:chExt cx="0" cy="0"/>
        </a:xfrm>
      </p:grpSpPr>
      <p:sp>
        <p:nvSpPr>
          <p:cNvPr id="423" name="Google Shape;423;p3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4" name="Google Shape;424;p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7" name="Shape 87"/>
        <p:cNvGrpSpPr/>
        <p:nvPr/>
      </p:nvGrpSpPr>
      <p:grpSpPr>
        <a:xfrm>
          <a:off x="0" y="0"/>
          <a:ext cx="0" cy="0"/>
          <a:chOff x="0" y="0"/>
          <a:chExt cx="0" cy="0"/>
        </a:xfrm>
      </p:grpSpPr>
      <p:sp>
        <p:nvSpPr>
          <p:cNvPr id="88" name="Google Shape;88;p4:notes"/>
          <p:cNvSpPr txBox="1"/>
          <p:nvPr>
            <p:ph idx="1" type="body"/>
          </p:nvPr>
        </p:nvSpPr>
        <p:spPr>
          <a:xfrm>
            <a:off x="701040" y="4415790"/>
            <a:ext cx="5608320" cy="4183380"/>
          </a:xfrm>
          <a:prstGeom prst="rect">
            <a:avLst/>
          </a:prstGeom>
          <a:noFill/>
          <a:ln>
            <a:noFill/>
          </a:ln>
        </p:spPr>
        <p:txBody>
          <a:bodyPr anchorCtr="0" anchor="t" bIns="46550" lIns="93150" spcFirstLastPara="1" rIns="93150" wrap="square" tIns="46550">
            <a:noAutofit/>
          </a:bodyPr>
          <a:lstStyle/>
          <a:p>
            <a:pPr indent="0" lvl="0" marL="0" rtl="0" algn="l">
              <a:lnSpc>
                <a:spcPct val="100000"/>
              </a:lnSpc>
              <a:spcBef>
                <a:spcPts val="0"/>
              </a:spcBef>
              <a:spcAft>
                <a:spcPts val="0"/>
              </a:spcAft>
              <a:buClr>
                <a:schemeClr val="dk1"/>
              </a:buClr>
              <a:buSzPts val="1400"/>
              <a:buFont typeface="Calibri"/>
              <a:buNone/>
            </a:pPr>
            <a:r>
              <a:t/>
            </a:r>
            <a:endParaRPr/>
          </a:p>
        </p:txBody>
      </p:sp>
      <p:sp>
        <p:nvSpPr>
          <p:cNvPr id="89" name="Google Shape;89;p4:notes"/>
          <p:cNvSpPr/>
          <p:nvPr>
            <p:ph idx="2" type="sldImg"/>
          </p:nvPr>
        </p:nvSpPr>
        <p:spPr>
          <a:xfrm>
            <a:off x="406400" y="696913"/>
            <a:ext cx="6197600"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6" name="Shape 96"/>
        <p:cNvGrpSpPr/>
        <p:nvPr/>
      </p:nvGrpSpPr>
      <p:grpSpPr>
        <a:xfrm>
          <a:off x="0" y="0"/>
          <a:ext cx="0" cy="0"/>
          <a:chOff x="0" y="0"/>
          <a:chExt cx="0" cy="0"/>
        </a:xfrm>
      </p:grpSpPr>
      <p:sp>
        <p:nvSpPr>
          <p:cNvPr id="97" name="Google Shape;97;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The methodology of the Tavistock origins of the STS Conceptual Foundation was ACTION RESEARCH… As well as tacitly embedding direct participation as a key feature of the Socio-Technical Systems Design (STSD) paradigm, Tavistock’s action research evolved through three distinct “</a:t>
            </a:r>
            <a:r>
              <a:rPr b="1" i="0" lang="en-US" sz="1200" u="none" cap="none" strike="noStrike">
                <a:solidFill>
                  <a:schemeClr val="dk1"/>
                </a:solidFill>
                <a:latin typeface="Calibri"/>
                <a:ea typeface="Calibri"/>
                <a:cs typeface="Calibri"/>
                <a:sym typeface="Calibri"/>
              </a:rPr>
              <a:t>perspectives</a:t>
            </a:r>
            <a:r>
              <a:rPr b="0" i="0" lang="en-US" sz="1200" u="none" cap="none" strike="noStrike">
                <a:solidFill>
                  <a:schemeClr val="dk1"/>
                </a:solidFill>
                <a:latin typeface="Calibri"/>
                <a:ea typeface="Calibri"/>
                <a:cs typeface="Calibri"/>
                <a:sym typeface="Calibri"/>
              </a:rPr>
              <a:t>” or ways of knowing and “engaging” with the world. These 3 perspectives—</a:t>
            </a:r>
            <a:r>
              <a:rPr b="1" i="0" lang="en-US" sz="1200" u="none" cap="none" strike="noStrike">
                <a:solidFill>
                  <a:schemeClr val="dk1"/>
                </a:solidFill>
                <a:latin typeface="Calibri"/>
                <a:ea typeface="Calibri"/>
                <a:cs typeface="Calibri"/>
                <a:sym typeface="Calibri"/>
              </a:rPr>
              <a:t>socio-psychological perspective, socio-technical systems perspective, and socio-ecological perspective</a:t>
            </a:r>
            <a:r>
              <a:rPr b="0" i="0" lang="en-US" sz="1200" u="none" cap="none" strike="noStrike">
                <a:solidFill>
                  <a:schemeClr val="dk1"/>
                </a:solidFill>
                <a:latin typeface="Calibri"/>
                <a:ea typeface="Calibri"/>
                <a:cs typeface="Calibri"/>
                <a:sym typeface="Calibri"/>
              </a:rPr>
              <a:t>—were elaborated continuously thru the ‘classical’ and up to and during the ‘modern’ period of STSD. AND they are all linked and related to </a:t>
            </a:r>
            <a:r>
              <a:rPr b="0" i="0" lang="en-US" sz="1200" u="sng" cap="none" strike="noStrike">
                <a:solidFill>
                  <a:schemeClr val="dk1"/>
                </a:solidFill>
                <a:latin typeface="Calibri"/>
                <a:ea typeface="Calibri"/>
                <a:cs typeface="Calibri"/>
                <a:sym typeface="Calibri"/>
              </a:rPr>
              <a:t>comprehensive organization design</a:t>
            </a:r>
            <a:r>
              <a:rPr b="0" i="0" lang="en-US" sz="1200" u="none" cap="none" strike="noStrike">
                <a:solidFill>
                  <a:schemeClr val="dk1"/>
                </a:solidFill>
                <a:latin typeface="Calibri"/>
                <a:ea typeface="Calibri"/>
                <a:cs typeface="Calibri"/>
                <a:sym typeface="Calibri"/>
              </a:rPr>
              <a:t> </a:t>
            </a:r>
            <a:endParaRPr/>
          </a:p>
        </p:txBody>
      </p:sp>
      <p:sp>
        <p:nvSpPr>
          <p:cNvPr id="98" name="Google Shape;98;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7" name="Shape 107"/>
        <p:cNvGrpSpPr/>
        <p:nvPr/>
      </p:nvGrpSpPr>
      <p:grpSpPr>
        <a:xfrm>
          <a:off x="0" y="0"/>
          <a:ext cx="0" cy="0"/>
          <a:chOff x="0" y="0"/>
          <a:chExt cx="0" cy="0"/>
        </a:xfrm>
      </p:grpSpPr>
      <p:sp>
        <p:nvSpPr>
          <p:cNvPr id="108" name="Google Shape;108;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9" name="Google Shape;109;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SzPts val="1400"/>
              <a:buNone/>
            </a:pPr>
            <a:r>
              <a:rPr lang="en-US"/>
              <a:t>These Perspectives are like the different LENSES of filmmaking…Each LENS (or each Perspective) captures different images (or Information) of the same scene. In very basic filmmaking terms, for example, there is a NORMAL Lens (with a focal length of 50mm or so) that is similar to what the human eye sees. Then, there are SHORTER, WIDE-ANGLE Lenses that communicate more of the surrounding environment and accentuate the depth and distance between objects. At the same time, a filmmaker has access to LONGER, TELEPHOTO Lenses that make objects appear closer together and heighten awareness of the relationships between objects while excluding much of the surrounding environment. </a:t>
            </a:r>
            <a:endParaRPr/>
          </a:p>
        </p:txBody>
      </p:sp>
      <p:sp>
        <p:nvSpPr>
          <p:cNvPr id="110" name="Google Shape;110;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6" name="Shape 116"/>
        <p:cNvGrpSpPr/>
        <p:nvPr/>
      </p:nvGrpSpPr>
      <p:grpSpPr>
        <a:xfrm>
          <a:off x="0" y="0"/>
          <a:ext cx="0" cy="0"/>
          <a:chOff x="0" y="0"/>
          <a:chExt cx="0" cy="0"/>
        </a:xfrm>
      </p:grpSpPr>
      <p:sp>
        <p:nvSpPr>
          <p:cNvPr id="117" name="Google Shape;117;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8" name="Google Shape;118;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SzPts val="1400"/>
              <a:buNone/>
            </a:pPr>
            <a:r>
              <a:rPr lang="en-US"/>
              <a:t>These Perspectives are like the different LENSES of filmmaking…Each LENS (or each Perspective) captures different images (or Information) of the same scene. In very basic filmmaking terms, for example, there is a NORMAL Lens (with a focal length of 50mm or so) that is similar to what the human eye sees. Then, there are SHORTER, WIDE-ANGLE Lenses that communicate more of the surrounding environment and accentuate the depth and distance between objects. At the same time, a filmmaker has access to LONGER, TELEPHOTO Lenses that make objects appear closer together and heighten awareness of the relationships between objects while excluding much of the surrounding environment. </a:t>
            </a:r>
            <a:endParaRPr/>
          </a:p>
        </p:txBody>
      </p:sp>
      <p:sp>
        <p:nvSpPr>
          <p:cNvPr id="119" name="Google Shape;119;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3" name="Shape 123"/>
        <p:cNvGrpSpPr/>
        <p:nvPr/>
      </p:nvGrpSpPr>
      <p:grpSpPr>
        <a:xfrm>
          <a:off x="0" y="0"/>
          <a:ext cx="0" cy="0"/>
          <a:chOff x="0" y="0"/>
          <a:chExt cx="0" cy="0"/>
        </a:xfrm>
      </p:grpSpPr>
      <p:sp>
        <p:nvSpPr>
          <p:cNvPr id="124" name="Google Shape;124;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5" name="Google Shape;125;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SzPts val="1400"/>
              <a:buNone/>
            </a:pPr>
            <a:r>
              <a:rPr lang="en-US"/>
              <a:t>These Perspectives are like the different LENSES of filmmaking…Each LENS (or each Perspective) captures different images (or Information) of the same scene. In very basic filmmaking terms, for example, there is a NORMAL Lens (with a focal length of 50mm or so) that is similar to what the human eye sees. Then, there are SHORTER, WIDE-ANGLE Lenses that communicate more of the surrounding environment and accentuate the depth and distance between objects. At the same time, a filmmaker has access to LONGER, TELEPHOTO Lenses that make objects appear closer together and heighten awareness of the relationships between objects while excluding much of the surrounding environment. </a:t>
            </a:r>
            <a:endParaRPr/>
          </a:p>
        </p:txBody>
      </p:sp>
      <p:sp>
        <p:nvSpPr>
          <p:cNvPr id="126" name="Google Shape;126;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0" name="Shape 130"/>
        <p:cNvGrpSpPr/>
        <p:nvPr/>
      </p:nvGrpSpPr>
      <p:grpSpPr>
        <a:xfrm>
          <a:off x="0" y="0"/>
          <a:ext cx="0" cy="0"/>
          <a:chOff x="0" y="0"/>
          <a:chExt cx="0" cy="0"/>
        </a:xfrm>
      </p:grpSpPr>
      <p:sp>
        <p:nvSpPr>
          <p:cNvPr id="131" name="Google Shape;131;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2" name="Google Shape;132;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SzPts val="1400"/>
              <a:buNone/>
            </a:pPr>
            <a:r>
              <a:rPr lang="en-US"/>
              <a:t>These Perspectives are like the different LENSES of filmmaking…Each LENS (or each Perspective) captures different images (or Information) of the same scene. In very basic filmmaking terms, for example, there is a NORMAL Lens (with a focal length of 50mm or so) that is similar to what the human eye sees. Then, there are SHORTER, WIDE-ANGLE Lenses that communicate more of the surrounding environment and accentuate the depth and distance between objects. At the same time, a filmmaker has access to LONGER, TELEPHOTO Lenses that make objects appear closer together and heighten awareness of the relationships between objects while excluding much of the surrounding environment. </a:t>
            </a:r>
            <a:endParaRPr/>
          </a:p>
        </p:txBody>
      </p:sp>
      <p:sp>
        <p:nvSpPr>
          <p:cNvPr id="133" name="Google Shape;133;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15" name="Shape 15"/>
        <p:cNvGrpSpPr/>
        <p:nvPr/>
      </p:nvGrpSpPr>
      <p:grpSpPr>
        <a:xfrm>
          <a:off x="0" y="0"/>
          <a:ext cx="0" cy="0"/>
          <a:chOff x="0" y="0"/>
          <a:chExt cx="0" cy="0"/>
        </a:xfrm>
      </p:grpSpPr>
      <p:sp>
        <p:nvSpPr>
          <p:cNvPr id="16" name="Google Shape;16;p38"/>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38"/>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8" name="Google Shape;18;p3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3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3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type="obj">
  <p:cSld name="OBJECT">
    <p:spTree>
      <p:nvGrpSpPr>
        <p:cNvPr id="21" name="Shape 21"/>
        <p:cNvGrpSpPr/>
        <p:nvPr/>
      </p:nvGrpSpPr>
      <p:grpSpPr>
        <a:xfrm>
          <a:off x="0" y="0"/>
          <a:ext cx="0" cy="0"/>
          <a:chOff x="0" y="0"/>
          <a:chExt cx="0" cy="0"/>
        </a:xfrm>
      </p:grpSpPr>
      <p:sp>
        <p:nvSpPr>
          <p:cNvPr id="22" name="Google Shape;22;p3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39"/>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 name="Google Shape;24;p3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 name="Google Shape;25;p3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 name="Google Shape;26;p3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Content" type="twoObj">
  <p:cSld name="TWO_OBJECTS">
    <p:spTree>
      <p:nvGrpSpPr>
        <p:cNvPr id="27" name="Shape 27"/>
        <p:cNvGrpSpPr/>
        <p:nvPr/>
      </p:nvGrpSpPr>
      <p:grpSpPr>
        <a:xfrm>
          <a:off x="0" y="0"/>
          <a:ext cx="0" cy="0"/>
          <a:chOff x="0" y="0"/>
          <a:chExt cx="0" cy="0"/>
        </a:xfrm>
      </p:grpSpPr>
      <p:sp>
        <p:nvSpPr>
          <p:cNvPr id="28" name="Google Shape;28;p4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40"/>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 name="Google Shape;30;p40"/>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 name="Google Shape;31;p4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 name="Google Shape;32;p4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 name="Google Shape;33;p4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34" name="Shape 34"/>
        <p:cNvGrpSpPr/>
        <p:nvPr/>
      </p:nvGrpSpPr>
      <p:grpSpPr>
        <a:xfrm>
          <a:off x="0" y="0"/>
          <a:ext cx="0" cy="0"/>
          <a:chOff x="0" y="0"/>
          <a:chExt cx="0" cy="0"/>
        </a:xfrm>
      </p:grpSpPr>
      <p:sp>
        <p:nvSpPr>
          <p:cNvPr id="35" name="Google Shape;35;p41"/>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 name="Google Shape;36;p41"/>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7" name="Google Shape;37;p4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4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 name="Google Shape;39;p4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with Caption" type="objTx">
  <p:cSld name="OBJECT_WITH_CAPTION_TEXT">
    <p:spTree>
      <p:nvGrpSpPr>
        <p:cNvPr id="40" name="Shape 40"/>
        <p:cNvGrpSpPr/>
        <p:nvPr/>
      </p:nvGrpSpPr>
      <p:grpSpPr>
        <a:xfrm>
          <a:off x="0" y="0"/>
          <a:ext cx="0" cy="0"/>
          <a:chOff x="0" y="0"/>
          <a:chExt cx="0" cy="0"/>
        </a:xfrm>
      </p:grpSpPr>
      <p:sp>
        <p:nvSpPr>
          <p:cNvPr id="41" name="Google Shape;41;p42"/>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 name="Google Shape;42;p42"/>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43" name="Google Shape;43;p42"/>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44" name="Google Shape;44;p4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5" name="Google Shape;45;p4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6" name="Google Shape;46;p4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icture with Caption" type="picTx">
  <p:cSld name="PICTURE_WITH_CAPTION_TEXT">
    <p:spTree>
      <p:nvGrpSpPr>
        <p:cNvPr id="47" name="Shape 47"/>
        <p:cNvGrpSpPr/>
        <p:nvPr/>
      </p:nvGrpSpPr>
      <p:grpSpPr>
        <a:xfrm>
          <a:off x="0" y="0"/>
          <a:ext cx="0" cy="0"/>
          <a:chOff x="0" y="0"/>
          <a:chExt cx="0" cy="0"/>
        </a:xfrm>
      </p:grpSpPr>
      <p:sp>
        <p:nvSpPr>
          <p:cNvPr id="48" name="Google Shape;48;p43"/>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9" name="Google Shape;49;p43"/>
          <p:cNvSpPr/>
          <p:nvPr>
            <p:ph idx="2" type="pic"/>
          </p:nvPr>
        </p:nvSpPr>
        <p:spPr>
          <a:xfrm>
            <a:off x="5183188" y="987425"/>
            <a:ext cx="6172200" cy="4873625"/>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800"/>
              <a:buFont typeface="Arial"/>
              <a:buNone/>
              <a:defRPr b="0" i="0" sz="28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50" name="Google Shape;50;p43"/>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51" name="Google Shape;51;p4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4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 name="Google Shape;53;p4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Vertical Text" type="vertTx">
  <p:cSld name="VERTICAL_TEXT">
    <p:spTree>
      <p:nvGrpSpPr>
        <p:cNvPr id="54" name="Shape 54"/>
        <p:cNvGrpSpPr/>
        <p:nvPr/>
      </p:nvGrpSpPr>
      <p:grpSpPr>
        <a:xfrm>
          <a:off x="0" y="0"/>
          <a:ext cx="0" cy="0"/>
          <a:chOff x="0" y="0"/>
          <a:chExt cx="0" cy="0"/>
        </a:xfrm>
      </p:grpSpPr>
      <p:sp>
        <p:nvSpPr>
          <p:cNvPr id="55" name="Google Shape;55;p4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44"/>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7" name="Google Shape;57;p4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8" name="Google Shape;58;p4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9" name="Google Shape;59;p4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Vertical Title and Text" type="vertTitleAndTx">
  <p:cSld name="VERTICAL_TITLE_AND_VERTICAL_TEXT">
    <p:spTree>
      <p:nvGrpSpPr>
        <p:cNvPr id="60" name="Shape 60"/>
        <p:cNvGrpSpPr/>
        <p:nvPr/>
      </p:nvGrpSpPr>
      <p:grpSpPr>
        <a:xfrm>
          <a:off x="0" y="0"/>
          <a:ext cx="0" cy="0"/>
          <a:chOff x="0" y="0"/>
          <a:chExt cx="0" cy="0"/>
        </a:xfrm>
      </p:grpSpPr>
      <p:sp>
        <p:nvSpPr>
          <p:cNvPr id="61" name="Google Shape;61;p45"/>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2" name="Google Shape;62;p45"/>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3" name="Google Shape;63;p4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4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5" name="Google Shape;65;p4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theme" Target="../theme/theme1.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9" name="Shape 9"/>
        <p:cNvGrpSpPr/>
        <p:nvPr/>
      </p:nvGrpSpPr>
      <p:grpSpPr>
        <a:xfrm>
          <a:off x="0" y="0"/>
          <a:ext cx="0" cy="0"/>
          <a:chOff x="0" y="0"/>
          <a:chExt cx="0" cy="0"/>
        </a:xfrm>
      </p:grpSpPr>
      <p:sp>
        <p:nvSpPr>
          <p:cNvPr id="10" name="Google Shape;10;p3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37"/>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3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 name="Google Shape;13;p3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 name="Google Shape;14;p3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comments" Target="../comments/comment1.xml"/><Relationship Id="rId4" Type="http://schemas.openxmlformats.org/officeDocument/2006/relationships/image" Target="../media/image1.png"/><Relationship Id="rId5" Type="http://schemas.openxmlformats.org/officeDocument/2006/relationships/image" Target="../media/image1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6.png"/><Relationship Id="rId4" Type="http://schemas.openxmlformats.org/officeDocument/2006/relationships/image" Target="../media/image9.png"/><Relationship Id="rId5" Type="http://schemas.openxmlformats.org/officeDocument/2006/relationships/image" Target="../media/image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3.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5.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5.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5.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4.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15.jpg"/><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15.jpg"/><Relationship Id="rId4" Type="http://schemas.openxmlformats.org/officeDocument/2006/relationships/image" Target="../media/image13.jpg"/><Relationship Id="rId5" Type="http://schemas.openxmlformats.org/officeDocument/2006/relationships/image" Target="../media/image12.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15.jpg"/><Relationship Id="rId4" Type="http://schemas.openxmlformats.org/officeDocument/2006/relationships/image" Target="../media/image13.jpg"/><Relationship Id="rId5" Type="http://schemas.openxmlformats.org/officeDocument/2006/relationships/image" Target="../media/image12.jpg"/><Relationship Id="rId6" Type="http://schemas.openxmlformats.org/officeDocument/2006/relationships/image" Target="../media/image2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15.jpg"/><Relationship Id="rId4" Type="http://schemas.openxmlformats.org/officeDocument/2006/relationships/image" Target="../media/image13.jpg"/><Relationship Id="rId5" Type="http://schemas.openxmlformats.org/officeDocument/2006/relationships/image" Target="../media/image12.jpg"/><Relationship Id="rId6" Type="http://schemas.openxmlformats.org/officeDocument/2006/relationships/image" Target="../media/image2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15.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15.jpg"/><Relationship Id="rId4" Type="http://schemas.openxmlformats.org/officeDocument/2006/relationships/image" Target="../media/image1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15.jpg"/><Relationship Id="rId4" Type="http://schemas.openxmlformats.org/officeDocument/2006/relationships/image" Target="../media/image1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15.jpg"/><Relationship Id="rId4" Type="http://schemas.openxmlformats.org/officeDocument/2006/relationships/image" Target="../media/image1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22.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17.png"/><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hyperlink" Target="http://www.smartorganizationdesign.com/" TargetMode="Externa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19.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18.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15.jpg"/><Relationship Id="rId4" Type="http://schemas.openxmlformats.org/officeDocument/2006/relationships/image" Target="../media/image20.png"/><Relationship Id="rId5" Type="http://schemas.openxmlformats.org/officeDocument/2006/relationships/image" Target="../media/image25.png"/><Relationship Id="rId6" Type="http://schemas.openxmlformats.org/officeDocument/2006/relationships/image" Target="../media/image24.png"/><Relationship Id="rId7" Type="http://schemas.openxmlformats.org/officeDocument/2006/relationships/image" Target="../media/image1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15.jpg"/><Relationship Id="rId4" Type="http://schemas.openxmlformats.org/officeDocument/2006/relationships/image" Target="../media/image20.png"/><Relationship Id="rId5" Type="http://schemas.openxmlformats.org/officeDocument/2006/relationships/image" Target="../media/image1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27.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hyperlink" Target="about:blank" TargetMode="External"/><Relationship Id="rId4" Type="http://schemas.openxmlformats.org/officeDocument/2006/relationships/image" Target="../media/image26.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3.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9" name="Shape 69"/>
        <p:cNvGrpSpPr/>
        <p:nvPr/>
      </p:nvGrpSpPr>
      <p:grpSpPr>
        <a:xfrm>
          <a:off x="0" y="0"/>
          <a:ext cx="0" cy="0"/>
          <a:chOff x="0" y="0"/>
          <a:chExt cx="0" cy="0"/>
        </a:xfrm>
      </p:grpSpPr>
      <p:pic>
        <p:nvPicPr>
          <p:cNvPr id="70" name="Google Shape;70;p1"/>
          <p:cNvPicPr preferRelativeResize="0"/>
          <p:nvPr/>
        </p:nvPicPr>
        <p:blipFill rotWithShape="1">
          <a:blip r:embed="rId4">
            <a:alphaModFix/>
          </a:blip>
          <a:srcRect b="0" l="0" r="0" t="0"/>
          <a:stretch/>
        </p:blipFill>
        <p:spPr>
          <a:xfrm>
            <a:off x="5833987" y="888817"/>
            <a:ext cx="2991971" cy="2991971"/>
          </a:xfrm>
          <a:prstGeom prst="rect">
            <a:avLst/>
          </a:prstGeom>
          <a:noFill/>
          <a:ln>
            <a:noFill/>
          </a:ln>
        </p:spPr>
      </p:pic>
      <p:sp>
        <p:nvSpPr>
          <p:cNvPr id="71" name="Google Shape;71;p1"/>
          <p:cNvSpPr/>
          <p:nvPr/>
        </p:nvSpPr>
        <p:spPr>
          <a:xfrm>
            <a:off x="3215174" y="4259353"/>
            <a:ext cx="8799026" cy="2523768"/>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000"/>
              <a:buFont typeface="Arial"/>
              <a:buNone/>
            </a:pPr>
            <a:r>
              <a:rPr b="0" i="0" lang="en-US" sz="3000" u="none" cap="none" strike="noStrike">
                <a:solidFill>
                  <a:srgbClr val="66933A"/>
                </a:solidFill>
                <a:latin typeface="Cutive"/>
                <a:ea typeface="Cutive"/>
                <a:cs typeface="Cutive"/>
                <a:sym typeface="Cutive"/>
              </a:rPr>
              <a:t>Renewal of A Conceptual Foundation </a:t>
            </a:r>
            <a:br>
              <a:rPr b="0" i="0" lang="en-US" sz="3000" u="none" cap="none" strike="noStrike">
                <a:solidFill>
                  <a:srgbClr val="66933A"/>
                </a:solidFill>
                <a:latin typeface="Cutive"/>
                <a:ea typeface="Cutive"/>
                <a:cs typeface="Cutive"/>
                <a:sym typeface="Cutive"/>
              </a:rPr>
            </a:br>
            <a:r>
              <a:rPr b="0" i="0" lang="en-US" sz="3000" u="none" cap="none" strike="noStrike">
                <a:solidFill>
                  <a:srgbClr val="66933A"/>
                </a:solidFill>
                <a:latin typeface="Cutive"/>
                <a:ea typeface="Cutive"/>
                <a:cs typeface="Cutive"/>
                <a:sym typeface="Cutive"/>
              </a:rPr>
              <a:t>for SmarT Organization Design</a:t>
            </a:r>
            <a:endParaRPr b="0" i="0" sz="1400" u="none" cap="none" strike="noStrike">
              <a:solidFill>
                <a:srgbClr val="000000"/>
              </a:solidFill>
              <a:latin typeface="Cutive"/>
              <a:ea typeface="Cutive"/>
              <a:cs typeface="Cutive"/>
              <a:sym typeface="Cutive"/>
            </a:endParaRPr>
          </a:p>
          <a:p>
            <a:pPr indent="0" lvl="0" marL="0" marR="0" rtl="0" algn="ctr">
              <a:lnSpc>
                <a:spcPct val="100000"/>
              </a:lnSpc>
              <a:spcBef>
                <a:spcPts val="0"/>
              </a:spcBef>
              <a:spcAft>
                <a:spcPts val="0"/>
              </a:spcAft>
              <a:buClr>
                <a:srgbClr val="000000"/>
              </a:buClr>
              <a:buSzPts val="3000"/>
              <a:buFont typeface="Arial"/>
              <a:buNone/>
            </a:pPr>
            <a:r>
              <a:t/>
            </a:r>
            <a:endParaRPr b="0" i="0" sz="3000" u="none" cap="none" strike="noStrike">
              <a:solidFill>
                <a:srgbClr val="66933A"/>
              </a:solidFill>
              <a:latin typeface="Cutive"/>
              <a:ea typeface="Cutive"/>
              <a:cs typeface="Cutive"/>
              <a:sym typeface="Cutive"/>
            </a:endParaRPr>
          </a:p>
          <a:p>
            <a:pPr indent="0" lvl="0" marL="0" marR="0" rtl="0" algn="ctr">
              <a:lnSpc>
                <a:spcPct val="100000"/>
              </a:lnSpc>
              <a:spcBef>
                <a:spcPts val="0"/>
              </a:spcBef>
              <a:spcAft>
                <a:spcPts val="0"/>
              </a:spcAft>
              <a:buClr>
                <a:srgbClr val="000000"/>
              </a:buClr>
              <a:buSzPts val="2800"/>
              <a:buFont typeface="Arial"/>
              <a:buNone/>
            </a:pPr>
            <a:r>
              <a:rPr b="0" i="0" lang="en-US" sz="2800" u="none" cap="none" strike="noStrike">
                <a:solidFill>
                  <a:srgbClr val="0066CC"/>
                </a:solidFill>
                <a:latin typeface="Cutive"/>
                <a:ea typeface="Cutive"/>
                <a:cs typeface="Cutive"/>
                <a:sym typeface="Cutive"/>
              </a:rPr>
              <a:t>Carolyn Ordowich &amp; Bert Painter</a:t>
            </a:r>
            <a:endParaRPr b="0" i="0" sz="2800" u="none" cap="none" strike="noStrike">
              <a:solidFill>
                <a:srgbClr val="66933A"/>
              </a:solidFill>
              <a:latin typeface="Cutive"/>
              <a:ea typeface="Cutive"/>
              <a:cs typeface="Cutive"/>
              <a:sym typeface="Cutive"/>
            </a:endParaRPr>
          </a:p>
          <a:p>
            <a:pPr indent="0" lvl="0" marL="0" marR="0" rtl="0" algn="ctr">
              <a:lnSpc>
                <a:spcPct val="100000"/>
              </a:lnSpc>
              <a:spcBef>
                <a:spcPts val="0"/>
              </a:spcBef>
              <a:spcAft>
                <a:spcPts val="0"/>
              </a:spcAft>
              <a:buClr>
                <a:srgbClr val="000000"/>
              </a:buClr>
              <a:buSzPts val="2000"/>
              <a:buFont typeface="Arial"/>
              <a:buNone/>
            </a:pPr>
            <a:r>
              <a:t/>
            </a:r>
            <a:endParaRPr b="0" i="0" sz="2000" u="none" cap="none" strike="noStrike">
              <a:solidFill>
                <a:srgbClr val="002060"/>
              </a:solidFill>
              <a:latin typeface="Cutive"/>
              <a:ea typeface="Cutive"/>
              <a:cs typeface="Cutive"/>
              <a:sym typeface="Cutive"/>
            </a:endParaRPr>
          </a:p>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rgbClr val="002060"/>
                </a:solidFill>
                <a:latin typeface="Cutive"/>
                <a:ea typeface="Cutive"/>
                <a:cs typeface="Cutive"/>
                <a:sym typeface="Cutive"/>
              </a:rPr>
              <a:t>Los Angeles, 10-13 September 2019</a:t>
            </a:r>
            <a:endParaRPr b="0" i="0" sz="1400" u="none" cap="none" strike="noStrike">
              <a:solidFill>
                <a:srgbClr val="000000"/>
              </a:solidFill>
              <a:latin typeface="Cutive"/>
              <a:ea typeface="Cutive"/>
              <a:cs typeface="Cutive"/>
              <a:sym typeface="Cutive"/>
            </a:endParaRPr>
          </a:p>
        </p:txBody>
      </p:sp>
      <p:pic>
        <p:nvPicPr>
          <p:cNvPr descr="#ftestickers #tree#roots #freetoedit - Tree With Roots Transparent " id="72" name="Google Shape;72;p1"/>
          <p:cNvPicPr preferRelativeResize="0"/>
          <p:nvPr/>
        </p:nvPicPr>
        <p:blipFill rotWithShape="1">
          <a:blip r:embed="rId5">
            <a:alphaModFix/>
          </a:blip>
          <a:srcRect b="0" l="0" r="0" t="0"/>
          <a:stretch/>
        </p:blipFill>
        <p:spPr>
          <a:xfrm>
            <a:off x="-3199607" y="223188"/>
            <a:ext cx="6297613" cy="68580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dk1"/>
        </a:solidFill>
      </p:bgPr>
    </p:bg>
    <p:spTree>
      <p:nvGrpSpPr>
        <p:cNvPr id="141" name="Shape 141"/>
        <p:cNvGrpSpPr/>
        <p:nvPr/>
      </p:nvGrpSpPr>
      <p:grpSpPr>
        <a:xfrm>
          <a:off x="0" y="0"/>
          <a:ext cx="0" cy="0"/>
          <a:chOff x="0" y="0"/>
          <a:chExt cx="0" cy="0"/>
        </a:xfrm>
      </p:grpSpPr>
      <p:pic>
        <p:nvPicPr>
          <p:cNvPr descr="Wide-Angle.Lens.png" id="142" name="Google Shape;142;p10"/>
          <p:cNvPicPr preferRelativeResize="0"/>
          <p:nvPr/>
        </p:nvPicPr>
        <p:blipFill rotWithShape="1">
          <a:blip r:embed="rId3">
            <a:alphaModFix/>
          </a:blip>
          <a:srcRect b="0" l="0" r="0" t="0"/>
          <a:stretch/>
        </p:blipFill>
        <p:spPr>
          <a:xfrm>
            <a:off x="0" y="0"/>
            <a:ext cx="5989515" cy="3570654"/>
          </a:xfrm>
          <a:prstGeom prst="rect">
            <a:avLst/>
          </a:prstGeom>
          <a:noFill/>
          <a:ln>
            <a:noFill/>
          </a:ln>
        </p:spPr>
      </p:pic>
      <p:pic>
        <p:nvPicPr>
          <p:cNvPr descr="Telephoto.Lens.png" id="143" name="Google Shape;143;p10"/>
          <p:cNvPicPr preferRelativeResize="0"/>
          <p:nvPr/>
        </p:nvPicPr>
        <p:blipFill rotWithShape="1">
          <a:blip r:embed="rId4">
            <a:alphaModFix/>
          </a:blip>
          <a:srcRect b="0" l="0" r="0" t="0"/>
          <a:stretch/>
        </p:blipFill>
        <p:spPr>
          <a:xfrm>
            <a:off x="6174153" y="-36146"/>
            <a:ext cx="6017845" cy="3606800"/>
          </a:xfrm>
          <a:prstGeom prst="rect">
            <a:avLst/>
          </a:prstGeom>
          <a:noFill/>
          <a:ln>
            <a:noFill/>
          </a:ln>
        </p:spPr>
      </p:pic>
      <p:pic>
        <p:nvPicPr>
          <p:cNvPr descr="Normal.Lens.png" id="144" name="Google Shape;144;p10"/>
          <p:cNvPicPr preferRelativeResize="0"/>
          <p:nvPr/>
        </p:nvPicPr>
        <p:blipFill rotWithShape="1">
          <a:blip r:embed="rId5">
            <a:alphaModFix/>
          </a:blip>
          <a:srcRect b="0" l="0" r="0" t="0"/>
          <a:stretch/>
        </p:blipFill>
        <p:spPr>
          <a:xfrm>
            <a:off x="2705100" y="3229708"/>
            <a:ext cx="6781800" cy="3619500"/>
          </a:xfrm>
          <a:prstGeom prst="rect">
            <a:avLst/>
          </a:prstGeom>
          <a:noFill/>
          <a:ln>
            <a:noFill/>
          </a:ln>
        </p:spPr>
      </p:pic>
      <p:sp>
        <p:nvSpPr>
          <p:cNvPr id="145" name="Google Shape;145;p10"/>
          <p:cNvSpPr txBox="1"/>
          <p:nvPr/>
        </p:nvSpPr>
        <p:spPr>
          <a:xfrm>
            <a:off x="3035943" y="6238239"/>
            <a:ext cx="2953572" cy="30602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lt1"/>
                </a:solidFill>
                <a:latin typeface="Cutive"/>
                <a:ea typeface="Cutive"/>
                <a:cs typeface="Cutive"/>
                <a:sym typeface="Cutive"/>
              </a:rPr>
              <a:t>NORMAL LENS (50mm)</a:t>
            </a:r>
            <a:endParaRPr b="0" i="0" sz="1600" u="none" cap="none" strike="noStrike">
              <a:solidFill>
                <a:schemeClr val="lt1"/>
              </a:solidFill>
              <a:latin typeface="Cutive"/>
              <a:ea typeface="Cutive"/>
              <a:cs typeface="Cutive"/>
              <a:sym typeface="Cutive"/>
            </a:endParaRPr>
          </a:p>
        </p:txBody>
      </p:sp>
      <p:sp>
        <p:nvSpPr>
          <p:cNvPr id="146" name="Google Shape;146;p10"/>
          <p:cNvSpPr txBox="1"/>
          <p:nvPr/>
        </p:nvSpPr>
        <p:spPr>
          <a:xfrm>
            <a:off x="136757" y="2881923"/>
            <a:ext cx="4375972" cy="34778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1600" u="none" cap="none" strike="noStrike">
                <a:solidFill>
                  <a:schemeClr val="lt1"/>
                </a:solidFill>
                <a:latin typeface="Cutive"/>
                <a:ea typeface="Cutive"/>
                <a:cs typeface="Cutive"/>
                <a:sym typeface="Cutive"/>
              </a:rPr>
              <a:t>WIDE-ANGLE LENS </a:t>
            </a:r>
            <a:endParaRPr/>
          </a:p>
          <a:p>
            <a:pPr indent="0" lvl="0" marL="0" marR="0" rtl="0" algn="l">
              <a:lnSpc>
                <a:spcPct val="100000"/>
              </a:lnSpc>
              <a:spcBef>
                <a:spcPts val="0"/>
              </a:spcBef>
              <a:spcAft>
                <a:spcPts val="0"/>
              </a:spcAft>
              <a:buNone/>
            </a:pPr>
            <a:r>
              <a:rPr b="0" i="0" lang="en-US" sz="1600" u="none" cap="none" strike="noStrike">
                <a:solidFill>
                  <a:schemeClr val="lt1"/>
                </a:solidFill>
                <a:latin typeface="Cutive"/>
                <a:ea typeface="Cutive"/>
                <a:cs typeface="Cutive"/>
                <a:sym typeface="Cutive"/>
              </a:rPr>
              <a:t>(24mm)</a:t>
            </a:r>
            <a:endParaRPr/>
          </a:p>
        </p:txBody>
      </p:sp>
      <p:sp>
        <p:nvSpPr>
          <p:cNvPr id="147" name="Google Shape;147;p10"/>
          <p:cNvSpPr txBox="1"/>
          <p:nvPr/>
        </p:nvSpPr>
        <p:spPr>
          <a:xfrm>
            <a:off x="7673786" y="2881923"/>
            <a:ext cx="4375972" cy="347785"/>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None/>
            </a:pPr>
            <a:r>
              <a:rPr b="0" i="0" lang="en-US" sz="1600" u="none" cap="none" strike="noStrike">
                <a:solidFill>
                  <a:schemeClr val="lt1"/>
                </a:solidFill>
                <a:latin typeface="Cutive"/>
                <a:ea typeface="Cutive"/>
                <a:cs typeface="Cutive"/>
                <a:sym typeface="Cutive"/>
              </a:rPr>
              <a:t>TELE-PHOTO LENS </a:t>
            </a:r>
            <a:endParaRPr/>
          </a:p>
          <a:p>
            <a:pPr indent="0" lvl="0" marL="0" marR="0" rtl="0" algn="r">
              <a:lnSpc>
                <a:spcPct val="100000"/>
              </a:lnSpc>
              <a:spcBef>
                <a:spcPts val="0"/>
              </a:spcBef>
              <a:spcAft>
                <a:spcPts val="0"/>
              </a:spcAft>
              <a:buNone/>
            </a:pPr>
            <a:r>
              <a:rPr b="0" i="0" lang="en-US" sz="1600" u="none" cap="none" strike="noStrike">
                <a:solidFill>
                  <a:schemeClr val="lt1"/>
                </a:solidFill>
                <a:latin typeface="Cutive"/>
                <a:ea typeface="Cutive"/>
                <a:cs typeface="Cutive"/>
                <a:sym typeface="Cutive"/>
              </a:rPr>
              <a:t>(100mm)</a:t>
            </a:r>
            <a:endParaRPr/>
          </a:p>
        </p:txBody>
      </p:sp>
    </p:spTree>
  </p:cSld>
  <p:clrMapOvr>
    <a:masterClrMapping/>
  </p:clrMapOvr>
  <p:transition spd="slow" p14:dur="1750">
    <p:split orient="vert"/>
  </p:transition>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2" name="Shape 152"/>
        <p:cNvGrpSpPr/>
        <p:nvPr/>
      </p:nvGrpSpPr>
      <p:grpSpPr>
        <a:xfrm>
          <a:off x="0" y="0"/>
          <a:ext cx="0" cy="0"/>
          <a:chOff x="0" y="0"/>
          <a:chExt cx="0" cy="0"/>
        </a:xfrm>
      </p:grpSpPr>
      <p:sp>
        <p:nvSpPr>
          <p:cNvPr id="153" name="Google Shape;153;p11"/>
          <p:cNvSpPr txBox="1"/>
          <p:nvPr/>
        </p:nvSpPr>
        <p:spPr>
          <a:xfrm>
            <a:off x="526096" y="2661921"/>
            <a:ext cx="10783035" cy="137531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2400" u="none" cap="none" strike="noStrike">
                <a:solidFill>
                  <a:srgbClr val="000000"/>
                </a:solidFill>
                <a:latin typeface="Cutive"/>
                <a:ea typeface="Cutive"/>
                <a:cs typeface="Cutive"/>
                <a:sym typeface="Cutive"/>
              </a:rPr>
              <a:t>Making movies – the ‘narrative’ lens plot – by Sidney Lumet: </a:t>
            </a:r>
            <a:endParaRPr/>
          </a:p>
          <a:p>
            <a:pPr indent="0" lvl="0" marL="0" marR="0" rtl="0" algn="l">
              <a:lnSpc>
                <a:spcPct val="100000"/>
              </a:lnSpc>
              <a:spcBef>
                <a:spcPts val="0"/>
              </a:spcBef>
              <a:spcAft>
                <a:spcPts val="0"/>
              </a:spcAft>
              <a:buNone/>
            </a:pPr>
            <a:r>
              <a:rPr b="0" i="1" lang="en-US" sz="2400" u="none" cap="none" strike="noStrike">
                <a:solidFill>
                  <a:srgbClr val="000000"/>
                </a:solidFill>
                <a:latin typeface="Cutive"/>
                <a:ea typeface="Cutive"/>
                <a:cs typeface="Cutive"/>
                <a:sym typeface="Cutive"/>
              </a:rPr>
              <a:t>How to make sure that your images all serve your story as a whole?</a:t>
            </a:r>
            <a:endParaRPr b="0" i="0" sz="2400" u="none" cap="none" strike="noStrike">
              <a:solidFill>
                <a:srgbClr val="000000"/>
              </a:solidFill>
              <a:latin typeface="Cutive"/>
              <a:ea typeface="Cutive"/>
              <a:cs typeface="Cutive"/>
              <a:sym typeface="Cutive"/>
            </a:endParaRPr>
          </a:p>
          <a:p>
            <a:pPr indent="0" lvl="0" marL="0" marR="0" rtl="0" algn="l">
              <a:lnSpc>
                <a:spcPct val="100000"/>
              </a:lnSpc>
              <a:spcBef>
                <a:spcPts val="0"/>
              </a:spcBef>
              <a:spcAft>
                <a:spcPts val="0"/>
              </a:spcAft>
              <a:buNone/>
            </a:pPr>
            <a:r>
              <a:t/>
            </a:r>
            <a:endParaRPr b="0" i="0" sz="2400" u="none" cap="none" strike="noStrike">
              <a:solidFill>
                <a:srgbClr val="000000"/>
              </a:solidFill>
              <a:latin typeface="Cutive"/>
              <a:ea typeface="Cutive"/>
              <a:cs typeface="Cutive"/>
              <a:sym typeface="Cutive"/>
            </a:endParaRPr>
          </a:p>
          <a:p>
            <a:pPr indent="0" lvl="0" marL="0" marR="0" rtl="0" algn="l">
              <a:lnSpc>
                <a:spcPct val="100000"/>
              </a:lnSpc>
              <a:spcBef>
                <a:spcPts val="0"/>
              </a:spcBef>
              <a:spcAft>
                <a:spcPts val="0"/>
              </a:spcAft>
              <a:buNone/>
            </a:pPr>
            <a:r>
              <a:rPr b="0" i="0" lang="en-US" sz="2400" u="none" cap="none" strike="noStrike">
                <a:solidFill>
                  <a:srgbClr val="000000"/>
                </a:solidFill>
                <a:latin typeface="Cutive"/>
                <a:ea typeface="Cutive"/>
                <a:cs typeface="Cutive"/>
                <a:sym typeface="Cutive"/>
              </a:rPr>
              <a:t>Example:</a:t>
            </a:r>
            <a:endParaRPr/>
          </a:p>
          <a:p>
            <a:pPr indent="0" lvl="0" marL="0" marR="0" rtl="0" algn="l">
              <a:lnSpc>
                <a:spcPct val="100000"/>
              </a:lnSpc>
              <a:spcBef>
                <a:spcPts val="0"/>
              </a:spcBef>
              <a:spcAft>
                <a:spcPts val="0"/>
              </a:spcAft>
              <a:buNone/>
            </a:pPr>
            <a:r>
              <a:rPr b="0" i="0" lang="en-US" sz="2400" u="none" cap="none" strike="noStrike">
                <a:solidFill>
                  <a:srgbClr val="000000"/>
                </a:solidFill>
                <a:latin typeface="Cutive"/>
                <a:ea typeface="Cutive"/>
                <a:cs typeface="Cutive"/>
                <a:sym typeface="Cutive"/>
              </a:rPr>
              <a:t>‘12 angry men’— entire story (of entrapment) takes place in a jury room</a:t>
            </a:r>
            <a:endParaRPr/>
          </a:p>
        </p:txBody>
      </p:sp>
      <p:sp>
        <p:nvSpPr>
          <p:cNvPr descr="Afbeeldingsresultaat voor intermezzo" id="154" name="Google Shape;154;p11"/>
          <p:cNvSpPr/>
          <p:nvPr/>
        </p:nvSpPr>
        <p:spPr>
          <a:xfrm>
            <a:off x="1806097" y="3219353"/>
            <a:ext cx="7556500" cy="2514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pic>
        <p:nvPicPr>
          <p:cNvPr descr="Gerelateerde afbeelding" id="155" name="Google Shape;155;p11"/>
          <p:cNvPicPr preferRelativeResize="0"/>
          <p:nvPr/>
        </p:nvPicPr>
        <p:blipFill rotWithShape="1">
          <a:blip r:embed="rId3">
            <a:alphaModFix/>
          </a:blip>
          <a:srcRect b="0" l="0" r="0" t="0"/>
          <a:stretch/>
        </p:blipFill>
        <p:spPr>
          <a:xfrm>
            <a:off x="696748" y="1192513"/>
            <a:ext cx="3926641" cy="867514"/>
          </a:xfrm>
          <a:prstGeom prst="rect">
            <a:avLst/>
          </a:prstGeom>
          <a:noFill/>
          <a:ln>
            <a:noFill/>
          </a:ln>
        </p:spPr>
      </p:pic>
      <p:sp>
        <p:nvSpPr>
          <p:cNvPr id="156" name="Google Shape;156;p11"/>
          <p:cNvSpPr txBox="1"/>
          <p:nvPr/>
        </p:nvSpPr>
        <p:spPr>
          <a:xfrm>
            <a:off x="5034456" y="1515174"/>
            <a:ext cx="825867"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800" u="none" cap="none" strike="noStrike">
                <a:solidFill>
                  <a:srgbClr val="000000"/>
                </a:solidFill>
                <a:latin typeface="Arial"/>
                <a:ea typeface="Arial"/>
                <a:cs typeface="Arial"/>
                <a:sym typeface="Arial"/>
              </a:rPr>
              <a:t>(2 of 2)</a:t>
            </a:r>
            <a:endParaRPr/>
          </a:p>
        </p:txBody>
      </p:sp>
    </p:spTree>
  </p:cSld>
  <p:clrMapOvr>
    <a:masterClrMapping/>
  </p:clrMapOvr>
  <mc:AlternateContent>
    <mc:Choice Requires="p14">
      <p:transition spd="slow" p14:dur="1500">
        <p:fade thruBlk="1"/>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53"/>
                                        </p:tgtEl>
                                        <p:attrNameLst>
                                          <p:attrName>style.visibility</p:attrName>
                                        </p:attrNameLst>
                                      </p:cBhvr>
                                      <p:to>
                                        <p:strVal val="visible"/>
                                      </p:to>
                                    </p:set>
                                    <p:animEffect filter="fade" transition="in">
                                      <p:cBhvr>
                                        <p:cTn dur="750"/>
                                        <p:tgtEl>
                                          <p:spTgt spid="15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dk1"/>
        </a:solidFill>
      </p:bgPr>
    </p:bg>
    <p:spTree>
      <p:nvGrpSpPr>
        <p:cNvPr id="161" name="Shape 161"/>
        <p:cNvGrpSpPr/>
        <p:nvPr/>
      </p:nvGrpSpPr>
      <p:grpSpPr>
        <a:xfrm>
          <a:off x="0" y="0"/>
          <a:ext cx="0" cy="0"/>
          <a:chOff x="0" y="0"/>
          <a:chExt cx="0" cy="0"/>
        </a:xfrm>
      </p:grpSpPr>
      <p:pic>
        <p:nvPicPr>
          <p:cNvPr descr="Normal.Lens.12.AngryMen.Lumet.png" id="162" name="Google Shape;162;p12"/>
          <p:cNvPicPr preferRelativeResize="0"/>
          <p:nvPr/>
        </p:nvPicPr>
        <p:blipFill rotWithShape="1">
          <a:blip r:embed="rId3">
            <a:alphaModFix/>
          </a:blip>
          <a:srcRect b="0" l="0" r="0" t="0"/>
          <a:stretch/>
        </p:blipFill>
        <p:spPr>
          <a:xfrm>
            <a:off x="156000" y="99000"/>
            <a:ext cx="11880000" cy="6660000"/>
          </a:xfrm>
          <a:prstGeom prst="rect">
            <a:avLst/>
          </a:prstGeom>
          <a:noFill/>
          <a:ln>
            <a:noFill/>
          </a:ln>
        </p:spPr>
      </p:pic>
      <p:sp>
        <p:nvSpPr>
          <p:cNvPr id="163" name="Google Shape;163;p12"/>
          <p:cNvSpPr/>
          <p:nvPr/>
        </p:nvSpPr>
        <p:spPr>
          <a:xfrm>
            <a:off x="156000" y="6718360"/>
            <a:ext cx="12036000" cy="33268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Tree>
  </p:cSld>
  <p:clrMapOvr>
    <a:masterClrMapping/>
  </p:clrMapOvr>
  <mc:AlternateContent>
    <mc:Choice Requires="p14">
      <p:transition spd="slow" p14:dur="1500">
        <p:fade/>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dk1"/>
        </a:solidFill>
      </p:bgPr>
    </p:bg>
    <p:spTree>
      <p:nvGrpSpPr>
        <p:cNvPr id="168" name="Shape 168"/>
        <p:cNvGrpSpPr/>
        <p:nvPr/>
      </p:nvGrpSpPr>
      <p:grpSpPr>
        <a:xfrm>
          <a:off x="0" y="0"/>
          <a:ext cx="0" cy="0"/>
          <a:chOff x="0" y="0"/>
          <a:chExt cx="0" cy="0"/>
        </a:xfrm>
      </p:grpSpPr>
      <p:pic>
        <p:nvPicPr>
          <p:cNvPr descr="Longer.Lens.12.AngryMen.Lumet.png" id="169" name="Google Shape;169;p13"/>
          <p:cNvPicPr preferRelativeResize="0"/>
          <p:nvPr/>
        </p:nvPicPr>
        <p:blipFill rotWithShape="1">
          <a:blip r:embed="rId3">
            <a:alphaModFix/>
          </a:blip>
          <a:srcRect b="0" l="0" r="0" t="0"/>
          <a:stretch/>
        </p:blipFill>
        <p:spPr>
          <a:xfrm>
            <a:off x="156000" y="99000"/>
            <a:ext cx="11880000" cy="6660000"/>
          </a:xfrm>
          <a:prstGeom prst="rect">
            <a:avLst/>
          </a:prstGeom>
          <a:noFill/>
          <a:ln>
            <a:noFill/>
          </a:ln>
        </p:spPr>
      </p:pic>
      <p:sp>
        <p:nvSpPr>
          <p:cNvPr id="170" name="Google Shape;170;p13"/>
          <p:cNvSpPr/>
          <p:nvPr/>
        </p:nvSpPr>
        <p:spPr>
          <a:xfrm>
            <a:off x="156000" y="6718360"/>
            <a:ext cx="12036000" cy="33268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Tree>
  </p:cSld>
  <p:clrMapOvr>
    <a:masterClrMapping/>
  </p:clrMapOvr>
  <mc:AlternateContent>
    <mc:Choice Requires="p14">
      <p:transition spd="slow" p14:dur="1500">
        <p:fade/>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dk1"/>
        </a:solidFill>
      </p:bgPr>
    </p:bg>
    <p:spTree>
      <p:nvGrpSpPr>
        <p:cNvPr id="175" name="Shape 175"/>
        <p:cNvGrpSpPr/>
        <p:nvPr/>
      </p:nvGrpSpPr>
      <p:grpSpPr>
        <a:xfrm>
          <a:off x="0" y="0"/>
          <a:ext cx="0" cy="0"/>
          <a:chOff x="0" y="0"/>
          <a:chExt cx="0" cy="0"/>
        </a:xfrm>
      </p:grpSpPr>
      <p:pic>
        <p:nvPicPr>
          <p:cNvPr descr="Longest.Lens.12.AngryMen.Lumet.png" id="176" name="Google Shape;176;p14"/>
          <p:cNvPicPr preferRelativeResize="0"/>
          <p:nvPr/>
        </p:nvPicPr>
        <p:blipFill rotWithShape="1">
          <a:blip r:embed="rId3">
            <a:alphaModFix/>
          </a:blip>
          <a:srcRect b="0" l="0" r="0" t="0"/>
          <a:stretch/>
        </p:blipFill>
        <p:spPr>
          <a:xfrm>
            <a:off x="156000" y="99000"/>
            <a:ext cx="11880000" cy="6660000"/>
          </a:xfrm>
          <a:prstGeom prst="rect">
            <a:avLst/>
          </a:prstGeom>
          <a:noFill/>
          <a:ln>
            <a:noFill/>
          </a:ln>
        </p:spPr>
      </p:pic>
    </p:spTree>
  </p:cSld>
  <p:clrMapOvr>
    <a:masterClrMapping/>
  </p:clrMapOvr>
  <mc:AlternateContent>
    <mc:Choice Requires="p14">
      <p:transition spd="slow" p14:dur="1500">
        <p:fade/>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0" name="Shape 180"/>
        <p:cNvGrpSpPr/>
        <p:nvPr/>
      </p:nvGrpSpPr>
      <p:grpSpPr>
        <a:xfrm>
          <a:off x="0" y="0"/>
          <a:ext cx="0" cy="0"/>
          <a:chOff x="0" y="0"/>
          <a:chExt cx="0" cy="0"/>
        </a:xfrm>
      </p:grpSpPr>
      <p:grpSp>
        <p:nvGrpSpPr>
          <p:cNvPr id="181" name="Google Shape;181;p15"/>
          <p:cNvGrpSpPr/>
          <p:nvPr/>
        </p:nvGrpSpPr>
        <p:grpSpPr>
          <a:xfrm>
            <a:off x="2808931" y="549222"/>
            <a:ext cx="6828637" cy="5759557"/>
            <a:chOff x="2808931" y="549222"/>
            <a:chExt cx="6828637" cy="5759557"/>
          </a:xfrm>
        </p:grpSpPr>
        <p:sp>
          <p:nvSpPr>
            <p:cNvPr id="182" name="Google Shape;182;p15"/>
            <p:cNvSpPr/>
            <p:nvPr/>
          </p:nvSpPr>
          <p:spPr>
            <a:xfrm>
              <a:off x="2808931" y="549222"/>
              <a:ext cx="3600000" cy="3600000"/>
            </a:xfrm>
            <a:prstGeom prst="ellipse">
              <a:avLst/>
            </a:prstGeom>
            <a:solidFill>
              <a:srgbClr val="00B050"/>
            </a:solidFill>
            <a:ln cap="flat" cmpd="sng" w="2857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chemeClr val="lt1"/>
                  </a:solidFill>
                  <a:latin typeface="Cutive"/>
                  <a:ea typeface="Cutive"/>
                  <a:cs typeface="Cutive"/>
                  <a:sym typeface="Cutive"/>
                </a:rPr>
                <a:t>Socio-</a:t>
              </a:r>
              <a:endParaRPr/>
            </a:p>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chemeClr val="lt1"/>
                  </a:solidFill>
                  <a:latin typeface="Cutive"/>
                  <a:ea typeface="Cutive"/>
                  <a:cs typeface="Cutive"/>
                  <a:sym typeface="Cutive"/>
                </a:rPr>
                <a:t>Ecological</a:t>
              </a:r>
              <a:endParaRPr b="0" i="0" sz="1400" u="none" cap="none" strike="noStrike">
                <a:solidFill>
                  <a:srgbClr val="000000"/>
                </a:solidFill>
                <a:latin typeface="Cutive"/>
                <a:ea typeface="Cutive"/>
                <a:cs typeface="Cutive"/>
                <a:sym typeface="Cutive"/>
              </a:endParaRPr>
            </a:p>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chemeClr val="lt1"/>
                  </a:solidFill>
                  <a:latin typeface="Cutive"/>
                  <a:ea typeface="Cutive"/>
                  <a:cs typeface="Cutive"/>
                  <a:sym typeface="Cutive"/>
                </a:rPr>
                <a:t>Perspective</a:t>
              </a:r>
              <a:endParaRPr b="0" i="0" sz="1400" u="none" cap="none" strike="noStrike">
                <a:solidFill>
                  <a:srgbClr val="000000"/>
                </a:solidFill>
                <a:latin typeface="Cutive"/>
                <a:ea typeface="Cutive"/>
                <a:cs typeface="Cutive"/>
                <a:sym typeface="Cutive"/>
              </a:endParaRPr>
            </a:p>
            <a:p>
              <a:pPr indent="0" lvl="0" marL="0" marR="0" rtl="0" algn="ctr">
                <a:lnSpc>
                  <a:spcPct val="100000"/>
                </a:lnSpc>
                <a:spcBef>
                  <a:spcPts val="0"/>
                </a:spcBef>
                <a:spcAft>
                  <a:spcPts val="0"/>
                </a:spcAft>
                <a:buClr>
                  <a:srgbClr val="000000"/>
                </a:buClr>
                <a:buSzPts val="2000"/>
                <a:buFont typeface="Arial"/>
                <a:buNone/>
              </a:pPr>
              <a:r>
                <a:t/>
              </a:r>
              <a:endParaRPr b="0" i="0" sz="2000" u="none" cap="none" strike="noStrike">
                <a:solidFill>
                  <a:schemeClr val="lt1"/>
                </a:solidFill>
                <a:latin typeface="Cutive"/>
                <a:ea typeface="Cutive"/>
                <a:cs typeface="Cutive"/>
                <a:sym typeface="Cutive"/>
              </a:endParaRPr>
            </a:p>
          </p:txBody>
        </p:sp>
        <p:sp>
          <p:nvSpPr>
            <p:cNvPr id="183" name="Google Shape;183;p15"/>
            <p:cNvSpPr/>
            <p:nvPr/>
          </p:nvSpPr>
          <p:spPr>
            <a:xfrm>
              <a:off x="6037568" y="549222"/>
              <a:ext cx="3600000" cy="3600000"/>
            </a:xfrm>
            <a:prstGeom prst="ellipse">
              <a:avLst/>
            </a:prstGeom>
            <a:solidFill>
              <a:schemeClr val="dk2"/>
            </a:solidFill>
            <a:ln cap="flat" cmpd="sng" w="2857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2000"/>
                <a:buFont typeface="Arial"/>
                <a:buNone/>
              </a:pPr>
              <a:r>
                <a:rPr b="0" i="0" lang="en-US" sz="2000" u="none" cap="none" strike="noStrike">
                  <a:solidFill>
                    <a:schemeClr val="lt1"/>
                  </a:solidFill>
                  <a:latin typeface="Cutive"/>
                  <a:ea typeface="Cutive"/>
                  <a:cs typeface="Cutive"/>
                  <a:sym typeface="Cutive"/>
                </a:rPr>
                <a:t>Socio-Psychological</a:t>
              </a:r>
              <a:endParaRPr b="0" i="0" sz="1400" u="none" cap="none" strike="noStrike">
                <a:solidFill>
                  <a:srgbClr val="000000"/>
                </a:solidFill>
                <a:latin typeface="Cutive"/>
                <a:ea typeface="Cutive"/>
                <a:cs typeface="Cutive"/>
                <a:sym typeface="Cutive"/>
              </a:endParaRPr>
            </a:p>
            <a:p>
              <a:pPr indent="0" lvl="0" marL="0" marR="0" rtl="0" algn="r">
                <a:lnSpc>
                  <a:spcPct val="100000"/>
                </a:lnSpc>
                <a:spcBef>
                  <a:spcPts val="0"/>
                </a:spcBef>
                <a:spcAft>
                  <a:spcPts val="0"/>
                </a:spcAft>
                <a:buClr>
                  <a:srgbClr val="000000"/>
                </a:buClr>
                <a:buSzPts val="2000"/>
                <a:buFont typeface="Arial"/>
                <a:buNone/>
              </a:pPr>
              <a:r>
                <a:rPr b="0" i="0" lang="en-US" sz="2000" u="none" cap="none" strike="noStrike">
                  <a:solidFill>
                    <a:schemeClr val="lt1"/>
                  </a:solidFill>
                  <a:latin typeface="Cutive"/>
                  <a:ea typeface="Cutive"/>
                  <a:cs typeface="Cutive"/>
                  <a:sym typeface="Cutive"/>
                </a:rPr>
                <a:t>Perspective</a:t>
              </a:r>
              <a:endParaRPr b="0" i="0" sz="1400" u="none" cap="none" strike="noStrike">
                <a:solidFill>
                  <a:srgbClr val="000000"/>
                </a:solidFill>
                <a:latin typeface="Cutive"/>
                <a:ea typeface="Cutive"/>
                <a:cs typeface="Cutive"/>
                <a:sym typeface="Cutive"/>
              </a:endParaRPr>
            </a:p>
            <a:p>
              <a:pPr indent="0" lvl="0" marL="0" marR="0" rtl="0" algn="ctr">
                <a:lnSpc>
                  <a:spcPct val="100000"/>
                </a:lnSpc>
                <a:spcBef>
                  <a:spcPts val="0"/>
                </a:spcBef>
                <a:spcAft>
                  <a:spcPts val="0"/>
                </a:spcAft>
                <a:buClr>
                  <a:srgbClr val="000000"/>
                </a:buClr>
                <a:buSzPts val="2000"/>
                <a:buFont typeface="Arial"/>
                <a:buNone/>
              </a:pPr>
              <a:r>
                <a:t/>
              </a:r>
              <a:endParaRPr b="0" i="0" sz="2000" u="none" cap="none" strike="noStrike">
                <a:solidFill>
                  <a:schemeClr val="lt1"/>
                </a:solidFill>
                <a:latin typeface="Cutive"/>
                <a:ea typeface="Cutive"/>
                <a:cs typeface="Cutive"/>
                <a:sym typeface="Cutive"/>
              </a:endParaRPr>
            </a:p>
          </p:txBody>
        </p:sp>
        <p:sp>
          <p:nvSpPr>
            <p:cNvPr id="184" name="Google Shape;184;p15"/>
            <p:cNvSpPr/>
            <p:nvPr/>
          </p:nvSpPr>
          <p:spPr>
            <a:xfrm>
              <a:off x="4423250" y="2708779"/>
              <a:ext cx="3600000" cy="3600000"/>
            </a:xfrm>
            <a:prstGeom prst="ellipse">
              <a:avLst/>
            </a:prstGeom>
            <a:solidFill>
              <a:srgbClr val="0070C0"/>
            </a:solidFill>
            <a:ln cap="flat" cmpd="sng" w="2857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t/>
              </a:r>
              <a:endParaRPr b="0" i="0" sz="2000" u="none" cap="none" strike="noStrike">
                <a:solidFill>
                  <a:schemeClr val="lt1"/>
                </a:solidFill>
                <a:latin typeface="Cutive"/>
                <a:ea typeface="Cutive"/>
                <a:cs typeface="Cutive"/>
                <a:sym typeface="Cutive"/>
              </a:endParaRPr>
            </a:p>
            <a:p>
              <a:pPr indent="0" lvl="0" marL="0" marR="0" rtl="0" algn="ctr">
                <a:lnSpc>
                  <a:spcPct val="100000"/>
                </a:lnSpc>
                <a:spcBef>
                  <a:spcPts val="0"/>
                </a:spcBef>
                <a:spcAft>
                  <a:spcPts val="0"/>
                </a:spcAft>
                <a:buClr>
                  <a:srgbClr val="000000"/>
                </a:buClr>
                <a:buSzPts val="2000"/>
                <a:buFont typeface="Arial"/>
                <a:buNone/>
              </a:pPr>
              <a:r>
                <a:t/>
              </a:r>
              <a:endParaRPr b="0" i="0" sz="2000" u="none" cap="none" strike="noStrike">
                <a:solidFill>
                  <a:schemeClr val="lt1"/>
                </a:solidFill>
                <a:latin typeface="Cutive"/>
                <a:ea typeface="Cutive"/>
                <a:cs typeface="Cutive"/>
                <a:sym typeface="Cutive"/>
              </a:endParaRPr>
            </a:p>
            <a:p>
              <a:pPr indent="0" lvl="0" marL="0" marR="0" rtl="0" algn="ctr">
                <a:lnSpc>
                  <a:spcPct val="100000"/>
                </a:lnSpc>
                <a:spcBef>
                  <a:spcPts val="0"/>
                </a:spcBef>
                <a:spcAft>
                  <a:spcPts val="0"/>
                </a:spcAft>
                <a:buClr>
                  <a:srgbClr val="000000"/>
                </a:buClr>
                <a:buSzPts val="2000"/>
                <a:buFont typeface="Arial"/>
                <a:buNone/>
              </a:pPr>
              <a:r>
                <a:t/>
              </a:r>
              <a:endParaRPr b="0" i="0" sz="2000" u="none" cap="none" strike="noStrike">
                <a:solidFill>
                  <a:schemeClr val="lt1"/>
                </a:solidFill>
                <a:latin typeface="Cutive"/>
                <a:ea typeface="Cutive"/>
                <a:cs typeface="Cutive"/>
                <a:sym typeface="Cutive"/>
              </a:endParaRPr>
            </a:p>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chemeClr val="lt1"/>
                  </a:solidFill>
                  <a:latin typeface="Cutive"/>
                  <a:ea typeface="Cutive"/>
                  <a:cs typeface="Cutive"/>
                  <a:sym typeface="Cutive"/>
                </a:rPr>
                <a:t>Socio-</a:t>
              </a:r>
              <a:br>
                <a:rPr b="0" i="0" lang="en-US" sz="2000" u="none" cap="none" strike="noStrike">
                  <a:solidFill>
                    <a:schemeClr val="lt1"/>
                  </a:solidFill>
                  <a:latin typeface="Cutive"/>
                  <a:ea typeface="Cutive"/>
                  <a:cs typeface="Cutive"/>
                  <a:sym typeface="Cutive"/>
                </a:rPr>
              </a:br>
              <a:r>
                <a:rPr b="0" i="0" lang="en-US" sz="2000" u="none" cap="none" strike="noStrike">
                  <a:solidFill>
                    <a:schemeClr val="lt1"/>
                  </a:solidFill>
                  <a:latin typeface="Cutive"/>
                  <a:ea typeface="Cutive"/>
                  <a:cs typeface="Cutive"/>
                  <a:sym typeface="Cutive"/>
                </a:rPr>
                <a:t>Technical Systems Perspective</a:t>
              </a:r>
              <a:endParaRPr b="0" i="0" sz="1400" u="none" cap="none" strike="noStrike">
                <a:solidFill>
                  <a:srgbClr val="000000"/>
                </a:solidFill>
                <a:latin typeface="Cutive"/>
                <a:ea typeface="Cutive"/>
                <a:cs typeface="Cutive"/>
                <a:sym typeface="Cutive"/>
              </a:endParaRPr>
            </a:p>
          </p:txBody>
        </p:sp>
        <p:sp>
          <p:nvSpPr>
            <p:cNvPr id="185" name="Google Shape;185;p15"/>
            <p:cNvSpPr/>
            <p:nvPr/>
          </p:nvSpPr>
          <p:spPr>
            <a:xfrm>
              <a:off x="4998636" y="1926562"/>
              <a:ext cx="2510201" cy="2250000"/>
            </a:xfrm>
            <a:prstGeom prst="ellipse">
              <a:avLst/>
            </a:prstGeom>
            <a:solidFill>
              <a:schemeClr val="lt1"/>
            </a:solidFill>
            <a:ln cap="flat" cmpd="sng" w="2857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262626"/>
                  </a:solidFill>
                  <a:latin typeface="Cutive"/>
                  <a:ea typeface="Cutive"/>
                  <a:cs typeface="Cutive"/>
                  <a:sym typeface="Cutive"/>
                </a:rPr>
                <a:t>Integral System </a:t>
              </a:r>
              <a:endParaRPr b="0" i="0" sz="1400" u="none" cap="none" strike="noStrike">
                <a:solidFill>
                  <a:srgbClr val="000000"/>
                </a:solidFill>
                <a:latin typeface="Cutive"/>
                <a:ea typeface="Cutive"/>
                <a:cs typeface="Cutive"/>
                <a:sym typeface="Cutive"/>
              </a:endParaRPr>
            </a:p>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262626"/>
                  </a:solidFill>
                  <a:latin typeface="Cutive"/>
                  <a:ea typeface="Cutive"/>
                  <a:cs typeface="Cutive"/>
                  <a:sym typeface="Cutive"/>
                </a:rPr>
                <a:t>Participative Design Process</a:t>
              </a:r>
              <a:endParaRPr b="0" i="0" sz="1600" u="none" cap="none" strike="noStrike">
                <a:solidFill>
                  <a:srgbClr val="262626"/>
                </a:solidFill>
                <a:latin typeface="Cutive"/>
                <a:ea typeface="Cutive"/>
                <a:cs typeface="Cutive"/>
                <a:sym typeface="Cutive"/>
              </a:endParaRPr>
            </a:p>
          </p:txBody>
        </p:sp>
      </p:grpSp>
      <p:sp>
        <p:nvSpPr>
          <p:cNvPr id="186" name="Google Shape;186;p15"/>
          <p:cNvSpPr txBox="1"/>
          <p:nvPr/>
        </p:nvSpPr>
        <p:spPr>
          <a:xfrm>
            <a:off x="78379" y="5543960"/>
            <a:ext cx="4114800" cy="46166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dk1"/>
                </a:solidFill>
                <a:latin typeface="Cutive"/>
                <a:ea typeface="Cutive"/>
                <a:cs typeface="Cutive"/>
                <a:sym typeface="Cutive"/>
              </a:rPr>
              <a:t>Our Heritage of </a:t>
            </a:r>
            <a:endParaRPr/>
          </a:p>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dk1"/>
                </a:solidFill>
                <a:latin typeface="Cutive"/>
                <a:ea typeface="Cutive"/>
                <a:cs typeface="Cutive"/>
                <a:sym typeface="Cutive"/>
              </a:rPr>
              <a:t>‘Whole/Integral System’ </a:t>
            </a:r>
            <a:endParaRPr/>
          </a:p>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dk1"/>
                </a:solidFill>
                <a:latin typeface="Cutive"/>
                <a:ea typeface="Cutive"/>
                <a:cs typeface="Cutive"/>
                <a:sym typeface="Cutive"/>
              </a:rPr>
              <a:t>Organization Design</a:t>
            </a:r>
            <a:endParaRPr b="0" i="0" sz="1400" u="none" cap="none" strike="noStrike">
              <a:solidFill>
                <a:srgbClr val="000000"/>
              </a:solidFill>
              <a:latin typeface="Cutive"/>
              <a:ea typeface="Cutive"/>
              <a:cs typeface="Cutive"/>
              <a:sym typeface="Cutive"/>
            </a:endParaRPr>
          </a:p>
        </p:txBody>
      </p:sp>
      <p:sp>
        <p:nvSpPr>
          <p:cNvPr id="187" name="Google Shape;187;p15"/>
          <p:cNvSpPr txBox="1"/>
          <p:nvPr/>
        </p:nvSpPr>
        <p:spPr>
          <a:xfrm>
            <a:off x="78378" y="26002"/>
            <a:ext cx="12043143" cy="138499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chemeClr val="dk1"/>
                </a:solidFill>
                <a:latin typeface="Cutive"/>
                <a:ea typeface="Cutive"/>
                <a:cs typeface="Cutive"/>
                <a:sym typeface="Cutive"/>
              </a:rPr>
              <a:t>STS </a:t>
            </a:r>
            <a:endParaRPr/>
          </a:p>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chemeClr val="dk1"/>
                </a:solidFill>
                <a:latin typeface="Cutive"/>
                <a:ea typeface="Cutive"/>
                <a:cs typeface="Cutive"/>
                <a:sym typeface="Cutive"/>
              </a:rPr>
              <a:t>Conceptual </a:t>
            </a:r>
            <a:endParaRPr/>
          </a:p>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chemeClr val="dk1"/>
                </a:solidFill>
                <a:latin typeface="Cutive"/>
                <a:ea typeface="Cutive"/>
                <a:cs typeface="Cutive"/>
                <a:sym typeface="Cutive"/>
              </a:rPr>
              <a:t>Foundation</a:t>
            </a:r>
            <a:endParaRPr b="0" i="0" sz="1400" u="none" cap="none" strike="noStrike">
              <a:solidFill>
                <a:srgbClr val="000000"/>
              </a:solidFill>
              <a:latin typeface="Cutive"/>
              <a:ea typeface="Cutive"/>
              <a:cs typeface="Cutive"/>
              <a:sym typeface="Cutive"/>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Cutive"/>
              <a:ea typeface="Cutive"/>
              <a:cs typeface="Cutive"/>
              <a:sym typeface="Cutive"/>
            </a:endParaRPr>
          </a:p>
        </p:txBody>
      </p:sp>
    </p:spTree>
  </p:cSld>
  <p:clrMapOvr>
    <a:masterClrMapping/>
  </p:clrMapOvr>
  <p:transition spd="slow" p14:dur="1500">
    <p:circle/>
  </p:transition>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1" name="Shape 191"/>
        <p:cNvGrpSpPr/>
        <p:nvPr/>
      </p:nvGrpSpPr>
      <p:grpSpPr>
        <a:xfrm>
          <a:off x="0" y="0"/>
          <a:ext cx="0" cy="0"/>
          <a:chOff x="0" y="0"/>
          <a:chExt cx="0" cy="0"/>
        </a:xfrm>
      </p:grpSpPr>
      <p:sp>
        <p:nvSpPr>
          <p:cNvPr id="192" name="Google Shape;192;p16"/>
          <p:cNvSpPr txBox="1"/>
          <p:nvPr/>
        </p:nvSpPr>
        <p:spPr>
          <a:xfrm>
            <a:off x="148856" y="82915"/>
            <a:ext cx="12043143" cy="697988"/>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0" i="0" lang="en-US" sz="2400" u="none" cap="none" strike="noStrike">
                <a:solidFill>
                  <a:schemeClr val="lt1"/>
                </a:solidFill>
                <a:latin typeface="Cutive"/>
                <a:ea typeface="Cutive"/>
                <a:cs typeface="Cutive"/>
                <a:sym typeface="Cutive"/>
              </a:rPr>
              <a:t>Whole/Integral System Organization Design thru </a:t>
            </a:r>
            <a:br>
              <a:rPr b="0" i="0" lang="en-US" sz="2400" u="none" cap="none" strike="noStrike">
                <a:solidFill>
                  <a:schemeClr val="lt1"/>
                </a:solidFill>
                <a:latin typeface="Cutive"/>
                <a:ea typeface="Cutive"/>
                <a:cs typeface="Cutive"/>
                <a:sym typeface="Cutive"/>
              </a:rPr>
            </a:br>
            <a:r>
              <a:rPr b="0" i="0" lang="en-US" sz="2400" u="none" cap="none" strike="noStrike">
                <a:solidFill>
                  <a:schemeClr val="lt1"/>
                </a:solidFill>
                <a:latin typeface="Cutive"/>
                <a:ea typeface="Cutive"/>
                <a:cs typeface="Cutive"/>
                <a:sym typeface="Cutive"/>
              </a:rPr>
              <a:t>3 interrelated Perspectives in the digital era </a:t>
            </a:r>
            <a:endParaRPr b="0" i="0" sz="1400" u="none" cap="none" strike="noStrike">
              <a:solidFill>
                <a:srgbClr val="000000"/>
              </a:solidFill>
              <a:latin typeface="Arial"/>
              <a:ea typeface="Arial"/>
              <a:cs typeface="Arial"/>
              <a:sym typeface="Arial"/>
            </a:endParaRPr>
          </a:p>
        </p:txBody>
      </p:sp>
      <p:sp>
        <p:nvSpPr>
          <p:cNvPr id="193" name="Google Shape;193;p16"/>
          <p:cNvSpPr/>
          <p:nvPr/>
        </p:nvSpPr>
        <p:spPr>
          <a:xfrm>
            <a:off x="148850" y="1451525"/>
            <a:ext cx="3747300" cy="5232600"/>
          </a:xfrm>
          <a:prstGeom prst="roundRect">
            <a:avLst>
              <a:gd fmla="val 16667" name="adj"/>
            </a:avLst>
          </a:prstGeom>
          <a:solidFill>
            <a:srgbClr val="00B050"/>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chemeClr val="lt1"/>
                </a:solidFill>
                <a:latin typeface="Cutive"/>
                <a:ea typeface="Cutive"/>
                <a:cs typeface="Cutive"/>
                <a:sym typeface="Cutive"/>
              </a:rPr>
              <a:t>Socio-Ecological Perspective </a:t>
            </a:r>
            <a:endParaRPr b="0" i="0" sz="1400" u="none" cap="none" strike="noStrike">
              <a:solidFill>
                <a:srgbClr val="000000"/>
              </a:solidFill>
              <a:latin typeface="Cutive"/>
              <a:ea typeface="Cutive"/>
              <a:cs typeface="Cutive"/>
              <a:sym typeface="Cutive"/>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utive"/>
              <a:ea typeface="Cutive"/>
              <a:cs typeface="Cutive"/>
              <a:sym typeface="Cutive"/>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Cutive"/>
                <a:ea typeface="Cutive"/>
                <a:cs typeface="Cutive"/>
                <a:sym typeface="Cutive"/>
              </a:rPr>
              <a:t>Understanding both the unity of the organization and its environment as well as their respective underlying dynamics, thereby enabling strategies, relationships, and processes for future opportunity. </a:t>
            </a:r>
            <a:endParaRPr b="0" i="0" sz="1800" u="none" cap="none" strike="noStrike">
              <a:solidFill>
                <a:srgbClr val="000000"/>
              </a:solidFill>
              <a:latin typeface="Cutive"/>
              <a:ea typeface="Cutive"/>
              <a:cs typeface="Cutive"/>
              <a:sym typeface="Cutive"/>
            </a:endParaRPr>
          </a:p>
          <a:p>
            <a:pPr indent="0" lvl="0" marL="0" marR="0" rtl="0" algn="l">
              <a:lnSpc>
                <a:spcPct val="100000"/>
              </a:lnSpc>
              <a:spcBef>
                <a:spcPts val="0"/>
              </a:spcBef>
              <a:spcAft>
                <a:spcPts val="0"/>
              </a:spcAft>
              <a:buClr>
                <a:srgbClr val="000000"/>
              </a:buClr>
              <a:buSzPts val="1400"/>
              <a:buFont typeface="Arial"/>
              <a:buNone/>
            </a:pPr>
            <a:r>
              <a:t/>
            </a:r>
            <a:endParaRPr b="0" i="0" sz="1800" u="none" cap="none" strike="noStrike">
              <a:solidFill>
                <a:schemeClr val="lt1"/>
              </a:solidFill>
              <a:latin typeface="Cutive"/>
              <a:ea typeface="Cutive"/>
              <a:cs typeface="Cutive"/>
              <a:sym typeface="Cutive"/>
            </a:endParaRPr>
          </a:p>
          <a:p>
            <a:pPr indent="0" lvl="0" marL="0" marR="0" rtl="0" algn="l">
              <a:lnSpc>
                <a:spcPct val="100000"/>
              </a:lnSpc>
              <a:spcBef>
                <a:spcPts val="0"/>
              </a:spcBef>
              <a:spcAft>
                <a:spcPts val="0"/>
              </a:spcAft>
              <a:buClr>
                <a:srgbClr val="000000"/>
              </a:buClr>
              <a:buSzPts val="1800"/>
              <a:buFont typeface="Arial"/>
              <a:buNone/>
            </a:pPr>
            <a:br>
              <a:rPr b="0" i="0" lang="en-US" sz="1800" u="none" cap="none" strike="noStrike">
                <a:solidFill>
                  <a:schemeClr val="lt1"/>
                </a:solidFill>
                <a:latin typeface="Cutive"/>
                <a:ea typeface="Cutive"/>
                <a:cs typeface="Cutive"/>
                <a:sym typeface="Cutive"/>
              </a:rPr>
            </a:br>
            <a:r>
              <a:rPr b="0" i="0" lang="en-US" sz="1800" u="none" cap="none" strike="noStrike">
                <a:solidFill>
                  <a:schemeClr val="lt1"/>
                </a:solidFill>
                <a:latin typeface="Cutive"/>
                <a:ea typeface="Cutive"/>
                <a:cs typeface="Cutive"/>
                <a:sym typeface="Cutive"/>
              </a:rPr>
              <a:t>Key Design Parameters:</a:t>
            </a:r>
            <a:endParaRPr b="0" i="0" sz="1800" u="none" cap="none" strike="noStrike">
              <a:solidFill>
                <a:srgbClr val="000000"/>
              </a:solidFill>
              <a:latin typeface="Cutive"/>
              <a:ea typeface="Cutive"/>
              <a:cs typeface="Cutive"/>
              <a:sym typeface="Cutive"/>
            </a:endParaRPr>
          </a:p>
          <a:p>
            <a:pPr indent="-247650" lvl="0" marL="285750" marR="0" rtl="0" algn="l">
              <a:lnSpc>
                <a:spcPct val="100000"/>
              </a:lnSpc>
              <a:spcBef>
                <a:spcPts val="0"/>
              </a:spcBef>
              <a:spcAft>
                <a:spcPts val="0"/>
              </a:spcAft>
              <a:buClr>
                <a:schemeClr val="lt1"/>
              </a:buClr>
              <a:buSzPts val="1800"/>
              <a:buFont typeface="Cutive"/>
              <a:buChar char="-"/>
            </a:pPr>
            <a:r>
              <a:rPr b="0" i="0" lang="en-US" sz="1800" u="none" cap="none" strike="noStrike">
                <a:solidFill>
                  <a:schemeClr val="lt1"/>
                </a:solidFill>
                <a:latin typeface="Cutive"/>
                <a:ea typeface="Cutive"/>
                <a:cs typeface="Cutive"/>
                <a:sym typeface="Cutive"/>
              </a:rPr>
              <a:t>Purpose</a:t>
            </a:r>
            <a:endParaRPr b="0" i="0" sz="1800" u="none" cap="none" strike="noStrike">
              <a:solidFill>
                <a:srgbClr val="000000"/>
              </a:solidFill>
              <a:latin typeface="Cutive"/>
              <a:ea typeface="Cutive"/>
              <a:cs typeface="Cutive"/>
              <a:sym typeface="Cutive"/>
            </a:endParaRPr>
          </a:p>
          <a:p>
            <a:pPr indent="-247650" lvl="0" marL="285750" marR="0" rtl="0" algn="l">
              <a:lnSpc>
                <a:spcPct val="100000"/>
              </a:lnSpc>
              <a:spcBef>
                <a:spcPts val="0"/>
              </a:spcBef>
              <a:spcAft>
                <a:spcPts val="0"/>
              </a:spcAft>
              <a:buClr>
                <a:schemeClr val="lt1"/>
              </a:buClr>
              <a:buSzPts val="1800"/>
              <a:buFont typeface="Cutive"/>
              <a:buChar char="-"/>
            </a:pPr>
            <a:r>
              <a:rPr b="0" i="0" lang="en-US" sz="1800" u="none" cap="none" strike="noStrike">
                <a:solidFill>
                  <a:schemeClr val="lt1"/>
                </a:solidFill>
                <a:latin typeface="Cutive"/>
                <a:ea typeface="Cutive"/>
                <a:cs typeface="Cutive"/>
                <a:sym typeface="Cutive"/>
              </a:rPr>
              <a:t>System boundary</a:t>
            </a:r>
            <a:endParaRPr b="0" i="0" sz="1800" u="none" cap="none" strike="noStrike">
              <a:solidFill>
                <a:srgbClr val="000000"/>
              </a:solidFill>
              <a:latin typeface="Cutive"/>
              <a:ea typeface="Cutive"/>
              <a:cs typeface="Cutive"/>
              <a:sym typeface="Cutive"/>
            </a:endParaRPr>
          </a:p>
          <a:p>
            <a:pPr indent="-247650" lvl="0" marL="285750" marR="0" rtl="0" algn="l">
              <a:lnSpc>
                <a:spcPct val="100000"/>
              </a:lnSpc>
              <a:spcBef>
                <a:spcPts val="0"/>
              </a:spcBef>
              <a:spcAft>
                <a:spcPts val="0"/>
              </a:spcAft>
              <a:buClr>
                <a:schemeClr val="lt1"/>
              </a:buClr>
              <a:buSzPts val="1800"/>
              <a:buFont typeface="Cutive"/>
              <a:buChar char="-"/>
            </a:pPr>
            <a:r>
              <a:rPr b="0" i="0" lang="en-US" sz="1800" u="none" cap="none" strike="noStrike">
                <a:solidFill>
                  <a:schemeClr val="lt1"/>
                </a:solidFill>
                <a:latin typeface="Cutive"/>
                <a:ea typeface="Cutive"/>
                <a:cs typeface="Cutive"/>
                <a:sym typeface="Cutive"/>
              </a:rPr>
              <a:t>Mutual benefit</a:t>
            </a:r>
            <a:endParaRPr b="0" i="0" sz="1800" u="none" cap="none" strike="noStrike">
              <a:solidFill>
                <a:srgbClr val="000000"/>
              </a:solidFill>
              <a:latin typeface="Cutive"/>
              <a:ea typeface="Cutive"/>
              <a:cs typeface="Cutive"/>
              <a:sym typeface="Cutive"/>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utive"/>
              <a:ea typeface="Cutive"/>
              <a:cs typeface="Cutive"/>
              <a:sym typeface="Cutive"/>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utive"/>
              <a:ea typeface="Cutive"/>
              <a:cs typeface="Cutive"/>
              <a:sym typeface="Cutive"/>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utive"/>
              <a:ea typeface="Cutive"/>
              <a:cs typeface="Cutive"/>
              <a:sym typeface="Cutive"/>
            </a:endParaRPr>
          </a:p>
        </p:txBody>
      </p:sp>
      <p:sp>
        <p:nvSpPr>
          <p:cNvPr id="194" name="Google Shape;194;p16"/>
          <p:cNvSpPr/>
          <p:nvPr/>
        </p:nvSpPr>
        <p:spPr>
          <a:xfrm>
            <a:off x="4179425" y="1490825"/>
            <a:ext cx="3756600" cy="5193300"/>
          </a:xfrm>
          <a:prstGeom prst="roundRect">
            <a:avLst>
              <a:gd fmla="val 16667" name="adj"/>
            </a:avLst>
          </a:prstGeom>
          <a:solidFill>
            <a:schemeClr val="accent1"/>
          </a:solidFill>
          <a:ln cap="flat" cmpd="sng" w="12700">
            <a:solidFill>
              <a:srgbClr val="31538F"/>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chemeClr val="lt1"/>
                </a:solidFill>
                <a:latin typeface="Cutive"/>
                <a:ea typeface="Cutive"/>
                <a:cs typeface="Cutive"/>
                <a:sym typeface="Cutive"/>
              </a:rPr>
              <a:t>Socio-Technical Systems Perspective </a:t>
            </a:r>
            <a:endParaRPr b="0" i="0" sz="1400" u="none" cap="none" strike="noStrike">
              <a:solidFill>
                <a:srgbClr val="000000"/>
              </a:solidFill>
              <a:latin typeface="Cutive"/>
              <a:ea typeface="Cutive"/>
              <a:cs typeface="Cutive"/>
              <a:sym typeface="Cutive"/>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utive"/>
              <a:ea typeface="Cutive"/>
              <a:cs typeface="Cutive"/>
              <a:sym typeface="Cutive"/>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Cutive"/>
                <a:ea typeface="Cutive"/>
                <a:cs typeface="Cutive"/>
                <a:sym typeface="Cutive"/>
              </a:rPr>
              <a:t>Organizing for work/value creation through structures and processes that jointly optimize both the social and technical features in an integral system.</a:t>
            </a:r>
            <a:endParaRPr b="0" i="0" sz="1800" u="none" cap="none" strike="noStrike">
              <a:solidFill>
                <a:srgbClr val="000000"/>
              </a:solidFill>
              <a:latin typeface="Cutive"/>
              <a:ea typeface="Cutive"/>
              <a:cs typeface="Cutive"/>
              <a:sym typeface="Cutive"/>
            </a:endParaRPr>
          </a:p>
          <a:p>
            <a:pPr indent="0" lvl="0" marL="0" marR="0" rtl="0" algn="l">
              <a:lnSpc>
                <a:spcPct val="100000"/>
              </a:lnSpc>
              <a:spcBef>
                <a:spcPts val="0"/>
              </a:spcBef>
              <a:spcAft>
                <a:spcPts val="0"/>
              </a:spcAft>
              <a:buClr>
                <a:srgbClr val="000000"/>
              </a:buClr>
              <a:buSzPts val="1400"/>
              <a:buFont typeface="Arial"/>
              <a:buNone/>
            </a:pPr>
            <a:r>
              <a:t/>
            </a:r>
            <a:endParaRPr b="0" i="0" sz="1800" u="none" cap="none" strike="noStrike">
              <a:solidFill>
                <a:schemeClr val="lt1"/>
              </a:solidFill>
              <a:latin typeface="Cutive"/>
              <a:ea typeface="Cutive"/>
              <a:cs typeface="Cutive"/>
              <a:sym typeface="Cutive"/>
            </a:endParaRPr>
          </a:p>
          <a:p>
            <a:pPr indent="0" lvl="0" marL="0" marR="0" rtl="0" algn="l">
              <a:lnSpc>
                <a:spcPct val="100000"/>
              </a:lnSpc>
              <a:spcBef>
                <a:spcPts val="0"/>
              </a:spcBef>
              <a:spcAft>
                <a:spcPts val="0"/>
              </a:spcAft>
              <a:buClr>
                <a:srgbClr val="000000"/>
              </a:buClr>
              <a:buSzPts val="1400"/>
              <a:buFont typeface="Arial"/>
              <a:buNone/>
            </a:pPr>
            <a:r>
              <a:t/>
            </a:r>
            <a:endParaRPr b="0" i="0" sz="1800" u="none" cap="none" strike="noStrike">
              <a:solidFill>
                <a:schemeClr val="lt1"/>
              </a:solidFill>
              <a:latin typeface="Cutive"/>
              <a:ea typeface="Cutive"/>
              <a:cs typeface="Cutive"/>
              <a:sym typeface="Cutive"/>
            </a:endParaRPr>
          </a:p>
          <a:p>
            <a:pPr indent="0" lvl="0" marL="0" marR="0" rtl="0" algn="l">
              <a:lnSpc>
                <a:spcPct val="100000"/>
              </a:lnSpc>
              <a:spcBef>
                <a:spcPts val="0"/>
              </a:spcBef>
              <a:spcAft>
                <a:spcPts val="0"/>
              </a:spcAft>
              <a:buClr>
                <a:srgbClr val="000000"/>
              </a:buClr>
              <a:buSzPts val="1400"/>
              <a:buFont typeface="Arial"/>
              <a:buNone/>
            </a:pPr>
            <a:r>
              <a:t/>
            </a:r>
            <a:endParaRPr b="0" i="0" sz="1800" u="none" cap="none" strike="noStrike">
              <a:solidFill>
                <a:schemeClr val="lt1"/>
              </a:solidFill>
              <a:latin typeface="Cutive"/>
              <a:ea typeface="Cutive"/>
              <a:cs typeface="Cutive"/>
              <a:sym typeface="Cutive"/>
            </a:endParaRPr>
          </a:p>
          <a:p>
            <a:pPr indent="0" lvl="0" marL="0" marR="0" rtl="0" algn="l">
              <a:lnSpc>
                <a:spcPct val="100000"/>
              </a:lnSpc>
              <a:spcBef>
                <a:spcPts val="0"/>
              </a:spcBef>
              <a:spcAft>
                <a:spcPts val="0"/>
              </a:spcAft>
              <a:buClr>
                <a:srgbClr val="000000"/>
              </a:buClr>
              <a:buSzPts val="1600"/>
              <a:buFont typeface="Arial"/>
              <a:buNone/>
            </a:pPr>
            <a:br>
              <a:rPr b="0" i="0" lang="en-US" sz="1800" u="none" cap="none" strike="noStrike">
                <a:solidFill>
                  <a:schemeClr val="lt1"/>
                </a:solidFill>
                <a:latin typeface="Cutive"/>
                <a:ea typeface="Cutive"/>
                <a:cs typeface="Cutive"/>
                <a:sym typeface="Cutive"/>
              </a:rPr>
            </a:br>
            <a:r>
              <a:rPr b="0" i="0" lang="en-US" sz="1800" u="none" cap="none" strike="noStrike">
                <a:solidFill>
                  <a:schemeClr val="lt1"/>
                </a:solidFill>
                <a:latin typeface="Cutive"/>
                <a:ea typeface="Cutive"/>
                <a:cs typeface="Cutive"/>
                <a:sym typeface="Cutive"/>
              </a:rPr>
              <a:t>Key Design Parameters:</a:t>
            </a:r>
            <a:endParaRPr b="0" i="0" sz="1800" u="none" cap="none" strike="noStrike">
              <a:solidFill>
                <a:schemeClr val="lt1"/>
              </a:solidFill>
              <a:latin typeface="Cutive"/>
              <a:ea typeface="Cutive"/>
              <a:cs typeface="Cutive"/>
              <a:sym typeface="Cutive"/>
            </a:endParaRPr>
          </a:p>
          <a:p>
            <a:pPr indent="-330200" lvl="0" marL="457200" marR="0" rtl="0" algn="l">
              <a:lnSpc>
                <a:spcPct val="100000"/>
              </a:lnSpc>
              <a:spcBef>
                <a:spcPts val="0"/>
              </a:spcBef>
              <a:spcAft>
                <a:spcPts val="0"/>
              </a:spcAft>
              <a:buClr>
                <a:schemeClr val="lt1"/>
              </a:buClr>
              <a:buSzPts val="1600"/>
              <a:buFont typeface="Cutive"/>
              <a:buChar char="-"/>
            </a:pPr>
            <a:r>
              <a:rPr b="0" i="0" lang="en-US" sz="1800" u="none" cap="none" strike="noStrike">
                <a:solidFill>
                  <a:schemeClr val="lt1"/>
                </a:solidFill>
                <a:latin typeface="Cutive"/>
                <a:ea typeface="Cutive"/>
                <a:cs typeface="Cutive"/>
                <a:sym typeface="Cutive"/>
              </a:rPr>
              <a:t>Value creation</a:t>
            </a:r>
            <a:endParaRPr b="0" i="0" sz="1800" u="none" cap="none" strike="noStrike">
              <a:solidFill>
                <a:schemeClr val="lt1"/>
              </a:solidFill>
              <a:latin typeface="Cutive"/>
              <a:ea typeface="Cutive"/>
              <a:cs typeface="Cutive"/>
              <a:sym typeface="Cutive"/>
            </a:endParaRPr>
          </a:p>
          <a:p>
            <a:pPr indent="-330200" lvl="0" marL="457200" marR="0" rtl="0" algn="l">
              <a:lnSpc>
                <a:spcPct val="100000"/>
              </a:lnSpc>
              <a:spcBef>
                <a:spcPts val="0"/>
              </a:spcBef>
              <a:spcAft>
                <a:spcPts val="0"/>
              </a:spcAft>
              <a:buClr>
                <a:schemeClr val="lt1"/>
              </a:buClr>
              <a:buSzPts val="1600"/>
              <a:buFont typeface="Cutive"/>
              <a:buChar char="-"/>
            </a:pPr>
            <a:r>
              <a:rPr b="0" i="0" lang="en-US" sz="1800" u="none" cap="none" strike="noStrike">
                <a:solidFill>
                  <a:schemeClr val="lt1"/>
                </a:solidFill>
                <a:latin typeface="Cutive"/>
                <a:ea typeface="Cutive"/>
                <a:cs typeface="Cutive"/>
                <a:sym typeface="Cutive"/>
              </a:rPr>
              <a:t>Work system</a:t>
            </a:r>
            <a:endParaRPr b="0" i="0" sz="1800" u="none" cap="none" strike="noStrike">
              <a:solidFill>
                <a:srgbClr val="FFFF00"/>
              </a:solidFill>
              <a:latin typeface="Cutive"/>
              <a:ea typeface="Cutive"/>
              <a:cs typeface="Cutive"/>
              <a:sym typeface="Cutive"/>
            </a:endParaRPr>
          </a:p>
          <a:p>
            <a:pPr indent="-330200" lvl="0" marL="457200" marR="0" rtl="0" algn="l">
              <a:lnSpc>
                <a:spcPct val="100000"/>
              </a:lnSpc>
              <a:spcBef>
                <a:spcPts val="0"/>
              </a:spcBef>
              <a:spcAft>
                <a:spcPts val="0"/>
              </a:spcAft>
              <a:buClr>
                <a:schemeClr val="lt1"/>
              </a:buClr>
              <a:buSzPts val="1600"/>
              <a:buFont typeface="Cutive"/>
              <a:buChar char="-"/>
            </a:pPr>
            <a:r>
              <a:rPr b="0" i="0" lang="en-US" sz="1800" u="none" cap="none" strike="noStrike">
                <a:solidFill>
                  <a:schemeClr val="lt1"/>
                </a:solidFill>
                <a:latin typeface="Cutive"/>
                <a:ea typeface="Cutive"/>
                <a:cs typeface="Cutive"/>
                <a:sym typeface="Cutive"/>
              </a:rPr>
              <a:t>Jointly optimizing</a:t>
            </a:r>
            <a:endParaRPr b="0" i="0" sz="1400" u="none" cap="none" strike="noStrike">
              <a:solidFill>
                <a:schemeClr val="lt1"/>
              </a:solidFill>
              <a:latin typeface="Cutive"/>
              <a:ea typeface="Cutive"/>
              <a:cs typeface="Cutive"/>
              <a:sym typeface="Cutive"/>
            </a:endParaRPr>
          </a:p>
        </p:txBody>
      </p:sp>
      <p:sp>
        <p:nvSpPr>
          <p:cNvPr id="195" name="Google Shape;195;p16"/>
          <p:cNvSpPr/>
          <p:nvPr/>
        </p:nvSpPr>
        <p:spPr>
          <a:xfrm>
            <a:off x="8305800" y="1451525"/>
            <a:ext cx="3747300" cy="5193300"/>
          </a:xfrm>
          <a:prstGeom prst="roundRect">
            <a:avLst>
              <a:gd fmla="val 16667" name="adj"/>
            </a:avLst>
          </a:prstGeom>
          <a:solidFill>
            <a:srgbClr val="747176"/>
          </a:solidFill>
          <a:ln cap="flat" cmpd="sng" w="12700">
            <a:solidFill>
              <a:srgbClr val="31538F"/>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chemeClr val="lt1"/>
                </a:solidFill>
                <a:latin typeface="Cutive"/>
                <a:ea typeface="Cutive"/>
                <a:cs typeface="Cutive"/>
                <a:sym typeface="Cutive"/>
              </a:rPr>
              <a:t>Socio-Psychological Perspective </a:t>
            </a:r>
            <a:endParaRPr b="0" i="0" sz="1400" u="none" cap="none" strike="noStrike">
              <a:solidFill>
                <a:srgbClr val="000000"/>
              </a:solidFill>
              <a:latin typeface="Cutive"/>
              <a:ea typeface="Cutive"/>
              <a:cs typeface="Cutive"/>
              <a:sym typeface="Cutive"/>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utive"/>
              <a:ea typeface="Cutive"/>
              <a:cs typeface="Cutive"/>
              <a:sym typeface="Cutive"/>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Cutive"/>
                <a:ea typeface="Cutive"/>
                <a:cs typeface="Cutive"/>
                <a:sym typeface="Cutive"/>
              </a:rPr>
              <a:t>What individuals need for agency to thrive as a group, with culture as the ‘bridge’ in the dynamic relations between the individual and the social entity.</a:t>
            </a:r>
            <a:endParaRPr b="0" i="0" sz="1800" u="none" cap="none" strike="noStrike">
              <a:solidFill>
                <a:schemeClr val="lt1"/>
              </a:solidFill>
              <a:latin typeface="Cutive"/>
              <a:ea typeface="Cutive"/>
              <a:cs typeface="Cutive"/>
              <a:sym typeface="Cutive"/>
            </a:endParaRPr>
          </a:p>
          <a:p>
            <a:pPr indent="-146050" lvl="0" marL="285750" marR="0" rtl="0" algn="l">
              <a:lnSpc>
                <a:spcPct val="100000"/>
              </a:lnSpc>
              <a:spcBef>
                <a:spcPts val="0"/>
              </a:spcBef>
              <a:spcAft>
                <a:spcPts val="0"/>
              </a:spcAft>
              <a:buClr>
                <a:srgbClr val="000000"/>
              </a:buClr>
              <a:buSzPts val="2200"/>
              <a:buFont typeface="Calibri"/>
              <a:buNone/>
            </a:pPr>
            <a:r>
              <a:t/>
            </a:r>
            <a:endParaRPr b="0" i="0" sz="1800" u="none" cap="none" strike="noStrike">
              <a:solidFill>
                <a:schemeClr val="lt1"/>
              </a:solidFill>
              <a:latin typeface="Cutive"/>
              <a:ea typeface="Cutive"/>
              <a:cs typeface="Cutive"/>
              <a:sym typeface="Cutive"/>
            </a:endParaRPr>
          </a:p>
          <a:p>
            <a:pPr indent="0" lvl="0" marL="0" marR="0" rtl="0" algn="l">
              <a:lnSpc>
                <a:spcPct val="100000"/>
              </a:lnSpc>
              <a:spcBef>
                <a:spcPts val="0"/>
              </a:spcBef>
              <a:spcAft>
                <a:spcPts val="0"/>
              </a:spcAft>
              <a:buClr>
                <a:srgbClr val="000000"/>
              </a:buClr>
              <a:buSzPts val="1400"/>
              <a:buFont typeface="Arial"/>
              <a:buNone/>
            </a:pPr>
            <a:r>
              <a:t/>
            </a:r>
            <a:endParaRPr b="0" i="0" sz="1800" u="none" cap="none" strike="noStrike">
              <a:solidFill>
                <a:schemeClr val="lt1"/>
              </a:solidFill>
              <a:latin typeface="Cutive"/>
              <a:ea typeface="Cutive"/>
              <a:cs typeface="Cutive"/>
              <a:sym typeface="Cutive"/>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utive"/>
              <a:ea typeface="Cutive"/>
              <a:cs typeface="Cutive"/>
              <a:sym typeface="Cutive"/>
            </a:endParaRPr>
          </a:p>
          <a:p>
            <a:pPr indent="0" lvl="0" marL="0" marR="0" rtl="0" algn="l">
              <a:lnSpc>
                <a:spcPct val="100000"/>
              </a:lnSpc>
              <a:spcBef>
                <a:spcPts val="0"/>
              </a:spcBef>
              <a:spcAft>
                <a:spcPts val="0"/>
              </a:spcAft>
              <a:buClr>
                <a:srgbClr val="000000"/>
              </a:buClr>
              <a:buSzPts val="1800"/>
              <a:buFont typeface="Arial"/>
              <a:buNone/>
            </a:pPr>
            <a:br>
              <a:rPr b="0" i="0" lang="en-US" sz="1800" u="none" cap="none" strike="noStrike">
                <a:solidFill>
                  <a:schemeClr val="lt1"/>
                </a:solidFill>
                <a:latin typeface="Cutive"/>
                <a:ea typeface="Cutive"/>
                <a:cs typeface="Cutive"/>
                <a:sym typeface="Cutive"/>
              </a:rPr>
            </a:br>
            <a:r>
              <a:rPr b="0" i="0" lang="en-US" sz="1800" u="none" cap="none" strike="noStrike">
                <a:solidFill>
                  <a:schemeClr val="lt1"/>
                </a:solidFill>
                <a:latin typeface="Cutive"/>
                <a:ea typeface="Cutive"/>
                <a:cs typeface="Cutive"/>
                <a:sym typeface="Cutive"/>
              </a:rPr>
              <a:t>Key Design Parameters:</a:t>
            </a:r>
            <a:endParaRPr b="0" i="0" sz="1800" u="none" cap="none" strike="noStrike">
              <a:solidFill>
                <a:srgbClr val="000000"/>
              </a:solidFill>
              <a:latin typeface="Cutive"/>
              <a:ea typeface="Cutive"/>
              <a:cs typeface="Cutive"/>
              <a:sym typeface="Cutive"/>
            </a:endParaRPr>
          </a:p>
          <a:p>
            <a:pPr indent="-285750" lvl="0" marL="285750" marR="0" rtl="0" algn="l">
              <a:lnSpc>
                <a:spcPct val="100000"/>
              </a:lnSpc>
              <a:spcBef>
                <a:spcPts val="0"/>
              </a:spcBef>
              <a:spcAft>
                <a:spcPts val="0"/>
              </a:spcAft>
              <a:buClr>
                <a:schemeClr val="lt1"/>
              </a:buClr>
              <a:buSzPts val="2200"/>
              <a:buFont typeface="Cutive"/>
              <a:buChar char="-"/>
            </a:pPr>
            <a:r>
              <a:rPr b="0" i="0" lang="en-US" sz="1800" u="none" cap="none" strike="noStrike">
                <a:solidFill>
                  <a:schemeClr val="lt1"/>
                </a:solidFill>
                <a:latin typeface="Cutive"/>
                <a:ea typeface="Cutive"/>
                <a:cs typeface="Cutive"/>
                <a:sym typeface="Cutive"/>
              </a:rPr>
              <a:t>Group Dynamics</a:t>
            </a:r>
            <a:endParaRPr b="0" i="0" sz="1800" u="none" cap="none" strike="noStrike">
              <a:solidFill>
                <a:schemeClr val="lt1"/>
              </a:solidFill>
              <a:latin typeface="Cutive"/>
              <a:ea typeface="Cutive"/>
              <a:cs typeface="Cutive"/>
              <a:sym typeface="Cutive"/>
            </a:endParaRPr>
          </a:p>
          <a:p>
            <a:pPr indent="-285750" lvl="0" marL="285750" marR="0" rtl="0" algn="l">
              <a:lnSpc>
                <a:spcPct val="100000"/>
              </a:lnSpc>
              <a:spcBef>
                <a:spcPts val="0"/>
              </a:spcBef>
              <a:spcAft>
                <a:spcPts val="0"/>
              </a:spcAft>
              <a:buClr>
                <a:schemeClr val="lt1"/>
              </a:buClr>
              <a:buSzPts val="2200"/>
              <a:buFont typeface="Cutive"/>
              <a:buChar char="-"/>
            </a:pPr>
            <a:r>
              <a:rPr b="0" i="0" lang="en-US" sz="1800" u="none" cap="none" strike="noStrike">
                <a:solidFill>
                  <a:schemeClr val="lt1"/>
                </a:solidFill>
                <a:latin typeface="Cutive"/>
                <a:ea typeface="Cutive"/>
                <a:cs typeface="Cutive"/>
                <a:sym typeface="Cutive"/>
              </a:rPr>
              <a:t>Culture</a:t>
            </a:r>
            <a:endParaRPr b="0" i="0" sz="1800" u="none" cap="none" strike="noStrike">
              <a:solidFill>
                <a:schemeClr val="lt1"/>
              </a:solidFill>
              <a:latin typeface="Cutive"/>
              <a:ea typeface="Cutive"/>
              <a:cs typeface="Cutive"/>
              <a:sym typeface="Cutive"/>
            </a:endParaRPr>
          </a:p>
          <a:p>
            <a:pPr indent="-285750" lvl="0" marL="285750" marR="0" rtl="0" algn="l">
              <a:lnSpc>
                <a:spcPct val="100000"/>
              </a:lnSpc>
              <a:spcBef>
                <a:spcPts val="0"/>
              </a:spcBef>
              <a:spcAft>
                <a:spcPts val="0"/>
              </a:spcAft>
              <a:buClr>
                <a:schemeClr val="lt1"/>
              </a:buClr>
              <a:buSzPts val="2200"/>
              <a:buFont typeface="Cutive"/>
              <a:buChar char="-"/>
            </a:pPr>
            <a:r>
              <a:rPr b="0" i="0" lang="en-US" sz="1800" u="none" cap="none" strike="noStrike">
                <a:solidFill>
                  <a:schemeClr val="lt1"/>
                </a:solidFill>
                <a:latin typeface="Cutive"/>
                <a:ea typeface="Cutive"/>
                <a:cs typeface="Cutive"/>
                <a:sym typeface="Cutive"/>
              </a:rPr>
              <a:t>Leadership</a:t>
            </a:r>
            <a:endParaRPr b="0" i="0" sz="1800" u="none" cap="none" strike="noStrike">
              <a:solidFill>
                <a:srgbClr val="000000"/>
              </a:solidFill>
              <a:latin typeface="Cutive"/>
              <a:ea typeface="Cutive"/>
              <a:cs typeface="Cutive"/>
              <a:sym typeface="Cutive"/>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utive"/>
              <a:ea typeface="Cutive"/>
              <a:cs typeface="Cutive"/>
              <a:sym typeface="Cutive"/>
            </a:endParaRPr>
          </a:p>
        </p:txBody>
      </p:sp>
      <p:sp>
        <p:nvSpPr>
          <p:cNvPr id="196" name="Google Shape;196;p16"/>
          <p:cNvSpPr txBox="1"/>
          <p:nvPr/>
        </p:nvSpPr>
        <p:spPr>
          <a:xfrm>
            <a:off x="148850" y="222310"/>
            <a:ext cx="9261566" cy="1005964"/>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800"/>
              <a:buFont typeface="Arial"/>
              <a:buNone/>
            </a:pPr>
            <a:r>
              <a:rPr b="0" i="0" lang="en-US" sz="2400" u="none" cap="none" strike="noStrike">
                <a:solidFill>
                  <a:schemeClr val="dk1"/>
                </a:solidFill>
                <a:latin typeface="Cutive"/>
                <a:ea typeface="Cutive"/>
                <a:cs typeface="Cutive"/>
                <a:sym typeface="Cutive"/>
              </a:rPr>
              <a:t>STS Conceptual Foundation: Whole/Integral System Organization Design thru 3 interrelated Perspectives </a:t>
            </a:r>
            <a:endParaRPr b="0" i="0" sz="2400" u="none" cap="none" strike="noStrike">
              <a:solidFill>
                <a:srgbClr val="000000"/>
              </a:solidFill>
              <a:latin typeface="Cutive"/>
              <a:ea typeface="Cutive"/>
              <a:cs typeface="Cutive"/>
              <a:sym typeface="Cutive"/>
            </a:endParaRPr>
          </a:p>
          <a:p>
            <a:pPr indent="0" lvl="0" marL="0" marR="0" rtl="0" algn="l">
              <a:lnSpc>
                <a:spcPct val="100000"/>
              </a:lnSpc>
              <a:spcBef>
                <a:spcPts val="0"/>
              </a:spcBef>
              <a:spcAft>
                <a:spcPts val="0"/>
              </a:spcAft>
              <a:buClr>
                <a:srgbClr val="000000"/>
              </a:buClr>
              <a:buSzPts val="2800"/>
              <a:buFont typeface="Arial"/>
              <a:buNone/>
            </a:pPr>
            <a:r>
              <a:t/>
            </a:r>
            <a:endParaRPr b="0" i="0" sz="2400" u="none" cap="none" strike="noStrike">
              <a:solidFill>
                <a:schemeClr val="dk1"/>
              </a:solidFill>
              <a:latin typeface="Cutive"/>
              <a:ea typeface="Cutive"/>
              <a:cs typeface="Cutive"/>
              <a:sym typeface="Cutive"/>
            </a:endParaRPr>
          </a:p>
        </p:txBody>
      </p:sp>
      <p:pic>
        <p:nvPicPr>
          <p:cNvPr id="197" name="Google Shape;197;p16"/>
          <p:cNvPicPr preferRelativeResize="0"/>
          <p:nvPr/>
        </p:nvPicPr>
        <p:blipFill rotWithShape="1">
          <a:blip r:embed="rId3">
            <a:alphaModFix/>
          </a:blip>
          <a:srcRect b="0" l="0" r="0" t="0"/>
          <a:stretch/>
        </p:blipFill>
        <p:spPr>
          <a:xfrm>
            <a:off x="9499786" y="208223"/>
            <a:ext cx="1359328" cy="1145359"/>
          </a:xfrm>
          <a:prstGeom prst="rect">
            <a:avLst/>
          </a:prstGeom>
          <a:noFill/>
          <a:ln>
            <a:noFill/>
          </a:ln>
        </p:spPr>
      </p:pic>
    </p:spTree>
  </p:cSld>
  <p:clrMapOvr>
    <a:masterClrMapping/>
  </p:clrMapOvr>
  <p:transition spd="slow">
    <p:fade/>
  </p:transition>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1" name="Shape 201"/>
        <p:cNvGrpSpPr/>
        <p:nvPr/>
      </p:nvGrpSpPr>
      <p:grpSpPr>
        <a:xfrm>
          <a:off x="0" y="0"/>
          <a:ext cx="0" cy="0"/>
          <a:chOff x="0" y="0"/>
          <a:chExt cx="0" cy="0"/>
        </a:xfrm>
      </p:grpSpPr>
      <p:pic>
        <p:nvPicPr>
          <p:cNvPr descr="Gerelateerde afbeelding" id="202" name="Google Shape;202;p17"/>
          <p:cNvPicPr preferRelativeResize="0"/>
          <p:nvPr/>
        </p:nvPicPr>
        <p:blipFill rotWithShape="1">
          <a:blip r:embed="rId3">
            <a:alphaModFix/>
          </a:blip>
          <a:srcRect b="0" l="0" r="0" t="0"/>
          <a:stretch/>
        </p:blipFill>
        <p:spPr>
          <a:xfrm>
            <a:off x="0" y="0"/>
            <a:ext cx="12192000" cy="6862792"/>
          </a:xfrm>
          <a:prstGeom prst="rect">
            <a:avLst/>
          </a:prstGeom>
          <a:noFill/>
          <a:ln>
            <a:noFill/>
          </a:ln>
        </p:spPr>
      </p:pic>
      <p:sp>
        <p:nvSpPr>
          <p:cNvPr id="203" name="Google Shape;203;p17"/>
          <p:cNvSpPr/>
          <p:nvPr/>
        </p:nvSpPr>
        <p:spPr>
          <a:xfrm>
            <a:off x="-406400" y="-355600"/>
            <a:ext cx="12954000" cy="7366000"/>
          </a:xfrm>
          <a:prstGeom prst="rect">
            <a:avLst/>
          </a:prstGeom>
          <a:solidFill>
            <a:srgbClr val="000000">
              <a:alpha val="40000"/>
            </a:srgbClr>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04" name="Google Shape;204;p17"/>
          <p:cNvSpPr txBox="1"/>
          <p:nvPr/>
        </p:nvSpPr>
        <p:spPr>
          <a:xfrm>
            <a:off x="384048" y="146304"/>
            <a:ext cx="4718304" cy="590780"/>
          </a:xfrm>
          <a:prstGeom prst="rect">
            <a:avLst/>
          </a:prstGeom>
          <a:noFill/>
          <a:ln>
            <a:noFill/>
          </a:ln>
        </p:spPr>
        <p:txBody>
          <a:bodyPr anchorCtr="0" anchor="t" bIns="45700" lIns="91425" spcFirstLastPara="1" rIns="91425" wrap="square" tIns="45700">
            <a:noAutofit/>
          </a:bodyPr>
          <a:lstStyle/>
          <a:p>
            <a:pPr indent="0" lvl="0" marL="0" marR="0" rtl="0" algn="l">
              <a:lnSpc>
                <a:spcPct val="107000"/>
              </a:lnSpc>
              <a:spcBef>
                <a:spcPts val="0"/>
              </a:spcBef>
              <a:spcAft>
                <a:spcPts val="0"/>
              </a:spcAft>
              <a:buNone/>
            </a:pPr>
            <a:r>
              <a:rPr b="0" i="0" lang="en-US" sz="2800" u="none" cap="none" strike="noStrike">
                <a:solidFill>
                  <a:schemeClr val="lt1"/>
                </a:solidFill>
                <a:latin typeface="Cutive"/>
                <a:ea typeface="Cutive"/>
                <a:cs typeface="Cutive"/>
                <a:sym typeface="Cutive"/>
              </a:rPr>
              <a:t>Digital Revolution</a:t>
            </a:r>
            <a:endParaRPr b="1" i="0" sz="2800" u="none" cap="none" strike="noStrike">
              <a:solidFill>
                <a:schemeClr val="lt1"/>
              </a:solidFill>
              <a:latin typeface="Cutive"/>
              <a:ea typeface="Cutive"/>
              <a:cs typeface="Cutive"/>
              <a:sym typeface="Cutive"/>
            </a:endParaRPr>
          </a:p>
        </p:txBody>
      </p:sp>
    </p:spTree>
  </p:cSld>
  <p:clrMapOvr>
    <a:masterClrMapping/>
  </p:clrMapOvr>
  <p:transition spd="slow" p14:dur="2000">
    <p:wipe dir="r"/>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04"/>
                                        </p:tgtEl>
                                        <p:attrNameLst>
                                          <p:attrName>style.visibility</p:attrName>
                                        </p:attrNameLst>
                                      </p:cBhvr>
                                      <p:to>
                                        <p:strVal val="visible"/>
                                      </p:to>
                                    </p:set>
                                    <p:animEffect filter="fade" transition="in">
                                      <p:cBhvr>
                                        <p:cTn dur="500"/>
                                        <p:tgtEl>
                                          <p:spTgt spid="20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8" name="Shape 208"/>
        <p:cNvGrpSpPr/>
        <p:nvPr/>
      </p:nvGrpSpPr>
      <p:grpSpPr>
        <a:xfrm>
          <a:off x="0" y="0"/>
          <a:ext cx="0" cy="0"/>
          <a:chOff x="0" y="0"/>
          <a:chExt cx="0" cy="0"/>
        </a:xfrm>
      </p:grpSpPr>
      <p:pic>
        <p:nvPicPr>
          <p:cNvPr descr="Gerelateerde afbeelding" id="209" name="Google Shape;209;p18"/>
          <p:cNvPicPr preferRelativeResize="0"/>
          <p:nvPr/>
        </p:nvPicPr>
        <p:blipFill rotWithShape="1">
          <a:blip r:embed="rId3">
            <a:alphaModFix/>
          </a:blip>
          <a:srcRect b="0" l="0" r="0" t="0"/>
          <a:stretch/>
        </p:blipFill>
        <p:spPr>
          <a:xfrm>
            <a:off x="0" y="0"/>
            <a:ext cx="12192000" cy="6862792"/>
          </a:xfrm>
          <a:prstGeom prst="rect">
            <a:avLst/>
          </a:prstGeom>
          <a:noFill/>
          <a:ln>
            <a:noFill/>
          </a:ln>
        </p:spPr>
      </p:pic>
      <p:sp>
        <p:nvSpPr>
          <p:cNvPr id="210" name="Google Shape;210;p18"/>
          <p:cNvSpPr/>
          <p:nvPr/>
        </p:nvSpPr>
        <p:spPr>
          <a:xfrm>
            <a:off x="-297180" y="-228600"/>
            <a:ext cx="12893040" cy="7383780"/>
          </a:xfrm>
          <a:prstGeom prst="rect">
            <a:avLst/>
          </a:prstGeom>
          <a:solidFill>
            <a:srgbClr val="000000">
              <a:alpha val="4000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grpSp>
        <p:nvGrpSpPr>
          <p:cNvPr id="211" name="Google Shape;211;p18"/>
          <p:cNvGrpSpPr/>
          <p:nvPr/>
        </p:nvGrpSpPr>
        <p:grpSpPr>
          <a:xfrm>
            <a:off x="3662168" y="2090210"/>
            <a:ext cx="5295683" cy="2677580"/>
            <a:chOff x="3639308" y="1988610"/>
            <a:chExt cx="5295683" cy="2677580"/>
          </a:xfrm>
        </p:grpSpPr>
        <p:sp>
          <p:nvSpPr>
            <p:cNvPr id="212" name="Google Shape;212;p18"/>
            <p:cNvSpPr/>
            <p:nvPr/>
          </p:nvSpPr>
          <p:spPr>
            <a:xfrm>
              <a:off x="3648891" y="1988610"/>
              <a:ext cx="5286100" cy="2677580"/>
            </a:xfrm>
            <a:prstGeom prst="ellipse">
              <a:avLst/>
            </a:prstGeom>
            <a:solidFill>
              <a:srgbClr val="1A2F52"/>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13" name="Google Shape;213;p18"/>
            <p:cNvSpPr/>
            <p:nvPr/>
          </p:nvSpPr>
          <p:spPr>
            <a:xfrm>
              <a:off x="3648889" y="2264955"/>
              <a:ext cx="3744686" cy="2124891"/>
            </a:xfrm>
            <a:prstGeom prst="ellipse">
              <a:avLst/>
            </a:prstGeom>
            <a:solidFill>
              <a:srgbClr val="656F89"/>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14" name="Google Shape;214;p18"/>
            <p:cNvSpPr/>
            <p:nvPr/>
          </p:nvSpPr>
          <p:spPr>
            <a:xfrm>
              <a:off x="3639308" y="2456543"/>
              <a:ext cx="2098765" cy="1741715"/>
            </a:xfrm>
            <a:prstGeom prst="ellipse">
              <a:avLst/>
            </a:prstGeom>
            <a:solidFill>
              <a:srgbClr val="8D9DC7"/>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15" name="Google Shape;215;p18"/>
            <p:cNvSpPr txBox="1"/>
            <p:nvPr/>
          </p:nvSpPr>
          <p:spPr>
            <a:xfrm>
              <a:off x="3708979" y="3142734"/>
              <a:ext cx="1942011" cy="369332"/>
            </a:xfrm>
            <a:prstGeom prst="rect">
              <a:avLst/>
            </a:prstGeom>
            <a:noFill/>
            <a:ln>
              <a:noFill/>
            </a:ln>
            <a:effectLst>
              <a:outerShdw blurRad="50800" rotWithShape="0" algn="tl" dir="2700000" dist="38100">
                <a:srgbClr val="000000">
                  <a:alpha val="40000"/>
                </a:srgbClr>
              </a:outerShdw>
            </a:effectLst>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700"/>
                <a:buFont typeface="Arial"/>
                <a:buNone/>
              </a:pPr>
              <a:r>
                <a:rPr b="0" i="0" lang="en-US" sz="1700" u="none" cap="none" strike="noStrike">
                  <a:solidFill>
                    <a:schemeClr val="lt1"/>
                  </a:solidFill>
                  <a:latin typeface="Cutive"/>
                  <a:ea typeface="Cutive"/>
                  <a:cs typeface="Cutive"/>
                  <a:sym typeface="Cutive"/>
                </a:rPr>
                <a:t>Communication</a:t>
              </a:r>
              <a:endParaRPr b="0" i="0" sz="1700" u="none" cap="none" strike="noStrike">
                <a:solidFill>
                  <a:schemeClr val="lt1"/>
                </a:solidFill>
                <a:latin typeface="Cutive"/>
                <a:ea typeface="Cutive"/>
                <a:cs typeface="Cutive"/>
                <a:sym typeface="Cutive"/>
              </a:endParaRPr>
            </a:p>
          </p:txBody>
        </p:sp>
        <p:sp>
          <p:nvSpPr>
            <p:cNvPr id="216" name="Google Shape;216;p18"/>
            <p:cNvSpPr txBox="1"/>
            <p:nvPr/>
          </p:nvSpPr>
          <p:spPr>
            <a:xfrm>
              <a:off x="5670632" y="3142734"/>
              <a:ext cx="1645919" cy="369332"/>
            </a:xfrm>
            <a:prstGeom prst="rect">
              <a:avLst/>
            </a:prstGeom>
            <a:noFill/>
            <a:ln>
              <a:noFill/>
            </a:ln>
            <a:effectLst>
              <a:outerShdw blurRad="50800" rotWithShape="0" algn="tl" dir="2700000" dist="38100">
                <a:srgbClr val="000000">
                  <a:alpha val="40000"/>
                </a:srgbClr>
              </a:outerShdw>
            </a:effectLst>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700"/>
                <a:buFont typeface="Arial"/>
                <a:buNone/>
              </a:pPr>
              <a:r>
                <a:rPr b="0" i="0" lang="en-US" sz="1700" u="none" cap="none" strike="noStrike">
                  <a:solidFill>
                    <a:schemeClr val="lt1"/>
                  </a:solidFill>
                  <a:latin typeface="Cutive"/>
                  <a:ea typeface="Cutive"/>
                  <a:cs typeface="Cutive"/>
                  <a:sym typeface="Cutive"/>
                </a:rPr>
                <a:t>Computation</a:t>
              </a:r>
              <a:endParaRPr b="0" i="0" sz="1700" u="none" cap="none" strike="noStrike">
                <a:solidFill>
                  <a:schemeClr val="lt1"/>
                </a:solidFill>
                <a:latin typeface="Cutive"/>
                <a:ea typeface="Cutive"/>
                <a:cs typeface="Cutive"/>
                <a:sym typeface="Cutive"/>
              </a:endParaRPr>
            </a:p>
          </p:txBody>
        </p:sp>
        <p:sp>
          <p:nvSpPr>
            <p:cNvPr id="217" name="Google Shape;217;p18"/>
            <p:cNvSpPr txBox="1"/>
            <p:nvPr/>
          </p:nvSpPr>
          <p:spPr>
            <a:xfrm>
              <a:off x="7393574" y="3142734"/>
              <a:ext cx="1541417" cy="369332"/>
            </a:xfrm>
            <a:prstGeom prst="rect">
              <a:avLst/>
            </a:prstGeom>
            <a:noFill/>
            <a:ln>
              <a:noFill/>
            </a:ln>
            <a:effectLst>
              <a:outerShdw blurRad="50800" rotWithShape="0" algn="tl" dir="2700000" dist="38100">
                <a:srgbClr val="000000">
                  <a:alpha val="40000"/>
                </a:srgbClr>
              </a:outerShdw>
            </a:effectLst>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700"/>
                <a:buFont typeface="Arial"/>
                <a:buNone/>
              </a:pPr>
              <a:r>
                <a:rPr b="0" i="0" lang="en-US" sz="1700" u="none" cap="none" strike="noStrike">
                  <a:solidFill>
                    <a:schemeClr val="lt1"/>
                  </a:solidFill>
                  <a:latin typeface="Cutive"/>
                  <a:ea typeface="Cutive"/>
                  <a:cs typeface="Cutive"/>
                  <a:sym typeface="Cutive"/>
                </a:rPr>
                <a:t>Fabrication</a:t>
              </a:r>
              <a:endParaRPr b="0" i="0" sz="1700" u="none" cap="none" strike="noStrike">
                <a:solidFill>
                  <a:schemeClr val="lt1"/>
                </a:solidFill>
                <a:latin typeface="Cutive"/>
                <a:ea typeface="Cutive"/>
                <a:cs typeface="Cutive"/>
                <a:sym typeface="Cutive"/>
              </a:endParaRPr>
            </a:p>
          </p:txBody>
        </p:sp>
      </p:grpSp>
      <p:sp>
        <p:nvSpPr>
          <p:cNvPr id="218" name="Google Shape;218;p18"/>
          <p:cNvSpPr txBox="1"/>
          <p:nvPr/>
        </p:nvSpPr>
        <p:spPr>
          <a:xfrm>
            <a:off x="384047" y="146304"/>
            <a:ext cx="3890773" cy="590780"/>
          </a:xfrm>
          <a:prstGeom prst="rect">
            <a:avLst/>
          </a:prstGeom>
          <a:noFill/>
          <a:ln>
            <a:noFill/>
          </a:ln>
        </p:spPr>
        <p:txBody>
          <a:bodyPr anchorCtr="0" anchor="t" bIns="45700" lIns="91425" spcFirstLastPara="1" rIns="91425" wrap="square" tIns="45700">
            <a:noAutofit/>
          </a:bodyPr>
          <a:lstStyle/>
          <a:p>
            <a:pPr indent="0" lvl="0" marL="0" marR="0" rtl="0" algn="l">
              <a:lnSpc>
                <a:spcPct val="107000"/>
              </a:lnSpc>
              <a:spcBef>
                <a:spcPts val="0"/>
              </a:spcBef>
              <a:spcAft>
                <a:spcPts val="0"/>
              </a:spcAft>
              <a:buNone/>
            </a:pPr>
            <a:r>
              <a:rPr b="0" i="0" lang="en-US" sz="2800" u="none" cap="none" strike="noStrike">
                <a:solidFill>
                  <a:schemeClr val="lt1"/>
                </a:solidFill>
                <a:latin typeface="Cutive"/>
                <a:ea typeface="Cutive"/>
                <a:cs typeface="Cutive"/>
                <a:sym typeface="Cutive"/>
              </a:rPr>
              <a:t>Digital Revolution</a:t>
            </a:r>
            <a:endParaRPr b="1" i="0" sz="2800" u="none" cap="none" strike="noStrike">
              <a:solidFill>
                <a:schemeClr val="lt1"/>
              </a:solidFill>
              <a:latin typeface="Cutive"/>
              <a:ea typeface="Cutive"/>
              <a:cs typeface="Cutive"/>
              <a:sym typeface="Cutive"/>
            </a:endParaRPr>
          </a:p>
        </p:txBody>
      </p:sp>
      <p:sp>
        <p:nvSpPr>
          <p:cNvPr id="219" name="Google Shape;219;p18"/>
          <p:cNvSpPr txBox="1"/>
          <p:nvPr/>
        </p:nvSpPr>
        <p:spPr>
          <a:xfrm>
            <a:off x="3646945" y="169164"/>
            <a:ext cx="8476475" cy="590780"/>
          </a:xfrm>
          <a:prstGeom prst="rect">
            <a:avLst/>
          </a:prstGeom>
          <a:noFill/>
          <a:ln>
            <a:noFill/>
          </a:ln>
        </p:spPr>
        <p:txBody>
          <a:bodyPr anchorCtr="0" anchor="t" bIns="45700" lIns="91425" spcFirstLastPara="1" rIns="91425" wrap="square" tIns="45700">
            <a:noAutofit/>
          </a:bodyPr>
          <a:lstStyle/>
          <a:p>
            <a:pPr indent="0" lvl="0" marL="0" marR="0" rtl="0" algn="l">
              <a:lnSpc>
                <a:spcPct val="107000"/>
              </a:lnSpc>
              <a:spcBef>
                <a:spcPts val="0"/>
              </a:spcBef>
              <a:spcAft>
                <a:spcPts val="0"/>
              </a:spcAft>
              <a:buNone/>
            </a:pPr>
            <a:r>
              <a:rPr b="0" i="0" lang="en-US" sz="2800" u="none" cap="none" strike="noStrike">
                <a:solidFill>
                  <a:schemeClr val="lt1"/>
                </a:solidFill>
                <a:latin typeface="Cutive"/>
                <a:ea typeface="Cutive"/>
                <a:cs typeface="Cutive"/>
                <a:sym typeface="Cutive"/>
              </a:rPr>
              <a:t>– 3 Stages</a:t>
            </a:r>
            <a:endParaRPr b="1" i="0" sz="2800" u="none" cap="none" strike="noStrike">
              <a:solidFill>
                <a:schemeClr val="lt1"/>
              </a:solidFill>
              <a:latin typeface="Cutive"/>
              <a:ea typeface="Cutive"/>
              <a:cs typeface="Cutive"/>
              <a:sym typeface="Cutive"/>
            </a:endParaRPr>
          </a:p>
        </p:txBody>
      </p:sp>
    </p:spTree>
  </p:cSld>
  <p:clrMapOvr>
    <a:masterClrMapping/>
  </p:clrMapOvr>
  <mc:AlternateContent>
    <mc:Choice Requires="p14">
      <p:transition spd="slow" p14:dur="20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11"/>
                                        </p:tgtEl>
                                        <p:attrNameLst>
                                          <p:attrName>style.visibility</p:attrName>
                                        </p:attrNameLst>
                                      </p:cBhvr>
                                      <p:to>
                                        <p:strVal val="visible"/>
                                      </p:to>
                                    </p:set>
                                    <p:animEffect filter="fade" transition="in">
                                      <p:cBhvr>
                                        <p:cTn dur="750"/>
                                        <p:tgtEl>
                                          <p:spTgt spid="211"/>
                                        </p:tgtEl>
                                      </p:cBhvr>
                                    </p:animEffect>
                                  </p:childTnLst>
                                </p:cTn>
                              </p:par>
                              <p:par>
                                <p:cTn fill="hold" nodeType="withEffect" presetClass="entr" presetID="10" presetSubtype="0">
                                  <p:stCondLst>
                                    <p:cond delay="0"/>
                                  </p:stCondLst>
                                  <p:childTnLst>
                                    <p:set>
                                      <p:cBhvr>
                                        <p:cTn dur="1" fill="hold">
                                          <p:stCondLst>
                                            <p:cond delay="0"/>
                                          </p:stCondLst>
                                        </p:cTn>
                                        <p:tgtEl>
                                          <p:spTgt spid="219"/>
                                        </p:tgtEl>
                                        <p:attrNameLst>
                                          <p:attrName>style.visibility</p:attrName>
                                        </p:attrNameLst>
                                      </p:cBhvr>
                                      <p:to>
                                        <p:strVal val="visible"/>
                                      </p:to>
                                    </p:set>
                                    <p:animEffect filter="fade" transition="in">
                                      <p:cBhvr>
                                        <p:cTn dur="750"/>
                                        <p:tgtEl>
                                          <p:spTgt spid="21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3" name="Shape 223"/>
        <p:cNvGrpSpPr/>
        <p:nvPr/>
      </p:nvGrpSpPr>
      <p:grpSpPr>
        <a:xfrm>
          <a:off x="0" y="0"/>
          <a:ext cx="0" cy="0"/>
          <a:chOff x="0" y="0"/>
          <a:chExt cx="0" cy="0"/>
        </a:xfrm>
      </p:grpSpPr>
      <p:pic>
        <p:nvPicPr>
          <p:cNvPr descr="Gerelateerde afbeelding" id="224" name="Google Shape;224;p19"/>
          <p:cNvPicPr preferRelativeResize="0"/>
          <p:nvPr/>
        </p:nvPicPr>
        <p:blipFill rotWithShape="1">
          <a:blip r:embed="rId3">
            <a:alphaModFix/>
          </a:blip>
          <a:srcRect b="0" l="0" r="0" t="0"/>
          <a:stretch/>
        </p:blipFill>
        <p:spPr>
          <a:xfrm>
            <a:off x="0" y="0"/>
            <a:ext cx="12192000" cy="6862792"/>
          </a:xfrm>
          <a:prstGeom prst="rect">
            <a:avLst/>
          </a:prstGeom>
          <a:noFill/>
          <a:ln>
            <a:noFill/>
          </a:ln>
        </p:spPr>
      </p:pic>
      <p:sp>
        <p:nvSpPr>
          <p:cNvPr id="225" name="Google Shape;225;p19"/>
          <p:cNvSpPr/>
          <p:nvPr/>
        </p:nvSpPr>
        <p:spPr>
          <a:xfrm>
            <a:off x="-313222" y="-62242"/>
            <a:ext cx="12893040" cy="7383780"/>
          </a:xfrm>
          <a:prstGeom prst="rect">
            <a:avLst/>
          </a:prstGeom>
          <a:solidFill>
            <a:srgbClr val="000000">
              <a:alpha val="4000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26" name="Google Shape;226;p19"/>
          <p:cNvSpPr/>
          <p:nvPr/>
        </p:nvSpPr>
        <p:spPr>
          <a:xfrm>
            <a:off x="3671751" y="2090210"/>
            <a:ext cx="5286100" cy="2677580"/>
          </a:xfrm>
          <a:prstGeom prst="ellipse">
            <a:avLst/>
          </a:prstGeom>
          <a:solidFill>
            <a:srgbClr val="1A2F5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27" name="Google Shape;227;p19"/>
          <p:cNvSpPr/>
          <p:nvPr/>
        </p:nvSpPr>
        <p:spPr>
          <a:xfrm>
            <a:off x="3671749" y="2366555"/>
            <a:ext cx="3744686" cy="2124000"/>
          </a:xfrm>
          <a:prstGeom prst="ellipse">
            <a:avLst/>
          </a:prstGeom>
          <a:solidFill>
            <a:srgbClr val="656F89"/>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28" name="Google Shape;228;p19"/>
          <p:cNvSpPr/>
          <p:nvPr/>
        </p:nvSpPr>
        <p:spPr>
          <a:xfrm>
            <a:off x="3662168" y="2558143"/>
            <a:ext cx="2098765" cy="1741715"/>
          </a:xfrm>
          <a:prstGeom prst="ellipse">
            <a:avLst/>
          </a:prstGeom>
          <a:solidFill>
            <a:srgbClr val="8D9DC7"/>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29" name="Google Shape;229;p19"/>
          <p:cNvSpPr txBox="1"/>
          <p:nvPr/>
        </p:nvSpPr>
        <p:spPr>
          <a:xfrm>
            <a:off x="3731839" y="3244334"/>
            <a:ext cx="1942011" cy="369332"/>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700"/>
              <a:buFont typeface="Arial"/>
              <a:buNone/>
            </a:pPr>
            <a:r>
              <a:rPr b="0" i="0" lang="en-US" sz="1700" u="none" cap="none" strike="noStrike">
                <a:solidFill>
                  <a:schemeClr val="lt1"/>
                </a:solidFill>
                <a:latin typeface="Cutive"/>
                <a:ea typeface="Cutive"/>
                <a:cs typeface="Cutive"/>
                <a:sym typeface="Cutive"/>
              </a:rPr>
              <a:t>Communication</a:t>
            </a:r>
            <a:endParaRPr b="0" i="0" sz="1700" u="none" cap="none" strike="noStrike">
              <a:solidFill>
                <a:schemeClr val="lt1"/>
              </a:solidFill>
              <a:latin typeface="Cutive"/>
              <a:ea typeface="Cutive"/>
              <a:cs typeface="Cutive"/>
              <a:sym typeface="Cutive"/>
            </a:endParaRPr>
          </a:p>
        </p:txBody>
      </p:sp>
      <p:sp>
        <p:nvSpPr>
          <p:cNvPr id="230" name="Google Shape;230;p19"/>
          <p:cNvSpPr txBox="1"/>
          <p:nvPr/>
        </p:nvSpPr>
        <p:spPr>
          <a:xfrm>
            <a:off x="5693492" y="3244334"/>
            <a:ext cx="1645919" cy="369332"/>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700"/>
              <a:buFont typeface="Arial"/>
              <a:buNone/>
            </a:pPr>
            <a:r>
              <a:rPr b="0" i="0" lang="en-US" sz="1700" u="none" cap="none" strike="noStrike">
                <a:solidFill>
                  <a:schemeClr val="lt1"/>
                </a:solidFill>
                <a:latin typeface="Cutive"/>
                <a:ea typeface="Cutive"/>
                <a:cs typeface="Cutive"/>
                <a:sym typeface="Cutive"/>
              </a:rPr>
              <a:t>Computation</a:t>
            </a:r>
            <a:endParaRPr b="0" i="0" sz="1700" u="none" cap="none" strike="noStrike">
              <a:solidFill>
                <a:schemeClr val="lt1"/>
              </a:solidFill>
              <a:latin typeface="Cutive"/>
              <a:ea typeface="Cutive"/>
              <a:cs typeface="Cutive"/>
              <a:sym typeface="Cutive"/>
            </a:endParaRPr>
          </a:p>
        </p:txBody>
      </p:sp>
      <p:sp>
        <p:nvSpPr>
          <p:cNvPr id="231" name="Google Shape;231;p19"/>
          <p:cNvSpPr txBox="1"/>
          <p:nvPr/>
        </p:nvSpPr>
        <p:spPr>
          <a:xfrm>
            <a:off x="7416434" y="3244334"/>
            <a:ext cx="1541417" cy="369332"/>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700"/>
              <a:buFont typeface="Arial"/>
              <a:buNone/>
            </a:pPr>
            <a:r>
              <a:rPr b="0" i="0" lang="en-US" sz="1700" u="none" cap="none" strike="noStrike">
                <a:solidFill>
                  <a:schemeClr val="lt1"/>
                </a:solidFill>
                <a:latin typeface="Cutive"/>
                <a:ea typeface="Cutive"/>
                <a:cs typeface="Cutive"/>
                <a:sym typeface="Cutive"/>
              </a:rPr>
              <a:t>Fabrication</a:t>
            </a:r>
            <a:endParaRPr b="0" i="0" sz="1700" u="none" cap="none" strike="noStrike">
              <a:solidFill>
                <a:schemeClr val="lt1"/>
              </a:solidFill>
              <a:latin typeface="Cutive"/>
              <a:ea typeface="Cutive"/>
              <a:cs typeface="Cutive"/>
              <a:sym typeface="Cutive"/>
            </a:endParaRPr>
          </a:p>
        </p:txBody>
      </p:sp>
      <p:sp>
        <p:nvSpPr>
          <p:cNvPr id="232" name="Google Shape;232;p19"/>
          <p:cNvSpPr txBox="1"/>
          <p:nvPr/>
        </p:nvSpPr>
        <p:spPr>
          <a:xfrm>
            <a:off x="384047" y="146304"/>
            <a:ext cx="3890773" cy="590780"/>
          </a:xfrm>
          <a:prstGeom prst="rect">
            <a:avLst/>
          </a:prstGeom>
          <a:noFill/>
          <a:ln>
            <a:noFill/>
          </a:ln>
        </p:spPr>
        <p:txBody>
          <a:bodyPr anchorCtr="0" anchor="t" bIns="45700" lIns="91425" spcFirstLastPara="1" rIns="91425" wrap="square" tIns="45700">
            <a:noAutofit/>
          </a:bodyPr>
          <a:lstStyle/>
          <a:p>
            <a:pPr indent="0" lvl="0" marL="0" marR="0" rtl="0" algn="l">
              <a:lnSpc>
                <a:spcPct val="107000"/>
              </a:lnSpc>
              <a:spcBef>
                <a:spcPts val="0"/>
              </a:spcBef>
              <a:spcAft>
                <a:spcPts val="0"/>
              </a:spcAft>
              <a:buNone/>
            </a:pPr>
            <a:r>
              <a:rPr b="0" i="0" lang="en-US" sz="2800" u="none" cap="none" strike="noStrike">
                <a:solidFill>
                  <a:schemeClr val="lt1"/>
                </a:solidFill>
                <a:latin typeface="Cutive"/>
                <a:ea typeface="Cutive"/>
                <a:cs typeface="Cutive"/>
                <a:sym typeface="Cutive"/>
              </a:rPr>
              <a:t>Digital Revolution</a:t>
            </a:r>
            <a:endParaRPr b="1" i="0" sz="2800" u="none" cap="none" strike="noStrike">
              <a:solidFill>
                <a:schemeClr val="lt1"/>
              </a:solidFill>
              <a:latin typeface="Cutive"/>
              <a:ea typeface="Cutive"/>
              <a:cs typeface="Cutive"/>
              <a:sym typeface="Cutive"/>
            </a:endParaRPr>
          </a:p>
        </p:txBody>
      </p:sp>
      <p:sp>
        <p:nvSpPr>
          <p:cNvPr id="233" name="Google Shape;233;p19"/>
          <p:cNvSpPr txBox="1"/>
          <p:nvPr/>
        </p:nvSpPr>
        <p:spPr>
          <a:xfrm>
            <a:off x="4143828" y="5044135"/>
            <a:ext cx="1113301" cy="558589"/>
          </a:xfrm>
          <a:prstGeom prst="rect">
            <a:avLst/>
          </a:prstGeom>
          <a:noFill/>
          <a:ln>
            <a:noFill/>
          </a:ln>
        </p:spPr>
        <p:txBody>
          <a:bodyPr anchorCtr="0" anchor="ctr" bIns="6975" lIns="13950" spcFirstLastPara="1" rIns="0" wrap="square" tIns="6975">
            <a:noAutofit/>
          </a:bodyPr>
          <a:lstStyle/>
          <a:p>
            <a:pPr indent="0" lvl="0" marL="0" marR="0" rtl="0" algn="ctr">
              <a:lnSpc>
                <a:spcPct val="90000"/>
              </a:lnSpc>
              <a:spcBef>
                <a:spcPts val="0"/>
              </a:spcBef>
              <a:spcAft>
                <a:spcPts val="0"/>
              </a:spcAft>
              <a:buClr>
                <a:srgbClr val="000000"/>
              </a:buClr>
              <a:buSzPts val="1100"/>
              <a:buFont typeface="Arial"/>
              <a:buNone/>
            </a:pPr>
            <a:r>
              <a:rPr b="0" i="0" lang="en-US" sz="1700" u="none" cap="none" strike="noStrike">
                <a:solidFill>
                  <a:schemeClr val="lt1"/>
                </a:solidFill>
                <a:latin typeface="Cutive"/>
                <a:ea typeface="Cutive"/>
                <a:cs typeface="Cutive"/>
                <a:sym typeface="Cutive"/>
              </a:rPr>
              <a:t>Internet</a:t>
            </a:r>
            <a:endParaRPr b="0" i="0" sz="1700" u="none" cap="none" strike="noStrike">
              <a:solidFill>
                <a:schemeClr val="lt1"/>
              </a:solidFill>
              <a:latin typeface="Cutive"/>
              <a:ea typeface="Cutive"/>
              <a:cs typeface="Cutive"/>
              <a:sym typeface="Cutive"/>
            </a:endParaRPr>
          </a:p>
        </p:txBody>
      </p:sp>
      <p:sp>
        <p:nvSpPr>
          <p:cNvPr id="234" name="Google Shape;234;p19"/>
          <p:cNvSpPr txBox="1"/>
          <p:nvPr/>
        </p:nvSpPr>
        <p:spPr>
          <a:xfrm>
            <a:off x="4000135" y="5862147"/>
            <a:ext cx="1357128" cy="558589"/>
          </a:xfrm>
          <a:prstGeom prst="rect">
            <a:avLst/>
          </a:prstGeom>
          <a:noFill/>
          <a:ln>
            <a:noFill/>
          </a:ln>
        </p:spPr>
        <p:txBody>
          <a:bodyPr anchorCtr="0" anchor="ctr" bIns="6975" lIns="13950" spcFirstLastPara="1" rIns="0" wrap="square" tIns="6975">
            <a:noAutofit/>
          </a:bodyPr>
          <a:lstStyle/>
          <a:p>
            <a:pPr indent="0" lvl="0" marL="0" marR="0" rtl="0" algn="ctr">
              <a:lnSpc>
                <a:spcPct val="90000"/>
              </a:lnSpc>
              <a:spcBef>
                <a:spcPts val="0"/>
              </a:spcBef>
              <a:spcAft>
                <a:spcPts val="0"/>
              </a:spcAft>
              <a:buClr>
                <a:srgbClr val="000000"/>
              </a:buClr>
              <a:buSzPts val="1100"/>
              <a:buFont typeface="Arial"/>
              <a:buNone/>
            </a:pPr>
            <a:r>
              <a:rPr b="0" i="0" lang="en-US" sz="1700" u="none" cap="none" strike="noStrike">
                <a:solidFill>
                  <a:schemeClr val="lt1"/>
                </a:solidFill>
                <a:latin typeface="Cutive"/>
                <a:ea typeface="Cutive"/>
                <a:cs typeface="Cutive"/>
                <a:sym typeface="Cutive"/>
              </a:rPr>
              <a:t>Connectivity</a:t>
            </a:r>
            <a:endParaRPr b="0" i="0" sz="1700" u="none" cap="none" strike="noStrike">
              <a:solidFill>
                <a:schemeClr val="lt1"/>
              </a:solidFill>
              <a:latin typeface="Cutive"/>
              <a:ea typeface="Cutive"/>
              <a:cs typeface="Cutive"/>
              <a:sym typeface="Cutive"/>
            </a:endParaRPr>
          </a:p>
        </p:txBody>
      </p:sp>
      <p:sp>
        <p:nvSpPr>
          <p:cNvPr id="235" name="Google Shape;235;p19"/>
          <p:cNvSpPr txBox="1"/>
          <p:nvPr/>
        </p:nvSpPr>
        <p:spPr>
          <a:xfrm>
            <a:off x="5485212" y="5044135"/>
            <a:ext cx="2048393" cy="558589"/>
          </a:xfrm>
          <a:prstGeom prst="rect">
            <a:avLst/>
          </a:prstGeom>
          <a:noFill/>
          <a:ln>
            <a:noFill/>
          </a:ln>
        </p:spPr>
        <p:txBody>
          <a:bodyPr anchorCtr="0" anchor="ctr" bIns="6975" lIns="13950" spcFirstLastPara="1" rIns="0" wrap="square" tIns="6975">
            <a:noAutofit/>
          </a:bodyPr>
          <a:lstStyle/>
          <a:p>
            <a:pPr indent="0" lvl="0" marL="0" marR="0" rtl="0" algn="ctr">
              <a:lnSpc>
                <a:spcPct val="90000"/>
              </a:lnSpc>
              <a:spcBef>
                <a:spcPts val="0"/>
              </a:spcBef>
              <a:spcAft>
                <a:spcPts val="0"/>
              </a:spcAft>
              <a:buClr>
                <a:srgbClr val="000000"/>
              </a:buClr>
              <a:buSzPts val="1100"/>
              <a:buFont typeface="Arial"/>
              <a:buNone/>
            </a:pPr>
            <a:r>
              <a:rPr b="0" i="0" lang="en-US" sz="1700" u="none" cap="none" strike="noStrike">
                <a:solidFill>
                  <a:schemeClr val="lt1"/>
                </a:solidFill>
                <a:latin typeface="Cutive"/>
                <a:ea typeface="Cutive"/>
                <a:cs typeface="Cutive"/>
                <a:sym typeface="Cutive"/>
              </a:rPr>
              <a:t>Digital Platforms</a:t>
            </a:r>
            <a:endParaRPr b="0" i="0" sz="1700" u="none" cap="none" strike="noStrike">
              <a:solidFill>
                <a:schemeClr val="lt1"/>
              </a:solidFill>
              <a:latin typeface="Cutive"/>
              <a:ea typeface="Cutive"/>
              <a:cs typeface="Cutive"/>
              <a:sym typeface="Cutive"/>
            </a:endParaRPr>
          </a:p>
        </p:txBody>
      </p:sp>
      <p:sp>
        <p:nvSpPr>
          <p:cNvPr id="236" name="Google Shape;236;p19"/>
          <p:cNvSpPr txBox="1"/>
          <p:nvPr/>
        </p:nvSpPr>
        <p:spPr>
          <a:xfrm>
            <a:off x="5322341" y="5862147"/>
            <a:ext cx="2363323" cy="558589"/>
          </a:xfrm>
          <a:prstGeom prst="rect">
            <a:avLst/>
          </a:prstGeom>
          <a:noFill/>
          <a:ln>
            <a:noFill/>
          </a:ln>
        </p:spPr>
        <p:txBody>
          <a:bodyPr anchorCtr="0" anchor="ctr" bIns="6975" lIns="13950" spcFirstLastPara="1" rIns="0" wrap="square" tIns="6975">
            <a:noAutofit/>
          </a:bodyPr>
          <a:lstStyle/>
          <a:p>
            <a:pPr indent="0" lvl="0" marL="0" marR="0" rtl="0" algn="ctr">
              <a:lnSpc>
                <a:spcPct val="90000"/>
              </a:lnSpc>
              <a:spcBef>
                <a:spcPts val="0"/>
              </a:spcBef>
              <a:spcAft>
                <a:spcPts val="0"/>
              </a:spcAft>
              <a:buClr>
                <a:srgbClr val="000000"/>
              </a:buClr>
              <a:buSzPts val="1100"/>
              <a:buFont typeface="Arial"/>
              <a:buNone/>
            </a:pPr>
            <a:r>
              <a:rPr b="0" i="0" lang="en-US" sz="1700" u="none" cap="none" strike="noStrike">
                <a:solidFill>
                  <a:schemeClr val="lt1"/>
                </a:solidFill>
                <a:latin typeface="Cutive"/>
                <a:ea typeface="Cutive"/>
                <a:cs typeface="Cutive"/>
                <a:sym typeface="Cutive"/>
              </a:rPr>
              <a:t>Data &amp; Analytics</a:t>
            </a:r>
            <a:endParaRPr b="0" i="0" sz="1700" u="none" cap="none" strike="noStrike">
              <a:solidFill>
                <a:schemeClr val="lt1"/>
              </a:solidFill>
              <a:latin typeface="Cutive"/>
              <a:ea typeface="Cutive"/>
              <a:cs typeface="Cutive"/>
              <a:sym typeface="Cutive"/>
            </a:endParaRPr>
          </a:p>
        </p:txBody>
      </p:sp>
      <p:sp>
        <p:nvSpPr>
          <p:cNvPr id="237" name="Google Shape;237;p19"/>
          <p:cNvSpPr txBox="1"/>
          <p:nvPr/>
        </p:nvSpPr>
        <p:spPr>
          <a:xfrm>
            <a:off x="7751397" y="5044135"/>
            <a:ext cx="2540573" cy="558589"/>
          </a:xfrm>
          <a:prstGeom prst="rect">
            <a:avLst/>
          </a:prstGeom>
          <a:noFill/>
          <a:ln>
            <a:noFill/>
          </a:ln>
        </p:spPr>
        <p:txBody>
          <a:bodyPr anchorCtr="0" anchor="ctr" bIns="8875" lIns="17775" spcFirstLastPara="1" rIns="0" wrap="square" tIns="8875">
            <a:noAutofit/>
          </a:bodyPr>
          <a:lstStyle/>
          <a:p>
            <a:pPr indent="0" lvl="0" marL="0" marR="0" rtl="0" algn="ctr">
              <a:lnSpc>
                <a:spcPct val="90000"/>
              </a:lnSpc>
              <a:spcBef>
                <a:spcPts val="0"/>
              </a:spcBef>
              <a:spcAft>
                <a:spcPts val="0"/>
              </a:spcAft>
              <a:buClr>
                <a:srgbClr val="000000"/>
              </a:buClr>
              <a:buSzPts val="1400"/>
              <a:buFont typeface="Arial"/>
              <a:buNone/>
            </a:pPr>
            <a:r>
              <a:rPr b="0" i="0" lang="en-US" sz="1700" u="none" cap="none" strike="noStrike">
                <a:solidFill>
                  <a:schemeClr val="lt1"/>
                </a:solidFill>
                <a:latin typeface="Cutive"/>
                <a:ea typeface="Cutive"/>
                <a:cs typeface="Cutive"/>
                <a:sym typeface="Cutive"/>
              </a:rPr>
              <a:t>Ecosystem Innovation</a:t>
            </a:r>
            <a:endParaRPr b="0" i="0" sz="1700" u="none" cap="none" strike="noStrike">
              <a:solidFill>
                <a:schemeClr val="lt1"/>
              </a:solidFill>
              <a:latin typeface="Cutive"/>
              <a:ea typeface="Cutive"/>
              <a:cs typeface="Cutive"/>
              <a:sym typeface="Cutive"/>
            </a:endParaRPr>
          </a:p>
        </p:txBody>
      </p:sp>
      <p:sp>
        <p:nvSpPr>
          <p:cNvPr id="238" name="Google Shape;238;p19"/>
          <p:cNvSpPr txBox="1"/>
          <p:nvPr/>
        </p:nvSpPr>
        <p:spPr>
          <a:xfrm>
            <a:off x="7751397" y="5862147"/>
            <a:ext cx="837885" cy="558589"/>
          </a:xfrm>
          <a:prstGeom prst="rect">
            <a:avLst/>
          </a:prstGeom>
          <a:noFill/>
          <a:ln>
            <a:noFill/>
          </a:ln>
        </p:spPr>
        <p:txBody>
          <a:bodyPr anchorCtr="0" anchor="ctr" bIns="6975" lIns="13950" spcFirstLastPara="1" rIns="0" wrap="square" tIns="6975">
            <a:noAutofit/>
          </a:bodyPr>
          <a:lstStyle/>
          <a:p>
            <a:pPr indent="0" lvl="0" marL="0" marR="0" rtl="0" algn="ctr">
              <a:lnSpc>
                <a:spcPct val="90000"/>
              </a:lnSpc>
              <a:spcBef>
                <a:spcPts val="0"/>
              </a:spcBef>
              <a:spcAft>
                <a:spcPts val="0"/>
              </a:spcAft>
              <a:buClr>
                <a:srgbClr val="000000"/>
              </a:buClr>
              <a:buSzPts val="1100"/>
              <a:buFont typeface="Arial"/>
              <a:buNone/>
            </a:pPr>
            <a:r>
              <a:rPr b="0" i="0" lang="en-US" sz="1700" u="none" cap="none" strike="noStrike">
                <a:solidFill>
                  <a:schemeClr val="lt1"/>
                </a:solidFill>
                <a:latin typeface="Cutive"/>
                <a:ea typeface="Cutive"/>
                <a:cs typeface="Cutive"/>
                <a:sym typeface="Cutive"/>
              </a:rPr>
              <a:t>Ethics</a:t>
            </a:r>
            <a:endParaRPr b="0" i="0" sz="1700" u="none" cap="none" strike="noStrike">
              <a:solidFill>
                <a:schemeClr val="lt1"/>
              </a:solidFill>
              <a:latin typeface="Cutive"/>
              <a:ea typeface="Cutive"/>
              <a:cs typeface="Cutive"/>
              <a:sym typeface="Cutive"/>
            </a:endParaRPr>
          </a:p>
        </p:txBody>
      </p:sp>
      <p:cxnSp>
        <p:nvCxnSpPr>
          <p:cNvPr id="239" name="Google Shape;239;p19"/>
          <p:cNvCxnSpPr/>
          <p:nvPr/>
        </p:nvCxnSpPr>
        <p:spPr>
          <a:xfrm flipH="1">
            <a:off x="4702844" y="3585208"/>
            <a:ext cx="2" cy="1530000"/>
          </a:xfrm>
          <a:prstGeom prst="straightConnector1">
            <a:avLst/>
          </a:prstGeom>
          <a:noFill/>
          <a:ln cap="flat" cmpd="sng" w="25400">
            <a:solidFill>
              <a:srgbClr val="FFFFFF"/>
            </a:solidFill>
            <a:prstDash val="solid"/>
            <a:round/>
            <a:headEnd len="med" w="med" type="oval"/>
            <a:tailEnd len="sm" w="sm" type="none"/>
          </a:ln>
        </p:spPr>
      </p:cxnSp>
      <p:cxnSp>
        <p:nvCxnSpPr>
          <p:cNvPr id="240" name="Google Shape;240;p19"/>
          <p:cNvCxnSpPr/>
          <p:nvPr/>
        </p:nvCxnSpPr>
        <p:spPr>
          <a:xfrm flipH="1">
            <a:off x="8187142" y="3613666"/>
            <a:ext cx="2" cy="1530000"/>
          </a:xfrm>
          <a:prstGeom prst="straightConnector1">
            <a:avLst/>
          </a:prstGeom>
          <a:noFill/>
          <a:ln cap="flat" cmpd="sng" w="25400">
            <a:solidFill>
              <a:srgbClr val="FFFFFF"/>
            </a:solidFill>
            <a:prstDash val="solid"/>
            <a:round/>
            <a:headEnd len="med" w="med" type="oval"/>
            <a:tailEnd len="sm" w="sm" type="none"/>
          </a:ln>
        </p:spPr>
      </p:cxnSp>
      <p:cxnSp>
        <p:nvCxnSpPr>
          <p:cNvPr id="241" name="Google Shape;241;p19"/>
          <p:cNvCxnSpPr/>
          <p:nvPr/>
        </p:nvCxnSpPr>
        <p:spPr>
          <a:xfrm flipH="1">
            <a:off x="6516451" y="3593781"/>
            <a:ext cx="1" cy="1530284"/>
          </a:xfrm>
          <a:prstGeom prst="straightConnector1">
            <a:avLst/>
          </a:prstGeom>
          <a:noFill/>
          <a:ln cap="flat" cmpd="sng" w="25400">
            <a:solidFill>
              <a:srgbClr val="FFFFFF"/>
            </a:solidFill>
            <a:prstDash val="solid"/>
            <a:round/>
            <a:headEnd len="med" w="med" type="oval"/>
            <a:tailEnd len="sm" w="sm" type="none"/>
          </a:ln>
        </p:spPr>
      </p:cxnSp>
      <p:cxnSp>
        <p:nvCxnSpPr>
          <p:cNvPr id="242" name="Google Shape;242;p19"/>
          <p:cNvCxnSpPr/>
          <p:nvPr/>
        </p:nvCxnSpPr>
        <p:spPr>
          <a:xfrm>
            <a:off x="4702844" y="5518553"/>
            <a:ext cx="0" cy="397167"/>
          </a:xfrm>
          <a:prstGeom prst="straightConnector1">
            <a:avLst/>
          </a:prstGeom>
          <a:noFill/>
          <a:ln cap="flat" cmpd="sng" w="25400">
            <a:solidFill>
              <a:srgbClr val="FFFFFF"/>
            </a:solidFill>
            <a:prstDash val="solid"/>
            <a:round/>
            <a:headEnd len="sm" w="sm" type="none"/>
            <a:tailEnd len="lg" w="lg" type="triangle"/>
          </a:ln>
        </p:spPr>
      </p:cxnSp>
      <p:cxnSp>
        <p:nvCxnSpPr>
          <p:cNvPr id="243" name="Google Shape;243;p19"/>
          <p:cNvCxnSpPr/>
          <p:nvPr/>
        </p:nvCxnSpPr>
        <p:spPr>
          <a:xfrm>
            <a:off x="6516451" y="5518553"/>
            <a:ext cx="0" cy="397167"/>
          </a:xfrm>
          <a:prstGeom prst="straightConnector1">
            <a:avLst/>
          </a:prstGeom>
          <a:noFill/>
          <a:ln cap="flat" cmpd="sng" w="25400">
            <a:solidFill>
              <a:srgbClr val="FFFFFF"/>
            </a:solidFill>
            <a:prstDash val="solid"/>
            <a:round/>
            <a:headEnd len="sm" w="sm" type="none"/>
            <a:tailEnd len="lg" w="lg" type="triangle"/>
          </a:ln>
        </p:spPr>
      </p:cxnSp>
      <p:cxnSp>
        <p:nvCxnSpPr>
          <p:cNvPr id="244" name="Google Shape;244;p19"/>
          <p:cNvCxnSpPr/>
          <p:nvPr/>
        </p:nvCxnSpPr>
        <p:spPr>
          <a:xfrm>
            <a:off x="8187142" y="5518553"/>
            <a:ext cx="0" cy="397167"/>
          </a:xfrm>
          <a:prstGeom prst="straightConnector1">
            <a:avLst/>
          </a:prstGeom>
          <a:noFill/>
          <a:ln cap="flat" cmpd="sng" w="25400">
            <a:solidFill>
              <a:srgbClr val="FFFFFF"/>
            </a:solidFill>
            <a:prstDash val="solid"/>
            <a:round/>
            <a:headEnd len="sm" w="sm" type="none"/>
            <a:tailEnd len="lg" w="lg" type="triangle"/>
          </a:ln>
        </p:spPr>
      </p:cxnSp>
      <p:sp>
        <p:nvSpPr>
          <p:cNvPr id="245" name="Google Shape;245;p19"/>
          <p:cNvSpPr txBox="1"/>
          <p:nvPr/>
        </p:nvSpPr>
        <p:spPr>
          <a:xfrm>
            <a:off x="3646945" y="169164"/>
            <a:ext cx="8476475" cy="590780"/>
          </a:xfrm>
          <a:prstGeom prst="rect">
            <a:avLst/>
          </a:prstGeom>
          <a:noFill/>
          <a:ln>
            <a:noFill/>
          </a:ln>
        </p:spPr>
        <p:txBody>
          <a:bodyPr anchorCtr="0" anchor="t" bIns="45700" lIns="91425" spcFirstLastPara="1" rIns="91425" wrap="square" tIns="45700">
            <a:noAutofit/>
          </a:bodyPr>
          <a:lstStyle/>
          <a:p>
            <a:pPr indent="0" lvl="0" marL="0" marR="0" rtl="0" algn="l">
              <a:lnSpc>
                <a:spcPct val="107000"/>
              </a:lnSpc>
              <a:spcBef>
                <a:spcPts val="0"/>
              </a:spcBef>
              <a:spcAft>
                <a:spcPts val="0"/>
              </a:spcAft>
              <a:buNone/>
            </a:pPr>
            <a:r>
              <a:rPr b="0" i="0" lang="en-US" sz="2800" u="none" cap="none" strike="noStrike">
                <a:solidFill>
                  <a:schemeClr val="lt1"/>
                </a:solidFill>
                <a:latin typeface="Cutive"/>
                <a:ea typeface="Cutive"/>
                <a:cs typeface="Cutive"/>
                <a:sym typeface="Cutive"/>
              </a:rPr>
              <a:t>– 3 Stages</a:t>
            </a:r>
            <a:endParaRPr b="1" i="0" sz="2800" u="none" cap="none" strike="noStrike">
              <a:solidFill>
                <a:schemeClr val="lt1"/>
              </a:solidFill>
              <a:latin typeface="Cutive"/>
              <a:ea typeface="Cutive"/>
              <a:cs typeface="Cutive"/>
              <a:sym typeface="Cutive"/>
            </a:endParaRPr>
          </a:p>
        </p:txBody>
      </p:sp>
    </p:spTree>
  </p:cSld>
  <p:clrMapOvr>
    <a:masterClrMapping/>
  </p:clrMapOvr>
  <mc:AlternateContent>
    <mc:Choice Requires="p14">
      <p:transition spd="slow" p14:dur="2000">
        <p:fade/>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6" name="Shape 76"/>
        <p:cNvGrpSpPr/>
        <p:nvPr/>
      </p:nvGrpSpPr>
      <p:grpSpPr>
        <a:xfrm>
          <a:off x="0" y="0"/>
          <a:ext cx="0" cy="0"/>
          <a:chOff x="0" y="0"/>
          <a:chExt cx="0" cy="0"/>
        </a:xfrm>
      </p:grpSpPr>
      <p:pic>
        <p:nvPicPr>
          <p:cNvPr descr="Afbeeldingsresultaat voor objectives" id="77" name="Google Shape;77;p2"/>
          <p:cNvPicPr preferRelativeResize="0"/>
          <p:nvPr/>
        </p:nvPicPr>
        <p:blipFill rotWithShape="1">
          <a:blip r:embed="rId3">
            <a:alphaModFix/>
          </a:blip>
          <a:srcRect b="0" l="0" r="0" t="0"/>
          <a:stretch/>
        </p:blipFill>
        <p:spPr>
          <a:xfrm rot="-5400000">
            <a:off x="-1531028" y="1707472"/>
            <a:ext cx="5943600" cy="3443056"/>
          </a:xfrm>
          <a:prstGeom prst="rect">
            <a:avLst/>
          </a:prstGeom>
          <a:noFill/>
          <a:ln>
            <a:noFill/>
          </a:ln>
        </p:spPr>
      </p:pic>
      <p:sp>
        <p:nvSpPr>
          <p:cNvPr id="78" name="Google Shape;78;p2"/>
          <p:cNvSpPr txBox="1"/>
          <p:nvPr/>
        </p:nvSpPr>
        <p:spPr>
          <a:xfrm>
            <a:off x="2923469" y="1617874"/>
            <a:ext cx="7957891" cy="1255728"/>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000000"/>
              </a:buClr>
              <a:buSzPts val="2800"/>
              <a:buFont typeface="Arial"/>
              <a:buNone/>
            </a:pPr>
            <a:r>
              <a:rPr b="0" i="0" lang="en-US" sz="2400" u="none" cap="none" strike="noStrike">
                <a:solidFill>
                  <a:schemeClr val="dk1"/>
                </a:solidFill>
                <a:latin typeface="Cutive"/>
                <a:ea typeface="Cutive"/>
                <a:cs typeface="Cutive"/>
                <a:sym typeface="Cutive"/>
              </a:rPr>
              <a:t>To enrich our Socio-Technical Systems Design heritage, with new ideas, frameworks, or practices for SmarT Organization Design in a digital world…</a:t>
            </a:r>
            <a:endParaRPr b="0" i="0" sz="2400" u="none" cap="none" strike="noStrike">
              <a:solidFill>
                <a:srgbClr val="000000"/>
              </a:solidFill>
              <a:latin typeface="Cutive"/>
              <a:ea typeface="Cutive"/>
              <a:cs typeface="Cutive"/>
              <a:sym typeface="Cutive"/>
            </a:endParaRPr>
          </a:p>
        </p:txBody>
      </p:sp>
      <p:sp>
        <p:nvSpPr>
          <p:cNvPr id="79" name="Google Shape;79;p2"/>
          <p:cNvSpPr txBox="1"/>
          <p:nvPr/>
        </p:nvSpPr>
        <p:spPr>
          <a:xfrm>
            <a:off x="2887836" y="3584093"/>
            <a:ext cx="7778713" cy="1478353"/>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Clr>
                <a:srgbClr val="000000"/>
              </a:buClr>
              <a:buSzPts val="2800"/>
              <a:buFont typeface="Arial"/>
              <a:buNone/>
            </a:pPr>
            <a:r>
              <a:rPr b="0" i="0" lang="en-US" sz="2400" u="none" cap="none" strike="noStrike">
                <a:solidFill>
                  <a:schemeClr val="dk1"/>
                </a:solidFill>
                <a:latin typeface="Cutive"/>
                <a:ea typeface="Cutive"/>
                <a:cs typeface="Cutive"/>
                <a:sym typeface="Cutive"/>
              </a:rPr>
              <a:t>To grow our Global Network by connecting with a wider ‘universe’ of others who believe “humanism and effectiveness can and must be linked together in the design of work and work systems”  </a:t>
            </a:r>
            <a:endParaRPr b="0" i="0" sz="2400" u="none" cap="none" strike="noStrike">
              <a:solidFill>
                <a:srgbClr val="000000"/>
              </a:solidFill>
              <a:latin typeface="Cutive"/>
              <a:ea typeface="Cutive"/>
              <a:cs typeface="Cutive"/>
              <a:sym typeface="Cutive"/>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78"/>
                                        </p:tgtEl>
                                        <p:attrNameLst>
                                          <p:attrName>style.visibility</p:attrName>
                                        </p:attrNameLst>
                                      </p:cBhvr>
                                      <p:to>
                                        <p:strVal val="visible"/>
                                      </p:to>
                                    </p:set>
                                    <p:animEffect filter="fade" transition="in">
                                      <p:cBhvr>
                                        <p:cTn dur="750"/>
                                        <p:tgtEl>
                                          <p:spTgt spid="78"/>
                                        </p:tgtEl>
                                      </p:cBhvr>
                                    </p:animEffect>
                                  </p:childTnLst>
                                </p:cTn>
                              </p:par>
                            </p:childTnLst>
                          </p:cTn>
                        </p:par>
                        <p:par>
                          <p:cTn fill="hold">
                            <p:stCondLst>
                              <p:cond delay="750"/>
                            </p:stCondLst>
                            <p:childTnLst>
                              <p:par>
                                <p:cTn fill="hold" nodeType="afterEffect" presetClass="entr" presetID="10" presetSubtype="0">
                                  <p:stCondLst>
                                    <p:cond delay="0"/>
                                  </p:stCondLst>
                                  <p:childTnLst>
                                    <p:set>
                                      <p:cBhvr>
                                        <p:cTn dur="1" fill="hold">
                                          <p:stCondLst>
                                            <p:cond delay="0"/>
                                          </p:stCondLst>
                                        </p:cTn>
                                        <p:tgtEl>
                                          <p:spTgt spid="79"/>
                                        </p:tgtEl>
                                        <p:attrNameLst>
                                          <p:attrName>style.visibility</p:attrName>
                                        </p:attrNameLst>
                                      </p:cBhvr>
                                      <p:to>
                                        <p:strVal val="visible"/>
                                      </p:to>
                                    </p:set>
                                    <p:animEffect filter="fade" transition="in">
                                      <p:cBhvr>
                                        <p:cTn dur="750"/>
                                        <p:tgtEl>
                                          <p:spTgt spid="7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9" name="Shape 249"/>
        <p:cNvGrpSpPr/>
        <p:nvPr/>
      </p:nvGrpSpPr>
      <p:grpSpPr>
        <a:xfrm>
          <a:off x="0" y="0"/>
          <a:ext cx="0" cy="0"/>
          <a:chOff x="0" y="0"/>
          <a:chExt cx="0" cy="0"/>
        </a:xfrm>
      </p:grpSpPr>
      <p:pic>
        <p:nvPicPr>
          <p:cNvPr descr="Gerelateerde afbeelding" id="250" name="Google Shape;250;p20"/>
          <p:cNvPicPr preferRelativeResize="0"/>
          <p:nvPr/>
        </p:nvPicPr>
        <p:blipFill rotWithShape="1">
          <a:blip r:embed="rId3">
            <a:alphaModFix/>
          </a:blip>
          <a:srcRect b="0" l="0" r="0" t="0"/>
          <a:stretch/>
        </p:blipFill>
        <p:spPr>
          <a:xfrm>
            <a:off x="0" y="0"/>
            <a:ext cx="12192000" cy="6862792"/>
          </a:xfrm>
          <a:prstGeom prst="rect">
            <a:avLst/>
          </a:prstGeom>
          <a:noFill/>
          <a:ln>
            <a:noFill/>
          </a:ln>
        </p:spPr>
      </p:pic>
      <p:sp>
        <p:nvSpPr>
          <p:cNvPr id="251" name="Google Shape;251;p20"/>
          <p:cNvSpPr/>
          <p:nvPr/>
        </p:nvSpPr>
        <p:spPr>
          <a:xfrm>
            <a:off x="-381000" y="-224353"/>
            <a:ext cx="12954000" cy="7366000"/>
          </a:xfrm>
          <a:prstGeom prst="rect">
            <a:avLst/>
          </a:prstGeom>
          <a:solidFill>
            <a:srgbClr val="000000">
              <a:alpha val="40000"/>
            </a:srgbClr>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252" name="Google Shape;252;p20"/>
          <p:cNvPicPr preferRelativeResize="0"/>
          <p:nvPr/>
        </p:nvPicPr>
        <p:blipFill rotWithShape="1">
          <a:blip r:embed="rId4">
            <a:alphaModFix/>
          </a:blip>
          <a:srcRect b="0" l="0" r="0" t="0"/>
          <a:stretch/>
        </p:blipFill>
        <p:spPr>
          <a:xfrm>
            <a:off x="3647574" y="1347536"/>
            <a:ext cx="5310277" cy="4222223"/>
          </a:xfrm>
          <a:prstGeom prst="rect">
            <a:avLst/>
          </a:prstGeom>
          <a:noFill/>
          <a:ln>
            <a:noFill/>
          </a:ln>
        </p:spPr>
      </p:pic>
      <p:sp>
        <p:nvSpPr>
          <p:cNvPr id="253" name="Google Shape;253;p20"/>
          <p:cNvSpPr txBox="1"/>
          <p:nvPr/>
        </p:nvSpPr>
        <p:spPr>
          <a:xfrm>
            <a:off x="1389862" y="3650759"/>
            <a:ext cx="2437918" cy="810104"/>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0" i="0" lang="en-US" sz="2400" u="none" cap="none" strike="noStrike">
                <a:solidFill>
                  <a:schemeClr val="lt1"/>
                </a:solidFill>
                <a:latin typeface="Cutive"/>
                <a:ea typeface="Cutive"/>
                <a:cs typeface="Cutive"/>
                <a:sym typeface="Cutive"/>
              </a:rPr>
              <a:t>THRIVING </a:t>
            </a:r>
            <a:br>
              <a:rPr b="0" i="0" lang="en-US" sz="2400" u="none" cap="none" strike="noStrike">
                <a:solidFill>
                  <a:schemeClr val="lt1"/>
                </a:solidFill>
                <a:latin typeface="Cutive"/>
                <a:ea typeface="Cutive"/>
                <a:cs typeface="Cutive"/>
                <a:sym typeface="Cutive"/>
              </a:rPr>
            </a:br>
            <a:r>
              <a:rPr b="0" i="0" lang="en-US" sz="2400" u="none" cap="none" strike="noStrike">
                <a:solidFill>
                  <a:schemeClr val="lt1"/>
                </a:solidFill>
                <a:latin typeface="Cutive"/>
                <a:ea typeface="Cutive"/>
                <a:cs typeface="Cutive"/>
                <a:sym typeface="Cutive"/>
              </a:rPr>
              <a:t>PATHWAY</a:t>
            </a:r>
            <a:endParaRPr b="0" i="0" sz="2400" u="none" cap="none" strike="noStrike">
              <a:solidFill>
                <a:schemeClr val="lt1"/>
              </a:solidFill>
              <a:latin typeface="Cutive"/>
              <a:ea typeface="Cutive"/>
              <a:cs typeface="Cutive"/>
              <a:sym typeface="Cutive"/>
            </a:endParaRPr>
          </a:p>
        </p:txBody>
      </p:sp>
      <p:sp>
        <p:nvSpPr>
          <p:cNvPr id="254" name="Google Shape;254;p20"/>
          <p:cNvSpPr txBox="1"/>
          <p:nvPr/>
        </p:nvSpPr>
        <p:spPr>
          <a:xfrm>
            <a:off x="8745196" y="3715175"/>
            <a:ext cx="2592287" cy="745688"/>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0" i="0" lang="en-US" sz="2400" u="none" cap="none" strike="noStrike">
                <a:solidFill>
                  <a:schemeClr val="lt1"/>
                </a:solidFill>
                <a:latin typeface="Cutive"/>
                <a:ea typeface="Cutive"/>
                <a:cs typeface="Cutive"/>
                <a:sym typeface="Cutive"/>
              </a:rPr>
              <a:t>EFFICIENCY</a:t>
            </a:r>
            <a:br>
              <a:rPr b="0" i="0" lang="en-US" sz="2400" u="none" cap="none" strike="noStrike">
                <a:solidFill>
                  <a:schemeClr val="lt1"/>
                </a:solidFill>
                <a:latin typeface="Cutive"/>
                <a:ea typeface="Cutive"/>
                <a:cs typeface="Cutive"/>
                <a:sym typeface="Cutive"/>
              </a:rPr>
            </a:br>
            <a:r>
              <a:rPr b="0" i="0" lang="en-US" sz="2400" u="none" cap="none" strike="noStrike">
                <a:solidFill>
                  <a:schemeClr val="lt1"/>
                </a:solidFill>
                <a:latin typeface="Cutive"/>
                <a:ea typeface="Cutive"/>
                <a:cs typeface="Cutive"/>
                <a:sym typeface="Cutive"/>
              </a:rPr>
              <a:t>PATHWAY</a:t>
            </a:r>
            <a:endParaRPr b="0" i="0" sz="2400" u="none" cap="none" strike="noStrike">
              <a:solidFill>
                <a:schemeClr val="lt1"/>
              </a:solidFill>
              <a:latin typeface="Cutive"/>
              <a:ea typeface="Cutive"/>
              <a:cs typeface="Cutive"/>
              <a:sym typeface="Cutive"/>
            </a:endParaRPr>
          </a:p>
        </p:txBody>
      </p:sp>
      <p:sp>
        <p:nvSpPr>
          <p:cNvPr id="255" name="Google Shape;255;p20"/>
          <p:cNvSpPr txBox="1"/>
          <p:nvPr/>
        </p:nvSpPr>
        <p:spPr>
          <a:xfrm>
            <a:off x="856760" y="1227938"/>
            <a:ext cx="3731305" cy="830997"/>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0" i="0" lang="en-US" sz="2400" u="none" cap="none" strike="noStrike">
                <a:solidFill>
                  <a:schemeClr val="lt1"/>
                </a:solidFill>
                <a:latin typeface="Cutive"/>
                <a:ea typeface="Cutive"/>
                <a:cs typeface="Cutive"/>
                <a:sym typeface="Cutive"/>
              </a:rPr>
              <a:t>Collaborative Ecosystem Design</a:t>
            </a:r>
            <a:endParaRPr b="0" i="0" sz="1400" u="none" cap="none" strike="noStrike">
              <a:solidFill>
                <a:schemeClr val="lt1"/>
              </a:solidFill>
              <a:latin typeface="Cutive"/>
              <a:ea typeface="Cutive"/>
              <a:cs typeface="Cutive"/>
              <a:sym typeface="Cutive"/>
            </a:endParaRPr>
          </a:p>
        </p:txBody>
      </p:sp>
      <p:sp>
        <p:nvSpPr>
          <p:cNvPr id="256" name="Google Shape;256;p20"/>
          <p:cNvSpPr txBox="1"/>
          <p:nvPr/>
        </p:nvSpPr>
        <p:spPr>
          <a:xfrm>
            <a:off x="7878673" y="1227938"/>
            <a:ext cx="3640183" cy="830997"/>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0" i="0" lang="en-US" sz="2400" u="none" cap="none" strike="noStrike">
                <a:solidFill>
                  <a:schemeClr val="lt1"/>
                </a:solidFill>
                <a:latin typeface="Cutive"/>
                <a:ea typeface="Cutive"/>
                <a:cs typeface="Cutive"/>
                <a:sym typeface="Cutive"/>
              </a:rPr>
              <a:t>Ecosystem </a:t>
            </a:r>
            <a:br>
              <a:rPr b="0" i="0" lang="en-US" sz="2400" u="none" cap="none" strike="noStrike">
                <a:solidFill>
                  <a:schemeClr val="lt1"/>
                </a:solidFill>
                <a:latin typeface="Cutive"/>
                <a:ea typeface="Cutive"/>
                <a:cs typeface="Cutive"/>
                <a:sym typeface="Cutive"/>
              </a:rPr>
            </a:br>
            <a:r>
              <a:rPr b="0" i="0" lang="en-US" sz="2400" u="none" cap="none" strike="noStrike">
                <a:solidFill>
                  <a:schemeClr val="lt1"/>
                </a:solidFill>
                <a:latin typeface="Cutive"/>
                <a:ea typeface="Cutive"/>
                <a:cs typeface="Cutive"/>
                <a:sym typeface="Cutive"/>
              </a:rPr>
              <a:t>Design Default</a:t>
            </a:r>
            <a:endParaRPr b="0" i="0" sz="2400" u="none" cap="none" strike="noStrike">
              <a:solidFill>
                <a:schemeClr val="lt1"/>
              </a:solidFill>
              <a:latin typeface="Cutive"/>
              <a:ea typeface="Cutive"/>
              <a:cs typeface="Cutive"/>
              <a:sym typeface="Cutive"/>
            </a:endParaRPr>
          </a:p>
        </p:txBody>
      </p:sp>
      <p:sp>
        <p:nvSpPr>
          <p:cNvPr id="257" name="Google Shape;257;p20"/>
          <p:cNvSpPr txBox="1"/>
          <p:nvPr/>
        </p:nvSpPr>
        <p:spPr>
          <a:xfrm>
            <a:off x="384047" y="146304"/>
            <a:ext cx="3890773" cy="59078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2800" u="none" cap="none" strike="noStrike">
                <a:solidFill>
                  <a:schemeClr val="lt1"/>
                </a:solidFill>
                <a:latin typeface="Cutive"/>
                <a:ea typeface="Cutive"/>
                <a:cs typeface="Cutive"/>
                <a:sym typeface="Cutive"/>
              </a:rPr>
              <a:t>Humanity Choice</a:t>
            </a:r>
            <a:endParaRPr/>
          </a:p>
        </p:txBody>
      </p:sp>
    </p:spTree>
  </p:cSld>
  <p:clrMapOvr>
    <a:masterClrMapping/>
  </p:clrMapOvr>
  <mc:AlternateContent>
    <mc:Choice Requires="p14">
      <p:transition spd="slow" p14:dur="20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52"/>
                                        </p:tgtEl>
                                        <p:attrNameLst>
                                          <p:attrName>style.visibility</p:attrName>
                                        </p:attrNameLst>
                                      </p:cBhvr>
                                      <p:to>
                                        <p:strVal val="visible"/>
                                      </p:to>
                                    </p:set>
                                    <p:animEffect filter="fade" transition="in">
                                      <p:cBhvr>
                                        <p:cTn dur="500"/>
                                        <p:tgtEl>
                                          <p:spTgt spid="252"/>
                                        </p:tgtEl>
                                      </p:cBhvr>
                                    </p:animEffect>
                                  </p:childTnLst>
                                </p:cTn>
                              </p:par>
                              <p:par>
                                <p:cTn fill="hold" nodeType="withEffect" presetClass="entr" presetID="10" presetSubtype="0">
                                  <p:stCondLst>
                                    <p:cond delay="0"/>
                                  </p:stCondLst>
                                  <p:childTnLst>
                                    <p:set>
                                      <p:cBhvr>
                                        <p:cTn dur="1" fill="hold">
                                          <p:stCondLst>
                                            <p:cond delay="0"/>
                                          </p:stCondLst>
                                        </p:cTn>
                                        <p:tgtEl>
                                          <p:spTgt spid="253"/>
                                        </p:tgtEl>
                                        <p:attrNameLst>
                                          <p:attrName>style.visibility</p:attrName>
                                        </p:attrNameLst>
                                      </p:cBhvr>
                                      <p:to>
                                        <p:strVal val="visible"/>
                                      </p:to>
                                    </p:set>
                                    <p:animEffect filter="fade" transition="in">
                                      <p:cBhvr>
                                        <p:cTn dur="500"/>
                                        <p:tgtEl>
                                          <p:spTgt spid="253"/>
                                        </p:tgtEl>
                                      </p:cBhvr>
                                    </p:animEffect>
                                  </p:childTnLst>
                                </p:cTn>
                              </p:par>
                              <p:par>
                                <p:cTn fill="hold" nodeType="withEffect" presetClass="entr" presetID="10" presetSubtype="0">
                                  <p:stCondLst>
                                    <p:cond delay="0"/>
                                  </p:stCondLst>
                                  <p:childTnLst>
                                    <p:set>
                                      <p:cBhvr>
                                        <p:cTn dur="1" fill="hold">
                                          <p:stCondLst>
                                            <p:cond delay="0"/>
                                          </p:stCondLst>
                                        </p:cTn>
                                        <p:tgtEl>
                                          <p:spTgt spid="254"/>
                                        </p:tgtEl>
                                        <p:attrNameLst>
                                          <p:attrName>style.visibility</p:attrName>
                                        </p:attrNameLst>
                                      </p:cBhvr>
                                      <p:to>
                                        <p:strVal val="visible"/>
                                      </p:to>
                                    </p:set>
                                    <p:animEffect filter="fade" transition="in">
                                      <p:cBhvr>
                                        <p:cTn dur="500"/>
                                        <p:tgtEl>
                                          <p:spTgt spid="25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5"/>
                                        </p:tgtEl>
                                        <p:attrNameLst>
                                          <p:attrName>style.visibility</p:attrName>
                                        </p:attrNameLst>
                                      </p:cBhvr>
                                      <p:to>
                                        <p:strVal val="visible"/>
                                      </p:to>
                                    </p:set>
                                    <p:animEffect filter="fade" transition="in">
                                      <p:cBhvr>
                                        <p:cTn dur="500"/>
                                        <p:tgtEl>
                                          <p:spTgt spid="255"/>
                                        </p:tgtEl>
                                      </p:cBhvr>
                                    </p:animEffect>
                                  </p:childTnLst>
                                </p:cTn>
                              </p:par>
                              <p:par>
                                <p:cTn fill="hold" nodeType="withEffect" presetClass="entr" presetID="10" presetSubtype="0">
                                  <p:stCondLst>
                                    <p:cond delay="0"/>
                                  </p:stCondLst>
                                  <p:childTnLst>
                                    <p:set>
                                      <p:cBhvr>
                                        <p:cTn dur="1" fill="hold">
                                          <p:stCondLst>
                                            <p:cond delay="0"/>
                                          </p:stCondLst>
                                        </p:cTn>
                                        <p:tgtEl>
                                          <p:spTgt spid="256"/>
                                        </p:tgtEl>
                                        <p:attrNameLst>
                                          <p:attrName>style.visibility</p:attrName>
                                        </p:attrNameLst>
                                      </p:cBhvr>
                                      <p:to>
                                        <p:strVal val="visible"/>
                                      </p:to>
                                    </p:set>
                                    <p:animEffect filter="fade" transition="in">
                                      <p:cBhvr>
                                        <p:cTn dur="500"/>
                                        <p:tgtEl>
                                          <p:spTgt spid="25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1" name="Shape 261"/>
        <p:cNvGrpSpPr/>
        <p:nvPr/>
      </p:nvGrpSpPr>
      <p:grpSpPr>
        <a:xfrm>
          <a:off x="0" y="0"/>
          <a:ext cx="0" cy="0"/>
          <a:chOff x="0" y="0"/>
          <a:chExt cx="0" cy="0"/>
        </a:xfrm>
      </p:grpSpPr>
      <p:pic>
        <p:nvPicPr>
          <p:cNvPr descr="Gerelateerde afbeelding" id="262" name="Google Shape;262;p21"/>
          <p:cNvPicPr preferRelativeResize="0"/>
          <p:nvPr/>
        </p:nvPicPr>
        <p:blipFill rotWithShape="1">
          <a:blip r:embed="rId3">
            <a:alphaModFix/>
          </a:blip>
          <a:srcRect b="0" l="0" r="0" t="0"/>
          <a:stretch/>
        </p:blipFill>
        <p:spPr>
          <a:xfrm>
            <a:off x="0" y="0"/>
            <a:ext cx="12192000" cy="6862792"/>
          </a:xfrm>
          <a:prstGeom prst="rect">
            <a:avLst/>
          </a:prstGeom>
          <a:noFill/>
          <a:ln>
            <a:noFill/>
          </a:ln>
        </p:spPr>
      </p:pic>
      <p:sp>
        <p:nvSpPr>
          <p:cNvPr id="263" name="Google Shape;263;p21"/>
          <p:cNvSpPr/>
          <p:nvPr/>
        </p:nvSpPr>
        <p:spPr>
          <a:xfrm>
            <a:off x="-457200" y="-344843"/>
            <a:ext cx="12954000" cy="7366000"/>
          </a:xfrm>
          <a:prstGeom prst="rect">
            <a:avLst/>
          </a:prstGeom>
          <a:solidFill>
            <a:srgbClr val="000000">
              <a:alpha val="40000"/>
            </a:srgbClr>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64" name="Google Shape;264;p21"/>
          <p:cNvSpPr txBox="1"/>
          <p:nvPr/>
        </p:nvSpPr>
        <p:spPr>
          <a:xfrm>
            <a:off x="4027615" y="2361657"/>
            <a:ext cx="12350399" cy="898500"/>
          </a:xfrm>
          <a:prstGeom prst="rect">
            <a:avLst/>
          </a:prstGeom>
          <a:noFill/>
          <a:ln>
            <a:noFill/>
          </a:ln>
        </p:spPr>
        <p:txBody>
          <a:bodyPr anchorCtr="0" anchor="b" bIns="45700" lIns="91425" spcFirstLastPara="1" rIns="91425" wrap="square" tIns="45700">
            <a:noAutofit/>
          </a:bodyPr>
          <a:lstStyle/>
          <a:p>
            <a:pPr indent="0" lvl="0" marL="0" marR="0" rtl="0" algn="l">
              <a:lnSpc>
                <a:spcPct val="70000"/>
              </a:lnSpc>
              <a:spcBef>
                <a:spcPts val="0"/>
              </a:spcBef>
              <a:spcAft>
                <a:spcPts val="0"/>
              </a:spcAft>
              <a:buClr>
                <a:srgbClr val="000000"/>
              </a:buClr>
              <a:buSzPts val="3200"/>
              <a:buFont typeface="Arial"/>
              <a:buNone/>
            </a:pPr>
            <a:r>
              <a:t/>
            </a:r>
            <a:endParaRPr b="0" i="0" sz="2800" u="none" cap="none" strike="noStrike">
              <a:solidFill>
                <a:schemeClr val="dk1"/>
              </a:solidFill>
              <a:latin typeface="Cutive"/>
              <a:ea typeface="Cutive"/>
              <a:cs typeface="Cutive"/>
              <a:sym typeface="Cutive"/>
            </a:endParaRPr>
          </a:p>
        </p:txBody>
      </p:sp>
      <p:sp>
        <p:nvSpPr>
          <p:cNvPr id="265" name="Google Shape;265;p21"/>
          <p:cNvSpPr txBox="1"/>
          <p:nvPr/>
        </p:nvSpPr>
        <p:spPr>
          <a:xfrm>
            <a:off x="384047" y="146304"/>
            <a:ext cx="11320273" cy="876226"/>
          </a:xfrm>
          <a:prstGeom prst="rect">
            <a:avLst/>
          </a:prstGeom>
          <a:noFill/>
          <a:ln>
            <a:noFill/>
          </a:ln>
        </p:spPr>
        <p:txBody>
          <a:bodyPr anchorCtr="0" anchor="t" bIns="45700" lIns="91425" spcFirstLastPara="1" rIns="91425" wrap="square" tIns="45700">
            <a:noAutofit/>
          </a:bodyPr>
          <a:lstStyle/>
          <a:p>
            <a:pPr indent="0" lvl="0" marL="0" marR="0" rtl="0" algn="l">
              <a:lnSpc>
                <a:spcPct val="70000"/>
              </a:lnSpc>
              <a:spcBef>
                <a:spcPts val="0"/>
              </a:spcBef>
              <a:spcAft>
                <a:spcPts val="0"/>
              </a:spcAft>
              <a:buNone/>
            </a:pPr>
            <a:r>
              <a:rPr b="0" i="0" lang="en-US" sz="2800" u="none" cap="none" strike="noStrike">
                <a:solidFill>
                  <a:schemeClr val="lt1"/>
                </a:solidFill>
                <a:latin typeface="Cutive"/>
                <a:ea typeface="Cutive"/>
                <a:cs typeface="Cutive"/>
                <a:sym typeface="Cutive"/>
              </a:rPr>
              <a:t>Digital World: new socio-economic-technical context </a:t>
            </a:r>
            <a:endParaRPr b="0" i="0" sz="2800" u="none" cap="none" strike="noStrike">
              <a:solidFill>
                <a:srgbClr val="000000"/>
              </a:solidFill>
              <a:latin typeface="Cutive"/>
              <a:ea typeface="Cutive"/>
              <a:cs typeface="Cutive"/>
              <a:sym typeface="Cutive"/>
            </a:endParaRPr>
          </a:p>
          <a:p>
            <a:pPr indent="0" lvl="0" marL="0" marR="0" rtl="0" algn="l">
              <a:lnSpc>
                <a:spcPct val="70000"/>
              </a:lnSpc>
              <a:spcBef>
                <a:spcPts val="600"/>
              </a:spcBef>
              <a:spcAft>
                <a:spcPts val="600"/>
              </a:spcAft>
              <a:buNone/>
            </a:pPr>
            <a:r>
              <a:rPr b="0" i="0" lang="en-US" sz="2800" u="none" cap="none" strike="noStrike">
                <a:solidFill>
                  <a:schemeClr val="lt1"/>
                </a:solidFill>
                <a:latin typeface="Cutive"/>
                <a:ea typeface="Cutive"/>
                <a:cs typeface="Cutive"/>
                <a:sym typeface="Cutive"/>
              </a:rPr>
              <a:t>ecosystem for value creation with data and platforms</a:t>
            </a:r>
            <a:endParaRPr b="0" i="0" sz="2800" u="none" cap="none" strike="noStrike">
              <a:solidFill>
                <a:schemeClr val="dk1"/>
              </a:solidFill>
              <a:latin typeface="Cutive"/>
              <a:ea typeface="Cutive"/>
              <a:cs typeface="Cutive"/>
              <a:sym typeface="Cutive"/>
            </a:endParaRPr>
          </a:p>
        </p:txBody>
      </p:sp>
      <p:sp>
        <p:nvSpPr>
          <p:cNvPr id="266" name="Google Shape;266;p21"/>
          <p:cNvSpPr txBox="1"/>
          <p:nvPr/>
        </p:nvSpPr>
        <p:spPr>
          <a:xfrm>
            <a:off x="384047" y="1409083"/>
            <a:ext cx="4069619" cy="566021"/>
          </a:xfrm>
          <a:prstGeom prst="rect">
            <a:avLst/>
          </a:prstGeom>
          <a:noFill/>
          <a:ln>
            <a:noFill/>
          </a:ln>
        </p:spPr>
        <p:txBody>
          <a:bodyPr anchorCtr="0" anchor="t" bIns="45700" lIns="91425" spcFirstLastPara="1" rIns="91425" wrap="square" tIns="45700">
            <a:noAutofit/>
          </a:bodyPr>
          <a:lstStyle/>
          <a:p>
            <a:pPr indent="0" lvl="0" marL="114300" marR="0" rtl="0" algn="l">
              <a:lnSpc>
                <a:spcPct val="90000"/>
              </a:lnSpc>
              <a:spcBef>
                <a:spcPts val="1000"/>
              </a:spcBef>
              <a:spcAft>
                <a:spcPts val="0"/>
              </a:spcAft>
              <a:buClr>
                <a:schemeClr val="dk1"/>
              </a:buClr>
              <a:buSzPts val="1800"/>
              <a:buFont typeface="Arial"/>
              <a:buNone/>
            </a:pPr>
            <a:r>
              <a:rPr b="0" i="0" lang="en-US" sz="2400" u="none" cap="none" strike="noStrike">
                <a:solidFill>
                  <a:schemeClr val="lt1"/>
                </a:solidFill>
                <a:latin typeface="Cutive"/>
                <a:ea typeface="Cutive"/>
                <a:cs typeface="Cutive"/>
                <a:sym typeface="Cutive"/>
              </a:rPr>
              <a:t>Scalable Efficiency World</a:t>
            </a:r>
            <a:endParaRPr b="0" i="0" sz="2400" u="none" cap="none" strike="noStrike">
              <a:solidFill>
                <a:schemeClr val="dk1"/>
              </a:solidFill>
              <a:latin typeface="Cutive"/>
              <a:ea typeface="Cutive"/>
              <a:cs typeface="Cutive"/>
              <a:sym typeface="Cutive"/>
            </a:endParaRPr>
          </a:p>
        </p:txBody>
      </p:sp>
      <p:pic>
        <p:nvPicPr>
          <p:cNvPr descr="Afbeeldingsresultaat voor toothbrush" id="267" name="Google Shape;267;p21"/>
          <p:cNvPicPr preferRelativeResize="0"/>
          <p:nvPr/>
        </p:nvPicPr>
        <p:blipFill rotWithShape="1">
          <a:blip r:embed="rId4">
            <a:alphaModFix/>
          </a:blip>
          <a:srcRect b="0" l="0" r="0" t="0"/>
          <a:stretch/>
        </p:blipFill>
        <p:spPr>
          <a:xfrm>
            <a:off x="1306456" y="4122260"/>
            <a:ext cx="2224800" cy="1876956"/>
          </a:xfrm>
          <a:prstGeom prst="rect">
            <a:avLst/>
          </a:prstGeom>
          <a:noFill/>
          <a:ln>
            <a:noFill/>
          </a:ln>
          <a:effectLst>
            <a:outerShdw blurRad="50800" rotWithShape="0" algn="tl" dir="2700000" dist="38100">
              <a:srgbClr val="000000">
                <a:alpha val="40000"/>
              </a:srgbClr>
            </a:outerShdw>
          </a:effectLst>
        </p:spPr>
      </p:pic>
      <p:pic>
        <p:nvPicPr>
          <p:cNvPr descr="Gerelateerde afbeelding" id="268" name="Google Shape;268;p21"/>
          <p:cNvPicPr preferRelativeResize="0"/>
          <p:nvPr/>
        </p:nvPicPr>
        <p:blipFill rotWithShape="1">
          <a:blip r:embed="rId5">
            <a:alphaModFix/>
          </a:blip>
          <a:srcRect b="0" l="0" r="0" t="0"/>
          <a:stretch/>
        </p:blipFill>
        <p:spPr>
          <a:xfrm>
            <a:off x="1305996" y="2177181"/>
            <a:ext cx="2225721" cy="1750636"/>
          </a:xfrm>
          <a:prstGeom prst="rect">
            <a:avLst/>
          </a:prstGeom>
          <a:noFill/>
          <a:ln>
            <a:noFill/>
          </a:ln>
          <a:effectLst>
            <a:outerShdw blurRad="50800" rotWithShape="0" algn="tl" dir="2700000" dist="38100">
              <a:srgbClr val="000000">
                <a:alpha val="40000"/>
              </a:srgbClr>
            </a:outerShdw>
          </a:effectLst>
        </p:spPr>
      </p:pic>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64"/>
                                        </p:tgtEl>
                                        <p:attrNameLst>
                                          <p:attrName>style.visibility</p:attrName>
                                        </p:attrNameLst>
                                      </p:cBhvr>
                                      <p:to>
                                        <p:strVal val="visible"/>
                                      </p:to>
                                    </p:set>
                                    <p:animEffect filter="fade" transition="in">
                                      <p:cBhvr>
                                        <p:cTn dur="750"/>
                                        <p:tgtEl>
                                          <p:spTgt spid="26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2" name="Shape 272"/>
        <p:cNvGrpSpPr/>
        <p:nvPr/>
      </p:nvGrpSpPr>
      <p:grpSpPr>
        <a:xfrm>
          <a:off x="0" y="0"/>
          <a:ext cx="0" cy="0"/>
          <a:chOff x="0" y="0"/>
          <a:chExt cx="0" cy="0"/>
        </a:xfrm>
      </p:grpSpPr>
      <p:pic>
        <p:nvPicPr>
          <p:cNvPr descr="Gerelateerde afbeelding" id="273" name="Google Shape;273;p22"/>
          <p:cNvPicPr preferRelativeResize="0"/>
          <p:nvPr/>
        </p:nvPicPr>
        <p:blipFill rotWithShape="1">
          <a:blip r:embed="rId3">
            <a:alphaModFix/>
          </a:blip>
          <a:srcRect b="0" l="0" r="0" t="0"/>
          <a:stretch/>
        </p:blipFill>
        <p:spPr>
          <a:xfrm>
            <a:off x="0" y="0"/>
            <a:ext cx="12192000" cy="6862792"/>
          </a:xfrm>
          <a:prstGeom prst="rect">
            <a:avLst/>
          </a:prstGeom>
          <a:noFill/>
          <a:ln>
            <a:noFill/>
          </a:ln>
        </p:spPr>
      </p:pic>
      <p:sp>
        <p:nvSpPr>
          <p:cNvPr id="274" name="Google Shape;274;p22"/>
          <p:cNvSpPr/>
          <p:nvPr/>
        </p:nvSpPr>
        <p:spPr>
          <a:xfrm>
            <a:off x="-325120" y="-375086"/>
            <a:ext cx="12954000" cy="7366000"/>
          </a:xfrm>
          <a:prstGeom prst="rect">
            <a:avLst/>
          </a:prstGeom>
          <a:solidFill>
            <a:srgbClr val="000000">
              <a:alpha val="40000"/>
            </a:srgbClr>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75" name="Google Shape;275;p22"/>
          <p:cNvSpPr txBox="1"/>
          <p:nvPr>
            <p:ph idx="1" type="body"/>
          </p:nvPr>
        </p:nvSpPr>
        <p:spPr>
          <a:xfrm>
            <a:off x="384047" y="1409083"/>
            <a:ext cx="4069619" cy="566021"/>
          </a:xfrm>
          <a:prstGeom prst="rect">
            <a:avLst/>
          </a:prstGeom>
          <a:noFill/>
          <a:ln>
            <a:noFill/>
          </a:ln>
        </p:spPr>
        <p:txBody>
          <a:bodyPr anchorCtr="0" anchor="t" bIns="45700" lIns="91425" spcFirstLastPara="1" rIns="91425" wrap="square" tIns="45700">
            <a:noAutofit/>
          </a:bodyPr>
          <a:lstStyle/>
          <a:p>
            <a:pPr indent="0" lvl="0" marL="114300" rtl="0" algn="l">
              <a:lnSpc>
                <a:spcPct val="90000"/>
              </a:lnSpc>
              <a:spcBef>
                <a:spcPts val="1000"/>
              </a:spcBef>
              <a:spcAft>
                <a:spcPts val="0"/>
              </a:spcAft>
              <a:buClr>
                <a:schemeClr val="dk1"/>
              </a:buClr>
              <a:buSzPts val="1800"/>
              <a:buNone/>
            </a:pPr>
            <a:r>
              <a:rPr lang="en-US" sz="2400">
                <a:solidFill>
                  <a:schemeClr val="lt1"/>
                </a:solidFill>
                <a:latin typeface="Cutive"/>
                <a:ea typeface="Cutive"/>
                <a:cs typeface="Cutive"/>
                <a:sym typeface="Cutive"/>
              </a:rPr>
              <a:t>Scalable Efficiency World</a:t>
            </a:r>
            <a:endParaRPr sz="2400">
              <a:latin typeface="Cutive"/>
              <a:ea typeface="Cutive"/>
              <a:cs typeface="Cutive"/>
              <a:sym typeface="Cutive"/>
            </a:endParaRPr>
          </a:p>
        </p:txBody>
      </p:sp>
      <p:sp>
        <p:nvSpPr>
          <p:cNvPr id="276" name="Google Shape;276;p22"/>
          <p:cNvSpPr txBox="1"/>
          <p:nvPr>
            <p:ph idx="2" type="body"/>
          </p:nvPr>
        </p:nvSpPr>
        <p:spPr>
          <a:xfrm>
            <a:off x="5786441" y="1409083"/>
            <a:ext cx="5181600" cy="709636"/>
          </a:xfrm>
          <a:prstGeom prst="rect">
            <a:avLst/>
          </a:prstGeom>
          <a:noFill/>
          <a:ln>
            <a:noFill/>
          </a:ln>
        </p:spPr>
        <p:txBody>
          <a:bodyPr anchorCtr="0" anchor="t" bIns="45700" lIns="91425" spcFirstLastPara="1" rIns="91425" wrap="square" tIns="45700">
            <a:noAutofit/>
          </a:bodyPr>
          <a:lstStyle/>
          <a:p>
            <a:pPr indent="0" lvl="0" marL="114300" rtl="0" algn="ctr">
              <a:lnSpc>
                <a:spcPct val="90000"/>
              </a:lnSpc>
              <a:spcBef>
                <a:spcPts val="1000"/>
              </a:spcBef>
              <a:spcAft>
                <a:spcPts val="0"/>
              </a:spcAft>
              <a:buSzPts val="1800"/>
              <a:buNone/>
            </a:pPr>
            <a:r>
              <a:rPr lang="en-US" sz="2400">
                <a:solidFill>
                  <a:schemeClr val="lt1"/>
                </a:solidFill>
                <a:latin typeface="Cutive"/>
                <a:ea typeface="Cutive"/>
                <a:cs typeface="Cutive"/>
                <a:sym typeface="Cutive"/>
              </a:rPr>
              <a:t>Scalable Learning World</a:t>
            </a:r>
            <a:endParaRPr sz="2400">
              <a:latin typeface="Cutive"/>
              <a:ea typeface="Cutive"/>
              <a:cs typeface="Cutive"/>
              <a:sym typeface="Cutive"/>
            </a:endParaRPr>
          </a:p>
        </p:txBody>
      </p:sp>
      <p:sp>
        <p:nvSpPr>
          <p:cNvPr id="277" name="Google Shape;277;p22"/>
          <p:cNvSpPr txBox="1"/>
          <p:nvPr/>
        </p:nvSpPr>
        <p:spPr>
          <a:xfrm>
            <a:off x="384047" y="146304"/>
            <a:ext cx="11320273" cy="876226"/>
          </a:xfrm>
          <a:prstGeom prst="rect">
            <a:avLst/>
          </a:prstGeom>
          <a:noFill/>
          <a:ln>
            <a:noFill/>
          </a:ln>
        </p:spPr>
        <p:txBody>
          <a:bodyPr anchorCtr="0" anchor="t" bIns="45700" lIns="91425" spcFirstLastPara="1" rIns="91425" wrap="square" tIns="45700">
            <a:noAutofit/>
          </a:bodyPr>
          <a:lstStyle/>
          <a:p>
            <a:pPr indent="0" lvl="0" marL="0" marR="0" rtl="0" algn="l">
              <a:lnSpc>
                <a:spcPct val="70000"/>
              </a:lnSpc>
              <a:spcBef>
                <a:spcPts val="0"/>
              </a:spcBef>
              <a:spcAft>
                <a:spcPts val="0"/>
              </a:spcAft>
              <a:buNone/>
            </a:pPr>
            <a:r>
              <a:rPr b="0" i="0" lang="en-US" sz="2800" u="none" cap="none" strike="noStrike">
                <a:solidFill>
                  <a:schemeClr val="lt1"/>
                </a:solidFill>
                <a:latin typeface="Cutive"/>
                <a:ea typeface="Cutive"/>
                <a:cs typeface="Cutive"/>
                <a:sym typeface="Cutive"/>
              </a:rPr>
              <a:t>Digital World: new socio-economic-technical context </a:t>
            </a:r>
            <a:endParaRPr b="0" i="0" sz="2800" u="none" cap="none" strike="noStrike">
              <a:solidFill>
                <a:srgbClr val="000000"/>
              </a:solidFill>
              <a:latin typeface="Cutive"/>
              <a:ea typeface="Cutive"/>
              <a:cs typeface="Cutive"/>
              <a:sym typeface="Cutive"/>
            </a:endParaRPr>
          </a:p>
          <a:p>
            <a:pPr indent="0" lvl="0" marL="0" marR="0" rtl="0" algn="l">
              <a:lnSpc>
                <a:spcPct val="70000"/>
              </a:lnSpc>
              <a:spcBef>
                <a:spcPts val="600"/>
              </a:spcBef>
              <a:spcAft>
                <a:spcPts val="600"/>
              </a:spcAft>
              <a:buNone/>
            </a:pPr>
            <a:r>
              <a:rPr b="0" i="0" lang="en-US" sz="2800" u="none" cap="none" strike="noStrike">
                <a:solidFill>
                  <a:schemeClr val="lt1"/>
                </a:solidFill>
                <a:latin typeface="Cutive"/>
                <a:ea typeface="Cutive"/>
                <a:cs typeface="Cutive"/>
                <a:sym typeface="Cutive"/>
              </a:rPr>
              <a:t>ecosystem for value creation with data and platforms</a:t>
            </a:r>
            <a:endParaRPr b="0" i="0" sz="2800" u="none" cap="none" strike="noStrike">
              <a:solidFill>
                <a:schemeClr val="dk1"/>
              </a:solidFill>
              <a:latin typeface="Cutive"/>
              <a:ea typeface="Cutive"/>
              <a:cs typeface="Cutive"/>
              <a:sym typeface="Cutive"/>
            </a:endParaRPr>
          </a:p>
        </p:txBody>
      </p:sp>
      <p:pic>
        <p:nvPicPr>
          <p:cNvPr descr="Afbeeldingsresultaat voor toothbrush" id="278" name="Google Shape;278;p22"/>
          <p:cNvPicPr preferRelativeResize="0"/>
          <p:nvPr/>
        </p:nvPicPr>
        <p:blipFill rotWithShape="1">
          <a:blip r:embed="rId4">
            <a:alphaModFix/>
          </a:blip>
          <a:srcRect b="0" l="0" r="0" t="0"/>
          <a:stretch/>
        </p:blipFill>
        <p:spPr>
          <a:xfrm>
            <a:off x="1306456" y="4122260"/>
            <a:ext cx="2224800" cy="1876956"/>
          </a:xfrm>
          <a:prstGeom prst="rect">
            <a:avLst/>
          </a:prstGeom>
          <a:noFill/>
          <a:ln>
            <a:noFill/>
          </a:ln>
          <a:effectLst>
            <a:outerShdw blurRad="50800" rotWithShape="0" algn="tl" dir="2700000" dist="38100">
              <a:srgbClr val="000000">
                <a:alpha val="40000"/>
              </a:srgbClr>
            </a:outerShdw>
          </a:effectLst>
        </p:spPr>
      </p:pic>
      <p:pic>
        <p:nvPicPr>
          <p:cNvPr descr="Gerelateerde afbeelding" id="279" name="Google Shape;279;p22"/>
          <p:cNvPicPr preferRelativeResize="0"/>
          <p:nvPr/>
        </p:nvPicPr>
        <p:blipFill rotWithShape="1">
          <a:blip r:embed="rId5">
            <a:alphaModFix/>
          </a:blip>
          <a:srcRect b="0" l="0" r="0" t="0"/>
          <a:stretch/>
        </p:blipFill>
        <p:spPr>
          <a:xfrm>
            <a:off x="1305996" y="2177181"/>
            <a:ext cx="2225721" cy="1750636"/>
          </a:xfrm>
          <a:prstGeom prst="rect">
            <a:avLst/>
          </a:prstGeom>
          <a:noFill/>
          <a:ln>
            <a:noFill/>
          </a:ln>
          <a:effectLst>
            <a:outerShdw blurRad="50800" rotWithShape="0" algn="tl" dir="2700000" dist="38100">
              <a:srgbClr val="000000">
                <a:alpha val="40000"/>
              </a:srgbClr>
            </a:outerShdw>
          </a:effectLst>
        </p:spPr>
      </p:pic>
      <p:pic>
        <p:nvPicPr>
          <p:cNvPr id="280" name="Google Shape;280;p22"/>
          <p:cNvPicPr preferRelativeResize="0"/>
          <p:nvPr/>
        </p:nvPicPr>
        <p:blipFill rotWithShape="1">
          <a:blip r:embed="rId6">
            <a:alphaModFix/>
          </a:blip>
          <a:srcRect b="0" l="0" r="0" t="0"/>
          <a:stretch/>
        </p:blipFill>
        <p:spPr>
          <a:xfrm>
            <a:off x="5499533" y="2118719"/>
            <a:ext cx="5755416" cy="3828322"/>
          </a:xfrm>
          <a:prstGeom prst="rect">
            <a:avLst/>
          </a:prstGeom>
          <a:noFill/>
          <a:ln>
            <a:noFill/>
          </a:ln>
          <a:effectLst>
            <a:outerShdw blurRad="50800" rotWithShape="0" algn="tl" dir="2700000" dist="38100">
              <a:srgbClr val="000000">
                <a:alpha val="40000"/>
              </a:srgbClr>
            </a:outerShdw>
          </a:effectLst>
        </p:spPr>
      </p:pic>
      <p:sp>
        <p:nvSpPr>
          <p:cNvPr id="281" name="Google Shape;281;p22"/>
          <p:cNvSpPr txBox="1"/>
          <p:nvPr/>
        </p:nvSpPr>
        <p:spPr>
          <a:xfrm>
            <a:off x="6151880" y="2325268"/>
            <a:ext cx="1335622" cy="58477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1600" u="none" cap="none" strike="noStrike">
                <a:solidFill>
                  <a:srgbClr val="000000"/>
                </a:solidFill>
                <a:latin typeface="Cutive"/>
                <a:ea typeface="Cutive"/>
                <a:cs typeface="Cutive"/>
                <a:sym typeface="Cutive"/>
              </a:rPr>
              <a:t>DIGITAL </a:t>
            </a:r>
            <a:endParaRPr/>
          </a:p>
          <a:p>
            <a:pPr indent="0" lvl="0" marL="0" marR="0" rtl="0" algn="ctr">
              <a:lnSpc>
                <a:spcPct val="100000"/>
              </a:lnSpc>
              <a:spcBef>
                <a:spcPts val="0"/>
              </a:spcBef>
              <a:spcAft>
                <a:spcPts val="0"/>
              </a:spcAft>
              <a:buNone/>
            </a:pPr>
            <a:r>
              <a:rPr b="0" i="0" lang="en-US" sz="1600" u="none" cap="none" strike="noStrike">
                <a:solidFill>
                  <a:srgbClr val="000000"/>
                </a:solidFill>
                <a:latin typeface="Cutive"/>
                <a:ea typeface="Cutive"/>
                <a:cs typeface="Cutive"/>
                <a:sym typeface="Cutive"/>
              </a:rPr>
              <a:t>PLATFORM</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5" name="Shape 285"/>
        <p:cNvGrpSpPr/>
        <p:nvPr/>
      </p:nvGrpSpPr>
      <p:grpSpPr>
        <a:xfrm>
          <a:off x="0" y="0"/>
          <a:ext cx="0" cy="0"/>
          <a:chOff x="0" y="0"/>
          <a:chExt cx="0" cy="0"/>
        </a:xfrm>
      </p:grpSpPr>
      <p:pic>
        <p:nvPicPr>
          <p:cNvPr descr="Gerelateerde afbeelding" id="286" name="Google Shape;286;p23"/>
          <p:cNvPicPr preferRelativeResize="0"/>
          <p:nvPr/>
        </p:nvPicPr>
        <p:blipFill rotWithShape="1">
          <a:blip r:embed="rId3">
            <a:alphaModFix/>
          </a:blip>
          <a:srcRect b="0" l="0" r="0" t="0"/>
          <a:stretch/>
        </p:blipFill>
        <p:spPr>
          <a:xfrm>
            <a:off x="0" y="0"/>
            <a:ext cx="12192000" cy="6862792"/>
          </a:xfrm>
          <a:prstGeom prst="rect">
            <a:avLst/>
          </a:prstGeom>
          <a:noFill/>
          <a:ln>
            <a:noFill/>
          </a:ln>
        </p:spPr>
      </p:pic>
      <p:sp>
        <p:nvSpPr>
          <p:cNvPr id="287" name="Google Shape;287;p23"/>
          <p:cNvSpPr/>
          <p:nvPr/>
        </p:nvSpPr>
        <p:spPr>
          <a:xfrm>
            <a:off x="-325120" y="-375086"/>
            <a:ext cx="12954000" cy="7366000"/>
          </a:xfrm>
          <a:prstGeom prst="rect">
            <a:avLst/>
          </a:prstGeom>
          <a:solidFill>
            <a:srgbClr val="000000">
              <a:alpha val="40000"/>
            </a:srgbClr>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88" name="Google Shape;288;p23"/>
          <p:cNvSpPr txBox="1"/>
          <p:nvPr>
            <p:ph idx="1" type="body"/>
          </p:nvPr>
        </p:nvSpPr>
        <p:spPr>
          <a:xfrm>
            <a:off x="384047" y="1409083"/>
            <a:ext cx="4069619" cy="566021"/>
          </a:xfrm>
          <a:prstGeom prst="rect">
            <a:avLst/>
          </a:prstGeom>
          <a:noFill/>
          <a:ln>
            <a:noFill/>
          </a:ln>
        </p:spPr>
        <p:txBody>
          <a:bodyPr anchorCtr="0" anchor="t" bIns="45700" lIns="91425" spcFirstLastPara="1" rIns="91425" wrap="square" tIns="45700">
            <a:noAutofit/>
          </a:bodyPr>
          <a:lstStyle/>
          <a:p>
            <a:pPr indent="0" lvl="0" marL="114300" rtl="0" algn="l">
              <a:lnSpc>
                <a:spcPct val="90000"/>
              </a:lnSpc>
              <a:spcBef>
                <a:spcPts val="1000"/>
              </a:spcBef>
              <a:spcAft>
                <a:spcPts val="0"/>
              </a:spcAft>
              <a:buClr>
                <a:schemeClr val="dk1"/>
              </a:buClr>
              <a:buSzPts val="1800"/>
              <a:buNone/>
            </a:pPr>
            <a:r>
              <a:rPr lang="en-US" sz="2400">
                <a:solidFill>
                  <a:schemeClr val="lt1"/>
                </a:solidFill>
                <a:latin typeface="Cutive"/>
                <a:ea typeface="Cutive"/>
                <a:cs typeface="Cutive"/>
                <a:sym typeface="Cutive"/>
              </a:rPr>
              <a:t>Scalable Efficiency World</a:t>
            </a:r>
            <a:endParaRPr sz="2400">
              <a:latin typeface="Cutive"/>
              <a:ea typeface="Cutive"/>
              <a:cs typeface="Cutive"/>
              <a:sym typeface="Cutive"/>
            </a:endParaRPr>
          </a:p>
        </p:txBody>
      </p:sp>
      <p:sp>
        <p:nvSpPr>
          <p:cNvPr id="289" name="Google Shape;289;p23"/>
          <p:cNvSpPr txBox="1"/>
          <p:nvPr>
            <p:ph idx="2" type="body"/>
          </p:nvPr>
        </p:nvSpPr>
        <p:spPr>
          <a:xfrm>
            <a:off x="5786441" y="1409083"/>
            <a:ext cx="5181600" cy="709636"/>
          </a:xfrm>
          <a:prstGeom prst="rect">
            <a:avLst/>
          </a:prstGeom>
          <a:noFill/>
          <a:ln>
            <a:noFill/>
          </a:ln>
        </p:spPr>
        <p:txBody>
          <a:bodyPr anchorCtr="0" anchor="t" bIns="45700" lIns="91425" spcFirstLastPara="1" rIns="91425" wrap="square" tIns="45700">
            <a:noAutofit/>
          </a:bodyPr>
          <a:lstStyle/>
          <a:p>
            <a:pPr indent="0" lvl="0" marL="114300" rtl="0" algn="ctr">
              <a:lnSpc>
                <a:spcPct val="90000"/>
              </a:lnSpc>
              <a:spcBef>
                <a:spcPts val="1000"/>
              </a:spcBef>
              <a:spcAft>
                <a:spcPts val="0"/>
              </a:spcAft>
              <a:buSzPts val="1800"/>
              <a:buNone/>
            </a:pPr>
            <a:r>
              <a:rPr lang="en-US" sz="2400">
                <a:solidFill>
                  <a:schemeClr val="lt1"/>
                </a:solidFill>
                <a:latin typeface="Cutive"/>
                <a:ea typeface="Cutive"/>
                <a:cs typeface="Cutive"/>
                <a:sym typeface="Cutive"/>
              </a:rPr>
              <a:t>Scalable Learning World</a:t>
            </a:r>
            <a:endParaRPr sz="2400">
              <a:latin typeface="Cutive"/>
              <a:ea typeface="Cutive"/>
              <a:cs typeface="Cutive"/>
              <a:sym typeface="Cutive"/>
            </a:endParaRPr>
          </a:p>
        </p:txBody>
      </p:sp>
      <p:sp>
        <p:nvSpPr>
          <p:cNvPr id="290" name="Google Shape;290;p23"/>
          <p:cNvSpPr txBox="1"/>
          <p:nvPr/>
        </p:nvSpPr>
        <p:spPr>
          <a:xfrm>
            <a:off x="384047" y="146304"/>
            <a:ext cx="11320273" cy="876226"/>
          </a:xfrm>
          <a:prstGeom prst="rect">
            <a:avLst/>
          </a:prstGeom>
          <a:noFill/>
          <a:ln>
            <a:noFill/>
          </a:ln>
        </p:spPr>
        <p:txBody>
          <a:bodyPr anchorCtr="0" anchor="t" bIns="45700" lIns="91425" spcFirstLastPara="1" rIns="91425" wrap="square" tIns="45700">
            <a:noAutofit/>
          </a:bodyPr>
          <a:lstStyle/>
          <a:p>
            <a:pPr indent="0" lvl="0" marL="0" marR="0" rtl="0" algn="l">
              <a:lnSpc>
                <a:spcPct val="70000"/>
              </a:lnSpc>
              <a:spcBef>
                <a:spcPts val="0"/>
              </a:spcBef>
              <a:spcAft>
                <a:spcPts val="0"/>
              </a:spcAft>
              <a:buNone/>
            </a:pPr>
            <a:r>
              <a:rPr b="0" i="0" lang="en-US" sz="2800" u="none" cap="none" strike="noStrike">
                <a:solidFill>
                  <a:schemeClr val="lt1"/>
                </a:solidFill>
                <a:latin typeface="Cutive"/>
                <a:ea typeface="Cutive"/>
                <a:cs typeface="Cutive"/>
                <a:sym typeface="Cutive"/>
              </a:rPr>
              <a:t>Digital World: new socio-economic-technical context </a:t>
            </a:r>
            <a:endParaRPr b="0" i="0" sz="2800" u="none" cap="none" strike="noStrike">
              <a:solidFill>
                <a:srgbClr val="000000"/>
              </a:solidFill>
              <a:latin typeface="Cutive"/>
              <a:ea typeface="Cutive"/>
              <a:cs typeface="Cutive"/>
              <a:sym typeface="Cutive"/>
            </a:endParaRPr>
          </a:p>
          <a:p>
            <a:pPr indent="0" lvl="0" marL="0" marR="0" rtl="0" algn="l">
              <a:lnSpc>
                <a:spcPct val="70000"/>
              </a:lnSpc>
              <a:spcBef>
                <a:spcPts val="600"/>
              </a:spcBef>
              <a:spcAft>
                <a:spcPts val="600"/>
              </a:spcAft>
              <a:buNone/>
            </a:pPr>
            <a:r>
              <a:rPr b="0" i="0" lang="en-US" sz="2800" u="none" cap="none" strike="noStrike">
                <a:solidFill>
                  <a:schemeClr val="lt1"/>
                </a:solidFill>
                <a:latin typeface="Cutive"/>
                <a:ea typeface="Cutive"/>
                <a:cs typeface="Cutive"/>
                <a:sym typeface="Cutive"/>
              </a:rPr>
              <a:t>ecosystem for value creation with data and platforms</a:t>
            </a:r>
            <a:endParaRPr b="0" i="0" sz="2800" u="none" cap="none" strike="noStrike">
              <a:solidFill>
                <a:schemeClr val="dk1"/>
              </a:solidFill>
              <a:latin typeface="Cutive"/>
              <a:ea typeface="Cutive"/>
              <a:cs typeface="Cutive"/>
              <a:sym typeface="Cutive"/>
            </a:endParaRPr>
          </a:p>
        </p:txBody>
      </p:sp>
      <p:pic>
        <p:nvPicPr>
          <p:cNvPr descr="Afbeeldingsresultaat voor toothbrush" id="291" name="Google Shape;291;p23"/>
          <p:cNvPicPr preferRelativeResize="0"/>
          <p:nvPr/>
        </p:nvPicPr>
        <p:blipFill rotWithShape="1">
          <a:blip r:embed="rId4">
            <a:alphaModFix/>
          </a:blip>
          <a:srcRect b="0" l="0" r="0" t="0"/>
          <a:stretch/>
        </p:blipFill>
        <p:spPr>
          <a:xfrm>
            <a:off x="1306456" y="4122260"/>
            <a:ext cx="2224800" cy="1876956"/>
          </a:xfrm>
          <a:prstGeom prst="rect">
            <a:avLst/>
          </a:prstGeom>
          <a:noFill/>
          <a:ln>
            <a:noFill/>
          </a:ln>
          <a:effectLst>
            <a:outerShdw blurRad="50800" rotWithShape="0" algn="tl" dir="2700000" dist="38100">
              <a:srgbClr val="000000">
                <a:alpha val="40000"/>
              </a:srgbClr>
            </a:outerShdw>
          </a:effectLst>
        </p:spPr>
      </p:pic>
      <p:pic>
        <p:nvPicPr>
          <p:cNvPr descr="Gerelateerde afbeelding" id="292" name="Google Shape;292;p23"/>
          <p:cNvPicPr preferRelativeResize="0"/>
          <p:nvPr/>
        </p:nvPicPr>
        <p:blipFill rotWithShape="1">
          <a:blip r:embed="rId5">
            <a:alphaModFix/>
          </a:blip>
          <a:srcRect b="0" l="0" r="0" t="0"/>
          <a:stretch/>
        </p:blipFill>
        <p:spPr>
          <a:xfrm>
            <a:off x="1305996" y="2177181"/>
            <a:ext cx="2225721" cy="1750636"/>
          </a:xfrm>
          <a:prstGeom prst="rect">
            <a:avLst/>
          </a:prstGeom>
          <a:noFill/>
          <a:ln>
            <a:noFill/>
          </a:ln>
          <a:effectLst>
            <a:outerShdw blurRad="50800" rotWithShape="0" algn="tl" dir="2700000" dist="38100">
              <a:srgbClr val="000000">
                <a:alpha val="40000"/>
              </a:srgbClr>
            </a:outerShdw>
          </a:effectLst>
        </p:spPr>
      </p:pic>
      <p:pic>
        <p:nvPicPr>
          <p:cNvPr id="293" name="Google Shape;293;p23"/>
          <p:cNvPicPr preferRelativeResize="0"/>
          <p:nvPr/>
        </p:nvPicPr>
        <p:blipFill rotWithShape="1">
          <a:blip r:embed="rId6">
            <a:alphaModFix/>
          </a:blip>
          <a:srcRect b="0" l="0" r="0" t="0"/>
          <a:stretch/>
        </p:blipFill>
        <p:spPr>
          <a:xfrm>
            <a:off x="5499533" y="2118719"/>
            <a:ext cx="5755416" cy="3828322"/>
          </a:xfrm>
          <a:prstGeom prst="rect">
            <a:avLst/>
          </a:prstGeom>
          <a:noFill/>
          <a:ln>
            <a:noFill/>
          </a:ln>
          <a:effectLst>
            <a:outerShdw blurRad="50800" rotWithShape="0" algn="tl" dir="2700000" dist="38100">
              <a:srgbClr val="000000">
                <a:alpha val="40000"/>
              </a:srgbClr>
            </a:outerShdw>
          </a:effectLst>
        </p:spPr>
      </p:pic>
      <p:sp>
        <p:nvSpPr>
          <p:cNvPr id="294" name="Google Shape;294;p23"/>
          <p:cNvSpPr txBox="1"/>
          <p:nvPr/>
        </p:nvSpPr>
        <p:spPr>
          <a:xfrm>
            <a:off x="6151880" y="2325268"/>
            <a:ext cx="1335622" cy="58477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1600" u="none" cap="none" strike="noStrike">
                <a:solidFill>
                  <a:srgbClr val="000000"/>
                </a:solidFill>
                <a:latin typeface="Cutive"/>
                <a:ea typeface="Cutive"/>
                <a:cs typeface="Cutive"/>
                <a:sym typeface="Cutive"/>
              </a:rPr>
              <a:t>DIGITAL </a:t>
            </a:r>
            <a:endParaRPr/>
          </a:p>
          <a:p>
            <a:pPr indent="0" lvl="0" marL="0" marR="0" rtl="0" algn="ctr">
              <a:lnSpc>
                <a:spcPct val="100000"/>
              </a:lnSpc>
              <a:spcBef>
                <a:spcPts val="0"/>
              </a:spcBef>
              <a:spcAft>
                <a:spcPts val="0"/>
              </a:spcAft>
              <a:buNone/>
            </a:pPr>
            <a:r>
              <a:rPr b="0" i="0" lang="en-US" sz="1600" u="none" cap="none" strike="noStrike">
                <a:solidFill>
                  <a:srgbClr val="000000"/>
                </a:solidFill>
                <a:latin typeface="Cutive"/>
                <a:ea typeface="Cutive"/>
                <a:cs typeface="Cutive"/>
                <a:sym typeface="Cutive"/>
              </a:rPr>
              <a:t>PLATFORM</a:t>
            </a:r>
            <a:endParaRPr/>
          </a:p>
        </p:txBody>
      </p:sp>
      <p:grpSp>
        <p:nvGrpSpPr>
          <p:cNvPr id="295" name="Google Shape;295;p23"/>
          <p:cNvGrpSpPr/>
          <p:nvPr/>
        </p:nvGrpSpPr>
        <p:grpSpPr>
          <a:xfrm>
            <a:off x="8127176" y="2521764"/>
            <a:ext cx="3022233" cy="3022233"/>
            <a:chOff x="1329164" y="755558"/>
            <a:chExt cx="3022233" cy="3022233"/>
          </a:xfrm>
        </p:grpSpPr>
        <p:sp>
          <p:nvSpPr>
            <p:cNvPr id="296" name="Google Shape;296;p23"/>
            <p:cNvSpPr/>
            <p:nvPr/>
          </p:nvSpPr>
          <p:spPr>
            <a:xfrm>
              <a:off x="1329164" y="755558"/>
              <a:ext cx="3022233" cy="3022233"/>
            </a:xfrm>
            <a:prstGeom prst="ellipse">
              <a:avLst/>
            </a:prstGeom>
            <a:solidFill>
              <a:srgbClr val="2B303D"/>
            </a:solidFill>
            <a:ln>
              <a:noFill/>
            </a:ln>
            <a:effectLst>
              <a:outerShdw blurRad="50800" rotWithShape="0" algn="tl" dir="2700000" dist="38100">
                <a:srgbClr val="000000">
                  <a:alpha val="4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7" name="Google Shape;297;p23"/>
            <p:cNvSpPr txBox="1"/>
            <p:nvPr/>
          </p:nvSpPr>
          <p:spPr>
            <a:xfrm>
              <a:off x="2253758" y="936892"/>
              <a:ext cx="1173044" cy="544002"/>
            </a:xfrm>
            <a:prstGeom prst="rect">
              <a:avLst/>
            </a:prstGeom>
            <a:noFill/>
            <a:ln>
              <a:noFill/>
            </a:ln>
          </p:spPr>
          <p:txBody>
            <a:bodyPr anchorCtr="0" anchor="ctr" bIns="92450" lIns="92450" spcFirstLastPara="1" rIns="92450" wrap="square" tIns="92450">
              <a:noAutofit/>
            </a:bodyPr>
            <a:lstStyle/>
            <a:p>
              <a:pPr indent="0" lvl="0" marL="0" marR="0" rtl="0" algn="ctr">
                <a:lnSpc>
                  <a:spcPct val="90000"/>
                </a:lnSpc>
                <a:spcBef>
                  <a:spcPts val="0"/>
                </a:spcBef>
                <a:spcAft>
                  <a:spcPts val="0"/>
                </a:spcAft>
                <a:buClr>
                  <a:srgbClr val="000000"/>
                </a:buClr>
                <a:buSzPts val="1300"/>
                <a:buFont typeface="Arial"/>
                <a:buNone/>
              </a:pPr>
              <a:r>
                <a:rPr b="0" i="0" lang="en-US" sz="1400" u="none" cap="none" strike="noStrike">
                  <a:solidFill>
                    <a:schemeClr val="lt1"/>
                  </a:solidFill>
                  <a:latin typeface="Cutive"/>
                  <a:ea typeface="Cutive"/>
                  <a:cs typeface="Cutive"/>
                  <a:sym typeface="Cutive"/>
                </a:rPr>
                <a:t>Ecosystem</a:t>
              </a:r>
              <a:endParaRPr b="0" i="0" sz="1400" u="none" cap="none" strike="noStrike">
                <a:solidFill>
                  <a:srgbClr val="000000"/>
                </a:solidFill>
                <a:latin typeface="Cutive"/>
                <a:ea typeface="Cutive"/>
                <a:cs typeface="Cutive"/>
                <a:sym typeface="Cutive"/>
              </a:endParaRPr>
            </a:p>
          </p:txBody>
        </p:sp>
        <p:sp>
          <p:nvSpPr>
            <p:cNvPr id="298" name="Google Shape;298;p23"/>
            <p:cNvSpPr/>
            <p:nvPr/>
          </p:nvSpPr>
          <p:spPr>
            <a:xfrm>
              <a:off x="1706943" y="1511116"/>
              <a:ext cx="2266675" cy="2266675"/>
            </a:xfrm>
            <a:prstGeom prst="ellipse">
              <a:avLst/>
            </a:prstGeom>
            <a:solidFill>
              <a:srgbClr val="3E4456"/>
            </a:solidFill>
            <a:ln>
              <a:noFill/>
            </a:ln>
            <a:effectLst>
              <a:outerShdw blurRad="50800" rotWithShape="0" algn="tl" dir="2700000" dist="38100">
                <a:srgbClr val="000000">
                  <a:alpha val="4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9" name="Google Shape;299;p23"/>
            <p:cNvSpPr txBox="1"/>
            <p:nvPr/>
          </p:nvSpPr>
          <p:spPr>
            <a:xfrm>
              <a:off x="2312146" y="1681117"/>
              <a:ext cx="1056270" cy="510001"/>
            </a:xfrm>
            <a:prstGeom prst="rect">
              <a:avLst/>
            </a:prstGeom>
            <a:noFill/>
            <a:ln>
              <a:noFill/>
            </a:ln>
          </p:spPr>
          <p:txBody>
            <a:bodyPr anchorCtr="0" anchor="ctr" bIns="92450" lIns="92450" spcFirstLastPara="1" rIns="92450" wrap="square" tIns="92450">
              <a:noAutofit/>
            </a:bodyPr>
            <a:lstStyle/>
            <a:p>
              <a:pPr indent="0" lvl="0" marL="0" marR="0" rtl="0" algn="ctr">
                <a:lnSpc>
                  <a:spcPct val="90000"/>
                </a:lnSpc>
                <a:spcBef>
                  <a:spcPts val="0"/>
                </a:spcBef>
                <a:spcAft>
                  <a:spcPts val="0"/>
                </a:spcAft>
                <a:buClr>
                  <a:srgbClr val="000000"/>
                </a:buClr>
                <a:buSzPts val="1300"/>
                <a:buFont typeface="Arial"/>
                <a:buNone/>
              </a:pPr>
              <a:r>
                <a:rPr b="0" i="0" lang="en-US" sz="1400" u="none" cap="none" strike="noStrike">
                  <a:solidFill>
                    <a:schemeClr val="lt1"/>
                  </a:solidFill>
                  <a:latin typeface="Cutive"/>
                  <a:ea typeface="Cutive"/>
                  <a:cs typeface="Cutive"/>
                  <a:sym typeface="Cutive"/>
                </a:rPr>
                <a:t>Econiche</a:t>
              </a:r>
              <a:endParaRPr b="0" i="0" sz="1400" u="none" cap="none" strike="noStrike">
                <a:solidFill>
                  <a:srgbClr val="000000"/>
                </a:solidFill>
                <a:latin typeface="Cutive"/>
                <a:ea typeface="Cutive"/>
                <a:cs typeface="Cutive"/>
                <a:sym typeface="Cutive"/>
              </a:endParaRPr>
            </a:p>
          </p:txBody>
        </p:sp>
        <p:sp>
          <p:nvSpPr>
            <p:cNvPr id="300" name="Google Shape;300;p23"/>
            <p:cNvSpPr/>
            <p:nvPr/>
          </p:nvSpPr>
          <p:spPr>
            <a:xfrm>
              <a:off x="2084723" y="2266675"/>
              <a:ext cx="1511116" cy="1511116"/>
            </a:xfrm>
            <a:prstGeom prst="ellipse">
              <a:avLst/>
            </a:prstGeom>
            <a:solidFill>
              <a:srgbClr val="656F89"/>
            </a:solidFill>
            <a:ln>
              <a:noFill/>
            </a:ln>
            <a:effectLst>
              <a:outerShdw blurRad="50800" rotWithShape="0" algn="tl" dir="2700000" dist="38100">
                <a:srgbClr val="000000">
                  <a:alpha val="4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1" name="Google Shape;301;p23"/>
            <p:cNvSpPr txBox="1"/>
            <p:nvPr/>
          </p:nvSpPr>
          <p:spPr>
            <a:xfrm>
              <a:off x="2195372" y="2644454"/>
              <a:ext cx="1289818" cy="755558"/>
            </a:xfrm>
            <a:prstGeom prst="rect">
              <a:avLst/>
            </a:prstGeom>
            <a:noFill/>
            <a:ln>
              <a:noFill/>
            </a:ln>
          </p:spPr>
          <p:txBody>
            <a:bodyPr anchorCtr="0" anchor="ctr" bIns="92450" lIns="92450" spcFirstLastPara="1" rIns="92450" wrap="square" tIns="92450">
              <a:noAutofit/>
            </a:bodyPr>
            <a:lstStyle/>
            <a:p>
              <a:pPr indent="0" lvl="0" marL="0" marR="0" rtl="0" algn="ctr">
                <a:lnSpc>
                  <a:spcPct val="90000"/>
                </a:lnSpc>
                <a:spcBef>
                  <a:spcPts val="0"/>
                </a:spcBef>
                <a:spcAft>
                  <a:spcPts val="0"/>
                </a:spcAft>
                <a:buClr>
                  <a:srgbClr val="000000"/>
                </a:buClr>
                <a:buSzPts val="1300"/>
                <a:buFont typeface="Arial"/>
                <a:buNone/>
              </a:pPr>
              <a:r>
                <a:rPr b="0" i="0" lang="en-US" sz="1400" u="none" cap="none" strike="noStrike">
                  <a:solidFill>
                    <a:schemeClr val="lt1"/>
                  </a:solidFill>
                  <a:latin typeface="Cutive"/>
                  <a:ea typeface="Cutive"/>
                  <a:cs typeface="Cutive"/>
                  <a:sym typeface="Cutive"/>
                </a:rPr>
                <a:t>Value Proposition</a:t>
              </a:r>
              <a:endParaRPr b="0" i="0" sz="1400" u="none" cap="none" strike="noStrike">
                <a:solidFill>
                  <a:srgbClr val="000000"/>
                </a:solidFill>
                <a:latin typeface="Cutive"/>
                <a:ea typeface="Cutive"/>
                <a:cs typeface="Cutive"/>
                <a:sym typeface="Cutive"/>
              </a:endParaRPr>
            </a:p>
          </p:txBody>
        </p:sp>
      </p:grpSp>
    </p:spTree>
  </p:cSld>
  <p:clrMapOvr>
    <a:masterClrMapping/>
  </p:clrMapOvr>
  <mc:AlternateContent>
    <mc:Choice Requires="p14">
      <p:transition spd="slow" p14:dur="700">
        <p:fade/>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5" name="Shape 305"/>
        <p:cNvGrpSpPr/>
        <p:nvPr/>
      </p:nvGrpSpPr>
      <p:grpSpPr>
        <a:xfrm>
          <a:off x="0" y="0"/>
          <a:ext cx="0" cy="0"/>
          <a:chOff x="0" y="0"/>
          <a:chExt cx="0" cy="0"/>
        </a:xfrm>
      </p:grpSpPr>
      <p:pic>
        <p:nvPicPr>
          <p:cNvPr descr="Gerelateerde afbeelding" id="306" name="Google Shape;306;p24"/>
          <p:cNvPicPr preferRelativeResize="0"/>
          <p:nvPr/>
        </p:nvPicPr>
        <p:blipFill rotWithShape="1">
          <a:blip r:embed="rId3">
            <a:alphaModFix/>
          </a:blip>
          <a:srcRect b="0" l="0" r="0" t="0"/>
          <a:stretch/>
        </p:blipFill>
        <p:spPr>
          <a:xfrm>
            <a:off x="0" y="0"/>
            <a:ext cx="12192000" cy="6862792"/>
          </a:xfrm>
          <a:prstGeom prst="rect">
            <a:avLst/>
          </a:prstGeom>
          <a:noFill/>
          <a:ln>
            <a:noFill/>
          </a:ln>
        </p:spPr>
      </p:pic>
      <p:sp>
        <p:nvSpPr>
          <p:cNvPr id="307" name="Google Shape;307;p24"/>
          <p:cNvSpPr/>
          <p:nvPr/>
        </p:nvSpPr>
        <p:spPr>
          <a:xfrm>
            <a:off x="-406400" y="-355600"/>
            <a:ext cx="12954000" cy="7366000"/>
          </a:xfrm>
          <a:prstGeom prst="rect">
            <a:avLst/>
          </a:prstGeom>
          <a:solidFill>
            <a:srgbClr val="000000">
              <a:alpha val="40000"/>
            </a:srgbClr>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308" name="Google Shape;308;p24"/>
          <p:cNvSpPr txBox="1"/>
          <p:nvPr/>
        </p:nvSpPr>
        <p:spPr>
          <a:xfrm>
            <a:off x="384047" y="93549"/>
            <a:ext cx="11320273" cy="876226"/>
          </a:xfrm>
          <a:prstGeom prst="rect">
            <a:avLst/>
          </a:prstGeom>
          <a:noFill/>
          <a:ln>
            <a:noFill/>
          </a:ln>
        </p:spPr>
        <p:txBody>
          <a:bodyPr anchorCtr="0" anchor="t" bIns="45700" lIns="91425" spcFirstLastPara="1" rIns="91425" wrap="square" tIns="45700">
            <a:noAutofit/>
          </a:bodyPr>
          <a:lstStyle/>
          <a:p>
            <a:pPr indent="0" lvl="0" marL="0" marR="0" rtl="0" algn="l">
              <a:lnSpc>
                <a:spcPct val="107000"/>
              </a:lnSpc>
              <a:spcBef>
                <a:spcPts val="0"/>
              </a:spcBef>
              <a:spcAft>
                <a:spcPts val="0"/>
              </a:spcAft>
              <a:buNone/>
            </a:pPr>
            <a:r>
              <a:rPr b="0" i="0" lang="en-US" sz="2800" u="none" cap="none" strike="noStrike">
                <a:solidFill>
                  <a:schemeClr val="lt1"/>
                </a:solidFill>
                <a:latin typeface="Cutive"/>
                <a:ea typeface="Cutive"/>
                <a:cs typeface="Cutive"/>
                <a:sym typeface="Cutive"/>
              </a:rPr>
              <a:t>Conceptual </a:t>
            </a:r>
            <a:endParaRPr/>
          </a:p>
          <a:p>
            <a:pPr indent="0" lvl="0" marL="0" marR="0" rtl="0" algn="l">
              <a:lnSpc>
                <a:spcPct val="107000"/>
              </a:lnSpc>
              <a:spcBef>
                <a:spcPts val="0"/>
              </a:spcBef>
              <a:spcAft>
                <a:spcPts val="0"/>
              </a:spcAft>
              <a:buNone/>
            </a:pPr>
            <a:r>
              <a:rPr b="0" i="0" lang="en-US" sz="2800" u="none" cap="none" strike="noStrike">
                <a:solidFill>
                  <a:schemeClr val="lt1"/>
                </a:solidFill>
                <a:latin typeface="Cutive"/>
                <a:ea typeface="Cutive"/>
                <a:cs typeface="Cutive"/>
                <a:sym typeface="Cutive"/>
              </a:rPr>
              <a:t>Foundation </a:t>
            </a:r>
            <a:endParaRPr/>
          </a:p>
          <a:p>
            <a:pPr indent="0" lvl="0" marL="0" marR="0" rtl="0" algn="l">
              <a:lnSpc>
                <a:spcPct val="107000"/>
              </a:lnSpc>
              <a:spcBef>
                <a:spcPts val="0"/>
              </a:spcBef>
              <a:spcAft>
                <a:spcPts val="0"/>
              </a:spcAft>
              <a:buNone/>
            </a:pPr>
            <a:r>
              <a:rPr b="0" i="0" lang="en-US" sz="2800" u="none" cap="none" strike="noStrike">
                <a:solidFill>
                  <a:schemeClr val="lt1"/>
                </a:solidFill>
                <a:latin typeface="Cutive"/>
                <a:ea typeface="Cutive"/>
                <a:cs typeface="Cutive"/>
                <a:sym typeface="Cutive"/>
              </a:rPr>
              <a:t>for SmarT </a:t>
            </a:r>
            <a:endParaRPr/>
          </a:p>
          <a:p>
            <a:pPr indent="0" lvl="0" marL="0" marR="0" rtl="0" algn="l">
              <a:lnSpc>
                <a:spcPct val="107000"/>
              </a:lnSpc>
              <a:spcBef>
                <a:spcPts val="0"/>
              </a:spcBef>
              <a:spcAft>
                <a:spcPts val="0"/>
              </a:spcAft>
              <a:buNone/>
            </a:pPr>
            <a:r>
              <a:rPr b="0" i="0" lang="en-US" sz="2800" u="none" cap="none" strike="noStrike">
                <a:solidFill>
                  <a:schemeClr val="lt1"/>
                </a:solidFill>
                <a:latin typeface="Cutive"/>
                <a:ea typeface="Cutive"/>
                <a:cs typeface="Cutive"/>
                <a:sym typeface="Cutive"/>
              </a:rPr>
              <a:t>Organization </a:t>
            </a:r>
            <a:endParaRPr/>
          </a:p>
          <a:p>
            <a:pPr indent="0" lvl="0" marL="0" marR="0" rtl="0" algn="l">
              <a:lnSpc>
                <a:spcPct val="107000"/>
              </a:lnSpc>
              <a:spcBef>
                <a:spcPts val="0"/>
              </a:spcBef>
              <a:spcAft>
                <a:spcPts val="0"/>
              </a:spcAft>
              <a:buNone/>
            </a:pPr>
            <a:r>
              <a:rPr b="0" i="0" lang="en-US" sz="2800" u="none" cap="none" strike="noStrike">
                <a:solidFill>
                  <a:schemeClr val="lt1"/>
                </a:solidFill>
                <a:latin typeface="Cutive"/>
                <a:ea typeface="Cutive"/>
                <a:cs typeface="Cutive"/>
                <a:sym typeface="Cutive"/>
              </a:rPr>
              <a:t>Design</a:t>
            </a:r>
            <a:endParaRPr/>
          </a:p>
        </p:txBody>
      </p:sp>
      <p:sp>
        <p:nvSpPr>
          <p:cNvPr id="309" name="Google Shape;309;p24"/>
          <p:cNvSpPr txBox="1"/>
          <p:nvPr/>
        </p:nvSpPr>
        <p:spPr>
          <a:xfrm>
            <a:off x="361614" y="4873777"/>
            <a:ext cx="3422986" cy="1686249"/>
          </a:xfrm>
          <a:prstGeom prst="rect">
            <a:avLst/>
          </a:prstGeom>
          <a:noFill/>
          <a:ln>
            <a:noFill/>
          </a:ln>
        </p:spPr>
        <p:txBody>
          <a:bodyPr anchorCtr="0" anchor="ctr" bIns="45700" lIns="91425" spcFirstLastPara="1" rIns="91425" wrap="square" tIns="45700">
            <a:noAutofit/>
          </a:bodyPr>
          <a:lstStyle/>
          <a:p>
            <a:pPr indent="0" lvl="0" marL="0" marR="0" rtl="0" algn="l">
              <a:lnSpc>
                <a:spcPct val="107000"/>
              </a:lnSpc>
              <a:spcBef>
                <a:spcPts val="0"/>
              </a:spcBef>
              <a:spcAft>
                <a:spcPts val="0"/>
              </a:spcAft>
              <a:buClr>
                <a:srgbClr val="000000"/>
              </a:buClr>
              <a:buSzPts val="2000"/>
              <a:buFont typeface="Arial"/>
              <a:buNone/>
            </a:pPr>
            <a:r>
              <a:rPr b="0" i="0" lang="en-US" sz="2000" u="none" cap="none" strike="noStrike">
                <a:solidFill>
                  <a:schemeClr val="lt1"/>
                </a:solidFill>
                <a:latin typeface="Cutive"/>
                <a:ea typeface="Cutive"/>
                <a:cs typeface="Cutive"/>
                <a:sym typeface="Cutive"/>
              </a:rPr>
              <a:t>Hyper-connected,</a:t>
            </a:r>
            <a:endParaRPr/>
          </a:p>
          <a:p>
            <a:pPr indent="0" lvl="0" marL="0" marR="0" rtl="0" algn="l">
              <a:lnSpc>
                <a:spcPct val="107000"/>
              </a:lnSpc>
              <a:spcBef>
                <a:spcPts val="0"/>
              </a:spcBef>
              <a:spcAft>
                <a:spcPts val="0"/>
              </a:spcAft>
              <a:buClr>
                <a:srgbClr val="000000"/>
              </a:buClr>
              <a:buSzPts val="2000"/>
              <a:buFont typeface="Arial"/>
              <a:buNone/>
            </a:pPr>
            <a:r>
              <a:rPr b="0" i="0" lang="en-US" sz="2000" u="none" cap="none" strike="noStrike">
                <a:solidFill>
                  <a:schemeClr val="lt1"/>
                </a:solidFill>
                <a:latin typeface="Cutive"/>
                <a:ea typeface="Cutive"/>
                <a:cs typeface="Cutive"/>
                <a:sym typeface="Cutive"/>
              </a:rPr>
              <a:t>Instantaneous,</a:t>
            </a:r>
            <a:endParaRPr/>
          </a:p>
          <a:p>
            <a:pPr indent="0" lvl="0" marL="0" marR="0" rtl="0" algn="l">
              <a:lnSpc>
                <a:spcPct val="107000"/>
              </a:lnSpc>
              <a:spcBef>
                <a:spcPts val="0"/>
              </a:spcBef>
              <a:spcAft>
                <a:spcPts val="0"/>
              </a:spcAft>
              <a:buClr>
                <a:srgbClr val="000000"/>
              </a:buClr>
              <a:buSzPts val="2000"/>
              <a:buFont typeface="Arial"/>
              <a:buNone/>
            </a:pPr>
            <a:r>
              <a:rPr b="0" i="0" lang="en-US" sz="2000" u="none" cap="none" strike="noStrike">
                <a:solidFill>
                  <a:schemeClr val="lt1"/>
                </a:solidFill>
                <a:latin typeface="Cutive"/>
                <a:ea typeface="Cutive"/>
                <a:cs typeface="Cutive"/>
                <a:sym typeface="Cutive"/>
              </a:rPr>
              <a:t>Limitless and</a:t>
            </a:r>
            <a:endParaRPr/>
          </a:p>
          <a:p>
            <a:pPr indent="0" lvl="0" marL="0" marR="0" rtl="0" algn="l">
              <a:lnSpc>
                <a:spcPct val="107000"/>
              </a:lnSpc>
              <a:spcBef>
                <a:spcPts val="0"/>
              </a:spcBef>
              <a:spcAft>
                <a:spcPts val="0"/>
              </a:spcAft>
              <a:buClr>
                <a:srgbClr val="000000"/>
              </a:buClr>
              <a:buSzPts val="2000"/>
              <a:buFont typeface="Arial"/>
              <a:buNone/>
            </a:pPr>
            <a:r>
              <a:rPr b="0" i="0" lang="en-US" sz="2000" u="none" cap="none" strike="noStrike">
                <a:solidFill>
                  <a:schemeClr val="lt1"/>
                </a:solidFill>
                <a:latin typeface="Cutive"/>
                <a:ea typeface="Cutive"/>
                <a:cs typeface="Cutive"/>
                <a:sym typeface="Cutive"/>
              </a:rPr>
              <a:t>Nonlinear-dynamic</a:t>
            </a:r>
            <a:endParaRPr/>
          </a:p>
          <a:p>
            <a:pPr indent="0" lvl="0" marL="0" marR="0" rtl="0" algn="l">
              <a:lnSpc>
                <a:spcPct val="107000"/>
              </a:lnSpc>
              <a:spcBef>
                <a:spcPts val="0"/>
              </a:spcBef>
              <a:spcAft>
                <a:spcPts val="0"/>
              </a:spcAft>
              <a:buClr>
                <a:srgbClr val="000000"/>
              </a:buClr>
              <a:buSzPts val="2000"/>
              <a:buFont typeface="Arial"/>
              <a:buNone/>
            </a:pPr>
            <a:r>
              <a:rPr b="0" i="0" lang="en-US" sz="2000" u="none" cap="none" strike="noStrike">
                <a:solidFill>
                  <a:schemeClr val="lt1"/>
                </a:solidFill>
                <a:latin typeface="Cutive"/>
                <a:ea typeface="Cutive"/>
                <a:cs typeface="Cutive"/>
                <a:sym typeface="Cutive"/>
              </a:rPr>
              <a:t>World</a:t>
            </a:r>
            <a:endParaRPr b="0" i="0" sz="1400" u="none" cap="none" strike="noStrike">
              <a:solidFill>
                <a:srgbClr val="000000"/>
              </a:solidFill>
              <a:latin typeface="Cutive"/>
              <a:ea typeface="Cutive"/>
              <a:cs typeface="Cutive"/>
              <a:sym typeface="Cutive"/>
            </a:endParaRPr>
          </a:p>
        </p:txBody>
      </p:sp>
      <p:grpSp>
        <p:nvGrpSpPr>
          <p:cNvPr id="310" name="Google Shape;310;p24"/>
          <p:cNvGrpSpPr/>
          <p:nvPr/>
        </p:nvGrpSpPr>
        <p:grpSpPr>
          <a:xfrm>
            <a:off x="2808931" y="549222"/>
            <a:ext cx="6828637" cy="5759557"/>
            <a:chOff x="2808931" y="549222"/>
            <a:chExt cx="6828637" cy="5759557"/>
          </a:xfrm>
        </p:grpSpPr>
        <p:sp>
          <p:nvSpPr>
            <p:cNvPr id="311" name="Google Shape;311;p24"/>
            <p:cNvSpPr/>
            <p:nvPr/>
          </p:nvSpPr>
          <p:spPr>
            <a:xfrm>
              <a:off x="2808931" y="549222"/>
              <a:ext cx="3600000" cy="3600000"/>
            </a:xfrm>
            <a:prstGeom prst="ellipse">
              <a:avLst/>
            </a:prstGeom>
            <a:solidFill>
              <a:srgbClr val="00B050"/>
            </a:solidFill>
            <a:ln cap="flat" cmpd="sng" w="2857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chemeClr val="lt1"/>
                  </a:solidFill>
                  <a:latin typeface="Cutive"/>
                  <a:ea typeface="Cutive"/>
                  <a:cs typeface="Cutive"/>
                  <a:sym typeface="Cutive"/>
                </a:rPr>
                <a:t>Socio-</a:t>
              </a:r>
              <a:endParaRPr/>
            </a:p>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chemeClr val="lt1"/>
                  </a:solidFill>
                  <a:latin typeface="Cutive"/>
                  <a:ea typeface="Cutive"/>
                  <a:cs typeface="Cutive"/>
                  <a:sym typeface="Cutive"/>
                </a:rPr>
                <a:t>Ecological</a:t>
              </a:r>
              <a:endParaRPr b="0" i="0" sz="1400" u="none" cap="none" strike="noStrike">
                <a:solidFill>
                  <a:srgbClr val="000000"/>
                </a:solidFill>
                <a:latin typeface="Cutive"/>
                <a:ea typeface="Cutive"/>
                <a:cs typeface="Cutive"/>
                <a:sym typeface="Cutive"/>
              </a:endParaRPr>
            </a:p>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chemeClr val="lt1"/>
                  </a:solidFill>
                  <a:latin typeface="Cutive"/>
                  <a:ea typeface="Cutive"/>
                  <a:cs typeface="Cutive"/>
                  <a:sym typeface="Cutive"/>
                </a:rPr>
                <a:t>Perspective</a:t>
              </a:r>
              <a:endParaRPr b="0" i="0" sz="1400" u="none" cap="none" strike="noStrike">
                <a:solidFill>
                  <a:srgbClr val="000000"/>
                </a:solidFill>
                <a:latin typeface="Cutive"/>
                <a:ea typeface="Cutive"/>
                <a:cs typeface="Cutive"/>
                <a:sym typeface="Cutive"/>
              </a:endParaRPr>
            </a:p>
            <a:p>
              <a:pPr indent="0" lvl="0" marL="0" marR="0" rtl="0" algn="ctr">
                <a:lnSpc>
                  <a:spcPct val="100000"/>
                </a:lnSpc>
                <a:spcBef>
                  <a:spcPts val="0"/>
                </a:spcBef>
                <a:spcAft>
                  <a:spcPts val="0"/>
                </a:spcAft>
                <a:buClr>
                  <a:srgbClr val="000000"/>
                </a:buClr>
                <a:buSzPts val="2000"/>
                <a:buFont typeface="Arial"/>
                <a:buNone/>
              </a:pPr>
              <a:r>
                <a:t/>
              </a:r>
              <a:endParaRPr b="0" i="0" sz="2000" u="none" cap="none" strike="noStrike">
                <a:solidFill>
                  <a:schemeClr val="lt1"/>
                </a:solidFill>
                <a:latin typeface="Cutive"/>
                <a:ea typeface="Cutive"/>
                <a:cs typeface="Cutive"/>
                <a:sym typeface="Cutive"/>
              </a:endParaRPr>
            </a:p>
          </p:txBody>
        </p:sp>
        <p:sp>
          <p:nvSpPr>
            <p:cNvPr id="312" name="Google Shape;312;p24"/>
            <p:cNvSpPr/>
            <p:nvPr/>
          </p:nvSpPr>
          <p:spPr>
            <a:xfrm>
              <a:off x="6037568" y="549222"/>
              <a:ext cx="3600000" cy="3600000"/>
            </a:xfrm>
            <a:prstGeom prst="ellipse">
              <a:avLst/>
            </a:prstGeom>
            <a:solidFill>
              <a:schemeClr val="dk2"/>
            </a:solidFill>
            <a:ln cap="flat" cmpd="sng" w="2857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2000"/>
                <a:buFont typeface="Arial"/>
                <a:buNone/>
              </a:pPr>
              <a:r>
                <a:rPr b="0" i="0" lang="en-US" sz="2000" u="none" cap="none" strike="noStrike">
                  <a:solidFill>
                    <a:schemeClr val="lt1"/>
                  </a:solidFill>
                  <a:latin typeface="Cutive"/>
                  <a:ea typeface="Cutive"/>
                  <a:cs typeface="Cutive"/>
                  <a:sym typeface="Cutive"/>
                </a:rPr>
                <a:t>Socio-Psychological</a:t>
              </a:r>
              <a:endParaRPr b="0" i="0" sz="1400" u="none" cap="none" strike="noStrike">
                <a:solidFill>
                  <a:srgbClr val="000000"/>
                </a:solidFill>
                <a:latin typeface="Cutive"/>
                <a:ea typeface="Cutive"/>
                <a:cs typeface="Cutive"/>
                <a:sym typeface="Cutive"/>
              </a:endParaRPr>
            </a:p>
            <a:p>
              <a:pPr indent="0" lvl="0" marL="0" marR="0" rtl="0" algn="r">
                <a:lnSpc>
                  <a:spcPct val="100000"/>
                </a:lnSpc>
                <a:spcBef>
                  <a:spcPts val="0"/>
                </a:spcBef>
                <a:spcAft>
                  <a:spcPts val="0"/>
                </a:spcAft>
                <a:buClr>
                  <a:srgbClr val="000000"/>
                </a:buClr>
                <a:buSzPts val="2000"/>
                <a:buFont typeface="Arial"/>
                <a:buNone/>
              </a:pPr>
              <a:r>
                <a:rPr b="0" i="0" lang="en-US" sz="2000" u="none" cap="none" strike="noStrike">
                  <a:solidFill>
                    <a:schemeClr val="lt1"/>
                  </a:solidFill>
                  <a:latin typeface="Cutive"/>
                  <a:ea typeface="Cutive"/>
                  <a:cs typeface="Cutive"/>
                  <a:sym typeface="Cutive"/>
                </a:rPr>
                <a:t>Perspective</a:t>
              </a:r>
              <a:endParaRPr b="0" i="0" sz="1400" u="none" cap="none" strike="noStrike">
                <a:solidFill>
                  <a:srgbClr val="000000"/>
                </a:solidFill>
                <a:latin typeface="Cutive"/>
                <a:ea typeface="Cutive"/>
                <a:cs typeface="Cutive"/>
                <a:sym typeface="Cutive"/>
              </a:endParaRPr>
            </a:p>
            <a:p>
              <a:pPr indent="0" lvl="0" marL="0" marR="0" rtl="0" algn="ctr">
                <a:lnSpc>
                  <a:spcPct val="100000"/>
                </a:lnSpc>
                <a:spcBef>
                  <a:spcPts val="0"/>
                </a:spcBef>
                <a:spcAft>
                  <a:spcPts val="0"/>
                </a:spcAft>
                <a:buClr>
                  <a:srgbClr val="000000"/>
                </a:buClr>
                <a:buSzPts val="2000"/>
                <a:buFont typeface="Arial"/>
                <a:buNone/>
              </a:pPr>
              <a:r>
                <a:t/>
              </a:r>
              <a:endParaRPr b="0" i="0" sz="2000" u="none" cap="none" strike="noStrike">
                <a:solidFill>
                  <a:schemeClr val="lt1"/>
                </a:solidFill>
                <a:latin typeface="Cutive"/>
                <a:ea typeface="Cutive"/>
                <a:cs typeface="Cutive"/>
                <a:sym typeface="Cutive"/>
              </a:endParaRPr>
            </a:p>
          </p:txBody>
        </p:sp>
        <p:sp>
          <p:nvSpPr>
            <p:cNvPr id="313" name="Google Shape;313;p24"/>
            <p:cNvSpPr/>
            <p:nvPr/>
          </p:nvSpPr>
          <p:spPr>
            <a:xfrm>
              <a:off x="4423250" y="2708779"/>
              <a:ext cx="3600000" cy="3600000"/>
            </a:xfrm>
            <a:prstGeom prst="ellipse">
              <a:avLst/>
            </a:prstGeom>
            <a:solidFill>
              <a:srgbClr val="0070C0"/>
            </a:solidFill>
            <a:ln cap="flat" cmpd="sng" w="2857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t/>
              </a:r>
              <a:endParaRPr b="0" i="0" sz="2000" u="none" cap="none" strike="noStrike">
                <a:solidFill>
                  <a:schemeClr val="lt1"/>
                </a:solidFill>
                <a:latin typeface="Cutive"/>
                <a:ea typeface="Cutive"/>
                <a:cs typeface="Cutive"/>
                <a:sym typeface="Cutive"/>
              </a:endParaRPr>
            </a:p>
            <a:p>
              <a:pPr indent="0" lvl="0" marL="0" marR="0" rtl="0" algn="ctr">
                <a:lnSpc>
                  <a:spcPct val="100000"/>
                </a:lnSpc>
                <a:spcBef>
                  <a:spcPts val="0"/>
                </a:spcBef>
                <a:spcAft>
                  <a:spcPts val="0"/>
                </a:spcAft>
                <a:buClr>
                  <a:srgbClr val="000000"/>
                </a:buClr>
                <a:buSzPts val="2000"/>
                <a:buFont typeface="Arial"/>
                <a:buNone/>
              </a:pPr>
              <a:r>
                <a:t/>
              </a:r>
              <a:endParaRPr b="0" i="0" sz="2000" u="none" cap="none" strike="noStrike">
                <a:solidFill>
                  <a:schemeClr val="lt1"/>
                </a:solidFill>
                <a:latin typeface="Cutive"/>
                <a:ea typeface="Cutive"/>
                <a:cs typeface="Cutive"/>
                <a:sym typeface="Cutive"/>
              </a:endParaRPr>
            </a:p>
            <a:p>
              <a:pPr indent="0" lvl="0" marL="0" marR="0" rtl="0" algn="ctr">
                <a:lnSpc>
                  <a:spcPct val="100000"/>
                </a:lnSpc>
                <a:spcBef>
                  <a:spcPts val="0"/>
                </a:spcBef>
                <a:spcAft>
                  <a:spcPts val="0"/>
                </a:spcAft>
                <a:buClr>
                  <a:srgbClr val="000000"/>
                </a:buClr>
                <a:buSzPts val="2000"/>
                <a:buFont typeface="Arial"/>
                <a:buNone/>
              </a:pPr>
              <a:r>
                <a:t/>
              </a:r>
              <a:endParaRPr b="0" i="0" sz="2000" u="none" cap="none" strike="noStrike">
                <a:solidFill>
                  <a:schemeClr val="lt1"/>
                </a:solidFill>
                <a:latin typeface="Cutive"/>
                <a:ea typeface="Cutive"/>
                <a:cs typeface="Cutive"/>
                <a:sym typeface="Cutive"/>
              </a:endParaRPr>
            </a:p>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chemeClr val="lt1"/>
                  </a:solidFill>
                  <a:latin typeface="Cutive"/>
                  <a:ea typeface="Cutive"/>
                  <a:cs typeface="Cutive"/>
                  <a:sym typeface="Cutive"/>
                </a:rPr>
                <a:t>Socio-</a:t>
              </a:r>
              <a:br>
                <a:rPr b="0" i="0" lang="en-US" sz="2000" u="none" cap="none" strike="noStrike">
                  <a:solidFill>
                    <a:schemeClr val="lt1"/>
                  </a:solidFill>
                  <a:latin typeface="Cutive"/>
                  <a:ea typeface="Cutive"/>
                  <a:cs typeface="Cutive"/>
                  <a:sym typeface="Cutive"/>
                </a:rPr>
              </a:br>
              <a:r>
                <a:rPr b="0" i="0" lang="en-US" sz="2000" u="none" cap="none" strike="noStrike">
                  <a:solidFill>
                    <a:schemeClr val="lt1"/>
                  </a:solidFill>
                  <a:latin typeface="Cutive"/>
                  <a:ea typeface="Cutive"/>
                  <a:cs typeface="Cutive"/>
                  <a:sym typeface="Cutive"/>
                </a:rPr>
                <a:t>Technical Systems Perspective</a:t>
              </a:r>
              <a:endParaRPr b="0" i="0" sz="1400" u="none" cap="none" strike="noStrike">
                <a:solidFill>
                  <a:srgbClr val="000000"/>
                </a:solidFill>
                <a:latin typeface="Cutive"/>
                <a:ea typeface="Cutive"/>
                <a:cs typeface="Cutive"/>
                <a:sym typeface="Cutive"/>
              </a:endParaRPr>
            </a:p>
          </p:txBody>
        </p:sp>
        <p:sp>
          <p:nvSpPr>
            <p:cNvPr id="314" name="Google Shape;314;p24"/>
            <p:cNvSpPr/>
            <p:nvPr/>
          </p:nvSpPr>
          <p:spPr>
            <a:xfrm>
              <a:off x="4998636" y="1926562"/>
              <a:ext cx="2510201" cy="2250000"/>
            </a:xfrm>
            <a:prstGeom prst="ellipse">
              <a:avLst/>
            </a:prstGeom>
            <a:solidFill>
              <a:schemeClr val="lt1"/>
            </a:solidFill>
            <a:ln cap="flat" cmpd="sng" w="2857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262626"/>
                  </a:solidFill>
                  <a:latin typeface="Cutive"/>
                  <a:ea typeface="Cutive"/>
                  <a:cs typeface="Cutive"/>
                  <a:sym typeface="Cutive"/>
                </a:rPr>
                <a:t>Integral System </a:t>
              </a:r>
              <a:endParaRPr b="0" i="0" sz="1400" u="none" cap="none" strike="noStrike">
                <a:solidFill>
                  <a:srgbClr val="000000"/>
                </a:solidFill>
                <a:latin typeface="Cutive"/>
                <a:ea typeface="Cutive"/>
                <a:cs typeface="Cutive"/>
                <a:sym typeface="Cutive"/>
              </a:endParaRPr>
            </a:p>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262626"/>
                  </a:solidFill>
                  <a:latin typeface="Cutive"/>
                  <a:ea typeface="Cutive"/>
                  <a:cs typeface="Cutive"/>
                  <a:sym typeface="Cutive"/>
                </a:rPr>
                <a:t>Participative Design Process</a:t>
              </a:r>
              <a:endParaRPr b="0" i="0" sz="1600" u="none" cap="none" strike="noStrike">
                <a:solidFill>
                  <a:srgbClr val="262626"/>
                </a:solidFill>
                <a:latin typeface="Cutive"/>
                <a:ea typeface="Cutive"/>
                <a:cs typeface="Cutive"/>
                <a:sym typeface="Cutive"/>
              </a:endParaRPr>
            </a:p>
          </p:txBody>
        </p:sp>
      </p:grpSp>
    </p:spTree>
  </p:cSld>
  <p:clrMapOvr>
    <a:masterClrMapping/>
  </p:clrMapOvr>
  <mc:AlternateContent>
    <mc:Choice Requires="p14">
      <p:transition spd="slow" p14:dur="2000">
        <p:fade/>
      </p:transition>
    </mc:Choice>
    <mc:Fallback>
      <p:transition spd="slow">
        <p:fade/>
      </p:transition>
    </mc:Fallback>
  </mc:AlternateContent>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9" name="Shape 319"/>
        <p:cNvGrpSpPr/>
        <p:nvPr/>
      </p:nvGrpSpPr>
      <p:grpSpPr>
        <a:xfrm>
          <a:off x="0" y="0"/>
          <a:ext cx="0" cy="0"/>
          <a:chOff x="0" y="0"/>
          <a:chExt cx="0" cy="0"/>
        </a:xfrm>
      </p:grpSpPr>
      <p:pic>
        <p:nvPicPr>
          <p:cNvPr descr="Gerelateerde afbeelding" id="320" name="Google Shape;320;p25"/>
          <p:cNvPicPr preferRelativeResize="0"/>
          <p:nvPr/>
        </p:nvPicPr>
        <p:blipFill rotWithShape="1">
          <a:blip r:embed="rId3">
            <a:alphaModFix/>
          </a:blip>
          <a:srcRect b="0" l="0" r="0" t="0"/>
          <a:stretch/>
        </p:blipFill>
        <p:spPr>
          <a:xfrm>
            <a:off x="0" y="0"/>
            <a:ext cx="12192000" cy="6862792"/>
          </a:xfrm>
          <a:prstGeom prst="rect">
            <a:avLst/>
          </a:prstGeom>
          <a:noFill/>
          <a:ln>
            <a:noFill/>
          </a:ln>
        </p:spPr>
      </p:pic>
      <p:sp>
        <p:nvSpPr>
          <p:cNvPr id="321" name="Google Shape;321;p25"/>
          <p:cNvSpPr/>
          <p:nvPr/>
        </p:nvSpPr>
        <p:spPr>
          <a:xfrm>
            <a:off x="-406400" y="-355600"/>
            <a:ext cx="12954000" cy="7366000"/>
          </a:xfrm>
          <a:prstGeom prst="rect">
            <a:avLst/>
          </a:prstGeom>
          <a:solidFill>
            <a:srgbClr val="000000">
              <a:alpha val="40000"/>
            </a:srgbClr>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22" name="Google Shape;322;p25"/>
          <p:cNvSpPr/>
          <p:nvPr/>
        </p:nvSpPr>
        <p:spPr>
          <a:xfrm>
            <a:off x="148850" y="1451528"/>
            <a:ext cx="3747300" cy="5114275"/>
          </a:xfrm>
          <a:prstGeom prst="roundRect">
            <a:avLst>
              <a:gd fmla="val 16667" name="adj"/>
            </a:avLst>
          </a:prstGeom>
          <a:solidFill>
            <a:srgbClr val="00B050"/>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chemeClr val="lt1"/>
                </a:solidFill>
                <a:latin typeface="Cutive"/>
                <a:ea typeface="Cutive"/>
                <a:cs typeface="Cutive"/>
                <a:sym typeface="Cutive"/>
              </a:rPr>
              <a:t>Socio-Ecological Perspective </a:t>
            </a:r>
            <a:endParaRPr b="0" i="0" sz="1400" u="none" cap="none" strike="noStrike">
              <a:solidFill>
                <a:srgbClr val="000000"/>
              </a:solidFill>
              <a:latin typeface="Cutive"/>
              <a:ea typeface="Cutive"/>
              <a:cs typeface="Cutive"/>
              <a:sym typeface="Cutive"/>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utive"/>
              <a:ea typeface="Cutive"/>
              <a:cs typeface="Cutive"/>
              <a:sym typeface="Cutive"/>
            </a:endParaRPr>
          </a:p>
          <a:p>
            <a:pPr indent="0" lvl="0" marL="0" marR="0" rtl="0" algn="l">
              <a:lnSpc>
                <a:spcPct val="100000"/>
              </a:lnSpc>
              <a:spcBef>
                <a:spcPts val="0"/>
              </a:spcBef>
              <a:spcAft>
                <a:spcPts val="0"/>
              </a:spcAft>
              <a:buNone/>
            </a:pPr>
            <a:r>
              <a:rPr b="0" i="0" lang="en-US" sz="1800" u="none" cap="none" strike="noStrike">
                <a:solidFill>
                  <a:schemeClr val="lt1"/>
                </a:solidFill>
                <a:latin typeface="Cutive"/>
                <a:ea typeface="Cutive"/>
                <a:cs typeface="Cutive"/>
                <a:sym typeface="Cutive"/>
              </a:rPr>
              <a:t>Key Features:</a:t>
            </a:r>
            <a:endParaRPr/>
          </a:p>
          <a:p>
            <a:pPr indent="0" lvl="0" marL="0" marR="0" rtl="0" algn="l">
              <a:lnSpc>
                <a:spcPct val="100000"/>
              </a:lnSpc>
              <a:spcBef>
                <a:spcPts val="0"/>
              </a:spcBef>
              <a:spcAft>
                <a:spcPts val="0"/>
              </a:spcAft>
              <a:buNone/>
            </a:pPr>
            <a:r>
              <a:t/>
            </a:r>
            <a:endParaRPr b="0" i="0" sz="1800" u="none" cap="none" strike="noStrike">
              <a:solidFill>
                <a:schemeClr val="lt1"/>
              </a:solidFill>
              <a:latin typeface="Cutive"/>
              <a:ea typeface="Cutive"/>
              <a:cs typeface="Cutive"/>
              <a:sym typeface="Cutive"/>
            </a:endParaRPr>
          </a:p>
          <a:p>
            <a:pPr indent="0" lvl="0" marL="0" marR="0" rtl="0" algn="l">
              <a:lnSpc>
                <a:spcPct val="100000"/>
              </a:lnSpc>
              <a:spcBef>
                <a:spcPts val="0"/>
              </a:spcBef>
              <a:spcAft>
                <a:spcPts val="0"/>
              </a:spcAft>
              <a:buNone/>
            </a:pPr>
            <a:r>
              <a:rPr b="0" i="0" lang="en-US" sz="1800" u="none" cap="none" strike="noStrike">
                <a:solidFill>
                  <a:schemeClr val="lt1"/>
                </a:solidFill>
                <a:latin typeface="Cutive"/>
                <a:ea typeface="Cutive"/>
                <a:cs typeface="Cutive"/>
                <a:sym typeface="Cutive"/>
              </a:rPr>
              <a:t>a </a:t>
            </a:r>
            <a:r>
              <a:rPr b="0" i="1" lang="en-US" sz="1800" u="none" cap="none" strike="noStrike">
                <a:solidFill>
                  <a:schemeClr val="lt1"/>
                </a:solidFill>
                <a:latin typeface="Cutive"/>
                <a:ea typeface="Cutive"/>
                <a:cs typeface="Cutive"/>
                <a:sym typeface="Cutive"/>
              </a:rPr>
              <a:t>negotiated order </a:t>
            </a:r>
            <a:r>
              <a:rPr b="0" i="0" lang="en-US" sz="1800" u="none" cap="none" strike="noStrike">
                <a:solidFill>
                  <a:schemeClr val="lt1"/>
                </a:solidFill>
                <a:latin typeface="Cutive"/>
                <a:ea typeface="Cutive"/>
                <a:cs typeface="Cutive"/>
                <a:sym typeface="Cutive"/>
              </a:rPr>
              <a:t>of system boundary and purpose</a:t>
            </a:r>
            <a:endParaRPr/>
          </a:p>
          <a:p>
            <a:pPr indent="0" lvl="0" marL="0" marR="0" rtl="0" algn="l">
              <a:lnSpc>
                <a:spcPct val="100000"/>
              </a:lnSpc>
              <a:spcBef>
                <a:spcPts val="0"/>
              </a:spcBef>
              <a:spcAft>
                <a:spcPts val="0"/>
              </a:spcAft>
              <a:buNone/>
            </a:pPr>
            <a:r>
              <a:t/>
            </a:r>
            <a:endParaRPr b="0" i="1" sz="1800" u="none" cap="none" strike="noStrike">
              <a:solidFill>
                <a:schemeClr val="lt1"/>
              </a:solidFill>
              <a:latin typeface="Cutive"/>
              <a:ea typeface="Cutive"/>
              <a:cs typeface="Cutive"/>
              <a:sym typeface="Cutive"/>
            </a:endParaRPr>
          </a:p>
          <a:p>
            <a:pPr indent="0" lvl="0" marL="0" marR="0" rtl="0" algn="l">
              <a:lnSpc>
                <a:spcPct val="100000"/>
              </a:lnSpc>
              <a:spcBef>
                <a:spcPts val="0"/>
              </a:spcBef>
              <a:spcAft>
                <a:spcPts val="0"/>
              </a:spcAft>
              <a:buNone/>
            </a:pPr>
            <a:r>
              <a:t/>
            </a:r>
            <a:endParaRPr b="0" i="1" sz="1800" u="none" cap="none" strike="noStrike">
              <a:solidFill>
                <a:schemeClr val="lt1"/>
              </a:solidFill>
              <a:latin typeface="Cutive"/>
              <a:ea typeface="Cutive"/>
              <a:cs typeface="Cutive"/>
              <a:sym typeface="Cutive"/>
            </a:endParaRPr>
          </a:p>
          <a:p>
            <a:pPr indent="0" lvl="0" marL="0" marR="0" rtl="0" algn="l">
              <a:lnSpc>
                <a:spcPct val="100000"/>
              </a:lnSpc>
              <a:spcBef>
                <a:spcPts val="0"/>
              </a:spcBef>
              <a:spcAft>
                <a:spcPts val="0"/>
              </a:spcAft>
              <a:buNone/>
            </a:pPr>
            <a:r>
              <a:t/>
            </a:r>
            <a:endParaRPr b="0" i="1" sz="1800" u="none" cap="none" strike="noStrike">
              <a:solidFill>
                <a:schemeClr val="lt1"/>
              </a:solidFill>
              <a:latin typeface="Cutive"/>
              <a:ea typeface="Cutive"/>
              <a:cs typeface="Cutive"/>
              <a:sym typeface="Cutive"/>
            </a:endParaRPr>
          </a:p>
          <a:p>
            <a:pPr indent="0" lvl="0" marL="0" marR="0" rtl="0" algn="l">
              <a:lnSpc>
                <a:spcPct val="100000"/>
              </a:lnSpc>
              <a:spcBef>
                <a:spcPts val="0"/>
              </a:spcBef>
              <a:spcAft>
                <a:spcPts val="0"/>
              </a:spcAft>
              <a:buNone/>
            </a:pPr>
            <a:r>
              <a:rPr b="0" i="0" lang="en-US" sz="1800" u="none" cap="none" strike="noStrike">
                <a:solidFill>
                  <a:schemeClr val="lt1"/>
                </a:solidFill>
                <a:latin typeface="Cutive"/>
                <a:ea typeface="Cutive"/>
                <a:cs typeface="Cutive"/>
                <a:sym typeface="Cutive"/>
              </a:rPr>
              <a:t>AND</a:t>
            </a:r>
            <a:endParaRPr/>
          </a:p>
          <a:p>
            <a:pPr indent="0" lvl="0" marL="0" marR="0" rtl="0" algn="l">
              <a:lnSpc>
                <a:spcPct val="100000"/>
              </a:lnSpc>
              <a:spcBef>
                <a:spcPts val="0"/>
              </a:spcBef>
              <a:spcAft>
                <a:spcPts val="0"/>
              </a:spcAft>
              <a:buNone/>
            </a:pPr>
            <a:r>
              <a:t/>
            </a:r>
            <a:endParaRPr b="0" i="1" sz="1800" u="none" cap="none" strike="noStrike">
              <a:solidFill>
                <a:schemeClr val="lt1"/>
              </a:solidFill>
              <a:latin typeface="Cutive"/>
              <a:ea typeface="Cutive"/>
              <a:cs typeface="Cutive"/>
              <a:sym typeface="Cutive"/>
            </a:endParaRPr>
          </a:p>
          <a:p>
            <a:pPr indent="0" lvl="0" marL="0" marR="0" rtl="0" algn="l">
              <a:lnSpc>
                <a:spcPct val="100000"/>
              </a:lnSpc>
              <a:spcBef>
                <a:spcPts val="0"/>
              </a:spcBef>
              <a:spcAft>
                <a:spcPts val="0"/>
              </a:spcAft>
              <a:buNone/>
            </a:pPr>
            <a:r>
              <a:rPr b="0" i="0" lang="en-US" sz="1800" u="none" cap="none" strike="noStrike">
                <a:solidFill>
                  <a:schemeClr val="lt1"/>
                </a:solidFill>
                <a:latin typeface="Cutive"/>
                <a:ea typeface="Cutive"/>
                <a:cs typeface="Cutive"/>
                <a:sym typeface="Cutive"/>
              </a:rPr>
              <a:t>diverse institutional actors’ pursuit of </a:t>
            </a:r>
            <a:r>
              <a:rPr b="0" i="1" lang="en-US" sz="1800" u="none" cap="none" strike="noStrike">
                <a:solidFill>
                  <a:schemeClr val="lt1"/>
                </a:solidFill>
                <a:latin typeface="Cutive"/>
                <a:ea typeface="Cutive"/>
                <a:cs typeface="Cutive"/>
                <a:sym typeface="Cutive"/>
              </a:rPr>
              <a:t>alternate futures</a:t>
            </a:r>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utive"/>
              <a:ea typeface="Cutive"/>
              <a:cs typeface="Cutive"/>
              <a:sym typeface="Cutive"/>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utive"/>
              <a:ea typeface="Cutive"/>
              <a:cs typeface="Cutive"/>
              <a:sym typeface="Cutive"/>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utive"/>
              <a:ea typeface="Cutive"/>
              <a:cs typeface="Cutive"/>
              <a:sym typeface="Cutive"/>
            </a:endParaRPr>
          </a:p>
        </p:txBody>
      </p:sp>
      <p:sp>
        <p:nvSpPr>
          <p:cNvPr id="323" name="Google Shape;323;p25"/>
          <p:cNvSpPr/>
          <p:nvPr/>
        </p:nvSpPr>
        <p:spPr>
          <a:xfrm>
            <a:off x="4179425" y="1490828"/>
            <a:ext cx="3756600" cy="5130372"/>
          </a:xfrm>
          <a:prstGeom prst="roundRect">
            <a:avLst>
              <a:gd fmla="val 16667" name="adj"/>
            </a:avLst>
          </a:prstGeom>
          <a:solidFill>
            <a:schemeClr val="accent1"/>
          </a:solidFill>
          <a:ln cap="flat" cmpd="sng" w="12700">
            <a:solidFill>
              <a:srgbClr val="31538F"/>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chemeClr val="lt1"/>
                </a:solidFill>
                <a:latin typeface="Cutive"/>
                <a:ea typeface="Cutive"/>
                <a:cs typeface="Cutive"/>
                <a:sym typeface="Cutive"/>
              </a:rPr>
              <a:t>Socio-Technical Systems Perspective </a:t>
            </a:r>
            <a:endParaRPr b="0" i="0" sz="1400" u="none" cap="none" strike="noStrike">
              <a:solidFill>
                <a:srgbClr val="000000"/>
              </a:solidFill>
              <a:latin typeface="Cutive"/>
              <a:ea typeface="Cutive"/>
              <a:cs typeface="Cutive"/>
              <a:sym typeface="Cutive"/>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utive"/>
              <a:ea typeface="Cutive"/>
              <a:cs typeface="Cutive"/>
              <a:sym typeface="Cutive"/>
            </a:endParaRPr>
          </a:p>
          <a:p>
            <a:pPr indent="0" lvl="0" marL="0" marR="0" rtl="0" algn="l">
              <a:lnSpc>
                <a:spcPct val="100000"/>
              </a:lnSpc>
              <a:spcBef>
                <a:spcPts val="0"/>
              </a:spcBef>
              <a:spcAft>
                <a:spcPts val="0"/>
              </a:spcAft>
              <a:buNone/>
            </a:pPr>
            <a:r>
              <a:rPr b="0" i="0" lang="en-US" sz="1800" u="none" cap="none" strike="noStrike">
                <a:solidFill>
                  <a:schemeClr val="lt1"/>
                </a:solidFill>
                <a:latin typeface="Cutive"/>
                <a:ea typeface="Cutive"/>
                <a:cs typeface="Cutive"/>
                <a:sym typeface="Cutive"/>
              </a:rPr>
              <a:t>Key Features:</a:t>
            </a:r>
            <a:endParaRPr/>
          </a:p>
          <a:p>
            <a:pPr indent="0" lvl="0" marL="0" marR="0" rtl="0" algn="l">
              <a:lnSpc>
                <a:spcPct val="100000"/>
              </a:lnSpc>
              <a:spcBef>
                <a:spcPts val="0"/>
              </a:spcBef>
              <a:spcAft>
                <a:spcPts val="0"/>
              </a:spcAft>
              <a:buNone/>
            </a:pPr>
            <a:r>
              <a:t/>
            </a:r>
            <a:endParaRPr b="0" i="1" sz="1800" u="none" cap="none" strike="noStrike">
              <a:solidFill>
                <a:schemeClr val="lt1"/>
              </a:solidFill>
              <a:latin typeface="Cutive"/>
              <a:ea typeface="Cutive"/>
              <a:cs typeface="Cutive"/>
              <a:sym typeface="Cutive"/>
            </a:endParaRPr>
          </a:p>
          <a:p>
            <a:pPr indent="0" lvl="0" marL="0" marR="0" rtl="0" algn="l">
              <a:lnSpc>
                <a:spcPct val="100000"/>
              </a:lnSpc>
              <a:spcBef>
                <a:spcPts val="0"/>
              </a:spcBef>
              <a:spcAft>
                <a:spcPts val="0"/>
              </a:spcAft>
              <a:buNone/>
            </a:pPr>
            <a:r>
              <a:rPr b="0" i="1" lang="en-US" sz="1800" u="none" cap="none" strike="noStrike">
                <a:solidFill>
                  <a:schemeClr val="lt1"/>
                </a:solidFill>
                <a:latin typeface="Cutive"/>
                <a:ea typeface="Cutive"/>
                <a:cs typeface="Cutive"/>
                <a:sym typeface="Cutive"/>
              </a:rPr>
              <a:t>self-organized work systems </a:t>
            </a:r>
            <a:r>
              <a:rPr b="0" i="0" lang="en-US" sz="1800" u="none" cap="none" strike="noStrike">
                <a:solidFill>
                  <a:schemeClr val="lt1"/>
                </a:solidFill>
                <a:latin typeface="Cutive"/>
                <a:ea typeface="Cutive"/>
                <a:cs typeface="Cutive"/>
                <a:sym typeface="Cutive"/>
              </a:rPr>
              <a:t>optimizing human + digital-technical</a:t>
            </a:r>
            <a:endParaRPr/>
          </a:p>
          <a:p>
            <a:pPr indent="0" lvl="0" marL="0" marR="0" rtl="0" algn="l">
              <a:lnSpc>
                <a:spcPct val="100000"/>
              </a:lnSpc>
              <a:spcBef>
                <a:spcPts val="0"/>
              </a:spcBef>
              <a:spcAft>
                <a:spcPts val="0"/>
              </a:spcAft>
              <a:buNone/>
            </a:pPr>
            <a:r>
              <a:t/>
            </a:r>
            <a:endParaRPr b="0" i="1" sz="1800" u="none" cap="none" strike="noStrike">
              <a:solidFill>
                <a:schemeClr val="lt1"/>
              </a:solidFill>
              <a:latin typeface="Cutive"/>
              <a:ea typeface="Cutive"/>
              <a:cs typeface="Cutive"/>
              <a:sym typeface="Cutive"/>
            </a:endParaRPr>
          </a:p>
          <a:p>
            <a:pPr indent="0" lvl="0" marL="0" marR="0" rtl="0" algn="l">
              <a:lnSpc>
                <a:spcPct val="100000"/>
              </a:lnSpc>
              <a:spcBef>
                <a:spcPts val="0"/>
              </a:spcBef>
              <a:spcAft>
                <a:spcPts val="0"/>
              </a:spcAft>
              <a:buNone/>
            </a:pPr>
            <a:r>
              <a:t/>
            </a:r>
            <a:endParaRPr b="0" i="1" sz="1800" u="none" cap="none" strike="noStrike">
              <a:solidFill>
                <a:schemeClr val="lt1"/>
              </a:solidFill>
              <a:latin typeface="Cutive"/>
              <a:ea typeface="Cutive"/>
              <a:cs typeface="Cutive"/>
              <a:sym typeface="Cutive"/>
            </a:endParaRPr>
          </a:p>
          <a:p>
            <a:pPr indent="0" lvl="0" marL="0" marR="0" rtl="0" algn="l">
              <a:lnSpc>
                <a:spcPct val="100000"/>
              </a:lnSpc>
              <a:spcBef>
                <a:spcPts val="0"/>
              </a:spcBef>
              <a:spcAft>
                <a:spcPts val="0"/>
              </a:spcAft>
              <a:buNone/>
            </a:pPr>
            <a:r>
              <a:rPr b="0" i="0" lang="en-US" sz="1800" u="none" cap="none" strike="noStrike">
                <a:solidFill>
                  <a:schemeClr val="lt1"/>
                </a:solidFill>
                <a:latin typeface="Cutive"/>
                <a:ea typeface="Cutive"/>
                <a:cs typeface="Cutive"/>
                <a:sym typeface="Cutive"/>
              </a:rPr>
              <a:t>AND </a:t>
            </a:r>
            <a:endParaRPr b="0" i="0" sz="1800" u="none" cap="none" strike="noStrike">
              <a:solidFill>
                <a:srgbClr val="000000"/>
              </a:solidFill>
              <a:latin typeface="Cutive"/>
              <a:ea typeface="Cutive"/>
              <a:cs typeface="Cutive"/>
              <a:sym typeface="Cutive"/>
            </a:endParaRPr>
          </a:p>
          <a:p>
            <a:pPr indent="0" lvl="0" marL="0" marR="0" rtl="0" algn="l">
              <a:lnSpc>
                <a:spcPct val="100000"/>
              </a:lnSpc>
              <a:spcBef>
                <a:spcPts val="0"/>
              </a:spcBef>
              <a:spcAft>
                <a:spcPts val="0"/>
              </a:spcAft>
              <a:buNone/>
            </a:pPr>
            <a:r>
              <a:t/>
            </a:r>
            <a:endParaRPr b="0" i="0" sz="1800" u="none" cap="none" strike="noStrike">
              <a:solidFill>
                <a:schemeClr val="lt1"/>
              </a:solidFill>
              <a:latin typeface="Cutive"/>
              <a:ea typeface="Cutive"/>
              <a:cs typeface="Cutive"/>
              <a:sym typeface="Cutive"/>
            </a:endParaRPr>
          </a:p>
          <a:p>
            <a:pPr indent="0" lvl="0" marL="0" marR="0" rtl="0" algn="l">
              <a:lnSpc>
                <a:spcPct val="100000"/>
              </a:lnSpc>
              <a:spcBef>
                <a:spcPts val="0"/>
              </a:spcBef>
              <a:spcAft>
                <a:spcPts val="0"/>
              </a:spcAft>
              <a:buNone/>
            </a:pPr>
            <a:r>
              <a:rPr b="0" i="0" lang="en-US" sz="1800" u="none" cap="none" strike="noStrike">
                <a:solidFill>
                  <a:schemeClr val="lt1"/>
                </a:solidFill>
                <a:latin typeface="Cutive"/>
                <a:ea typeface="Cutive"/>
                <a:cs typeface="Cutive"/>
                <a:sym typeface="Cutive"/>
              </a:rPr>
              <a:t>a </a:t>
            </a:r>
            <a:r>
              <a:rPr b="0" i="1" lang="en-US" sz="1800" u="none" cap="none" strike="noStrike">
                <a:solidFill>
                  <a:schemeClr val="lt1"/>
                </a:solidFill>
                <a:latin typeface="Cutive"/>
                <a:ea typeface="Cutive"/>
                <a:cs typeface="Cutive"/>
                <a:sym typeface="Cutive"/>
              </a:rPr>
              <a:t>learning infrastructure </a:t>
            </a:r>
            <a:r>
              <a:rPr b="0" i="0" lang="en-US" sz="1800" u="none" cap="none" strike="noStrike">
                <a:solidFill>
                  <a:schemeClr val="lt1"/>
                </a:solidFill>
                <a:latin typeface="Cutive"/>
                <a:ea typeface="Cutive"/>
                <a:cs typeface="Cutive"/>
                <a:sym typeface="Cutive"/>
              </a:rPr>
              <a:t>for scaling to entire ecosystem</a:t>
            </a:r>
            <a:endParaRPr b="0" i="0" sz="1400" u="none" cap="none" strike="noStrike">
              <a:solidFill>
                <a:schemeClr val="lt1"/>
              </a:solidFill>
              <a:latin typeface="Cutive"/>
              <a:ea typeface="Cutive"/>
              <a:cs typeface="Cutive"/>
              <a:sym typeface="Cutive"/>
            </a:endParaRPr>
          </a:p>
        </p:txBody>
      </p:sp>
      <p:sp>
        <p:nvSpPr>
          <p:cNvPr id="324" name="Google Shape;324;p25"/>
          <p:cNvSpPr/>
          <p:nvPr/>
        </p:nvSpPr>
        <p:spPr>
          <a:xfrm>
            <a:off x="8305800" y="1451528"/>
            <a:ext cx="3747300" cy="5145217"/>
          </a:xfrm>
          <a:prstGeom prst="roundRect">
            <a:avLst>
              <a:gd fmla="val 16667" name="adj"/>
            </a:avLst>
          </a:prstGeom>
          <a:solidFill>
            <a:srgbClr val="747176"/>
          </a:solidFill>
          <a:ln cap="flat" cmpd="sng" w="12700">
            <a:solidFill>
              <a:srgbClr val="31538F"/>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chemeClr val="lt1"/>
                </a:solidFill>
                <a:latin typeface="Cutive"/>
                <a:ea typeface="Cutive"/>
                <a:cs typeface="Cutive"/>
                <a:sym typeface="Cutive"/>
              </a:rPr>
              <a:t>Socio-Psychological Perspective </a:t>
            </a:r>
            <a:endParaRPr b="0" i="0" sz="1400" u="none" cap="none" strike="noStrike">
              <a:solidFill>
                <a:srgbClr val="000000"/>
              </a:solidFill>
              <a:latin typeface="Cutive"/>
              <a:ea typeface="Cutive"/>
              <a:cs typeface="Cutive"/>
              <a:sym typeface="Cutive"/>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utive"/>
              <a:ea typeface="Cutive"/>
              <a:cs typeface="Cutive"/>
              <a:sym typeface="Cutive"/>
            </a:endParaRPr>
          </a:p>
          <a:p>
            <a:pPr indent="0" lvl="0" marL="0" marR="0" rtl="0" algn="l">
              <a:lnSpc>
                <a:spcPct val="100000"/>
              </a:lnSpc>
              <a:spcBef>
                <a:spcPts val="0"/>
              </a:spcBef>
              <a:spcAft>
                <a:spcPts val="0"/>
              </a:spcAft>
              <a:buNone/>
            </a:pPr>
            <a:r>
              <a:rPr b="0" i="0" lang="en-US" sz="1800" u="none" cap="none" strike="noStrike">
                <a:solidFill>
                  <a:schemeClr val="lt1"/>
                </a:solidFill>
                <a:latin typeface="Cutive"/>
                <a:ea typeface="Cutive"/>
                <a:cs typeface="Cutive"/>
                <a:sym typeface="Cutive"/>
              </a:rPr>
              <a:t>Key Features:</a:t>
            </a:r>
            <a:endParaRPr/>
          </a:p>
          <a:p>
            <a:pPr indent="0" lvl="0" marL="0" marR="0" rtl="0" algn="l">
              <a:lnSpc>
                <a:spcPct val="100000"/>
              </a:lnSpc>
              <a:spcBef>
                <a:spcPts val="0"/>
              </a:spcBef>
              <a:spcAft>
                <a:spcPts val="0"/>
              </a:spcAft>
              <a:buNone/>
            </a:pPr>
            <a:r>
              <a:t/>
            </a:r>
            <a:endParaRPr b="0" i="0" sz="1800" u="none" cap="none" strike="noStrike">
              <a:solidFill>
                <a:schemeClr val="lt1"/>
              </a:solidFill>
              <a:latin typeface="Cutive"/>
              <a:ea typeface="Cutive"/>
              <a:cs typeface="Cutive"/>
              <a:sym typeface="Cutive"/>
            </a:endParaRPr>
          </a:p>
          <a:p>
            <a:pPr indent="0" lvl="0" marL="0" marR="0" rtl="0" algn="l">
              <a:lnSpc>
                <a:spcPct val="100000"/>
              </a:lnSpc>
              <a:spcBef>
                <a:spcPts val="0"/>
              </a:spcBef>
              <a:spcAft>
                <a:spcPts val="0"/>
              </a:spcAft>
              <a:buNone/>
            </a:pPr>
            <a:r>
              <a:rPr b="0" i="0" lang="en-US" sz="1800" u="none" cap="none" strike="noStrike">
                <a:solidFill>
                  <a:schemeClr val="lt1"/>
                </a:solidFill>
                <a:latin typeface="Cutive"/>
                <a:ea typeface="Cutive"/>
                <a:cs typeface="Cutive"/>
                <a:sym typeface="Cutive"/>
              </a:rPr>
              <a:t>culture enactment as a ‘</a:t>
            </a:r>
            <a:r>
              <a:rPr b="0" i="1" lang="en-US" sz="1800" u="none" cap="none" strike="noStrike">
                <a:solidFill>
                  <a:schemeClr val="lt1"/>
                </a:solidFill>
                <a:latin typeface="Cutive"/>
                <a:ea typeface="Cutive"/>
                <a:cs typeface="Cutive"/>
                <a:sym typeface="Cutive"/>
              </a:rPr>
              <a:t>stable bridge</a:t>
            </a:r>
            <a:r>
              <a:rPr b="0" i="0" lang="en-US" sz="1800" u="none" cap="none" strike="noStrike">
                <a:solidFill>
                  <a:schemeClr val="lt1"/>
                </a:solidFill>
                <a:latin typeface="Cutive"/>
                <a:ea typeface="Cutive"/>
                <a:cs typeface="Cutive"/>
                <a:sym typeface="Cutive"/>
              </a:rPr>
              <a:t>’ within organizations + their ecosystem</a:t>
            </a:r>
            <a:endParaRPr/>
          </a:p>
          <a:p>
            <a:pPr indent="0" lvl="0" marL="0" marR="0" rtl="0" algn="l">
              <a:lnSpc>
                <a:spcPct val="100000"/>
              </a:lnSpc>
              <a:spcBef>
                <a:spcPts val="0"/>
              </a:spcBef>
              <a:spcAft>
                <a:spcPts val="0"/>
              </a:spcAft>
              <a:buNone/>
            </a:pPr>
            <a:r>
              <a:t/>
            </a:r>
            <a:endParaRPr b="0" i="1" sz="1800" u="none" cap="none" strike="noStrike">
              <a:solidFill>
                <a:schemeClr val="lt1"/>
              </a:solidFill>
              <a:latin typeface="Cutive"/>
              <a:ea typeface="Cutive"/>
              <a:cs typeface="Cutive"/>
              <a:sym typeface="Cutive"/>
            </a:endParaRPr>
          </a:p>
          <a:p>
            <a:pPr indent="0" lvl="0" marL="0" marR="0" rtl="0" algn="l">
              <a:lnSpc>
                <a:spcPct val="100000"/>
              </a:lnSpc>
              <a:spcBef>
                <a:spcPts val="0"/>
              </a:spcBef>
              <a:spcAft>
                <a:spcPts val="0"/>
              </a:spcAft>
              <a:buNone/>
            </a:pPr>
            <a:r>
              <a:rPr b="0" i="0" lang="en-US" sz="1800" u="none" cap="none" strike="noStrike">
                <a:solidFill>
                  <a:schemeClr val="lt1"/>
                </a:solidFill>
                <a:latin typeface="Cutive"/>
                <a:ea typeface="Cutive"/>
                <a:cs typeface="Cutive"/>
                <a:sym typeface="Cutive"/>
              </a:rPr>
              <a:t>AND </a:t>
            </a:r>
            <a:endParaRPr b="0" i="0" sz="1800" u="none" cap="none" strike="noStrike">
              <a:solidFill>
                <a:srgbClr val="000000"/>
              </a:solidFill>
              <a:latin typeface="Cutive"/>
              <a:ea typeface="Cutive"/>
              <a:cs typeface="Cutive"/>
              <a:sym typeface="Cutive"/>
            </a:endParaRPr>
          </a:p>
          <a:p>
            <a:pPr indent="0" lvl="0" marL="0" marR="0" rtl="0" algn="l">
              <a:lnSpc>
                <a:spcPct val="100000"/>
              </a:lnSpc>
              <a:spcBef>
                <a:spcPts val="0"/>
              </a:spcBef>
              <a:spcAft>
                <a:spcPts val="0"/>
              </a:spcAft>
              <a:buNone/>
            </a:pPr>
            <a:r>
              <a:t/>
            </a:r>
            <a:endParaRPr b="0" i="0" sz="1800" u="none" cap="none" strike="noStrike">
              <a:solidFill>
                <a:schemeClr val="lt1"/>
              </a:solidFill>
              <a:latin typeface="Cutive"/>
              <a:ea typeface="Cutive"/>
              <a:cs typeface="Cutive"/>
              <a:sym typeface="Cutive"/>
            </a:endParaRPr>
          </a:p>
          <a:p>
            <a:pPr indent="0" lvl="0" marL="0" marR="0" rtl="0" algn="l">
              <a:lnSpc>
                <a:spcPct val="100000"/>
              </a:lnSpc>
              <a:spcBef>
                <a:spcPts val="0"/>
              </a:spcBef>
              <a:spcAft>
                <a:spcPts val="0"/>
              </a:spcAft>
              <a:buNone/>
            </a:pPr>
            <a:r>
              <a:rPr b="0" i="0" lang="en-US" sz="1800" u="none" cap="none" strike="noStrike">
                <a:solidFill>
                  <a:schemeClr val="lt1"/>
                </a:solidFill>
                <a:latin typeface="Cutive"/>
                <a:ea typeface="Cutive"/>
                <a:cs typeface="Cutive"/>
                <a:sym typeface="Cutive"/>
              </a:rPr>
              <a:t>culture as a ‘</a:t>
            </a:r>
            <a:r>
              <a:rPr b="0" i="1" lang="en-US" sz="1800" u="none" cap="none" strike="noStrike">
                <a:solidFill>
                  <a:schemeClr val="lt1"/>
                </a:solidFill>
                <a:latin typeface="Cutive"/>
                <a:ea typeface="Cutive"/>
                <a:cs typeface="Cutive"/>
                <a:sym typeface="Cutive"/>
              </a:rPr>
              <a:t>disruptive force’ </a:t>
            </a:r>
            <a:r>
              <a:rPr b="0" i="0" lang="en-US" sz="1800" u="none" cap="none" strike="noStrike">
                <a:solidFill>
                  <a:schemeClr val="lt1"/>
                </a:solidFill>
                <a:latin typeface="Cutive"/>
                <a:ea typeface="Cutive"/>
                <a:cs typeface="Cutive"/>
                <a:sym typeface="Cutive"/>
              </a:rPr>
              <a:t>for  bridges to parties with different thinking for innovation</a:t>
            </a:r>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utive"/>
              <a:ea typeface="Cutive"/>
              <a:cs typeface="Cutive"/>
              <a:sym typeface="Cutive"/>
            </a:endParaRPr>
          </a:p>
        </p:txBody>
      </p:sp>
      <p:sp>
        <p:nvSpPr>
          <p:cNvPr id="325" name="Google Shape;325;p25"/>
          <p:cNvSpPr txBox="1"/>
          <p:nvPr/>
        </p:nvSpPr>
        <p:spPr>
          <a:xfrm>
            <a:off x="148850" y="222310"/>
            <a:ext cx="9261566" cy="1005964"/>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2800" u="none" cap="none" strike="noStrike">
                <a:solidFill>
                  <a:schemeClr val="lt1"/>
                </a:solidFill>
                <a:latin typeface="Cutive"/>
                <a:ea typeface="Cutive"/>
                <a:cs typeface="Cutive"/>
                <a:sym typeface="Cutive"/>
              </a:rPr>
              <a:t>3 interrelated Perspectives for SmarT Organization </a:t>
            </a:r>
            <a:br>
              <a:rPr b="0" i="0" lang="en-US" sz="2800" u="none" cap="none" strike="noStrike">
                <a:solidFill>
                  <a:schemeClr val="lt1"/>
                </a:solidFill>
                <a:latin typeface="Cutive"/>
                <a:ea typeface="Cutive"/>
                <a:cs typeface="Cutive"/>
                <a:sym typeface="Cutive"/>
              </a:rPr>
            </a:br>
            <a:r>
              <a:rPr b="0" i="0" lang="en-US" sz="2800" u="none" cap="none" strike="noStrike">
                <a:solidFill>
                  <a:schemeClr val="lt1"/>
                </a:solidFill>
                <a:latin typeface="Cutive"/>
                <a:ea typeface="Cutive"/>
                <a:cs typeface="Cutive"/>
                <a:sym typeface="Cutive"/>
              </a:rPr>
              <a:t>Design in the Digital Era of Paradox</a:t>
            </a:r>
            <a:endParaRPr b="0" i="0" sz="2800" u="none" cap="none" strike="noStrike">
              <a:solidFill>
                <a:srgbClr val="000000"/>
              </a:solidFill>
              <a:latin typeface="Cutive"/>
              <a:ea typeface="Cutive"/>
              <a:cs typeface="Cutive"/>
              <a:sym typeface="Cutive"/>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Cutive"/>
              <a:ea typeface="Cutive"/>
              <a:cs typeface="Cutive"/>
              <a:sym typeface="Cutive"/>
            </a:endParaRPr>
          </a:p>
        </p:txBody>
      </p:sp>
      <p:pic>
        <p:nvPicPr>
          <p:cNvPr id="326" name="Google Shape;326;p25"/>
          <p:cNvPicPr preferRelativeResize="0"/>
          <p:nvPr/>
        </p:nvPicPr>
        <p:blipFill rotWithShape="1">
          <a:blip r:embed="rId4">
            <a:alphaModFix/>
          </a:blip>
          <a:srcRect b="0" l="0" r="0" t="0"/>
          <a:stretch/>
        </p:blipFill>
        <p:spPr>
          <a:xfrm>
            <a:off x="9499786" y="208223"/>
            <a:ext cx="1359328" cy="1145359"/>
          </a:xfrm>
          <a:prstGeom prst="rect">
            <a:avLst/>
          </a:prstGeom>
          <a:noFill/>
          <a:ln>
            <a:noFill/>
          </a:ln>
        </p:spPr>
      </p:pic>
    </p:spTree>
  </p:cSld>
  <p:clrMapOvr>
    <a:masterClrMapping/>
  </p:clrMapOvr>
  <p:transition spd="slow">
    <p:fade/>
  </p:transition>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1" name="Shape 331"/>
        <p:cNvGrpSpPr/>
        <p:nvPr/>
      </p:nvGrpSpPr>
      <p:grpSpPr>
        <a:xfrm>
          <a:off x="0" y="0"/>
          <a:ext cx="0" cy="0"/>
          <a:chOff x="0" y="0"/>
          <a:chExt cx="0" cy="0"/>
        </a:xfrm>
      </p:grpSpPr>
      <p:pic>
        <p:nvPicPr>
          <p:cNvPr descr="Gerelateerde afbeelding" id="332" name="Google Shape;332;p26"/>
          <p:cNvPicPr preferRelativeResize="0"/>
          <p:nvPr/>
        </p:nvPicPr>
        <p:blipFill rotWithShape="1">
          <a:blip r:embed="rId3">
            <a:alphaModFix/>
          </a:blip>
          <a:srcRect b="0" l="0" r="0" t="0"/>
          <a:stretch/>
        </p:blipFill>
        <p:spPr>
          <a:xfrm>
            <a:off x="0" y="0"/>
            <a:ext cx="12192000" cy="6862792"/>
          </a:xfrm>
          <a:prstGeom prst="rect">
            <a:avLst/>
          </a:prstGeom>
          <a:noFill/>
          <a:ln>
            <a:noFill/>
          </a:ln>
        </p:spPr>
      </p:pic>
      <p:sp>
        <p:nvSpPr>
          <p:cNvPr id="333" name="Google Shape;333;p26"/>
          <p:cNvSpPr/>
          <p:nvPr/>
        </p:nvSpPr>
        <p:spPr>
          <a:xfrm>
            <a:off x="-406400" y="-355600"/>
            <a:ext cx="12954000" cy="7366000"/>
          </a:xfrm>
          <a:prstGeom prst="rect">
            <a:avLst/>
          </a:prstGeom>
          <a:solidFill>
            <a:srgbClr val="000000">
              <a:alpha val="40000"/>
            </a:srgbClr>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34" name="Google Shape;334;p26"/>
          <p:cNvSpPr txBox="1"/>
          <p:nvPr>
            <p:ph type="title"/>
          </p:nvPr>
        </p:nvSpPr>
        <p:spPr>
          <a:xfrm>
            <a:off x="838200" y="258800"/>
            <a:ext cx="10515600" cy="1325563"/>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4400"/>
              <a:buFont typeface="Calibri"/>
              <a:buNone/>
            </a:pPr>
            <a:r>
              <a:rPr lang="en-US" sz="2800">
                <a:solidFill>
                  <a:schemeClr val="lt1"/>
                </a:solidFill>
                <a:latin typeface="Cutive"/>
                <a:ea typeface="Cutive"/>
                <a:cs typeface="Cutive"/>
                <a:sym typeface="Cutive"/>
              </a:rPr>
              <a:t>SmarT Organization Design Exercise</a:t>
            </a:r>
            <a:endParaRPr sz="2800">
              <a:solidFill>
                <a:schemeClr val="lt1"/>
              </a:solidFill>
              <a:latin typeface="Cutive"/>
              <a:ea typeface="Cutive"/>
              <a:cs typeface="Cutive"/>
              <a:sym typeface="Cutive"/>
            </a:endParaRPr>
          </a:p>
        </p:txBody>
      </p:sp>
      <p:sp>
        <p:nvSpPr>
          <p:cNvPr id="335" name="Google Shape;335;p26"/>
          <p:cNvSpPr txBox="1"/>
          <p:nvPr/>
        </p:nvSpPr>
        <p:spPr>
          <a:xfrm>
            <a:off x="904750" y="1528454"/>
            <a:ext cx="10331700" cy="4512731"/>
          </a:xfrm>
          <a:prstGeom prst="rect">
            <a:avLst/>
          </a:prstGeom>
          <a:solidFill>
            <a:srgbClr val="FFFFFF">
              <a:alpha val="84705"/>
            </a:srgb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3200"/>
              <a:buFont typeface="Arial"/>
              <a:buNone/>
            </a:pPr>
            <a:r>
              <a:rPr b="0" i="0" lang="en-US" sz="2400" u="none" cap="none" strike="noStrike">
                <a:solidFill>
                  <a:schemeClr val="dk1"/>
                </a:solidFill>
                <a:latin typeface="Cutive"/>
                <a:ea typeface="Cutive"/>
                <a:cs typeface="Cutive"/>
                <a:sym typeface="Cutive"/>
              </a:rPr>
              <a:t>In your table group, using the perspective assigned to your group, discuss for 30 minutes &amp; post your responses on the appropriate chart on the wall.</a:t>
            </a:r>
            <a:endParaRPr b="0" i="0" sz="2400" u="none" cap="none" strike="noStrike">
              <a:solidFill>
                <a:schemeClr val="dk1"/>
              </a:solidFill>
              <a:latin typeface="Cutive"/>
              <a:ea typeface="Cutive"/>
              <a:cs typeface="Cutive"/>
              <a:sym typeface="Cutive"/>
            </a:endParaRPr>
          </a:p>
          <a:p>
            <a:pPr indent="0" lvl="0" marL="0" marR="0" rtl="0" algn="l">
              <a:lnSpc>
                <a:spcPct val="100000"/>
              </a:lnSpc>
              <a:spcBef>
                <a:spcPts val="0"/>
              </a:spcBef>
              <a:spcAft>
                <a:spcPts val="0"/>
              </a:spcAft>
              <a:buClr>
                <a:srgbClr val="000000"/>
              </a:buClr>
              <a:buSzPts val="3200"/>
              <a:buFont typeface="Arial"/>
              <a:buNone/>
            </a:pPr>
            <a:r>
              <a:t/>
            </a:r>
            <a:endParaRPr b="0" i="0" sz="2400" u="none" cap="none" strike="noStrike">
              <a:solidFill>
                <a:schemeClr val="dk1"/>
              </a:solidFill>
              <a:latin typeface="Cutive"/>
              <a:ea typeface="Cutive"/>
              <a:cs typeface="Cutive"/>
              <a:sym typeface="Cutive"/>
            </a:endParaRPr>
          </a:p>
          <a:p>
            <a:pPr indent="-514350" lvl="0" marL="514350" marR="0" rtl="0" algn="l">
              <a:lnSpc>
                <a:spcPct val="100000"/>
              </a:lnSpc>
              <a:spcBef>
                <a:spcPts val="0"/>
              </a:spcBef>
              <a:spcAft>
                <a:spcPts val="0"/>
              </a:spcAft>
              <a:buClr>
                <a:schemeClr val="dk1"/>
              </a:buClr>
              <a:buSzPts val="2400"/>
              <a:buFont typeface="Arial"/>
              <a:buAutoNum type="arabicPeriod"/>
            </a:pPr>
            <a:r>
              <a:rPr b="0" i="0" lang="en-US" sz="2400" u="none" cap="none" strike="noStrike">
                <a:solidFill>
                  <a:schemeClr val="dk1"/>
                </a:solidFill>
                <a:latin typeface="Cutive"/>
                <a:ea typeface="Cutive"/>
                <a:cs typeface="Cutive"/>
                <a:sym typeface="Cutive"/>
              </a:rPr>
              <a:t>What are your reactions to the proposed what definitions of the three perspectives for organization design in our digital world?</a:t>
            </a:r>
            <a:br>
              <a:rPr b="0" i="0" lang="en-US" sz="2400" u="none" cap="none" strike="noStrike">
                <a:solidFill>
                  <a:schemeClr val="dk1"/>
                </a:solidFill>
                <a:latin typeface="Cutive"/>
                <a:ea typeface="Cutive"/>
                <a:cs typeface="Cutive"/>
                <a:sym typeface="Cutive"/>
              </a:rPr>
            </a:br>
            <a:endParaRPr b="0" i="0" sz="2400" u="none" cap="none" strike="noStrike">
              <a:solidFill>
                <a:schemeClr val="dk1"/>
              </a:solidFill>
              <a:latin typeface="Cutive"/>
              <a:ea typeface="Cutive"/>
              <a:cs typeface="Cutive"/>
              <a:sym typeface="Cutive"/>
            </a:endParaRPr>
          </a:p>
          <a:p>
            <a:pPr indent="-514350" lvl="0" marL="539750" marR="0" rtl="0" algn="l">
              <a:lnSpc>
                <a:spcPct val="100000"/>
              </a:lnSpc>
              <a:spcBef>
                <a:spcPts val="0"/>
              </a:spcBef>
              <a:spcAft>
                <a:spcPts val="0"/>
              </a:spcAft>
              <a:buClr>
                <a:schemeClr val="dk1"/>
              </a:buClr>
              <a:buSzPts val="2400"/>
              <a:buFont typeface="Arial"/>
              <a:buAutoNum type="arabicPeriod"/>
            </a:pPr>
            <a:r>
              <a:rPr b="0" i="0" lang="en-US" sz="2400" u="none" cap="none" strike="noStrike">
                <a:solidFill>
                  <a:schemeClr val="dk1"/>
                </a:solidFill>
                <a:latin typeface="Cutive"/>
                <a:ea typeface="Cutive"/>
                <a:cs typeface="Cutive"/>
                <a:sym typeface="Cutive"/>
              </a:rPr>
              <a:t>What is most relevant (Blue Post-its) in the description of each perspective? </a:t>
            </a:r>
            <a:br>
              <a:rPr b="0" i="0" lang="en-US" sz="2400" u="none" cap="none" strike="noStrike">
                <a:solidFill>
                  <a:schemeClr val="dk1"/>
                </a:solidFill>
                <a:latin typeface="Cutive"/>
                <a:ea typeface="Cutive"/>
                <a:cs typeface="Cutive"/>
                <a:sym typeface="Cutive"/>
              </a:rPr>
            </a:br>
            <a:endParaRPr b="0" i="0" sz="2400" u="none" cap="none" strike="noStrike">
              <a:solidFill>
                <a:schemeClr val="dk1"/>
              </a:solidFill>
              <a:latin typeface="Cutive"/>
              <a:ea typeface="Cutive"/>
              <a:cs typeface="Cutive"/>
              <a:sym typeface="Cutive"/>
            </a:endParaRPr>
          </a:p>
          <a:p>
            <a:pPr indent="-514350" lvl="0" marL="539750" marR="0" rtl="0" algn="l">
              <a:lnSpc>
                <a:spcPct val="100000"/>
              </a:lnSpc>
              <a:spcBef>
                <a:spcPts val="0"/>
              </a:spcBef>
              <a:spcAft>
                <a:spcPts val="0"/>
              </a:spcAft>
              <a:buClr>
                <a:schemeClr val="dk1"/>
              </a:buClr>
              <a:buSzPts val="2400"/>
              <a:buFont typeface="Arial"/>
              <a:buAutoNum type="arabicPeriod"/>
            </a:pPr>
            <a:r>
              <a:rPr b="0" i="0" lang="en-US" sz="2400" u="none" cap="none" strike="noStrike">
                <a:solidFill>
                  <a:schemeClr val="dk1"/>
                </a:solidFill>
                <a:latin typeface="Cutive"/>
                <a:ea typeface="Cutive"/>
                <a:cs typeface="Cutive"/>
                <a:sym typeface="Cutive"/>
              </a:rPr>
              <a:t>What might you add or alter (Pink Post-its)?  </a:t>
            </a:r>
            <a:endParaRPr b="0" i="0" sz="2400" u="none" cap="none" strike="noStrike">
              <a:solidFill>
                <a:schemeClr val="dk1"/>
              </a:solidFill>
              <a:latin typeface="Cutive"/>
              <a:ea typeface="Cutive"/>
              <a:cs typeface="Cutive"/>
              <a:sym typeface="Cutive"/>
            </a:endParaRPr>
          </a:p>
        </p:txBody>
      </p:sp>
      <p:pic>
        <p:nvPicPr>
          <p:cNvPr id="336" name="Google Shape;336;p26"/>
          <p:cNvPicPr preferRelativeResize="0"/>
          <p:nvPr/>
        </p:nvPicPr>
        <p:blipFill rotWithShape="1">
          <a:blip r:embed="rId4">
            <a:alphaModFix/>
          </a:blip>
          <a:srcRect b="0" l="0" r="0" t="0"/>
          <a:stretch/>
        </p:blipFill>
        <p:spPr>
          <a:xfrm>
            <a:off x="9499786" y="208223"/>
            <a:ext cx="1359328" cy="1145359"/>
          </a:xfrm>
          <a:prstGeom prst="rect">
            <a:avLst/>
          </a:prstGeom>
          <a:noFill/>
          <a:ln>
            <a:noFill/>
          </a:ln>
        </p:spPr>
      </p:pic>
    </p:spTree>
  </p:cSld>
  <p:clrMapOvr>
    <a:masterClrMapping/>
  </p:clrMapOvr>
  <p:transition spd="slow">
    <p:fade/>
  </p:transition>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1" name="Shape 341"/>
        <p:cNvGrpSpPr/>
        <p:nvPr/>
      </p:nvGrpSpPr>
      <p:grpSpPr>
        <a:xfrm>
          <a:off x="0" y="0"/>
          <a:ext cx="0" cy="0"/>
          <a:chOff x="0" y="0"/>
          <a:chExt cx="0" cy="0"/>
        </a:xfrm>
      </p:grpSpPr>
      <p:pic>
        <p:nvPicPr>
          <p:cNvPr descr="Gerelateerde afbeelding" id="342" name="Google Shape;342;p27"/>
          <p:cNvPicPr preferRelativeResize="0"/>
          <p:nvPr/>
        </p:nvPicPr>
        <p:blipFill rotWithShape="1">
          <a:blip r:embed="rId3">
            <a:alphaModFix/>
          </a:blip>
          <a:srcRect b="0" l="0" r="0" t="0"/>
          <a:stretch/>
        </p:blipFill>
        <p:spPr>
          <a:xfrm>
            <a:off x="0" y="0"/>
            <a:ext cx="12192000" cy="6862792"/>
          </a:xfrm>
          <a:prstGeom prst="rect">
            <a:avLst/>
          </a:prstGeom>
          <a:noFill/>
          <a:ln>
            <a:noFill/>
          </a:ln>
        </p:spPr>
      </p:pic>
      <p:sp>
        <p:nvSpPr>
          <p:cNvPr id="343" name="Google Shape;343;p27"/>
          <p:cNvSpPr/>
          <p:nvPr/>
        </p:nvSpPr>
        <p:spPr>
          <a:xfrm>
            <a:off x="-406400" y="-355600"/>
            <a:ext cx="12954000" cy="7366000"/>
          </a:xfrm>
          <a:prstGeom prst="rect">
            <a:avLst/>
          </a:prstGeom>
          <a:solidFill>
            <a:srgbClr val="000000">
              <a:alpha val="40000"/>
            </a:srgbClr>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44" name="Google Shape;344;p27"/>
          <p:cNvSpPr/>
          <p:nvPr/>
        </p:nvSpPr>
        <p:spPr>
          <a:xfrm>
            <a:off x="148850" y="1451528"/>
            <a:ext cx="3747300" cy="5114275"/>
          </a:xfrm>
          <a:prstGeom prst="roundRect">
            <a:avLst>
              <a:gd fmla="val 16667" name="adj"/>
            </a:avLst>
          </a:prstGeom>
          <a:solidFill>
            <a:srgbClr val="00B050"/>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chemeClr val="lt1"/>
                </a:solidFill>
                <a:latin typeface="Cutive"/>
                <a:ea typeface="Cutive"/>
                <a:cs typeface="Cutive"/>
                <a:sym typeface="Cutive"/>
              </a:rPr>
              <a:t>Socio-Ecological Perspective </a:t>
            </a:r>
            <a:endParaRPr b="0" i="0" sz="1400" u="none" cap="none" strike="noStrike">
              <a:solidFill>
                <a:srgbClr val="000000"/>
              </a:solidFill>
              <a:latin typeface="Cutive"/>
              <a:ea typeface="Cutive"/>
              <a:cs typeface="Cutive"/>
              <a:sym typeface="Cutive"/>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utive"/>
              <a:ea typeface="Cutive"/>
              <a:cs typeface="Cutive"/>
              <a:sym typeface="Cutive"/>
            </a:endParaRPr>
          </a:p>
          <a:p>
            <a:pPr indent="0" lvl="0" marL="0" marR="0" rtl="0" algn="l">
              <a:lnSpc>
                <a:spcPct val="100000"/>
              </a:lnSpc>
              <a:spcBef>
                <a:spcPts val="0"/>
              </a:spcBef>
              <a:spcAft>
                <a:spcPts val="0"/>
              </a:spcAft>
              <a:buNone/>
            </a:pPr>
            <a:r>
              <a:rPr b="0" i="0" lang="en-US" sz="1800" u="none" cap="none" strike="noStrike">
                <a:solidFill>
                  <a:schemeClr val="lt1"/>
                </a:solidFill>
                <a:latin typeface="Cutive"/>
                <a:ea typeface="Cutive"/>
                <a:cs typeface="Cutive"/>
                <a:sym typeface="Cutive"/>
              </a:rPr>
              <a:t>Key Features:</a:t>
            </a:r>
            <a:endParaRPr/>
          </a:p>
          <a:p>
            <a:pPr indent="0" lvl="0" marL="0" marR="0" rtl="0" algn="l">
              <a:lnSpc>
                <a:spcPct val="100000"/>
              </a:lnSpc>
              <a:spcBef>
                <a:spcPts val="0"/>
              </a:spcBef>
              <a:spcAft>
                <a:spcPts val="0"/>
              </a:spcAft>
              <a:buNone/>
            </a:pPr>
            <a:r>
              <a:t/>
            </a:r>
            <a:endParaRPr b="0" i="0" sz="1800" u="none" cap="none" strike="noStrike">
              <a:solidFill>
                <a:schemeClr val="lt1"/>
              </a:solidFill>
              <a:latin typeface="Cutive"/>
              <a:ea typeface="Cutive"/>
              <a:cs typeface="Cutive"/>
              <a:sym typeface="Cutive"/>
            </a:endParaRPr>
          </a:p>
          <a:p>
            <a:pPr indent="0" lvl="0" marL="0" marR="0" rtl="0" algn="l">
              <a:lnSpc>
                <a:spcPct val="100000"/>
              </a:lnSpc>
              <a:spcBef>
                <a:spcPts val="0"/>
              </a:spcBef>
              <a:spcAft>
                <a:spcPts val="0"/>
              </a:spcAft>
              <a:buNone/>
            </a:pPr>
            <a:r>
              <a:rPr b="0" i="0" lang="en-US" sz="1800" u="none" cap="none" strike="noStrike">
                <a:solidFill>
                  <a:schemeClr val="lt1"/>
                </a:solidFill>
                <a:latin typeface="Cutive"/>
                <a:ea typeface="Cutive"/>
                <a:cs typeface="Cutive"/>
                <a:sym typeface="Cutive"/>
              </a:rPr>
              <a:t>a </a:t>
            </a:r>
            <a:r>
              <a:rPr b="0" i="1" lang="en-US" sz="1800" u="none" cap="none" strike="noStrike">
                <a:solidFill>
                  <a:schemeClr val="lt1"/>
                </a:solidFill>
                <a:latin typeface="Cutive"/>
                <a:ea typeface="Cutive"/>
                <a:cs typeface="Cutive"/>
                <a:sym typeface="Cutive"/>
              </a:rPr>
              <a:t>negotiated order </a:t>
            </a:r>
            <a:r>
              <a:rPr b="0" i="0" lang="en-US" sz="1800" u="none" cap="none" strike="noStrike">
                <a:solidFill>
                  <a:schemeClr val="lt1"/>
                </a:solidFill>
                <a:latin typeface="Cutive"/>
                <a:ea typeface="Cutive"/>
                <a:cs typeface="Cutive"/>
                <a:sym typeface="Cutive"/>
              </a:rPr>
              <a:t>of system boundary and purpose</a:t>
            </a:r>
            <a:endParaRPr/>
          </a:p>
          <a:p>
            <a:pPr indent="0" lvl="0" marL="0" marR="0" rtl="0" algn="l">
              <a:lnSpc>
                <a:spcPct val="100000"/>
              </a:lnSpc>
              <a:spcBef>
                <a:spcPts val="0"/>
              </a:spcBef>
              <a:spcAft>
                <a:spcPts val="0"/>
              </a:spcAft>
              <a:buNone/>
            </a:pPr>
            <a:r>
              <a:t/>
            </a:r>
            <a:endParaRPr b="0" i="1" sz="1800" u="none" cap="none" strike="noStrike">
              <a:solidFill>
                <a:schemeClr val="lt1"/>
              </a:solidFill>
              <a:latin typeface="Cutive"/>
              <a:ea typeface="Cutive"/>
              <a:cs typeface="Cutive"/>
              <a:sym typeface="Cutive"/>
            </a:endParaRPr>
          </a:p>
          <a:p>
            <a:pPr indent="0" lvl="0" marL="0" marR="0" rtl="0" algn="l">
              <a:lnSpc>
                <a:spcPct val="100000"/>
              </a:lnSpc>
              <a:spcBef>
                <a:spcPts val="0"/>
              </a:spcBef>
              <a:spcAft>
                <a:spcPts val="0"/>
              </a:spcAft>
              <a:buNone/>
            </a:pPr>
            <a:r>
              <a:t/>
            </a:r>
            <a:endParaRPr b="0" i="1" sz="1800" u="none" cap="none" strike="noStrike">
              <a:solidFill>
                <a:schemeClr val="lt1"/>
              </a:solidFill>
              <a:latin typeface="Cutive"/>
              <a:ea typeface="Cutive"/>
              <a:cs typeface="Cutive"/>
              <a:sym typeface="Cutive"/>
            </a:endParaRPr>
          </a:p>
          <a:p>
            <a:pPr indent="0" lvl="0" marL="0" marR="0" rtl="0" algn="l">
              <a:lnSpc>
                <a:spcPct val="100000"/>
              </a:lnSpc>
              <a:spcBef>
                <a:spcPts val="0"/>
              </a:spcBef>
              <a:spcAft>
                <a:spcPts val="0"/>
              </a:spcAft>
              <a:buNone/>
            </a:pPr>
            <a:r>
              <a:t/>
            </a:r>
            <a:endParaRPr b="0" i="1" sz="1800" u="none" cap="none" strike="noStrike">
              <a:solidFill>
                <a:schemeClr val="lt1"/>
              </a:solidFill>
              <a:latin typeface="Cutive"/>
              <a:ea typeface="Cutive"/>
              <a:cs typeface="Cutive"/>
              <a:sym typeface="Cutive"/>
            </a:endParaRPr>
          </a:p>
          <a:p>
            <a:pPr indent="0" lvl="0" marL="0" marR="0" rtl="0" algn="l">
              <a:lnSpc>
                <a:spcPct val="100000"/>
              </a:lnSpc>
              <a:spcBef>
                <a:spcPts val="0"/>
              </a:spcBef>
              <a:spcAft>
                <a:spcPts val="0"/>
              </a:spcAft>
              <a:buNone/>
            </a:pPr>
            <a:r>
              <a:rPr b="0" i="0" lang="en-US" sz="1800" u="none" cap="none" strike="noStrike">
                <a:solidFill>
                  <a:schemeClr val="lt1"/>
                </a:solidFill>
                <a:latin typeface="Cutive"/>
                <a:ea typeface="Cutive"/>
                <a:cs typeface="Cutive"/>
                <a:sym typeface="Cutive"/>
              </a:rPr>
              <a:t>AND</a:t>
            </a:r>
            <a:endParaRPr/>
          </a:p>
          <a:p>
            <a:pPr indent="0" lvl="0" marL="0" marR="0" rtl="0" algn="l">
              <a:lnSpc>
                <a:spcPct val="100000"/>
              </a:lnSpc>
              <a:spcBef>
                <a:spcPts val="0"/>
              </a:spcBef>
              <a:spcAft>
                <a:spcPts val="0"/>
              </a:spcAft>
              <a:buNone/>
            </a:pPr>
            <a:r>
              <a:t/>
            </a:r>
            <a:endParaRPr b="0" i="1" sz="1800" u="none" cap="none" strike="noStrike">
              <a:solidFill>
                <a:schemeClr val="lt1"/>
              </a:solidFill>
              <a:latin typeface="Cutive"/>
              <a:ea typeface="Cutive"/>
              <a:cs typeface="Cutive"/>
              <a:sym typeface="Cutive"/>
            </a:endParaRPr>
          </a:p>
          <a:p>
            <a:pPr indent="0" lvl="0" marL="0" marR="0" rtl="0" algn="l">
              <a:lnSpc>
                <a:spcPct val="100000"/>
              </a:lnSpc>
              <a:spcBef>
                <a:spcPts val="0"/>
              </a:spcBef>
              <a:spcAft>
                <a:spcPts val="0"/>
              </a:spcAft>
              <a:buNone/>
            </a:pPr>
            <a:r>
              <a:rPr b="0" i="0" lang="en-US" sz="1800" u="none" cap="none" strike="noStrike">
                <a:solidFill>
                  <a:schemeClr val="lt1"/>
                </a:solidFill>
                <a:latin typeface="Cutive"/>
                <a:ea typeface="Cutive"/>
                <a:cs typeface="Cutive"/>
                <a:sym typeface="Cutive"/>
              </a:rPr>
              <a:t>diverse institutional actors’ pursuit of </a:t>
            </a:r>
            <a:r>
              <a:rPr b="0" i="1" lang="en-US" sz="1800" u="none" cap="none" strike="noStrike">
                <a:solidFill>
                  <a:schemeClr val="lt1"/>
                </a:solidFill>
                <a:latin typeface="Cutive"/>
                <a:ea typeface="Cutive"/>
                <a:cs typeface="Cutive"/>
                <a:sym typeface="Cutive"/>
              </a:rPr>
              <a:t>alternate futures</a:t>
            </a:r>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utive"/>
              <a:ea typeface="Cutive"/>
              <a:cs typeface="Cutive"/>
              <a:sym typeface="Cutive"/>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utive"/>
              <a:ea typeface="Cutive"/>
              <a:cs typeface="Cutive"/>
              <a:sym typeface="Cutive"/>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utive"/>
              <a:ea typeface="Cutive"/>
              <a:cs typeface="Cutive"/>
              <a:sym typeface="Cutive"/>
            </a:endParaRPr>
          </a:p>
        </p:txBody>
      </p:sp>
      <p:sp>
        <p:nvSpPr>
          <p:cNvPr id="345" name="Google Shape;345;p27"/>
          <p:cNvSpPr/>
          <p:nvPr/>
        </p:nvSpPr>
        <p:spPr>
          <a:xfrm>
            <a:off x="4179425" y="1490828"/>
            <a:ext cx="3756600" cy="5130372"/>
          </a:xfrm>
          <a:prstGeom prst="roundRect">
            <a:avLst>
              <a:gd fmla="val 16667" name="adj"/>
            </a:avLst>
          </a:prstGeom>
          <a:solidFill>
            <a:schemeClr val="accent1"/>
          </a:solidFill>
          <a:ln cap="flat" cmpd="sng" w="12700">
            <a:solidFill>
              <a:srgbClr val="31538F"/>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chemeClr val="lt1"/>
                </a:solidFill>
                <a:latin typeface="Cutive"/>
                <a:ea typeface="Cutive"/>
                <a:cs typeface="Cutive"/>
                <a:sym typeface="Cutive"/>
              </a:rPr>
              <a:t>Socio-Technical Systems Perspective </a:t>
            </a:r>
            <a:endParaRPr b="0" i="0" sz="1400" u="none" cap="none" strike="noStrike">
              <a:solidFill>
                <a:srgbClr val="000000"/>
              </a:solidFill>
              <a:latin typeface="Cutive"/>
              <a:ea typeface="Cutive"/>
              <a:cs typeface="Cutive"/>
              <a:sym typeface="Cutive"/>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utive"/>
              <a:ea typeface="Cutive"/>
              <a:cs typeface="Cutive"/>
              <a:sym typeface="Cutive"/>
            </a:endParaRPr>
          </a:p>
          <a:p>
            <a:pPr indent="0" lvl="0" marL="0" marR="0" rtl="0" algn="l">
              <a:lnSpc>
                <a:spcPct val="100000"/>
              </a:lnSpc>
              <a:spcBef>
                <a:spcPts val="0"/>
              </a:spcBef>
              <a:spcAft>
                <a:spcPts val="0"/>
              </a:spcAft>
              <a:buNone/>
            </a:pPr>
            <a:r>
              <a:rPr b="0" i="0" lang="en-US" sz="1800" u="none" cap="none" strike="noStrike">
                <a:solidFill>
                  <a:schemeClr val="lt1"/>
                </a:solidFill>
                <a:latin typeface="Cutive"/>
                <a:ea typeface="Cutive"/>
                <a:cs typeface="Cutive"/>
                <a:sym typeface="Cutive"/>
              </a:rPr>
              <a:t>Key Features:</a:t>
            </a:r>
            <a:endParaRPr/>
          </a:p>
          <a:p>
            <a:pPr indent="0" lvl="0" marL="0" marR="0" rtl="0" algn="l">
              <a:lnSpc>
                <a:spcPct val="100000"/>
              </a:lnSpc>
              <a:spcBef>
                <a:spcPts val="0"/>
              </a:spcBef>
              <a:spcAft>
                <a:spcPts val="0"/>
              </a:spcAft>
              <a:buNone/>
            </a:pPr>
            <a:r>
              <a:t/>
            </a:r>
            <a:endParaRPr b="0" i="1" sz="1800" u="none" cap="none" strike="noStrike">
              <a:solidFill>
                <a:schemeClr val="lt1"/>
              </a:solidFill>
              <a:latin typeface="Cutive"/>
              <a:ea typeface="Cutive"/>
              <a:cs typeface="Cutive"/>
              <a:sym typeface="Cutive"/>
            </a:endParaRPr>
          </a:p>
          <a:p>
            <a:pPr indent="0" lvl="0" marL="0" marR="0" rtl="0" algn="l">
              <a:lnSpc>
                <a:spcPct val="100000"/>
              </a:lnSpc>
              <a:spcBef>
                <a:spcPts val="0"/>
              </a:spcBef>
              <a:spcAft>
                <a:spcPts val="0"/>
              </a:spcAft>
              <a:buNone/>
            </a:pPr>
            <a:r>
              <a:rPr b="0" i="1" lang="en-US" sz="1800" u="none" cap="none" strike="noStrike">
                <a:solidFill>
                  <a:schemeClr val="lt1"/>
                </a:solidFill>
                <a:latin typeface="Cutive"/>
                <a:ea typeface="Cutive"/>
                <a:cs typeface="Cutive"/>
                <a:sym typeface="Cutive"/>
              </a:rPr>
              <a:t>self-organized work systems </a:t>
            </a:r>
            <a:r>
              <a:rPr b="0" i="0" lang="en-US" sz="1800" u="none" cap="none" strike="noStrike">
                <a:solidFill>
                  <a:schemeClr val="lt1"/>
                </a:solidFill>
                <a:latin typeface="Cutive"/>
                <a:ea typeface="Cutive"/>
                <a:cs typeface="Cutive"/>
                <a:sym typeface="Cutive"/>
              </a:rPr>
              <a:t>optimizing human + digital-technical</a:t>
            </a:r>
            <a:endParaRPr/>
          </a:p>
          <a:p>
            <a:pPr indent="0" lvl="0" marL="0" marR="0" rtl="0" algn="l">
              <a:lnSpc>
                <a:spcPct val="100000"/>
              </a:lnSpc>
              <a:spcBef>
                <a:spcPts val="0"/>
              </a:spcBef>
              <a:spcAft>
                <a:spcPts val="0"/>
              </a:spcAft>
              <a:buNone/>
            </a:pPr>
            <a:r>
              <a:t/>
            </a:r>
            <a:endParaRPr b="0" i="1" sz="1800" u="none" cap="none" strike="noStrike">
              <a:solidFill>
                <a:schemeClr val="lt1"/>
              </a:solidFill>
              <a:latin typeface="Cutive"/>
              <a:ea typeface="Cutive"/>
              <a:cs typeface="Cutive"/>
              <a:sym typeface="Cutive"/>
            </a:endParaRPr>
          </a:p>
          <a:p>
            <a:pPr indent="0" lvl="0" marL="0" marR="0" rtl="0" algn="l">
              <a:lnSpc>
                <a:spcPct val="100000"/>
              </a:lnSpc>
              <a:spcBef>
                <a:spcPts val="0"/>
              </a:spcBef>
              <a:spcAft>
                <a:spcPts val="0"/>
              </a:spcAft>
              <a:buNone/>
            </a:pPr>
            <a:r>
              <a:t/>
            </a:r>
            <a:endParaRPr b="0" i="1" sz="1800" u="none" cap="none" strike="noStrike">
              <a:solidFill>
                <a:schemeClr val="lt1"/>
              </a:solidFill>
              <a:latin typeface="Cutive"/>
              <a:ea typeface="Cutive"/>
              <a:cs typeface="Cutive"/>
              <a:sym typeface="Cutive"/>
            </a:endParaRPr>
          </a:p>
          <a:p>
            <a:pPr indent="0" lvl="0" marL="0" marR="0" rtl="0" algn="l">
              <a:lnSpc>
                <a:spcPct val="100000"/>
              </a:lnSpc>
              <a:spcBef>
                <a:spcPts val="0"/>
              </a:spcBef>
              <a:spcAft>
                <a:spcPts val="0"/>
              </a:spcAft>
              <a:buNone/>
            </a:pPr>
            <a:r>
              <a:rPr b="0" i="0" lang="en-US" sz="1800" u="none" cap="none" strike="noStrike">
                <a:solidFill>
                  <a:schemeClr val="lt1"/>
                </a:solidFill>
                <a:latin typeface="Cutive"/>
                <a:ea typeface="Cutive"/>
                <a:cs typeface="Cutive"/>
                <a:sym typeface="Cutive"/>
              </a:rPr>
              <a:t>AND </a:t>
            </a:r>
            <a:endParaRPr b="0" i="0" sz="1800" u="none" cap="none" strike="noStrike">
              <a:solidFill>
                <a:srgbClr val="000000"/>
              </a:solidFill>
              <a:latin typeface="Cutive"/>
              <a:ea typeface="Cutive"/>
              <a:cs typeface="Cutive"/>
              <a:sym typeface="Cutive"/>
            </a:endParaRPr>
          </a:p>
          <a:p>
            <a:pPr indent="0" lvl="0" marL="0" marR="0" rtl="0" algn="l">
              <a:lnSpc>
                <a:spcPct val="100000"/>
              </a:lnSpc>
              <a:spcBef>
                <a:spcPts val="0"/>
              </a:spcBef>
              <a:spcAft>
                <a:spcPts val="0"/>
              </a:spcAft>
              <a:buNone/>
            </a:pPr>
            <a:r>
              <a:t/>
            </a:r>
            <a:endParaRPr b="0" i="0" sz="1800" u="none" cap="none" strike="noStrike">
              <a:solidFill>
                <a:schemeClr val="lt1"/>
              </a:solidFill>
              <a:latin typeface="Cutive"/>
              <a:ea typeface="Cutive"/>
              <a:cs typeface="Cutive"/>
              <a:sym typeface="Cutive"/>
            </a:endParaRPr>
          </a:p>
          <a:p>
            <a:pPr indent="0" lvl="0" marL="0" marR="0" rtl="0" algn="l">
              <a:lnSpc>
                <a:spcPct val="100000"/>
              </a:lnSpc>
              <a:spcBef>
                <a:spcPts val="0"/>
              </a:spcBef>
              <a:spcAft>
                <a:spcPts val="0"/>
              </a:spcAft>
              <a:buNone/>
            </a:pPr>
            <a:r>
              <a:rPr b="0" i="0" lang="en-US" sz="1800" u="none" cap="none" strike="noStrike">
                <a:solidFill>
                  <a:schemeClr val="lt1"/>
                </a:solidFill>
                <a:latin typeface="Cutive"/>
                <a:ea typeface="Cutive"/>
                <a:cs typeface="Cutive"/>
                <a:sym typeface="Cutive"/>
              </a:rPr>
              <a:t>a </a:t>
            </a:r>
            <a:r>
              <a:rPr b="0" i="1" lang="en-US" sz="1800" u="none" cap="none" strike="noStrike">
                <a:solidFill>
                  <a:schemeClr val="lt1"/>
                </a:solidFill>
                <a:latin typeface="Cutive"/>
                <a:ea typeface="Cutive"/>
                <a:cs typeface="Cutive"/>
                <a:sym typeface="Cutive"/>
              </a:rPr>
              <a:t>learning infrastructure </a:t>
            </a:r>
            <a:r>
              <a:rPr b="0" i="0" lang="en-US" sz="1800" u="none" cap="none" strike="noStrike">
                <a:solidFill>
                  <a:schemeClr val="lt1"/>
                </a:solidFill>
                <a:latin typeface="Cutive"/>
                <a:ea typeface="Cutive"/>
                <a:cs typeface="Cutive"/>
                <a:sym typeface="Cutive"/>
              </a:rPr>
              <a:t>for scaling to entire ecosystem</a:t>
            </a:r>
            <a:endParaRPr b="0" i="0" sz="1400" u="none" cap="none" strike="noStrike">
              <a:solidFill>
                <a:schemeClr val="lt1"/>
              </a:solidFill>
              <a:latin typeface="Cutive"/>
              <a:ea typeface="Cutive"/>
              <a:cs typeface="Cutive"/>
              <a:sym typeface="Cutive"/>
            </a:endParaRPr>
          </a:p>
        </p:txBody>
      </p:sp>
      <p:sp>
        <p:nvSpPr>
          <p:cNvPr id="346" name="Google Shape;346;p27"/>
          <p:cNvSpPr/>
          <p:nvPr/>
        </p:nvSpPr>
        <p:spPr>
          <a:xfrm>
            <a:off x="8305800" y="1451528"/>
            <a:ext cx="3747300" cy="5145217"/>
          </a:xfrm>
          <a:prstGeom prst="roundRect">
            <a:avLst>
              <a:gd fmla="val 16667" name="adj"/>
            </a:avLst>
          </a:prstGeom>
          <a:solidFill>
            <a:srgbClr val="747176"/>
          </a:solidFill>
          <a:ln cap="flat" cmpd="sng" w="12700">
            <a:solidFill>
              <a:srgbClr val="31538F"/>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chemeClr val="lt1"/>
                </a:solidFill>
                <a:latin typeface="Cutive"/>
                <a:ea typeface="Cutive"/>
                <a:cs typeface="Cutive"/>
                <a:sym typeface="Cutive"/>
              </a:rPr>
              <a:t>Socio-Psychological Perspective </a:t>
            </a:r>
            <a:endParaRPr b="0" i="0" sz="1400" u="none" cap="none" strike="noStrike">
              <a:solidFill>
                <a:srgbClr val="000000"/>
              </a:solidFill>
              <a:latin typeface="Cutive"/>
              <a:ea typeface="Cutive"/>
              <a:cs typeface="Cutive"/>
              <a:sym typeface="Cutive"/>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utive"/>
              <a:ea typeface="Cutive"/>
              <a:cs typeface="Cutive"/>
              <a:sym typeface="Cutive"/>
            </a:endParaRPr>
          </a:p>
          <a:p>
            <a:pPr indent="0" lvl="0" marL="0" marR="0" rtl="0" algn="l">
              <a:lnSpc>
                <a:spcPct val="100000"/>
              </a:lnSpc>
              <a:spcBef>
                <a:spcPts val="0"/>
              </a:spcBef>
              <a:spcAft>
                <a:spcPts val="0"/>
              </a:spcAft>
              <a:buNone/>
            </a:pPr>
            <a:r>
              <a:rPr b="0" i="0" lang="en-US" sz="1800" u="none" cap="none" strike="noStrike">
                <a:solidFill>
                  <a:schemeClr val="lt1"/>
                </a:solidFill>
                <a:latin typeface="Cutive"/>
                <a:ea typeface="Cutive"/>
                <a:cs typeface="Cutive"/>
                <a:sym typeface="Cutive"/>
              </a:rPr>
              <a:t>Key Features:</a:t>
            </a:r>
            <a:endParaRPr/>
          </a:p>
          <a:p>
            <a:pPr indent="0" lvl="0" marL="0" marR="0" rtl="0" algn="l">
              <a:lnSpc>
                <a:spcPct val="100000"/>
              </a:lnSpc>
              <a:spcBef>
                <a:spcPts val="0"/>
              </a:spcBef>
              <a:spcAft>
                <a:spcPts val="0"/>
              </a:spcAft>
              <a:buNone/>
            </a:pPr>
            <a:r>
              <a:t/>
            </a:r>
            <a:endParaRPr b="0" i="0" sz="1800" u="none" cap="none" strike="noStrike">
              <a:solidFill>
                <a:schemeClr val="lt1"/>
              </a:solidFill>
              <a:latin typeface="Cutive"/>
              <a:ea typeface="Cutive"/>
              <a:cs typeface="Cutive"/>
              <a:sym typeface="Cutive"/>
            </a:endParaRPr>
          </a:p>
          <a:p>
            <a:pPr indent="0" lvl="0" marL="0" marR="0" rtl="0" algn="l">
              <a:lnSpc>
                <a:spcPct val="100000"/>
              </a:lnSpc>
              <a:spcBef>
                <a:spcPts val="0"/>
              </a:spcBef>
              <a:spcAft>
                <a:spcPts val="0"/>
              </a:spcAft>
              <a:buNone/>
            </a:pPr>
            <a:r>
              <a:rPr b="0" i="0" lang="en-US" sz="1800" u="none" cap="none" strike="noStrike">
                <a:solidFill>
                  <a:schemeClr val="lt1"/>
                </a:solidFill>
                <a:latin typeface="Cutive"/>
                <a:ea typeface="Cutive"/>
                <a:cs typeface="Cutive"/>
                <a:sym typeface="Cutive"/>
              </a:rPr>
              <a:t>culture enactment as a ‘</a:t>
            </a:r>
            <a:r>
              <a:rPr b="0" i="1" lang="en-US" sz="1800" u="none" cap="none" strike="noStrike">
                <a:solidFill>
                  <a:schemeClr val="lt1"/>
                </a:solidFill>
                <a:latin typeface="Cutive"/>
                <a:ea typeface="Cutive"/>
                <a:cs typeface="Cutive"/>
                <a:sym typeface="Cutive"/>
              </a:rPr>
              <a:t>stable bridge</a:t>
            </a:r>
            <a:r>
              <a:rPr b="0" i="0" lang="en-US" sz="1800" u="none" cap="none" strike="noStrike">
                <a:solidFill>
                  <a:schemeClr val="lt1"/>
                </a:solidFill>
                <a:latin typeface="Cutive"/>
                <a:ea typeface="Cutive"/>
                <a:cs typeface="Cutive"/>
                <a:sym typeface="Cutive"/>
              </a:rPr>
              <a:t>’ within organizations + their ecosystem</a:t>
            </a:r>
            <a:endParaRPr/>
          </a:p>
          <a:p>
            <a:pPr indent="0" lvl="0" marL="0" marR="0" rtl="0" algn="l">
              <a:lnSpc>
                <a:spcPct val="100000"/>
              </a:lnSpc>
              <a:spcBef>
                <a:spcPts val="0"/>
              </a:spcBef>
              <a:spcAft>
                <a:spcPts val="0"/>
              </a:spcAft>
              <a:buNone/>
            </a:pPr>
            <a:r>
              <a:t/>
            </a:r>
            <a:endParaRPr b="0" i="1" sz="1800" u="none" cap="none" strike="noStrike">
              <a:solidFill>
                <a:schemeClr val="lt1"/>
              </a:solidFill>
              <a:latin typeface="Cutive"/>
              <a:ea typeface="Cutive"/>
              <a:cs typeface="Cutive"/>
              <a:sym typeface="Cutive"/>
            </a:endParaRPr>
          </a:p>
          <a:p>
            <a:pPr indent="0" lvl="0" marL="0" marR="0" rtl="0" algn="l">
              <a:lnSpc>
                <a:spcPct val="100000"/>
              </a:lnSpc>
              <a:spcBef>
                <a:spcPts val="0"/>
              </a:spcBef>
              <a:spcAft>
                <a:spcPts val="0"/>
              </a:spcAft>
              <a:buNone/>
            </a:pPr>
            <a:r>
              <a:rPr b="0" i="0" lang="en-US" sz="1800" u="none" cap="none" strike="noStrike">
                <a:solidFill>
                  <a:schemeClr val="lt1"/>
                </a:solidFill>
                <a:latin typeface="Cutive"/>
                <a:ea typeface="Cutive"/>
                <a:cs typeface="Cutive"/>
                <a:sym typeface="Cutive"/>
              </a:rPr>
              <a:t>AND </a:t>
            </a:r>
            <a:endParaRPr b="0" i="0" sz="1800" u="none" cap="none" strike="noStrike">
              <a:solidFill>
                <a:srgbClr val="000000"/>
              </a:solidFill>
              <a:latin typeface="Cutive"/>
              <a:ea typeface="Cutive"/>
              <a:cs typeface="Cutive"/>
              <a:sym typeface="Cutive"/>
            </a:endParaRPr>
          </a:p>
          <a:p>
            <a:pPr indent="0" lvl="0" marL="0" marR="0" rtl="0" algn="l">
              <a:lnSpc>
                <a:spcPct val="100000"/>
              </a:lnSpc>
              <a:spcBef>
                <a:spcPts val="0"/>
              </a:spcBef>
              <a:spcAft>
                <a:spcPts val="0"/>
              </a:spcAft>
              <a:buNone/>
            </a:pPr>
            <a:r>
              <a:t/>
            </a:r>
            <a:endParaRPr b="0" i="0" sz="1800" u="none" cap="none" strike="noStrike">
              <a:solidFill>
                <a:schemeClr val="lt1"/>
              </a:solidFill>
              <a:latin typeface="Cutive"/>
              <a:ea typeface="Cutive"/>
              <a:cs typeface="Cutive"/>
              <a:sym typeface="Cutive"/>
            </a:endParaRPr>
          </a:p>
          <a:p>
            <a:pPr indent="0" lvl="0" marL="0" marR="0" rtl="0" algn="l">
              <a:lnSpc>
                <a:spcPct val="100000"/>
              </a:lnSpc>
              <a:spcBef>
                <a:spcPts val="0"/>
              </a:spcBef>
              <a:spcAft>
                <a:spcPts val="0"/>
              </a:spcAft>
              <a:buNone/>
            </a:pPr>
            <a:r>
              <a:rPr b="0" i="0" lang="en-US" sz="1800" u="none" cap="none" strike="noStrike">
                <a:solidFill>
                  <a:schemeClr val="lt1"/>
                </a:solidFill>
                <a:latin typeface="Cutive"/>
                <a:ea typeface="Cutive"/>
                <a:cs typeface="Cutive"/>
                <a:sym typeface="Cutive"/>
              </a:rPr>
              <a:t>culture as a ‘</a:t>
            </a:r>
            <a:r>
              <a:rPr b="0" i="1" lang="en-US" sz="1800" u="none" cap="none" strike="noStrike">
                <a:solidFill>
                  <a:schemeClr val="lt1"/>
                </a:solidFill>
                <a:latin typeface="Cutive"/>
                <a:ea typeface="Cutive"/>
                <a:cs typeface="Cutive"/>
                <a:sym typeface="Cutive"/>
              </a:rPr>
              <a:t>disruptive force’ </a:t>
            </a:r>
            <a:r>
              <a:rPr b="0" i="0" lang="en-US" sz="1800" u="none" cap="none" strike="noStrike">
                <a:solidFill>
                  <a:schemeClr val="lt1"/>
                </a:solidFill>
                <a:latin typeface="Cutive"/>
                <a:ea typeface="Cutive"/>
                <a:cs typeface="Cutive"/>
                <a:sym typeface="Cutive"/>
              </a:rPr>
              <a:t>for  bridges to parties with different thinking for innovation</a:t>
            </a:r>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utive"/>
              <a:ea typeface="Cutive"/>
              <a:cs typeface="Cutive"/>
              <a:sym typeface="Cutive"/>
            </a:endParaRPr>
          </a:p>
        </p:txBody>
      </p:sp>
      <p:sp>
        <p:nvSpPr>
          <p:cNvPr id="347" name="Google Shape;347;p27"/>
          <p:cNvSpPr txBox="1"/>
          <p:nvPr/>
        </p:nvSpPr>
        <p:spPr>
          <a:xfrm>
            <a:off x="148850" y="222310"/>
            <a:ext cx="9261566" cy="1005964"/>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2800" u="none" cap="none" strike="noStrike">
                <a:solidFill>
                  <a:schemeClr val="lt1"/>
                </a:solidFill>
                <a:latin typeface="Cutive"/>
                <a:ea typeface="Cutive"/>
                <a:cs typeface="Cutive"/>
                <a:sym typeface="Cutive"/>
              </a:rPr>
              <a:t>3 interrelated Perspectives for SmarT Organization </a:t>
            </a:r>
            <a:br>
              <a:rPr b="0" i="0" lang="en-US" sz="2800" u="none" cap="none" strike="noStrike">
                <a:solidFill>
                  <a:schemeClr val="lt1"/>
                </a:solidFill>
                <a:latin typeface="Cutive"/>
                <a:ea typeface="Cutive"/>
                <a:cs typeface="Cutive"/>
                <a:sym typeface="Cutive"/>
              </a:rPr>
            </a:br>
            <a:r>
              <a:rPr b="0" i="0" lang="en-US" sz="2800" u="none" cap="none" strike="noStrike">
                <a:solidFill>
                  <a:schemeClr val="lt1"/>
                </a:solidFill>
                <a:latin typeface="Cutive"/>
                <a:ea typeface="Cutive"/>
                <a:cs typeface="Cutive"/>
                <a:sym typeface="Cutive"/>
              </a:rPr>
              <a:t>Design in the Digital Era of Paradox</a:t>
            </a:r>
            <a:endParaRPr b="0" i="0" sz="2800" u="none" cap="none" strike="noStrike">
              <a:solidFill>
                <a:srgbClr val="000000"/>
              </a:solidFill>
              <a:latin typeface="Cutive"/>
              <a:ea typeface="Cutive"/>
              <a:cs typeface="Cutive"/>
              <a:sym typeface="Cutive"/>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Cutive"/>
              <a:ea typeface="Cutive"/>
              <a:cs typeface="Cutive"/>
              <a:sym typeface="Cutive"/>
            </a:endParaRPr>
          </a:p>
        </p:txBody>
      </p:sp>
      <p:pic>
        <p:nvPicPr>
          <p:cNvPr id="348" name="Google Shape;348;p27"/>
          <p:cNvPicPr preferRelativeResize="0"/>
          <p:nvPr/>
        </p:nvPicPr>
        <p:blipFill rotWithShape="1">
          <a:blip r:embed="rId4">
            <a:alphaModFix/>
          </a:blip>
          <a:srcRect b="0" l="0" r="0" t="0"/>
          <a:stretch/>
        </p:blipFill>
        <p:spPr>
          <a:xfrm>
            <a:off x="9499786" y="208223"/>
            <a:ext cx="1359328" cy="1145359"/>
          </a:xfrm>
          <a:prstGeom prst="rect">
            <a:avLst/>
          </a:prstGeom>
          <a:noFill/>
          <a:ln>
            <a:noFill/>
          </a:ln>
        </p:spPr>
      </p:pic>
    </p:spTree>
  </p:cSld>
  <p:clrMapOvr>
    <a:masterClrMapping/>
  </p:clrMapOvr>
  <p:transition spd="slow">
    <p:fade/>
  </p:transition>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2" name="Shape 352"/>
        <p:cNvGrpSpPr/>
        <p:nvPr/>
      </p:nvGrpSpPr>
      <p:grpSpPr>
        <a:xfrm>
          <a:off x="0" y="0"/>
          <a:ext cx="0" cy="0"/>
          <a:chOff x="0" y="0"/>
          <a:chExt cx="0" cy="0"/>
        </a:xfrm>
      </p:grpSpPr>
      <p:pic>
        <p:nvPicPr>
          <p:cNvPr descr="Robots-Werkloosheid.jpg" id="353" name="Google Shape;353;p28"/>
          <p:cNvPicPr preferRelativeResize="0"/>
          <p:nvPr/>
        </p:nvPicPr>
        <p:blipFill rotWithShape="1">
          <a:blip r:embed="rId3">
            <a:alphaModFix/>
          </a:blip>
          <a:srcRect b="9626" l="0" r="0" t="6080"/>
          <a:stretch/>
        </p:blipFill>
        <p:spPr>
          <a:xfrm>
            <a:off x="3611" y="10"/>
            <a:ext cx="12188389" cy="6857990"/>
          </a:xfrm>
          <a:prstGeom prst="rect">
            <a:avLst/>
          </a:prstGeom>
          <a:noFill/>
          <a:ln>
            <a:noFill/>
          </a:ln>
        </p:spPr>
      </p:pic>
      <p:sp>
        <p:nvSpPr>
          <p:cNvPr id="354" name="Google Shape;354;p28"/>
          <p:cNvSpPr txBox="1"/>
          <p:nvPr/>
        </p:nvSpPr>
        <p:spPr>
          <a:xfrm>
            <a:off x="750445" y="393673"/>
            <a:ext cx="1903085" cy="64633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chemeClr val="dk1"/>
                </a:solidFill>
                <a:latin typeface="Cutive"/>
                <a:ea typeface="Cutive"/>
                <a:cs typeface="Cutive"/>
                <a:sym typeface="Cutive"/>
              </a:rPr>
              <a:t>Break</a:t>
            </a:r>
            <a:endParaRPr b="0" i="0" sz="1400" u="none" cap="none" strike="noStrike">
              <a:solidFill>
                <a:srgbClr val="000000"/>
              </a:solidFill>
              <a:latin typeface="Cutive"/>
              <a:ea typeface="Cutive"/>
              <a:cs typeface="Cutive"/>
              <a:sym typeface="Cutive"/>
            </a:endParaRPr>
          </a:p>
        </p:txBody>
      </p:sp>
    </p:spTree>
  </p:cSld>
  <p:clrMapOvr>
    <a:masterClrMapping/>
  </p:clrMapOvr>
  <mc:AlternateContent>
    <mc:Choice Requires="p14">
      <p:transition spd="slow" p14:dur="1500">
        <p:fade thruBlk="1"/>
      </p:transition>
    </mc:Choice>
    <mc:Fallback>
      <p:transition spd="slow">
        <p:fade/>
      </p:transition>
    </mc:Fallback>
  </mc:AlternateContent>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8" name="Shape 358"/>
        <p:cNvGrpSpPr/>
        <p:nvPr/>
      </p:nvGrpSpPr>
      <p:grpSpPr>
        <a:xfrm>
          <a:off x="0" y="0"/>
          <a:ext cx="0" cy="0"/>
          <a:chOff x="0" y="0"/>
          <a:chExt cx="0" cy="0"/>
        </a:xfrm>
      </p:grpSpPr>
      <p:grpSp>
        <p:nvGrpSpPr>
          <p:cNvPr id="359" name="Google Shape;359;p29"/>
          <p:cNvGrpSpPr/>
          <p:nvPr/>
        </p:nvGrpSpPr>
        <p:grpSpPr>
          <a:xfrm>
            <a:off x="1940364" y="1368785"/>
            <a:ext cx="8311272" cy="3441700"/>
            <a:chOff x="1339015" y="890376"/>
            <a:chExt cx="8311272" cy="3441700"/>
          </a:xfrm>
        </p:grpSpPr>
        <p:pic>
          <p:nvPicPr>
            <p:cNvPr descr="Afbeeldingsresultaat voor ?" id="360" name="Google Shape;360;p29"/>
            <p:cNvPicPr preferRelativeResize="0"/>
            <p:nvPr/>
          </p:nvPicPr>
          <p:blipFill rotWithShape="1">
            <a:blip r:embed="rId3">
              <a:alphaModFix/>
            </a:blip>
            <a:srcRect b="0" l="0" r="0" t="0"/>
            <a:stretch/>
          </p:blipFill>
          <p:spPr>
            <a:xfrm>
              <a:off x="1339015" y="890376"/>
              <a:ext cx="2362200" cy="3441700"/>
            </a:xfrm>
            <a:prstGeom prst="rect">
              <a:avLst/>
            </a:prstGeom>
            <a:noFill/>
            <a:ln>
              <a:noFill/>
            </a:ln>
          </p:spPr>
        </p:pic>
        <p:pic>
          <p:nvPicPr>
            <p:cNvPr descr="http://static1.squarespace.com/static/55419f89e4b04eb8d8ab70b2/55d38931e4b0596319aabbae/575f178cd51cd49e8798ee67/1465849743713/img.png" id="361" name="Google Shape;361;p29"/>
            <p:cNvPicPr preferRelativeResize="0"/>
            <p:nvPr/>
          </p:nvPicPr>
          <p:blipFill rotWithShape="1">
            <a:blip r:embed="rId4">
              <a:alphaModFix/>
            </a:blip>
            <a:srcRect b="0" l="0" r="0" t="0"/>
            <a:stretch/>
          </p:blipFill>
          <p:spPr>
            <a:xfrm>
              <a:off x="3390130" y="2880937"/>
              <a:ext cx="6260157" cy="1210297"/>
            </a:xfrm>
            <a:prstGeom prst="rect">
              <a:avLst/>
            </a:prstGeom>
            <a:noFill/>
            <a:ln>
              <a:noFill/>
            </a:ln>
          </p:spPr>
        </p:pic>
        <p:sp>
          <p:nvSpPr>
            <p:cNvPr id="362" name="Google Shape;362;p29"/>
            <p:cNvSpPr/>
            <p:nvPr/>
          </p:nvSpPr>
          <p:spPr>
            <a:xfrm>
              <a:off x="5439268" y="2743201"/>
              <a:ext cx="1979629" cy="631596"/>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spTree>
  </p:cSld>
  <p:clrMapOvr>
    <a:masterClrMapping/>
  </p:clrMapOvr>
  <p:transition spd="slow" p14:dur="1500">
    <p:split orient="vert"/>
  </p:transition>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4" name="Shape 84"/>
        <p:cNvGrpSpPr/>
        <p:nvPr/>
      </p:nvGrpSpPr>
      <p:grpSpPr>
        <a:xfrm>
          <a:off x="0" y="0"/>
          <a:ext cx="0" cy="0"/>
          <a:chOff x="0" y="0"/>
          <a:chExt cx="0" cy="0"/>
        </a:xfrm>
      </p:grpSpPr>
      <p:sp>
        <p:nvSpPr>
          <p:cNvPr id="85" name="Google Shape;85;p3"/>
          <p:cNvSpPr/>
          <p:nvPr/>
        </p:nvSpPr>
        <p:spPr>
          <a:xfrm>
            <a:off x="2387600" y="1207888"/>
            <a:ext cx="9398000" cy="532453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chemeClr val="dk1"/>
                </a:solidFill>
                <a:latin typeface="Cutive"/>
                <a:ea typeface="Cutive"/>
                <a:cs typeface="Cutive"/>
                <a:sym typeface="Cutive"/>
              </a:rPr>
              <a:t>May ‘19</a:t>
            </a:r>
            <a:r>
              <a:rPr b="0" i="0" lang="en-US" sz="2400" u="none" cap="none" strike="noStrike">
                <a:solidFill>
                  <a:schemeClr val="dk1"/>
                </a:solidFill>
                <a:latin typeface="Cutive"/>
                <a:ea typeface="Cutive"/>
                <a:cs typeface="Cutive"/>
                <a:sym typeface="Cutive"/>
              </a:rPr>
              <a:t>: ‘crowdsourcing’ process webinar was held.</a:t>
            </a:r>
            <a:endParaRPr b="0" i="0" sz="1400" u="none" cap="none" strike="noStrike">
              <a:solidFill>
                <a:srgbClr val="000000"/>
              </a:solidFill>
              <a:latin typeface="Cutive"/>
              <a:ea typeface="Cutive"/>
              <a:cs typeface="Cutive"/>
              <a:sym typeface="Cutive"/>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Cutive"/>
              <a:ea typeface="Cutive"/>
              <a:cs typeface="Cutive"/>
              <a:sym typeface="Cutive"/>
            </a:endParaRPr>
          </a:p>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chemeClr val="dk1"/>
                </a:solidFill>
                <a:latin typeface="Cutive"/>
                <a:ea typeface="Cutive"/>
                <a:cs typeface="Cutive"/>
                <a:sym typeface="Cutive"/>
              </a:rPr>
              <a:t>Sept.’19</a:t>
            </a:r>
            <a:r>
              <a:rPr b="0" i="0" lang="en-US" sz="2400" u="none" cap="none" strike="noStrike">
                <a:solidFill>
                  <a:schemeClr val="dk1"/>
                </a:solidFill>
                <a:latin typeface="Cutive"/>
                <a:ea typeface="Cutive"/>
                <a:cs typeface="Cutive"/>
                <a:sym typeface="Cutive"/>
              </a:rPr>
              <a:t>: during our conference, we apply our learning from innovative cases to further renewal our STSD heritage.  </a:t>
            </a:r>
            <a:endParaRPr b="0" i="0" sz="1400" u="none" cap="none" strike="noStrike">
              <a:solidFill>
                <a:srgbClr val="000000"/>
              </a:solidFill>
              <a:latin typeface="Cutive"/>
              <a:ea typeface="Cutive"/>
              <a:cs typeface="Cutive"/>
              <a:sym typeface="Cutive"/>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Cutive"/>
              <a:ea typeface="Cutive"/>
              <a:cs typeface="Cutive"/>
              <a:sym typeface="Cutive"/>
            </a:endParaRPr>
          </a:p>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chemeClr val="dk1"/>
                </a:solidFill>
                <a:latin typeface="Cutive"/>
                <a:ea typeface="Cutive"/>
                <a:cs typeface="Cutive"/>
                <a:sym typeface="Cutive"/>
              </a:rPr>
              <a:t>In 2020</a:t>
            </a:r>
            <a:r>
              <a:rPr b="0" i="0" lang="en-US" sz="2400" u="none" cap="none" strike="noStrike">
                <a:solidFill>
                  <a:schemeClr val="dk1"/>
                </a:solidFill>
                <a:latin typeface="Cutive"/>
                <a:ea typeface="Cutive"/>
                <a:cs typeface="Cutive"/>
                <a:sym typeface="Cutive"/>
              </a:rPr>
              <a:t>: we will lead an asynchronous journey within a social media platform (such as SLACK) to exchange ideas with others outside of our immediate community who can help us continue the development of SmarT Organization Design for a digital world.  </a:t>
            </a:r>
            <a:endParaRPr b="0" i="0" sz="1400" u="none" cap="none" strike="noStrike">
              <a:solidFill>
                <a:srgbClr val="000000"/>
              </a:solidFill>
              <a:latin typeface="Cutive"/>
              <a:ea typeface="Cutive"/>
              <a:cs typeface="Cutive"/>
              <a:sym typeface="Cutive"/>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Cutive"/>
              <a:ea typeface="Cutive"/>
              <a:cs typeface="Cutive"/>
              <a:sym typeface="Cutive"/>
            </a:endParaRPr>
          </a:p>
          <a:p>
            <a:pPr indent="0" lvl="0" marL="0" marR="0" rtl="0" algn="l">
              <a:lnSpc>
                <a:spcPct val="100000"/>
              </a:lnSpc>
              <a:spcBef>
                <a:spcPts val="0"/>
              </a:spcBef>
              <a:spcAft>
                <a:spcPts val="0"/>
              </a:spcAft>
              <a:buClr>
                <a:srgbClr val="000000"/>
              </a:buClr>
              <a:buSzPts val="2400"/>
              <a:buFont typeface="Arial"/>
              <a:buNone/>
            </a:pPr>
            <a:r>
              <a:rPr b="0" i="0" lang="en-US" sz="2400" u="sng" cap="none" strike="noStrike">
                <a:solidFill>
                  <a:schemeClr val="hlink"/>
                </a:solidFill>
                <a:latin typeface="Cutive"/>
                <a:ea typeface="Cutive"/>
                <a:cs typeface="Cutive"/>
                <a:sym typeface="Cutive"/>
                <a:hlinkClick r:id="rId3"/>
              </a:rPr>
              <a:t>www.smartorganizationdesign.com</a:t>
            </a:r>
            <a:endParaRPr b="0" i="0" sz="2400" u="none" cap="none" strike="noStrike">
              <a:solidFill>
                <a:schemeClr val="dk1"/>
              </a:solidFill>
              <a:latin typeface="Cutive"/>
              <a:ea typeface="Cutive"/>
              <a:cs typeface="Cutive"/>
              <a:sym typeface="Cutive"/>
            </a:endParaRPr>
          </a:p>
        </p:txBody>
      </p:sp>
      <p:pic>
        <p:nvPicPr>
          <p:cNvPr descr="Afbeeldingsresultaat voor call to action" id="86" name="Google Shape;86;p3"/>
          <p:cNvPicPr preferRelativeResize="0"/>
          <p:nvPr/>
        </p:nvPicPr>
        <p:blipFill rotWithShape="1">
          <a:blip r:embed="rId4">
            <a:alphaModFix/>
          </a:blip>
          <a:srcRect b="0" l="0" r="0" t="0"/>
          <a:stretch/>
        </p:blipFill>
        <p:spPr>
          <a:xfrm rot="-5400000">
            <a:off x="-1219813" y="2501900"/>
            <a:ext cx="5157427" cy="1854201"/>
          </a:xfrm>
          <a:prstGeom prst="rect">
            <a:avLst/>
          </a:prstGeom>
          <a:noFill/>
          <a:ln>
            <a:noFill/>
          </a:ln>
        </p:spPr>
      </p:pic>
    </p:spTree>
  </p:cSld>
  <p:clrMapOvr>
    <a:masterClrMapping/>
  </p:clrMapOvr>
  <mc:AlternateContent>
    <mc:Choice Requires="p14">
      <p:transition spd="slow" p14:dur="15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85"/>
                                        </p:tgtEl>
                                        <p:attrNameLst>
                                          <p:attrName>style.visibility</p:attrName>
                                        </p:attrNameLst>
                                      </p:cBhvr>
                                      <p:to>
                                        <p:strVal val="visible"/>
                                      </p:to>
                                    </p:set>
                                    <p:animEffect filter="fade" transition="in">
                                      <p:cBhvr>
                                        <p:cTn dur="500"/>
                                        <p:tgtEl>
                                          <p:spTgt spid="8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6" name="Shape 366"/>
        <p:cNvGrpSpPr/>
        <p:nvPr/>
      </p:nvGrpSpPr>
      <p:grpSpPr>
        <a:xfrm>
          <a:off x="0" y="0"/>
          <a:ext cx="0" cy="0"/>
          <a:chOff x="0" y="0"/>
          <a:chExt cx="0" cy="0"/>
        </a:xfrm>
      </p:grpSpPr>
      <p:pic>
        <p:nvPicPr>
          <p:cNvPr descr="Afbeeldingsresultaat voor comments" id="367" name="Google Shape;367;p30"/>
          <p:cNvPicPr preferRelativeResize="0"/>
          <p:nvPr/>
        </p:nvPicPr>
        <p:blipFill rotWithShape="1">
          <a:blip r:embed="rId3">
            <a:alphaModFix/>
          </a:blip>
          <a:srcRect b="0" l="0" r="0" t="0"/>
          <a:stretch/>
        </p:blipFill>
        <p:spPr>
          <a:xfrm>
            <a:off x="-465075" y="0"/>
            <a:ext cx="13122151" cy="6858000"/>
          </a:xfrm>
          <a:prstGeom prst="rect">
            <a:avLst/>
          </a:prstGeom>
          <a:noFill/>
          <a:ln>
            <a:noFill/>
          </a:ln>
        </p:spPr>
      </p:pic>
      <p:sp>
        <p:nvSpPr>
          <p:cNvPr id="368" name="Google Shape;368;p30"/>
          <p:cNvSpPr txBox="1"/>
          <p:nvPr/>
        </p:nvSpPr>
        <p:spPr>
          <a:xfrm>
            <a:off x="4340176" y="4087958"/>
            <a:ext cx="1611339" cy="5847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200" u="none" cap="none" strike="noStrike">
                <a:solidFill>
                  <a:srgbClr val="3F3F3F"/>
                </a:solidFill>
                <a:latin typeface="Cutive"/>
                <a:ea typeface="Cutive"/>
                <a:cs typeface="Cutive"/>
                <a:sym typeface="Cutive"/>
              </a:rPr>
              <a:t>Closing</a:t>
            </a:r>
            <a:endParaRPr/>
          </a:p>
        </p:txBody>
      </p:sp>
      <p:sp>
        <p:nvSpPr>
          <p:cNvPr id="369" name="Google Shape;369;p30"/>
          <p:cNvSpPr txBox="1"/>
          <p:nvPr/>
        </p:nvSpPr>
        <p:spPr>
          <a:xfrm>
            <a:off x="9014367" y="2613392"/>
            <a:ext cx="2276585" cy="5847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200" u="none" cap="none" strike="noStrike">
                <a:solidFill>
                  <a:srgbClr val="3F3F3F"/>
                </a:solidFill>
                <a:latin typeface="Cutive"/>
                <a:ea typeface="Cutive"/>
                <a:cs typeface="Cutive"/>
                <a:sym typeface="Cutive"/>
              </a:rPr>
              <a:t>Comments</a:t>
            </a:r>
            <a:endParaRPr/>
          </a:p>
        </p:txBody>
      </p:sp>
      <p:sp>
        <p:nvSpPr>
          <p:cNvPr id="370" name="Google Shape;370;p30"/>
          <p:cNvSpPr txBox="1"/>
          <p:nvPr/>
        </p:nvSpPr>
        <p:spPr>
          <a:xfrm>
            <a:off x="1213612" y="2321005"/>
            <a:ext cx="1260281" cy="5847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200" u="none" cap="none" strike="noStrike">
                <a:solidFill>
                  <a:srgbClr val="3F3F3F"/>
                </a:solidFill>
                <a:latin typeface="Cutive"/>
                <a:ea typeface="Cutive"/>
                <a:cs typeface="Cutive"/>
                <a:sym typeface="Cutive"/>
              </a:rPr>
              <a:t>Some</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5" name="Shape 375"/>
        <p:cNvGrpSpPr/>
        <p:nvPr/>
      </p:nvGrpSpPr>
      <p:grpSpPr>
        <a:xfrm>
          <a:off x="0" y="0"/>
          <a:ext cx="0" cy="0"/>
          <a:chOff x="0" y="0"/>
          <a:chExt cx="0" cy="0"/>
        </a:xfrm>
      </p:grpSpPr>
      <p:sp>
        <p:nvSpPr>
          <p:cNvPr id="376" name="Google Shape;376;p3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descr="Passing the Baton" id="377" name="Google Shape;377;p31"/>
          <p:cNvPicPr preferRelativeResize="0"/>
          <p:nvPr/>
        </p:nvPicPr>
        <p:blipFill rotWithShape="1">
          <a:blip r:embed="rId3">
            <a:alphaModFix/>
          </a:blip>
          <a:srcRect b="0" l="0" r="0" t="0"/>
          <a:stretch/>
        </p:blipFill>
        <p:spPr>
          <a:xfrm flipH="1">
            <a:off x="0" y="-633119"/>
            <a:ext cx="12192000" cy="8124238"/>
          </a:xfrm>
          <a:prstGeom prst="rect">
            <a:avLst/>
          </a:prstGeom>
          <a:noFill/>
          <a:ln>
            <a:noFill/>
          </a:ln>
        </p:spPr>
      </p:pic>
      <p:sp>
        <p:nvSpPr>
          <p:cNvPr id="378" name="Google Shape;378;p31"/>
          <p:cNvSpPr txBox="1"/>
          <p:nvPr/>
        </p:nvSpPr>
        <p:spPr>
          <a:xfrm>
            <a:off x="8013381" y="865062"/>
            <a:ext cx="2841291" cy="52322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800"/>
              <a:buFont typeface="Arial"/>
              <a:buNone/>
            </a:pPr>
            <a:r>
              <a:rPr b="0" i="0" lang="en-US" sz="2800" u="none" cap="none" strike="noStrike">
                <a:solidFill>
                  <a:schemeClr val="lt1"/>
                </a:solidFill>
                <a:latin typeface="Cutive"/>
                <a:ea typeface="Cutive"/>
                <a:cs typeface="Cutive"/>
                <a:sym typeface="Cutive"/>
              </a:rPr>
              <a:t>3 days - 3 cases</a:t>
            </a:r>
            <a:endParaRPr b="0" i="0" sz="1400" u="none" cap="none" strike="noStrike">
              <a:solidFill>
                <a:srgbClr val="000000"/>
              </a:solidFill>
              <a:latin typeface="Cutive"/>
              <a:ea typeface="Cutive"/>
              <a:cs typeface="Cutive"/>
              <a:sym typeface="Cutive"/>
            </a:endParaRPr>
          </a:p>
        </p:txBody>
      </p:sp>
      <p:sp>
        <p:nvSpPr>
          <p:cNvPr id="379" name="Google Shape;379;p31"/>
          <p:cNvSpPr txBox="1"/>
          <p:nvPr/>
        </p:nvSpPr>
        <p:spPr>
          <a:xfrm>
            <a:off x="7946279" y="375895"/>
            <a:ext cx="2975495" cy="646331"/>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chemeClr val="lt1"/>
                </a:solidFill>
                <a:latin typeface="Cutive"/>
                <a:ea typeface="Cutive"/>
                <a:cs typeface="Cutive"/>
                <a:sym typeface="Cutive"/>
              </a:rPr>
              <a:t>JOURNEY</a:t>
            </a:r>
            <a:endParaRPr b="0" i="0" sz="1400" u="none" cap="none" strike="noStrike">
              <a:solidFill>
                <a:srgbClr val="000000"/>
              </a:solidFill>
              <a:latin typeface="Cutive"/>
              <a:ea typeface="Cutive"/>
              <a:cs typeface="Cutive"/>
              <a:sym typeface="Cutive"/>
            </a:endParaRPr>
          </a:p>
        </p:txBody>
      </p:sp>
    </p:spTree>
  </p:cSld>
  <p:clrMapOvr>
    <a:masterClrMapping/>
  </p:clrMapOvr>
  <mc:AlternateContent>
    <mc:Choice Requires="p14">
      <p:transition spd="slow" p14:dur="2000">
        <p:fade thruBlk="1"/>
      </p:transition>
    </mc:Choice>
    <mc:Fallback>
      <p:transition spd="slow">
        <p:fade/>
      </p:transition>
    </mc:Fallback>
  </mc:AlternateContent>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3" name="Shape 383"/>
        <p:cNvGrpSpPr/>
        <p:nvPr/>
      </p:nvGrpSpPr>
      <p:grpSpPr>
        <a:xfrm>
          <a:off x="0" y="0"/>
          <a:ext cx="0" cy="0"/>
          <a:chOff x="0" y="0"/>
          <a:chExt cx="0" cy="0"/>
        </a:xfrm>
      </p:grpSpPr>
      <p:pic>
        <p:nvPicPr>
          <p:cNvPr descr="Gerelateerde afbeelding" id="384" name="Google Shape;384;p32"/>
          <p:cNvPicPr preferRelativeResize="0"/>
          <p:nvPr/>
        </p:nvPicPr>
        <p:blipFill rotWithShape="1">
          <a:blip r:embed="rId3">
            <a:alphaModFix/>
          </a:blip>
          <a:srcRect b="0" l="0" r="0" t="0"/>
          <a:stretch/>
        </p:blipFill>
        <p:spPr>
          <a:xfrm>
            <a:off x="0" y="0"/>
            <a:ext cx="12192000" cy="6862792"/>
          </a:xfrm>
          <a:prstGeom prst="rect">
            <a:avLst/>
          </a:prstGeom>
          <a:noFill/>
          <a:ln>
            <a:noFill/>
          </a:ln>
        </p:spPr>
      </p:pic>
      <p:sp>
        <p:nvSpPr>
          <p:cNvPr id="385" name="Google Shape;385;p32"/>
          <p:cNvSpPr/>
          <p:nvPr/>
        </p:nvSpPr>
        <p:spPr>
          <a:xfrm>
            <a:off x="-406400" y="-355600"/>
            <a:ext cx="12954000" cy="7366000"/>
          </a:xfrm>
          <a:prstGeom prst="rect">
            <a:avLst/>
          </a:prstGeom>
          <a:solidFill>
            <a:srgbClr val="000000">
              <a:alpha val="40000"/>
            </a:srgbClr>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grpSp>
        <p:nvGrpSpPr>
          <p:cNvPr id="386" name="Google Shape;386;p32"/>
          <p:cNvGrpSpPr/>
          <p:nvPr/>
        </p:nvGrpSpPr>
        <p:grpSpPr>
          <a:xfrm>
            <a:off x="2808931" y="549222"/>
            <a:ext cx="6828637" cy="5759557"/>
            <a:chOff x="2808931" y="549222"/>
            <a:chExt cx="6828637" cy="5759557"/>
          </a:xfrm>
        </p:grpSpPr>
        <p:sp>
          <p:nvSpPr>
            <p:cNvPr id="387" name="Google Shape;387;p32"/>
            <p:cNvSpPr/>
            <p:nvPr/>
          </p:nvSpPr>
          <p:spPr>
            <a:xfrm>
              <a:off x="2808931" y="549222"/>
              <a:ext cx="3600000" cy="3600000"/>
            </a:xfrm>
            <a:prstGeom prst="ellipse">
              <a:avLst/>
            </a:prstGeom>
            <a:solidFill>
              <a:schemeClr val="lt1"/>
            </a:solidFill>
            <a:ln cap="flat" cmpd="sng" w="2857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chemeClr val="lt1"/>
                  </a:solidFill>
                  <a:latin typeface="Cutive"/>
                  <a:ea typeface="Cutive"/>
                  <a:cs typeface="Cutive"/>
                  <a:sym typeface="Cutive"/>
                </a:rPr>
                <a:t>Socio-</a:t>
              </a:r>
              <a:endParaRPr/>
            </a:p>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chemeClr val="lt1"/>
                  </a:solidFill>
                  <a:latin typeface="Cutive"/>
                  <a:ea typeface="Cutive"/>
                  <a:cs typeface="Cutive"/>
                  <a:sym typeface="Cutive"/>
                </a:rPr>
                <a:t>Ecological</a:t>
              </a:r>
              <a:endParaRPr b="0" i="0" sz="1400" u="none" cap="none" strike="noStrike">
                <a:solidFill>
                  <a:srgbClr val="000000"/>
                </a:solidFill>
                <a:latin typeface="Cutive"/>
                <a:ea typeface="Cutive"/>
                <a:cs typeface="Cutive"/>
                <a:sym typeface="Cutive"/>
              </a:endParaRPr>
            </a:p>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chemeClr val="lt1"/>
                  </a:solidFill>
                  <a:latin typeface="Cutive"/>
                  <a:ea typeface="Cutive"/>
                  <a:cs typeface="Cutive"/>
                  <a:sym typeface="Cutive"/>
                </a:rPr>
                <a:t>Perspective</a:t>
              </a:r>
              <a:endParaRPr b="0" i="0" sz="1400" u="none" cap="none" strike="noStrike">
                <a:solidFill>
                  <a:srgbClr val="000000"/>
                </a:solidFill>
                <a:latin typeface="Cutive"/>
                <a:ea typeface="Cutive"/>
                <a:cs typeface="Cutive"/>
                <a:sym typeface="Cutive"/>
              </a:endParaRPr>
            </a:p>
            <a:p>
              <a:pPr indent="0" lvl="0" marL="0" marR="0" rtl="0" algn="ctr">
                <a:lnSpc>
                  <a:spcPct val="100000"/>
                </a:lnSpc>
                <a:spcBef>
                  <a:spcPts val="0"/>
                </a:spcBef>
                <a:spcAft>
                  <a:spcPts val="0"/>
                </a:spcAft>
                <a:buClr>
                  <a:srgbClr val="000000"/>
                </a:buClr>
                <a:buSzPts val="2000"/>
                <a:buFont typeface="Arial"/>
                <a:buNone/>
              </a:pPr>
              <a:r>
                <a:t/>
              </a:r>
              <a:endParaRPr b="0" i="0" sz="2000" u="none" cap="none" strike="noStrike">
                <a:solidFill>
                  <a:schemeClr val="lt1"/>
                </a:solidFill>
                <a:latin typeface="Cutive"/>
                <a:ea typeface="Cutive"/>
                <a:cs typeface="Cutive"/>
                <a:sym typeface="Cutive"/>
              </a:endParaRPr>
            </a:p>
          </p:txBody>
        </p:sp>
        <p:sp>
          <p:nvSpPr>
            <p:cNvPr id="388" name="Google Shape;388;p32"/>
            <p:cNvSpPr/>
            <p:nvPr/>
          </p:nvSpPr>
          <p:spPr>
            <a:xfrm>
              <a:off x="6037568" y="549222"/>
              <a:ext cx="3600000" cy="3600000"/>
            </a:xfrm>
            <a:prstGeom prst="ellipse">
              <a:avLst/>
            </a:prstGeom>
            <a:solidFill>
              <a:schemeClr val="lt1"/>
            </a:solidFill>
            <a:ln cap="flat" cmpd="sng" w="2857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2000"/>
                <a:buFont typeface="Arial"/>
                <a:buNone/>
              </a:pPr>
              <a:r>
                <a:rPr b="0" i="0" lang="en-US" sz="2000" u="none" cap="none" strike="noStrike">
                  <a:solidFill>
                    <a:schemeClr val="lt1"/>
                  </a:solidFill>
                  <a:latin typeface="Cutive"/>
                  <a:ea typeface="Cutive"/>
                  <a:cs typeface="Cutive"/>
                  <a:sym typeface="Cutive"/>
                </a:rPr>
                <a:t>Socio-Psychological</a:t>
              </a:r>
              <a:endParaRPr b="0" i="0" sz="1400" u="none" cap="none" strike="noStrike">
                <a:solidFill>
                  <a:srgbClr val="000000"/>
                </a:solidFill>
                <a:latin typeface="Cutive"/>
                <a:ea typeface="Cutive"/>
                <a:cs typeface="Cutive"/>
                <a:sym typeface="Cutive"/>
              </a:endParaRPr>
            </a:p>
            <a:p>
              <a:pPr indent="0" lvl="0" marL="0" marR="0" rtl="0" algn="r">
                <a:lnSpc>
                  <a:spcPct val="100000"/>
                </a:lnSpc>
                <a:spcBef>
                  <a:spcPts val="0"/>
                </a:spcBef>
                <a:spcAft>
                  <a:spcPts val="0"/>
                </a:spcAft>
                <a:buClr>
                  <a:srgbClr val="000000"/>
                </a:buClr>
                <a:buSzPts val="2000"/>
                <a:buFont typeface="Arial"/>
                <a:buNone/>
              </a:pPr>
              <a:r>
                <a:rPr b="0" i="0" lang="en-US" sz="2000" u="none" cap="none" strike="noStrike">
                  <a:solidFill>
                    <a:schemeClr val="lt1"/>
                  </a:solidFill>
                  <a:latin typeface="Cutive"/>
                  <a:ea typeface="Cutive"/>
                  <a:cs typeface="Cutive"/>
                  <a:sym typeface="Cutive"/>
                </a:rPr>
                <a:t>Perspective</a:t>
              </a:r>
              <a:endParaRPr b="0" i="0" sz="1400" u="none" cap="none" strike="noStrike">
                <a:solidFill>
                  <a:srgbClr val="000000"/>
                </a:solidFill>
                <a:latin typeface="Cutive"/>
                <a:ea typeface="Cutive"/>
                <a:cs typeface="Cutive"/>
                <a:sym typeface="Cutive"/>
              </a:endParaRPr>
            </a:p>
            <a:p>
              <a:pPr indent="0" lvl="0" marL="0" marR="0" rtl="0" algn="ctr">
                <a:lnSpc>
                  <a:spcPct val="100000"/>
                </a:lnSpc>
                <a:spcBef>
                  <a:spcPts val="0"/>
                </a:spcBef>
                <a:spcAft>
                  <a:spcPts val="0"/>
                </a:spcAft>
                <a:buClr>
                  <a:srgbClr val="000000"/>
                </a:buClr>
                <a:buSzPts val="2000"/>
                <a:buFont typeface="Arial"/>
                <a:buNone/>
              </a:pPr>
              <a:r>
                <a:t/>
              </a:r>
              <a:endParaRPr b="0" i="0" sz="2000" u="none" cap="none" strike="noStrike">
                <a:solidFill>
                  <a:schemeClr val="lt1"/>
                </a:solidFill>
                <a:latin typeface="Cutive"/>
                <a:ea typeface="Cutive"/>
                <a:cs typeface="Cutive"/>
                <a:sym typeface="Cutive"/>
              </a:endParaRPr>
            </a:p>
          </p:txBody>
        </p:sp>
        <p:sp>
          <p:nvSpPr>
            <p:cNvPr id="389" name="Google Shape;389;p32"/>
            <p:cNvSpPr/>
            <p:nvPr/>
          </p:nvSpPr>
          <p:spPr>
            <a:xfrm>
              <a:off x="4423250" y="2708779"/>
              <a:ext cx="3600000" cy="3600000"/>
            </a:xfrm>
            <a:prstGeom prst="ellipse">
              <a:avLst/>
            </a:prstGeom>
            <a:solidFill>
              <a:schemeClr val="lt1"/>
            </a:solidFill>
            <a:ln cap="flat" cmpd="sng" w="2857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t/>
              </a:r>
              <a:endParaRPr b="0" i="0" sz="1400" u="none" cap="none" strike="noStrike">
                <a:solidFill>
                  <a:srgbClr val="000000"/>
                </a:solidFill>
                <a:latin typeface="Cutive"/>
                <a:ea typeface="Cutive"/>
                <a:cs typeface="Cutive"/>
                <a:sym typeface="Cutive"/>
              </a:endParaRPr>
            </a:p>
          </p:txBody>
        </p:sp>
      </p:grpSp>
      <p:sp>
        <p:nvSpPr>
          <p:cNvPr id="390" name="Google Shape;390;p32"/>
          <p:cNvSpPr txBox="1"/>
          <p:nvPr/>
        </p:nvSpPr>
        <p:spPr>
          <a:xfrm>
            <a:off x="7004451" y="1053471"/>
            <a:ext cx="1766766" cy="369332"/>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Cutive"/>
                <a:ea typeface="Cutive"/>
                <a:cs typeface="Cutive"/>
                <a:sym typeface="Cutive"/>
              </a:rPr>
              <a:t>Day 1: 1</a:t>
            </a:r>
            <a:r>
              <a:rPr b="0" baseline="30000" i="0" lang="en-US" sz="1400" u="none" cap="none" strike="noStrike">
                <a:solidFill>
                  <a:srgbClr val="000000"/>
                </a:solidFill>
                <a:latin typeface="Cutive"/>
                <a:ea typeface="Cutive"/>
                <a:cs typeface="Cutive"/>
                <a:sym typeface="Cutive"/>
              </a:rPr>
              <a:t>st</a:t>
            </a:r>
            <a:r>
              <a:rPr b="0" i="0" lang="en-US" sz="1400" u="none" cap="none" strike="noStrike">
                <a:solidFill>
                  <a:srgbClr val="000000"/>
                </a:solidFill>
                <a:latin typeface="Cutive"/>
                <a:ea typeface="Cutive"/>
                <a:cs typeface="Cutive"/>
                <a:sym typeface="Cutive"/>
              </a:rPr>
              <a:t> case</a:t>
            </a:r>
            <a:endParaRPr b="0" i="0" sz="1400" u="none" cap="none" strike="noStrike">
              <a:solidFill>
                <a:srgbClr val="000000"/>
              </a:solidFill>
              <a:latin typeface="Cutive"/>
              <a:ea typeface="Cutive"/>
              <a:cs typeface="Cutive"/>
              <a:sym typeface="Cutive"/>
            </a:endParaRPr>
          </a:p>
        </p:txBody>
      </p:sp>
      <p:pic>
        <p:nvPicPr>
          <p:cNvPr id="391" name="Google Shape;391;p32"/>
          <p:cNvPicPr preferRelativeResize="0"/>
          <p:nvPr/>
        </p:nvPicPr>
        <p:blipFill rotWithShape="1">
          <a:blip r:embed="rId4">
            <a:alphaModFix/>
          </a:blip>
          <a:srcRect b="0" l="0" r="0" t="0"/>
          <a:stretch/>
        </p:blipFill>
        <p:spPr>
          <a:xfrm>
            <a:off x="6603540" y="1316693"/>
            <a:ext cx="2469506" cy="449001"/>
          </a:xfrm>
          <a:prstGeom prst="rect">
            <a:avLst/>
          </a:prstGeom>
          <a:noFill/>
          <a:ln>
            <a:noFill/>
          </a:ln>
        </p:spPr>
      </p:pic>
      <p:pic>
        <p:nvPicPr>
          <p:cNvPr descr="Afbeeldingsresultaat voor logo hyperloop htt" id="392" name="Google Shape;392;p32"/>
          <p:cNvPicPr preferRelativeResize="0"/>
          <p:nvPr/>
        </p:nvPicPr>
        <p:blipFill rotWithShape="1">
          <a:blip r:embed="rId5">
            <a:alphaModFix/>
          </a:blip>
          <a:srcRect b="0" l="0" r="0" t="0"/>
          <a:stretch/>
        </p:blipFill>
        <p:spPr>
          <a:xfrm>
            <a:off x="3273492" y="1429766"/>
            <a:ext cx="2660441" cy="347168"/>
          </a:xfrm>
          <a:prstGeom prst="rect">
            <a:avLst/>
          </a:prstGeom>
          <a:noFill/>
          <a:ln>
            <a:noFill/>
          </a:ln>
        </p:spPr>
      </p:pic>
      <p:sp>
        <p:nvSpPr>
          <p:cNvPr id="393" name="Google Shape;393;p32"/>
          <p:cNvSpPr txBox="1"/>
          <p:nvPr/>
        </p:nvSpPr>
        <p:spPr>
          <a:xfrm>
            <a:off x="2941698" y="1053471"/>
            <a:ext cx="1821268" cy="369332"/>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Cutive"/>
                <a:ea typeface="Cutive"/>
                <a:cs typeface="Cutive"/>
                <a:sym typeface="Cutive"/>
              </a:rPr>
              <a:t>Day 2: 2</a:t>
            </a:r>
            <a:r>
              <a:rPr b="0" baseline="30000" i="0" lang="en-US" sz="1400" u="none" cap="none" strike="noStrike">
                <a:solidFill>
                  <a:srgbClr val="000000"/>
                </a:solidFill>
                <a:latin typeface="Cutive"/>
                <a:ea typeface="Cutive"/>
                <a:cs typeface="Cutive"/>
                <a:sym typeface="Cutive"/>
              </a:rPr>
              <a:t>nd</a:t>
            </a:r>
            <a:r>
              <a:rPr b="0" i="0" lang="en-US" sz="1400" u="none" cap="none" strike="noStrike">
                <a:solidFill>
                  <a:srgbClr val="000000"/>
                </a:solidFill>
                <a:latin typeface="Cutive"/>
                <a:ea typeface="Cutive"/>
                <a:cs typeface="Cutive"/>
                <a:sym typeface="Cutive"/>
              </a:rPr>
              <a:t> case</a:t>
            </a:r>
            <a:endParaRPr b="0" i="0" sz="1400" u="none" cap="none" strike="noStrike">
              <a:solidFill>
                <a:srgbClr val="000000"/>
              </a:solidFill>
              <a:latin typeface="Cutive"/>
              <a:ea typeface="Cutive"/>
              <a:cs typeface="Cutive"/>
              <a:sym typeface="Cutive"/>
            </a:endParaRPr>
          </a:p>
        </p:txBody>
      </p:sp>
      <p:sp>
        <p:nvSpPr>
          <p:cNvPr id="394" name="Google Shape;394;p32"/>
          <p:cNvSpPr txBox="1"/>
          <p:nvPr/>
        </p:nvSpPr>
        <p:spPr>
          <a:xfrm>
            <a:off x="5739303" y="4853649"/>
            <a:ext cx="1607889" cy="707886"/>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rgbClr val="000000"/>
                </a:solidFill>
                <a:latin typeface="Arial"/>
                <a:ea typeface="Arial"/>
                <a:cs typeface="Arial"/>
                <a:sym typeface="Arial"/>
              </a:rPr>
              <a:t>SMART </a:t>
            </a:r>
            <a:br>
              <a:rPr b="0" i="0" lang="en-US" sz="2000" u="none" cap="none" strike="noStrike">
                <a:solidFill>
                  <a:srgbClr val="000000"/>
                </a:solidFill>
                <a:latin typeface="Arial"/>
                <a:ea typeface="Arial"/>
                <a:cs typeface="Arial"/>
                <a:sym typeface="Arial"/>
              </a:rPr>
            </a:br>
            <a:r>
              <a:rPr b="0" i="0" lang="en-US" sz="2000" u="none" cap="none" strike="noStrike">
                <a:solidFill>
                  <a:srgbClr val="000000"/>
                </a:solidFill>
                <a:latin typeface="Arial"/>
                <a:ea typeface="Arial"/>
                <a:cs typeface="Arial"/>
                <a:sym typeface="Arial"/>
              </a:rPr>
              <a:t>City LA</a:t>
            </a:r>
            <a:endParaRPr b="0" i="0" sz="1400" u="none" cap="none" strike="noStrike">
              <a:solidFill>
                <a:srgbClr val="000000"/>
              </a:solidFill>
              <a:latin typeface="Arial"/>
              <a:ea typeface="Arial"/>
              <a:cs typeface="Arial"/>
              <a:sym typeface="Arial"/>
            </a:endParaRPr>
          </a:p>
        </p:txBody>
      </p:sp>
      <p:sp>
        <p:nvSpPr>
          <p:cNvPr id="395" name="Google Shape;395;p32"/>
          <p:cNvSpPr txBox="1"/>
          <p:nvPr/>
        </p:nvSpPr>
        <p:spPr>
          <a:xfrm>
            <a:off x="5259604" y="5588997"/>
            <a:ext cx="1856534" cy="369332"/>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Cutive"/>
                <a:ea typeface="Cutive"/>
                <a:cs typeface="Cutive"/>
                <a:sym typeface="Cutive"/>
              </a:rPr>
              <a:t>Day 3: 3</a:t>
            </a:r>
            <a:r>
              <a:rPr b="0" baseline="30000" i="0" lang="en-US" sz="1400" u="none" cap="none" strike="noStrike">
                <a:solidFill>
                  <a:srgbClr val="000000"/>
                </a:solidFill>
                <a:latin typeface="Cutive"/>
                <a:ea typeface="Cutive"/>
                <a:cs typeface="Cutive"/>
                <a:sym typeface="Cutive"/>
              </a:rPr>
              <a:t>rd</a:t>
            </a:r>
            <a:r>
              <a:rPr b="0" i="0" lang="en-US" sz="1400" u="none" cap="none" strike="noStrike">
                <a:solidFill>
                  <a:srgbClr val="000000"/>
                </a:solidFill>
                <a:latin typeface="Cutive"/>
                <a:ea typeface="Cutive"/>
                <a:cs typeface="Cutive"/>
                <a:sym typeface="Cutive"/>
              </a:rPr>
              <a:t> case</a:t>
            </a:r>
            <a:endParaRPr b="0" i="0" sz="1400" u="none" cap="none" strike="noStrike">
              <a:solidFill>
                <a:srgbClr val="000000"/>
              </a:solidFill>
              <a:latin typeface="Cutive"/>
              <a:ea typeface="Cutive"/>
              <a:cs typeface="Cutive"/>
              <a:sym typeface="Cutive"/>
            </a:endParaRPr>
          </a:p>
        </p:txBody>
      </p:sp>
      <p:pic>
        <p:nvPicPr>
          <p:cNvPr descr="Afbeeldingsresultaat voor logo city LA transparent" id="396" name="Google Shape;396;p32"/>
          <p:cNvPicPr preferRelativeResize="0"/>
          <p:nvPr/>
        </p:nvPicPr>
        <p:blipFill rotWithShape="1">
          <a:blip r:embed="rId6">
            <a:alphaModFix/>
          </a:blip>
          <a:srcRect b="0" l="0" r="0" t="0"/>
          <a:stretch/>
        </p:blipFill>
        <p:spPr>
          <a:xfrm>
            <a:off x="5113058" y="4669688"/>
            <a:ext cx="926538" cy="923964"/>
          </a:xfrm>
          <a:prstGeom prst="rect">
            <a:avLst/>
          </a:prstGeom>
          <a:noFill/>
          <a:ln>
            <a:noFill/>
          </a:ln>
        </p:spPr>
      </p:pic>
      <p:sp>
        <p:nvSpPr>
          <p:cNvPr id="397" name="Google Shape;397;p32"/>
          <p:cNvSpPr txBox="1"/>
          <p:nvPr/>
        </p:nvSpPr>
        <p:spPr>
          <a:xfrm>
            <a:off x="272244" y="375895"/>
            <a:ext cx="3124317"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2800" u="none" cap="none" strike="noStrike">
                <a:solidFill>
                  <a:schemeClr val="lt1"/>
                </a:solidFill>
                <a:latin typeface="Cutive"/>
                <a:ea typeface="Cutive"/>
                <a:cs typeface="Cutive"/>
                <a:sym typeface="Cutive"/>
              </a:rPr>
              <a:t>After the break…</a:t>
            </a:r>
            <a:endParaRPr b="0" i="0" sz="2800" u="none" cap="none" strike="noStrike">
              <a:solidFill>
                <a:schemeClr val="lt1"/>
              </a:solidFill>
              <a:latin typeface="Cutive"/>
              <a:ea typeface="Cutive"/>
              <a:cs typeface="Cutive"/>
              <a:sym typeface="Cutive"/>
            </a:endParaRPr>
          </a:p>
        </p:txBody>
      </p:sp>
      <p:pic>
        <p:nvPicPr>
          <p:cNvPr id="398" name="Google Shape;398;p32"/>
          <p:cNvPicPr preferRelativeResize="0"/>
          <p:nvPr/>
        </p:nvPicPr>
        <p:blipFill rotWithShape="1">
          <a:blip r:embed="rId7">
            <a:alphaModFix/>
          </a:blip>
          <a:srcRect b="0" l="0" r="0" t="0"/>
          <a:stretch/>
        </p:blipFill>
        <p:spPr>
          <a:xfrm>
            <a:off x="4525214" y="1948299"/>
            <a:ext cx="3141573" cy="2647067"/>
          </a:xfrm>
          <a:prstGeom prst="rect">
            <a:avLst/>
          </a:prstGeom>
          <a:noFill/>
          <a:ln>
            <a:noFill/>
          </a:ln>
        </p:spPr>
      </p:pic>
    </p:spTree>
  </p:cSld>
  <p:clrMapOvr>
    <a:masterClrMapping/>
  </p:clrMapOvr>
  <mc:AlternateContent>
    <mc:Choice Requires="p14">
      <p:transition spd="slow" p14:dur="2000">
        <p:fade/>
      </p:transition>
    </mc:Choice>
    <mc:Fallback>
      <p:transition spd="slow">
        <p:fade/>
      </p:transition>
    </mc:Fallback>
  </mc:AlternateContent>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02" name="Shape 402"/>
        <p:cNvGrpSpPr/>
        <p:nvPr/>
      </p:nvGrpSpPr>
      <p:grpSpPr>
        <a:xfrm>
          <a:off x="0" y="0"/>
          <a:ext cx="0" cy="0"/>
          <a:chOff x="0" y="0"/>
          <a:chExt cx="0" cy="0"/>
        </a:xfrm>
      </p:grpSpPr>
      <p:pic>
        <p:nvPicPr>
          <p:cNvPr descr="Gerelateerde afbeelding" id="403" name="Google Shape;403;p33"/>
          <p:cNvPicPr preferRelativeResize="0"/>
          <p:nvPr/>
        </p:nvPicPr>
        <p:blipFill rotWithShape="1">
          <a:blip r:embed="rId3">
            <a:alphaModFix/>
          </a:blip>
          <a:srcRect b="0" l="0" r="0" t="0"/>
          <a:stretch/>
        </p:blipFill>
        <p:spPr>
          <a:xfrm>
            <a:off x="0" y="0"/>
            <a:ext cx="12192000" cy="6862792"/>
          </a:xfrm>
          <a:prstGeom prst="rect">
            <a:avLst/>
          </a:prstGeom>
          <a:noFill/>
          <a:ln>
            <a:noFill/>
          </a:ln>
        </p:spPr>
      </p:pic>
      <p:sp>
        <p:nvSpPr>
          <p:cNvPr id="404" name="Google Shape;404;p33"/>
          <p:cNvSpPr/>
          <p:nvPr/>
        </p:nvSpPr>
        <p:spPr>
          <a:xfrm>
            <a:off x="-406400" y="-355600"/>
            <a:ext cx="12954000" cy="7366000"/>
          </a:xfrm>
          <a:prstGeom prst="rect">
            <a:avLst/>
          </a:prstGeom>
          <a:solidFill>
            <a:srgbClr val="000000">
              <a:alpha val="40000"/>
            </a:srgbClr>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405" name="Google Shape;405;p33"/>
          <p:cNvSpPr/>
          <p:nvPr/>
        </p:nvSpPr>
        <p:spPr>
          <a:xfrm>
            <a:off x="6037568" y="549222"/>
            <a:ext cx="3600000" cy="3600000"/>
          </a:xfrm>
          <a:prstGeom prst="ellipse">
            <a:avLst/>
          </a:prstGeom>
          <a:solidFill>
            <a:schemeClr val="lt1"/>
          </a:solidFill>
          <a:ln cap="flat" cmpd="sng" w="2857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2000"/>
              <a:buFont typeface="Arial"/>
              <a:buNone/>
            </a:pPr>
            <a:r>
              <a:rPr b="0" i="0" lang="en-US" sz="2000" u="none" cap="none" strike="noStrike">
                <a:solidFill>
                  <a:schemeClr val="lt1"/>
                </a:solidFill>
                <a:latin typeface="Cutive"/>
                <a:ea typeface="Cutive"/>
                <a:cs typeface="Cutive"/>
                <a:sym typeface="Cutive"/>
              </a:rPr>
              <a:t>Socio-Psychological</a:t>
            </a:r>
            <a:endParaRPr b="0" i="0" sz="1400" u="none" cap="none" strike="noStrike">
              <a:solidFill>
                <a:srgbClr val="000000"/>
              </a:solidFill>
              <a:latin typeface="Cutive"/>
              <a:ea typeface="Cutive"/>
              <a:cs typeface="Cutive"/>
              <a:sym typeface="Cutive"/>
            </a:endParaRPr>
          </a:p>
          <a:p>
            <a:pPr indent="0" lvl="0" marL="0" marR="0" rtl="0" algn="r">
              <a:lnSpc>
                <a:spcPct val="100000"/>
              </a:lnSpc>
              <a:spcBef>
                <a:spcPts val="0"/>
              </a:spcBef>
              <a:spcAft>
                <a:spcPts val="0"/>
              </a:spcAft>
              <a:buClr>
                <a:srgbClr val="000000"/>
              </a:buClr>
              <a:buSzPts val="2000"/>
              <a:buFont typeface="Arial"/>
              <a:buNone/>
            </a:pPr>
            <a:r>
              <a:rPr b="0" i="0" lang="en-US" sz="2000" u="none" cap="none" strike="noStrike">
                <a:solidFill>
                  <a:schemeClr val="lt1"/>
                </a:solidFill>
                <a:latin typeface="Cutive"/>
                <a:ea typeface="Cutive"/>
                <a:cs typeface="Cutive"/>
                <a:sym typeface="Cutive"/>
              </a:rPr>
              <a:t>Perspective</a:t>
            </a:r>
            <a:endParaRPr b="0" i="0" sz="1400" u="none" cap="none" strike="noStrike">
              <a:solidFill>
                <a:srgbClr val="000000"/>
              </a:solidFill>
              <a:latin typeface="Cutive"/>
              <a:ea typeface="Cutive"/>
              <a:cs typeface="Cutive"/>
              <a:sym typeface="Cutive"/>
            </a:endParaRPr>
          </a:p>
          <a:p>
            <a:pPr indent="0" lvl="0" marL="0" marR="0" rtl="0" algn="ctr">
              <a:lnSpc>
                <a:spcPct val="100000"/>
              </a:lnSpc>
              <a:spcBef>
                <a:spcPts val="0"/>
              </a:spcBef>
              <a:spcAft>
                <a:spcPts val="0"/>
              </a:spcAft>
              <a:buClr>
                <a:srgbClr val="000000"/>
              </a:buClr>
              <a:buSzPts val="2000"/>
              <a:buFont typeface="Arial"/>
              <a:buNone/>
            </a:pPr>
            <a:r>
              <a:t/>
            </a:r>
            <a:endParaRPr b="0" i="0" sz="2000" u="none" cap="none" strike="noStrike">
              <a:solidFill>
                <a:schemeClr val="lt1"/>
              </a:solidFill>
              <a:latin typeface="Cutive"/>
              <a:ea typeface="Cutive"/>
              <a:cs typeface="Cutive"/>
              <a:sym typeface="Cutive"/>
            </a:endParaRPr>
          </a:p>
        </p:txBody>
      </p:sp>
      <p:sp>
        <p:nvSpPr>
          <p:cNvPr id="406" name="Google Shape;406;p33"/>
          <p:cNvSpPr txBox="1"/>
          <p:nvPr/>
        </p:nvSpPr>
        <p:spPr>
          <a:xfrm>
            <a:off x="7004451" y="1053471"/>
            <a:ext cx="1766766" cy="369332"/>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Cutive"/>
                <a:ea typeface="Cutive"/>
                <a:cs typeface="Cutive"/>
                <a:sym typeface="Cutive"/>
              </a:rPr>
              <a:t>Day 1: 1</a:t>
            </a:r>
            <a:r>
              <a:rPr b="0" baseline="30000" i="0" lang="en-US" sz="1400" u="none" cap="none" strike="noStrike">
                <a:solidFill>
                  <a:srgbClr val="000000"/>
                </a:solidFill>
                <a:latin typeface="Cutive"/>
                <a:ea typeface="Cutive"/>
                <a:cs typeface="Cutive"/>
                <a:sym typeface="Cutive"/>
              </a:rPr>
              <a:t>st</a:t>
            </a:r>
            <a:r>
              <a:rPr b="0" i="0" lang="en-US" sz="1400" u="none" cap="none" strike="noStrike">
                <a:solidFill>
                  <a:srgbClr val="000000"/>
                </a:solidFill>
                <a:latin typeface="Cutive"/>
                <a:ea typeface="Cutive"/>
                <a:cs typeface="Cutive"/>
                <a:sym typeface="Cutive"/>
              </a:rPr>
              <a:t> case</a:t>
            </a:r>
            <a:endParaRPr b="0" i="0" sz="1400" u="none" cap="none" strike="noStrike">
              <a:solidFill>
                <a:srgbClr val="000000"/>
              </a:solidFill>
              <a:latin typeface="Cutive"/>
              <a:ea typeface="Cutive"/>
              <a:cs typeface="Cutive"/>
              <a:sym typeface="Cutive"/>
            </a:endParaRPr>
          </a:p>
        </p:txBody>
      </p:sp>
      <p:pic>
        <p:nvPicPr>
          <p:cNvPr id="407" name="Google Shape;407;p33"/>
          <p:cNvPicPr preferRelativeResize="0"/>
          <p:nvPr/>
        </p:nvPicPr>
        <p:blipFill rotWithShape="1">
          <a:blip r:embed="rId4">
            <a:alphaModFix/>
          </a:blip>
          <a:srcRect b="0" l="0" r="0" t="0"/>
          <a:stretch/>
        </p:blipFill>
        <p:spPr>
          <a:xfrm>
            <a:off x="6603540" y="1316693"/>
            <a:ext cx="2469506" cy="449001"/>
          </a:xfrm>
          <a:prstGeom prst="rect">
            <a:avLst/>
          </a:prstGeom>
          <a:noFill/>
          <a:ln>
            <a:noFill/>
          </a:ln>
        </p:spPr>
      </p:pic>
      <p:sp>
        <p:nvSpPr>
          <p:cNvPr id="408" name="Google Shape;408;p33"/>
          <p:cNvSpPr txBox="1"/>
          <p:nvPr/>
        </p:nvSpPr>
        <p:spPr>
          <a:xfrm>
            <a:off x="272244" y="375895"/>
            <a:ext cx="3124317"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2800" u="none" cap="none" strike="noStrike">
                <a:solidFill>
                  <a:schemeClr val="lt1"/>
                </a:solidFill>
                <a:latin typeface="Cutive"/>
                <a:ea typeface="Cutive"/>
                <a:cs typeface="Cutive"/>
                <a:sym typeface="Cutive"/>
              </a:rPr>
              <a:t>After the break…</a:t>
            </a:r>
            <a:endParaRPr b="0" i="0" sz="2800" u="none" cap="none" strike="noStrike">
              <a:solidFill>
                <a:schemeClr val="lt1"/>
              </a:solidFill>
              <a:latin typeface="Cutive"/>
              <a:ea typeface="Cutive"/>
              <a:cs typeface="Cutive"/>
              <a:sym typeface="Cutive"/>
            </a:endParaRPr>
          </a:p>
        </p:txBody>
      </p:sp>
      <p:pic>
        <p:nvPicPr>
          <p:cNvPr id="409" name="Google Shape;409;p33"/>
          <p:cNvPicPr preferRelativeResize="0"/>
          <p:nvPr/>
        </p:nvPicPr>
        <p:blipFill rotWithShape="1">
          <a:blip r:embed="rId5">
            <a:alphaModFix/>
          </a:blip>
          <a:srcRect b="0" l="0" r="0" t="0"/>
          <a:stretch/>
        </p:blipFill>
        <p:spPr>
          <a:xfrm>
            <a:off x="4525214" y="1948299"/>
            <a:ext cx="3141573" cy="2647067"/>
          </a:xfrm>
          <a:prstGeom prst="rect">
            <a:avLst/>
          </a:prstGeom>
          <a:noFill/>
          <a:ln>
            <a:noFill/>
          </a:ln>
        </p:spPr>
      </p:pic>
    </p:spTree>
  </p:cSld>
  <p:clrMapOvr>
    <a:masterClrMapping/>
  </p:clrMapOvr>
  <mc:AlternateContent>
    <mc:Choice Requires="p14">
      <p:transition spd="slow" p14:dur="2000">
        <p:fade/>
      </p:transition>
    </mc:Choice>
    <mc:Fallback>
      <p:transition spd="slow">
        <p:fade/>
      </p:transition>
    </mc:Fallback>
  </mc:AlternateContent>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13" name="Shape 413"/>
        <p:cNvGrpSpPr/>
        <p:nvPr/>
      </p:nvGrpSpPr>
      <p:grpSpPr>
        <a:xfrm>
          <a:off x="0" y="0"/>
          <a:ext cx="0" cy="0"/>
          <a:chOff x="0" y="0"/>
          <a:chExt cx="0" cy="0"/>
        </a:xfrm>
      </p:grpSpPr>
      <p:pic>
        <p:nvPicPr>
          <p:cNvPr descr="https://www.papponni.com/pictures/clementoni/cl39370-amazon2.jpg" id="414" name="Google Shape;414;p34"/>
          <p:cNvPicPr preferRelativeResize="0"/>
          <p:nvPr/>
        </p:nvPicPr>
        <p:blipFill rotWithShape="1">
          <a:blip r:embed="rId3">
            <a:alphaModFix/>
          </a:blip>
          <a:srcRect b="15988" l="0" r="0" t="6957"/>
          <a:stretch/>
        </p:blipFill>
        <p:spPr>
          <a:xfrm>
            <a:off x="20" y="10"/>
            <a:ext cx="12191980" cy="6857990"/>
          </a:xfrm>
          <a:prstGeom prst="rect">
            <a:avLst/>
          </a:prstGeom>
          <a:noFill/>
          <a:ln>
            <a:noFill/>
          </a:ln>
        </p:spPr>
      </p:pic>
      <p:sp>
        <p:nvSpPr>
          <p:cNvPr id="415" name="Google Shape;415;p34"/>
          <p:cNvSpPr txBox="1"/>
          <p:nvPr/>
        </p:nvSpPr>
        <p:spPr>
          <a:xfrm>
            <a:off x="272244" y="375895"/>
            <a:ext cx="1223412"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2800" u="none" cap="none" strike="noStrike">
                <a:solidFill>
                  <a:schemeClr val="dk1"/>
                </a:solidFill>
                <a:latin typeface="Cutive"/>
                <a:ea typeface="Cutive"/>
                <a:cs typeface="Cutive"/>
                <a:sym typeface="Cutive"/>
              </a:rPr>
              <a:t>Break</a:t>
            </a:r>
            <a:endParaRPr b="0" i="0" sz="2800" u="none" cap="none" strike="noStrike">
              <a:solidFill>
                <a:schemeClr val="dk1"/>
              </a:solidFill>
              <a:latin typeface="Cutive"/>
              <a:ea typeface="Cutive"/>
              <a:cs typeface="Cutive"/>
              <a:sym typeface="Cutive"/>
            </a:endParaRPr>
          </a:p>
        </p:txBody>
      </p:sp>
    </p:spTree>
  </p:cSld>
  <p:clrMapOvr>
    <a:masterClrMapping/>
  </p:clrMapOvr>
  <mc:AlternateContent>
    <mc:Choice Requires="p14">
      <p:transition spd="slow" p14:dur="1500">
        <p:fade/>
      </p:transition>
    </mc:Choice>
    <mc:Fallback>
      <p:transition spd="slow">
        <p:fade/>
      </p:transition>
    </mc:Fallback>
  </mc:AlternateContent>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dk1"/>
        </a:solidFill>
      </p:bgPr>
    </p:bg>
    <p:spTree>
      <p:nvGrpSpPr>
        <p:cNvPr id="419" name="Shape 419"/>
        <p:cNvGrpSpPr/>
        <p:nvPr/>
      </p:nvGrpSpPr>
      <p:grpSpPr>
        <a:xfrm>
          <a:off x="0" y="0"/>
          <a:ext cx="0" cy="0"/>
          <a:chOff x="0" y="0"/>
          <a:chExt cx="0" cy="0"/>
        </a:xfrm>
      </p:grpSpPr>
      <p:sp>
        <p:nvSpPr>
          <p:cNvPr id="420" name="Google Shape;420;p35"/>
          <p:cNvSpPr txBox="1"/>
          <p:nvPr>
            <p:ph type="title"/>
          </p:nvPr>
        </p:nvSpPr>
        <p:spPr>
          <a:xfrm>
            <a:off x="2997200" y="3921919"/>
            <a:ext cx="64262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SzPts val="1800"/>
              <a:buNone/>
            </a:pPr>
            <a:r>
              <a:rPr lang="en-US" sz="3600">
                <a:solidFill>
                  <a:schemeClr val="lt1"/>
                </a:solidFill>
                <a:latin typeface="Cutive"/>
                <a:ea typeface="Cutive"/>
                <a:cs typeface="Cutive"/>
                <a:sym typeface="Cutive"/>
              </a:rPr>
              <a:t>to STARlab presentation</a:t>
            </a:r>
            <a:endParaRPr sz="3600">
              <a:solidFill>
                <a:schemeClr val="lt1"/>
              </a:solidFill>
            </a:endParaRPr>
          </a:p>
        </p:txBody>
      </p:sp>
      <p:pic>
        <p:nvPicPr>
          <p:cNvPr descr="Afbeeldingsresultaat voor shift" id="421" name="Google Shape;421;p35">
            <a:hlinkClick r:id="rId3"/>
          </p:cNvPr>
          <p:cNvPicPr preferRelativeResize="0"/>
          <p:nvPr/>
        </p:nvPicPr>
        <p:blipFill rotWithShape="1">
          <a:blip r:embed="rId4">
            <a:alphaModFix/>
          </a:blip>
          <a:srcRect b="0" l="0" r="0" t="0"/>
          <a:stretch/>
        </p:blipFill>
        <p:spPr>
          <a:xfrm>
            <a:off x="2482850" y="1661319"/>
            <a:ext cx="7454900" cy="22606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dk1"/>
        </a:solidFill>
      </p:bgPr>
    </p:bg>
    <p:spTree>
      <p:nvGrpSpPr>
        <p:cNvPr id="425" name="Shape 425"/>
        <p:cNvGrpSpPr/>
        <p:nvPr/>
      </p:nvGrpSpPr>
      <p:grpSpPr>
        <a:xfrm>
          <a:off x="0" y="0"/>
          <a:ext cx="0" cy="0"/>
          <a:chOff x="0" y="0"/>
          <a:chExt cx="0" cy="0"/>
        </a:xfrm>
      </p:grpSpPr>
      <p:sp>
        <p:nvSpPr>
          <p:cNvPr id="426" name="Google Shape;426;p36"/>
          <p:cNvSpPr/>
          <p:nvPr/>
        </p:nvSpPr>
        <p:spPr>
          <a:xfrm>
            <a:off x="0" y="5930153"/>
            <a:ext cx="4719918" cy="927847"/>
          </a:xfrm>
          <a:prstGeom prst="rect">
            <a:avLst/>
          </a:prstGeom>
          <a:solidFill>
            <a:schemeClr val="dk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427" name="Google Shape;427;p36"/>
          <p:cNvSpPr txBox="1"/>
          <p:nvPr/>
        </p:nvSpPr>
        <p:spPr>
          <a:xfrm>
            <a:off x="726140" y="726142"/>
            <a:ext cx="6421951"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2800" u="none" cap="none" strike="noStrike">
                <a:solidFill>
                  <a:schemeClr val="lt1"/>
                </a:solidFill>
                <a:latin typeface="Cutive"/>
                <a:ea typeface="Cutive"/>
                <a:cs typeface="Cutive"/>
                <a:sym typeface="Cutive"/>
              </a:rPr>
              <a:t>(shifting back to main deck - CLICK)</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0" name="Shape 90"/>
        <p:cNvGrpSpPr/>
        <p:nvPr/>
      </p:nvGrpSpPr>
      <p:grpSpPr>
        <a:xfrm>
          <a:off x="0" y="0"/>
          <a:ext cx="0" cy="0"/>
          <a:chOff x="0" y="0"/>
          <a:chExt cx="0" cy="0"/>
        </a:xfrm>
      </p:grpSpPr>
      <p:sp>
        <p:nvSpPr>
          <p:cNvPr id="91" name="Google Shape;91;p4"/>
          <p:cNvSpPr txBox="1"/>
          <p:nvPr>
            <p:ph type="title"/>
          </p:nvPr>
        </p:nvSpPr>
        <p:spPr>
          <a:xfrm>
            <a:off x="863029" y="1012004"/>
            <a:ext cx="3416158" cy="4795408"/>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400"/>
              <a:buFont typeface="Calibri"/>
              <a:buNone/>
            </a:pPr>
            <a:r>
              <a:rPr b="1" lang="en-US">
                <a:solidFill>
                  <a:srgbClr val="FFFFFF"/>
                </a:solidFill>
              </a:rPr>
              <a:t>Recalling</a:t>
            </a:r>
            <a:br>
              <a:rPr b="1" lang="en-US">
                <a:solidFill>
                  <a:srgbClr val="FFFFFF"/>
                </a:solidFill>
              </a:rPr>
            </a:br>
            <a:r>
              <a:rPr b="1" lang="en-US">
                <a:solidFill>
                  <a:srgbClr val="FFFFFF"/>
                </a:solidFill>
              </a:rPr>
              <a:t>The Development of our “Heritage” </a:t>
            </a:r>
            <a:endParaRPr>
              <a:solidFill>
                <a:srgbClr val="FFFFFF"/>
              </a:solidFill>
            </a:endParaRPr>
          </a:p>
        </p:txBody>
      </p:sp>
      <p:sp>
        <p:nvSpPr>
          <p:cNvPr id="92" name="Google Shape;92;p4"/>
          <p:cNvSpPr txBox="1"/>
          <p:nvPr/>
        </p:nvSpPr>
        <p:spPr>
          <a:xfrm>
            <a:off x="3171197" y="223147"/>
            <a:ext cx="8572135" cy="2924830"/>
          </a:xfrm>
          <a:prstGeom prst="rect">
            <a:avLst/>
          </a:prstGeom>
          <a:noFill/>
          <a:ln>
            <a:noFill/>
          </a:ln>
        </p:spPr>
        <p:txBody>
          <a:bodyPr anchorCtr="0" anchor="ctr" bIns="72375" lIns="72375" spcFirstLastPara="1" rIns="72375" wrap="square" tIns="72375">
            <a:noAutofit/>
          </a:bodyPr>
          <a:lstStyle/>
          <a:p>
            <a:pPr indent="0" lvl="0" marL="0" marR="0" rtl="0" algn="l">
              <a:lnSpc>
                <a:spcPct val="90000"/>
              </a:lnSpc>
              <a:spcBef>
                <a:spcPts val="0"/>
              </a:spcBef>
              <a:spcAft>
                <a:spcPts val="0"/>
              </a:spcAft>
              <a:buClr>
                <a:srgbClr val="000000"/>
              </a:buClr>
              <a:buSzPts val="1900"/>
              <a:buFont typeface="Arial"/>
              <a:buNone/>
            </a:pPr>
            <a:r>
              <a:rPr b="1" i="0" lang="en-US" sz="2200" u="none" cap="none" strike="noStrike">
                <a:solidFill>
                  <a:schemeClr val="dk1"/>
                </a:solidFill>
                <a:latin typeface="Cutive"/>
                <a:ea typeface="Cutive"/>
                <a:cs typeface="Cutive"/>
                <a:sym typeface="Cutive"/>
              </a:rPr>
              <a:t>1949-1971 </a:t>
            </a:r>
            <a:r>
              <a:rPr b="0" i="0" lang="en-US" sz="2200" u="none" cap="none" strike="noStrike">
                <a:solidFill>
                  <a:schemeClr val="dk1"/>
                </a:solidFill>
                <a:latin typeface="Cutive"/>
                <a:ea typeface="Cutive"/>
                <a:cs typeface="Cutive"/>
                <a:sym typeface="Cutive"/>
              </a:rPr>
              <a:t>Tavistock theory and practice focused on a "basic shift in organizational paradigm" that was contrary to the emphasis in previous paradigms (Scientific Management: Taylor, 1911; Human Relations: Mayo, 1933) which focused </a:t>
            </a:r>
            <a:br>
              <a:rPr b="0" i="0" lang="en-US" sz="2200" u="none" cap="none" strike="noStrike">
                <a:solidFill>
                  <a:schemeClr val="dk1"/>
                </a:solidFill>
                <a:latin typeface="Cutive"/>
                <a:ea typeface="Cutive"/>
                <a:cs typeface="Cutive"/>
                <a:sym typeface="Cutive"/>
              </a:rPr>
            </a:br>
            <a:r>
              <a:rPr b="0" i="0" lang="en-US" sz="2200" u="none" cap="none" strike="noStrike">
                <a:solidFill>
                  <a:schemeClr val="dk1"/>
                </a:solidFill>
                <a:latin typeface="Cutive"/>
                <a:ea typeface="Cutive"/>
                <a:cs typeface="Cutive"/>
                <a:sym typeface="Cutive"/>
              </a:rPr>
              <a:t>on either the technical or the social aspects of an organization. In the Tavistock approach, both factors were “integrated as…components of one single socio-technical entity” </a:t>
            </a:r>
            <a:br>
              <a:rPr b="0" i="0" lang="en-US" sz="2200" u="none" cap="none" strike="noStrike">
                <a:solidFill>
                  <a:schemeClr val="dk1"/>
                </a:solidFill>
                <a:latin typeface="Cutive"/>
                <a:ea typeface="Cutive"/>
                <a:cs typeface="Cutive"/>
                <a:sym typeface="Cutive"/>
              </a:rPr>
            </a:br>
            <a:r>
              <a:rPr b="0" i="0" lang="en-US" sz="2200" u="none" cap="none" strike="noStrike">
                <a:solidFill>
                  <a:schemeClr val="dk1"/>
                </a:solidFill>
                <a:latin typeface="Cutive"/>
                <a:ea typeface="Cutive"/>
                <a:cs typeface="Cutive"/>
                <a:sym typeface="Cutive"/>
              </a:rPr>
              <a:t>(Van Eijnatten, 1993). </a:t>
            </a:r>
            <a:endParaRPr b="0" i="0" sz="2200" u="none" cap="none" strike="noStrike">
              <a:solidFill>
                <a:schemeClr val="dk1"/>
              </a:solidFill>
              <a:latin typeface="Cutive"/>
              <a:ea typeface="Cutive"/>
              <a:cs typeface="Cutive"/>
              <a:sym typeface="Cutive"/>
            </a:endParaRPr>
          </a:p>
        </p:txBody>
      </p:sp>
      <p:sp>
        <p:nvSpPr>
          <p:cNvPr id="93" name="Google Shape;93;p4"/>
          <p:cNvSpPr txBox="1"/>
          <p:nvPr/>
        </p:nvSpPr>
        <p:spPr>
          <a:xfrm>
            <a:off x="3171197" y="3860635"/>
            <a:ext cx="8572134" cy="2997407"/>
          </a:xfrm>
          <a:prstGeom prst="rect">
            <a:avLst/>
          </a:prstGeom>
          <a:noFill/>
          <a:ln>
            <a:noFill/>
          </a:ln>
        </p:spPr>
        <p:txBody>
          <a:bodyPr anchorCtr="0" anchor="ctr" bIns="72375" lIns="72375" spcFirstLastPara="1" rIns="72375" wrap="square" tIns="72375">
            <a:noAutofit/>
          </a:bodyPr>
          <a:lstStyle/>
          <a:p>
            <a:pPr indent="0" lvl="0" marL="0" marR="0" rtl="0" algn="l">
              <a:lnSpc>
                <a:spcPct val="90000"/>
              </a:lnSpc>
              <a:spcBef>
                <a:spcPts val="0"/>
              </a:spcBef>
              <a:spcAft>
                <a:spcPts val="0"/>
              </a:spcAft>
              <a:buClr>
                <a:srgbClr val="000000"/>
              </a:buClr>
              <a:buSzPts val="1900"/>
              <a:buFont typeface="Arial"/>
              <a:buNone/>
            </a:pPr>
            <a:r>
              <a:rPr b="1" i="0" lang="en-US" sz="2200" u="none" cap="none" strike="noStrike">
                <a:solidFill>
                  <a:schemeClr val="dk1"/>
                </a:solidFill>
                <a:latin typeface="Cutive"/>
                <a:ea typeface="Cutive"/>
                <a:cs typeface="Cutive"/>
                <a:sym typeface="Cutive"/>
              </a:rPr>
              <a:t>Post 1971</a:t>
            </a:r>
            <a:r>
              <a:rPr b="0" i="0" lang="en-US" sz="2200" u="none" cap="none" strike="noStrike">
                <a:solidFill>
                  <a:schemeClr val="dk1"/>
                </a:solidFill>
                <a:latin typeface="Cutive"/>
                <a:ea typeface="Cutive"/>
                <a:cs typeface="Cutive"/>
                <a:sym typeface="Cutive"/>
              </a:rPr>
              <a:t> “Modern” Socio-Technical Systems Design (STSD) evolved with “amendments” and different development trajectories (in Australia, the Netherlands, Sweden, and North America). Languages and concepts differ in these various “schools” of STS Design. Yet, all of these approaches are still “rooted in the Tavistock tradition” with a focus on achieving organizational excellence in both technical performance and the quality of people’s lives</a:t>
            </a:r>
            <a:endParaRPr b="0" i="0" sz="2200" u="none" cap="none" strike="noStrike">
              <a:solidFill>
                <a:schemeClr val="dk1"/>
              </a:solidFill>
              <a:latin typeface="Cutive"/>
              <a:ea typeface="Cutive"/>
              <a:cs typeface="Cutive"/>
              <a:sym typeface="Cutive"/>
            </a:endParaRPr>
          </a:p>
        </p:txBody>
      </p:sp>
      <p:pic>
        <p:nvPicPr>
          <p:cNvPr descr="#ftestickers #tree#roots #freetoedit - Tree With Roots Transparent " id="94" name="Google Shape;94;p4"/>
          <p:cNvPicPr preferRelativeResize="0"/>
          <p:nvPr/>
        </p:nvPicPr>
        <p:blipFill rotWithShape="1">
          <a:blip r:embed="rId3">
            <a:alphaModFix/>
          </a:blip>
          <a:srcRect b="0" l="0" r="0" t="0"/>
          <a:stretch/>
        </p:blipFill>
        <p:spPr>
          <a:xfrm>
            <a:off x="-3199607" y="223188"/>
            <a:ext cx="6297613" cy="6858000"/>
          </a:xfrm>
          <a:prstGeom prst="rect">
            <a:avLst/>
          </a:prstGeom>
          <a:noFill/>
          <a:ln>
            <a:noFill/>
          </a:ln>
        </p:spPr>
      </p:pic>
      <p:sp>
        <p:nvSpPr>
          <p:cNvPr id="95" name="Google Shape;95;p4"/>
          <p:cNvSpPr txBox="1"/>
          <p:nvPr/>
        </p:nvSpPr>
        <p:spPr>
          <a:xfrm>
            <a:off x="3098006" y="3223324"/>
            <a:ext cx="10254238" cy="561964"/>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1"/>
              </a:buClr>
              <a:buSzPts val="4400"/>
              <a:buFont typeface="Calibri"/>
              <a:buNone/>
            </a:pPr>
            <a:r>
              <a:rPr b="1" i="0" lang="en-US" sz="2800" u="none" cap="none" strike="noStrike">
                <a:solidFill>
                  <a:schemeClr val="dk1"/>
                </a:solidFill>
                <a:latin typeface="Cutive"/>
                <a:ea typeface="Cutive"/>
                <a:cs typeface="Cutive"/>
                <a:sym typeface="Cutive"/>
              </a:rPr>
              <a:t>Recalling the Development of our STS “Heritage”</a:t>
            </a:r>
            <a:r>
              <a:rPr b="0" i="0" lang="en-US" sz="2800" u="none" cap="none" strike="noStrike">
                <a:solidFill>
                  <a:schemeClr val="dk1"/>
                </a:solidFill>
                <a:latin typeface="Cutive"/>
                <a:ea typeface="Cutive"/>
                <a:cs typeface="Cutive"/>
                <a:sym typeface="Cutive"/>
              </a:rPr>
              <a:t> </a:t>
            </a:r>
            <a:endParaRPr b="0" i="0" sz="1400" u="none" cap="none" strike="noStrike">
              <a:solidFill>
                <a:srgbClr val="000000"/>
              </a:solidFill>
              <a:latin typeface="Cutive"/>
              <a:ea typeface="Cutive"/>
              <a:cs typeface="Cutive"/>
              <a:sym typeface="Cutive"/>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95"/>
                                        </p:tgtEl>
                                        <p:attrNameLst>
                                          <p:attrName>style.visibility</p:attrName>
                                        </p:attrNameLst>
                                      </p:cBhvr>
                                      <p:to>
                                        <p:strVal val="visible"/>
                                      </p:to>
                                    </p:set>
                                    <p:animEffect filter="fade" transition="in">
                                      <p:cBhvr>
                                        <p:cTn dur="750"/>
                                        <p:tgtEl>
                                          <p:spTgt spid="9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2"/>
                                        </p:tgtEl>
                                        <p:attrNameLst>
                                          <p:attrName>style.visibility</p:attrName>
                                        </p:attrNameLst>
                                      </p:cBhvr>
                                      <p:to>
                                        <p:strVal val="visible"/>
                                      </p:to>
                                    </p:set>
                                    <p:animEffect filter="fade" transition="in">
                                      <p:cBhvr>
                                        <p:cTn dur="750"/>
                                        <p:tgtEl>
                                          <p:spTgt spid="9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3"/>
                                        </p:tgtEl>
                                        <p:attrNameLst>
                                          <p:attrName>style.visibility</p:attrName>
                                        </p:attrNameLst>
                                      </p:cBhvr>
                                      <p:to>
                                        <p:strVal val="visible"/>
                                      </p:to>
                                    </p:set>
                                    <p:animEffect filter="fade" transition="in">
                                      <p:cBhvr>
                                        <p:cTn dur="750"/>
                                        <p:tgtEl>
                                          <p:spTgt spid="9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9" name="Shape 99"/>
        <p:cNvGrpSpPr/>
        <p:nvPr/>
      </p:nvGrpSpPr>
      <p:grpSpPr>
        <a:xfrm>
          <a:off x="0" y="0"/>
          <a:ext cx="0" cy="0"/>
          <a:chOff x="0" y="0"/>
          <a:chExt cx="0" cy="0"/>
        </a:xfrm>
      </p:grpSpPr>
      <p:sp>
        <p:nvSpPr>
          <p:cNvPr id="100" name="Google Shape;100;p5"/>
          <p:cNvSpPr txBox="1"/>
          <p:nvPr/>
        </p:nvSpPr>
        <p:spPr>
          <a:xfrm>
            <a:off x="78379" y="5543960"/>
            <a:ext cx="4114800" cy="46166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dk1"/>
                </a:solidFill>
                <a:latin typeface="Cutive"/>
                <a:ea typeface="Cutive"/>
                <a:cs typeface="Cutive"/>
                <a:sym typeface="Cutive"/>
              </a:rPr>
              <a:t>Our Heritage of </a:t>
            </a:r>
            <a:endParaRPr/>
          </a:p>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dk1"/>
                </a:solidFill>
                <a:latin typeface="Cutive"/>
                <a:ea typeface="Cutive"/>
                <a:cs typeface="Cutive"/>
                <a:sym typeface="Cutive"/>
              </a:rPr>
              <a:t>‘Whole/Integral System’ </a:t>
            </a:r>
            <a:endParaRPr/>
          </a:p>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dk1"/>
                </a:solidFill>
                <a:latin typeface="Cutive"/>
                <a:ea typeface="Cutive"/>
                <a:cs typeface="Cutive"/>
                <a:sym typeface="Cutive"/>
              </a:rPr>
              <a:t>Organization Design</a:t>
            </a:r>
            <a:endParaRPr b="0" i="0" sz="1400" u="none" cap="none" strike="noStrike">
              <a:solidFill>
                <a:srgbClr val="000000"/>
              </a:solidFill>
              <a:latin typeface="Cutive"/>
              <a:ea typeface="Cutive"/>
              <a:cs typeface="Cutive"/>
              <a:sym typeface="Cutive"/>
            </a:endParaRPr>
          </a:p>
        </p:txBody>
      </p:sp>
      <p:sp>
        <p:nvSpPr>
          <p:cNvPr id="101" name="Google Shape;101;p5"/>
          <p:cNvSpPr txBox="1"/>
          <p:nvPr/>
        </p:nvSpPr>
        <p:spPr>
          <a:xfrm>
            <a:off x="78378" y="26002"/>
            <a:ext cx="12043143" cy="138499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chemeClr val="dk1"/>
                </a:solidFill>
                <a:latin typeface="Cutive"/>
                <a:ea typeface="Cutive"/>
                <a:cs typeface="Cutive"/>
                <a:sym typeface="Cutive"/>
              </a:rPr>
              <a:t>STS </a:t>
            </a:r>
            <a:endParaRPr/>
          </a:p>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chemeClr val="dk1"/>
                </a:solidFill>
                <a:latin typeface="Cutive"/>
                <a:ea typeface="Cutive"/>
                <a:cs typeface="Cutive"/>
                <a:sym typeface="Cutive"/>
              </a:rPr>
              <a:t>Conceptual </a:t>
            </a:r>
            <a:endParaRPr/>
          </a:p>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chemeClr val="dk1"/>
                </a:solidFill>
                <a:latin typeface="Cutive"/>
                <a:ea typeface="Cutive"/>
                <a:cs typeface="Cutive"/>
                <a:sym typeface="Cutive"/>
              </a:rPr>
              <a:t>Foundation</a:t>
            </a:r>
            <a:endParaRPr b="0" i="0" sz="1400" u="none" cap="none" strike="noStrike">
              <a:solidFill>
                <a:srgbClr val="000000"/>
              </a:solidFill>
              <a:latin typeface="Cutive"/>
              <a:ea typeface="Cutive"/>
              <a:cs typeface="Cutive"/>
              <a:sym typeface="Cutive"/>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Cutive"/>
              <a:ea typeface="Cutive"/>
              <a:cs typeface="Cutive"/>
              <a:sym typeface="Cutive"/>
            </a:endParaRPr>
          </a:p>
        </p:txBody>
      </p:sp>
      <p:grpSp>
        <p:nvGrpSpPr>
          <p:cNvPr id="102" name="Google Shape;102;p5"/>
          <p:cNvGrpSpPr/>
          <p:nvPr/>
        </p:nvGrpSpPr>
        <p:grpSpPr>
          <a:xfrm>
            <a:off x="2808931" y="549222"/>
            <a:ext cx="6828637" cy="5759557"/>
            <a:chOff x="2808931" y="549222"/>
            <a:chExt cx="6828637" cy="5759557"/>
          </a:xfrm>
        </p:grpSpPr>
        <p:sp>
          <p:nvSpPr>
            <p:cNvPr id="103" name="Google Shape;103;p5"/>
            <p:cNvSpPr/>
            <p:nvPr/>
          </p:nvSpPr>
          <p:spPr>
            <a:xfrm>
              <a:off x="2808931" y="549222"/>
              <a:ext cx="3600000" cy="3600000"/>
            </a:xfrm>
            <a:prstGeom prst="ellipse">
              <a:avLst/>
            </a:prstGeom>
            <a:solidFill>
              <a:srgbClr val="00B050"/>
            </a:solidFill>
            <a:ln cap="flat" cmpd="sng" w="2857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chemeClr val="lt1"/>
                  </a:solidFill>
                  <a:latin typeface="Cutive"/>
                  <a:ea typeface="Cutive"/>
                  <a:cs typeface="Cutive"/>
                  <a:sym typeface="Cutive"/>
                </a:rPr>
                <a:t>Socio-</a:t>
              </a:r>
              <a:endParaRPr/>
            </a:p>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chemeClr val="lt1"/>
                  </a:solidFill>
                  <a:latin typeface="Cutive"/>
                  <a:ea typeface="Cutive"/>
                  <a:cs typeface="Cutive"/>
                  <a:sym typeface="Cutive"/>
                </a:rPr>
                <a:t>Ecological</a:t>
              </a:r>
              <a:endParaRPr b="0" i="0" sz="1400" u="none" cap="none" strike="noStrike">
                <a:solidFill>
                  <a:srgbClr val="000000"/>
                </a:solidFill>
                <a:latin typeface="Cutive"/>
                <a:ea typeface="Cutive"/>
                <a:cs typeface="Cutive"/>
                <a:sym typeface="Cutive"/>
              </a:endParaRPr>
            </a:p>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chemeClr val="lt1"/>
                  </a:solidFill>
                  <a:latin typeface="Cutive"/>
                  <a:ea typeface="Cutive"/>
                  <a:cs typeface="Cutive"/>
                  <a:sym typeface="Cutive"/>
                </a:rPr>
                <a:t>Perspective</a:t>
              </a:r>
              <a:endParaRPr b="0" i="0" sz="1400" u="none" cap="none" strike="noStrike">
                <a:solidFill>
                  <a:srgbClr val="000000"/>
                </a:solidFill>
                <a:latin typeface="Cutive"/>
                <a:ea typeface="Cutive"/>
                <a:cs typeface="Cutive"/>
                <a:sym typeface="Cutive"/>
              </a:endParaRPr>
            </a:p>
            <a:p>
              <a:pPr indent="0" lvl="0" marL="0" marR="0" rtl="0" algn="ctr">
                <a:lnSpc>
                  <a:spcPct val="100000"/>
                </a:lnSpc>
                <a:spcBef>
                  <a:spcPts val="0"/>
                </a:spcBef>
                <a:spcAft>
                  <a:spcPts val="0"/>
                </a:spcAft>
                <a:buClr>
                  <a:srgbClr val="000000"/>
                </a:buClr>
                <a:buSzPts val="2000"/>
                <a:buFont typeface="Arial"/>
                <a:buNone/>
              </a:pPr>
              <a:r>
                <a:t/>
              </a:r>
              <a:endParaRPr b="0" i="0" sz="2000" u="none" cap="none" strike="noStrike">
                <a:solidFill>
                  <a:schemeClr val="lt1"/>
                </a:solidFill>
                <a:latin typeface="Cutive"/>
                <a:ea typeface="Cutive"/>
                <a:cs typeface="Cutive"/>
                <a:sym typeface="Cutive"/>
              </a:endParaRPr>
            </a:p>
          </p:txBody>
        </p:sp>
        <p:sp>
          <p:nvSpPr>
            <p:cNvPr id="104" name="Google Shape;104;p5"/>
            <p:cNvSpPr/>
            <p:nvPr/>
          </p:nvSpPr>
          <p:spPr>
            <a:xfrm>
              <a:off x="6037568" y="549222"/>
              <a:ext cx="3600000" cy="3600000"/>
            </a:xfrm>
            <a:prstGeom prst="ellipse">
              <a:avLst/>
            </a:prstGeom>
            <a:solidFill>
              <a:schemeClr val="dk2"/>
            </a:solidFill>
            <a:ln cap="flat" cmpd="sng" w="2857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2000"/>
                <a:buFont typeface="Arial"/>
                <a:buNone/>
              </a:pPr>
              <a:r>
                <a:rPr b="0" i="0" lang="en-US" sz="2000" u="none" cap="none" strike="noStrike">
                  <a:solidFill>
                    <a:schemeClr val="lt1"/>
                  </a:solidFill>
                  <a:latin typeface="Cutive"/>
                  <a:ea typeface="Cutive"/>
                  <a:cs typeface="Cutive"/>
                  <a:sym typeface="Cutive"/>
                </a:rPr>
                <a:t>Socio-Psychological</a:t>
              </a:r>
              <a:endParaRPr b="0" i="0" sz="1400" u="none" cap="none" strike="noStrike">
                <a:solidFill>
                  <a:srgbClr val="000000"/>
                </a:solidFill>
                <a:latin typeface="Cutive"/>
                <a:ea typeface="Cutive"/>
                <a:cs typeface="Cutive"/>
                <a:sym typeface="Cutive"/>
              </a:endParaRPr>
            </a:p>
            <a:p>
              <a:pPr indent="0" lvl="0" marL="0" marR="0" rtl="0" algn="r">
                <a:lnSpc>
                  <a:spcPct val="100000"/>
                </a:lnSpc>
                <a:spcBef>
                  <a:spcPts val="0"/>
                </a:spcBef>
                <a:spcAft>
                  <a:spcPts val="0"/>
                </a:spcAft>
                <a:buClr>
                  <a:srgbClr val="000000"/>
                </a:buClr>
                <a:buSzPts val="2000"/>
                <a:buFont typeface="Arial"/>
                <a:buNone/>
              </a:pPr>
              <a:r>
                <a:rPr b="0" i="0" lang="en-US" sz="2000" u="none" cap="none" strike="noStrike">
                  <a:solidFill>
                    <a:schemeClr val="lt1"/>
                  </a:solidFill>
                  <a:latin typeface="Cutive"/>
                  <a:ea typeface="Cutive"/>
                  <a:cs typeface="Cutive"/>
                  <a:sym typeface="Cutive"/>
                </a:rPr>
                <a:t>Perspective</a:t>
              </a:r>
              <a:endParaRPr b="0" i="0" sz="1400" u="none" cap="none" strike="noStrike">
                <a:solidFill>
                  <a:srgbClr val="000000"/>
                </a:solidFill>
                <a:latin typeface="Cutive"/>
                <a:ea typeface="Cutive"/>
                <a:cs typeface="Cutive"/>
                <a:sym typeface="Cutive"/>
              </a:endParaRPr>
            </a:p>
            <a:p>
              <a:pPr indent="0" lvl="0" marL="0" marR="0" rtl="0" algn="ctr">
                <a:lnSpc>
                  <a:spcPct val="100000"/>
                </a:lnSpc>
                <a:spcBef>
                  <a:spcPts val="0"/>
                </a:spcBef>
                <a:spcAft>
                  <a:spcPts val="0"/>
                </a:spcAft>
                <a:buClr>
                  <a:srgbClr val="000000"/>
                </a:buClr>
                <a:buSzPts val="2000"/>
                <a:buFont typeface="Arial"/>
                <a:buNone/>
              </a:pPr>
              <a:r>
                <a:t/>
              </a:r>
              <a:endParaRPr b="0" i="0" sz="2000" u="none" cap="none" strike="noStrike">
                <a:solidFill>
                  <a:schemeClr val="lt1"/>
                </a:solidFill>
                <a:latin typeface="Cutive"/>
                <a:ea typeface="Cutive"/>
                <a:cs typeface="Cutive"/>
                <a:sym typeface="Cutive"/>
              </a:endParaRPr>
            </a:p>
          </p:txBody>
        </p:sp>
        <p:sp>
          <p:nvSpPr>
            <p:cNvPr id="105" name="Google Shape;105;p5"/>
            <p:cNvSpPr/>
            <p:nvPr/>
          </p:nvSpPr>
          <p:spPr>
            <a:xfrm>
              <a:off x="4423250" y="2708779"/>
              <a:ext cx="3600000" cy="3600000"/>
            </a:xfrm>
            <a:prstGeom prst="ellipse">
              <a:avLst/>
            </a:prstGeom>
            <a:solidFill>
              <a:srgbClr val="0070C0"/>
            </a:solidFill>
            <a:ln cap="flat" cmpd="sng" w="2857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t/>
              </a:r>
              <a:endParaRPr b="0" i="0" sz="2000" u="none" cap="none" strike="noStrike">
                <a:solidFill>
                  <a:schemeClr val="lt1"/>
                </a:solidFill>
                <a:latin typeface="Cutive"/>
                <a:ea typeface="Cutive"/>
                <a:cs typeface="Cutive"/>
                <a:sym typeface="Cutive"/>
              </a:endParaRPr>
            </a:p>
            <a:p>
              <a:pPr indent="0" lvl="0" marL="0" marR="0" rtl="0" algn="ctr">
                <a:lnSpc>
                  <a:spcPct val="100000"/>
                </a:lnSpc>
                <a:spcBef>
                  <a:spcPts val="0"/>
                </a:spcBef>
                <a:spcAft>
                  <a:spcPts val="0"/>
                </a:spcAft>
                <a:buClr>
                  <a:srgbClr val="000000"/>
                </a:buClr>
                <a:buSzPts val="2000"/>
                <a:buFont typeface="Arial"/>
                <a:buNone/>
              </a:pPr>
              <a:r>
                <a:t/>
              </a:r>
              <a:endParaRPr b="0" i="0" sz="2000" u="none" cap="none" strike="noStrike">
                <a:solidFill>
                  <a:schemeClr val="lt1"/>
                </a:solidFill>
                <a:latin typeface="Cutive"/>
                <a:ea typeface="Cutive"/>
                <a:cs typeface="Cutive"/>
                <a:sym typeface="Cutive"/>
              </a:endParaRPr>
            </a:p>
            <a:p>
              <a:pPr indent="0" lvl="0" marL="0" marR="0" rtl="0" algn="ctr">
                <a:lnSpc>
                  <a:spcPct val="100000"/>
                </a:lnSpc>
                <a:spcBef>
                  <a:spcPts val="0"/>
                </a:spcBef>
                <a:spcAft>
                  <a:spcPts val="0"/>
                </a:spcAft>
                <a:buClr>
                  <a:srgbClr val="000000"/>
                </a:buClr>
                <a:buSzPts val="2000"/>
                <a:buFont typeface="Arial"/>
                <a:buNone/>
              </a:pPr>
              <a:r>
                <a:t/>
              </a:r>
              <a:endParaRPr b="0" i="0" sz="2000" u="none" cap="none" strike="noStrike">
                <a:solidFill>
                  <a:schemeClr val="lt1"/>
                </a:solidFill>
                <a:latin typeface="Cutive"/>
                <a:ea typeface="Cutive"/>
                <a:cs typeface="Cutive"/>
                <a:sym typeface="Cutive"/>
              </a:endParaRPr>
            </a:p>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chemeClr val="lt1"/>
                  </a:solidFill>
                  <a:latin typeface="Cutive"/>
                  <a:ea typeface="Cutive"/>
                  <a:cs typeface="Cutive"/>
                  <a:sym typeface="Cutive"/>
                </a:rPr>
                <a:t>Socio-</a:t>
              </a:r>
              <a:br>
                <a:rPr b="0" i="0" lang="en-US" sz="2000" u="none" cap="none" strike="noStrike">
                  <a:solidFill>
                    <a:schemeClr val="lt1"/>
                  </a:solidFill>
                  <a:latin typeface="Cutive"/>
                  <a:ea typeface="Cutive"/>
                  <a:cs typeface="Cutive"/>
                  <a:sym typeface="Cutive"/>
                </a:rPr>
              </a:br>
              <a:r>
                <a:rPr b="0" i="0" lang="en-US" sz="2000" u="none" cap="none" strike="noStrike">
                  <a:solidFill>
                    <a:schemeClr val="lt1"/>
                  </a:solidFill>
                  <a:latin typeface="Cutive"/>
                  <a:ea typeface="Cutive"/>
                  <a:cs typeface="Cutive"/>
                  <a:sym typeface="Cutive"/>
                </a:rPr>
                <a:t>Technical Systems Perspective</a:t>
              </a:r>
              <a:endParaRPr b="0" i="0" sz="1400" u="none" cap="none" strike="noStrike">
                <a:solidFill>
                  <a:srgbClr val="000000"/>
                </a:solidFill>
                <a:latin typeface="Cutive"/>
                <a:ea typeface="Cutive"/>
                <a:cs typeface="Cutive"/>
                <a:sym typeface="Cutive"/>
              </a:endParaRPr>
            </a:p>
          </p:txBody>
        </p:sp>
        <p:sp>
          <p:nvSpPr>
            <p:cNvPr id="106" name="Google Shape;106;p5"/>
            <p:cNvSpPr/>
            <p:nvPr/>
          </p:nvSpPr>
          <p:spPr>
            <a:xfrm>
              <a:off x="4998636" y="1926562"/>
              <a:ext cx="2510201" cy="2250000"/>
            </a:xfrm>
            <a:prstGeom prst="ellipse">
              <a:avLst/>
            </a:prstGeom>
            <a:solidFill>
              <a:schemeClr val="lt1"/>
            </a:solidFill>
            <a:ln cap="flat" cmpd="sng" w="2857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262626"/>
                  </a:solidFill>
                  <a:latin typeface="Cutive"/>
                  <a:ea typeface="Cutive"/>
                  <a:cs typeface="Cutive"/>
                  <a:sym typeface="Cutive"/>
                </a:rPr>
                <a:t>Integral System </a:t>
              </a:r>
              <a:endParaRPr b="0" i="0" sz="1400" u="none" cap="none" strike="noStrike">
                <a:solidFill>
                  <a:srgbClr val="000000"/>
                </a:solidFill>
                <a:latin typeface="Cutive"/>
                <a:ea typeface="Cutive"/>
                <a:cs typeface="Cutive"/>
                <a:sym typeface="Cutive"/>
              </a:endParaRPr>
            </a:p>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262626"/>
                  </a:solidFill>
                  <a:latin typeface="Cutive"/>
                  <a:ea typeface="Cutive"/>
                  <a:cs typeface="Cutive"/>
                  <a:sym typeface="Cutive"/>
                </a:rPr>
                <a:t>Participative Design Process</a:t>
              </a:r>
              <a:endParaRPr b="0" i="0" sz="1600" u="none" cap="none" strike="noStrike">
                <a:solidFill>
                  <a:srgbClr val="262626"/>
                </a:solidFill>
                <a:latin typeface="Cutive"/>
                <a:ea typeface="Cutive"/>
                <a:cs typeface="Cutive"/>
                <a:sym typeface="Cutive"/>
              </a:endParaRPr>
            </a:p>
          </p:txBody>
        </p:sp>
      </p:grpSp>
    </p:spTree>
  </p:cSld>
  <p:clrMapOvr>
    <a:masterClrMapping/>
  </p:clrMapOvr>
  <mc:AlternateContent>
    <mc:Choice Requires="p14">
      <p:transition spd="slow" p14:dur="15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02"/>
                                        </p:tgtEl>
                                        <p:attrNameLst>
                                          <p:attrName>style.visibility</p:attrName>
                                        </p:attrNameLst>
                                      </p:cBhvr>
                                      <p:to>
                                        <p:strVal val="visible"/>
                                      </p:to>
                                    </p:set>
                                    <p:animEffect filter="fade" transition="in">
                                      <p:cBhvr>
                                        <p:cTn dur="750"/>
                                        <p:tgtEl>
                                          <p:spTgt spid="10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1" name="Shape 111"/>
        <p:cNvGrpSpPr/>
        <p:nvPr/>
      </p:nvGrpSpPr>
      <p:grpSpPr>
        <a:xfrm>
          <a:off x="0" y="0"/>
          <a:ext cx="0" cy="0"/>
          <a:chOff x="0" y="0"/>
          <a:chExt cx="0" cy="0"/>
        </a:xfrm>
      </p:grpSpPr>
      <p:sp>
        <p:nvSpPr>
          <p:cNvPr id="112" name="Google Shape;112;p6"/>
          <p:cNvSpPr txBox="1"/>
          <p:nvPr/>
        </p:nvSpPr>
        <p:spPr>
          <a:xfrm>
            <a:off x="526096" y="2661921"/>
            <a:ext cx="11056303" cy="92623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000000"/>
                </a:solidFill>
                <a:latin typeface="Cutive"/>
                <a:ea typeface="Cutive"/>
                <a:cs typeface="Cutive"/>
                <a:sym typeface="Cutive"/>
              </a:rPr>
              <a:t>Perspective as lenses in film-making: </a:t>
            </a:r>
            <a:br>
              <a:rPr b="0" i="0" lang="en-US" sz="2400" u="none" cap="none" strike="noStrike">
                <a:solidFill>
                  <a:srgbClr val="000000"/>
                </a:solidFill>
                <a:latin typeface="Cutive"/>
                <a:ea typeface="Cutive"/>
                <a:cs typeface="Cutive"/>
                <a:sym typeface="Cutive"/>
              </a:rPr>
            </a:br>
            <a:r>
              <a:rPr b="0" i="0" lang="en-US" sz="2400" u="none" cap="none" strike="noStrike">
                <a:solidFill>
                  <a:srgbClr val="000000"/>
                </a:solidFill>
                <a:latin typeface="Cutive"/>
                <a:ea typeface="Cutive"/>
                <a:cs typeface="Cutive"/>
                <a:sym typeface="Cutive"/>
              </a:rPr>
              <a:t>3 different lenses offer 3 different images of the same scene</a:t>
            </a:r>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utive"/>
              <a:ea typeface="Cutive"/>
              <a:cs typeface="Cutive"/>
              <a:sym typeface="Cutive"/>
            </a:endParaRPr>
          </a:p>
          <a:p>
            <a:pPr indent="0" lvl="0" marL="0" marR="0" rtl="0" algn="l">
              <a:lnSpc>
                <a:spcPct val="100000"/>
              </a:lnSpc>
              <a:spcBef>
                <a:spcPts val="0"/>
              </a:spcBef>
              <a:spcAft>
                <a:spcPts val="0"/>
              </a:spcAft>
              <a:buNone/>
            </a:pPr>
            <a:r>
              <a:rPr b="0" i="0" lang="en-US" sz="2400" u="none" cap="none" strike="noStrike">
                <a:solidFill>
                  <a:srgbClr val="000000"/>
                </a:solidFill>
                <a:latin typeface="Cutive"/>
                <a:ea typeface="Cutive"/>
                <a:cs typeface="Cutive"/>
                <a:sym typeface="Cutive"/>
              </a:rPr>
              <a:t>Different lenses communicate on depth, positioning and space differently</a:t>
            </a:r>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utive"/>
              <a:ea typeface="Cutive"/>
              <a:cs typeface="Cutive"/>
              <a:sym typeface="Cutive"/>
            </a:endParaRPr>
          </a:p>
        </p:txBody>
      </p:sp>
      <p:sp>
        <p:nvSpPr>
          <p:cNvPr descr="Afbeeldingsresultaat voor intermezzo" id="113" name="Google Shape;113;p6"/>
          <p:cNvSpPr/>
          <p:nvPr/>
        </p:nvSpPr>
        <p:spPr>
          <a:xfrm>
            <a:off x="1806097" y="3219353"/>
            <a:ext cx="7556500" cy="2514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pic>
        <p:nvPicPr>
          <p:cNvPr descr="Gerelateerde afbeelding" id="114" name="Google Shape;114;p6"/>
          <p:cNvPicPr preferRelativeResize="0"/>
          <p:nvPr/>
        </p:nvPicPr>
        <p:blipFill rotWithShape="1">
          <a:blip r:embed="rId3">
            <a:alphaModFix/>
          </a:blip>
          <a:srcRect b="0" l="0" r="0" t="0"/>
          <a:stretch/>
        </p:blipFill>
        <p:spPr>
          <a:xfrm>
            <a:off x="696748" y="1192513"/>
            <a:ext cx="3926641" cy="867514"/>
          </a:xfrm>
          <a:prstGeom prst="rect">
            <a:avLst/>
          </a:prstGeom>
          <a:noFill/>
          <a:ln>
            <a:noFill/>
          </a:ln>
        </p:spPr>
      </p:pic>
      <p:sp>
        <p:nvSpPr>
          <p:cNvPr id="115" name="Google Shape;115;p6"/>
          <p:cNvSpPr txBox="1"/>
          <p:nvPr/>
        </p:nvSpPr>
        <p:spPr>
          <a:xfrm>
            <a:off x="5034456" y="1515174"/>
            <a:ext cx="792205"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800" u="none" cap="none" strike="noStrike">
                <a:solidFill>
                  <a:srgbClr val="000000"/>
                </a:solidFill>
                <a:latin typeface="Arial"/>
                <a:ea typeface="Arial"/>
                <a:cs typeface="Arial"/>
                <a:sym typeface="Arial"/>
              </a:rPr>
              <a:t>(1 of 2)</a:t>
            </a:r>
            <a:endParaRPr/>
          </a:p>
        </p:txBody>
      </p:sp>
    </p:spTree>
  </p:cSld>
  <p:clrMapOvr>
    <a:masterClrMapping/>
  </p:clrMapOvr>
  <mc:AlternateContent>
    <mc:Choice Requires="p14">
      <p:transition spd="slow" p14:dur="1500">
        <p14:flip dir="l"/>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2"/>
                                        </p:tgtEl>
                                        <p:attrNameLst>
                                          <p:attrName>style.visibility</p:attrName>
                                        </p:attrNameLst>
                                      </p:cBhvr>
                                      <p:to>
                                        <p:strVal val="visible"/>
                                      </p:to>
                                    </p:set>
                                    <p:animEffect filter="fade" transition="in">
                                      <p:cBhvr>
                                        <p:cTn dur="500"/>
                                        <p:tgtEl>
                                          <p:spTgt spid="11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0" name="Shape 120"/>
        <p:cNvGrpSpPr/>
        <p:nvPr/>
      </p:nvGrpSpPr>
      <p:grpSpPr>
        <a:xfrm>
          <a:off x="0" y="0"/>
          <a:ext cx="0" cy="0"/>
          <a:chOff x="0" y="0"/>
          <a:chExt cx="0" cy="0"/>
        </a:xfrm>
      </p:grpSpPr>
      <p:pic>
        <p:nvPicPr>
          <p:cNvPr descr="Normal.Lens.png" id="121" name="Google Shape;121;p7"/>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122" name="Google Shape;122;p7"/>
          <p:cNvSpPr txBox="1"/>
          <p:nvPr/>
        </p:nvSpPr>
        <p:spPr>
          <a:xfrm>
            <a:off x="419548" y="6197599"/>
            <a:ext cx="2953572" cy="30602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lt1"/>
                </a:solidFill>
                <a:latin typeface="Cutive"/>
                <a:ea typeface="Cutive"/>
                <a:cs typeface="Cutive"/>
                <a:sym typeface="Cutive"/>
              </a:rPr>
              <a:t>NORMAL LENS (50mm)</a:t>
            </a:r>
            <a:endParaRPr b="0" i="0" sz="1600" u="none" cap="none" strike="noStrike">
              <a:solidFill>
                <a:schemeClr val="lt1"/>
              </a:solidFill>
              <a:latin typeface="Cutive"/>
              <a:ea typeface="Cutive"/>
              <a:cs typeface="Cutive"/>
              <a:sym typeface="Cutive"/>
            </a:endParaRPr>
          </a:p>
        </p:txBody>
      </p:sp>
    </p:spTree>
  </p:cSld>
  <p:clrMapOvr>
    <a:masterClrMapping/>
  </p:clrMapOvr>
  <p:transition spd="slow" p14:dur="1750">
    <p:split orient="vert"/>
  </p:transition>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7" name="Shape 127"/>
        <p:cNvGrpSpPr/>
        <p:nvPr/>
      </p:nvGrpSpPr>
      <p:grpSpPr>
        <a:xfrm>
          <a:off x="0" y="0"/>
          <a:ext cx="0" cy="0"/>
          <a:chOff x="0" y="0"/>
          <a:chExt cx="0" cy="0"/>
        </a:xfrm>
      </p:grpSpPr>
      <p:pic>
        <p:nvPicPr>
          <p:cNvPr descr="Wide-Angle.Lens.png" id="128" name="Google Shape;128;p8"/>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129" name="Google Shape;129;p8"/>
          <p:cNvSpPr txBox="1"/>
          <p:nvPr/>
        </p:nvSpPr>
        <p:spPr>
          <a:xfrm>
            <a:off x="419548" y="6155841"/>
            <a:ext cx="4375972" cy="34778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1600" u="none" cap="none" strike="noStrike">
                <a:solidFill>
                  <a:schemeClr val="lt1"/>
                </a:solidFill>
                <a:latin typeface="Cutive"/>
                <a:ea typeface="Cutive"/>
                <a:cs typeface="Cutive"/>
                <a:sym typeface="Cutive"/>
              </a:rPr>
              <a:t>WIDE-ANGLE LENS (24mm)</a:t>
            </a:r>
            <a:endParaRPr/>
          </a:p>
        </p:txBody>
      </p:sp>
    </p:spTree>
  </p:cSld>
  <p:clrMapOvr>
    <a:masterClrMapping/>
  </p:clrMapOvr>
  <p:transition spd="slow" p14:dur="1750">
    <p:split orient="vert"/>
  </p:transition>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4" name="Shape 134"/>
        <p:cNvGrpSpPr/>
        <p:nvPr/>
      </p:nvGrpSpPr>
      <p:grpSpPr>
        <a:xfrm>
          <a:off x="0" y="0"/>
          <a:ext cx="0" cy="0"/>
          <a:chOff x="0" y="0"/>
          <a:chExt cx="0" cy="0"/>
        </a:xfrm>
      </p:grpSpPr>
      <p:pic>
        <p:nvPicPr>
          <p:cNvPr descr="Telephoto.Lens.png" id="135" name="Google Shape;135;p9"/>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136" name="Google Shape;136;p9"/>
          <p:cNvSpPr txBox="1"/>
          <p:nvPr/>
        </p:nvSpPr>
        <p:spPr>
          <a:xfrm>
            <a:off x="419548" y="6155841"/>
            <a:ext cx="4375972" cy="34778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1600" u="none" cap="none" strike="noStrike">
                <a:solidFill>
                  <a:schemeClr val="lt1"/>
                </a:solidFill>
                <a:latin typeface="Cutive"/>
                <a:ea typeface="Cutive"/>
                <a:cs typeface="Cutive"/>
                <a:sym typeface="Cutive"/>
              </a:rPr>
              <a:t>TELE-PHOTO LENS (100mm)</a:t>
            </a:r>
            <a:endParaRPr/>
          </a:p>
        </p:txBody>
      </p:sp>
    </p:spTree>
  </p:cSld>
  <p:clrMapOvr>
    <a:masterClrMapping/>
  </p:clrMapOvr>
  <p:transition spd="slow" p14:dur="1750">
    <p:split orient="vert"/>
  </p:transition>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Carolyn</dc:creator>
</cp:coreProperties>
</file>