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256" r:id="rId2"/>
    <p:sldId id="399" r:id="rId3"/>
    <p:sldId id="420" r:id="rId4"/>
    <p:sldId id="397" r:id="rId5"/>
    <p:sldId id="419" r:id="rId6"/>
    <p:sldId id="401" r:id="rId7"/>
    <p:sldId id="400" r:id="rId8"/>
    <p:sldId id="266" r:id="rId9"/>
    <p:sldId id="265" r:id="rId10"/>
    <p:sldId id="417" r:id="rId11"/>
    <p:sldId id="421" r:id="rId12"/>
    <p:sldId id="422" r:id="rId13"/>
    <p:sldId id="423" r:id="rId14"/>
    <p:sldId id="264" r:id="rId15"/>
    <p:sldId id="418" r:id="rId16"/>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i/VRLB2t9HZJy7VxI1zd/MnYUDgA=="/>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102" autoAdjust="0"/>
    <p:restoredTop sz="96327" autoAdjust="0"/>
  </p:normalViewPr>
  <p:slideViewPr>
    <p:cSldViewPr snapToGrid="0">
      <p:cViewPr varScale="1">
        <p:scale>
          <a:sx n="119" d="100"/>
          <a:sy n="119" d="100"/>
        </p:scale>
        <p:origin x="1112" y="192"/>
      </p:cViewPr>
      <p:guideLst>
        <p:guide orient="horz" pos="2184"/>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986"/>
    </p:cViewPr>
  </p:sorterViewPr>
  <p:notesViewPr>
    <p:cSldViewPr snapToGrid="0">
      <p:cViewPr varScale="1">
        <p:scale>
          <a:sx n="82" d="100"/>
          <a:sy n="82" d="100"/>
        </p:scale>
        <p:origin x="378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B13C99-5E0A-4F39-8D14-D52E73B3D3A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D71D716B-4429-4026-843D-1A31BBC4A99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52F6AB8-B835-4053-81FA-257861AFD77C}" type="datetimeFigureOut">
              <a:rPr lang="en-US" smtClean="0"/>
              <a:t>9/27/22</a:t>
            </a:fld>
            <a:endParaRPr lang="en-US"/>
          </a:p>
        </p:txBody>
      </p:sp>
      <p:sp>
        <p:nvSpPr>
          <p:cNvPr id="4" name="Footer Placeholder 3">
            <a:extLst>
              <a:ext uri="{FF2B5EF4-FFF2-40B4-BE49-F238E27FC236}">
                <a16:creationId xmlns:a16="http://schemas.microsoft.com/office/drawing/2014/main" id="{C06C380C-7875-4DC2-9E13-9A722F5670B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B096CC4-FB50-40BE-BF48-D64F4185B3B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20EB960-0847-4EFA-82D4-B583EECC6D1D}" type="slidenum">
              <a:rPr lang="en-US" smtClean="0"/>
              <a:t>‹#›</a:t>
            </a:fld>
            <a:endParaRPr lang="en-US"/>
          </a:p>
        </p:txBody>
      </p:sp>
    </p:spTree>
    <p:extLst>
      <p:ext uri="{BB962C8B-B14F-4D97-AF65-F5344CB8AC3E}">
        <p14:creationId xmlns:p14="http://schemas.microsoft.com/office/powerpoint/2010/main" val="5096729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4571622"/>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1040" y="4473893"/>
            <a:ext cx="5591810" cy="4067175"/>
          </a:xfrm>
          <a:prstGeom prst="rect">
            <a:avLst/>
          </a:prstGeom>
        </p:spPr>
        <p:txBody>
          <a:bodyPr spcFirstLastPara="1" wrap="square" lIns="93162" tIns="46568" rIns="93162" bIns="46568" anchor="t" anchorCtr="0">
            <a:noAutofit/>
          </a:bodyPr>
          <a:lstStyle/>
          <a:p>
            <a:pPr marL="174708" indent="-174708">
              <a:buFont typeface="Arial" panose="020B0604020202020204" pitchFamily="34" charset="0"/>
              <a:buChar char="•"/>
            </a:pPr>
            <a:r>
              <a:rPr lang="en-US" dirty="0">
                <a:latin typeface="Calibri" panose="020F0502020204030204" pitchFamily="34" charset="0"/>
                <a:cs typeface="Calibri" panose="020F0502020204030204" pitchFamily="34" charset="0"/>
              </a:rPr>
              <a:t>On behalf of Bert, Doug and myself , we are very pleased to be sharing  </a:t>
            </a:r>
            <a:r>
              <a:rPr lang="en-US" b="1" u="sng" dirty="0">
                <a:latin typeface="Calibri" panose="020F0502020204030204" pitchFamily="34" charset="0"/>
                <a:cs typeface="Calibri" panose="020F0502020204030204" pitchFamily="34" charset="0"/>
              </a:rPr>
              <a:t>the fundamental theory</a:t>
            </a:r>
            <a:r>
              <a:rPr lang="en-US" dirty="0">
                <a:latin typeface="Calibri" panose="020F0502020204030204" pitchFamily="34" charset="0"/>
                <a:cs typeface="Calibri" panose="020F0502020204030204" pitchFamily="34" charset="0"/>
              </a:rPr>
              <a:t> created by the Tavistock Institute scientists 70 years ago</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that underlies what is known to designers as </a:t>
            </a:r>
            <a:r>
              <a:rPr lang="en-US" b="1" dirty="0">
                <a:latin typeface="Calibri" panose="020F0502020204030204" pitchFamily="34" charset="0"/>
                <a:cs typeface="Calibri" panose="020F0502020204030204" pitchFamily="34" charset="0"/>
              </a:rPr>
              <a:t>Socio-technical Systems Theory.  This is a deeper level of understanding about social systems that informs design.</a:t>
            </a:r>
          </a:p>
          <a:p>
            <a:pPr marL="174708" indent="-174708">
              <a:buFont typeface="Arial" panose="020B0604020202020204" pitchFamily="34" charset="0"/>
              <a:buChar char="•"/>
            </a:pPr>
            <a:endParaRPr lang="en-US" b="1" dirty="0">
              <a:latin typeface="Calibri" panose="020F0502020204030204" pitchFamily="34" charset="0"/>
              <a:cs typeface="Calibri" panose="020F0502020204030204" pitchFamily="34" charset="0"/>
            </a:endParaRPr>
          </a:p>
          <a:p>
            <a:pPr marL="174708" indent="-174708">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This conceptual renewal began as a project of the STS </a:t>
            </a:r>
            <a:r>
              <a:rPr lang="en-US" u="sng" dirty="0">
                <a:effectLst/>
                <a:latin typeface="Calibri" panose="020F0502020204030204" pitchFamily="34" charset="0"/>
                <a:ea typeface="Calibri" panose="020F0502020204030204" pitchFamily="34" charset="0"/>
                <a:cs typeface="Calibri" panose="020F0502020204030204" pitchFamily="34" charset="0"/>
              </a:rPr>
              <a:t>Roundtable</a:t>
            </a:r>
            <a:r>
              <a:rPr lang="en-US" dirty="0">
                <a:effectLst/>
                <a:latin typeface="Calibri" panose="020F0502020204030204" pitchFamily="34" charset="0"/>
                <a:ea typeface="Calibri" panose="020F0502020204030204" pitchFamily="34" charset="0"/>
                <a:cs typeface="Calibri" panose="020F0502020204030204" pitchFamily="34" charset="0"/>
              </a:rPr>
              <a:t> in North America, and it has evolved over the past 2 years, as the concepts have been shared and shaped with colleagues from Europe, Scandinavia, and Australia in our </a:t>
            </a:r>
            <a:r>
              <a:rPr lang="en-US" u="sng" dirty="0">
                <a:effectLst/>
                <a:latin typeface="Calibri" panose="020F0502020204030204" pitchFamily="34" charset="0"/>
                <a:ea typeface="Calibri" panose="020F0502020204030204" pitchFamily="34" charset="0"/>
                <a:cs typeface="Calibri" panose="020F0502020204030204" pitchFamily="34" charset="0"/>
              </a:rPr>
              <a:t>Global Network</a:t>
            </a:r>
            <a:r>
              <a:rPr lang="en-US" dirty="0">
                <a:effectLst/>
                <a:latin typeface="Calibri" panose="020F0502020204030204" pitchFamily="34" charset="0"/>
                <a:ea typeface="Calibri" panose="020F0502020204030204" pitchFamily="34" charset="0"/>
                <a:cs typeface="Calibri" panose="020F0502020204030204" pitchFamily="34" charset="0"/>
              </a:rPr>
              <a:t> for Smart Organization Design.</a:t>
            </a:r>
            <a:endParaRPr lang="en-US" b="1" dirty="0">
              <a:latin typeface="Calibri" panose="020F0502020204030204" pitchFamily="34" charset="0"/>
              <a:cs typeface="Calibri" panose="020F0502020204030204" pitchFamily="34" charset="0"/>
            </a:endParaRPr>
          </a:p>
          <a:p>
            <a:pPr marL="0" indent="0"/>
            <a:endParaRPr lang="en-US" b="1" dirty="0">
              <a:latin typeface="Calibri" panose="020F0502020204030204" pitchFamily="34" charset="0"/>
              <a:ea typeface="Calibri" panose="020F0502020204030204" pitchFamily="34" charset="0"/>
              <a:cs typeface="Calibri" panose="020F0502020204030204" pitchFamily="34" charset="0"/>
            </a:endParaRPr>
          </a:p>
          <a:p>
            <a:pPr marL="171450" marR="0" indent="-171450">
              <a:spcBef>
                <a:spcPts val="0"/>
              </a:spcBef>
              <a:spcAft>
                <a:spcPts val="0"/>
              </a:spcAft>
              <a:buFont typeface="Arial" panose="020B0604020202020204" pitchFamily="34" charset="0"/>
              <a:buChar char="•"/>
            </a:pPr>
            <a:r>
              <a:rPr lang="en-US" dirty="0">
                <a:solidFill>
                  <a:srgbClr val="212121"/>
                </a:solidFill>
                <a:latin typeface="Calibri" panose="020F0502020204030204" pitchFamily="34" charset="0"/>
                <a:ea typeface="Times New Roman" panose="02020603050405020304" pitchFamily="18" charset="0"/>
                <a:cs typeface="Calibri" panose="020F0502020204030204" pitchFamily="34" charset="0"/>
              </a:rPr>
              <a:t>The explanatory power of a coherent fundamental theory helps make the design knowable to all participants in the ecosystem so all can participate fully. </a:t>
            </a:r>
          </a:p>
          <a:p>
            <a:pPr marL="171450" marR="0" indent="-171450">
              <a:spcBef>
                <a:spcPts val="0"/>
              </a:spcBef>
              <a:spcAft>
                <a:spcPts val="0"/>
              </a:spcAft>
              <a:buFont typeface="Arial" panose="020B0604020202020204" pitchFamily="34" charset="0"/>
              <a:buChar char="•"/>
            </a:pPr>
            <a:endParaRPr lang="en-US"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p>
            <a:pPr marL="171450" marR="0" indent="-171450">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Once you fully understand and have deeply integrated the interplay of these dynamics in your day-to-day experience, you will no longer be at the whim and will of those forces and can instead channel them to create lasting impact in every area of your own life and in our world. </a:t>
            </a:r>
          </a:p>
          <a:p>
            <a:pPr marL="171450" marR="0" indent="-171450">
              <a:spcBef>
                <a:spcPts val="0"/>
              </a:spcBef>
              <a:spcAft>
                <a:spcPts val="0"/>
              </a:spcAft>
              <a:buFont typeface="Arial" panose="020B0604020202020204" pitchFamily="34" charset="0"/>
              <a:buChar char="•"/>
            </a:pPr>
            <a:endParaRPr lang="en-US"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171450" marR="0" indent="-171450">
              <a:spcBef>
                <a:spcPts val="0"/>
              </a:spcBef>
              <a:spcAft>
                <a:spcPts val="0"/>
              </a:spcAft>
              <a:buFont typeface="Arial" panose="020B0604020202020204" pitchFamily="34" charset="0"/>
              <a:buChar char="•"/>
            </a:pPr>
            <a:r>
              <a:rPr lang="en-US"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You’ll deeply understand the process of developmental evolution and its trajectory towards greater integration and wholeness. And</a:t>
            </a:r>
            <a:r>
              <a:rPr lang="en-US" baseline="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y</a:t>
            </a:r>
            <a:r>
              <a:rPr lang="en-US"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ou’ll gain a deeper insight into the underlying unity that pervades existence and the limitless potential that is latent within us all.</a:t>
            </a:r>
          </a:p>
          <a:p>
            <a:pPr marL="0" marR="0">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 </a:t>
            </a:r>
          </a:p>
          <a:p>
            <a:pPr marL="174708" indent="-174708">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174708" indent="-174708">
              <a:buFont typeface="Arial" panose="020B0604020202020204" pitchFamily="34" charset="0"/>
              <a:buChar char="•"/>
            </a:pPr>
            <a:endParaRPr lang="en-US" dirty="0">
              <a:solidFill>
                <a:srgbClr val="212121"/>
              </a:solidFill>
              <a:latin typeface="Calibri" panose="020F0502020204030204" pitchFamily="34" charset="0"/>
              <a:ea typeface="Times New Roman" panose="02020603050405020304" pitchFamily="18" charset="0"/>
              <a:cs typeface="Calibri" panose="020F0502020204030204" pitchFamily="34" charset="0"/>
            </a:endParaRPr>
          </a:p>
          <a:p>
            <a:pPr marL="174708" indent="-174708">
              <a:buFont typeface="Arial" panose="020B0604020202020204" pitchFamily="34" charset="0"/>
              <a:buChar char="•"/>
            </a:pPr>
            <a:endParaRPr lang="en-US" dirty="0">
              <a:solidFill>
                <a:srgbClr val="212121"/>
              </a:solidFill>
              <a:latin typeface="Calibri" panose="020F0502020204030204" pitchFamily="34" charset="0"/>
              <a:ea typeface="Times New Roman" panose="02020603050405020304" pitchFamily="18" charset="0"/>
              <a:cs typeface="Calibri" panose="020F0502020204030204" pitchFamily="34" charset="0"/>
            </a:endParaRPr>
          </a:p>
          <a:p>
            <a:pPr marL="0" indent="0"/>
            <a:endParaRPr dirty="0">
              <a:latin typeface="Calibri" panose="020F0502020204030204" pitchFamily="34" charset="0"/>
              <a:cs typeface="Calibri" panose="020F0502020204030204" pitchFamily="34" charset="0"/>
            </a:endParaRPr>
          </a:p>
        </p:txBody>
      </p:sp>
      <p:sp>
        <p:nvSpPr>
          <p:cNvPr id="86" name="Google Shape;86;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Emery and Trist suggest that ideals (what we are calling 1</a:t>
            </a:r>
            <a:r>
              <a:rPr lang="en-US" baseline="30000" dirty="0"/>
              <a:t>st</a:t>
            </a:r>
            <a:r>
              <a:rPr lang="en-US" dirty="0"/>
              <a:t> principles) generate a </a:t>
            </a:r>
            <a:r>
              <a:rPr lang="en-US" u="sng" dirty="0"/>
              <a:t>substitute symbolical field </a:t>
            </a:r>
            <a:r>
              <a:rPr lang="en-US" dirty="0"/>
              <a:t>of coherence that allows us to cope with our emerging turbulent environment and allows every adult (not just professionals) the capability to make choices about organization design. [The Next thirty Years, pp 85-87]</a:t>
            </a:r>
          </a:p>
          <a:p>
            <a:pPr marL="0" indent="0"/>
            <a:endParaRPr lang="en-US" b="1" dirty="0"/>
          </a:p>
          <a:p>
            <a:pPr marL="171450" indent="-171450">
              <a:buFont typeface="Arial" panose="020B0604020202020204" pitchFamily="34" charset="0"/>
              <a:buChar char="•"/>
            </a:pPr>
            <a:r>
              <a:rPr lang="en-US" b="1" dirty="0"/>
              <a:t>First Principles Thinking</a:t>
            </a:r>
            <a:endParaRPr lang="en-US" dirty="0"/>
          </a:p>
          <a:p>
            <a:pPr>
              <a:buFont typeface="Arial" panose="020B0604020202020204" pitchFamily="34" charset="0"/>
              <a:buChar char="•"/>
            </a:pPr>
            <a:r>
              <a:rPr lang="en-US" dirty="0"/>
              <a:t>First principles thinking is the act of boiling a problem down to the fundamental parts that you know are true and building up from there.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a:solidFill>
                  <a:schemeClr val="accent1"/>
                </a:solidFill>
                <a:latin typeface="Calibri"/>
                <a:ea typeface="Calibri"/>
                <a:cs typeface="Calibri"/>
                <a:sym typeface="Calibri"/>
              </a:rPr>
              <a:t>For Elon Musk it means </a:t>
            </a:r>
            <a:r>
              <a:rPr lang="en-US" sz="1200" b="0" i="1" u="none" strike="noStrike" cap="none" dirty="0">
                <a:solidFill>
                  <a:schemeClr val="accent1"/>
                </a:solidFill>
                <a:latin typeface="Calibri"/>
                <a:ea typeface="Calibri"/>
                <a:cs typeface="Calibri"/>
                <a:sym typeface="Calibri"/>
              </a:rPr>
              <a:t>Boiling a problem down to its most fundamental truth</a:t>
            </a:r>
            <a:br>
              <a:rPr lang="en-US" dirty="0"/>
            </a:br>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6525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Emery and Trist suggest that ideals (what we are calling 1</a:t>
            </a:r>
            <a:r>
              <a:rPr lang="en-US" baseline="30000" dirty="0"/>
              <a:t>st</a:t>
            </a:r>
            <a:r>
              <a:rPr lang="en-US" dirty="0"/>
              <a:t> principles) generate a </a:t>
            </a:r>
            <a:r>
              <a:rPr lang="en-US" u="sng" dirty="0"/>
              <a:t>substitute symbolical field </a:t>
            </a:r>
            <a:r>
              <a:rPr lang="en-US" dirty="0"/>
              <a:t>of coherence that allows us to cope with our emerging turbulent environment and allows every adult (not just professionals) the capability to make choices about organization design. [The Next thirty Years, pp 85-87]</a:t>
            </a:r>
          </a:p>
          <a:p>
            <a:pPr marL="0" indent="0"/>
            <a:endParaRPr lang="en-US" b="1" dirty="0"/>
          </a:p>
          <a:p>
            <a:pPr marL="171450" indent="-171450">
              <a:buFont typeface="Arial" panose="020B0604020202020204" pitchFamily="34" charset="0"/>
              <a:buChar char="•"/>
            </a:pPr>
            <a:r>
              <a:rPr lang="en-US" b="1" dirty="0"/>
              <a:t>First Principles Thinking</a:t>
            </a:r>
            <a:endParaRPr lang="en-US" dirty="0"/>
          </a:p>
          <a:p>
            <a:pPr>
              <a:buFont typeface="Arial" panose="020B0604020202020204" pitchFamily="34" charset="0"/>
              <a:buChar char="•"/>
            </a:pPr>
            <a:r>
              <a:rPr lang="en-US" dirty="0"/>
              <a:t>First principles thinking is the act of boiling a problem down to the fundamental parts that you know are true and building up from there.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a:solidFill>
                  <a:schemeClr val="accent1"/>
                </a:solidFill>
                <a:latin typeface="Calibri"/>
                <a:ea typeface="Calibri"/>
                <a:cs typeface="Calibri"/>
                <a:sym typeface="Calibri"/>
              </a:rPr>
              <a:t>For Elon Musk it means </a:t>
            </a:r>
            <a:r>
              <a:rPr lang="en-US" sz="1200" b="0" i="1" u="none" strike="noStrike" cap="none" dirty="0">
                <a:solidFill>
                  <a:schemeClr val="accent1"/>
                </a:solidFill>
                <a:latin typeface="Calibri"/>
                <a:ea typeface="Calibri"/>
                <a:cs typeface="Calibri"/>
                <a:sym typeface="Calibri"/>
              </a:rPr>
              <a:t>Boiling a problem down to its most fundamental truth</a:t>
            </a:r>
            <a:br>
              <a:rPr lang="en-US" dirty="0"/>
            </a:br>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659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The methodology of the Tavistock origins</a:t>
            </a:r>
            <a:r>
              <a:rPr lang="en-US" sz="1200" b="0" i="0" u="none" strike="noStrike" cap="none" baseline="0" dirty="0">
                <a:solidFill>
                  <a:schemeClr val="dk1"/>
                </a:solidFill>
                <a:effectLst/>
                <a:latin typeface="Calibri"/>
                <a:ea typeface="Calibri"/>
                <a:cs typeface="Calibri"/>
                <a:sym typeface="Calibri"/>
              </a:rPr>
              <a:t> of the STS Conceptual Foundation</a:t>
            </a:r>
            <a:r>
              <a:rPr lang="en-US" sz="1200" b="0" i="0" u="none" strike="noStrike" cap="none" dirty="0">
                <a:solidFill>
                  <a:schemeClr val="dk1"/>
                </a:solidFill>
                <a:effectLst/>
                <a:latin typeface="Calibri"/>
                <a:ea typeface="Calibri"/>
                <a:cs typeface="Calibri"/>
                <a:sym typeface="Calibri"/>
              </a:rPr>
              <a:t> was ACTION RESEARCH… As well as tacitly embedding direct participation as a key feature of the Socio-Technical Systems Design (STSD) paradigm, Tavistock’s action research evolved through three distinct “</a:t>
            </a:r>
            <a:r>
              <a:rPr lang="en-US" sz="1200" b="1" i="0" u="none" strike="noStrike" cap="none" dirty="0">
                <a:solidFill>
                  <a:schemeClr val="dk1"/>
                </a:solidFill>
                <a:effectLst/>
                <a:latin typeface="Calibri"/>
                <a:ea typeface="Calibri"/>
                <a:cs typeface="Calibri"/>
                <a:sym typeface="Calibri"/>
              </a:rPr>
              <a:t>perspectives</a:t>
            </a:r>
            <a:r>
              <a:rPr lang="en-US" sz="1200" b="0" i="0" u="none" strike="noStrike" cap="none" dirty="0">
                <a:solidFill>
                  <a:schemeClr val="dk1"/>
                </a:solidFill>
                <a:effectLst/>
                <a:latin typeface="Calibri"/>
                <a:ea typeface="Calibri"/>
                <a:cs typeface="Calibri"/>
                <a:sym typeface="Calibri"/>
              </a:rPr>
              <a:t>” or ways of knowing and “engaging” with the world. These 3 perspectives—</a:t>
            </a:r>
            <a:r>
              <a:rPr lang="en-US" sz="1200" b="1" i="0" u="none" strike="noStrike" cap="none" dirty="0">
                <a:solidFill>
                  <a:schemeClr val="dk1"/>
                </a:solidFill>
                <a:effectLst/>
                <a:latin typeface="Calibri"/>
                <a:ea typeface="Calibri"/>
                <a:cs typeface="Calibri"/>
                <a:sym typeface="Calibri"/>
              </a:rPr>
              <a:t>socio-psychological perspective, socio-technical systems perspective, and socio-ecological perspective</a:t>
            </a:r>
            <a:r>
              <a:rPr lang="en-US" sz="1200" b="0" i="0" u="none" strike="noStrike" cap="none" dirty="0">
                <a:solidFill>
                  <a:schemeClr val="dk1"/>
                </a:solidFill>
                <a:effectLst/>
                <a:latin typeface="Calibri"/>
                <a:ea typeface="Calibri"/>
                <a:cs typeface="Calibri"/>
                <a:sym typeface="Calibri"/>
              </a:rPr>
              <a:t>—were elaborated continuously thru</a:t>
            </a:r>
            <a:r>
              <a:rPr lang="en-US" sz="1200" b="0" i="0" u="none" strike="noStrike" cap="none" baseline="0" dirty="0">
                <a:solidFill>
                  <a:schemeClr val="dk1"/>
                </a:solidFill>
                <a:effectLst/>
                <a:latin typeface="Calibri"/>
                <a:ea typeface="Calibri"/>
                <a:cs typeface="Calibri"/>
                <a:sym typeface="Calibri"/>
              </a:rPr>
              <a:t> the ‘classical’ and up to and during</a:t>
            </a:r>
            <a:r>
              <a:rPr lang="en-US" sz="1200" b="0" i="0" u="none" strike="noStrike" cap="none" dirty="0">
                <a:solidFill>
                  <a:schemeClr val="dk1"/>
                </a:solidFill>
                <a:effectLst/>
                <a:latin typeface="Calibri"/>
                <a:ea typeface="Calibri"/>
                <a:cs typeface="Calibri"/>
                <a:sym typeface="Calibri"/>
              </a:rPr>
              <a:t> the ‘modern’ period of STSD. AND</a:t>
            </a:r>
            <a:r>
              <a:rPr lang="en-US" sz="1200" b="0" i="0" u="none" strike="noStrike" cap="none" baseline="0" dirty="0">
                <a:solidFill>
                  <a:schemeClr val="dk1"/>
                </a:solidFill>
                <a:effectLst/>
                <a:latin typeface="Calibri"/>
                <a:ea typeface="Calibri"/>
                <a:cs typeface="Calibri"/>
                <a:sym typeface="Calibri"/>
              </a:rPr>
              <a:t> they</a:t>
            </a:r>
            <a:r>
              <a:rPr lang="en-US" sz="1200" b="0" i="0" u="none" strike="noStrike" cap="none" dirty="0">
                <a:solidFill>
                  <a:schemeClr val="dk1"/>
                </a:solidFill>
                <a:effectLst/>
                <a:latin typeface="Calibri"/>
                <a:ea typeface="Calibri"/>
                <a:cs typeface="Calibri"/>
                <a:sym typeface="Calibri"/>
              </a:rPr>
              <a:t> are all linked and related to </a:t>
            </a:r>
            <a:r>
              <a:rPr lang="en-US" sz="1200" b="0" i="0" u="sng" strike="noStrike" cap="none" dirty="0">
                <a:solidFill>
                  <a:schemeClr val="dk1"/>
                </a:solidFill>
                <a:effectLst/>
                <a:latin typeface="Calibri"/>
                <a:ea typeface="Calibri"/>
                <a:cs typeface="Calibri"/>
                <a:sym typeface="Calibri"/>
              </a:rPr>
              <a:t>comprehensive organization design</a:t>
            </a:r>
            <a:r>
              <a:rPr lang="en-US" sz="1200" b="0" i="0" u="none" strike="noStrike" cap="none" dirty="0">
                <a:solidFill>
                  <a:schemeClr val="dk1"/>
                </a:solidFill>
                <a:effectLst/>
                <a:latin typeface="Calibri"/>
                <a:ea typeface="Calibri"/>
                <a:cs typeface="Calibri"/>
                <a:sym typeface="Calibri"/>
              </a:rPr>
              <a:t> </a:t>
            </a:r>
            <a:endParaRPr dirty="0"/>
          </a:p>
        </p:txBody>
      </p:sp>
      <p:sp>
        <p:nvSpPr>
          <p:cNvPr id="116" name="Google Shape;1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125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396154"/>
            <a:ext cx="5575300" cy="4548554"/>
          </a:xfrm>
        </p:spPr>
        <p:txBody>
          <a:bodyPr/>
          <a:lstStyle/>
          <a:p>
            <a:pPr marL="0" marR="0" lvl="0" indent="-228600"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Tavistock  researchers </a:t>
            </a:r>
            <a:r>
              <a:rPr lang="en-US" sz="1100" dirty="0">
                <a:solidFill>
                  <a:schemeClr val="tx1"/>
                </a:solidFill>
                <a:latin typeface="Calibri" panose="020F0502020204030204" pitchFamily="34" charset="0"/>
                <a:ea typeface="Times New Roman" panose="02020603050405020304" pitchFamily="18" charset="0"/>
                <a:cs typeface="Calibri" panose="020F0502020204030204" pitchFamily="34" charset="0"/>
              </a:rPr>
              <a:t>70 years ago, had the foresight to see that</a:t>
            </a:r>
            <a:r>
              <a:rPr lang="en-US"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 </a:t>
            </a:r>
            <a:r>
              <a:rPr lang="en-US"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truly holistic and inclusive worldview </a:t>
            </a:r>
            <a:r>
              <a:rPr lang="en-US" sz="1100" dirty="0">
                <a:solidFill>
                  <a:schemeClr val="tx1"/>
                </a:solidFill>
                <a:latin typeface="Calibri" panose="020F0502020204030204" pitchFamily="34" charset="0"/>
                <a:ea typeface="Times New Roman" panose="02020603050405020304" pitchFamily="18" charset="0"/>
                <a:cs typeface="Calibri" panose="020F0502020204030204" pitchFamily="34" charset="0"/>
              </a:rPr>
              <a:t>would have</a:t>
            </a:r>
            <a:r>
              <a:rPr lang="en-US"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the highest chance for success at addressing the emerging “turbulent environment” that is VUCA:</a:t>
            </a:r>
            <a:r>
              <a:rPr lang="en-US" sz="11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US" sz="1100" b="1" dirty="0">
                <a:latin typeface="Calibri" panose="020F0502020204030204" pitchFamily="34" charset="0"/>
                <a:cs typeface="Calibri" panose="020F0502020204030204" pitchFamily="34" charset="0"/>
              </a:rPr>
              <a:t>Volatile:</a:t>
            </a:r>
            <a:r>
              <a:rPr lang="en-US" sz="1100" dirty="0">
                <a:latin typeface="Calibri" panose="020F0502020204030204" pitchFamily="34" charset="0"/>
                <a:cs typeface="Calibri" panose="020F0502020204030204" pitchFamily="34" charset="0"/>
              </a:rPr>
              <a:t> We live in a world of increasingly rapid change. Small changes in one system can have outsized, or non-linear, impacts in unexpected areas. </a:t>
            </a:r>
          </a:p>
          <a:p>
            <a:pPr marL="171450" indent="-171450">
              <a:buFont typeface="Arial" panose="020B0604020202020204" pitchFamily="34" charset="0"/>
              <a:buChar char="•"/>
            </a:pPr>
            <a:r>
              <a:rPr lang="en-US" sz="1100" b="1" dirty="0">
                <a:latin typeface="Calibri" panose="020F0502020204030204" pitchFamily="34" charset="0"/>
                <a:cs typeface="Calibri" panose="020F0502020204030204" pitchFamily="34" charset="0"/>
              </a:rPr>
              <a:t>Uncertain: </a:t>
            </a:r>
            <a:r>
              <a:rPr lang="en-US" sz="1100" dirty="0">
                <a:latin typeface="Calibri" panose="020F0502020204030204" pitchFamily="34" charset="0"/>
                <a:cs typeface="Calibri" panose="020F0502020204030204" pitchFamily="34" charset="0"/>
              </a:rPr>
              <a:t>Complex systems demonstrate unpredictable behavior that makes it not always possible to quantify or assess the level of risk that will unfold.</a:t>
            </a:r>
          </a:p>
          <a:p>
            <a:pPr marL="171450" indent="-171450">
              <a:buFont typeface="Arial" panose="020B0604020202020204" pitchFamily="34" charset="0"/>
              <a:buChar char="•"/>
            </a:pPr>
            <a:r>
              <a:rPr lang="en-US" sz="1100" b="1" dirty="0">
                <a:latin typeface="Calibri" panose="020F0502020204030204" pitchFamily="34" charset="0"/>
                <a:cs typeface="Calibri" panose="020F0502020204030204" pitchFamily="34" charset="0"/>
              </a:rPr>
              <a:t>Complex: </a:t>
            </a:r>
            <a:r>
              <a:rPr lang="en-US" sz="1100" dirty="0">
                <a:latin typeface="Calibri" panose="020F0502020204030204" pitchFamily="34" charset="0"/>
                <a:cs typeface="Calibri" panose="020F0502020204030204" pitchFamily="34" charset="0"/>
              </a:rPr>
              <a:t>Complex systems have many small parts that are both independent and connected to other parts. The actions in one part of the system ultimately contribute to the behavior of the whole but not in a predictable way. </a:t>
            </a:r>
          </a:p>
          <a:p>
            <a:pPr marL="171450" indent="-171450">
              <a:buFont typeface="Arial" panose="020B0604020202020204" pitchFamily="34" charset="0"/>
              <a:buChar char="•"/>
            </a:pPr>
            <a:r>
              <a:rPr lang="en-US" sz="1100" b="1" dirty="0">
                <a:solidFill>
                  <a:schemeClr val="tx1"/>
                </a:solidFill>
                <a:latin typeface="Calibri" panose="020F0502020204030204" pitchFamily="34" charset="0"/>
                <a:cs typeface="Calibri" panose="020F0502020204030204" pitchFamily="34" charset="0"/>
              </a:rPr>
              <a:t>Ambiguous:  </a:t>
            </a:r>
            <a:r>
              <a:rPr lang="en-US" sz="1100" dirty="0">
                <a:solidFill>
                  <a:schemeClr val="tx1"/>
                </a:solidFill>
                <a:latin typeface="Calibri" panose="020F0502020204030204" pitchFamily="34" charset="0"/>
                <a:cs typeface="Calibri" panose="020F0502020204030204" pitchFamily="34" charset="0"/>
              </a:rPr>
              <a:t>R</a:t>
            </a:r>
            <a:r>
              <a:rPr lang="en-US" sz="1100" b="0" i="0" dirty="0">
                <a:solidFill>
                  <a:srgbClr val="202122"/>
                </a:solidFill>
                <a:effectLst/>
                <a:latin typeface="Calibri" panose="020F0502020204030204" pitchFamily="34" charset="0"/>
                <a:cs typeface="Calibri" panose="020F0502020204030204" pitchFamily="34" charset="0"/>
              </a:rPr>
              <a:t>elevant information is unavailable and unknown, or relevant information is available but the overall meaning is still unknown because e</a:t>
            </a:r>
            <a:r>
              <a:rPr lang="en-US" sz="1100" dirty="0">
                <a:latin typeface="Calibri" panose="020F0502020204030204" pitchFamily="34" charset="0"/>
                <a:cs typeface="Calibri" panose="020F0502020204030204" pitchFamily="34" charset="0"/>
              </a:rPr>
              <a:t>vents are not the product of a clear pattern. </a:t>
            </a:r>
          </a:p>
          <a:p>
            <a:pPr marL="0" indent="0"/>
            <a:r>
              <a:rPr lang="en-US" sz="1100" b="0" i="0" dirty="0">
                <a:solidFill>
                  <a:schemeClr val="tx1"/>
                </a:solidFill>
                <a:effectLst/>
                <a:latin typeface="Calibri" panose="020F0502020204030204" pitchFamily="34" charset="0"/>
                <a:cs typeface="Calibri" panose="020F0502020204030204" pitchFamily="34" charset="0"/>
              </a:rPr>
              <a:t>The Tavistock </a:t>
            </a:r>
            <a:r>
              <a:rPr lang="en-US" sz="1100" dirty="0">
                <a:solidFill>
                  <a:schemeClr val="tx1"/>
                </a:solidFill>
                <a:latin typeface="Calibri" panose="020F0502020204030204" pitchFamily="34" charset="0"/>
                <a:cs typeface="Calibri" panose="020F0502020204030204" pitchFamily="34" charset="0"/>
              </a:rPr>
              <a:t>contribution of fundamental theory in the form of </a:t>
            </a:r>
            <a:r>
              <a:rPr lang="en-US" sz="1100" b="1" dirty="0">
                <a:solidFill>
                  <a:schemeClr val="tx1"/>
                </a:solidFill>
                <a:latin typeface="Calibri" panose="020F0502020204030204" pitchFamily="34" charset="0"/>
                <a:cs typeface="Calibri" panose="020F0502020204030204" pitchFamily="34" charset="0"/>
              </a:rPr>
              <a:t>3 integral perspectives of social system ordering in turbulent environments</a:t>
            </a:r>
            <a:r>
              <a:rPr lang="en-US" sz="1100" dirty="0">
                <a:solidFill>
                  <a:schemeClr val="tx1"/>
                </a:solidFill>
                <a:latin typeface="Calibri" panose="020F0502020204030204" pitchFamily="34" charset="0"/>
                <a:cs typeface="Calibri" panose="020F0502020204030204" pitchFamily="34" charset="0"/>
              </a:rPr>
              <a:t> provided:</a:t>
            </a:r>
          </a:p>
          <a:p>
            <a:pPr marL="171450" indent="-171450">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a more holistic view, like a</a:t>
            </a:r>
            <a:r>
              <a:rPr lang="en-US" sz="1100" i="0" dirty="0">
                <a:solidFill>
                  <a:schemeClr val="tx1"/>
                </a:solidFill>
                <a:effectLst/>
                <a:latin typeface="Calibri" panose="020F0502020204030204" pitchFamily="34" charset="0"/>
                <a:cs typeface="Calibri" panose="020F0502020204030204" pitchFamily="34" charset="0"/>
              </a:rPr>
              <a:t> wide-angle lens, that allows </a:t>
            </a:r>
            <a:r>
              <a:rPr lang="en-US" sz="1100" dirty="0">
                <a:solidFill>
                  <a:schemeClr val="tx1"/>
                </a:solidFill>
                <a:latin typeface="Calibri" panose="020F0502020204030204" pitchFamily="34" charset="0"/>
                <a:cs typeface="Calibri" panose="020F0502020204030204" pitchFamily="34" charset="0"/>
              </a:rPr>
              <a:t>o</a:t>
            </a:r>
            <a:r>
              <a:rPr lang="en-US" sz="1100" i="0" dirty="0">
                <a:solidFill>
                  <a:schemeClr val="tx1"/>
                </a:solidFill>
                <a:effectLst/>
                <a:latin typeface="Calibri" panose="020F0502020204030204" pitchFamily="34" charset="0"/>
                <a:cs typeface="Calibri" panose="020F0502020204030204" pitchFamily="34" charset="0"/>
              </a:rPr>
              <a:t>ne to fit more of the ‘scene’ of social interactions into the one’s perspective,  giving the context more</a:t>
            </a:r>
            <a:r>
              <a:rPr lang="en-US" sz="1100" dirty="0">
                <a:latin typeface="Calibri" panose="020F0502020204030204" pitchFamily="34" charset="0"/>
                <a:cs typeface="Calibri" panose="020F0502020204030204" pitchFamily="34" charset="0"/>
              </a:rPr>
              <a:t> significance and relevance that allows for more impactful designing. </a:t>
            </a:r>
          </a:p>
          <a:p>
            <a:pPr marL="171450" indent="-171450">
              <a:buFont typeface="Arial" panose="020B0604020202020204" pitchFamily="34" charset="0"/>
              <a:buChar char="•"/>
            </a:pPr>
            <a:r>
              <a:rPr lang="en-US" sz="1100" dirty="0">
                <a:latin typeface="Calibri" panose="020F0502020204030204" pitchFamily="34" charset="0"/>
                <a:cs typeface="Calibri" panose="020F0502020204030204" pitchFamily="34" charset="0"/>
              </a:rPr>
              <a:t>an understanding of how t</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 machines we create begin to recreate us as well, to change the work we do, the lives we lead, and what we define as good. As technology evolves, so do we.  Technology is a wholly human construction, yet they saw it developing to the point where it might expand beyond our human ability to either comprehend its inner workings or to completely control it. We have built the pieces without a master plan for how these pieces should eventually interact and evolve with humans – we must </a:t>
            </a:r>
            <a:r>
              <a:rPr lang="en-US" sz="1100" b="1" u="sng" dirty="0">
                <a:solidFill>
                  <a:srgbClr val="262D3D"/>
                </a:solidFill>
                <a:effectLst/>
                <a:latin typeface="Calibri" panose="020F0502020204030204" pitchFamily="34" charset="0"/>
                <a:ea typeface="Times New Roman" panose="02020603050405020304" pitchFamily="18" charset="0"/>
                <a:cs typeface="Calibri" panose="020F0502020204030204" pitchFamily="34" charset="0"/>
              </a:rPr>
              <a:t>look at risk, opportunity, implementation, and ethics in the same framework</a:t>
            </a:r>
            <a:r>
              <a:rPr lang="en-US" sz="1100" dirty="0">
                <a:solidFill>
                  <a:srgbClr val="262D3D"/>
                </a:solidFill>
                <a:effectLst/>
                <a:latin typeface="Calibri" panose="020F0502020204030204" pitchFamily="34" charset="0"/>
                <a:ea typeface="Times New Roman" panose="02020603050405020304" pitchFamily="18" charset="0"/>
                <a:cs typeface="Calibri" panose="020F0502020204030204" pitchFamily="34" charset="0"/>
              </a:rPr>
              <a:t> such as the 3 perspectives provide.</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a:endParaRPr lang="en-US" sz="11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730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051454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7: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dirty="0"/>
              <a:t>WE BELIEVE COMPETENCE IN DELIBERATION DESIGN IS ESSENTIAL FOR ‘SMART’ ORGANIZATION DESIGN IN THIS DIGITAL ERA. SO, IT IS IMPORTANT TO UNDERSTAND WHAT WE MEAN BY DELIBERATIONS AND THE KEY STEPS IN DESIGNING A DELIBERATION….</a:t>
            </a:r>
            <a:endParaRPr dirty="0"/>
          </a:p>
        </p:txBody>
      </p:sp>
      <p:sp>
        <p:nvSpPr>
          <p:cNvPr id="174" name="Google Shape;174;p57: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l" rtl="0">
              <a:lnSpc>
                <a:spcPct val="100000"/>
              </a:lnSpc>
              <a:spcBef>
                <a:spcPts val="0"/>
              </a:spcBef>
              <a:spcAft>
                <a:spcPts val="0"/>
              </a:spcAft>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66: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include identifying participants with representatively diverse viewpoints, determining appropriate topics, and creating forums or “safe containers” for open dialogue.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 sample of these change methodologies includes search conferences (Emery, 1999; Emery and Purser, 1996), participative design workshops (Emery, 1993), future searches (Weisbord &amp; Janoff, 2010), the conference model (Axelrod, 2010), the meeting canoe model (Axelrod &amp; Axelrod, 2014), design charrettes (Lennertz &amp; Lutzenhiser,  2006), open space technology (Owen, 2008), world cafés (Brown &amp; Issacs, 2005), participatory action research (Gustavsen, 1992) and dialogic organization development (Busche &amp; Marshak, 2015). </a:t>
            </a:r>
            <a:endParaRPr/>
          </a:p>
        </p:txBody>
      </p:sp>
      <p:sp>
        <p:nvSpPr>
          <p:cNvPr id="165" name="Google Shape;165;p66: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SOCIOTECHNICAL SYSTEMS ROUNDTABLE INC.</a:t>
            </a:r>
            <a:endParaRPr/>
          </a:p>
        </p:txBody>
      </p:sp>
      <p:sp>
        <p:nvSpPr>
          <p:cNvPr id="57" name="Google Shape;5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6371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27E99-FDAA-704E-B263-0EEAAB9A21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2BDA17-75A8-E14C-8C0E-8520F0EA0C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35773A-67E8-464B-BF1A-3052E3B48A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3B8B11-2B0D-E248-BA43-5BBD5AC2046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964C013-82A2-8148-93A3-E909A7FBA7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9BAF5-0593-8541-BF28-EF07F536AA27}"/>
              </a:ext>
            </a:extLst>
          </p:cNvPr>
          <p:cNvSpPr>
            <a:spLocks noGrp="1"/>
          </p:cNvSpPr>
          <p:nvPr>
            <p:ph type="sldNum" sz="quarter" idx="12"/>
          </p:nvPr>
        </p:nvSpPr>
        <p:spPr/>
        <p:txBody>
          <a:bodyPr/>
          <a:lstStyle/>
          <a:p>
            <a:fld id="{1369A24F-EEC9-7641-A642-70EE9F017EBC}" type="slidenum">
              <a:rPr lang="en-US" smtClean="0"/>
              <a:t>‹#›</a:t>
            </a:fld>
            <a:endParaRPr lang="en-US"/>
          </a:p>
        </p:txBody>
      </p:sp>
    </p:spTree>
    <p:extLst>
      <p:ext uri="{BB962C8B-B14F-4D97-AF65-F5344CB8AC3E}">
        <p14:creationId xmlns:p14="http://schemas.microsoft.com/office/powerpoint/2010/main" val="1366782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
        <p:cNvGrpSpPr/>
        <p:nvPr/>
      </p:nvGrpSpPr>
      <p:grpSpPr>
        <a:xfrm>
          <a:off x="0" y="0"/>
          <a:ext cx="0" cy="0"/>
          <a:chOff x="0" y="0"/>
          <a:chExt cx="0" cy="0"/>
        </a:xfrm>
      </p:grpSpPr>
      <p:sp>
        <p:nvSpPr>
          <p:cNvPr id="39" name="Google Shape;39;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a:lvl1pPr>
            <a:lvl2pPr marL="0" marR="0" lvl="1" indent="0" algn="r">
              <a:lnSpc>
                <a:spcPct val="100000"/>
              </a:lnSpc>
              <a:spcBef>
                <a:spcPts val="0"/>
              </a:spcBef>
              <a:spcAft>
                <a:spcPts val="0"/>
              </a:spcAft>
              <a:buSzPts val="1200"/>
              <a:buNone/>
              <a:defRPr/>
            </a:lvl2pPr>
            <a:lvl3pPr marL="0" marR="0" lvl="2" indent="0" algn="r">
              <a:lnSpc>
                <a:spcPct val="100000"/>
              </a:lnSpc>
              <a:spcBef>
                <a:spcPts val="0"/>
              </a:spcBef>
              <a:spcAft>
                <a:spcPts val="0"/>
              </a:spcAft>
              <a:buSzPts val="1200"/>
              <a:buNone/>
              <a:defRPr/>
            </a:lvl3pPr>
            <a:lvl4pPr marL="0" marR="0" lvl="3" indent="0" algn="r">
              <a:lnSpc>
                <a:spcPct val="100000"/>
              </a:lnSpc>
              <a:spcBef>
                <a:spcPts val="0"/>
              </a:spcBef>
              <a:spcAft>
                <a:spcPts val="0"/>
              </a:spcAft>
              <a:buSzPts val="1200"/>
              <a:buNone/>
              <a:defRPr/>
            </a:lvl4pPr>
            <a:lvl5pPr marL="0" marR="0" lvl="4" indent="0" algn="r">
              <a:lnSpc>
                <a:spcPct val="100000"/>
              </a:lnSpc>
              <a:spcBef>
                <a:spcPts val="0"/>
              </a:spcBef>
              <a:spcAft>
                <a:spcPts val="0"/>
              </a:spcAft>
              <a:buSzPts val="1200"/>
              <a:buNone/>
              <a:defRPr/>
            </a:lvl5pPr>
            <a:lvl6pPr marL="0" marR="0" lvl="5" indent="0" algn="r">
              <a:lnSpc>
                <a:spcPct val="100000"/>
              </a:lnSpc>
              <a:spcBef>
                <a:spcPts val="0"/>
              </a:spcBef>
              <a:spcAft>
                <a:spcPts val="0"/>
              </a:spcAft>
              <a:buSzPts val="1200"/>
              <a:buNone/>
              <a:defRPr/>
            </a:lvl6pPr>
            <a:lvl7pPr marL="0" marR="0" lvl="6" indent="0" algn="r">
              <a:lnSpc>
                <a:spcPct val="100000"/>
              </a:lnSpc>
              <a:spcBef>
                <a:spcPts val="0"/>
              </a:spcBef>
              <a:spcAft>
                <a:spcPts val="0"/>
              </a:spcAft>
              <a:buSzPts val="1200"/>
              <a:buNone/>
              <a:defRPr/>
            </a:lvl7pPr>
            <a:lvl8pPr marL="0" marR="0" lvl="7" indent="0" algn="r">
              <a:lnSpc>
                <a:spcPct val="100000"/>
              </a:lnSpc>
              <a:spcBef>
                <a:spcPts val="0"/>
              </a:spcBef>
              <a:spcAft>
                <a:spcPts val="0"/>
              </a:spcAft>
              <a:buSzPts val="1200"/>
              <a:buNone/>
              <a:defRPr/>
            </a:lvl8pPr>
            <a:lvl9pPr marL="0" marR="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81786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7" r:id="rId5"/>
    <p:sldLayoutId id="2147483658" r:id="rId6"/>
    <p:sldLayoutId id="2147483659" r:id="rId7"/>
    <p:sldLayoutId id="2147483660" r:id="rId8"/>
    <p:sldLayoutId id="2147483661" r:id="rId9"/>
    <p:sldLayoutId id="214748366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9582948" y="4694146"/>
            <a:ext cx="1740403" cy="1606198"/>
          </a:xfrm>
          <a:prstGeom prst="rect">
            <a:avLst/>
          </a:prstGeom>
          <a:noFill/>
          <a:ln>
            <a:noFill/>
          </a:ln>
        </p:spPr>
      </p:pic>
      <p:sp>
        <p:nvSpPr>
          <p:cNvPr id="89" name="Google Shape;89;p1"/>
          <p:cNvSpPr/>
          <p:nvPr/>
        </p:nvSpPr>
        <p:spPr>
          <a:xfrm>
            <a:off x="3194962" y="1005469"/>
            <a:ext cx="9958996" cy="38471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rgbClr val="66933A"/>
                </a:solidFill>
                <a:latin typeface="Calibri" panose="020F0502020204030204" pitchFamily="34" charset="0"/>
                <a:ea typeface="Cutive"/>
                <a:cs typeface="Calibri" panose="020F0502020204030204" pitchFamily="34" charset="0"/>
                <a:sym typeface="Cutive"/>
              </a:rPr>
              <a:t>Co-Designing the Design Space</a:t>
            </a:r>
          </a:p>
          <a:p>
            <a:pPr marL="0" marR="0" lvl="0" indent="0" algn="ctr" rtl="0">
              <a:spcBef>
                <a:spcPts val="0"/>
              </a:spcBef>
              <a:spcAft>
                <a:spcPts val="0"/>
              </a:spcAft>
              <a:buNone/>
            </a:pPr>
            <a:r>
              <a:rPr lang="en-US" sz="3200" dirty="0">
                <a:solidFill>
                  <a:srgbClr val="66933A"/>
                </a:solidFill>
                <a:latin typeface="Calibri" panose="020F0502020204030204" pitchFamily="34" charset="0"/>
                <a:ea typeface="Cutive"/>
                <a:cs typeface="Calibri" panose="020F0502020204030204" pitchFamily="34" charset="0"/>
                <a:sym typeface="Cutive"/>
              </a:rPr>
              <a:t>A New Value Proposition for STS Designing</a:t>
            </a:r>
            <a:endParaRPr lang="en-US" sz="3200" i="0" u="none" strike="noStrike" cap="none" dirty="0">
              <a:solidFill>
                <a:srgbClr val="0066CC"/>
              </a:solidFill>
              <a:latin typeface="Calibri" panose="020F0502020204030204" pitchFamily="34" charset="0"/>
              <a:ea typeface="Cutive"/>
              <a:cs typeface="Calibri" panose="020F0502020204030204" pitchFamily="34" charset="0"/>
              <a:sym typeface="Cutive"/>
            </a:endParaRPr>
          </a:p>
          <a:p>
            <a:pPr marL="0" marR="0" lvl="0" indent="0" algn="ctr" rtl="0">
              <a:spcBef>
                <a:spcPts val="0"/>
              </a:spcBef>
              <a:spcAft>
                <a:spcPts val="0"/>
              </a:spcAft>
              <a:buNone/>
            </a:pPr>
            <a:endParaRPr lang="en-US" sz="2800" dirty="0">
              <a:solidFill>
                <a:srgbClr val="0066CC"/>
              </a:solidFill>
              <a:latin typeface="Cutive"/>
              <a:ea typeface="Cutive"/>
              <a:cs typeface="Cutive"/>
              <a:sym typeface="Cutive"/>
            </a:endParaRPr>
          </a:p>
          <a:p>
            <a:pPr algn="ctr"/>
            <a:endParaRPr lang="en-US" sz="2800" dirty="0">
              <a:solidFill>
                <a:srgbClr val="0066CC"/>
              </a:solidFill>
              <a:latin typeface="Cutive"/>
              <a:ea typeface="Cutive"/>
              <a:cs typeface="Cutive"/>
              <a:sym typeface="Cutive"/>
            </a:endParaRPr>
          </a:p>
          <a:p>
            <a:pPr algn="ctr"/>
            <a:r>
              <a:rPr lang="en-US" sz="2800" dirty="0">
                <a:solidFill>
                  <a:srgbClr val="0066CC"/>
                </a:solidFill>
                <a:latin typeface="Cutive"/>
                <a:ea typeface="Cutive"/>
                <a:cs typeface="Cutive"/>
                <a:sym typeface="Cutive"/>
              </a:rPr>
              <a:t>Carolyn </a:t>
            </a:r>
            <a:r>
              <a:rPr lang="en-US" sz="2800" dirty="0" err="1">
                <a:solidFill>
                  <a:srgbClr val="0066CC"/>
                </a:solidFill>
                <a:latin typeface="Cutive"/>
                <a:ea typeface="Cutive"/>
                <a:cs typeface="Cutive"/>
                <a:sym typeface="Cutive"/>
              </a:rPr>
              <a:t>Ordowich</a:t>
            </a:r>
            <a:r>
              <a:rPr lang="en-US" sz="2800" dirty="0">
                <a:solidFill>
                  <a:srgbClr val="0066CC"/>
                </a:solidFill>
                <a:latin typeface="Cutive"/>
                <a:ea typeface="Cutive"/>
                <a:cs typeface="Cutive"/>
                <a:sym typeface="Cutive"/>
              </a:rPr>
              <a:t>, Douglas </a:t>
            </a:r>
            <a:r>
              <a:rPr lang="en-US" sz="2800" dirty="0" err="1">
                <a:solidFill>
                  <a:srgbClr val="0066CC"/>
                </a:solidFill>
                <a:latin typeface="Cutive"/>
                <a:ea typeface="Cutive"/>
                <a:cs typeface="Cutive"/>
                <a:sym typeface="Cutive"/>
              </a:rPr>
              <a:t>Austrom</a:t>
            </a:r>
            <a:r>
              <a:rPr lang="en-US" sz="2800" dirty="0">
                <a:solidFill>
                  <a:srgbClr val="0066CC"/>
                </a:solidFill>
                <a:latin typeface="Cutive"/>
                <a:ea typeface="Cutive"/>
                <a:cs typeface="Cutive"/>
                <a:sym typeface="Cutive"/>
              </a:rPr>
              <a:t>, Bert Painter</a:t>
            </a:r>
            <a:endParaRPr lang="en-US" sz="2000" dirty="0">
              <a:solidFill>
                <a:srgbClr val="002060"/>
              </a:solidFill>
              <a:latin typeface="Cutive"/>
              <a:ea typeface="Cutive"/>
              <a:cs typeface="Cutive"/>
              <a:sym typeface="Cutive"/>
            </a:endParaRPr>
          </a:p>
          <a:p>
            <a:pPr marL="0" marR="0" lvl="0" indent="0" algn="ctr" rtl="0">
              <a:spcBef>
                <a:spcPts val="0"/>
              </a:spcBef>
              <a:spcAft>
                <a:spcPts val="0"/>
              </a:spcAft>
              <a:buNone/>
            </a:pPr>
            <a:endParaRPr lang="en-US" sz="2800" dirty="0">
              <a:solidFill>
                <a:srgbClr val="0066CC"/>
              </a:solidFill>
              <a:latin typeface="Cutive"/>
              <a:ea typeface="Cutive"/>
              <a:cs typeface="Cutive"/>
              <a:sym typeface="Cutive"/>
            </a:endParaRPr>
          </a:p>
          <a:p>
            <a:pPr marL="0" marR="0" lvl="0" indent="0" algn="ctr" rtl="0">
              <a:spcBef>
                <a:spcPts val="0"/>
              </a:spcBef>
              <a:spcAft>
                <a:spcPts val="0"/>
              </a:spcAft>
              <a:buNone/>
            </a:pPr>
            <a:endParaRPr lang="en-US" sz="2800" dirty="0">
              <a:solidFill>
                <a:srgbClr val="0066CC"/>
              </a:solidFill>
              <a:latin typeface="Cutive"/>
              <a:ea typeface="Cutive"/>
              <a:cs typeface="Cutive"/>
              <a:sym typeface="Cutive"/>
            </a:endParaRPr>
          </a:p>
          <a:p>
            <a:pPr algn="ctr"/>
            <a:r>
              <a:rPr lang="en-US" sz="2800" dirty="0">
                <a:solidFill>
                  <a:srgbClr val="0066CC"/>
                </a:solidFill>
                <a:latin typeface="Cutive"/>
                <a:ea typeface="Cutive"/>
                <a:cs typeface="Cutive"/>
                <a:sym typeface="Cutive"/>
              </a:rPr>
              <a:t>Austin </a:t>
            </a:r>
            <a:r>
              <a:rPr lang="en-US" sz="2800" dirty="0">
                <a:solidFill>
                  <a:schemeClr val="accent1"/>
                </a:solidFill>
                <a:latin typeface="Cutive"/>
                <a:sym typeface="Cutive"/>
              </a:rPr>
              <a:t>September 2022</a:t>
            </a:r>
            <a:endParaRPr lang="en-US" sz="2800" dirty="0">
              <a:solidFill>
                <a:schemeClr val="accent1"/>
              </a:solidFill>
            </a:endParaRPr>
          </a:p>
        </p:txBody>
      </p:sp>
      <p:pic>
        <p:nvPicPr>
          <p:cNvPr id="90" name="Google Shape;90;p1" descr="#ftestickers #tree#roots #freetoedit - Tree With Roots Transparent "/>
          <p:cNvPicPr preferRelativeResize="0"/>
          <p:nvPr/>
        </p:nvPicPr>
        <p:blipFill rotWithShape="1">
          <a:blip r:embed="rId4">
            <a:alphaModFix/>
          </a:blip>
          <a:srcRect/>
          <a:stretch/>
        </p:blipFill>
        <p:spPr>
          <a:xfrm>
            <a:off x="-851811" y="360860"/>
            <a:ext cx="6052321" cy="6497140"/>
          </a:xfrm>
          <a:prstGeom prst="rect">
            <a:avLst/>
          </a:prstGeom>
          <a:noFill/>
          <a:ln>
            <a:noFill/>
          </a:ln>
        </p:spPr>
      </p:pic>
      <p:pic>
        <p:nvPicPr>
          <p:cNvPr id="5" name="Picture 4" descr="Logo STSRT 2016 305x100px.png">
            <a:extLst>
              <a:ext uri="{FF2B5EF4-FFF2-40B4-BE49-F238E27FC236}">
                <a16:creationId xmlns:a16="http://schemas.microsoft.com/office/drawing/2014/main" id="{3732D5F7-BB9D-534A-8F35-2D78D36DC798}"/>
              </a:ext>
            </a:extLst>
          </p:cNvPr>
          <p:cNvPicPr>
            <a:picLocks noChangeAspect="1"/>
          </p:cNvPicPr>
          <p:nvPr/>
        </p:nvPicPr>
        <p:blipFill>
          <a:blip r:embed="rId5"/>
          <a:stretch>
            <a:fillRect/>
          </a:stretch>
        </p:blipFill>
        <p:spPr>
          <a:xfrm>
            <a:off x="5092561" y="5144403"/>
            <a:ext cx="2723115" cy="7056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9"/>
          <p:cNvSpPr txBox="1">
            <a:spLocks noGrp="1"/>
          </p:cNvSpPr>
          <p:nvPr>
            <p:ph type="title"/>
          </p:nvPr>
        </p:nvSpPr>
        <p:spPr>
          <a:xfrm>
            <a:off x="236668" y="2777844"/>
            <a:ext cx="2421367" cy="1302311"/>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SzPts val="4400"/>
              <a:buNone/>
            </a:pPr>
            <a:r>
              <a:rPr lang="en-US" sz="2800" b="1" dirty="0">
                <a:solidFill>
                  <a:schemeClr val="accent2"/>
                </a:solidFill>
              </a:rPr>
              <a:t>Deliberation</a:t>
            </a:r>
            <a:br>
              <a:rPr lang="en-US" sz="2800" b="1" dirty="0">
                <a:solidFill>
                  <a:schemeClr val="accent2"/>
                </a:solidFill>
              </a:rPr>
            </a:br>
            <a:r>
              <a:rPr lang="en-US" sz="2800" b="1" dirty="0">
                <a:solidFill>
                  <a:schemeClr val="accent2"/>
                </a:solidFill>
              </a:rPr>
              <a:t>Conversion Process</a:t>
            </a:r>
            <a:endParaRPr sz="2800" b="1" dirty="0">
              <a:solidFill>
                <a:schemeClr val="accent2"/>
              </a:solidFill>
            </a:endParaRPr>
          </a:p>
        </p:txBody>
      </p:sp>
      <p:sp>
        <p:nvSpPr>
          <p:cNvPr id="188" name="Google Shape;188;p59"/>
          <p:cNvSpPr txBox="1">
            <a:spLocks noGrp="1"/>
          </p:cNvSpPr>
          <p:nvPr>
            <p:ph type="sldNum" idx="12"/>
          </p:nvPr>
        </p:nvSpPr>
        <p:spPr>
          <a:xfrm>
            <a:off x="9448800" y="6568206"/>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dirty="0"/>
          </a:p>
        </p:txBody>
      </p:sp>
      <p:pic>
        <p:nvPicPr>
          <p:cNvPr id="3" name="Picture 2" descr="A picture containing text&#10;&#10;Description automatically generated">
            <a:extLst>
              <a:ext uri="{FF2B5EF4-FFF2-40B4-BE49-F238E27FC236}">
                <a16:creationId xmlns:a16="http://schemas.microsoft.com/office/drawing/2014/main" id="{9D1CAB92-955F-5847-81A5-09999D7A6C70}"/>
              </a:ext>
            </a:extLst>
          </p:cNvPr>
          <p:cNvPicPr>
            <a:picLocks noChangeAspect="1"/>
          </p:cNvPicPr>
          <p:nvPr/>
        </p:nvPicPr>
        <p:blipFill>
          <a:blip r:embed="rId3"/>
          <a:stretch>
            <a:fillRect/>
          </a:stretch>
        </p:blipFill>
        <p:spPr>
          <a:xfrm>
            <a:off x="2211598" y="-1"/>
            <a:ext cx="9743734"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37CB2-8866-6E9F-C6CE-32776C37F125}"/>
              </a:ext>
            </a:extLst>
          </p:cNvPr>
          <p:cNvSpPr>
            <a:spLocks noGrp="1"/>
          </p:cNvSpPr>
          <p:nvPr>
            <p:ph type="title"/>
          </p:nvPr>
        </p:nvSpPr>
        <p:spPr/>
        <p:txBody>
          <a:bodyPr/>
          <a:lstStyle/>
          <a:p>
            <a:r>
              <a:rPr lang="en-US" b="1" dirty="0">
                <a:solidFill>
                  <a:schemeClr val="accent1"/>
                </a:solidFill>
              </a:rPr>
              <a:t>Deliberation 1: Worksheet 1</a:t>
            </a:r>
          </a:p>
        </p:txBody>
      </p:sp>
      <p:sp>
        <p:nvSpPr>
          <p:cNvPr id="3" name="Slide Number Placeholder 2">
            <a:extLst>
              <a:ext uri="{FF2B5EF4-FFF2-40B4-BE49-F238E27FC236}">
                <a16:creationId xmlns:a16="http://schemas.microsoft.com/office/drawing/2014/main" id="{35145B33-E2CB-FD49-A89A-86FE4DB6C62A}"/>
              </a:ext>
            </a:extLst>
          </p:cNvPr>
          <p:cNvSpPr>
            <a:spLocks noGrp="1"/>
          </p:cNvSpPr>
          <p:nvPr>
            <p:ph type="sldNum" idx="12"/>
          </p:nvPr>
        </p:nvSpPr>
        <p:spPr>
          <a:xfrm>
            <a:off x="9257872" y="6417995"/>
            <a:ext cx="2743200" cy="365125"/>
          </a:xfrm>
        </p:spPr>
        <p:txBody>
          <a:bodyPr/>
          <a:lstStyle/>
          <a:p>
            <a:pPr marL="0" lvl="0" indent="0" algn="r" rtl="0">
              <a:spcBef>
                <a:spcPts val="0"/>
              </a:spcBef>
              <a:spcAft>
                <a:spcPts val="0"/>
              </a:spcAft>
              <a:buNone/>
            </a:pPr>
            <a:fld id="{00000000-1234-1234-1234-123412341234}" type="slidenum">
              <a:rPr lang="en-US" smtClean="0"/>
              <a:t>11</a:t>
            </a:fld>
            <a:endParaRPr lang="en-US" dirty="0"/>
          </a:p>
        </p:txBody>
      </p:sp>
      <p:pic>
        <p:nvPicPr>
          <p:cNvPr id="10" name="Picture 9" descr="Table&#10;&#10;Description automatically generated">
            <a:extLst>
              <a:ext uri="{FF2B5EF4-FFF2-40B4-BE49-F238E27FC236}">
                <a16:creationId xmlns:a16="http://schemas.microsoft.com/office/drawing/2014/main" id="{3A55F1E3-6DD5-69CC-6E35-4C3BAF07935A}"/>
              </a:ext>
            </a:extLst>
          </p:cNvPr>
          <p:cNvPicPr>
            <a:picLocks noChangeAspect="1"/>
          </p:cNvPicPr>
          <p:nvPr/>
        </p:nvPicPr>
        <p:blipFill>
          <a:blip r:embed="rId2"/>
          <a:stretch>
            <a:fillRect/>
          </a:stretch>
        </p:blipFill>
        <p:spPr>
          <a:xfrm>
            <a:off x="824836" y="1532062"/>
            <a:ext cx="10804774" cy="4742095"/>
          </a:xfrm>
          <a:prstGeom prst="rect">
            <a:avLst/>
          </a:prstGeom>
        </p:spPr>
      </p:pic>
    </p:spTree>
    <p:extLst>
      <p:ext uri="{BB962C8B-B14F-4D97-AF65-F5344CB8AC3E}">
        <p14:creationId xmlns:p14="http://schemas.microsoft.com/office/powerpoint/2010/main" val="210194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37CB2-8866-6E9F-C6CE-32776C37F125}"/>
              </a:ext>
            </a:extLst>
          </p:cNvPr>
          <p:cNvSpPr>
            <a:spLocks noGrp="1"/>
          </p:cNvSpPr>
          <p:nvPr>
            <p:ph type="title"/>
          </p:nvPr>
        </p:nvSpPr>
        <p:spPr>
          <a:xfrm>
            <a:off x="554805" y="74880"/>
            <a:ext cx="10515600" cy="1325563"/>
          </a:xfrm>
        </p:spPr>
        <p:txBody>
          <a:bodyPr/>
          <a:lstStyle/>
          <a:p>
            <a:r>
              <a:rPr lang="en-US" b="1" dirty="0">
                <a:solidFill>
                  <a:schemeClr val="accent1"/>
                </a:solidFill>
              </a:rPr>
              <a:t>Deliberation 1: Worksheet 2</a:t>
            </a:r>
          </a:p>
        </p:txBody>
      </p:sp>
      <p:sp>
        <p:nvSpPr>
          <p:cNvPr id="3" name="Slide Number Placeholder 2">
            <a:extLst>
              <a:ext uri="{FF2B5EF4-FFF2-40B4-BE49-F238E27FC236}">
                <a16:creationId xmlns:a16="http://schemas.microsoft.com/office/drawing/2014/main" id="{35145B33-E2CB-FD49-A89A-86FE4DB6C62A}"/>
              </a:ext>
            </a:extLst>
          </p:cNvPr>
          <p:cNvSpPr>
            <a:spLocks noGrp="1"/>
          </p:cNvSpPr>
          <p:nvPr>
            <p:ph type="sldNum" idx="12"/>
          </p:nvPr>
        </p:nvSpPr>
        <p:spPr>
          <a:xfrm>
            <a:off x="9257872" y="6417995"/>
            <a:ext cx="2743200" cy="365125"/>
          </a:xfrm>
        </p:spPr>
        <p:txBody>
          <a:bodyPr/>
          <a:lstStyle/>
          <a:p>
            <a:pPr marL="0" lvl="0" indent="0" algn="r" rtl="0">
              <a:spcBef>
                <a:spcPts val="0"/>
              </a:spcBef>
              <a:spcAft>
                <a:spcPts val="0"/>
              </a:spcAft>
              <a:buNone/>
            </a:pPr>
            <a:fld id="{00000000-1234-1234-1234-123412341234}" type="slidenum">
              <a:rPr lang="en-US" smtClean="0"/>
              <a:t>12</a:t>
            </a:fld>
            <a:endParaRPr lang="en-US" dirty="0"/>
          </a:p>
        </p:txBody>
      </p:sp>
      <p:pic>
        <p:nvPicPr>
          <p:cNvPr id="4" name="Picture 3">
            <a:extLst>
              <a:ext uri="{FF2B5EF4-FFF2-40B4-BE49-F238E27FC236}">
                <a16:creationId xmlns:a16="http://schemas.microsoft.com/office/drawing/2014/main" id="{02BF1E97-E1AB-7909-1506-29C89B73EC83}"/>
              </a:ext>
            </a:extLst>
          </p:cNvPr>
          <p:cNvPicPr>
            <a:picLocks noChangeAspect="1"/>
          </p:cNvPicPr>
          <p:nvPr/>
        </p:nvPicPr>
        <p:blipFill>
          <a:blip r:embed="rId2"/>
          <a:stretch>
            <a:fillRect/>
          </a:stretch>
        </p:blipFill>
        <p:spPr>
          <a:xfrm>
            <a:off x="1341881" y="959025"/>
            <a:ext cx="9728524" cy="5900389"/>
          </a:xfrm>
          <a:prstGeom prst="rect">
            <a:avLst/>
          </a:prstGeom>
        </p:spPr>
      </p:pic>
    </p:spTree>
    <p:extLst>
      <p:ext uri="{BB962C8B-B14F-4D97-AF65-F5344CB8AC3E}">
        <p14:creationId xmlns:p14="http://schemas.microsoft.com/office/powerpoint/2010/main" val="362623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37CB2-8866-6E9F-C6CE-32776C37F125}"/>
              </a:ext>
            </a:extLst>
          </p:cNvPr>
          <p:cNvSpPr>
            <a:spLocks noGrp="1"/>
          </p:cNvSpPr>
          <p:nvPr>
            <p:ph type="title"/>
          </p:nvPr>
        </p:nvSpPr>
        <p:spPr>
          <a:xfrm>
            <a:off x="554805" y="74880"/>
            <a:ext cx="10515600" cy="1325563"/>
          </a:xfrm>
        </p:spPr>
        <p:txBody>
          <a:bodyPr/>
          <a:lstStyle/>
          <a:p>
            <a:r>
              <a:rPr lang="en-US" b="1" dirty="0">
                <a:solidFill>
                  <a:schemeClr val="accent1"/>
                </a:solidFill>
              </a:rPr>
              <a:t>Deliberation 2 Worksheet </a:t>
            </a:r>
          </a:p>
        </p:txBody>
      </p:sp>
      <p:sp>
        <p:nvSpPr>
          <p:cNvPr id="3" name="Slide Number Placeholder 2">
            <a:extLst>
              <a:ext uri="{FF2B5EF4-FFF2-40B4-BE49-F238E27FC236}">
                <a16:creationId xmlns:a16="http://schemas.microsoft.com/office/drawing/2014/main" id="{35145B33-E2CB-FD49-A89A-86FE4DB6C62A}"/>
              </a:ext>
            </a:extLst>
          </p:cNvPr>
          <p:cNvSpPr>
            <a:spLocks noGrp="1"/>
          </p:cNvSpPr>
          <p:nvPr>
            <p:ph type="sldNum" idx="12"/>
          </p:nvPr>
        </p:nvSpPr>
        <p:spPr>
          <a:xfrm>
            <a:off x="9257872" y="6417995"/>
            <a:ext cx="2743200" cy="365125"/>
          </a:xfrm>
        </p:spPr>
        <p:txBody>
          <a:bodyPr/>
          <a:lstStyle/>
          <a:p>
            <a:pPr marL="0" lvl="0" indent="0" algn="r" rtl="0">
              <a:spcBef>
                <a:spcPts val="0"/>
              </a:spcBef>
              <a:spcAft>
                <a:spcPts val="0"/>
              </a:spcAft>
              <a:buNone/>
            </a:pPr>
            <a:fld id="{00000000-1234-1234-1234-123412341234}" type="slidenum">
              <a:rPr lang="en-US" smtClean="0"/>
              <a:t>13</a:t>
            </a:fld>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4582DB91-8AAF-CD07-F03C-C4F52D6282A8}"/>
              </a:ext>
            </a:extLst>
          </p:cNvPr>
          <p:cNvPicPr>
            <a:picLocks noChangeAspect="1"/>
          </p:cNvPicPr>
          <p:nvPr/>
        </p:nvPicPr>
        <p:blipFill>
          <a:blip r:embed="rId2"/>
          <a:stretch>
            <a:fillRect/>
          </a:stretch>
        </p:blipFill>
        <p:spPr>
          <a:xfrm>
            <a:off x="554805" y="1141401"/>
            <a:ext cx="11212411" cy="5535637"/>
          </a:xfrm>
          <a:prstGeom prst="rect">
            <a:avLst/>
          </a:prstGeom>
        </p:spPr>
      </p:pic>
    </p:spTree>
    <p:extLst>
      <p:ext uri="{BB962C8B-B14F-4D97-AF65-F5344CB8AC3E}">
        <p14:creationId xmlns:p14="http://schemas.microsoft.com/office/powerpoint/2010/main" val="128935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66" descr="Users"/>
          <p:cNvPicPr preferRelativeResize="0"/>
          <p:nvPr/>
        </p:nvPicPr>
        <p:blipFill rotWithShape="1">
          <a:blip r:embed="rId3">
            <a:alphaModFix/>
          </a:blip>
          <a:srcRect/>
          <a:stretch/>
        </p:blipFill>
        <p:spPr>
          <a:xfrm>
            <a:off x="7209823" y="1882867"/>
            <a:ext cx="4142232" cy="4142232"/>
          </a:xfrm>
          <a:prstGeom prst="rect">
            <a:avLst/>
          </a:prstGeom>
          <a:noFill/>
          <a:ln>
            <a:noFill/>
          </a:ln>
        </p:spPr>
      </p:pic>
      <p:sp>
        <p:nvSpPr>
          <p:cNvPr id="168" name="Google Shape;168;p66"/>
          <p:cNvSpPr txBox="1">
            <a:spLocks noGrp="1"/>
          </p:cNvSpPr>
          <p:nvPr>
            <p:ph type="title"/>
          </p:nvPr>
        </p:nvSpPr>
        <p:spPr>
          <a:xfrm>
            <a:off x="444655" y="105851"/>
            <a:ext cx="10907400" cy="1454100"/>
          </a:xfrm>
          <a:prstGeom prst="rect">
            <a:avLst/>
          </a:prstGeom>
          <a:noFill/>
          <a:ln>
            <a:noFill/>
          </a:ln>
        </p:spPr>
        <p:txBody>
          <a:bodyPr spcFirstLastPara="1" wrap="square" lIns="91425" tIns="45700" rIns="91425" bIns="45700" anchor="ctr" anchorCtr="0">
            <a:normAutofit/>
          </a:bodyPr>
          <a:lstStyle/>
          <a:p>
            <a:pPr lvl="0"/>
            <a:r>
              <a:rPr lang="en-US" sz="3300" b="1" dirty="0">
                <a:solidFill>
                  <a:schemeClr val="accent1"/>
                </a:solidFill>
              </a:rPr>
              <a:t>Designing Models and Tools as Structured Deliberations</a:t>
            </a:r>
            <a:endParaRPr dirty="0"/>
          </a:p>
        </p:txBody>
      </p:sp>
      <p:sp>
        <p:nvSpPr>
          <p:cNvPr id="169" name="Google Shape;169;p66"/>
          <p:cNvSpPr txBox="1">
            <a:spLocks noGrp="1"/>
          </p:cNvSpPr>
          <p:nvPr>
            <p:ph type="body" idx="1"/>
          </p:nvPr>
        </p:nvSpPr>
        <p:spPr>
          <a:xfrm>
            <a:off x="609041" y="1255077"/>
            <a:ext cx="6243822" cy="5320384"/>
          </a:xfrm>
          <a:prstGeom prst="rect">
            <a:avLst/>
          </a:prstGeom>
          <a:noFill/>
          <a:ln>
            <a:noFill/>
          </a:ln>
        </p:spPr>
        <p:txBody>
          <a:bodyPr spcFirstLastPara="1" wrap="square" lIns="91425" tIns="45700" rIns="91425" bIns="45700" anchor="t" anchorCtr="0">
            <a:noAutofit/>
          </a:bodyPr>
          <a:lstStyle/>
          <a:p>
            <a:pPr marL="173038" lvl="0" indent="-163513">
              <a:lnSpc>
                <a:spcPct val="85000"/>
              </a:lnSpc>
              <a:spcBef>
                <a:spcPts val="300"/>
              </a:spcBef>
              <a:buClr>
                <a:schemeClr val="accent1"/>
              </a:buClr>
            </a:pPr>
            <a:r>
              <a:rPr lang="en-US" sz="1800" dirty="0">
                <a:solidFill>
                  <a:schemeClr val="accent1"/>
                </a:solidFill>
              </a:rPr>
              <a:t>Dialogic Organization Design and Development</a:t>
            </a:r>
          </a:p>
          <a:p>
            <a:pPr marL="173038" lvl="0" indent="-163513">
              <a:lnSpc>
                <a:spcPct val="85000"/>
              </a:lnSpc>
              <a:spcBef>
                <a:spcPts val="300"/>
              </a:spcBef>
              <a:buClr>
                <a:schemeClr val="accent1"/>
              </a:buClr>
            </a:pPr>
            <a:r>
              <a:rPr lang="en-US" sz="1800" dirty="0">
                <a:solidFill>
                  <a:schemeClr val="accent1"/>
                </a:solidFill>
              </a:rPr>
              <a:t>Design Thinking</a:t>
            </a:r>
          </a:p>
          <a:p>
            <a:pPr marL="173038" lvl="0" indent="-163513">
              <a:lnSpc>
                <a:spcPct val="85000"/>
              </a:lnSpc>
              <a:spcBef>
                <a:spcPts val="300"/>
              </a:spcBef>
              <a:buClr>
                <a:schemeClr val="accent1"/>
              </a:buClr>
            </a:pPr>
            <a:r>
              <a:rPr lang="en-US" sz="1800" dirty="0">
                <a:solidFill>
                  <a:schemeClr val="accent1"/>
                </a:solidFill>
              </a:rPr>
              <a:t>Agile</a:t>
            </a:r>
          </a:p>
          <a:p>
            <a:pPr marL="173038" lvl="0" indent="-163513">
              <a:spcBef>
                <a:spcPts val="300"/>
              </a:spcBef>
            </a:pPr>
            <a:r>
              <a:rPr lang="en-US" sz="1800" dirty="0">
                <a:solidFill>
                  <a:schemeClr val="accent1"/>
                </a:solidFill>
              </a:rPr>
              <a:t>Digital STS Designing</a:t>
            </a:r>
          </a:p>
          <a:p>
            <a:pPr marL="173038" lvl="0" indent="-163513">
              <a:spcBef>
                <a:spcPts val="300"/>
              </a:spcBef>
            </a:pPr>
            <a:r>
              <a:rPr lang="en-US" sz="1800" dirty="0">
                <a:solidFill>
                  <a:schemeClr val="accent1"/>
                </a:solidFill>
              </a:rPr>
              <a:t>Platform STS Designing</a:t>
            </a:r>
          </a:p>
          <a:p>
            <a:pPr marL="173038" lvl="0" indent="-163513">
              <a:lnSpc>
                <a:spcPct val="85000"/>
              </a:lnSpc>
              <a:spcBef>
                <a:spcPts val="300"/>
              </a:spcBef>
              <a:buClr>
                <a:schemeClr val="accent1"/>
              </a:buClr>
            </a:pPr>
            <a:r>
              <a:rPr lang="en-US" sz="1800" dirty="0" err="1">
                <a:solidFill>
                  <a:schemeClr val="accent1"/>
                </a:solidFill>
              </a:rPr>
              <a:t>Humanocracy</a:t>
            </a:r>
            <a:r>
              <a:rPr lang="en-US" sz="1800" dirty="0">
                <a:solidFill>
                  <a:schemeClr val="accent1"/>
                </a:solidFill>
              </a:rPr>
              <a:t> </a:t>
            </a:r>
          </a:p>
          <a:p>
            <a:pPr marL="173038" lvl="0" indent="-163513">
              <a:lnSpc>
                <a:spcPct val="85000"/>
              </a:lnSpc>
              <a:spcBef>
                <a:spcPts val="300"/>
              </a:spcBef>
              <a:buClr>
                <a:schemeClr val="accent1"/>
              </a:buClr>
            </a:pPr>
            <a:r>
              <a:rPr lang="en-US" sz="1800" dirty="0">
                <a:solidFill>
                  <a:schemeClr val="accent1"/>
                </a:solidFill>
              </a:rPr>
              <a:t>Participative Design Workshops</a:t>
            </a:r>
          </a:p>
          <a:p>
            <a:pPr marL="173038" lvl="0" indent="-163513">
              <a:lnSpc>
                <a:spcPct val="85000"/>
              </a:lnSpc>
              <a:spcBef>
                <a:spcPts val="300"/>
              </a:spcBef>
              <a:buClr>
                <a:schemeClr val="accent1"/>
              </a:buClr>
            </a:pPr>
            <a:r>
              <a:rPr lang="en-US" sz="1800" dirty="0">
                <a:solidFill>
                  <a:schemeClr val="accent1"/>
                </a:solidFill>
              </a:rPr>
              <a:t>Appreciative Inquiry </a:t>
            </a:r>
          </a:p>
          <a:p>
            <a:pPr marL="173038" lvl="0" indent="-163513">
              <a:lnSpc>
                <a:spcPct val="85000"/>
              </a:lnSpc>
              <a:spcBef>
                <a:spcPts val="300"/>
              </a:spcBef>
              <a:buClr>
                <a:schemeClr val="accent1"/>
              </a:buClr>
            </a:pPr>
            <a:r>
              <a:rPr lang="en-US" sz="1800" dirty="0">
                <a:solidFill>
                  <a:schemeClr val="accent1"/>
                </a:solidFill>
              </a:rPr>
              <a:t>Sociocracy</a:t>
            </a:r>
          </a:p>
          <a:p>
            <a:pPr marL="173038" lvl="0" indent="-163513">
              <a:lnSpc>
                <a:spcPct val="85000"/>
              </a:lnSpc>
              <a:spcBef>
                <a:spcPts val="300"/>
              </a:spcBef>
              <a:buClr>
                <a:schemeClr val="accent1"/>
              </a:buClr>
            </a:pPr>
            <a:r>
              <a:rPr lang="en-US" sz="1800" dirty="0" err="1">
                <a:solidFill>
                  <a:schemeClr val="accent1"/>
                </a:solidFill>
              </a:rPr>
              <a:t>Holacracy</a:t>
            </a:r>
            <a:endParaRPr lang="en-US" sz="1800" dirty="0">
              <a:solidFill>
                <a:schemeClr val="accent1"/>
              </a:solidFill>
            </a:endParaRPr>
          </a:p>
          <a:p>
            <a:pPr marL="173038" lvl="0" indent="-163513">
              <a:lnSpc>
                <a:spcPct val="85000"/>
              </a:lnSpc>
              <a:spcBef>
                <a:spcPts val="300"/>
              </a:spcBef>
              <a:buClr>
                <a:schemeClr val="accent1"/>
              </a:buClr>
            </a:pPr>
            <a:r>
              <a:rPr lang="en-US" sz="1800" dirty="0">
                <a:solidFill>
                  <a:schemeClr val="accent1"/>
                </a:solidFill>
              </a:rPr>
              <a:t>Liberating Structures</a:t>
            </a:r>
          </a:p>
          <a:p>
            <a:pPr marL="173038" lvl="0" indent="-163513">
              <a:lnSpc>
                <a:spcPct val="85000"/>
              </a:lnSpc>
              <a:spcBef>
                <a:spcPts val="300"/>
              </a:spcBef>
              <a:buClr>
                <a:schemeClr val="accent1"/>
              </a:buClr>
            </a:pPr>
            <a:r>
              <a:rPr lang="en-US" sz="1800" dirty="0">
                <a:solidFill>
                  <a:schemeClr val="accent1"/>
                </a:solidFill>
              </a:rPr>
              <a:t>Co-Creating Mutual Value</a:t>
            </a:r>
          </a:p>
          <a:p>
            <a:pPr marL="173038" lvl="0" indent="-163513">
              <a:lnSpc>
                <a:spcPct val="85000"/>
              </a:lnSpc>
              <a:spcBef>
                <a:spcPts val="300"/>
              </a:spcBef>
              <a:buClr>
                <a:schemeClr val="accent1"/>
              </a:buClr>
            </a:pPr>
            <a:r>
              <a:rPr lang="en-US" sz="1800" dirty="0">
                <a:solidFill>
                  <a:schemeClr val="accent1"/>
                </a:solidFill>
              </a:rPr>
              <a:t>World Cafes</a:t>
            </a:r>
          </a:p>
          <a:p>
            <a:pPr marL="173038" lvl="0" indent="-163513">
              <a:lnSpc>
                <a:spcPct val="85000"/>
              </a:lnSpc>
              <a:spcBef>
                <a:spcPts val="300"/>
              </a:spcBef>
              <a:buClr>
                <a:schemeClr val="accent1"/>
              </a:buClr>
            </a:pPr>
            <a:r>
              <a:rPr lang="en-US" sz="1800" dirty="0">
                <a:solidFill>
                  <a:schemeClr val="accent1"/>
                </a:solidFill>
              </a:rPr>
              <a:t>Search Conferences, Future Searches, Conference Model</a:t>
            </a:r>
          </a:p>
          <a:p>
            <a:pPr marL="173038" lvl="0" indent="-163513">
              <a:lnSpc>
                <a:spcPct val="85000"/>
              </a:lnSpc>
              <a:spcBef>
                <a:spcPts val="300"/>
              </a:spcBef>
              <a:buClr>
                <a:schemeClr val="accent1"/>
              </a:buClr>
            </a:pPr>
            <a:r>
              <a:rPr lang="en-US" sz="1800" dirty="0">
                <a:solidFill>
                  <a:schemeClr val="accent1"/>
                </a:solidFill>
              </a:rPr>
              <a:t>Design Charettes</a:t>
            </a:r>
          </a:p>
          <a:p>
            <a:pPr marL="173038" lvl="0" indent="-163513">
              <a:lnSpc>
                <a:spcPct val="85000"/>
              </a:lnSpc>
              <a:spcBef>
                <a:spcPts val="300"/>
              </a:spcBef>
              <a:buClr>
                <a:schemeClr val="accent1"/>
              </a:buClr>
            </a:pPr>
            <a:r>
              <a:rPr lang="en-US" sz="1800" dirty="0">
                <a:solidFill>
                  <a:schemeClr val="accent1"/>
                </a:solidFill>
              </a:rPr>
              <a:t>Meeting Canoe Model</a:t>
            </a:r>
          </a:p>
          <a:p>
            <a:pPr marL="173038" lvl="0" indent="-163513">
              <a:lnSpc>
                <a:spcPct val="85000"/>
              </a:lnSpc>
              <a:spcBef>
                <a:spcPts val="300"/>
              </a:spcBef>
              <a:buClr>
                <a:schemeClr val="accent1"/>
              </a:buClr>
            </a:pPr>
            <a:r>
              <a:rPr lang="en-US" sz="1800" dirty="0">
                <a:solidFill>
                  <a:schemeClr val="accent1"/>
                </a:solidFill>
              </a:rPr>
              <a:t>Open Space Technology</a:t>
            </a:r>
          </a:p>
          <a:p>
            <a:pPr marL="173038" lvl="0" indent="-163513">
              <a:lnSpc>
                <a:spcPct val="85000"/>
              </a:lnSpc>
              <a:spcBef>
                <a:spcPts val="300"/>
              </a:spcBef>
              <a:buClr>
                <a:schemeClr val="accent1"/>
              </a:buClr>
            </a:pPr>
            <a:r>
              <a:rPr lang="en-US" sz="1800" dirty="0">
                <a:solidFill>
                  <a:schemeClr val="accent1"/>
                </a:solidFill>
              </a:rPr>
              <a:t>Participatory Action Research</a:t>
            </a:r>
          </a:p>
          <a:p>
            <a:pPr marL="173038" lvl="0" indent="-163513">
              <a:lnSpc>
                <a:spcPct val="85000"/>
              </a:lnSpc>
              <a:spcBef>
                <a:spcPts val="300"/>
              </a:spcBef>
              <a:buClr>
                <a:schemeClr val="accent1"/>
              </a:buClr>
            </a:pPr>
            <a:r>
              <a:rPr lang="en-US" sz="1800" dirty="0">
                <a:solidFill>
                  <a:schemeClr val="accent1"/>
                </a:solidFill>
              </a:rPr>
              <a:t>Relational Coordination</a:t>
            </a:r>
          </a:p>
        </p:txBody>
      </p:sp>
      <p:sp>
        <p:nvSpPr>
          <p:cNvPr id="170" name="Google Shape;170;p66"/>
          <p:cNvSpPr txBox="1">
            <a:spLocks noGrp="1"/>
          </p:cNvSpPr>
          <p:nvPr>
            <p:ph type="sldNum" idx="12"/>
          </p:nvPr>
        </p:nvSpPr>
        <p:spPr>
          <a:xfrm>
            <a:off x="9280939" y="63480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F3707F-379C-664F-A6E6-97322CB5D963}"/>
              </a:ext>
            </a:extLst>
          </p:cNvPr>
          <p:cNvSpPr>
            <a:spLocks noGrp="1"/>
          </p:cNvSpPr>
          <p:nvPr>
            <p:ph type="sldNum" idx="12"/>
          </p:nvPr>
        </p:nvSpPr>
        <p:spPr>
          <a:xfrm>
            <a:off x="9168161" y="6356350"/>
            <a:ext cx="2743200" cy="365125"/>
          </a:xfrm>
        </p:spPr>
        <p:txBody>
          <a:bodyPr/>
          <a:lstStyle/>
          <a:p>
            <a:pPr marL="0" lvl="0" indent="0" algn="r" rtl="0">
              <a:spcBef>
                <a:spcPts val="0"/>
              </a:spcBef>
              <a:spcAft>
                <a:spcPts val="0"/>
              </a:spcAft>
              <a:buNone/>
            </a:pPr>
            <a:fld id="{00000000-1234-1234-1234-123412341234}" type="slidenum">
              <a:rPr lang="en-US" smtClean="0"/>
              <a:t>15</a:t>
            </a:fld>
            <a:endParaRPr lang="en-US" dirty="0"/>
          </a:p>
        </p:txBody>
      </p:sp>
      <p:pic>
        <p:nvPicPr>
          <p:cNvPr id="5" name="Google Shape;90;p1" descr="#ftestickers #tree#roots #freetoedit - Tree With Roots Transparent ">
            <a:extLst>
              <a:ext uri="{FF2B5EF4-FFF2-40B4-BE49-F238E27FC236}">
                <a16:creationId xmlns:a16="http://schemas.microsoft.com/office/drawing/2014/main" id="{C4A34337-1E32-8941-8F57-4D3DB57F71A7}"/>
              </a:ext>
            </a:extLst>
          </p:cNvPr>
          <p:cNvPicPr preferRelativeResize="0"/>
          <p:nvPr/>
        </p:nvPicPr>
        <p:blipFill rotWithShape="1">
          <a:blip r:embed="rId2">
            <a:alphaModFix/>
          </a:blip>
          <a:srcRect/>
          <a:stretch/>
        </p:blipFill>
        <p:spPr>
          <a:xfrm>
            <a:off x="-641825" y="369870"/>
            <a:ext cx="6046031" cy="6091967"/>
          </a:xfrm>
          <a:prstGeom prst="rect">
            <a:avLst/>
          </a:prstGeom>
          <a:noFill/>
          <a:ln>
            <a:noFill/>
          </a:ln>
        </p:spPr>
      </p:pic>
      <p:sp>
        <p:nvSpPr>
          <p:cNvPr id="8" name="TextBox 7">
            <a:extLst>
              <a:ext uri="{FF2B5EF4-FFF2-40B4-BE49-F238E27FC236}">
                <a16:creationId xmlns:a16="http://schemas.microsoft.com/office/drawing/2014/main" id="{B8D8600E-2644-0144-A71D-68A3845D3563}"/>
              </a:ext>
            </a:extLst>
          </p:cNvPr>
          <p:cNvSpPr txBox="1"/>
          <p:nvPr/>
        </p:nvSpPr>
        <p:spPr>
          <a:xfrm>
            <a:off x="6096000" y="2092592"/>
            <a:ext cx="5359686" cy="3747373"/>
          </a:xfrm>
          <a:prstGeom prst="rect">
            <a:avLst/>
          </a:prstGeom>
          <a:noFill/>
        </p:spPr>
        <p:txBody>
          <a:bodyPr wrap="square" rtlCol="0">
            <a:spAutoFit/>
          </a:bodyPr>
          <a:lstStyle/>
          <a:p>
            <a:pPr lvl="0">
              <a:lnSpc>
                <a:spcPct val="85000"/>
              </a:lnSpc>
              <a:spcBef>
                <a:spcPts val="1000"/>
              </a:spcBef>
              <a:spcAft>
                <a:spcPts val="1000"/>
              </a:spcAft>
            </a:pPr>
            <a:r>
              <a:rPr lang="en-US" sz="2400" dirty="0">
                <a:solidFill>
                  <a:schemeClr val="accent6">
                    <a:lumMod val="75000"/>
                  </a:schemeClr>
                </a:solidFill>
                <a:latin typeface="Calibri" panose="020F0502020204030204" pitchFamily="34" charset="0"/>
                <a:cs typeface="Calibri" panose="020F0502020204030204" pitchFamily="34" charset="0"/>
              </a:rPr>
              <a:t>What questions, thoughts, responses, do you have to this new value proposition for STS and this meta-approach to co-designing the design space?</a:t>
            </a:r>
          </a:p>
          <a:p>
            <a:pPr lvl="0">
              <a:lnSpc>
                <a:spcPct val="85000"/>
              </a:lnSpc>
              <a:spcBef>
                <a:spcPts val="1000"/>
              </a:spcBef>
              <a:spcAft>
                <a:spcPts val="1000"/>
              </a:spcAft>
            </a:pPr>
            <a:r>
              <a:rPr lang="en-US" sz="2400" dirty="0">
                <a:solidFill>
                  <a:schemeClr val="accent6">
                    <a:lumMod val="75000"/>
                  </a:schemeClr>
                </a:solidFill>
                <a:latin typeface="Calibri" panose="020F0502020204030204" pitchFamily="34" charset="0"/>
                <a:cs typeface="Calibri" panose="020F0502020204030204" pitchFamily="34" charset="0"/>
              </a:rPr>
              <a:t>What impact can you envision this meta-approach having on the role of designers?</a:t>
            </a:r>
          </a:p>
          <a:p>
            <a:pPr lvl="0">
              <a:lnSpc>
                <a:spcPct val="85000"/>
              </a:lnSpc>
              <a:spcBef>
                <a:spcPts val="1000"/>
              </a:spcBef>
              <a:spcAft>
                <a:spcPts val="1000"/>
              </a:spcAft>
            </a:pPr>
            <a:r>
              <a:rPr lang="en-US" sz="2400" dirty="0">
                <a:solidFill>
                  <a:schemeClr val="accent6">
                    <a:lumMod val="75000"/>
                  </a:schemeClr>
                </a:solidFill>
                <a:latin typeface="Calibri" panose="020F0502020204030204" pitchFamily="34" charset="0"/>
                <a:cs typeface="Calibri" panose="020F0502020204030204" pitchFamily="34" charset="0"/>
              </a:rPr>
              <a:t>What take-aways from this workshop do you have for your own practice as “designers”?</a:t>
            </a:r>
          </a:p>
        </p:txBody>
      </p:sp>
      <p:sp>
        <p:nvSpPr>
          <p:cNvPr id="2" name="TextBox 1">
            <a:extLst>
              <a:ext uri="{FF2B5EF4-FFF2-40B4-BE49-F238E27FC236}">
                <a16:creationId xmlns:a16="http://schemas.microsoft.com/office/drawing/2014/main" id="{17681983-BB0C-4EBA-C3FC-3B5854D57B40}"/>
              </a:ext>
            </a:extLst>
          </p:cNvPr>
          <p:cNvSpPr txBox="1"/>
          <p:nvPr/>
        </p:nvSpPr>
        <p:spPr>
          <a:xfrm>
            <a:off x="5845997" y="1002053"/>
            <a:ext cx="5188449" cy="707886"/>
          </a:xfrm>
          <a:prstGeom prst="rect">
            <a:avLst/>
          </a:prstGeom>
          <a:noFill/>
        </p:spPr>
        <p:txBody>
          <a:bodyPr wrap="square" rtlCol="0">
            <a:spAutoFit/>
          </a:bodyPr>
          <a:lstStyle/>
          <a:p>
            <a:r>
              <a:rPr lang="en-US" sz="4000" b="1" dirty="0">
                <a:solidFill>
                  <a:schemeClr val="accent6">
                    <a:lumMod val="75000"/>
                  </a:schemeClr>
                </a:solidFill>
                <a:latin typeface="Calibri" panose="020F0502020204030204" pitchFamily="34" charset="0"/>
                <a:cs typeface="Calibri" panose="020F0502020204030204" pitchFamily="34" charset="0"/>
              </a:rPr>
              <a:t>Simulation Debrief</a:t>
            </a:r>
            <a:endParaRPr lang="en-US" sz="4000" dirty="0">
              <a:solidFill>
                <a:schemeClr val="accent6">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609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D367AE-CA61-4633-9E6A-EFFEEBC83CD2}"/>
              </a:ext>
            </a:extLst>
          </p:cNvPr>
          <p:cNvSpPr>
            <a:spLocks noGrp="1"/>
          </p:cNvSpPr>
          <p:nvPr>
            <p:ph type="title"/>
          </p:nvPr>
        </p:nvSpPr>
        <p:spPr>
          <a:xfrm>
            <a:off x="351098" y="136525"/>
            <a:ext cx="10515600" cy="943246"/>
          </a:xfrm>
        </p:spPr>
        <p:txBody>
          <a:bodyPr/>
          <a:lstStyle/>
          <a:p>
            <a:r>
              <a:rPr lang="en-US" b="1" dirty="0">
                <a:solidFill>
                  <a:schemeClr val="accent1"/>
                </a:solidFill>
              </a:rPr>
              <a:t>A New Value Proposition for STS Designing</a:t>
            </a:r>
          </a:p>
        </p:txBody>
      </p:sp>
      <p:sp>
        <p:nvSpPr>
          <p:cNvPr id="6" name="Text Placeholder 5">
            <a:extLst>
              <a:ext uri="{FF2B5EF4-FFF2-40B4-BE49-F238E27FC236}">
                <a16:creationId xmlns:a16="http://schemas.microsoft.com/office/drawing/2014/main" id="{8CB2B785-B1AE-6E91-DC90-1134E29E8AC3}"/>
              </a:ext>
            </a:extLst>
          </p:cNvPr>
          <p:cNvSpPr>
            <a:spLocks noGrp="1"/>
          </p:cNvSpPr>
          <p:nvPr>
            <p:ph type="body" idx="1"/>
          </p:nvPr>
        </p:nvSpPr>
        <p:spPr>
          <a:xfrm>
            <a:off x="351098" y="849913"/>
            <a:ext cx="11315358" cy="5158173"/>
          </a:xfrm>
        </p:spPr>
        <p:txBody>
          <a:bodyPr>
            <a:noAutofit/>
          </a:bodyPr>
          <a:lstStyle/>
          <a:p>
            <a:pPr marL="0" indent="0">
              <a:buClr>
                <a:schemeClr val="accent1"/>
              </a:buClr>
              <a:buNone/>
            </a:pPr>
            <a:r>
              <a:rPr lang="en-US" sz="2400" b="1" dirty="0">
                <a:solidFill>
                  <a:schemeClr val="accent1"/>
                </a:solidFill>
              </a:rPr>
              <a:t>The new value proposition for STS we are proposing is a Meta-Approach that …</a:t>
            </a:r>
          </a:p>
          <a:p>
            <a:pPr marL="287338" indent="-287338">
              <a:buClr>
                <a:schemeClr val="accent1"/>
              </a:buClr>
              <a:buFont typeface="+mj-lt"/>
              <a:buAutoNum type="arabicPeriod"/>
            </a:pPr>
            <a:r>
              <a:rPr lang="en-US" sz="2200" dirty="0">
                <a:solidFill>
                  <a:schemeClr val="accent1"/>
                </a:solidFill>
              </a:rPr>
              <a:t>Is based on explicitly articulated first principles of human-centered designing and organizing, and is otherwise agnostic about specific approaches and the structured deliberations on which they are based.</a:t>
            </a:r>
          </a:p>
          <a:p>
            <a:pPr marL="287338" indent="-287338">
              <a:buClr>
                <a:schemeClr val="accent1"/>
              </a:buClr>
              <a:buFont typeface="+mj-lt"/>
              <a:buAutoNum type="arabicPeriod"/>
            </a:pPr>
            <a:r>
              <a:rPr lang="en-US" sz="2200" dirty="0">
                <a:solidFill>
                  <a:schemeClr val="accent1"/>
                </a:solidFill>
              </a:rPr>
              <a:t>Is a prelude to detailed designing, helping diverse stakeholders build on a foundation of human-centered first principles and develop awareness of their frequently varied perceptions of reality and then, build a common understanding to create a pathway through ’design space’, determining together the elements of a meaningful comprehensive design.</a:t>
            </a:r>
            <a:r>
              <a:rPr lang="en-US" sz="2200" dirty="0">
                <a:solidFill>
                  <a:schemeClr val="accent1"/>
                </a:solidFill>
                <a:highlight>
                  <a:srgbClr val="FFFF00"/>
                </a:highlight>
              </a:rPr>
              <a:t> </a:t>
            </a:r>
            <a:endParaRPr lang="en-US" sz="2200" dirty="0">
              <a:solidFill>
                <a:schemeClr val="accent1"/>
              </a:solidFill>
            </a:endParaRPr>
          </a:p>
          <a:p>
            <a:pPr marL="287338" indent="-287338">
              <a:buClr>
                <a:schemeClr val="accent1"/>
              </a:buClr>
              <a:buFont typeface="+mj-lt"/>
              <a:buAutoNum type="arabicPeriod"/>
            </a:pPr>
            <a:r>
              <a:rPr lang="en-US" sz="2200" dirty="0">
                <a:solidFill>
                  <a:schemeClr val="accent1"/>
                </a:solidFill>
              </a:rPr>
              <a:t>Builds on the three systems perspectives originally expounded by the </a:t>
            </a:r>
            <a:r>
              <a:rPr lang="en-US" sz="2200" dirty="0" err="1">
                <a:solidFill>
                  <a:schemeClr val="accent1"/>
                </a:solidFill>
              </a:rPr>
              <a:t>Tavistock</a:t>
            </a:r>
            <a:r>
              <a:rPr lang="en-US" sz="2200" dirty="0">
                <a:solidFill>
                  <a:schemeClr val="accent1"/>
                </a:solidFill>
              </a:rPr>
              <a:t> Institute – socio-psychological, socio-technical, and socio-ecological – to achieve a ‘whole systems’ mindset. </a:t>
            </a:r>
          </a:p>
          <a:p>
            <a:pPr marL="287338" indent="-287338">
              <a:buClr>
                <a:schemeClr val="accent1"/>
              </a:buClr>
              <a:buFont typeface="+mj-lt"/>
              <a:buAutoNum type="arabicPeriod"/>
            </a:pPr>
            <a:r>
              <a:rPr lang="en-US" sz="2200" dirty="0">
                <a:solidFill>
                  <a:schemeClr val="accent1"/>
                </a:solidFill>
              </a:rPr>
              <a:t>Recognizes that we are not organization designers, but rather co-designers of the design space in which the system’s stakeholders deliberate and dynamically design the organization.</a:t>
            </a:r>
          </a:p>
          <a:p>
            <a:pPr marL="287338" indent="-287338">
              <a:buClr>
                <a:schemeClr val="accent1"/>
              </a:buClr>
              <a:buFont typeface="+mj-lt"/>
              <a:buAutoNum type="arabicPeriod"/>
            </a:pPr>
            <a:r>
              <a:rPr lang="en-US" sz="2200" dirty="0">
                <a:solidFill>
                  <a:schemeClr val="accent1"/>
                </a:solidFill>
              </a:rPr>
              <a:t>Identifies deliberations as the primary unit of analysis for work in an knowledge era.</a:t>
            </a:r>
          </a:p>
          <a:p>
            <a:pPr marL="287338" indent="-287338">
              <a:buClr>
                <a:schemeClr val="accent1"/>
              </a:buClr>
              <a:buFont typeface="+mj-lt"/>
              <a:buAutoNum type="arabicPeriod"/>
            </a:pPr>
            <a:r>
              <a:rPr lang="en-US" sz="2200" dirty="0">
                <a:solidFill>
                  <a:schemeClr val="accent1"/>
                </a:solidFill>
              </a:rPr>
              <a:t>Assumes that work, especially knowledge work, is continuously being (re-)designed by the people doing the work through a series of deliberations.</a:t>
            </a:r>
          </a:p>
        </p:txBody>
      </p:sp>
      <p:sp>
        <p:nvSpPr>
          <p:cNvPr id="4" name="Slide Number Placeholder 3">
            <a:extLst>
              <a:ext uri="{FF2B5EF4-FFF2-40B4-BE49-F238E27FC236}">
                <a16:creationId xmlns:a16="http://schemas.microsoft.com/office/drawing/2014/main" id="{3E4E068A-77FF-3C01-A77C-96E6F904AE8C}"/>
              </a:ext>
            </a:extLst>
          </p:cNvPr>
          <p:cNvSpPr>
            <a:spLocks noGrp="1"/>
          </p:cNvSpPr>
          <p:nvPr>
            <p:ph type="sldNum" idx="12"/>
          </p:nvPr>
        </p:nvSpPr>
        <p:spPr>
          <a:xfrm>
            <a:off x="9309243" y="6356349"/>
            <a:ext cx="2743200" cy="365125"/>
          </a:xfrm>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extLst>
      <p:ext uri="{BB962C8B-B14F-4D97-AF65-F5344CB8AC3E}">
        <p14:creationId xmlns:p14="http://schemas.microsoft.com/office/powerpoint/2010/main" val="2540273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1904-D03B-95FE-9778-8CD30731BF2E}"/>
              </a:ext>
            </a:extLst>
          </p:cNvPr>
          <p:cNvSpPr>
            <a:spLocks noGrp="1"/>
          </p:cNvSpPr>
          <p:nvPr>
            <p:ph type="title"/>
          </p:nvPr>
        </p:nvSpPr>
        <p:spPr>
          <a:xfrm>
            <a:off x="509428" y="272658"/>
            <a:ext cx="11553289" cy="1325563"/>
          </a:xfrm>
        </p:spPr>
        <p:txBody>
          <a:bodyPr>
            <a:normAutofit/>
          </a:bodyPr>
          <a:lstStyle/>
          <a:p>
            <a:r>
              <a:rPr lang="en-US" sz="4000" b="1" dirty="0">
                <a:solidFill>
                  <a:schemeClr val="accent1"/>
                </a:solidFill>
              </a:rPr>
              <a:t>Simulation Purpose, Desired Outcomes and Agenda</a:t>
            </a:r>
          </a:p>
        </p:txBody>
      </p:sp>
      <p:sp>
        <p:nvSpPr>
          <p:cNvPr id="3" name="Text Placeholder 2">
            <a:extLst>
              <a:ext uri="{FF2B5EF4-FFF2-40B4-BE49-F238E27FC236}">
                <a16:creationId xmlns:a16="http://schemas.microsoft.com/office/drawing/2014/main" id="{9D3C1582-8753-A084-CDCC-5BA4ABEB648A}"/>
              </a:ext>
            </a:extLst>
          </p:cNvPr>
          <p:cNvSpPr>
            <a:spLocks noGrp="1"/>
          </p:cNvSpPr>
          <p:nvPr>
            <p:ph sz="half" idx="1"/>
          </p:nvPr>
        </p:nvSpPr>
        <p:spPr>
          <a:xfrm>
            <a:off x="571927" y="1460500"/>
            <a:ext cx="5264649" cy="5260975"/>
          </a:xfrm>
        </p:spPr>
        <p:txBody>
          <a:bodyPr>
            <a:normAutofit fontScale="70000" lnSpcReduction="20000"/>
          </a:bodyPr>
          <a:lstStyle/>
          <a:p>
            <a:pPr marL="114300" indent="0">
              <a:buNone/>
            </a:pPr>
            <a:r>
              <a:rPr lang="en-US" sz="3200" b="1" dirty="0">
                <a:solidFill>
                  <a:schemeClr val="accent1"/>
                </a:solidFill>
              </a:rPr>
              <a:t>PURPOSE</a:t>
            </a:r>
          </a:p>
          <a:p>
            <a:pPr marL="285750" indent="-234950">
              <a:buClr>
                <a:schemeClr val="accent1"/>
              </a:buClr>
              <a:buSzPct val="100000"/>
              <a:buFont typeface="Arial" panose="020B0604020202020204" pitchFamily="34" charset="0"/>
              <a:buChar char="•"/>
            </a:pPr>
            <a:r>
              <a:rPr lang="en-US" sz="3200" dirty="0">
                <a:solidFill>
                  <a:schemeClr val="accent1"/>
                </a:solidFill>
              </a:rPr>
              <a:t>Practice using the meta-approach by co-designing the design space for post-peak pandemic work design</a:t>
            </a:r>
          </a:p>
          <a:p>
            <a:pPr marL="50800" indent="0">
              <a:buClr>
                <a:schemeClr val="accent1"/>
              </a:buClr>
              <a:buSzPct val="100000"/>
              <a:buNone/>
            </a:pPr>
            <a:r>
              <a:rPr lang="en-US" sz="3200" b="1" dirty="0">
                <a:solidFill>
                  <a:schemeClr val="accent1"/>
                </a:solidFill>
              </a:rPr>
              <a:t>DESIRED OUTCOMES</a:t>
            </a:r>
          </a:p>
          <a:p>
            <a:pPr marL="285750" lvl="0" indent="-234950" fontAlgn="base">
              <a:buClr>
                <a:schemeClr val="accent1"/>
              </a:buClr>
              <a:buSzPct val="100000"/>
              <a:buFont typeface="Arial" panose="020B0604020202020204" pitchFamily="34" charset="0"/>
              <a:buChar char="•"/>
            </a:pPr>
            <a:r>
              <a:rPr lang="en-US" sz="3200" dirty="0">
                <a:solidFill>
                  <a:schemeClr val="accent1"/>
                </a:solidFill>
              </a:rPr>
              <a:t>Conduct two co-designing deliberations for developing …</a:t>
            </a:r>
          </a:p>
          <a:p>
            <a:pPr marL="522288" lvl="1" indent="-174625" fontAlgn="base">
              <a:buClr>
                <a:schemeClr val="accent1"/>
              </a:buClr>
              <a:buSzPct val="100000"/>
              <a:buFont typeface="Arial" panose="020B0604020202020204" pitchFamily="34" charset="0"/>
              <a:buChar char="•"/>
            </a:pPr>
            <a:r>
              <a:rPr lang="en-US" sz="3200" dirty="0">
                <a:solidFill>
                  <a:schemeClr val="accent1"/>
                </a:solidFill>
              </a:rPr>
              <a:t>Principles and parameters for designing post-peak pandemic work arrangements</a:t>
            </a:r>
          </a:p>
          <a:p>
            <a:pPr marL="522288" lvl="1" indent="-174625" fontAlgn="base">
              <a:buClr>
                <a:schemeClr val="accent1"/>
              </a:buClr>
              <a:buSzPct val="100000"/>
              <a:buFont typeface="Arial" panose="020B0604020202020204" pitchFamily="34" charset="0"/>
              <a:buChar char="•"/>
            </a:pPr>
            <a:r>
              <a:rPr lang="en-US" sz="3200" dirty="0">
                <a:solidFill>
                  <a:schemeClr val="accent1"/>
                </a:solidFill>
              </a:rPr>
              <a:t>Deep, shared understanding of respective experiences of the pandemic work situation and aspirations for working arrangements going forward</a:t>
            </a:r>
          </a:p>
          <a:p>
            <a:pPr marL="285750" lvl="0" indent="-285750" fontAlgn="base">
              <a:buClr>
                <a:schemeClr val="accent1"/>
              </a:buClr>
              <a:buSzPct val="100000"/>
              <a:buFont typeface="Arial" panose="020B0604020202020204" pitchFamily="34" charset="0"/>
              <a:buChar char="•"/>
            </a:pPr>
            <a:r>
              <a:rPr lang="en-US" sz="3200" dirty="0">
                <a:solidFill>
                  <a:schemeClr val="accent1"/>
                </a:solidFill>
              </a:rPr>
              <a:t>Learn how the role of designer and change practitioners is changing</a:t>
            </a:r>
          </a:p>
          <a:p>
            <a:pPr marL="285750" lvl="0" indent="-285750" fontAlgn="base">
              <a:buClr>
                <a:schemeClr val="accent1"/>
              </a:buClr>
              <a:buSzPct val="100000"/>
              <a:buFont typeface="Arial" panose="020B0604020202020204" pitchFamily="34" charset="0"/>
              <a:buChar char="•"/>
            </a:pPr>
            <a:r>
              <a:rPr lang="en-US" sz="3200" dirty="0">
                <a:solidFill>
                  <a:schemeClr val="accent1"/>
                </a:solidFill>
              </a:rPr>
              <a:t>Explore sampling of methods and tools consistent with this framework</a:t>
            </a:r>
          </a:p>
        </p:txBody>
      </p:sp>
      <p:sp>
        <p:nvSpPr>
          <p:cNvPr id="5" name="Content Placeholder 4">
            <a:extLst>
              <a:ext uri="{FF2B5EF4-FFF2-40B4-BE49-F238E27FC236}">
                <a16:creationId xmlns:a16="http://schemas.microsoft.com/office/drawing/2014/main" id="{68DB98A3-BE53-C48C-A2E8-C40E859A39C0}"/>
              </a:ext>
            </a:extLst>
          </p:cNvPr>
          <p:cNvSpPr>
            <a:spLocks noGrp="1"/>
          </p:cNvSpPr>
          <p:nvPr>
            <p:ph sz="half" idx="2"/>
          </p:nvPr>
        </p:nvSpPr>
        <p:spPr>
          <a:xfrm>
            <a:off x="6455598" y="2005012"/>
            <a:ext cx="5181600" cy="4351338"/>
          </a:xfrm>
        </p:spPr>
        <p:txBody>
          <a:bodyPr>
            <a:normAutofit fontScale="70000" lnSpcReduction="20000"/>
          </a:bodyPr>
          <a:lstStyle/>
          <a:p>
            <a:pPr marL="50800" indent="0">
              <a:buNone/>
            </a:pPr>
            <a:r>
              <a:rPr lang="en-US" sz="3400" b="1" dirty="0">
                <a:solidFill>
                  <a:schemeClr val="accent1"/>
                </a:solidFill>
              </a:rPr>
              <a:t>AGENDA</a:t>
            </a:r>
          </a:p>
          <a:p>
            <a:pPr marL="746125" indent="-736600">
              <a:buNone/>
            </a:pPr>
            <a:r>
              <a:rPr lang="en-US" sz="3400" dirty="0">
                <a:solidFill>
                  <a:schemeClr val="accent1"/>
                </a:solidFill>
              </a:rPr>
              <a:t>15m	Introduction to Workshop	</a:t>
            </a:r>
          </a:p>
          <a:p>
            <a:pPr marL="746125" indent="-736600">
              <a:buNone/>
            </a:pPr>
            <a:r>
              <a:rPr lang="en-US" sz="3400" dirty="0">
                <a:solidFill>
                  <a:schemeClr val="accent1"/>
                </a:solidFill>
              </a:rPr>
              <a:t>60m  	Overview of the Meta-Approach and the Simulation</a:t>
            </a:r>
          </a:p>
          <a:p>
            <a:pPr marL="746125" indent="-736600">
              <a:buNone/>
            </a:pPr>
            <a:r>
              <a:rPr lang="en-US" sz="3400" dirty="0">
                <a:solidFill>
                  <a:schemeClr val="accent1"/>
                </a:solidFill>
              </a:rPr>
              <a:t>60m 	Deliberation 1: How might we generate principles and parameters for designing post-pandemic work arrangements? </a:t>
            </a:r>
          </a:p>
          <a:p>
            <a:pPr marL="746125" indent="-736600">
              <a:buNone/>
            </a:pPr>
            <a:r>
              <a:rPr lang="en-US" sz="3400" dirty="0">
                <a:solidFill>
                  <a:schemeClr val="accent1"/>
                </a:solidFill>
              </a:rPr>
              <a:t>15m	Break</a:t>
            </a:r>
          </a:p>
          <a:p>
            <a:pPr marL="746125" indent="-736600">
              <a:buNone/>
            </a:pPr>
            <a:r>
              <a:rPr lang="en-US" sz="3400" dirty="0">
                <a:solidFill>
                  <a:schemeClr val="accent1"/>
                </a:solidFill>
              </a:rPr>
              <a:t>60m 	Deliberation 2: How might we generate a shared ‘whole system’ understanding of the situation?</a:t>
            </a:r>
          </a:p>
          <a:p>
            <a:pPr marL="746125" indent="-736600">
              <a:buNone/>
            </a:pPr>
            <a:r>
              <a:rPr lang="en-US" sz="3400" dirty="0">
                <a:solidFill>
                  <a:schemeClr val="accent1"/>
                </a:solidFill>
              </a:rPr>
              <a:t>30m	Simulation Debrief</a:t>
            </a:r>
            <a:r>
              <a:rPr lang="en-US" sz="3400" b="1" dirty="0">
                <a:solidFill>
                  <a:schemeClr val="accent1"/>
                </a:solidFill>
              </a:rPr>
              <a:t>	</a:t>
            </a:r>
            <a:endParaRPr lang="en-US" sz="3400" dirty="0">
              <a:solidFill>
                <a:schemeClr val="accent1"/>
              </a:solidFill>
            </a:endParaRPr>
          </a:p>
          <a:p>
            <a:pPr marL="50800" indent="0">
              <a:buNone/>
            </a:pPr>
            <a:endParaRPr lang="en-US" dirty="0">
              <a:solidFill>
                <a:schemeClr val="accent1"/>
              </a:solidFill>
            </a:endParaRPr>
          </a:p>
        </p:txBody>
      </p:sp>
      <p:sp>
        <p:nvSpPr>
          <p:cNvPr id="4" name="Slide Number Placeholder 3">
            <a:extLst>
              <a:ext uri="{FF2B5EF4-FFF2-40B4-BE49-F238E27FC236}">
                <a16:creationId xmlns:a16="http://schemas.microsoft.com/office/drawing/2014/main" id="{92D7167E-5CC6-CB60-9212-EAF3721E4860}"/>
              </a:ext>
            </a:extLst>
          </p:cNvPr>
          <p:cNvSpPr>
            <a:spLocks noGrp="1"/>
          </p:cNvSpPr>
          <p:nvPr>
            <p:ph type="sldNum" sz="quarter" idx="12"/>
          </p:nvPr>
        </p:nvSpPr>
        <p:spPr>
          <a:xfrm>
            <a:off x="9319517" y="6342722"/>
            <a:ext cx="2743200" cy="365125"/>
          </a:xfrm>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extLst>
      <p:ext uri="{BB962C8B-B14F-4D97-AF65-F5344CB8AC3E}">
        <p14:creationId xmlns:p14="http://schemas.microsoft.com/office/powerpoint/2010/main" val="4293831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D34B-9AA7-5A48-9D81-11EC430ECF4F}"/>
              </a:ext>
            </a:extLst>
          </p:cNvPr>
          <p:cNvSpPr>
            <a:spLocks noGrp="1"/>
          </p:cNvSpPr>
          <p:nvPr>
            <p:ph type="title"/>
          </p:nvPr>
        </p:nvSpPr>
        <p:spPr>
          <a:xfrm>
            <a:off x="83906" y="1"/>
            <a:ext cx="12024189" cy="2116476"/>
          </a:xfrm>
          <a:solidFill>
            <a:schemeClr val="accent1"/>
          </a:solidFill>
        </p:spPr>
        <p:txBody>
          <a:bodyPr>
            <a:normAutofit fontScale="90000"/>
          </a:bodyPr>
          <a:lstStyle/>
          <a:p>
            <a:pPr lvl="0" algn="ctr">
              <a:lnSpc>
                <a:spcPct val="100000"/>
              </a:lnSpc>
            </a:pPr>
            <a:r>
              <a:rPr lang="en-US" b="1" dirty="0">
                <a:solidFill>
                  <a:schemeClr val="bg1"/>
                </a:solidFill>
              </a:rPr>
              <a:t>PULPCO</a:t>
            </a:r>
            <a:br>
              <a:rPr lang="en-US" b="1" dirty="0">
                <a:solidFill>
                  <a:schemeClr val="bg1"/>
                </a:solidFill>
              </a:rPr>
            </a:br>
            <a:r>
              <a:rPr lang="en-US" b="1" i="1" dirty="0">
                <a:solidFill>
                  <a:schemeClr val="bg1"/>
                </a:solidFill>
              </a:rPr>
              <a:t>Designing</a:t>
            </a:r>
            <a:br>
              <a:rPr lang="en-US" b="1" dirty="0">
                <a:solidFill>
                  <a:schemeClr val="bg1"/>
                </a:solidFill>
              </a:rPr>
            </a:br>
            <a:r>
              <a:rPr lang="en-US" b="1" dirty="0">
                <a:solidFill>
                  <a:schemeClr val="bg1"/>
                </a:solidFill>
              </a:rPr>
              <a:t>Our Future ‘Empowered’ Hybrid Work Arrangements</a:t>
            </a:r>
          </a:p>
        </p:txBody>
      </p:sp>
      <p:sp>
        <p:nvSpPr>
          <p:cNvPr id="4" name="Slide Number Placeholder 3">
            <a:extLst>
              <a:ext uri="{FF2B5EF4-FFF2-40B4-BE49-F238E27FC236}">
                <a16:creationId xmlns:a16="http://schemas.microsoft.com/office/drawing/2014/main" id="{05DB414D-2918-4D99-B8F9-8DEA3502A892}"/>
              </a:ext>
            </a:extLst>
          </p:cNvPr>
          <p:cNvSpPr>
            <a:spLocks noGrp="1"/>
          </p:cNvSpPr>
          <p:nvPr>
            <p:ph type="sldNum" idx="12"/>
          </p:nvPr>
        </p:nvSpPr>
        <p:spPr>
          <a:xfrm>
            <a:off x="9364895" y="6421348"/>
            <a:ext cx="2743200" cy="365125"/>
          </a:xfrm>
        </p:spPr>
        <p:txBody>
          <a:bodyPr/>
          <a:lstStyle/>
          <a:p>
            <a:pPr marL="0" lvl="0" indent="0" algn="r" rtl="0">
              <a:spcBef>
                <a:spcPts val="0"/>
              </a:spcBef>
              <a:spcAft>
                <a:spcPts val="0"/>
              </a:spcAft>
              <a:buNone/>
            </a:pPr>
            <a:fld id="{00000000-1234-1234-1234-123412341234}" type="slidenum">
              <a:rPr lang="en-US" smtClean="0"/>
              <a:t>4</a:t>
            </a:fld>
            <a:endParaRPr lang="en-US" dirty="0"/>
          </a:p>
        </p:txBody>
      </p:sp>
      <p:graphicFrame>
        <p:nvGraphicFramePr>
          <p:cNvPr id="13" name="Table 12">
            <a:extLst>
              <a:ext uri="{FF2B5EF4-FFF2-40B4-BE49-F238E27FC236}">
                <a16:creationId xmlns:a16="http://schemas.microsoft.com/office/drawing/2014/main" id="{EADA911C-B23B-4844-9FF4-433D23D61A27}"/>
              </a:ext>
            </a:extLst>
          </p:cNvPr>
          <p:cNvGraphicFramePr>
            <a:graphicFrameLocks noGrp="1"/>
          </p:cNvGraphicFramePr>
          <p:nvPr>
            <p:extLst>
              <p:ext uri="{D42A27DB-BD31-4B8C-83A1-F6EECF244321}">
                <p14:modId xmlns:p14="http://schemas.microsoft.com/office/powerpoint/2010/main" val="4160669784"/>
              </p:ext>
            </p:extLst>
          </p:nvPr>
        </p:nvGraphicFramePr>
        <p:xfrm>
          <a:off x="83905" y="2116477"/>
          <a:ext cx="12111213" cy="4661269"/>
        </p:xfrm>
        <a:graphic>
          <a:graphicData uri="http://schemas.openxmlformats.org/drawingml/2006/table">
            <a:tbl>
              <a:tblPr firstRow="1" firstCol="1" bandRow="1">
                <a:tableStyleId>{5C22544A-7EE6-4342-B048-85BDC9FD1C3A}</a:tableStyleId>
              </a:tblPr>
              <a:tblGrid>
                <a:gridCol w="11946653">
                  <a:extLst>
                    <a:ext uri="{9D8B030D-6E8A-4147-A177-3AD203B41FA5}">
                      <a16:colId xmlns:a16="http://schemas.microsoft.com/office/drawing/2014/main" val="281812455"/>
                    </a:ext>
                  </a:extLst>
                </a:gridCol>
                <a:gridCol w="164560">
                  <a:extLst>
                    <a:ext uri="{9D8B030D-6E8A-4147-A177-3AD203B41FA5}">
                      <a16:colId xmlns:a16="http://schemas.microsoft.com/office/drawing/2014/main" val="2325464428"/>
                    </a:ext>
                  </a:extLst>
                </a:gridCol>
              </a:tblGrid>
              <a:tr h="433895">
                <a:tc>
                  <a:txBody>
                    <a:bodyPr/>
                    <a:lstStyle/>
                    <a:p>
                      <a:pPr marL="0" marR="0" algn="ctr">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10,000 Employees in 15 Divisions in 3 diverse National Cultures</a:t>
                      </a:r>
                    </a:p>
                  </a:txBody>
                  <a:tcPr marL="69580" marR="69580" marT="0" marB="0"/>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9580" marR="69580" marT="0" marB="0"/>
                </a:tc>
                <a:extLst>
                  <a:ext uri="{0D108BD9-81ED-4DB2-BD59-A6C34878D82A}">
                    <a16:rowId xmlns:a16="http://schemas.microsoft.com/office/drawing/2014/main" val="928360587"/>
                  </a:ext>
                </a:extLst>
              </a:tr>
              <a:tr h="69538">
                <a:tc>
                  <a:txBody>
                    <a:bodyPr/>
                    <a:lstStyle/>
                    <a:p>
                      <a:pPr marL="0" marR="0">
                        <a:spcBef>
                          <a:spcPts val="0"/>
                        </a:spcBef>
                        <a:spcAft>
                          <a:spcPts val="0"/>
                        </a:spcAft>
                      </a:pPr>
                      <a:endParaRPr lang="en-US" sz="800" dirty="0">
                        <a:effectLst/>
                        <a:latin typeface="Calibri" panose="020F0502020204030204" pitchFamily="34" charset="0"/>
                        <a:ea typeface="Calibri" panose="020F0502020204030204" pitchFamily="34" charset="0"/>
                        <a:cs typeface="Calibri" panose="020F0502020204030204" pitchFamily="34" charset="0"/>
                      </a:endParaRPr>
                    </a:p>
                  </a:txBody>
                  <a:tcPr marL="69580" marR="69580" marT="0" marB="0"/>
                </a:tc>
                <a:tc>
                  <a:txBody>
                    <a:bodyPr/>
                    <a:lstStyle/>
                    <a:p>
                      <a:pPr marL="285750" marR="0" lvl="0" indent="-285750">
                        <a:lnSpc>
                          <a:spcPct val="85000"/>
                        </a:lnSpc>
                        <a:spcBef>
                          <a:spcPts val="200"/>
                        </a:spcBef>
                        <a:spcAft>
                          <a:spcPts val="200"/>
                        </a:spcAft>
                        <a:buClr>
                          <a:schemeClr val="accent1"/>
                        </a:buClr>
                        <a:buFont typeface="Arial" panose="020B0604020202020204" pitchFamily="34" charset="0"/>
                        <a:buChar char="•"/>
                        <a:tabLst/>
                      </a:pPr>
                      <a:endParaRPr lang="en-US" sz="80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69580" marR="69580" marT="0" marB="0"/>
                </a:tc>
                <a:extLst>
                  <a:ext uri="{0D108BD9-81ED-4DB2-BD59-A6C34878D82A}">
                    <a16:rowId xmlns:a16="http://schemas.microsoft.com/office/drawing/2014/main" val="3764423382"/>
                  </a:ext>
                </a:extLst>
              </a:tr>
              <a:tr h="1567764">
                <a:tc>
                  <a:txBody>
                    <a:bodyPr/>
                    <a:lstStyle/>
                    <a:p>
                      <a:pPr marL="0" marR="0" algn="ctr">
                        <a:spcBef>
                          <a:spcPts val="0"/>
                        </a:spcBef>
                        <a:spcAft>
                          <a:spcPts val="0"/>
                        </a:spcAft>
                      </a:pPr>
                      <a:r>
                        <a:rPr lang="en-US" sz="3200" dirty="0">
                          <a:effectLst/>
                          <a:latin typeface="Calibri" panose="020F0502020204030204" pitchFamily="34" charset="0"/>
                          <a:cs typeface="Calibri" panose="020F0502020204030204" pitchFamily="34" charset="0"/>
                        </a:rPr>
                        <a:t>Each Division &amp; Business Unit </a:t>
                      </a:r>
                    </a:p>
                    <a:p>
                      <a:pPr marL="0" marR="0" algn="ctr">
                        <a:spcBef>
                          <a:spcPts val="0"/>
                        </a:spcBef>
                        <a:spcAft>
                          <a:spcPts val="0"/>
                        </a:spcAft>
                      </a:pPr>
                      <a:r>
                        <a:rPr lang="en-US" sz="3200" dirty="0">
                          <a:effectLst/>
                          <a:latin typeface="Calibri" panose="020F0502020204030204" pitchFamily="34" charset="0"/>
                          <a:cs typeface="Calibri" panose="020F0502020204030204" pitchFamily="34" charset="0"/>
                        </a:rPr>
                        <a:t>to Design </a:t>
                      </a:r>
                    </a:p>
                    <a:p>
                      <a:pPr marL="0" marR="0" algn="ctr">
                        <a:spcBef>
                          <a:spcPts val="0"/>
                        </a:spcBef>
                        <a:spcAft>
                          <a:spcPts val="0"/>
                        </a:spcAft>
                      </a:pPr>
                      <a:r>
                        <a:rPr lang="en-US" sz="3200" dirty="0">
                          <a:effectLst/>
                          <a:latin typeface="Calibri" panose="020F0502020204030204" pitchFamily="34" charset="0"/>
                          <a:cs typeface="Calibri" panose="020F0502020204030204" pitchFamily="34" charset="0"/>
                        </a:rPr>
                        <a:t>The Best Solutions for their Own Business</a:t>
                      </a:r>
                      <a:r>
                        <a:rPr lang="en-US" sz="2000" dirty="0">
                          <a:effectLst/>
                          <a:latin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9580" marR="69580" marT="0" marB="0"/>
                </a:tc>
                <a:tc>
                  <a:txBody>
                    <a:bodyPr/>
                    <a:lstStyle/>
                    <a:p>
                      <a:pPr marL="285750" marR="0" lvl="0" indent="-285750">
                        <a:lnSpc>
                          <a:spcPct val="85000"/>
                        </a:lnSpc>
                        <a:spcBef>
                          <a:spcPts val="200"/>
                        </a:spcBef>
                        <a:spcAft>
                          <a:spcPts val="200"/>
                        </a:spcAft>
                        <a:buClr>
                          <a:schemeClr val="accent1"/>
                        </a:buClr>
                        <a:buFont typeface="Arial" panose="020B0604020202020204" pitchFamily="34" charset="0"/>
                        <a:buChar char="•"/>
                        <a:tabLst/>
                      </a:pPr>
                      <a:endParaRPr lang="en-US" sz="160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69580" marR="69580" marT="0" marB="0"/>
                </a:tc>
                <a:extLst>
                  <a:ext uri="{0D108BD9-81ED-4DB2-BD59-A6C34878D82A}">
                    <a16:rowId xmlns:a16="http://schemas.microsoft.com/office/drawing/2014/main" val="448215519"/>
                  </a:ext>
                </a:extLst>
              </a:tr>
              <a:tr h="1081556">
                <a:tc>
                  <a:txBody>
                    <a:bodyPr/>
                    <a:lstStyle/>
                    <a:p>
                      <a:pPr marL="0" marR="0" algn="ctr">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With &amp; By</a:t>
                      </a:r>
                    </a:p>
                    <a:p>
                      <a:pPr marL="0" marR="0" algn="ctr">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Their Own People</a:t>
                      </a:r>
                    </a:p>
                  </a:txBody>
                  <a:tcPr marL="69580" marR="69580" marT="0" marB="0"/>
                </a:tc>
                <a:tc>
                  <a:txBody>
                    <a:bodyPr/>
                    <a:lstStyle/>
                    <a:p>
                      <a:pPr marL="285750" marR="0" lvl="0" indent="-285750">
                        <a:lnSpc>
                          <a:spcPct val="85000"/>
                        </a:lnSpc>
                        <a:spcBef>
                          <a:spcPts val="200"/>
                        </a:spcBef>
                        <a:spcAft>
                          <a:spcPts val="200"/>
                        </a:spcAft>
                        <a:buClr>
                          <a:schemeClr val="accent1"/>
                        </a:buClr>
                        <a:buFont typeface="Arial" panose="020B0604020202020204" pitchFamily="34" charset="0"/>
                        <a:buChar char="•"/>
                        <a:tabLst/>
                      </a:pPr>
                      <a:endParaRPr lang="en-US" sz="160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69580" marR="69580" marT="0" marB="0"/>
                </a:tc>
                <a:extLst>
                  <a:ext uri="{0D108BD9-81ED-4DB2-BD59-A6C34878D82A}">
                    <a16:rowId xmlns:a16="http://schemas.microsoft.com/office/drawing/2014/main" val="4144514443"/>
                  </a:ext>
                </a:extLst>
              </a:tr>
              <a:tr h="97985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effectLst/>
                          <a:latin typeface="Calibri" panose="020F0502020204030204" pitchFamily="34" charset="0"/>
                          <a:ea typeface="Calibri" panose="020F0502020204030204" pitchFamily="34" charset="0"/>
                          <a:cs typeface="Calibri" panose="020F0502020204030204" pitchFamily="34" charset="0"/>
                        </a:rPr>
                        <a:t>Within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dirty="0">
                          <a:effectLst/>
                          <a:latin typeface="Calibri" panose="020F0502020204030204" pitchFamily="34" charset="0"/>
                          <a:ea typeface="Calibri" panose="020F0502020204030204" pitchFamily="34" charset="0"/>
                          <a:cs typeface="Calibri" panose="020F0502020204030204" pitchFamily="34" charset="0"/>
                        </a:rPr>
                        <a:t>Our Shared Corporate Vision, Values &amp; Purpose</a:t>
                      </a:r>
                    </a:p>
                  </a:txBody>
                  <a:tcPr marL="69580" marR="69580" marT="0" marB="0"/>
                </a:tc>
                <a:tc>
                  <a:txBody>
                    <a:bodyPr/>
                    <a:lstStyle/>
                    <a:p>
                      <a:pPr marL="285750" marR="0" lvl="0" indent="-285750">
                        <a:lnSpc>
                          <a:spcPct val="85000"/>
                        </a:lnSpc>
                        <a:spcBef>
                          <a:spcPts val="200"/>
                        </a:spcBef>
                        <a:spcAft>
                          <a:spcPts val="200"/>
                        </a:spcAft>
                        <a:buClr>
                          <a:schemeClr val="accent1"/>
                        </a:buClr>
                        <a:buFont typeface="Arial" panose="020B0604020202020204" pitchFamily="34" charset="0"/>
                        <a:buChar char="•"/>
                        <a:tabLst/>
                      </a:pPr>
                      <a:endParaRPr lang="en-US" sz="160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69580" marR="69580" marT="0" marB="0"/>
                </a:tc>
                <a:extLst>
                  <a:ext uri="{0D108BD9-81ED-4DB2-BD59-A6C34878D82A}">
                    <a16:rowId xmlns:a16="http://schemas.microsoft.com/office/drawing/2014/main" val="1275283586"/>
                  </a:ext>
                </a:extLst>
              </a:tr>
              <a:tr h="47628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i="1" dirty="0">
                          <a:effectLst/>
                          <a:latin typeface="Calibri" panose="020F0502020204030204" pitchFamily="34" charset="0"/>
                          <a:ea typeface="Calibri" panose="020F0502020204030204" pitchFamily="34" charset="0"/>
                          <a:cs typeface="Calibri" panose="020F0502020204030204" pitchFamily="34" charset="0"/>
                        </a:rPr>
                        <a:t>“To be Exceptional People Creating </a:t>
                      </a:r>
                      <a:r>
                        <a:rPr lang="en-US" sz="2800" i="1" dirty="0" err="1">
                          <a:effectLst/>
                          <a:latin typeface="Calibri" panose="020F0502020204030204" pitchFamily="34" charset="0"/>
                          <a:ea typeface="Calibri" panose="020F0502020204030204" pitchFamily="34" charset="0"/>
                          <a:cs typeface="Calibri" panose="020F0502020204030204" pitchFamily="34" charset="0"/>
                        </a:rPr>
                        <a:t>BioProducts</a:t>
                      </a:r>
                      <a:r>
                        <a:rPr lang="en-US" sz="2800" i="1" dirty="0">
                          <a:effectLst/>
                          <a:latin typeface="Calibri" panose="020F0502020204030204" pitchFamily="34" charset="0"/>
                          <a:ea typeface="Calibri" panose="020F0502020204030204" pitchFamily="34" charset="0"/>
                          <a:cs typeface="Calibri" panose="020F0502020204030204" pitchFamily="34" charset="0"/>
                        </a:rPr>
                        <a:t> for a Sustainable World</a:t>
                      </a:r>
                      <a:r>
                        <a:rPr lang="en-US" sz="2000" i="1" dirty="0">
                          <a:effectLst/>
                          <a:latin typeface="Calibri" panose="020F0502020204030204" pitchFamily="34" charset="0"/>
                          <a:ea typeface="Calibri" panose="020F0502020204030204" pitchFamily="34" charset="0"/>
                          <a:cs typeface="Calibri" panose="020F0502020204030204" pitchFamily="34" charset="0"/>
                        </a:rPr>
                        <a:t>”</a:t>
                      </a:r>
                    </a:p>
                  </a:txBody>
                  <a:tcPr marL="69580" marR="69580" marT="0" marB="0"/>
                </a:tc>
                <a:tc>
                  <a:txBody>
                    <a:bodyPr/>
                    <a:lstStyle/>
                    <a:p>
                      <a:pPr marL="285750" marR="0" lvl="0" indent="-285750">
                        <a:lnSpc>
                          <a:spcPct val="85000"/>
                        </a:lnSpc>
                        <a:spcBef>
                          <a:spcPts val="200"/>
                        </a:spcBef>
                        <a:spcAft>
                          <a:spcPts val="200"/>
                        </a:spcAft>
                        <a:buClr>
                          <a:schemeClr val="accent1"/>
                        </a:buClr>
                        <a:buFont typeface="Arial" panose="020B0604020202020204" pitchFamily="34" charset="0"/>
                        <a:buChar char="•"/>
                        <a:tabLst/>
                      </a:pPr>
                      <a:endParaRPr lang="en-US" sz="160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69580" marR="69580" marT="0" marB="0"/>
                </a:tc>
                <a:extLst>
                  <a:ext uri="{0D108BD9-81ED-4DB2-BD59-A6C34878D82A}">
                    <a16:rowId xmlns:a16="http://schemas.microsoft.com/office/drawing/2014/main" val="4221235029"/>
                  </a:ext>
                </a:extLst>
              </a:tr>
            </a:tbl>
          </a:graphicData>
        </a:graphic>
      </p:graphicFrame>
    </p:spTree>
    <p:extLst>
      <p:ext uri="{BB962C8B-B14F-4D97-AF65-F5344CB8AC3E}">
        <p14:creationId xmlns:p14="http://schemas.microsoft.com/office/powerpoint/2010/main" val="2864742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2BE6D34B-9AA7-5A48-9D81-11EC430ECF4F}"/>
              </a:ext>
            </a:extLst>
          </p:cNvPr>
          <p:cNvSpPr>
            <a:spLocks noGrp="1"/>
          </p:cNvSpPr>
          <p:nvPr>
            <p:ph type="title"/>
          </p:nvPr>
        </p:nvSpPr>
        <p:spPr>
          <a:xfrm>
            <a:off x="398033" y="698346"/>
            <a:ext cx="10615139" cy="892525"/>
          </a:xfrm>
        </p:spPr>
        <p:txBody>
          <a:bodyPr>
            <a:normAutofit fontScale="90000"/>
          </a:bodyPr>
          <a:lstStyle/>
          <a:p>
            <a:pPr lvl="0">
              <a:lnSpc>
                <a:spcPct val="100000"/>
              </a:lnSpc>
            </a:pPr>
            <a:r>
              <a:rPr lang="en-US" b="1" dirty="0">
                <a:solidFill>
                  <a:srgbClr val="FFFFFF"/>
                </a:solidFill>
              </a:rPr>
              <a:t>First Principles for Human-Centered Designing</a:t>
            </a:r>
          </a:p>
        </p:txBody>
      </p:sp>
      <p:sp>
        <p:nvSpPr>
          <p:cNvPr id="25" name="Rectangle 24">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5DB414D-2918-4D99-B8F9-8DEA3502A892}"/>
              </a:ext>
            </a:extLst>
          </p:cNvPr>
          <p:cNvSpPr>
            <a:spLocks noGrp="1"/>
          </p:cNvSpPr>
          <p:nvPr>
            <p:ph type="sldNum" idx="12"/>
          </p:nvPr>
        </p:nvSpPr>
        <p:spPr>
          <a:xfrm>
            <a:off x="9364895" y="6421348"/>
            <a:ext cx="2743200" cy="365125"/>
          </a:xfrm>
        </p:spPr>
        <p:txBody>
          <a:bodyPr/>
          <a:lstStyle/>
          <a:p>
            <a:pPr marL="0" lvl="0" indent="0" algn="r" rtl="0">
              <a:spcBef>
                <a:spcPts val="0"/>
              </a:spcBef>
              <a:spcAft>
                <a:spcPts val="0"/>
              </a:spcAft>
              <a:buNone/>
            </a:pPr>
            <a:r>
              <a:rPr lang="en-US" dirty="0"/>
              <a:t>5</a:t>
            </a:r>
          </a:p>
        </p:txBody>
      </p:sp>
      <p:graphicFrame>
        <p:nvGraphicFramePr>
          <p:cNvPr id="13" name="Table 12">
            <a:extLst>
              <a:ext uri="{FF2B5EF4-FFF2-40B4-BE49-F238E27FC236}">
                <a16:creationId xmlns:a16="http://schemas.microsoft.com/office/drawing/2014/main" id="{EADA911C-B23B-4844-9FF4-433D23D61A27}"/>
              </a:ext>
            </a:extLst>
          </p:cNvPr>
          <p:cNvGraphicFramePr>
            <a:graphicFrameLocks noGrp="1"/>
          </p:cNvGraphicFramePr>
          <p:nvPr>
            <p:extLst>
              <p:ext uri="{D42A27DB-BD31-4B8C-83A1-F6EECF244321}">
                <p14:modId xmlns:p14="http://schemas.microsoft.com/office/powerpoint/2010/main" val="3024079781"/>
              </p:ext>
            </p:extLst>
          </p:nvPr>
        </p:nvGraphicFramePr>
        <p:xfrm>
          <a:off x="3778128" y="2465569"/>
          <a:ext cx="7817733" cy="3870733"/>
        </p:xfrm>
        <a:graphic>
          <a:graphicData uri="http://schemas.openxmlformats.org/drawingml/2006/table">
            <a:tbl>
              <a:tblPr firstRow="1" firstCol="1" bandRow="1">
                <a:tableStyleId>{5C22544A-7EE6-4342-B048-85BDC9FD1C3A}</a:tableStyleId>
              </a:tblPr>
              <a:tblGrid>
                <a:gridCol w="2937509">
                  <a:extLst>
                    <a:ext uri="{9D8B030D-6E8A-4147-A177-3AD203B41FA5}">
                      <a16:colId xmlns:a16="http://schemas.microsoft.com/office/drawing/2014/main" val="281812455"/>
                    </a:ext>
                  </a:extLst>
                </a:gridCol>
                <a:gridCol w="4880224">
                  <a:extLst>
                    <a:ext uri="{9D8B030D-6E8A-4147-A177-3AD203B41FA5}">
                      <a16:colId xmlns:a16="http://schemas.microsoft.com/office/drawing/2014/main" val="2325464428"/>
                    </a:ext>
                  </a:extLst>
                </a:gridCol>
              </a:tblGrid>
              <a:tr h="284624">
                <a:tc>
                  <a:txBody>
                    <a:bodyPr/>
                    <a:lstStyle/>
                    <a:p>
                      <a:pPr marL="0" marR="0" algn="ctr">
                        <a:spcBef>
                          <a:spcPts val="0"/>
                        </a:spcBef>
                        <a:spcAft>
                          <a:spcPts val="0"/>
                        </a:spcAft>
                      </a:pPr>
                      <a:r>
                        <a:rPr lang="en-US" sz="2000" dirty="0">
                          <a:effectLst/>
                          <a:latin typeface="Calibri" panose="020F0502020204030204" pitchFamily="34" charset="0"/>
                          <a:cs typeface="Calibri" panose="020F0502020204030204" pitchFamily="34" charset="0"/>
                        </a:rPr>
                        <a:t>First Principles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latin typeface="Calibri" panose="020F0502020204030204" pitchFamily="34" charset="0"/>
                          <a:cs typeface="Calibri" panose="020F0502020204030204" pitchFamily="34" charset="0"/>
                        </a:rPr>
                        <a:t>In Practice</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928360587"/>
                  </a:ext>
                </a:extLst>
              </a:tr>
              <a:tr h="148869">
                <a:tc>
                  <a:txBody>
                    <a:bodyPr/>
                    <a:lstStyle/>
                    <a:p>
                      <a:pPr marL="0" marR="0">
                        <a:spcBef>
                          <a:spcPts val="0"/>
                        </a:spcBef>
                        <a:spcAft>
                          <a:spcPts val="0"/>
                        </a:spcAft>
                      </a:pPr>
                      <a:endParaRPr lang="en-US" sz="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285750" marR="0" lvl="0" indent="-285750">
                        <a:lnSpc>
                          <a:spcPct val="85000"/>
                        </a:lnSpc>
                        <a:spcBef>
                          <a:spcPts val="200"/>
                        </a:spcBef>
                        <a:spcAft>
                          <a:spcPts val="200"/>
                        </a:spcAft>
                        <a:buClr>
                          <a:schemeClr val="accent1"/>
                        </a:buClr>
                        <a:buFont typeface="Arial" panose="020B0604020202020204" pitchFamily="34" charset="0"/>
                        <a:buChar char="•"/>
                        <a:tabLst/>
                      </a:pPr>
                      <a:endParaRPr lang="en-US" sz="80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764423382"/>
                  </a:ext>
                </a:extLst>
              </a:tr>
              <a:tr h="935511">
                <a:tc>
                  <a:txBody>
                    <a:bodyPr/>
                    <a:lstStyle/>
                    <a:p>
                      <a:pPr marL="0" marR="0">
                        <a:spcBef>
                          <a:spcPts val="0"/>
                        </a:spcBef>
                        <a:spcAft>
                          <a:spcPts val="0"/>
                        </a:spcAft>
                      </a:pPr>
                      <a:r>
                        <a:rPr lang="en-US" sz="2000" dirty="0">
                          <a:effectLst/>
                          <a:latin typeface="Calibri" panose="020F0502020204030204" pitchFamily="34" charset="0"/>
                          <a:cs typeface="Calibri" panose="020F0502020204030204" pitchFamily="34" charset="0"/>
                        </a:rPr>
                        <a:t>Respect for human dignity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285750" marR="0" lvl="0" indent="-285750">
                        <a:lnSpc>
                          <a:spcPct val="85000"/>
                        </a:lnSpc>
                        <a:spcBef>
                          <a:spcPts val="200"/>
                        </a:spcBef>
                        <a:spcAft>
                          <a:spcPts val="200"/>
                        </a:spcAft>
                        <a:buClr>
                          <a:schemeClr val="accent1"/>
                        </a:buClr>
                        <a:buFont typeface="Arial" panose="020B0604020202020204" pitchFamily="34" charset="0"/>
                        <a:buChar char="•"/>
                        <a:tabLst/>
                      </a:pPr>
                      <a:r>
                        <a:rPr lang="en-US" sz="1600" dirty="0">
                          <a:solidFill>
                            <a:schemeClr val="accent1"/>
                          </a:solidFill>
                          <a:effectLst/>
                          <a:latin typeface="Calibri" panose="020F0502020204030204" pitchFamily="34" charset="0"/>
                          <a:cs typeface="Calibri" panose="020F0502020204030204" pitchFamily="34" charset="0"/>
                        </a:rPr>
                        <a:t>Enhance human dignity</a:t>
                      </a:r>
                    </a:p>
                    <a:p>
                      <a:pPr marL="285750" marR="0" lvl="0" indent="-285750">
                        <a:lnSpc>
                          <a:spcPct val="85000"/>
                        </a:lnSpc>
                        <a:spcBef>
                          <a:spcPts val="200"/>
                        </a:spcBef>
                        <a:spcAft>
                          <a:spcPts val="200"/>
                        </a:spcAft>
                        <a:buClr>
                          <a:schemeClr val="accent1"/>
                        </a:buClr>
                        <a:buFont typeface="Arial" panose="020B0604020202020204" pitchFamily="34" charset="0"/>
                        <a:buChar char="•"/>
                        <a:tabLst/>
                      </a:pPr>
                      <a:r>
                        <a:rPr lang="en-US" sz="1600" dirty="0">
                          <a:solidFill>
                            <a:schemeClr val="accent1"/>
                          </a:solidFill>
                          <a:effectLst/>
                          <a:latin typeface="Calibri" panose="020F0502020204030204" pitchFamily="34" charset="0"/>
                          <a:cs typeface="Calibri" panose="020F0502020204030204" pitchFamily="34" charset="0"/>
                        </a:rPr>
                        <a:t>Trust and believe in people (Theory Y)</a:t>
                      </a:r>
                    </a:p>
                    <a:p>
                      <a:pPr marL="285750" marR="0" lvl="0" indent="-285750">
                        <a:lnSpc>
                          <a:spcPct val="85000"/>
                        </a:lnSpc>
                        <a:spcBef>
                          <a:spcPts val="200"/>
                        </a:spcBef>
                        <a:spcAft>
                          <a:spcPts val="200"/>
                        </a:spcAft>
                        <a:buClr>
                          <a:schemeClr val="accent1"/>
                        </a:buClr>
                        <a:buFont typeface="Arial" panose="020B0604020202020204" pitchFamily="34" charset="0"/>
                        <a:buChar char="•"/>
                        <a:tabLst/>
                      </a:pPr>
                      <a:r>
                        <a:rPr lang="en-US" sz="1600" dirty="0">
                          <a:solidFill>
                            <a:schemeClr val="accent1"/>
                          </a:solidFill>
                          <a:effectLst/>
                          <a:latin typeface="Calibri" panose="020F0502020204030204" pitchFamily="34" charset="0"/>
                          <a:cs typeface="Calibri" panose="020F0502020204030204" pitchFamily="34" charset="0"/>
                        </a:rPr>
                        <a:t>Capital and technology as tools in service of all people</a:t>
                      </a:r>
                    </a:p>
                    <a:p>
                      <a:pPr marL="285750" marR="0" lvl="0" indent="-285750">
                        <a:lnSpc>
                          <a:spcPct val="85000"/>
                        </a:lnSpc>
                        <a:spcBef>
                          <a:spcPts val="200"/>
                        </a:spcBef>
                        <a:spcAft>
                          <a:spcPts val="200"/>
                        </a:spcAft>
                        <a:buClr>
                          <a:schemeClr val="accent1"/>
                        </a:buClr>
                        <a:buFont typeface="Arial" panose="020B0604020202020204" pitchFamily="34" charset="0"/>
                        <a:buChar char="•"/>
                        <a:tabLst/>
                      </a:pPr>
                      <a:r>
                        <a:rPr lang="en-US" sz="1600" dirty="0">
                          <a:solidFill>
                            <a:schemeClr val="accent1"/>
                          </a:solidFill>
                          <a:effectLst/>
                          <a:latin typeface="Calibri" panose="020F0502020204030204" pitchFamily="34" charset="0"/>
                          <a:cs typeface="Calibri" panose="020F0502020204030204" pitchFamily="34" charset="0"/>
                        </a:rPr>
                        <a:t>Human centered design of technology</a:t>
                      </a:r>
                      <a:endParaRPr lang="en-US" sz="160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48215519"/>
                  </a:ext>
                </a:extLst>
              </a:tr>
              <a:tr h="1159130">
                <a:tc>
                  <a:txBody>
                    <a:bodyPr/>
                    <a:lstStyle/>
                    <a:p>
                      <a:pPr marL="0" marR="0">
                        <a:spcBef>
                          <a:spcPts val="0"/>
                        </a:spcBef>
                        <a:spcAft>
                          <a:spcPts val="0"/>
                        </a:spcAft>
                      </a:pPr>
                      <a:r>
                        <a:rPr lang="en-US" sz="2000" dirty="0">
                          <a:effectLst/>
                          <a:latin typeface="Calibri" panose="020F0502020204030204" pitchFamily="34" charset="0"/>
                          <a:cs typeface="Calibri" panose="020F0502020204030204" pitchFamily="34" charset="0"/>
                        </a:rPr>
                        <a:t>Self-determination and Co-Determination</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285750" marR="0" lvl="0" indent="-285750">
                        <a:lnSpc>
                          <a:spcPct val="85000"/>
                        </a:lnSpc>
                        <a:spcBef>
                          <a:spcPts val="200"/>
                        </a:spcBef>
                        <a:spcAft>
                          <a:spcPts val="200"/>
                        </a:spcAft>
                        <a:buClr>
                          <a:schemeClr val="accent1"/>
                        </a:buClr>
                        <a:buFont typeface="Arial" panose="020B0604020202020204" pitchFamily="34" charset="0"/>
                        <a:buChar char="•"/>
                        <a:tabLst/>
                      </a:pPr>
                      <a:r>
                        <a:rPr lang="en-US" sz="1600" dirty="0">
                          <a:solidFill>
                            <a:schemeClr val="accent1"/>
                          </a:solidFill>
                          <a:effectLst/>
                          <a:latin typeface="Calibri" panose="020F0502020204030204" pitchFamily="34" charset="0"/>
                          <a:cs typeface="Calibri" panose="020F0502020204030204" pitchFamily="34" charset="0"/>
                        </a:rPr>
                        <a:t>Choice and voice</a:t>
                      </a:r>
                    </a:p>
                    <a:p>
                      <a:pPr marL="285750" marR="0" lvl="0" indent="-285750">
                        <a:lnSpc>
                          <a:spcPct val="85000"/>
                        </a:lnSpc>
                        <a:spcBef>
                          <a:spcPts val="200"/>
                        </a:spcBef>
                        <a:spcAft>
                          <a:spcPts val="200"/>
                        </a:spcAft>
                        <a:buClr>
                          <a:schemeClr val="accent1"/>
                        </a:buClr>
                        <a:buFont typeface="Arial" panose="020B0604020202020204" pitchFamily="34" charset="0"/>
                        <a:buChar char="•"/>
                        <a:tabLst/>
                      </a:pPr>
                      <a:r>
                        <a:rPr lang="en-US" sz="1600" dirty="0">
                          <a:solidFill>
                            <a:schemeClr val="accent1"/>
                          </a:solidFill>
                          <a:effectLst/>
                          <a:latin typeface="Calibri" panose="020F0502020204030204" pitchFamily="34" charset="0"/>
                          <a:cs typeface="Calibri" panose="020F0502020204030204" pitchFamily="34" charset="0"/>
                        </a:rPr>
                        <a:t>Responsible autonomy</a:t>
                      </a:r>
                    </a:p>
                    <a:p>
                      <a:pPr marL="285750" marR="0" lvl="0" indent="-285750" algn="l" defTabSz="914400" rtl="0" eaLnBrk="1" fontAlgn="auto" latinLnBrk="0" hangingPunct="1">
                        <a:lnSpc>
                          <a:spcPct val="85000"/>
                        </a:lnSpc>
                        <a:spcBef>
                          <a:spcPts val="200"/>
                        </a:spcBef>
                        <a:spcAft>
                          <a:spcPts val="200"/>
                        </a:spcAft>
                        <a:buClr>
                          <a:schemeClr val="accent1"/>
                        </a:buClr>
                        <a:buSzTx/>
                        <a:buFont typeface="Arial" panose="020B0604020202020204" pitchFamily="34" charset="0"/>
                        <a:buChar char="•"/>
                        <a:tabLst/>
                        <a:defRPr/>
                      </a:pPr>
                      <a:r>
                        <a:rPr lang="en-US" sz="1600" dirty="0">
                          <a:solidFill>
                            <a:schemeClr val="accent1"/>
                          </a:solidFill>
                          <a:effectLst/>
                          <a:latin typeface="Calibri" panose="020F0502020204030204" pitchFamily="34" charset="0"/>
                          <a:cs typeface="Calibri" panose="020F0502020204030204" pitchFamily="34" charset="0"/>
                        </a:rPr>
                        <a:t>Negotiated order and consensus</a:t>
                      </a:r>
                    </a:p>
                    <a:p>
                      <a:pPr marL="285750" marR="0" lvl="0" indent="-285750">
                        <a:lnSpc>
                          <a:spcPct val="85000"/>
                        </a:lnSpc>
                        <a:spcBef>
                          <a:spcPts val="200"/>
                        </a:spcBef>
                        <a:spcAft>
                          <a:spcPts val="200"/>
                        </a:spcAft>
                        <a:buClr>
                          <a:schemeClr val="accent1"/>
                        </a:buClr>
                        <a:buFont typeface="Arial" panose="020B0604020202020204" pitchFamily="34" charset="0"/>
                        <a:buChar char="•"/>
                        <a:tabLst/>
                      </a:pPr>
                      <a:r>
                        <a:rPr lang="en-US" sz="1600" dirty="0">
                          <a:solidFill>
                            <a:schemeClr val="accent1"/>
                          </a:solidFill>
                          <a:effectLst/>
                          <a:latin typeface="Calibri" panose="020F0502020204030204" pitchFamily="34" charset="0"/>
                          <a:cs typeface="Calibri" panose="020F0502020204030204" pitchFamily="34" charset="0"/>
                        </a:rPr>
                        <a:t>Connection and communion</a:t>
                      </a:r>
                    </a:p>
                    <a:p>
                      <a:pPr marL="285750" marR="0" lvl="0" indent="-285750">
                        <a:lnSpc>
                          <a:spcPct val="85000"/>
                        </a:lnSpc>
                        <a:spcBef>
                          <a:spcPts val="200"/>
                        </a:spcBef>
                        <a:spcAft>
                          <a:spcPts val="200"/>
                        </a:spcAft>
                        <a:buClr>
                          <a:schemeClr val="accent1"/>
                        </a:buClr>
                        <a:buFont typeface="Arial" panose="020B0604020202020204" pitchFamily="34" charset="0"/>
                        <a:buChar char="•"/>
                        <a:tabLst/>
                      </a:pPr>
                      <a:r>
                        <a:rPr lang="en-US" sz="1600" dirty="0">
                          <a:solidFill>
                            <a:schemeClr val="accent1"/>
                          </a:solidFill>
                          <a:effectLst/>
                          <a:latin typeface="Calibri" panose="020F0502020204030204" pitchFamily="34" charset="0"/>
                          <a:cs typeface="Calibri" panose="020F0502020204030204" pitchFamily="34" charset="0"/>
                        </a:rPr>
                        <a:t>Dialogue and dialogic design</a:t>
                      </a:r>
                      <a:endParaRPr lang="en-US" sz="160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144514443"/>
                  </a:ext>
                </a:extLst>
              </a:tr>
              <a:tr h="43618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effectLst/>
                          <a:latin typeface="Calibri" panose="020F0502020204030204" pitchFamily="34" charset="0"/>
                          <a:cs typeface="Calibri" panose="020F0502020204030204" pitchFamily="34" charset="0"/>
                        </a:rPr>
                        <a:t>Mutual Flourishing</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285750" marR="0" lvl="0" indent="-285750">
                        <a:lnSpc>
                          <a:spcPct val="85000"/>
                        </a:lnSpc>
                        <a:spcBef>
                          <a:spcPts val="200"/>
                        </a:spcBef>
                        <a:spcAft>
                          <a:spcPts val="200"/>
                        </a:spcAft>
                        <a:buClr>
                          <a:schemeClr val="accent1"/>
                        </a:buClr>
                        <a:buFont typeface="Arial" panose="020B0604020202020204" pitchFamily="34" charset="0"/>
                        <a:buChar char="•"/>
                        <a:tabLst/>
                      </a:pPr>
                      <a:r>
                        <a:rPr lang="en-US" sz="1600" dirty="0">
                          <a:solidFill>
                            <a:schemeClr val="accent1"/>
                          </a:solidFill>
                          <a:effectLst/>
                          <a:latin typeface="Calibri" panose="020F0502020204030204" pitchFamily="34" charset="0"/>
                          <a:cs typeface="Calibri" panose="020F0502020204030204" pitchFamily="34" charset="0"/>
                        </a:rPr>
                        <a:t>Reciprocity and symbiosis</a:t>
                      </a:r>
                    </a:p>
                    <a:p>
                      <a:pPr marL="285750" marR="0" lvl="0" indent="-285750">
                        <a:lnSpc>
                          <a:spcPct val="85000"/>
                        </a:lnSpc>
                        <a:spcBef>
                          <a:spcPts val="200"/>
                        </a:spcBef>
                        <a:spcAft>
                          <a:spcPts val="200"/>
                        </a:spcAft>
                        <a:buClr>
                          <a:schemeClr val="accent1"/>
                        </a:buClr>
                        <a:buFont typeface="Arial" panose="020B0604020202020204" pitchFamily="34" charset="0"/>
                        <a:buChar char="•"/>
                        <a:tabLst/>
                      </a:pPr>
                      <a:r>
                        <a:rPr lang="en-US" sz="1600" dirty="0">
                          <a:solidFill>
                            <a:schemeClr val="accent1"/>
                          </a:solidFill>
                          <a:effectLst/>
                          <a:latin typeface="Calibri" panose="020F0502020204030204" pitchFamily="34" charset="0"/>
                          <a:cs typeface="Calibri" panose="020F0502020204030204" pitchFamily="34" charset="0"/>
                        </a:rPr>
                        <a:t>Mutual beneficial outcomes</a:t>
                      </a:r>
                      <a:endParaRPr lang="en-US" sz="160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275283586"/>
                  </a:ext>
                </a:extLst>
              </a:tr>
              <a:tr h="44446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effectLst/>
                          <a:latin typeface="Calibri" panose="020F0502020204030204" pitchFamily="34" charset="0"/>
                          <a:cs typeface="Calibri" panose="020F0502020204030204" pitchFamily="34" charset="0"/>
                        </a:rPr>
                        <a:t>Open systems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285750" marR="0" lvl="0" indent="-285750">
                        <a:lnSpc>
                          <a:spcPct val="85000"/>
                        </a:lnSpc>
                        <a:spcBef>
                          <a:spcPts val="200"/>
                        </a:spcBef>
                        <a:spcAft>
                          <a:spcPts val="200"/>
                        </a:spcAft>
                        <a:buClr>
                          <a:schemeClr val="accent1"/>
                        </a:buClr>
                        <a:buFont typeface="Arial" panose="020B0604020202020204" pitchFamily="34" charset="0"/>
                        <a:buChar char="•"/>
                        <a:tabLst/>
                      </a:pPr>
                      <a:r>
                        <a:rPr lang="en-US" sz="1600" dirty="0">
                          <a:solidFill>
                            <a:schemeClr val="accent1"/>
                          </a:solidFill>
                          <a:effectLst/>
                          <a:latin typeface="Calibri" panose="020F0502020204030204" pitchFamily="34" charset="0"/>
                          <a:cs typeface="Calibri" panose="020F0502020204030204" pitchFamily="34" charset="0"/>
                        </a:rPr>
                        <a:t>Whole systems thinking and wholeness</a:t>
                      </a:r>
                    </a:p>
                    <a:p>
                      <a:pPr marL="285750" marR="0" lvl="0" indent="-285750">
                        <a:lnSpc>
                          <a:spcPct val="85000"/>
                        </a:lnSpc>
                        <a:spcBef>
                          <a:spcPts val="200"/>
                        </a:spcBef>
                        <a:spcAft>
                          <a:spcPts val="200"/>
                        </a:spcAft>
                        <a:buClr>
                          <a:schemeClr val="accent1"/>
                        </a:buClr>
                        <a:buFont typeface="Arial" panose="020B0604020202020204" pitchFamily="34" charset="0"/>
                        <a:buChar char="•"/>
                        <a:tabLst/>
                      </a:pPr>
                      <a:r>
                        <a:rPr lang="en-US" sz="1600" dirty="0">
                          <a:solidFill>
                            <a:schemeClr val="accent1"/>
                          </a:solidFill>
                          <a:effectLst/>
                          <a:latin typeface="Calibri" panose="020F0502020204030204" pitchFamily="34" charset="0"/>
                          <a:cs typeface="Calibri" panose="020F0502020204030204" pitchFamily="34" charset="0"/>
                        </a:rPr>
                        <a:t>Socio-psychological/technical/ecological systems</a:t>
                      </a:r>
                    </a:p>
                    <a:p>
                      <a:pPr marL="285750" marR="0" lvl="0" indent="-285750">
                        <a:lnSpc>
                          <a:spcPct val="85000"/>
                        </a:lnSpc>
                        <a:spcBef>
                          <a:spcPts val="200"/>
                        </a:spcBef>
                        <a:spcAft>
                          <a:spcPts val="200"/>
                        </a:spcAft>
                        <a:buClr>
                          <a:schemeClr val="accent1"/>
                        </a:buClr>
                        <a:buFont typeface="Arial" panose="020B0604020202020204" pitchFamily="34" charset="0"/>
                        <a:buChar char="•"/>
                        <a:tabLst/>
                      </a:pPr>
                      <a:r>
                        <a:rPr lang="en-US" sz="1600" dirty="0">
                          <a:solidFill>
                            <a:schemeClr val="accent1"/>
                          </a:solidFill>
                          <a:effectLst/>
                          <a:latin typeface="Calibri" panose="020F0502020204030204" pitchFamily="34" charset="0"/>
                          <a:cs typeface="Calibri" panose="020F0502020204030204" pitchFamily="34" charset="0"/>
                        </a:rPr>
                        <a:t>Enterprises as organisms within the natural order</a:t>
                      </a:r>
                      <a:endParaRPr lang="en-US" sz="160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221235029"/>
                  </a:ext>
                </a:extLst>
              </a:tr>
            </a:tbl>
          </a:graphicData>
        </a:graphic>
      </p:graphicFrame>
      <p:pic>
        <p:nvPicPr>
          <p:cNvPr id="10" name="Picture 9" descr="Diagram&#10;&#10;Description automatically generated">
            <a:extLst>
              <a:ext uri="{FF2B5EF4-FFF2-40B4-BE49-F238E27FC236}">
                <a16:creationId xmlns:a16="http://schemas.microsoft.com/office/drawing/2014/main" id="{18CECAE7-497B-E84B-B4C4-7991A274F411}"/>
              </a:ext>
            </a:extLst>
          </p:cNvPr>
          <p:cNvPicPr>
            <a:picLocks noChangeAspect="1"/>
          </p:cNvPicPr>
          <p:nvPr/>
        </p:nvPicPr>
        <p:blipFill>
          <a:blip r:embed="rId4"/>
          <a:stretch>
            <a:fillRect/>
          </a:stretch>
        </p:blipFill>
        <p:spPr>
          <a:xfrm>
            <a:off x="69971" y="3121816"/>
            <a:ext cx="3638186" cy="2680769"/>
          </a:xfrm>
          <a:prstGeom prst="rect">
            <a:avLst/>
          </a:prstGeom>
        </p:spPr>
      </p:pic>
      <p:sp>
        <p:nvSpPr>
          <p:cNvPr id="3" name="TextBox 2">
            <a:extLst>
              <a:ext uri="{FF2B5EF4-FFF2-40B4-BE49-F238E27FC236}">
                <a16:creationId xmlns:a16="http://schemas.microsoft.com/office/drawing/2014/main" id="{057B9D36-87A3-4D93-FABD-F82EA135E5EF}"/>
              </a:ext>
            </a:extLst>
          </p:cNvPr>
          <p:cNvSpPr txBox="1"/>
          <p:nvPr/>
        </p:nvSpPr>
        <p:spPr>
          <a:xfrm>
            <a:off x="33232" y="2569917"/>
            <a:ext cx="3638186" cy="477054"/>
          </a:xfrm>
          <a:prstGeom prst="rect">
            <a:avLst/>
          </a:prstGeom>
          <a:noFill/>
        </p:spPr>
        <p:txBody>
          <a:bodyPr wrap="square" rtlCol="0">
            <a:spAutoFit/>
          </a:bodyPr>
          <a:lstStyle/>
          <a:p>
            <a:r>
              <a:rPr lang="en-US" i="1" dirty="0">
                <a:solidFill>
                  <a:schemeClr val="accent1">
                    <a:lumMod val="50000"/>
                  </a:schemeClr>
                </a:solidFill>
              </a:rPr>
              <a:t>The first basis from which a thing is known</a:t>
            </a:r>
            <a:r>
              <a:rPr lang="en-US" b="1" i="1" dirty="0">
                <a:solidFill>
                  <a:schemeClr val="accent1">
                    <a:lumMod val="50000"/>
                  </a:schemeClr>
                </a:solidFill>
              </a:rPr>
              <a:t>.</a:t>
            </a:r>
            <a:r>
              <a:rPr lang="en-US" dirty="0">
                <a:solidFill>
                  <a:schemeClr val="accent1">
                    <a:lumMod val="50000"/>
                  </a:schemeClr>
                </a:solidFill>
              </a:rPr>
              <a:t>        </a:t>
            </a:r>
          </a:p>
          <a:p>
            <a:pPr algn="r"/>
            <a:r>
              <a:rPr lang="en-US" sz="1100" dirty="0">
                <a:solidFill>
                  <a:schemeClr val="accent1">
                    <a:lumMod val="50000"/>
                  </a:schemeClr>
                </a:solidFill>
              </a:rPr>
              <a:t>Aristotle</a:t>
            </a:r>
            <a:endParaRPr lang="en-US" dirty="0">
              <a:solidFill>
                <a:schemeClr val="accent1">
                  <a:lumMod val="50000"/>
                </a:schemeClr>
              </a:solidFill>
            </a:endParaRPr>
          </a:p>
        </p:txBody>
      </p:sp>
    </p:spTree>
    <p:extLst>
      <p:ext uri="{BB962C8B-B14F-4D97-AF65-F5344CB8AC3E}">
        <p14:creationId xmlns:p14="http://schemas.microsoft.com/office/powerpoint/2010/main" val="1773556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pSp>
        <p:nvGrpSpPr>
          <p:cNvPr id="118" name="Google Shape;118;p5"/>
          <p:cNvGrpSpPr/>
          <p:nvPr/>
        </p:nvGrpSpPr>
        <p:grpSpPr>
          <a:xfrm>
            <a:off x="4203440" y="945313"/>
            <a:ext cx="7126958" cy="5759557"/>
            <a:chOff x="2437000" y="607071"/>
            <a:chExt cx="7126958" cy="5759557"/>
          </a:xfrm>
        </p:grpSpPr>
        <p:sp>
          <p:nvSpPr>
            <p:cNvPr id="119" name="Google Shape;119;p5"/>
            <p:cNvSpPr/>
            <p:nvPr/>
          </p:nvSpPr>
          <p:spPr>
            <a:xfrm>
              <a:off x="2437000" y="633073"/>
              <a:ext cx="3600000" cy="3600000"/>
            </a:xfrm>
            <a:prstGeom prst="ellipse">
              <a:avLst/>
            </a:prstGeom>
            <a:solidFill>
              <a:srgbClr val="92D05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i="0" u="none" strike="noStrike" cap="none" dirty="0">
                  <a:solidFill>
                    <a:schemeClr val="lt1"/>
                  </a:solidFill>
                  <a:latin typeface="Cutive"/>
                  <a:ea typeface="Cutive"/>
                  <a:cs typeface="Cutive"/>
                  <a:sym typeface="Cutive"/>
                </a:rPr>
                <a:t>Socio-Ecological</a:t>
              </a:r>
              <a:endParaRPr sz="2800" b="1" dirty="0"/>
            </a:p>
            <a:p>
              <a:pPr marL="0" marR="0" lvl="0" indent="0" algn="l" rtl="0">
                <a:spcBef>
                  <a:spcPts val="0"/>
                </a:spcBef>
                <a:spcAft>
                  <a:spcPts val="0"/>
                </a:spcAft>
                <a:buNone/>
              </a:pPr>
              <a:r>
                <a:rPr lang="en-US" sz="2800" b="1" dirty="0">
                  <a:solidFill>
                    <a:schemeClr val="lt1"/>
                  </a:solidFill>
                  <a:latin typeface="Cutive"/>
                  <a:ea typeface="Cutive"/>
                  <a:cs typeface="Cutive"/>
                  <a:sym typeface="Cutive"/>
                </a:rPr>
                <a:t>Perspective</a:t>
              </a:r>
              <a:endParaRPr sz="2800" b="1" dirty="0"/>
            </a:p>
          </p:txBody>
        </p:sp>
        <p:sp>
          <p:nvSpPr>
            <p:cNvPr id="120" name="Google Shape;120;p5"/>
            <p:cNvSpPr/>
            <p:nvPr/>
          </p:nvSpPr>
          <p:spPr>
            <a:xfrm>
              <a:off x="5723478" y="607071"/>
              <a:ext cx="3840480" cy="36000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R="0" lvl="0" indent="0" algn="r" rtl="0">
                <a:spcAft>
                  <a:spcPts val="0"/>
                </a:spcAft>
                <a:buNone/>
              </a:pPr>
              <a:endParaRPr lang="en-US" sz="2200" dirty="0">
                <a:solidFill>
                  <a:schemeClr val="lt1"/>
                </a:solidFill>
                <a:latin typeface="Cutive"/>
                <a:ea typeface="Cutive"/>
                <a:cs typeface="Cutive"/>
                <a:sym typeface="Cutive"/>
              </a:endParaRPr>
            </a:p>
            <a:p>
              <a:pPr marR="0" lvl="0" indent="0" algn="r" rtl="0">
                <a:spcAft>
                  <a:spcPts val="0"/>
                </a:spcAft>
                <a:buNone/>
              </a:pPr>
              <a:r>
                <a:rPr lang="en-US" sz="2800" dirty="0">
                  <a:solidFill>
                    <a:schemeClr val="lt1"/>
                  </a:solidFill>
                  <a:latin typeface="Cutive"/>
                  <a:ea typeface="Cutive"/>
                  <a:cs typeface="Cutive"/>
                  <a:sym typeface="Cutive"/>
                </a:rPr>
                <a:t>Socio-Psychological</a:t>
              </a:r>
              <a:endParaRPr sz="2800" dirty="0"/>
            </a:p>
            <a:p>
              <a:pPr marR="0" lvl="0" indent="0" algn="r" rtl="0">
                <a:spcAft>
                  <a:spcPts val="0"/>
                </a:spcAft>
                <a:buNone/>
              </a:pPr>
              <a:r>
                <a:rPr lang="en-US" sz="2800" dirty="0">
                  <a:solidFill>
                    <a:schemeClr val="lt1"/>
                  </a:solidFill>
                  <a:latin typeface="Cutive"/>
                  <a:ea typeface="Cutive"/>
                  <a:cs typeface="Cutive"/>
                  <a:sym typeface="Cutive"/>
                </a:rPr>
                <a:t>Perspective</a:t>
              </a:r>
              <a:endParaRPr sz="2800" dirty="0"/>
            </a:p>
            <a:p>
              <a:pPr marL="0" marR="0" lvl="0" indent="0" algn="ctr" rtl="0">
                <a:spcBef>
                  <a:spcPts val="0"/>
                </a:spcBef>
                <a:spcAft>
                  <a:spcPts val="0"/>
                </a:spcAft>
                <a:buNone/>
              </a:pPr>
              <a:endParaRPr sz="2400" dirty="0">
                <a:solidFill>
                  <a:schemeClr val="lt1"/>
                </a:solidFill>
                <a:latin typeface="Cutive"/>
                <a:ea typeface="Cutive"/>
                <a:cs typeface="Cutive"/>
                <a:sym typeface="Cutive"/>
              </a:endParaRPr>
            </a:p>
          </p:txBody>
        </p:sp>
        <p:sp>
          <p:nvSpPr>
            <p:cNvPr id="121" name="Google Shape;121;p5"/>
            <p:cNvSpPr/>
            <p:nvPr/>
          </p:nvSpPr>
          <p:spPr>
            <a:xfrm>
              <a:off x="4060804" y="2766628"/>
              <a:ext cx="3600000" cy="3600000"/>
            </a:xfrm>
            <a:prstGeom prst="ellipse">
              <a:avLst/>
            </a:prstGeom>
            <a:solidFill>
              <a:srgbClr val="0070C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utive"/>
                <a:ea typeface="Cutive"/>
                <a:cs typeface="Cutive"/>
                <a:sym typeface="Cutive"/>
              </a:endParaRPr>
            </a:p>
            <a:p>
              <a:pPr marL="0" marR="0" lvl="0" indent="0" algn="ctr" rtl="0">
                <a:spcBef>
                  <a:spcPts val="0"/>
                </a:spcBef>
                <a:spcAft>
                  <a:spcPts val="0"/>
                </a:spcAft>
                <a:buNone/>
              </a:pPr>
              <a:endParaRPr sz="2000" dirty="0">
                <a:solidFill>
                  <a:schemeClr val="lt1"/>
                </a:solidFill>
                <a:latin typeface="Cutive"/>
                <a:ea typeface="Cutive"/>
                <a:cs typeface="Cutive"/>
                <a:sym typeface="Cutive"/>
              </a:endParaRPr>
            </a:p>
            <a:p>
              <a:pPr marL="0" marR="0" lvl="0" indent="0" algn="ctr" rtl="0">
                <a:spcBef>
                  <a:spcPts val="0"/>
                </a:spcBef>
                <a:spcAft>
                  <a:spcPts val="0"/>
                </a:spcAft>
                <a:buNone/>
              </a:pPr>
              <a:endParaRPr sz="2000" dirty="0">
                <a:solidFill>
                  <a:schemeClr val="lt1"/>
                </a:solidFill>
                <a:latin typeface="Cutive"/>
                <a:ea typeface="Cutive"/>
                <a:cs typeface="Cutive"/>
                <a:sym typeface="Cutive"/>
              </a:endParaRPr>
            </a:p>
            <a:p>
              <a:pPr marL="0" marR="0" lvl="0" indent="0" algn="ctr" rtl="0">
                <a:spcBef>
                  <a:spcPts val="0"/>
                </a:spcBef>
                <a:spcAft>
                  <a:spcPts val="0"/>
                </a:spcAft>
                <a:buNone/>
              </a:pPr>
              <a:r>
                <a:rPr lang="en-US" sz="2800" dirty="0">
                  <a:solidFill>
                    <a:schemeClr val="lt1"/>
                  </a:solidFill>
                  <a:latin typeface="Cutive"/>
                  <a:ea typeface="Cutive"/>
                  <a:cs typeface="Cutive"/>
                  <a:sym typeface="Cutive"/>
                </a:rPr>
                <a:t>Socio-Technical </a:t>
              </a:r>
              <a:endParaRPr sz="2800" dirty="0"/>
            </a:p>
            <a:p>
              <a:pPr marL="0" marR="0" lvl="0" indent="0" algn="ctr" rtl="0">
                <a:spcBef>
                  <a:spcPts val="0"/>
                </a:spcBef>
                <a:spcAft>
                  <a:spcPts val="0"/>
                </a:spcAft>
                <a:buNone/>
              </a:pPr>
              <a:r>
                <a:rPr lang="en-US" sz="2800" dirty="0">
                  <a:solidFill>
                    <a:schemeClr val="lt1"/>
                  </a:solidFill>
                  <a:latin typeface="Cutive"/>
                  <a:ea typeface="Cutive"/>
                  <a:cs typeface="Cutive"/>
                  <a:sym typeface="Cutive"/>
                </a:rPr>
                <a:t> Perspective</a:t>
              </a:r>
              <a:endParaRPr sz="2800" dirty="0"/>
            </a:p>
          </p:txBody>
        </p:sp>
        <p:sp>
          <p:nvSpPr>
            <p:cNvPr id="122" name="Google Shape;122;p5"/>
            <p:cNvSpPr/>
            <p:nvPr/>
          </p:nvSpPr>
          <p:spPr>
            <a:xfrm>
              <a:off x="4624086" y="2374329"/>
              <a:ext cx="2634149" cy="1860082"/>
            </a:xfrm>
            <a:prstGeom prst="ellipse">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dirty="0">
                  <a:solidFill>
                    <a:srgbClr val="262626"/>
                  </a:solidFill>
                  <a:latin typeface="Cutive"/>
                  <a:ea typeface="Cutive"/>
                  <a:cs typeface="Cutive"/>
                  <a:sym typeface="Cutive"/>
                </a:rPr>
                <a:t>Integral Whole System </a:t>
              </a:r>
              <a:endParaRPr sz="2200" b="1" dirty="0"/>
            </a:p>
            <a:p>
              <a:pPr marL="0" marR="0" lvl="0" indent="0" algn="ctr" rtl="0">
                <a:spcBef>
                  <a:spcPts val="0"/>
                </a:spcBef>
                <a:spcAft>
                  <a:spcPts val="0"/>
                </a:spcAft>
                <a:buNone/>
              </a:pPr>
              <a:r>
                <a:rPr lang="en-US" sz="2200" b="1" dirty="0">
                  <a:solidFill>
                    <a:srgbClr val="262626"/>
                  </a:solidFill>
                  <a:latin typeface="Cutive"/>
                  <a:ea typeface="Cutive"/>
                  <a:cs typeface="Cutive"/>
                  <a:sym typeface="Cutive"/>
                </a:rPr>
                <a:t>Participative Design Process</a:t>
              </a:r>
              <a:endParaRPr sz="2200" b="1" dirty="0">
                <a:solidFill>
                  <a:srgbClr val="262626"/>
                </a:solidFill>
                <a:latin typeface="Cutive"/>
                <a:ea typeface="Cutive"/>
                <a:cs typeface="Cutive"/>
                <a:sym typeface="Cutive"/>
              </a:endParaRPr>
            </a:p>
          </p:txBody>
        </p:sp>
      </p:grpSp>
      <p:sp>
        <p:nvSpPr>
          <p:cNvPr id="123" name="Google Shape;123;p5"/>
          <p:cNvSpPr txBox="1"/>
          <p:nvPr/>
        </p:nvSpPr>
        <p:spPr>
          <a:xfrm>
            <a:off x="243829" y="2285978"/>
            <a:ext cx="4112914" cy="1938952"/>
          </a:xfrm>
          <a:prstGeom prst="rect">
            <a:avLst/>
          </a:prstGeom>
          <a:noFill/>
          <a:ln>
            <a:noFill/>
          </a:ln>
        </p:spPr>
        <p:txBody>
          <a:bodyPr spcFirstLastPara="1" wrap="square" lIns="91425" tIns="45700" rIns="91425" bIns="45700" anchor="t" anchorCtr="0">
            <a:spAutoFit/>
          </a:bodyPr>
          <a:lstStyle/>
          <a:p>
            <a:pPr lvl="0"/>
            <a:r>
              <a:rPr lang="en-US" sz="4000" b="1" dirty="0">
                <a:solidFill>
                  <a:schemeClr val="accent1"/>
                </a:solidFill>
                <a:latin typeface="Calibri" panose="020F0502020204030204" pitchFamily="34" charset="0"/>
                <a:ea typeface="Cutive"/>
                <a:cs typeface="Calibri" panose="020F0502020204030204" pitchFamily="34" charset="0"/>
                <a:sym typeface="Cutive"/>
              </a:rPr>
              <a:t>Our Heritage of ‘Whole System’ Integral Designing</a:t>
            </a:r>
            <a:endParaRPr sz="4000" b="1" dirty="0">
              <a:solidFill>
                <a:schemeClr val="accent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F6F294C-1735-0046-B510-B0C1DC68C27D}"/>
              </a:ext>
            </a:extLst>
          </p:cNvPr>
          <p:cNvSpPr txBox="1"/>
          <p:nvPr/>
        </p:nvSpPr>
        <p:spPr>
          <a:xfrm>
            <a:off x="434873" y="5359624"/>
            <a:ext cx="4659766" cy="1169551"/>
          </a:xfrm>
          <a:prstGeom prst="rect">
            <a:avLst/>
          </a:prstGeom>
          <a:noFill/>
        </p:spPr>
        <p:txBody>
          <a:bodyPr wrap="square" rtlCol="0">
            <a:spAutoFit/>
          </a:bodyPr>
          <a:lstStyle/>
          <a:p>
            <a:r>
              <a:rPr lang="en-US" i="1" dirty="0">
                <a:solidFill>
                  <a:schemeClr val="accent1"/>
                </a:solidFill>
                <a:latin typeface="Calibri" panose="020F0502020204030204" pitchFamily="34" charset="0"/>
                <a:cs typeface="Calibri" panose="020F0502020204030204" pitchFamily="34" charset="0"/>
              </a:rPr>
              <a:t>Trist et al., (1990-1997), </a:t>
            </a:r>
          </a:p>
          <a:p>
            <a:r>
              <a:rPr lang="en-US" i="1" dirty="0">
                <a:solidFill>
                  <a:schemeClr val="accent1"/>
                </a:solidFill>
                <a:latin typeface="Calibri" panose="020F0502020204030204" pitchFamily="34" charset="0"/>
                <a:cs typeface="Calibri" panose="020F0502020204030204" pitchFamily="34" charset="0"/>
              </a:rPr>
              <a:t>”The Social Engagement of </a:t>
            </a:r>
          </a:p>
          <a:p>
            <a:r>
              <a:rPr lang="en-US" i="1" dirty="0">
                <a:solidFill>
                  <a:schemeClr val="accent1"/>
                </a:solidFill>
                <a:latin typeface="Calibri" panose="020F0502020204030204" pitchFamily="34" charset="0"/>
                <a:cs typeface="Calibri" panose="020F0502020204030204" pitchFamily="34" charset="0"/>
              </a:rPr>
              <a:t>The Social Sciences: A </a:t>
            </a:r>
            <a:r>
              <a:rPr lang="en-US" i="1" dirty="0" err="1">
                <a:solidFill>
                  <a:schemeClr val="accent1"/>
                </a:solidFill>
                <a:latin typeface="Calibri" panose="020F0502020204030204" pitchFamily="34" charset="0"/>
                <a:cs typeface="Calibri" panose="020F0502020204030204" pitchFamily="34" charset="0"/>
              </a:rPr>
              <a:t>Tavistock</a:t>
            </a:r>
            <a:r>
              <a:rPr lang="en-US" i="1" dirty="0">
                <a:solidFill>
                  <a:schemeClr val="accent1"/>
                </a:solidFill>
                <a:latin typeface="Calibri" panose="020F0502020204030204" pitchFamily="34" charset="0"/>
                <a:cs typeface="Calibri" panose="020F0502020204030204" pitchFamily="34" charset="0"/>
              </a:rPr>
              <a:t> Anthology”, Volumes I, II, III.</a:t>
            </a:r>
          </a:p>
          <a:p>
            <a:r>
              <a:rPr lang="en-US" i="1" dirty="0">
                <a:solidFill>
                  <a:schemeClr val="accent1"/>
                </a:solidFill>
                <a:latin typeface="Calibri" panose="020F0502020204030204" pitchFamily="34" charset="0"/>
                <a:cs typeface="Calibri" panose="020F0502020204030204" pitchFamily="34" charset="0"/>
              </a:rPr>
              <a:t>Published by the University of Pennsylvania Press and</a:t>
            </a:r>
          </a:p>
          <a:p>
            <a:r>
              <a:rPr lang="en-US" i="1" dirty="0" err="1">
                <a:solidFill>
                  <a:schemeClr val="accent1"/>
                </a:solidFill>
                <a:latin typeface="Calibri" panose="020F0502020204030204" pitchFamily="34" charset="0"/>
                <a:cs typeface="Calibri" panose="020F0502020204030204" pitchFamily="34" charset="0"/>
              </a:rPr>
              <a:t>www.moderntimesworkplace.com</a:t>
            </a:r>
            <a:endParaRPr lang="en-US" i="1" dirty="0">
              <a:solidFill>
                <a:schemeClr val="accent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43435D5-0E2C-B740-A101-8069C7D24F64}"/>
              </a:ext>
            </a:extLst>
          </p:cNvPr>
          <p:cNvSpPr txBox="1"/>
          <p:nvPr/>
        </p:nvSpPr>
        <p:spPr>
          <a:xfrm>
            <a:off x="7242746" y="5349757"/>
            <a:ext cx="3288092" cy="338554"/>
          </a:xfrm>
          <a:prstGeom prst="rect">
            <a:avLst/>
          </a:prstGeom>
          <a:noFill/>
        </p:spPr>
        <p:txBody>
          <a:bodyPr wrap="square" rtlCol="0">
            <a:spAutoFit/>
          </a:bodyPr>
          <a:lstStyle/>
          <a:p>
            <a:pPr algn="ctr"/>
            <a:r>
              <a:rPr lang="en-US" sz="1600" i="1" dirty="0">
                <a:solidFill>
                  <a:schemeClr val="accent1"/>
                </a:solidFill>
              </a:rPr>
              <a:t>.</a:t>
            </a:r>
          </a:p>
        </p:txBody>
      </p:sp>
      <p:sp>
        <p:nvSpPr>
          <p:cNvPr id="3" name="Slide Number Placeholder 3">
            <a:extLst>
              <a:ext uri="{FF2B5EF4-FFF2-40B4-BE49-F238E27FC236}">
                <a16:creationId xmlns:a16="http://schemas.microsoft.com/office/drawing/2014/main" id="{642B9C10-679A-7C08-E4C0-348D3EEB9499}"/>
              </a:ext>
            </a:extLst>
          </p:cNvPr>
          <p:cNvSpPr>
            <a:spLocks noGrp="1"/>
          </p:cNvSpPr>
          <p:nvPr>
            <p:ph type="sldNum" idx="12"/>
          </p:nvPr>
        </p:nvSpPr>
        <p:spPr>
          <a:xfrm>
            <a:off x="9266319" y="6349507"/>
            <a:ext cx="2743200" cy="365125"/>
          </a:xfrm>
        </p:spPr>
        <p:txBody>
          <a:bodyPr/>
          <a:lstStyle/>
          <a:p>
            <a:pPr marL="0" lvl="0" indent="0" algn="r" rtl="0">
              <a:spcBef>
                <a:spcPts val="0"/>
              </a:spcBef>
              <a:spcAft>
                <a:spcPts val="0"/>
              </a:spcAft>
              <a:buNone/>
            </a:pPr>
            <a:r>
              <a:rPr lang="en-US" dirty="0"/>
              <a:t>6</a:t>
            </a:r>
          </a:p>
        </p:txBody>
      </p:sp>
    </p:spTree>
    <p:extLst>
      <p:ext uri="{BB962C8B-B14F-4D97-AF65-F5344CB8AC3E}">
        <p14:creationId xmlns:p14="http://schemas.microsoft.com/office/powerpoint/2010/main" val="25140362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B19745-12A2-4B79-85D1-20C1D53059FF}"/>
              </a:ext>
            </a:extLst>
          </p:cNvPr>
          <p:cNvSpPr txBox="1"/>
          <p:nvPr/>
        </p:nvSpPr>
        <p:spPr>
          <a:xfrm>
            <a:off x="9065815" y="205236"/>
            <a:ext cx="2926080" cy="6750996"/>
          </a:xfrm>
          <a:prstGeom prst="rect">
            <a:avLst/>
          </a:prstGeom>
        </p:spPr>
        <p:txBody>
          <a:bodyPr vert="horz" lIns="91440" tIns="45720" rIns="91440" bIns="45720" rtlCol="0" anchor="b">
            <a:normAutofit fontScale="85000" lnSpcReduction="20000"/>
          </a:bodyPr>
          <a:lstStyle/>
          <a:p>
            <a:pPr>
              <a:lnSpc>
                <a:spcPct val="90000"/>
              </a:lnSpc>
              <a:spcBef>
                <a:spcPct val="0"/>
              </a:spcBef>
              <a:spcAft>
                <a:spcPts val="600"/>
              </a:spcAft>
            </a:pPr>
            <a:endParaRPr lang="en-US" sz="2800" b="1" kern="1200" dirty="0">
              <a:solidFill>
                <a:schemeClr val="accent1">
                  <a:lumMod val="75000"/>
                </a:schemeClr>
              </a:solidFill>
              <a:latin typeface="+mj-lt"/>
              <a:ea typeface="+mj-ea"/>
              <a:cs typeface="+mj-cs"/>
            </a:endParaRPr>
          </a:p>
          <a:p>
            <a:pPr>
              <a:lnSpc>
                <a:spcPct val="90000"/>
              </a:lnSpc>
              <a:spcBef>
                <a:spcPct val="0"/>
              </a:spcBef>
              <a:spcAft>
                <a:spcPts val="600"/>
              </a:spcAft>
            </a:pPr>
            <a:r>
              <a:rPr lang="en-US" sz="2800" b="1" kern="1200" dirty="0">
                <a:solidFill>
                  <a:schemeClr val="accent1"/>
                </a:solidFill>
                <a:latin typeface="+mj-lt"/>
                <a:ea typeface="+mj-ea"/>
                <a:cs typeface="+mj-cs"/>
              </a:rPr>
              <a:t>WIDE-ANGLE VIEWPOINT = holistic and inclusive ‘Landscape’ for designing</a:t>
            </a:r>
          </a:p>
          <a:p>
            <a:pPr>
              <a:lnSpc>
                <a:spcPct val="90000"/>
              </a:lnSpc>
              <a:spcBef>
                <a:spcPct val="0"/>
              </a:spcBef>
              <a:spcAft>
                <a:spcPts val="600"/>
              </a:spcAft>
            </a:pPr>
            <a:endParaRPr lang="en-US" sz="2800" b="1" kern="1200" dirty="0">
              <a:solidFill>
                <a:schemeClr val="accent1"/>
              </a:solidFill>
              <a:latin typeface="+mj-lt"/>
              <a:ea typeface="+mj-ea"/>
              <a:cs typeface="+mj-cs"/>
            </a:endParaRPr>
          </a:p>
          <a:p>
            <a:pPr>
              <a:lnSpc>
                <a:spcPct val="90000"/>
              </a:lnSpc>
              <a:spcBef>
                <a:spcPct val="0"/>
              </a:spcBef>
              <a:spcAft>
                <a:spcPts val="600"/>
              </a:spcAft>
            </a:pPr>
            <a:endParaRPr lang="en-US" sz="2800" b="1" kern="1200" dirty="0">
              <a:solidFill>
                <a:schemeClr val="accent1"/>
              </a:solidFill>
              <a:latin typeface="+mj-lt"/>
              <a:ea typeface="+mj-ea"/>
              <a:cs typeface="+mj-cs"/>
            </a:endParaRPr>
          </a:p>
          <a:p>
            <a:pPr>
              <a:lnSpc>
                <a:spcPct val="90000"/>
              </a:lnSpc>
              <a:spcBef>
                <a:spcPct val="0"/>
              </a:spcBef>
              <a:spcAft>
                <a:spcPts val="600"/>
              </a:spcAft>
            </a:pPr>
            <a:r>
              <a:rPr lang="en-US" sz="2800" b="1" kern="1200" dirty="0">
                <a:solidFill>
                  <a:schemeClr val="accent1"/>
                </a:solidFill>
                <a:latin typeface="+mj-lt"/>
                <a:ea typeface="+mj-ea"/>
                <a:cs typeface="+mj-cs"/>
              </a:rPr>
              <a:t>STANDARD</a:t>
            </a:r>
          </a:p>
          <a:p>
            <a:pPr>
              <a:lnSpc>
                <a:spcPct val="90000"/>
              </a:lnSpc>
              <a:spcBef>
                <a:spcPct val="0"/>
              </a:spcBef>
              <a:spcAft>
                <a:spcPts val="600"/>
              </a:spcAft>
            </a:pPr>
            <a:r>
              <a:rPr lang="en-US" sz="2800" b="1" kern="1200" dirty="0">
                <a:solidFill>
                  <a:schemeClr val="accent1"/>
                </a:solidFill>
                <a:latin typeface="+mj-lt"/>
                <a:ea typeface="+mj-ea"/>
                <a:cs typeface="+mj-cs"/>
              </a:rPr>
              <a:t>VIEWPOINT =</a:t>
            </a:r>
          </a:p>
          <a:p>
            <a:pPr>
              <a:lnSpc>
                <a:spcPct val="90000"/>
              </a:lnSpc>
              <a:spcBef>
                <a:spcPct val="0"/>
              </a:spcBef>
              <a:spcAft>
                <a:spcPts val="600"/>
              </a:spcAft>
            </a:pPr>
            <a:r>
              <a:rPr lang="en-US" sz="2800" b="1" kern="1200" dirty="0">
                <a:solidFill>
                  <a:schemeClr val="accent1"/>
                </a:solidFill>
                <a:latin typeface="+mj-lt"/>
                <a:ea typeface="+mj-ea"/>
                <a:cs typeface="+mj-cs"/>
              </a:rPr>
              <a:t>how human eye sees ‘Action’ &amp; ‘Structure’ in the world </a:t>
            </a:r>
          </a:p>
          <a:p>
            <a:pPr>
              <a:lnSpc>
                <a:spcPct val="90000"/>
              </a:lnSpc>
              <a:spcBef>
                <a:spcPct val="0"/>
              </a:spcBef>
              <a:spcAft>
                <a:spcPts val="600"/>
              </a:spcAft>
            </a:pPr>
            <a:endParaRPr lang="en-US" sz="2800" b="1" kern="1200" dirty="0">
              <a:solidFill>
                <a:schemeClr val="accent1"/>
              </a:solidFill>
              <a:latin typeface="+mj-lt"/>
              <a:ea typeface="+mj-ea"/>
              <a:cs typeface="+mj-cs"/>
            </a:endParaRPr>
          </a:p>
          <a:p>
            <a:pPr>
              <a:lnSpc>
                <a:spcPct val="90000"/>
              </a:lnSpc>
              <a:spcBef>
                <a:spcPct val="0"/>
              </a:spcBef>
              <a:spcAft>
                <a:spcPts val="600"/>
              </a:spcAft>
            </a:pPr>
            <a:endParaRPr lang="en-US" sz="2800" b="1" kern="1200" dirty="0">
              <a:solidFill>
                <a:schemeClr val="accent1"/>
              </a:solidFill>
              <a:latin typeface="+mj-lt"/>
              <a:ea typeface="+mj-ea"/>
              <a:cs typeface="+mj-cs"/>
            </a:endParaRPr>
          </a:p>
          <a:p>
            <a:pPr>
              <a:lnSpc>
                <a:spcPct val="90000"/>
              </a:lnSpc>
              <a:spcBef>
                <a:spcPct val="0"/>
              </a:spcBef>
              <a:spcAft>
                <a:spcPts val="600"/>
              </a:spcAft>
            </a:pPr>
            <a:r>
              <a:rPr lang="en-US" sz="2800" b="1" kern="1200" dirty="0">
                <a:solidFill>
                  <a:schemeClr val="accent1"/>
                </a:solidFill>
                <a:latin typeface="+mj-lt"/>
                <a:ea typeface="+mj-ea"/>
                <a:cs typeface="+mj-cs"/>
              </a:rPr>
              <a:t>CLOSE-UP VIEWPOINT = personal and interpersonal expression &amp; dialogue</a:t>
            </a:r>
          </a:p>
          <a:p>
            <a:pPr>
              <a:lnSpc>
                <a:spcPct val="90000"/>
              </a:lnSpc>
              <a:spcBef>
                <a:spcPct val="0"/>
              </a:spcBef>
              <a:spcAft>
                <a:spcPts val="600"/>
              </a:spcAft>
            </a:pPr>
            <a:endParaRPr lang="en-US" sz="2800" b="1" kern="1200" dirty="0">
              <a:solidFill>
                <a:schemeClr val="accent1">
                  <a:lumMod val="75000"/>
                </a:schemeClr>
              </a:solidFill>
              <a:latin typeface="+mj-lt"/>
              <a:ea typeface="+mj-ea"/>
              <a:cs typeface="+mj-cs"/>
            </a:endParaRPr>
          </a:p>
        </p:txBody>
      </p:sp>
      <p:sp>
        <p:nvSpPr>
          <p:cNvPr id="4" name="Slide Number Placeholder 3">
            <a:extLst>
              <a:ext uri="{FF2B5EF4-FFF2-40B4-BE49-F238E27FC236}">
                <a16:creationId xmlns:a16="http://schemas.microsoft.com/office/drawing/2014/main" id="{320F3AEB-19E7-416F-BD56-4D54112BD1B8}"/>
              </a:ext>
            </a:extLst>
          </p:cNvPr>
          <p:cNvSpPr>
            <a:spLocks noGrp="1"/>
          </p:cNvSpPr>
          <p:nvPr>
            <p:ph type="sldNum" idx="12"/>
          </p:nvPr>
        </p:nvSpPr>
        <p:spPr>
          <a:xfrm>
            <a:off x="10469880" y="320040"/>
            <a:ext cx="914400" cy="320040"/>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1100" kern="1200">
                <a:solidFill>
                  <a:schemeClr val="tx1">
                    <a:lumMod val="50000"/>
                    <a:lumOff val="50000"/>
                  </a:schemeClr>
                </a:solidFill>
                <a:ea typeface="+mn-ea"/>
                <a:cs typeface="+mn-cs"/>
              </a:rPr>
              <a:pPr>
                <a:lnSpc>
                  <a:spcPct val="90000"/>
                </a:lnSpc>
                <a:spcAft>
                  <a:spcPts val="600"/>
                </a:spcAft>
                <a:buClrTx/>
                <a:defRPr/>
              </a:pPr>
              <a:t>7</a:t>
            </a:fld>
            <a:endParaRPr lang="en-US" sz="1100" kern="1200">
              <a:solidFill>
                <a:schemeClr val="tx1">
                  <a:lumMod val="50000"/>
                  <a:lumOff val="50000"/>
                </a:schemeClr>
              </a:solidFill>
              <a:ea typeface="+mn-ea"/>
              <a:cs typeface="+mn-cs"/>
            </a:endParaRPr>
          </a:p>
        </p:txBody>
      </p:sp>
      <p:pic>
        <p:nvPicPr>
          <p:cNvPr id="2" name="Picture 1" descr="Customer Needs Through a Jobs-to-be-Done Lens">
            <a:extLst>
              <a:ext uri="{FF2B5EF4-FFF2-40B4-BE49-F238E27FC236}">
                <a16:creationId xmlns:a16="http://schemas.microsoft.com/office/drawing/2014/main" id="{2A3A9F22-31FE-4596-9A9D-3B9A3B17DE94}"/>
              </a:ext>
            </a:extLst>
          </p:cNvPr>
          <p:cNvPicPr/>
          <p:nvPr/>
        </p:nvPicPr>
        <p:blipFill rotWithShape="1">
          <a:blip r:embed="rId3">
            <a:extLst>
              <a:ext uri="{28A0092B-C50C-407E-A947-70E740481C1C}">
                <a14:useLocalDpi xmlns:a14="http://schemas.microsoft.com/office/drawing/2010/main" val="0"/>
              </a:ext>
            </a:extLst>
          </a:blip>
          <a:srcRect t="7077" r="1" b="294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p:spPr>
      </p:pic>
      <p:sp>
        <p:nvSpPr>
          <p:cNvPr id="5" name="Slide Number Placeholder 3">
            <a:extLst>
              <a:ext uri="{FF2B5EF4-FFF2-40B4-BE49-F238E27FC236}">
                <a16:creationId xmlns:a16="http://schemas.microsoft.com/office/drawing/2014/main" id="{CE18ED89-AA25-22F8-21C8-869C3AA3E4ED}"/>
              </a:ext>
            </a:extLst>
          </p:cNvPr>
          <p:cNvSpPr txBox="1">
            <a:spLocks/>
          </p:cNvSpPr>
          <p:nvPr/>
        </p:nvSpPr>
        <p:spPr>
          <a:xfrm>
            <a:off x="9248695" y="6355397"/>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r>
              <a:rPr lang="en-US" dirty="0"/>
              <a:t>7</a:t>
            </a:r>
          </a:p>
        </p:txBody>
      </p:sp>
    </p:spTree>
    <p:extLst>
      <p:ext uri="{BB962C8B-B14F-4D97-AF65-F5344CB8AC3E}">
        <p14:creationId xmlns:p14="http://schemas.microsoft.com/office/powerpoint/2010/main" val="99511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4" descr="Gerelateerde afbeelding"/>
          <p:cNvPicPr preferRelativeResize="0"/>
          <p:nvPr/>
        </p:nvPicPr>
        <p:blipFill rotWithShape="1">
          <a:blip r:embed="rId3">
            <a:alphaModFix/>
          </a:blip>
          <a:srcRect/>
          <a:stretch/>
        </p:blipFill>
        <p:spPr>
          <a:xfrm>
            <a:off x="0" y="0"/>
            <a:ext cx="12192000" cy="6862792"/>
          </a:xfrm>
          <a:prstGeom prst="rect">
            <a:avLst/>
          </a:prstGeom>
          <a:noFill/>
          <a:ln>
            <a:noFill/>
          </a:ln>
        </p:spPr>
      </p:pic>
      <p:sp>
        <p:nvSpPr>
          <p:cNvPr id="176" name="Google Shape;176;p14"/>
          <p:cNvSpPr/>
          <p:nvPr/>
        </p:nvSpPr>
        <p:spPr>
          <a:xfrm>
            <a:off x="-430251" y="-508776"/>
            <a:ext cx="12954000" cy="7366000"/>
          </a:xfrm>
          <a:prstGeom prst="rect">
            <a:avLst/>
          </a:prstGeom>
          <a:solidFill>
            <a:srgbClr val="000000">
              <a:alpha val="40000"/>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7" name="Google Shape;177;p14"/>
          <p:cNvSpPr txBox="1"/>
          <p:nvPr/>
        </p:nvSpPr>
        <p:spPr>
          <a:xfrm>
            <a:off x="0" y="82915"/>
            <a:ext cx="12191999" cy="697988"/>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US" sz="2400" dirty="0">
                <a:solidFill>
                  <a:schemeClr val="lt1"/>
                </a:solidFill>
                <a:latin typeface="Cutive"/>
                <a:ea typeface="Cutive"/>
                <a:cs typeface="Cutive"/>
                <a:sym typeface="Cutive"/>
              </a:rPr>
              <a:t>Three Interrelated Perspectives for ‘Whole System’ Designing</a:t>
            </a:r>
            <a:r>
              <a:rPr lang="en-US" dirty="0">
                <a:ea typeface="Cutive"/>
              </a:rPr>
              <a:t> </a:t>
            </a:r>
            <a:r>
              <a:rPr lang="en-US" sz="2400" dirty="0">
                <a:solidFill>
                  <a:schemeClr val="lt1"/>
                </a:solidFill>
                <a:latin typeface="Cutive"/>
                <a:ea typeface="Cutive"/>
                <a:cs typeface="Cutive"/>
                <a:sym typeface="Cutive"/>
              </a:rPr>
              <a:t>in the Digital Era</a:t>
            </a:r>
            <a:endParaRPr dirty="0"/>
          </a:p>
        </p:txBody>
      </p:sp>
      <p:sp>
        <p:nvSpPr>
          <p:cNvPr id="178" name="Google Shape;178;p14"/>
          <p:cNvSpPr/>
          <p:nvPr/>
        </p:nvSpPr>
        <p:spPr>
          <a:xfrm>
            <a:off x="344449" y="845288"/>
            <a:ext cx="3454400" cy="5012188"/>
          </a:xfrm>
          <a:prstGeom prst="roundRect">
            <a:avLst>
              <a:gd name="adj" fmla="val 16667"/>
            </a:avLst>
          </a:prstGeom>
          <a:solidFill>
            <a:srgbClr val="00B05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chemeClr val="lt1"/>
                </a:solidFill>
                <a:latin typeface="Cutive"/>
                <a:ea typeface="Cutive"/>
                <a:cs typeface="Cutive"/>
                <a:sym typeface="Cutive"/>
              </a:rPr>
              <a:t>Socio-Ecological Perspective </a:t>
            </a:r>
            <a:endParaRPr dirty="0"/>
          </a:p>
          <a:p>
            <a:pPr marL="0" marR="0" lvl="0" indent="0" algn="l" rtl="0">
              <a:spcBef>
                <a:spcPts val="0"/>
              </a:spcBef>
              <a:spcAft>
                <a:spcPts val="0"/>
              </a:spcAft>
              <a:buNone/>
            </a:pPr>
            <a:endParaRPr sz="1800" b="1" dirty="0">
              <a:solidFill>
                <a:schemeClr val="lt1"/>
              </a:solidFill>
              <a:latin typeface="Cutive"/>
              <a:ea typeface="Cutive"/>
              <a:cs typeface="Cutive"/>
              <a:sym typeface="Cutive"/>
            </a:endParaRPr>
          </a:p>
          <a:p>
            <a:pPr marL="0" marR="0" lvl="0" indent="0" algn="l" rtl="0">
              <a:spcBef>
                <a:spcPts val="0"/>
              </a:spcBef>
              <a:spcAft>
                <a:spcPts val="0"/>
              </a:spcAft>
              <a:buNone/>
            </a:pPr>
            <a:r>
              <a:rPr lang="en-US" sz="2100" dirty="0">
                <a:solidFill>
                  <a:schemeClr val="lt1"/>
                </a:solidFill>
                <a:latin typeface="Cutive"/>
                <a:ea typeface="Cutive"/>
                <a:cs typeface="Cutive"/>
                <a:sym typeface="Cutive"/>
              </a:rPr>
              <a:t>Is </a:t>
            </a:r>
            <a:r>
              <a:rPr lang="en-US" sz="2100" i="1" dirty="0">
                <a:solidFill>
                  <a:schemeClr val="lt1"/>
                </a:solidFill>
                <a:latin typeface="Cutive"/>
                <a:ea typeface="Cutive"/>
                <a:cs typeface="Cutive"/>
                <a:sym typeface="Cutive"/>
              </a:rPr>
              <a:t>both</a:t>
            </a:r>
            <a:r>
              <a:rPr lang="en-US" sz="2100" dirty="0">
                <a:solidFill>
                  <a:schemeClr val="lt1"/>
                </a:solidFill>
                <a:latin typeface="Cutive"/>
                <a:ea typeface="Cutive"/>
                <a:cs typeface="Cutive"/>
                <a:sym typeface="Cutive"/>
              </a:rPr>
              <a:t> about a continuously evolving </a:t>
            </a:r>
            <a:r>
              <a:rPr lang="en-US" sz="2100" i="1" dirty="0">
                <a:solidFill>
                  <a:schemeClr val="lt1"/>
                </a:solidFill>
                <a:effectLst>
                  <a:outerShdw blurRad="38100" dist="38100" dir="2700000" algn="tl">
                    <a:srgbClr val="000000">
                      <a:alpha val="43137"/>
                    </a:srgbClr>
                  </a:outerShdw>
                </a:effectLst>
                <a:latin typeface="Cutive"/>
                <a:ea typeface="Cutive"/>
                <a:cs typeface="Cutive"/>
                <a:sym typeface="Cutive"/>
              </a:rPr>
              <a:t>negotiated order </a:t>
            </a:r>
            <a:r>
              <a:rPr lang="en-US" sz="2100" dirty="0">
                <a:solidFill>
                  <a:schemeClr val="lt1"/>
                </a:solidFill>
                <a:latin typeface="Cutive"/>
                <a:ea typeface="Cutive"/>
                <a:cs typeface="Cutive"/>
                <a:sym typeface="Cutive"/>
              </a:rPr>
              <a:t>of system boundary and purpose among diverse interacting institutional actors </a:t>
            </a:r>
          </a:p>
          <a:p>
            <a:pPr marL="0" marR="0" lvl="0" indent="0" algn="ctr" rtl="0">
              <a:spcBef>
                <a:spcPts val="0"/>
              </a:spcBef>
              <a:spcAft>
                <a:spcPts val="0"/>
              </a:spcAft>
              <a:buNone/>
            </a:pPr>
            <a:r>
              <a:rPr lang="en-US" sz="2100" i="1" dirty="0">
                <a:solidFill>
                  <a:schemeClr val="lt1"/>
                </a:solidFill>
                <a:latin typeface="Cutive"/>
                <a:ea typeface="Cutive"/>
                <a:cs typeface="Cutive"/>
                <a:sym typeface="Cutive"/>
              </a:rPr>
              <a:t>and</a:t>
            </a:r>
            <a:r>
              <a:rPr lang="en-US" sz="2100" dirty="0">
                <a:solidFill>
                  <a:schemeClr val="lt1"/>
                </a:solidFill>
                <a:latin typeface="Cutive"/>
                <a:ea typeface="Cutive"/>
                <a:cs typeface="Cutive"/>
                <a:sym typeface="Cutive"/>
              </a:rPr>
              <a:t> </a:t>
            </a:r>
          </a:p>
          <a:p>
            <a:pPr marL="0" marR="0" lvl="0" indent="0" algn="l" rtl="0">
              <a:spcBef>
                <a:spcPts val="0"/>
              </a:spcBef>
              <a:spcAft>
                <a:spcPts val="0"/>
              </a:spcAft>
              <a:buNone/>
            </a:pPr>
            <a:r>
              <a:rPr lang="en-US" sz="2100" dirty="0">
                <a:solidFill>
                  <a:schemeClr val="lt1"/>
                </a:solidFill>
                <a:latin typeface="Cutive"/>
                <a:ea typeface="Cutive"/>
                <a:cs typeface="Cutive"/>
                <a:sym typeface="Cutive"/>
              </a:rPr>
              <a:t>their simultaneous pursuit of </a:t>
            </a:r>
            <a:r>
              <a:rPr lang="en-US" sz="2100" i="1" dirty="0">
                <a:solidFill>
                  <a:schemeClr val="lt1"/>
                </a:solidFill>
                <a:effectLst>
                  <a:outerShdw blurRad="38100" dist="38100" dir="2700000" algn="tl">
                    <a:srgbClr val="000000">
                      <a:alpha val="43137"/>
                    </a:srgbClr>
                  </a:outerShdw>
                </a:effectLst>
                <a:latin typeface="Cutive"/>
                <a:ea typeface="Cutive"/>
                <a:cs typeface="Cutive"/>
                <a:sym typeface="Cutive"/>
              </a:rPr>
              <a:t>alternate futures</a:t>
            </a:r>
            <a:endParaRPr sz="2100" dirty="0">
              <a:effectLst>
                <a:outerShdw blurRad="38100" dist="38100" dir="2700000" algn="tl">
                  <a:srgbClr val="000000">
                    <a:alpha val="43137"/>
                  </a:srgbClr>
                </a:outerShdw>
              </a:effectLst>
            </a:endParaRPr>
          </a:p>
        </p:txBody>
      </p:sp>
      <p:sp>
        <p:nvSpPr>
          <p:cNvPr id="179" name="Google Shape;179;p14"/>
          <p:cNvSpPr/>
          <p:nvPr/>
        </p:nvSpPr>
        <p:spPr>
          <a:xfrm>
            <a:off x="4319549" y="845288"/>
            <a:ext cx="3454400" cy="5012188"/>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chemeClr val="lt1"/>
                </a:solidFill>
                <a:latin typeface="Cutive"/>
                <a:ea typeface="Cutive"/>
                <a:cs typeface="Cutive"/>
                <a:sym typeface="Cutive"/>
              </a:rPr>
              <a:t>Socio-Technical Perspective </a:t>
            </a:r>
            <a:endParaRPr dirty="0"/>
          </a:p>
          <a:p>
            <a:pPr marL="0" marR="0" lvl="0" indent="0" algn="l" rtl="0">
              <a:spcBef>
                <a:spcPts val="0"/>
              </a:spcBef>
              <a:spcAft>
                <a:spcPts val="0"/>
              </a:spcAft>
              <a:buNone/>
            </a:pPr>
            <a:endParaRPr sz="1800" dirty="0">
              <a:solidFill>
                <a:schemeClr val="lt1"/>
              </a:solidFill>
              <a:latin typeface="Cutive"/>
              <a:ea typeface="Cutive"/>
              <a:cs typeface="Cutive"/>
              <a:sym typeface="Cutive"/>
            </a:endParaRPr>
          </a:p>
          <a:p>
            <a:pPr marL="0" marR="0" lvl="0" indent="0" algn="l" rtl="0">
              <a:spcBef>
                <a:spcPts val="0"/>
              </a:spcBef>
              <a:spcAft>
                <a:spcPts val="0"/>
              </a:spcAft>
              <a:buNone/>
            </a:pPr>
            <a:r>
              <a:rPr lang="en-US" sz="2100" dirty="0">
                <a:solidFill>
                  <a:schemeClr val="lt1"/>
                </a:solidFill>
                <a:latin typeface="Cutive"/>
                <a:ea typeface="Cutive"/>
                <a:cs typeface="Cutive"/>
                <a:sym typeface="Cutive"/>
              </a:rPr>
              <a:t>Is </a:t>
            </a:r>
            <a:r>
              <a:rPr lang="en-US" sz="2100" i="1" dirty="0">
                <a:solidFill>
                  <a:schemeClr val="lt1"/>
                </a:solidFill>
                <a:latin typeface="Cutive"/>
                <a:ea typeface="Cutive"/>
                <a:cs typeface="Cutive"/>
                <a:sym typeface="Cutive"/>
              </a:rPr>
              <a:t>both</a:t>
            </a:r>
            <a:r>
              <a:rPr lang="en-US" sz="2100" dirty="0">
                <a:solidFill>
                  <a:schemeClr val="lt1"/>
                </a:solidFill>
                <a:latin typeface="Cutive"/>
                <a:ea typeface="Cutive"/>
                <a:cs typeface="Cutive"/>
                <a:sym typeface="Cutive"/>
              </a:rPr>
              <a:t> about </a:t>
            </a:r>
            <a:r>
              <a:rPr lang="en-US" sz="2100" i="1" dirty="0">
                <a:solidFill>
                  <a:schemeClr val="lt1"/>
                </a:solidFill>
                <a:effectLst>
                  <a:outerShdw blurRad="38100" dist="38100" dir="2700000" algn="tl">
                    <a:srgbClr val="000000">
                      <a:alpha val="43137"/>
                    </a:srgbClr>
                  </a:outerShdw>
                </a:effectLst>
                <a:latin typeface="Cutive"/>
                <a:ea typeface="Cutive"/>
                <a:cs typeface="Cutive"/>
                <a:sym typeface="Cutive"/>
              </a:rPr>
              <a:t>self-organized work systems </a:t>
            </a:r>
            <a:r>
              <a:rPr lang="en-US" sz="2100" dirty="0">
                <a:solidFill>
                  <a:schemeClr val="lt1"/>
                </a:solidFill>
                <a:latin typeface="Cutive"/>
                <a:ea typeface="Cutive"/>
                <a:cs typeface="Cutive"/>
                <a:sym typeface="Cutive"/>
              </a:rPr>
              <a:t>with an optimal combination of human and digital-technical capability for value creation </a:t>
            </a:r>
          </a:p>
          <a:p>
            <a:pPr marL="0" marR="0" lvl="0" indent="0" algn="ctr" rtl="0">
              <a:spcBef>
                <a:spcPts val="0"/>
              </a:spcBef>
              <a:spcAft>
                <a:spcPts val="0"/>
              </a:spcAft>
              <a:buNone/>
            </a:pPr>
            <a:r>
              <a:rPr lang="en-US" sz="2100" i="1" dirty="0">
                <a:solidFill>
                  <a:schemeClr val="lt1"/>
                </a:solidFill>
                <a:latin typeface="Cutive"/>
                <a:ea typeface="Cutive"/>
                <a:cs typeface="Cutive"/>
                <a:sym typeface="Cutive"/>
              </a:rPr>
              <a:t>and</a:t>
            </a:r>
            <a:r>
              <a:rPr lang="en-US" sz="2100" dirty="0">
                <a:solidFill>
                  <a:schemeClr val="lt1"/>
                </a:solidFill>
                <a:latin typeface="Cutive"/>
                <a:ea typeface="Cutive"/>
                <a:cs typeface="Cutive"/>
                <a:sym typeface="Cutive"/>
              </a:rPr>
              <a:t> </a:t>
            </a:r>
          </a:p>
          <a:p>
            <a:pPr marL="0" marR="0" lvl="0" indent="0" algn="l" rtl="0">
              <a:spcBef>
                <a:spcPts val="0"/>
              </a:spcBef>
              <a:spcAft>
                <a:spcPts val="0"/>
              </a:spcAft>
              <a:buNone/>
            </a:pPr>
            <a:r>
              <a:rPr lang="en-US" sz="2100" dirty="0">
                <a:solidFill>
                  <a:schemeClr val="lt1"/>
                </a:solidFill>
                <a:latin typeface="Cutive"/>
                <a:ea typeface="Cutive"/>
                <a:cs typeface="Cutive"/>
                <a:sym typeface="Cutive"/>
              </a:rPr>
              <a:t>a </a:t>
            </a:r>
            <a:r>
              <a:rPr lang="en-US" sz="2100" i="1" dirty="0">
                <a:solidFill>
                  <a:schemeClr val="lt1"/>
                </a:solidFill>
                <a:effectLst>
                  <a:outerShdw blurRad="38100" dist="38100" dir="2700000" algn="tl">
                    <a:srgbClr val="000000">
                      <a:alpha val="43137"/>
                    </a:srgbClr>
                  </a:outerShdw>
                </a:effectLst>
                <a:latin typeface="Cutive"/>
                <a:ea typeface="Cutive"/>
                <a:cs typeface="Cutive"/>
                <a:sym typeface="Cutive"/>
              </a:rPr>
              <a:t>learning infrastructure </a:t>
            </a:r>
            <a:r>
              <a:rPr lang="en-US" sz="2100" dirty="0">
                <a:solidFill>
                  <a:schemeClr val="lt1"/>
                </a:solidFill>
                <a:latin typeface="Cutive"/>
                <a:ea typeface="Cutive"/>
                <a:cs typeface="Cutive"/>
                <a:sym typeface="Cutive"/>
              </a:rPr>
              <a:t>for scaling learning to the entire ecosystem to maintain rapid innovation</a:t>
            </a:r>
            <a:r>
              <a:rPr lang="en-US" sz="2000" dirty="0">
                <a:solidFill>
                  <a:schemeClr val="lt1"/>
                </a:solidFill>
                <a:latin typeface="Cutive"/>
                <a:ea typeface="Cutive"/>
                <a:cs typeface="Cutive"/>
                <a:sym typeface="Cutive"/>
              </a:rPr>
              <a:t>.</a:t>
            </a:r>
            <a:endParaRPr sz="2000" u="none" strike="noStrike" cap="none" dirty="0">
              <a:solidFill>
                <a:schemeClr val="lt1"/>
              </a:solidFill>
              <a:latin typeface="Cutive"/>
              <a:ea typeface="Cutive"/>
              <a:cs typeface="Cutive"/>
              <a:sym typeface="Cutive"/>
            </a:endParaRPr>
          </a:p>
        </p:txBody>
      </p:sp>
      <p:sp>
        <p:nvSpPr>
          <p:cNvPr id="180" name="Google Shape;180;p14"/>
          <p:cNvSpPr/>
          <p:nvPr/>
        </p:nvSpPr>
        <p:spPr>
          <a:xfrm>
            <a:off x="8294649" y="807442"/>
            <a:ext cx="3644462" cy="5012188"/>
          </a:xfrm>
          <a:prstGeom prst="roundRect">
            <a:avLst>
              <a:gd name="adj" fmla="val 16667"/>
            </a:avLst>
          </a:prstGeom>
          <a:solidFill>
            <a:srgbClr val="747176"/>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chemeClr val="lt1"/>
                </a:solidFill>
                <a:latin typeface="Cutive"/>
                <a:ea typeface="Cutive"/>
                <a:cs typeface="Cutive"/>
                <a:sym typeface="Cutive"/>
              </a:rPr>
              <a:t>Socio-Psychological Perspective </a:t>
            </a:r>
            <a:endParaRPr dirty="0"/>
          </a:p>
          <a:p>
            <a:pPr marL="0" marR="0" lvl="0" indent="0" algn="l" rtl="0">
              <a:spcBef>
                <a:spcPts val="0"/>
              </a:spcBef>
              <a:spcAft>
                <a:spcPts val="0"/>
              </a:spcAft>
              <a:buNone/>
            </a:pPr>
            <a:endParaRPr sz="1200" dirty="0">
              <a:solidFill>
                <a:schemeClr val="lt1"/>
              </a:solidFill>
              <a:latin typeface="Cutive"/>
              <a:ea typeface="Cutive"/>
              <a:cs typeface="Cutive"/>
              <a:sym typeface="Cutive"/>
            </a:endParaRPr>
          </a:p>
          <a:p>
            <a:pPr marL="0" marR="0" lvl="0" indent="0" algn="l" rtl="0">
              <a:spcBef>
                <a:spcPts val="0"/>
              </a:spcBef>
              <a:spcAft>
                <a:spcPts val="0"/>
              </a:spcAft>
              <a:buNone/>
            </a:pPr>
            <a:r>
              <a:rPr lang="en-US" sz="2000" dirty="0">
                <a:solidFill>
                  <a:schemeClr val="lt1"/>
                </a:solidFill>
                <a:latin typeface="Cutive"/>
                <a:ea typeface="Cutive"/>
                <a:cs typeface="Cutive"/>
                <a:sym typeface="Cutive"/>
              </a:rPr>
              <a:t>Is </a:t>
            </a:r>
            <a:r>
              <a:rPr lang="en-US" sz="2000" i="1" dirty="0">
                <a:solidFill>
                  <a:schemeClr val="lt1"/>
                </a:solidFill>
                <a:latin typeface="Cutive"/>
                <a:ea typeface="Cutive"/>
                <a:cs typeface="Cutive"/>
                <a:sym typeface="Cutive"/>
              </a:rPr>
              <a:t>both</a:t>
            </a:r>
            <a:r>
              <a:rPr lang="en-US" sz="2000" dirty="0">
                <a:solidFill>
                  <a:schemeClr val="lt1"/>
                </a:solidFill>
                <a:latin typeface="Cutive"/>
                <a:ea typeface="Cutive"/>
                <a:cs typeface="Cutive"/>
                <a:sym typeface="Cutive"/>
              </a:rPr>
              <a:t> about culture enactment as a </a:t>
            </a:r>
            <a:r>
              <a:rPr lang="en-US" sz="2000" i="1" dirty="0">
                <a:solidFill>
                  <a:schemeClr val="lt1"/>
                </a:solidFill>
                <a:effectLst>
                  <a:outerShdw blurRad="38100" dist="38100" dir="2700000" algn="tl">
                    <a:srgbClr val="000000">
                      <a:alpha val="43137"/>
                    </a:srgbClr>
                  </a:outerShdw>
                </a:effectLst>
                <a:latin typeface="Cutive"/>
                <a:ea typeface="Cutive"/>
                <a:cs typeface="Cutive"/>
                <a:sym typeface="Cutive"/>
              </a:rPr>
              <a:t>’stable bridge’ </a:t>
            </a:r>
            <a:r>
              <a:rPr lang="en-US" sz="2000" dirty="0">
                <a:solidFill>
                  <a:schemeClr val="lt1"/>
                </a:solidFill>
                <a:latin typeface="Cutive"/>
                <a:ea typeface="Cutive"/>
                <a:cs typeface="Cutive"/>
                <a:sym typeface="Cutive"/>
              </a:rPr>
              <a:t>for continuous development and growth of trust among diverse individuals and groups within bounded organizations and their ecosystem </a:t>
            </a:r>
          </a:p>
          <a:p>
            <a:pPr marL="0" marR="0" lvl="0" indent="0" algn="ctr" rtl="0">
              <a:spcBef>
                <a:spcPts val="0"/>
              </a:spcBef>
              <a:spcAft>
                <a:spcPts val="0"/>
              </a:spcAft>
              <a:buNone/>
            </a:pPr>
            <a:r>
              <a:rPr lang="en-US" sz="2000" i="1" dirty="0">
                <a:solidFill>
                  <a:schemeClr val="lt1"/>
                </a:solidFill>
                <a:latin typeface="Cutive"/>
                <a:ea typeface="Cutive"/>
                <a:cs typeface="Cutive"/>
                <a:sym typeface="Cutive"/>
              </a:rPr>
              <a:t>and</a:t>
            </a:r>
            <a:r>
              <a:rPr lang="en-US" sz="2000" dirty="0">
                <a:solidFill>
                  <a:schemeClr val="lt1"/>
                </a:solidFill>
                <a:latin typeface="Cutive"/>
                <a:ea typeface="Cutive"/>
                <a:cs typeface="Cutive"/>
                <a:sym typeface="Cutive"/>
              </a:rPr>
              <a:t> </a:t>
            </a:r>
          </a:p>
          <a:p>
            <a:pPr marL="0" marR="0" lvl="0" indent="0" algn="l" rtl="0">
              <a:spcBef>
                <a:spcPts val="0"/>
              </a:spcBef>
              <a:spcAft>
                <a:spcPts val="0"/>
              </a:spcAft>
              <a:buNone/>
            </a:pPr>
            <a:r>
              <a:rPr lang="en-US" sz="2000" dirty="0">
                <a:solidFill>
                  <a:schemeClr val="lt1"/>
                </a:solidFill>
                <a:latin typeface="Cutive"/>
                <a:ea typeface="Cutive"/>
                <a:cs typeface="Cutive"/>
                <a:sym typeface="Cutive"/>
              </a:rPr>
              <a:t>culture enactment as a </a:t>
            </a:r>
            <a:r>
              <a:rPr lang="en-US" sz="2000" dirty="0">
                <a:solidFill>
                  <a:schemeClr val="lt1"/>
                </a:solidFill>
                <a:effectLst>
                  <a:outerShdw blurRad="38100" dist="38100" dir="2700000" algn="tl">
                    <a:srgbClr val="000000">
                      <a:alpha val="43137"/>
                    </a:srgbClr>
                  </a:outerShdw>
                </a:effectLst>
                <a:latin typeface="Cutive"/>
                <a:ea typeface="Cutive"/>
                <a:cs typeface="Cutive"/>
                <a:sym typeface="Cutive"/>
              </a:rPr>
              <a:t>’</a:t>
            </a:r>
            <a:r>
              <a:rPr lang="en-US" sz="2000" i="1" dirty="0">
                <a:solidFill>
                  <a:schemeClr val="lt1"/>
                </a:solidFill>
                <a:effectLst>
                  <a:outerShdw blurRad="38100" dist="38100" dir="2700000" algn="tl">
                    <a:srgbClr val="000000">
                      <a:alpha val="43137"/>
                    </a:srgbClr>
                  </a:outerShdw>
                </a:effectLst>
                <a:latin typeface="Cutive"/>
                <a:ea typeface="Cutive"/>
                <a:cs typeface="Cutive"/>
                <a:sym typeface="Cutive"/>
              </a:rPr>
              <a:t>disruptive force’</a:t>
            </a:r>
            <a:r>
              <a:rPr lang="en-US" sz="2000" dirty="0">
                <a:solidFill>
                  <a:schemeClr val="lt1"/>
                </a:solidFill>
                <a:effectLst>
                  <a:outerShdw blurRad="38100" dist="38100" dir="2700000" algn="tl">
                    <a:srgbClr val="000000">
                      <a:alpha val="43137"/>
                    </a:srgbClr>
                  </a:outerShdw>
                </a:effectLst>
                <a:latin typeface="Cutive"/>
                <a:ea typeface="Cutive"/>
                <a:cs typeface="Cutive"/>
                <a:sym typeface="Cutive"/>
              </a:rPr>
              <a:t>’ </a:t>
            </a:r>
            <a:r>
              <a:rPr lang="en-US" sz="2000" dirty="0">
                <a:solidFill>
                  <a:schemeClr val="lt1"/>
                </a:solidFill>
                <a:latin typeface="Cutive"/>
                <a:ea typeface="Cutive"/>
                <a:cs typeface="Cutive"/>
                <a:sym typeface="Cutive"/>
              </a:rPr>
              <a:t>to build new bridges to people with different thinking for a rapid pace of innovation.</a:t>
            </a:r>
            <a:endParaRPr sz="2000" dirty="0"/>
          </a:p>
          <a:p>
            <a:pPr marL="0" marR="0" lvl="0" indent="0" algn="l" rtl="0">
              <a:spcBef>
                <a:spcPts val="0"/>
              </a:spcBef>
              <a:spcAft>
                <a:spcPts val="0"/>
              </a:spcAft>
              <a:buNone/>
            </a:pPr>
            <a:endParaRPr sz="1800" strike="noStrike" cap="none" dirty="0">
              <a:solidFill>
                <a:schemeClr val="lt1"/>
              </a:solidFill>
              <a:latin typeface="Cutive"/>
              <a:ea typeface="Cutive"/>
              <a:cs typeface="Cutive"/>
              <a:sym typeface="Cutive"/>
            </a:endParaRPr>
          </a:p>
        </p:txBody>
      </p:sp>
      <p:sp>
        <p:nvSpPr>
          <p:cNvPr id="2" name="Slide Number Placeholder 1">
            <a:extLst>
              <a:ext uri="{FF2B5EF4-FFF2-40B4-BE49-F238E27FC236}">
                <a16:creationId xmlns:a16="http://schemas.microsoft.com/office/drawing/2014/main" id="{09BDBDA8-190A-4560-A73A-5374CD002B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9" name="Google Shape;141;p18">
            <a:extLst>
              <a:ext uri="{FF2B5EF4-FFF2-40B4-BE49-F238E27FC236}">
                <a16:creationId xmlns:a16="http://schemas.microsoft.com/office/drawing/2014/main" id="{A47C1780-EEBF-6245-8475-0D9EA797F7C2}"/>
              </a:ext>
            </a:extLst>
          </p:cNvPr>
          <p:cNvSpPr txBox="1"/>
          <p:nvPr/>
        </p:nvSpPr>
        <p:spPr>
          <a:xfrm>
            <a:off x="1804235" y="6050558"/>
            <a:ext cx="8850657" cy="722682"/>
          </a:xfrm>
          <a:prstGeom prst="rect">
            <a:avLst/>
          </a:prstGeom>
          <a:noFill/>
          <a:ln w="57150" cap="flat" cmpd="sng">
            <a:noFill/>
            <a:prstDash val="solid"/>
            <a:round/>
            <a:headEnd type="none" w="sm" len="sm"/>
            <a:tailEnd type="none" w="sm" len="sm"/>
          </a:ln>
        </p:spPr>
        <p:txBody>
          <a:bodyPr spcFirstLastPara="1" wrap="square" lIns="91425" tIns="45700" rIns="91425" bIns="45700" anchor="ctr" anchorCtr="0">
            <a:noAutofit/>
          </a:bodyPr>
          <a:lstStyle/>
          <a:p>
            <a:pPr algn="ctr">
              <a:lnSpc>
                <a:spcPct val="107000"/>
              </a:lnSpc>
              <a:buClr>
                <a:srgbClr val="000000"/>
              </a:buClr>
              <a:buSzPts val="1800"/>
            </a:pPr>
            <a:r>
              <a:rPr lang="en-US" sz="2800" b="1" dirty="0">
                <a:solidFill>
                  <a:schemeClr val="bg1"/>
                </a:solidFill>
                <a:latin typeface="Calibri" panose="020F0502020204030204" pitchFamily="34" charset="0"/>
                <a:ea typeface="Calibri"/>
                <a:cs typeface="Calibri" panose="020F0502020204030204" pitchFamily="34" charset="0"/>
                <a:sym typeface="Calibri"/>
              </a:rPr>
              <a:t>First Principles for Human-Centered Designing</a:t>
            </a:r>
          </a:p>
        </p:txBody>
      </p:sp>
      <p:sp>
        <p:nvSpPr>
          <p:cNvPr id="3" name="Slide Number Placeholder 3">
            <a:extLst>
              <a:ext uri="{FF2B5EF4-FFF2-40B4-BE49-F238E27FC236}">
                <a16:creationId xmlns:a16="http://schemas.microsoft.com/office/drawing/2014/main" id="{58E6188F-DC42-229C-012E-6B6B586412DF}"/>
              </a:ext>
            </a:extLst>
          </p:cNvPr>
          <p:cNvSpPr txBox="1">
            <a:spLocks/>
          </p:cNvSpPr>
          <p:nvPr/>
        </p:nvSpPr>
        <p:spPr>
          <a:xfrm>
            <a:off x="9702392" y="6342328"/>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r>
              <a:rPr lang="en-US" dirty="0">
                <a:solidFill>
                  <a:schemeClr val="bg1"/>
                </a:solidFill>
              </a:rPr>
              <a:t>8</a:t>
            </a:r>
          </a:p>
        </p:txBody>
      </p:sp>
    </p:spTree>
    <p:extLst>
      <p:ext uri="{BB962C8B-B14F-4D97-AF65-F5344CB8AC3E}">
        <p14:creationId xmlns:p14="http://schemas.microsoft.com/office/powerpoint/2010/main" val="295052339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7"/>
          <p:cNvSpPr txBox="1">
            <a:spLocks noGrp="1"/>
          </p:cNvSpPr>
          <p:nvPr>
            <p:ph type="title"/>
          </p:nvPr>
        </p:nvSpPr>
        <p:spPr>
          <a:xfrm>
            <a:off x="511810" y="90006"/>
            <a:ext cx="1148261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4000" b="1" dirty="0">
                <a:solidFill>
                  <a:schemeClr val="accent1"/>
                </a:solidFill>
                <a:latin typeface="Calibri"/>
                <a:ea typeface="Calibri"/>
                <a:cs typeface="Calibri"/>
                <a:sym typeface="Calibri"/>
              </a:rPr>
              <a:t>Co-Designing the Deliberations for Co-Creation</a:t>
            </a:r>
            <a:endParaRPr dirty="0">
              <a:solidFill>
                <a:schemeClr val="accent1"/>
              </a:solidFill>
            </a:endParaRPr>
          </a:p>
        </p:txBody>
      </p:sp>
      <p:sp>
        <p:nvSpPr>
          <p:cNvPr id="177" name="Google Shape;177;p57"/>
          <p:cNvSpPr txBox="1">
            <a:spLocks noGrp="1"/>
          </p:cNvSpPr>
          <p:nvPr>
            <p:ph type="body" idx="1"/>
          </p:nvPr>
        </p:nvSpPr>
        <p:spPr>
          <a:xfrm>
            <a:off x="393823" y="1239686"/>
            <a:ext cx="4266442" cy="1491322"/>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0"/>
              </a:spcBef>
              <a:spcAft>
                <a:spcPts val="0"/>
              </a:spcAft>
              <a:buSzPts val="2800"/>
              <a:buNone/>
            </a:pPr>
            <a:r>
              <a:rPr lang="en-US" sz="2400" b="1" dirty="0">
                <a:solidFill>
                  <a:schemeClr val="accent1"/>
                </a:solidFill>
                <a:latin typeface="Calibri" panose="020F0502020204030204" pitchFamily="34" charset="0"/>
                <a:cs typeface="Calibri" panose="020F0502020204030204" pitchFamily="34" charset="0"/>
                <a:sym typeface="Calibri"/>
              </a:rPr>
              <a:t>Deliberations </a:t>
            </a:r>
            <a:r>
              <a:rPr lang="en-US" sz="2400" dirty="0">
                <a:solidFill>
                  <a:schemeClr val="accent1"/>
                </a:solidFill>
                <a:latin typeface="Calibri" panose="020F0502020204030204" pitchFamily="34" charset="0"/>
                <a:ea typeface="Arial"/>
                <a:cs typeface="Calibri" panose="020F0502020204030204" pitchFamily="34" charset="0"/>
                <a:sym typeface="Arial"/>
              </a:rPr>
              <a:t>are patterns of reflection, exchange and communication in which people engage to reduce the uncertainty and ambiguity of problematic issues that are critical to advancing knowledge and moving this work forward.</a:t>
            </a:r>
            <a:endParaRPr sz="2400" dirty="0">
              <a:solidFill>
                <a:schemeClr val="accent1"/>
              </a:solidFill>
              <a:latin typeface="Calibri" panose="020F0502020204030204" pitchFamily="34" charset="0"/>
              <a:cs typeface="Calibri" panose="020F0502020204030204" pitchFamily="34" charset="0"/>
            </a:endParaRPr>
          </a:p>
        </p:txBody>
      </p:sp>
      <p:sp>
        <p:nvSpPr>
          <p:cNvPr id="178" name="Google Shape;178;p57"/>
          <p:cNvSpPr txBox="1">
            <a:spLocks noGrp="1"/>
          </p:cNvSpPr>
          <p:nvPr>
            <p:ph type="body" idx="2"/>
          </p:nvPr>
        </p:nvSpPr>
        <p:spPr>
          <a:xfrm>
            <a:off x="4680813" y="1239686"/>
            <a:ext cx="7427657" cy="5528308"/>
          </a:xfrm>
          <a:prstGeom prst="rect">
            <a:avLst/>
          </a:prstGeom>
          <a:noFill/>
          <a:ln>
            <a:noFill/>
          </a:ln>
        </p:spPr>
        <p:txBody>
          <a:bodyPr spcFirstLastPara="1" wrap="square" lIns="91425" tIns="45700" rIns="91425" bIns="45700" anchor="t" anchorCtr="0">
            <a:normAutofit/>
          </a:bodyPr>
          <a:lstStyle/>
          <a:p>
            <a:pPr marL="352425" lvl="0" indent="-301625" algn="l" rtl="0">
              <a:lnSpc>
                <a:spcPct val="85000"/>
              </a:lnSpc>
              <a:spcBef>
                <a:spcPts val="700"/>
              </a:spcBef>
              <a:spcAft>
                <a:spcPts val="0"/>
              </a:spcAft>
              <a:buClr>
                <a:schemeClr val="accent1"/>
              </a:buClr>
              <a:buSzPts val="2800"/>
              <a:buChar char="•"/>
            </a:pPr>
            <a:r>
              <a:rPr lang="en-US" sz="2170" dirty="0">
                <a:solidFill>
                  <a:schemeClr val="accent1"/>
                </a:solidFill>
              </a:rPr>
              <a:t>The </a:t>
            </a:r>
            <a:r>
              <a:rPr lang="en-US" sz="2170" b="1" dirty="0">
                <a:solidFill>
                  <a:schemeClr val="accent1"/>
                </a:solidFill>
              </a:rPr>
              <a:t>initiating step </a:t>
            </a:r>
            <a:r>
              <a:rPr lang="en-US" sz="2170" dirty="0">
                <a:solidFill>
                  <a:schemeClr val="accent1"/>
                </a:solidFill>
              </a:rPr>
              <a:t>in designing a deliberation is to identify the </a:t>
            </a:r>
            <a:r>
              <a:rPr lang="en-US" sz="2170" b="1" dirty="0">
                <a:solidFill>
                  <a:schemeClr val="accent1"/>
                </a:solidFill>
              </a:rPr>
              <a:t>Topic(s)</a:t>
            </a:r>
            <a:r>
              <a:rPr lang="en-US" sz="2170" dirty="0">
                <a:solidFill>
                  <a:schemeClr val="accent1"/>
                </a:solidFill>
              </a:rPr>
              <a:t> or problematic issue(s) about which people must reflect and communicate.  </a:t>
            </a:r>
            <a:endParaRPr dirty="0">
              <a:solidFill>
                <a:schemeClr val="accent1"/>
              </a:solidFill>
            </a:endParaRPr>
          </a:p>
          <a:p>
            <a:pPr marL="352425" lvl="0" indent="-301625" algn="l" rtl="0">
              <a:lnSpc>
                <a:spcPct val="85000"/>
              </a:lnSpc>
              <a:spcBef>
                <a:spcPts val="1000"/>
              </a:spcBef>
              <a:spcAft>
                <a:spcPts val="0"/>
              </a:spcAft>
              <a:buClr>
                <a:schemeClr val="accent1"/>
              </a:buClr>
              <a:buSzPts val="2800"/>
              <a:buChar char="•"/>
            </a:pPr>
            <a:r>
              <a:rPr lang="en-US" sz="2170" dirty="0">
                <a:solidFill>
                  <a:schemeClr val="accent1"/>
                </a:solidFill>
              </a:rPr>
              <a:t>Then, address these elements</a:t>
            </a:r>
            <a:r>
              <a:rPr lang="en-US" sz="2170" b="1" dirty="0">
                <a:solidFill>
                  <a:schemeClr val="accent1"/>
                </a:solidFill>
              </a:rPr>
              <a:t> </a:t>
            </a:r>
            <a:r>
              <a:rPr lang="en-US" sz="2170" dirty="0">
                <a:solidFill>
                  <a:schemeClr val="accent1"/>
                </a:solidFill>
              </a:rPr>
              <a:t>…</a:t>
            </a:r>
            <a:endParaRPr dirty="0">
              <a:solidFill>
                <a:schemeClr val="accent1"/>
              </a:solidFill>
            </a:endParaRPr>
          </a:p>
          <a:p>
            <a:pPr marL="695325" lvl="0" indent="-242887" algn="l" rtl="0">
              <a:lnSpc>
                <a:spcPct val="85000"/>
              </a:lnSpc>
              <a:spcBef>
                <a:spcPts val="1000"/>
              </a:spcBef>
              <a:spcAft>
                <a:spcPts val="0"/>
              </a:spcAft>
              <a:buClr>
                <a:schemeClr val="accent1"/>
              </a:buClr>
              <a:buSzPts val="2800"/>
              <a:buChar char="•"/>
            </a:pPr>
            <a:r>
              <a:rPr lang="en-US" sz="2029" dirty="0">
                <a:solidFill>
                  <a:schemeClr val="accent1"/>
                </a:solidFill>
              </a:rPr>
              <a:t>Sharpen definition of the </a:t>
            </a:r>
            <a:r>
              <a:rPr lang="en-US" sz="2029" b="1" dirty="0">
                <a:solidFill>
                  <a:schemeClr val="accent1"/>
                </a:solidFill>
              </a:rPr>
              <a:t>Topic(s), </a:t>
            </a:r>
            <a:r>
              <a:rPr lang="en-US" sz="2029" dirty="0">
                <a:solidFill>
                  <a:schemeClr val="accent1"/>
                </a:solidFill>
              </a:rPr>
              <a:t>i.e. challenge, opportunity to be addressed</a:t>
            </a:r>
            <a:endParaRPr sz="2029" b="1" dirty="0">
              <a:solidFill>
                <a:schemeClr val="accent1"/>
              </a:solidFill>
            </a:endParaRPr>
          </a:p>
          <a:p>
            <a:pPr marL="695325" lvl="0" indent="-242887" algn="l" rtl="0">
              <a:lnSpc>
                <a:spcPct val="85000"/>
              </a:lnSpc>
              <a:spcBef>
                <a:spcPts val="1000"/>
              </a:spcBef>
              <a:spcAft>
                <a:spcPts val="0"/>
              </a:spcAft>
              <a:buClr>
                <a:schemeClr val="accent1"/>
              </a:buClr>
              <a:buSzPts val="2800"/>
              <a:buChar char="•"/>
            </a:pPr>
            <a:r>
              <a:rPr lang="en-US" sz="2029" dirty="0">
                <a:solidFill>
                  <a:schemeClr val="accent1"/>
                </a:solidFill>
              </a:rPr>
              <a:t>Identify </a:t>
            </a:r>
            <a:r>
              <a:rPr lang="en-US" sz="2029" b="1" dirty="0">
                <a:solidFill>
                  <a:schemeClr val="accent1"/>
                </a:solidFill>
              </a:rPr>
              <a:t>Participants</a:t>
            </a:r>
            <a:r>
              <a:rPr lang="en-US" sz="2029" dirty="0">
                <a:solidFill>
                  <a:schemeClr val="accent1"/>
                </a:solidFill>
              </a:rPr>
              <a:t> – Critical stakeholders to the issue; those who should be involved in the reflections and conversations; representative diversity of roles and perspectives</a:t>
            </a:r>
            <a:endParaRPr dirty="0">
              <a:solidFill>
                <a:schemeClr val="accent1"/>
              </a:solidFill>
            </a:endParaRPr>
          </a:p>
          <a:p>
            <a:pPr marL="695325" lvl="1" indent="-242887" algn="l" rtl="0">
              <a:lnSpc>
                <a:spcPct val="85000"/>
              </a:lnSpc>
              <a:spcBef>
                <a:spcPts val="1000"/>
              </a:spcBef>
              <a:spcAft>
                <a:spcPts val="0"/>
              </a:spcAft>
              <a:buClr>
                <a:schemeClr val="accent1"/>
              </a:buClr>
              <a:buSzPts val="2400"/>
              <a:buChar char="•"/>
            </a:pPr>
            <a:r>
              <a:rPr lang="en-US" sz="2029" dirty="0">
                <a:solidFill>
                  <a:schemeClr val="accent1"/>
                </a:solidFill>
              </a:rPr>
              <a:t>Determine</a:t>
            </a:r>
            <a:r>
              <a:rPr lang="en-US" sz="2029" b="1" dirty="0">
                <a:solidFill>
                  <a:schemeClr val="accent1"/>
                </a:solidFill>
              </a:rPr>
              <a:t> Data</a:t>
            </a:r>
            <a:r>
              <a:rPr lang="en-US" sz="2029" dirty="0">
                <a:solidFill>
                  <a:schemeClr val="accent1"/>
                </a:solidFill>
              </a:rPr>
              <a:t> – the information that is needed to effectively address the topic and advance the reflections and communication; physical documents and stored information; data bases; analytics, algorithms and machine learning</a:t>
            </a:r>
            <a:endParaRPr dirty="0">
              <a:solidFill>
                <a:schemeClr val="accent1"/>
              </a:solidFill>
            </a:endParaRPr>
          </a:p>
          <a:p>
            <a:pPr marL="695325" lvl="1" indent="-242887">
              <a:lnSpc>
                <a:spcPct val="85000"/>
              </a:lnSpc>
              <a:spcBef>
                <a:spcPts val="1000"/>
              </a:spcBef>
              <a:buClr>
                <a:schemeClr val="accent1"/>
              </a:buClr>
            </a:pPr>
            <a:r>
              <a:rPr lang="en-US" sz="2029" dirty="0">
                <a:solidFill>
                  <a:schemeClr val="accent1"/>
                </a:solidFill>
              </a:rPr>
              <a:t>Choose</a:t>
            </a:r>
            <a:r>
              <a:rPr lang="en-US" sz="2029" b="1" dirty="0">
                <a:solidFill>
                  <a:schemeClr val="accent1"/>
                </a:solidFill>
              </a:rPr>
              <a:t> Forums</a:t>
            </a:r>
            <a:r>
              <a:rPr lang="en-US" sz="2029" dirty="0">
                <a:solidFill>
                  <a:schemeClr val="accent1"/>
                </a:solidFill>
              </a:rPr>
              <a:t> – in which they occur which may be structured, semi-structured, unstructured or </a:t>
            </a:r>
            <a:r>
              <a:rPr lang="en-US" sz="2029" i="1" dirty="0">
                <a:solidFill>
                  <a:schemeClr val="accent1"/>
                </a:solidFill>
              </a:rPr>
              <a:t>ad hoc; </a:t>
            </a:r>
            <a:r>
              <a:rPr lang="en-US" sz="2029" dirty="0">
                <a:solidFill>
                  <a:schemeClr val="accent1"/>
                </a:solidFill>
              </a:rPr>
              <a:t>informal interactions; in person or online</a:t>
            </a:r>
            <a:r>
              <a:rPr lang="en-US" sz="2000" dirty="0">
                <a:solidFill>
                  <a:schemeClr val="accent1"/>
                </a:solidFill>
              </a:rPr>
              <a:t> including </a:t>
            </a:r>
            <a:r>
              <a:rPr lang="en-US" sz="2000" b="1" dirty="0">
                <a:solidFill>
                  <a:schemeClr val="accent1"/>
                </a:solidFill>
              </a:rPr>
              <a:t>Enabling Digital</a:t>
            </a:r>
            <a:r>
              <a:rPr lang="en-US" sz="2000" dirty="0">
                <a:solidFill>
                  <a:schemeClr val="accent1"/>
                </a:solidFill>
              </a:rPr>
              <a:t> </a:t>
            </a:r>
            <a:r>
              <a:rPr lang="en-US" sz="2000" b="1" dirty="0">
                <a:solidFill>
                  <a:schemeClr val="accent1"/>
                </a:solidFill>
              </a:rPr>
              <a:t>Technologies</a:t>
            </a:r>
            <a:r>
              <a:rPr lang="en-US" sz="2000" dirty="0">
                <a:solidFill>
                  <a:schemeClr val="accent1"/>
                </a:solidFill>
              </a:rPr>
              <a:t> … email, Slack, Zoom, instant messaging, etc.</a:t>
            </a:r>
          </a:p>
        </p:txBody>
      </p:sp>
      <p:sp>
        <p:nvSpPr>
          <p:cNvPr id="179" name="Google Shape;179;p57"/>
          <p:cNvSpPr txBox="1">
            <a:spLocks noGrp="1"/>
          </p:cNvSpPr>
          <p:nvPr>
            <p:ph type="sldNum" idx="12"/>
          </p:nvPr>
        </p:nvSpPr>
        <p:spPr>
          <a:xfrm>
            <a:off x="8378825" y="6388100"/>
            <a:ext cx="457200" cy="317500"/>
          </a:xfrm>
          <a:prstGeom prst="rect">
            <a:avLst/>
          </a:prstGeom>
          <a:noFill/>
          <a:ln>
            <a:noFill/>
          </a:ln>
        </p:spPr>
        <p:txBody>
          <a:bodyPr spcFirstLastPara="1" wrap="square" lIns="45700" tIns="45700" rIns="45700" bIns="45700" anchor="ctr" anchorCtr="0">
            <a:normAutofit/>
          </a:bodyPr>
          <a:lstStyle/>
          <a:p>
            <a:pPr marL="0" marR="0" lvl="0" indent="0" algn="ctr" rtl="0">
              <a:lnSpc>
                <a:spcPct val="90000"/>
              </a:lnSpc>
              <a:spcBef>
                <a:spcPts val="0"/>
              </a:spcBef>
              <a:spcAft>
                <a:spcPts val="0"/>
              </a:spcAft>
              <a:buNone/>
            </a:pPr>
            <a:fld id="{00000000-1234-1234-1234-123412341234}" type="slidenum">
              <a:rPr lang="en-US" sz="1600" b="0" i="0" u="none" strike="noStrike" cap="none">
                <a:solidFill>
                  <a:schemeClr val="lt1"/>
                </a:solidFill>
                <a:latin typeface="Georgia"/>
                <a:ea typeface="Georgia"/>
                <a:cs typeface="Georgia"/>
                <a:sym typeface="Georgia"/>
              </a:rPr>
              <a:t>9</a:t>
            </a:fld>
            <a:endParaRPr sz="1600" b="0" i="0" u="none" strike="noStrike" cap="none">
              <a:solidFill>
                <a:schemeClr val="lt1"/>
              </a:solidFill>
              <a:latin typeface="Georgia"/>
              <a:ea typeface="Georgia"/>
              <a:cs typeface="Georgia"/>
              <a:sym typeface="Georgia"/>
            </a:endParaRPr>
          </a:p>
        </p:txBody>
      </p:sp>
      <p:pic>
        <p:nvPicPr>
          <p:cNvPr id="180" name="Google Shape;180;p57"/>
          <p:cNvPicPr preferRelativeResize="0"/>
          <p:nvPr/>
        </p:nvPicPr>
        <p:blipFill rotWithShape="1">
          <a:blip r:embed="rId3">
            <a:alphaModFix/>
          </a:blip>
          <a:srcRect/>
          <a:stretch/>
        </p:blipFill>
        <p:spPr>
          <a:xfrm>
            <a:off x="511810" y="3880688"/>
            <a:ext cx="3760468" cy="2730441"/>
          </a:xfrm>
          <a:prstGeom prst="rect">
            <a:avLst/>
          </a:prstGeom>
          <a:noFill/>
          <a:ln>
            <a:noFill/>
          </a:ln>
        </p:spPr>
      </p:pic>
      <p:sp>
        <p:nvSpPr>
          <p:cNvPr id="2" name="Slide Number Placeholder 3">
            <a:extLst>
              <a:ext uri="{FF2B5EF4-FFF2-40B4-BE49-F238E27FC236}">
                <a16:creationId xmlns:a16="http://schemas.microsoft.com/office/drawing/2014/main" id="{3BF515AE-B3A8-6894-8907-EE97503D5030}"/>
              </a:ext>
            </a:extLst>
          </p:cNvPr>
          <p:cNvSpPr txBox="1">
            <a:spLocks/>
          </p:cNvSpPr>
          <p:nvPr/>
        </p:nvSpPr>
        <p:spPr>
          <a:xfrm>
            <a:off x="9344722" y="6462088"/>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r>
              <a:rPr lang="en-US" dirty="0">
                <a:solidFill>
                  <a:schemeClr val="bg1">
                    <a:lumMod val="50000"/>
                  </a:schemeClr>
                </a:solidFill>
              </a:rPr>
              <a:t>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2699</TotalTime>
  <Words>2163</Words>
  <Application>Microsoft Macintosh PowerPoint</Application>
  <PresentationFormat>Widescreen</PresentationFormat>
  <Paragraphs>206</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Cutive</vt:lpstr>
      <vt:lpstr>Georgia</vt:lpstr>
      <vt:lpstr>Office Theme</vt:lpstr>
      <vt:lpstr>PowerPoint Presentation</vt:lpstr>
      <vt:lpstr>A New Value Proposition for STS Designing</vt:lpstr>
      <vt:lpstr>Simulation Purpose, Desired Outcomes and Agenda</vt:lpstr>
      <vt:lpstr>PULPCO Designing Our Future ‘Empowered’ Hybrid Work Arrangements</vt:lpstr>
      <vt:lpstr>First Principles for Human-Centered Designing</vt:lpstr>
      <vt:lpstr>PowerPoint Presentation</vt:lpstr>
      <vt:lpstr>PowerPoint Presentation</vt:lpstr>
      <vt:lpstr>PowerPoint Presentation</vt:lpstr>
      <vt:lpstr>Co-Designing the Deliberations for Co-Creation</vt:lpstr>
      <vt:lpstr>Deliberation Conversion Process</vt:lpstr>
      <vt:lpstr>Deliberation 1: Worksheet 1</vt:lpstr>
      <vt:lpstr>Deliberation 1: Worksheet 2</vt:lpstr>
      <vt:lpstr>Deliberation 2 Worksheet </vt:lpstr>
      <vt:lpstr>Designing Models and Tools as Structured Deliberations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Ordowich</dc:creator>
  <cp:lastModifiedBy>Douglas Austrom</cp:lastModifiedBy>
  <cp:revision>58</cp:revision>
  <cp:lastPrinted>2020-10-29T16:38:30Z</cp:lastPrinted>
  <dcterms:created xsi:type="dcterms:W3CDTF">2020-10-04T15:58:15Z</dcterms:created>
  <dcterms:modified xsi:type="dcterms:W3CDTF">2022-09-27T12:54:27Z</dcterms:modified>
</cp:coreProperties>
</file>