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62" r:id="rId5"/>
    <p:sldId id="257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0DF"/>
    <a:srgbClr val="ED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8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H - Bil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88" y="576889"/>
            <a:ext cx="3600000" cy="1569660"/>
          </a:xfrm>
        </p:spPr>
        <p:txBody>
          <a:bodyPr anchor="b" anchorCtr="0">
            <a:sp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4788" y="2306193"/>
            <a:ext cx="3600000" cy="353863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5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H - Sektionslide">
    <p:bg>
      <p:bgPr>
        <a:solidFill>
          <a:srgbClr val="DDE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770" y="1075308"/>
            <a:ext cx="6475766" cy="1077218"/>
          </a:xfrm>
        </p:spPr>
        <p:txBody>
          <a:bodyPr wrap="square" anchor="b" anchorCtr="0">
            <a:sp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770" y="2312635"/>
            <a:ext cx="6475766" cy="400110"/>
          </a:xfr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15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MAH - Sektion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770" y="1075308"/>
            <a:ext cx="6475766" cy="1077218"/>
          </a:xfrm>
        </p:spPr>
        <p:txBody>
          <a:bodyPr wrap="square" anchor="b" anchorCtr="0">
            <a:sp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770" y="2312635"/>
            <a:ext cx="6475766" cy="400110"/>
          </a:xfr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78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H - Startslide">
    <p:bg>
      <p:bgPr>
        <a:solidFill>
          <a:srgbClr val="DDE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768" y="4968015"/>
            <a:ext cx="6480000" cy="1521333"/>
          </a:xfrm>
        </p:spPr>
        <p:txBody>
          <a:bodyPr anchor="t" anchorCtr="0">
            <a:normAutofit/>
          </a:bodyPr>
          <a:lstStyle>
            <a:lvl1pPr algn="ctr">
              <a:defRPr sz="3200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679" y="1709976"/>
            <a:ext cx="2254103" cy="266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359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H - Start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768" y="4576129"/>
            <a:ext cx="6480000" cy="1521333"/>
          </a:xfrm>
        </p:spPr>
        <p:txBody>
          <a:bodyPr anchor="t" anchorCtr="0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  <a:endParaRPr lang="en-US" dirty="0"/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528" y="1248935"/>
            <a:ext cx="2570479" cy="27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4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H  - Vanli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770" y="2387278"/>
            <a:ext cx="6480000" cy="3530340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H - Startslide med bild">
    <p:bg>
      <p:bgPr>
        <a:solidFill>
          <a:srgbClr val="DDE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937" y="1236819"/>
            <a:ext cx="7696206" cy="601497"/>
          </a:xfrm>
          <a:solidFill>
            <a:schemeClr val="bg1"/>
          </a:solidFill>
        </p:spPr>
        <p:txBody>
          <a:bodyPr wrap="square" lIns="108000" tIns="36000" rIns="108000" bIns="72000" anchor="ctr" anchorCtr="0">
            <a:spAutoFit/>
          </a:bodyPr>
          <a:lstStyle>
            <a:lvl1pPr algn="l">
              <a:defRPr sz="3200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100" y="5021819"/>
            <a:ext cx="1128648" cy="133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920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H - Startslide med bild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937" y="1236819"/>
            <a:ext cx="7696206" cy="601497"/>
          </a:xfrm>
          <a:solidFill>
            <a:schemeClr val="bg1"/>
          </a:solidFill>
        </p:spPr>
        <p:txBody>
          <a:bodyPr wrap="square" lIns="108000" tIns="36000" rIns="108000" bIns="72000" anchor="ctr" anchorCtr="0">
            <a:spAutoFit/>
          </a:bodyPr>
          <a:lstStyle>
            <a:lvl1pPr algn="l">
              <a:defRPr sz="3200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100" y="5087181"/>
            <a:ext cx="1128648" cy="120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12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1770" y="1004738"/>
            <a:ext cx="64800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770" y="2414818"/>
            <a:ext cx="6480000" cy="3502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04721"/>
            <a:ext cx="9144000" cy="553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124" y="6432804"/>
            <a:ext cx="1853472" cy="29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9" r:id="rId1"/>
    <p:sldLayoutId id="2147493460" r:id="rId2"/>
    <p:sldLayoutId id="2147493464" r:id="rId3"/>
    <p:sldLayoutId id="2147493458" r:id="rId4"/>
    <p:sldLayoutId id="2147493462" r:id="rId5"/>
    <p:sldLayoutId id="2147493457" r:id="rId6"/>
    <p:sldLayoutId id="2147493461" r:id="rId7"/>
    <p:sldLayoutId id="2147493463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1" i="0" u="none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01" y="669371"/>
            <a:ext cx="5270098" cy="3433042"/>
          </a:xfr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sts</a:t>
            </a:r>
            <a:r>
              <a:rPr lang="en-US" dirty="0" smtClean="0"/>
              <a:t> perspective   </a:t>
            </a:r>
            <a:r>
              <a:rPr lang="en-US" dirty="0" smtClean="0"/>
              <a:t>must </a:t>
            </a:r>
            <a:r>
              <a:rPr lang="en-US" dirty="0" smtClean="0"/>
              <a:t>rise</a:t>
            </a:r>
            <a:r>
              <a:rPr lang="en-US" dirty="0" smtClean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800" dirty="0" smtClean="0"/>
              <a:t>per </a:t>
            </a:r>
            <a:r>
              <a:rPr lang="en-US" sz="2800" dirty="0" err="1" smtClean="0"/>
              <a:t>sederblad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 smtClean="0"/>
              <a:t>malmö</a:t>
            </a:r>
            <a:r>
              <a:rPr lang="en-US" sz="2400" dirty="0" smtClean="0"/>
              <a:t> university</a:t>
            </a:r>
            <a:br>
              <a:rPr lang="en-US" sz="2400" dirty="0" smtClean="0"/>
            </a:br>
            <a:r>
              <a:rPr lang="en-US" sz="2400" dirty="0" err="1" smtClean="0"/>
              <a:t>sweden</a:t>
            </a:r>
            <a:endParaRPr lang="en-US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8624" y="4602951"/>
            <a:ext cx="5286375" cy="103238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108000" tIns="36000" rIns="108000" bIns="72000" rtlCol="0" anchor="ctr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u="none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Interactive session at</a:t>
            </a:r>
          </a:p>
          <a:p>
            <a:r>
              <a:rPr lang="en-US" sz="2000" dirty="0" smtClean="0"/>
              <a:t>The global </a:t>
            </a:r>
            <a:r>
              <a:rPr lang="en-US" sz="2000" dirty="0" err="1" smtClean="0"/>
              <a:t>stsd</a:t>
            </a:r>
            <a:r>
              <a:rPr lang="en-US" sz="2000" dirty="0" smtClean="0"/>
              <a:t> network meeting </a:t>
            </a:r>
            <a:r>
              <a:rPr lang="en-US" sz="2000" dirty="0" err="1" smtClean="0"/>
              <a:t>leuven</a:t>
            </a:r>
            <a:r>
              <a:rPr lang="en-US" sz="2000" dirty="0" smtClean="0"/>
              <a:t> , 11 </a:t>
            </a:r>
            <a:r>
              <a:rPr lang="en-US" sz="2000" dirty="0" err="1" smtClean="0"/>
              <a:t>september</a:t>
            </a:r>
            <a:r>
              <a:rPr lang="en-US" sz="2000" dirty="0" smtClean="0"/>
              <a:t>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275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770" y="114300"/>
            <a:ext cx="6480000" cy="718988"/>
          </a:xfrm>
        </p:spPr>
        <p:txBody>
          <a:bodyPr>
            <a:normAutofit/>
          </a:bodyPr>
          <a:lstStyle/>
          <a:p>
            <a:r>
              <a:rPr lang="sv-SE" sz="2000" dirty="0" err="1" smtClean="0"/>
              <a:t>Reference</a:t>
            </a:r>
            <a:r>
              <a:rPr lang="sv-SE" sz="2000" dirty="0" err="1"/>
              <a:t>s</a:t>
            </a:r>
            <a:endParaRPr lang="sv-S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770" y="866476"/>
            <a:ext cx="6480000" cy="47056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Ancona, D &amp; </a:t>
            </a:r>
            <a:r>
              <a:rPr lang="en-GB" dirty="0" err="1"/>
              <a:t>Bresman</a:t>
            </a:r>
            <a:r>
              <a:rPr lang="en-GB" dirty="0"/>
              <a:t>, H (2007) </a:t>
            </a:r>
            <a:r>
              <a:rPr lang="en-GB" i="1" dirty="0"/>
              <a:t>X-teams: How to Build Teams that Lead, Innovate and Succeed. </a:t>
            </a:r>
            <a:r>
              <a:rPr lang="en-GB" dirty="0"/>
              <a:t>Boston: </a:t>
            </a:r>
            <a:r>
              <a:rPr lang="en-GB" dirty="0" err="1"/>
              <a:t>Harward</a:t>
            </a:r>
            <a:r>
              <a:rPr lang="en-GB" dirty="0"/>
              <a:t> Business School</a:t>
            </a:r>
            <a:endParaRPr lang="sv-SE" dirty="0"/>
          </a:p>
          <a:p>
            <a:pPr marL="0" indent="0">
              <a:buNone/>
            </a:pPr>
            <a:r>
              <a:rPr lang="en-GB" dirty="0" err="1"/>
              <a:t>Gittel</a:t>
            </a:r>
            <a:r>
              <a:rPr lang="en-GB" dirty="0"/>
              <a:t>, J H (2009): </a:t>
            </a:r>
            <a:r>
              <a:rPr lang="en-GB" i="1" dirty="0"/>
              <a:t>Relational coordination: Theory, Measurement and Analysis.</a:t>
            </a:r>
            <a:r>
              <a:rPr lang="en-GB" dirty="0"/>
              <a:t> Waltham: Brandeis </a:t>
            </a:r>
            <a:r>
              <a:rPr lang="en-GB" dirty="0" smtClean="0"/>
              <a:t>University</a:t>
            </a:r>
          </a:p>
          <a:p>
            <a:pPr marL="0" indent="0">
              <a:buNone/>
            </a:pPr>
            <a:r>
              <a:rPr lang="en-GB" dirty="0" err="1"/>
              <a:t>Herbst</a:t>
            </a:r>
            <a:r>
              <a:rPr lang="en-GB" dirty="0"/>
              <a:t>, P G (1976): </a:t>
            </a:r>
            <a:r>
              <a:rPr lang="en-GB" i="1" dirty="0" err="1"/>
              <a:t>Alternativ</a:t>
            </a:r>
            <a:r>
              <a:rPr lang="en-GB" i="1" dirty="0"/>
              <a:t> till </a:t>
            </a:r>
            <a:r>
              <a:rPr lang="en-GB" i="1" dirty="0" err="1"/>
              <a:t>hierarkisk</a:t>
            </a:r>
            <a:r>
              <a:rPr lang="en-GB" i="1" dirty="0"/>
              <a:t> </a:t>
            </a:r>
            <a:r>
              <a:rPr lang="en-GB" i="1" dirty="0" err="1"/>
              <a:t>organisasjon</a:t>
            </a:r>
            <a:r>
              <a:rPr lang="en-GB" i="1" dirty="0"/>
              <a:t>.</a:t>
            </a:r>
            <a:r>
              <a:rPr lang="en-GB" dirty="0"/>
              <a:t> Oslo: </a:t>
            </a:r>
            <a:r>
              <a:rPr lang="en-GB" dirty="0" err="1"/>
              <a:t>Tanum</a:t>
            </a:r>
            <a:r>
              <a:rPr lang="en-GB" dirty="0"/>
              <a:t> – </a:t>
            </a:r>
            <a:r>
              <a:rPr lang="en-GB" dirty="0" err="1"/>
              <a:t>Norli</a:t>
            </a:r>
            <a:endParaRPr lang="sv-SE" dirty="0"/>
          </a:p>
          <a:p>
            <a:pPr marL="0" indent="0">
              <a:buNone/>
            </a:pPr>
            <a:r>
              <a:rPr lang="en-GB" dirty="0"/>
              <a:t>Karasek, R (2004): </a:t>
            </a:r>
            <a:r>
              <a:rPr lang="en-US" dirty="0"/>
              <a:t>A Tool for Creating Healthier </a:t>
            </a:r>
            <a:r>
              <a:rPr lang="en-US" dirty="0" smtClean="0"/>
              <a:t>Workplaces:</a:t>
            </a:r>
            <a:r>
              <a:rPr lang="sv-SE" dirty="0" smtClean="0"/>
              <a:t>The </a:t>
            </a:r>
            <a:r>
              <a:rPr lang="sv-SE" dirty="0" err="1"/>
              <a:t>Conducivity</a:t>
            </a:r>
            <a:r>
              <a:rPr lang="sv-SE" dirty="0"/>
              <a:t> Process</a:t>
            </a:r>
            <a:r>
              <a:rPr lang="en-GB" dirty="0" smtClean="0"/>
              <a:t>. </a:t>
            </a:r>
            <a:r>
              <a:rPr lang="en-GB" i="1" dirty="0"/>
              <a:t>Bulletin of Science, Technology and Society.</a:t>
            </a:r>
            <a:r>
              <a:rPr lang="en-GB" dirty="0"/>
              <a:t> </a:t>
            </a:r>
            <a:r>
              <a:rPr lang="en-GB" i="1" dirty="0"/>
              <a:t>Vol 24, no </a:t>
            </a:r>
            <a:r>
              <a:rPr lang="sv-SE" i="1" dirty="0"/>
              <a:t>No. </a:t>
            </a:r>
            <a:r>
              <a:rPr lang="sv-SE" i="1" dirty="0" smtClean="0"/>
              <a:t>5</a:t>
            </a:r>
            <a:r>
              <a:rPr lang="sv-SE" dirty="0" smtClean="0"/>
              <a:t>, 471-479</a:t>
            </a:r>
          </a:p>
          <a:p>
            <a:pPr marL="0" indent="0">
              <a:buNone/>
            </a:pPr>
            <a:r>
              <a:rPr lang="sv-SE" dirty="0" smtClean="0"/>
              <a:t>Karasek, R (2008): </a:t>
            </a:r>
            <a:r>
              <a:rPr lang="en-US" dirty="0" smtClean="0"/>
              <a:t>Low </a:t>
            </a:r>
            <a:r>
              <a:rPr lang="en-US" dirty="0"/>
              <a:t>social control and physiological deregulation—the stress–disequilibrium theory, towards a new demand–control </a:t>
            </a:r>
            <a:r>
              <a:rPr lang="en-US" dirty="0" smtClean="0"/>
              <a:t>model. </a:t>
            </a:r>
            <a:r>
              <a:rPr lang="sv-SE" i="1" dirty="0"/>
              <a:t>SJWEH </a:t>
            </a:r>
            <a:r>
              <a:rPr lang="sv-SE" i="1" dirty="0" err="1"/>
              <a:t>Suppl</a:t>
            </a:r>
            <a:r>
              <a:rPr lang="sv-SE" i="1" dirty="0"/>
              <a:t> 2008, no </a:t>
            </a:r>
            <a:r>
              <a:rPr lang="sv-SE" i="1" dirty="0" smtClean="0"/>
              <a:t>6</a:t>
            </a:r>
            <a:r>
              <a:rPr lang="sv-SE" dirty="0"/>
              <a:t>,</a:t>
            </a:r>
            <a:r>
              <a:rPr lang="sv-SE" dirty="0" smtClean="0"/>
              <a:t> 117-135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Karasek, R et al (2010): </a:t>
            </a:r>
            <a:r>
              <a:rPr lang="sv-SE" dirty="0" err="1" smtClean="0"/>
              <a:t>Description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large-scale</a:t>
            </a:r>
            <a:r>
              <a:rPr lang="sv-SE" dirty="0" smtClean="0"/>
              <a:t> </a:t>
            </a:r>
            <a:r>
              <a:rPr lang="sv-SE" dirty="0" err="1" smtClean="0"/>
              <a:t>study</a:t>
            </a:r>
            <a:r>
              <a:rPr lang="sv-SE" dirty="0" smtClean="0"/>
              <a:t> design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assess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-stress-</a:t>
            </a:r>
            <a:r>
              <a:rPr lang="sv-SE" dirty="0" err="1" smtClean="0"/>
              <a:t>disease</a:t>
            </a:r>
            <a:r>
              <a:rPr lang="sv-SE" dirty="0" smtClean="0"/>
              <a:t> associations for </a:t>
            </a:r>
            <a:r>
              <a:rPr lang="en-US" dirty="0" smtClean="0"/>
              <a:t>cardiovascular disease. </a:t>
            </a:r>
            <a:r>
              <a:rPr lang="en-US" i="1" dirty="0" smtClean="0"/>
              <a:t>International Journal of Occupational Medicine and Environmental Health 23(3)</a:t>
            </a:r>
            <a:r>
              <a:rPr lang="en-US" dirty="0"/>
              <a:t>,</a:t>
            </a:r>
            <a:r>
              <a:rPr lang="en-US" dirty="0" smtClean="0"/>
              <a:t> 293-312</a:t>
            </a:r>
            <a:endParaRPr lang="sv-SE" b="1" dirty="0"/>
          </a:p>
          <a:p>
            <a:pPr marL="0" indent="0">
              <a:buNone/>
            </a:pPr>
            <a:r>
              <a:rPr lang="en-US" dirty="0" smtClean="0"/>
              <a:t>Sederblad, P(2013): ”</a:t>
            </a:r>
            <a:r>
              <a:rPr lang="en-US" dirty="0"/>
              <a:t>How to coordinate autonomous teams?” Paper presented at IWOT 17, TNO, </a:t>
            </a:r>
            <a:r>
              <a:rPr lang="en-US" dirty="0" smtClean="0"/>
              <a:t>Leiden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15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770" y="118913"/>
            <a:ext cx="64800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Aim with the session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770" y="1261913"/>
            <a:ext cx="6480000" cy="4642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aim with the session is to discuss and test the usefulness of three theoretical models for how teams can be integrated in the organization and in society. </a:t>
            </a:r>
          </a:p>
          <a:p>
            <a:pPr marL="0" indent="0">
              <a:buNone/>
            </a:pPr>
            <a:r>
              <a:rPr lang="en-US" sz="2400" dirty="0" smtClean="0"/>
              <a:t>The form of the session is that after the Introduction, the discussion will be organized in smaller groups and the session will end with a common discussion in the whole group. </a:t>
            </a:r>
          </a:p>
          <a:p>
            <a:pPr marL="0" indent="0">
              <a:buNone/>
            </a:pPr>
            <a:r>
              <a:rPr lang="en-US" sz="2400" dirty="0" smtClean="0"/>
              <a:t>Then hopefully some new arguments and conclusions will be presented so we will leave the room inspired and able to contribute to the rise of STS thinking!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08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770" y="176063"/>
            <a:ext cx="6480000" cy="1143000"/>
          </a:xfrm>
        </p:spPr>
        <p:txBody>
          <a:bodyPr>
            <a:normAutofit/>
          </a:bodyPr>
          <a:lstStyle/>
          <a:p>
            <a:r>
              <a:rPr lang="sv-SE" sz="2400" dirty="0" err="1" smtClean="0"/>
              <a:t>Time</a:t>
            </a:r>
            <a:r>
              <a:rPr lang="sv-SE" sz="2400" dirty="0" smtClean="0"/>
              <a:t> </a:t>
            </a:r>
            <a:r>
              <a:rPr lang="sv-SE" sz="2400" dirty="0" err="1" smtClean="0"/>
              <a:t>schedule</a:t>
            </a:r>
            <a:r>
              <a:rPr lang="sv-SE" sz="2400" dirty="0" smtClean="0"/>
              <a:t> for the session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770" y="1630041"/>
            <a:ext cx="6480000" cy="35303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Introduction. Organizing of smaller groups (20 min) </a:t>
            </a:r>
          </a:p>
          <a:p>
            <a:pPr>
              <a:buFontTx/>
              <a:buChar char="-"/>
            </a:pPr>
            <a:r>
              <a:rPr lang="en-US" sz="2800" dirty="0" smtClean="0"/>
              <a:t>Group discussions (please, appoint someone to take notes) (30/40 min)</a:t>
            </a:r>
          </a:p>
          <a:p>
            <a:pPr>
              <a:buFontTx/>
              <a:buChar char="-"/>
            </a:pPr>
            <a:r>
              <a:rPr lang="en-US" sz="2800" dirty="0" smtClean="0"/>
              <a:t>Summary, conclusions with all session participants (40/30 min)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13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770" y="276076"/>
            <a:ext cx="6480000" cy="1143000"/>
          </a:xfrm>
        </p:spPr>
        <p:txBody>
          <a:bodyPr>
            <a:normAutofit/>
          </a:bodyPr>
          <a:lstStyle/>
          <a:p>
            <a:r>
              <a:rPr lang="sv-SE" sz="2400" dirty="0" smtClean="0"/>
              <a:t>The </a:t>
            </a:r>
            <a:r>
              <a:rPr lang="sv-SE" sz="2400" dirty="0" err="1" smtClean="0"/>
              <a:t>Background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the session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770" y="1558603"/>
            <a:ext cx="6480000" cy="3842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- Paper presented at IWOT 17, TNO, Leiden, 2013</a:t>
            </a:r>
            <a:r>
              <a:rPr lang="en-US" sz="2400" dirty="0" smtClean="0"/>
              <a:t> ”How to coordinate autonomous teams?” Per Sederblad</a:t>
            </a:r>
          </a:p>
          <a:p>
            <a:pPr marL="0" indent="0">
              <a:buNone/>
            </a:pPr>
            <a:r>
              <a:rPr lang="en-US" sz="2400" i="1" dirty="0" smtClean="0"/>
              <a:t>- Keynote speak at IWOT 18, Girona, 2014   </a:t>
            </a:r>
            <a:r>
              <a:rPr lang="en-US" sz="2400" dirty="0" smtClean="0"/>
              <a:t>by prof. Ramón Rico about </a:t>
            </a:r>
            <a:r>
              <a:rPr lang="en-US" sz="2400" dirty="0" err="1" smtClean="0"/>
              <a:t>interteam</a:t>
            </a:r>
            <a:r>
              <a:rPr lang="en-US" sz="2400" dirty="0" smtClean="0"/>
              <a:t> relationships and effectiveness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i="1" dirty="0" smtClean="0"/>
              <a:t>Seminars and workshops in </a:t>
            </a:r>
            <a:r>
              <a:rPr lang="en-US" sz="2400" i="1" dirty="0" err="1" smtClean="0"/>
              <a:t>Öresund</a:t>
            </a:r>
            <a:r>
              <a:rPr lang="en-US" sz="2400" i="1" dirty="0" smtClean="0"/>
              <a:t> Synergy (lead by Robert Karasek), Malmö and Copenhagen</a:t>
            </a:r>
            <a:r>
              <a:rPr lang="en-US" sz="2400" dirty="0" smtClean="0"/>
              <a:t> in collaboration with Flanders Synergy 2013-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22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770" y="18900"/>
            <a:ext cx="6480000" cy="1143000"/>
          </a:xfrm>
        </p:spPr>
        <p:txBody>
          <a:bodyPr>
            <a:normAutofit/>
          </a:bodyPr>
          <a:lstStyle/>
          <a:p>
            <a:r>
              <a:rPr lang="sv-SE" sz="2800" dirty="0" err="1" smtClean="0"/>
              <a:t>Instructions</a:t>
            </a:r>
            <a:r>
              <a:rPr lang="sv-SE" sz="2800" dirty="0" smtClean="0"/>
              <a:t> for the session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770" y="1530028"/>
            <a:ext cx="6480000" cy="35303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Describe and analyze the model(s), give your interpretations and previous knowledge</a:t>
            </a:r>
          </a:p>
          <a:p>
            <a:r>
              <a:rPr lang="en-US" sz="2400" dirty="0" smtClean="0"/>
              <a:t>Discuss how the model(s) can be used in applied research and in development of workplaces </a:t>
            </a:r>
          </a:p>
          <a:p>
            <a:r>
              <a:rPr lang="en-US" sz="2400" dirty="0" smtClean="0"/>
              <a:t>Identify the strengths and weaknesses of the model(s), discuss how it(they) can contribute to rise the STS perspective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838" y="457200"/>
            <a:ext cx="6868795" cy="490388"/>
          </a:xfrm>
        </p:spPr>
        <p:txBody>
          <a:bodyPr>
            <a:normAutofit/>
          </a:bodyPr>
          <a:lstStyle/>
          <a:p>
            <a:r>
              <a:rPr lang="sv-SE" sz="2000" dirty="0" smtClean="0"/>
              <a:t>a. The </a:t>
            </a:r>
            <a:r>
              <a:rPr lang="sv-SE" sz="2000" dirty="0" err="1" smtClean="0"/>
              <a:t>compound</a:t>
            </a:r>
            <a:r>
              <a:rPr lang="sv-SE" sz="2000" dirty="0" smtClean="0"/>
              <a:t> </a:t>
            </a:r>
            <a:r>
              <a:rPr lang="sv-SE" sz="2000" dirty="0" err="1" smtClean="0"/>
              <a:t>autonomous</a:t>
            </a:r>
            <a:r>
              <a:rPr lang="sv-SE" sz="2000" dirty="0" smtClean="0"/>
              <a:t> X-teams </a:t>
            </a:r>
            <a:endParaRPr lang="sv-S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215702"/>
            <a:ext cx="7300912" cy="46421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Philip </a:t>
            </a:r>
            <a:r>
              <a:rPr lang="en-GB" dirty="0"/>
              <a:t>G. </a:t>
            </a:r>
            <a:r>
              <a:rPr lang="en-GB" dirty="0" err="1" smtClean="0"/>
              <a:t>Herbst</a:t>
            </a:r>
            <a:r>
              <a:rPr lang="en-GB" dirty="0" smtClean="0"/>
              <a:t>(1976) outlined </a:t>
            </a:r>
            <a:r>
              <a:rPr lang="en-GB" dirty="0"/>
              <a:t>alternatives to </a:t>
            </a:r>
            <a:r>
              <a:rPr lang="en-GB" dirty="0" smtClean="0"/>
              <a:t>hierarchical organisation, among  them the </a:t>
            </a:r>
            <a:r>
              <a:rPr lang="en-GB" dirty="0"/>
              <a:t>“compound autonomous groups” model. The basic idea was that all members in a group should have the </a:t>
            </a:r>
            <a:r>
              <a:rPr lang="en-GB" dirty="0" smtClean="0"/>
              <a:t>competencies </a:t>
            </a:r>
            <a:r>
              <a:rPr lang="en-GB" dirty="0"/>
              <a:t>to conduct all work tasks for the group and also work tasks in other groups. In this </a:t>
            </a:r>
            <a:r>
              <a:rPr lang="en-GB" dirty="0" smtClean="0"/>
              <a:t>way </a:t>
            </a:r>
            <a:r>
              <a:rPr lang="en-GB" dirty="0"/>
              <a:t>job rotation on a higher level of the </a:t>
            </a:r>
            <a:r>
              <a:rPr lang="en-GB" dirty="0" smtClean="0"/>
              <a:t>organization </a:t>
            </a:r>
            <a:r>
              <a:rPr lang="en-GB" dirty="0"/>
              <a:t>became possible, and the groups were connected to each other.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Deborah </a:t>
            </a:r>
            <a:r>
              <a:rPr lang="en-GB" dirty="0"/>
              <a:t>Ancona and Henrik </a:t>
            </a:r>
            <a:r>
              <a:rPr lang="en-GB" dirty="0" err="1" smtClean="0"/>
              <a:t>Bresman</a:t>
            </a:r>
            <a:r>
              <a:rPr lang="en-GB" dirty="0" smtClean="0"/>
              <a:t>(2007) identify a new kind of teams,  </a:t>
            </a:r>
            <a:r>
              <a:rPr lang="en-GB" dirty="0"/>
              <a:t>“X-teams</a:t>
            </a:r>
            <a:r>
              <a:rPr lang="en-GB" dirty="0" smtClean="0"/>
              <a:t>”.  There </a:t>
            </a:r>
            <a:r>
              <a:rPr lang="en-GB" dirty="0"/>
              <a:t>are three characteristics of the X-team: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 Members </a:t>
            </a:r>
            <a:r>
              <a:rPr lang="en-GB" dirty="0"/>
              <a:t>of the team work also outside the team with establishing relations with other persons inside and outside the organisation. The work includes three stages: scouting, ambassadorship and task coordination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/>
              <a:t>. In the </a:t>
            </a:r>
            <a:r>
              <a:rPr lang="en-GB" dirty="0" smtClean="0"/>
              <a:t>X-teams</a:t>
            </a:r>
            <a:r>
              <a:rPr lang="en-GB" dirty="0"/>
              <a:t>, there is an “extreme” execution, meaning it is very effective and functions well. The teams must build up a “safe culture” and the authors give suggestions for tools that can be used for this purpose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/>
              <a:t>. The team has “flexible phases” including exploring, exploiting and exporting phases. The leadership is important for leading the team through the phases, using e g sense-making, visioning and relating activities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The two models presented above are obviously complementary and built on an open system theory perspective, they can be combined.    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33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770" y="200024"/>
            <a:ext cx="6480000" cy="576113"/>
          </a:xfrm>
        </p:spPr>
        <p:txBody>
          <a:bodyPr>
            <a:normAutofit/>
          </a:bodyPr>
          <a:lstStyle/>
          <a:p>
            <a:r>
              <a:rPr lang="sv-SE" sz="2000" dirty="0" smtClean="0"/>
              <a:t>B. </a:t>
            </a:r>
            <a:r>
              <a:rPr lang="sv-SE" sz="2000" dirty="0" err="1" smtClean="0"/>
              <a:t>Relational</a:t>
            </a:r>
            <a:r>
              <a:rPr lang="sv-SE" sz="2000" dirty="0" smtClean="0"/>
              <a:t> </a:t>
            </a:r>
            <a:r>
              <a:rPr lang="sv-SE" sz="2000" dirty="0" err="1" smtClean="0"/>
              <a:t>coordination</a:t>
            </a:r>
            <a:endParaRPr lang="sv-S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770" y="972815"/>
            <a:ext cx="6480000" cy="41563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The coordination of teams in the organisation becomes more complex if we study professional work </a:t>
            </a:r>
            <a:r>
              <a:rPr lang="en-GB" dirty="0" smtClean="0"/>
              <a:t>organisations, such as in health care. </a:t>
            </a:r>
            <a:r>
              <a:rPr lang="en-GB" dirty="0"/>
              <a:t>Also, team work inside the teams can sometimes be complicated as the </a:t>
            </a:r>
            <a:r>
              <a:rPr lang="en-GB" dirty="0" smtClean="0"/>
              <a:t>employee </a:t>
            </a:r>
            <a:r>
              <a:rPr lang="en-GB" dirty="0"/>
              <a:t>often </a:t>
            </a:r>
            <a:r>
              <a:rPr lang="en-GB" dirty="0" smtClean="0"/>
              <a:t>has </a:t>
            </a:r>
            <a:r>
              <a:rPr lang="en-GB" dirty="0"/>
              <a:t>a strong professional identity, stronger than the identity as team member. Judy </a:t>
            </a:r>
            <a:r>
              <a:rPr lang="en-GB" dirty="0" smtClean="0"/>
              <a:t>Hoffer </a:t>
            </a:r>
            <a:r>
              <a:rPr lang="en-GB" dirty="0" err="1" smtClean="0"/>
              <a:t>Gittel</a:t>
            </a:r>
            <a:r>
              <a:rPr lang="en-GB" dirty="0" smtClean="0"/>
              <a:t>(2009) has </a:t>
            </a:r>
            <a:r>
              <a:rPr lang="en-GB" dirty="0"/>
              <a:t>studied this kind of work and she has presented a model called “Relational coordination”. 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Gittel</a:t>
            </a:r>
            <a:r>
              <a:rPr lang="en-GB" dirty="0" smtClean="0"/>
              <a:t> </a:t>
            </a:r>
            <a:r>
              <a:rPr lang="en-GB" dirty="0"/>
              <a:t>and her team </a:t>
            </a:r>
            <a:r>
              <a:rPr lang="en-GB" dirty="0" smtClean="0"/>
              <a:t>have </a:t>
            </a:r>
            <a:r>
              <a:rPr lang="en-GB" dirty="0"/>
              <a:t>presented a questionnaire for measuring relational </a:t>
            </a:r>
            <a:r>
              <a:rPr lang="en-GB" dirty="0" smtClean="0"/>
              <a:t>coordination. The </a:t>
            </a:r>
            <a:r>
              <a:rPr lang="en-GB" dirty="0"/>
              <a:t>dimensions in the questionnaire </a:t>
            </a:r>
            <a:r>
              <a:rPr lang="en-GB" dirty="0" smtClean="0"/>
              <a:t>are: communication (both </a:t>
            </a:r>
            <a:r>
              <a:rPr lang="en-GB" dirty="0"/>
              <a:t>horizontal and </a:t>
            </a:r>
            <a:r>
              <a:rPr lang="en-GB" dirty="0" smtClean="0"/>
              <a:t>vertical), </a:t>
            </a:r>
            <a:r>
              <a:rPr lang="en-GB" dirty="0"/>
              <a:t>knowledge </a:t>
            </a:r>
            <a:r>
              <a:rPr lang="en-GB" dirty="0" smtClean="0"/>
              <a:t>sharing, trust </a:t>
            </a:r>
            <a:r>
              <a:rPr lang="en-GB" dirty="0"/>
              <a:t>and mutual respect between workers. </a:t>
            </a:r>
            <a:r>
              <a:rPr lang="en-GB" dirty="0" smtClean="0"/>
              <a:t>These dimensions means that relational coordination can’t </a:t>
            </a:r>
            <a:r>
              <a:rPr lang="en-GB" dirty="0"/>
              <a:t>(only) be based on formal structures and roles, to a considerable degree it has to be complemented with informal relations.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9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170" y="400049"/>
            <a:ext cx="7069280" cy="447525"/>
          </a:xfrm>
        </p:spPr>
        <p:txBody>
          <a:bodyPr>
            <a:normAutofit fontScale="90000"/>
          </a:bodyPr>
          <a:lstStyle/>
          <a:p>
            <a:r>
              <a:rPr lang="sv-SE" sz="2000" dirty="0" smtClean="0"/>
              <a:t>C. </a:t>
            </a:r>
            <a:r>
              <a:rPr lang="sv-SE" sz="2000" dirty="0" err="1" smtClean="0"/>
              <a:t>Conducive</a:t>
            </a:r>
            <a:r>
              <a:rPr lang="sv-SE" sz="2000" dirty="0" smtClean="0"/>
              <a:t> </a:t>
            </a:r>
            <a:r>
              <a:rPr lang="sv-SE" sz="2000" dirty="0" err="1" smtClean="0"/>
              <a:t>production</a:t>
            </a:r>
            <a:r>
              <a:rPr lang="sv-SE" sz="2000" dirty="0" smtClean="0"/>
              <a:t>  and </a:t>
            </a:r>
            <a:r>
              <a:rPr lang="sv-SE" sz="2000" dirty="0" err="1" smtClean="0"/>
              <a:t>conducive</a:t>
            </a:r>
            <a:r>
              <a:rPr lang="sv-SE" sz="2000" dirty="0" smtClean="0"/>
              <a:t> </a:t>
            </a:r>
            <a:r>
              <a:rPr lang="sv-SE" sz="2000" dirty="0" err="1" smtClean="0"/>
              <a:t>economy</a:t>
            </a:r>
            <a:endParaRPr lang="sv-S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170" y="1044252"/>
            <a:ext cx="6480000" cy="44564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Robert </a:t>
            </a:r>
            <a:r>
              <a:rPr lang="en-GB" dirty="0"/>
              <a:t>Karasek (</a:t>
            </a:r>
            <a:r>
              <a:rPr lang="en-GB" dirty="0" smtClean="0"/>
              <a:t>2004) has presented and developed </a:t>
            </a:r>
            <a:r>
              <a:rPr lang="en-GB" dirty="0"/>
              <a:t>a </a:t>
            </a:r>
            <a:r>
              <a:rPr lang="en-GB" dirty="0" smtClean="0"/>
              <a:t>model of </a:t>
            </a:r>
            <a:r>
              <a:rPr lang="en-GB" dirty="0"/>
              <a:t>“conducive </a:t>
            </a:r>
            <a:r>
              <a:rPr lang="en-GB" dirty="0" smtClean="0"/>
              <a:t>production”, starting </a:t>
            </a:r>
            <a:r>
              <a:rPr lang="en-GB" dirty="0"/>
              <a:t>with the individual and the well-known </a:t>
            </a:r>
            <a:r>
              <a:rPr lang="en-GB" dirty="0" smtClean="0"/>
              <a:t>Demand/Control(D/C) model. </a:t>
            </a:r>
            <a:r>
              <a:rPr lang="en-GB" dirty="0"/>
              <a:t>The basic new idea in the model is to link production to </a:t>
            </a:r>
            <a:r>
              <a:rPr lang="en-GB" dirty="0" smtClean="0"/>
              <a:t>organization and to consumption</a:t>
            </a:r>
            <a:r>
              <a:rPr lang="en-GB" dirty="0"/>
              <a:t>, which means that the members in the work group directly shall </a:t>
            </a:r>
            <a:r>
              <a:rPr lang="en-GB" dirty="0" smtClean="0"/>
              <a:t>be able to communicate </a:t>
            </a:r>
            <a:r>
              <a:rPr lang="en-GB" dirty="0"/>
              <a:t>with the </a:t>
            </a:r>
            <a:r>
              <a:rPr lang="en-GB" dirty="0" smtClean="0"/>
              <a:t>customers. This means that </a:t>
            </a:r>
            <a:r>
              <a:rPr lang="en-GB" dirty="0"/>
              <a:t>Karasek has </a:t>
            </a:r>
            <a:r>
              <a:rPr lang="en-GB" dirty="0" smtClean="0"/>
              <a:t>the ambition to </a:t>
            </a:r>
            <a:r>
              <a:rPr lang="en-GB" dirty="0"/>
              <a:t>create a </a:t>
            </a:r>
            <a:r>
              <a:rPr lang="en-GB" dirty="0" smtClean="0"/>
              <a:t>“conducive economy” model. </a:t>
            </a:r>
          </a:p>
          <a:p>
            <a:pPr marL="0" indent="0">
              <a:buNone/>
            </a:pPr>
            <a:r>
              <a:rPr lang="en-GB" dirty="0" smtClean="0"/>
              <a:t>The job strain effect that follows of the D/C model has been developed to the Stress-Disequilibrium Theory(2008) and integrated with the Conducive Production model(2010) to form an “</a:t>
            </a:r>
            <a:r>
              <a:rPr lang="en-GB" dirty="0" err="1" smtClean="0"/>
              <a:t>Associationist</a:t>
            </a:r>
            <a:r>
              <a:rPr lang="en-GB" dirty="0" smtClean="0"/>
              <a:t>” D/C(A-D/C) model. Parallel with this work, Karasek has developed his questionnaire to a new version, Job Content Questionnaire, version 2.0 (JCQ2), including the organizational level measured in several scales and also external level factors as job insecurity and labour markets effects – the economy dimensions are included in the model behind JCQ2. </a:t>
            </a:r>
          </a:p>
          <a:p>
            <a:pPr marL="0" indent="0">
              <a:buNone/>
            </a:pPr>
            <a:r>
              <a:rPr lang="en-GB" dirty="0" smtClean="0"/>
              <a:t>In short then, Karasek </a:t>
            </a:r>
            <a:r>
              <a:rPr lang="en-GB" dirty="0"/>
              <a:t>has moved from the individual </a:t>
            </a:r>
            <a:r>
              <a:rPr lang="en-GB" dirty="0" smtClean="0"/>
              <a:t>level to now include both the organizational and the </a:t>
            </a:r>
            <a:r>
              <a:rPr lang="en-GB" dirty="0"/>
              <a:t>societal </a:t>
            </a:r>
            <a:r>
              <a:rPr lang="en-GB" dirty="0" smtClean="0"/>
              <a:t>levels </a:t>
            </a:r>
            <a:r>
              <a:rPr lang="en-GB" dirty="0"/>
              <a:t>in his </a:t>
            </a:r>
            <a:r>
              <a:rPr lang="en-GB" dirty="0" smtClean="0"/>
              <a:t>work with the models and the questionnaire. In </a:t>
            </a:r>
            <a:r>
              <a:rPr lang="en-GB" dirty="0"/>
              <a:t>other </a:t>
            </a:r>
            <a:r>
              <a:rPr lang="en-GB" dirty="0" smtClean="0"/>
              <a:t>words, he has moved </a:t>
            </a:r>
            <a:r>
              <a:rPr lang="en-GB" dirty="0"/>
              <a:t>from the micro </a:t>
            </a:r>
            <a:r>
              <a:rPr lang="en-GB" dirty="0" smtClean="0"/>
              <a:t>level to include both the </a:t>
            </a:r>
            <a:r>
              <a:rPr lang="en-GB" dirty="0" err="1" smtClean="0"/>
              <a:t>meso</a:t>
            </a:r>
            <a:r>
              <a:rPr lang="en-GB" dirty="0" smtClean="0"/>
              <a:t> and macro levels.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43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770" y="200025"/>
            <a:ext cx="6480000" cy="809326"/>
          </a:xfrm>
        </p:spPr>
        <p:txBody>
          <a:bodyPr>
            <a:normAutofit/>
          </a:bodyPr>
          <a:lstStyle/>
          <a:p>
            <a:r>
              <a:rPr lang="sv-SE" sz="2400" dirty="0" err="1" smtClean="0"/>
              <a:t>Summary</a:t>
            </a:r>
            <a:r>
              <a:rPr lang="sv-SE" sz="2400" dirty="0" smtClean="0"/>
              <a:t> and </a:t>
            </a:r>
            <a:r>
              <a:rPr lang="sv-SE" sz="2400" dirty="0" err="1" smtClean="0"/>
              <a:t>conclusions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170" y="1472878"/>
            <a:ext cx="6480000" cy="3530340"/>
          </a:xfrm>
        </p:spPr>
        <p:txBody>
          <a:bodyPr/>
          <a:lstStyle/>
          <a:p>
            <a:r>
              <a:rPr lang="en-US" dirty="0" smtClean="0"/>
              <a:t>Descriptions, interpretations and analysis  of the models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Examples of the use of  the models in applied research and in development of workplaces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strengths and weaknesses of the models -    how can they contribute to rise the STS perspective?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H - Huvudslide">
  <a:themeElements>
    <a:clrScheme name="Malmö högskol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10020"/>
      </a:accent1>
      <a:accent2>
        <a:srgbClr val="F6A108"/>
      </a:accent2>
      <a:accent3>
        <a:srgbClr val="118CCA"/>
      </a:accent3>
      <a:accent4>
        <a:srgbClr val="FEC309"/>
      </a:accent4>
      <a:accent5>
        <a:srgbClr val="9FC64E"/>
      </a:accent5>
      <a:accent6>
        <a:srgbClr val="14A6DF"/>
      </a:accent6>
      <a:hlink>
        <a:srgbClr val="E68507"/>
      </a:hlink>
      <a:folHlink>
        <a:srgbClr val="0E73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/field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861</TotalTime>
  <Words>1122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MAH - Huvudslide</vt:lpstr>
      <vt:lpstr>The sts perspective   must rise!  per sederblad malmö university sweden</vt:lpstr>
      <vt:lpstr>Aim with the session</vt:lpstr>
      <vt:lpstr>Time schedule for the session</vt:lpstr>
      <vt:lpstr>The Background to the session</vt:lpstr>
      <vt:lpstr>Instructions for the session</vt:lpstr>
      <vt:lpstr>a. The compound autonomous X-teams </vt:lpstr>
      <vt:lpstr>B. Relational coordination</vt:lpstr>
      <vt:lpstr>C. Conducive production  and conducive economy</vt:lpstr>
      <vt:lpstr>Summary and 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Admin</cp:lastModifiedBy>
  <cp:revision>99</cp:revision>
  <dcterms:created xsi:type="dcterms:W3CDTF">2010-04-12T23:12:02Z</dcterms:created>
  <dcterms:modified xsi:type="dcterms:W3CDTF">2015-09-01T20:02:12Z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