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417" r:id="rId2"/>
    <p:sldId id="412" r:id="rId3"/>
    <p:sldId id="496" r:id="rId4"/>
    <p:sldId id="490" r:id="rId5"/>
    <p:sldId id="350" r:id="rId6"/>
    <p:sldId id="540" r:id="rId7"/>
    <p:sldId id="541" r:id="rId8"/>
    <p:sldId id="542" r:id="rId9"/>
    <p:sldId id="543" r:id="rId10"/>
    <p:sldId id="529" r:id="rId11"/>
    <p:sldId id="266" r:id="rId12"/>
    <p:sldId id="536" r:id="rId13"/>
    <p:sldId id="535" r:id="rId14"/>
    <p:sldId id="537" r:id="rId15"/>
    <p:sldId id="538" r:id="rId16"/>
    <p:sldId id="517" r:id="rId17"/>
    <p:sldId id="518" r:id="rId18"/>
    <p:sldId id="544" r:id="rId19"/>
    <p:sldId id="519" r:id="rId20"/>
    <p:sldId id="293" r:id="rId21"/>
    <p:sldId id="523" r:id="rId22"/>
    <p:sldId id="527" r:id="rId23"/>
    <p:sldId id="511" r:id="rId24"/>
    <p:sldId id="520" r:id="rId25"/>
    <p:sldId id="510" r:id="rId26"/>
    <p:sldId id="506" r:id="rId27"/>
    <p:sldId id="421" r:id="rId28"/>
    <p:sldId id="321" r:id="rId29"/>
    <p:sldId id="332" r:id="rId30"/>
    <p:sldId id="547" r:id="rId31"/>
    <p:sldId id="545" r:id="rId32"/>
    <p:sldId id="494" r:id="rId33"/>
    <p:sldId id="407" r:id="rId34"/>
    <p:sldId id="410" r:id="rId35"/>
    <p:sldId id="409" r:id="rId36"/>
    <p:sldId id="422" r:id="rId37"/>
    <p:sldId id="270" r:id="rId38"/>
    <p:sldId id="52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66933A"/>
    <a:srgbClr val="6C6A6D"/>
    <a:srgbClr val="747176"/>
    <a:srgbClr val="7030A0"/>
    <a:srgbClr val="AC0204"/>
    <a:srgbClr val="000D29"/>
    <a:srgbClr val="000C2A"/>
    <a:srgbClr val="001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36"/>
    <p:restoredTop sz="86576"/>
  </p:normalViewPr>
  <p:slideViewPr>
    <p:cSldViewPr snapToGrid="0" snapToObjects="1">
      <p:cViewPr varScale="1">
        <p:scale>
          <a:sx n="78" d="100"/>
          <a:sy n="78" d="100"/>
        </p:scale>
        <p:origin x="200" y="61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4D21AD-F1D0-0F49-9370-03F3F7D23D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5E1B5C-FA5B-194F-9FF2-1D373AECE4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E3A2C9-EDA3-AE49-906D-9941E9F743DF}" type="datetimeFigureOut">
              <a:rPr lang="en-US" smtClean="0"/>
              <a:t>8/25/19</a:t>
            </a:fld>
            <a:endParaRPr lang="en-US"/>
          </a:p>
        </p:txBody>
      </p:sp>
      <p:sp>
        <p:nvSpPr>
          <p:cNvPr id="4" name="Footer Placeholder 3">
            <a:extLst>
              <a:ext uri="{FF2B5EF4-FFF2-40B4-BE49-F238E27FC236}">
                <a16:creationId xmlns:a16="http://schemas.microsoft.com/office/drawing/2014/main" id="{C30FC7B2-C66B-1D49-9459-74CA8A8E6D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BC6508-2B42-4E45-8D22-E3D82CD666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F8414-E669-8343-9F8F-B096999E2068}" type="slidenum">
              <a:rPr lang="en-US" smtClean="0"/>
              <a:t>‹#›</a:t>
            </a:fld>
            <a:endParaRPr lang="en-US"/>
          </a:p>
        </p:txBody>
      </p:sp>
    </p:spTree>
    <p:extLst>
      <p:ext uri="{BB962C8B-B14F-4D97-AF65-F5344CB8AC3E}">
        <p14:creationId xmlns:p14="http://schemas.microsoft.com/office/powerpoint/2010/main" val="1811197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AA0A7-5479-5E49-B287-315DFBAE89AF}" type="datetimeFigureOut">
              <a:rPr lang="en-US" smtClean="0"/>
              <a:t>8/25/19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AA97E-76DE-394D-B163-EB426CBE2FBB}" type="slidenum">
              <a:rPr lang="en-US" smtClean="0"/>
              <a:t>‹#›</a:t>
            </a:fld>
            <a:endParaRPr lang="en-US"/>
          </a:p>
        </p:txBody>
      </p:sp>
    </p:spTree>
    <p:extLst>
      <p:ext uri="{BB962C8B-B14F-4D97-AF65-F5344CB8AC3E}">
        <p14:creationId xmlns:p14="http://schemas.microsoft.com/office/powerpoint/2010/main" val="3434698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Perspectives are used differently in a new context to achieve humanity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MENSEN </a:t>
            </a:r>
            <a:r>
              <a:rPr lang="en-US" dirty="0" err="1"/>
              <a:t>toevoegen</a:t>
            </a:r>
            <a:r>
              <a:rPr lang="en-US" dirty="0"/>
              <a:t>!</a:t>
            </a:r>
            <a:endParaRPr dirty="0"/>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530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However, as identified by Jim Spohrer et al., “the current state of the art in smart service systems is MISSING a key component. All of the service system entities like ‘people and organizations’ have rights and responsibilities attached to them. However, not so for AI systems. </a:t>
            </a:r>
            <a:endParaRPr/>
          </a:p>
          <a:p>
            <a:pPr marL="0" lvl="0" indent="0" algn="l" rtl="0">
              <a:spcBef>
                <a:spcPts val="0"/>
              </a:spcBef>
              <a:spcAft>
                <a:spcPts val="0"/>
              </a:spcAft>
              <a:buNone/>
            </a:pPr>
            <a:r>
              <a:rPr lang="en-US"/>
              <a:t>Why is this important? Because Rights and responsibilities are key to the development of TRUST, and trust is key to the development of collaborative interactions within a service system. </a:t>
            </a:r>
            <a:endParaRPr/>
          </a:p>
          <a:p>
            <a:pPr marL="0" lvl="0" indent="0" algn="l" rtl="0">
              <a:spcBef>
                <a:spcPts val="0"/>
              </a:spcBef>
              <a:spcAft>
                <a:spcPts val="0"/>
              </a:spcAft>
              <a:buNone/>
            </a:pPr>
            <a:r>
              <a:rPr lang="en-US"/>
              <a:t>So, what’s missing in most smart service systems is a STABLE MEMBRANE that would encapsulate technology in a way favorable for co-operation of naturally intelligent and artificially intelligent systems. </a:t>
            </a:r>
            <a:endParaRPr/>
          </a:p>
          <a:p>
            <a:pPr marL="0" lvl="0" indent="0" algn="l" rtl="0">
              <a:spcBef>
                <a:spcPts val="0"/>
              </a:spcBef>
              <a:spcAft>
                <a:spcPts val="0"/>
              </a:spcAft>
              <a:buNone/>
            </a:pPr>
            <a:r>
              <a:rPr lang="en-US"/>
              <a:t>However, here in the metropolis of LA, a public-private consortium led by USC Marshall School of Business &amp; Viterbi School of Engineering has developed an innovative platform called the Intelligent IoT Integrator (I3) that addresses many of these issues and has thereby been a catalyst for SMART CITY development in LA. </a:t>
            </a:r>
            <a:endParaRPr/>
          </a:p>
        </p:txBody>
      </p:sp>
      <p:sp>
        <p:nvSpPr>
          <p:cNvPr id="171" name="Google Shape;17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77609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DESIGN BRIEF HANDOUT…</a:t>
            </a:r>
            <a:endParaRPr lang="en-US" dirty="0"/>
          </a:p>
        </p:txBody>
      </p:sp>
      <p:sp>
        <p:nvSpPr>
          <p:cNvPr id="4" name="Slide Number Placeholder 3"/>
          <p:cNvSpPr>
            <a:spLocks noGrp="1"/>
          </p:cNvSpPr>
          <p:nvPr>
            <p:ph type="sldNum" sz="quarter" idx="10"/>
          </p:nvPr>
        </p:nvSpPr>
        <p:spPr/>
        <p:txBody>
          <a:bodyPr/>
          <a:lstStyle/>
          <a:p>
            <a:fld id="{A6987495-FC73-D64B-B7E9-D5B6C4F70A3E}" type="slidenum">
              <a:rPr lang="en-US" smtClean="0"/>
              <a:t>20</a:t>
            </a:fld>
            <a:endParaRPr lang="en-US"/>
          </a:p>
        </p:txBody>
      </p:sp>
    </p:spTree>
    <p:extLst>
      <p:ext uri="{BB962C8B-B14F-4D97-AF65-F5344CB8AC3E}">
        <p14:creationId xmlns:p14="http://schemas.microsoft.com/office/powerpoint/2010/main" val="309854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Perspectives are used differently in a new context to achieve humanity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MENSEN </a:t>
            </a:r>
            <a:r>
              <a:rPr lang="en-US" dirty="0" err="1"/>
              <a:t>toevoegen</a:t>
            </a:r>
            <a:r>
              <a:rPr lang="en-US" dirty="0"/>
              <a:t>!</a:t>
            </a:r>
            <a:endParaRPr dirty="0"/>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41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4AA97E-76DE-394D-B163-EB426CBE2FBB}" type="slidenum">
              <a:rPr lang="en-US" smtClean="0"/>
              <a:t>35</a:t>
            </a:fld>
            <a:endParaRPr lang="en-US"/>
          </a:p>
        </p:txBody>
      </p:sp>
    </p:spTree>
    <p:extLst>
      <p:ext uri="{BB962C8B-B14F-4D97-AF65-F5344CB8AC3E}">
        <p14:creationId xmlns:p14="http://schemas.microsoft.com/office/powerpoint/2010/main" val="490163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Perspectives are used differently in a new context to achieve humanity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MENSEN </a:t>
            </a:r>
            <a:r>
              <a:rPr lang="en-US" dirty="0" err="1"/>
              <a:t>toevoegen</a:t>
            </a:r>
            <a:r>
              <a:rPr lang="en-US" dirty="0"/>
              <a:t>!</a:t>
            </a:r>
            <a:endParaRPr dirty="0"/>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13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0B55-B6DD-414C-8D87-533D09FD6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95C895-6C6B-C847-8D18-C53DCF6FC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E9B1D1-F141-924A-B5BA-E9DB42AEF734}"/>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5" name="Footer Placeholder 4">
            <a:extLst>
              <a:ext uri="{FF2B5EF4-FFF2-40B4-BE49-F238E27FC236}">
                <a16:creationId xmlns:a16="http://schemas.microsoft.com/office/drawing/2014/main" id="{EB440137-1F20-884C-8EC3-F36A3A697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8D56C-7E11-454A-A831-B55381D8455B}"/>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210476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0019-0D95-A542-8ED8-7D8377610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F9A28-3322-3045-A5B6-2E8EE74C26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51FD0-BF29-D045-BD23-E7C8757BFC7E}"/>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5" name="Footer Placeholder 4">
            <a:extLst>
              <a:ext uri="{FF2B5EF4-FFF2-40B4-BE49-F238E27FC236}">
                <a16:creationId xmlns:a16="http://schemas.microsoft.com/office/drawing/2014/main" id="{3459262A-7A7C-D443-9662-274AA6A6D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B39BE-B5C9-154C-9A52-AC42E7702BB4}"/>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49031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0BA64-3911-344C-BA97-A8D438A970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60F2A4-0FCB-8348-BD76-7EAADAB699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AD9B4-4845-1144-A4B4-87603BF462C4}"/>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5" name="Footer Placeholder 4">
            <a:extLst>
              <a:ext uri="{FF2B5EF4-FFF2-40B4-BE49-F238E27FC236}">
                <a16:creationId xmlns:a16="http://schemas.microsoft.com/office/drawing/2014/main" id="{BD48D9F6-CCCC-2D43-8217-1D91F3BA9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E93D4-511C-EC48-9688-5A4718CCCF7C}"/>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367011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E32D-5523-3E48-8202-764FDD26C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14B94-2956-4D47-9408-3F5A891CE3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2CE98-BD73-B440-ABF9-ECB85EB71CE5}"/>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5" name="Footer Placeholder 4">
            <a:extLst>
              <a:ext uri="{FF2B5EF4-FFF2-40B4-BE49-F238E27FC236}">
                <a16:creationId xmlns:a16="http://schemas.microsoft.com/office/drawing/2014/main" id="{D56A5499-E3E9-6648-81AD-F95E8A779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79A3F-70EA-8A4B-886B-E650044D98D2}"/>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422203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0FF6-583E-1949-91D5-F6AB08563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2B0000-D73B-CD47-BF5E-91F134DB7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E67C55-1D40-0C48-AA32-A567ED044A23}"/>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5" name="Footer Placeholder 4">
            <a:extLst>
              <a:ext uri="{FF2B5EF4-FFF2-40B4-BE49-F238E27FC236}">
                <a16:creationId xmlns:a16="http://schemas.microsoft.com/office/drawing/2014/main" id="{5A142460-D540-AC4F-AE29-D84A2CEC9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B1F8F-7627-1144-B02A-0B019DD055DA}"/>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65657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7DC2-9771-5841-B252-837E8860F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A9B02-0F24-B048-90E3-19B3B89541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A1223-77FF-F447-A73D-61B5572BE8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97EB8-3986-2D46-8596-198A4A27CE3C}"/>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6" name="Footer Placeholder 5">
            <a:extLst>
              <a:ext uri="{FF2B5EF4-FFF2-40B4-BE49-F238E27FC236}">
                <a16:creationId xmlns:a16="http://schemas.microsoft.com/office/drawing/2014/main" id="{586B9838-C8DE-EA44-ADBF-5ABACCDD2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6369-AD2A-A34D-8F50-B5A9D681104E}"/>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05146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3C2D-C4D0-E048-983E-D0F8FBB9DE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705AA-69B5-2E41-89E6-7C07BAD9F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E1903B-E992-E34B-803C-A4E256B486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9FE5D-3C62-4A43-9CDF-74B44E60F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35B696-4C44-DA46-939B-3FD1EA754F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546750-E52A-0145-A6DB-4514A2036DF4}"/>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8" name="Footer Placeholder 7">
            <a:extLst>
              <a:ext uri="{FF2B5EF4-FFF2-40B4-BE49-F238E27FC236}">
                <a16:creationId xmlns:a16="http://schemas.microsoft.com/office/drawing/2014/main" id="{41A93B6B-28FC-794E-9B69-678279E94B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C10042-8C26-2D45-869A-A2F444BC4154}"/>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35327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F210-0CD4-0346-A29A-8FEC07DB5D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D124A-B7A7-A048-970F-B694CDC05D1F}"/>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4" name="Footer Placeholder 3">
            <a:extLst>
              <a:ext uri="{FF2B5EF4-FFF2-40B4-BE49-F238E27FC236}">
                <a16:creationId xmlns:a16="http://schemas.microsoft.com/office/drawing/2014/main" id="{9C356FC6-A2BA-7941-A2BD-7D6C4D80A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C29CFD-E57B-EE4A-9AFF-49F61AABA6D9}"/>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61410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2736B-4061-C54E-9BA8-07570E42AC0A}"/>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3" name="Footer Placeholder 2">
            <a:extLst>
              <a:ext uri="{FF2B5EF4-FFF2-40B4-BE49-F238E27FC236}">
                <a16:creationId xmlns:a16="http://schemas.microsoft.com/office/drawing/2014/main" id="{3077041C-1376-4944-BC12-C1C333E41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497F30-CD44-6744-AC9A-A5E7A20B9B40}"/>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17642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538E-4EF9-E249-8A7D-CD07B0329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8A536A-2C3A-3B4E-A066-513EC17DC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4BB0D3-D62E-D441-8DA5-6BA5E3505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43539B-73CC-AB43-8FD8-FAA0A16FADFE}"/>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6" name="Footer Placeholder 5">
            <a:extLst>
              <a:ext uri="{FF2B5EF4-FFF2-40B4-BE49-F238E27FC236}">
                <a16:creationId xmlns:a16="http://schemas.microsoft.com/office/drawing/2014/main" id="{DD025610-885C-5E48-B509-C96B0E522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3449E-349B-B948-96DF-C17217506160}"/>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04124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1B6E-8462-B94E-BC36-B3D492EAA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99D2A0-4FE1-D744-BBEA-CCC1E4090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34BF9-FF14-5F4F-AB4C-03E70DB7C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D33199-A249-0243-98CF-C14435A58A49}"/>
              </a:ext>
            </a:extLst>
          </p:cNvPr>
          <p:cNvSpPr>
            <a:spLocks noGrp="1"/>
          </p:cNvSpPr>
          <p:nvPr>
            <p:ph type="dt" sz="half" idx="10"/>
          </p:nvPr>
        </p:nvSpPr>
        <p:spPr/>
        <p:txBody>
          <a:bodyPr/>
          <a:lstStyle/>
          <a:p>
            <a:fld id="{B8607871-A31C-2040-96D2-680F5EEA8400}" type="datetimeFigureOut">
              <a:rPr lang="en-US" smtClean="0"/>
              <a:t>8/25/19</a:t>
            </a:fld>
            <a:endParaRPr lang="en-US"/>
          </a:p>
        </p:txBody>
      </p:sp>
      <p:sp>
        <p:nvSpPr>
          <p:cNvPr id="6" name="Footer Placeholder 5">
            <a:extLst>
              <a:ext uri="{FF2B5EF4-FFF2-40B4-BE49-F238E27FC236}">
                <a16:creationId xmlns:a16="http://schemas.microsoft.com/office/drawing/2014/main" id="{B18E0965-01F1-6A4C-A7AD-EDC66D522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0C043-C7A6-744A-A8AE-123A1D331524}"/>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604327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05DA3-FB6F-F744-9D0E-BB18C0BA4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A3D5D-0BAD-794D-AD0D-89EF98373A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2E225-A6FC-A64D-94A8-87C7AA0610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07871-A31C-2040-96D2-680F5EEA8400}" type="datetimeFigureOut">
              <a:rPr lang="en-US" smtClean="0"/>
              <a:t>8/25/19</a:t>
            </a:fld>
            <a:endParaRPr lang="en-US"/>
          </a:p>
        </p:txBody>
      </p:sp>
      <p:sp>
        <p:nvSpPr>
          <p:cNvPr id="5" name="Footer Placeholder 4">
            <a:extLst>
              <a:ext uri="{FF2B5EF4-FFF2-40B4-BE49-F238E27FC236}">
                <a16:creationId xmlns:a16="http://schemas.microsoft.com/office/drawing/2014/main" id="{2BEFD6C8-06DD-E94B-8D48-F5091F8FC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01EF35-7F66-7C4A-9F18-BCAF5798D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BA0BC-9CED-A847-82AB-1DADE5B8A59D}" type="slidenum">
              <a:rPr lang="en-US" smtClean="0"/>
              <a:t>‹#›</a:t>
            </a:fld>
            <a:endParaRPr lang="en-US"/>
          </a:p>
        </p:txBody>
      </p:sp>
    </p:spTree>
    <p:extLst>
      <p:ext uri="{BB962C8B-B14F-4D97-AF65-F5344CB8AC3E}">
        <p14:creationId xmlns:p14="http://schemas.microsoft.com/office/powerpoint/2010/main" val="1969917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i3.usc.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2564A0-1257-C74B-BE68-31B49F42D820}"/>
              </a:ext>
            </a:extLst>
          </p:cNvPr>
          <p:cNvSpPr txBox="1"/>
          <p:nvPr/>
        </p:nvSpPr>
        <p:spPr>
          <a:xfrm>
            <a:off x="562708" y="580292"/>
            <a:ext cx="3472938" cy="400110"/>
          </a:xfrm>
          <a:prstGeom prst="rect">
            <a:avLst/>
          </a:prstGeom>
          <a:noFill/>
        </p:spPr>
        <p:txBody>
          <a:bodyPr wrap="none" rtlCol="0">
            <a:spAutoFit/>
          </a:bodyPr>
          <a:lstStyle/>
          <a:p>
            <a:r>
              <a:rPr lang="en-US" sz="2000" dirty="0">
                <a:solidFill>
                  <a:schemeClr val="bg1"/>
                </a:solidFill>
                <a:latin typeface="American Typewriter" panose="02090604020004020304" pitchFamily="18" charset="77"/>
              </a:rPr>
              <a:t>(dummy slide, start day 3)</a:t>
            </a:r>
          </a:p>
        </p:txBody>
      </p:sp>
    </p:spTree>
    <p:extLst>
      <p:ext uri="{BB962C8B-B14F-4D97-AF65-F5344CB8AC3E}">
        <p14:creationId xmlns:p14="http://schemas.microsoft.com/office/powerpoint/2010/main" val="298993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7;p23">
            <a:extLst>
              <a:ext uri="{FF2B5EF4-FFF2-40B4-BE49-F238E27FC236}">
                <a16:creationId xmlns:a16="http://schemas.microsoft.com/office/drawing/2014/main" id="{FEE16A77-4CC5-3E47-9E41-599C0124C4AC}"/>
              </a:ext>
            </a:extLst>
          </p:cNvPr>
          <p:cNvSpPr txBox="1">
            <a:spLocks/>
          </p:cNvSpPr>
          <p:nvPr/>
        </p:nvSpPr>
        <p:spPr>
          <a:xfrm>
            <a:off x="243383" y="1666594"/>
            <a:ext cx="11705234" cy="3524813"/>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buClr>
                <a:schemeClr val="dk1"/>
              </a:buClr>
              <a:buSzPts val="3240"/>
              <a:buFont typeface="Calibri"/>
              <a:buNone/>
            </a:pPr>
            <a:r>
              <a:rPr lang="en-US" sz="2400" dirty="0">
                <a:latin typeface="American Typewriter" panose="02090604020004020304" pitchFamily="18" charset="77"/>
              </a:rPr>
              <a:t> “SMART” Service System is a socio-economic-technical system that is a dynamic configuration of people, technology, information, and organization(s) connected by value propositions for mutual value co-creation,  </a:t>
            </a:r>
            <a:br>
              <a:rPr lang="en-US" sz="2400" dirty="0">
                <a:latin typeface="American Typewriter" panose="02090604020004020304" pitchFamily="18" charset="77"/>
              </a:rPr>
            </a:br>
            <a:r>
              <a:rPr lang="en-US" sz="2400" i="1" dirty="0">
                <a:latin typeface="American Typewriter" panose="02090604020004020304" pitchFamily="18" charset="77"/>
              </a:rPr>
              <a:t>AUGMENTED WITH COGNITIVE SYSTEMS (e.g. AI) </a:t>
            </a:r>
            <a:br>
              <a:rPr lang="en-US" sz="2400" dirty="0">
                <a:latin typeface="American Typewriter" panose="02090604020004020304" pitchFamily="18" charset="77"/>
              </a:rPr>
            </a:br>
            <a:r>
              <a:rPr lang="en-US" sz="2400" dirty="0">
                <a:latin typeface="American Typewriter" panose="02090604020004020304" pitchFamily="18" charset="77"/>
              </a:rPr>
              <a:t> </a:t>
            </a:r>
            <a:br>
              <a:rPr lang="en-US" sz="2400" dirty="0">
                <a:latin typeface="American Typewriter" panose="02090604020004020304" pitchFamily="18" charset="77"/>
              </a:rPr>
            </a:br>
            <a:endParaRPr lang="en-US" sz="2400" dirty="0">
              <a:latin typeface="American Typewriter" panose="02090604020004020304" pitchFamily="18" charset="77"/>
            </a:endParaRPr>
          </a:p>
          <a:p>
            <a:pPr algn="ctr">
              <a:lnSpc>
                <a:spcPct val="150000"/>
              </a:lnSpc>
              <a:spcBef>
                <a:spcPts val="0"/>
              </a:spcBef>
              <a:buClr>
                <a:schemeClr val="dk1"/>
              </a:buClr>
              <a:buSzPts val="3240"/>
              <a:buFont typeface="Calibri"/>
              <a:buNone/>
            </a:pPr>
            <a:endParaRPr lang="en-US" sz="2400" dirty="0">
              <a:latin typeface="American Typewriter" panose="02090604020004020304" pitchFamily="18" charset="77"/>
            </a:endParaRPr>
          </a:p>
          <a:p>
            <a:pPr algn="ctr">
              <a:lnSpc>
                <a:spcPct val="150000"/>
              </a:lnSpc>
              <a:spcBef>
                <a:spcPts val="0"/>
              </a:spcBef>
              <a:buClr>
                <a:schemeClr val="dk1"/>
              </a:buClr>
              <a:buSzPts val="3240"/>
              <a:buFont typeface="Calibri"/>
              <a:buNone/>
            </a:pPr>
            <a:r>
              <a:rPr lang="en-US" sz="1800" dirty="0" err="1">
                <a:latin typeface="American Typewriter" panose="02090604020004020304" pitchFamily="18" charset="77"/>
              </a:rPr>
              <a:t>Spohrer</a:t>
            </a:r>
            <a:r>
              <a:rPr lang="en-US" sz="1800" dirty="0">
                <a:latin typeface="American Typewriter" panose="02090604020004020304" pitchFamily="18" charset="77"/>
              </a:rPr>
              <a:t>, J. et al., (2017) “Steps toward a science of service systems”. Computer. 40 (1). </a:t>
            </a:r>
            <a:br>
              <a:rPr lang="en-US" sz="1800" dirty="0">
                <a:latin typeface="American Typewriter" panose="02090604020004020304" pitchFamily="18" charset="77"/>
              </a:rPr>
            </a:br>
            <a:r>
              <a:rPr lang="en-US" sz="1800" dirty="0" err="1">
                <a:latin typeface="American Typewriter" panose="02090604020004020304" pitchFamily="18" charset="77"/>
              </a:rPr>
              <a:t>Spohrer</a:t>
            </a:r>
            <a:r>
              <a:rPr lang="en-US" sz="1800" dirty="0">
                <a:latin typeface="American Typewriter" panose="02090604020004020304" pitchFamily="18" charset="77"/>
              </a:rPr>
              <a:t>, J., et al., (2017) What Makes a System Smart?; in “The Human Side of Service Engineering”.</a:t>
            </a:r>
          </a:p>
        </p:txBody>
      </p:sp>
    </p:spTree>
    <p:extLst>
      <p:ext uri="{BB962C8B-B14F-4D97-AF65-F5344CB8AC3E}">
        <p14:creationId xmlns:p14="http://schemas.microsoft.com/office/powerpoint/2010/main" val="3999816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4"/>
          <p:cNvSpPr txBox="1"/>
          <p:nvPr/>
        </p:nvSpPr>
        <p:spPr>
          <a:xfrm>
            <a:off x="661956" y="552508"/>
            <a:ext cx="4930770"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chemeClr val="dk1"/>
                </a:solidFill>
                <a:latin typeface="American Typewriter" panose="02090604020004020304" pitchFamily="18" charset="77"/>
                <a:ea typeface="Calibri"/>
                <a:cs typeface="Calibri"/>
                <a:sym typeface="Calibri"/>
              </a:rPr>
              <a:t>Smart Service Systems</a:t>
            </a:r>
            <a:endParaRPr dirty="0">
              <a:latin typeface="American Typewriter" panose="02090604020004020304" pitchFamily="18" charset="77"/>
            </a:endParaRPr>
          </a:p>
          <a:p>
            <a:pPr marL="0" marR="0" lvl="0" indent="0" algn="ctr" rtl="0">
              <a:spcBef>
                <a:spcPts val="0"/>
              </a:spcBef>
              <a:spcAft>
                <a:spcPts val="0"/>
              </a:spcAft>
              <a:buNone/>
            </a:pPr>
            <a:r>
              <a:rPr lang="en-US" sz="2400" dirty="0">
                <a:solidFill>
                  <a:schemeClr val="dk1"/>
                </a:solidFill>
                <a:latin typeface="American Typewriter" panose="02090604020004020304" pitchFamily="18" charset="77"/>
                <a:ea typeface="Calibri"/>
                <a:cs typeface="Calibri"/>
                <a:sym typeface="Calibri"/>
              </a:rPr>
              <a:t>MISSING STABLE MEMBRANE</a:t>
            </a:r>
            <a:endParaRPr dirty="0">
              <a:latin typeface="American Typewriter" panose="02090604020004020304" pitchFamily="18" charset="77"/>
            </a:endParaRPr>
          </a:p>
          <a:p>
            <a:pPr marL="0" marR="0" lvl="0" indent="0" algn="ctr" rtl="0">
              <a:spcBef>
                <a:spcPts val="0"/>
              </a:spcBef>
              <a:spcAft>
                <a:spcPts val="0"/>
              </a:spcAft>
              <a:buNone/>
            </a:pPr>
            <a:r>
              <a:rPr lang="en-US" sz="2400" dirty="0">
                <a:solidFill>
                  <a:schemeClr val="dk1"/>
                </a:solidFill>
                <a:latin typeface="American Typewriter" panose="02090604020004020304" pitchFamily="18" charset="77"/>
                <a:ea typeface="Calibri"/>
                <a:cs typeface="Calibri"/>
                <a:sym typeface="Calibri"/>
              </a:rPr>
              <a:t>For Co-operation between Naturally Intelligent &amp; Artificially Intelligent Systems</a:t>
            </a:r>
            <a:endParaRPr dirty="0">
              <a:latin typeface="American Typewriter" panose="02090604020004020304" pitchFamily="18" charset="77"/>
            </a:endParaRPr>
          </a:p>
        </p:txBody>
      </p:sp>
      <p:sp>
        <p:nvSpPr>
          <p:cNvPr id="4" name="Oval 3">
            <a:extLst>
              <a:ext uri="{FF2B5EF4-FFF2-40B4-BE49-F238E27FC236}">
                <a16:creationId xmlns:a16="http://schemas.microsoft.com/office/drawing/2014/main" id="{3C52B2B1-12E1-AD47-B2F0-E37D94232C7F}"/>
              </a:ext>
            </a:extLst>
          </p:cNvPr>
          <p:cNvSpPr/>
          <p:nvPr/>
        </p:nvSpPr>
        <p:spPr>
          <a:xfrm>
            <a:off x="7068975" y="1752836"/>
            <a:ext cx="3960000" cy="39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8D28B23-B82E-8240-90AC-2E2F836E9D6E}"/>
              </a:ext>
            </a:extLst>
          </p:cNvPr>
          <p:cNvSpPr/>
          <p:nvPr/>
        </p:nvSpPr>
        <p:spPr>
          <a:xfrm>
            <a:off x="7968975" y="2652836"/>
            <a:ext cx="2160000" cy="21600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FEE0D36-6272-EC4F-B3E5-42ADC6DA5EA9}"/>
              </a:ext>
            </a:extLst>
          </p:cNvPr>
          <p:cNvSpPr txBox="1"/>
          <p:nvPr/>
        </p:nvSpPr>
        <p:spPr>
          <a:xfrm>
            <a:off x="8577552" y="1901670"/>
            <a:ext cx="915058" cy="646331"/>
          </a:xfrm>
          <a:prstGeom prst="rect">
            <a:avLst/>
          </a:prstGeom>
          <a:noFill/>
        </p:spPr>
        <p:txBody>
          <a:bodyPr wrap="none" rtlCol="0">
            <a:spAutoFit/>
          </a:bodyPr>
          <a:lstStyle/>
          <a:p>
            <a:pPr algn="ctr"/>
            <a:r>
              <a:rPr lang="en-GB" sz="1200" dirty="0">
                <a:solidFill>
                  <a:schemeClr val="bg1"/>
                </a:solidFill>
                <a:latin typeface="American Typewriter" panose="02090604020004020304" pitchFamily="18" charset="77"/>
              </a:rPr>
              <a:t>Cognitive </a:t>
            </a:r>
            <a:br>
              <a:rPr lang="en-GB" sz="1200" dirty="0">
                <a:solidFill>
                  <a:schemeClr val="bg1"/>
                </a:solidFill>
                <a:latin typeface="American Typewriter" panose="02090604020004020304" pitchFamily="18" charset="77"/>
              </a:rPr>
            </a:br>
            <a:r>
              <a:rPr lang="en-GB" sz="1200" dirty="0">
                <a:solidFill>
                  <a:schemeClr val="bg1"/>
                </a:solidFill>
                <a:latin typeface="American Typewriter" panose="02090604020004020304" pitchFamily="18" charset="77"/>
              </a:rPr>
              <a:t>Systems</a:t>
            </a:r>
          </a:p>
          <a:p>
            <a:pPr algn="ctr"/>
            <a:r>
              <a:rPr lang="en-GB" sz="1200" dirty="0">
                <a:solidFill>
                  <a:schemeClr val="bg1"/>
                </a:solidFill>
                <a:latin typeface="American Typewriter" panose="02090604020004020304" pitchFamily="18" charset="77"/>
              </a:rPr>
              <a:t>Entities</a:t>
            </a:r>
          </a:p>
        </p:txBody>
      </p:sp>
      <p:sp>
        <p:nvSpPr>
          <p:cNvPr id="8" name="TextBox 7">
            <a:extLst>
              <a:ext uri="{FF2B5EF4-FFF2-40B4-BE49-F238E27FC236}">
                <a16:creationId xmlns:a16="http://schemas.microsoft.com/office/drawing/2014/main" id="{94E582C9-8475-3646-9BCD-25FA8681E78A}"/>
              </a:ext>
            </a:extLst>
          </p:cNvPr>
          <p:cNvSpPr txBox="1"/>
          <p:nvPr/>
        </p:nvSpPr>
        <p:spPr>
          <a:xfrm>
            <a:off x="8644857" y="2751172"/>
            <a:ext cx="808234" cy="646331"/>
          </a:xfrm>
          <a:prstGeom prst="rect">
            <a:avLst/>
          </a:prstGeom>
          <a:noFill/>
        </p:spPr>
        <p:txBody>
          <a:bodyPr wrap="none" rtlCol="0">
            <a:spAutoFit/>
          </a:bodyPr>
          <a:lstStyle/>
          <a:p>
            <a:pPr algn="ctr"/>
            <a:r>
              <a:rPr lang="en-GB" sz="1200" dirty="0">
                <a:solidFill>
                  <a:schemeClr val="bg1"/>
                </a:solidFill>
                <a:latin typeface="American Typewriter" panose="02090604020004020304" pitchFamily="18" charset="77"/>
              </a:rPr>
              <a:t>Service</a:t>
            </a:r>
          </a:p>
          <a:p>
            <a:pPr algn="ctr"/>
            <a:r>
              <a:rPr lang="en-GB" sz="1200" dirty="0">
                <a:solidFill>
                  <a:schemeClr val="bg1"/>
                </a:solidFill>
                <a:latin typeface="American Typewriter" panose="02090604020004020304" pitchFamily="18" charset="77"/>
              </a:rPr>
              <a:t>Systems</a:t>
            </a:r>
          </a:p>
          <a:p>
            <a:pPr algn="ctr"/>
            <a:r>
              <a:rPr lang="en-GB" sz="1200" dirty="0">
                <a:solidFill>
                  <a:schemeClr val="bg1"/>
                </a:solidFill>
                <a:latin typeface="American Typewriter" panose="02090604020004020304" pitchFamily="18" charset="77"/>
              </a:rPr>
              <a:t>Entities</a:t>
            </a:r>
          </a:p>
        </p:txBody>
      </p:sp>
      <p:sp>
        <p:nvSpPr>
          <p:cNvPr id="9" name="Oval 8">
            <a:extLst>
              <a:ext uri="{FF2B5EF4-FFF2-40B4-BE49-F238E27FC236}">
                <a16:creationId xmlns:a16="http://schemas.microsoft.com/office/drawing/2014/main" id="{A90FCD76-D7C7-E444-8E10-68C1468FA9AF}"/>
              </a:ext>
            </a:extLst>
          </p:cNvPr>
          <p:cNvSpPr/>
          <p:nvPr/>
        </p:nvSpPr>
        <p:spPr>
          <a:xfrm>
            <a:off x="8031811" y="2346836"/>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20B7B9C-A26E-ED4C-82DB-42FB7AC86160}"/>
              </a:ext>
            </a:extLst>
          </p:cNvPr>
          <p:cNvSpPr/>
          <p:nvPr/>
        </p:nvSpPr>
        <p:spPr>
          <a:xfrm>
            <a:off x="9973033" y="2481836"/>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54456DF-5A29-C84A-80DE-D50E6DDD7920}"/>
              </a:ext>
            </a:extLst>
          </p:cNvPr>
          <p:cNvSpPr/>
          <p:nvPr/>
        </p:nvSpPr>
        <p:spPr>
          <a:xfrm>
            <a:off x="10282703" y="2985504"/>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E96AC31-C548-3F45-836C-FB5A6D09F2DC}"/>
              </a:ext>
            </a:extLst>
          </p:cNvPr>
          <p:cNvSpPr/>
          <p:nvPr/>
        </p:nvSpPr>
        <p:spPr>
          <a:xfrm>
            <a:off x="9796140" y="4812836"/>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0E19249-C6BF-C54E-A313-47EB49FB9FC8}"/>
              </a:ext>
            </a:extLst>
          </p:cNvPr>
          <p:cNvSpPr/>
          <p:nvPr/>
        </p:nvSpPr>
        <p:spPr>
          <a:xfrm>
            <a:off x="7698975" y="4497836"/>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FDB1A76-2E63-C546-9110-319787FBC4AA}"/>
              </a:ext>
            </a:extLst>
          </p:cNvPr>
          <p:cNvSpPr/>
          <p:nvPr/>
        </p:nvSpPr>
        <p:spPr>
          <a:xfrm>
            <a:off x="7545247" y="3120504"/>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CFE4DE0-3B16-1143-8121-B8CAEEA6A78D}"/>
              </a:ext>
            </a:extLst>
          </p:cNvPr>
          <p:cNvSpPr/>
          <p:nvPr/>
        </p:nvSpPr>
        <p:spPr>
          <a:xfrm>
            <a:off x="9162707" y="3803845"/>
            <a:ext cx="360000" cy="360000"/>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A5FCDDB6-449E-334C-872C-A608C1CB651C}"/>
              </a:ext>
            </a:extLst>
          </p:cNvPr>
          <p:cNvSpPr/>
          <p:nvPr/>
        </p:nvSpPr>
        <p:spPr>
          <a:xfrm>
            <a:off x="9252837" y="3893845"/>
            <a:ext cx="180000" cy="180000"/>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9109BDA-B43E-164B-B1AB-822838BEF3C4}"/>
              </a:ext>
            </a:extLst>
          </p:cNvPr>
          <p:cNvSpPr/>
          <p:nvPr/>
        </p:nvSpPr>
        <p:spPr>
          <a:xfrm>
            <a:off x="8348134" y="3147543"/>
            <a:ext cx="180000" cy="180000"/>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E6646AC2-AADD-3547-A9FA-54BA07648659}"/>
              </a:ext>
            </a:extLst>
          </p:cNvPr>
          <p:cNvSpPr/>
          <p:nvPr/>
        </p:nvSpPr>
        <p:spPr>
          <a:xfrm>
            <a:off x="8556323" y="3853543"/>
            <a:ext cx="180000" cy="180000"/>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97D640B-14BB-5444-B04C-32C957CA01D2}"/>
              </a:ext>
            </a:extLst>
          </p:cNvPr>
          <p:cNvSpPr/>
          <p:nvPr/>
        </p:nvSpPr>
        <p:spPr>
          <a:xfrm>
            <a:off x="8736323" y="4279840"/>
            <a:ext cx="180000" cy="180000"/>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E48E272-8683-2649-B28B-C0A07CB218DE}"/>
              </a:ext>
            </a:extLst>
          </p:cNvPr>
          <p:cNvSpPr txBox="1"/>
          <p:nvPr/>
        </p:nvSpPr>
        <p:spPr>
          <a:xfrm>
            <a:off x="10016317" y="3759172"/>
            <a:ext cx="934871" cy="646331"/>
          </a:xfrm>
          <a:prstGeom prst="rect">
            <a:avLst/>
          </a:prstGeom>
          <a:noFill/>
        </p:spPr>
        <p:txBody>
          <a:bodyPr wrap="none" rtlCol="0">
            <a:spAutoFit/>
          </a:bodyPr>
          <a:lstStyle/>
          <a:p>
            <a:pPr algn="r"/>
            <a:r>
              <a:rPr lang="en-GB" sz="1200" dirty="0">
                <a:solidFill>
                  <a:schemeClr val="bg1"/>
                </a:solidFill>
                <a:latin typeface="American Typewriter" panose="02090604020004020304" pitchFamily="18" charset="77"/>
              </a:rPr>
              <a:t>With</a:t>
            </a:r>
          </a:p>
          <a:p>
            <a:pPr algn="r"/>
            <a:r>
              <a:rPr lang="en-GB" sz="1200" dirty="0">
                <a:solidFill>
                  <a:schemeClr val="bg1"/>
                </a:solidFill>
                <a:latin typeface="American Typewriter" panose="02090604020004020304" pitchFamily="18" charset="77"/>
              </a:rPr>
              <a:t>Cognitive</a:t>
            </a:r>
          </a:p>
          <a:p>
            <a:pPr algn="r"/>
            <a:r>
              <a:rPr lang="en-GB" sz="1200" dirty="0">
                <a:solidFill>
                  <a:schemeClr val="bg1"/>
                </a:solidFill>
                <a:latin typeface="American Typewriter" panose="02090604020004020304" pitchFamily="18" charset="77"/>
              </a:rPr>
              <a:t>Mediators</a:t>
            </a:r>
          </a:p>
        </p:txBody>
      </p:sp>
      <p:cxnSp>
        <p:nvCxnSpPr>
          <p:cNvPr id="21" name="Straight Arrow Connector 20">
            <a:extLst>
              <a:ext uri="{FF2B5EF4-FFF2-40B4-BE49-F238E27FC236}">
                <a16:creationId xmlns:a16="http://schemas.microsoft.com/office/drawing/2014/main" id="{6E9F032A-69DC-1440-9592-DCA4B1BDFB5E}"/>
              </a:ext>
            </a:extLst>
          </p:cNvPr>
          <p:cNvCxnSpPr>
            <a:cxnSpLocks/>
          </p:cNvCxnSpPr>
          <p:nvPr/>
        </p:nvCxnSpPr>
        <p:spPr>
          <a:xfrm>
            <a:off x="7948319" y="3462538"/>
            <a:ext cx="567331" cy="4535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5EDED6B-7C2E-874D-ACBD-DABC6195021C}"/>
              </a:ext>
            </a:extLst>
          </p:cNvPr>
          <p:cNvCxnSpPr>
            <a:cxnSpLocks/>
            <a:stCxn id="20" idx="1"/>
          </p:cNvCxnSpPr>
          <p:nvPr/>
        </p:nvCxnSpPr>
        <p:spPr>
          <a:xfrm flipH="1" flipV="1">
            <a:off x="9604758" y="4073845"/>
            <a:ext cx="411559" cy="8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CD24BA5-38CA-5F49-995F-220EDE9B1C8B}"/>
              </a:ext>
            </a:extLst>
          </p:cNvPr>
          <p:cNvSpPr txBox="1"/>
          <p:nvPr/>
        </p:nvSpPr>
        <p:spPr>
          <a:xfrm>
            <a:off x="6624602" y="3651093"/>
            <a:ext cx="2201289" cy="461665"/>
          </a:xfrm>
          <a:prstGeom prst="rect">
            <a:avLst/>
          </a:prstGeom>
          <a:noFill/>
        </p:spPr>
        <p:txBody>
          <a:bodyPr wrap="square" rtlCol="0">
            <a:spAutoFit/>
          </a:bodyPr>
          <a:lstStyle/>
          <a:p>
            <a:pPr algn="ctr"/>
            <a:r>
              <a:rPr lang="en-GB" sz="1200" dirty="0">
                <a:solidFill>
                  <a:schemeClr val="bg1"/>
                </a:solidFill>
                <a:latin typeface="American Typewriter" panose="02090604020004020304" pitchFamily="18" charset="77"/>
              </a:rPr>
              <a:t>Add Rights &amp; Responsibilities</a:t>
            </a:r>
          </a:p>
        </p:txBody>
      </p:sp>
      <p:pic>
        <p:nvPicPr>
          <p:cNvPr id="25" name="Picture 24">
            <a:extLst>
              <a:ext uri="{FF2B5EF4-FFF2-40B4-BE49-F238E27FC236}">
                <a16:creationId xmlns:a16="http://schemas.microsoft.com/office/drawing/2014/main" id="{EEA86A19-D6AC-3440-9125-C47EF78EBE5D}"/>
              </a:ext>
            </a:extLst>
          </p:cNvPr>
          <p:cNvPicPr>
            <a:picLocks noChangeAspect="1"/>
          </p:cNvPicPr>
          <p:nvPr/>
        </p:nvPicPr>
        <p:blipFill>
          <a:blip r:embed="rId3"/>
          <a:stretch>
            <a:fillRect/>
          </a:stretch>
        </p:blipFill>
        <p:spPr>
          <a:xfrm>
            <a:off x="5523929" y="500778"/>
            <a:ext cx="6424787" cy="5793449"/>
          </a:xfrm>
          <a:prstGeom prst="rect">
            <a:avLst/>
          </a:prstGeom>
        </p:spPr>
      </p:pic>
    </p:spTree>
    <p:extLst>
      <p:ext uri="{BB962C8B-B14F-4D97-AF65-F5344CB8AC3E}">
        <p14:creationId xmlns:p14="http://schemas.microsoft.com/office/powerpoint/2010/main" val="3309849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fbeeldingsresultaat voor la freeway sign">
            <a:extLst>
              <a:ext uri="{FF2B5EF4-FFF2-40B4-BE49-F238E27FC236}">
                <a16:creationId xmlns:a16="http://schemas.microsoft.com/office/drawing/2014/main" id="{AD56B6E7-F783-9342-B460-84AEECC4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3" y="-1239840"/>
            <a:ext cx="12448673" cy="809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4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fbeeldingsresultaat voor la freeway sign">
            <a:extLst>
              <a:ext uri="{FF2B5EF4-FFF2-40B4-BE49-F238E27FC236}">
                <a16:creationId xmlns:a16="http://schemas.microsoft.com/office/drawing/2014/main" id="{AD56B6E7-F783-9342-B460-84AEECC4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3" y="-1239840"/>
            <a:ext cx="12448673" cy="8097840"/>
          </a:xfrm>
          <a:prstGeom prst="rect">
            <a:avLst/>
          </a:prstGeom>
          <a:solidFill>
            <a:schemeClr val="tx1"/>
          </a:solidFill>
        </p:spPr>
      </p:pic>
      <p:sp>
        <p:nvSpPr>
          <p:cNvPr id="2" name="Rectangle 1">
            <a:extLst>
              <a:ext uri="{FF2B5EF4-FFF2-40B4-BE49-F238E27FC236}">
                <a16:creationId xmlns:a16="http://schemas.microsoft.com/office/drawing/2014/main" id="{FD8EC798-2AE0-1543-9A47-47574B7EA042}"/>
              </a:ext>
            </a:extLst>
          </p:cNvPr>
          <p:cNvSpPr/>
          <p:nvPr/>
        </p:nvSpPr>
        <p:spPr>
          <a:xfrm>
            <a:off x="-170121" y="-1233377"/>
            <a:ext cx="12567684" cy="8091377"/>
          </a:xfrm>
          <a:prstGeom prst="rect">
            <a:avLst/>
          </a:prstGeom>
          <a:solidFill>
            <a:srgbClr val="00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A022811-130E-1744-B3A6-1F2F3A2F0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211" y="1657993"/>
            <a:ext cx="9544915" cy="4307554"/>
          </a:xfrm>
          <a:prstGeom prst="rect">
            <a:avLst/>
          </a:prstGeom>
          <a:effectLst>
            <a:outerShdw blurRad="50800" dist="38100" dir="2700000" algn="tl" rotWithShape="0">
              <a:schemeClr val="tx1">
                <a:alpha val="40000"/>
              </a:schemeClr>
            </a:outerShdw>
          </a:effectLst>
        </p:spPr>
      </p:pic>
      <p:sp>
        <p:nvSpPr>
          <p:cNvPr id="8" name="Subtitle 2">
            <a:extLst>
              <a:ext uri="{FF2B5EF4-FFF2-40B4-BE49-F238E27FC236}">
                <a16:creationId xmlns:a16="http://schemas.microsoft.com/office/drawing/2014/main" id="{7806E96B-E918-6944-BE53-6B272F52F322}"/>
              </a:ext>
            </a:extLst>
          </p:cNvPr>
          <p:cNvSpPr txBox="1">
            <a:spLocks/>
          </p:cNvSpPr>
          <p:nvPr/>
        </p:nvSpPr>
        <p:spPr>
          <a:xfrm>
            <a:off x="2284467" y="534908"/>
            <a:ext cx="8833659" cy="92773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2800" dirty="0">
                <a:solidFill>
                  <a:schemeClr val="bg1"/>
                </a:solidFill>
                <a:latin typeface="American Typewriter" panose="02090604020004020304" pitchFamily="18" charset="77"/>
              </a:rPr>
              <a:t>Welcome: University of Southern California</a:t>
            </a:r>
          </a:p>
          <a:p>
            <a:pPr marL="0" indent="0" algn="r">
              <a:buNone/>
            </a:pPr>
            <a:r>
              <a:rPr lang="en-US" sz="2800" dirty="0">
                <a:solidFill>
                  <a:schemeClr val="bg1"/>
                </a:solidFill>
                <a:latin typeface="American Typewriter" panose="02090604020004020304" pitchFamily="18" charset="77"/>
              </a:rPr>
              <a:t>A Joint Project: Led by Marshall and Viterbi</a:t>
            </a:r>
          </a:p>
          <a:p>
            <a:pPr algn="r"/>
            <a:endParaRPr lang="en-US" sz="2800" dirty="0">
              <a:solidFill>
                <a:schemeClr val="bg1"/>
              </a:solidFill>
              <a:latin typeface="American Typewriter" panose="02090604020004020304" pitchFamily="18" charset="77"/>
            </a:endParaRPr>
          </a:p>
          <a:p>
            <a:pPr algn="r"/>
            <a:endParaRPr lang="en-US" sz="2800" dirty="0">
              <a:solidFill>
                <a:schemeClr val="bg1"/>
              </a:solidFill>
              <a:latin typeface="American Typewriter" panose="02090604020004020304" pitchFamily="18" charset="77"/>
            </a:endParaRPr>
          </a:p>
        </p:txBody>
      </p:sp>
      <p:sp>
        <p:nvSpPr>
          <p:cNvPr id="9" name="Shape 1001">
            <a:extLst>
              <a:ext uri="{FF2B5EF4-FFF2-40B4-BE49-F238E27FC236}">
                <a16:creationId xmlns:a16="http://schemas.microsoft.com/office/drawing/2014/main" id="{B8D03A74-9D00-3E47-8DF3-A8CF71392C48}"/>
              </a:ext>
            </a:extLst>
          </p:cNvPr>
          <p:cNvSpPr txBox="1"/>
          <p:nvPr/>
        </p:nvSpPr>
        <p:spPr>
          <a:xfrm>
            <a:off x="2247726" y="6160893"/>
            <a:ext cx="8870400" cy="57695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2400" dirty="0">
                <a:solidFill>
                  <a:schemeClr val="bg1"/>
                </a:solidFill>
                <a:latin typeface="American Typewriter" panose="02090604020004020304" pitchFamily="18" charset="77"/>
              </a:rPr>
              <a:t>For more information, please visit </a:t>
            </a:r>
            <a:r>
              <a:rPr lang="en" sz="2400" u="sng" dirty="0">
                <a:solidFill>
                  <a:schemeClr val="bg1"/>
                </a:solidFill>
                <a:latin typeface="American Typewriter" panose="02090604020004020304" pitchFamily="18" charset="77"/>
                <a:hlinkClick r:id="rId4">
                  <a:extLst>
                    <a:ext uri="{A12FA001-AC4F-418D-AE19-62706E023703}">
                      <ahyp:hlinkClr xmlns:ahyp="http://schemas.microsoft.com/office/drawing/2018/hyperlinkcolor" val="tx"/>
                    </a:ext>
                  </a:extLst>
                </a:hlinkClick>
              </a:rPr>
              <a:t>http://i3.usc.edu/</a:t>
            </a:r>
            <a:endParaRPr sz="2400" dirty="0">
              <a:solidFill>
                <a:schemeClr val="bg1"/>
              </a:solidFill>
              <a:latin typeface="American Typewriter" panose="02090604020004020304" pitchFamily="18" charset="77"/>
            </a:endParaRPr>
          </a:p>
          <a:p>
            <a:pPr marL="0" lvl="0" indent="0" algn="r" rtl="0">
              <a:spcBef>
                <a:spcPts val="0"/>
              </a:spcBef>
              <a:spcAft>
                <a:spcPts val="0"/>
              </a:spcAft>
              <a:buNone/>
            </a:pPr>
            <a:endParaRPr sz="24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997577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500"/>
                                        <p:tgtEl>
                                          <p:spTgt spid="8"/>
                                        </p:tgtEl>
                                      </p:cBhvr>
                                    </p:animEffect>
                                    <p:set>
                                      <p:cBhvr>
                                        <p:cTn id="18" dur="1" fill="hold">
                                          <p:stCondLst>
                                            <p:cond delay="1499"/>
                                          </p:stCondLst>
                                        </p:cTn>
                                        <p:tgtEl>
                                          <p:spTgt spid="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500"/>
                                        <p:tgtEl>
                                          <p:spTgt spid="7"/>
                                        </p:tgtEl>
                                      </p:cBhvr>
                                    </p:animEffect>
                                    <p:set>
                                      <p:cBhvr>
                                        <p:cTn id="21" dur="1" fill="hold">
                                          <p:stCondLst>
                                            <p:cond delay="1499"/>
                                          </p:stCondLst>
                                        </p:cTn>
                                        <p:tgtEl>
                                          <p:spTgt spid="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500"/>
                                        <p:tgtEl>
                                          <p:spTgt spid="9"/>
                                        </p:tgtEl>
                                      </p:cBhvr>
                                    </p:animEffect>
                                    <p:set>
                                      <p:cBhvr>
                                        <p:cTn id="24" dur="1" fill="hold">
                                          <p:stCondLst>
                                            <p:cond delay="1499"/>
                                          </p:stCondLst>
                                        </p:cTn>
                                        <p:tgtEl>
                                          <p:spTgt spid="9"/>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500"/>
                                        <p:tgtEl>
                                          <p:spTgt spid="2"/>
                                        </p:tgtEl>
                                      </p:cBhvr>
                                    </p:animEffect>
                                    <p:set>
                                      <p:cBhvr>
                                        <p:cTn id="27"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8"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fbeeldingsresultaat voor la freeway sign">
            <a:extLst>
              <a:ext uri="{FF2B5EF4-FFF2-40B4-BE49-F238E27FC236}">
                <a16:creationId xmlns:a16="http://schemas.microsoft.com/office/drawing/2014/main" id="{AD56B6E7-F783-9342-B460-84AEECC4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3" y="-1239840"/>
            <a:ext cx="12448673" cy="8097840"/>
          </a:xfrm>
          <a:prstGeom prst="rect">
            <a:avLst/>
          </a:prstGeom>
          <a:solidFill>
            <a:schemeClr val="tx1"/>
          </a:solidFill>
        </p:spPr>
      </p:pic>
      <p:sp>
        <p:nvSpPr>
          <p:cNvPr id="10" name="TextBox 9">
            <a:extLst>
              <a:ext uri="{FF2B5EF4-FFF2-40B4-BE49-F238E27FC236}">
                <a16:creationId xmlns:a16="http://schemas.microsoft.com/office/drawing/2014/main" id="{F5DD2A7A-5C6D-E84D-BB96-32894176A8B1}"/>
              </a:ext>
            </a:extLst>
          </p:cNvPr>
          <p:cNvSpPr txBox="1"/>
          <p:nvPr/>
        </p:nvSpPr>
        <p:spPr>
          <a:xfrm>
            <a:off x="7038180" y="5862230"/>
            <a:ext cx="5153820" cy="400110"/>
          </a:xfrm>
          <a:prstGeom prst="rect">
            <a:avLst/>
          </a:prstGeom>
          <a:noFill/>
        </p:spPr>
        <p:txBody>
          <a:bodyPr wrap="square" rtlCol="0">
            <a:spAutoFit/>
          </a:bodyPr>
          <a:lstStyle/>
          <a:p>
            <a:pPr algn="ctr"/>
            <a:r>
              <a:rPr lang="en-US" sz="2000" spc="300" dirty="0">
                <a:latin typeface="American Typewriter" panose="02090604020004020304" pitchFamily="18" charset="77"/>
              </a:rPr>
              <a:t>(SMART City LA &amp; i3 by Jerry)</a:t>
            </a:r>
          </a:p>
        </p:txBody>
      </p:sp>
      <p:pic>
        <p:nvPicPr>
          <p:cNvPr id="11" name="Picture 2" descr="Afbeeldingsresultaat voor shift">
            <a:extLst>
              <a:ext uri="{FF2B5EF4-FFF2-40B4-BE49-F238E27FC236}">
                <a16:creationId xmlns:a16="http://schemas.microsoft.com/office/drawing/2014/main" id="{75A2CEE8-C93A-3040-9258-B130E097C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875" y="4612552"/>
            <a:ext cx="3368430" cy="102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4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fbeeldingsresultaat voor la freeway sign">
            <a:extLst>
              <a:ext uri="{FF2B5EF4-FFF2-40B4-BE49-F238E27FC236}">
                <a16:creationId xmlns:a16="http://schemas.microsoft.com/office/drawing/2014/main" id="{AD56B6E7-F783-9342-B460-84AEECC4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3" y="-1239840"/>
            <a:ext cx="12448673" cy="8097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FD979B-C990-2C41-AE2B-14BAD9B38389}"/>
              </a:ext>
            </a:extLst>
          </p:cNvPr>
          <p:cNvSpPr txBox="1"/>
          <p:nvPr/>
        </p:nvSpPr>
        <p:spPr>
          <a:xfrm>
            <a:off x="8115404" y="5411586"/>
            <a:ext cx="2991525" cy="523220"/>
          </a:xfrm>
          <a:prstGeom prst="rect">
            <a:avLst/>
          </a:prstGeom>
          <a:noFill/>
        </p:spPr>
        <p:txBody>
          <a:bodyPr wrap="none" rtlCol="0">
            <a:spAutoFit/>
          </a:bodyPr>
          <a:lstStyle/>
          <a:p>
            <a:pPr algn="ctr"/>
            <a:r>
              <a:rPr lang="en-US" sz="2800" dirty="0">
                <a:latin typeface="American Typewriter" panose="02090604020004020304" pitchFamily="18" charset="77"/>
              </a:rPr>
              <a:t>Let’s continue …</a:t>
            </a:r>
          </a:p>
        </p:txBody>
      </p:sp>
    </p:spTree>
    <p:extLst>
      <p:ext uri="{BB962C8B-B14F-4D97-AF65-F5344CB8AC3E}">
        <p14:creationId xmlns:p14="http://schemas.microsoft.com/office/powerpoint/2010/main" val="26569055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B5D667C3-6E4C-B249-A45A-781F372C80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07" b="1729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3805E4B-910A-F042-A7E8-18F06FE4B5C3}"/>
              </a:ext>
            </a:extLst>
          </p:cNvPr>
          <p:cNvGrpSpPr/>
          <p:nvPr/>
        </p:nvGrpSpPr>
        <p:grpSpPr>
          <a:xfrm>
            <a:off x="464949" y="728635"/>
            <a:ext cx="3952068" cy="2541507"/>
            <a:chOff x="449451" y="356676"/>
            <a:chExt cx="2820692" cy="2541507"/>
          </a:xfrm>
        </p:grpSpPr>
        <p:pic>
          <p:nvPicPr>
            <p:cNvPr id="2052" name="Picture 4" descr="Related image">
              <a:extLst>
                <a:ext uri="{FF2B5EF4-FFF2-40B4-BE49-F238E27FC236}">
                  <a16:creationId xmlns:a16="http://schemas.microsoft.com/office/drawing/2014/main" id="{8A2FABEE-F245-9D4B-BD44-6DC06F56D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1" y="356676"/>
              <a:ext cx="2816602" cy="1195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7FD585E-FE71-944A-8CE4-3FCBADA28C47}"/>
                </a:ext>
              </a:extLst>
            </p:cNvPr>
            <p:cNvSpPr/>
            <p:nvPr/>
          </p:nvSpPr>
          <p:spPr>
            <a:xfrm>
              <a:off x="449451" y="1534332"/>
              <a:ext cx="2820691" cy="1363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dirty="0">
                  <a:solidFill>
                    <a:schemeClr val="tx1"/>
                  </a:solidFill>
                  <a:latin typeface="American Typewriter" panose="02090604020004020304" pitchFamily="18" charset="77"/>
                </a:rPr>
                <a:t>Panel Discussion (as context)</a:t>
              </a:r>
            </a:p>
            <a:p>
              <a:pPr marL="342900" indent="-342900" fontAlgn="base">
                <a:buFont typeface="+mj-lt"/>
                <a:buAutoNum type="arabicPeriod"/>
              </a:pPr>
              <a:r>
                <a:rPr lang="en-US" dirty="0">
                  <a:solidFill>
                    <a:schemeClr val="tx1"/>
                  </a:solidFill>
                  <a:latin typeface="American Typewriter" panose="02090604020004020304" pitchFamily="18" charset="77"/>
                </a:rPr>
                <a:t>Setup of Design Sprint</a:t>
              </a:r>
            </a:p>
            <a:p>
              <a:pPr marL="342900" indent="-342900" fontAlgn="base">
                <a:buFont typeface="+mj-lt"/>
                <a:buAutoNum type="arabicPeriod"/>
              </a:pPr>
              <a:r>
                <a:rPr lang="en-US" dirty="0">
                  <a:solidFill>
                    <a:schemeClr val="tx1"/>
                  </a:solidFill>
                  <a:latin typeface="American Typewriter" panose="02090604020004020304" pitchFamily="18" charset="77"/>
                </a:rPr>
                <a:t>90-minute Sprint in Groups</a:t>
              </a:r>
              <a:br>
                <a:rPr lang="en-US" dirty="0">
                  <a:solidFill>
                    <a:schemeClr val="tx1"/>
                  </a:solidFill>
                  <a:latin typeface="American Typewriter" panose="02090604020004020304" pitchFamily="18" charset="77"/>
                </a:rPr>
              </a:br>
              <a:r>
                <a:rPr lang="en-US" dirty="0">
                  <a:solidFill>
                    <a:schemeClr val="tx1"/>
                  </a:solidFill>
                  <a:latin typeface="American Typewriter" panose="02090604020004020304" pitchFamily="18" charset="77"/>
                </a:rPr>
                <a:t>(after the break)</a:t>
              </a:r>
            </a:p>
            <a:p>
              <a:pPr marL="342900" indent="-342900" fontAlgn="base">
                <a:buFont typeface="+mj-lt"/>
                <a:buAutoNum type="arabicPeriod"/>
              </a:pPr>
              <a:r>
                <a:rPr lang="en-US" dirty="0">
                  <a:solidFill>
                    <a:schemeClr val="tx1"/>
                  </a:solidFill>
                  <a:latin typeface="American Typewriter" panose="02090604020004020304" pitchFamily="18" charset="77"/>
                </a:rPr>
                <a:t>Plenary Sprint Debrief</a:t>
              </a:r>
            </a:p>
            <a:p>
              <a:pPr marL="342900" indent="-342900" algn="ctr">
                <a:buFont typeface="+mj-lt"/>
                <a:buAutoNum type="arabicPeriod"/>
              </a:pPr>
              <a:endParaRPr lang="en-GB" dirty="0">
                <a:solidFill>
                  <a:schemeClr val="tx1"/>
                </a:solidFill>
                <a:latin typeface="American Typewriter" panose="02090604020004020304" pitchFamily="18" charset="77"/>
              </a:endParaRPr>
            </a:p>
          </p:txBody>
        </p:sp>
      </p:grpSp>
    </p:spTree>
    <p:extLst>
      <p:ext uri="{BB962C8B-B14F-4D97-AF65-F5344CB8AC3E}">
        <p14:creationId xmlns:p14="http://schemas.microsoft.com/office/powerpoint/2010/main" val="382405490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iscussion">
            <a:extLst>
              <a:ext uri="{FF2B5EF4-FFF2-40B4-BE49-F238E27FC236}">
                <a16:creationId xmlns:a16="http://schemas.microsoft.com/office/drawing/2014/main" id="{4121182A-7319-B542-ACBC-C59B497C2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68646" y="1355916"/>
            <a:ext cx="6858001" cy="4363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0FECC2-C380-4F47-AD99-99696FE5A295}"/>
              </a:ext>
            </a:extLst>
          </p:cNvPr>
          <p:cNvSpPr txBox="1"/>
          <p:nvPr/>
        </p:nvSpPr>
        <p:spPr>
          <a:xfrm>
            <a:off x="2187069" y="1577656"/>
            <a:ext cx="7567970" cy="4647426"/>
          </a:xfrm>
          <a:prstGeom prst="rect">
            <a:avLst/>
          </a:prstGeom>
          <a:noFill/>
        </p:spPr>
        <p:txBody>
          <a:bodyPr wrap="square" rtlCol="0">
            <a:spAutoFit/>
          </a:bodyPr>
          <a:lstStyle/>
          <a:p>
            <a:r>
              <a:rPr lang="en-US" sz="2400" b="1" dirty="0">
                <a:latin typeface="American Typewriter" panose="02090604020004020304" pitchFamily="18" charset="77"/>
              </a:rPr>
              <a:t>3 CIOs Talk </a:t>
            </a:r>
          </a:p>
          <a:p>
            <a:pPr fontAlgn="base"/>
            <a:endParaRPr lang="en-US" sz="2400" dirty="0">
              <a:latin typeface="American Typewriter" panose="02090604020004020304" pitchFamily="18" charset="77"/>
            </a:endParaRPr>
          </a:p>
          <a:p>
            <a:pPr fontAlgn="base"/>
            <a:r>
              <a:rPr lang="en-US" sz="2000" dirty="0">
                <a:latin typeface="American Typewriter" panose="02090604020004020304" pitchFamily="18" charset="77"/>
              </a:rPr>
              <a:t>Smart City Vision &amp; Opportunities </a:t>
            </a:r>
          </a:p>
          <a:p>
            <a:pPr fontAlgn="base"/>
            <a:r>
              <a:rPr lang="en-US" sz="2000" dirty="0">
                <a:latin typeface="American Typewriter" panose="02090604020004020304" pitchFamily="18" charset="77"/>
              </a:rPr>
              <a:t>Organizational Challenges of Smart Parking</a:t>
            </a:r>
          </a:p>
          <a:p>
            <a:pPr fontAlgn="base"/>
            <a:endParaRPr lang="en-US" sz="2000" dirty="0">
              <a:latin typeface="American Typewriter" panose="02090604020004020304" pitchFamily="18" charset="77"/>
            </a:endParaRPr>
          </a:p>
          <a:p>
            <a:pPr marL="342900" indent="-342900" fontAlgn="base">
              <a:buFont typeface="System Font Regular"/>
              <a:buChar char="-"/>
            </a:pPr>
            <a:r>
              <a:rPr lang="en-US" sz="2000" dirty="0">
                <a:latin typeface="American Typewriter" panose="02090604020004020304" pitchFamily="18" charset="77"/>
              </a:rPr>
              <a:t>Ted Ross – City of Los Angeles</a:t>
            </a:r>
          </a:p>
          <a:p>
            <a:pPr marL="342900" indent="-342900" fontAlgn="base">
              <a:buFont typeface="System Font Regular"/>
              <a:buChar char="-"/>
            </a:pPr>
            <a:r>
              <a:rPr lang="en-US" sz="2000" dirty="0">
                <a:latin typeface="American Typewriter" panose="02090604020004020304" pitchFamily="18" charset="77"/>
              </a:rPr>
              <a:t>Cason Lee – City of Long Beach</a:t>
            </a:r>
          </a:p>
          <a:p>
            <a:pPr marL="342900" indent="-342900" fontAlgn="base">
              <a:buFont typeface="System Font Regular"/>
              <a:buChar char="-"/>
            </a:pPr>
            <a:r>
              <a:rPr lang="en-US" sz="2000" dirty="0" err="1">
                <a:latin typeface="American Typewriter" panose="02090604020004020304" pitchFamily="18" charset="77"/>
              </a:rPr>
              <a:t>Jagjit</a:t>
            </a:r>
            <a:r>
              <a:rPr lang="en-US" sz="2000" dirty="0">
                <a:latin typeface="American Typewriter" panose="02090604020004020304" pitchFamily="18" charset="77"/>
              </a:rPr>
              <a:t> </a:t>
            </a:r>
            <a:r>
              <a:rPr lang="en-US" sz="2000" dirty="0" err="1">
                <a:latin typeface="American Typewriter" panose="02090604020004020304" pitchFamily="18" charset="77"/>
              </a:rPr>
              <a:t>Dhalwal</a:t>
            </a:r>
            <a:r>
              <a:rPr lang="en-US" sz="2000" dirty="0">
                <a:latin typeface="American Typewriter" panose="02090604020004020304" pitchFamily="18" charset="77"/>
              </a:rPr>
              <a:t> – LA County</a:t>
            </a:r>
          </a:p>
          <a:p>
            <a:pPr marL="342900" indent="-342900" fontAlgn="base">
              <a:buFont typeface="System Font Regular"/>
              <a:buChar char="-"/>
            </a:pPr>
            <a:endParaRPr lang="en-US" sz="2000" dirty="0">
              <a:latin typeface="American Typewriter" panose="02090604020004020304" pitchFamily="18" charset="77"/>
            </a:endParaRPr>
          </a:p>
          <a:p>
            <a:pPr fontAlgn="base"/>
            <a:br>
              <a:rPr lang="en-US" sz="2400" b="1" dirty="0">
                <a:latin typeface="American Typewriter" panose="02090604020004020304" pitchFamily="18" charset="77"/>
              </a:rPr>
            </a:br>
            <a:r>
              <a:rPr lang="en-US" sz="2400" b="1" dirty="0">
                <a:latin typeface="American Typewriter" panose="02090604020004020304" pitchFamily="18" charset="77"/>
              </a:rPr>
              <a:t>15 minutes Q&amp;A</a:t>
            </a:r>
          </a:p>
          <a:p>
            <a:endParaRPr lang="en-US" sz="2000" dirty="0">
              <a:latin typeface="American Typewriter" panose="02090604020004020304" pitchFamily="18" charset="77"/>
            </a:endParaRPr>
          </a:p>
          <a:p>
            <a:r>
              <a:rPr lang="en-US" sz="2000" dirty="0">
                <a:latin typeface="American Typewriter" panose="02090604020004020304" pitchFamily="18" charset="77"/>
              </a:rPr>
              <a:t>Note: Jerry Power and 3 CIOs are available as resources during the Participative Exercise on Smart Parking </a:t>
            </a:r>
          </a:p>
        </p:txBody>
      </p:sp>
      <p:sp>
        <p:nvSpPr>
          <p:cNvPr id="5" name="TextBox 4">
            <a:extLst>
              <a:ext uri="{FF2B5EF4-FFF2-40B4-BE49-F238E27FC236}">
                <a16:creationId xmlns:a16="http://schemas.microsoft.com/office/drawing/2014/main" id="{C3AB2050-E1B2-BE49-AB8C-18FCCF4EA1A4}"/>
              </a:ext>
            </a:extLst>
          </p:cNvPr>
          <p:cNvSpPr txBox="1"/>
          <p:nvPr/>
        </p:nvSpPr>
        <p:spPr>
          <a:xfrm>
            <a:off x="2187069" y="649619"/>
            <a:ext cx="5708486" cy="584775"/>
          </a:xfrm>
          <a:prstGeom prst="rect">
            <a:avLst/>
          </a:prstGeom>
          <a:noFill/>
        </p:spPr>
        <p:txBody>
          <a:bodyPr wrap="none" rtlCol="0">
            <a:spAutoFit/>
          </a:bodyPr>
          <a:lstStyle/>
          <a:p>
            <a:r>
              <a:rPr lang="en-GB" sz="3200" b="1" dirty="0">
                <a:latin typeface="American Typewriter" panose="02090604020004020304" pitchFamily="18" charset="77"/>
              </a:rPr>
              <a:t>Panel Discussion – Context</a:t>
            </a:r>
          </a:p>
        </p:txBody>
      </p:sp>
      <p:pic>
        <p:nvPicPr>
          <p:cNvPr id="12" name="Picture 8" descr="Related image">
            <a:extLst>
              <a:ext uri="{FF2B5EF4-FFF2-40B4-BE49-F238E27FC236}">
                <a16:creationId xmlns:a16="http://schemas.microsoft.com/office/drawing/2014/main" id="{1EB2802A-EAAD-9447-A8D4-E27EB4CCE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971" y="632918"/>
            <a:ext cx="2612404" cy="173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0446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A3E73-ADEE-8046-803F-73BAE26B2CC0}"/>
              </a:ext>
            </a:extLst>
          </p:cNvPr>
          <p:cNvSpPr>
            <a:spLocks noGrp="1"/>
          </p:cNvSpPr>
          <p:nvPr>
            <p:ph type="ctrTitle"/>
          </p:nvPr>
        </p:nvSpPr>
        <p:spPr/>
        <p:txBody>
          <a:bodyPr/>
          <a:lstStyle/>
          <a:p>
            <a:endParaRPr lang="en-GB"/>
          </a:p>
        </p:txBody>
      </p:sp>
      <p:pic>
        <p:nvPicPr>
          <p:cNvPr id="5" name="Picture 4">
            <a:extLst>
              <a:ext uri="{FF2B5EF4-FFF2-40B4-BE49-F238E27FC236}">
                <a16:creationId xmlns:a16="http://schemas.microsoft.com/office/drawing/2014/main" id="{770A0E09-F59D-AD4C-BEF8-7D54926EAA2B}"/>
              </a:ext>
            </a:extLst>
          </p:cNvPr>
          <p:cNvPicPr>
            <a:picLocks noChangeAspect="1"/>
          </p:cNvPicPr>
          <p:nvPr/>
        </p:nvPicPr>
        <p:blipFill>
          <a:blip r:embed="rId2"/>
          <a:stretch>
            <a:fillRect/>
          </a:stretch>
        </p:blipFill>
        <p:spPr>
          <a:xfrm>
            <a:off x="0" y="-1"/>
            <a:ext cx="12192000" cy="7274785"/>
          </a:xfrm>
          <a:prstGeom prst="rect">
            <a:avLst/>
          </a:prstGeom>
        </p:spPr>
      </p:pic>
      <p:sp>
        <p:nvSpPr>
          <p:cNvPr id="6" name="Google Shape;235;p28">
            <a:extLst>
              <a:ext uri="{FF2B5EF4-FFF2-40B4-BE49-F238E27FC236}">
                <a16:creationId xmlns:a16="http://schemas.microsoft.com/office/drawing/2014/main" id="{02715705-194D-9448-953C-F9352557E2B0}"/>
              </a:ext>
            </a:extLst>
          </p:cNvPr>
          <p:cNvSpPr txBox="1"/>
          <p:nvPr/>
        </p:nvSpPr>
        <p:spPr>
          <a:xfrm>
            <a:off x="2204484" y="2661602"/>
            <a:ext cx="7783032" cy="1279616"/>
          </a:xfrm>
          <a:prstGeom prst="rect">
            <a:avLst/>
          </a:prstGeom>
          <a:solidFill>
            <a:schemeClr val="tx1">
              <a:alpha val="800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a:solidFill>
                  <a:schemeClr val="bg1"/>
                </a:solidFill>
                <a:latin typeface="American Typewriter" panose="02090604020004020304" pitchFamily="18" charset="77"/>
                <a:ea typeface="Calibri"/>
                <a:cs typeface="Calibri"/>
                <a:sym typeface="Calibri"/>
              </a:rPr>
              <a:t>Organization Design Challenges</a:t>
            </a:r>
          </a:p>
          <a:p>
            <a:pPr marL="0" marR="0" lvl="0" indent="0" algn="ctr" rtl="0">
              <a:spcBef>
                <a:spcPts val="0"/>
              </a:spcBef>
              <a:spcAft>
                <a:spcPts val="0"/>
              </a:spcAft>
              <a:buNone/>
            </a:pPr>
            <a:r>
              <a:rPr lang="en-US" sz="3600" dirty="0">
                <a:solidFill>
                  <a:schemeClr val="bg1"/>
                </a:solidFill>
                <a:latin typeface="American Typewriter" panose="02090604020004020304" pitchFamily="18" charset="77"/>
                <a:cs typeface="Calibri"/>
                <a:sym typeface="Calibri"/>
              </a:rPr>
              <a:t>SMART PARKING</a:t>
            </a:r>
            <a:endParaRPr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100496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B1D3-5498-BD40-8242-84BDB4445C18}"/>
              </a:ext>
            </a:extLst>
          </p:cNvPr>
          <p:cNvSpPr/>
          <p:nvPr/>
        </p:nvSpPr>
        <p:spPr>
          <a:xfrm>
            <a:off x="616832" y="1783994"/>
            <a:ext cx="11009116" cy="4775666"/>
          </a:xfrm>
          <a:prstGeom prst="rect">
            <a:avLst/>
          </a:prstGeom>
        </p:spPr>
        <p:txBody>
          <a:bodyPr wrap="square" numCol="1">
            <a:spAutoFit/>
          </a:bodyPr>
          <a:lstStyle/>
          <a:p>
            <a:pPr lvl="0"/>
            <a:r>
              <a:rPr lang="en-US" sz="2000" dirty="0">
                <a:solidFill>
                  <a:srgbClr val="000000"/>
                </a:solidFill>
                <a:latin typeface="American Typewriter" panose="02090604020004020304" pitchFamily="18" charset="77"/>
              </a:rPr>
              <a:t>After break, go to the group and location you have been assigned to. </a:t>
            </a:r>
          </a:p>
          <a:p>
            <a:pPr lvl="0"/>
            <a:endParaRPr lang="en-US" sz="2000" dirty="0">
              <a:solidFill>
                <a:srgbClr val="000000"/>
              </a:solidFill>
              <a:latin typeface="American Typewriter" panose="02090604020004020304" pitchFamily="18" charset="77"/>
            </a:endParaRPr>
          </a:p>
          <a:p>
            <a:pPr lvl="0"/>
            <a:r>
              <a:rPr lang="en-US" sz="2000" dirty="0">
                <a:solidFill>
                  <a:srgbClr val="000000"/>
                </a:solidFill>
                <a:latin typeface="American Typewriter" panose="02090604020004020304" pitchFamily="18" charset="77"/>
              </a:rPr>
              <a:t>We will work for 90 minutes on 3 </a:t>
            </a:r>
            <a:r>
              <a:rPr lang="en-US" sz="2000" dirty="0">
                <a:solidFill>
                  <a:schemeClr val="dk1"/>
                </a:solidFill>
                <a:latin typeface="American Typewriter" panose="02090604020004020304" pitchFamily="18" charset="77"/>
                <a:ea typeface="Calibri"/>
                <a:cs typeface="Calibri"/>
                <a:sym typeface="Calibri"/>
              </a:rPr>
              <a:t>Distinct + Inter-related, In-Parallel </a:t>
            </a:r>
            <a:r>
              <a:rPr lang="en-US" sz="2000" dirty="0">
                <a:solidFill>
                  <a:srgbClr val="000000"/>
                </a:solidFill>
                <a:latin typeface="American Typewriter" panose="02090604020004020304" pitchFamily="18" charset="77"/>
              </a:rPr>
              <a:t>Organizational Design Challenges: </a:t>
            </a:r>
          </a:p>
          <a:p>
            <a:pPr marL="914400" indent="-457200">
              <a:spcBef>
                <a:spcPts val="1800"/>
              </a:spcBef>
              <a:buFont typeface="+mj-lt"/>
              <a:buAutoNum type="arabicPeriod"/>
            </a:pPr>
            <a:r>
              <a:rPr lang="en-US" dirty="0">
                <a:latin typeface="American Typewriter" panose="02090604020004020304" pitchFamily="18" charset="77"/>
              </a:rPr>
              <a:t>GROUP 1 (Socio-Ecological Perspective): Assemble LA Smart City constituents </a:t>
            </a:r>
            <a:br>
              <a:rPr lang="en-US" dirty="0">
                <a:latin typeface="American Typewriter" panose="02090604020004020304" pitchFamily="18" charset="77"/>
              </a:rPr>
            </a:br>
            <a:r>
              <a:rPr lang="en-US" dirty="0">
                <a:latin typeface="American Typewriter" panose="02090604020004020304" pitchFamily="18" charset="77"/>
              </a:rPr>
              <a:t>to coalesce on Smart Parking purpose, system boundaries and mutual benefits? </a:t>
            </a:r>
          </a:p>
          <a:p>
            <a:pPr marL="914400" indent="-457200">
              <a:spcBef>
                <a:spcPts val="1800"/>
              </a:spcBef>
              <a:buFont typeface="+mj-lt"/>
              <a:buAutoNum type="arabicPeriod"/>
            </a:pPr>
            <a:r>
              <a:rPr lang="en-US" dirty="0">
                <a:latin typeface="American Typewriter" panose="02090604020004020304" pitchFamily="18" charset="77"/>
              </a:rPr>
              <a:t>GROUP 2 (Socio-Technical Systems Perspective): Define the workflow and </a:t>
            </a:r>
            <a:br>
              <a:rPr lang="en-US" dirty="0">
                <a:latin typeface="American Typewriter" panose="02090604020004020304" pitchFamily="18" charset="77"/>
              </a:rPr>
            </a:br>
            <a:r>
              <a:rPr lang="en-US" dirty="0">
                <a:latin typeface="American Typewriter" panose="02090604020004020304" pitchFamily="18" charset="77"/>
              </a:rPr>
              <a:t>measures that are required for an effective work system that results in Smart </a:t>
            </a:r>
            <a:br>
              <a:rPr lang="en-US" dirty="0">
                <a:latin typeface="American Typewriter" panose="02090604020004020304" pitchFamily="18" charset="77"/>
              </a:rPr>
            </a:br>
            <a:r>
              <a:rPr lang="en-US" dirty="0">
                <a:latin typeface="American Typewriter" panose="02090604020004020304" pitchFamily="18" charset="77"/>
              </a:rPr>
              <a:t>Parking Value Creation with mutual benefit for all? </a:t>
            </a:r>
          </a:p>
          <a:p>
            <a:pPr marL="914400" indent="-457200">
              <a:spcBef>
                <a:spcPts val="1200"/>
              </a:spcBef>
              <a:buFont typeface="+mj-lt"/>
              <a:buAutoNum type="arabicPeriod"/>
            </a:pPr>
            <a:r>
              <a:rPr lang="en-US" dirty="0">
                <a:latin typeface="American Typewriter" panose="02090604020004020304" pitchFamily="18" charset="77"/>
              </a:rPr>
              <a:t>GROUP 3 (Socio Psychological  Perspective): Enable the shift in IT to a larger </a:t>
            </a:r>
            <a:br>
              <a:rPr lang="en-US" dirty="0">
                <a:latin typeface="American Typewriter" panose="02090604020004020304" pitchFamily="18" charset="77"/>
              </a:rPr>
            </a:br>
            <a:r>
              <a:rPr lang="en-US" dirty="0">
                <a:latin typeface="American Typewriter" panose="02090604020004020304" pitchFamily="18" charset="77"/>
              </a:rPr>
              <a:t>strategic role regarding </a:t>
            </a:r>
            <a:r>
              <a:rPr lang="en-US" dirty="0" err="1">
                <a:latin typeface="American Typewriter" panose="02090604020004020304" pitchFamily="18" charset="77"/>
              </a:rPr>
              <a:t>SmarT</a:t>
            </a:r>
            <a:r>
              <a:rPr lang="en-US" dirty="0">
                <a:latin typeface="American Typewriter" panose="02090604020004020304" pitchFamily="18" charset="77"/>
              </a:rPr>
              <a:t> Transportation within the LA ecosystem? </a:t>
            </a:r>
          </a:p>
          <a:p>
            <a:pPr fontAlgn="base">
              <a:spcBef>
                <a:spcPts val="2200"/>
              </a:spcBef>
            </a:pPr>
            <a:r>
              <a:rPr lang="en-US" sz="2000" dirty="0">
                <a:latin typeface="American Typewriter" panose="02090604020004020304" pitchFamily="18" charset="77"/>
              </a:rPr>
              <a:t>The design challenges are in the early development phase for prototyping now. </a:t>
            </a:r>
            <a:br>
              <a:rPr lang="en-US" sz="2000" dirty="0">
                <a:latin typeface="American Typewriter" panose="02090604020004020304" pitchFamily="18" charset="77"/>
              </a:rPr>
            </a:br>
            <a:r>
              <a:rPr lang="en-US" sz="2000" dirty="0">
                <a:latin typeface="American Typewriter" panose="02090604020004020304" pitchFamily="18" charset="77"/>
              </a:rPr>
              <a:t>We do not expect a complete rollout of all phases during this exercise.</a:t>
            </a:r>
          </a:p>
        </p:txBody>
      </p:sp>
      <p:pic>
        <p:nvPicPr>
          <p:cNvPr id="6" name="Picture 4" descr="Related image">
            <a:extLst>
              <a:ext uri="{FF2B5EF4-FFF2-40B4-BE49-F238E27FC236}">
                <a16:creationId xmlns:a16="http://schemas.microsoft.com/office/drawing/2014/main" id="{861D7763-C128-A449-9387-BDE1BEB85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1" y="356676"/>
            <a:ext cx="2816602" cy="11952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30600F-DC60-2044-AEBD-845BE779ECE7}"/>
              </a:ext>
            </a:extLst>
          </p:cNvPr>
          <p:cNvSpPr txBox="1"/>
          <p:nvPr/>
        </p:nvSpPr>
        <p:spPr>
          <a:xfrm>
            <a:off x="3270143" y="477241"/>
            <a:ext cx="3456074" cy="1323439"/>
          </a:xfrm>
          <a:prstGeom prst="rect">
            <a:avLst/>
          </a:prstGeom>
          <a:noFill/>
        </p:spPr>
        <p:txBody>
          <a:bodyPr wrap="none" rtlCol="0">
            <a:spAutoFit/>
          </a:bodyPr>
          <a:lstStyle/>
          <a:p>
            <a:r>
              <a:rPr lang="en-GB" sz="2800" b="1" dirty="0">
                <a:latin typeface="American Typewriter" panose="02090604020004020304" pitchFamily="18" charset="77"/>
              </a:rPr>
              <a:t>Sprint Brief</a:t>
            </a:r>
          </a:p>
          <a:p>
            <a:r>
              <a:rPr lang="en-US" sz="2400" dirty="0">
                <a:latin typeface="American Typewriter" panose="02090604020004020304" pitchFamily="18" charset="77"/>
              </a:rPr>
              <a:t>(90-minute, 3 groups)</a:t>
            </a:r>
          </a:p>
          <a:p>
            <a:endParaRPr lang="en-GB" sz="2800" b="1" dirty="0">
              <a:latin typeface="American Typewriter" panose="02090604020004020304" pitchFamily="18" charset="77"/>
            </a:endParaRPr>
          </a:p>
        </p:txBody>
      </p:sp>
    </p:spTree>
    <p:extLst>
      <p:ext uri="{BB962C8B-B14F-4D97-AF65-F5344CB8AC3E}">
        <p14:creationId xmlns:p14="http://schemas.microsoft.com/office/powerpoint/2010/main" val="41749480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B956E-2DF7-CA42-8EE5-FA2EBDAD939A}"/>
              </a:ext>
            </a:extLst>
          </p:cNvPr>
          <p:cNvPicPr>
            <a:picLocks noChangeAspect="1"/>
          </p:cNvPicPr>
          <p:nvPr/>
        </p:nvPicPr>
        <p:blipFill>
          <a:blip r:embed="rId2"/>
          <a:stretch>
            <a:fillRect/>
          </a:stretch>
        </p:blipFill>
        <p:spPr>
          <a:xfrm>
            <a:off x="5833987" y="888817"/>
            <a:ext cx="2991971" cy="2991971"/>
          </a:xfrm>
          <a:prstGeom prst="rect">
            <a:avLst/>
          </a:prstGeom>
        </p:spPr>
      </p:pic>
      <p:sp>
        <p:nvSpPr>
          <p:cNvPr id="5" name="Rectangle 4">
            <a:extLst>
              <a:ext uri="{FF2B5EF4-FFF2-40B4-BE49-F238E27FC236}">
                <a16:creationId xmlns:a16="http://schemas.microsoft.com/office/drawing/2014/main" id="{92FE7081-6EA7-914F-8B26-7D93BB289802}"/>
              </a:ext>
            </a:extLst>
          </p:cNvPr>
          <p:cNvSpPr/>
          <p:nvPr/>
        </p:nvSpPr>
        <p:spPr>
          <a:xfrm>
            <a:off x="3215174" y="4564153"/>
            <a:ext cx="8229599" cy="1692771"/>
          </a:xfrm>
          <a:prstGeom prst="rect">
            <a:avLst/>
          </a:prstGeom>
        </p:spPr>
        <p:txBody>
          <a:bodyPr wrap="square">
            <a:spAutoFit/>
          </a:bodyPr>
          <a:lstStyle/>
          <a:p>
            <a:pPr algn="ctr"/>
            <a:r>
              <a:rPr lang="en-US" sz="3200" dirty="0">
                <a:solidFill>
                  <a:srgbClr val="0070C0"/>
                </a:solidFill>
                <a:effectLst/>
                <a:latin typeface="American Typewriter" panose="02090604020004020304" pitchFamily="18" charset="77"/>
              </a:rPr>
              <a:t>Organizing to Thrive in the Digital Era</a:t>
            </a:r>
            <a:endParaRPr lang="en-US" sz="2800" dirty="0">
              <a:solidFill>
                <a:srgbClr val="00B050"/>
              </a:solidFill>
              <a:effectLst/>
              <a:latin typeface="American Typewriter" panose="02090604020004020304" pitchFamily="18" charset="77"/>
            </a:endParaRPr>
          </a:p>
          <a:p>
            <a:pPr algn="ctr"/>
            <a:r>
              <a:rPr lang="en-US" sz="2400" dirty="0">
                <a:solidFill>
                  <a:srgbClr val="00B050"/>
                </a:solidFill>
                <a:effectLst/>
                <a:latin typeface="American Typewriter" panose="02090604020004020304" pitchFamily="18" charset="77"/>
              </a:rPr>
              <a:t>33</a:t>
            </a:r>
            <a:r>
              <a:rPr lang="en-US" sz="2400" baseline="30000" dirty="0">
                <a:solidFill>
                  <a:srgbClr val="00B050"/>
                </a:solidFill>
                <a:effectLst/>
                <a:latin typeface="American Typewriter" panose="02090604020004020304" pitchFamily="18" charset="77"/>
              </a:rPr>
              <a:t>rd</a:t>
            </a:r>
            <a:r>
              <a:rPr lang="en-US" sz="2400" dirty="0">
                <a:solidFill>
                  <a:srgbClr val="00B050"/>
                </a:solidFill>
                <a:effectLst/>
                <a:latin typeface="American Typewriter" panose="02090604020004020304" pitchFamily="18" charset="77"/>
              </a:rPr>
              <a:t> STS Roundtable &amp; 6</a:t>
            </a:r>
            <a:r>
              <a:rPr lang="en-US" sz="2400" baseline="30000" dirty="0">
                <a:solidFill>
                  <a:srgbClr val="00B050"/>
                </a:solidFill>
                <a:effectLst/>
                <a:latin typeface="American Typewriter" panose="02090604020004020304" pitchFamily="18" charset="77"/>
              </a:rPr>
              <a:t>th</a:t>
            </a:r>
            <a:r>
              <a:rPr lang="en-US" sz="2400" dirty="0">
                <a:solidFill>
                  <a:srgbClr val="00B050"/>
                </a:solidFill>
                <a:effectLst/>
                <a:latin typeface="American Typewriter" panose="02090604020004020304" pitchFamily="18" charset="77"/>
              </a:rPr>
              <a:t> Global Network Meeting</a:t>
            </a:r>
          </a:p>
          <a:p>
            <a:pPr algn="ctr"/>
            <a:endParaRPr lang="en-US" sz="2800" dirty="0">
              <a:solidFill>
                <a:srgbClr val="00B050"/>
              </a:solidFill>
              <a:latin typeface="American Typewriter" panose="02090604020004020304" pitchFamily="18" charset="77"/>
            </a:endParaRPr>
          </a:p>
          <a:p>
            <a:pPr algn="ctr"/>
            <a:r>
              <a:rPr lang="en-US" sz="2000" dirty="0">
                <a:solidFill>
                  <a:schemeClr val="tx1">
                    <a:lumMod val="65000"/>
                    <a:lumOff val="35000"/>
                  </a:schemeClr>
                </a:solidFill>
                <a:effectLst/>
                <a:latin typeface="American Typewriter" panose="02090604020004020304" pitchFamily="18" charset="77"/>
              </a:rPr>
              <a:t>Los Angeles, 10-13 September 2019</a:t>
            </a:r>
          </a:p>
        </p:txBody>
      </p:sp>
      <p:pic>
        <p:nvPicPr>
          <p:cNvPr id="21506" name="Picture 2" descr="Gerelateerde afbeelding">
            <a:extLst>
              <a:ext uri="{FF2B5EF4-FFF2-40B4-BE49-F238E27FC236}">
                <a16:creationId xmlns:a16="http://schemas.microsoft.com/office/drawing/2014/main" id="{5270AEE5-0B47-094E-989A-300718DB9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32"/>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4E930DB-55FA-4447-8301-7DACE2F429C4}"/>
              </a:ext>
            </a:extLst>
          </p:cNvPr>
          <p:cNvSpPr/>
          <p:nvPr/>
        </p:nvSpPr>
        <p:spPr>
          <a:xfrm rot="2632726">
            <a:off x="-1396216" y="6281105"/>
            <a:ext cx="5836120" cy="82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1B3B6A-BC74-ED4C-93DD-887D9CD3FD07}"/>
              </a:ext>
            </a:extLst>
          </p:cNvPr>
          <p:cNvSpPr txBox="1"/>
          <p:nvPr/>
        </p:nvSpPr>
        <p:spPr>
          <a:xfrm rot="2626853">
            <a:off x="-16961" y="5801863"/>
            <a:ext cx="2036980" cy="769441"/>
          </a:xfrm>
          <a:prstGeom prst="rect">
            <a:avLst/>
          </a:prstGeom>
          <a:solidFill>
            <a:schemeClr val="bg1"/>
          </a:solidFill>
        </p:spPr>
        <p:txBody>
          <a:bodyPr wrap="square" rtlCol="0">
            <a:spAutoFit/>
          </a:bodyPr>
          <a:lstStyle/>
          <a:p>
            <a:r>
              <a:rPr lang="en-US" sz="4400" dirty="0">
                <a:solidFill>
                  <a:srgbClr val="0070C0"/>
                </a:solidFill>
                <a:latin typeface="American Typewriter" panose="02090604020004020304" pitchFamily="18" charset="77"/>
              </a:rPr>
              <a:t>Day 3</a:t>
            </a:r>
          </a:p>
        </p:txBody>
      </p:sp>
      <p:grpSp>
        <p:nvGrpSpPr>
          <p:cNvPr id="10" name="Group 9">
            <a:extLst>
              <a:ext uri="{FF2B5EF4-FFF2-40B4-BE49-F238E27FC236}">
                <a16:creationId xmlns:a16="http://schemas.microsoft.com/office/drawing/2014/main" id="{2590097A-4CC0-5944-9295-F05DB4327F63}"/>
              </a:ext>
            </a:extLst>
          </p:cNvPr>
          <p:cNvGrpSpPr/>
          <p:nvPr/>
        </p:nvGrpSpPr>
        <p:grpSpPr>
          <a:xfrm>
            <a:off x="8229599" y="228599"/>
            <a:ext cx="3600000" cy="3600000"/>
            <a:chOff x="8229599" y="228599"/>
            <a:chExt cx="3600000" cy="3600000"/>
          </a:xfrm>
        </p:grpSpPr>
        <p:sp>
          <p:nvSpPr>
            <p:cNvPr id="11" name="Oval 10">
              <a:extLst>
                <a:ext uri="{FF2B5EF4-FFF2-40B4-BE49-F238E27FC236}">
                  <a16:creationId xmlns:a16="http://schemas.microsoft.com/office/drawing/2014/main" id="{AB2365D8-BD99-B34D-AE95-70C855B361E4}"/>
                </a:ext>
              </a:extLst>
            </p:cNvPr>
            <p:cNvSpPr/>
            <p:nvPr/>
          </p:nvSpPr>
          <p:spPr>
            <a:xfrm>
              <a:off x="8229599" y="228599"/>
              <a:ext cx="3600000" cy="360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7239E30-59BC-1341-8628-9E837C53616C}"/>
                </a:ext>
              </a:extLst>
            </p:cNvPr>
            <p:cNvPicPr>
              <a:picLocks noChangeAspect="1"/>
            </p:cNvPicPr>
            <p:nvPr/>
          </p:nvPicPr>
          <p:blipFill>
            <a:blip r:embed="rId2"/>
            <a:stretch>
              <a:fillRect/>
            </a:stretch>
          </p:blipFill>
          <p:spPr>
            <a:xfrm>
              <a:off x="8533614" y="532614"/>
              <a:ext cx="2991971" cy="2991971"/>
            </a:xfrm>
            <a:prstGeom prst="rect">
              <a:avLst/>
            </a:prstGeom>
            <a:noFill/>
          </p:spPr>
        </p:pic>
      </p:grpSp>
      <p:sp>
        <p:nvSpPr>
          <p:cNvPr id="13" name="Rectangle 12">
            <a:extLst>
              <a:ext uri="{FF2B5EF4-FFF2-40B4-BE49-F238E27FC236}">
                <a16:creationId xmlns:a16="http://schemas.microsoft.com/office/drawing/2014/main" id="{3FF17A2D-422A-AE4B-922A-224BB19D56A4}"/>
              </a:ext>
            </a:extLst>
          </p:cNvPr>
          <p:cNvSpPr/>
          <p:nvPr/>
        </p:nvSpPr>
        <p:spPr>
          <a:xfrm>
            <a:off x="521382" y="335828"/>
            <a:ext cx="8229599" cy="1692771"/>
          </a:xfrm>
          <a:prstGeom prst="rect">
            <a:avLst/>
          </a:prstGeom>
        </p:spPr>
        <p:txBody>
          <a:bodyPr wrap="square">
            <a:spAutoFit/>
          </a:bodyPr>
          <a:lstStyle/>
          <a:p>
            <a:r>
              <a:rPr lang="en-US" sz="3200" dirty="0">
                <a:solidFill>
                  <a:schemeClr val="bg1"/>
                </a:solidFill>
                <a:effectLst/>
                <a:latin typeface="American Typewriter" panose="02090604020004020304" pitchFamily="18" charset="77"/>
              </a:rPr>
              <a:t>Organizing to Thrive in the Digital Era</a:t>
            </a:r>
            <a:endParaRPr lang="en-US" sz="2800" dirty="0">
              <a:solidFill>
                <a:schemeClr val="bg1"/>
              </a:solidFill>
              <a:effectLst/>
              <a:latin typeface="American Typewriter" panose="02090604020004020304" pitchFamily="18" charset="77"/>
            </a:endParaRPr>
          </a:p>
          <a:p>
            <a:r>
              <a:rPr lang="en-US" sz="2400" dirty="0">
                <a:solidFill>
                  <a:schemeClr val="bg1"/>
                </a:solidFill>
                <a:effectLst/>
                <a:latin typeface="American Typewriter" panose="02090604020004020304" pitchFamily="18" charset="77"/>
              </a:rPr>
              <a:t>33</a:t>
            </a:r>
            <a:r>
              <a:rPr lang="en-US" sz="2400" baseline="30000" dirty="0">
                <a:solidFill>
                  <a:schemeClr val="bg1"/>
                </a:solidFill>
                <a:effectLst/>
                <a:latin typeface="American Typewriter" panose="02090604020004020304" pitchFamily="18" charset="77"/>
              </a:rPr>
              <a:t>rd</a:t>
            </a:r>
            <a:r>
              <a:rPr lang="en-US" sz="2400" dirty="0">
                <a:solidFill>
                  <a:schemeClr val="bg1"/>
                </a:solidFill>
                <a:effectLst/>
                <a:latin typeface="American Typewriter" panose="02090604020004020304" pitchFamily="18" charset="77"/>
              </a:rPr>
              <a:t> STS Roundtable &amp; 6</a:t>
            </a:r>
            <a:r>
              <a:rPr lang="en-US" sz="2400" baseline="30000" dirty="0">
                <a:solidFill>
                  <a:schemeClr val="bg1"/>
                </a:solidFill>
                <a:effectLst/>
                <a:latin typeface="American Typewriter" panose="02090604020004020304" pitchFamily="18" charset="77"/>
              </a:rPr>
              <a:t>th</a:t>
            </a:r>
            <a:r>
              <a:rPr lang="en-US" sz="2400" dirty="0">
                <a:solidFill>
                  <a:schemeClr val="bg1"/>
                </a:solidFill>
                <a:effectLst/>
                <a:latin typeface="American Typewriter" panose="02090604020004020304" pitchFamily="18" charset="77"/>
              </a:rPr>
              <a:t> Global Network Meeting</a:t>
            </a:r>
          </a:p>
          <a:p>
            <a:endParaRPr lang="en-US" sz="2800" dirty="0">
              <a:solidFill>
                <a:schemeClr val="bg1"/>
              </a:solidFill>
              <a:latin typeface="American Typewriter" panose="02090604020004020304" pitchFamily="18" charset="77"/>
            </a:endParaRPr>
          </a:p>
          <a:p>
            <a:r>
              <a:rPr lang="en-US" sz="2000" dirty="0">
                <a:solidFill>
                  <a:schemeClr val="bg1"/>
                </a:solidFill>
                <a:effectLst/>
                <a:latin typeface="American Typewriter" panose="02090604020004020304" pitchFamily="18" charset="77"/>
              </a:rPr>
              <a:t>Los Angeles, 10-13 September 2019</a:t>
            </a:r>
          </a:p>
        </p:txBody>
      </p:sp>
    </p:spTree>
    <p:extLst>
      <p:ext uri="{BB962C8B-B14F-4D97-AF65-F5344CB8AC3E}">
        <p14:creationId xmlns:p14="http://schemas.microsoft.com/office/powerpoint/2010/main" val="10650647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6831" y="3115488"/>
            <a:ext cx="10623762" cy="2785378"/>
          </a:xfrm>
          <a:prstGeom prst="rect">
            <a:avLst/>
          </a:prstGeom>
          <a:noFill/>
        </p:spPr>
        <p:txBody>
          <a:bodyPr wrap="square" rtlCol="0">
            <a:spAutoFit/>
          </a:bodyPr>
          <a:lstStyle/>
          <a:p>
            <a:r>
              <a:rPr lang="en-US" sz="2000" b="1" dirty="0">
                <a:latin typeface="American Typewriter" panose="02090604020004020304" pitchFamily="18" charset="77"/>
              </a:rPr>
              <a:t>70 minutes (design task): develop prototype solutions for a specific LA challenge </a:t>
            </a:r>
          </a:p>
          <a:p>
            <a:r>
              <a:rPr lang="en-US" sz="2000" dirty="0">
                <a:latin typeface="American Typewriter" panose="02090604020004020304" pitchFamily="18" charset="77"/>
              </a:rPr>
              <a:t>(We have proposed specific design task questions to focus on for each challenge)</a:t>
            </a:r>
          </a:p>
          <a:p>
            <a:endParaRPr lang="en-US" sz="2000" dirty="0">
              <a:latin typeface="American Typewriter" panose="02090604020004020304" pitchFamily="18" charset="77"/>
            </a:endParaRPr>
          </a:p>
          <a:p>
            <a:pPr marL="342900" indent="-342900">
              <a:spcBef>
                <a:spcPts val="900"/>
              </a:spcBef>
              <a:buFont typeface="System Font Regular"/>
              <a:buChar char="-"/>
            </a:pPr>
            <a:r>
              <a:rPr lang="en-US" sz="2000" i="1" dirty="0">
                <a:latin typeface="American Typewriter" panose="02090604020004020304" pitchFamily="18" charset="77"/>
              </a:rPr>
              <a:t>After approx. 30 minutes: </a:t>
            </a:r>
            <a:r>
              <a:rPr lang="en-US" sz="2000" dirty="0">
                <a:latin typeface="American Typewriter" panose="02090604020004020304" pitchFamily="18" charset="77"/>
              </a:rPr>
              <a:t>each group designates 2 persons to ‘scout’ work of other design challenge groups (15 minutes)</a:t>
            </a:r>
            <a:br>
              <a:rPr lang="en-US" sz="2000" dirty="0">
                <a:latin typeface="American Typewriter" panose="02090604020004020304" pitchFamily="18" charset="77"/>
              </a:rPr>
            </a:br>
            <a:endParaRPr lang="en-US" sz="2000" dirty="0">
              <a:latin typeface="American Typewriter" panose="02090604020004020304" pitchFamily="18" charset="77"/>
            </a:endParaRPr>
          </a:p>
          <a:p>
            <a:pPr marL="342900" indent="-342900">
              <a:spcBef>
                <a:spcPts val="900"/>
              </a:spcBef>
              <a:buFont typeface="System Font Regular"/>
              <a:buChar char="-"/>
            </a:pPr>
            <a:r>
              <a:rPr lang="en-US" sz="2000" i="1" dirty="0">
                <a:latin typeface="American Typewriter" panose="02090604020004020304" pitchFamily="18" charset="77"/>
              </a:rPr>
              <a:t>Final 25 minutes: </a:t>
            </a:r>
            <a:r>
              <a:rPr lang="en-US" sz="2000" dirty="0">
                <a:latin typeface="American Typewriter" panose="02090604020004020304" pitchFamily="18" charset="77"/>
              </a:rPr>
              <a:t>each group converges its design ideas for presentation after lunch in a plenary session  </a:t>
            </a:r>
          </a:p>
        </p:txBody>
      </p:sp>
      <p:pic>
        <p:nvPicPr>
          <p:cNvPr id="6" name="Picture 4" descr="Related image">
            <a:extLst>
              <a:ext uri="{FF2B5EF4-FFF2-40B4-BE49-F238E27FC236}">
                <a16:creationId xmlns:a16="http://schemas.microsoft.com/office/drawing/2014/main" id="{6C817F7C-54F4-F14E-B72E-3D71C611F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1" y="356676"/>
            <a:ext cx="2816602" cy="11952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608406-5159-0F44-9D81-8432D7FF48FB}"/>
              </a:ext>
            </a:extLst>
          </p:cNvPr>
          <p:cNvSpPr txBox="1"/>
          <p:nvPr/>
        </p:nvSpPr>
        <p:spPr>
          <a:xfrm>
            <a:off x="3270143" y="477241"/>
            <a:ext cx="8795657" cy="892552"/>
          </a:xfrm>
          <a:prstGeom prst="rect">
            <a:avLst/>
          </a:prstGeom>
          <a:noFill/>
        </p:spPr>
        <p:txBody>
          <a:bodyPr wrap="square" rtlCol="0">
            <a:spAutoFit/>
          </a:bodyPr>
          <a:lstStyle/>
          <a:p>
            <a:r>
              <a:rPr lang="en-US" sz="2800" b="1" dirty="0">
                <a:latin typeface="American Typewriter" panose="02090604020004020304" pitchFamily="18" charset="77"/>
              </a:rPr>
              <a:t>Challenge Process</a:t>
            </a:r>
          </a:p>
          <a:p>
            <a:r>
              <a:rPr lang="en-US" sz="2400" dirty="0">
                <a:latin typeface="American Typewriter" panose="02090604020004020304" pitchFamily="18" charset="77"/>
              </a:rPr>
              <a:t>(suggested 90-minute format)</a:t>
            </a:r>
          </a:p>
        </p:txBody>
      </p:sp>
      <p:sp>
        <p:nvSpPr>
          <p:cNvPr id="9" name="TextBox 8">
            <a:extLst>
              <a:ext uri="{FF2B5EF4-FFF2-40B4-BE49-F238E27FC236}">
                <a16:creationId xmlns:a16="http://schemas.microsoft.com/office/drawing/2014/main" id="{129930DA-6625-074F-B2DC-EA48910BE9CA}"/>
              </a:ext>
            </a:extLst>
          </p:cNvPr>
          <p:cNvSpPr txBox="1"/>
          <p:nvPr/>
        </p:nvSpPr>
        <p:spPr>
          <a:xfrm>
            <a:off x="616831" y="1783994"/>
            <a:ext cx="12039600" cy="707886"/>
          </a:xfrm>
          <a:prstGeom prst="rect">
            <a:avLst/>
          </a:prstGeom>
          <a:noFill/>
        </p:spPr>
        <p:txBody>
          <a:bodyPr wrap="square" rtlCol="0">
            <a:spAutoFit/>
          </a:bodyPr>
          <a:lstStyle/>
          <a:p>
            <a:r>
              <a:rPr lang="en-US" sz="2000" b="1" dirty="0">
                <a:latin typeface="American Typewriter" panose="02090604020004020304" pitchFamily="18" charset="77"/>
              </a:rPr>
              <a:t>20 minutes:  develop understanding of LA Smart Parking context</a:t>
            </a:r>
          </a:p>
          <a:p>
            <a:r>
              <a:rPr lang="en-US" sz="2000" dirty="0">
                <a:latin typeface="American Typewriter" panose="02090604020004020304" pitchFamily="18" charset="77"/>
              </a:rPr>
              <a:t>(We have suggested questions related to each specific design challenge)</a:t>
            </a:r>
          </a:p>
        </p:txBody>
      </p:sp>
    </p:spTree>
    <p:extLst>
      <p:ext uri="{BB962C8B-B14F-4D97-AF65-F5344CB8AC3E}">
        <p14:creationId xmlns:p14="http://schemas.microsoft.com/office/powerpoint/2010/main" val="42768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D7B2E007-5B2F-764F-A065-4A7DF176A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DCA578-BCC8-3B4C-B3B6-2C95B2014EED}"/>
              </a:ext>
            </a:extLst>
          </p:cNvPr>
          <p:cNvSpPr/>
          <p:nvPr/>
        </p:nvSpPr>
        <p:spPr>
          <a:xfrm>
            <a:off x="4706319" y="393632"/>
            <a:ext cx="5724040" cy="1692771"/>
          </a:xfrm>
          <a:prstGeom prst="rect">
            <a:avLst/>
          </a:prstGeom>
        </p:spPr>
        <p:txBody>
          <a:bodyPr wrap="square">
            <a:spAutoFit/>
          </a:bodyPr>
          <a:lstStyle/>
          <a:p>
            <a:r>
              <a:rPr lang="en-US" sz="3200" dirty="0">
                <a:solidFill>
                  <a:schemeClr val="bg1"/>
                </a:solidFill>
                <a:latin typeface="American Typewriter" panose="02090604020004020304" pitchFamily="18" charset="77"/>
              </a:rPr>
              <a:t>Break</a:t>
            </a:r>
          </a:p>
          <a:p>
            <a:endParaRPr lang="en-US" sz="2400" dirty="0">
              <a:solidFill>
                <a:schemeClr val="bg1"/>
              </a:solidFill>
              <a:latin typeface="American Typewriter" panose="02090604020004020304" pitchFamily="18" charset="77"/>
            </a:endParaRPr>
          </a:p>
          <a:p>
            <a:r>
              <a:rPr lang="en-US" sz="2400" dirty="0">
                <a:solidFill>
                  <a:schemeClr val="bg1"/>
                </a:solidFill>
                <a:latin typeface="American Typewriter" panose="02090604020004020304" pitchFamily="18" charset="77"/>
              </a:rPr>
              <a:t>After break, go to the group and location you have been assigned to.</a:t>
            </a:r>
            <a:endParaRPr lang="en-GB" sz="24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31606673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design sprint">
            <a:extLst>
              <a:ext uri="{FF2B5EF4-FFF2-40B4-BE49-F238E27FC236}">
                <a16:creationId xmlns:a16="http://schemas.microsoft.com/office/drawing/2014/main" id="{2E03329C-6965-8942-B93D-F83E90F46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5" y="2192831"/>
            <a:ext cx="12300589" cy="50877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46B17FC-9DBD-5749-90BD-C07B5AF68E2C}"/>
              </a:ext>
            </a:extLst>
          </p:cNvPr>
          <p:cNvSpPr/>
          <p:nvPr/>
        </p:nvSpPr>
        <p:spPr>
          <a:xfrm>
            <a:off x="6096000" y="935678"/>
            <a:ext cx="5279649" cy="1569660"/>
          </a:xfrm>
          <a:prstGeom prst="rect">
            <a:avLst/>
          </a:prstGeom>
        </p:spPr>
        <p:txBody>
          <a:bodyPr wrap="square">
            <a:spAutoFit/>
          </a:bodyPr>
          <a:lstStyle/>
          <a:p>
            <a:pPr algn="ctr"/>
            <a:r>
              <a:rPr lang="en-US" sz="3200" dirty="0">
                <a:latin typeface="American Typewriter" panose="02090604020004020304" pitchFamily="18" charset="77"/>
              </a:rPr>
              <a:t>90 – Minute</a:t>
            </a:r>
          </a:p>
          <a:p>
            <a:pPr algn="ctr"/>
            <a:r>
              <a:rPr lang="en-US" sz="3200" dirty="0">
                <a:latin typeface="American Typewriter" panose="02090604020004020304" pitchFamily="18" charset="77"/>
              </a:rPr>
              <a:t>Participative </a:t>
            </a:r>
            <a:br>
              <a:rPr lang="en-US" sz="3200" dirty="0">
                <a:latin typeface="American Typewriter" panose="02090604020004020304" pitchFamily="18" charset="77"/>
              </a:rPr>
            </a:br>
            <a:r>
              <a:rPr lang="en-US" sz="3200" dirty="0">
                <a:latin typeface="American Typewriter" panose="02090604020004020304" pitchFamily="18" charset="77"/>
              </a:rPr>
              <a:t>Sprint Exercise</a:t>
            </a:r>
            <a:endParaRPr lang="en-US" sz="3200" dirty="0">
              <a:effectLst/>
              <a:latin typeface="American Typewriter" panose="02090604020004020304" pitchFamily="18" charset="77"/>
            </a:endParaRPr>
          </a:p>
        </p:txBody>
      </p:sp>
      <p:sp>
        <p:nvSpPr>
          <p:cNvPr id="5" name="AutoShape 6" descr="Related image">
            <a:extLst>
              <a:ext uri="{FF2B5EF4-FFF2-40B4-BE49-F238E27FC236}">
                <a16:creationId xmlns:a16="http://schemas.microsoft.com/office/drawing/2014/main" id="{F3C5F8C3-24A5-4A46-A806-A72F67F19970}"/>
              </a:ext>
            </a:extLst>
          </p:cNvPr>
          <p:cNvSpPr>
            <a:spLocks noChangeAspect="1" noChangeArrowheads="1"/>
          </p:cNvSpPr>
          <p:nvPr/>
        </p:nvSpPr>
        <p:spPr bwMode="auto">
          <a:xfrm>
            <a:off x="2273300" y="571500"/>
            <a:ext cx="76454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Sales Job Interview - What Questions Should You Ask the Employer?">
            <a:extLst>
              <a:ext uri="{FF2B5EF4-FFF2-40B4-BE49-F238E27FC236}">
                <a16:creationId xmlns:a16="http://schemas.microsoft.com/office/drawing/2014/main" id="{C26CB9A6-BD96-9242-8BA0-B7D9ECAC70BE}"/>
              </a:ext>
            </a:extLst>
          </p:cNvPr>
          <p:cNvSpPr>
            <a:spLocks noChangeAspect="1" noChangeArrowheads="1"/>
          </p:cNvSpPr>
          <p:nvPr/>
        </p:nvSpPr>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id="{A0196436-2C2D-DE4A-AFBF-BC816117311D}"/>
              </a:ext>
            </a:extLst>
          </p:cNvPr>
          <p:cNvSpPr/>
          <p:nvPr/>
        </p:nvSpPr>
        <p:spPr>
          <a:xfrm>
            <a:off x="653416" y="5904854"/>
            <a:ext cx="4923295" cy="260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27F994C-7321-D34E-97C7-B088AD60B550}"/>
              </a:ext>
            </a:extLst>
          </p:cNvPr>
          <p:cNvSpPr/>
          <p:nvPr/>
        </p:nvSpPr>
        <p:spPr>
          <a:xfrm>
            <a:off x="6096000" y="5332012"/>
            <a:ext cx="5279649" cy="1015663"/>
          </a:xfrm>
          <a:prstGeom prst="rect">
            <a:avLst/>
          </a:prstGeom>
        </p:spPr>
        <p:txBody>
          <a:bodyPr wrap="square">
            <a:spAutoFit/>
          </a:bodyPr>
          <a:lstStyle/>
          <a:p>
            <a:pPr algn="ctr">
              <a:spcBef>
                <a:spcPts val="1000"/>
              </a:spcBef>
            </a:pPr>
            <a:r>
              <a:rPr lang="en-US" sz="2000" dirty="0">
                <a:latin typeface="American Typewriter" panose="02090604020004020304" pitchFamily="18" charset="77"/>
              </a:rPr>
              <a:t>Working on design challenge </a:t>
            </a:r>
            <a:br>
              <a:rPr lang="en-US" sz="2000" dirty="0">
                <a:latin typeface="American Typewriter" panose="02090604020004020304" pitchFamily="18" charset="77"/>
              </a:rPr>
            </a:br>
            <a:r>
              <a:rPr lang="en-US" sz="2000" dirty="0">
                <a:latin typeface="American Typewriter" panose="02090604020004020304" pitchFamily="18" charset="77"/>
              </a:rPr>
              <a:t>in your assigned group </a:t>
            </a:r>
            <a:br>
              <a:rPr lang="en-US" sz="2000" dirty="0">
                <a:latin typeface="American Typewriter" panose="02090604020004020304" pitchFamily="18" charset="77"/>
              </a:rPr>
            </a:br>
            <a:r>
              <a:rPr lang="en-US" sz="2000" dirty="0">
                <a:latin typeface="American Typewriter" panose="02090604020004020304" pitchFamily="18" charset="77"/>
              </a:rPr>
              <a:t>using the design sprint brief</a:t>
            </a:r>
            <a:endParaRPr lang="en-US" sz="2000" dirty="0">
              <a:effectLst/>
              <a:latin typeface="American Typewriter" panose="02090604020004020304" pitchFamily="18" charset="77"/>
            </a:endParaRPr>
          </a:p>
        </p:txBody>
      </p:sp>
    </p:spTree>
    <p:extLst>
      <p:ext uri="{BB962C8B-B14F-4D97-AF65-F5344CB8AC3E}">
        <p14:creationId xmlns:p14="http://schemas.microsoft.com/office/powerpoint/2010/main" val="2945896992"/>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Gerelateerde afbeelding">
            <a:extLst>
              <a:ext uri="{FF2B5EF4-FFF2-40B4-BE49-F238E27FC236}">
                <a16:creationId xmlns:a16="http://schemas.microsoft.com/office/drawing/2014/main" id="{22F0D74D-E2D9-444B-92E6-FC667F708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49" b="176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A19584-D92E-644B-ABB3-1B3BD10CEB32}"/>
              </a:ext>
            </a:extLst>
          </p:cNvPr>
          <p:cNvSpPr txBox="1"/>
          <p:nvPr/>
        </p:nvSpPr>
        <p:spPr>
          <a:xfrm>
            <a:off x="2608871" y="303216"/>
            <a:ext cx="5889048" cy="1138773"/>
          </a:xfrm>
          <a:prstGeom prst="rect">
            <a:avLst/>
          </a:prstGeom>
          <a:noFill/>
        </p:spPr>
        <p:txBody>
          <a:bodyPr wrap="none" rtlCol="0">
            <a:spAutoFit/>
          </a:bodyPr>
          <a:lstStyle/>
          <a:p>
            <a:pPr algn="ctr"/>
            <a:r>
              <a:rPr lang="en-US" sz="4000" dirty="0">
                <a:latin typeface="American Typewriter" panose="02090604020004020304" pitchFamily="18" charset="77"/>
              </a:rPr>
              <a:t>Lunch &amp; AGM</a:t>
            </a:r>
            <a:br>
              <a:rPr lang="en-US" sz="4800" dirty="0">
                <a:latin typeface="American Typewriter" panose="02090604020004020304" pitchFamily="18" charset="77"/>
              </a:rPr>
            </a:br>
            <a:r>
              <a:rPr lang="en-US" sz="2800" dirty="0">
                <a:latin typeface="American Typewriter" panose="02090604020004020304" pitchFamily="18" charset="77"/>
              </a:rPr>
              <a:t>(AGM: only for STS RT members)</a:t>
            </a:r>
            <a:endParaRPr lang="en-US" sz="2800" spc="600" dirty="0">
              <a:latin typeface="American Typewriter" panose="02090604020004020304" pitchFamily="18" charset="77"/>
            </a:endParaRPr>
          </a:p>
        </p:txBody>
      </p:sp>
    </p:spTree>
    <p:extLst>
      <p:ext uri="{BB962C8B-B14F-4D97-AF65-F5344CB8AC3E}">
        <p14:creationId xmlns:p14="http://schemas.microsoft.com/office/powerpoint/2010/main" val="18113941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Picture 18" descr="dấu Y khoa thí nghiệm giáo dục học Tài liệu Câu hỏi Hộp kiểm đang làm việc cây bút thi ký hiệu Vâng bỏ phiếu thông điệp Cứu giúp chỗ trống thử nghiệm các vấn đề ký tên câu trả lời lý lịch kinh doanh Yêu cầu Kiểm tra trái cam bút chì Nón Bản vẽ Vật tư văn phòng Viết thực hiện Nhiếp ảnh cuộc sống vẫn còn Tam giác vòng tròn">
            <a:extLst>
              <a:ext uri="{FF2B5EF4-FFF2-40B4-BE49-F238E27FC236}">
                <a16:creationId xmlns:a16="http://schemas.microsoft.com/office/drawing/2014/main" id="{2CD0E878-9A11-E34A-8983-39C3AFDBBF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45"/>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Related image">
            <a:extLst>
              <a:ext uri="{FF2B5EF4-FFF2-40B4-BE49-F238E27FC236}">
                <a16:creationId xmlns:a16="http://schemas.microsoft.com/office/drawing/2014/main" id="{F3C5F8C3-24A5-4A46-A806-A72F67F19970}"/>
              </a:ext>
            </a:extLst>
          </p:cNvPr>
          <p:cNvSpPr>
            <a:spLocks noChangeAspect="1" noChangeArrowheads="1"/>
          </p:cNvSpPr>
          <p:nvPr/>
        </p:nvSpPr>
        <p:spPr bwMode="auto">
          <a:xfrm>
            <a:off x="2273300" y="571500"/>
            <a:ext cx="76454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Sales Job Interview - What Questions Should You Ask the Employer?">
            <a:extLst>
              <a:ext uri="{FF2B5EF4-FFF2-40B4-BE49-F238E27FC236}">
                <a16:creationId xmlns:a16="http://schemas.microsoft.com/office/drawing/2014/main" id="{C26CB9A6-BD96-9242-8BA0-B7D9ECAC70BE}"/>
              </a:ext>
            </a:extLst>
          </p:cNvPr>
          <p:cNvSpPr>
            <a:spLocks noChangeAspect="1" noChangeArrowheads="1"/>
          </p:cNvSpPr>
          <p:nvPr/>
        </p:nvSpPr>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a:extLst>
              <a:ext uri="{FF2B5EF4-FFF2-40B4-BE49-F238E27FC236}">
                <a16:creationId xmlns:a16="http://schemas.microsoft.com/office/drawing/2014/main" id="{63497363-93D2-C049-8C4A-AF1E4243D07A}"/>
              </a:ext>
            </a:extLst>
          </p:cNvPr>
          <p:cNvSpPr/>
          <p:nvPr/>
        </p:nvSpPr>
        <p:spPr>
          <a:xfrm>
            <a:off x="7620020" y="850152"/>
            <a:ext cx="3962380" cy="1754326"/>
          </a:xfrm>
          <a:prstGeom prst="rect">
            <a:avLst/>
          </a:prstGeom>
        </p:spPr>
        <p:txBody>
          <a:bodyPr wrap="square">
            <a:spAutoFit/>
          </a:bodyPr>
          <a:lstStyle/>
          <a:p>
            <a:pPr algn="ctr"/>
            <a:r>
              <a:rPr lang="en-US" sz="3600" dirty="0">
                <a:latin typeface="American Typewriter" panose="02090604020004020304" pitchFamily="18" charset="77"/>
              </a:rPr>
              <a:t>Plenary</a:t>
            </a:r>
            <a:br>
              <a:rPr lang="en-US" sz="3600" dirty="0">
                <a:latin typeface="American Typewriter" panose="02090604020004020304" pitchFamily="18" charset="77"/>
              </a:rPr>
            </a:br>
            <a:r>
              <a:rPr lang="en-US" sz="3600" dirty="0">
                <a:latin typeface="American Typewriter" panose="02090604020004020304" pitchFamily="18" charset="77"/>
              </a:rPr>
              <a:t>Participative Sprint Exercise</a:t>
            </a:r>
          </a:p>
        </p:txBody>
      </p:sp>
    </p:spTree>
    <p:extLst>
      <p:ext uri="{BB962C8B-B14F-4D97-AF65-F5344CB8AC3E}">
        <p14:creationId xmlns:p14="http://schemas.microsoft.com/office/powerpoint/2010/main" val="4105969454"/>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fbeeldingsresultaat voor la freeway sign">
            <a:extLst>
              <a:ext uri="{FF2B5EF4-FFF2-40B4-BE49-F238E27FC236}">
                <a16:creationId xmlns:a16="http://schemas.microsoft.com/office/drawing/2014/main" id="{AD56B6E7-F783-9342-B460-84AEECC4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3" y="-1239840"/>
            <a:ext cx="12448673" cy="8097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FD979B-C990-2C41-AE2B-14BAD9B38389}"/>
              </a:ext>
            </a:extLst>
          </p:cNvPr>
          <p:cNvSpPr txBox="1"/>
          <p:nvPr/>
        </p:nvSpPr>
        <p:spPr>
          <a:xfrm>
            <a:off x="8115404" y="5411586"/>
            <a:ext cx="2991525" cy="523220"/>
          </a:xfrm>
          <a:prstGeom prst="rect">
            <a:avLst/>
          </a:prstGeom>
          <a:noFill/>
        </p:spPr>
        <p:txBody>
          <a:bodyPr wrap="none" rtlCol="0">
            <a:spAutoFit/>
          </a:bodyPr>
          <a:lstStyle/>
          <a:p>
            <a:pPr algn="ctr"/>
            <a:r>
              <a:rPr lang="en-US" sz="2800" dirty="0">
                <a:latin typeface="American Typewriter" panose="02090604020004020304" pitchFamily="18" charset="77"/>
              </a:rPr>
              <a:t>Let’s continue …</a:t>
            </a:r>
          </a:p>
        </p:txBody>
      </p:sp>
    </p:spTree>
    <p:extLst>
      <p:ext uri="{BB962C8B-B14F-4D97-AF65-F5344CB8AC3E}">
        <p14:creationId xmlns:p14="http://schemas.microsoft.com/office/powerpoint/2010/main" val="27684699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fbeeldingsresultaat voor IBM">
            <a:extLst>
              <a:ext uri="{FF2B5EF4-FFF2-40B4-BE49-F238E27FC236}">
                <a16:creationId xmlns:a16="http://schemas.microsoft.com/office/drawing/2014/main" id="{01D30334-3227-F14E-8FC5-8D8125540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07" y="-248478"/>
            <a:ext cx="13061015" cy="7354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8FCBBE-B5D0-9D47-9926-67CD02807509}"/>
              </a:ext>
            </a:extLst>
          </p:cNvPr>
          <p:cNvSpPr txBox="1"/>
          <p:nvPr/>
        </p:nvSpPr>
        <p:spPr>
          <a:xfrm>
            <a:off x="6261650" y="6228943"/>
            <a:ext cx="6069496" cy="400110"/>
          </a:xfrm>
          <a:prstGeom prst="rect">
            <a:avLst/>
          </a:prstGeom>
          <a:noFill/>
        </p:spPr>
        <p:txBody>
          <a:bodyPr wrap="square" rtlCol="0">
            <a:spAutoFit/>
          </a:bodyPr>
          <a:lstStyle/>
          <a:p>
            <a:pPr algn="ctr"/>
            <a:r>
              <a:rPr lang="en-US" sz="2000" spc="300" dirty="0">
                <a:solidFill>
                  <a:schemeClr val="bg1"/>
                </a:solidFill>
                <a:latin typeface="American Typewriter" panose="02090604020004020304" pitchFamily="18" charset="77"/>
              </a:rPr>
              <a:t>(to Jim </a:t>
            </a:r>
            <a:r>
              <a:rPr lang="en-US" sz="2000" spc="300" dirty="0" err="1">
                <a:solidFill>
                  <a:schemeClr val="bg1"/>
                </a:solidFill>
                <a:latin typeface="American Typewriter" panose="02090604020004020304" pitchFamily="18" charset="77"/>
              </a:rPr>
              <a:t>Sphorer’s</a:t>
            </a:r>
            <a:r>
              <a:rPr lang="en-US" sz="2000" spc="300" dirty="0">
                <a:solidFill>
                  <a:schemeClr val="bg1"/>
                </a:solidFill>
                <a:latin typeface="American Typewriter" panose="02090604020004020304" pitchFamily="18" charset="77"/>
              </a:rPr>
              <a:t> presentation)</a:t>
            </a:r>
          </a:p>
        </p:txBody>
      </p:sp>
      <p:pic>
        <p:nvPicPr>
          <p:cNvPr id="6" name="Picture 2" descr="Afbeeldingsresultaat voor shift">
            <a:extLst>
              <a:ext uri="{FF2B5EF4-FFF2-40B4-BE49-F238E27FC236}">
                <a16:creationId xmlns:a16="http://schemas.microsoft.com/office/drawing/2014/main" id="{15A7227E-2ED0-B64F-BF59-D6C5CFAF3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183" y="4970364"/>
            <a:ext cx="3368430" cy="102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645587"/>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beeldingsresultaat voor lunch on girder in new york in the 20's cartoon characters">
            <a:extLst>
              <a:ext uri="{FF2B5EF4-FFF2-40B4-BE49-F238E27FC236}">
                <a16:creationId xmlns:a16="http://schemas.microsoft.com/office/drawing/2014/main" id="{3D26655F-7381-7540-B7B5-7F7C8080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256"/>
            <a:ext cx="12324333" cy="81204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0FE237-6111-AE4F-A686-282587B3B1FB}"/>
              </a:ext>
            </a:extLst>
          </p:cNvPr>
          <p:cNvSpPr txBox="1"/>
          <p:nvPr/>
        </p:nvSpPr>
        <p:spPr>
          <a:xfrm>
            <a:off x="1015194" y="104433"/>
            <a:ext cx="2901756" cy="523220"/>
          </a:xfrm>
          <a:prstGeom prst="rect">
            <a:avLst/>
          </a:prstGeom>
          <a:noFill/>
        </p:spPr>
        <p:txBody>
          <a:bodyPr wrap="none" rtlCol="0">
            <a:spAutoFit/>
          </a:bodyPr>
          <a:lstStyle/>
          <a:p>
            <a:r>
              <a:rPr lang="en-US" sz="2800" dirty="0">
                <a:solidFill>
                  <a:schemeClr val="tx1"/>
                </a:solidFill>
                <a:latin typeface="American Typewriter" panose="02090604020004020304" pitchFamily="18" charset="77"/>
              </a:rPr>
              <a:t>Let’s continue…</a:t>
            </a:r>
            <a:endParaRPr lang="en-US" sz="2800" spc="600" dirty="0">
              <a:solidFill>
                <a:schemeClr val="tx1"/>
              </a:solidFill>
              <a:latin typeface="American Typewriter" panose="02090604020004020304" pitchFamily="18" charset="77"/>
            </a:endParaRPr>
          </a:p>
        </p:txBody>
      </p:sp>
    </p:spTree>
    <p:extLst>
      <p:ext uri="{BB962C8B-B14F-4D97-AF65-F5344CB8AC3E}">
        <p14:creationId xmlns:p14="http://schemas.microsoft.com/office/powerpoint/2010/main" val="1843187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126A0B-3290-174E-B94E-9C718DF512F6}"/>
              </a:ext>
            </a:extLst>
          </p:cNvPr>
          <p:cNvSpPr>
            <a:spLocks noGrp="1"/>
          </p:cNvSpPr>
          <p:nvPr>
            <p:ph type="sldNum" sz="quarter" idx="12"/>
          </p:nvPr>
        </p:nvSpPr>
        <p:spPr/>
        <p:txBody>
          <a:bodyPr/>
          <a:lstStyle/>
          <a:p>
            <a:fld id="{7869D930-27D2-5340-848E-33FA2E17F6DD}" type="slidenum">
              <a:rPr lang="en-US" smtClean="0"/>
              <a:t>28</a:t>
            </a:fld>
            <a:endParaRPr lang="en-US"/>
          </a:p>
        </p:txBody>
      </p:sp>
      <p:pic>
        <p:nvPicPr>
          <p:cNvPr id="11266" name="Picture 2" descr="Passing the Baton">
            <a:extLst>
              <a:ext uri="{FF2B5EF4-FFF2-40B4-BE49-F238E27FC236}">
                <a16:creationId xmlns:a16="http://schemas.microsoft.com/office/drawing/2014/main" id="{8652D2CB-3ABF-8D4E-991C-AAD53BCD2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633119"/>
            <a:ext cx="12192000" cy="8124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AC555F-B917-8F41-8216-09C89AA7F197}"/>
              </a:ext>
            </a:extLst>
          </p:cNvPr>
          <p:cNvSpPr txBox="1"/>
          <p:nvPr/>
        </p:nvSpPr>
        <p:spPr>
          <a:xfrm>
            <a:off x="6812367" y="506618"/>
            <a:ext cx="4696606" cy="830997"/>
          </a:xfrm>
          <a:prstGeom prst="rect">
            <a:avLst/>
          </a:prstGeom>
          <a:noFill/>
        </p:spPr>
        <p:txBody>
          <a:bodyPr wrap="none" rtlCol="0">
            <a:spAutoFit/>
          </a:bodyPr>
          <a:lstStyle/>
          <a:p>
            <a:pPr algn="ctr"/>
            <a:r>
              <a:rPr lang="en-US" sz="2400" dirty="0">
                <a:solidFill>
                  <a:schemeClr val="bg1"/>
                </a:solidFill>
                <a:latin typeface="American Typewriter" panose="02090604020004020304" pitchFamily="18" charset="77"/>
              </a:rPr>
              <a:t>Trondheim – September 2020</a:t>
            </a:r>
          </a:p>
          <a:p>
            <a:pPr algn="ctr"/>
            <a:r>
              <a:rPr lang="en-US" sz="2400" dirty="0">
                <a:solidFill>
                  <a:schemeClr val="bg1"/>
                </a:solidFill>
                <a:latin typeface="American Typewriter" panose="02090604020004020304" pitchFamily="18" charset="77"/>
              </a:rPr>
              <a:t>(The Journey Will Continue) </a:t>
            </a:r>
          </a:p>
        </p:txBody>
      </p:sp>
    </p:spTree>
    <p:extLst>
      <p:ext uri="{BB962C8B-B14F-4D97-AF65-F5344CB8AC3E}">
        <p14:creationId xmlns:p14="http://schemas.microsoft.com/office/powerpoint/2010/main" val="171336470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541973-AFE8-9544-AA1E-B94401590509}"/>
              </a:ext>
            </a:extLst>
          </p:cNvPr>
          <p:cNvSpPr txBox="1"/>
          <p:nvPr/>
        </p:nvSpPr>
        <p:spPr>
          <a:xfrm>
            <a:off x="3551274" y="5635256"/>
            <a:ext cx="184731" cy="369332"/>
          </a:xfrm>
          <a:prstGeom prst="rect">
            <a:avLst/>
          </a:prstGeom>
          <a:noFill/>
        </p:spPr>
        <p:txBody>
          <a:bodyPr wrap="none" rtlCol="0">
            <a:spAutoFit/>
          </a:bodyPr>
          <a:lstStyle/>
          <a:p>
            <a:endParaRPr lang="en-US" dirty="0"/>
          </a:p>
        </p:txBody>
      </p:sp>
      <p:pic>
        <p:nvPicPr>
          <p:cNvPr id="89090" name="Picture 2" descr="Afbeeldingsresultaat voor Trondheim">
            <a:extLst>
              <a:ext uri="{FF2B5EF4-FFF2-40B4-BE49-F238E27FC236}">
                <a16:creationId xmlns:a16="http://schemas.microsoft.com/office/drawing/2014/main" id="{F2ED9EDB-5135-9F4B-A397-850687D44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432" y="0"/>
            <a:ext cx="16614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6A4A6E-023E-E543-B1DE-00B60613A786}"/>
              </a:ext>
            </a:extLst>
          </p:cNvPr>
          <p:cNvSpPr txBox="1"/>
          <p:nvPr/>
        </p:nvSpPr>
        <p:spPr>
          <a:xfrm>
            <a:off x="6812367" y="506618"/>
            <a:ext cx="4696606" cy="830997"/>
          </a:xfrm>
          <a:prstGeom prst="rect">
            <a:avLst/>
          </a:prstGeom>
          <a:noFill/>
        </p:spPr>
        <p:txBody>
          <a:bodyPr wrap="none" rtlCol="0">
            <a:spAutoFit/>
          </a:bodyPr>
          <a:lstStyle/>
          <a:p>
            <a:pPr algn="ctr"/>
            <a:r>
              <a:rPr lang="en-US" sz="2400" dirty="0">
                <a:solidFill>
                  <a:schemeClr val="bg1"/>
                </a:solidFill>
                <a:latin typeface="American Typewriter" panose="02090604020004020304" pitchFamily="18" charset="77"/>
              </a:rPr>
              <a:t>Trondheim – September 2020</a:t>
            </a:r>
          </a:p>
          <a:p>
            <a:pPr algn="ctr"/>
            <a:r>
              <a:rPr lang="en-US" sz="2400" dirty="0">
                <a:solidFill>
                  <a:schemeClr val="bg1"/>
                </a:solidFill>
                <a:latin typeface="American Typewriter" panose="02090604020004020304" pitchFamily="18" charset="77"/>
              </a:rPr>
              <a:t>(The Journey Will Continue) </a:t>
            </a:r>
          </a:p>
        </p:txBody>
      </p:sp>
      <p:pic>
        <p:nvPicPr>
          <p:cNvPr id="7" name="Picture 2" descr="Afbeeldingsresultaat voor shift">
            <a:extLst>
              <a:ext uri="{FF2B5EF4-FFF2-40B4-BE49-F238E27FC236}">
                <a16:creationId xmlns:a16="http://schemas.microsoft.com/office/drawing/2014/main" id="{F55C952C-96D1-2347-9D7A-323704FED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335" y="5326156"/>
            <a:ext cx="2038671" cy="6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3751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fbeeldingsresultaat voor lunch on girder in new york in the 20's funny">
            <a:extLst>
              <a:ext uri="{FF2B5EF4-FFF2-40B4-BE49-F238E27FC236}">
                <a16:creationId xmlns:a16="http://schemas.microsoft.com/office/drawing/2014/main" id="{F1D8C8AC-1CE4-594F-96F8-4C6F0E326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777"/>
            <a:ext cx="12192000" cy="81355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541F4B-55D9-3A43-BFC5-56A06B45EB37}"/>
              </a:ext>
            </a:extLst>
          </p:cNvPr>
          <p:cNvSpPr txBox="1"/>
          <p:nvPr/>
        </p:nvSpPr>
        <p:spPr>
          <a:xfrm>
            <a:off x="750445" y="393673"/>
            <a:ext cx="3551870" cy="646331"/>
          </a:xfrm>
          <a:prstGeom prst="rect">
            <a:avLst/>
          </a:prstGeom>
          <a:noFill/>
        </p:spPr>
        <p:txBody>
          <a:bodyPr wrap="none" rtlCol="0">
            <a:spAutoFit/>
          </a:bodyPr>
          <a:lstStyle/>
          <a:p>
            <a:r>
              <a:rPr lang="en-US" sz="3600" spc="600" dirty="0">
                <a:latin typeface="American Typewriter" panose="02090604020004020304" pitchFamily="18" charset="77"/>
              </a:rPr>
              <a:t>Slept well…</a:t>
            </a:r>
          </a:p>
        </p:txBody>
      </p:sp>
    </p:spTree>
    <p:extLst>
      <p:ext uri="{BB962C8B-B14F-4D97-AF65-F5344CB8AC3E}">
        <p14:creationId xmlns:p14="http://schemas.microsoft.com/office/powerpoint/2010/main" val="2546572387"/>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A03FDE54-A66F-BE41-AAE9-45DD48AFE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17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8E2FFD-C368-DB41-B4A4-27DA6F3EE085}"/>
              </a:ext>
            </a:extLst>
          </p:cNvPr>
          <p:cNvSpPr txBox="1"/>
          <p:nvPr/>
        </p:nvSpPr>
        <p:spPr>
          <a:xfrm>
            <a:off x="331243" y="256272"/>
            <a:ext cx="4330032" cy="523220"/>
          </a:xfrm>
          <a:prstGeom prst="rect">
            <a:avLst/>
          </a:prstGeom>
          <a:noFill/>
        </p:spPr>
        <p:txBody>
          <a:bodyPr wrap="none" rtlCol="0">
            <a:spAutoFit/>
          </a:bodyPr>
          <a:lstStyle/>
          <a:p>
            <a:r>
              <a:rPr lang="en-US" sz="2800" dirty="0">
                <a:solidFill>
                  <a:schemeClr val="bg1"/>
                </a:solidFill>
                <a:latin typeface="American Typewriter" panose="02090604020004020304" pitchFamily="18" charset="77"/>
              </a:rPr>
              <a:t>Let’s bring it to an end…</a:t>
            </a:r>
            <a:endParaRPr lang="en-US" sz="2800" spc="6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2986845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Gerelateerde afbeelding"/>
          <p:cNvPicPr preferRelativeResize="0"/>
          <p:nvPr/>
        </p:nvPicPr>
        <p:blipFill rotWithShape="1">
          <a:blip r:embed="rId3">
            <a:alphaModFix/>
          </a:blip>
          <a:srcRect/>
          <a:stretch/>
        </p:blipFill>
        <p:spPr>
          <a:xfrm>
            <a:off x="0" y="0"/>
            <a:ext cx="12192000" cy="6862792"/>
          </a:xfrm>
          <a:prstGeom prst="rect">
            <a:avLst/>
          </a:prstGeom>
          <a:noFill/>
          <a:ln>
            <a:noFill/>
          </a:ln>
        </p:spPr>
      </p:pic>
      <p:sp>
        <p:nvSpPr>
          <p:cNvPr id="253" name="Google Shape;253;p27"/>
          <p:cNvSpPr/>
          <p:nvPr/>
        </p:nvSpPr>
        <p:spPr>
          <a:xfrm>
            <a:off x="-406400" y="-355600"/>
            <a:ext cx="12954000" cy="7366000"/>
          </a:xfrm>
          <a:prstGeom prst="rect">
            <a:avLst/>
          </a:prstGeom>
          <a:solidFill>
            <a:srgbClr val="000000">
              <a:alpha val="40000"/>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80DC8E71-C686-5146-905F-3225962A4104}"/>
              </a:ext>
            </a:extLst>
          </p:cNvPr>
          <p:cNvPicPr>
            <a:picLocks noChangeAspect="1"/>
          </p:cNvPicPr>
          <p:nvPr/>
        </p:nvPicPr>
        <p:blipFill>
          <a:blip r:embed="rId4"/>
          <a:stretch>
            <a:fillRect/>
          </a:stretch>
        </p:blipFill>
        <p:spPr>
          <a:xfrm>
            <a:off x="3028033" y="1246904"/>
            <a:ext cx="6135935" cy="5170093"/>
          </a:xfrm>
          <a:prstGeom prst="rect">
            <a:avLst/>
          </a:prstGeom>
        </p:spPr>
      </p:pic>
      <p:sp>
        <p:nvSpPr>
          <p:cNvPr id="6" name="TextBox 5">
            <a:extLst>
              <a:ext uri="{FF2B5EF4-FFF2-40B4-BE49-F238E27FC236}">
                <a16:creationId xmlns:a16="http://schemas.microsoft.com/office/drawing/2014/main" id="{6AD2DFB3-CA55-244C-87BC-26E2EDE801CB}"/>
              </a:ext>
            </a:extLst>
          </p:cNvPr>
          <p:cNvSpPr txBox="1"/>
          <p:nvPr/>
        </p:nvSpPr>
        <p:spPr>
          <a:xfrm>
            <a:off x="331243" y="256272"/>
            <a:ext cx="5393578" cy="1323439"/>
          </a:xfrm>
          <a:prstGeom prst="rect">
            <a:avLst/>
          </a:prstGeom>
          <a:noFill/>
        </p:spPr>
        <p:txBody>
          <a:bodyPr wrap="square" rtlCol="0">
            <a:spAutoFit/>
          </a:bodyPr>
          <a:lstStyle/>
          <a:p>
            <a:r>
              <a:rPr lang="en-US" sz="2000" spc="300" dirty="0">
                <a:solidFill>
                  <a:schemeClr val="bg1"/>
                </a:solidFill>
                <a:latin typeface="American Typewriter" panose="02090604020004020304" pitchFamily="18" charset="77"/>
              </a:rPr>
              <a:t>MAIN FOCUS of our JOURNEY:</a:t>
            </a:r>
          </a:p>
          <a:p>
            <a:r>
              <a:rPr lang="en-US" sz="2000" dirty="0">
                <a:solidFill>
                  <a:schemeClr val="bg1"/>
                </a:solidFill>
                <a:latin typeface="American Typewriter" panose="02090604020004020304" pitchFamily="18" charset="77"/>
              </a:rPr>
              <a:t>To explore new thinking and innovative approaches for organizing to thrive in the digital era.</a:t>
            </a:r>
          </a:p>
        </p:txBody>
      </p:sp>
    </p:spTree>
    <p:extLst>
      <p:ext uri="{BB962C8B-B14F-4D97-AF65-F5344CB8AC3E}">
        <p14:creationId xmlns:p14="http://schemas.microsoft.com/office/powerpoint/2010/main" val="7394704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Afbeeldingsresultaat voor &quot;one more thing&quot;">
            <a:extLst>
              <a:ext uri="{FF2B5EF4-FFF2-40B4-BE49-F238E27FC236}">
                <a16:creationId xmlns:a16="http://schemas.microsoft.com/office/drawing/2014/main" id="{E4AD47FF-71BF-194F-AEE9-55999382A6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2920" y="643466"/>
            <a:ext cx="8346160"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384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B2A6CBE-DC9E-9249-9935-86C4E11F5990}"/>
              </a:ext>
            </a:extLst>
          </p:cNvPr>
          <p:cNvSpPr txBox="1"/>
          <p:nvPr/>
        </p:nvSpPr>
        <p:spPr>
          <a:xfrm>
            <a:off x="814904" y="1836242"/>
            <a:ext cx="579005" cy="1323439"/>
          </a:xfrm>
          <a:prstGeom prst="rect">
            <a:avLst/>
          </a:prstGeom>
          <a:solidFill>
            <a:srgbClr val="FFFFFF">
              <a:alpha val="0"/>
            </a:srgbClr>
          </a:solidFill>
        </p:spPr>
        <p:txBody>
          <a:bodyPr wrap="square" rtlCol="0">
            <a:spAutoFit/>
          </a:bodyPr>
          <a:lstStyle/>
          <a:p>
            <a:r>
              <a:rPr lang="en-US" sz="8000" spc="600" dirty="0" err="1">
                <a:solidFill>
                  <a:schemeClr val="tx1">
                    <a:lumMod val="65000"/>
                    <a:lumOff val="35000"/>
                  </a:schemeClr>
                </a:solidFill>
                <a:latin typeface="American Typewriter" panose="02090604020004020304" pitchFamily="18" charset="77"/>
              </a:rPr>
              <a:t>i</a:t>
            </a:r>
            <a:endParaRPr lang="en-US" sz="8000" spc="600" dirty="0">
              <a:solidFill>
                <a:schemeClr val="tx1">
                  <a:lumMod val="65000"/>
                  <a:lumOff val="35000"/>
                </a:schemeClr>
              </a:solidFill>
              <a:latin typeface="American Typewriter" panose="02090604020004020304" pitchFamily="18" charset="77"/>
            </a:endParaRPr>
          </a:p>
        </p:txBody>
      </p:sp>
      <p:sp>
        <p:nvSpPr>
          <p:cNvPr id="12" name="TextBox 11">
            <a:extLst>
              <a:ext uri="{FF2B5EF4-FFF2-40B4-BE49-F238E27FC236}">
                <a16:creationId xmlns:a16="http://schemas.microsoft.com/office/drawing/2014/main" id="{AF1F6998-67FE-2640-B440-7034154587C8}"/>
              </a:ext>
            </a:extLst>
          </p:cNvPr>
          <p:cNvSpPr txBox="1"/>
          <p:nvPr/>
        </p:nvSpPr>
        <p:spPr>
          <a:xfrm>
            <a:off x="3831970" y="512803"/>
            <a:ext cx="91563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n</a:t>
            </a:r>
          </a:p>
        </p:txBody>
      </p:sp>
      <p:sp>
        <p:nvSpPr>
          <p:cNvPr id="18" name="TextBox 17">
            <a:extLst>
              <a:ext uri="{FF2B5EF4-FFF2-40B4-BE49-F238E27FC236}">
                <a16:creationId xmlns:a16="http://schemas.microsoft.com/office/drawing/2014/main" id="{9427D312-00B2-B04D-9B10-047A0080B1D8}"/>
              </a:ext>
            </a:extLst>
          </p:cNvPr>
          <p:cNvSpPr txBox="1"/>
          <p:nvPr/>
        </p:nvSpPr>
        <p:spPr>
          <a:xfrm>
            <a:off x="2956042" y="2271265"/>
            <a:ext cx="671979"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t</a:t>
            </a:r>
          </a:p>
        </p:txBody>
      </p:sp>
      <p:sp>
        <p:nvSpPr>
          <p:cNvPr id="19" name="TextBox 18">
            <a:extLst>
              <a:ext uri="{FF2B5EF4-FFF2-40B4-BE49-F238E27FC236}">
                <a16:creationId xmlns:a16="http://schemas.microsoft.com/office/drawing/2014/main" id="{43783D57-7065-FF45-885E-5C74C547D7B7}"/>
              </a:ext>
            </a:extLst>
          </p:cNvPr>
          <p:cNvSpPr txBox="1"/>
          <p:nvPr/>
        </p:nvSpPr>
        <p:spPr>
          <a:xfrm>
            <a:off x="5069873" y="512803"/>
            <a:ext cx="80342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e</a:t>
            </a:r>
          </a:p>
        </p:txBody>
      </p:sp>
      <p:sp>
        <p:nvSpPr>
          <p:cNvPr id="20" name="TextBox 19">
            <a:extLst>
              <a:ext uri="{FF2B5EF4-FFF2-40B4-BE49-F238E27FC236}">
                <a16:creationId xmlns:a16="http://schemas.microsoft.com/office/drawing/2014/main" id="{40405E8C-4D6A-5642-90C4-1196B0B4F037}"/>
              </a:ext>
            </a:extLst>
          </p:cNvPr>
          <p:cNvSpPr txBox="1"/>
          <p:nvPr/>
        </p:nvSpPr>
        <p:spPr>
          <a:xfrm>
            <a:off x="4533464" y="4750696"/>
            <a:ext cx="821059"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g</a:t>
            </a:r>
          </a:p>
        </p:txBody>
      </p:sp>
      <p:sp>
        <p:nvSpPr>
          <p:cNvPr id="21" name="TextBox 20">
            <a:extLst>
              <a:ext uri="{FF2B5EF4-FFF2-40B4-BE49-F238E27FC236}">
                <a16:creationId xmlns:a16="http://schemas.microsoft.com/office/drawing/2014/main" id="{51E5E456-19F3-C246-B2F9-9DDC4C7D6FAF}"/>
              </a:ext>
            </a:extLst>
          </p:cNvPr>
          <p:cNvSpPr txBox="1"/>
          <p:nvPr/>
        </p:nvSpPr>
        <p:spPr>
          <a:xfrm>
            <a:off x="6176325" y="2111100"/>
            <a:ext cx="764953"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r</a:t>
            </a:r>
          </a:p>
        </p:txBody>
      </p:sp>
      <p:sp>
        <p:nvSpPr>
          <p:cNvPr id="22" name="TextBox 21">
            <a:extLst>
              <a:ext uri="{FF2B5EF4-FFF2-40B4-BE49-F238E27FC236}">
                <a16:creationId xmlns:a16="http://schemas.microsoft.com/office/drawing/2014/main" id="{BF980C4C-E63A-AE44-88D7-F09D5FC939DC}"/>
              </a:ext>
            </a:extLst>
          </p:cNvPr>
          <p:cNvSpPr txBox="1"/>
          <p:nvPr/>
        </p:nvSpPr>
        <p:spPr>
          <a:xfrm>
            <a:off x="1320367" y="3836295"/>
            <a:ext cx="84029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a</a:t>
            </a:r>
          </a:p>
        </p:txBody>
      </p:sp>
      <p:sp>
        <p:nvSpPr>
          <p:cNvPr id="23" name="TextBox 22">
            <a:extLst>
              <a:ext uri="{FF2B5EF4-FFF2-40B4-BE49-F238E27FC236}">
                <a16:creationId xmlns:a16="http://schemas.microsoft.com/office/drawing/2014/main" id="{77B3B219-66EE-AE44-8592-7CBE90D05592}"/>
              </a:ext>
            </a:extLst>
          </p:cNvPr>
          <p:cNvSpPr txBox="1"/>
          <p:nvPr/>
        </p:nvSpPr>
        <p:spPr>
          <a:xfrm>
            <a:off x="10313204" y="787661"/>
            <a:ext cx="57900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l</a:t>
            </a:r>
          </a:p>
        </p:txBody>
      </p:sp>
      <p:sp>
        <p:nvSpPr>
          <p:cNvPr id="24" name="TextBox 23">
            <a:extLst>
              <a:ext uri="{FF2B5EF4-FFF2-40B4-BE49-F238E27FC236}">
                <a16:creationId xmlns:a16="http://schemas.microsoft.com/office/drawing/2014/main" id="{FE8D1954-DF67-6040-B343-9A97420466E0}"/>
              </a:ext>
            </a:extLst>
          </p:cNvPr>
          <p:cNvSpPr txBox="1"/>
          <p:nvPr/>
        </p:nvSpPr>
        <p:spPr>
          <a:xfrm>
            <a:off x="3612265" y="4216258"/>
            <a:ext cx="579005" cy="1323439"/>
          </a:xfrm>
          <a:prstGeom prst="rect">
            <a:avLst/>
          </a:prstGeom>
          <a:solidFill>
            <a:srgbClr val="FFFFFF">
              <a:alpha val="0"/>
            </a:srgbClr>
          </a:solidFill>
        </p:spPr>
        <p:txBody>
          <a:bodyPr wrap="square" rtlCol="0">
            <a:spAutoFit/>
          </a:bodyPr>
          <a:lstStyle/>
          <a:p>
            <a:r>
              <a:rPr lang="en-US" sz="8000" spc="600" dirty="0" err="1">
                <a:solidFill>
                  <a:srgbClr val="C00000"/>
                </a:solidFill>
                <a:latin typeface="Apple Braille Pinpoint 8 Dot" pitchFamily="2" charset="0"/>
              </a:rPr>
              <a:t>i</a:t>
            </a:r>
            <a:endParaRPr lang="en-US" sz="8000" spc="600" dirty="0">
              <a:solidFill>
                <a:srgbClr val="C00000"/>
              </a:solidFill>
              <a:latin typeface="Apple Braille Pinpoint 8 Dot" pitchFamily="2" charset="0"/>
            </a:endParaRPr>
          </a:p>
        </p:txBody>
      </p:sp>
      <p:sp>
        <p:nvSpPr>
          <p:cNvPr id="25" name="TextBox 24">
            <a:extLst>
              <a:ext uri="{FF2B5EF4-FFF2-40B4-BE49-F238E27FC236}">
                <a16:creationId xmlns:a16="http://schemas.microsoft.com/office/drawing/2014/main" id="{53E04642-8970-E04B-B324-3D6ACCD3983E}"/>
              </a:ext>
            </a:extLst>
          </p:cNvPr>
          <p:cNvSpPr txBox="1"/>
          <p:nvPr/>
        </p:nvSpPr>
        <p:spPr>
          <a:xfrm>
            <a:off x="7076925" y="4750696"/>
            <a:ext cx="827471"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n</a:t>
            </a:r>
          </a:p>
        </p:txBody>
      </p:sp>
      <p:sp>
        <p:nvSpPr>
          <p:cNvPr id="26" name="TextBox 25">
            <a:extLst>
              <a:ext uri="{FF2B5EF4-FFF2-40B4-BE49-F238E27FC236}">
                <a16:creationId xmlns:a16="http://schemas.microsoft.com/office/drawing/2014/main" id="{C98918A6-E318-9649-92D2-B0AB60530141}"/>
              </a:ext>
            </a:extLst>
          </p:cNvPr>
          <p:cNvSpPr txBox="1"/>
          <p:nvPr/>
        </p:nvSpPr>
        <p:spPr>
          <a:xfrm>
            <a:off x="7319656" y="730313"/>
            <a:ext cx="609462"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t</a:t>
            </a:r>
          </a:p>
        </p:txBody>
      </p:sp>
      <p:sp>
        <p:nvSpPr>
          <p:cNvPr id="27" name="TextBox 26">
            <a:extLst>
              <a:ext uri="{FF2B5EF4-FFF2-40B4-BE49-F238E27FC236}">
                <a16:creationId xmlns:a16="http://schemas.microsoft.com/office/drawing/2014/main" id="{40AF9AB4-49D4-BE4C-84A8-55DA2F5C8C1F}"/>
              </a:ext>
            </a:extLst>
          </p:cNvPr>
          <p:cNvSpPr txBox="1"/>
          <p:nvPr/>
        </p:nvSpPr>
        <p:spPr>
          <a:xfrm>
            <a:off x="2040607" y="1071863"/>
            <a:ext cx="761747"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e</a:t>
            </a:r>
          </a:p>
        </p:txBody>
      </p:sp>
      <p:sp>
        <p:nvSpPr>
          <p:cNvPr id="28" name="TextBox 27">
            <a:extLst>
              <a:ext uri="{FF2B5EF4-FFF2-40B4-BE49-F238E27FC236}">
                <a16:creationId xmlns:a16="http://schemas.microsoft.com/office/drawing/2014/main" id="{B88719DB-0FD3-544E-ACA2-2B8FF41D935A}"/>
              </a:ext>
            </a:extLst>
          </p:cNvPr>
          <p:cNvSpPr txBox="1"/>
          <p:nvPr/>
        </p:nvSpPr>
        <p:spPr>
          <a:xfrm>
            <a:off x="2568756" y="4088976"/>
            <a:ext cx="774571"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g</a:t>
            </a:r>
          </a:p>
        </p:txBody>
      </p:sp>
      <p:sp>
        <p:nvSpPr>
          <p:cNvPr id="29" name="TextBox 28">
            <a:extLst>
              <a:ext uri="{FF2B5EF4-FFF2-40B4-BE49-F238E27FC236}">
                <a16:creationId xmlns:a16="http://schemas.microsoft.com/office/drawing/2014/main" id="{FC2E0A0A-6A79-274A-AB21-FC35B23F881B}"/>
              </a:ext>
            </a:extLst>
          </p:cNvPr>
          <p:cNvSpPr txBox="1"/>
          <p:nvPr/>
        </p:nvSpPr>
        <p:spPr>
          <a:xfrm>
            <a:off x="9626798" y="4088976"/>
            <a:ext cx="686406"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r</a:t>
            </a:r>
          </a:p>
        </p:txBody>
      </p:sp>
      <p:sp>
        <p:nvSpPr>
          <p:cNvPr id="30" name="TextBox 29">
            <a:extLst>
              <a:ext uri="{FF2B5EF4-FFF2-40B4-BE49-F238E27FC236}">
                <a16:creationId xmlns:a16="http://schemas.microsoft.com/office/drawing/2014/main" id="{D55DD012-F9B1-4A48-BF87-2C200984F7B0}"/>
              </a:ext>
            </a:extLst>
          </p:cNvPr>
          <p:cNvSpPr txBox="1"/>
          <p:nvPr/>
        </p:nvSpPr>
        <p:spPr>
          <a:xfrm>
            <a:off x="8238764" y="1392033"/>
            <a:ext cx="763351"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a</a:t>
            </a:r>
          </a:p>
        </p:txBody>
      </p:sp>
      <p:sp>
        <p:nvSpPr>
          <p:cNvPr id="31" name="TextBox 30">
            <a:extLst>
              <a:ext uri="{FF2B5EF4-FFF2-40B4-BE49-F238E27FC236}">
                <a16:creationId xmlns:a16="http://schemas.microsoft.com/office/drawing/2014/main" id="{41F47B00-CBCF-0041-967A-216E007E8A86}"/>
              </a:ext>
            </a:extLst>
          </p:cNvPr>
          <p:cNvSpPr txBox="1"/>
          <p:nvPr/>
        </p:nvSpPr>
        <p:spPr>
          <a:xfrm>
            <a:off x="4781855" y="2053753"/>
            <a:ext cx="538930"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l</a:t>
            </a:r>
          </a:p>
        </p:txBody>
      </p:sp>
      <p:sp>
        <p:nvSpPr>
          <p:cNvPr id="32" name="TextBox 31">
            <a:extLst>
              <a:ext uri="{FF2B5EF4-FFF2-40B4-BE49-F238E27FC236}">
                <a16:creationId xmlns:a16="http://schemas.microsoft.com/office/drawing/2014/main" id="{39415866-8753-A143-904C-D3BD6CDAB398}"/>
              </a:ext>
            </a:extLst>
          </p:cNvPr>
          <p:cNvSpPr txBox="1"/>
          <p:nvPr/>
        </p:nvSpPr>
        <p:spPr>
          <a:xfrm>
            <a:off x="5587838" y="3067719"/>
            <a:ext cx="579005" cy="1323439"/>
          </a:xfrm>
          <a:prstGeom prst="rect">
            <a:avLst/>
          </a:prstGeom>
          <a:solidFill>
            <a:srgbClr val="FFFFFF">
              <a:alpha val="0"/>
            </a:srgbClr>
          </a:solidFill>
        </p:spPr>
        <p:txBody>
          <a:bodyPr wrap="square" rtlCol="0">
            <a:spAutoFit/>
          </a:bodyPr>
          <a:lstStyle/>
          <a:p>
            <a:r>
              <a:rPr lang="en-US" sz="8000" spc="600" dirty="0" err="1">
                <a:solidFill>
                  <a:srgbClr val="7030A0"/>
                </a:solidFill>
                <a:latin typeface="Trebuchet MS" panose="020B0703020202090204" pitchFamily="34" charset="0"/>
              </a:rPr>
              <a:t>i</a:t>
            </a:r>
            <a:endParaRPr lang="en-US" sz="8000" spc="600" dirty="0">
              <a:solidFill>
                <a:srgbClr val="7030A0"/>
              </a:solidFill>
              <a:latin typeface="Trebuchet MS" panose="020B0703020202090204" pitchFamily="34" charset="0"/>
            </a:endParaRPr>
          </a:p>
        </p:txBody>
      </p:sp>
      <p:sp>
        <p:nvSpPr>
          <p:cNvPr id="33" name="TextBox 32">
            <a:extLst>
              <a:ext uri="{FF2B5EF4-FFF2-40B4-BE49-F238E27FC236}">
                <a16:creationId xmlns:a16="http://schemas.microsoft.com/office/drawing/2014/main" id="{CA43DB7B-0382-B345-9DEA-918CB89124D8}"/>
              </a:ext>
            </a:extLst>
          </p:cNvPr>
          <p:cNvSpPr txBox="1"/>
          <p:nvPr/>
        </p:nvSpPr>
        <p:spPr>
          <a:xfrm>
            <a:off x="1523512" y="2771470"/>
            <a:ext cx="822661"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n</a:t>
            </a:r>
          </a:p>
        </p:txBody>
      </p:sp>
      <p:sp>
        <p:nvSpPr>
          <p:cNvPr id="34" name="TextBox 33">
            <a:extLst>
              <a:ext uri="{FF2B5EF4-FFF2-40B4-BE49-F238E27FC236}">
                <a16:creationId xmlns:a16="http://schemas.microsoft.com/office/drawing/2014/main" id="{F25015A7-4173-434A-90B8-49784E2B6B97}"/>
              </a:ext>
            </a:extLst>
          </p:cNvPr>
          <p:cNvSpPr txBox="1"/>
          <p:nvPr/>
        </p:nvSpPr>
        <p:spPr>
          <a:xfrm>
            <a:off x="6182944" y="640366"/>
            <a:ext cx="671979"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t</a:t>
            </a:r>
          </a:p>
        </p:txBody>
      </p:sp>
      <p:sp>
        <p:nvSpPr>
          <p:cNvPr id="35" name="TextBox 34">
            <a:extLst>
              <a:ext uri="{FF2B5EF4-FFF2-40B4-BE49-F238E27FC236}">
                <a16:creationId xmlns:a16="http://schemas.microsoft.com/office/drawing/2014/main" id="{EBA84F55-D655-C741-88BF-262B685D0CB9}"/>
              </a:ext>
            </a:extLst>
          </p:cNvPr>
          <p:cNvSpPr txBox="1"/>
          <p:nvPr/>
        </p:nvSpPr>
        <p:spPr>
          <a:xfrm>
            <a:off x="3881535" y="3180114"/>
            <a:ext cx="821059"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e</a:t>
            </a:r>
          </a:p>
        </p:txBody>
      </p:sp>
      <p:sp>
        <p:nvSpPr>
          <p:cNvPr id="36" name="TextBox 35">
            <a:extLst>
              <a:ext uri="{FF2B5EF4-FFF2-40B4-BE49-F238E27FC236}">
                <a16:creationId xmlns:a16="http://schemas.microsoft.com/office/drawing/2014/main" id="{42EF81D9-AB84-DF42-8AEE-B8DD70BCA7A8}"/>
              </a:ext>
            </a:extLst>
          </p:cNvPr>
          <p:cNvSpPr txBox="1"/>
          <p:nvPr/>
        </p:nvSpPr>
        <p:spPr>
          <a:xfrm>
            <a:off x="6950760" y="3067719"/>
            <a:ext cx="776175"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g</a:t>
            </a:r>
          </a:p>
        </p:txBody>
      </p:sp>
      <p:sp>
        <p:nvSpPr>
          <p:cNvPr id="37" name="TextBox 36">
            <a:extLst>
              <a:ext uri="{FF2B5EF4-FFF2-40B4-BE49-F238E27FC236}">
                <a16:creationId xmlns:a16="http://schemas.microsoft.com/office/drawing/2014/main" id="{6F630466-DAF8-2941-B0B8-93880F54D93F}"/>
              </a:ext>
            </a:extLst>
          </p:cNvPr>
          <p:cNvSpPr txBox="1"/>
          <p:nvPr/>
        </p:nvSpPr>
        <p:spPr>
          <a:xfrm>
            <a:off x="1127796" y="448005"/>
            <a:ext cx="660758"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r</a:t>
            </a:r>
          </a:p>
        </p:txBody>
      </p:sp>
      <p:sp>
        <p:nvSpPr>
          <p:cNvPr id="38" name="TextBox 37">
            <a:extLst>
              <a:ext uri="{FF2B5EF4-FFF2-40B4-BE49-F238E27FC236}">
                <a16:creationId xmlns:a16="http://schemas.microsoft.com/office/drawing/2014/main" id="{42697287-B619-1A4E-8BB4-60DDECF43428}"/>
              </a:ext>
            </a:extLst>
          </p:cNvPr>
          <p:cNvSpPr txBox="1"/>
          <p:nvPr/>
        </p:nvSpPr>
        <p:spPr>
          <a:xfrm>
            <a:off x="3432916" y="1457376"/>
            <a:ext cx="800219"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a</a:t>
            </a:r>
          </a:p>
        </p:txBody>
      </p:sp>
      <p:sp>
        <p:nvSpPr>
          <p:cNvPr id="39" name="TextBox 38">
            <a:extLst>
              <a:ext uri="{FF2B5EF4-FFF2-40B4-BE49-F238E27FC236}">
                <a16:creationId xmlns:a16="http://schemas.microsoft.com/office/drawing/2014/main" id="{C91C35B8-0FEE-B142-B2DD-0E9B76FCE65F}"/>
              </a:ext>
            </a:extLst>
          </p:cNvPr>
          <p:cNvSpPr txBox="1"/>
          <p:nvPr/>
        </p:nvSpPr>
        <p:spPr>
          <a:xfrm>
            <a:off x="10602706" y="3067719"/>
            <a:ext cx="579005"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l</a:t>
            </a:r>
          </a:p>
        </p:txBody>
      </p:sp>
      <p:sp>
        <p:nvSpPr>
          <p:cNvPr id="40" name="TextBox 39">
            <a:extLst>
              <a:ext uri="{FF2B5EF4-FFF2-40B4-BE49-F238E27FC236}">
                <a16:creationId xmlns:a16="http://schemas.microsoft.com/office/drawing/2014/main" id="{B52F89F6-60A5-EA42-8B6B-857F4A738488}"/>
              </a:ext>
            </a:extLst>
          </p:cNvPr>
          <p:cNvSpPr txBox="1"/>
          <p:nvPr/>
        </p:nvSpPr>
        <p:spPr>
          <a:xfrm>
            <a:off x="623472" y="3553581"/>
            <a:ext cx="579005" cy="1323439"/>
          </a:xfrm>
          <a:prstGeom prst="rect">
            <a:avLst/>
          </a:prstGeom>
          <a:solidFill>
            <a:srgbClr val="FFFFFF">
              <a:alpha val="0"/>
            </a:srgbClr>
          </a:solidFill>
        </p:spPr>
        <p:txBody>
          <a:bodyPr wrap="square" rtlCol="0">
            <a:spAutoFit/>
          </a:bodyPr>
          <a:lstStyle/>
          <a:p>
            <a:r>
              <a:rPr lang="en-US" sz="8000" spc="600" dirty="0" err="1">
                <a:solidFill>
                  <a:srgbClr val="66933A"/>
                </a:solidFill>
                <a:latin typeface="Al Nile" pitchFamily="2" charset="-78"/>
                <a:cs typeface="Al Nile" pitchFamily="2" charset="-78"/>
              </a:rPr>
              <a:t>i</a:t>
            </a:r>
            <a:endParaRPr lang="en-US" sz="8000" spc="600" dirty="0">
              <a:solidFill>
                <a:srgbClr val="66933A"/>
              </a:solidFill>
              <a:latin typeface="Al Nile" pitchFamily="2" charset="-78"/>
              <a:cs typeface="Al Nile" pitchFamily="2" charset="-78"/>
            </a:endParaRPr>
          </a:p>
        </p:txBody>
      </p:sp>
      <p:sp>
        <p:nvSpPr>
          <p:cNvPr id="41" name="TextBox 40">
            <a:extLst>
              <a:ext uri="{FF2B5EF4-FFF2-40B4-BE49-F238E27FC236}">
                <a16:creationId xmlns:a16="http://schemas.microsoft.com/office/drawing/2014/main" id="{F2B9AE6F-57E5-B644-A880-AD784DFF8485}"/>
              </a:ext>
            </a:extLst>
          </p:cNvPr>
          <p:cNvSpPr txBox="1"/>
          <p:nvPr/>
        </p:nvSpPr>
        <p:spPr>
          <a:xfrm>
            <a:off x="2360596" y="475340"/>
            <a:ext cx="833883"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n</a:t>
            </a:r>
          </a:p>
        </p:txBody>
      </p:sp>
      <p:sp>
        <p:nvSpPr>
          <p:cNvPr id="42" name="TextBox 41">
            <a:extLst>
              <a:ext uri="{FF2B5EF4-FFF2-40B4-BE49-F238E27FC236}">
                <a16:creationId xmlns:a16="http://schemas.microsoft.com/office/drawing/2014/main" id="{ADBE7F79-B4E5-D34C-A0B5-D8EBFB5D0BF7}"/>
              </a:ext>
            </a:extLst>
          </p:cNvPr>
          <p:cNvSpPr txBox="1"/>
          <p:nvPr/>
        </p:nvSpPr>
        <p:spPr>
          <a:xfrm>
            <a:off x="2554657" y="3256351"/>
            <a:ext cx="609462"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t</a:t>
            </a:r>
          </a:p>
        </p:txBody>
      </p:sp>
      <p:sp>
        <p:nvSpPr>
          <p:cNvPr id="43" name="TextBox 42">
            <a:extLst>
              <a:ext uri="{FF2B5EF4-FFF2-40B4-BE49-F238E27FC236}">
                <a16:creationId xmlns:a16="http://schemas.microsoft.com/office/drawing/2014/main" id="{A982A443-655E-4C41-BBAE-A949C6CAE936}"/>
              </a:ext>
            </a:extLst>
          </p:cNvPr>
          <p:cNvSpPr txBox="1"/>
          <p:nvPr/>
        </p:nvSpPr>
        <p:spPr>
          <a:xfrm>
            <a:off x="9274197" y="1771444"/>
            <a:ext cx="761747"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e</a:t>
            </a:r>
          </a:p>
        </p:txBody>
      </p:sp>
      <p:sp>
        <p:nvSpPr>
          <p:cNvPr id="44" name="TextBox 43">
            <a:extLst>
              <a:ext uri="{FF2B5EF4-FFF2-40B4-BE49-F238E27FC236}">
                <a16:creationId xmlns:a16="http://schemas.microsoft.com/office/drawing/2014/main" id="{24E2AC55-4CE2-1343-AA4E-0288BF7DFC74}"/>
              </a:ext>
            </a:extLst>
          </p:cNvPr>
          <p:cNvSpPr txBox="1"/>
          <p:nvPr/>
        </p:nvSpPr>
        <p:spPr>
          <a:xfrm>
            <a:off x="662170" y="5085748"/>
            <a:ext cx="768159"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g</a:t>
            </a:r>
          </a:p>
        </p:txBody>
      </p:sp>
      <p:sp>
        <p:nvSpPr>
          <p:cNvPr id="45" name="TextBox 44">
            <a:extLst>
              <a:ext uri="{FF2B5EF4-FFF2-40B4-BE49-F238E27FC236}">
                <a16:creationId xmlns:a16="http://schemas.microsoft.com/office/drawing/2014/main" id="{786EE642-8C12-2949-8791-DF366660B024}"/>
              </a:ext>
            </a:extLst>
          </p:cNvPr>
          <p:cNvSpPr txBox="1"/>
          <p:nvPr/>
        </p:nvSpPr>
        <p:spPr>
          <a:xfrm>
            <a:off x="7877248" y="4256423"/>
            <a:ext cx="686406"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r</a:t>
            </a:r>
          </a:p>
        </p:txBody>
      </p:sp>
      <p:sp>
        <p:nvSpPr>
          <p:cNvPr id="46" name="TextBox 45">
            <a:extLst>
              <a:ext uri="{FF2B5EF4-FFF2-40B4-BE49-F238E27FC236}">
                <a16:creationId xmlns:a16="http://schemas.microsoft.com/office/drawing/2014/main" id="{EB03D2BA-4878-4F4F-AB29-41177496AAF3}"/>
              </a:ext>
            </a:extLst>
          </p:cNvPr>
          <p:cNvSpPr txBox="1"/>
          <p:nvPr/>
        </p:nvSpPr>
        <p:spPr>
          <a:xfrm>
            <a:off x="5518114" y="5135655"/>
            <a:ext cx="763351"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a</a:t>
            </a:r>
          </a:p>
        </p:txBody>
      </p:sp>
      <p:sp>
        <p:nvSpPr>
          <p:cNvPr id="47" name="TextBox 46">
            <a:extLst>
              <a:ext uri="{FF2B5EF4-FFF2-40B4-BE49-F238E27FC236}">
                <a16:creationId xmlns:a16="http://schemas.microsoft.com/office/drawing/2014/main" id="{ABBF9D04-D65D-C141-8155-E472B175D90F}"/>
              </a:ext>
            </a:extLst>
          </p:cNvPr>
          <p:cNvSpPr txBox="1"/>
          <p:nvPr/>
        </p:nvSpPr>
        <p:spPr>
          <a:xfrm>
            <a:off x="8799434" y="3159681"/>
            <a:ext cx="540533"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l</a:t>
            </a:r>
          </a:p>
        </p:txBody>
      </p:sp>
      <p:sp>
        <p:nvSpPr>
          <p:cNvPr id="48" name="TextBox 47">
            <a:extLst>
              <a:ext uri="{FF2B5EF4-FFF2-40B4-BE49-F238E27FC236}">
                <a16:creationId xmlns:a16="http://schemas.microsoft.com/office/drawing/2014/main" id="{B5AD6F98-8694-9247-BEB0-AE15BE4D3EB8}"/>
              </a:ext>
            </a:extLst>
          </p:cNvPr>
          <p:cNvSpPr txBox="1"/>
          <p:nvPr/>
        </p:nvSpPr>
        <p:spPr>
          <a:xfrm>
            <a:off x="2056670" y="5345075"/>
            <a:ext cx="579005" cy="1323439"/>
          </a:xfrm>
          <a:prstGeom prst="rect">
            <a:avLst/>
          </a:prstGeom>
          <a:solidFill>
            <a:srgbClr val="FFFFFF">
              <a:alpha val="0"/>
            </a:srgbClr>
          </a:solidFill>
        </p:spPr>
        <p:txBody>
          <a:bodyPr wrap="square" rtlCol="0">
            <a:spAutoFit/>
          </a:bodyPr>
          <a:lstStyle/>
          <a:p>
            <a:r>
              <a:rPr lang="en-US" sz="8000" spc="600" dirty="0" err="1">
                <a:solidFill>
                  <a:srgbClr val="0070C0"/>
                </a:solidFill>
                <a:latin typeface="Ayuthaya" pitchFamily="2" charset="-34"/>
                <a:ea typeface="Ayuthaya" pitchFamily="2" charset="-34"/>
                <a:cs typeface="Ayuthaya" pitchFamily="2" charset="-34"/>
              </a:rPr>
              <a:t>i</a:t>
            </a:r>
            <a:endParaRPr lang="en-US" sz="8000" spc="600" dirty="0">
              <a:solidFill>
                <a:srgbClr val="0070C0"/>
              </a:solidFill>
              <a:latin typeface="Ayuthaya" pitchFamily="2" charset="-34"/>
              <a:ea typeface="Ayuthaya" pitchFamily="2" charset="-34"/>
              <a:cs typeface="Ayuthaya" pitchFamily="2" charset="-34"/>
            </a:endParaRPr>
          </a:p>
        </p:txBody>
      </p:sp>
      <p:sp>
        <p:nvSpPr>
          <p:cNvPr id="49" name="TextBox 48">
            <a:extLst>
              <a:ext uri="{FF2B5EF4-FFF2-40B4-BE49-F238E27FC236}">
                <a16:creationId xmlns:a16="http://schemas.microsoft.com/office/drawing/2014/main" id="{BC96A7E6-B444-CA43-9718-2D929599590A}"/>
              </a:ext>
            </a:extLst>
          </p:cNvPr>
          <p:cNvSpPr txBox="1"/>
          <p:nvPr/>
        </p:nvSpPr>
        <p:spPr>
          <a:xfrm>
            <a:off x="10557107" y="4021636"/>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n</a:t>
            </a:r>
          </a:p>
        </p:txBody>
      </p:sp>
      <p:sp>
        <p:nvSpPr>
          <p:cNvPr id="50" name="TextBox 49">
            <a:extLst>
              <a:ext uri="{FF2B5EF4-FFF2-40B4-BE49-F238E27FC236}">
                <a16:creationId xmlns:a16="http://schemas.microsoft.com/office/drawing/2014/main" id="{C4870E5E-1BF7-9D46-A369-CDD011F5EE79}"/>
              </a:ext>
            </a:extLst>
          </p:cNvPr>
          <p:cNvSpPr txBox="1"/>
          <p:nvPr/>
        </p:nvSpPr>
        <p:spPr>
          <a:xfrm>
            <a:off x="7712110" y="2685847"/>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t</a:t>
            </a:r>
          </a:p>
        </p:txBody>
      </p:sp>
      <p:sp>
        <p:nvSpPr>
          <p:cNvPr id="51" name="TextBox 50">
            <a:extLst>
              <a:ext uri="{FF2B5EF4-FFF2-40B4-BE49-F238E27FC236}">
                <a16:creationId xmlns:a16="http://schemas.microsoft.com/office/drawing/2014/main" id="{C7ED08A6-95FB-434F-AA69-AB364CADE177}"/>
              </a:ext>
            </a:extLst>
          </p:cNvPr>
          <p:cNvSpPr txBox="1"/>
          <p:nvPr/>
        </p:nvSpPr>
        <p:spPr>
          <a:xfrm>
            <a:off x="8288070" y="5174616"/>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e</a:t>
            </a:r>
          </a:p>
        </p:txBody>
      </p:sp>
      <p:sp>
        <p:nvSpPr>
          <p:cNvPr id="52" name="TextBox 51">
            <a:extLst>
              <a:ext uri="{FF2B5EF4-FFF2-40B4-BE49-F238E27FC236}">
                <a16:creationId xmlns:a16="http://schemas.microsoft.com/office/drawing/2014/main" id="{1EB8FEB4-0BA7-D243-8E78-0939C090E9FB}"/>
              </a:ext>
            </a:extLst>
          </p:cNvPr>
          <p:cNvSpPr txBox="1"/>
          <p:nvPr/>
        </p:nvSpPr>
        <p:spPr>
          <a:xfrm>
            <a:off x="8579229" y="360073"/>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g</a:t>
            </a:r>
          </a:p>
        </p:txBody>
      </p:sp>
      <p:sp>
        <p:nvSpPr>
          <p:cNvPr id="53" name="TextBox 52">
            <a:extLst>
              <a:ext uri="{FF2B5EF4-FFF2-40B4-BE49-F238E27FC236}">
                <a16:creationId xmlns:a16="http://schemas.microsoft.com/office/drawing/2014/main" id="{F40AD376-B705-1C4E-9A16-9C76BA5B86EF}"/>
              </a:ext>
            </a:extLst>
          </p:cNvPr>
          <p:cNvSpPr txBox="1"/>
          <p:nvPr/>
        </p:nvSpPr>
        <p:spPr>
          <a:xfrm>
            <a:off x="10549377" y="1609545"/>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r</a:t>
            </a:r>
          </a:p>
        </p:txBody>
      </p:sp>
      <p:sp>
        <p:nvSpPr>
          <p:cNvPr id="54" name="TextBox 53">
            <a:extLst>
              <a:ext uri="{FF2B5EF4-FFF2-40B4-BE49-F238E27FC236}">
                <a16:creationId xmlns:a16="http://schemas.microsoft.com/office/drawing/2014/main" id="{99C12861-91D7-FA40-86B7-44997F68A19C}"/>
              </a:ext>
            </a:extLst>
          </p:cNvPr>
          <p:cNvSpPr txBox="1"/>
          <p:nvPr/>
        </p:nvSpPr>
        <p:spPr>
          <a:xfrm>
            <a:off x="10892208" y="5246861"/>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a</a:t>
            </a:r>
          </a:p>
        </p:txBody>
      </p:sp>
      <p:sp>
        <p:nvSpPr>
          <p:cNvPr id="55" name="TextBox 54">
            <a:extLst>
              <a:ext uri="{FF2B5EF4-FFF2-40B4-BE49-F238E27FC236}">
                <a16:creationId xmlns:a16="http://schemas.microsoft.com/office/drawing/2014/main" id="{243681B9-B3F4-484A-AAFA-3980973C8C00}"/>
              </a:ext>
            </a:extLst>
          </p:cNvPr>
          <p:cNvSpPr txBox="1"/>
          <p:nvPr/>
        </p:nvSpPr>
        <p:spPr>
          <a:xfrm>
            <a:off x="5956565" y="4269445"/>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l</a:t>
            </a:r>
          </a:p>
        </p:txBody>
      </p:sp>
      <p:sp>
        <p:nvSpPr>
          <p:cNvPr id="56" name="TextBox 55">
            <a:extLst>
              <a:ext uri="{FF2B5EF4-FFF2-40B4-BE49-F238E27FC236}">
                <a16:creationId xmlns:a16="http://schemas.microsoft.com/office/drawing/2014/main" id="{CB0D170C-ED8B-6349-816E-902A6FA44866}"/>
              </a:ext>
            </a:extLst>
          </p:cNvPr>
          <p:cNvSpPr txBox="1"/>
          <p:nvPr/>
        </p:nvSpPr>
        <p:spPr>
          <a:xfrm>
            <a:off x="6597339" y="336957"/>
            <a:ext cx="579005" cy="1323439"/>
          </a:xfrm>
          <a:prstGeom prst="rect">
            <a:avLst/>
          </a:prstGeom>
          <a:solidFill>
            <a:srgbClr val="FFFFFF">
              <a:alpha val="0"/>
            </a:srgbClr>
          </a:solidFill>
        </p:spPr>
        <p:txBody>
          <a:bodyPr wrap="square" rtlCol="0">
            <a:spAutoFit/>
          </a:bodyPr>
          <a:lstStyle/>
          <a:p>
            <a:r>
              <a:rPr lang="en-US" sz="8000" spc="600" dirty="0" err="1">
                <a:solidFill>
                  <a:srgbClr val="FF0000"/>
                </a:solidFill>
                <a:latin typeface="American Typewriter" panose="02090604020004020304" pitchFamily="18" charset="77"/>
              </a:rPr>
              <a:t>i</a:t>
            </a:r>
            <a:endParaRPr lang="en-US" sz="8000" spc="600" dirty="0">
              <a:solidFill>
                <a:srgbClr val="FF0000"/>
              </a:solidFill>
              <a:latin typeface="American Typewriter" panose="02090604020004020304" pitchFamily="18" charset="77"/>
            </a:endParaRPr>
          </a:p>
        </p:txBody>
      </p:sp>
      <p:sp>
        <p:nvSpPr>
          <p:cNvPr id="57" name="TextBox 56">
            <a:extLst>
              <a:ext uri="{FF2B5EF4-FFF2-40B4-BE49-F238E27FC236}">
                <a16:creationId xmlns:a16="http://schemas.microsoft.com/office/drawing/2014/main" id="{8A0112B9-61A1-8F43-B56A-8E5995174955}"/>
              </a:ext>
            </a:extLst>
          </p:cNvPr>
          <p:cNvSpPr txBox="1"/>
          <p:nvPr/>
        </p:nvSpPr>
        <p:spPr>
          <a:xfrm>
            <a:off x="5327700" y="1549228"/>
            <a:ext cx="91563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n</a:t>
            </a:r>
          </a:p>
        </p:txBody>
      </p:sp>
      <p:sp>
        <p:nvSpPr>
          <p:cNvPr id="58" name="TextBox 57">
            <a:extLst>
              <a:ext uri="{FF2B5EF4-FFF2-40B4-BE49-F238E27FC236}">
                <a16:creationId xmlns:a16="http://schemas.microsoft.com/office/drawing/2014/main" id="{BC318345-C8A5-874D-84B0-F51DED51E65F}"/>
              </a:ext>
            </a:extLst>
          </p:cNvPr>
          <p:cNvSpPr txBox="1"/>
          <p:nvPr/>
        </p:nvSpPr>
        <p:spPr>
          <a:xfrm>
            <a:off x="3182588" y="-24670"/>
            <a:ext cx="671979"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t</a:t>
            </a:r>
          </a:p>
        </p:txBody>
      </p:sp>
      <p:sp>
        <p:nvSpPr>
          <p:cNvPr id="59" name="TextBox 58">
            <a:extLst>
              <a:ext uri="{FF2B5EF4-FFF2-40B4-BE49-F238E27FC236}">
                <a16:creationId xmlns:a16="http://schemas.microsoft.com/office/drawing/2014/main" id="{18119DC0-C79B-684E-8B79-AF4888CC5F53}"/>
              </a:ext>
            </a:extLst>
          </p:cNvPr>
          <p:cNvSpPr txBox="1"/>
          <p:nvPr/>
        </p:nvSpPr>
        <p:spPr>
          <a:xfrm>
            <a:off x="9274197" y="5592884"/>
            <a:ext cx="80342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e</a:t>
            </a:r>
          </a:p>
        </p:txBody>
      </p:sp>
      <p:sp>
        <p:nvSpPr>
          <p:cNvPr id="60" name="TextBox 59">
            <a:extLst>
              <a:ext uri="{FF2B5EF4-FFF2-40B4-BE49-F238E27FC236}">
                <a16:creationId xmlns:a16="http://schemas.microsoft.com/office/drawing/2014/main" id="{1D2DE428-C384-594F-ACE8-27E54653FFD0}"/>
              </a:ext>
            </a:extLst>
          </p:cNvPr>
          <p:cNvSpPr txBox="1"/>
          <p:nvPr/>
        </p:nvSpPr>
        <p:spPr>
          <a:xfrm>
            <a:off x="9441131" y="2834958"/>
            <a:ext cx="821059"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g</a:t>
            </a:r>
          </a:p>
        </p:txBody>
      </p:sp>
      <p:sp>
        <p:nvSpPr>
          <p:cNvPr id="61" name="TextBox 60">
            <a:extLst>
              <a:ext uri="{FF2B5EF4-FFF2-40B4-BE49-F238E27FC236}">
                <a16:creationId xmlns:a16="http://schemas.microsoft.com/office/drawing/2014/main" id="{466D8EFA-E7F3-C441-B4C9-655C96637F9A}"/>
              </a:ext>
            </a:extLst>
          </p:cNvPr>
          <p:cNvSpPr txBox="1"/>
          <p:nvPr/>
        </p:nvSpPr>
        <p:spPr>
          <a:xfrm>
            <a:off x="10799234" y="210576"/>
            <a:ext cx="764953"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r</a:t>
            </a:r>
          </a:p>
        </p:txBody>
      </p:sp>
      <p:sp>
        <p:nvSpPr>
          <p:cNvPr id="62" name="TextBox 61">
            <a:extLst>
              <a:ext uri="{FF2B5EF4-FFF2-40B4-BE49-F238E27FC236}">
                <a16:creationId xmlns:a16="http://schemas.microsoft.com/office/drawing/2014/main" id="{94499458-3CBA-AB42-9C35-9BDCDD2AB406}"/>
              </a:ext>
            </a:extLst>
          </p:cNvPr>
          <p:cNvSpPr txBox="1"/>
          <p:nvPr/>
        </p:nvSpPr>
        <p:spPr>
          <a:xfrm>
            <a:off x="9366025" y="-113747"/>
            <a:ext cx="84029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a</a:t>
            </a:r>
          </a:p>
        </p:txBody>
      </p:sp>
      <p:sp>
        <p:nvSpPr>
          <p:cNvPr id="63" name="TextBox 62">
            <a:extLst>
              <a:ext uri="{FF2B5EF4-FFF2-40B4-BE49-F238E27FC236}">
                <a16:creationId xmlns:a16="http://schemas.microsoft.com/office/drawing/2014/main" id="{F1239D94-EF37-A54C-ACAD-5E61A61D130C}"/>
              </a:ext>
            </a:extLst>
          </p:cNvPr>
          <p:cNvSpPr txBox="1"/>
          <p:nvPr/>
        </p:nvSpPr>
        <p:spPr>
          <a:xfrm>
            <a:off x="4631450" y="3303685"/>
            <a:ext cx="57900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l</a:t>
            </a:r>
          </a:p>
        </p:txBody>
      </p:sp>
      <p:sp>
        <p:nvSpPr>
          <p:cNvPr id="64" name="TextBox 63">
            <a:extLst>
              <a:ext uri="{FF2B5EF4-FFF2-40B4-BE49-F238E27FC236}">
                <a16:creationId xmlns:a16="http://schemas.microsoft.com/office/drawing/2014/main" id="{97A93773-D39A-DD48-B3A2-44DC997685BF}"/>
              </a:ext>
            </a:extLst>
          </p:cNvPr>
          <p:cNvSpPr txBox="1"/>
          <p:nvPr/>
        </p:nvSpPr>
        <p:spPr>
          <a:xfrm>
            <a:off x="6639843" y="1625226"/>
            <a:ext cx="579005" cy="1323439"/>
          </a:xfrm>
          <a:prstGeom prst="rect">
            <a:avLst/>
          </a:prstGeom>
          <a:solidFill>
            <a:srgbClr val="FFFFFF">
              <a:alpha val="0"/>
            </a:srgbClr>
          </a:solidFill>
        </p:spPr>
        <p:txBody>
          <a:bodyPr wrap="square" rtlCol="0">
            <a:spAutoFit/>
          </a:bodyPr>
          <a:lstStyle/>
          <a:p>
            <a:r>
              <a:rPr lang="en-US" sz="8000" spc="600" dirty="0" err="1">
                <a:solidFill>
                  <a:srgbClr val="00B0F0"/>
                </a:solidFill>
                <a:latin typeface="Copperplate" panose="02000504000000020004" pitchFamily="2" charset="77"/>
                <a:ea typeface="DengXian" panose="02010600030101010101" pitchFamily="2" charset="-122"/>
                <a:cs typeface="Damascus" pitchFamily="2" charset="-78"/>
              </a:rPr>
              <a:t>i</a:t>
            </a:r>
            <a:endParaRPr lang="en-US" sz="8000" spc="600" dirty="0">
              <a:solidFill>
                <a:srgbClr val="00B0F0"/>
              </a:solidFill>
              <a:latin typeface="Copperplate" panose="02000504000000020004" pitchFamily="2" charset="77"/>
              <a:ea typeface="DengXian" panose="02010600030101010101" pitchFamily="2" charset="-122"/>
              <a:cs typeface="Damascus" pitchFamily="2" charset="-78"/>
            </a:endParaRPr>
          </a:p>
        </p:txBody>
      </p:sp>
      <p:sp>
        <p:nvSpPr>
          <p:cNvPr id="65" name="TextBox 64">
            <a:extLst>
              <a:ext uri="{FF2B5EF4-FFF2-40B4-BE49-F238E27FC236}">
                <a16:creationId xmlns:a16="http://schemas.microsoft.com/office/drawing/2014/main" id="{20B16F78-E80C-754C-BD0F-20B790D177C8}"/>
              </a:ext>
            </a:extLst>
          </p:cNvPr>
          <p:cNvSpPr txBox="1"/>
          <p:nvPr/>
        </p:nvSpPr>
        <p:spPr>
          <a:xfrm>
            <a:off x="1695741" y="-97500"/>
            <a:ext cx="946093"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n</a:t>
            </a:r>
          </a:p>
        </p:txBody>
      </p:sp>
      <p:sp>
        <p:nvSpPr>
          <p:cNvPr id="66" name="TextBox 65">
            <a:extLst>
              <a:ext uri="{FF2B5EF4-FFF2-40B4-BE49-F238E27FC236}">
                <a16:creationId xmlns:a16="http://schemas.microsoft.com/office/drawing/2014/main" id="{A5221CE0-39D4-0945-A7BB-FE11C6AA89BD}"/>
              </a:ext>
            </a:extLst>
          </p:cNvPr>
          <p:cNvSpPr txBox="1"/>
          <p:nvPr/>
        </p:nvSpPr>
        <p:spPr>
          <a:xfrm>
            <a:off x="1870783" y="1813673"/>
            <a:ext cx="774571"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t</a:t>
            </a:r>
          </a:p>
        </p:txBody>
      </p:sp>
      <p:sp>
        <p:nvSpPr>
          <p:cNvPr id="67" name="TextBox 66">
            <a:extLst>
              <a:ext uri="{FF2B5EF4-FFF2-40B4-BE49-F238E27FC236}">
                <a16:creationId xmlns:a16="http://schemas.microsoft.com/office/drawing/2014/main" id="{3663FC06-2EB4-7C46-B30F-D275EC0E2147}"/>
              </a:ext>
            </a:extLst>
          </p:cNvPr>
          <p:cNvSpPr txBox="1"/>
          <p:nvPr/>
        </p:nvSpPr>
        <p:spPr>
          <a:xfrm>
            <a:off x="3824811" y="2046270"/>
            <a:ext cx="832279"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e</a:t>
            </a:r>
          </a:p>
        </p:txBody>
      </p:sp>
      <p:sp>
        <p:nvSpPr>
          <p:cNvPr id="68" name="TextBox 67">
            <a:extLst>
              <a:ext uri="{FF2B5EF4-FFF2-40B4-BE49-F238E27FC236}">
                <a16:creationId xmlns:a16="http://schemas.microsoft.com/office/drawing/2014/main" id="{6BE83345-DF58-674F-B668-8035B3C305B3}"/>
              </a:ext>
            </a:extLst>
          </p:cNvPr>
          <p:cNvSpPr txBox="1"/>
          <p:nvPr/>
        </p:nvSpPr>
        <p:spPr>
          <a:xfrm>
            <a:off x="6173023" y="2943024"/>
            <a:ext cx="888385"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g</a:t>
            </a:r>
          </a:p>
        </p:txBody>
      </p:sp>
      <p:sp>
        <p:nvSpPr>
          <p:cNvPr id="69" name="TextBox 68">
            <a:extLst>
              <a:ext uri="{FF2B5EF4-FFF2-40B4-BE49-F238E27FC236}">
                <a16:creationId xmlns:a16="http://schemas.microsoft.com/office/drawing/2014/main" id="{CA03EA5F-C53E-EB4D-8694-88C085F5BC3B}"/>
              </a:ext>
            </a:extLst>
          </p:cNvPr>
          <p:cNvSpPr txBox="1"/>
          <p:nvPr/>
        </p:nvSpPr>
        <p:spPr>
          <a:xfrm>
            <a:off x="3318429" y="5246861"/>
            <a:ext cx="888385"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r</a:t>
            </a:r>
          </a:p>
        </p:txBody>
      </p:sp>
      <p:sp>
        <p:nvSpPr>
          <p:cNvPr id="70" name="TextBox 69">
            <a:extLst>
              <a:ext uri="{FF2B5EF4-FFF2-40B4-BE49-F238E27FC236}">
                <a16:creationId xmlns:a16="http://schemas.microsoft.com/office/drawing/2014/main" id="{652636B1-F486-3B4A-8C12-3C23FD148EF6}"/>
              </a:ext>
            </a:extLst>
          </p:cNvPr>
          <p:cNvSpPr txBox="1"/>
          <p:nvPr/>
        </p:nvSpPr>
        <p:spPr>
          <a:xfrm>
            <a:off x="7721262" y="-82777"/>
            <a:ext cx="832279"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a</a:t>
            </a:r>
          </a:p>
        </p:txBody>
      </p:sp>
      <p:sp>
        <p:nvSpPr>
          <p:cNvPr id="71" name="TextBox 70">
            <a:extLst>
              <a:ext uri="{FF2B5EF4-FFF2-40B4-BE49-F238E27FC236}">
                <a16:creationId xmlns:a16="http://schemas.microsoft.com/office/drawing/2014/main" id="{97A417BF-90BE-FF4F-AD44-8EC83A469E22}"/>
              </a:ext>
            </a:extLst>
          </p:cNvPr>
          <p:cNvSpPr txBox="1"/>
          <p:nvPr/>
        </p:nvSpPr>
        <p:spPr>
          <a:xfrm>
            <a:off x="11173230" y="2448496"/>
            <a:ext cx="832279"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l</a:t>
            </a:r>
          </a:p>
        </p:txBody>
      </p:sp>
    </p:spTree>
    <p:extLst>
      <p:ext uri="{BB962C8B-B14F-4D97-AF65-F5344CB8AC3E}">
        <p14:creationId xmlns:p14="http://schemas.microsoft.com/office/powerpoint/2010/main" val="2243132818"/>
      </p:ext>
    </p:extLst>
  </p:cSld>
  <p:clrMapOvr>
    <a:masterClrMapping/>
  </p:clrMapOvr>
  <mc:AlternateContent xmlns:mc="http://schemas.openxmlformats.org/markup-compatibility/2006" xmlns:p14="http://schemas.microsoft.com/office/powerpoint/2010/main">
    <mc:Choice Requires="p14">
      <p:transition p14:dur="1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50"/>
                                        <p:tgtEl>
                                          <p:spTgt spid="21"/>
                                        </p:tgtEl>
                                      </p:cBhvr>
                                    </p:animEffect>
                                  </p:childTnLst>
                                </p:cTn>
                              </p:par>
                            </p:childTnLst>
                          </p:cTn>
                        </p:par>
                        <p:par>
                          <p:cTn id="27" fill="hold">
                            <p:stCondLst>
                              <p:cond delay="125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50"/>
                                        <p:tgtEl>
                                          <p:spTgt spid="23"/>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250"/>
                                        <p:tgtEl>
                                          <p:spTgt spid="25"/>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50"/>
                                        <p:tgtEl>
                                          <p:spTgt spid="24"/>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childTnLst>
                          </p:cTn>
                        </p:par>
                        <p:par>
                          <p:cTn id="43" fill="hold">
                            <p:stCondLst>
                              <p:cond delay="225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250"/>
                                        <p:tgtEl>
                                          <p:spTgt spid="26"/>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250"/>
                                        <p:tgtEl>
                                          <p:spTgt spid="28"/>
                                        </p:tgtEl>
                                      </p:cBhvr>
                                    </p:animEffect>
                                  </p:childTnLst>
                                </p:cTn>
                              </p:par>
                            </p:childTnLst>
                          </p:cTn>
                        </p:par>
                        <p:par>
                          <p:cTn id="51" fill="hold">
                            <p:stCondLst>
                              <p:cond delay="275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250"/>
                                        <p:tgtEl>
                                          <p:spTgt spid="29"/>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250"/>
                                        <p:tgtEl>
                                          <p:spTgt spid="41"/>
                                        </p:tgtEl>
                                      </p:cBhvr>
                                    </p:animEffect>
                                  </p:childTnLst>
                                </p:cTn>
                              </p:par>
                            </p:childTnLst>
                          </p:cTn>
                        </p:par>
                        <p:par>
                          <p:cTn id="59" fill="hold">
                            <p:stCondLst>
                              <p:cond delay="3250"/>
                            </p:stCondLst>
                            <p:childTnLst>
                              <p:par>
                                <p:cTn id="60" presetID="10" presetClass="entr" presetSubtype="0"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50"/>
                                        <p:tgtEl>
                                          <p:spTgt spid="37"/>
                                        </p:tgtEl>
                                      </p:cBhvr>
                                    </p:animEffect>
                                  </p:childTnLst>
                                </p:cTn>
                              </p:par>
                            </p:childTnLst>
                          </p:cTn>
                        </p:par>
                        <p:par>
                          <p:cTn id="63" fill="hold">
                            <p:stCondLst>
                              <p:cond delay="3500"/>
                            </p:stCondLst>
                            <p:childTnLst>
                              <p:par>
                                <p:cTn id="64" presetID="10" presetClass="entr" presetSubtype="0"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50"/>
                                        <p:tgtEl>
                                          <p:spTgt spid="31"/>
                                        </p:tgtEl>
                                      </p:cBhvr>
                                    </p:animEffect>
                                  </p:childTnLst>
                                </p:cTn>
                              </p:par>
                            </p:childTnLst>
                          </p:cTn>
                        </p:par>
                        <p:par>
                          <p:cTn id="67" fill="hold">
                            <p:stCondLst>
                              <p:cond delay="3750"/>
                            </p:stCondLst>
                            <p:childTnLst>
                              <p:par>
                                <p:cTn id="68" presetID="10" presetClass="entr" presetSubtype="0"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50"/>
                                        <p:tgtEl>
                                          <p:spTgt spid="32"/>
                                        </p:tgtEl>
                                      </p:cBhvr>
                                    </p:animEffect>
                                  </p:child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250"/>
                                        <p:tgtEl>
                                          <p:spTgt spid="22"/>
                                        </p:tgtEl>
                                      </p:cBhvr>
                                    </p:animEffect>
                                  </p:childTnLst>
                                </p:cTn>
                              </p:par>
                            </p:childTnLst>
                          </p:cTn>
                        </p:par>
                        <p:par>
                          <p:cTn id="75" fill="hold">
                            <p:stCondLst>
                              <p:cond delay="4250"/>
                            </p:stCondLst>
                            <p:childTnLst>
                              <p:par>
                                <p:cTn id="76" presetID="10"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50"/>
                                        <p:tgtEl>
                                          <p:spTgt spid="34"/>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250"/>
                                        <p:tgtEl>
                                          <p:spTgt spid="33"/>
                                        </p:tgtEl>
                                      </p:cBhvr>
                                    </p:animEffect>
                                  </p:childTnLst>
                                </p:cTn>
                              </p:par>
                            </p:childTnLst>
                          </p:cTn>
                        </p:par>
                        <p:par>
                          <p:cTn id="83" fill="hold">
                            <p:stCondLst>
                              <p:cond delay="4750"/>
                            </p:stCondLst>
                            <p:childTnLst>
                              <p:par>
                                <p:cTn id="84" presetID="10" presetClass="entr" presetSubtype="0"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250"/>
                                        <p:tgtEl>
                                          <p:spTgt spid="35"/>
                                        </p:tgtEl>
                                      </p:cBhvr>
                                    </p:animEffect>
                                  </p:childTnLst>
                                </p:cTn>
                              </p:par>
                            </p:childTnLst>
                          </p:cTn>
                        </p:par>
                        <p:par>
                          <p:cTn id="87" fill="hold">
                            <p:stCondLst>
                              <p:cond delay="5000"/>
                            </p:stCondLst>
                            <p:childTnLst>
                              <p:par>
                                <p:cTn id="88" presetID="10"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250"/>
                                        <p:tgtEl>
                                          <p:spTgt spid="36"/>
                                        </p:tgtEl>
                                      </p:cBhvr>
                                    </p:animEffect>
                                  </p:childTnLst>
                                </p:cTn>
                              </p:par>
                            </p:childTnLst>
                          </p:cTn>
                        </p:par>
                        <p:par>
                          <p:cTn id="91" fill="hold">
                            <p:stCondLst>
                              <p:cond delay="5250"/>
                            </p:stCondLst>
                            <p:childTnLst>
                              <p:par>
                                <p:cTn id="92" presetID="10" presetClass="entr" presetSubtype="0"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250"/>
                                        <p:tgtEl>
                                          <p:spTgt spid="38"/>
                                        </p:tgtEl>
                                      </p:cBhvr>
                                    </p:animEffect>
                                  </p:childTnLst>
                                </p:cTn>
                              </p:par>
                            </p:childTnLst>
                          </p:cTn>
                        </p:par>
                        <p:par>
                          <p:cTn id="95" fill="hold">
                            <p:stCondLst>
                              <p:cond delay="5500"/>
                            </p:stCondLst>
                            <p:childTnLst>
                              <p:par>
                                <p:cTn id="96" presetID="10"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250"/>
                                        <p:tgtEl>
                                          <p:spTgt spid="39"/>
                                        </p:tgtEl>
                                      </p:cBhvr>
                                    </p:animEffect>
                                  </p:childTnLst>
                                </p:cTn>
                              </p:par>
                            </p:childTnLst>
                          </p:cTn>
                        </p:par>
                        <p:par>
                          <p:cTn id="99" fill="hold">
                            <p:stCondLst>
                              <p:cond delay="5750"/>
                            </p:stCondLst>
                            <p:childTnLst>
                              <p:par>
                                <p:cTn id="100" presetID="10" presetClass="entr" presetSubtype="0"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250"/>
                                        <p:tgtEl>
                                          <p:spTgt spid="30"/>
                                        </p:tgtEl>
                                      </p:cBhvr>
                                    </p:animEffect>
                                  </p:childTnLst>
                                </p:cTn>
                              </p:par>
                            </p:childTnLst>
                          </p:cTn>
                        </p:par>
                        <p:par>
                          <p:cTn id="103" fill="hold">
                            <p:stCondLst>
                              <p:cond delay="6000"/>
                            </p:stCondLst>
                            <p:childTnLst>
                              <p:par>
                                <p:cTn id="104" presetID="10" presetClass="entr" presetSubtype="0"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250"/>
                                        <p:tgtEl>
                                          <p:spTgt spid="42"/>
                                        </p:tgtEl>
                                      </p:cBhvr>
                                    </p:animEffect>
                                  </p:childTnLst>
                                </p:cTn>
                              </p:par>
                            </p:childTnLst>
                          </p:cTn>
                        </p:par>
                        <p:par>
                          <p:cTn id="107" fill="hold">
                            <p:stCondLst>
                              <p:cond delay="6250"/>
                            </p:stCondLst>
                            <p:childTnLst>
                              <p:par>
                                <p:cTn id="108" presetID="10" presetClass="entr" presetSubtype="0" fill="hold" grpId="0" nodeType="after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250"/>
                                        <p:tgtEl>
                                          <p:spTgt spid="43"/>
                                        </p:tgtEl>
                                      </p:cBhvr>
                                    </p:animEffect>
                                  </p:childTnLst>
                                </p:cTn>
                              </p:par>
                            </p:childTnLst>
                          </p:cTn>
                        </p:par>
                        <p:par>
                          <p:cTn id="111" fill="hold">
                            <p:stCondLst>
                              <p:cond delay="6500"/>
                            </p:stCondLst>
                            <p:childTnLst>
                              <p:par>
                                <p:cTn id="112" presetID="10" presetClass="entr" presetSubtype="0" fill="hold" grpId="0"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250"/>
                                        <p:tgtEl>
                                          <p:spTgt spid="49"/>
                                        </p:tgtEl>
                                      </p:cBhvr>
                                    </p:animEffect>
                                  </p:childTnLst>
                                </p:cTn>
                              </p:par>
                            </p:childTnLst>
                          </p:cTn>
                        </p:par>
                        <p:par>
                          <p:cTn id="115" fill="hold">
                            <p:stCondLst>
                              <p:cond delay="6750"/>
                            </p:stCondLst>
                            <p:childTnLst>
                              <p:par>
                                <p:cTn id="116" presetID="10" presetClass="entr" presetSubtype="0" fill="hold" grpId="0" nodeType="after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250"/>
                                        <p:tgtEl>
                                          <p:spTgt spid="69"/>
                                        </p:tgtEl>
                                      </p:cBhvr>
                                    </p:animEffect>
                                  </p:childTnLst>
                                </p:cTn>
                              </p:par>
                            </p:childTnLst>
                          </p:cTn>
                        </p:par>
                        <p:par>
                          <p:cTn id="119" fill="hold">
                            <p:stCondLst>
                              <p:cond delay="7000"/>
                            </p:stCondLst>
                            <p:childTnLst>
                              <p:par>
                                <p:cTn id="120" presetID="10" presetClass="entr" presetSubtype="0" fill="hold" grpId="0" nodeType="after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250"/>
                                        <p:tgtEl>
                                          <p:spTgt spid="44"/>
                                        </p:tgtEl>
                                      </p:cBhvr>
                                    </p:animEffect>
                                  </p:childTnLst>
                                </p:cTn>
                              </p:par>
                            </p:childTnLst>
                          </p:cTn>
                        </p:par>
                        <p:par>
                          <p:cTn id="123" fill="hold">
                            <p:stCondLst>
                              <p:cond delay="7250"/>
                            </p:stCondLst>
                            <p:childTnLst>
                              <p:par>
                                <p:cTn id="124" presetID="10" presetClass="entr" presetSubtype="0" fill="hold" grpId="0"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fade">
                                      <p:cBhvr>
                                        <p:cTn id="126" dur="250"/>
                                        <p:tgtEl>
                                          <p:spTgt spid="45"/>
                                        </p:tgtEl>
                                      </p:cBhvr>
                                    </p:animEffect>
                                  </p:childTnLst>
                                </p:cTn>
                              </p:par>
                            </p:childTnLst>
                          </p:cTn>
                        </p:par>
                        <p:par>
                          <p:cTn id="127" fill="hold">
                            <p:stCondLst>
                              <p:cond delay="7500"/>
                            </p:stCondLst>
                            <p:childTnLst>
                              <p:par>
                                <p:cTn id="128" presetID="10" presetClass="entr" presetSubtype="0" fill="hold" grpId="0" nodeType="after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fade">
                                      <p:cBhvr>
                                        <p:cTn id="130" dur="250"/>
                                        <p:tgtEl>
                                          <p:spTgt spid="46"/>
                                        </p:tgtEl>
                                      </p:cBhvr>
                                    </p:animEffect>
                                  </p:childTnLst>
                                </p:cTn>
                              </p:par>
                            </p:childTnLst>
                          </p:cTn>
                        </p:par>
                        <p:par>
                          <p:cTn id="131" fill="hold">
                            <p:stCondLst>
                              <p:cond delay="7750"/>
                            </p:stCondLst>
                            <p:childTnLst>
                              <p:par>
                                <p:cTn id="132" presetID="10" presetClass="entr" presetSubtype="0" fill="hold" grpId="0" nodeType="after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fade">
                                      <p:cBhvr>
                                        <p:cTn id="134" dur="250"/>
                                        <p:tgtEl>
                                          <p:spTgt spid="47"/>
                                        </p:tgtEl>
                                      </p:cBhvr>
                                    </p:animEffect>
                                  </p:childTnLst>
                                </p:cTn>
                              </p:par>
                            </p:childTnLst>
                          </p:cTn>
                        </p:par>
                        <p:par>
                          <p:cTn id="135" fill="hold">
                            <p:stCondLst>
                              <p:cond delay="8000"/>
                            </p:stCondLst>
                            <p:childTnLst>
                              <p:par>
                                <p:cTn id="136" presetID="10" presetClass="entr" presetSubtype="0" fill="hold" grpId="0" nodeType="after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fade">
                                      <p:cBhvr>
                                        <p:cTn id="138" dur="250"/>
                                        <p:tgtEl>
                                          <p:spTgt spid="40"/>
                                        </p:tgtEl>
                                      </p:cBhvr>
                                    </p:animEffect>
                                  </p:childTnLst>
                                </p:cTn>
                              </p:par>
                            </p:childTnLst>
                          </p:cTn>
                        </p:par>
                        <p:par>
                          <p:cTn id="139" fill="hold">
                            <p:stCondLst>
                              <p:cond delay="8250"/>
                            </p:stCondLst>
                            <p:childTnLst>
                              <p:par>
                                <p:cTn id="140" presetID="10" presetClass="entr" presetSubtype="0" fill="hold" grpId="0" nodeType="after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fade">
                                      <p:cBhvr>
                                        <p:cTn id="142" dur="250"/>
                                        <p:tgtEl>
                                          <p:spTgt spid="48"/>
                                        </p:tgtEl>
                                      </p:cBhvr>
                                    </p:animEffect>
                                  </p:childTnLst>
                                </p:cTn>
                              </p:par>
                            </p:childTnLst>
                          </p:cTn>
                        </p:par>
                        <p:par>
                          <p:cTn id="143" fill="hold">
                            <p:stCondLst>
                              <p:cond delay="8500"/>
                            </p:stCondLst>
                            <p:childTnLst>
                              <p:par>
                                <p:cTn id="144" presetID="10" presetClass="entr" presetSubtype="0" fill="hold" grpId="0" nodeType="after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250"/>
                                        <p:tgtEl>
                                          <p:spTgt spid="50"/>
                                        </p:tgtEl>
                                      </p:cBhvr>
                                    </p:animEffect>
                                  </p:childTnLst>
                                </p:cTn>
                              </p:par>
                            </p:childTnLst>
                          </p:cTn>
                        </p:par>
                        <p:par>
                          <p:cTn id="147" fill="hold">
                            <p:stCondLst>
                              <p:cond delay="8750"/>
                            </p:stCondLst>
                            <p:childTnLst>
                              <p:par>
                                <p:cTn id="148" presetID="10" presetClass="entr" presetSubtype="0" fill="hold" grpId="0" nodeType="after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fade">
                                      <p:cBhvr>
                                        <p:cTn id="150" dur="250"/>
                                        <p:tgtEl>
                                          <p:spTgt spid="51"/>
                                        </p:tgtEl>
                                      </p:cBhvr>
                                    </p:animEffect>
                                  </p:childTnLst>
                                </p:cTn>
                              </p:par>
                            </p:childTnLst>
                          </p:cTn>
                        </p:par>
                        <p:par>
                          <p:cTn id="151" fill="hold">
                            <p:stCondLst>
                              <p:cond delay="9000"/>
                            </p:stCondLst>
                            <p:childTnLst>
                              <p:par>
                                <p:cTn id="152" presetID="10" presetClass="entr" presetSubtype="0" fill="hold" grpId="0" nodeType="after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fade">
                                      <p:cBhvr>
                                        <p:cTn id="154" dur="250"/>
                                        <p:tgtEl>
                                          <p:spTgt spid="52"/>
                                        </p:tgtEl>
                                      </p:cBhvr>
                                    </p:animEffect>
                                  </p:childTnLst>
                                </p:cTn>
                              </p:par>
                            </p:childTnLst>
                          </p:cTn>
                        </p:par>
                        <p:par>
                          <p:cTn id="155" fill="hold">
                            <p:stCondLst>
                              <p:cond delay="9250"/>
                            </p:stCondLst>
                            <p:childTnLst>
                              <p:par>
                                <p:cTn id="156" presetID="10" presetClass="entr" presetSubtype="0" fill="hold" grpId="0" nodeType="after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fade">
                                      <p:cBhvr>
                                        <p:cTn id="158" dur="250"/>
                                        <p:tgtEl>
                                          <p:spTgt spid="71"/>
                                        </p:tgtEl>
                                      </p:cBhvr>
                                    </p:animEffect>
                                  </p:childTnLst>
                                </p:cTn>
                              </p:par>
                            </p:childTnLst>
                          </p:cTn>
                        </p:par>
                        <p:par>
                          <p:cTn id="159" fill="hold">
                            <p:stCondLst>
                              <p:cond delay="9500"/>
                            </p:stCondLst>
                            <p:childTnLst>
                              <p:par>
                                <p:cTn id="160" presetID="10" presetClass="entr" presetSubtype="0" fill="hold" grpId="0" nodeType="afterEffect">
                                  <p:stCondLst>
                                    <p:cond delay="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250"/>
                                        <p:tgtEl>
                                          <p:spTgt spid="53"/>
                                        </p:tgtEl>
                                      </p:cBhvr>
                                    </p:animEffect>
                                  </p:childTnLst>
                                </p:cTn>
                              </p:par>
                            </p:childTnLst>
                          </p:cTn>
                        </p:par>
                        <p:par>
                          <p:cTn id="163" fill="hold">
                            <p:stCondLst>
                              <p:cond delay="9750"/>
                            </p:stCondLst>
                            <p:childTnLst>
                              <p:par>
                                <p:cTn id="164" presetID="10" presetClass="entr" presetSubtype="0" fill="hold" grpId="0" nodeType="after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250"/>
                                        <p:tgtEl>
                                          <p:spTgt spid="54"/>
                                        </p:tgtEl>
                                      </p:cBhvr>
                                    </p:animEffect>
                                  </p:childTnLst>
                                </p:cTn>
                              </p:par>
                            </p:childTnLst>
                          </p:cTn>
                        </p:par>
                        <p:par>
                          <p:cTn id="167" fill="hold">
                            <p:stCondLst>
                              <p:cond delay="10000"/>
                            </p:stCondLst>
                            <p:childTnLst>
                              <p:par>
                                <p:cTn id="168" presetID="10" presetClass="entr" presetSubtype="0" fill="hold" grpId="0" nodeType="afterEffect">
                                  <p:stCondLst>
                                    <p:cond delay="0"/>
                                  </p:stCondLst>
                                  <p:childTnLst>
                                    <p:set>
                                      <p:cBhvr>
                                        <p:cTn id="169" dur="1" fill="hold">
                                          <p:stCondLst>
                                            <p:cond delay="0"/>
                                          </p:stCondLst>
                                        </p:cTn>
                                        <p:tgtEl>
                                          <p:spTgt spid="55"/>
                                        </p:tgtEl>
                                        <p:attrNameLst>
                                          <p:attrName>style.visibility</p:attrName>
                                        </p:attrNameLst>
                                      </p:cBhvr>
                                      <p:to>
                                        <p:strVal val="visible"/>
                                      </p:to>
                                    </p:set>
                                    <p:animEffect transition="in" filter="fade">
                                      <p:cBhvr>
                                        <p:cTn id="170" dur="250"/>
                                        <p:tgtEl>
                                          <p:spTgt spid="55"/>
                                        </p:tgtEl>
                                      </p:cBhvr>
                                    </p:animEffect>
                                  </p:childTnLst>
                                </p:cTn>
                              </p:par>
                            </p:childTnLst>
                          </p:cTn>
                        </p:par>
                        <p:par>
                          <p:cTn id="171" fill="hold">
                            <p:stCondLst>
                              <p:cond delay="10250"/>
                            </p:stCondLst>
                            <p:childTnLst>
                              <p:par>
                                <p:cTn id="172" presetID="10" presetClass="entr" presetSubtype="0" fill="hold" grpId="0" nodeType="afterEffect">
                                  <p:stCondLst>
                                    <p:cond delay="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250"/>
                                        <p:tgtEl>
                                          <p:spTgt spid="56"/>
                                        </p:tgtEl>
                                      </p:cBhvr>
                                    </p:animEffect>
                                  </p:childTnLst>
                                </p:cTn>
                              </p:par>
                            </p:childTnLst>
                          </p:cTn>
                        </p:par>
                        <p:par>
                          <p:cTn id="175" fill="hold">
                            <p:stCondLst>
                              <p:cond delay="10500"/>
                            </p:stCondLst>
                            <p:childTnLst>
                              <p:par>
                                <p:cTn id="176" presetID="10" presetClass="entr" presetSubtype="0" fill="hold" grpId="0" nodeType="afterEffect">
                                  <p:stCondLst>
                                    <p:cond delay="0"/>
                                  </p:stCondLst>
                                  <p:childTnLst>
                                    <p:set>
                                      <p:cBhvr>
                                        <p:cTn id="177" dur="1" fill="hold">
                                          <p:stCondLst>
                                            <p:cond delay="0"/>
                                          </p:stCondLst>
                                        </p:cTn>
                                        <p:tgtEl>
                                          <p:spTgt spid="57"/>
                                        </p:tgtEl>
                                        <p:attrNameLst>
                                          <p:attrName>style.visibility</p:attrName>
                                        </p:attrNameLst>
                                      </p:cBhvr>
                                      <p:to>
                                        <p:strVal val="visible"/>
                                      </p:to>
                                    </p:set>
                                    <p:animEffect transition="in" filter="fade">
                                      <p:cBhvr>
                                        <p:cTn id="178" dur="250"/>
                                        <p:tgtEl>
                                          <p:spTgt spid="57"/>
                                        </p:tgtEl>
                                      </p:cBhvr>
                                    </p:animEffect>
                                  </p:childTnLst>
                                </p:cTn>
                              </p:par>
                            </p:childTnLst>
                          </p:cTn>
                        </p:par>
                        <p:par>
                          <p:cTn id="179" fill="hold">
                            <p:stCondLst>
                              <p:cond delay="10750"/>
                            </p:stCondLst>
                            <p:childTnLst>
                              <p:par>
                                <p:cTn id="180" presetID="10" presetClass="entr" presetSubtype="0" fill="hold" grpId="0" nodeType="after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250"/>
                                        <p:tgtEl>
                                          <p:spTgt spid="58"/>
                                        </p:tgtEl>
                                      </p:cBhvr>
                                    </p:animEffect>
                                  </p:childTnLst>
                                </p:cTn>
                              </p:par>
                            </p:childTnLst>
                          </p:cTn>
                        </p:par>
                        <p:par>
                          <p:cTn id="183" fill="hold">
                            <p:stCondLst>
                              <p:cond delay="11000"/>
                            </p:stCondLst>
                            <p:childTnLst>
                              <p:par>
                                <p:cTn id="184" presetID="10" presetClass="entr" presetSubtype="0" fill="hold" grpId="0" nodeType="afterEffect">
                                  <p:stCondLst>
                                    <p:cond delay="0"/>
                                  </p:stCondLst>
                                  <p:childTnLst>
                                    <p:set>
                                      <p:cBhvr>
                                        <p:cTn id="185" dur="1" fill="hold">
                                          <p:stCondLst>
                                            <p:cond delay="0"/>
                                          </p:stCondLst>
                                        </p:cTn>
                                        <p:tgtEl>
                                          <p:spTgt spid="61"/>
                                        </p:tgtEl>
                                        <p:attrNameLst>
                                          <p:attrName>style.visibility</p:attrName>
                                        </p:attrNameLst>
                                      </p:cBhvr>
                                      <p:to>
                                        <p:strVal val="visible"/>
                                      </p:to>
                                    </p:set>
                                    <p:animEffect transition="in" filter="fade">
                                      <p:cBhvr>
                                        <p:cTn id="186" dur="250"/>
                                        <p:tgtEl>
                                          <p:spTgt spid="61"/>
                                        </p:tgtEl>
                                      </p:cBhvr>
                                    </p:animEffect>
                                  </p:childTnLst>
                                </p:cTn>
                              </p:par>
                            </p:childTnLst>
                          </p:cTn>
                        </p:par>
                        <p:par>
                          <p:cTn id="187" fill="hold">
                            <p:stCondLst>
                              <p:cond delay="11250"/>
                            </p:stCondLst>
                            <p:childTnLst>
                              <p:par>
                                <p:cTn id="188" presetID="10" presetClass="entr" presetSubtype="0" fill="hold" grpId="0" nodeType="afterEffect">
                                  <p:stCondLst>
                                    <p:cond delay="0"/>
                                  </p:stCondLst>
                                  <p:childTnLst>
                                    <p:set>
                                      <p:cBhvr>
                                        <p:cTn id="189" dur="1" fill="hold">
                                          <p:stCondLst>
                                            <p:cond delay="0"/>
                                          </p:stCondLst>
                                        </p:cTn>
                                        <p:tgtEl>
                                          <p:spTgt spid="62"/>
                                        </p:tgtEl>
                                        <p:attrNameLst>
                                          <p:attrName>style.visibility</p:attrName>
                                        </p:attrNameLst>
                                      </p:cBhvr>
                                      <p:to>
                                        <p:strVal val="visible"/>
                                      </p:to>
                                    </p:set>
                                    <p:animEffect transition="in" filter="fade">
                                      <p:cBhvr>
                                        <p:cTn id="190" dur="250"/>
                                        <p:tgtEl>
                                          <p:spTgt spid="62"/>
                                        </p:tgtEl>
                                      </p:cBhvr>
                                    </p:animEffect>
                                  </p:childTnLst>
                                </p:cTn>
                              </p:par>
                            </p:childTnLst>
                          </p:cTn>
                        </p:par>
                        <p:par>
                          <p:cTn id="191" fill="hold">
                            <p:stCondLst>
                              <p:cond delay="11500"/>
                            </p:stCondLst>
                            <p:childTnLst>
                              <p:par>
                                <p:cTn id="192" presetID="10" presetClass="entr" presetSubtype="0" fill="hold" grpId="0" nodeType="afterEffect">
                                  <p:stCondLst>
                                    <p:cond delay="0"/>
                                  </p:stCondLst>
                                  <p:childTnLst>
                                    <p:set>
                                      <p:cBhvr>
                                        <p:cTn id="193" dur="1" fill="hold">
                                          <p:stCondLst>
                                            <p:cond delay="0"/>
                                          </p:stCondLst>
                                        </p:cTn>
                                        <p:tgtEl>
                                          <p:spTgt spid="66"/>
                                        </p:tgtEl>
                                        <p:attrNameLst>
                                          <p:attrName>style.visibility</p:attrName>
                                        </p:attrNameLst>
                                      </p:cBhvr>
                                      <p:to>
                                        <p:strVal val="visible"/>
                                      </p:to>
                                    </p:set>
                                    <p:animEffect transition="in" filter="fade">
                                      <p:cBhvr>
                                        <p:cTn id="194" dur="250"/>
                                        <p:tgtEl>
                                          <p:spTgt spid="66"/>
                                        </p:tgtEl>
                                      </p:cBhvr>
                                    </p:animEffect>
                                  </p:childTnLst>
                                </p:cTn>
                              </p:par>
                            </p:childTnLst>
                          </p:cTn>
                        </p:par>
                        <p:par>
                          <p:cTn id="195" fill="hold">
                            <p:stCondLst>
                              <p:cond delay="11750"/>
                            </p:stCondLst>
                            <p:childTnLst>
                              <p:par>
                                <p:cTn id="196" presetID="10" presetClass="entr" presetSubtype="0" fill="hold" grpId="0" nodeType="afterEffect">
                                  <p:stCondLst>
                                    <p:cond delay="0"/>
                                  </p:stCondLst>
                                  <p:childTnLst>
                                    <p:set>
                                      <p:cBhvr>
                                        <p:cTn id="197" dur="1" fill="hold">
                                          <p:stCondLst>
                                            <p:cond delay="0"/>
                                          </p:stCondLst>
                                        </p:cTn>
                                        <p:tgtEl>
                                          <p:spTgt spid="64"/>
                                        </p:tgtEl>
                                        <p:attrNameLst>
                                          <p:attrName>style.visibility</p:attrName>
                                        </p:attrNameLst>
                                      </p:cBhvr>
                                      <p:to>
                                        <p:strVal val="visible"/>
                                      </p:to>
                                    </p:set>
                                    <p:animEffect transition="in" filter="fade">
                                      <p:cBhvr>
                                        <p:cTn id="198" dur="250"/>
                                        <p:tgtEl>
                                          <p:spTgt spid="64"/>
                                        </p:tgtEl>
                                      </p:cBhvr>
                                    </p:animEffect>
                                  </p:childTnLst>
                                </p:cTn>
                              </p:par>
                            </p:childTnLst>
                          </p:cTn>
                        </p:par>
                        <p:par>
                          <p:cTn id="199" fill="hold">
                            <p:stCondLst>
                              <p:cond delay="12000"/>
                            </p:stCondLst>
                            <p:childTnLst>
                              <p:par>
                                <p:cTn id="200" presetID="10" presetClass="entr" presetSubtype="0" fill="hold" grpId="0" nodeType="afterEffect">
                                  <p:stCondLst>
                                    <p:cond delay="0"/>
                                  </p:stCondLst>
                                  <p:childTnLst>
                                    <p:set>
                                      <p:cBhvr>
                                        <p:cTn id="201" dur="1" fill="hold">
                                          <p:stCondLst>
                                            <p:cond delay="0"/>
                                          </p:stCondLst>
                                        </p:cTn>
                                        <p:tgtEl>
                                          <p:spTgt spid="65"/>
                                        </p:tgtEl>
                                        <p:attrNameLst>
                                          <p:attrName>style.visibility</p:attrName>
                                        </p:attrNameLst>
                                      </p:cBhvr>
                                      <p:to>
                                        <p:strVal val="visible"/>
                                      </p:to>
                                    </p:set>
                                    <p:animEffect transition="in" filter="fade">
                                      <p:cBhvr>
                                        <p:cTn id="202" dur="250"/>
                                        <p:tgtEl>
                                          <p:spTgt spid="65"/>
                                        </p:tgtEl>
                                      </p:cBhvr>
                                    </p:animEffect>
                                  </p:childTnLst>
                                </p:cTn>
                              </p:par>
                            </p:childTnLst>
                          </p:cTn>
                        </p:par>
                        <p:par>
                          <p:cTn id="203" fill="hold">
                            <p:stCondLst>
                              <p:cond delay="12250"/>
                            </p:stCondLst>
                            <p:childTnLst>
                              <p:par>
                                <p:cTn id="204" presetID="10" presetClass="entr" presetSubtype="0" fill="hold" grpId="0" nodeType="afterEffect">
                                  <p:stCondLst>
                                    <p:cond delay="0"/>
                                  </p:stCondLst>
                                  <p:childTnLst>
                                    <p:set>
                                      <p:cBhvr>
                                        <p:cTn id="205" dur="1" fill="hold">
                                          <p:stCondLst>
                                            <p:cond delay="0"/>
                                          </p:stCondLst>
                                        </p:cTn>
                                        <p:tgtEl>
                                          <p:spTgt spid="67"/>
                                        </p:tgtEl>
                                        <p:attrNameLst>
                                          <p:attrName>style.visibility</p:attrName>
                                        </p:attrNameLst>
                                      </p:cBhvr>
                                      <p:to>
                                        <p:strVal val="visible"/>
                                      </p:to>
                                    </p:set>
                                    <p:animEffect transition="in" filter="fade">
                                      <p:cBhvr>
                                        <p:cTn id="206" dur="250"/>
                                        <p:tgtEl>
                                          <p:spTgt spid="67"/>
                                        </p:tgtEl>
                                      </p:cBhvr>
                                    </p:animEffect>
                                  </p:childTnLst>
                                </p:cTn>
                              </p:par>
                            </p:childTnLst>
                          </p:cTn>
                        </p:par>
                        <p:par>
                          <p:cTn id="207" fill="hold">
                            <p:stCondLst>
                              <p:cond delay="12500"/>
                            </p:stCondLst>
                            <p:childTnLst>
                              <p:par>
                                <p:cTn id="208" presetID="10" presetClass="entr" presetSubtype="0" fill="hold" grpId="0" nodeType="afterEffect">
                                  <p:stCondLst>
                                    <p:cond delay="0"/>
                                  </p:stCondLst>
                                  <p:childTnLst>
                                    <p:set>
                                      <p:cBhvr>
                                        <p:cTn id="209" dur="1" fill="hold">
                                          <p:stCondLst>
                                            <p:cond delay="0"/>
                                          </p:stCondLst>
                                        </p:cTn>
                                        <p:tgtEl>
                                          <p:spTgt spid="63"/>
                                        </p:tgtEl>
                                        <p:attrNameLst>
                                          <p:attrName>style.visibility</p:attrName>
                                        </p:attrNameLst>
                                      </p:cBhvr>
                                      <p:to>
                                        <p:strVal val="visible"/>
                                      </p:to>
                                    </p:set>
                                    <p:animEffect transition="in" filter="fade">
                                      <p:cBhvr>
                                        <p:cTn id="210" dur="250"/>
                                        <p:tgtEl>
                                          <p:spTgt spid="63"/>
                                        </p:tgtEl>
                                      </p:cBhvr>
                                    </p:animEffect>
                                  </p:childTnLst>
                                </p:cTn>
                              </p:par>
                            </p:childTnLst>
                          </p:cTn>
                        </p:par>
                        <p:par>
                          <p:cTn id="211" fill="hold">
                            <p:stCondLst>
                              <p:cond delay="12750"/>
                            </p:stCondLst>
                            <p:childTnLst>
                              <p:par>
                                <p:cTn id="212" presetID="10" presetClass="entr" presetSubtype="0" fill="hold" grpId="0" nodeType="afterEffect">
                                  <p:stCondLst>
                                    <p:cond delay="0"/>
                                  </p:stCondLst>
                                  <p:childTnLst>
                                    <p:set>
                                      <p:cBhvr>
                                        <p:cTn id="213" dur="1" fill="hold">
                                          <p:stCondLst>
                                            <p:cond delay="0"/>
                                          </p:stCondLst>
                                        </p:cTn>
                                        <p:tgtEl>
                                          <p:spTgt spid="70"/>
                                        </p:tgtEl>
                                        <p:attrNameLst>
                                          <p:attrName>style.visibility</p:attrName>
                                        </p:attrNameLst>
                                      </p:cBhvr>
                                      <p:to>
                                        <p:strVal val="visible"/>
                                      </p:to>
                                    </p:set>
                                    <p:animEffect transition="in" filter="fade">
                                      <p:cBhvr>
                                        <p:cTn id="214" dur="250"/>
                                        <p:tgtEl>
                                          <p:spTgt spid="70"/>
                                        </p:tgtEl>
                                      </p:cBhvr>
                                    </p:animEffect>
                                  </p:childTnLst>
                                </p:cTn>
                              </p:par>
                            </p:childTnLst>
                          </p:cTn>
                        </p:par>
                        <p:par>
                          <p:cTn id="215" fill="hold">
                            <p:stCondLst>
                              <p:cond delay="13000"/>
                            </p:stCondLst>
                            <p:childTnLst>
                              <p:par>
                                <p:cTn id="216" presetID="10" presetClass="entr" presetSubtype="0" fill="hold" grpId="0" nodeType="afterEffect">
                                  <p:stCondLst>
                                    <p:cond delay="0"/>
                                  </p:stCondLst>
                                  <p:childTnLst>
                                    <p:set>
                                      <p:cBhvr>
                                        <p:cTn id="217" dur="1" fill="hold">
                                          <p:stCondLst>
                                            <p:cond delay="0"/>
                                          </p:stCondLst>
                                        </p:cTn>
                                        <p:tgtEl>
                                          <p:spTgt spid="68"/>
                                        </p:tgtEl>
                                        <p:attrNameLst>
                                          <p:attrName>style.visibility</p:attrName>
                                        </p:attrNameLst>
                                      </p:cBhvr>
                                      <p:to>
                                        <p:strVal val="visible"/>
                                      </p:to>
                                    </p:set>
                                    <p:animEffect transition="in" filter="fade">
                                      <p:cBhvr>
                                        <p:cTn id="218" dur="250"/>
                                        <p:tgtEl>
                                          <p:spTgt spid="68"/>
                                        </p:tgtEl>
                                      </p:cBhvr>
                                    </p:animEffect>
                                  </p:childTnLst>
                                </p:cTn>
                              </p:par>
                            </p:childTnLst>
                          </p:cTn>
                        </p:par>
                        <p:par>
                          <p:cTn id="219" fill="hold">
                            <p:stCondLst>
                              <p:cond delay="13250"/>
                            </p:stCondLst>
                            <p:childTnLst>
                              <p:par>
                                <p:cTn id="220" presetID="10" presetClass="entr" presetSubtype="0" fill="hold" grpId="0" nodeType="afterEffect">
                                  <p:stCondLst>
                                    <p:cond delay="0"/>
                                  </p:stCondLst>
                                  <p:childTnLst>
                                    <p:set>
                                      <p:cBhvr>
                                        <p:cTn id="221" dur="1" fill="hold">
                                          <p:stCondLst>
                                            <p:cond delay="0"/>
                                          </p:stCondLst>
                                        </p:cTn>
                                        <p:tgtEl>
                                          <p:spTgt spid="60"/>
                                        </p:tgtEl>
                                        <p:attrNameLst>
                                          <p:attrName>style.visibility</p:attrName>
                                        </p:attrNameLst>
                                      </p:cBhvr>
                                      <p:to>
                                        <p:strVal val="visible"/>
                                      </p:to>
                                    </p:set>
                                    <p:animEffect transition="in" filter="fade">
                                      <p:cBhvr>
                                        <p:cTn id="222"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90D732-505E-824B-A14E-273CA42F17A9}"/>
              </a:ext>
            </a:extLst>
          </p:cNvPr>
          <p:cNvGrpSpPr/>
          <p:nvPr/>
        </p:nvGrpSpPr>
        <p:grpSpPr>
          <a:xfrm>
            <a:off x="623472" y="-113747"/>
            <a:ext cx="11382037" cy="7030070"/>
            <a:chOff x="623472" y="-113747"/>
            <a:chExt cx="11382037" cy="7030070"/>
          </a:xfrm>
        </p:grpSpPr>
        <p:sp>
          <p:nvSpPr>
            <p:cNvPr id="11" name="TextBox 10">
              <a:extLst>
                <a:ext uri="{FF2B5EF4-FFF2-40B4-BE49-F238E27FC236}">
                  <a16:creationId xmlns:a16="http://schemas.microsoft.com/office/drawing/2014/main" id="{2B2A6CBE-DC9E-9249-9935-86C4E11F5990}"/>
                </a:ext>
              </a:extLst>
            </p:cNvPr>
            <p:cNvSpPr txBox="1"/>
            <p:nvPr/>
          </p:nvSpPr>
          <p:spPr>
            <a:xfrm>
              <a:off x="814904" y="1836242"/>
              <a:ext cx="579005" cy="1323439"/>
            </a:xfrm>
            <a:prstGeom prst="rect">
              <a:avLst/>
            </a:prstGeom>
            <a:solidFill>
              <a:srgbClr val="FFFFFF">
                <a:alpha val="0"/>
              </a:srgbClr>
            </a:solidFill>
          </p:spPr>
          <p:txBody>
            <a:bodyPr wrap="square" rtlCol="0">
              <a:spAutoFit/>
            </a:bodyPr>
            <a:lstStyle/>
            <a:p>
              <a:r>
                <a:rPr lang="en-US" sz="8000" spc="600" dirty="0" err="1">
                  <a:solidFill>
                    <a:schemeClr val="tx1">
                      <a:lumMod val="65000"/>
                      <a:lumOff val="35000"/>
                    </a:schemeClr>
                  </a:solidFill>
                  <a:latin typeface="American Typewriter" panose="02090604020004020304" pitchFamily="18" charset="77"/>
                </a:rPr>
                <a:t>i</a:t>
              </a:r>
              <a:endParaRPr lang="en-US" sz="8000" spc="600" dirty="0">
                <a:solidFill>
                  <a:schemeClr val="tx1">
                    <a:lumMod val="65000"/>
                    <a:lumOff val="35000"/>
                  </a:schemeClr>
                </a:solidFill>
                <a:latin typeface="American Typewriter" panose="02090604020004020304" pitchFamily="18" charset="77"/>
              </a:endParaRPr>
            </a:p>
          </p:txBody>
        </p:sp>
        <p:sp>
          <p:nvSpPr>
            <p:cNvPr id="12" name="TextBox 11">
              <a:extLst>
                <a:ext uri="{FF2B5EF4-FFF2-40B4-BE49-F238E27FC236}">
                  <a16:creationId xmlns:a16="http://schemas.microsoft.com/office/drawing/2014/main" id="{AF1F6998-67FE-2640-B440-7034154587C8}"/>
                </a:ext>
              </a:extLst>
            </p:cNvPr>
            <p:cNvSpPr txBox="1"/>
            <p:nvPr/>
          </p:nvSpPr>
          <p:spPr>
            <a:xfrm>
              <a:off x="3831970" y="512803"/>
              <a:ext cx="91563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n</a:t>
              </a:r>
            </a:p>
          </p:txBody>
        </p:sp>
        <p:sp>
          <p:nvSpPr>
            <p:cNvPr id="18" name="TextBox 17">
              <a:extLst>
                <a:ext uri="{FF2B5EF4-FFF2-40B4-BE49-F238E27FC236}">
                  <a16:creationId xmlns:a16="http://schemas.microsoft.com/office/drawing/2014/main" id="{9427D312-00B2-B04D-9B10-047A0080B1D8}"/>
                </a:ext>
              </a:extLst>
            </p:cNvPr>
            <p:cNvSpPr txBox="1"/>
            <p:nvPr/>
          </p:nvSpPr>
          <p:spPr>
            <a:xfrm>
              <a:off x="2956042" y="2271265"/>
              <a:ext cx="671979"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t</a:t>
              </a:r>
            </a:p>
          </p:txBody>
        </p:sp>
        <p:sp>
          <p:nvSpPr>
            <p:cNvPr id="19" name="TextBox 18">
              <a:extLst>
                <a:ext uri="{FF2B5EF4-FFF2-40B4-BE49-F238E27FC236}">
                  <a16:creationId xmlns:a16="http://schemas.microsoft.com/office/drawing/2014/main" id="{43783D57-7065-FF45-885E-5C74C547D7B7}"/>
                </a:ext>
              </a:extLst>
            </p:cNvPr>
            <p:cNvSpPr txBox="1"/>
            <p:nvPr/>
          </p:nvSpPr>
          <p:spPr>
            <a:xfrm>
              <a:off x="5069873" y="512803"/>
              <a:ext cx="80342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e</a:t>
              </a:r>
            </a:p>
          </p:txBody>
        </p:sp>
        <p:sp>
          <p:nvSpPr>
            <p:cNvPr id="20" name="TextBox 19">
              <a:extLst>
                <a:ext uri="{FF2B5EF4-FFF2-40B4-BE49-F238E27FC236}">
                  <a16:creationId xmlns:a16="http://schemas.microsoft.com/office/drawing/2014/main" id="{40405E8C-4D6A-5642-90C4-1196B0B4F037}"/>
                </a:ext>
              </a:extLst>
            </p:cNvPr>
            <p:cNvSpPr txBox="1"/>
            <p:nvPr/>
          </p:nvSpPr>
          <p:spPr>
            <a:xfrm>
              <a:off x="4533464" y="4750696"/>
              <a:ext cx="821059"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g</a:t>
              </a:r>
            </a:p>
          </p:txBody>
        </p:sp>
        <p:sp>
          <p:nvSpPr>
            <p:cNvPr id="21" name="TextBox 20">
              <a:extLst>
                <a:ext uri="{FF2B5EF4-FFF2-40B4-BE49-F238E27FC236}">
                  <a16:creationId xmlns:a16="http://schemas.microsoft.com/office/drawing/2014/main" id="{51E5E456-19F3-C246-B2F9-9DDC4C7D6FAF}"/>
                </a:ext>
              </a:extLst>
            </p:cNvPr>
            <p:cNvSpPr txBox="1"/>
            <p:nvPr/>
          </p:nvSpPr>
          <p:spPr>
            <a:xfrm>
              <a:off x="6176325" y="2111100"/>
              <a:ext cx="764953"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r</a:t>
              </a:r>
            </a:p>
          </p:txBody>
        </p:sp>
        <p:sp>
          <p:nvSpPr>
            <p:cNvPr id="22" name="TextBox 21">
              <a:extLst>
                <a:ext uri="{FF2B5EF4-FFF2-40B4-BE49-F238E27FC236}">
                  <a16:creationId xmlns:a16="http://schemas.microsoft.com/office/drawing/2014/main" id="{BF980C4C-E63A-AE44-88D7-F09D5FC939DC}"/>
                </a:ext>
              </a:extLst>
            </p:cNvPr>
            <p:cNvSpPr txBox="1"/>
            <p:nvPr/>
          </p:nvSpPr>
          <p:spPr>
            <a:xfrm>
              <a:off x="1320367" y="3836295"/>
              <a:ext cx="84029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a</a:t>
              </a:r>
            </a:p>
          </p:txBody>
        </p:sp>
        <p:sp>
          <p:nvSpPr>
            <p:cNvPr id="23" name="TextBox 22">
              <a:extLst>
                <a:ext uri="{FF2B5EF4-FFF2-40B4-BE49-F238E27FC236}">
                  <a16:creationId xmlns:a16="http://schemas.microsoft.com/office/drawing/2014/main" id="{77B3B219-66EE-AE44-8592-7CBE90D05592}"/>
                </a:ext>
              </a:extLst>
            </p:cNvPr>
            <p:cNvSpPr txBox="1"/>
            <p:nvPr/>
          </p:nvSpPr>
          <p:spPr>
            <a:xfrm>
              <a:off x="10313204" y="787661"/>
              <a:ext cx="579005" cy="1323439"/>
            </a:xfrm>
            <a:prstGeom prst="rect">
              <a:avLst/>
            </a:prstGeom>
            <a:solidFill>
              <a:srgbClr val="FFFFFF">
                <a:alpha val="0"/>
              </a:srgbClr>
            </a:solidFill>
          </p:spPr>
          <p:txBody>
            <a:bodyPr wrap="none" rtlCol="0">
              <a:spAutoFit/>
            </a:bodyPr>
            <a:lstStyle/>
            <a:p>
              <a:r>
                <a:rPr lang="en-US" sz="8000" spc="600" dirty="0">
                  <a:solidFill>
                    <a:schemeClr val="tx1">
                      <a:lumMod val="65000"/>
                      <a:lumOff val="35000"/>
                    </a:schemeClr>
                  </a:solidFill>
                  <a:latin typeface="American Typewriter" panose="02090604020004020304" pitchFamily="18" charset="77"/>
                </a:rPr>
                <a:t>l</a:t>
              </a:r>
            </a:p>
          </p:txBody>
        </p:sp>
        <p:sp>
          <p:nvSpPr>
            <p:cNvPr id="24" name="TextBox 23">
              <a:extLst>
                <a:ext uri="{FF2B5EF4-FFF2-40B4-BE49-F238E27FC236}">
                  <a16:creationId xmlns:a16="http://schemas.microsoft.com/office/drawing/2014/main" id="{FE8D1954-DF67-6040-B343-9A97420466E0}"/>
                </a:ext>
              </a:extLst>
            </p:cNvPr>
            <p:cNvSpPr txBox="1"/>
            <p:nvPr/>
          </p:nvSpPr>
          <p:spPr>
            <a:xfrm>
              <a:off x="3612265" y="4216258"/>
              <a:ext cx="579005" cy="1323439"/>
            </a:xfrm>
            <a:prstGeom prst="rect">
              <a:avLst/>
            </a:prstGeom>
            <a:solidFill>
              <a:srgbClr val="FFFFFF">
                <a:alpha val="0"/>
              </a:srgbClr>
            </a:solidFill>
          </p:spPr>
          <p:txBody>
            <a:bodyPr wrap="square" rtlCol="0">
              <a:spAutoFit/>
            </a:bodyPr>
            <a:lstStyle/>
            <a:p>
              <a:r>
                <a:rPr lang="en-US" sz="8000" spc="600" dirty="0" err="1">
                  <a:solidFill>
                    <a:srgbClr val="C00000"/>
                  </a:solidFill>
                  <a:latin typeface="Apple Braille Pinpoint 8 Dot" pitchFamily="2" charset="0"/>
                </a:rPr>
                <a:t>i</a:t>
              </a:r>
              <a:endParaRPr lang="en-US" sz="8000" spc="600" dirty="0">
                <a:solidFill>
                  <a:srgbClr val="C00000"/>
                </a:solidFill>
                <a:latin typeface="Apple Braille Pinpoint 8 Dot" pitchFamily="2" charset="0"/>
              </a:endParaRPr>
            </a:p>
          </p:txBody>
        </p:sp>
        <p:sp>
          <p:nvSpPr>
            <p:cNvPr id="25" name="TextBox 24">
              <a:extLst>
                <a:ext uri="{FF2B5EF4-FFF2-40B4-BE49-F238E27FC236}">
                  <a16:creationId xmlns:a16="http://schemas.microsoft.com/office/drawing/2014/main" id="{53E04642-8970-E04B-B324-3D6ACCD3983E}"/>
                </a:ext>
              </a:extLst>
            </p:cNvPr>
            <p:cNvSpPr txBox="1"/>
            <p:nvPr/>
          </p:nvSpPr>
          <p:spPr>
            <a:xfrm>
              <a:off x="7076925" y="4750696"/>
              <a:ext cx="827471"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n</a:t>
              </a:r>
            </a:p>
          </p:txBody>
        </p:sp>
        <p:sp>
          <p:nvSpPr>
            <p:cNvPr id="26" name="TextBox 25">
              <a:extLst>
                <a:ext uri="{FF2B5EF4-FFF2-40B4-BE49-F238E27FC236}">
                  <a16:creationId xmlns:a16="http://schemas.microsoft.com/office/drawing/2014/main" id="{C98918A6-E318-9649-92D2-B0AB60530141}"/>
                </a:ext>
              </a:extLst>
            </p:cNvPr>
            <p:cNvSpPr txBox="1"/>
            <p:nvPr/>
          </p:nvSpPr>
          <p:spPr>
            <a:xfrm>
              <a:off x="7319656" y="730313"/>
              <a:ext cx="609462"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t</a:t>
              </a:r>
            </a:p>
          </p:txBody>
        </p:sp>
        <p:sp>
          <p:nvSpPr>
            <p:cNvPr id="27" name="TextBox 26">
              <a:extLst>
                <a:ext uri="{FF2B5EF4-FFF2-40B4-BE49-F238E27FC236}">
                  <a16:creationId xmlns:a16="http://schemas.microsoft.com/office/drawing/2014/main" id="{40AF9AB4-49D4-BE4C-84A8-55DA2F5C8C1F}"/>
                </a:ext>
              </a:extLst>
            </p:cNvPr>
            <p:cNvSpPr txBox="1"/>
            <p:nvPr/>
          </p:nvSpPr>
          <p:spPr>
            <a:xfrm>
              <a:off x="2040607" y="1071863"/>
              <a:ext cx="761747"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e</a:t>
              </a:r>
            </a:p>
          </p:txBody>
        </p:sp>
        <p:sp>
          <p:nvSpPr>
            <p:cNvPr id="28" name="TextBox 27">
              <a:extLst>
                <a:ext uri="{FF2B5EF4-FFF2-40B4-BE49-F238E27FC236}">
                  <a16:creationId xmlns:a16="http://schemas.microsoft.com/office/drawing/2014/main" id="{B88719DB-0FD3-544E-ACA2-2B8FF41D935A}"/>
                </a:ext>
              </a:extLst>
            </p:cNvPr>
            <p:cNvSpPr txBox="1"/>
            <p:nvPr/>
          </p:nvSpPr>
          <p:spPr>
            <a:xfrm>
              <a:off x="2568756" y="4088976"/>
              <a:ext cx="774571"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g</a:t>
              </a:r>
            </a:p>
          </p:txBody>
        </p:sp>
        <p:sp>
          <p:nvSpPr>
            <p:cNvPr id="29" name="TextBox 28">
              <a:extLst>
                <a:ext uri="{FF2B5EF4-FFF2-40B4-BE49-F238E27FC236}">
                  <a16:creationId xmlns:a16="http://schemas.microsoft.com/office/drawing/2014/main" id="{FC2E0A0A-6A79-274A-AB21-FC35B23F881B}"/>
                </a:ext>
              </a:extLst>
            </p:cNvPr>
            <p:cNvSpPr txBox="1"/>
            <p:nvPr/>
          </p:nvSpPr>
          <p:spPr>
            <a:xfrm>
              <a:off x="9626798" y="4088976"/>
              <a:ext cx="686406"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r</a:t>
              </a:r>
            </a:p>
          </p:txBody>
        </p:sp>
        <p:sp>
          <p:nvSpPr>
            <p:cNvPr id="30" name="TextBox 29">
              <a:extLst>
                <a:ext uri="{FF2B5EF4-FFF2-40B4-BE49-F238E27FC236}">
                  <a16:creationId xmlns:a16="http://schemas.microsoft.com/office/drawing/2014/main" id="{D55DD012-F9B1-4A48-BF87-2C200984F7B0}"/>
                </a:ext>
              </a:extLst>
            </p:cNvPr>
            <p:cNvSpPr txBox="1"/>
            <p:nvPr/>
          </p:nvSpPr>
          <p:spPr>
            <a:xfrm>
              <a:off x="8238764" y="1392033"/>
              <a:ext cx="763351"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a</a:t>
              </a:r>
            </a:p>
          </p:txBody>
        </p:sp>
        <p:sp>
          <p:nvSpPr>
            <p:cNvPr id="31" name="TextBox 30">
              <a:extLst>
                <a:ext uri="{FF2B5EF4-FFF2-40B4-BE49-F238E27FC236}">
                  <a16:creationId xmlns:a16="http://schemas.microsoft.com/office/drawing/2014/main" id="{41F47B00-CBCF-0041-967A-216E007E8A86}"/>
                </a:ext>
              </a:extLst>
            </p:cNvPr>
            <p:cNvSpPr txBox="1"/>
            <p:nvPr/>
          </p:nvSpPr>
          <p:spPr>
            <a:xfrm>
              <a:off x="4781855" y="2053753"/>
              <a:ext cx="538930" cy="1323439"/>
            </a:xfrm>
            <a:prstGeom prst="rect">
              <a:avLst/>
            </a:prstGeom>
            <a:solidFill>
              <a:srgbClr val="FFFFFF">
                <a:alpha val="0"/>
              </a:srgbClr>
            </a:solidFill>
          </p:spPr>
          <p:txBody>
            <a:bodyPr wrap="none" rtlCol="0">
              <a:spAutoFit/>
            </a:bodyPr>
            <a:lstStyle/>
            <a:p>
              <a:r>
                <a:rPr lang="en-US" sz="8000" spc="600" dirty="0">
                  <a:solidFill>
                    <a:srgbClr val="C00000"/>
                  </a:solidFill>
                  <a:latin typeface="Apple Braille Pinpoint 8 Dot" pitchFamily="2" charset="0"/>
                </a:rPr>
                <a:t>l</a:t>
              </a:r>
            </a:p>
          </p:txBody>
        </p:sp>
        <p:sp>
          <p:nvSpPr>
            <p:cNvPr id="32" name="TextBox 31">
              <a:extLst>
                <a:ext uri="{FF2B5EF4-FFF2-40B4-BE49-F238E27FC236}">
                  <a16:creationId xmlns:a16="http://schemas.microsoft.com/office/drawing/2014/main" id="{39415866-8753-A143-904C-D3BD6CDAB398}"/>
                </a:ext>
              </a:extLst>
            </p:cNvPr>
            <p:cNvSpPr txBox="1"/>
            <p:nvPr/>
          </p:nvSpPr>
          <p:spPr>
            <a:xfrm>
              <a:off x="5587838" y="3067719"/>
              <a:ext cx="579005" cy="1323439"/>
            </a:xfrm>
            <a:prstGeom prst="rect">
              <a:avLst/>
            </a:prstGeom>
            <a:solidFill>
              <a:srgbClr val="FFFFFF">
                <a:alpha val="0"/>
              </a:srgbClr>
            </a:solidFill>
          </p:spPr>
          <p:txBody>
            <a:bodyPr wrap="square" rtlCol="0">
              <a:spAutoFit/>
            </a:bodyPr>
            <a:lstStyle/>
            <a:p>
              <a:r>
                <a:rPr lang="en-US" sz="8000" spc="600" dirty="0" err="1">
                  <a:solidFill>
                    <a:srgbClr val="7030A0"/>
                  </a:solidFill>
                  <a:latin typeface="Trebuchet MS" panose="020B0703020202090204" pitchFamily="34" charset="0"/>
                </a:rPr>
                <a:t>i</a:t>
              </a:r>
              <a:endParaRPr lang="en-US" sz="8000" spc="600" dirty="0">
                <a:solidFill>
                  <a:srgbClr val="7030A0"/>
                </a:solidFill>
                <a:latin typeface="Trebuchet MS" panose="020B0703020202090204" pitchFamily="34" charset="0"/>
              </a:endParaRPr>
            </a:p>
          </p:txBody>
        </p:sp>
        <p:sp>
          <p:nvSpPr>
            <p:cNvPr id="33" name="TextBox 32">
              <a:extLst>
                <a:ext uri="{FF2B5EF4-FFF2-40B4-BE49-F238E27FC236}">
                  <a16:creationId xmlns:a16="http://schemas.microsoft.com/office/drawing/2014/main" id="{CA43DB7B-0382-B345-9DEA-918CB89124D8}"/>
                </a:ext>
              </a:extLst>
            </p:cNvPr>
            <p:cNvSpPr txBox="1"/>
            <p:nvPr/>
          </p:nvSpPr>
          <p:spPr>
            <a:xfrm>
              <a:off x="1523512" y="2771470"/>
              <a:ext cx="822661"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n</a:t>
              </a:r>
            </a:p>
          </p:txBody>
        </p:sp>
        <p:sp>
          <p:nvSpPr>
            <p:cNvPr id="34" name="TextBox 33">
              <a:extLst>
                <a:ext uri="{FF2B5EF4-FFF2-40B4-BE49-F238E27FC236}">
                  <a16:creationId xmlns:a16="http://schemas.microsoft.com/office/drawing/2014/main" id="{F25015A7-4173-434A-90B8-49784E2B6B97}"/>
                </a:ext>
              </a:extLst>
            </p:cNvPr>
            <p:cNvSpPr txBox="1"/>
            <p:nvPr/>
          </p:nvSpPr>
          <p:spPr>
            <a:xfrm>
              <a:off x="6182944" y="640366"/>
              <a:ext cx="671979"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t</a:t>
              </a:r>
            </a:p>
          </p:txBody>
        </p:sp>
        <p:sp>
          <p:nvSpPr>
            <p:cNvPr id="35" name="TextBox 34">
              <a:extLst>
                <a:ext uri="{FF2B5EF4-FFF2-40B4-BE49-F238E27FC236}">
                  <a16:creationId xmlns:a16="http://schemas.microsoft.com/office/drawing/2014/main" id="{EBA84F55-D655-C741-88BF-262B685D0CB9}"/>
                </a:ext>
              </a:extLst>
            </p:cNvPr>
            <p:cNvSpPr txBox="1"/>
            <p:nvPr/>
          </p:nvSpPr>
          <p:spPr>
            <a:xfrm>
              <a:off x="3881535" y="3180114"/>
              <a:ext cx="821059"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e</a:t>
              </a:r>
            </a:p>
          </p:txBody>
        </p:sp>
        <p:sp>
          <p:nvSpPr>
            <p:cNvPr id="36" name="TextBox 35">
              <a:extLst>
                <a:ext uri="{FF2B5EF4-FFF2-40B4-BE49-F238E27FC236}">
                  <a16:creationId xmlns:a16="http://schemas.microsoft.com/office/drawing/2014/main" id="{42EF81D9-AB84-DF42-8AEE-B8DD70BCA7A8}"/>
                </a:ext>
              </a:extLst>
            </p:cNvPr>
            <p:cNvSpPr txBox="1"/>
            <p:nvPr/>
          </p:nvSpPr>
          <p:spPr>
            <a:xfrm>
              <a:off x="6950760" y="3067719"/>
              <a:ext cx="776175"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g</a:t>
              </a:r>
            </a:p>
          </p:txBody>
        </p:sp>
        <p:sp>
          <p:nvSpPr>
            <p:cNvPr id="37" name="TextBox 36">
              <a:extLst>
                <a:ext uri="{FF2B5EF4-FFF2-40B4-BE49-F238E27FC236}">
                  <a16:creationId xmlns:a16="http://schemas.microsoft.com/office/drawing/2014/main" id="{6F630466-DAF8-2941-B0B8-93880F54D93F}"/>
                </a:ext>
              </a:extLst>
            </p:cNvPr>
            <p:cNvSpPr txBox="1"/>
            <p:nvPr/>
          </p:nvSpPr>
          <p:spPr>
            <a:xfrm>
              <a:off x="1127796" y="448005"/>
              <a:ext cx="660758"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r</a:t>
              </a:r>
            </a:p>
          </p:txBody>
        </p:sp>
        <p:sp>
          <p:nvSpPr>
            <p:cNvPr id="38" name="TextBox 37">
              <a:extLst>
                <a:ext uri="{FF2B5EF4-FFF2-40B4-BE49-F238E27FC236}">
                  <a16:creationId xmlns:a16="http://schemas.microsoft.com/office/drawing/2014/main" id="{42697287-B619-1A4E-8BB4-60DDECF43428}"/>
                </a:ext>
              </a:extLst>
            </p:cNvPr>
            <p:cNvSpPr txBox="1"/>
            <p:nvPr/>
          </p:nvSpPr>
          <p:spPr>
            <a:xfrm>
              <a:off x="3432916" y="1457376"/>
              <a:ext cx="800219"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a</a:t>
              </a:r>
            </a:p>
          </p:txBody>
        </p:sp>
        <p:sp>
          <p:nvSpPr>
            <p:cNvPr id="39" name="TextBox 38">
              <a:extLst>
                <a:ext uri="{FF2B5EF4-FFF2-40B4-BE49-F238E27FC236}">
                  <a16:creationId xmlns:a16="http://schemas.microsoft.com/office/drawing/2014/main" id="{C91C35B8-0FEE-B142-B2DD-0E9B76FCE65F}"/>
                </a:ext>
              </a:extLst>
            </p:cNvPr>
            <p:cNvSpPr txBox="1"/>
            <p:nvPr/>
          </p:nvSpPr>
          <p:spPr>
            <a:xfrm>
              <a:off x="10602706" y="3067719"/>
              <a:ext cx="579005" cy="1323439"/>
            </a:xfrm>
            <a:prstGeom prst="rect">
              <a:avLst/>
            </a:prstGeom>
            <a:solidFill>
              <a:srgbClr val="FFFFFF">
                <a:alpha val="0"/>
              </a:srgbClr>
            </a:solidFill>
          </p:spPr>
          <p:txBody>
            <a:bodyPr wrap="none" rtlCol="0">
              <a:spAutoFit/>
            </a:bodyPr>
            <a:lstStyle/>
            <a:p>
              <a:r>
                <a:rPr lang="en-US" sz="8000" spc="600" dirty="0">
                  <a:solidFill>
                    <a:srgbClr val="7030A0"/>
                  </a:solidFill>
                  <a:latin typeface="Trebuchet MS" panose="020B0703020202090204" pitchFamily="34" charset="0"/>
                </a:rPr>
                <a:t>l</a:t>
              </a:r>
            </a:p>
          </p:txBody>
        </p:sp>
        <p:sp>
          <p:nvSpPr>
            <p:cNvPr id="40" name="TextBox 39">
              <a:extLst>
                <a:ext uri="{FF2B5EF4-FFF2-40B4-BE49-F238E27FC236}">
                  <a16:creationId xmlns:a16="http://schemas.microsoft.com/office/drawing/2014/main" id="{B52F89F6-60A5-EA42-8B6B-857F4A738488}"/>
                </a:ext>
              </a:extLst>
            </p:cNvPr>
            <p:cNvSpPr txBox="1"/>
            <p:nvPr/>
          </p:nvSpPr>
          <p:spPr>
            <a:xfrm>
              <a:off x="623472" y="3553581"/>
              <a:ext cx="579005" cy="1323439"/>
            </a:xfrm>
            <a:prstGeom prst="rect">
              <a:avLst/>
            </a:prstGeom>
            <a:solidFill>
              <a:srgbClr val="FFFFFF">
                <a:alpha val="0"/>
              </a:srgbClr>
            </a:solidFill>
          </p:spPr>
          <p:txBody>
            <a:bodyPr wrap="square" rtlCol="0">
              <a:spAutoFit/>
            </a:bodyPr>
            <a:lstStyle/>
            <a:p>
              <a:r>
                <a:rPr lang="en-US" sz="8000" spc="600" dirty="0" err="1">
                  <a:solidFill>
                    <a:srgbClr val="66933A"/>
                  </a:solidFill>
                  <a:latin typeface="Al Nile" pitchFamily="2" charset="-78"/>
                  <a:cs typeface="Al Nile" pitchFamily="2" charset="-78"/>
                </a:rPr>
                <a:t>i</a:t>
              </a:r>
              <a:endParaRPr lang="en-US" sz="8000" spc="600" dirty="0">
                <a:solidFill>
                  <a:srgbClr val="66933A"/>
                </a:solidFill>
                <a:latin typeface="Al Nile" pitchFamily="2" charset="-78"/>
                <a:cs typeface="Al Nile" pitchFamily="2" charset="-78"/>
              </a:endParaRPr>
            </a:p>
          </p:txBody>
        </p:sp>
        <p:sp>
          <p:nvSpPr>
            <p:cNvPr id="41" name="TextBox 40">
              <a:extLst>
                <a:ext uri="{FF2B5EF4-FFF2-40B4-BE49-F238E27FC236}">
                  <a16:creationId xmlns:a16="http://schemas.microsoft.com/office/drawing/2014/main" id="{F2B9AE6F-57E5-B644-A880-AD784DFF8485}"/>
                </a:ext>
              </a:extLst>
            </p:cNvPr>
            <p:cNvSpPr txBox="1"/>
            <p:nvPr/>
          </p:nvSpPr>
          <p:spPr>
            <a:xfrm>
              <a:off x="2360596" y="475340"/>
              <a:ext cx="833883"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n</a:t>
              </a:r>
            </a:p>
          </p:txBody>
        </p:sp>
        <p:sp>
          <p:nvSpPr>
            <p:cNvPr id="42" name="TextBox 41">
              <a:extLst>
                <a:ext uri="{FF2B5EF4-FFF2-40B4-BE49-F238E27FC236}">
                  <a16:creationId xmlns:a16="http://schemas.microsoft.com/office/drawing/2014/main" id="{ADBE7F79-B4E5-D34C-A0B5-D8EBFB5D0BF7}"/>
                </a:ext>
              </a:extLst>
            </p:cNvPr>
            <p:cNvSpPr txBox="1"/>
            <p:nvPr/>
          </p:nvSpPr>
          <p:spPr>
            <a:xfrm>
              <a:off x="2554657" y="3256351"/>
              <a:ext cx="609462"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t</a:t>
              </a:r>
            </a:p>
          </p:txBody>
        </p:sp>
        <p:sp>
          <p:nvSpPr>
            <p:cNvPr id="43" name="TextBox 42">
              <a:extLst>
                <a:ext uri="{FF2B5EF4-FFF2-40B4-BE49-F238E27FC236}">
                  <a16:creationId xmlns:a16="http://schemas.microsoft.com/office/drawing/2014/main" id="{A982A443-655E-4C41-BBAE-A949C6CAE936}"/>
                </a:ext>
              </a:extLst>
            </p:cNvPr>
            <p:cNvSpPr txBox="1"/>
            <p:nvPr/>
          </p:nvSpPr>
          <p:spPr>
            <a:xfrm>
              <a:off x="9274197" y="1771444"/>
              <a:ext cx="761747"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e</a:t>
              </a:r>
            </a:p>
          </p:txBody>
        </p:sp>
        <p:sp>
          <p:nvSpPr>
            <p:cNvPr id="44" name="TextBox 43">
              <a:extLst>
                <a:ext uri="{FF2B5EF4-FFF2-40B4-BE49-F238E27FC236}">
                  <a16:creationId xmlns:a16="http://schemas.microsoft.com/office/drawing/2014/main" id="{24E2AC55-4CE2-1343-AA4E-0288BF7DFC74}"/>
                </a:ext>
              </a:extLst>
            </p:cNvPr>
            <p:cNvSpPr txBox="1"/>
            <p:nvPr/>
          </p:nvSpPr>
          <p:spPr>
            <a:xfrm>
              <a:off x="662170" y="5085748"/>
              <a:ext cx="768159"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g</a:t>
              </a:r>
            </a:p>
          </p:txBody>
        </p:sp>
        <p:sp>
          <p:nvSpPr>
            <p:cNvPr id="45" name="TextBox 44">
              <a:extLst>
                <a:ext uri="{FF2B5EF4-FFF2-40B4-BE49-F238E27FC236}">
                  <a16:creationId xmlns:a16="http://schemas.microsoft.com/office/drawing/2014/main" id="{786EE642-8C12-2949-8791-DF366660B024}"/>
                </a:ext>
              </a:extLst>
            </p:cNvPr>
            <p:cNvSpPr txBox="1"/>
            <p:nvPr/>
          </p:nvSpPr>
          <p:spPr>
            <a:xfrm>
              <a:off x="7877248" y="4256423"/>
              <a:ext cx="686406"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r</a:t>
              </a:r>
            </a:p>
          </p:txBody>
        </p:sp>
        <p:sp>
          <p:nvSpPr>
            <p:cNvPr id="46" name="TextBox 45">
              <a:extLst>
                <a:ext uri="{FF2B5EF4-FFF2-40B4-BE49-F238E27FC236}">
                  <a16:creationId xmlns:a16="http://schemas.microsoft.com/office/drawing/2014/main" id="{EB03D2BA-4878-4F4F-AB29-41177496AAF3}"/>
                </a:ext>
              </a:extLst>
            </p:cNvPr>
            <p:cNvSpPr txBox="1"/>
            <p:nvPr/>
          </p:nvSpPr>
          <p:spPr>
            <a:xfrm>
              <a:off x="5518114" y="5135655"/>
              <a:ext cx="763351"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a</a:t>
              </a:r>
            </a:p>
          </p:txBody>
        </p:sp>
        <p:sp>
          <p:nvSpPr>
            <p:cNvPr id="47" name="TextBox 46">
              <a:extLst>
                <a:ext uri="{FF2B5EF4-FFF2-40B4-BE49-F238E27FC236}">
                  <a16:creationId xmlns:a16="http://schemas.microsoft.com/office/drawing/2014/main" id="{ABBF9D04-D65D-C141-8155-E472B175D90F}"/>
                </a:ext>
              </a:extLst>
            </p:cNvPr>
            <p:cNvSpPr txBox="1"/>
            <p:nvPr/>
          </p:nvSpPr>
          <p:spPr>
            <a:xfrm>
              <a:off x="8799434" y="3159681"/>
              <a:ext cx="540533" cy="1323439"/>
            </a:xfrm>
            <a:prstGeom prst="rect">
              <a:avLst/>
            </a:prstGeom>
            <a:solidFill>
              <a:srgbClr val="FFFFFF">
                <a:alpha val="0"/>
              </a:srgbClr>
            </a:solidFill>
          </p:spPr>
          <p:txBody>
            <a:bodyPr wrap="none" rtlCol="0">
              <a:spAutoFit/>
            </a:bodyPr>
            <a:lstStyle/>
            <a:p>
              <a:r>
                <a:rPr lang="en-US" sz="8000" spc="600" dirty="0">
                  <a:solidFill>
                    <a:srgbClr val="66933A"/>
                  </a:solidFill>
                  <a:latin typeface="Al Nile" pitchFamily="2" charset="-78"/>
                  <a:cs typeface="Al Nile" pitchFamily="2" charset="-78"/>
                </a:rPr>
                <a:t>l</a:t>
              </a:r>
            </a:p>
          </p:txBody>
        </p:sp>
        <p:sp>
          <p:nvSpPr>
            <p:cNvPr id="48" name="TextBox 47">
              <a:extLst>
                <a:ext uri="{FF2B5EF4-FFF2-40B4-BE49-F238E27FC236}">
                  <a16:creationId xmlns:a16="http://schemas.microsoft.com/office/drawing/2014/main" id="{B5AD6F98-8694-9247-BEB0-AE15BE4D3EB8}"/>
                </a:ext>
              </a:extLst>
            </p:cNvPr>
            <p:cNvSpPr txBox="1"/>
            <p:nvPr/>
          </p:nvSpPr>
          <p:spPr>
            <a:xfrm>
              <a:off x="2056670" y="5345075"/>
              <a:ext cx="579005" cy="1323439"/>
            </a:xfrm>
            <a:prstGeom prst="rect">
              <a:avLst/>
            </a:prstGeom>
            <a:solidFill>
              <a:srgbClr val="FFFFFF">
                <a:alpha val="0"/>
              </a:srgbClr>
            </a:solidFill>
          </p:spPr>
          <p:txBody>
            <a:bodyPr wrap="square" rtlCol="0">
              <a:spAutoFit/>
            </a:bodyPr>
            <a:lstStyle/>
            <a:p>
              <a:r>
                <a:rPr lang="en-US" sz="8000" spc="600" dirty="0" err="1">
                  <a:solidFill>
                    <a:srgbClr val="0070C0"/>
                  </a:solidFill>
                  <a:latin typeface="Ayuthaya" pitchFamily="2" charset="-34"/>
                  <a:ea typeface="Ayuthaya" pitchFamily="2" charset="-34"/>
                  <a:cs typeface="Ayuthaya" pitchFamily="2" charset="-34"/>
                </a:rPr>
                <a:t>i</a:t>
              </a:r>
              <a:endParaRPr lang="en-US" sz="8000" spc="600" dirty="0">
                <a:solidFill>
                  <a:srgbClr val="0070C0"/>
                </a:solidFill>
                <a:latin typeface="Ayuthaya" pitchFamily="2" charset="-34"/>
                <a:ea typeface="Ayuthaya" pitchFamily="2" charset="-34"/>
                <a:cs typeface="Ayuthaya" pitchFamily="2" charset="-34"/>
              </a:endParaRPr>
            </a:p>
          </p:txBody>
        </p:sp>
        <p:sp>
          <p:nvSpPr>
            <p:cNvPr id="49" name="TextBox 48">
              <a:extLst>
                <a:ext uri="{FF2B5EF4-FFF2-40B4-BE49-F238E27FC236}">
                  <a16:creationId xmlns:a16="http://schemas.microsoft.com/office/drawing/2014/main" id="{BC96A7E6-B444-CA43-9718-2D929599590A}"/>
                </a:ext>
              </a:extLst>
            </p:cNvPr>
            <p:cNvSpPr txBox="1"/>
            <p:nvPr/>
          </p:nvSpPr>
          <p:spPr>
            <a:xfrm>
              <a:off x="10557107" y="4021636"/>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n</a:t>
              </a:r>
            </a:p>
          </p:txBody>
        </p:sp>
        <p:sp>
          <p:nvSpPr>
            <p:cNvPr id="50" name="TextBox 49">
              <a:extLst>
                <a:ext uri="{FF2B5EF4-FFF2-40B4-BE49-F238E27FC236}">
                  <a16:creationId xmlns:a16="http://schemas.microsoft.com/office/drawing/2014/main" id="{C4870E5E-1BF7-9D46-A369-CDD011F5EE79}"/>
                </a:ext>
              </a:extLst>
            </p:cNvPr>
            <p:cNvSpPr txBox="1"/>
            <p:nvPr/>
          </p:nvSpPr>
          <p:spPr>
            <a:xfrm>
              <a:off x="7712110" y="2685847"/>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t</a:t>
              </a:r>
            </a:p>
          </p:txBody>
        </p:sp>
        <p:sp>
          <p:nvSpPr>
            <p:cNvPr id="51" name="TextBox 50">
              <a:extLst>
                <a:ext uri="{FF2B5EF4-FFF2-40B4-BE49-F238E27FC236}">
                  <a16:creationId xmlns:a16="http://schemas.microsoft.com/office/drawing/2014/main" id="{C7ED08A6-95FB-434F-AA69-AB364CADE177}"/>
                </a:ext>
              </a:extLst>
            </p:cNvPr>
            <p:cNvSpPr txBox="1"/>
            <p:nvPr/>
          </p:nvSpPr>
          <p:spPr>
            <a:xfrm>
              <a:off x="8288070" y="5174616"/>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e</a:t>
              </a:r>
            </a:p>
          </p:txBody>
        </p:sp>
        <p:sp>
          <p:nvSpPr>
            <p:cNvPr id="52" name="TextBox 51">
              <a:extLst>
                <a:ext uri="{FF2B5EF4-FFF2-40B4-BE49-F238E27FC236}">
                  <a16:creationId xmlns:a16="http://schemas.microsoft.com/office/drawing/2014/main" id="{1EB8FEB4-0BA7-D243-8E78-0939C090E9FB}"/>
                </a:ext>
              </a:extLst>
            </p:cNvPr>
            <p:cNvSpPr txBox="1"/>
            <p:nvPr/>
          </p:nvSpPr>
          <p:spPr>
            <a:xfrm>
              <a:off x="8579229" y="360073"/>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g</a:t>
              </a:r>
            </a:p>
          </p:txBody>
        </p:sp>
        <p:sp>
          <p:nvSpPr>
            <p:cNvPr id="53" name="TextBox 52">
              <a:extLst>
                <a:ext uri="{FF2B5EF4-FFF2-40B4-BE49-F238E27FC236}">
                  <a16:creationId xmlns:a16="http://schemas.microsoft.com/office/drawing/2014/main" id="{F40AD376-B705-1C4E-9A16-9C76BA5B86EF}"/>
                </a:ext>
              </a:extLst>
            </p:cNvPr>
            <p:cNvSpPr txBox="1"/>
            <p:nvPr/>
          </p:nvSpPr>
          <p:spPr>
            <a:xfrm>
              <a:off x="10549377" y="1609545"/>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r</a:t>
              </a:r>
            </a:p>
          </p:txBody>
        </p:sp>
        <p:sp>
          <p:nvSpPr>
            <p:cNvPr id="54" name="TextBox 53">
              <a:extLst>
                <a:ext uri="{FF2B5EF4-FFF2-40B4-BE49-F238E27FC236}">
                  <a16:creationId xmlns:a16="http://schemas.microsoft.com/office/drawing/2014/main" id="{99C12861-91D7-FA40-86B7-44997F68A19C}"/>
                </a:ext>
              </a:extLst>
            </p:cNvPr>
            <p:cNvSpPr txBox="1"/>
            <p:nvPr/>
          </p:nvSpPr>
          <p:spPr>
            <a:xfrm>
              <a:off x="10892208" y="5246861"/>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a</a:t>
              </a:r>
            </a:p>
          </p:txBody>
        </p:sp>
        <p:sp>
          <p:nvSpPr>
            <p:cNvPr id="55" name="TextBox 54">
              <a:extLst>
                <a:ext uri="{FF2B5EF4-FFF2-40B4-BE49-F238E27FC236}">
                  <a16:creationId xmlns:a16="http://schemas.microsoft.com/office/drawing/2014/main" id="{243681B9-B3F4-484A-AAFA-3980973C8C00}"/>
                </a:ext>
              </a:extLst>
            </p:cNvPr>
            <p:cNvSpPr txBox="1"/>
            <p:nvPr/>
          </p:nvSpPr>
          <p:spPr>
            <a:xfrm>
              <a:off x="5956565" y="4269445"/>
              <a:ext cx="877163" cy="1323439"/>
            </a:xfrm>
            <a:prstGeom prst="rect">
              <a:avLst/>
            </a:prstGeom>
            <a:solidFill>
              <a:srgbClr val="FFFFFF">
                <a:alpha val="0"/>
              </a:srgbClr>
            </a:solidFill>
          </p:spPr>
          <p:txBody>
            <a:bodyPr wrap="none" rtlCol="0">
              <a:spAutoFit/>
            </a:bodyPr>
            <a:lstStyle/>
            <a:p>
              <a:r>
                <a:rPr lang="en-US" sz="8000" spc="600" dirty="0">
                  <a:solidFill>
                    <a:srgbClr val="0070C0"/>
                  </a:solidFill>
                  <a:latin typeface="Ayuthaya" pitchFamily="2" charset="-34"/>
                  <a:ea typeface="Ayuthaya" pitchFamily="2" charset="-34"/>
                  <a:cs typeface="Ayuthaya" pitchFamily="2" charset="-34"/>
                </a:rPr>
                <a:t>l</a:t>
              </a:r>
            </a:p>
          </p:txBody>
        </p:sp>
        <p:sp>
          <p:nvSpPr>
            <p:cNvPr id="56" name="TextBox 55">
              <a:extLst>
                <a:ext uri="{FF2B5EF4-FFF2-40B4-BE49-F238E27FC236}">
                  <a16:creationId xmlns:a16="http://schemas.microsoft.com/office/drawing/2014/main" id="{CB0D170C-ED8B-6349-816E-902A6FA44866}"/>
                </a:ext>
              </a:extLst>
            </p:cNvPr>
            <p:cNvSpPr txBox="1"/>
            <p:nvPr/>
          </p:nvSpPr>
          <p:spPr>
            <a:xfrm>
              <a:off x="6597339" y="336957"/>
              <a:ext cx="579005" cy="1323439"/>
            </a:xfrm>
            <a:prstGeom prst="rect">
              <a:avLst/>
            </a:prstGeom>
            <a:solidFill>
              <a:srgbClr val="FFFFFF">
                <a:alpha val="0"/>
              </a:srgbClr>
            </a:solidFill>
          </p:spPr>
          <p:txBody>
            <a:bodyPr wrap="square" rtlCol="0">
              <a:spAutoFit/>
            </a:bodyPr>
            <a:lstStyle/>
            <a:p>
              <a:r>
                <a:rPr lang="en-US" sz="8000" spc="600" dirty="0" err="1">
                  <a:solidFill>
                    <a:srgbClr val="FF0000"/>
                  </a:solidFill>
                  <a:latin typeface="American Typewriter" panose="02090604020004020304" pitchFamily="18" charset="77"/>
                </a:rPr>
                <a:t>i</a:t>
              </a:r>
              <a:endParaRPr lang="en-US" sz="8000" spc="600" dirty="0">
                <a:solidFill>
                  <a:srgbClr val="FF0000"/>
                </a:solidFill>
                <a:latin typeface="American Typewriter" panose="02090604020004020304" pitchFamily="18" charset="77"/>
              </a:endParaRPr>
            </a:p>
          </p:txBody>
        </p:sp>
        <p:sp>
          <p:nvSpPr>
            <p:cNvPr id="57" name="TextBox 56">
              <a:extLst>
                <a:ext uri="{FF2B5EF4-FFF2-40B4-BE49-F238E27FC236}">
                  <a16:creationId xmlns:a16="http://schemas.microsoft.com/office/drawing/2014/main" id="{8A0112B9-61A1-8F43-B56A-8E5995174955}"/>
                </a:ext>
              </a:extLst>
            </p:cNvPr>
            <p:cNvSpPr txBox="1"/>
            <p:nvPr/>
          </p:nvSpPr>
          <p:spPr>
            <a:xfrm>
              <a:off x="5327700" y="1549228"/>
              <a:ext cx="91563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n</a:t>
              </a:r>
            </a:p>
          </p:txBody>
        </p:sp>
        <p:sp>
          <p:nvSpPr>
            <p:cNvPr id="58" name="TextBox 57">
              <a:extLst>
                <a:ext uri="{FF2B5EF4-FFF2-40B4-BE49-F238E27FC236}">
                  <a16:creationId xmlns:a16="http://schemas.microsoft.com/office/drawing/2014/main" id="{BC318345-C8A5-874D-84B0-F51DED51E65F}"/>
                </a:ext>
              </a:extLst>
            </p:cNvPr>
            <p:cNvSpPr txBox="1"/>
            <p:nvPr/>
          </p:nvSpPr>
          <p:spPr>
            <a:xfrm>
              <a:off x="3182588" y="-24670"/>
              <a:ext cx="671979"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t</a:t>
              </a:r>
            </a:p>
          </p:txBody>
        </p:sp>
        <p:sp>
          <p:nvSpPr>
            <p:cNvPr id="59" name="TextBox 58">
              <a:extLst>
                <a:ext uri="{FF2B5EF4-FFF2-40B4-BE49-F238E27FC236}">
                  <a16:creationId xmlns:a16="http://schemas.microsoft.com/office/drawing/2014/main" id="{18119DC0-C79B-684E-8B79-AF4888CC5F53}"/>
                </a:ext>
              </a:extLst>
            </p:cNvPr>
            <p:cNvSpPr txBox="1"/>
            <p:nvPr/>
          </p:nvSpPr>
          <p:spPr>
            <a:xfrm>
              <a:off x="9274197" y="5592884"/>
              <a:ext cx="80342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e</a:t>
              </a:r>
            </a:p>
          </p:txBody>
        </p:sp>
        <p:sp>
          <p:nvSpPr>
            <p:cNvPr id="60" name="TextBox 59">
              <a:extLst>
                <a:ext uri="{FF2B5EF4-FFF2-40B4-BE49-F238E27FC236}">
                  <a16:creationId xmlns:a16="http://schemas.microsoft.com/office/drawing/2014/main" id="{1D2DE428-C384-594F-ACE8-27E54653FFD0}"/>
                </a:ext>
              </a:extLst>
            </p:cNvPr>
            <p:cNvSpPr txBox="1"/>
            <p:nvPr/>
          </p:nvSpPr>
          <p:spPr>
            <a:xfrm>
              <a:off x="9441131" y="2834958"/>
              <a:ext cx="821059"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g</a:t>
              </a:r>
            </a:p>
          </p:txBody>
        </p:sp>
        <p:sp>
          <p:nvSpPr>
            <p:cNvPr id="61" name="TextBox 60">
              <a:extLst>
                <a:ext uri="{FF2B5EF4-FFF2-40B4-BE49-F238E27FC236}">
                  <a16:creationId xmlns:a16="http://schemas.microsoft.com/office/drawing/2014/main" id="{466D8EFA-E7F3-C441-B4C9-655C96637F9A}"/>
                </a:ext>
              </a:extLst>
            </p:cNvPr>
            <p:cNvSpPr txBox="1"/>
            <p:nvPr/>
          </p:nvSpPr>
          <p:spPr>
            <a:xfrm>
              <a:off x="10799234" y="210576"/>
              <a:ext cx="764953"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r</a:t>
              </a:r>
            </a:p>
          </p:txBody>
        </p:sp>
        <p:sp>
          <p:nvSpPr>
            <p:cNvPr id="62" name="TextBox 61">
              <a:extLst>
                <a:ext uri="{FF2B5EF4-FFF2-40B4-BE49-F238E27FC236}">
                  <a16:creationId xmlns:a16="http://schemas.microsoft.com/office/drawing/2014/main" id="{94499458-3CBA-AB42-9C35-9BDCDD2AB406}"/>
                </a:ext>
              </a:extLst>
            </p:cNvPr>
            <p:cNvSpPr txBox="1"/>
            <p:nvPr/>
          </p:nvSpPr>
          <p:spPr>
            <a:xfrm>
              <a:off x="9366025" y="-113747"/>
              <a:ext cx="84029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a</a:t>
              </a:r>
            </a:p>
          </p:txBody>
        </p:sp>
        <p:sp>
          <p:nvSpPr>
            <p:cNvPr id="63" name="TextBox 62">
              <a:extLst>
                <a:ext uri="{FF2B5EF4-FFF2-40B4-BE49-F238E27FC236}">
                  <a16:creationId xmlns:a16="http://schemas.microsoft.com/office/drawing/2014/main" id="{F1239D94-EF37-A54C-ACAD-5E61A61D130C}"/>
                </a:ext>
              </a:extLst>
            </p:cNvPr>
            <p:cNvSpPr txBox="1"/>
            <p:nvPr/>
          </p:nvSpPr>
          <p:spPr>
            <a:xfrm>
              <a:off x="4631450" y="3303685"/>
              <a:ext cx="579005" cy="1323439"/>
            </a:xfrm>
            <a:prstGeom prst="rect">
              <a:avLst/>
            </a:prstGeom>
            <a:solidFill>
              <a:srgbClr val="FFFFFF">
                <a:alpha val="0"/>
              </a:srgbClr>
            </a:solidFill>
          </p:spPr>
          <p:txBody>
            <a:bodyPr wrap="none" rtlCol="0">
              <a:spAutoFit/>
            </a:bodyPr>
            <a:lstStyle/>
            <a:p>
              <a:r>
                <a:rPr lang="en-US" sz="8000" spc="600" dirty="0">
                  <a:solidFill>
                    <a:srgbClr val="FF0000"/>
                  </a:solidFill>
                  <a:latin typeface="American Typewriter" panose="02090604020004020304" pitchFamily="18" charset="77"/>
                </a:rPr>
                <a:t>l</a:t>
              </a:r>
            </a:p>
          </p:txBody>
        </p:sp>
        <p:sp>
          <p:nvSpPr>
            <p:cNvPr id="64" name="TextBox 63">
              <a:extLst>
                <a:ext uri="{FF2B5EF4-FFF2-40B4-BE49-F238E27FC236}">
                  <a16:creationId xmlns:a16="http://schemas.microsoft.com/office/drawing/2014/main" id="{97A93773-D39A-DD48-B3A2-44DC997685BF}"/>
                </a:ext>
              </a:extLst>
            </p:cNvPr>
            <p:cNvSpPr txBox="1"/>
            <p:nvPr/>
          </p:nvSpPr>
          <p:spPr>
            <a:xfrm>
              <a:off x="6639843" y="1625226"/>
              <a:ext cx="579005" cy="1323439"/>
            </a:xfrm>
            <a:prstGeom prst="rect">
              <a:avLst/>
            </a:prstGeom>
            <a:solidFill>
              <a:srgbClr val="FFFFFF">
                <a:alpha val="0"/>
              </a:srgbClr>
            </a:solidFill>
          </p:spPr>
          <p:txBody>
            <a:bodyPr wrap="square" rtlCol="0">
              <a:spAutoFit/>
            </a:bodyPr>
            <a:lstStyle/>
            <a:p>
              <a:r>
                <a:rPr lang="en-US" sz="8000" spc="600" dirty="0" err="1">
                  <a:solidFill>
                    <a:srgbClr val="00B0F0"/>
                  </a:solidFill>
                  <a:latin typeface="Copperplate" panose="02000504000000020004" pitchFamily="2" charset="77"/>
                  <a:ea typeface="DengXian" panose="02010600030101010101" pitchFamily="2" charset="-122"/>
                  <a:cs typeface="Damascus" pitchFamily="2" charset="-78"/>
                </a:rPr>
                <a:t>i</a:t>
              </a:r>
              <a:endParaRPr lang="en-US" sz="8000" spc="600" dirty="0">
                <a:solidFill>
                  <a:srgbClr val="00B0F0"/>
                </a:solidFill>
                <a:latin typeface="Copperplate" panose="02000504000000020004" pitchFamily="2" charset="77"/>
                <a:ea typeface="DengXian" panose="02010600030101010101" pitchFamily="2" charset="-122"/>
                <a:cs typeface="Damascus" pitchFamily="2" charset="-78"/>
              </a:endParaRPr>
            </a:p>
          </p:txBody>
        </p:sp>
        <p:sp>
          <p:nvSpPr>
            <p:cNvPr id="65" name="TextBox 64">
              <a:extLst>
                <a:ext uri="{FF2B5EF4-FFF2-40B4-BE49-F238E27FC236}">
                  <a16:creationId xmlns:a16="http://schemas.microsoft.com/office/drawing/2014/main" id="{20B16F78-E80C-754C-BD0F-20B790D177C8}"/>
                </a:ext>
              </a:extLst>
            </p:cNvPr>
            <p:cNvSpPr txBox="1"/>
            <p:nvPr/>
          </p:nvSpPr>
          <p:spPr>
            <a:xfrm>
              <a:off x="1695741" y="-97500"/>
              <a:ext cx="946093"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n</a:t>
              </a:r>
            </a:p>
          </p:txBody>
        </p:sp>
        <p:sp>
          <p:nvSpPr>
            <p:cNvPr id="66" name="TextBox 65">
              <a:extLst>
                <a:ext uri="{FF2B5EF4-FFF2-40B4-BE49-F238E27FC236}">
                  <a16:creationId xmlns:a16="http://schemas.microsoft.com/office/drawing/2014/main" id="{A5221CE0-39D4-0945-A7BB-FE11C6AA89BD}"/>
                </a:ext>
              </a:extLst>
            </p:cNvPr>
            <p:cNvSpPr txBox="1"/>
            <p:nvPr/>
          </p:nvSpPr>
          <p:spPr>
            <a:xfrm>
              <a:off x="1870783" y="1813673"/>
              <a:ext cx="774571"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t</a:t>
              </a:r>
            </a:p>
          </p:txBody>
        </p:sp>
        <p:sp>
          <p:nvSpPr>
            <p:cNvPr id="67" name="TextBox 66">
              <a:extLst>
                <a:ext uri="{FF2B5EF4-FFF2-40B4-BE49-F238E27FC236}">
                  <a16:creationId xmlns:a16="http://schemas.microsoft.com/office/drawing/2014/main" id="{3663FC06-2EB4-7C46-B30F-D275EC0E2147}"/>
                </a:ext>
              </a:extLst>
            </p:cNvPr>
            <p:cNvSpPr txBox="1"/>
            <p:nvPr/>
          </p:nvSpPr>
          <p:spPr>
            <a:xfrm>
              <a:off x="3824811" y="2046270"/>
              <a:ext cx="832279"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e</a:t>
              </a:r>
            </a:p>
          </p:txBody>
        </p:sp>
        <p:sp>
          <p:nvSpPr>
            <p:cNvPr id="68" name="TextBox 67">
              <a:extLst>
                <a:ext uri="{FF2B5EF4-FFF2-40B4-BE49-F238E27FC236}">
                  <a16:creationId xmlns:a16="http://schemas.microsoft.com/office/drawing/2014/main" id="{6BE83345-DF58-674F-B668-8035B3C305B3}"/>
                </a:ext>
              </a:extLst>
            </p:cNvPr>
            <p:cNvSpPr txBox="1"/>
            <p:nvPr/>
          </p:nvSpPr>
          <p:spPr>
            <a:xfrm>
              <a:off x="6173023" y="2943024"/>
              <a:ext cx="888385"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g</a:t>
              </a:r>
            </a:p>
          </p:txBody>
        </p:sp>
        <p:sp>
          <p:nvSpPr>
            <p:cNvPr id="69" name="TextBox 68">
              <a:extLst>
                <a:ext uri="{FF2B5EF4-FFF2-40B4-BE49-F238E27FC236}">
                  <a16:creationId xmlns:a16="http://schemas.microsoft.com/office/drawing/2014/main" id="{CA03EA5F-C53E-EB4D-8694-88C085F5BC3B}"/>
                </a:ext>
              </a:extLst>
            </p:cNvPr>
            <p:cNvSpPr txBox="1"/>
            <p:nvPr/>
          </p:nvSpPr>
          <p:spPr>
            <a:xfrm>
              <a:off x="3318429" y="5246861"/>
              <a:ext cx="888385"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r</a:t>
              </a:r>
            </a:p>
          </p:txBody>
        </p:sp>
        <p:sp>
          <p:nvSpPr>
            <p:cNvPr id="70" name="TextBox 69">
              <a:extLst>
                <a:ext uri="{FF2B5EF4-FFF2-40B4-BE49-F238E27FC236}">
                  <a16:creationId xmlns:a16="http://schemas.microsoft.com/office/drawing/2014/main" id="{652636B1-F486-3B4A-8C12-3C23FD148EF6}"/>
                </a:ext>
              </a:extLst>
            </p:cNvPr>
            <p:cNvSpPr txBox="1"/>
            <p:nvPr/>
          </p:nvSpPr>
          <p:spPr>
            <a:xfrm>
              <a:off x="7721262" y="-82777"/>
              <a:ext cx="832279"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a</a:t>
              </a:r>
            </a:p>
          </p:txBody>
        </p:sp>
        <p:sp>
          <p:nvSpPr>
            <p:cNvPr id="71" name="TextBox 70">
              <a:extLst>
                <a:ext uri="{FF2B5EF4-FFF2-40B4-BE49-F238E27FC236}">
                  <a16:creationId xmlns:a16="http://schemas.microsoft.com/office/drawing/2014/main" id="{97A417BF-90BE-FF4F-AD44-8EC83A469E22}"/>
                </a:ext>
              </a:extLst>
            </p:cNvPr>
            <p:cNvSpPr txBox="1"/>
            <p:nvPr/>
          </p:nvSpPr>
          <p:spPr>
            <a:xfrm>
              <a:off x="11173230" y="2448496"/>
              <a:ext cx="832279" cy="1323439"/>
            </a:xfrm>
            <a:prstGeom prst="rect">
              <a:avLst/>
            </a:prstGeom>
            <a:solidFill>
              <a:srgbClr val="FFFFFF">
                <a:alpha val="0"/>
              </a:srgbClr>
            </a:solidFill>
          </p:spPr>
          <p:txBody>
            <a:bodyPr wrap="none" rtlCol="0">
              <a:spAutoFit/>
            </a:bodyPr>
            <a:lstStyle/>
            <a:p>
              <a:r>
                <a:rPr lang="en-US" sz="8000" spc="600" dirty="0">
                  <a:solidFill>
                    <a:srgbClr val="00B0F0"/>
                  </a:solidFill>
                  <a:latin typeface="Copperplate" panose="02000504000000020004" pitchFamily="2" charset="77"/>
                  <a:ea typeface="DengXian" panose="02010600030101010101" pitchFamily="2" charset="-122"/>
                  <a:cs typeface="Damascus" pitchFamily="2" charset="-78"/>
                </a:rPr>
                <a:t>l</a:t>
              </a:r>
            </a:p>
          </p:txBody>
        </p:sp>
      </p:grpSp>
      <p:sp>
        <p:nvSpPr>
          <p:cNvPr id="73" name="TextBox 72">
            <a:extLst>
              <a:ext uri="{FF2B5EF4-FFF2-40B4-BE49-F238E27FC236}">
                <a16:creationId xmlns:a16="http://schemas.microsoft.com/office/drawing/2014/main" id="{DEC0C4E8-5DDF-AE42-B1A4-2BE919BCB317}"/>
              </a:ext>
            </a:extLst>
          </p:cNvPr>
          <p:cNvSpPr txBox="1"/>
          <p:nvPr/>
        </p:nvSpPr>
        <p:spPr>
          <a:xfrm>
            <a:off x="3785286" y="2613801"/>
            <a:ext cx="4782078" cy="1323439"/>
          </a:xfrm>
          <a:prstGeom prst="rect">
            <a:avLst/>
          </a:prstGeom>
          <a:noFill/>
        </p:spPr>
        <p:txBody>
          <a:bodyPr wrap="none" rtlCol="0">
            <a:spAutoFit/>
          </a:bodyPr>
          <a:lstStyle/>
          <a:p>
            <a:r>
              <a:rPr lang="en-US" sz="8000" spc="600" dirty="0">
                <a:solidFill>
                  <a:srgbClr val="0070C0"/>
                </a:solidFill>
                <a:latin typeface="American Typewriter" panose="02090604020004020304" pitchFamily="18" charset="77"/>
              </a:rPr>
              <a:t>In</a:t>
            </a:r>
            <a:r>
              <a:rPr lang="en-US" sz="8000" spc="600" dirty="0">
                <a:solidFill>
                  <a:srgbClr val="6C6A6D"/>
                </a:solidFill>
                <a:latin typeface="American Typewriter" panose="02090604020004020304" pitchFamily="18" charset="77"/>
              </a:rPr>
              <a:t>te</a:t>
            </a:r>
            <a:r>
              <a:rPr lang="en-US" sz="8000" spc="600" dirty="0">
                <a:solidFill>
                  <a:srgbClr val="66933A"/>
                </a:solidFill>
                <a:latin typeface="American Typewriter" panose="02090604020004020304" pitchFamily="18" charset="77"/>
              </a:rPr>
              <a:t>gral</a:t>
            </a:r>
          </a:p>
        </p:txBody>
      </p:sp>
    </p:spTree>
    <p:extLst>
      <p:ext uri="{BB962C8B-B14F-4D97-AF65-F5344CB8AC3E}">
        <p14:creationId xmlns:p14="http://schemas.microsoft.com/office/powerpoint/2010/main" val="161931188"/>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par>
                                <p:cTn id="8" presetID="23" presetClass="entr" presetSubtype="16" fill="hold" grpId="0" nodeType="withEffect">
                                  <p:stCondLst>
                                    <p:cond delay="500"/>
                                  </p:stCondLst>
                                  <p:childTnLst>
                                    <p:set>
                                      <p:cBhvr>
                                        <p:cTn id="9" dur="1" fill="hold">
                                          <p:stCondLst>
                                            <p:cond delay="0"/>
                                          </p:stCondLst>
                                        </p:cTn>
                                        <p:tgtEl>
                                          <p:spTgt spid="73"/>
                                        </p:tgtEl>
                                        <p:attrNameLst>
                                          <p:attrName>style.visibility</p:attrName>
                                        </p:attrNameLst>
                                      </p:cBhvr>
                                      <p:to>
                                        <p:strVal val="visible"/>
                                      </p:to>
                                    </p:set>
                                    <p:anim calcmode="lin" valueType="num">
                                      <p:cBhvr>
                                        <p:cTn id="10" dur="3000" fill="hold"/>
                                        <p:tgtEl>
                                          <p:spTgt spid="73"/>
                                        </p:tgtEl>
                                        <p:attrNameLst>
                                          <p:attrName>ppt_w</p:attrName>
                                        </p:attrNameLst>
                                      </p:cBhvr>
                                      <p:tavLst>
                                        <p:tav tm="0">
                                          <p:val>
                                            <p:fltVal val="0"/>
                                          </p:val>
                                        </p:tav>
                                        <p:tav tm="100000">
                                          <p:val>
                                            <p:strVal val="#ppt_w"/>
                                          </p:val>
                                        </p:tav>
                                      </p:tavLst>
                                    </p:anim>
                                    <p:anim calcmode="lin" valueType="num">
                                      <p:cBhvr>
                                        <p:cTn id="11" dur="3000" fill="hold"/>
                                        <p:tgtEl>
                                          <p:spTgt spid="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F4DEE-56AD-F142-9D8F-1B128CBCE28A}"/>
              </a:ext>
            </a:extLst>
          </p:cNvPr>
          <p:cNvSpPr txBox="1"/>
          <p:nvPr/>
        </p:nvSpPr>
        <p:spPr>
          <a:xfrm>
            <a:off x="3785286" y="2613801"/>
            <a:ext cx="4782078" cy="1323439"/>
          </a:xfrm>
          <a:prstGeom prst="rect">
            <a:avLst/>
          </a:prstGeom>
          <a:noFill/>
        </p:spPr>
        <p:txBody>
          <a:bodyPr wrap="none" rtlCol="0">
            <a:spAutoFit/>
          </a:bodyPr>
          <a:lstStyle/>
          <a:p>
            <a:r>
              <a:rPr lang="en-US" sz="8000" spc="600" dirty="0">
                <a:solidFill>
                  <a:srgbClr val="0070C0"/>
                </a:solidFill>
                <a:latin typeface="American Typewriter" panose="02090604020004020304" pitchFamily="18" charset="77"/>
              </a:rPr>
              <a:t>In</a:t>
            </a:r>
            <a:r>
              <a:rPr lang="en-US" sz="8000" spc="600" dirty="0">
                <a:solidFill>
                  <a:srgbClr val="747176"/>
                </a:solidFill>
                <a:latin typeface="American Typewriter" panose="02090604020004020304" pitchFamily="18" charset="77"/>
              </a:rPr>
              <a:t>te</a:t>
            </a:r>
            <a:r>
              <a:rPr lang="en-US" sz="8000" spc="600" dirty="0">
                <a:solidFill>
                  <a:srgbClr val="66933A"/>
                </a:solidFill>
                <a:latin typeface="American Typewriter" panose="02090604020004020304" pitchFamily="18" charset="77"/>
              </a:rPr>
              <a:t>gral</a:t>
            </a:r>
          </a:p>
        </p:txBody>
      </p:sp>
      <p:sp>
        <p:nvSpPr>
          <p:cNvPr id="5" name="TextBox 4">
            <a:extLst>
              <a:ext uri="{FF2B5EF4-FFF2-40B4-BE49-F238E27FC236}">
                <a16:creationId xmlns:a16="http://schemas.microsoft.com/office/drawing/2014/main" id="{C2E8769A-10C3-6143-89AF-B99919C64006}"/>
              </a:ext>
            </a:extLst>
          </p:cNvPr>
          <p:cNvSpPr txBox="1"/>
          <p:nvPr/>
        </p:nvSpPr>
        <p:spPr>
          <a:xfrm>
            <a:off x="5367449" y="4710203"/>
            <a:ext cx="3199915" cy="707886"/>
          </a:xfrm>
          <a:prstGeom prst="rect">
            <a:avLst/>
          </a:prstGeom>
          <a:noFill/>
        </p:spPr>
        <p:txBody>
          <a:bodyPr wrap="none" rtlCol="0">
            <a:spAutoFit/>
          </a:bodyPr>
          <a:lstStyle/>
          <a:p>
            <a:r>
              <a:rPr lang="en-US" sz="4000" dirty="0">
                <a:solidFill>
                  <a:schemeClr val="tx1">
                    <a:lumMod val="65000"/>
                    <a:lumOff val="35000"/>
                  </a:schemeClr>
                </a:solidFill>
                <a:latin typeface="American Typewriter" panose="02090604020004020304" pitchFamily="18" charset="77"/>
              </a:rPr>
              <a:t>≠ integrated</a:t>
            </a:r>
          </a:p>
        </p:txBody>
      </p:sp>
    </p:spTree>
    <p:extLst>
      <p:ext uri="{BB962C8B-B14F-4D97-AF65-F5344CB8AC3E}">
        <p14:creationId xmlns:p14="http://schemas.microsoft.com/office/powerpoint/2010/main" val="498579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7CA725-E0E9-EC4F-BAD0-FAE6F879D753}"/>
              </a:ext>
            </a:extLst>
          </p:cNvPr>
          <p:cNvSpPr txBox="1"/>
          <p:nvPr/>
        </p:nvSpPr>
        <p:spPr>
          <a:xfrm>
            <a:off x="750445" y="393673"/>
            <a:ext cx="2315057" cy="646331"/>
          </a:xfrm>
          <a:prstGeom prst="rect">
            <a:avLst/>
          </a:prstGeom>
          <a:noFill/>
        </p:spPr>
        <p:txBody>
          <a:bodyPr wrap="none" rtlCol="0">
            <a:spAutoFit/>
          </a:bodyPr>
          <a:lstStyle/>
          <a:p>
            <a:r>
              <a:rPr lang="en-US" sz="3600" spc="600" dirty="0">
                <a:latin typeface="American Typewriter" panose="02090604020004020304" pitchFamily="18" charset="77"/>
              </a:rPr>
              <a:t>So long</a:t>
            </a:r>
          </a:p>
        </p:txBody>
      </p:sp>
      <p:pic>
        <p:nvPicPr>
          <p:cNvPr id="3074" name="Picture 2" descr="Afbeeldingsresultaat voor men lunch new york">
            <a:extLst>
              <a:ext uri="{FF2B5EF4-FFF2-40B4-BE49-F238E27FC236}">
                <a16:creationId xmlns:a16="http://schemas.microsoft.com/office/drawing/2014/main" id="{B8A4641E-8BD1-EA40-BB83-218AB362E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534"/>
            <a:ext cx="12192000" cy="81212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797907-1F60-1D47-846A-F5FE0CFDD01C}"/>
              </a:ext>
            </a:extLst>
          </p:cNvPr>
          <p:cNvSpPr txBox="1"/>
          <p:nvPr/>
        </p:nvSpPr>
        <p:spPr>
          <a:xfrm>
            <a:off x="381231" y="274611"/>
            <a:ext cx="2315057" cy="646331"/>
          </a:xfrm>
          <a:prstGeom prst="rect">
            <a:avLst/>
          </a:prstGeom>
          <a:noFill/>
        </p:spPr>
        <p:txBody>
          <a:bodyPr wrap="none" rtlCol="0">
            <a:spAutoFit/>
          </a:bodyPr>
          <a:lstStyle/>
          <a:p>
            <a:r>
              <a:rPr lang="en-US" sz="3600" spc="600" dirty="0">
                <a:latin typeface="American Typewriter" panose="02090604020004020304" pitchFamily="18" charset="77"/>
              </a:rPr>
              <a:t>So long</a:t>
            </a:r>
          </a:p>
        </p:txBody>
      </p:sp>
    </p:spTree>
    <p:extLst>
      <p:ext uri="{BB962C8B-B14F-4D97-AF65-F5344CB8AC3E}">
        <p14:creationId xmlns:p14="http://schemas.microsoft.com/office/powerpoint/2010/main" val="124541802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Gerelateerde afbeelding"/>
          <p:cNvPicPr preferRelativeResize="0"/>
          <p:nvPr/>
        </p:nvPicPr>
        <p:blipFill rotWithShape="1">
          <a:blip r:embed="rId3">
            <a:alphaModFix/>
          </a:blip>
          <a:srcRect/>
          <a:stretch/>
        </p:blipFill>
        <p:spPr>
          <a:xfrm>
            <a:off x="0" y="0"/>
            <a:ext cx="12192000" cy="6862792"/>
          </a:xfrm>
          <a:prstGeom prst="rect">
            <a:avLst/>
          </a:prstGeom>
          <a:noFill/>
          <a:ln>
            <a:noFill/>
          </a:ln>
        </p:spPr>
      </p:pic>
      <p:sp>
        <p:nvSpPr>
          <p:cNvPr id="253" name="Google Shape;253;p27"/>
          <p:cNvSpPr/>
          <p:nvPr/>
        </p:nvSpPr>
        <p:spPr>
          <a:xfrm>
            <a:off x="-406400" y="-355600"/>
            <a:ext cx="12954000" cy="7366000"/>
          </a:xfrm>
          <a:prstGeom prst="rect">
            <a:avLst/>
          </a:prstGeom>
          <a:solidFill>
            <a:srgbClr val="000000">
              <a:alpha val="40000"/>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Rectangle 11">
            <a:extLst>
              <a:ext uri="{FF2B5EF4-FFF2-40B4-BE49-F238E27FC236}">
                <a16:creationId xmlns:a16="http://schemas.microsoft.com/office/drawing/2014/main" id="{6ADECEAD-F197-AB46-B084-F9B8331A1399}"/>
              </a:ext>
            </a:extLst>
          </p:cNvPr>
          <p:cNvSpPr/>
          <p:nvPr/>
        </p:nvSpPr>
        <p:spPr>
          <a:xfrm>
            <a:off x="2048439" y="288958"/>
            <a:ext cx="8349621" cy="830997"/>
          </a:xfrm>
          <a:prstGeom prst="rect">
            <a:avLst/>
          </a:prstGeom>
          <a:noFill/>
          <a:ln>
            <a:noFill/>
          </a:ln>
        </p:spPr>
        <p:txBody>
          <a:bodyPr wrap="square">
            <a:spAutoFit/>
          </a:bodyPr>
          <a:lstStyle/>
          <a:p>
            <a:pPr algn="ctr"/>
            <a:r>
              <a:rPr lang="en-US" sz="2400" dirty="0">
                <a:solidFill>
                  <a:schemeClr val="bg1"/>
                </a:solidFill>
                <a:latin typeface="American Typewriter" panose="02090604020004020304" pitchFamily="18" charset="77"/>
              </a:rPr>
              <a:t>Informational Deliberation on the Value of the </a:t>
            </a:r>
            <a:br>
              <a:rPr lang="en-US" sz="2400" dirty="0">
                <a:solidFill>
                  <a:schemeClr val="bg1"/>
                </a:solidFill>
                <a:latin typeface="American Typewriter" panose="02090604020004020304" pitchFamily="18" charset="77"/>
              </a:rPr>
            </a:br>
            <a:r>
              <a:rPr lang="en-US" sz="2400" dirty="0">
                <a:solidFill>
                  <a:schemeClr val="bg1"/>
                </a:solidFill>
                <a:latin typeface="American Typewriter" panose="02090604020004020304" pitchFamily="18" charset="77"/>
              </a:rPr>
              <a:t>Smart Design Conceptual Foundation (3:30 – 5:00 PM)</a:t>
            </a:r>
          </a:p>
        </p:txBody>
      </p:sp>
      <p:pic>
        <p:nvPicPr>
          <p:cNvPr id="3" name="Picture 2">
            <a:extLst>
              <a:ext uri="{FF2B5EF4-FFF2-40B4-BE49-F238E27FC236}">
                <a16:creationId xmlns:a16="http://schemas.microsoft.com/office/drawing/2014/main" id="{80DC8E71-C686-5146-905F-3225962A4104}"/>
              </a:ext>
            </a:extLst>
          </p:cNvPr>
          <p:cNvPicPr>
            <a:picLocks noChangeAspect="1"/>
          </p:cNvPicPr>
          <p:nvPr/>
        </p:nvPicPr>
        <p:blipFill>
          <a:blip r:embed="rId4"/>
          <a:stretch>
            <a:fillRect/>
          </a:stretch>
        </p:blipFill>
        <p:spPr>
          <a:xfrm>
            <a:off x="3028033" y="1246904"/>
            <a:ext cx="6135935" cy="5170093"/>
          </a:xfrm>
          <a:prstGeom prst="rect">
            <a:avLst/>
          </a:prstGeom>
        </p:spPr>
      </p:pic>
    </p:spTree>
    <p:extLst>
      <p:ext uri="{BB962C8B-B14F-4D97-AF65-F5344CB8AC3E}">
        <p14:creationId xmlns:p14="http://schemas.microsoft.com/office/powerpoint/2010/main" val="40133994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relateerde afbeelding">
            <a:extLst>
              <a:ext uri="{FF2B5EF4-FFF2-40B4-BE49-F238E27FC236}">
                <a16:creationId xmlns:a16="http://schemas.microsoft.com/office/drawing/2014/main" id="{1B3802BF-4FAE-4C43-BD38-65AEABE7B9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00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Gerelateerde afbeelding"/>
          <p:cNvPicPr preferRelativeResize="0"/>
          <p:nvPr/>
        </p:nvPicPr>
        <p:blipFill rotWithShape="1">
          <a:blip r:embed="rId3">
            <a:alphaModFix/>
          </a:blip>
          <a:srcRect/>
          <a:stretch/>
        </p:blipFill>
        <p:spPr>
          <a:xfrm>
            <a:off x="0" y="0"/>
            <a:ext cx="12192000" cy="6862792"/>
          </a:xfrm>
          <a:prstGeom prst="rect">
            <a:avLst/>
          </a:prstGeom>
          <a:noFill/>
          <a:ln>
            <a:noFill/>
          </a:ln>
        </p:spPr>
      </p:pic>
      <p:sp>
        <p:nvSpPr>
          <p:cNvPr id="253" name="Google Shape;253;p27"/>
          <p:cNvSpPr/>
          <p:nvPr/>
        </p:nvSpPr>
        <p:spPr>
          <a:xfrm>
            <a:off x="-439432" y="-345089"/>
            <a:ext cx="12954000" cy="7366000"/>
          </a:xfrm>
          <a:prstGeom prst="rect">
            <a:avLst/>
          </a:prstGeom>
          <a:solidFill>
            <a:srgbClr val="000000">
              <a:alpha val="40000"/>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 name="Google Shape;120;p17">
            <a:extLst>
              <a:ext uri="{FF2B5EF4-FFF2-40B4-BE49-F238E27FC236}">
                <a16:creationId xmlns:a16="http://schemas.microsoft.com/office/drawing/2014/main" id="{F9D4B246-0B57-4E4A-B051-42B713A6AAE4}"/>
              </a:ext>
            </a:extLst>
          </p:cNvPr>
          <p:cNvSpPr/>
          <p:nvPr/>
        </p:nvSpPr>
        <p:spPr>
          <a:xfrm>
            <a:off x="2808931" y="549222"/>
            <a:ext cx="3600000" cy="3600000"/>
          </a:xfrm>
          <a:prstGeom prst="ellipse">
            <a:avLst/>
          </a:prstGeom>
          <a:solidFill>
            <a:schemeClr val="bg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Ecological</a:t>
            </a:r>
            <a:endParaRPr sz="1400" b="0" i="0" u="none" strike="noStrike" cap="none" dirty="0">
              <a:solidFill>
                <a:srgbClr val="000000"/>
              </a:solidFill>
              <a:latin typeface="American Typewriter" panose="02090604020004020304" pitchFamily="18" charset="77"/>
              <a:sym typeface="Arial"/>
            </a:endParaRP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0" name="Google Shape;120;p17">
            <a:extLst>
              <a:ext uri="{FF2B5EF4-FFF2-40B4-BE49-F238E27FC236}">
                <a16:creationId xmlns:a16="http://schemas.microsoft.com/office/drawing/2014/main" id="{299CF035-C897-E445-B93B-E395BF3BE62C}"/>
              </a:ext>
            </a:extLst>
          </p:cNvPr>
          <p:cNvSpPr/>
          <p:nvPr/>
        </p:nvSpPr>
        <p:spPr>
          <a:xfrm>
            <a:off x="6037568" y="549222"/>
            <a:ext cx="3600000" cy="3600000"/>
          </a:xfrm>
          <a:prstGeom prst="ellipse">
            <a:avLst/>
          </a:prstGeom>
          <a:solidFill>
            <a:schemeClr val="bg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Socio-Psychological</a:t>
            </a:r>
            <a:endParaRPr sz="1400" b="0" i="0" u="none" strike="noStrike" cap="none" dirty="0">
              <a:solidFill>
                <a:srgbClr val="000000"/>
              </a:solidFill>
              <a:latin typeface="American Typewriter" panose="02090604020004020304" pitchFamily="18" charset="77"/>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2" name="Google Shape;121;p17">
            <a:extLst>
              <a:ext uri="{FF2B5EF4-FFF2-40B4-BE49-F238E27FC236}">
                <a16:creationId xmlns:a16="http://schemas.microsoft.com/office/drawing/2014/main" id="{60995D13-9F2A-4846-8BE8-DE7C430FA76A}"/>
              </a:ext>
            </a:extLst>
          </p:cNvPr>
          <p:cNvSpPr/>
          <p:nvPr/>
        </p:nvSpPr>
        <p:spPr>
          <a:xfrm>
            <a:off x="4423250" y="2708779"/>
            <a:ext cx="3600000" cy="3600000"/>
          </a:xfrm>
          <a:prstGeom prst="ellipse">
            <a:avLst/>
          </a:prstGeom>
          <a:solidFill>
            <a:schemeClr val="bg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br>
              <a:rPr lang="en-US" sz="2000" b="0" i="0" u="none" strike="noStrike" cap="none" dirty="0">
                <a:solidFill>
                  <a:schemeClr val="lt1"/>
                </a:solidFill>
                <a:latin typeface="American Typewriter" panose="02090604020004020304" pitchFamily="18" charset="77"/>
                <a:ea typeface="Cutive"/>
                <a:cs typeface="Cutive"/>
                <a:sym typeface="Cutive"/>
              </a:rPr>
            </a:br>
            <a:r>
              <a:rPr lang="en-US" sz="2000" b="0" i="0" u="none" strike="noStrike" cap="none" dirty="0">
                <a:solidFill>
                  <a:schemeClr val="lt1"/>
                </a:solidFill>
                <a:latin typeface="American Typewriter" panose="02090604020004020304" pitchFamily="18" charset="77"/>
                <a:ea typeface="Cutive"/>
                <a:cs typeface="Cutive"/>
                <a:sym typeface="Cutive"/>
              </a:rPr>
              <a:t>Technical Systems Perspective</a:t>
            </a:r>
            <a:endParaRPr sz="1400" b="0" i="0" u="none" strike="noStrike" cap="none" dirty="0">
              <a:solidFill>
                <a:srgbClr val="000000"/>
              </a:solidFill>
              <a:latin typeface="American Typewriter" panose="02090604020004020304" pitchFamily="18" charset="77"/>
              <a:sym typeface="Arial"/>
            </a:endParaRPr>
          </a:p>
        </p:txBody>
      </p:sp>
      <p:sp>
        <p:nvSpPr>
          <p:cNvPr id="13" name="Google Shape;320;p34">
            <a:extLst>
              <a:ext uri="{FF2B5EF4-FFF2-40B4-BE49-F238E27FC236}">
                <a16:creationId xmlns:a16="http://schemas.microsoft.com/office/drawing/2014/main" id="{E437D27B-9005-3D45-B540-93A9A5D8F744}"/>
              </a:ext>
            </a:extLst>
          </p:cNvPr>
          <p:cNvSpPr txBox="1"/>
          <p:nvPr/>
        </p:nvSpPr>
        <p:spPr>
          <a:xfrm>
            <a:off x="7004451" y="1053471"/>
            <a:ext cx="176676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American Typewriter" panose="02090604020004020304" pitchFamily="18" charset="77"/>
                <a:ea typeface="Cutive"/>
                <a:cs typeface="Cutive"/>
                <a:sym typeface="Cutive"/>
              </a:rPr>
              <a:t>Day 1: 1</a:t>
            </a:r>
            <a:r>
              <a:rPr lang="en-US" sz="1400" b="0" i="0" u="none" strike="noStrike" cap="none" baseline="30000" dirty="0">
                <a:solidFill>
                  <a:srgbClr val="000000"/>
                </a:solidFill>
                <a:latin typeface="American Typewriter" panose="02090604020004020304" pitchFamily="18" charset="77"/>
                <a:ea typeface="Cutive"/>
                <a:cs typeface="Cutive"/>
                <a:sym typeface="Cutive"/>
              </a:rPr>
              <a:t>st</a:t>
            </a:r>
            <a:r>
              <a:rPr lang="en-US" sz="1400" b="0" i="0" u="none" strike="noStrike" cap="none" dirty="0">
                <a:solidFill>
                  <a:srgbClr val="000000"/>
                </a:solidFill>
                <a:latin typeface="American Typewriter" panose="02090604020004020304" pitchFamily="18" charset="77"/>
                <a:ea typeface="Cutive"/>
                <a:cs typeface="Cutive"/>
                <a:sym typeface="Cutive"/>
              </a:rPr>
              <a:t> case</a:t>
            </a:r>
            <a:endParaRPr dirty="0">
              <a:latin typeface="American Typewriter" panose="02090604020004020304" pitchFamily="18" charset="77"/>
            </a:endParaRPr>
          </a:p>
        </p:txBody>
      </p:sp>
      <p:pic>
        <p:nvPicPr>
          <p:cNvPr id="14" name="Google Shape;321;p34">
            <a:extLst>
              <a:ext uri="{FF2B5EF4-FFF2-40B4-BE49-F238E27FC236}">
                <a16:creationId xmlns:a16="http://schemas.microsoft.com/office/drawing/2014/main" id="{BA5092F2-9A8D-6042-B0FC-AEDF166ED345}"/>
              </a:ext>
            </a:extLst>
          </p:cNvPr>
          <p:cNvPicPr preferRelativeResize="0"/>
          <p:nvPr/>
        </p:nvPicPr>
        <p:blipFill rotWithShape="1">
          <a:blip r:embed="rId4">
            <a:alphaModFix/>
          </a:blip>
          <a:srcRect/>
          <a:stretch/>
        </p:blipFill>
        <p:spPr>
          <a:xfrm>
            <a:off x="6603540" y="1316693"/>
            <a:ext cx="2469506" cy="449001"/>
          </a:xfrm>
          <a:prstGeom prst="rect">
            <a:avLst/>
          </a:prstGeom>
          <a:noFill/>
          <a:ln>
            <a:noFill/>
          </a:ln>
        </p:spPr>
      </p:pic>
      <p:pic>
        <p:nvPicPr>
          <p:cNvPr id="15" name="Google Shape;325;p34" descr="Afbeeldingsresultaat voor logo hyperloop htt">
            <a:extLst>
              <a:ext uri="{FF2B5EF4-FFF2-40B4-BE49-F238E27FC236}">
                <a16:creationId xmlns:a16="http://schemas.microsoft.com/office/drawing/2014/main" id="{EC33E967-DD87-8A4F-B80F-B760D609FF27}"/>
              </a:ext>
            </a:extLst>
          </p:cNvPr>
          <p:cNvPicPr preferRelativeResize="0"/>
          <p:nvPr/>
        </p:nvPicPr>
        <p:blipFill rotWithShape="1">
          <a:blip r:embed="rId5">
            <a:alphaModFix/>
          </a:blip>
          <a:srcRect/>
          <a:stretch/>
        </p:blipFill>
        <p:spPr>
          <a:xfrm>
            <a:off x="3273492" y="1429766"/>
            <a:ext cx="2660441" cy="347168"/>
          </a:xfrm>
          <a:prstGeom prst="rect">
            <a:avLst/>
          </a:prstGeom>
          <a:noFill/>
          <a:ln>
            <a:noFill/>
          </a:ln>
        </p:spPr>
      </p:pic>
      <p:sp>
        <p:nvSpPr>
          <p:cNvPr id="17" name="Google Shape;326;p34">
            <a:extLst>
              <a:ext uri="{FF2B5EF4-FFF2-40B4-BE49-F238E27FC236}">
                <a16:creationId xmlns:a16="http://schemas.microsoft.com/office/drawing/2014/main" id="{6D120AC3-82D3-B44F-B37C-BCCE92627736}"/>
              </a:ext>
            </a:extLst>
          </p:cNvPr>
          <p:cNvSpPr txBox="1"/>
          <p:nvPr/>
        </p:nvSpPr>
        <p:spPr>
          <a:xfrm>
            <a:off x="2941698" y="1053471"/>
            <a:ext cx="1821268"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American Typewriter" panose="02090604020004020304" pitchFamily="18" charset="77"/>
                <a:ea typeface="Cutive"/>
                <a:cs typeface="Cutive"/>
                <a:sym typeface="Cutive"/>
              </a:rPr>
              <a:t>Day 2: 2</a:t>
            </a:r>
            <a:r>
              <a:rPr lang="en-US" sz="1400" b="0" i="0" u="none" strike="noStrike" cap="none" baseline="30000" dirty="0">
                <a:solidFill>
                  <a:srgbClr val="000000"/>
                </a:solidFill>
                <a:latin typeface="American Typewriter" panose="02090604020004020304" pitchFamily="18" charset="77"/>
                <a:ea typeface="Cutive"/>
                <a:cs typeface="Cutive"/>
                <a:sym typeface="Cutive"/>
              </a:rPr>
              <a:t>nd</a:t>
            </a:r>
            <a:r>
              <a:rPr lang="en-US" sz="1400" b="0" i="0" u="none" strike="noStrike" cap="none" dirty="0">
                <a:solidFill>
                  <a:srgbClr val="000000"/>
                </a:solidFill>
                <a:latin typeface="American Typewriter" panose="02090604020004020304" pitchFamily="18" charset="77"/>
                <a:ea typeface="Cutive"/>
                <a:cs typeface="Cutive"/>
                <a:sym typeface="Cutive"/>
              </a:rPr>
              <a:t> case</a:t>
            </a:r>
            <a:endParaRPr dirty="0">
              <a:latin typeface="American Typewriter" panose="02090604020004020304" pitchFamily="18" charset="77"/>
            </a:endParaRPr>
          </a:p>
        </p:txBody>
      </p:sp>
      <p:sp>
        <p:nvSpPr>
          <p:cNvPr id="24" name="Google Shape;322;p34">
            <a:extLst>
              <a:ext uri="{FF2B5EF4-FFF2-40B4-BE49-F238E27FC236}">
                <a16:creationId xmlns:a16="http://schemas.microsoft.com/office/drawing/2014/main" id="{9ECD14B4-785E-C84E-8EA6-AFAB5B0AFAD9}"/>
              </a:ext>
            </a:extLst>
          </p:cNvPr>
          <p:cNvSpPr txBox="1"/>
          <p:nvPr/>
        </p:nvSpPr>
        <p:spPr>
          <a:xfrm>
            <a:off x="5739303" y="4826631"/>
            <a:ext cx="1607889"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SMART </a:t>
            </a:r>
            <a:br>
              <a:rPr lang="en-US" sz="2000" b="0" i="0" u="none" strike="noStrike" cap="none" dirty="0">
                <a:solidFill>
                  <a:srgbClr val="000000"/>
                </a:solidFill>
                <a:latin typeface="Arial"/>
                <a:ea typeface="Arial"/>
                <a:cs typeface="Arial"/>
                <a:sym typeface="Arial"/>
              </a:rPr>
            </a:br>
            <a:r>
              <a:rPr lang="en-US" sz="2000" b="0" i="0" u="none" strike="noStrike" cap="none" dirty="0">
                <a:solidFill>
                  <a:srgbClr val="000000"/>
                </a:solidFill>
                <a:latin typeface="Arial"/>
                <a:ea typeface="Arial"/>
                <a:cs typeface="Arial"/>
                <a:sym typeface="Arial"/>
              </a:rPr>
              <a:t>City LA</a:t>
            </a:r>
            <a:endParaRPr dirty="0"/>
          </a:p>
        </p:txBody>
      </p:sp>
      <p:sp>
        <p:nvSpPr>
          <p:cNvPr id="25" name="Google Shape;327;p34">
            <a:extLst>
              <a:ext uri="{FF2B5EF4-FFF2-40B4-BE49-F238E27FC236}">
                <a16:creationId xmlns:a16="http://schemas.microsoft.com/office/drawing/2014/main" id="{0220D7E7-44A6-2746-A4CF-40FF734AABD6}"/>
              </a:ext>
            </a:extLst>
          </p:cNvPr>
          <p:cNvSpPr txBox="1"/>
          <p:nvPr/>
        </p:nvSpPr>
        <p:spPr>
          <a:xfrm>
            <a:off x="5259604" y="5588997"/>
            <a:ext cx="185653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merican Typewriter" panose="02090604020004020304" pitchFamily="18" charset="77"/>
                <a:ea typeface="Cutive"/>
                <a:cs typeface="Cutive"/>
                <a:sym typeface="Cutive"/>
              </a:rPr>
              <a:t>Day 3: 3</a:t>
            </a:r>
            <a:r>
              <a:rPr lang="en-US" sz="1400" b="0" i="0" u="none" strike="noStrike" cap="none" baseline="30000" dirty="0">
                <a:solidFill>
                  <a:srgbClr val="000000"/>
                </a:solidFill>
                <a:latin typeface="American Typewriter" panose="02090604020004020304" pitchFamily="18" charset="77"/>
                <a:ea typeface="Cutive"/>
                <a:cs typeface="Cutive"/>
                <a:sym typeface="Cutive"/>
              </a:rPr>
              <a:t>rd</a:t>
            </a:r>
            <a:r>
              <a:rPr lang="en-US" sz="1400" b="0" i="0" u="none" strike="noStrike" cap="none" dirty="0">
                <a:solidFill>
                  <a:srgbClr val="000000"/>
                </a:solidFill>
                <a:latin typeface="American Typewriter" panose="02090604020004020304" pitchFamily="18" charset="77"/>
                <a:ea typeface="Cutive"/>
                <a:cs typeface="Cutive"/>
                <a:sym typeface="Cutive"/>
              </a:rPr>
              <a:t> case</a:t>
            </a:r>
            <a:endParaRPr dirty="0">
              <a:latin typeface="American Typewriter" panose="02090604020004020304" pitchFamily="18" charset="77"/>
            </a:endParaRPr>
          </a:p>
        </p:txBody>
      </p:sp>
      <p:pic>
        <p:nvPicPr>
          <p:cNvPr id="26" name="Google Shape;328;p34" descr="Afbeeldingsresultaat voor logo city LA transparent">
            <a:extLst>
              <a:ext uri="{FF2B5EF4-FFF2-40B4-BE49-F238E27FC236}">
                <a16:creationId xmlns:a16="http://schemas.microsoft.com/office/drawing/2014/main" id="{A754B548-317C-0448-B7DC-22C0774BBCE2}"/>
              </a:ext>
            </a:extLst>
          </p:cNvPr>
          <p:cNvPicPr preferRelativeResize="0"/>
          <p:nvPr/>
        </p:nvPicPr>
        <p:blipFill rotWithShape="1">
          <a:blip r:embed="rId6">
            <a:alphaModFix/>
          </a:blip>
          <a:srcRect/>
          <a:stretch/>
        </p:blipFill>
        <p:spPr>
          <a:xfrm>
            <a:off x="5113058" y="4642670"/>
            <a:ext cx="926538" cy="923964"/>
          </a:xfrm>
          <a:prstGeom prst="rect">
            <a:avLst/>
          </a:prstGeom>
          <a:noFill/>
          <a:ln>
            <a:noFill/>
          </a:ln>
        </p:spPr>
      </p:pic>
      <p:sp>
        <p:nvSpPr>
          <p:cNvPr id="21" name="TextBox 20">
            <a:extLst>
              <a:ext uri="{FF2B5EF4-FFF2-40B4-BE49-F238E27FC236}">
                <a16:creationId xmlns:a16="http://schemas.microsoft.com/office/drawing/2014/main" id="{4355DFEF-5BDD-B24A-BD4E-F3FEDEE12CCE}"/>
              </a:ext>
            </a:extLst>
          </p:cNvPr>
          <p:cNvSpPr txBox="1"/>
          <p:nvPr/>
        </p:nvSpPr>
        <p:spPr>
          <a:xfrm>
            <a:off x="272244" y="375895"/>
            <a:ext cx="3186002" cy="954107"/>
          </a:xfrm>
          <a:prstGeom prst="rect">
            <a:avLst/>
          </a:prstGeom>
          <a:noFill/>
        </p:spPr>
        <p:txBody>
          <a:bodyPr wrap="square" rtlCol="0">
            <a:spAutoFit/>
          </a:bodyPr>
          <a:lstStyle/>
          <a:p>
            <a:r>
              <a:rPr lang="en-US" sz="2800" dirty="0">
                <a:solidFill>
                  <a:schemeClr val="bg1"/>
                </a:solidFill>
                <a:latin typeface="American Typewriter" panose="02090604020004020304" pitchFamily="18" charset="77"/>
              </a:rPr>
              <a:t>Today’s </a:t>
            </a:r>
            <a:br>
              <a:rPr lang="en-US" sz="2800" dirty="0">
                <a:solidFill>
                  <a:schemeClr val="bg1"/>
                </a:solidFill>
                <a:latin typeface="American Typewriter" panose="02090604020004020304" pitchFamily="18" charset="77"/>
              </a:rPr>
            </a:br>
            <a:r>
              <a:rPr lang="en-US" sz="2800" dirty="0">
                <a:solidFill>
                  <a:schemeClr val="bg1"/>
                </a:solidFill>
                <a:latin typeface="American Typewriter" panose="02090604020004020304" pitchFamily="18" charset="77"/>
              </a:rPr>
              <a:t>Journey</a:t>
            </a:r>
            <a:endParaRPr lang="en-US" sz="2800" spc="600" dirty="0">
              <a:solidFill>
                <a:schemeClr val="bg1"/>
              </a:solidFill>
              <a:latin typeface="American Typewriter" panose="02090604020004020304" pitchFamily="18" charset="77"/>
            </a:endParaRPr>
          </a:p>
        </p:txBody>
      </p:sp>
      <p:pic>
        <p:nvPicPr>
          <p:cNvPr id="16" name="Picture 15">
            <a:extLst>
              <a:ext uri="{FF2B5EF4-FFF2-40B4-BE49-F238E27FC236}">
                <a16:creationId xmlns:a16="http://schemas.microsoft.com/office/drawing/2014/main" id="{FE0AF04E-D0AA-1D4E-A045-3540755FE41B}"/>
              </a:ext>
            </a:extLst>
          </p:cNvPr>
          <p:cNvPicPr>
            <a:picLocks noChangeAspect="1"/>
          </p:cNvPicPr>
          <p:nvPr/>
        </p:nvPicPr>
        <p:blipFill>
          <a:blip r:embed="rId7"/>
          <a:stretch>
            <a:fillRect/>
          </a:stretch>
        </p:blipFill>
        <p:spPr>
          <a:xfrm>
            <a:off x="4525214" y="1948299"/>
            <a:ext cx="3141573" cy="2647067"/>
          </a:xfrm>
          <a:prstGeom prst="rect">
            <a:avLst/>
          </a:prstGeom>
        </p:spPr>
      </p:pic>
    </p:spTree>
    <p:extLst>
      <p:ext uri="{BB962C8B-B14F-4D97-AF65-F5344CB8AC3E}">
        <p14:creationId xmlns:p14="http://schemas.microsoft.com/office/powerpoint/2010/main" val="3438002911"/>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75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fbeeldingsresultaat voor today">
            <a:extLst>
              <a:ext uri="{FF2B5EF4-FFF2-40B4-BE49-F238E27FC236}">
                <a16:creationId xmlns:a16="http://schemas.microsoft.com/office/drawing/2014/main" id="{87027620-FD70-574F-BFF3-234A7D139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38" y="461665"/>
            <a:ext cx="2916570" cy="2916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4D8F57-6398-9D42-B9CA-019DA517499F}"/>
              </a:ext>
            </a:extLst>
          </p:cNvPr>
          <p:cNvSpPr txBox="1"/>
          <p:nvPr/>
        </p:nvSpPr>
        <p:spPr>
          <a:xfrm>
            <a:off x="942302" y="859777"/>
            <a:ext cx="1687641" cy="523220"/>
          </a:xfrm>
          <a:prstGeom prst="rect">
            <a:avLst/>
          </a:prstGeom>
          <a:noFill/>
        </p:spPr>
        <p:txBody>
          <a:bodyPr wrap="none" rtlCol="0">
            <a:spAutoFit/>
          </a:bodyPr>
          <a:lstStyle/>
          <a:p>
            <a:r>
              <a:rPr lang="en-US" sz="2800" dirty="0">
                <a:solidFill>
                  <a:srgbClr val="92D050"/>
                </a:solidFill>
                <a:latin typeface="American Typewriter" panose="02090604020004020304" pitchFamily="18" charset="77"/>
              </a:rPr>
              <a:t>program</a:t>
            </a:r>
          </a:p>
        </p:txBody>
      </p:sp>
      <p:sp>
        <p:nvSpPr>
          <p:cNvPr id="5" name="TextBox 4">
            <a:extLst>
              <a:ext uri="{FF2B5EF4-FFF2-40B4-BE49-F238E27FC236}">
                <a16:creationId xmlns:a16="http://schemas.microsoft.com/office/drawing/2014/main" id="{A838E683-FDCF-B04C-BACC-F06272EE19D0}"/>
              </a:ext>
            </a:extLst>
          </p:cNvPr>
          <p:cNvSpPr txBox="1"/>
          <p:nvPr/>
        </p:nvSpPr>
        <p:spPr>
          <a:xfrm>
            <a:off x="4284087" y="859777"/>
            <a:ext cx="6495048" cy="5262979"/>
          </a:xfrm>
          <a:prstGeom prst="rect">
            <a:avLst/>
          </a:prstGeom>
          <a:noFill/>
        </p:spPr>
        <p:txBody>
          <a:bodyPr wrap="none" rtlCol="0">
            <a:spAutoFit/>
          </a:bodyPr>
          <a:lstStyle/>
          <a:p>
            <a:r>
              <a:rPr lang="en-US" sz="2400" dirty="0">
                <a:latin typeface="American Typewriter" panose="02090604020004020304" pitchFamily="18" charset="77"/>
              </a:rPr>
              <a:t>Morning:</a:t>
            </a:r>
          </a:p>
          <a:p>
            <a:endParaRPr lang="en-US" sz="2200" dirty="0">
              <a:latin typeface="American Typewriter" panose="02090604020004020304" pitchFamily="18" charset="77"/>
            </a:endParaRPr>
          </a:p>
          <a:p>
            <a:pPr marL="342900" indent="-342900">
              <a:buFontTx/>
              <a:buChar char="-"/>
            </a:pPr>
            <a:r>
              <a:rPr lang="en-US" sz="2200" dirty="0">
                <a:latin typeface="American Typewriter" panose="02090604020004020304" pitchFamily="18" charset="77"/>
              </a:rPr>
              <a:t>Welcome Back</a:t>
            </a:r>
          </a:p>
          <a:p>
            <a:pPr marL="342900" indent="-342900">
              <a:buFontTx/>
              <a:buChar char="-"/>
            </a:pPr>
            <a:r>
              <a:rPr lang="en-US" sz="2200" dirty="0">
                <a:latin typeface="American Typewriter" panose="02090604020004020304" pitchFamily="18" charset="77"/>
              </a:rPr>
              <a:t>Intro to Smart City LA &amp; i3</a:t>
            </a:r>
          </a:p>
          <a:p>
            <a:pPr marL="342900" indent="-342900">
              <a:buFontTx/>
              <a:buChar char="-"/>
            </a:pPr>
            <a:r>
              <a:rPr lang="en-US" sz="2200" dirty="0">
                <a:latin typeface="American Typewriter" panose="02090604020004020304" pitchFamily="18" charset="77"/>
              </a:rPr>
              <a:t>Sprints on Smart City LA</a:t>
            </a:r>
          </a:p>
          <a:p>
            <a:pPr marL="342900" indent="-342900">
              <a:buFontTx/>
              <a:buChar char="-"/>
            </a:pPr>
            <a:endParaRPr lang="en-US" sz="2200" dirty="0">
              <a:latin typeface="American Typewriter" panose="02090604020004020304" pitchFamily="18" charset="77"/>
            </a:endParaRPr>
          </a:p>
          <a:p>
            <a:r>
              <a:rPr lang="en-US" sz="2200" dirty="0">
                <a:latin typeface="American Typewriter" panose="02090604020004020304" pitchFamily="18" charset="77"/>
              </a:rPr>
              <a:t>Lunch: AGM (STS RT members only)</a:t>
            </a:r>
          </a:p>
          <a:p>
            <a:endParaRPr lang="en-US" sz="2400" dirty="0">
              <a:latin typeface="American Typewriter" panose="02090604020004020304" pitchFamily="18" charset="77"/>
            </a:endParaRPr>
          </a:p>
          <a:p>
            <a:r>
              <a:rPr lang="en-US" sz="2400" dirty="0">
                <a:latin typeface="American Typewriter" panose="02090604020004020304" pitchFamily="18" charset="77"/>
              </a:rPr>
              <a:t>Afternoon:</a:t>
            </a:r>
          </a:p>
          <a:p>
            <a:endParaRPr lang="en-US" sz="2200" dirty="0">
              <a:latin typeface="American Typewriter" panose="02090604020004020304" pitchFamily="18" charset="77"/>
            </a:endParaRPr>
          </a:p>
          <a:p>
            <a:pPr marL="342900" indent="-342900">
              <a:buFontTx/>
              <a:buChar char="-"/>
            </a:pPr>
            <a:r>
              <a:rPr lang="en-US" sz="2200" dirty="0">
                <a:latin typeface="American Typewriter" panose="02090604020004020304" pitchFamily="18" charset="77"/>
              </a:rPr>
              <a:t>Smart City LA (cont.)</a:t>
            </a:r>
          </a:p>
          <a:p>
            <a:pPr marL="342900" indent="-342900">
              <a:buFontTx/>
              <a:buChar char="-"/>
            </a:pPr>
            <a:r>
              <a:rPr lang="en-US" sz="2200" dirty="0">
                <a:latin typeface="American Typewriter" panose="02090604020004020304" pitchFamily="18" charset="77"/>
              </a:rPr>
              <a:t>Jim </a:t>
            </a:r>
            <a:r>
              <a:rPr lang="en-US" sz="2200" dirty="0" err="1">
                <a:latin typeface="American Typewriter" panose="02090604020004020304" pitchFamily="18" charset="77"/>
              </a:rPr>
              <a:t>Spohrer</a:t>
            </a:r>
            <a:r>
              <a:rPr lang="en-US" sz="2200" dirty="0">
                <a:latin typeface="American Typewriter" panose="02090604020004020304" pitchFamily="18" charset="77"/>
              </a:rPr>
              <a:t> - IBM</a:t>
            </a:r>
          </a:p>
          <a:p>
            <a:pPr marL="342900" indent="-342900">
              <a:buFontTx/>
              <a:buChar char="-"/>
            </a:pPr>
            <a:r>
              <a:rPr lang="en-US" sz="2200" dirty="0">
                <a:latin typeface="American Typewriter" panose="02090604020004020304" pitchFamily="18" charset="77"/>
              </a:rPr>
              <a:t>Trondheim &amp; Close</a:t>
            </a:r>
          </a:p>
          <a:p>
            <a:pPr marL="342900" indent="-342900">
              <a:buFontTx/>
              <a:buChar char="-"/>
            </a:pPr>
            <a:endParaRPr lang="en-US" sz="2200" dirty="0">
              <a:latin typeface="American Typewriter" panose="02090604020004020304" pitchFamily="18" charset="77"/>
            </a:endParaRPr>
          </a:p>
          <a:p>
            <a:r>
              <a:rPr lang="en-US" sz="2200" dirty="0">
                <a:latin typeface="American Typewriter" panose="02090604020004020304" pitchFamily="18" charset="77"/>
              </a:rPr>
              <a:t>(Informal deliberation: Value </a:t>
            </a:r>
            <a:r>
              <a:rPr lang="en-US" sz="2200" dirty="0" err="1">
                <a:latin typeface="American Typewriter" panose="02090604020004020304" pitchFamily="18" charset="77"/>
              </a:rPr>
              <a:t>SmarT</a:t>
            </a:r>
            <a:r>
              <a:rPr lang="en-US" sz="2200" dirty="0">
                <a:latin typeface="American Typewriter" panose="02090604020004020304" pitchFamily="18" charset="77"/>
              </a:rPr>
              <a:t> Design …)</a:t>
            </a:r>
          </a:p>
        </p:txBody>
      </p:sp>
    </p:spTree>
    <p:extLst>
      <p:ext uri="{BB962C8B-B14F-4D97-AF65-F5344CB8AC3E}">
        <p14:creationId xmlns:p14="http://schemas.microsoft.com/office/powerpoint/2010/main" val="31413963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A541BCF3-E134-5845-B17A-A55337FE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49908"/>
          </a:xfrm>
          <a:prstGeom prst="rect">
            <a:avLst/>
          </a:prstGeom>
          <a:solidFill>
            <a:schemeClr val="tx1"/>
          </a:solidFill>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3D9A89C-111C-3947-AF1F-A5CE92B460DD}"/>
              </a:ext>
            </a:extLst>
          </p:cNvPr>
          <p:cNvSpPr/>
          <p:nvPr/>
        </p:nvSpPr>
        <p:spPr>
          <a:xfrm>
            <a:off x="191386" y="5399177"/>
            <a:ext cx="4976037" cy="1200329"/>
          </a:xfrm>
          <a:prstGeom prst="rect">
            <a:avLst/>
          </a:prstGeom>
          <a:noFill/>
        </p:spPr>
        <p:txBody>
          <a:bodyPr wrap="square">
            <a:spAutoFit/>
          </a:bodyPr>
          <a:lstStyle/>
          <a:p>
            <a:pPr algn="ctr"/>
            <a:r>
              <a:rPr lang="en-US" sz="2400" dirty="0">
                <a:latin typeface="American Typewriter" panose="02090604020004020304" pitchFamily="18" charset="77"/>
              </a:rPr>
              <a:t>LOS ANGELES COUNTY, CA including LOS ANGELES CITY and LONG BEACH CITY</a:t>
            </a:r>
            <a:endParaRPr lang="en-US" sz="2400" dirty="0">
              <a:effectLst/>
              <a:latin typeface="American Typewriter" panose="02090604020004020304" pitchFamily="18" charset="77"/>
            </a:endParaRPr>
          </a:p>
        </p:txBody>
      </p:sp>
    </p:spTree>
    <p:extLst>
      <p:ext uri="{BB962C8B-B14F-4D97-AF65-F5344CB8AC3E}">
        <p14:creationId xmlns:p14="http://schemas.microsoft.com/office/powerpoint/2010/main" val="129120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5;p21">
            <a:extLst>
              <a:ext uri="{FF2B5EF4-FFF2-40B4-BE49-F238E27FC236}">
                <a16:creationId xmlns:a16="http://schemas.microsoft.com/office/drawing/2014/main" id="{F96B2273-5B11-9F4C-A7B1-D055F29D7BC7}"/>
              </a:ext>
            </a:extLst>
          </p:cNvPr>
          <p:cNvSpPr txBox="1">
            <a:spLocks noGrp="1"/>
          </p:cNvSpPr>
          <p:nvPr>
            <p:ph type="ctrTitle"/>
          </p:nvPr>
        </p:nvSpPr>
        <p:spPr>
          <a:xfrm>
            <a:off x="423300" y="1129311"/>
            <a:ext cx="11345400" cy="444863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3240"/>
              <a:buFont typeface="Calibri"/>
              <a:buNone/>
            </a:pPr>
            <a:r>
              <a:rPr lang="en-US" sz="2400" dirty="0">
                <a:latin typeface="American Typewriter" panose="02090604020004020304" pitchFamily="18" charset="77"/>
              </a:rPr>
              <a:t>“A SMART CITY” </a:t>
            </a:r>
            <a:br>
              <a:rPr lang="en-US" sz="2400" dirty="0">
                <a:latin typeface="American Typewriter" panose="02090604020004020304" pitchFamily="18" charset="77"/>
              </a:rPr>
            </a:br>
            <a:r>
              <a:rPr lang="en-US" sz="2400" dirty="0">
                <a:latin typeface="American Typewriter" panose="02090604020004020304" pitchFamily="18" charset="77"/>
              </a:rPr>
              <a:t>uses ICT, IoT, and digital technologies  </a:t>
            </a:r>
            <a:br>
              <a:rPr lang="en-US" sz="2400" dirty="0">
                <a:latin typeface="American Typewriter" panose="02090604020004020304" pitchFamily="18" charset="77"/>
              </a:rPr>
            </a:br>
            <a:r>
              <a:rPr lang="en-US" sz="2400" dirty="0">
                <a:latin typeface="American Typewriter" panose="02090604020004020304" pitchFamily="18" charset="77"/>
              </a:rPr>
              <a:t>to enhance the quality and performance of urban services </a:t>
            </a:r>
            <a:br>
              <a:rPr lang="en-US" sz="2400" dirty="0">
                <a:latin typeface="American Typewriter" panose="02090604020004020304" pitchFamily="18" charset="77"/>
              </a:rPr>
            </a:br>
            <a:r>
              <a:rPr lang="en-US" sz="2400" dirty="0">
                <a:latin typeface="American Typewriter" panose="02090604020004020304" pitchFamily="18" charset="77"/>
              </a:rPr>
              <a:t>such as energy, transportation and utilities </a:t>
            </a:r>
            <a:br>
              <a:rPr lang="en-US" sz="2400" dirty="0">
                <a:latin typeface="American Typewriter" panose="02090604020004020304" pitchFamily="18" charset="77"/>
              </a:rPr>
            </a:br>
            <a:r>
              <a:rPr lang="en-US" sz="2400" dirty="0">
                <a:latin typeface="American Typewriter" panose="02090604020004020304" pitchFamily="18" charset="77"/>
              </a:rPr>
              <a:t>AND</a:t>
            </a:r>
            <a:br>
              <a:rPr lang="en-US" sz="2400" dirty="0">
                <a:latin typeface="American Typewriter" panose="02090604020004020304" pitchFamily="18" charset="77"/>
              </a:rPr>
            </a:br>
            <a:r>
              <a:rPr lang="en-US" sz="2400" dirty="0">
                <a:latin typeface="American Typewriter" panose="02090604020004020304" pitchFamily="18" charset="77"/>
              </a:rPr>
              <a:t> to share information with the public and improve citizen welfare.</a:t>
            </a:r>
            <a:br>
              <a:rPr lang="en-US" sz="2400" dirty="0">
                <a:latin typeface="American Typewriter" panose="02090604020004020304" pitchFamily="18" charset="77"/>
              </a:rPr>
            </a:br>
            <a:r>
              <a:rPr lang="en-US" sz="2400" dirty="0">
                <a:latin typeface="American Typewriter" panose="02090604020004020304" pitchFamily="18" charset="77"/>
              </a:rPr>
              <a:t>Solutions include various aspects of a “City Ecosystem”,</a:t>
            </a:r>
            <a:br>
              <a:rPr lang="en-US" sz="2400" dirty="0">
                <a:latin typeface="American Typewriter" panose="02090604020004020304" pitchFamily="18" charset="77"/>
              </a:rPr>
            </a:br>
            <a:r>
              <a:rPr lang="en-US" sz="2400" dirty="0">
                <a:latin typeface="American Typewriter" panose="02090604020004020304" pitchFamily="18" charset="77"/>
              </a:rPr>
              <a:t>which represents a “community” of SMART SERVICE SYSTEMS. </a:t>
            </a:r>
            <a:br>
              <a:rPr lang="en-US" sz="2400" dirty="0">
                <a:latin typeface="American Typewriter" panose="02090604020004020304" pitchFamily="18" charset="77"/>
              </a:rPr>
            </a:br>
            <a:endParaRPr sz="2400" dirty="0">
              <a:latin typeface="American Typewriter" panose="02090604020004020304" pitchFamily="18" charset="77"/>
            </a:endParaRPr>
          </a:p>
        </p:txBody>
      </p:sp>
    </p:spTree>
    <p:extLst>
      <p:ext uri="{BB962C8B-B14F-4D97-AF65-F5344CB8AC3E}">
        <p14:creationId xmlns:p14="http://schemas.microsoft.com/office/powerpoint/2010/main" val="319748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A3E73-ADEE-8046-803F-73BAE26B2CC0}"/>
              </a:ext>
            </a:extLst>
          </p:cNvPr>
          <p:cNvSpPr>
            <a:spLocks noGrp="1"/>
          </p:cNvSpPr>
          <p:nvPr>
            <p:ph type="ctrTitle"/>
          </p:nvPr>
        </p:nvSpPr>
        <p:spPr/>
        <p:txBody>
          <a:bodyPr/>
          <a:lstStyle/>
          <a:p>
            <a:endParaRPr lang="en-GB"/>
          </a:p>
        </p:txBody>
      </p:sp>
      <p:pic>
        <p:nvPicPr>
          <p:cNvPr id="7" name="Picture 2" descr="Image result for smart city components">
            <a:extLst>
              <a:ext uri="{FF2B5EF4-FFF2-40B4-BE49-F238E27FC236}">
                <a16:creationId xmlns:a16="http://schemas.microsoft.com/office/drawing/2014/main" id="{63319515-75DF-164A-B16D-7E14B1E54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9415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552AB776-E344-5444-958E-F8812B2417C9}"/>
              </a:ext>
            </a:extLst>
          </p:cNvPr>
          <p:cNvSpPr/>
          <p:nvPr/>
        </p:nvSpPr>
        <p:spPr>
          <a:xfrm>
            <a:off x="10165888" y="2484143"/>
            <a:ext cx="1844565" cy="155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2976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A3E73-ADEE-8046-803F-73BAE26B2CC0}"/>
              </a:ext>
            </a:extLst>
          </p:cNvPr>
          <p:cNvSpPr>
            <a:spLocks noGrp="1"/>
          </p:cNvSpPr>
          <p:nvPr>
            <p:ph type="ctrTitle"/>
          </p:nvPr>
        </p:nvSpPr>
        <p:spPr/>
        <p:txBody>
          <a:bodyPr/>
          <a:lstStyle/>
          <a:p>
            <a:endParaRPr lang="en-GB"/>
          </a:p>
        </p:txBody>
      </p:sp>
      <p:pic>
        <p:nvPicPr>
          <p:cNvPr id="5" name="Picture 4">
            <a:extLst>
              <a:ext uri="{FF2B5EF4-FFF2-40B4-BE49-F238E27FC236}">
                <a16:creationId xmlns:a16="http://schemas.microsoft.com/office/drawing/2014/main" id="{770A0E09-F59D-AD4C-BEF8-7D54926EAA2B}"/>
              </a:ext>
            </a:extLst>
          </p:cNvPr>
          <p:cNvPicPr>
            <a:picLocks noChangeAspect="1"/>
          </p:cNvPicPr>
          <p:nvPr/>
        </p:nvPicPr>
        <p:blipFill>
          <a:blip r:embed="rId2"/>
          <a:stretch>
            <a:fillRect/>
          </a:stretch>
        </p:blipFill>
        <p:spPr>
          <a:xfrm>
            <a:off x="0" y="-1"/>
            <a:ext cx="12192000" cy="7274785"/>
          </a:xfrm>
          <a:prstGeom prst="rect">
            <a:avLst/>
          </a:prstGeom>
        </p:spPr>
      </p:pic>
      <p:sp>
        <p:nvSpPr>
          <p:cNvPr id="9" name="Google Shape;235;p28">
            <a:extLst>
              <a:ext uri="{FF2B5EF4-FFF2-40B4-BE49-F238E27FC236}">
                <a16:creationId xmlns:a16="http://schemas.microsoft.com/office/drawing/2014/main" id="{E90B6F90-DEAD-CE4F-A111-5322ECE13097}"/>
              </a:ext>
            </a:extLst>
          </p:cNvPr>
          <p:cNvSpPr txBox="1"/>
          <p:nvPr/>
        </p:nvSpPr>
        <p:spPr>
          <a:xfrm>
            <a:off x="0" y="240215"/>
            <a:ext cx="2805420" cy="8821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a:latin typeface="American Typewriter" panose="02090604020004020304" pitchFamily="18" charset="77"/>
                <a:cs typeface="Calibri"/>
                <a:sym typeface="Calibri"/>
              </a:rPr>
              <a:t>SMART PARKING</a:t>
            </a:r>
            <a:endParaRPr dirty="0">
              <a:latin typeface="American Typewriter" panose="02090604020004020304" pitchFamily="18" charset="77"/>
            </a:endParaRPr>
          </a:p>
        </p:txBody>
      </p:sp>
    </p:spTree>
    <p:extLst>
      <p:ext uri="{BB962C8B-B14F-4D97-AF65-F5344CB8AC3E}">
        <p14:creationId xmlns:p14="http://schemas.microsoft.com/office/powerpoint/2010/main" val="19941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846</Words>
  <Application>Microsoft Macintosh PowerPoint</Application>
  <PresentationFormat>Widescreen</PresentationFormat>
  <Paragraphs>255</Paragraphs>
  <Slides>38</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Al Nile</vt:lpstr>
      <vt:lpstr>American Typewriter</vt:lpstr>
      <vt:lpstr>Apple Braille Pinpoint 8 Dot</vt:lpstr>
      <vt:lpstr>Arial</vt:lpstr>
      <vt:lpstr>Ayuthaya</vt:lpstr>
      <vt:lpstr>Calibri</vt:lpstr>
      <vt:lpstr>Calibri Light</vt:lpstr>
      <vt:lpstr>Copperplate</vt:lpstr>
      <vt:lpstr>System Font Regular</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“A SMART CITY”  uses ICT, IoT, and digital technologies   to enhance the quality and performance of urban services  such as energy, transportation and utilities  AND  to share information with the public and improve citizen welfare. Solutions include various aspects of a “City Ecosystem”, which represents a “community” of SMART SERVICE SYSTEMS.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Mark Govers</dc:creator>
  <cp:keywords/>
  <dc:description/>
  <cp:lastModifiedBy>Govers, Mark (HSR)</cp:lastModifiedBy>
  <cp:revision>60</cp:revision>
  <dcterms:created xsi:type="dcterms:W3CDTF">2019-08-20T18:43:32Z</dcterms:created>
  <dcterms:modified xsi:type="dcterms:W3CDTF">2019-08-25T19:33:10Z</dcterms:modified>
  <cp:category/>
</cp:coreProperties>
</file>