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467" r:id="rId2"/>
    <p:sldId id="411" r:id="rId3"/>
    <p:sldId id="476" r:id="rId4"/>
    <p:sldId id="488" r:id="rId5"/>
    <p:sldId id="349" r:id="rId6"/>
    <p:sldId id="486" r:id="rId7"/>
    <p:sldId id="502" r:id="rId8"/>
    <p:sldId id="500" r:id="rId9"/>
    <p:sldId id="501" r:id="rId10"/>
    <p:sldId id="261" r:id="rId11"/>
    <p:sldId id="262" r:id="rId12"/>
    <p:sldId id="263" r:id="rId13"/>
    <p:sldId id="498" r:id="rId14"/>
    <p:sldId id="497" r:id="rId15"/>
    <p:sldId id="264" r:id="rId16"/>
    <p:sldId id="265" r:id="rId17"/>
    <p:sldId id="362" r:id="rId18"/>
    <p:sldId id="289" r:id="rId19"/>
    <p:sldId id="489" r:id="rId20"/>
    <p:sldId id="309" r:id="rId21"/>
    <p:sldId id="327"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66933A"/>
    <a:srgbClr val="6C6A6D"/>
    <a:srgbClr val="747176"/>
    <a:srgbClr val="7030A0"/>
    <a:srgbClr val="AC0204"/>
    <a:srgbClr val="000D29"/>
    <a:srgbClr val="000C2A"/>
    <a:srgbClr val="001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335"/>
    <p:restoredTop sz="86693"/>
  </p:normalViewPr>
  <p:slideViewPr>
    <p:cSldViewPr snapToGrid="0" snapToObjects="1">
      <p:cViewPr varScale="1">
        <p:scale>
          <a:sx n="78" d="100"/>
          <a:sy n="78" d="100"/>
        </p:scale>
        <p:origin x="192" y="86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4D21AD-F1D0-0F49-9370-03F3F7D23D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5E1B5C-FA5B-194F-9FF2-1D373AECE4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E3A2C9-EDA3-AE49-906D-9941E9F743DF}" type="datetimeFigureOut">
              <a:rPr lang="en-US" smtClean="0"/>
              <a:t>8/26/19</a:t>
            </a:fld>
            <a:endParaRPr lang="en-US"/>
          </a:p>
        </p:txBody>
      </p:sp>
      <p:sp>
        <p:nvSpPr>
          <p:cNvPr id="4" name="Footer Placeholder 3">
            <a:extLst>
              <a:ext uri="{FF2B5EF4-FFF2-40B4-BE49-F238E27FC236}">
                <a16:creationId xmlns:a16="http://schemas.microsoft.com/office/drawing/2014/main" id="{C30FC7B2-C66B-1D49-9459-74CA8A8E6D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BC6508-2B42-4E45-8D22-E3D82CD666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F8414-E669-8343-9F8F-B096999E2068}" type="slidenum">
              <a:rPr lang="en-US" smtClean="0"/>
              <a:t>‹#›</a:t>
            </a:fld>
            <a:endParaRPr lang="en-US"/>
          </a:p>
        </p:txBody>
      </p:sp>
    </p:spTree>
    <p:extLst>
      <p:ext uri="{BB962C8B-B14F-4D97-AF65-F5344CB8AC3E}">
        <p14:creationId xmlns:p14="http://schemas.microsoft.com/office/powerpoint/2010/main" val="1811197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AA0A7-5479-5E49-B287-315DFBAE89AF}" type="datetimeFigureOut">
              <a:rPr lang="en-US" smtClean="0"/>
              <a:t>8/26/19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AA97E-76DE-394D-B163-EB426CBE2FBB}" type="slidenum">
              <a:rPr lang="en-US" smtClean="0"/>
              <a:t>‹#›</a:t>
            </a:fld>
            <a:endParaRPr lang="en-US"/>
          </a:p>
        </p:txBody>
      </p:sp>
    </p:spTree>
    <p:extLst>
      <p:ext uri="{BB962C8B-B14F-4D97-AF65-F5344CB8AC3E}">
        <p14:creationId xmlns:p14="http://schemas.microsoft.com/office/powerpoint/2010/main" val="343469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Perspectives are used differently in a new context to achieve humanity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MENSEN </a:t>
            </a:r>
            <a:r>
              <a:rPr lang="en-US" dirty="0" err="1"/>
              <a:t>toevoegen</a:t>
            </a:r>
            <a:r>
              <a:rPr lang="en-US" dirty="0"/>
              <a:t>!</a:t>
            </a:r>
            <a:endParaRPr dirty="0"/>
          </a:p>
        </p:txBody>
      </p:sp>
      <p:sp>
        <p:nvSpPr>
          <p:cNvPr id="250" name="Google Shape;2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57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Perspectives are used differently in a new context to achieve humanity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MENSEN </a:t>
            </a:r>
            <a:r>
              <a:rPr lang="en-US" dirty="0" err="1"/>
              <a:t>toevoegen</a:t>
            </a:r>
            <a:r>
              <a:rPr lang="en-US" dirty="0"/>
              <a:t>!</a:t>
            </a:r>
            <a:endParaRPr dirty="0"/>
          </a:p>
        </p:txBody>
      </p:sp>
      <p:sp>
        <p:nvSpPr>
          <p:cNvPr id="250" name="Google Shape;2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5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Perspectives are used differently in a new context to achieve humanity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MENSEN </a:t>
            </a:r>
            <a:r>
              <a:rPr lang="en-US" dirty="0" err="1"/>
              <a:t>toevoegen</a:t>
            </a:r>
            <a:r>
              <a:rPr lang="en-US" dirty="0"/>
              <a:t>!</a:t>
            </a:r>
            <a:endParaRPr dirty="0"/>
          </a:p>
        </p:txBody>
      </p:sp>
      <p:sp>
        <p:nvSpPr>
          <p:cNvPr id="250" name="Google Shape;2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34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8" name="Google Shape;35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630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0B55-B6DD-414C-8D87-533D09FD62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95C895-6C6B-C847-8D18-C53DCF6FC2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E9B1D1-F141-924A-B5BA-E9DB42AEF734}"/>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5" name="Footer Placeholder 4">
            <a:extLst>
              <a:ext uri="{FF2B5EF4-FFF2-40B4-BE49-F238E27FC236}">
                <a16:creationId xmlns:a16="http://schemas.microsoft.com/office/drawing/2014/main" id="{EB440137-1F20-884C-8EC3-F36A3A697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8D56C-7E11-454A-A831-B55381D8455B}"/>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210476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0019-0D95-A542-8ED8-7D8377610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FF9A28-3322-3045-A5B6-2E8EE74C26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51FD0-BF29-D045-BD23-E7C8757BFC7E}"/>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5" name="Footer Placeholder 4">
            <a:extLst>
              <a:ext uri="{FF2B5EF4-FFF2-40B4-BE49-F238E27FC236}">
                <a16:creationId xmlns:a16="http://schemas.microsoft.com/office/drawing/2014/main" id="{3459262A-7A7C-D443-9662-274AA6A6D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B39BE-B5C9-154C-9A52-AC42E7702BB4}"/>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349031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0BA64-3911-344C-BA97-A8D438A970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60F2A4-0FCB-8348-BD76-7EAADAB699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AD9B4-4845-1144-A4B4-87603BF462C4}"/>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5" name="Footer Placeholder 4">
            <a:extLst>
              <a:ext uri="{FF2B5EF4-FFF2-40B4-BE49-F238E27FC236}">
                <a16:creationId xmlns:a16="http://schemas.microsoft.com/office/drawing/2014/main" id="{BD48D9F6-CCCC-2D43-8217-1D91F3BA9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E93D4-511C-EC48-9688-5A4718CCCF7C}"/>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136701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E32D-5523-3E48-8202-764FDD26CE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14B94-2956-4D47-9408-3F5A891CE3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2CE98-BD73-B440-ABF9-ECB85EB71CE5}"/>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5" name="Footer Placeholder 4">
            <a:extLst>
              <a:ext uri="{FF2B5EF4-FFF2-40B4-BE49-F238E27FC236}">
                <a16:creationId xmlns:a16="http://schemas.microsoft.com/office/drawing/2014/main" id="{D56A5499-E3E9-6648-81AD-F95E8A779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79A3F-70EA-8A4B-886B-E650044D98D2}"/>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422203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0FF6-583E-1949-91D5-F6AB08563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2B0000-D73B-CD47-BF5E-91F134DB7E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E67C55-1D40-0C48-AA32-A567ED044A23}"/>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5" name="Footer Placeholder 4">
            <a:extLst>
              <a:ext uri="{FF2B5EF4-FFF2-40B4-BE49-F238E27FC236}">
                <a16:creationId xmlns:a16="http://schemas.microsoft.com/office/drawing/2014/main" id="{5A142460-D540-AC4F-AE29-D84A2CEC9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B1F8F-7627-1144-B02A-0B019DD055DA}"/>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365657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7DC2-9771-5841-B252-837E8860F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A9B02-0F24-B048-90E3-19B3B89541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A1223-77FF-F447-A73D-61B5572BE8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997EB8-3986-2D46-8596-198A4A27CE3C}"/>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6" name="Footer Placeholder 5">
            <a:extLst>
              <a:ext uri="{FF2B5EF4-FFF2-40B4-BE49-F238E27FC236}">
                <a16:creationId xmlns:a16="http://schemas.microsoft.com/office/drawing/2014/main" id="{586B9838-C8DE-EA44-ADBF-5ABACCDD2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86369-AD2A-A34D-8F50-B5A9D681104E}"/>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305146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3C2D-C4D0-E048-983E-D0F8FBB9DE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705AA-69B5-2E41-89E6-7C07BAD9F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E1903B-E992-E34B-803C-A4E256B486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F9FE5D-3C62-4A43-9CDF-74B44E60F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35B696-4C44-DA46-939B-3FD1EA754FC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46750-E52A-0145-A6DB-4514A2036DF4}"/>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8" name="Footer Placeholder 7">
            <a:extLst>
              <a:ext uri="{FF2B5EF4-FFF2-40B4-BE49-F238E27FC236}">
                <a16:creationId xmlns:a16="http://schemas.microsoft.com/office/drawing/2014/main" id="{41A93B6B-28FC-794E-9B69-678279E94B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C10042-8C26-2D45-869A-A2F444BC4154}"/>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135327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F210-0CD4-0346-A29A-8FEC07DB5D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ED124A-B7A7-A048-970F-B694CDC05D1F}"/>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4" name="Footer Placeholder 3">
            <a:extLst>
              <a:ext uri="{FF2B5EF4-FFF2-40B4-BE49-F238E27FC236}">
                <a16:creationId xmlns:a16="http://schemas.microsoft.com/office/drawing/2014/main" id="{9C356FC6-A2BA-7941-A2BD-7D6C4D80AC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C29CFD-E57B-EE4A-9AFF-49F61AABA6D9}"/>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61410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12736B-4061-C54E-9BA8-07570E42AC0A}"/>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3" name="Footer Placeholder 2">
            <a:extLst>
              <a:ext uri="{FF2B5EF4-FFF2-40B4-BE49-F238E27FC236}">
                <a16:creationId xmlns:a16="http://schemas.microsoft.com/office/drawing/2014/main" id="{3077041C-1376-4944-BC12-C1C333E41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497F30-CD44-6744-AC9A-A5E7A20B9B40}"/>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317642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538E-4EF9-E249-8A7D-CD07B0329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8A536A-2C3A-3B4E-A066-513EC17DC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4BB0D3-D62E-D441-8DA5-6BA5E3505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43539B-73CC-AB43-8FD8-FAA0A16FADFE}"/>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6" name="Footer Placeholder 5">
            <a:extLst>
              <a:ext uri="{FF2B5EF4-FFF2-40B4-BE49-F238E27FC236}">
                <a16:creationId xmlns:a16="http://schemas.microsoft.com/office/drawing/2014/main" id="{DD025610-885C-5E48-B509-C96B0E522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3449E-349B-B948-96DF-C17217506160}"/>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104124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1B6E-8462-B94E-BC36-B3D492EAA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9D2A0-4FE1-D744-BBEA-CCC1E4090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334BF9-FF14-5F4F-AB4C-03E70DB7C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D33199-A249-0243-98CF-C14435A58A49}"/>
              </a:ext>
            </a:extLst>
          </p:cNvPr>
          <p:cNvSpPr>
            <a:spLocks noGrp="1"/>
          </p:cNvSpPr>
          <p:nvPr>
            <p:ph type="dt" sz="half" idx="10"/>
          </p:nvPr>
        </p:nvSpPr>
        <p:spPr/>
        <p:txBody>
          <a:bodyPr/>
          <a:lstStyle/>
          <a:p>
            <a:fld id="{B8607871-A31C-2040-96D2-680F5EEA8400}" type="datetimeFigureOut">
              <a:rPr lang="en-US" smtClean="0"/>
              <a:t>8/26/19</a:t>
            </a:fld>
            <a:endParaRPr lang="en-US"/>
          </a:p>
        </p:txBody>
      </p:sp>
      <p:sp>
        <p:nvSpPr>
          <p:cNvPr id="6" name="Footer Placeholder 5">
            <a:extLst>
              <a:ext uri="{FF2B5EF4-FFF2-40B4-BE49-F238E27FC236}">
                <a16:creationId xmlns:a16="http://schemas.microsoft.com/office/drawing/2014/main" id="{B18E0965-01F1-6A4C-A7AD-EDC66D522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0C043-C7A6-744A-A8AE-123A1D331524}"/>
              </a:ext>
            </a:extLst>
          </p:cNvPr>
          <p:cNvSpPr>
            <a:spLocks noGrp="1"/>
          </p:cNvSpPr>
          <p:nvPr>
            <p:ph type="sldNum" sz="quarter" idx="12"/>
          </p:nvPr>
        </p:nvSpPr>
        <p:spPr/>
        <p:txBody>
          <a:bodyPr/>
          <a:lstStyle/>
          <a:p>
            <a:fld id="{EC8BA0BC-9CED-A847-82AB-1DADE5B8A59D}" type="slidenum">
              <a:rPr lang="en-US" smtClean="0"/>
              <a:t>‹#›</a:t>
            </a:fld>
            <a:endParaRPr lang="en-US"/>
          </a:p>
        </p:txBody>
      </p:sp>
    </p:spTree>
    <p:extLst>
      <p:ext uri="{BB962C8B-B14F-4D97-AF65-F5344CB8AC3E}">
        <p14:creationId xmlns:p14="http://schemas.microsoft.com/office/powerpoint/2010/main" val="160432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05DA3-FB6F-F744-9D0E-BB18C0BA43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A3D5D-0BAD-794D-AD0D-89EF98373A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2E225-A6FC-A64D-94A8-87C7AA0610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07871-A31C-2040-96D2-680F5EEA8400}" type="datetimeFigureOut">
              <a:rPr lang="en-US" smtClean="0"/>
              <a:t>8/26/19</a:t>
            </a:fld>
            <a:endParaRPr lang="en-US"/>
          </a:p>
        </p:txBody>
      </p:sp>
      <p:sp>
        <p:nvSpPr>
          <p:cNvPr id="5" name="Footer Placeholder 4">
            <a:extLst>
              <a:ext uri="{FF2B5EF4-FFF2-40B4-BE49-F238E27FC236}">
                <a16:creationId xmlns:a16="http://schemas.microsoft.com/office/drawing/2014/main" id="{2BEFD6C8-06DD-E94B-8D48-F5091F8FC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01EF35-7F66-7C4A-9F18-BCAF5798D1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BA0BC-9CED-A847-82AB-1DADE5B8A59D}" type="slidenum">
              <a:rPr lang="en-US" smtClean="0"/>
              <a:t>‹#›</a:t>
            </a:fld>
            <a:endParaRPr lang="en-US"/>
          </a:p>
        </p:txBody>
      </p:sp>
    </p:spTree>
    <p:extLst>
      <p:ext uri="{BB962C8B-B14F-4D97-AF65-F5344CB8AC3E}">
        <p14:creationId xmlns:p14="http://schemas.microsoft.com/office/powerpoint/2010/main" val="1969917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32533-BF9E-0D42-88C7-B75233ECA404}"/>
              </a:ext>
            </a:extLst>
          </p:cNvPr>
          <p:cNvSpPr txBox="1"/>
          <p:nvPr/>
        </p:nvSpPr>
        <p:spPr>
          <a:xfrm>
            <a:off x="562708" y="580292"/>
            <a:ext cx="3472938" cy="400110"/>
          </a:xfrm>
          <a:prstGeom prst="rect">
            <a:avLst/>
          </a:prstGeom>
          <a:noFill/>
        </p:spPr>
        <p:txBody>
          <a:bodyPr wrap="none" rtlCol="0">
            <a:spAutoFit/>
          </a:bodyPr>
          <a:lstStyle/>
          <a:p>
            <a:r>
              <a:rPr lang="en-US" sz="2000" dirty="0">
                <a:solidFill>
                  <a:schemeClr val="bg1"/>
                </a:solidFill>
                <a:latin typeface="American Typewriter" panose="02090604020004020304" pitchFamily="18" charset="77"/>
              </a:rPr>
              <a:t>(dummy slide, start day 2)</a:t>
            </a:r>
          </a:p>
        </p:txBody>
      </p:sp>
    </p:spTree>
    <p:extLst>
      <p:ext uri="{BB962C8B-B14F-4D97-AF65-F5344CB8AC3E}">
        <p14:creationId xmlns:p14="http://schemas.microsoft.com/office/powerpoint/2010/main" val="206944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62741" cy="6858000"/>
          </a:xfrm>
          <a:prstGeom prst="rect">
            <a:avLst/>
          </a:prstGeom>
        </p:spPr>
      </p:pic>
      <p:sp>
        <p:nvSpPr>
          <p:cNvPr id="6" name="TextBox 5"/>
          <p:cNvSpPr txBox="1"/>
          <p:nvPr/>
        </p:nvSpPr>
        <p:spPr>
          <a:xfrm>
            <a:off x="1788472" y="1420758"/>
            <a:ext cx="8268239" cy="3939540"/>
          </a:xfrm>
          <a:prstGeom prst="rect">
            <a:avLst/>
          </a:prstGeom>
          <a:solidFill>
            <a:schemeClr val="bg1"/>
          </a:solidFill>
        </p:spPr>
        <p:txBody>
          <a:bodyPr wrap="square" rtlCol="0">
            <a:spAutoFit/>
          </a:bodyPr>
          <a:lstStyle/>
          <a:p>
            <a:pPr algn="ctr"/>
            <a:br>
              <a:rPr lang="en-US" sz="4000" b="1" dirty="0">
                <a:solidFill>
                  <a:schemeClr val="tx1">
                    <a:lumMod val="75000"/>
                    <a:lumOff val="25000"/>
                  </a:schemeClr>
                </a:solidFill>
                <a:latin typeface="Arial Black" panose="020B0A04020102020204" pitchFamily="34" charset="0"/>
              </a:rPr>
            </a:br>
            <a:r>
              <a:rPr lang="en-US" sz="10000" b="1" dirty="0">
                <a:solidFill>
                  <a:schemeClr val="tx1">
                    <a:lumMod val="75000"/>
                    <a:lumOff val="25000"/>
                  </a:schemeClr>
                </a:solidFill>
                <a:latin typeface="Arial Black" panose="020B0A04020102020204" pitchFamily="34" charset="0"/>
              </a:rPr>
              <a:t>DESIGN</a:t>
            </a:r>
          </a:p>
          <a:p>
            <a:pPr algn="ctr"/>
            <a:r>
              <a:rPr lang="en-US" sz="5500" b="1" spc="300" dirty="0">
                <a:solidFill>
                  <a:schemeClr val="tx1">
                    <a:lumMod val="75000"/>
                    <a:lumOff val="25000"/>
                  </a:schemeClr>
                </a:solidFill>
                <a:latin typeface="Arial Black" panose="020B0A04020102020204" pitchFamily="34" charset="0"/>
              </a:rPr>
              <a:t>CHALLENGE</a:t>
            </a:r>
          </a:p>
          <a:p>
            <a:pPr algn="ctr"/>
            <a:endParaRPr lang="en-US" sz="5500" b="1" spc="300" dirty="0">
              <a:solidFill>
                <a:schemeClr val="tx1">
                  <a:lumMod val="75000"/>
                  <a:lumOff val="25000"/>
                </a:schemeClr>
              </a:solidFill>
              <a:latin typeface="Arial Black" panose="020B0A04020102020204" pitchFamily="34" charset="0"/>
            </a:endParaRPr>
          </a:p>
        </p:txBody>
      </p:sp>
      <p:sp>
        <p:nvSpPr>
          <p:cNvPr id="7" name="Rectangle 6">
            <a:extLst>
              <a:ext uri="{FF2B5EF4-FFF2-40B4-BE49-F238E27FC236}">
                <a16:creationId xmlns:a16="http://schemas.microsoft.com/office/drawing/2014/main" id="{41508A21-6CE8-FF41-B3FB-A3CD83477400}"/>
              </a:ext>
            </a:extLst>
          </p:cNvPr>
          <p:cNvSpPr/>
          <p:nvPr/>
        </p:nvSpPr>
        <p:spPr>
          <a:xfrm>
            <a:off x="9158990" y="0"/>
            <a:ext cx="3148967"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4FE46E-E5E2-BE47-A7E0-A04E2DF215EE}"/>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Afbeeldingsresultaat voor HTT hyperloop logo">
            <a:extLst>
              <a:ext uri="{FF2B5EF4-FFF2-40B4-BE49-F238E27FC236}">
                <a16:creationId xmlns:a16="http://schemas.microsoft.com/office/drawing/2014/main" id="{398D89A7-C10C-B748-86E0-A8A414FAC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Tree>
    <p:extLst>
      <p:ext uri="{BB962C8B-B14F-4D97-AF65-F5344CB8AC3E}">
        <p14:creationId xmlns:p14="http://schemas.microsoft.com/office/powerpoint/2010/main" val="39977539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53988-B841-A34D-8D46-FBC0FFD7D9BF}"/>
              </a:ext>
            </a:extLst>
          </p:cNvPr>
          <p:cNvSpPr txBox="1"/>
          <p:nvPr/>
        </p:nvSpPr>
        <p:spPr>
          <a:xfrm>
            <a:off x="750445" y="2320449"/>
            <a:ext cx="10518569" cy="3847207"/>
          </a:xfrm>
          <a:prstGeom prst="rect">
            <a:avLst/>
          </a:prstGeom>
          <a:noFill/>
        </p:spPr>
        <p:txBody>
          <a:bodyPr wrap="square" rtlCol="0">
            <a:spAutoFit/>
          </a:bodyPr>
          <a:lstStyle/>
          <a:p>
            <a:r>
              <a:rPr lang="en-US" sz="2800" b="1" dirty="0">
                <a:latin typeface="American Typewriter" panose="02090604020004020304" pitchFamily="18" charset="77"/>
              </a:rPr>
              <a:t>Design Challenges &amp; Constraints:</a:t>
            </a:r>
          </a:p>
          <a:p>
            <a:endParaRPr lang="en-US" sz="2400" dirty="0">
              <a:latin typeface="American Typewriter" panose="02090604020004020304" pitchFamily="18" charset="77"/>
            </a:endParaRPr>
          </a:p>
          <a:p>
            <a:pPr marL="457200" indent="-457200">
              <a:buAutoNum type="arabicPeriod"/>
            </a:pPr>
            <a:r>
              <a:rPr lang="en-US" sz="2400" dirty="0">
                <a:latin typeface="American Typewriter" panose="02090604020004020304" pitchFamily="18" charset="77"/>
              </a:rPr>
              <a:t>Maintaining engagement when not assigned a task</a:t>
            </a:r>
          </a:p>
          <a:p>
            <a:pPr marL="457200" indent="-457200">
              <a:buAutoNum type="arabicPeriod"/>
            </a:pPr>
            <a:r>
              <a:rPr lang="en-US" sz="2400" dirty="0">
                <a:latin typeface="American Typewriter" panose="02090604020004020304" pitchFamily="18" charset="77"/>
              </a:rPr>
              <a:t>Contributor-task matching</a:t>
            </a:r>
          </a:p>
          <a:p>
            <a:pPr marL="457200" indent="-457200">
              <a:buAutoNum type="arabicPeriod"/>
            </a:pPr>
            <a:r>
              <a:rPr lang="en-US" sz="2400" dirty="0">
                <a:latin typeface="American Typewriter" panose="02090604020004020304" pitchFamily="18" charset="77"/>
              </a:rPr>
              <a:t>Contributor accountability</a:t>
            </a:r>
          </a:p>
          <a:p>
            <a:pPr marL="457200" indent="-457200">
              <a:buAutoNum type="arabicPeriod"/>
            </a:pPr>
            <a:r>
              <a:rPr lang="en-US" sz="2400" dirty="0">
                <a:latin typeface="American Typewriter" panose="02090604020004020304" pitchFamily="18" charset="77"/>
              </a:rPr>
              <a:t>Selecting new contributors</a:t>
            </a:r>
          </a:p>
          <a:p>
            <a:pPr marL="457200" indent="-457200">
              <a:buAutoNum type="arabicPeriod"/>
            </a:pPr>
            <a:r>
              <a:rPr lang="en-US" sz="2400" dirty="0">
                <a:latin typeface="American Typewriter" panose="02090604020004020304" pitchFamily="18" charset="77"/>
              </a:rPr>
              <a:t>Managing crowd contribution</a:t>
            </a:r>
          </a:p>
          <a:p>
            <a:endParaRPr lang="en-US" sz="2400" dirty="0">
              <a:latin typeface="American Typewriter" panose="02090604020004020304" pitchFamily="18" charset="77"/>
            </a:endParaRPr>
          </a:p>
          <a:p>
            <a:r>
              <a:rPr lang="en-US" sz="2400" dirty="0">
                <a:latin typeface="American Typewriter" panose="02090604020004020304" pitchFamily="18" charset="77"/>
              </a:rPr>
              <a:t>Introduction of HTT people at the tables that will provide </a:t>
            </a:r>
            <a:br>
              <a:rPr lang="en-US" sz="2400" dirty="0">
                <a:latin typeface="American Typewriter" panose="02090604020004020304" pitchFamily="18" charset="77"/>
              </a:rPr>
            </a:br>
            <a:r>
              <a:rPr lang="en-US" sz="2400" dirty="0">
                <a:latin typeface="American Typewriter" panose="02090604020004020304" pitchFamily="18" charset="77"/>
              </a:rPr>
              <a:t>more info related to the challenges</a:t>
            </a:r>
          </a:p>
        </p:txBody>
      </p:sp>
      <p:sp>
        <p:nvSpPr>
          <p:cNvPr id="6" name="Rectangle 5">
            <a:extLst>
              <a:ext uri="{FF2B5EF4-FFF2-40B4-BE49-F238E27FC236}">
                <a16:creationId xmlns:a16="http://schemas.microsoft.com/office/drawing/2014/main" id="{D1EC5D16-F66A-8D45-8C60-97365A26E206}"/>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fbeeldingsresultaat voor HTT hyperloop logo">
            <a:extLst>
              <a:ext uri="{FF2B5EF4-FFF2-40B4-BE49-F238E27FC236}">
                <a16:creationId xmlns:a16="http://schemas.microsoft.com/office/drawing/2014/main" id="{4F52EC9C-99F0-3B4E-BD53-979C7F55F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
        <p:nvSpPr>
          <p:cNvPr id="8" name="TextBox 7">
            <a:extLst>
              <a:ext uri="{FF2B5EF4-FFF2-40B4-BE49-F238E27FC236}">
                <a16:creationId xmlns:a16="http://schemas.microsoft.com/office/drawing/2014/main" id="{2148CFA1-1FD8-8B40-9D4F-60EC9E650655}"/>
              </a:ext>
            </a:extLst>
          </p:cNvPr>
          <p:cNvSpPr txBox="1"/>
          <p:nvPr/>
        </p:nvSpPr>
        <p:spPr>
          <a:xfrm>
            <a:off x="750444" y="690344"/>
            <a:ext cx="10518569" cy="892552"/>
          </a:xfrm>
          <a:prstGeom prst="rect">
            <a:avLst/>
          </a:prstGeom>
          <a:noFill/>
        </p:spPr>
        <p:txBody>
          <a:bodyPr wrap="square" rtlCol="0">
            <a:spAutoFit/>
          </a:bodyPr>
          <a:lstStyle/>
          <a:p>
            <a:r>
              <a:rPr lang="en-US" sz="2800" b="1" dirty="0">
                <a:latin typeface="American Typewriter" panose="02090604020004020304" pitchFamily="18" charset="77"/>
              </a:rPr>
              <a:t>Mission of the </a:t>
            </a:r>
            <a:r>
              <a:rPr lang="en-US" sz="2800" b="1">
                <a:latin typeface="American Typewriter" panose="02090604020004020304" pitchFamily="18" charset="77"/>
              </a:rPr>
              <a:t>Design Session: </a:t>
            </a:r>
            <a:endParaRPr lang="en-US" sz="2800" dirty="0">
              <a:latin typeface="American Typewriter" panose="02090604020004020304" pitchFamily="18" charset="77"/>
            </a:endParaRPr>
          </a:p>
          <a:p>
            <a:r>
              <a:rPr lang="en-US" sz="2400" dirty="0">
                <a:latin typeface="American Typewriter" panose="02090604020004020304" pitchFamily="18" charset="77"/>
              </a:rPr>
              <a:t>Figuring out how to manage the crowd better.</a:t>
            </a:r>
            <a:endParaRPr lang="en-US" sz="2400" dirty="0">
              <a:latin typeface="American Typewriter" panose="02090604020004020304"/>
            </a:endParaRPr>
          </a:p>
        </p:txBody>
      </p:sp>
    </p:spTree>
    <p:extLst>
      <p:ext uri="{BB962C8B-B14F-4D97-AF65-F5344CB8AC3E}">
        <p14:creationId xmlns:p14="http://schemas.microsoft.com/office/powerpoint/2010/main" val="542948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53988-B841-A34D-8D46-FBC0FFD7D9BF}"/>
              </a:ext>
            </a:extLst>
          </p:cNvPr>
          <p:cNvSpPr txBox="1"/>
          <p:nvPr/>
        </p:nvSpPr>
        <p:spPr>
          <a:xfrm>
            <a:off x="750445" y="393673"/>
            <a:ext cx="10518569" cy="523220"/>
          </a:xfrm>
          <a:prstGeom prst="rect">
            <a:avLst/>
          </a:prstGeom>
          <a:noFill/>
        </p:spPr>
        <p:txBody>
          <a:bodyPr wrap="square" rtlCol="0">
            <a:spAutoFit/>
          </a:bodyPr>
          <a:lstStyle/>
          <a:p>
            <a:r>
              <a:rPr lang="en-US" sz="2800" b="1" dirty="0">
                <a:latin typeface="American Typewriter" panose="02090604020004020304"/>
              </a:rPr>
              <a:t>Directions about what is needed by HTT</a:t>
            </a:r>
          </a:p>
        </p:txBody>
      </p:sp>
      <p:sp>
        <p:nvSpPr>
          <p:cNvPr id="5" name="TextBox 4">
            <a:extLst>
              <a:ext uri="{FF2B5EF4-FFF2-40B4-BE49-F238E27FC236}">
                <a16:creationId xmlns:a16="http://schemas.microsoft.com/office/drawing/2014/main" id="{B2653988-B841-A34D-8D46-FBC0FFD7D9BF}"/>
              </a:ext>
            </a:extLst>
          </p:cNvPr>
          <p:cNvSpPr txBox="1"/>
          <p:nvPr/>
        </p:nvSpPr>
        <p:spPr>
          <a:xfrm>
            <a:off x="750444" y="1022650"/>
            <a:ext cx="10267326" cy="4401205"/>
          </a:xfrm>
          <a:prstGeom prst="rect">
            <a:avLst/>
          </a:prstGeom>
          <a:noFill/>
        </p:spPr>
        <p:txBody>
          <a:bodyPr wrap="square" rtlCol="0">
            <a:spAutoFit/>
          </a:bodyPr>
          <a:lstStyle/>
          <a:p>
            <a:pPr marL="342900" lvl="0" indent="-342900">
              <a:buFont typeface="+mj-lt"/>
              <a:buAutoNum type="arabicPeriod"/>
            </a:pPr>
            <a:r>
              <a:rPr lang="en-US" sz="2000" dirty="0">
                <a:latin typeface="American Typewriter" panose="02090604020004020304"/>
              </a:rPr>
              <a:t>Examples of where you’ve seen answers to the questions managed successfully?</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Wild and crazy ideas for answering the questions (nothing is too wild at HTT)</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Examples of technologies that will help</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Draw pictures of how your ideas fit Sr. Executives for going forward</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Want something that can really have a chance to work</a:t>
            </a:r>
            <a:endParaRPr lang="nl-NL" sz="2000" dirty="0">
              <a:latin typeface="American Typewriter" panose="02090604020004020304"/>
            </a:endParaRPr>
          </a:p>
          <a:p>
            <a:pPr marL="342900" indent="-342900">
              <a:buFont typeface="+mj-lt"/>
              <a:buAutoNum type="arabicPeriod"/>
            </a:pPr>
            <a:r>
              <a:rPr lang="en-US" sz="2000" dirty="0">
                <a:latin typeface="American Typewriter" panose="02090604020004020304"/>
              </a:rPr>
              <a:t>Assign someone at each table to keep time</a:t>
            </a:r>
            <a:endParaRPr lang="nl-NL" sz="2000" dirty="0">
              <a:latin typeface="American Typewriter" panose="02090604020004020304"/>
            </a:endParaRPr>
          </a:p>
          <a:p>
            <a:pPr marL="342900" indent="-342900">
              <a:buFont typeface="+mj-lt"/>
              <a:buAutoNum type="arabicPeriod"/>
            </a:pPr>
            <a:r>
              <a:rPr lang="en-US" sz="2000" dirty="0">
                <a:latin typeface="American Typewriter" panose="02090604020004020304"/>
              </a:rPr>
              <a:t>Use your subgroup’s understanding of the HTT context, your experience in design and your group’s creativity to carry out the design task.</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Each group can begin to converge its design ideas into a presentation for the plenary session after lunch. This presentation should reflect (1) an understanding of the context of HTT’s challenge and (2) specific design ideas in response to the design challenge. Be prepared to present on flipcharts after lunch in the plenary session. </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Select a team members (s) to present.</a:t>
            </a:r>
          </a:p>
        </p:txBody>
      </p:sp>
      <p:sp>
        <p:nvSpPr>
          <p:cNvPr id="8" name="Rectangle 7">
            <a:extLst>
              <a:ext uri="{FF2B5EF4-FFF2-40B4-BE49-F238E27FC236}">
                <a16:creationId xmlns:a16="http://schemas.microsoft.com/office/drawing/2014/main" id="{D21735AD-72EA-E148-8FEA-17D73B19991E}"/>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fbeeldingsresultaat voor HTT hyperloop logo">
            <a:extLst>
              <a:ext uri="{FF2B5EF4-FFF2-40B4-BE49-F238E27FC236}">
                <a16:creationId xmlns:a16="http://schemas.microsoft.com/office/drawing/2014/main" id="{DD235BDF-EBC0-3540-BD37-831B029F5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Tree>
    <p:extLst>
      <p:ext uri="{BB962C8B-B14F-4D97-AF65-F5344CB8AC3E}">
        <p14:creationId xmlns:p14="http://schemas.microsoft.com/office/powerpoint/2010/main" val="13746040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53988-B841-A34D-8D46-FBC0FFD7D9BF}"/>
              </a:ext>
            </a:extLst>
          </p:cNvPr>
          <p:cNvSpPr txBox="1"/>
          <p:nvPr/>
        </p:nvSpPr>
        <p:spPr>
          <a:xfrm>
            <a:off x="750445" y="393673"/>
            <a:ext cx="10518569" cy="523220"/>
          </a:xfrm>
          <a:prstGeom prst="rect">
            <a:avLst/>
          </a:prstGeom>
          <a:noFill/>
        </p:spPr>
        <p:txBody>
          <a:bodyPr wrap="square" rtlCol="0">
            <a:spAutoFit/>
          </a:bodyPr>
          <a:lstStyle/>
          <a:p>
            <a:r>
              <a:rPr lang="en-US" sz="2800" b="1" dirty="0">
                <a:latin typeface="American Typewriter" panose="02090604020004020304"/>
              </a:rPr>
              <a:t>Directions about what is needed by HTT</a:t>
            </a:r>
          </a:p>
        </p:txBody>
      </p:sp>
      <p:sp>
        <p:nvSpPr>
          <p:cNvPr id="5" name="TextBox 4">
            <a:extLst>
              <a:ext uri="{FF2B5EF4-FFF2-40B4-BE49-F238E27FC236}">
                <a16:creationId xmlns:a16="http://schemas.microsoft.com/office/drawing/2014/main" id="{B2653988-B841-A34D-8D46-FBC0FFD7D9BF}"/>
              </a:ext>
            </a:extLst>
          </p:cNvPr>
          <p:cNvSpPr txBox="1"/>
          <p:nvPr/>
        </p:nvSpPr>
        <p:spPr>
          <a:xfrm>
            <a:off x="750444" y="1022650"/>
            <a:ext cx="10267326" cy="5632311"/>
          </a:xfrm>
          <a:prstGeom prst="rect">
            <a:avLst/>
          </a:prstGeom>
          <a:noFill/>
        </p:spPr>
        <p:txBody>
          <a:bodyPr wrap="square" rtlCol="0">
            <a:spAutoFit/>
          </a:bodyPr>
          <a:lstStyle/>
          <a:p>
            <a:pPr marL="342900" lvl="0" indent="-342900">
              <a:buFont typeface="+mj-lt"/>
              <a:buAutoNum type="arabicPeriod"/>
            </a:pPr>
            <a:r>
              <a:rPr lang="en-US" sz="2000" dirty="0">
                <a:latin typeface="American Typewriter" panose="02090604020004020304"/>
              </a:rPr>
              <a:t>Examples of where you’ve seen answers to the questions managed successfully?</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Wild and crazy ideas for answering the questions (nothing is too wild at HTT)</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Examples of technologies that will help</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Draw pictures of how your ideas fit Sr. Executives for going forward</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Want something that can really have a chance to work</a:t>
            </a:r>
            <a:endParaRPr lang="nl-NL" sz="2000" dirty="0">
              <a:latin typeface="American Typewriter" panose="02090604020004020304"/>
            </a:endParaRPr>
          </a:p>
          <a:p>
            <a:pPr marL="342900" indent="-342900">
              <a:buFont typeface="+mj-lt"/>
              <a:buAutoNum type="arabicPeriod"/>
            </a:pPr>
            <a:r>
              <a:rPr lang="en-US" sz="2000" dirty="0">
                <a:latin typeface="American Typewriter" panose="02090604020004020304"/>
              </a:rPr>
              <a:t>Assign someone at each table to keep time</a:t>
            </a:r>
            <a:endParaRPr lang="nl-NL" sz="2000" dirty="0">
              <a:latin typeface="American Typewriter" panose="02090604020004020304"/>
            </a:endParaRPr>
          </a:p>
          <a:p>
            <a:pPr marL="342900" indent="-342900">
              <a:buFont typeface="+mj-lt"/>
              <a:buAutoNum type="arabicPeriod"/>
            </a:pPr>
            <a:r>
              <a:rPr lang="en-US" sz="2000" dirty="0">
                <a:latin typeface="American Typewriter" panose="02090604020004020304"/>
              </a:rPr>
              <a:t>Use your subgroup’s understanding of the HTT context, your experience in design and your group’s creativity to carry out the design task.</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Each group can begin to converge its design ideas into a presentation for the plenary session after lunch. This presentation should reflect (1) an understanding of the context of HTT’s challenge and (2) specific design ideas in response to the design challenge. Be prepared to present on flipcharts after lunch in the plenary session. </a:t>
            </a:r>
            <a:endParaRPr lang="nl-NL" sz="2000" dirty="0">
              <a:latin typeface="American Typewriter" panose="02090604020004020304"/>
            </a:endParaRPr>
          </a:p>
          <a:p>
            <a:pPr marL="342900" lvl="0" indent="-342900">
              <a:buFont typeface="+mj-lt"/>
              <a:buAutoNum type="arabicPeriod"/>
            </a:pPr>
            <a:r>
              <a:rPr lang="en-US" sz="2000" dirty="0">
                <a:latin typeface="American Typewriter" panose="02090604020004020304"/>
              </a:rPr>
              <a:t>Select a team members (s) to present.</a:t>
            </a:r>
          </a:p>
          <a:p>
            <a:pPr marL="342900" lvl="0" indent="-342900">
              <a:buFont typeface="+mj-lt"/>
              <a:buAutoNum type="arabicPeriod"/>
            </a:pPr>
            <a:endParaRPr lang="en-US" sz="2000" dirty="0">
              <a:latin typeface="American Typewriter" panose="02090604020004020304"/>
            </a:endParaRPr>
          </a:p>
          <a:p>
            <a:pPr lvl="0"/>
            <a:r>
              <a:rPr lang="en-US" sz="2000" dirty="0">
                <a:latin typeface="American Typewriter" panose="02090604020004020304"/>
              </a:rPr>
              <a:t>Note: </a:t>
            </a:r>
          </a:p>
          <a:p>
            <a:pPr marL="342900" lvl="0" indent="-342900">
              <a:buFont typeface="System Font Regular"/>
              <a:buChar char="-"/>
            </a:pPr>
            <a:r>
              <a:rPr lang="en-US" sz="2000" dirty="0">
                <a:latin typeface="American Typewriter" panose="02090604020004020304"/>
              </a:rPr>
              <a:t>Take into consider the STS Conceptual Foundation</a:t>
            </a:r>
          </a:p>
          <a:p>
            <a:pPr marL="342900" lvl="0" indent="-342900">
              <a:buFont typeface="System Font Regular"/>
              <a:buChar char="-"/>
            </a:pPr>
            <a:r>
              <a:rPr lang="en-US" sz="2000" dirty="0">
                <a:latin typeface="American Typewriter" panose="02090604020004020304"/>
              </a:rPr>
              <a:t>Report out at (time)</a:t>
            </a:r>
          </a:p>
        </p:txBody>
      </p:sp>
      <p:sp>
        <p:nvSpPr>
          <p:cNvPr id="8" name="Rectangle 7">
            <a:extLst>
              <a:ext uri="{FF2B5EF4-FFF2-40B4-BE49-F238E27FC236}">
                <a16:creationId xmlns:a16="http://schemas.microsoft.com/office/drawing/2014/main" id="{D21735AD-72EA-E148-8FEA-17D73B19991E}"/>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fbeeldingsresultaat voor HTT hyperloop logo">
            <a:extLst>
              <a:ext uri="{FF2B5EF4-FFF2-40B4-BE49-F238E27FC236}">
                <a16:creationId xmlns:a16="http://schemas.microsoft.com/office/drawing/2014/main" id="{DD235BDF-EBC0-3540-BD37-831B029F5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pic>
        <p:nvPicPr>
          <p:cNvPr id="7" name="Picture 6">
            <a:extLst>
              <a:ext uri="{FF2B5EF4-FFF2-40B4-BE49-F238E27FC236}">
                <a16:creationId xmlns:a16="http://schemas.microsoft.com/office/drawing/2014/main" id="{67E2D526-29F2-6E4B-B5C9-27BA299A2ABD}"/>
              </a:ext>
            </a:extLst>
          </p:cNvPr>
          <p:cNvPicPr>
            <a:picLocks noChangeAspect="1"/>
          </p:cNvPicPr>
          <p:nvPr/>
        </p:nvPicPr>
        <p:blipFill>
          <a:blip r:embed="rId3"/>
          <a:stretch>
            <a:fillRect/>
          </a:stretch>
        </p:blipFill>
        <p:spPr>
          <a:xfrm>
            <a:off x="7918025" y="4973866"/>
            <a:ext cx="2120659" cy="1786852"/>
          </a:xfrm>
          <a:prstGeom prst="rect">
            <a:avLst/>
          </a:prstGeom>
        </p:spPr>
      </p:pic>
    </p:spTree>
    <p:extLst>
      <p:ext uri="{BB962C8B-B14F-4D97-AF65-F5344CB8AC3E}">
        <p14:creationId xmlns:p14="http://schemas.microsoft.com/office/powerpoint/2010/main" val="12188749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fbeeldingsresultaat voor lunch on girder in new york in the 20's funny">
            <a:extLst>
              <a:ext uri="{FF2B5EF4-FFF2-40B4-BE49-F238E27FC236}">
                <a16:creationId xmlns:a16="http://schemas.microsoft.com/office/drawing/2014/main" id="{F1D8C8AC-1CE4-594F-96F8-4C6F0E326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777"/>
            <a:ext cx="12192000" cy="81355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2BA5F28-2147-8640-8A3E-756FC0107418}"/>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fbeeldingsresultaat voor HTT hyperloop logo">
            <a:extLst>
              <a:ext uri="{FF2B5EF4-FFF2-40B4-BE49-F238E27FC236}">
                <a16:creationId xmlns:a16="http://schemas.microsoft.com/office/drawing/2014/main" id="{0D19548F-34DA-0B4D-A564-698A198A5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
        <p:nvSpPr>
          <p:cNvPr id="7" name="TextBox 6">
            <a:extLst>
              <a:ext uri="{FF2B5EF4-FFF2-40B4-BE49-F238E27FC236}">
                <a16:creationId xmlns:a16="http://schemas.microsoft.com/office/drawing/2014/main" id="{E557E735-47B1-A649-93F3-25CE9CEE1C63}"/>
              </a:ext>
            </a:extLst>
          </p:cNvPr>
          <p:cNvSpPr txBox="1"/>
          <p:nvPr/>
        </p:nvSpPr>
        <p:spPr>
          <a:xfrm>
            <a:off x="750445" y="393673"/>
            <a:ext cx="6216895" cy="1200329"/>
          </a:xfrm>
          <a:prstGeom prst="rect">
            <a:avLst/>
          </a:prstGeom>
          <a:noFill/>
        </p:spPr>
        <p:txBody>
          <a:bodyPr wrap="none" rtlCol="0">
            <a:spAutoFit/>
          </a:bodyPr>
          <a:lstStyle/>
          <a:p>
            <a:r>
              <a:rPr lang="en-US" sz="3600" spc="600" dirty="0">
                <a:latin typeface="American Typewriter" panose="02090604020004020304" pitchFamily="18" charset="77"/>
              </a:rPr>
              <a:t>Group work &amp; lunch</a:t>
            </a:r>
            <a:br>
              <a:rPr lang="en-US" sz="3600" spc="600" dirty="0">
                <a:latin typeface="American Typewriter" panose="02090604020004020304" pitchFamily="18" charset="77"/>
              </a:rPr>
            </a:br>
            <a:r>
              <a:rPr lang="en-US" sz="3600" spc="600" dirty="0">
                <a:latin typeface="American Typewriter" panose="02090604020004020304" pitchFamily="18" charset="77"/>
              </a:rPr>
              <a:t>Report-out at (time)</a:t>
            </a:r>
          </a:p>
        </p:txBody>
      </p:sp>
    </p:spTree>
    <p:extLst>
      <p:ext uri="{BB962C8B-B14F-4D97-AF65-F5344CB8AC3E}">
        <p14:creationId xmlns:p14="http://schemas.microsoft.com/office/powerpoint/2010/main" val="3410950499"/>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47213"/>
            <a:ext cx="11430000" cy="11430000"/>
          </a:xfrm>
          <a:prstGeom prst="rect">
            <a:avLst/>
          </a:prstGeom>
        </p:spPr>
      </p:pic>
      <p:sp>
        <p:nvSpPr>
          <p:cNvPr id="6" name="TextBox 5">
            <a:extLst>
              <a:ext uri="{FF2B5EF4-FFF2-40B4-BE49-F238E27FC236}">
                <a16:creationId xmlns:a16="http://schemas.microsoft.com/office/drawing/2014/main" id="{B2653988-B841-A34D-8D46-FBC0FFD7D9BF}"/>
              </a:ext>
            </a:extLst>
          </p:cNvPr>
          <p:cNvSpPr txBox="1"/>
          <p:nvPr/>
        </p:nvSpPr>
        <p:spPr>
          <a:xfrm>
            <a:off x="1834403" y="3153114"/>
            <a:ext cx="2855639" cy="954107"/>
          </a:xfrm>
          <a:prstGeom prst="rect">
            <a:avLst/>
          </a:prstGeom>
          <a:noFill/>
        </p:spPr>
        <p:txBody>
          <a:bodyPr wrap="square" rtlCol="0">
            <a:spAutoFit/>
          </a:bodyPr>
          <a:lstStyle/>
          <a:p>
            <a:pPr algn="ctr"/>
            <a:r>
              <a:rPr lang="en-US" sz="2800" spc="600" dirty="0">
                <a:latin typeface="American Typewriter" panose="02090604020004020304" pitchFamily="18" charset="77"/>
              </a:rPr>
              <a:t>Group</a:t>
            </a:r>
          </a:p>
          <a:p>
            <a:pPr algn="ctr"/>
            <a:r>
              <a:rPr lang="en-US" sz="2800" spc="600" dirty="0">
                <a:latin typeface="American Typewriter" panose="02090604020004020304" pitchFamily="18" charset="77"/>
              </a:rPr>
              <a:t>Report Out</a:t>
            </a:r>
          </a:p>
        </p:txBody>
      </p:sp>
      <p:sp>
        <p:nvSpPr>
          <p:cNvPr id="7" name="Rectangle 6">
            <a:extLst>
              <a:ext uri="{FF2B5EF4-FFF2-40B4-BE49-F238E27FC236}">
                <a16:creationId xmlns:a16="http://schemas.microsoft.com/office/drawing/2014/main" id="{541BF5C5-7402-8748-A65D-2C21B03A12E0}"/>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fbeeldingsresultaat voor HTT hyperloop logo">
            <a:extLst>
              <a:ext uri="{FF2B5EF4-FFF2-40B4-BE49-F238E27FC236}">
                <a16:creationId xmlns:a16="http://schemas.microsoft.com/office/drawing/2014/main" id="{1818294F-76D1-904C-89DB-81B5D8462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Tree>
    <p:extLst>
      <p:ext uri="{BB962C8B-B14F-4D97-AF65-F5344CB8AC3E}">
        <p14:creationId xmlns:p14="http://schemas.microsoft.com/office/powerpoint/2010/main" val="41145111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781" y="4074125"/>
            <a:ext cx="3678402" cy="160930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65" y="780515"/>
            <a:ext cx="3870251" cy="2749668"/>
          </a:xfrm>
          <a:prstGeom prst="rect">
            <a:avLst/>
          </a:prstGeom>
        </p:spPr>
      </p:pic>
      <p:sp>
        <p:nvSpPr>
          <p:cNvPr id="7" name="Rectangle 6">
            <a:extLst>
              <a:ext uri="{FF2B5EF4-FFF2-40B4-BE49-F238E27FC236}">
                <a16:creationId xmlns:a16="http://schemas.microsoft.com/office/drawing/2014/main" id="{9B72FF07-C37B-BD4C-BBA4-B2954B827771}"/>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fbeeldingsresultaat voor HTT hyperloop logo">
            <a:extLst>
              <a:ext uri="{FF2B5EF4-FFF2-40B4-BE49-F238E27FC236}">
                <a16:creationId xmlns:a16="http://schemas.microsoft.com/office/drawing/2014/main" id="{C0879881-07DC-054E-AEB3-32F2D8781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Tree>
    <p:extLst>
      <p:ext uri="{BB962C8B-B14F-4D97-AF65-F5344CB8AC3E}">
        <p14:creationId xmlns:p14="http://schemas.microsoft.com/office/powerpoint/2010/main" val="5334382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fbeeldingsresultaat voor comments">
            <a:extLst>
              <a:ext uri="{FF2B5EF4-FFF2-40B4-BE49-F238E27FC236}">
                <a16:creationId xmlns:a16="http://schemas.microsoft.com/office/drawing/2014/main" id="{354B8A9D-9FEC-1341-B487-7CA1C4643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75" y="0"/>
            <a:ext cx="1312215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B7FE64-9CB9-9948-9140-B35B12592D9E}"/>
              </a:ext>
            </a:extLst>
          </p:cNvPr>
          <p:cNvSpPr txBox="1"/>
          <p:nvPr/>
        </p:nvSpPr>
        <p:spPr>
          <a:xfrm>
            <a:off x="4340176" y="4087958"/>
            <a:ext cx="1611339" cy="584775"/>
          </a:xfrm>
          <a:prstGeom prst="rect">
            <a:avLst/>
          </a:prstGeom>
          <a:noFill/>
        </p:spPr>
        <p:txBody>
          <a:bodyPr wrap="none" rtlCol="0">
            <a:spAutoFit/>
          </a:bodyPr>
          <a:lstStyle/>
          <a:p>
            <a:r>
              <a:rPr lang="en-US" sz="3200" dirty="0">
                <a:solidFill>
                  <a:schemeClr val="tx1">
                    <a:lumMod val="75000"/>
                    <a:lumOff val="25000"/>
                  </a:schemeClr>
                </a:solidFill>
                <a:latin typeface="American Typewriter" panose="02090604020004020304" pitchFamily="18" charset="77"/>
              </a:rPr>
              <a:t>Closing</a:t>
            </a:r>
          </a:p>
        </p:txBody>
      </p:sp>
      <p:sp>
        <p:nvSpPr>
          <p:cNvPr id="6" name="TextBox 5">
            <a:extLst>
              <a:ext uri="{FF2B5EF4-FFF2-40B4-BE49-F238E27FC236}">
                <a16:creationId xmlns:a16="http://schemas.microsoft.com/office/drawing/2014/main" id="{682FF211-58FE-6F44-A373-1EDB185AD1FA}"/>
              </a:ext>
            </a:extLst>
          </p:cNvPr>
          <p:cNvSpPr txBox="1"/>
          <p:nvPr/>
        </p:nvSpPr>
        <p:spPr>
          <a:xfrm>
            <a:off x="9014367" y="2613392"/>
            <a:ext cx="2276585" cy="584775"/>
          </a:xfrm>
          <a:prstGeom prst="rect">
            <a:avLst/>
          </a:prstGeom>
          <a:noFill/>
        </p:spPr>
        <p:txBody>
          <a:bodyPr wrap="none" rtlCol="0">
            <a:spAutoFit/>
          </a:bodyPr>
          <a:lstStyle/>
          <a:p>
            <a:r>
              <a:rPr lang="en-US" sz="3200" dirty="0">
                <a:solidFill>
                  <a:schemeClr val="tx1">
                    <a:lumMod val="75000"/>
                    <a:lumOff val="25000"/>
                  </a:schemeClr>
                </a:solidFill>
                <a:latin typeface="American Typewriter" panose="02090604020004020304" pitchFamily="18" charset="77"/>
              </a:rPr>
              <a:t>Comments</a:t>
            </a:r>
          </a:p>
        </p:txBody>
      </p:sp>
      <p:sp>
        <p:nvSpPr>
          <p:cNvPr id="7" name="TextBox 6">
            <a:extLst>
              <a:ext uri="{FF2B5EF4-FFF2-40B4-BE49-F238E27FC236}">
                <a16:creationId xmlns:a16="http://schemas.microsoft.com/office/drawing/2014/main" id="{DA023B1F-8A9A-E74F-86B0-61448A874D1D}"/>
              </a:ext>
            </a:extLst>
          </p:cNvPr>
          <p:cNvSpPr txBox="1"/>
          <p:nvPr/>
        </p:nvSpPr>
        <p:spPr>
          <a:xfrm>
            <a:off x="1213612" y="2321005"/>
            <a:ext cx="1260281" cy="584775"/>
          </a:xfrm>
          <a:prstGeom prst="rect">
            <a:avLst/>
          </a:prstGeom>
          <a:noFill/>
        </p:spPr>
        <p:txBody>
          <a:bodyPr wrap="none" rtlCol="0">
            <a:spAutoFit/>
          </a:bodyPr>
          <a:lstStyle/>
          <a:p>
            <a:r>
              <a:rPr lang="en-US" sz="3200" dirty="0">
                <a:solidFill>
                  <a:schemeClr val="tx1">
                    <a:lumMod val="75000"/>
                    <a:lumOff val="25000"/>
                  </a:schemeClr>
                </a:solidFill>
                <a:latin typeface="American Typewriter" panose="02090604020004020304" pitchFamily="18" charset="77"/>
              </a:rPr>
              <a:t>Some</a:t>
            </a:r>
          </a:p>
        </p:txBody>
      </p:sp>
    </p:spTree>
    <p:extLst>
      <p:ext uri="{BB962C8B-B14F-4D97-AF65-F5344CB8AC3E}">
        <p14:creationId xmlns:p14="http://schemas.microsoft.com/office/powerpoint/2010/main" val="3363723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fbeeldingsresultaat voor TOMORROW">
            <a:extLst>
              <a:ext uri="{FF2B5EF4-FFF2-40B4-BE49-F238E27FC236}">
                <a16:creationId xmlns:a16="http://schemas.microsoft.com/office/drawing/2014/main" id="{E79E3723-9A28-1A4F-908F-F1A4D9C49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2559050"/>
            <a:ext cx="9537700" cy="1739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541973-AFE8-9544-AA1E-B94401590509}"/>
              </a:ext>
            </a:extLst>
          </p:cNvPr>
          <p:cNvSpPr txBox="1"/>
          <p:nvPr/>
        </p:nvSpPr>
        <p:spPr>
          <a:xfrm>
            <a:off x="3551274" y="5635256"/>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4D3CA0B0-4AA3-E948-BB2E-BC2BB1BEDDC7}"/>
              </a:ext>
            </a:extLst>
          </p:cNvPr>
          <p:cNvSpPr txBox="1"/>
          <p:nvPr/>
        </p:nvSpPr>
        <p:spPr>
          <a:xfrm>
            <a:off x="4829908" y="4298950"/>
            <a:ext cx="5779415" cy="830997"/>
          </a:xfrm>
          <a:prstGeom prst="rect">
            <a:avLst/>
          </a:prstGeom>
          <a:noFill/>
        </p:spPr>
        <p:txBody>
          <a:bodyPr wrap="square" rtlCol="0">
            <a:spAutoFit/>
          </a:bodyPr>
          <a:lstStyle/>
          <a:p>
            <a:pPr algn="r"/>
            <a:r>
              <a:rPr lang="en-US" sz="2400" dirty="0">
                <a:latin typeface="American Typewriter" panose="02090604020004020304" pitchFamily="18" charset="77"/>
              </a:rPr>
              <a:t>AGM: Tutor Center @ 7:30-8:30 AM</a:t>
            </a:r>
          </a:p>
          <a:p>
            <a:pPr algn="r"/>
            <a:r>
              <a:rPr lang="en-US" sz="2400" dirty="0">
                <a:latin typeface="American Typewriter" panose="02090604020004020304" pitchFamily="18" charset="77"/>
              </a:rPr>
              <a:t>(breakfast available)   </a:t>
            </a:r>
            <a:endParaRPr lang="en-US" sz="2400" spc="600" dirty="0">
              <a:latin typeface="American Typewriter" panose="02090604020004020304" pitchFamily="18" charset="77"/>
            </a:endParaRPr>
          </a:p>
        </p:txBody>
      </p:sp>
    </p:spTree>
    <p:extLst>
      <p:ext uri="{BB962C8B-B14F-4D97-AF65-F5344CB8AC3E}">
        <p14:creationId xmlns:p14="http://schemas.microsoft.com/office/powerpoint/2010/main" val="12610151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7" descr="Gerelateerde afbeelding"/>
          <p:cNvPicPr preferRelativeResize="0"/>
          <p:nvPr/>
        </p:nvPicPr>
        <p:blipFill rotWithShape="1">
          <a:blip r:embed="rId3">
            <a:alphaModFix/>
          </a:blip>
          <a:srcRect/>
          <a:stretch/>
        </p:blipFill>
        <p:spPr>
          <a:xfrm>
            <a:off x="0" y="0"/>
            <a:ext cx="12192000" cy="6862792"/>
          </a:xfrm>
          <a:prstGeom prst="rect">
            <a:avLst/>
          </a:prstGeom>
          <a:noFill/>
          <a:ln>
            <a:noFill/>
          </a:ln>
        </p:spPr>
      </p:pic>
      <p:sp>
        <p:nvSpPr>
          <p:cNvPr id="253" name="Google Shape;253;p27"/>
          <p:cNvSpPr/>
          <p:nvPr/>
        </p:nvSpPr>
        <p:spPr>
          <a:xfrm>
            <a:off x="-439432" y="-345089"/>
            <a:ext cx="12954000" cy="7366000"/>
          </a:xfrm>
          <a:prstGeom prst="rect">
            <a:avLst/>
          </a:prstGeom>
          <a:solidFill>
            <a:srgbClr val="000000">
              <a:alpha val="40000"/>
            </a:srgb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 name="Google Shape;120;p17">
            <a:extLst>
              <a:ext uri="{FF2B5EF4-FFF2-40B4-BE49-F238E27FC236}">
                <a16:creationId xmlns:a16="http://schemas.microsoft.com/office/drawing/2014/main" id="{F9D4B246-0B57-4E4A-B051-42B713A6AAE4}"/>
              </a:ext>
            </a:extLst>
          </p:cNvPr>
          <p:cNvSpPr/>
          <p:nvPr/>
        </p:nvSpPr>
        <p:spPr>
          <a:xfrm>
            <a:off x="2808931" y="549222"/>
            <a:ext cx="3600000" cy="3600000"/>
          </a:xfrm>
          <a:prstGeom prst="ellipse">
            <a:avLst/>
          </a:prstGeom>
          <a:solidFill>
            <a:schemeClr val="bg1"/>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Socio-</a:t>
            </a:r>
          </a:p>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Ecological</a:t>
            </a:r>
            <a:endParaRPr sz="1400" b="0" i="0" u="none" strike="noStrike" cap="none" dirty="0">
              <a:solidFill>
                <a:srgbClr val="000000"/>
              </a:solidFill>
              <a:latin typeface="American Typewriter" panose="02090604020004020304" pitchFamily="18" charset="77"/>
              <a:sym typeface="Arial"/>
            </a:endParaRPr>
          </a:p>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Perspective</a:t>
            </a:r>
            <a:endParaRPr sz="1400" b="0" i="0" u="none" strike="noStrike" cap="none" dirty="0">
              <a:solidFill>
                <a:srgbClr val="000000"/>
              </a:solidFill>
              <a:latin typeface="American Typewriter" panose="02090604020004020304" pitchFamily="18" charset="77"/>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p:txBody>
      </p:sp>
      <p:sp>
        <p:nvSpPr>
          <p:cNvPr id="20" name="Google Shape;120;p17">
            <a:extLst>
              <a:ext uri="{FF2B5EF4-FFF2-40B4-BE49-F238E27FC236}">
                <a16:creationId xmlns:a16="http://schemas.microsoft.com/office/drawing/2014/main" id="{299CF035-C897-E445-B93B-E395BF3BE62C}"/>
              </a:ext>
            </a:extLst>
          </p:cNvPr>
          <p:cNvSpPr/>
          <p:nvPr/>
        </p:nvSpPr>
        <p:spPr>
          <a:xfrm>
            <a:off x="6037568" y="549222"/>
            <a:ext cx="3600000" cy="3600000"/>
          </a:xfrm>
          <a:prstGeom prst="ellipse">
            <a:avLst/>
          </a:prstGeom>
          <a:solidFill>
            <a:schemeClr val="bg1"/>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Socio-Psychological</a:t>
            </a:r>
            <a:endParaRPr sz="1400" b="0" i="0" u="none" strike="noStrike" cap="none" dirty="0">
              <a:solidFill>
                <a:srgbClr val="000000"/>
              </a:solidFill>
              <a:latin typeface="American Typewriter" panose="02090604020004020304" pitchFamily="18" charset="77"/>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Perspective</a:t>
            </a:r>
            <a:endParaRPr sz="1400" b="0" i="0" u="none" strike="noStrike" cap="none" dirty="0">
              <a:solidFill>
                <a:srgbClr val="000000"/>
              </a:solidFill>
              <a:latin typeface="American Typewriter" panose="02090604020004020304" pitchFamily="18" charset="77"/>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p:txBody>
      </p:sp>
      <p:sp>
        <p:nvSpPr>
          <p:cNvPr id="22" name="Google Shape;121;p17">
            <a:extLst>
              <a:ext uri="{FF2B5EF4-FFF2-40B4-BE49-F238E27FC236}">
                <a16:creationId xmlns:a16="http://schemas.microsoft.com/office/drawing/2014/main" id="{60995D13-9F2A-4846-8BE8-DE7C430FA76A}"/>
              </a:ext>
            </a:extLst>
          </p:cNvPr>
          <p:cNvSpPr/>
          <p:nvPr/>
        </p:nvSpPr>
        <p:spPr>
          <a:xfrm>
            <a:off x="4423250" y="2708779"/>
            <a:ext cx="3600000" cy="3600000"/>
          </a:xfrm>
          <a:prstGeom prst="ellipse">
            <a:avLst/>
          </a:prstGeom>
          <a:solidFill>
            <a:schemeClr val="bg1"/>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Socio-</a:t>
            </a:r>
            <a:br>
              <a:rPr lang="en-US" sz="2000" b="0" i="0" u="none" strike="noStrike" cap="none" dirty="0">
                <a:solidFill>
                  <a:schemeClr val="lt1"/>
                </a:solidFill>
                <a:latin typeface="American Typewriter" panose="02090604020004020304" pitchFamily="18" charset="77"/>
                <a:ea typeface="Cutive"/>
                <a:cs typeface="Cutive"/>
                <a:sym typeface="Cutive"/>
              </a:rPr>
            </a:br>
            <a:r>
              <a:rPr lang="en-US" sz="2000" b="0" i="0" u="none" strike="noStrike" cap="none" dirty="0">
                <a:solidFill>
                  <a:schemeClr val="lt1"/>
                </a:solidFill>
                <a:latin typeface="American Typewriter" panose="02090604020004020304" pitchFamily="18" charset="77"/>
                <a:ea typeface="Cutive"/>
                <a:cs typeface="Cutive"/>
                <a:sym typeface="Cutive"/>
              </a:rPr>
              <a:t>Technical Systems Perspective</a:t>
            </a:r>
            <a:endParaRPr sz="1400" b="0" i="0" u="none" strike="noStrike" cap="none" dirty="0">
              <a:solidFill>
                <a:srgbClr val="000000"/>
              </a:solidFill>
              <a:latin typeface="American Typewriter" panose="02090604020004020304" pitchFamily="18" charset="77"/>
              <a:sym typeface="Arial"/>
            </a:endParaRPr>
          </a:p>
        </p:txBody>
      </p:sp>
      <p:sp>
        <p:nvSpPr>
          <p:cNvPr id="13" name="Google Shape;320;p34">
            <a:extLst>
              <a:ext uri="{FF2B5EF4-FFF2-40B4-BE49-F238E27FC236}">
                <a16:creationId xmlns:a16="http://schemas.microsoft.com/office/drawing/2014/main" id="{E437D27B-9005-3D45-B540-93A9A5D8F744}"/>
              </a:ext>
            </a:extLst>
          </p:cNvPr>
          <p:cNvSpPr txBox="1"/>
          <p:nvPr/>
        </p:nvSpPr>
        <p:spPr>
          <a:xfrm>
            <a:off x="7004451" y="1053471"/>
            <a:ext cx="1766766"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merican Typewriter" panose="02090604020004020304" pitchFamily="18" charset="77"/>
                <a:ea typeface="Cutive"/>
                <a:cs typeface="Cutive"/>
                <a:sym typeface="Cutive"/>
              </a:rPr>
              <a:t>Day 1: 1</a:t>
            </a:r>
            <a:r>
              <a:rPr lang="en-US" sz="1400" b="0" i="0" u="none" strike="noStrike" cap="none" baseline="30000" dirty="0">
                <a:solidFill>
                  <a:srgbClr val="000000"/>
                </a:solidFill>
                <a:latin typeface="American Typewriter" panose="02090604020004020304" pitchFamily="18" charset="77"/>
                <a:ea typeface="Cutive"/>
                <a:cs typeface="Cutive"/>
                <a:sym typeface="Cutive"/>
              </a:rPr>
              <a:t>st</a:t>
            </a:r>
            <a:r>
              <a:rPr lang="en-US" sz="1400" b="0" i="0" u="none" strike="noStrike" cap="none" dirty="0">
                <a:solidFill>
                  <a:srgbClr val="000000"/>
                </a:solidFill>
                <a:latin typeface="American Typewriter" panose="02090604020004020304" pitchFamily="18" charset="77"/>
                <a:ea typeface="Cutive"/>
                <a:cs typeface="Cutive"/>
                <a:sym typeface="Cutive"/>
              </a:rPr>
              <a:t> case</a:t>
            </a:r>
            <a:endParaRPr dirty="0">
              <a:latin typeface="American Typewriter" panose="02090604020004020304" pitchFamily="18" charset="77"/>
            </a:endParaRPr>
          </a:p>
        </p:txBody>
      </p:sp>
      <p:pic>
        <p:nvPicPr>
          <p:cNvPr id="14" name="Google Shape;321;p34">
            <a:extLst>
              <a:ext uri="{FF2B5EF4-FFF2-40B4-BE49-F238E27FC236}">
                <a16:creationId xmlns:a16="http://schemas.microsoft.com/office/drawing/2014/main" id="{BA5092F2-9A8D-6042-B0FC-AEDF166ED345}"/>
              </a:ext>
            </a:extLst>
          </p:cNvPr>
          <p:cNvPicPr preferRelativeResize="0"/>
          <p:nvPr/>
        </p:nvPicPr>
        <p:blipFill rotWithShape="1">
          <a:blip r:embed="rId4">
            <a:alphaModFix/>
          </a:blip>
          <a:srcRect/>
          <a:stretch/>
        </p:blipFill>
        <p:spPr>
          <a:xfrm>
            <a:off x="6603540" y="1316693"/>
            <a:ext cx="2469506" cy="449001"/>
          </a:xfrm>
          <a:prstGeom prst="rect">
            <a:avLst/>
          </a:prstGeom>
          <a:noFill/>
          <a:ln>
            <a:noFill/>
          </a:ln>
        </p:spPr>
      </p:pic>
      <p:pic>
        <p:nvPicPr>
          <p:cNvPr id="15" name="Google Shape;325;p34" descr="Afbeeldingsresultaat voor logo hyperloop htt">
            <a:extLst>
              <a:ext uri="{FF2B5EF4-FFF2-40B4-BE49-F238E27FC236}">
                <a16:creationId xmlns:a16="http://schemas.microsoft.com/office/drawing/2014/main" id="{EC33E967-DD87-8A4F-B80F-B760D609FF27}"/>
              </a:ext>
            </a:extLst>
          </p:cNvPr>
          <p:cNvPicPr preferRelativeResize="0"/>
          <p:nvPr/>
        </p:nvPicPr>
        <p:blipFill rotWithShape="1">
          <a:blip r:embed="rId5">
            <a:alphaModFix/>
          </a:blip>
          <a:srcRect/>
          <a:stretch/>
        </p:blipFill>
        <p:spPr>
          <a:xfrm>
            <a:off x="3273492" y="1429766"/>
            <a:ext cx="2660441" cy="347168"/>
          </a:xfrm>
          <a:prstGeom prst="rect">
            <a:avLst/>
          </a:prstGeom>
          <a:noFill/>
          <a:ln>
            <a:noFill/>
          </a:ln>
        </p:spPr>
      </p:pic>
      <p:sp>
        <p:nvSpPr>
          <p:cNvPr id="17" name="Google Shape;326;p34">
            <a:extLst>
              <a:ext uri="{FF2B5EF4-FFF2-40B4-BE49-F238E27FC236}">
                <a16:creationId xmlns:a16="http://schemas.microsoft.com/office/drawing/2014/main" id="{6D120AC3-82D3-B44F-B37C-BCCE92627736}"/>
              </a:ext>
            </a:extLst>
          </p:cNvPr>
          <p:cNvSpPr txBox="1"/>
          <p:nvPr/>
        </p:nvSpPr>
        <p:spPr>
          <a:xfrm>
            <a:off x="2941698" y="1053471"/>
            <a:ext cx="1821268"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merican Typewriter" panose="02090604020004020304" pitchFamily="18" charset="77"/>
                <a:ea typeface="Cutive"/>
                <a:cs typeface="Cutive"/>
                <a:sym typeface="Cutive"/>
              </a:rPr>
              <a:t>Day 2: 2</a:t>
            </a:r>
            <a:r>
              <a:rPr lang="en-US" sz="1400" b="0" i="0" u="none" strike="noStrike" cap="none" baseline="30000" dirty="0">
                <a:solidFill>
                  <a:srgbClr val="000000"/>
                </a:solidFill>
                <a:latin typeface="American Typewriter" panose="02090604020004020304" pitchFamily="18" charset="77"/>
                <a:ea typeface="Cutive"/>
                <a:cs typeface="Cutive"/>
                <a:sym typeface="Cutive"/>
              </a:rPr>
              <a:t>nd</a:t>
            </a:r>
            <a:r>
              <a:rPr lang="en-US" sz="1400" b="0" i="0" u="none" strike="noStrike" cap="none" dirty="0">
                <a:solidFill>
                  <a:srgbClr val="000000"/>
                </a:solidFill>
                <a:latin typeface="American Typewriter" panose="02090604020004020304" pitchFamily="18" charset="77"/>
                <a:ea typeface="Cutive"/>
                <a:cs typeface="Cutive"/>
                <a:sym typeface="Cutive"/>
              </a:rPr>
              <a:t> case</a:t>
            </a:r>
            <a:endParaRPr dirty="0">
              <a:latin typeface="American Typewriter" panose="02090604020004020304" pitchFamily="18" charset="77"/>
            </a:endParaRPr>
          </a:p>
        </p:txBody>
      </p:sp>
      <p:sp>
        <p:nvSpPr>
          <p:cNvPr id="24" name="Google Shape;322;p34">
            <a:extLst>
              <a:ext uri="{FF2B5EF4-FFF2-40B4-BE49-F238E27FC236}">
                <a16:creationId xmlns:a16="http://schemas.microsoft.com/office/drawing/2014/main" id="{9ECD14B4-785E-C84E-8EA6-AFAB5B0AFAD9}"/>
              </a:ext>
            </a:extLst>
          </p:cNvPr>
          <p:cNvSpPr txBox="1"/>
          <p:nvPr/>
        </p:nvSpPr>
        <p:spPr>
          <a:xfrm>
            <a:off x="5739303" y="4854648"/>
            <a:ext cx="1607889"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SMART </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City LA</a:t>
            </a:r>
            <a:endParaRPr dirty="0"/>
          </a:p>
        </p:txBody>
      </p:sp>
      <p:sp>
        <p:nvSpPr>
          <p:cNvPr id="25" name="Google Shape;327;p34">
            <a:extLst>
              <a:ext uri="{FF2B5EF4-FFF2-40B4-BE49-F238E27FC236}">
                <a16:creationId xmlns:a16="http://schemas.microsoft.com/office/drawing/2014/main" id="{0220D7E7-44A6-2746-A4CF-40FF734AABD6}"/>
              </a:ext>
            </a:extLst>
          </p:cNvPr>
          <p:cNvSpPr txBox="1"/>
          <p:nvPr/>
        </p:nvSpPr>
        <p:spPr>
          <a:xfrm>
            <a:off x="5259604" y="5588997"/>
            <a:ext cx="1856534"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merican Typewriter" panose="02090604020004020304" pitchFamily="18" charset="77"/>
                <a:ea typeface="Cutive"/>
                <a:cs typeface="Cutive"/>
                <a:sym typeface="Cutive"/>
              </a:rPr>
              <a:t>Day 3: 3</a:t>
            </a:r>
            <a:r>
              <a:rPr lang="en-US" sz="1400" b="0" i="0" u="none" strike="noStrike" cap="none" baseline="30000" dirty="0">
                <a:solidFill>
                  <a:srgbClr val="000000"/>
                </a:solidFill>
                <a:latin typeface="American Typewriter" panose="02090604020004020304" pitchFamily="18" charset="77"/>
                <a:ea typeface="Cutive"/>
                <a:cs typeface="Cutive"/>
                <a:sym typeface="Cutive"/>
              </a:rPr>
              <a:t>rd</a:t>
            </a:r>
            <a:r>
              <a:rPr lang="en-US" sz="1400" b="0" i="0" u="none" strike="noStrike" cap="none" dirty="0">
                <a:solidFill>
                  <a:srgbClr val="000000"/>
                </a:solidFill>
                <a:latin typeface="American Typewriter" panose="02090604020004020304" pitchFamily="18" charset="77"/>
                <a:ea typeface="Cutive"/>
                <a:cs typeface="Cutive"/>
                <a:sym typeface="Cutive"/>
              </a:rPr>
              <a:t> case</a:t>
            </a:r>
            <a:endParaRPr dirty="0">
              <a:latin typeface="American Typewriter" panose="02090604020004020304" pitchFamily="18" charset="77"/>
            </a:endParaRPr>
          </a:p>
        </p:txBody>
      </p:sp>
      <p:pic>
        <p:nvPicPr>
          <p:cNvPr id="26" name="Google Shape;328;p34" descr="Afbeeldingsresultaat voor logo city LA transparent">
            <a:extLst>
              <a:ext uri="{FF2B5EF4-FFF2-40B4-BE49-F238E27FC236}">
                <a16:creationId xmlns:a16="http://schemas.microsoft.com/office/drawing/2014/main" id="{A754B548-317C-0448-B7DC-22C0774BBCE2}"/>
              </a:ext>
            </a:extLst>
          </p:cNvPr>
          <p:cNvPicPr preferRelativeResize="0"/>
          <p:nvPr/>
        </p:nvPicPr>
        <p:blipFill rotWithShape="1">
          <a:blip r:embed="rId6">
            <a:alphaModFix/>
          </a:blip>
          <a:srcRect/>
          <a:stretch/>
        </p:blipFill>
        <p:spPr>
          <a:xfrm>
            <a:off x="5113058" y="4670687"/>
            <a:ext cx="926538" cy="923964"/>
          </a:xfrm>
          <a:prstGeom prst="rect">
            <a:avLst/>
          </a:prstGeom>
          <a:noFill/>
          <a:ln>
            <a:noFill/>
          </a:ln>
        </p:spPr>
      </p:pic>
      <p:sp>
        <p:nvSpPr>
          <p:cNvPr id="21" name="TextBox 20">
            <a:extLst>
              <a:ext uri="{FF2B5EF4-FFF2-40B4-BE49-F238E27FC236}">
                <a16:creationId xmlns:a16="http://schemas.microsoft.com/office/drawing/2014/main" id="{4355DFEF-5BDD-B24A-BD4E-F3FEDEE12CCE}"/>
              </a:ext>
            </a:extLst>
          </p:cNvPr>
          <p:cNvSpPr txBox="1"/>
          <p:nvPr/>
        </p:nvSpPr>
        <p:spPr>
          <a:xfrm>
            <a:off x="272244" y="375895"/>
            <a:ext cx="3186002" cy="954107"/>
          </a:xfrm>
          <a:prstGeom prst="rect">
            <a:avLst/>
          </a:prstGeom>
          <a:noFill/>
        </p:spPr>
        <p:txBody>
          <a:bodyPr wrap="square" rtlCol="0">
            <a:spAutoFit/>
          </a:bodyPr>
          <a:lstStyle/>
          <a:p>
            <a:r>
              <a:rPr lang="en-US" sz="2800" dirty="0">
                <a:solidFill>
                  <a:schemeClr val="bg1"/>
                </a:solidFill>
                <a:latin typeface="American Typewriter" panose="02090604020004020304" pitchFamily="18" charset="77"/>
              </a:rPr>
              <a:t>Tomorrow’s </a:t>
            </a:r>
            <a:br>
              <a:rPr lang="en-US" sz="2800" dirty="0">
                <a:solidFill>
                  <a:schemeClr val="bg1"/>
                </a:solidFill>
                <a:latin typeface="American Typewriter" panose="02090604020004020304" pitchFamily="18" charset="77"/>
              </a:rPr>
            </a:br>
            <a:r>
              <a:rPr lang="en-US" sz="2800" dirty="0">
                <a:solidFill>
                  <a:schemeClr val="bg1"/>
                </a:solidFill>
                <a:latin typeface="American Typewriter" panose="02090604020004020304" pitchFamily="18" charset="77"/>
              </a:rPr>
              <a:t>Journey</a:t>
            </a:r>
            <a:endParaRPr lang="en-US" sz="2800" spc="600" dirty="0">
              <a:solidFill>
                <a:schemeClr val="bg1"/>
              </a:solidFill>
              <a:latin typeface="American Typewriter" panose="02090604020004020304" pitchFamily="18" charset="77"/>
            </a:endParaRPr>
          </a:p>
        </p:txBody>
      </p:sp>
      <p:pic>
        <p:nvPicPr>
          <p:cNvPr id="18" name="Picture 17">
            <a:extLst>
              <a:ext uri="{FF2B5EF4-FFF2-40B4-BE49-F238E27FC236}">
                <a16:creationId xmlns:a16="http://schemas.microsoft.com/office/drawing/2014/main" id="{67B3FD45-EBF9-7D48-BD09-F1A344E5EC5B}"/>
              </a:ext>
            </a:extLst>
          </p:cNvPr>
          <p:cNvPicPr>
            <a:picLocks noChangeAspect="1"/>
          </p:cNvPicPr>
          <p:nvPr/>
        </p:nvPicPr>
        <p:blipFill>
          <a:blip r:embed="rId7"/>
          <a:stretch>
            <a:fillRect/>
          </a:stretch>
        </p:blipFill>
        <p:spPr>
          <a:xfrm>
            <a:off x="4525214" y="1948299"/>
            <a:ext cx="3141573" cy="2647067"/>
          </a:xfrm>
          <a:prstGeom prst="rect">
            <a:avLst/>
          </a:prstGeom>
        </p:spPr>
      </p:pic>
    </p:spTree>
    <p:extLst>
      <p:ext uri="{BB962C8B-B14F-4D97-AF65-F5344CB8AC3E}">
        <p14:creationId xmlns:p14="http://schemas.microsoft.com/office/powerpoint/2010/main" val="173944364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75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AB956E-2DF7-CA42-8EE5-FA2EBDAD939A}"/>
              </a:ext>
            </a:extLst>
          </p:cNvPr>
          <p:cNvPicPr>
            <a:picLocks noChangeAspect="1"/>
          </p:cNvPicPr>
          <p:nvPr/>
        </p:nvPicPr>
        <p:blipFill>
          <a:blip r:embed="rId2"/>
          <a:stretch>
            <a:fillRect/>
          </a:stretch>
        </p:blipFill>
        <p:spPr>
          <a:xfrm>
            <a:off x="5833987" y="888817"/>
            <a:ext cx="2991971" cy="2991971"/>
          </a:xfrm>
          <a:prstGeom prst="rect">
            <a:avLst/>
          </a:prstGeom>
        </p:spPr>
      </p:pic>
      <p:sp>
        <p:nvSpPr>
          <p:cNvPr id="5" name="Rectangle 4">
            <a:extLst>
              <a:ext uri="{FF2B5EF4-FFF2-40B4-BE49-F238E27FC236}">
                <a16:creationId xmlns:a16="http://schemas.microsoft.com/office/drawing/2014/main" id="{92FE7081-6EA7-914F-8B26-7D93BB289802}"/>
              </a:ext>
            </a:extLst>
          </p:cNvPr>
          <p:cNvSpPr/>
          <p:nvPr/>
        </p:nvSpPr>
        <p:spPr>
          <a:xfrm>
            <a:off x="3215174" y="4564153"/>
            <a:ext cx="8229599" cy="1692771"/>
          </a:xfrm>
          <a:prstGeom prst="rect">
            <a:avLst/>
          </a:prstGeom>
        </p:spPr>
        <p:txBody>
          <a:bodyPr wrap="square">
            <a:spAutoFit/>
          </a:bodyPr>
          <a:lstStyle/>
          <a:p>
            <a:pPr algn="ctr"/>
            <a:r>
              <a:rPr lang="en-US" sz="3200" dirty="0">
                <a:solidFill>
                  <a:srgbClr val="0070C0"/>
                </a:solidFill>
                <a:effectLst/>
                <a:latin typeface="American Typewriter" panose="02090604020004020304" pitchFamily="18" charset="77"/>
              </a:rPr>
              <a:t>Organizing to Thrive in the Digital Era</a:t>
            </a:r>
            <a:endParaRPr lang="en-US" sz="2800" dirty="0">
              <a:solidFill>
                <a:srgbClr val="00B050"/>
              </a:solidFill>
              <a:effectLst/>
              <a:latin typeface="American Typewriter" panose="02090604020004020304" pitchFamily="18" charset="77"/>
            </a:endParaRPr>
          </a:p>
          <a:p>
            <a:pPr algn="ctr"/>
            <a:r>
              <a:rPr lang="en-US" sz="2400" dirty="0">
                <a:solidFill>
                  <a:srgbClr val="00B050"/>
                </a:solidFill>
                <a:effectLst/>
                <a:latin typeface="American Typewriter" panose="02090604020004020304" pitchFamily="18" charset="77"/>
              </a:rPr>
              <a:t>33</a:t>
            </a:r>
            <a:r>
              <a:rPr lang="en-US" sz="2400" baseline="30000" dirty="0">
                <a:solidFill>
                  <a:srgbClr val="00B050"/>
                </a:solidFill>
                <a:effectLst/>
                <a:latin typeface="American Typewriter" panose="02090604020004020304" pitchFamily="18" charset="77"/>
              </a:rPr>
              <a:t>rd</a:t>
            </a:r>
            <a:r>
              <a:rPr lang="en-US" sz="2400" dirty="0">
                <a:solidFill>
                  <a:srgbClr val="00B050"/>
                </a:solidFill>
                <a:effectLst/>
                <a:latin typeface="American Typewriter" panose="02090604020004020304" pitchFamily="18" charset="77"/>
              </a:rPr>
              <a:t> STS Roundtable &amp; 6</a:t>
            </a:r>
            <a:r>
              <a:rPr lang="en-US" sz="2400" baseline="30000" dirty="0">
                <a:solidFill>
                  <a:srgbClr val="00B050"/>
                </a:solidFill>
                <a:effectLst/>
                <a:latin typeface="American Typewriter" panose="02090604020004020304" pitchFamily="18" charset="77"/>
              </a:rPr>
              <a:t>th</a:t>
            </a:r>
            <a:r>
              <a:rPr lang="en-US" sz="2400" dirty="0">
                <a:solidFill>
                  <a:srgbClr val="00B050"/>
                </a:solidFill>
                <a:effectLst/>
                <a:latin typeface="American Typewriter" panose="02090604020004020304" pitchFamily="18" charset="77"/>
              </a:rPr>
              <a:t> Global Network Meeting</a:t>
            </a:r>
          </a:p>
          <a:p>
            <a:pPr algn="ctr"/>
            <a:endParaRPr lang="en-US" sz="2800" dirty="0">
              <a:solidFill>
                <a:srgbClr val="00B050"/>
              </a:solidFill>
              <a:latin typeface="American Typewriter" panose="02090604020004020304" pitchFamily="18" charset="77"/>
            </a:endParaRPr>
          </a:p>
          <a:p>
            <a:pPr algn="ctr"/>
            <a:r>
              <a:rPr lang="en-US" sz="2000" dirty="0">
                <a:solidFill>
                  <a:schemeClr val="tx1">
                    <a:lumMod val="65000"/>
                    <a:lumOff val="35000"/>
                  </a:schemeClr>
                </a:solidFill>
                <a:effectLst/>
                <a:latin typeface="American Typewriter" panose="02090604020004020304" pitchFamily="18" charset="77"/>
              </a:rPr>
              <a:t>Los Angeles, 10-13 September 2019</a:t>
            </a:r>
          </a:p>
        </p:txBody>
      </p:sp>
      <p:pic>
        <p:nvPicPr>
          <p:cNvPr id="21506" name="Picture 2" descr="Gerelateerde afbeelding">
            <a:extLst>
              <a:ext uri="{FF2B5EF4-FFF2-40B4-BE49-F238E27FC236}">
                <a16:creationId xmlns:a16="http://schemas.microsoft.com/office/drawing/2014/main" id="{5270AEE5-0B47-094E-989A-300718DB9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32"/>
            <a:ext cx="12192000" cy="12192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E930DB-55FA-4447-8301-7DACE2F429C4}"/>
              </a:ext>
            </a:extLst>
          </p:cNvPr>
          <p:cNvSpPr/>
          <p:nvPr/>
        </p:nvSpPr>
        <p:spPr>
          <a:xfrm rot="2632726">
            <a:off x="-1396216" y="6281105"/>
            <a:ext cx="5836120" cy="82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1B3B6A-BC74-ED4C-93DD-887D9CD3FD07}"/>
              </a:ext>
            </a:extLst>
          </p:cNvPr>
          <p:cNvSpPr txBox="1"/>
          <p:nvPr/>
        </p:nvSpPr>
        <p:spPr>
          <a:xfrm rot="2626853">
            <a:off x="-16961" y="5801863"/>
            <a:ext cx="2036980" cy="769441"/>
          </a:xfrm>
          <a:prstGeom prst="rect">
            <a:avLst/>
          </a:prstGeom>
          <a:solidFill>
            <a:schemeClr val="bg1"/>
          </a:solidFill>
        </p:spPr>
        <p:txBody>
          <a:bodyPr wrap="square" rtlCol="0">
            <a:spAutoFit/>
          </a:bodyPr>
          <a:lstStyle/>
          <a:p>
            <a:r>
              <a:rPr lang="en-US" sz="4400" dirty="0">
                <a:solidFill>
                  <a:srgbClr val="0070C0"/>
                </a:solidFill>
                <a:latin typeface="American Typewriter" panose="02090604020004020304" pitchFamily="18" charset="77"/>
              </a:rPr>
              <a:t>Day 2</a:t>
            </a:r>
          </a:p>
        </p:txBody>
      </p:sp>
      <p:grpSp>
        <p:nvGrpSpPr>
          <p:cNvPr id="10" name="Group 9">
            <a:extLst>
              <a:ext uri="{FF2B5EF4-FFF2-40B4-BE49-F238E27FC236}">
                <a16:creationId xmlns:a16="http://schemas.microsoft.com/office/drawing/2014/main" id="{27BE4815-C16B-8C42-8D59-5025E2E034E2}"/>
              </a:ext>
            </a:extLst>
          </p:cNvPr>
          <p:cNvGrpSpPr/>
          <p:nvPr/>
        </p:nvGrpSpPr>
        <p:grpSpPr>
          <a:xfrm>
            <a:off x="8229599" y="228599"/>
            <a:ext cx="3600000" cy="3600000"/>
            <a:chOff x="8229599" y="228599"/>
            <a:chExt cx="3600000" cy="3600000"/>
          </a:xfrm>
        </p:grpSpPr>
        <p:sp>
          <p:nvSpPr>
            <p:cNvPr id="11" name="Oval 10">
              <a:extLst>
                <a:ext uri="{FF2B5EF4-FFF2-40B4-BE49-F238E27FC236}">
                  <a16:creationId xmlns:a16="http://schemas.microsoft.com/office/drawing/2014/main" id="{28746C81-C577-5E46-A7B2-D84FF909067C}"/>
                </a:ext>
              </a:extLst>
            </p:cNvPr>
            <p:cNvSpPr/>
            <p:nvPr/>
          </p:nvSpPr>
          <p:spPr>
            <a:xfrm>
              <a:off x="8229599" y="228599"/>
              <a:ext cx="3600000" cy="3600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146788F-A2AC-EC4D-8BAE-053FF949A6AE}"/>
                </a:ext>
              </a:extLst>
            </p:cNvPr>
            <p:cNvPicPr>
              <a:picLocks noChangeAspect="1"/>
            </p:cNvPicPr>
            <p:nvPr/>
          </p:nvPicPr>
          <p:blipFill>
            <a:blip r:embed="rId2"/>
            <a:stretch>
              <a:fillRect/>
            </a:stretch>
          </p:blipFill>
          <p:spPr>
            <a:xfrm>
              <a:off x="8533614" y="532614"/>
              <a:ext cx="2991971" cy="2991971"/>
            </a:xfrm>
            <a:prstGeom prst="rect">
              <a:avLst/>
            </a:prstGeom>
            <a:noFill/>
          </p:spPr>
        </p:pic>
      </p:grpSp>
      <p:sp>
        <p:nvSpPr>
          <p:cNvPr id="13" name="Rectangle 12">
            <a:extLst>
              <a:ext uri="{FF2B5EF4-FFF2-40B4-BE49-F238E27FC236}">
                <a16:creationId xmlns:a16="http://schemas.microsoft.com/office/drawing/2014/main" id="{A08C4315-7DB4-1743-9137-F6D083ACE1E2}"/>
              </a:ext>
            </a:extLst>
          </p:cNvPr>
          <p:cNvSpPr/>
          <p:nvPr/>
        </p:nvSpPr>
        <p:spPr>
          <a:xfrm>
            <a:off x="521382" y="335828"/>
            <a:ext cx="8229599" cy="1692771"/>
          </a:xfrm>
          <a:prstGeom prst="rect">
            <a:avLst/>
          </a:prstGeom>
        </p:spPr>
        <p:txBody>
          <a:bodyPr wrap="square">
            <a:spAutoFit/>
          </a:bodyPr>
          <a:lstStyle/>
          <a:p>
            <a:r>
              <a:rPr lang="en-US" sz="3200" dirty="0">
                <a:solidFill>
                  <a:schemeClr val="bg1"/>
                </a:solidFill>
                <a:effectLst/>
                <a:latin typeface="American Typewriter" panose="02090604020004020304" pitchFamily="18" charset="77"/>
              </a:rPr>
              <a:t>Organizing to Thrive in the Digital Era</a:t>
            </a:r>
            <a:endParaRPr lang="en-US" sz="2800" dirty="0">
              <a:solidFill>
                <a:schemeClr val="bg1"/>
              </a:solidFill>
              <a:effectLst/>
              <a:latin typeface="American Typewriter" panose="02090604020004020304" pitchFamily="18" charset="77"/>
            </a:endParaRPr>
          </a:p>
          <a:p>
            <a:r>
              <a:rPr lang="en-US" sz="2400" dirty="0">
                <a:solidFill>
                  <a:schemeClr val="bg1"/>
                </a:solidFill>
                <a:effectLst/>
                <a:latin typeface="American Typewriter" panose="02090604020004020304" pitchFamily="18" charset="77"/>
              </a:rPr>
              <a:t>33</a:t>
            </a:r>
            <a:r>
              <a:rPr lang="en-US" sz="2400" baseline="30000" dirty="0">
                <a:solidFill>
                  <a:schemeClr val="bg1"/>
                </a:solidFill>
                <a:effectLst/>
                <a:latin typeface="American Typewriter" panose="02090604020004020304" pitchFamily="18" charset="77"/>
              </a:rPr>
              <a:t>rd</a:t>
            </a:r>
            <a:r>
              <a:rPr lang="en-US" sz="2400" dirty="0">
                <a:solidFill>
                  <a:schemeClr val="bg1"/>
                </a:solidFill>
                <a:effectLst/>
                <a:latin typeface="American Typewriter" panose="02090604020004020304" pitchFamily="18" charset="77"/>
              </a:rPr>
              <a:t> STS Roundtable &amp; 6</a:t>
            </a:r>
            <a:r>
              <a:rPr lang="en-US" sz="2400" baseline="30000" dirty="0">
                <a:solidFill>
                  <a:schemeClr val="bg1"/>
                </a:solidFill>
                <a:effectLst/>
                <a:latin typeface="American Typewriter" panose="02090604020004020304" pitchFamily="18" charset="77"/>
              </a:rPr>
              <a:t>th</a:t>
            </a:r>
            <a:r>
              <a:rPr lang="en-US" sz="2400" dirty="0">
                <a:solidFill>
                  <a:schemeClr val="bg1"/>
                </a:solidFill>
                <a:effectLst/>
                <a:latin typeface="American Typewriter" panose="02090604020004020304" pitchFamily="18" charset="77"/>
              </a:rPr>
              <a:t> Global Network Meeting</a:t>
            </a:r>
          </a:p>
          <a:p>
            <a:endParaRPr lang="en-US" sz="2800" dirty="0">
              <a:solidFill>
                <a:schemeClr val="bg1"/>
              </a:solidFill>
              <a:latin typeface="American Typewriter" panose="02090604020004020304" pitchFamily="18" charset="77"/>
            </a:endParaRPr>
          </a:p>
          <a:p>
            <a:r>
              <a:rPr lang="en-US" sz="2000" dirty="0">
                <a:solidFill>
                  <a:schemeClr val="bg1"/>
                </a:solidFill>
                <a:effectLst/>
                <a:latin typeface="American Typewriter" panose="02090604020004020304" pitchFamily="18" charset="77"/>
              </a:rPr>
              <a:t>Los Angeles, 10-13 September 2019</a:t>
            </a:r>
          </a:p>
        </p:txBody>
      </p:sp>
    </p:spTree>
    <p:extLst>
      <p:ext uri="{BB962C8B-B14F-4D97-AF65-F5344CB8AC3E}">
        <p14:creationId xmlns:p14="http://schemas.microsoft.com/office/powerpoint/2010/main" val="19985269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Afbeeldingsresultaat voor santa monica beach">
            <a:extLst>
              <a:ext uri="{FF2B5EF4-FFF2-40B4-BE49-F238E27FC236}">
                <a16:creationId xmlns:a16="http://schemas.microsoft.com/office/drawing/2014/main" id="{92EB6B21-6EFF-1640-A528-5EE25329B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626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012927-6B4B-ED4D-B69A-18ABF58A5C56}"/>
              </a:ext>
            </a:extLst>
          </p:cNvPr>
          <p:cNvSpPr txBox="1"/>
          <p:nvPr/>
        </p:nvSpPr>
        <p:spPr>
          <a:xfrm>
            <a:off x="561606" y="183082"/>
            <a:ext cx="5646482" cy="584775"/>
          </a:xfrm>
          <a:prstGeom prst="rect">
            <a:avLst/>
          </a:prstGeom>
          <a:noFill/>
        </p:spPr>
        <p:txBody>
          <a:bodyPr wrap="none" rtlCol="0">
            <a:spAutoFit/>
          </a:bodyPr>
          <a:lstStyle/>
          <a:p>
            <a:r>
              <a:rPr lang="en-US" sz="3200" dirty="0">
                <a:latin typeface="American Typewriter" panose="02090604020004020304" pitchFamily="18" charset="77"/>
              </a:rPr>
              <a:t>Afternoon (time indication)</a:t>
            </a:r>
          </a:p>
        </p:txBody>
      </p:sp>
    </p:spTree>
    <p:extLst>
      <p:ext uri="{BB962C8B-B14F-4D97-AF65-F5344CB8AC3E}">
        <p14:creationId xmlns:p14="http://schemas.microsoft.com/office/powerpoint/2010/main" val="225109148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81D88C-CF15-3F40-8027-8C497A0A03C3}"/>
              </a:ext>
            </a:extLst>
          </p:cNvPr>
          <p:cNvSpPr txBox="1"/>
          <p:nvPr/>
        </p:nvSpPr>
        <p:spPr>
          <a:xfrm>
            <a:off x="561606" y="183082"/>
            <a:ext cx="5234766" cy="584775"/>
          </a:xfrm>
          <a:prstGeom prst="rect">
            <a:avLst/>
          </a:prstGeom>
          <a:noFill/>
        </p:spPr>
        <p:txBody>
          <a:bodyPr wrap="none" rtlCol="0">
            <a:spAutoFit/>
          </a:bodyPr>
          <a:lstStyle/>
          <a:p>
            <a:r>
              <a:rPr lang="en-US" sz="3200" dirty="0">
                <a:solidFill>
                  <a:schemeClr val="bg1"/>
                </a:solidFill>
                <a:latin typeface="American Typewriter" panose="02090604020004020304" pitchFamily="18" charset="77"/>
              </a:rPr>
              <a:t>Evening (time indication)</a:t>
            </a:r>
          </a:p>
        </p:txBody>
      </p:sp>
      <p:pic>
        <p:nvPicPr>
          <p:cNvPr id="82946" name="Picture 2" descr="https://cache.marriott.com/marriottassets/marriott/LAXLM/laxlm-exterior-0076-hor-feat.jpg?interpolation=progressive-bilinear&amp;downsize=1180px:*">
            <a:extLst>
              <a:ext uri="{FF2B5EF4-FFF2-40B4-BE49-F238E27FC236}">
                <a16:creationId xmlns:a16="http://schemas.microsoft.com/office/drawing/2014/main" id="{40E77EED-ADB5-6B40-936D-03C781309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2192000"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58D526-DF79-BE45-870A-E5B7045C05ED}"/>
              </a:ext>
            </a:extLst>
          </p:cNvPr>
          <p:cNvSpPr txBox="1"/>
          <p:nvPr/>
        </p:nvSpPr>
        <p:spPr>
          <a:xfrm>
            <a:off x="561606" y="927976"/>
            <a:ext cx="11124905" cy="430887"/>
          </a:xfrm>
          <a:prstGeom prst="rect">
            <a:avLst/>
          </a:prstGeom>
          <a:noFill/>
        </p:spPr>
        <p:txBody>
          <a:bodyPr wrap="none" rtlCol="0">
            <a:spAutoFit/>
          </a:bodyPr>
          <a:lstStyle/>
          <a:p>
            <a:r>
              <a:rPr lang="en-US" sz="2200" dirty="0">
                <a:solidFill>
                  <a:schemeClr val="bg1"/>
                </a:solidFill>
                <a:latin typeface="American Typewriter" panose="02090604020004020304" pitchFamily="18" charset="77"/>
              </a:rPr>
              <a:t>JW Marriott Santa Monica Le </a:t>
            </a:r>
            <a:r>
              <a:rPr lang="en-US" sz="2200" dirty="0" err="1">
                <a:solidFill>
                  <a:schemeClr val="bg1"/>
                </a:solidFill>
                <a:latin typeface="American Typewriter" panose="02090604020004020304" pitchFamily="18" charset="77"/>
              </a:rPr>
              <a:t>Merigot</a:t>
            </a:r>
            <a:r>
              <a:rPr lang="en-US" sz="2200" dirty="0">
                <a:solidFill>
                  <a:schemeClr val="bg1"/>
                </a:solidFill>
                <a:latin typeface="American Typewriter" panose="02090604020004020304" pitchFamily="18" charset="77"/>
              </a:rPr>
              <a:t> - 1740 Ocean Ave, Santa Monica, CA 90401</a:t>
            </a:r>
          </a:p>
        </p:txBody>
      </p:sp>
      <p:pic>
        <p:nvPicPr>
          <p:cNvPr id="5" name="Picture 2" descr="Afbeeldingsresultaat voor enjoy">
            <a:extLst>
              <a:ext uri="{FF2B5EF4-FFF2-40B4-BE49-F238E27FC236}">
                <a16:creationId xmlns:a16="http://schemas.microsoft.com/office/drawing/2014/main" id="{ADB8D0E5-FDD8-8045-88FE-B720B0A79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152" y="2803284"/>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112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9"/>
        <p:cNvGrpSpPr/>
        <p:nvPr/>
      </p:nvGrpSpPr>
      <p:grpSpPr>
        <a:xfrm>
          <a:off x="0" y="0"/>
          <a:ext cx="0" cy="0"/>
          <a:chOff x="0" y="0"/>
          <a:chExt cx="0" cy="0"/>
        </a:xfrm>
      </p:grpSpPr>
      <p:pic>
        <p:nvPicPr>
          <p:cNvPr id="3076" name="Picture 4" descr="https://gunaxin.com/wp-content/uploads/gallery/lunchtime/minions_lunchbreak_by_lobyteso-d6iyujy.jpg">
            <a:extLst>
              <a:ext uri="{FF2B5EF4-FFF2-40B4-BE49-F238E27FC236}">
                <a16:creationId xmlns:a16="http://schemas.microsoft.com/office/drawing/2014/main" id="{50D70E0D-1DFF-7244-BBBA-B59B6DD3C7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E966D5-0AEC-4944-86F2-281CA4C092EB}"/>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spc="600" dirty="0">
                <a:solidFill>
                  <a:schemeClr val="tx1">
                    <a:lumMod val="85000"/>
                    <a:lumOff val="15000"/>
                  </a:schemeClr>
                </a:solidFill>
                <a:latin typeface="American Typewriter" panose="02090604020004020304" pitchFamily="18" charset="77"/>
                <a:ea typeface="+mj-ea"/>
                <a:cs typeface="+mj-cs"/>
              </a:rPr>
              <a:t>See you soon</a:t>
            </a:r>
          </a:p>
        </p:txBody>
      </p:sp>
      <p:cxnSp>
        <p:nvCxnSpPr>
          <p:cNvPr id="75" name="Straight Connector 7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9EE64B-8CEC-C54E-924F-E87A6E9A55ED}"/>
              </a:ext>
            </a:extLst>
          </p:cNvPr>
          <p:cNvSpPr txBox="1"/>
          <p:nvPr/>
        </p:nvSpPr>
        <p:spPr>
          <a:xfrm>
            <a:off x="561606" y="183082"/>
            <a:ext cx="5234766" cy="584775"/>
          </a:xfrm>
          <a:prstGeom prst="rect">
            <a:avLst/>
          </a:prstGeom>
          <a:noFill/>
        </p:spPr>
        <p:txBody>
          <a:bodyPr wrap="none" rtlCol="0">
            <a:spAutoFit/>
          </a:bodyPr>
          <a:lstStyle/>
          <a:p>
            <a:r>
              <a:rPr lang="en-US" sz="3200" dirty="0">
                <a:latin typeface="American Typewriter" panose="02090604020004020304" pitchFamily="18" charset="77"/>
              </a:rPr>
              <a:t>Evening (time indication)</a:t>
            </a:r>
          </a:p>
        </p:txBody>
      </p:sp>
      <p:sp>
        <p:nvSpPr>
          <p:cNvPr id="9" name="TextBox 8">
            <a:extLst>
              <a:ext uri="{FF2B5EF4-FFF2-40B4-BE49-F238E27FC236}">
                <a16:creationId xmlns:a16="http://schemas.microsoft.com/office/drawing/2014/main" id="{9628CF56-A70D-2C4C-A4D4-91E39AF59814}"/>
              </a:ext>
            </a:extLst>
          </p:cNvPr>
          <p:cNvSpPr txBox="1"/>
          <p:nvPr/>
        </p:nvSpPr>
        <p:spPr>
          <a:xfrm>
            <a:off x="561606" y="927976"/>
            <a:ext cx="11124905" cy="430887"/>
          </a:xfrm>
          <a:prstGeom prst="rect">
            <a:avLst/>
          </a:prstGeom>
          <a:noFill/>
        </p:spPr>
        <p:txBody>
          <a:bodyPr wrap="none" rtlCol="0">
            <a:spAutoFit/>
          </a:bodyPr>
          <a:lstStyle/>
          <a:p>
            <a:r>
              <a:rPr lang="en-US" sz="2200" dirty="0">
                <a:latin typeface="American Typewriter" panose="02090604020004020304" pitchFamily="18" charset="77"/>
              </a:rPr>
              <a:t>JW Marriott Santa Monica Le </a:t>
            </a:r>
            <a:r>
              <a:rPr lang="en-US" sz="2200" dirty="0" err="1">
                <a:latin typeface="American Typewriter" panose="02090604020004020304" pitchFamily="18" charset="77"/>
              </a:rPr>
              <a:t>Merigot</a:t>
            </a:r>
            <a:r>
              <a:rPr lang="en-US" sz="2200" dirty="0">
                <a:latin typeface="American Typewriter" panose="02090604020004020304" pitchFamily="18" charset="77"/>
              </a:rPr>
              <a:t> - 1740 Ocean Ave, Santa Monica, CA 90401</a:t>
            </a:r>
          </a:p>
        </p:txBody>
      </p:sp>
    </p:spTree>
    <p:extLst>
      <p:ext uri="{BB962C8B-B14F-4D97-AF65-F5344CB8AC3E}">
        <p14:creationId xmlns:p14="http://schemas.microsoft.com/office/powerpoint/2010/main" val="135806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7" descr="Gerelateerde afbeelding"/>
          <p:cNvPicPr preferRelativeResize="0"/>
          <p:nvPr/>
        </p:nvPicPr>
        <p:blipFill rotWithShape="1">
          <a:blip r:embed="rId3">
            <a:alphaModFix/>
          </a:blip>
          <a:srcRect/>
          <a:stretch/>
        </p:blipFill>
        <p:spPr>
          <a:xfrm>
            <a:off x="0" y="0"/>
            <a:ext cx="12192000" cy="6862792"/>
          </a:xfrm>
          <a:prstGeom prst="rect">
            <a:avLst/>
          </a:prstGeom>
          <a:noFill/>
          <a:ln>
            <a:noFill/>
          </a:ln>
        </p:spPr>
      </p:pic>
      <p:sp>
        <p:nvSpPr>
          <p:cNvPr id="253" name="Google Shape;253;p27"/>
          <p:cNvSpPr/>
          <p:nvPr/>
        </p:nvSpPr>
        <p:spPr>
          <a:xfrm>
            <a:off x="-406400" y="-355600"/>
            <a:ext cx="12954000" cy="7366000"/>
          </a:xfrm>
          <a:prstGeom prst="rect">
            <a:avLst/>
          </a:prstGeom>
          <a:solidFill>
            <a:srgbClr val="000000">
              <a:alpha val="40000"/>
            </a:srgb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54;p27">
            <a:extLst>
              <a:ext uri="{FF2B5EF4-FFF2-40B4-BE49-F238E27FC236}">
                <a16:creationId xmlns:a16="http://schemas.microsoft.com/office/drawing/2014/main" id="{6BE4FA9F-AA99-D045-BEB2-0057F50FF580}"/>
              </a:ext>
            </a:extLst>
          </p:cNvPr>
          <p:cNvSpPr txBox="1"/>
          <p:nvPr/>
        </p:nvSpPr>
        <p:spPr>
          <a:xfrm>
            <a:off x="384047" y="93549"/>
            <a:ext cx="11320273" cy="876226"/>
          </a:xfrm>
          <a:prstGeom prst="rect">
            <a:avLst/>
          </a:prstGeom>
          <a:noFill/>
          <a:ln>
            <a:noFill/>
          </a:ln>
        </p:spPr>
        <p:txBody>
          <a:bodyPr spcFirstLastPara="1" wrap="square" lIns="91425" tIns="45700" rIns="91425" bIns="45700" anchor="t" anchorCtr="0">
            <a:noAutofit/>
          </a:bodyPr>
          <a:lstStyle/>
          <a:p>
            <a:pPr lvl="0">
              <a:lnSpc>
                <a:spcPct val="107000"/>
              </a:lnSpc>
              <a:buSzPts val="3200"/>
            </a:pPr>
            <a:r>
              <a:rPr lang="en-US" sz="2800" dirty="0">
                <a:solidFill>
                  <a:schemeClr val="lt1"/>
                </a:solidFill>
                <a:latin typeface="American Typewriter" panose="02090604020004020304" pitchFamily="18" charset="77"/>
                <a:ea typeface="Cutive"/>
                <a:cs typeface="Cutive"/>
                <a:sym typeface="Cutive"/>
              </a:rPr>
              <a:t>Conceptual </a:t>
            </a:r>
          </a:p>
          <a:p>
            <a:pPr lvl="0">
              <a:lnSpc>
                <a:spcPct val="107000"/>
              </a:lnSpc>
              <a:buSzPts val="3200"/>
            </a:pPr>
            <a:r>
              <a:rPr lang="en-US" sz="2800" dirty="0">
                <a:solidFill>
                  <a:schemeClr val="lt1"/>
                </a:solidFill>
                <a:latin typeface="American Typewriter" panose="02090604020004020304" pitchFamily="18" charset="77"/>
                <a:ea typeface="Cutive"/>
                <a:cs typeface="Cutive"/>
                <a:sym typeface="Cutive"/>
              </a:rPr>
              <a:t>Foundation </a:t>
            </a:r>
          </a:p>
          <a:p>
            <a:pPr lvl="0">
              <a:lnSpc>
                <a:spcPct val="107000"/>
              </a:lnSpc>
              <a:buSzPts val="3200"/>
            </a:pPr>
            <a:r>
              <a:rPr lang="en-US" sz="2800" dirty="0">
                <a:solidFill>
                  <a:schemeClr val="lt1"/>
                </a:solidFill>
                <a:latin typeface="American Typewriter" panose="02090604020004020304" pitchFamily="18" charset="77"/>
                <a:ea typeface="Cutive"/>
                <a:cs typeface="Cutive"/>
                <a:sym typeface="Cutive"/>
              </a:rPr>
              <a:t>for </a:t>
            </a:r>
            <a:r>
              <a:rPr lang="en-US" sz="2800" dirty="0" err="1">
                <a:solidFill>
                  <a:schemeClr val="lt1"/>
                </a:solidFill>
                <a:latin typeface="American Typewriter" panose="02090604020004020304" pitchFamily="18" charset="77"/>
                <a:ea typeface="Cutive"/>
                <a:cs typeface="Cutive"/>
                <a:sym typeface="Cutive"/>
              </a:rPr>
              <a:t>SmarT</a:t>
            </a:r>
            <a:r>
              <a:rPr lang="en-US" sz="2800" dirty="0">
                <a:solidFill>
                  <a:schemeClr val="lt1"/>
                </a:solidFill>
                <a:latin typeface="American Typewriter" panose="02090604020004020304" pitchFamily="18" charset="77"/>
                <a:ea typeface="Cutive"/>
                <a:cs typeface="Cutive"/>
                <a:sym typeface="Cutive"/>
              </a:rPr>
              <a:t> </a:t>
            </a:r>
          </a:p>
          <a:p>
            <a:pPr lvl="0">
              <a:lnSpc>
                <a:spcPct val="107000"/>
              </a:lnSpc>
              <a:buSzPts val="3200"/>
            </a:pPr>
            <a:r>
              <a:rPr lang="en-US" sz="2800" dirty="0">
                <a:solidFill>
                  <a:schemeClr val="lt1"/>
                </a:solidFill>
                <a:latin typeface="American Typewriter" panose="02090604020004020304" pitchFamily="18" charset="77"/>
                <a:ea typeface="Cutive"/>
                <a:cs typeface="Cutive"/>
                <a:sym typeface="Cutive"/>
              </a:rPr>
              <a:t>Organization </a:t>
            </a:r>
          </a:p>
          <a:p>
            <a:pPr lvl="0">
              <a:lnSpc>
                <a:spcPct val="107000"/>
              </a:lnSpc>
              <a:buSzPts val="3200"/>
            </a:pPr>
            <a:r>
              <a:rPr lang="en-US" sz="2800" dirty="0">
                <a:solidFill>
                  <a:schemeClr val="lt1"/>
                </a:solidFill>
                <a:latin typeface="American Typewriter" panose="02090604020004020304" pitchFamily="18" charset="77"/>
                <a:ea typeface="Cutive"/>
                <a:cs typeface="Cutive"/>
                <a:sym typeface="Cutive"/>
              </a:rPr>
              <a:t>Design</a:t>
            </a:r>
          </a:p>
        </p:txBody>
      </p:sp>
      <p:grpSp>
        <p:nvGrpSpPr>
          <p:cNvPr id="16" name="Group 15">
            <a:extLst>
              <a:ext uri="{FF2B5EF4-FFF2-40B4-BE49-F238E27FC236}">
                <a16:creationId xmlns:a16="http://schemas.microsoft.com/office/drawing/2014/main" id="{D00FDB95-9AA2-F24B-B98F-FC90AC2003DC}"/>
              </a:ext>
            </a:extLst>
          </p:cNvPr>
          <p:cNvGrpSpPr/>
          <p:nvPr/>
        </p:nvGrpSpPr>
        <p:grpSpPr>
          <a:xfrm>
            <a:off x="2808931" y="549222"/>
            <a:ext cx="6828637" cy="5759557"/>
            <a:chOff x="2808931" y="549222"/>
            <a:chExt cx="6828637" cy="5759557"/>
          </a:xfrm>
        </p:grpSpPr>
        <p:sp>
          <p:nvSpPr>
            <p:cNvPr id="21" name="Google Shape;120;p17">
              <a:extLst>
                <a:ext uri="{FF2B5EF4-FFF2-40B4-BE49-F238E27FC236}">
                  <a16:creationId xmlns:a16="http://schemas.microsoft.com/office/drawing/2014/main" id="{72563A20-2C41-EE46-B46C-7509623A8844}"/>
                </a:ext>
              </a:extLst>
            </p:cNvPr>
            <p:cNvSpPr/>
            <p:nvPr/>
          </p:nvSpPr>
          <p:spPr>
            <a:xfrm>
              <a:off x="2808931" y="549222"/>
              <a:ext cx="3600000" cy="3600000"/>
            </a:xfrm>
            <a:prstGeom prst="ellipse">
              <a:avLst/>
            </a:prstGeom>
            <a:solidFill>
              <a:srgbClr val="00B050"/>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Socio-</a:t>
              </a:r>
            </a:p>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Ecological</a:t>
              </a:r>
              <a:endParaRPr sz="1400" b="0" i="0" u="none" strike="noStrike" cap="none" dirty="0">
                <a:solidFill>
                  <a:srgbClr val="000000"/>
                </a:solidFill>
                <a:latin typeface="American Typewriter" panose="02090604020004020304" pitchFamily="18" charset="77"/>
                <a:sym typeface="Arial"/>
              </a:endParaRPr>
            </a:p>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Perspective</a:t>
              </a:r>
              <a:endParaRPr sz="1400" b="0" i="0" u="none" strike="noStrike" cap="none" dirty="0">
                <a:solidFill>
                  <a:srgbClr val="000000"/>
                </a:solidFill>
                <a:latin typeface="American Typewriter" panose="02090604020004020304" pitchFamily="18" charset="77"/>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p:txBody>
        </p:sp>
        <p:sp>
          <p:nvSpPr>
            <p:cNvPr id="23" name="Google Shape;120;p17">
              <a:extLst>
                <a:ext uri="{FF2B5EF4-FFF2-40B4-BE49-F238E27FC236}">
                  <a16:creationId xmlns:a16="http://schemas.microsoft.com/office/drawing/2014/main" id="{E57CEB2B-D56C-1140-A339-7B71A52E3091}"/>
                </a:ext>
              </a:extLst>
            </p:cNvPr>
            <p:cNvSpPr/>
            <p:nvPr/>
          </p:nvSpPr>
          <p:spPr>
            <a:xfrm>
              <a:off x="6037568" y="549222"/>
              <a:ext cx="3600000" cy="3600000"/>
            </a:xfrm>
            <a:prstGeom prst="ellipse">
              <a:avLst/>
            </a:prstGeom>
            <a:solidFill>
              <a:schemeClr val="dk2"/>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Socio-Psychological</a:t>
              </a:r>
              <a:endParaRPr sz="1400" b="0" i="0" u="none" strike="noStrike" cap="none" dirty="0">
                <a:solidFill>
                  <a:srgbClr val="000000"/>
                </a:solidFill>
                <a:latin typeface="American Typewriter" panose="02090604020004020304" pitchFamily="18" charset="77"/>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Perspective</a:t>
              </a:r>
              <a:endParaRPr sz="1400" b="0" i="0" u="none" strike="noStrike" cap="none" dirty="0">
                <a:solidFill>
                  <a:srgbClr val="000000"/>
                </a:solidFill>
                <a:latin typeface="American Typewriter" panose="02090604020004020304" pitchFamily="18" charset="77"/>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p:txBody>
        </p:sp>
        <p:sp>
          <p:nvSpPr>
            <p:cNvPr id="24" name="Google Shape;121;p17">
              <a:extLst>
                <a:ext uri="{FF2B5EF4-FFF2-40B4-BE49-F238E27FC236}">
                  <a16:creationId xmlns:a16="http://schemas.microsoft.com/office/drawing/2014/main" id="{C5C0E8B5-1CB9-9044-8549-72135FC06256}"/>
                </a:ext>
              </a:extLst>
            </p:cNvPr>
            <p:cNvSpPr/>
            <p:nvPr/>
          </p:nvSpPr>
          <p:spPr>
            <a:xfrm>
              <a:off x="4423250" y="2708779"/>
              <a:ext cx="3600000" cy="3600000"/>
            </a:xfrm>
            <a:prstGeom prst="ellipse">
              <a:avLst/>
            </a:prstGeom>
            <a:solidFill>
              <a:srgbClr val="0070C0"/>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Socio-</a:t>
              </a:r>
              <a:br>
                <a:rPr lang="en-US" sz="2000" b="0" i="0" u="none" strike="noStrike" cap="none" dirty="0">
                  <a:solidFill>
                    <a:schemeClr val="lt1"/>
                  </a:solidFill>
                  <a:latin typeface="American Typewriter" panose="02090604020004020304" pitchFamily="18" charset="77"/>
                  <a:ea typeface="Cutive"/>
                  <a:cs typeface="Cutive"/>
                  <a:sym typeface="Cutive"/>
                </a:rPr>
              </a:br>
              <a:r>
                <a:rPr lang="en-US" sz="2000" b="0" i="0" u="none" strike="noStrike" cap="none" dirty="0">
                  <a:solidFill>
                    <a:schemeClr val="lt1"/>
                  </a:solidFill>
                  <a:latin typeface="American Typewriter" panose="02090604020004020304" pitchFamily="18" charset="77"/>
                  <a:ea typeface="Cutive"/>
                  <a:cs typeface="Cutive"/>
                  <a:sym typeface="Cutive"/>
                </a:rPr>
                <a:t>Technical Systems Perspective</a:t>
              </a:r>
              <a:endParaRPr sz="1400" b="0" i="0" u="none" strike="noStrike" cap="none" dirty="0">
                <a:solidFill>
                  <a:srgbClr val="000000"/>
                </a:solidFill>
                <a:latin typeface="American Typewriter" panose="02090604020004020304" pitchFamily="18" charset="77"/>
                <a:sym typeface="Arial"/>
              </a:endParaRPr>
            </a:p>
          </p:txBody>
        </p:sp>
        <p:sp>
          <p:nvSpPr>
            <p:cNvPr id="25" name="Google Shape;122;p17">
              <a:extLst>
                <a:ext uri="{FF2B5EF4-FFF2-40B4-BE49-F238E27FC236}">
                  <a16:creationId xmlns:a16="http://schemas.microsoft.com/office/drawing/2014/main" id="{5884EFE6-9BF7-FA47-A515-43558A95FEC9}"/>
                </a:ext>
              </a:extLst>
            </p:cNvPr>
            <p:cNvSpPr/>
            <p:nvPr/>
          </p:nvSpPr>
          <p:spPr>
            <a:xfrm>
              <a:off x="4998636" y="1926562"/>
              <a:ext cx="2510201" cy="2250000"/>
            </a:xfrm>
            <a:prstGeom prst="ellipse">
              <a:avLst/>
            </a:prstGeom>
            <a:solidFill>
              <a:schemeClr val="lt1"/>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62626"/>
                  </a:solidFill>
                  <a:latin typeface="American Typewriter" panose="02090604020004020304" pitchFamily="18" charset="77"/>
                  <a:ea typeface="Cutive"/>
                  <a:cs typeface="Cutive"/>
                  <a:sym typeface="Cutive"/>
                </a:rPr>
                <a:t>Integral System </a:t>
              </a:r>
              <a:endParaRPr sz="1400" b="0" i="0" u="none" strike="noStrike" cap="none">
                <a:solidFill>
                  <a:srgbClr val="000000"/>
                </a:solidFill>
                <a:latin typeface="American Typewriter" panose="02090604020004020304" pitchFamily="18" charset="77"/>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62626"/>
                  </a:solidFill>
                  <a:latin typeface="American Typewriter" panose="02090604020004020304" pitchFamily="18" charset="77"/>
                  <a:ea typeface="Cutive"/>
                  <a:cs typeface="Cutive"/>
                  <a:sym typeface="Cutive"/>
                </a:rPr>
                <a:t>Participative Design Process</a:t>
              </a:r>
              <a:endParaRPr sz="1600" b="0" i="0" u="none" strike="noStrike" cap="none">
                <a:solidFill>
                  <a:srgbClr val="262626"/>
                </a:solidFill>
                <a:latin typeface="American Typewriter" panose="02090604020004020304" pitchFamily="18" charset="77"/>
                <a:ea typeface="Cutive"/>
                <a:cs typeface="Cutive"/>
                <a:sym typeface="Cutive"/>
              </a:endParaRPr>
            </a:p>
          </p:txBody>
        </p:sp>
      </p:grpSp>
      <p:sp>
        <p:nvSpPr>
          <p:cNvPr id="14" name="Google Shape;141;p18">
            <a:extLst>
              <a:ext uri="{FF2B5EF4-FFF2-40B4-BE49-F238E27FC236}">
                <a16:creationId xmlns:a16="http://schemas.microsoft.com/office/drawing/2014/main" id="{24E57790-FE4A-DC45-B588-7D61FF81C51D}"/>
              </a:ext>
            </a:extLst>
          </p:cNvPr>
          <p:cNvSpPr txBox="1"/>
          <p:nvPr/>
        </p:nvSpPr>
        <p:spPr>
          <a:xfrm>
            <a:off x="421337" y="6339745"/>
            <a:ext cx="11404600" cy="423058"/>
          </a:xfrm>
          <a:prstGeom prst="rect">
            <a:avLst/>
          </a:prstGeom>
          <a:noFill/>
          <a:ln w="57150" cap="flat" cmpd="sng">
            <a:noFill/>
            <a:prstDash val="solid"/>
            <a:round/>
            <a:headEnd type="none" w="sm" len="sm"/>
            <a:tailEnd type="none" w="sm" len="sm"/>
          </a:ln>
        </p:spPr>
        <p:txBody>
          <a:bodyPr spcFirstLastPara="1" wrap="square" lIns="91425" tIns="45700" rIns="91425" bIns="45700" anchor="ctr" anchorCtr="0">
            <a:noAutofit/>
          </a:bodyPr>
          <a:lstStyle/>
          <a:p>
            <a:pPr algn="ctr">
              <a:lnSpc>
                <a:spcPct val="107000"/>
              </a:lnSpc>
              <a:buClr>
                <a:srgbClr val="000000"/>
              </a:buClr>
              <a:buSzPts val="1800"/>
            </a:pPr>
            <a:r>
              <a:rPr lang="en-US" sz="2400" dirty="0">
                <a:solidFill>
                  <a:schemeClr val="bg1"/>
                </a:solidFill>
                <a:latin typeface="American Typewriter" panose="02090604020004020304" pitchFamily="18" charset="77"/>
                <a:ea typeface="Calibri"/>
                <a:cs typeface="Calibri"/>
                <a:sym typeface="Calibri"/>
              </a:rPr>
              <a:t>In a Digital – </a:t>
            </a:r>
            <a:r>
              <a:rPr lang="en-US" sz="2400" dirty="0">
                <a:solidFill>
                  <a:schemeClr val="bg1"/>
                </a:solidFill>
                <a:latin typeface="American Typewriter" panose="02090604020004020304" pitchFamily="18" charset="77"/>
              </a:rPr>
              <a:t>Instantaneous, Limitless &amp; Nonlinear-dynamic </a:t>
            </a:r>
            <a:r>
              <a:rPr lang="en-US" sz="2400" dirty="0">
                <a:solidFill>
                  <a:schemeClr val="bg1"/>
                </a:solidFill>
                <a:latin typeface="American Typewriter" panose="02090604020004020304" pitchFamily="18" charset="77"/>
                <a:ea typeface="Calibri"/>
                <a:cs typeface="Calibri"/>
                <a:sym typeface="Calibri"/>
              </a:rPr>
              <a:t>– World</a:t>
            </a:r>
          </a:p>
        </p:txBody>
      </p:sp>
    </p:spTree>
    <p:extLst>
      <p:ext uri="{BB962C8B-B14F-4D97-AF65-F5344CB8AC3E}">
        <p14:creationId xmlns:p14="http://schemas.microsoft.com/office/powerpoint/2010/main" val="34342322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7" descr="Gerelateerde afbeelding"/>
          <p:cNvPicPr preferRelativeResize="0"/>
          <p:nvPr/>
        </p:nvPicPr>
        <p:blipFill rotWithShape="1">
          <a:blip r:embed="rId3">
            <a:alphaModFix/>
          </a:blip>
          <a:srcRect/>
          <a:stretch/>
        </p:blipFill>
        <p:spPr>
          <a:xfrm>
            <a:off x="0" y="0"/>
            <a:ext cx="12192000" cy="6862792"/>
          </a:xfrm>
          <a:prstGeom prst="rect">
            <a:avLst/>
          </a:prstGeom>
          <a:noFill/>
          <a:ln>
            <a:noFill/>
          </a:ln>
        </p:spPr>
      </p:pic>
      <p:sp>
        <p:nvSpPr>
          <p:cNvPr id="253" name="Google Shape;253;p27"/>
          <p:cNvSpPr/>
          <p:nvPr/>
        </p:nvSpPr>
        <p:spPr>
          <a:xfrm>
            <a:off x="-406400" y="-355600"/>
            <a:ext cx="12954000" cy="7366000"/>
          </a:xfrm>
          <a:prstGeom prst="rect">
            <a:avLst/>
          </a:prstGeom>
          <a:solidFill>
            <a:srgbClr val="000000">
              <a:alpha val="40000"/>
            </a:srgbClr>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 name="Google Shape;120;p17">
            <a:extLst>
              <a:ext uri="{FF2B5EF4-FFF2-40B4-BE49-F238E27FC236}">
                <a16:creationId xmlns:a16="http://schemas.microsoft.com/office/drawing/2014/main" id="{F9D4B246-0B57-4E4A-B051-42B713A6AAE4}"/>
              </a:ext>
            </a:extLst>
          </p:cNvPr>
          <p:cNvSpPr/>
          <p:nvPr/>
        </p:nvSpPr>
        <p:spPr>
          <a:xfrm>
            <a:off x="2808931" y="549222"/>
            <a:ext cx="3600000" cy="3600000"/>
          </a:xfrm>
          <a:prstGeom prst="ellipse">
            <a:avLst/>
          </a:prstGeom>
          <a:solidFill>
            <a:schemeClr val="bg1"/>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Socio-</a:t>
            </a:r>
          </a:p>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Ecological</a:t>
            </a:r>
            <a:endParaRPr sz="1400" b="0" i="0" u="none" strike="noStrike" cap="none" dirty="0">
              <a:solidFill>
                <a:srgbClr val="000000"/>
              </a:solidFill>
              <a:latin typeface="American Typewriter" panose="02090604020004020304" pitchFamily="18" charset="77"/>
              <a:sym typeface="Arial"/>
            </a:endParaRPr>
          </a:p>
          <a:p>
            <a:pPr marL="0" marR="0" lvl="0" indent="0"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Perspective</a:t>
            </a:r>
            <a:endParaRPr sz="1400" b="0" i="0" u="none" strike="noStrike" cap="none" dirty="0">
              <a:solidFill>
                <a:srgbClr val="000000"/>
              </a:solidFill>
              <a:latin typeface="American Typewriter" panose="02090604020004020304" pitchFamily="18" charset="77"/>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p:txBody>
      </p:sp>
      <p:sp>
        <p:nvSpPr>
          <p:cNvPr id="20" name="Google Shape;120;p17">
            <a:extLst>
              <a:ext uri="{FF2B5EF4-FFF2-40B4-BE49-F238E27FC236}">
                <a16:creationId xmlns:a16="http://schemas.microsoft.com/office/drawing/2014/main" id="{299CF035-C897-E445-B93B-E395BF3BE62C}"/>
              </a:ext>
            </a:extLst>
          </p:cNvPr>
          <p:cNvSpPr/>
          <p:nvPr/>
        </p:nvSpPr>
        <p:spPr>
          <a:xfrm>
            <a:off x="6037568" y="549222"/>
            <a:ext cx="3600000" cy="3600000"/>
          </a:xfrm>
          <a:prstGeom prst="ellipse">
            <a:avLst/>
          </a:prstGeom>
          <a:solidFill>
            <a:schemeClr val="bg1"/>
          </a:solidFill>
          <a:ln w="2857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Socio-Psychological</a:t>
            </a:r>
            <a:endParaRPr sz="1400" b="0" i="0" u="none" strike="noStrike" cap="none" dirty="0">
              <a:solidFill>
                <a:srgbClr val="000000"/>
              </a:solidFill>
              <a:latin typeface="American Typewriter" panose="02090604020004020304" pitchFamily="18" charset="77"/>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American Typewriter" panose="02090604020004020304" pitchFamily="18" charset="77"/>
                <a:ea typeface="Cutive"/>
                <a:cs typeface="Cutive"/>
                <a:sym typeface="Cutive"/>
              </a:rPr>
              <a:t>Perspective</a:t>
            </a:r>
            <a:endParaRPr sz="1400" b="0" i="0" u="none" strike="noStrike" cap="none" dirty="0">
              <a:solidFill>
                <a:srgbClr val="000000"/>
              </a:solidFill>
              <a:latin typeface="American Typewriter" panose="02090604020004020304" pitchFamily="18" charset="77"/>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merican Typewriter" panose="02090604020004020304" pitchFamily="18" charset="77"/>
              <a:ea typeface="Cutive"/>
              <a:cs typeface="Cutive"/>
              <a:sym typeface="Cutive"/>
            </a:endParaRPr>
          </a:p>
        </p:txBody>
      </p:sp>
      <p:sp>
        <p:nvSpPr>
          <p:cNvPr id="13" name="Google Shape;320;p34">
            <a:extLst>
              <a:ext uri="{FF2B5EF4-FFF2-40B4-BE49-F238E27FC236}">
                <a16:creationId xmlns:a16="http://schemas.microsoft.com/office/drawing/2014/main" id="{E437D27B-9005-3D45-B540-93A9A5D8F744}"/>
              </a:ext>
            </a:extLst>
          </p:cNvPr>
          <p:cNvSpPr txBox="1"/>
          <p:nvPr/>
        </p:nvSpPr>
        <p:spPr>
          <a:xfrm>
            <a:off x="7004451" y="1053471"/>
            <a:ext cx="1766766"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merican Typewriter" panose="02090604020004020304" pitchFamily="18" charset="77"/>
                <a:ea typeface="Cutive"/>
                <a:cs typeface="Cutive"/>
                <a:sym typeface="Cutive"/>
              </a:rPr>
              <a:t>Day 1: 1</a:t>
            </a:r>
            <a:r>
              <a:rPr lang="en-US" sz="1400" b="0" i="0" u="none" strike="noStrike" cap="none" baseline="30000" dirty="0">
                <a:solidFill>
                  <a:srgbClr val="000000"/>
                </a:solidFill>
                <a:latin typeface="American Typewriter" panose="02090604020004020304" pitchFamily="18" charset="77"/>
                <a:ea typeface="Cutive"/>
                <a:cs typeface="Cutive"/>
                <a:sym typeface="Cutive"/>
              </a:rPr>
              <a:t>st</a:t>
            </a:r>
            <a:r>
              <a:rPr lang="en-US" sz="1400" b="0" i="0" u="none" strike="noStrike" cap="none" dirty="0">
                <a:solidFill>
                  <a:srgbClr val="000000"/>
                </a:solidFill>
                <a:latin typeface="American Typewriter" panose="02090604020004020304" pitchFamily="18" charset="77"/>
                <a:ea typeface="Cutive"/>
                <a:cs typeface="Cutive"/>
                <a:sym typeface="Cutive"/>
              </a:rPr>
              <a:t> case</a:t>
            </a:r>
            <a:endParaRPr dirty="0">
              <a:latin typeface="American Typewriter" panose="02090604020004020304" pitchFamily="18" charset="77"/>
            </a:endParaRPr>
          </a:p>
        </p:txBody>
      </p:sp>
      <p:pic>
        <p:nvPicPr>
          <p:cNvPr id="14" name="Google Shape;321;p34">
            <a:extLst>
              <a:ext uri="{FF2B5EF4-FFF2-40B4-BE49-F238E27FC236}">
                <a16:creationId xmlns:a16="http://schemas.microsoft.com/office/drawing/2014/main" id="{BA5092F2-9A8D-6042-B0FC-AEDF166ED345}"/>
              </a:ext>
            </a:extLst>
          </p:cNvPr>
          <p:cNvPicPr preferRelativeResize="0"/>
          <p:nvPr/>
        </p:nvPicPr>
        <p:blipFill rotWithShape="1">
          <a:blip r:embed="rId4">
            <a:alphaModFix/>
          </a:blip>
          <a:srcRect/>
          <a:stretch/>
        </p:blipFill>
        <p:spPr>
          <a:xfrm>
            <a:off x="6603540" y="1316693"/>
            <a:ext cx="2469506" cy="449001"/>
          </a:xfrm>
          <a:prstGeom prst="rect">
            <a:avLst/>
          </a:prstGeom>
          <a:noFill/>
          <a:ln>
            <a:noFill/>
          </a:ln>
        </p:spPr>
      </p:pic>
      <p:pic>
        <p:nvPicPr>
          <p:cNvPr id="15" name="Google Shape;325;p34" descr="Afbeeldingsresultaat voor logo hyperloop htt">
            <a:extLst>
              <a:ext uri="{FF2B5EF4-FFF2-40B4-BE49-F238E27FC236}">
                <a16:creationId xmlns:a16="http://schemas.microsoft.com/office/drawing/2014/main" id="{EC33E967-DD87-8A4F-B80F-B760D609FF27}"/>
              </a:ext>
            </a:extLst>
          </p:cNvPr>
          <p:cNvPicPr preferRelativeResize="0"/>
          <p:nvPr/>
        </p:nvPicPr>
        <p:blipFill rotWithShape="1">
          <a:blip r:embed="rId5">
            <a:alphaModFix/>
          </a:blip>
          <a:srcRect/>
          <a:stretch/>
        </p:blipFill>
        <p:spPr>
          <a:xfrm>
            <a:off x="3273492" y="1429766"/>
            <a:ext cx="2660441" cy="347168"/>
          </a:xfrm>
          <a:prstGeom prst="rect">
            <a:avLst/>
          </a:prstGeom>
          <a:noFill/>
          <a:ln>
            <a:noFill/>
          </a:ln>
        </p:spPr>
      </p:pic>
      <p:sp>
        <p:nvSpPr>
          <p:cNvPr id="17" name="Google Shape;326;p34">
            <a:extLst>
              <a:ext uri="{FF2B5EF4-FFF2-40B4-BE49-F238E27FC236}">
                <a16:creationId xmlns:a16="http://schemas.microsoft.com/office/drawing/2014/main" id="{6D120AC3-82D3-B44F-B37C-BCCE92627736}"/>
              </a:ext>
            </a:extLst>
          </p:cNvPr>
          <p:cNvSpPr txBox="1"/>
          <p:nvPr/>
        </p:nvSpPr>
        <p:spPr>
          <a:xfrm>
            <a:off x="2941698" y="1053471"/>
            <a:ext cx="1821268"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400" b="0" i="0" u="none" strike="noStrike" cap="none" dirty="0">
                <a:solidFill>
                  <a:srgbClr val="000000"/>
                </a:solidFill>
                <a:latin typeface="American Typewriter" panose="02090604020004020304" pitchFamily="18" charset="77"/>
                <a:ea typeface="Cutive"/>
                <a:cs typeface="Cutive"/>
                <a:sym typeface="Cutive"/>
              </a:rPr>
              <a:t>Day 2: 2</a:t>
            </a:r>
            <a:r>
              <a:rPr lang="en-US" sz="1400" b="0" i="0" u="none" strike="noStrike" cap="none" baseline="30000" dirty="0">
                <a:solidFill>
                  <a:srgbClr val="000000"/>
                </a:solidFill>
                <a:latin typeface="American Typewriter" panose="02090604020004020304" pitchFamily="18" charset="77"/>
                <a:ea typeface="Cutive"/>
                <a:cs typeface="Cutive"/>
                <a:sym typeface="Cutive"/>
              </a:rPr>
              <a:t>nd</a:t>
            </a:r>
            <a:r>
              <a:rPr lang="en-US" sz="1400" b="0" i="0" u="none" strike="noStrike" cap="none" dirty="0">
                <a:solidFill>
                  <a:srgbClr val="000000"/>
                </a:solidFill>
                <a:latin typeface="American Typewriter" panose="02090604020004020304" pitchFamily="18" charset="77"/>
                <a:ea typeface="Cutive"/>
                <a:cs typeface="Cutive"/>
                <a:sym typeface="Cutive"/>
              </a:rPr>
              <a:t> case</a:t>
            </a:r>
            <a:endParaRPr dirty="0">
              <a:latin typeface="American Typewriter" panose="02090604020004020304" pitchFamily="18" charset="77"/>
            </a:endParaRPr>
          </a:p>
        </p:txBody>
      </p:sp>
      <p:sp>
        <p:nvSpPr>
          <p:cNvPr id="29" name="TextBox 28">
            <a:extLst>
              <a:ext uri="{FF2B5EF4-FFF2-40B4-BE49-F238E27FC236}">
                <a16:creationId xmlns:a16="http://schemas.microsoft.com/office/drawing/2014/main" id="{756D598B-42FF-F14E-969E-850401C955D9}"/>
              </a:ext>
            </a:extLst>
          </p:cNvPr>
          <p:cNvSpPr txBox="1"/>
          <p:nvPr/>
        </p:nvSpPr>
        <p:spPr>
          <a:xfrm>
            <a:off x="272244" y="375895"/>
            <a:ext cx="3044873" cy="523220"/>
          </a:xfrm>
          <a:prstGeom prst="rect">
            <a:avLst/>
          </a:prstGeom>
          <a:noFill/>
        </p:spPr>
        <p:txBody>
          <a:bodyPr wrap="none" rtlCol="0">
            <a:spAutoFit/>
          </a:bodyPr>
          <a:lstStyle/>
          <a:p>
            <a:r>
              <a:rPr lang="en-US" sz="2800" dirty="0">
                <a:solidFill>
                  <a:schemeClr val="bg1"/>
                </a:solidFill>
                <a:latin typeface="American Typewriter" panose="02090604020004020304" pitchFamily="18" charset="77"/>
              </a:rPr>
              <a:t>Today’s Journey</a:t>
            </a:r>
            <a:endParaRPr lang="en-US" sz="2800" spc="600" dirty="0">
              <a:solidFill>
                <a:schemeClr val="bg1"/>
              </a:solidFill>
              <a:latin typeface="American Typewriter" panose="02090604020004020304" pitchFamily="18" charset="77"/>
            </a:endParaRPr>
          </a:p>
        </p:txBody>
      </p:sp>
      <p:sp>
        <p:nvSpPr>
          <p:cNvPr id="32" name="Google Shape;141;p18">
            <a:extLst>
              <a:ext uri="{FF2B5EF4-FFF2-40B4-BE49-F238E27FC236}">
                <a16:creationId xmlns:a16="http://schemas.microsoft.com/office/drawing/2014/main" id="{96A8C7EE-D860-EB4B-9D80-6B15A6185695}"/>
              </a:ext>
            </a:extLst>
          </p:cNvPr>
          <p:cNvSpPr txBox="1"/>
          <p:nvPr/>
        </p:nvSpPr>
        <p:spPr>
          <a:xfrm>
            <a:off x="421337" y="6339745"/>
            <a:ext cx="11404600" cy="423058"/>
          </a:xfrm>
          <a:prstGeom prst="rect">
            <a:avLst/>
          </a:prstGeom>
          <a:noFill/>
          <a:ln w="57150" cap="flat" cmpd="sng">
            <a:noFill/>
            <a:prstDash val="solid"/>
            <a:round/>
            <a:headEnd type="none" w="sm" len="sm"/>
            <a:tailEnd type="none" w="sm" len="sm"/>
          </a:ln>
        </p:spPr>
        <p:txBody>
          <a:bodyPr spcFirstLastPara="1" wrap="square" lIns="91425" tIns="45700" rIns="91425" bIns="45700" anchor="ctr" anchorCtr="0">
            <a:noAutofit/>
          </a:bodyPr>
          <a:lstStyle/>
          <a:p>
            <a:pPr algn="ctr">
              <a:lnSpc>
                <a:spcPct val="107000"/>
              </a:lnSpc>
              <a:buClr>
                <a:srgbClr val="000000"/>
              </a:buClr>
              <a:buSzPts val="1800"/>
            </a:pPr>
            <a:r>
              <a:rPr lang="en-US" sz="2400" dirty="0">
                <a:solidFill>
                  <a:schemeClr val="bg1"/>
                </a:solidFill>
                <a:latin typeface="American Typewriter" panose="02090604020004020304" pitchFamily="18" charset="77"/>
                <a:ea typeface="Calibri"/>
                <a:cs typeface="Calibri"/>
                <a:sym typeface="Calibri"/>
              </a:rPr>
              <a:t>In a Digital – </a:t>
            </a:r>
            <a:r>
              <a:rPr lang="en-US" sz="2400" dirty="0">
                <a:solidFill>
                  <a:schemeClr val="bg1"/>
                </a:solidFill>
                <a:latin typeface="American Typewriter" panose="02090604020004020304" pitchFamily="18" charset="77"/>
              </a:rPr>
              <a:t>Instantaneous, Limitless &amp; Nonlinear-dynamic </a:t>
            </a:r>
            <a:r>
              <a:rPr lang="en-US" sz="2400" dirty="0">
                <a:solidFill>
                  <a:schemeClr val="bg1"/>
                </a:solidFill>
                <a:latin typeface="American Typewriter" panose="02090604020004020304" pitchFamily="18" charset="77"/>
                <a:ea typeface="Calibri"/>
                <a:cs typeface="Calibri"/>
                <a:sym typeface="Calibri"/>
              </a:rPr>
              <a:t>– World</a:t>
            </a:r>
          </a:p>
        </p:txBody>
      </p:sp>
      <p:pic>
        <p:nvPicPr>
          <p:cNvPr id="21" name="Picture 20">
            <a:extLst>
              <a:ext uri="{FF2B5EF4-FFF2-40B4-BE49-F238E27FC236}">
                <a16:creationId xmlns:a16="http://schemas.microsoft.com/office/drawing/2014/main" id="{198DF288-DA74-AB43-A0E1-4FCB50EAED05}"/>
              </a:ext>
            </a:extLst>
          </p:cNvPr>
          <p:cNvPicPr>
            <a:picLocks noChangeAspect="1"/>
          </p:cNvPicPr>
          <p:nvPr/>
        </p:nvPicPr>
        <p:blipFill>
          <a:blip r:embed="rId6"/>
          <a:stretch>
            <a:fillRect/>
          </a:stretch>
        </p:blipFill>
        <p:spPr>
          <a:xfrm>
            <a:off x="4525214" y="1948299"/>
            <a:ext cx="3141573" cy="2647067"/>
          </a:xfrm>
          <a:prstGeom prst="rect">
            <a:avLst/>
          </a:prstGeom>
        </p:spPr>
      </p:pic>
    </p:spTree>
    <p:extLst>
      <p:ext uri="{BB962C8B-B14F-4D97-AF65-F5344CB8AC3E}">
        <p14:creationId xmlns:p14="http://schemas.microsoft.com/office/powerpoint/2010/main" val="404603560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fbeeldingsresultaat voor today">
            <a:extLst>
              <a:ext uri="{FF2B5EF4-FFF2-40B4-BE49-F238E27FC236}">
                <a16:creationId xmlns:a16="http://schemas.microsoft.com/office/drawing/2014/main" id="{87027620-FD70-574F-BFF3-234A7D139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38" y="461665"/>
            <a:ext cx="2916570" cy="2916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4D8F57-6398-9D42-B9CA-019DA517499F}"/>
              </a:ext>
            </a:extLst>
          </p:cNvPr>
          <p:cNvSpPr txBox="1"/>
          <p:nvPr/>
        </p:nvSpPr>
        <p:spPr>
          <a:xfrm>
            <a:off x="942302" y="859777"/>
            <a:ext cx="1687641" cy="523220"/>
          </a:xfrm>
          <a:prstGeom prst="rect">
            <a:avLst/>
          </a:prstGeom>
          <a:noFill/>
        </p:spPr>
        <p:txBody>
          <a:bodyPr wrap="none" rtlCol="0">
            <a:spAutoFit/>
          </a:bodyPr>
          <a:lstStyle/>
          <a:p>
            <a:r>
              <a:rPr lang="en-US" sz="2800" dirty="0">
                <a:solidFill>
                  <a:srgbClr val="92D050"/>
                </a:solidFill>
                <a:latin typeface="American Typewriter" panose="02090604020004020304" pitchFamily="18" charset="77"/>
              </a:rPr>
              <a:t>program</a:t>
            </a:r>
          </a:p>
        </p:txBody>
      </p:sp>
      <p:sp>
        <p:nvSpPr>
          <p:cNvPr id="5" name="TextBox 4">
            <a:extLst>
              <a:ext uri="{FF2B5EF4-FFF2-40B4-BE49-F238E27FC236}">
                <a16:creationId xmlns:a16="http://schemas.microsoft.com/office/drawing/2014/main" id="{A838E683-FDCF-B04C-BACC-F06272EE19D0}"/>
              </a:ext>
            </a:extLst>
          </p:cNvPr>
          <p:cNvSpPr txBox="1"/>
          <p:nvPr/>
        </p:nvSpPr>
        <p:spPr>
          <a:xfrm>
            <a:off x="4284087" y="1919950"/>
            <a:ext cx="5928674" cy="3908762"/>
          </a:xfrm>
          <a:prstGeom prst="rect">
            <a:avLst/>
          </a:prstGeom>
          <a:noFill/>
        </p:spPr>
        <p:txBody>
          <a:bodyPr wrap="none" rtlCol="0">
            <a:spAutoFit/>
          </a:bodyPr>
          <a:lstStyle/>
          <a:p>
            <a:r>
              <a:rPr lang="en-US" sz="2400" dirty="0">
                <a:latin typeface="American Typewriter" panose="02090604020004020304" pitchFamily="18" charset="77"/>
              </a:rPr>
              <a:t>Morning:</a:t>
            </a:r>
          </a:p>
          <a:p>
            <a:endParaRPr lang="en-US" sz="2200" dirty="0">
              <a:latin typeface="American Typewriter" panose="02090604020004020304" pitchFamily="18" charset="77"/>
            </a:endParaRPr>
          </a:p>
          <a:p>
            <a:pPr marL="342900" indent="-342900">
              <a:buFontTx/>
              <a:buChar char="-"/>
            </a:pPr>
            <a:r>
              <a:rPr lang="en-US" sz="2200" dirty="0">
                <a:latin typeface="American Typewriter" panose="02090604020004020304" pitchFamily="18" charset="77"/>
              </a:rPr>
              <a:t>Welcome &amp; Introductions</a:t>
            </a:r>
          </a:p>
          <a:p>
            <a:pPr marL="342900" indent="-342900">
              <a:buFontTx/>
              <a:buChar char="-"/>
            </a:pPr>
            <a:r>
              <a:rPr lang="en-US" sz="2200" dirty="0">
                <a:latin typeface="American Typewriter" panose="02090604020004020304" pitchFamily="18" charset="77"/>
              </a:rPr>
              <a:t>Overview HTT</a:t>
            </a:r>
          </a:p>
          <a:p>
            <a:pPr marL="342900" indent="-342900">
              <a:buFontTx/>
              <a:buChar char="-"/>
            </a:pPr>
            <a:r>
              <a:rPr lang="en-US" sz="2200" dirty="0">
                <a:latin typeface="American Typewriter" panose="02090604020004020304" pitchFamily="18" charset="77"/>
              </a:rPr>
              <a:t>HTT case – Part I</a:t>
            </a:r>
          </a:p>
          <a:p>
            <a:endParaRPr lang="en-US" sz="2400" dirty="0">
              <a:latin typeface="American Typewriter" panose="02090604020004020304" pitchFamily="18" charset="77"/>
            </a:endParaRPr>
          </a:p>
          <a:p>
            <a:r>
              <a:rPr lang="en-US" sz="2400" dirty="0">
                <a:latin typeface="American Typewriter" panose="02090604020004020304" pitchFamily="18" charset="77"/>
              </a:rPr>
              <a:t>Afternoon:</a:t>
            </a:r>
          </a:p>
          <a:p>
            <a:endParaRPr lang="en-US" sz="2200" dirty="0">
              <a:latin typeface="American Typewriter" panose="02090604020004020304" pitchFamily="18" charset="77"/>
            </a:endParaRPr>
          </a:p>
          <a:p>
            <a:pPr marL="342900" indent="-342900">
              <a:buFontTx/>
              <a:buChar char="-"/>
            </a:pPr>
            <a:r>
              <a:rPr lang="en-US" sz="2200" dirty="0">
                <a:latin typeface="American Typewriter" panose="02090604020004020304" pitchFamily="18" charset="77"/>
              </a:rPr>
              <a:t>HTT case – Part II</a:t>
            </a:r>
          </a:p>
          <a:p>
            <a:pPr marL="342900" indent="-342900">
              <a:buFontTx/>
              <a:buChar char="-"/>
            </a:pPr>
            <a:r>
              <a:rPr lang="en-US" sz="2200" dirty="0">
                <a:latin typeface="American Typewriter" panose="02090604020004020304" pitchFamily="18" charset="77"/>
              </a:rPr>
              <a:t>Framework Deliberation (to be decided)</a:t>
            </a:r>
          </a:p>
          <a:p>
            <a:pPr marL="342900" indent="-342900">
              <a:buFontTx/>
              <a:buChar char="-"/>
            </a:pPr>
            <a:r>
              <a:rPr lang="en-US" sz="2200" dirty="0">
                <a:latin typeface="American Typewriter" panose="02090604020004020304" pitchFamily="18" charset="77"/>
              </a:rPr>
              <a:t>Rest of the Day &amp; Tomorrow</a:t>
            </a:r>
          </a:p>
        </p:txBody>
      </p:sp>
      <p:sp>
        <p:nvSpPr>
          <p:cNvPr id="6" name="Rectangle 5">
            <a:extLst>
              <a:ext uri="{FF2B5EF4-FFF2-40B4-BE49-F238E27FC236}">
                <a16:creationId xmlns:a16="http://schemas.microsoft.com/office/drawing/2014/main" id="{50B2D1DE-E7C0-004B-9D02-4B1BB919F728}"/>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fbeeldingsresultaat voor HTT hyperloop logo">
            <a:extLst>
              <a:ext uri="{FF2B5EF4-FFF2-40B4-BE49-F238E27FC236}">
                <a16:creationId xmlns:a16="http://schemas.microsoft.com/office/drawing/2014/main" id="{30CC5377-FCBB-4149-91D5-D385AAA8B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Tree>
    <p:extLst>
      <p:ext uri="{BB962C8B-B14F-4D97-AF65-F5344CB8AC3E}">
        <p14:creationId xmlns:p14="http://schemas.microsoft.com/office/powerpoint/2010/main" val="121366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56" y="0"/>
            <a:ext cx="12423913" cy="6858000"/>
          </a:xfrm>
          <a:prstGeom prst="rect">
            <a:avLst/>
          </a:prstGeom>
        </p:spPr>
      </p:pic>
      <p:sp>
        <p:nvSpPr>
          <p:cNvPr id="2" name="Rectangle 1">
            <a:extLst>
              <a:ext uri="{FF2B5EF4-FFF2-40B4-BE49-F238E27FC236}">
                <a16:creationId xmlns:a16="http://schemas.microsoft.com/office/drawing/2014/main" id="{65215C18-CEB9-944A-9B30-2161C5DA162F}"/>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fbeeldingsresultaat voor HTT hyperloop logo">
            <a:extLst>
              <a:ext uri="{FF2B5EF4-FFF2-40B4-BE49-F238E27FC236}">
                <a16:creationId xmlns:a16="http://schemas.microsoft.com/office/drawing/2014/main" id="{526942A7-0280-274F-B879-87F0F1580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
        <p:nvSpPr>
          <p:cNvPr id="6" name="TextBox 5">
            <a:extLst>
              <a:ext uri="{FF2B5EF4-FFF2-40B4-BE49-F238E27FC236}">
                <a16:creationId xmlns:a16="http://schemas.microsoft.com/office/drawing/2014/main" id="{B45BE6AA-EE70-D640-858C-9D2E76025C23}"/>
              </a:ext>
            </a:extLst>
          </p:cNvPr>
          <p:cNvSpPr txBox="1"/>
          <p:nvPr/>
        </p:nvSpPr>
        <p:spPr>
          <a:xfrm>
            <a:off x="168786" y="273768"/>
            <a:ext cx="2518638" cy="523220"/>
          </a:xfrm>
          <a:prstGeom prst="rect">
            <a:avLst/>
          </a:prstGeom>
          <a:noFill/>
        </p:spPr>
        <p:txBody>
          <a:bodyPr wrap="none" rtlCol="0">
            <a:spAutoFit/>
          </a:bodyPr>
          <a:lstStyle/>
          <a:p>
            <a:r>
              <a:rPr lang="en-US" sz="2800" b="1" dirty="0">
                <a:solidFill>
                  <a:schemeClr val="bg1"/>
                </a:solidFill>
                <a:latin typeface="American Typewriter" panose="02090604020004020304" pitchFamily="18" charset="77"/>
              </a:rPr>
              <a:t>Introduction</a:t>
            </a:r>
          </a:p>
        </p:txBody>
      </p:sp>
    </p:spTree>
    <p:extLst>
      <p:ext uri="{BB962C8B-B14F-4D97-AF65-F5344CB8AC3E}">
        <p14:creationId xmlns:p14="http://schemas.microsoft.com/office/powerpoint/2010/main" val="9186092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56" y="0"/>
            <a:ext cx="12423913" cy="6858000"/>
          </a:xfrm>
          <a:prstGeom prst="rect">
            <a:avLst/>
          </a:prstGeom>
        </p:spPr>
      </p:pic>
      <p:sp>
        <p:nvSpPr>
          <p:cNvPr id="2" name="Rectangle 1">
            <a:extLst>
              <a:ext uri="{FF2B5EF4-FFF2-40B4-BE49-F238E27FC236}">
                <a16:creationId xmlns:a16="http://schemas.microsoft.com/office/drawing/2014/main" id="{65215C18-CEB9-944A-9B30-2161C5DA162F}"/>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fbeeldingsresultaat voor HTT hyperloop logo">
            <a:extLst>
              <a:ext uri="{FF2B5EF4-FFF2-40B4-BE49-F238E27FC236}">
                <a16:creationId xmlns:a16="http://schemas.microsoft.com/office/drawing/2014/main" id="{526942A7-0280-274F-B879-87F0F1580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
        <p:nvSpPr>
          <p:cNvPr id="8" name="Rectangle 7">
            <a:extLst>
              <a:ext uri="{FF2B5EF4-FFF2-40B4-BE49-F238E27FC236}">
                <a16:creationId xmlns:a16="http://schemas.microsoft.com/office/drawing/2014/main" id="{F143797E-197A-C541-B3B5-F9B5010148B5}"/>
              </a:ext>
            </a:extLst>
          </p:cNvPr>
          <p:cNvSpPr/>
          <p:nvPr/>
        </p:nvSpPr>
        <p:spPr>
          <a:xfrm>
            <a:off x="-115956" y="0"/>
            <a:ext cx="11070467"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American Typewriter" panose="02090604020004020304" pitchFamily="18" charset="77"/>
            </a:endParaRPr>
          </a:p>
        </p:txBody>
      </p:sp>
      <p:sp>
        <p:nvSpPr>
          <p:cNvPr id="6" name="TextBox 5">
            <a:extLst>
              <a:ext uri="{FF2B5EF4-FFF2-40B4-BE49-F238E27FC236}">
                <a16:creationId xmlns:a16="http://schemas.microsoft.com/office/drawing/2014/main" id="{B45BE6AA-EE70-D640-858C-9D2E76025C23}"/>
              </a:ext>
            </a:extLst>
          </p:cNvPr>
          <p:cNvSpPr txBox="1"/>
          <p:nvPr/>
        </p:nvSpPr>
        <p:spPr>
          <a:xfrm>
            <a:off x="168786" y="273768"/>
            <a:ext cx="2518638" cy="523220"/>
          </a:xfrm>
          <a:prstGeom prst="rect">
            <a:avLst/>
          </a:prstGeom>
          <a:noFill/>
        </p:spPr>
        <p:txBody>
          <a:bodyPr wrap="none" rtlCol="0">
            <a:spAutoFit/>
          </a:bodyPr>
          <a:lstStyle/>
          <a:p>
            <a:r>
              <a:rPr lang="en-US" sz="2800" b="1" dirty="0">
                <a:solidFill>
                  <a:schemeClr val="bg1"/>
                </a:solidFill>
                <a:latin typeface="American Typewriter" panose="02090604020004020304" pitchFamily="18" charset="77"/>
              </a:rPr>
              <a:t>Introduction</a:t>
            </a:r>
          </a:p>
        </p:txBody>
      </p:sp>
      <p:sp>
        <p:nvSpPr>
          <p:cNvPr id="9" name="Rectangle 8">
            <a:extLst>
              <a:ext uri="{FF2B5EF4-FFF2-40B4-BE49-F238E27FC236}">
                <a16:creationId xmlns:a16="http://schemas.microsoft.com/office/drawing/2014/main" id="{F63E40A9-23FA-7A4C-ABAC-54B10AA1370A}"/>
              </a:ext>
            </a:extLst>
          </p:cNvPr>
          <p:cNvSpPr/>
          <p:nvPr/>
        </p:nvSpPr>
        <p:spPr>
          <a:xfrm>
            <a:off x="168786" y="2309007"/>
            <a:ext cx="6290212" cy="1384995"/>
          </a:xfrm>
          <a:prstGeom prst="rect">
            <a:avLst/>
          </a:prstGeom>
        </p:spPr>
        <p:txBody>
          <a:bodyPr wrap="square">
            <a:spAutoFit/>
          </a:bodyPr>
          <a:lstStyle/>
          <a:p>
            <a:pPr>
              <a:spcAft>
                <a:spcPts val="0"/>
              </a:spcAft>
            </a:pPr>
            <a:r>
              <a:rPr lang="en-US" sz="2400" b="1" dirty="0">
                <a:solidFill>
                  <a:schemeClr val="bg1"/>
                </a:solidFill>
                <a:latin typeface="American Typewriter" panose="02090604020004020304" pitchFamily="18" charset="77"/>
                <a:ea typeface="Calibri" panose="020F0502020204030204" pitchFamily="34" charset="0"/>
              </a:rPr>
              <a:t>Our HTT Hosts</a:t>
            </a:r>
            <a:r>
              <a:rPr lang="en-US" sz="2000" b="1" dirty="0">
                <a:solidFill>
                  <a:schemeClr val="bg1"/>
                </a:solidFill>
                <a:latin typeface="American Typewriter" panose="02090604020004020304" pitchFamily="18" charset="77"/>
                <a:ea typeface="Calibri" panose="020F0502020204030204" pitchFamily="34" charset="0"/>
              </a:rPr>
              <a:t>: </a:t>
            </a:r>
          </a:p>
          <a:p>
            <a:pPr marL="285750" indent="-285750">
              <a:spcAft>
                <a:spcPts val="0"/>
              </a:spcAft>
              <a:buFont typeface="System Font Regular"/>
              <a:buChar char="-"/>
            </a:pPr>
            <a:r>
              <a:rPr lang="en-US" sz="2000" dirty="0">
                <a:solidFill>
                  <a:schemeClr val="bg1"/>
                </a:solidFill>
                <a:latin typeface="American Typewriter" panose="02090604020004020304" pitchFamily="18" charset="77"/>
                <a:ea typeface="Calibri" panose="020F0502020204030204" pitchFamily="34" charset="0"/>
              </a:rPr>
              <a:t>Valéry </a:t>
            </a:r>
            <a:r>
              <a:rPr lang="en-US" sz="2000" dirty="0" err="1">
                <a:solidFill>
                  <a:schemeClr val="bg1"/>
                </a:solidFill>
                <a:latin typeface="American Typewriter" panose="02090604020004020304" pitchFamily="18" charset="77"/>
                <a:ea typeface="Calibri" panose="020F0502020204030204" pitchFamily="34" charset="0"/>
              </a:rPr>
              <a:t>Quintard</a:t>
            </a:r>
            <a:r>
              <a:rPr lang="en-US" sz="2000" dirty="0">
                <a:solidFill>
                  <a:schemeClr val="bg1"/>
                </a:solidFill>
                <a:latin typeface="American Typewriter" panose="02090604020004020304" pitchFamily="18" charset="77"/>
                <a:ea typeface="Calibri" panose="020F0502020204030204" pitchFamily="34" charset="0"/>
              </a:rPr>
              <a:t> (France)</a:t>
            </a:r>
          </a:p>
          <a:p>
            <a:pPr marL="285750" indent="-285750">
              <a:spcAft>
                <a:spcPts val="0"/>
              </a:spcAft>
              <a:buFont typeface="System Font Regular"/>
              <a:buChar char="-"/>
            </a:pPr>
            <a:r>
              <a:rPr lang="en-US" sz="2000" dirty="0">
                <a:solidFill>
                  <a:schemeClr val="bg1"/>
                </a:solidFill>
                <a:latin typeface="American Typewriter" panose="02090604020004020304" pitchFamily="18" charset="77"/>
                <a:ea typeface="Calibri" panose="020F0502020204030204" pitchFamily="34" charset="0"/>
              </a:rPr>
              <a:t>Michelle </a:t>
            </a:r>
            <a:r>
              <a:rPr lang="en-US" sz="2000" dirty="0" err="1">
                <a:solidFill>
                  <a:schemeClr val="bg1"/>
                </a:solidFill>
                <a:latin typeface="American Typewriter" panose="02090604020004020304" pitchFamily="18" charset="77"/>
                <a:ea typeface="Calibri" panose="020F0502020204030204" pitchFamily="34" charset="0"/>
              </a:rPr>
              <a:t>Hahm</a:t>
            </a:r>
            <a:r>
              <a:rPr lang="en-US" sz="2000" dirty="0">
                <a:solidFill>
                  <a:schemeClr val="bg1"/>
                </a:solidFill>
                <a:latin typeface="American Typewriter" panose="02090604020004020304" pitchFamily="18" charset="77"/>
                <a:ea typeface="Calibri" panose="020F0502020204030204" pitchFamily="34" charset="0"/>
              </a:rPr>
              <a:t> (LA) </a:t>
            </a:r>
          </a:p>
          <a:p>
            <a:pPr marL="285750" indent="-285750">
              <a:spcAft>
                <a:spcPts val="0"/>
              </a:spcAft>
              <a:buFont typeface="System Font Regular"/>
              <a:buChar char="-"/>
            </a:pPr>
            <a:r>
              <a:rPr lang="en-US" sz="2000" dirty="0" err="1">
                <a:solidFill>
                  <a:schemeClr val="bg1"/>
                </a:solidFill>
                <a:latin typeface="American Typewriter" panose="02090604020004020304" pitchFamily="18" charset="77"/>
                <a:ea typeface="Calibri" panose="020F0502020204030204" pitchFamily="34" charset="0"/>
              </a:rPr>
              <a:t>Hayato</a:t>
            </a:r>
            <a:r>
              <a:rPr lang="en-US" sz="2000" dirty="0">
                <a:solidFill>
                  <a:schemeClr val="bg1"/>
                </a:solidFill>
                <a:latin typeface="American Typewriter" panose="02090604020004020304" pitchFamily="18" charset="77"/>
                <a:ea typeface="Calibri" panose="020F0502020204030204" pitchFamily="34" charset="0"/>
              </a:rPr>
              <a:t> Hori , Special Projects (LA)</a:t>
            </a:r>
          </a:p>
        </p:txBody>
      </p:sp>
      <p:sp>
        <p:nvSpPr>
          <p:cNvPr id="10" name="Rectangle 9">
            <a:extLst>
              <a:ext uri="{FF2B5EF4-FFF2-40B4-BE49-F238E27FC236}">
                <a16:creationId xmlns:a16="http://schemas.microsoft.com/office/drawing/2014/main" id="{4E842915-C5FA-9B4A-AAB2-AE10757B199B}"/>
              </a:ext>
            </a:extLst>
          </p:cNvPr>
          <p:cNvSpPr/>
          <p:nvPr/>
        </p:nvSpPr>
        <p:spPr>
          <a:xfrm>
            <a:off x="168786" y="1193867"/>
            <a:ext cx="10403744" cy="769441"/>
          </a:xfrm>
          <a:prstGeom prst="rect">
            <a:avLst/>
          </a:prstGeom>
        </p:spPr>
        <p:txBody>
          <a:bodyPr wrap="square">
            <a:spAutoFit/>
          </a:bodyPr>
          <a:lstStyle/>
          <a:p>
            <a:r>
              <a:rPr lang="en-US" sz="2400" b="1" dirty="0">
                <a:solidFill>
                  <a:schemeClr val="bg1"/>
                </a:solidFill>
                <a:latin typeface="American Typewriter" panose="02090604020004020304" pitchFamily="18" charset="77"/>
              </a:rPr>
              <a:t>Our HTT Sponsors/Management Team</a:t>
            </a:r>
            <a:r>
              <a:rPr lang="en-US" sz="2400" dirty="0">
                <a:solidFill>
                  <a:schemeClr val="bg1"/>
                </a:solidFill>
                <a:latin typeface="American Typewriter" panose="02090604020004020304" pitchFamily="18" charset="77"/>
              </a:rPr>
              <a:t>: </a:t>
            </a:r>
          </a:p>
          <a:p>
            <a:r>
              <a:rPr lang="en-US" sz="2000" dirty="0">
                <a:solidFill>
                  <a:schemeClr val="bg1"/>
                </a:solidFill>
                <a:latin typeface="American Typewriter" panose="02090604020004020304" pitchFamily="18" charset="77"/>
              </a:rPr>
              <a:t>Bernd Stephan, Alexandre </a:t>
            </a:r>
            <a:r>
              <a:rPr lang="en-US" sz="2000" dirty="0" err="1">
                <a:solidFill>
                  <a:schemeClr val="bg1"/>
                </a:solidFill>
                <a:latin typeface="American Typewriter" panose="02090604020004020304" pitchFamily="18" charset="77"/>
              </a:rPr>
              <a:t>Zisa</a:t>
            </a:r>
            <a:r>
              <a:rPr lang="en-US" sz="2000" dirty="0">
                <a:solidFill>
                  <a:schemeClr val="bg1"/>
                </a:solidFill>
                <a:latin typeface="American Typewriter" panose="02090604020004020304" pitchFamily="18" charset="77"/>
              </a:rPr>
              <a:t> and Andrea La </a:t>
            </a:r>
            <a:r>
              <a:rPr lang="en-US" sz="2000" dirty="0" err="1">
                <a:solidFill>
                  <a:schemeClr val="bg1"/>
                </a:solidFill>
                <a:latin typeface="American Typewriter" panose="02090604020004020304" pitchFamily="18" charset="77"/>
              </a:rPr>
              <a:t>Mendola</a:t>
            </a:r>
            <a:r>
              <a:rPr lang="en-US" sz="2000" dirty="0">
                <a:solidFill>
                  <a:schemeClr val="bg1"/>
                </a:solidFill>
                <a:latin typeface="American Typewriter" panose="02090604020004020304" pitchFamily="18" charset="77"/>
              </a:rPr>
              <a:t> </a:t>
            </a:r>
          </a:p>
        </p:txBody>
      </p:sp>
    </p:spTree>
    <p:extLst>
      <p:ext uri="{BB962C8B-B14F-4D97-AF65-F5344CB8AC3E}">
        <p14:creationId xmlns:p14="http://schemas.microsoft.com/office/powerpoint/2010/main" val="35132156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56" y="0"/>
            <a:ext cx="12423913" cy="6858000"/>
          </a:xfrm>
          <a:prstGeom prst="rect">
            <a:avLst/>
          </a:prstGeom>
        </p:spPr>
      </p:pic>
      <p:sp>
        <p:nvSpPr>
          <p:cNvPr id="2" name="Rectangle 1">
            <a:extLst>
              <a:ext uri="{FF2B5EF4-FFF2-40B4-BE49-F238E27FC236}">
                <a16:creationId xmlns:a16="http://schemas.microsoft.com/office/drawing/2014/main" id="{65215C18-CEB9-944A-9B30-2161C5DA162F}"/>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fbeeldingsresultaat voor HTT hyperloop logo">
            <a:extLst>
              <a:ext uri="{FF2B5EF4-FFF2-40B4-BE49-F238E27FC236}">
                <a16:creationId xmlns:a16="http://schemas.microsoft.com/office/drawing/2014/main" id="{526942A7-0280-274F-B879-87F0F1580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
        <p:nvSpPr>
          <p:cNvPr id="4" name="Rectangle 3">
            <a:extLst>
              <a:ext uri="{FF2B5EF4-FFF2-40B4-BE49-F238E27FC236}">
                <a16:creationId xmlns:a16="http://schemas.microsoft.com/office/drawing/2014/main" id="{C190F8AC-CFD0-F547-BE94-39EC07F642A3}"/>
              </a:ext>
            </a:extLst>
          </p:cNvPr>
          <p:cNvSpPr/>
          <p:nvPr/>
        </p:nvSpPr>
        <p:spPr>
          <a:xfrm>
            <a:off x="-115956" y="0"/>
            <a:ext cx="11070467"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American Typewriter" panose="02090604020004020304" pitchFamily="18" charset="77"/>
            </a:endParaRPr>
          </a:p>
        </p:txBody>
      </p:sp>
      <p:sp>
        <p:nvSpPr>
          <p:cNvPr id="9" name="Rectangle 8">
            <a:extLst>
              <a:ext uri="{FF2B5EF4-FFF2-40B4-BE49-F238E27FC236}">
                <a16:creationId xmlns:a16="http://schemas.microsoft.com/office/drawing/2014/main" id="{A73D0327-B210-8D49-849D-BDA37767DE31}"/>
              </a:ext>
            </a:extLst>
          </p:cNvPr>
          <p:cNvSpPr/>
          <p:nvPr/>
        </p:nvSpPr>
        <p:spPr>
          <a:xfrm>
            <a:off x="87142" y="273768"/>
            <a:ext cx="6290212" cy="400110"/>
          </a:xfrm>
          <a:prstGeom prst="rect">
            <a:avLst/>
          </a:prstGeom>
        </p:spPr>
        <p:txBody>
          <a:bodyPr wrap="square">
            <a:spAutoFit/>
          </a:bodyPr>
          <a:lstStyle/>
          <a:p>
            <a:pPr>
              <a:spcAft>
                <a:spcPts val="0"/>
              </a:spcAft>
            </a:pPr>
            <a:endParaRPr lang="en-US" sz="2000" dirty="0">
              <a:latin typeface="American Typewriter" panose="02090604020004020304" pitchFamily="18" charset="77"/>
              <a:ea typeface="Calibri" panose="020F0502020204030204" pitchFamily="34" charset="0"/>
            </a:endParaRPr>
          </a:p>
        </p:txBody>
      </p:sp>
      <p:sp>
        <p:nvSpPr>
          <p:cNvPr id="19" name="Rectangle 18">
            <a:extLst>
              <a:ext uri="{FF2B5EF4-FFF2-40B4-BE49-F238E27FC236}">
                <a16:creationId xmlns:a16="http://schemas.microsoft.com/office/drawing/2014/main" id="{5D332665-F5AC-034A-A575-B2FB0C5C9F60}"/>
              </a:ext>
            </a:extLst>
          </p:cNvPr>
          <p:cNvSpPr/>
          <p:nvPr/>
        </p:nvSpPr>
        <p:spPr>
          <a:xfrm>
            <a:off x="81645" y="273768"/>
            <a:ext cx="10403744" cy="4154984"/>
          </a:xfrm>
          <a:prstGeom prst="rect">
            <a:avLst/>
          </a:prstGeom>
        </p:spPr>
        <p:txBody>
          <a:bodyPr wrap="square">
            <a:spAutoFit/>
          </a:bodyPr>
          <a:lstStyle/>
          <a:p>
            <a:r>
              <a:rPr lang="en-US" sz="2400" b="1" dirty="0">
                <a:solidFill>
                  <a:schemeClr val="bg1"/>
                </a:solidFill>
                <a:latin typeface="American Typewriter" panose="02090604020004020304" pitchFamily="18" charset="77"/>
              </a:rPr>
              <a:t>Characteristics of HTT that are Critical to the Design Session:</a:t>
            </a:r>
          </a:p>
          <a:p>
            <a:endParaRPr lang="en-US" sz="2000" b="1" dirty="0">
              <a:solidFill>
                <a:schemeClr val="bg1"/>
              </a:solidFill>
              <a:latin typeface="American Typewriter" panose="02090604020004020304" pitchFamily="18" charset="77"/>
            </a:endParaRPr>
          </a:p>
          <a:p>
            <a:pPr marL="342900" indent="-342900">
              <a:buFont typeface="System Font Regular"/>
              <a:buChar char="-"/>
            </a:pPr>
            <a:r>
              <a:rPr lang="en-US" sz="2000" dirty="0">
                <a:solidFill>
                  <a:schemeClr val="bg1"/>
                </a:solidFill>
                <a:latin typeface="American Typewriter" panose="02090604020004020304" pitchFamily="18" charset="77"/>
              </a:rPr>
              <a:t>Global, tied together over the internet</a:t>
            </a:r>
          </a:p>
          <a:p>
            <a:pPr marL="342900" indent="-342900">
              <a:buFont typeface="System Font Regular"/>
              <a:buChar char="-"/>
            </a:pPr>
            <a:r>
              <a:rPr lang="en-US" sz="2000" dirty="0">
                <a:solidFill>
                  <a:schemeClr val="bg1"/>
                </a:solidFill>
                <a:latin typeface="American Typewriter" panose="02090604020004020304" pitchFamily="18" charset="77"/>
              </a:rPr>
              <a:t>Project-based organization design</a:t>
            </a:r>
          </a:p>
          <a:p>
            <a:pPr marL="342900" indent="-342900">
              <a:buFont typeface="System Font Regular"/>
              <a:buChar char="-"/>
            </a:pPr>
            <a:r>
              <a:rPr lang="en-US" sz="2000" dirty="0">
                <a:solidFill>
                  <a:schemeClr val="bg1"/>
                </a:solidFill>
                <a:latin typeface="American Typewriter" panose="02090604020004020304" pitchFamily="18" charset="77"/>
              </a:rPr>
              <a:t>Multi-tiers of crowd (“the onion”)</a:t>
            </a:r>
          </a:p>
          <a:p>
            <a:pPr marL="342900" indent="-342900">
              <a:buFont typeface="System Font Regular"/>
              <a:buChar char="-"/>
            </a:pPr>
            <a:r>
              <a:rPr lang="en-US" sz="2000" dirty="0">
                <a:solidFill>
                  <a:schemeClr val="bg1"/>
                </a:solidFill>
                <a:latin typeface="American Typewriter" panose="02090604020004020304" pitchFamily="18" charset="77"/>
              </a:rPr>
              <a:t>Stock or cash shouldn’t matter in how work is done</a:t>
            </a:r>
          </a:p>
          <a:p>
            <a:pPr marL="342900" indent="-342900">
              <a:buFont typeface="System Font Regular"/>
              <a:buChar char="-"/>
            </a:pPr>
            <a:r>
              <a:rPr lang="en-US" sz="2000" dirty="0">
                <a:solidFill>
                  <a:schemeClr val="bg1"/>
                </a:solidFill>
                <a:latin typeface="American Typewriter" panose="02090604020004020304" pitchFamily="18" charset="77"/>
              </a:rPr>
              <a:t>When work is paid for by stock, the work must be value added since the more stock allocated, the more diluted the stock value</a:t>
            </a:r>
          </a:p>
          <a:p>
            <a:pPr marL="342900" indent="-342900">
              <a:buFont typeface="System Font Regular"/>
              <a:buChar char="-"/>
            </a:pPr>
            <a:r>
              <a:rPr lang="en-US" sz="2000" dirty="0">
                <a:solidFill>
                  <a:schemeClr val="bg1"/>
                </a:solidFill>
                <a:latin typeface="American Typewriter" panose="02090604020004020304" pitchFamily="18" charset="77"/>
              </a:rPr>
              <a:t>Gradients of confidentiality is of great concern since highly competitive, and the company is building the market and technology simultaneously</a:t>
            </a:r>
          </a:p>
          <a:p>
            <a:pPr marL="342900" indent="-342900">
              <a:buFont typeface="System Font Regular"/>
              <a:buChar char="-"/>
            </a:pPr>
            <a:r>
              <a:rPr lang="en-US" sz="2000" dirty="0">
                <a:solidFill>
                  <a:schemeClr val="bg1"/>
                </a:solidFill>
                <a:latin typeface="American Typewriter" panose="02090604020004020304" pitchFamily="18" charset="77"/>
              </a:rPr>
              <a:t>Currently about 50 staff, and 100 active collaborators (including reps of organizations and individuals) and about 700 additional vetted collaborators that aren’t being utilized</a:t>
            </a:r>
          </a:p>
        </p:txBody>
      </p:sp>
    </p:spTree>
    <p:extLst>
      <p:ext uri="{BB962C8B-B14F-4D97-AF65-F5344CB8AC3E}">
        <p14:creationId xmlns:p14="http://schemas.microsoft.com/office/powerpoint/2010/main" val="27126949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56" y="0"/>
            <a:ext cx="12423913" cy="6858000"/>
          </a:xfrm>
          <a:prstGeom prst="rect">
            <a:avLst/>
          </a:prstGeom>
        </p:spPr>
      </p:pic>
      <p:sp>
        <p:nvSpPr>
          <p:cNvPr id="2" name="Rectangle 1">
            <a:extLst>
              <a:ext uri="{FF2B5EF4-FFF2-40B4-BE49-F238E27FC236}">
                <a16:creationId xmlns:a16="http://schemas.microsoft.com/office/drawing/2014/main" id="{65215C18-CEB9-944A-9B30-2161C5DA162F}"/>
              </a:ext>
            </a:extLst>
          </p:cNvPr>
          <p:cNvSpPr/>
          <p:nvPr/>
        </p:nvSpPr>
        <p:spPr>
          <a:xfrm>
            <a:off x="10954511" y="0"/>
            <a:ext cx="1353445" cy="706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fbeeldingsresultaat voor HTT hyperloop logo">
            <a:extLst>
              <a:ext uri="{FF2B5EF4-FFF2-40B4-BE49-F238E27FC236}">
                <a16:creationId xmlns:a16="http://schemas.microsoft.com/office/drawing/2014/main" id="{526942A7-0280-274F-B879-87F0F1580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35234" y="2440807"/>
            <a:ext cx="5493315" cy="1672409"/>
          </a:xfrm>
          <a:prstGeom prst="rect">
            <a:avLst/>
          </a:prstGeom>
          <a:solidFill>
            <a:schemeClr val="bg1"/>
          </a:solidFill>
        </p:spPr>
      </p:pic>
      <p:sp>
        <p:nvSpPr>
          <p:cNvPr id="4" name="Rectangle 3">
            <a:extLst>
              <a:ext uri="{FF2B5EF4-FFF2-40B4-BE49-F238E27FC236}">
                <a16:creationId xmlns:a16="http://schemas.microsoft.com/office/drawing/2014/main" id="{C190F8AC-CFD0-F547-BE94-39EC07F642A3}"/>
              </a:ext>
            </a:extLst>
          </p:cNvPr>
          <p:cNvSpPr/>
          <p:nvPr/>
        </p:nvSpPr>
        <p:spPr>
          <a:xfrm>
            <a:off x="-115956" y="0"/>
            <a:ext cx="11070467"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latin typeface="American Typewriter" panose="02090604020004020304" pitchFamily="18" charset="77"/>
            </a:endParaRPr>
          </a:p>
        </p:txBody>
      </p:sp>
      <p:sp>
        <p:nvSpPr>
          <p:cNvPr id="9" name="Rectangle 8">
            <a:extLst>
              <a:ext uri="{FF2B5EF4-FFF2-40B4-BE49-F238E27FC236}">
                <a16:creationId xmlns:a16="http://schemas.microsoft.com/office/drawing/2014/main" id="{A73D0327-B210-8D49-849D-BDA37767DE31}"/>
              </a:ext>
            </a:extLst>
          </p:cNvPr>
          <p:cNvSpPr/>
          <p:nvPr/>
        </p:nvSpPr>
        <p:spPr>
          <a:xfrm>
            <a:off x="87142" y="1870975"/>
            <a:ext cx="6290212" cy="400110"/>
          </a:xfrm>
          <a:prstGeom prst="rect">
            <a:avLst/>
          </a:prstGeom>
        </p:spPr>
        <p:txBody>
          <a:bodyPr wrap="square">
            <a:spAutoFit/>
          </a:bodyPr>
          <a:lstStyle/>
          <a:p>
            <a:pPr>
              <a:spcAft>
                <a:spcPts val="0"/>
              </a:spcAft>
            </a:pPr>
            <a:endParaRPr lang="en-US" sz="2000" dirty="0">
              <a:latin typeface="American Typewriter" panose="02090604020004020304" pitchFamily="18" charset="77"/>
              <a:ea typeface="Calibri" panose="020F0502020204030204" pitchFamily="34" charset="0"/>
            </a:endParaRPr>
          </a:p>
        </p:txBody>
      </p:sp>
      <p:sp>
        <p:nvSpPr>
          <p:cNvPr id="13" name="Rectangle 12">
            <a:extLst>
              <a:ext uri="{FF2B5EF4-FFF2-40B4-BE49-F238E27FC236}">
                <a16:creationId xmlns:a16="http://schemas.microsoft.com/office/drawing/2014/main" id="{7A474B1D-4619-504E-99D6-07F6A52947DD}"/>
              </a:ext>
            </a:extLst>
          </p:cNvPr>
          <p:cNvSpPr/>
          <p:nvPr/>
        </p:nvSpPr>
        <p:spPr>
          <a:xfrm>
            <a:off x="81645" y="273768"/>
            <a:ext cx="10403744" cy="4524315"/>
          </a:xfrm>
          <a:prstGeom prst="rect">
            <a:avLst/>
          </a:prstGeom>
        </p:spPr>
        <p:txBody>
          <a:bodyPr wrap="square">
            <a:spAutoFit/>
          </a:bodyPr>
          <a:lstStyle/>
          <a:p>
            <a:r>
              <a:rPr lang="en-US" sz="2400" b="1" dirty="0">
                <a:solidFill>
                  <a:schemeClr val="bg1"/>
                </a:solidFill>
                <a:latin typeface="American Typewriter" panose="02090604020004020304" pitchFamily="18" charset="77"/>
              </a:rPr>
              <a:t>Characteristics of HTT that are Critical to the Design Session: (continued)</a:t>
            </a:r>
          </a:p>
          <a:p>
            <a:endParaRPr lang="en-US" sz="2000" b="1" dirty="0">
              <a:solidFill>
                <a:schemeClr val="bg1"/>
              </a:solidFill>
              <a:latin typeface="American Typewriter" panose="02090604020004020304" pitchFamily="18" charset="77"/>
            </a:endParaRPr>
          </a:p>
          <a:p>
            <a:pPr marL="342900" indent="-342900">
              <a:buFont typeface="System Font Regular"/>
              <a:buChar char="-"/>
            </a:pPr>
            <a:r>
              <a:rPr lang="en-US" sz="2000" dirty="0">
                <a:solidFill>
                  <a:schemeClr val="bg1"/>
                </a:solidFill>
                <a:latin typeface="American Typewriter" panose="02090604020004020304" pitchFamily="18" charset="77"/>
              </a:rPr>
              <a:t>IP generation is very important requiring highly skilled scientists and engineers, and highly talented marketing to describe this model, and HR staff able to support this type of environment. </a:t>
            </a:r>
          </a:p>
          <a:p>
            <a:pPr marL="342900" indent="-342900">
              <a:buFont typeface="System Font Regular"/>
              <a:buChar char="-"/>
            </a:pPr>
            <a:r>
              <a:rPr lang="en-US" sz="2000" dirty="0">
                <a:solidFill>
                  <a:schemeClr val="bg1"/>
                </a:solidFill>
                <a:latin typeface="American Typewriter" panose="02090604020004020304" pitchFamily="18" charset="77"/>
              </a:rPr>
              <a:t>Safety and quality control of the product is critically important</a:t>
            </a:r>
          </a:p>
          <a:p>
            <a:pPr marL="342900" indent="-342900">
              <a:buFont typeface="System Font Regular"/>
              <a:buChar char="-"/>
            </a:pPr>
            <a:r>
              <a:rPr lang="en-US" sz="2000" dirty="0">
                <a:solidFill>
                  <a:schemeClr val="bg1"/>
                </a:solidFill>
                <a:latin typeface="American Typewriter" panose="02090604020004020304" pitchFamily="18" charset="77"/>
              </a:rPr>
              <a:t>In California, the law is very strict on distinguishing between employees and contributors. We cannot   tell contributors what to do; we do not manage them.  This is very important to our model. Contributors are NOT employees</a:t>
            </a:r>
          </a:p>
          <a:p>
            <a:pPr marL="342900" indent="-342900">
              <a:buFont typeface="System Font Regular"/>
              <a:buChar char="-"/>
            </a:pPr>
            <a:r>
              <a:rPr lang="en-US" sz="2000" dirty="0">
                <a:solidFill>
                  <a:schemeClr val="bg1"/>
                </a:solidFill>
                <a:latin typeface="American Typewriter" panose="02090604020004020304" pitchFamily="18" charset="77"/>
              </a:rPr>
              <a:t>Desired soft skills: collaborative, risky, supportive, loyal, takes initiative, can work on one’s own, can create an internal network, can bring an outside network to help, has patience when management can’t react as quickly as desired because of the multiple strategic horses it is riding</a:t>
            </a:r>
          </a:p>
        </p:txBody>
      </p:sp>
    </p:spTree>
    <p:extLst>
      <p:ext uri="{BB962C8B-B14F-4D97-AF65-F5344CB8AC3E}">
        <p14:creationId xmlns:p14="http://schemas.microsoft.com/office/powerpoint/2010/main" val="18664287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8958</TotalTime>
  <Words>896</Words>
  <Application>Microsoft Macintosh PowerPoint</Application>
  <PresentationFormat>Widescreen</PresentationFormat>
  <Paragraphs>145</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American Typewriter</vt:lpstr>
      <vt:lpstr>Arial</vt:lpstr>
      <vt:lpstr>Arial Black</vt:lpstr>
      <vt:lpstr>Calibri</vt:lpstr>
      <vt:lpstr>Calibri Light</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Mark Govers</dc:creator>
  <cp:keywords/>
  <dc:description/>
  <cp:lastModifiedBy>Mark Govers</cp:lastModifiedBy>
  <cp:revision>161</cp:revision>
  <cp:lastPrinted>2019-08-18T13:57:12Z</cp:lastPrinted>
  <dcterms:created xsi:type="dcterms:W3CDTF">2019-06-20T16:44:53Z</dcterms:created>
  <dcterms:modified xsi:type="dcterms:W3CDTF">2019-08-26T17:08:06Z</dcterms:modified>
  <cp:category/>
</cp:coreProperties>
</file>