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413" r:id="rId2"/>
    <p:sldId id="400" r:id="rId3"/>
    <p:sldId id="340" r:id="rId4"/>
    <p:sldId id="501" r:id="rId5"/>
    <p:sldId id="344" r:id="rId6"/>
    <p:sldId id="345" r:id="rId7"/>
    <p:sldId id="341" r:id="rId8"/>
    <p:sldId id="285" r:id="rId9"/>
    <p:sldId id="346" r:id="rId10"/>
    <p:sldId id="260" r:id="rId11"/>
    <p:sldId id="454" r:id="rId12"/>
    <p:sldId id="473" r:id="rId13"/>
    <p:sldId id="281" r:id="rId14"/>
    <p:sldId id="292" r:id="rId15"/>
    <p:sldId id="348" r:id="rId16"/>
    <p:sldId id="469" r:id="rId17"/>
    <p:sldId id="419" r:id="rId18"/>
    <p:sldId id="472" r:id="rId19"/>
    <p:sldId id="464" r:id="rId20"/>
    <p:sldId id="505" r:id="rId21"/>
    <p:sldId id="506" r:id="rId22"/>
    <p:sldId id="508" r:id="rId23"/>
    <p:sldId id="500" r:id="rId24"/>
    <p:sldId id="465" r:id="rId25"/>
    <p:sldId id="466" r:id="rId26"/>
    <p:sldId id="42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D29"/>
    <a:srgbClr val="001033"/>
    <a:srgbClr val="FFFFFF"/>
    <a:srgbClr val="66933A"/>
    <a:srgbClr val="6C6A6D"/>
    <a:srgbClr val="747176"/>
    <a:srgbClr val="7030A0"/>
    <a:srgbClr val="AC0204"/>
    <a:srgbClr val="000C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13"/>
    <p:restoredTop sz="74738"/>
  </p:normalViewPr>
  <p:slideViewPr>
    <p:cSldViewPr snapToGrid="0" snapToObjects="1">
      <p:cViewPr varScale="1">
        <p:scale>
          <a:sx n="69" d="100"/>
          <a:sy n="69" d="100"/>
        </p:scale>
        <p:origin x="232" y="52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4D21AD-F1D0-0F49-9370-03F3F7D23D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5E1B5C-FA5B-194F-9FF2-1D373AECE4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E3A2C9-EDA3-AE49-906D-9941E9F743DF}" type="datetimeFigureOut">
              <a:rPr lang="en-US" smtClean="0"/>
              <a:t>8/23/19</a:t>
            </a:fld>
            <a:endParaRPr lang="en-US"/>
          </a:p>
        </p:txBody>
      </p:sp>
      <p:sp>
        <p:nvSpPr>
          <p:cNvPr id="4" name="Footer Placeholder 3">
            <a:extLst>
              <a:ext uri="{FF2B5EF4-FFF2-40B4-BE49-F238E27FC236}">
                <a16:creationId xmlns:a16="http://schemas.microsoft.com/office/drawing/2014/main" id="{C30FC7B2-C66B-1D49-9459-74CA8A8E6D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BC6508-2B42-4E45-8D22-E3D82CD666A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F8414-E669-8343-9F8F-B096999E2068}" type="slidenum">
              <a:rPr lang="en-US" smtClean="0"/>
              <a:t>‹#›</a:t>
            </a:fld>
            <a:endParaRPr lang="en-US"/>
          </a:p>
        </p:txBody>
      </p:sp>
    </p:spTree>
    <p:extLst>
      <p:ext uri="{BB962C8B-B14F-4D97-AF65-F5344CB8AC3E}">
        <p14:creationId xmlns:p14="http://schemas.microsoft.com/office/powerpoint/2010/main" val="1811197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AA0A7-5479-5E49-B287-315DFBAE89AF}" type="datetimeFigureOut">
              <a:rPr lang="en-US" smtClean="0"/>
              <a:t>8/23/19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AA97E-76DE-394D-B163-EB426CBE2FBB}" type="slidenum">
              <a:rPr lang="en-US" smtClean="0"/>
              <a:t>‹#›</a:t>
            </a:fld>
            <a:endParaRPr lang="en-US"/>
          </a:p>
        </p:txBody>
      </p:sp>
    </p:spTree>
    <p:extLst>
      <p:ext uri="{BB962C8B-B14F-4D97-AF65-F5344CB8AC3E}">
        <p14:creationId xmlns:p14="http://schemas.microsoft.com/office/powerpoint/2010/main" val="3434698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 </a:t>
            </a:r>
            <a:r>
              <a:rPr lang="en-US" dirty="0" err="1"/>
              <a:t>Mohrman</a:t>
            </a:r>
            <a:r>
              <a:rPr lang="en-US" dirty="0"/>
              <a:t>- Center for Effective </a:t>
            </a:r>
            <a:r>
              <a:rPr lang="en-US" dirty="0" err="1"/>
              <a:t>OrganizationsA</a:t>
            </a:r>
            <a:endParaRPr lang="en-US" dirty="0"/>
          </a:p>
          <a:p>
            <a:r>
              <a:rPr lang="en-US" dirty="0"/>
              <a:t>Ann `Majchrzak </a:t>
            </a:r>
          </a:p>
          <a:p>
            <a:r>
              <a:rPr lang="en-US" dirty="0"/>
              <a:t>Jerry Powers</a:t>
            </a:r>
          </a:p>
          <a:p>
            <a:endParaRPr lang="en-US" dirty="0"/>
          </a:p>
        </p:txBody>
      </p:sp>
      <p:sp>
        <p:nvSpPr>
          <p:cNvPr id="4" name="Slide Number Placeholder 3"/>
          <p:cNvSpPr>
            <a:spLocks noGrp="1"/>
          </p:cNvSpPr>
          <p:nvPr>
            <p:ph type="sldNum" sz="quarter" idx="5"/>
          </p:nvPr>
        </p:nvSpPr>
        <p:spPr/>
        <p:txBody>
          <a:bodyPr/>
          <a:lstStyle/>
          <a:p>
            <a:fld id="{B94AA97E-76DE-394D-B163-EB426CBE2FBB}" type="slidenum">
              <a:rPr lang="en-US" smtClean="0"/>
              <a:t>3</a:t>
            </a:fld>
            <a:endParaRPr lang="en-US"/>
          </a:p>
        </p:txBody>
      </p:sp>
    </p:spTree>
    <p:extLst>
      <p:ext uri="{BB962C8B-B14F-4D97-AF65-F5344CB8AC3E}">
        <p14:creationId xmlns:p14="http://schemas.microsoft.com/office/powerpoint/2010/main" val="31053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Ideas:</a:t>
            </a:r>
          </a:p>
          <a:p>
            <a:endParaRPr lang="en-US" dirty="0"/>
          </a:p>
          <a:p>
            <a:r>
              <a:rPr lang="en-US" dirty="0"/>
              <a:t>Go to the person you do not know the least.</a:t>
            </a:r>
          </a:p>
          <a:p>
            <a:r>
              <a:rPr lang="en-US" dirty="0"/>
              <a:t>Figure out who they are, and what brought them here? </a:t>
            </a:r>
          </a:p>
          <a:p>
            <a:r>
              <a:rPr lang="en-US" dirty="0"/>
              <a:t>And, one remarkable other thing</a:t>
            </a:r>
          </a:p>
        </p:txBody>
      </p:sp>
      <p:sp>
        <p:nvSpPr>
          <p:cNvPr id="4" name="Slide Number Placeholder 3"/>
          <p:cNvSpPr>
            <a:spLocks noGrp="1"/>
          </p:cNvSpPr>
          <p:nvPr>
            <p:ph type="sldNum" sz="quarter" idx="5"/>
          </p:nvPr>
        </p:nvSpPr>
        <p:spPr/>
        <p:txBody>
          <a:bodyPr/>
          <a:lstStyle/>
          <a:p>
            <a:fld id="{B94AA97E-76DE-394D-B163-EB426CBE2FBB}" type="slidenum">
              <a:rPr lang="en-US" smtClean="0"/>
              <a:t>8</a:t>
            </a:fld>
            <a:endParaRPr lang="en-US"/>
          </a:p>
        </p:txBody>
      </p:sp>
    </p:spTree>
    <p:extLst>
      <p:ext uri="{BB962C8B-B14F-4D97-AF65-F5344CB8AC3E}">
        <p14:creationId xmlns:p14="http://schemas.microsoft.com/office/powerpoint/2010/main" val="100528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methodology of the Tavistock origins of the STS Conceptual Foundation was ACTION RESEARCH… As well as tacitly embedding direct participation as a key feature of the Socio-Technical Systems Design (STSD) paradigm, Tavistock’s action research evolved through three distinct “</a:t>
            </a:r>
            <a:r>
              <a:rPr lang="en-US" sz="1200" b="1" i="0" u="none" strike="noStrike" cap="none">
                <a:solidFill>
                  <a:schemeClr val="dk1"/>
                </a:solidFill>
                <a:latin typeface="Calibri"/>
                <a:ea typeface="Calibri"/>
                <a:cs typeface="Calibri"/>
                <a:sym typeface="Calibri"/>
              </a:rPr>
              <a:t>perspectives</a:t>
            </a:r>
            <a:r>
              <a:rPr lang="en-US" sz="1200" b="0" i="0" u="none" strike="noStrike" cap="none">
                <a:solidFill>
                  <a:schemeClr val="dk1"/>
                </a:solidFill>
                <a:latin typeface="Calibri"/>
                <a:ea typeface="Calibri"/>
                <a:cs typeface="Calibri"/>
                <a:sym typeface="Calibri"/>
              </a:rPr>
              <a:t>” or ways of knowing and “engaging” with the world. These 3 perspectives—</a:t>
            </a:r>
            <a:r>
              <a:rPr lang="en-US" sz="1200" b="1" i="0" u="none" strike="noStrike" cap="none">
                <a:solidFill>
                  <a:schemeClr val="dk1"/>
                </a:solidFill>
                <a:latin typeface="Calibri"/>
                <a:ea typeface="Calibri"/>
                <a:cs typeface="Calibri"/>
                <a:sym typeface="Calibri"/>
              </a:rPr>
              <a:t>socio-psychological perspective, socio-technical systems perspective, and socio-ecological perspective</a:t>
            </a:r>
            <a:r>
              <a:rPr lang="en-US" sz="1200" b="0" i="0" u="none" strike="noStrike" cap="none">
                <a:solidFill>
                  <a:schemeClr val="dk1"/>
                </a:solidFill>
                <a:latin typeface="Calibri"/>
                <a:ea typeface="Calibri"/>
                <a:cs typeface="Calibri"/>
                <a:sym typeface="Calibri"/>
              </a:rPr>
              <a:t>—were elaborated continuously thru the ‘classical’ and up to and during the ‘modern’ period of STSD. AND they are all linked and related to </a:t>
            </a:r>
            <a:r>
              <a:rPr lang="en-US" sz="1200" b="0" i="0" u="sng" strike="noStrike" cap="none">
                <a:solidFill>
                  <a:schemeClr val="dk1"/>
                </a:solidFill>
                <a:latin typeface="Calibri"/>
                <a:ea typeface="Calibri"/>
                <a:cs typeface="Calibri"/>
                <a:sym typeface="Calibri"/>
              </a:rPr>
              <a:t>comprehensive organization design</a:t>
            </a:r>
            <a:r>
              <a:rPr lang="en-US" sz="1200" b="0" i="0" u="none" strike="noStrike" cap="none">
                <a:solidFill>
                  <a:schemeClr val="dk1"/>
                </a:solidFill>
                <a:latin typeface="Calibri"/>
                <a:ea typeface="Calibri"/>
                <a:cs typeface="Calibri"/>
                <a:sym typeface="Calibri"/>
              </a:rPr>
              <a:t> </a:t>
            </a: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2617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Perspectives are used differently in a new context to achieve humanity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MENSEN </a:t>
            </a:r>
            <a:r>
              <a:rPr lang="en-US" dirty="0" err="1"/>
              <a:t>toevoegen</a:t>
            </a:r>
            <a:r>
              <a:rPr lang="en-US" dirty="0"/>
              <a:t>!</a:t>
            </a:r>
            <a:endParaRPr dirty="0"/>
          </a:p>
        </p:txBody>
      </p:sp>
      <p:sp>
        <p:nvSpPr>
          <p:cNvPr id="250" name="Google Shape;2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685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Perspectives are used differently in a new context to achieve humanity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MENSEN </a:t>
            </a:r>
            <a:r>
              <a:rPr lang="en-US" dirty="0" err="1"/>
              <a:t>toevoegen</a:t>
            </a:r>
            <a:r>
              <a:rPr lang="en-US" dirty="0"/>
              <a:t>!</a:t>
            </a:r>
            <a:endParaRPr dirty="0"/>
          </a:p>
        </p:txBody>
      </p:sp>
      <p:sp>
        <p:nvSpPr>
          <p:cNvPr id="250" name="Google Shape;2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9799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shared responsibility in maximizing the output of this learning journey. As we are on a tight schedule, please come back on time after the breaks. Make sure that everybody gets the chance to participate and contribute to the learning journey. Sometimes it means that you have to push the pedals less harder, in order to go faster together. </a:t>
            </a:r>
          </a:p>
        </p:txBody>
      </p:sp>
      <p:sp>
        <p:nvSpPr>
          <p:cNvPr id="4" name="Slide Number Placeholder 3"/>
          <p:cNvSpPr>
            <a:spLocks noGrp="1"/>
          </p:cNvSpPr>
          <p:nvPr>
            <p:ph type="sldNum" sz="quarter" idx="5"/>
          </p:nvPr>
        </p:nvSpPr>
        <p:spPr/>
        <p:txBody>
          <a:bodyPr/>
          <a:lstStyle/>
          <a:p>
            <a:fld id="{B94AA97E-76DE-394D-B163-EB426CBE2FBB}" type="slidenum">
              <a:rPr lang="en-US" smtClean="0"/>
              <a:t>14</a:t>
            </a:fld>
            <a:endParaRPr lang="en-US"/>
          </a:p>
        </p:txBody>
      </p:sp>
    </p:spTree>
    <p:extLst>
      <p:ext uri="{BB962C8B-B14F-4D97-AF65-F5344CB8AC3E}">
        <p14:creationId xmlns:p14="http://schemas.microsoft.com/office/powerpoint/2010/main" val="294600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Perspectives are used differently in a new context to achieve humanity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MENSEN </a:t>
            </a:r>
            <a:r>
              <a:rPr lang="en-US" dirty="0" err="1"/>
              <a:t>toevoegen</a:t>
            </a:r>
            <a:r>
              <a:rPr lang="en-US" dirty="0"/>
              <a:t>!</a:t>
            </a:r>
            <a:endParaRPr dirty="0"/>
          </a:p>
        </p:txBody>
      </p:sp>
      <p:sp>
        <p:nvSpPr>
          <p:cNvPr id="250" name="Google Shape;2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2203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334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AA97E-76DE-394D-B163-EB426CBE2FBB}" type="slidenum">
              <a:rPr lang="en-US" smtClean="0"/>
              <a:t>25</a:t>
            </a:fld>
            <a:endParaRPr lang="en-US"/>
          </a:p>
        </p:txBody>
      </p:sp>
    </p:spTree>
    <p:extLst>
      <p:ext uri="{BB962C8B-B14F-4D97-AF65-F5344CB8AC3E}">
        <p14:creationId xmlns:p14="http://schemas.microsoft.com/office/powerpoint/2010/main" val="2634731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00B55-B6DD-414C-8D87-533D09FD62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95C895-6C6B-C847-8D18-C53DCF6FC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E9B1D1-F141-924A-B5BA-E9DB42AEF734}"/>
              </a:ext>
            </a:extLst>
          </p:cNvPr>
          <p:cNvSpPr>
            <a:spLocks noGrp="1"/>
          </p:cNvSpPr>
          <p:nvPr>
            <p:ph type="dt" sz="half" idx="10"/>
          </p:nvPr>
        </p:nvSpPr>
        <p:spPr/>
        <p:txBody>
          <a:bodyPr/>
          <a:lstStyle/>
          <a:p>
            <a:fld id="{B8607871-A31C-2040-96D2-680F5EEA8400}" type="datetimeFigureOut">
              <a:rPr lang="en-US" smtClean="0"/>
              <a:t>8/23/19</a:t>
            </a:fld>
            <a:endParaRPr lang="en-US"/>
          </a:p>
        </p:txBody>
      </p:sp>
      <p:sp>
        <p:nvSpPr>
          <p:cNvPr id="5" name="Footer Placeholder 4">
            <a:extLst>
              <a:ext uri="{FF2B5EF4-FFF2-40B4-BE49-F238E27FC236}">
                <a16:creationId xmlns:a16="http://schemas.microsoft.com/office/drawing/2014/main" id="{EB440137-1F20-884C-8EC3-F36A3A697F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8D56C-7E11-454A-A831-B55381D8455B}"/>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2104763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0019-0D95-A542-8ED8-7D83776106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FF9A28-3322-3045-A5B6-2E8EE74C26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51FD0-BF29-D045-BD23-E7C8757BFC7E}"/>
              </a:ext>
            </a:extLst>
          </p:cNvPr>
          <p:cNvSpPr>
            <a:spLocks noGrp="1"/>
          </p:cNvSpPr>
          <p:nvPr>
            <p:ph type="dt" sz="half" idx="10"/>
          </p:nvPr>
        </p:nvSpPr>
        <p:spPr/>
        <p:txBody>
          <a:bodyPr/>
          <a:lstStyle/>
          <a:p>
            <a:fld id="{B8607871-A31C-2040-96D2-680F5EEA8400}" type="datetimeFigureOut">
              <a:rPr lang="en-US" smtClean="0"/>
              <a:t>8/23/19</a:t>
            </a:fld>
            <a:endParaRPr lang="en-US"/>
          </a:p>
        </p:txBody>
      </p:sp>
      <p:sp>
        <p:nvSpPr>
          <p:cNvPr id="5" name="Footer Placeholder 4">
            <a:extLst>
              <a:ext uri="{FF2B5EF4-FFF2-40B4-BE49-F238E27FC236}">
                <a16:creationId xmlns:a16="http://schemas.microsoft.com/office/drawing/2014/main" id="{3459262A-7A7C-D443-9662-274AA6A6D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B39BE-B5C9-154C-9A52-AC42E7702BB4}"/>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3490316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E0BA64-3911-344C-BA97-A8D438A970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60F2A4-0FCB-8348-BD76-7EAADAB699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AD9B4-4845-1144-A4B4-87603BF462C4}"/>
              </a:ext>
            </a:extLst>
          </p:cNvPr>
          <p:cNvSpPr>
            <a:spLocks noGrp="1"/>
          </p:cNvSpPr>
          <p:nvPr>
            <p:ph type="dt" sz="half" idx="10"/>
          </p:nvPr>
        </p:nvSpPr>
        <p:spPr/>
        <p:txBody>
          <a:bodyPr/>
          <a:lstStyle/>
          <a:p>
            <a:fld id="{B8607871-A31C-2040-96D2-680F5EEA8400}" type="datetimeFigureOut">
              <a:rPr lang="en-US" smtClean="0"/>
              <a:t>8/23/19</a:t>
            </a:fld>
            <a:endParaRPr lang="en-US"/>
          </a:p>
        </p:txBody>
      </p:sp>
      <p:sp>
        <p:nvSpPr>
          <p:cNvPr id="5" name="Footer Placeholder 4">
            <a:extLst>
              <a:ext uri="{FF2B5EF4-FFF2-40B4-BE49-F238E27FC236}">
                <a16:creationId xmlns:a16="http://schemas.microsoft.com/office/drawing/2014/main" id="{BD48D9F6-CCCC-2D43-8217-1D91F3BA9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E93D4-511C-EC48-9688-5A4718CCCF7C}"/>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1367011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E32D-5523-3E48-8202-764FDD26C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14B94-2956-4D47-9408-3F5A891CE3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2CE98-BD73-B440-ABF9-ECB85EB71CE5}"/>
              </a:ext>
            </a:extLst>
          </p:cNvPr>
          <p:cNvSpPr>
            <a:spLocks noGrp="1"/>
          </p:cNvSpPr>
          <p:nvPr>
            <p:ph type="dt" sz="half" idx="10"/>
          </p:nvPr>
        </p:nvSpPr>
        <p:spPr/>
        <p:txBody>
          <a:bodyPr/>
          <a:lstStyle/>
          <a:p>
            <a:fld id="{B8607871-A31C-2040-96D2-680F5EEA8400}" type="datetimeFigureOut">
              <a:rPr lang="en-US" smtClean="0"/>
              <a:t>8/23/19</a:t>
            </a:fld>
            <a:endParaRPr lang="en-US"/>
          </a:p>
        </p:txBody>
      </p:sp>
      <p:sp>
        <p:nvSpPr>
          <p:cNvPr id="5" name="Footer Placeholder 4">
            <a:extLst>
              <a:ext uri="{FF2B5EF4-FFF2-40B4-BE49-F238E27FC236}">
                <a16:creationId xmlns:a16="http://schemas.microsoft.com/office/drawing/2014/main" id="{D56A5499-E3E9-6648-81AD-F95E8A779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79A3F-70EA-8A4B-886B-E650044D98D2}"/>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4222038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0FF6-583E-1949-91D5-F6AB08563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2B0000-D73B-CD47-BF5E-91F134DB7E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CE67C55-1D40-0C48-AA32-A567ED044A23}"/>
              </a:ext>
            </a:extLst>
          </p:cNvPr>
          <p:cNvSpPr>
            <a:spLocks noGrp="1"/>
          </p:cNvSpPr>
          <p:nvPr>
            <p:ph type="dt" sz="half" idx="10"/>
          </p:nvPr>
        </p:nvSpPr>
        <p:spPr/>
        <p:txBody>
          <a:bodyPr/>
          <a:lstStyle/>
          <a:p>
            <a:fld id="{B8607871-A31C-2040-96D2-680F5EEA8400}" type="datetimeFigureOut">
              <a:rPr lang="en-US" smtClean="0"/>
              <a:t>8/23/19</a:t>
            </a:fld>
            <a:endParaRPr lang="en-US"/>
          </a:p>
        </p:txBody>
      </p:sp>
      <p:sp>
        <p:nvSpPr>
          <p:cNvPr id="5" name="Footer Placeholder 4">
            <a:extLst>
              <a:ext uri="{FF2B5EF4-FFF2-40B4-BE49-F238E27FC236}">
                <a16:creationId xmlns:a16="http://schemas.microsoft.com/office/drawing/2014/main" id="{5A142460-D540-AC4F-AE29-D84A2CEC9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B1F8F-7627-1144-B02A-0B019DD055DA}"/>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3656572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7DC2-9771-5841-B252-837E8860F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9A9B02-0F24-B048-90E3-19B3B89541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9A1223-77FF-F447-A73D-61B5572BE8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97EB8-3986-2D46-8596-198A4A27CE3C}"/>
              </a:ext>
            </a:extLst>
          </p:cNvPr>
          <p:cNvSpPr>
            <a:spLocks noGrp="1"/>
          </p:cNvSpPr>
          <p:nvPr>
            <p:ph type="dt" sz="half" idx="10"/>
          </p:nvPr>
        </p:nvSpPr>
        <p:spPr/>
        <p:txBody>
          <a:bodyPr/>
          <a:lstStyle/>
          <a:p>
            <a:fld id="{B8607871-A31C-2040-96D2-680F5EEA8400}" type="datetimeFigureOut">
              <a:rPr lang="en-US" smtClean="0"/>
              <a:t>8/23/19</a:t>
            </a:fld>
            <a:endParaRPr lang="en-US"/>
          </a:p>
        </p:txBody>
      </p:sp>
      <p:sp>
        <p:nvSpPr>
          <p:cNvPr id="6" name="Footer Placeholder 5">
            <a:extLst>
              <a:ext uri="{FF2B5EF4-FFF2-40B4-BE49-F238E27FC236}">
                <a16:creationId xmlns:a16="http://schemas.microsoft.com/office/drawing/2014/main" id="{586B9838-C8DE-EA44-ADBF-5ABACCDD2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86369-AD2A-A34D-8F50-B5A9D681104E}"/>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305146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3C2D-C4D0-E048-983E-D0F8FBB9DE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0705AA-69B5-2E41-89E6-7C07BAD9F8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6E1903B-E992-E34B-803C-A4E256B486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F9FE5D-3C62-4A43-9CDF-74B44E60F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35B696-4C44-DA46-939B-3FD1EA754FC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546750-E52A-0145-A6DB-4514A2036DF4}"/>
              </a:ext>
            </a:extLst>
          </p:cNvPr>
          <p:cNvSpPr>
            <a:spLocks noGrp="1"/>
          </p:cNvSpPr>
          <p:nvPr>
            <p:ph type="dt" sz="half" idx="10"/>
          </p:nvPr>
        </p:nvSpPr>
        <p:spPr/>
        <p:txBody>
          <a:bodyPr/>
          <a:lstStyle/>
          <a:p>
            <a:fld id="{B8607871-A31C-2040-96D2-680F5EEA8400}" type="datetimeFigureOut">
              <a:rPr lang="en-US" smtClean="0"/>
              <a:t>8/23/19</a:t>
            </a:fld>
            <a:endParaRPr lang="en-US"/>
          </a:p>
        </p:txBody>
      </p:sp>
      <p:sp>
        <p:nvSpPr>
          <p:cNvPr id="8" name="Footer Placeholder 7">
            <a:extLst>
              <a:ext uri="{FF2B5EF4-FFF2-40B4-BE49-F238E27FC236}">
                <a16:creationId xmlns:a16="http://schemas.microsoft.com/office/drawing/2014/main" id="{41A93B6B-28FC-794E-9B69-678279E94B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C10042-8C26-2D45-869A-A2F444BC4154}"/>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1353278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F210-0CD4-0346-A29A-8FEC07DB5D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ED124A-B7A7-A048-970F-B694CDC05D1F}"/>
              </a:ext>
            </a:extLst>
          </p:cNvPr>
          <p:cNvSpPr>
            <a:spLocks noGrp="1"/>
          </p:cNvSpPr>
          <p:nvPr>
            <p:ph type="dt" sz="half" idx="10"/>
          </p:nvPr>
        </p:nvSpPr>
        <p:spPr/>
        <p:txBody>
          <a:bodyPr/>
          <a:lstStyle/>
          <a:p>
            <a:fld id="{B8607871-A31C-2040-96D2-680F5EEA8400}" type="datetimeFigureOut">
              <a:rPr lang="en-US" smtClean="0"/>
              <a:t>8/23/19</a:t>
            </a:fld>
            <a:endParaRPr lang="en-US"/>
          </a:p>
        </p:txBody>
      </p:sp>
      <p:sp>
        <p:nvSpPr>
          <p:cNvPr id="4" name="Footer Placeholder 3">
            <a:extLst>
              <a:ext uri="{FF2B5EF4-FFF2-40B4-BE49-F238E27FC236}">
                <a16:creationId xmlns:a16="http://schemas.microsoft.com/office/drawing/2014/main" id="{9C356FC6-A2BA-7941-A2BD-7D6C4D80AC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C29CFD-E57B-EE4A-9AFF-49F61AABA6D9}"/>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61410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2736B-4061-C54E-9BA8-07570E42AC0A}"/>
              </a:ext>
            </a:extLst>
          </p:cNvPr>
          <p:cNvSpPr>
            <a:spLocks noGrp="1"/>
          </p:cNvSpPr>
          <p:nvPr>
            <p:ph type="dt" sz="half" idx="10"/>
          </p:nvPr>
        </p:nvSpPr>
        <p:spPr/>
        <p:txBody>
          <a:bodyPr/>
          <a:lstStyle/>
          <a:p>
            <a:fld id="{B8607871-A31C-2040-96D2-680F5EEA8400}" type="datetimeFigureOut">
              <a:rPr lang="en-US" smtClean="0"/>
              <a:t>8/23/19</a:t>
            </a:fld>
            <a:endParaRPr lang="en-US"/>
          </a:p>
        </p:txBody>
      </p:sp>
      <p:sp>
        <p:nvSpPr>
          <p:cNvPr id="3" name="Footer Placeholder 2">
            <a:extLst>
              <a:ext uri="{FF2B5EF4-FFF2-40B4-BE49-F238E27FC236}">
                <a16:creationId xmlns:a16="http://schemas.microsoft.com/office/drawing/2014/main" id="{3077041C-1376-4944-BC12-C1C333E41D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497F30-CD44-6744-AC9A-A5E7A20B9B40}"/>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3176426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538E-4EF9-E249-8A7D-CD07B0329B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8A536A-2C3A-3B4E-A066-513EC17DC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4BB0D3-D62E-D441-8DA5-6BA5E3505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43539B-73CC-AB43-8FD8-FAA0A16FADFE}"/>
              </a:ext>
            </a:extLst>
          </p:cNvPr>
          <p:cNvSpPr>
            <a:spLocks noGrp="1"/>
          </p:cNvSpPr>
          <p:nvPr>
            <p:ph type="dt" sz="half" idx="10"/>
          </p:nvPr>
        </p:nvSpPr>
        <p:spPr/>
        <p:txBody>
          <a:bodyPr/>
          <a:lstStyle/>
          <a:p>
            <a:fld id="{B8607871-A31C-2040-96D2-680F5EEA8400}" type="datetimeFigureOut">
              <a:rPr lang="en-US" smtClean="0"/>
              <a:t>8/23/19</a:t>
            </a:fld>
            <a:endParaRPr lang="en-US"/>
          </a:p>
        </p:txBody>
      </p:sp>
      <p:sp>
        <p:nvSpPr>
          <p:cNvPr id="6" name="Footer Placeholder 5">
            <a:extLst>
              <a:ext uri="{FF2B5EF4-FFF2-40B4-BE49-F238E27FC236}">
                <a16:creationId xmlns:a16="http://schemas.microsoft.com/office/drawing/2014/main" id="{DD025610-885C-5E48-B509-C96B0E522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3449E-349B-B948-96DF-C17217506160}"/>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104124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1B6E-8462-B94E-BC36-B3D492EAA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99D2A0-4FE1-D744-BBEA-CCC1E4090F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34BF9-FF14-5F4F-AB4C-03E70DB7C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D33199-A249-0243-98CF-C14435A58A49}"/>
              </a:ext>
            </a:extLst>
          </p:cNvPr>
          <p:cNvSpPr>
            <a:spLocks noGrp="1"/>
          </p:cNvSpPr>
          <p:nvPr>
            <p:ph type="dt" sz="half" idx="10"/>
          </p:nvPr>
        </p:nvSpPr>
        <p:spPr/>
        <p:txBody>
          <a:bodyPr/>
          <a:lstStyle/>
          <a:p>
            <a:fld id="{B8607871-A31C-2040-96D2-680F5EEA8400}" type="datetimeFigureOut">
              <a:rPr lang="en-US" smtClean="0"/>
              <a:t>8/23/19</a:t>
            </a:fld>
            <a:endParaRPr lang="en-US"/>
          </a:p>
        </p:txBody>
      </p:sp>
      <p:sp>
        <p:nvSpPr>
          <p:cNvPr id="6" name="Footer Placeholder 5">
            <a:extLst>
              <a:ext uri="{FF2B5EF4-FFF2-40B4-BE49-F238E27FC236}">
                <a16:creationId xmlns:a16="http://schemas.microsoft.com/office/drawing/2014/main" id="{B18E0965-01F1-6A4C-A7AD-EDC66D5229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0C043-C7A6-744A-A8AE-123A1D331524}"/>
              </a:ext>
            </a:extLst>
          </p:cNvPr>
          <p:cNvSpPr>
            <a:spLocks noGrp="1"/>
          </p:cNvSpPr>
          <p:nvPr>
            <p:ph type="sldNum" sz="quarter" idx="12"/>
          </p:nvPr>
        </p:nvSpPr>
        <p:spPr/>
        <p:txBody>
          <a:bodyPr/>
          <a:lstStyle/>
          <a:p>
            <a:fld id="{EC8BA0BC-9CED-A847-82AB-1DADE5B8A59D}" type="slidenum">
              <a:rPr lang="en-US" smtClean="0"/>
              <a:t>‹#›</a:t>
            </a:fld>
            <a:endParaRPr lang="en-US"/>
          </a:p>
        </p:txBody>
      </p:sp>
    </p:spTree>
    <p:extLst>
      <p:ext uri="{BB962C8B-B14F-4D97-AF65-F5344CB8AC3E}">
        <p14:creationId xmlns:p14="http://schemas.microsoft.com/office/powerpoint/2010/main" val="1604327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B05DA3-FB6F-F744-9D0E-BB18C0BA4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9A3D5D-0BAD-794D-AD0D-89EF98373A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2E225-A6FC-A64D-94A8-87C7AA0610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07871-A31C-2040-96D2-680F5EEA8400}" type="datetimeFigureOut">
              <a:rPr lang="en-US" smtClean="0"/>
              <a:t>8/23/19</a:t>
            </a:fld>
            <a:endParaRPr lang="en-US"/>
          </a:p>
        </p:txBody>
      </p:sp>
      <p:sp>
        <p:nvSpPr>
          <p:cNvPr id="5" name="Footer Placeholder 4">
            <a:extLst>
              <a:ext uri="{FF2B5EF4-FFF2-40B4-BE49-F238E27FC236}">
                <a16:creationId xmlns:a16="http://schemas.microsoft.com/office/drawing/2014/main" id="{2BEFD6C8-06DD-E94B-8D48-F5091F8FC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01EF35-7F66-7C4A-9F18-BCAF5798D1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BA0BC-9CED-A847-82AB-1DADE5B8A59D}" type="slidenum">
              <a:rPr lang="en-US" smtClean="0"/>
              <a:t>‹#›</a:t>
            </a:fld>
            <a:endParaRPr lang="en-US"/>
          </a:p>
        </p:txBody>
      </p:sp>
    </p:spTree>
    <p:extLst>
      <p:ext uri="{BB962C8B-B14F-4D97-AF65-F5344CB8AC3E}">
        <p14:creationId xmlns:p14="http://schemas.microsoft.com/office/powerpoint/2010/main" val="1969917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Dropbox/3-2%20MGO%20archypel/MGO%20archypel%20STS/STS%20RT19%20LA/B_C_Framework_Deck_LA%20(without%20exercise)%20DEF_2.ppt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Who_is_in_room.pptx"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3D5485-D46C-3C4A-A9B5-6534AA99C77B}"/>
              </a:ext>
            </a:extLst>
          </p:cNvPr>
          <p:cNvSpPr txBox="1"/>
          <p:nvPr/>
        </p:nvSpPr>
        <p:spPr>
          <a:xfrm>
            <a:off x="562708" y="580292"/>
            <a:ext cx="3607591" cy="400110"/>
          </a:xfrm>
          <a:prstGeom prst="rect">
            <a:avLst/>
          </a:prstGeom>
          <a:noFill/>
        </p:spPr>
        <p:txBody>
          <a:bodyPr wrap="none" rtlCol="0">
            <a:spAutoFit/>
          </a:bodyPr>
          <a:lstStyle/>
          <a:p>
            <a:r>
              <a:rPr lang="en-US" sz="2000" dirty="0">
                <a:solidFill>
                  <a:schemeClr val="bg1"/>
                </a:solidFill>
                <a:latin typeface="American Typewriter" panose="02090604020004020304" pitchFamily="18" charset="77"/>
              </a:rPr>
              <a:t>(dummy slide, start day 1)</a:t>
            </a:r>
          </a:p>
        </p:txBody>
      </p:sp>
    </p:spTree>
    <p:extLst>
      <p:ext uri="{BB962C8B-B14F-4D97-AF65-F5344CB8AC3E}">
        <p14:creationId xmlns:p14="http://schemas.microsoft.com/office/powerpoint/2010/main" val="1917947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9" name="Google Shape;155;p20">
            <a:extLst>
              <a:ext uri="{FF2B5EF4-FFF2-40B4-BE49-F238E27FC236}">
                <a16:creationId xmlns:a16="http://schemas.microsoft.com/office/drawing/2014/main" id="{8C885113-3E5F-454B-A777-75C62E6AF9AC}"/>
              </a:ext>
            </a:extLst>
          </p:cNvPr>
          <p:cNvSpPr txBox="1"/>
          <p:nvPr/>
        </p:nvSpPr>
        <p:spPr>
          <a:xfrm>
            <a:off x="78378" y="26002"/>
            <a:ext cx="12043143" cy="1384995"/>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American Typewriter" panose="02090604020004020304" pitchFamily="18" charset="77"/>
                <a:ea typeface="Cutive"/>
                <a:cs typeface="Cutive"/>
                <a:sym typeface="Cutive"/>
              </a:rPr>
              <a:t>STS </a:t>
            </a:r>
          </a:p>
          <a:p>
            <a:pPr marL="0" marR="0" lvl="0" indent="0"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American Typewriter" panose="02090604020004020304" pitchFamily="18" charset="77"/>
                <a:ea typeface="Cutive"/>
                <a:cs typeface="Cutive"/>
                <a:sym typeface="Cutive"/>
              </a:rPr>
              <a:t>Conceptual </a:t>
            </a:r>
          </a:p>
          <a:p>
            <a:pPr marL="0" marR="0" lvl="0" indent="0"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American Typewriter" panose="02090604020004020304" pitchFamily="18" charset="77"/>
                <a:ea typeface="Cutive"/>
                <a:cs typeface="Cutive"/>
                <a:sym typeface="Cutive"/>
              </a:rPr>
              <a:t>Foundation</a:t>
            </a:r>
            <a:endParaRPr sz="1400" b="0" i="0" u="none" strike="noStrike" cap="none" dirty="0">
              <a:solidFill>
                <a:srgbClr val="000000"/>
              </a:solidFill>
              <a:latin typeface="American Typewriter" panose="02090604020004020304" pitchFamily="18" charset="77"/>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American Typewriter" panose="02090604020004020304" pitchFamily="18" charset="77"/>
              <a:ea typeface="Cutive"/>
              <a:cs typeface="Cutive"/>
              <a:sym typeface="Cutive"/>
            </a:endParaRPr>
          </a:p>
        </p:txBody>
      </p:sp>
      <p:grpSp>
        <p:nvGrpSpPr>
          <p:cNvPr id="10" name="Group 9">
            <a:extLst>
              <a:ext uri="{FF2B5EF4-FFF2-40B4-BE49-F238E27FC236}">
                <a16:creationId xmlns:a16="http://schemas.microsoft.com/office/drawing/2014/main" id="{E0B89F32-3090-FA45-883B-C63F97A8821F}"/>
              </a:ext>
            </a:extLst>
          </p:cNvPr>
          <p:cNvGrpSpPr/>
          <p:nvPr/>
        </p:nvGrpSpPr>
        <p:grpSpPr>
          <a:xfrm>
            <a:off x="2808931" y="549222"/>
            <a:ext cx="6828637" cy="5759557"/>
            <a:chOff x="2808931" y="549222"/>
            <a:chExt cx="6828637" cy="5759557"/>
          </a:xfrm>
        </p:grpSpPr>
        <p:sp>
          <p:nvSpPr>
            <p:cNvPr id="11" name="Google Shape;120;p17">
              <a:extLst>
                <a:ext uri="{FF2B5EF4-FFF2-40B4-BE49-F238E27FC236}">
                  <a16:creationId xmlns:a16="http://schemas.microsoft.com/office/drawing/2014/main" id="{A3AD153E-012D-9F47-B213-76293FA6AF78}"/>
                </a:ext>
              </a:extLst>
            </p:cNvPr>
            <p:cNvSpPr/>
            <p:nvPr/>
          </p:nvSpPr>
          <p:spPr>
            <a:xfrm>
              <a:off x="2808931" y="549222"/>
              <a:ext cx="3600000" cy="3600000"/>
            </a:xfrm>
            <a:prstGeom prst="ellipse">
              <a:avLst/>
            </a:prstGeom>
            <a:solidFill>
              <a:srgbClr val="00B050"/>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a:t>
              </a:r>
            </a:p>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Ecological</a:t>
              </a:r>
              <a:endParaRPr sz="1400" b="0" i="0" u="none" strike="noStrike" cap="none" dirty="0">
                <a:solidFill>
                  <a:srgbClr val="000000"/>
                </a:solidFill>
                <a:latin typeface="American Typewriter" panose="02090604020004020304" pitchFamily="18" charset="77"/>
                <a:sym typeface="Arial"/>
              </a:endParaRPr>
            </a:p>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Perspective</a:t>
              </a:r>
              <a:endParaRPr sz="1400" b="0" i="0" u="none" strike="noStrike" cap="none" dirty="0">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p:txBody>
        </p:sp>
        <p:sp>
          <p:nvSpPr>
            <p:cNvPr id="12" name="Google Shape;120;p17">
              <a:extLst>
                <a:ext uri="{FF2B5EF4-FFF2-40B4-BE49-F238E27FC236}">
                  <a16:creationId xmlns:a16="http://schemas.microsoft.com/office/drawing/2014/main" id="{DB7C0750-F5C2-D649-BB76-7C87F8EACE28}"/>
                </a:ext>
              </a:extLst>
            </p:cNvPr>
            <p:cNvSpPr/>
            <p:nvPr/>
          </p:nvSpPr>
          <p:spPr>
            <a:xfrm>
              <a:off x="6037568" y="549222"/>
              <a:ext cx="3600000" cy="3600000"/>
            </a:xfrm>
            <a:prstGeom prst="ellipse">
              <a:avLst/>
            </a:prstGeom>
            <a:solidFill>
              <a:schemeClr val="dk2"/>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Socio-Psychological</a:t>
              </a:r>
              <a:endParaRPr sz="1400" b="0" i="0" u="none" strike="noStrike" cap="none" dirty="0">
                <a:solidFill>
                  <a:srgbClr val="000000"/>
                </a:solidFill>
                <a:latin typeface="American Typewriter" panose="02090604020004020304" pitchFamily="18" charset="77"/>
                <a:sym typeface="Arial"/>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Perspective</a:t>
              </a:r>
              <a:endParaRPr sz="1400" b="0" i="0" u="none" strike="noStrike" cap="none" dirty="0">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p:txBody>
        </p:sp>
        <p:sp>
          <p:nvSpPr>
            <p:cNvPr id="13" name="Google Shape;121;p17">
              <a:extLst>
                <a:ext uri="{FF2B5EF4-FFF2-40B4-BE49-F238E27FC236}">
                  <a16:creationId xmlns:a16="http://schemas.microsoft.com/office/drawing/2014/main" id="{465CA1EA-EF29-8D40-85AC-C1F459129006}"/>
                </a:ext>
              </a:extLst>
            </p:cNvPr>
            <p:cNvSpPr/>
            <p:nvPr/>
          </p:nvSpPr>
          <p:spPr>
            <a:xfrm>
              <a:off x="4423250" y="2708779"/>
              <a:ext cx="3600000" cy="3600000"/>
            </a:xfrm>
            <a:prstGeom prst="ellipse">
              <a:avLst/>
            </a:prstGeom>
            <a:solidFill>
              <a:srgbClr val="0070C0"/>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a:t>
              </a:r>
              <a:br>
                <a:rPr lang="en-US" sz="2000" b="0" i="0" u="none" strike="noStrike" cap="none" dirty="0">
                  <a:solidFill>
                    <a:schemeClr val="lt1"/>
                  </a:solidFill>
                  <a:latin typeface="American Typewriter" panose="02090604020004020304" pitchFamily="18" charset="77"/>
                  <a:ea typeface="Cutive"/>
                  <a:cs typeface="Cutive"/>
                  <a:sym typeface="Cutive"/>
                </a:rPr>
              </a:br>
              <a:r>
                <a:rPr lang="en-US" sz="2000" b="0" i="0" u="none" strike="noStrike" cap="none" dirty="0">
                  <a:solidFill>
                    <a:schemeClr val="lt1"/>
                  </a:solidFill>
                  <a:latin typeface="American Typewriter" panose="02090604020004020304" pitchFamily="18" charset="77"/>
                  <a:ea typeface="Cutive"/>
                  <a:cs typeface="Cutive"/>
                  <a:sym typeface="Cutive"/>
                </a:rPr>
                <a:t>Technical Systems Perspective</a:t>
              </a:r>
              <a:endParaRPr sz="1400" b="0" i="0" u="none" strike="noStrike" cap="none" dirty="0">
                <a:solidFill>
                  <a:srgbClr val="000000"/>
                </a:solidFill>
                <a:latin typeface="American Typewriter" panose="02090604020004020304" pitchFamily="18" charset="77"/>
                <a:sym typeface="Arial"/>
              </a:endParaRPr>
            </a:p>
          </p:txBody>
        </p:sp>
        <p:sp>
          <p:nvSpPr>
            <p:cNvPr id="14" name="Google Shape;122;p17">
              <a:extLst>
                <a:ext uri="{FF2B5EF4-FFF2-40B4-BE49-F238E27FC236}">
                  <a16:creationId xmlns:a16="http://schemas.microsoft.com/office/drawing/2014/main" id="{95B79D9B-D79C-2B4F-AC05-9E4D608A7358}"/>
                </a:ext>
              </a:extLst>
            </p:cNvPr>
            <p:cNvSpPr/>
            <p:nvPr/>
          </p:nvSpPr>
          <p:spPr>
            <a:xfrm>
              <a:off x="4998636" y="1926562"/>
              <a:ext cx="2510201" cy="2250000"/>
            </a:xfrm>
            <a:prstGeom prst="ellipse">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American Typewriter" panose="02090604020004020304" pitchFamily="18" charset="77"/>
                  <a:ea typeface="Cutive"/>
                  <a:cs typeface="Cutive"/>
                  <a:sym typeface="Cutive"/>
                </a:rPr>
                <a:t>Integral System </a:t>
              </a:r>
              <a:endParaRPr sz="1400" b="0" i="0" u="none" strike="noStrike" cap="none">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American Typewriter" panose="02090604020004020304" pitchFamily="18" charset="77"/>
                  <a:ea typeface="Cutive"/>
                  <a:cs typeface="Cutive"/>
                  <a:sym typeface="Cutive"/>
                </a:rPr>
                <a:t>Participative Design Process</a:t>
              </a:r>
              <a:endParaRPr sz="1600" b="0" i="0" u="none" strike="noStrike" cap="none">
                <a:solidFill>
                  <a:srgbClr val="262626"/>
                </a:solidFill>
                <a:latin typeface="American Typewriter" panose="02090604020004020304" pitchFamily="18" charset="77"/>
                <a:ea typeface="Cutive"/>
                <a:cs typeface="Cutive"/>
                <a:sym typeface="Cutive"/>
              </a:endParaRPr>
            </a:p>
          </p:txBody>
        </p:sp>
      </p:grpSp>
    </p:spTree>
    <p:extLst>
      <p:ext uri="{BB962C8B-B14F-4D97-AF65-F5344CB8AC3E}">
        <p14:creationId xmlns:p14="http://schemas.microsoft.com/office/powerpoint/2010/main" val="25929481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7" descr="Gerelateerde afbeelding"/>
          <p:cNvPicPr preferRelativeResize="0"/>
          <p:nvPr/>
        </p:nvPicPr>
        <p:blipFill rotWithShape="1">
          <a:blip r:embed="rId3">
            <a:alphaModFix/>
          </a:blip>
          <a:srcRect/>
          <a:stretch/>
        </p:blipFill>
        <p:spPr>
          <a:xfrm>
            <a:off x="0" y="0"/>
            <a:ext cx="12192000" cy="6862792"/>
          </a:xfrm>
          <a:prstGeom prst="rect">
            <a:avLst/>
          </a:prstGeom>
          <a:noFill/>
          <a:ln>
            <a:noFill/>
          </a:ln>
        </p:spPr>
      </p:pic>
      <p:sp>
        <p:nvSpPr>
          <p:cNvPr id="253" name="Google Shape;253;p27"/>
          <p:cNvSpPr/>
          <p:nvPr/>
        </p:nvSpPr>
        <p:spPr>
          <a:xfrm>
            <a:off x="-406400" y="-355600"/>
            <a:ext cx="12954000" cy="7366000"/>
          </a:xfrm>
          <a:prstGeom prst="rect">
            <a:avLst/>
          </a:prstGeom>
          <a:solidFill>
            <a:srgbClr val="000000">
              <a:alpha val="40000"/>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6" name="Group 15">
            <a:extLst>
              <a:ext uri="{FF2B5EF4-FFF2-40B4-BE49-F238E27FC236}">
                <a16:creationId xmlns:a16="http://schemas.microsoft.com/office/drawing/2014/main" id="{D00FDB95-9AA2-F24B-B98F-FC90AC2003DC}"/>
              </a:ext>
            </a:extLst>
          </p:cNvPr>
          <p:cNvGrpSpPr/>
          <p:nvPr/>
        </p:nvGrpSpPr>
        <p:grpSpPr>
          <a:xfrm>
            <a:off x="2808931" y="549222"/>
            <a:ext cx="6828637" cy="5759557"/>
            <a:chOff x="2808931" y="549222"/>
            <a:chExt cx="6828637" cy="5759557"/>
          </a:xfrm>
        </p:grpSpPr>
        <p:sp>
          <p:nvSpPr>
            <p:cNvPr id="21" name="Google Shape;120;p17">
              <a:extLst>
                <a:ext uri="{FF2B5EF4-FFF2-40B4-BE49-F238E27FC236}">
                  <a16:creationId xmlns:a16="http://schemas.microsoft.com/office/drawing/2014/main" id="{72563A20-2C41-EE46-B46C-7509623A8844}"/>
                </a:ext>
              </a:extLst>
            </p:cNvPr>
            <p:cNvSpPr/>
            <p:nvPr/>
          </p:nvSpPr>
          <p:spPr>
            <a:xfrm>
              <a:off x="2808931" y="549222"/>
              <a:ext cx="3600000" cy="3600000"/>
            </a:xfrm>
            <a:prstGeom prst="ellipse">
              <a:avLst/>
            </a:prstGeom>
            <a:solidFill>
              <a:srgbClr val="00B050"/>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a:t>
              </a:r>
            </a:p>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Ecological</a:t>
              </a:r>
              <a:endParaRPr sz="1400" b="0" i="0" u="none" strike="noStrike" cap="none" dirty="0">
                <a:solidFill>
                  <a:srgbClr val="000000"/>
                </a:solidFill>
                <a:latin typeface="American Typewriter" panose="02090604020004020304" pitchFamily="18" charset="77"/>
                <a:sym typeface="Arial"/>
              </a:endParaRPr>
            </a:p>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Perspective</a:t>
              </a:r>
              <a:endParaRPr sz="1400" b="0" i="0" u="none" strike="noStrike" cap="none" dirty="0">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p:txBody>
        </p:sp>
        <p:sp>
          <p:nvSpPr>
            <p:cNvPr id="23" name="Google Shape;120;p17">
              <a:extLst>
                <a:ext uri="{FF2B5EF4-FFF2-40B4-BE49-F238E27FC236}">
                  <a16:creationId xmlns:a16="http://schemas.microsoft.com/office/drawing/2014/main" id="{E57CEB2B-D56C-1140-A339-7B71A52E3091}"/>
                </a:ext>
              </a:extLst>
            </p:cNvPr>
            <p:cNvSpPr/>
            <p:nvPr/>
          </p:nvSpPr>
          <p:spPr>
            <a:xfrm>
              <a:off x="6037568" y="549222"/>
              <a:ext cx="3600000" cy="3600000"/>
            </a:xfrm>
            <a:prstGeom prst="ellipse">
              <a:avLst/>
            </a:prstGeom>
            <a:solidFill>
              <a:schemeClr val="dk2"/>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Socio-Psychological</a:t>
              </a:r>
              <a:endParaRPr sz="1400" b="0" i="0" u="none" strike="noStrike" cap="none" dirty="0">
                <a:solidFill>
                  <a:srgbClr val="000000"/>
                </a:solidFill>
                <a:latin typeface="American Typewriter" panose="02090604020004020304" pitchFamily="18" charset="77"/>
                <a:sym typeface="Arial"/>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Perspective</a:t>
              </a:r>
              <a:endParaRPr sz="1400" b="0" i="0" u="none" strike="noStrike" cap="none" dirty="0">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p:txBody>
        </p:sp>
        <p:sp>
          <p:nvSpPr>
            <p:cNvPr id="24" name="Google Shape;121;p17">
              <a:extLst>
                <a:ext uri="{FF2B5EF4-FFF2-40B4-BE49-F238E27FC236}">
                  <a16:creationId xmlns:a16="http://schemas.microsoft.com/office/drawing/2014/main" id="{C5C0E8B5-1CB9-9044-8549-72135FC06256}"/>
                </a:ext>
              </a:extLst>
            </p:cNvPr>
            <p:cNvSpPr/>
            <p:nvPr/>
          </p:nvSpPr>
          <p:spPr>
            <a:xfrm>
              <a:off x="4423250" y="2708779"/>
              <a:ext cx="3600000" cy="3600000"/>
            </a:xfrm>
            <a:prstGeom prst="ellipse">
              <a:avLst/>
            </a:prstGeom>
            <a:solidFill>
              <a:srgbClr val="0070C0"/>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a:t>
              </a:r>
              <a:br>
                <a:rPr lang="en-US" sz="2000" b="0" i="0" u="none" strike="noStrike" cap="none" dirty="0">
                  <a:solidFill>
                    <a:schemeClr val="lt1"/>
                  </a:solidFill>
                  <a:latin typeface="American Typewriter" panose="02090604020004020304" pitchFamily="18" charset="77"/>
                  <a:ea typeface="Cutive"/>
                  <a:cs typeface="Cutive"/>
                  <a:sym typeface="Cutive"/>
                </a:rPr>
              </a:br>
              <a:r>
                <a:rPr lang="en-US" sz="2000" b="0" i="0" u="none" strike="noStrike" cap="none" dirty="0">
                  <a:solidFill>
                    <a:schemeClr val="lt1"/>
                  </a:solidFill>
                  <a:latin typeface="American Typewriter" panose="02090604020004020304" pitchFamily="18" charset="77"/>
                  <a:ea typeface="Cutive"/>
                  <a:cs typeface="Cutive"/>
                  <a:sym typeface="Cutive"/>
                </a:rPr>
                <a:t>Technical Systems Perspective</a:t>
              </a:r>
              <a:endParaRPr sz="1400" b="0" i="0" u="none" strike="noStrike" cap="none" dirty="0">
                <a:solidFill>
                  <a:srgbClr val="000000"/>
                </a:solidFill>
                <a:latin typeface="American Typewriter" panose="02090604020004020304" pitchFamily="18" charset="77"/>
                <a:sym typeface="Arial"/>
              </a:endParaRPr>
            </a:p>
          </p:txBody>
        </p:sp>
        <p:sp>
          <p:nvSpPr>
            <p:cNvPr id="25" name="Google Shape;122;p17">
              <a:extLst>
                <a:ext uri="{FF2B5EF4-FFF2-40B4-BE49-F238E27FC236}">
                  <a16:creationId xmlns:a16="http://schemas.microsoft.com/office/drawing/2014/main" id="{5884EFE6-9BF7-FA47-A515-43558A95FEC9}"/>
                </a:ext>
              </a:extLst>
            </p:cNvPr>
            <p:cNvSpPr/>
            <p:nvPr/>
          </p:nvSpPr>
          <p:spPr>
            <a:xfrm>
              <a:off x="4998636" y="1926562"/>
              <a:ext cx="2510201" cy="2250000"/>
            </a:xfrm>
            <a:prstGeom prst="ellipse">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American Typewriter" panose="02090604020004020304" pitchFamily="18" charset="77"/>
                  <a:ea typeface="Cutive"/>
                  <a:cs typeface="Cutive"/>
                  <a:sym typeface="Cutive"/>
                </a:rPr>
                <a:t>Integral System </a:t>
              </a:r>
              <a:endParaRPr sz="1400" b="0" i="0" u="none" strike="noStrike" cap="none">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American Typewriter" panose="02090604020004020304" pitchFamily="18" charset="77"/>
                  <a:ea typeface="Cutive"/>
                  <a:cs typeface="Cutive"/>
                  <a:sym typeface="Cutive"/>
                </a:rPr>
                <a:t>Participative Design Process</a:t>
              </a:r>
              <a:endParaRPr sz="1600" b="0" i="0" u="none" strike="noStrike" cap="none">
                <a:solidFill>
                  <a:srgbClr val="262626"/>
                </a:solidFill>
                <a:latin typeface="American Typewriter" panose="02090604020004020304" pitchFamily="18" charset="77"/>
                <a:ea typeface="Cutive"/>
                <a:cs typeface="Cutive"/>
                <a:sym typeface="Cutive"/>
              </a:endParaRPr>
            </a:p>
          </p:txBody>
        </p:sp>
      </p:grpSp>
      <p:sp>
        <p:nvSpPr>
          <p:cNvPr id="14" name="Google Shape;155;p20">
            <a:extLst>
              <a:ext uri="{FF2B5EF4-FFF2-40B4-BE49-F238E27FC236}">
                <a16:creationId xmlns:a16="http://schemas.microsoft.com/office/drawing/2014/main" id="{3D6E2310-0344-9F42-8340-E1C8A5E4077A}"/>
              </a:ext>
            </a:extLst>
          </p:cNvPr>
          <p:cNvSpPr txBox="1"/>
          <p:nvPr/>
        </p:nvSpPr>
        <p:spPr>
          <a:xfrm>
            <a:off x="78378" y="26002"/>
            <a:ext cx="12043143" cy="1384995"/>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2800"/>
              <a:buFont typeface="Arial"/>
              <a:buNone/>
            </a:pPr>
            <a:r>
              <a:rPr lang="en-US" sz="2800" b="0" i="0" u="none" strike="noStrike" cap="none" dirty="0">
                <a:solidFill>
                  <a:schemeClr val="bg1"/>
                </a:solidFill>
                <a:latin typeface="American Typewriter" panose="02090604020004020304" pitchFamily="18" charset="77"/>
                <a:ea typeface="Cutive"/>
                <a:cs typeface="Cutive"/>
                <a:sym typeface="Cutive"/>
              </a:rPr>
              <a:t>STS </a:t>
            </a:r>
          </a:p>
          <a:p>
            <a:pPr marL="0" marR="0" lvl="0" indent="0" rtl="0">
              <a:lnSpc>
                <a:spcPct val="100000"/>
              </a:lnSpc>
              <a:spcBef>
                <a:spcPts val="0"/>
              </a:spcBef>
              <a:spcAft>
                <a:spcPts val="0"/>
              </a:spcAft>
              <a:buClr>
                <a:srgbClr val="000000"/>
              </a:buClr>
              <a:buSzPts val="2800"/>
              <a:buFont typeface="Arial"/>
              <a:buNone/>
            </a:pPr>
            <a:r>
              <a:rPr lang="en-US" sz="2800" b="0" i="0" u="none" strike="noStrike" cap="none" dirty="0">
                <a:solidFill>
                  <a:schemeClr val="bg1"/>
                </a:solidFill>
                <a:latin typeface="American Typewriter" panose="02090604020004020304" pitchFamily="18" charset="77"/>
                <a:ea typeface="Cutive"/>
                <a:cs typeface="Cutive"/>
                <a:sym typeface="Cutive"/>
              </a:rPr>
              <a:t>Conceptual </a:t>
            </a:r>
          </a:p>
          <a:p>
            <a:pPr marL="0" marR="0" lvl="0" indent="0" rtl="0">
              <a:lnSpc>
                <a:spcPct val="100000"/>
              </a:lnSpc>
              <a:spcBef>
                <a:spcPts val="0"/>
              </a:spcBef>
              <a:spcAft>
                <a:spcPts val="0"/>
              </a:spcAft>
              <a:buClr>
                <a:srgbClr val="000000"/>
              </a:buClr>
              <a:buSzPts val="2800"/>
              <a:buFont typeface="Arial"/>
              <a:buNone/>
            </a:pPr>
            <a:r>
              <a:rPr lang="en-US" sz="2800" b="0" i="0" u="none" strike="noStrike" cap="none" dirty="0">
                <a:solidFill>
                  <a:schemeClr val="bg1"/>
                </a:solidFill>
                <a:latin typeface="American Typewriter" panose="02090604020004020304" pitchFamily="18" charset="77"/>
                <a:ea typeface="Cutive"/>
                <a:cs typeface="Cutive"/>
                <a:sym typeface="Cutive"/>
              </a:rPr>
              <a:t>Foundation</a:t>
            </a:r>
            <a:endParaRPr sz="1400" b="0" i="0" u="none" strike="noStrike" cap="none" dirty="0">
              <a:solidFill>
                <a:schemeClr val="bg1"/>
              </a:solidFill>
              <a:latin typeface="American Typewriter" panose="02090604020004020304" pitchFamily="18" charset="77"/>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bg1"/>
              </a:solidFill>
              <a:latin typeface="American Typewriter" panose="02090604020004020304" pitchFamily="18" charset="77"/>
              <a:ea typeface="Cutive"/>
              <a:cs typeface="Cutive"/>
              <a:sym typeface="Cutive"/>
            </a:endParaRPr>
          </a:p>
        </p:txBody>
      </p:sp>
      <p:sp>
        <p:nvSpPr>
          <p:cNvPr id="15" name="TextBox 14">
            <a:extLst>
              <a:ext uri="{FF2B5EF4-FFF2-40B4-BE49-F238E27FC236}">
                <a16:creationId xmlns:a16="http://schemas.microsoft.com/office/drawing/2014/main" id="{C7962053-C0FB-AC48-B731-637243B126FC}"/>
              </a:ext>
            </a:extLst>
          </p:cNvPr>
          <p:cNvSpPr txBox="1"/>
          <p:nvPr/>
        </p:nvSpPr>
        <p:spPr>
          <a:xfrm>
            <a:off x="795429" y="4149222"/>
            <a:ext cx="2418547" cy="523220"/>
          </a:xfrm>
          <a:prstGeom prst="rect">
            <a:avLst/>
          </a:prstGeom>
          <a:noFill/>
        </p:spPr>
        <p:txBody>
          <a:bodyPr wrap="none" rtlCol="0">
            <a:spAutoFit/>
          </a:bodyPr>
          <a:lstStyle/>
          <a:p>
            <a:r>
              <a:rPr lang="en-US" sz="2800" dirty="0">
                <a:solidFill>
                  <a:schemeClr val="bg1"/>
                </a:solidFill>
                <a:latin typeface="American Typewriter" panose="02090604020004020304" pitchFamily="18" charset="77"/>
              </a:rPr>
              <a:t>Digital World</a:t>
            </a:r>
          </a:p>
        </p:txBody>
      </p:sp>
    </p:spTree>
    <p:extLst>
      <p:ext uri="{BB962C8B-B14F-4D97-AF65-F5344CB8AC3E}">
        <p14:creationId xmlns:p14="http://schemas.microsoft.com/office/powerpoint/2010/main" val="32799818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7" descr="Gerelateerde afbeelding"/>
          <p:cNvPicPr preferRelativeResize="0"/>
          <p:nvPr/>
        </p:nvPicPr>
        <p:blipFill rotWithShape="1">
          <a:blip r:embed="rId3">
            <a:alphaModFix/>
          </a:blip>
          <a:srcRect/>
          <a:stretch/>
        </p:blipFill>
        <p:spPr>
          <a:xfrm>
            <a:off x="0" y="0"/>
            <a:ext cx="12192000" cy="6862792"/>
          </a:xfrm>
          <a:prstGeom prst="rect">
            <a:avLst/>
          </a:prstGeom>
          <a:noFill/>
          <a:ln>
            <a:noFill/>
          </a:ln>
        </p:spPr>
      </p:pic>
      <p:sp>
        <p:nvSpPr>
          <p:cNvPr id="253" name="Google Shape;253;p27"/>
          <p:cNvSpPr/>
          <p:nvPr/>
        </p:nvSpPr>
        <p:spPr>
          <a:xfrm>
            <a:off x="-406400" y="-355600"/>
            <a:ext cx="12954000" cy="7366000"/>
          </a:xfrm>
          <a:prstGeom prst="rect">
            <a:avLst/>
          </a:prstGeom>
          <a:solidFill>
            <a:srgbClr val="000000">
              <a:alpha val="40000"/>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8" name="Group 17">
            <a:extLst>
              <a:ext uri="{FF2B5EF4-FFF2-40B4-BE49-F238E27FC236}">
                <a16:creationId xmlns:a16="http://schemas.microsoft.com/office/drawing/2014/main" id="{13F7A4B1-197D-854B-AE0E-7AD0083F7945}"/>
              </a:ext>
            </a:extLst>
          </p:cNvPr>
          <p:cNvGrpSpPr/>
          <p:nvPr/>
        </p:nvGrpSpPr>
        <p:grpSpPr>
          <a:xfrm>
            <a:off x="2808931" y="549222"/>
            <a:ext cx="6828637" cy="5759557"/>
            <a:chOff x="2808931" y="549222"/>
            <a:chExt cx="6828637" cy="5759557"/>
          </a:xfrm>
        </p:grpSpPr>
        <p:sp>
          <p:nvSpPr>
            <p:cNvPr id="19" name="Google Shape;120;p17">
              <a:extLst>
                <a:ext uri="{FF2B5EF4-FFF2-40B4-BE49-F238E27FC236}">
                  <a16:creationId xmlns:a16="http://schemas.microsoft.com/office/drawing/2014/main" id="{F9D4B246-0B57-4E4A-B051-42B713A6AAE4}"/>
                </a:ext>
              </a:extLst>
            </p:cNvPr>
            <p:cNvSpPr/>
            <p:nvPr/>
          </p:nvSpPr>
          <p:spPr>
            <a:xfrm>
              <a:off x="2808931" y="549222"/>
              <a:ext cx="3600000" cy="3600000"/>
            </a:xfrm>
            <a:prstGeom prst="ellipse">
              <a:avLst/>
            </a:prstGeom>
            <a:solidFill>
              <a:schemeClr val="bg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a:t>
              </a:r>
            </a:p>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Ecological</a:t>
              </a:r>
              <a:endParaRPr sz="1400" b="0" i="0" u="none" strike="noStrike" cap="none" dirty="0">
                <a:solidFill>
                  <a:srgbClr val="000000"/>
                </a:solidFill>
                <a:latin typeface="American Typewriter" panose="02090604020004020304" pitchFamily="18" charset="77"/>
                <a:sym typeface="Arial"/>
              </a:endParaRPr>
            </a:p>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Perspective</a:t>
              </a:r>
              <a:endParaRPr sz="1400" b="0" i="0" u="none" strike="noStrike" cap="none" dirty="0">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p:txBody>
        </p:sp>
        <p:sp>
          <p:nvSpPr>
            <p:cNvPr id="20" name="Google Shape;120;p17">
              <a:extLst>
                <a:ext uri="{FF2B5EF4-FFF2-40B4-BE49-F238E27FC236}">
                  <a16:creationId xmlns:a16="http://schemas.microsoft.com/office/drawing/2014/main" id="{299CF035-C897-E445-B93B-E395BF3BE62C}"/>
                </a:ext>
              </a:extLst>
            </p:cNvPr>
            <p:cNvSpPr/>
            <p:nvPr/>
          </p:nvSpPr>
          <p:spPr>
            <a:xfrm>
              <a:off x="6037568" y="549222"/>
              <a:ext cx="3600000" cy="3600000"/>
            </a:xfrm>
            <a:prstGeom prst="ellipse">
              <a:avLst/>
            </a:prstGeom>
            <a:solidFill>
              <a:schemeClr val="bg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Socio-Psychological</a:t>
              </a:r>
              <a:endParaRPr sz="1400" b="0" i="0" u="none" strike="noStrike" cap="none" dirty="0">
                <a:solidFill>
                  <a:srgbClr val="000000"/>
                </a:solidFill>
                <a:latin typeface="American Typewriter" panose="02090604020004020304" pitchFamily="18" charset="77"/>
                <a:sym typeface="Arial"/>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Perspective</a:t>
              </a:r>
              <a:endParaRPr sz="1400" b="0" i="0" u="none" strike="noStrike" cap="none" dirty="0">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p:txBody>
        </p:sp>
        <p:sp>
          <p:nvSpPr>
            <p:cNvPr id="22" name="Google Shape;121;p17">
              <a:extLst>
                <a:ext uri="{FF2B5EF4-FFF2-40B4-BE49-F238E27FC236}">
                  <a16:creationId xmlns:a16="http://schemas.microsoft.com/office/drawing/2014/main" id="{60995D13-9F2A-4846-8BE8-DE7C430FA76A}"/>
                </a:ext>
              </a:extLst>
            </p:cNvPr>
            <p:cNvSpPr/>
            <p:nvPr/>
          </p:nvSpPr>
          <p:spPr>
            <a:xfrm>
              <a:off x="4423250" y="2708779"/>
              <a:ext cx="3600000" cy="3600000"/>
            </a:xfrm>
            <a:prstGeom prst="ellipse">
              <a:avLst/>
            </a:prstGeom>
            <a:solidFill>
              <a:schemeClr val="bg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br>
                <a:rPr lang="en-US" sz="2000" b="0" i="0" u="none" strike="noStrike" cap="none" dirty="0">
                  <a:solidFill>
                    <a:schemeClr val="lt1"/>
                  </a:solidFill>
                  <a:latin typeface="American Typewriter" panose="02090604020004020304" pitchFamily="18" charset="77"/>
                  <a:ea typeface="Cutive"/>
                  <a:cs typeface="Cutive"/>
                  <a:sym typeface="Cutive"/>
                </a:rPr>
              </a:br>
              <a:r>
                <a:rPr lang="en-US" sz="2000" b="0" i="0" u="none" strike="noStrike" cap="none" dirty="0">
                  <a:solidFill>
                    <a:schemeClr val="lt1"/>
                  </a:solidFill>
                  <a:latin typeface="American Typewriter" panose="02090604020004020304" pitchFamily="18" charset="77"/>
                  <a:ea typeface="Cutive"/>
                  <a:cs typeface="Cutive"/>
                  <a:sym typeface="Cutive"/>
                </a:rPr>
                <a:t>Technical Systems Perspective</a:t>
              </a:r>
              <a:endParaRPr sz="1400" b="0" i="0" u="none" strike="noStrike" cap="none" dirty="0">
                <a:solidFill>
                  <a:srgbClr val="000000"/>
                </a:solidFill>
                <a:latin typeface="American Typewriter" panose="02090604020004020304" pitchFamily="18" charset="77"/>
                <a:sym typeface="Arial"/>
              </a:endParaRPr>
            </a:p>
          </p:txBody>
        </p:sp>
      </p:grpSp>
      <p:sp>
        <p:nvSpPr>
          <p:cNvPr id="13" name="Google Shape;320;p34">
            <a:extLst>
              <a:ext uri="{FF2B5EF4-FFF2-40B4-BE49-F238E27FC236}">
                <a16:creationId xmlns:a16="http://schemas.microsoft.com/office/drawing/2014/main" id="{E437D27B-9005-3D45-B540-93A9A5D8F744}"/>
              </a:ext>
            </a:extLst>
          </p:cNvPr>
          <p:cNvSpPr txBox="1"/>
          <p:nvPr/>
        </p:nvSpPr>
        <p:spPr>
          <a:xfrm>
            <a:off x="7004451" y="1053471"/>
            <a:ext cx="1766766"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1400" b="0" i="0" u="none" strike="noStrike" cap="none" dirty="0">
                <a:solidFill>
                  <a:srgbClr val="000000"/>
                </a:solidFill>
                <a:latin typeface="American Typewriter" panose="02090604020004020304" pitchFamily="18" charset="77"/>
                <a:ea typeface="Cutive"/>
                <a:cs typeface="Cutive"/>
                <a:sym typeface="Cutive"/>
              </a:rPr>
              <a:t>Day 1: 1</a:t>
            </a:r>
            <a:r>
              <a:rPr lang="en-US" sz="1400" b="0" i="0" u="none" strike="noStrike" cap="none" baseline="30000" dirty="0">
                <a:solidFill>
                  <a:srgbClr val="000000"/>
                </a:solidFill>
                <a:latin typeface="American Typewriter" panose="02090604020004020304" pitchFamily="18" charset="77"/>
                <a:ea typeface="Cutive"/>
                <a:cs typeface="Cutive"/>
                <a:sym typeface="Cutive"/>
              </a:rPr>
              <a:t>st</a:t>
            </a:r>
            <a:r>
              <a:rPr lang="en-US" sz="1400" b="0" i="0" u="none" strike="noStrike" cap="none" dirty="0">
                <a:solidFill>
                  <a:srgbClr val="000000"/>
                </a:solidFill>
                <a:latin typeface="American Typewriter" panose="02090604020004020304" pitchFamily="18" charset="77"/>
                <a:ea typeface="Cutive"/>
                <a:cs typeface="Cutive"/>
                <a:sym typeface="Cutive"/>
              </a:rPr>
              <a:t> case</a:t>
            </a:r>
            <a:endParaRPr dirty="0">
              <a:latin typeface="American Typewriter" panose="02090604020004020304" pitchFamily="18" charset="77"/>
            </a:endParaRPr>
          </a:p>
        </p:txBody>
      </p:sp>
      <p:pic>
        <p:nvPicPr>
          <p:cNvPr id="14" name="Google Shape;321;p34">
            <a:extLst>
              <a:ext uri="{FF2B5EF4-FFF2-40B4-BE49-F238E27FC236}">
                <a16:creationId xmlns:a16="http://schemas.microsoft.com/office/drawing/2014/main" id="{BA5092F2-9A8D-6042-B0FC-AEDF166ED345}"/>
              </a:ext>
            </a:extLst>
          </p:cNvPr>
          <p:cNvPicPr preferRelativeResize="0"/>
          <p:nvPr/>
        </p:nvPicPr>
        <p:blipFill rotWithShape="1">
          <a:blip r:embed="rId4">
            <a:alphaModFix/>
          </a:blip>
          <a:srcRect/>
          <a:stretch/>
        </p:blipFill>
        <p:spPr>
          <a:xfrm>
            <a:off x="6603540" y="1316693"/>
            <a:ext cx="2469506" cy="449001"/>
          </a:xfrm>
          <a:prstGeom prst="rect">
            <a:avLst/>
          </a:prstGeom>
          <a:noFill/>
          <a:ln>
            <a:noFill/>
          </a:ln>
        </p:spPr>
      </p:pic>
      <p:pic>
        <p:nvPicPr>
          <p:cNvPr id="15" name="Google Shape;325;p34" descr="Afbeeldingsresultaat voor logo hyperloop htt">
            <a:extLst>
              <a:ext uri="{FF2B5EF4-FFF2-40B4-BE49-F238E27FC236}">
                <a16:creationId xmlns:a16="http://schemas.microsoft.com/office/drawing/2014/main" id="{EC33E967-DD87-8A4F-B80F-B760D609FF27}"/>
              </a:ext>
            </a:extLst>
          </p:cNvPr>
          <p:cNvPicPr preferRelativeResize="0"/>
          <p:nvPr/>
        </p:nvPicPr>
        <p:blipFill rotWithShape="1">
          <a:blip r:embed="rId5">
            <a:alphaModFix/>
          </a:blip>
          <a:srcRect/>
          <a:stretch/>
        </p:blipFill>
        <p:spPr>
          <a:xfrm>
            <a:off x="3273492" y="1429766"/>
            <a:ext cx="2660441" cy="347168"/>
          </a:xfrm>
          <a:prstGeom prst="rect">
            <a:avLst/>
          </a:prstGeom>
          <a:noFill/>
          <a:ln>
            <a:noFill/>
          </a:ln>
        </p:spPr>
      </p:pic>
      <p:sp>
        <p:nvSpPr>
          <p:cNvPr id="17" name="Google Shape;326;p34">
            <a:extLst>
              <a:ext uri="{FF2B5EF4-FFF2-40B4-BE49-F238E27FC236}">
                <a16:creationId xmlns:a16="http://schemas.microsoft.com/office/drawing/2014/main" id="{6D120AC3-82D3-B44F-B37C-BCCE92627736}"/>
              </a:ext>
            </a:extLst>
          </p:cNvPr>
          <p:cNvSpPr txBox="1"/>
          <p:nvPr/>
        </p:nvSpPr>
        <p:spPr>
          <a:xfrm>
            <a:off x="2941698" y="1053471"/>
            <a:ext cx="1821268" cy="36933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sz="1400" b="0" i="0" u="none" strike="noStrike" cap="none" dirty="0">
                <a:solidFill>
                  <a:srgbClr val="000000"/>
                </a:solidFill>
                <a:latin typeface="American Typewriter" panose="02090604020004020304" pitchFamily="18" charset="77"/>
                <a:ea typeface="Cutive"/>
                <a:cs typeface="Cutive"/>
                <a:sym typeface="Cutive"/>
              </a:rPr>
              <a:t>Day 2: 2</a:t>
            </a:r>
            <a:r>
              <a:rPr lang="en-US" sz="1400" b="0" i="0" u="none" strike="noStrike" cap="none" baseline="30000" dirty="0">
                <a:solidFill>
                  <a:srgbClr val="000000"/>
                </a:solidFill>
                <a:latin typeface="American Typewriter" panose="02090604020004020304" pitchFamily="18" charset="77"/>
                <a:ea typeface="Cutive"/>
                <a:cs typeface="Cutive"/>
                <a:sym typeface="Cutive"/>
              </a:rPr>
              <a:t>nd</a:t>
            </a:r>
            <a:r>
              <a:rPr lang="en-US" sz="1400" b="0" i="0" u="none" strike="noStrike" cap="none" dirty="0">
                <a:solidFill>
                  <a:srgbClr val="000000"/>
                </a:solidFill>
                <a:latin typeface="American Typewriter" panose="02090604020004020304" pitchFamily="18" charset="77"/>
                <a:ea typeface="Cutive"/>
                <a:cs typeface="Cutive"/>
                <a:sym typeface="Cutive"/>
              </a:rPr>
              <a:t> case</a:t>
            </a:r>
            <a:endParaRPr dirty="0">
              <a:latin typeface="American Typewriter" panose="02090604020004020304" pitchFamily="18" charset="77"/>
            </a:endParaRPr>
          </a:p>
        </p:txBody>
      </p:sp>
      <p:sp>
        <p:nvSpPr>
          <p:cNvPr id="24" name="Google Shape;322;p34">
            <a:extLst>
              <a:ext uri="{FF2B5EF4-FFF2-40B4-BE49-F238E27FC236}">
                <a16:creationId xmlns:a16="http://schemas.microsoft.com/office/drawing/2014/main" id="{9ECD14B4-785E-C84E-8EA6-AFAB5B0AFAD9}"/>
              </a:ext>
            </a:extLst>
          </p:cNvPr>
          <p:cNvSpPr txBox="1"/>
          <p:nvPr/>
        </p:nvSpPr>
        <p:spPr>
          <a:xfrm>
            <a:off x="5739303" y="4877733"/>
            <a:ext cx="1607889"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SMART </a:t>
            </a:r>
            <a:br>
              <a:rPr lang="en-US" sz="2000" b="0" i="0" u="none" strike="noStrike" cap="none" dirty="0">
                <a:solidFill>
                  <a:srgbClr val="000000"/>
                </a:solidFill>
                <a:latin typeface="Arial"/>
                <a:ea typeface="Arial"/>
                <a:cs typeface="Arial"/>
                <a:sym typeface="Arial"/>
              </a:rPr>
            </a:br>
            <a:r>
              <a:rPr lang="en-US" sz="2000" b="0" i="0" u="none" strike="noStrike" cap="none" dirty="0">
                <a:solidFill>
                  <a:srgbClr val="000000"/>
                </a:solidFill>
                <a:latin typeface="Arial"/>
                <a:ea typeface="Arial"/>
                <a:cs typeface="Arial"/>
                <a:sym typeface="Arial"/>
              </a:rPr>
              <a:t>City LA</a:t>
            </a:r>
            <a:endParaRPr dirty="0"/>
          </a:p>
        </p:txBody>
      </p:sp>
      <p:sp>
        <p:nvSpPr>
          <p:cNvPr id="25" name="Google Shape;327;p34">
            <a:extLst>
              <a:ext uri="{FF2B5EF4-FFF2-40B4-BE49-F238E27FC236}">
                <a16:creationId xmlns:a16="http://schemas.microsoft.com/office/drawing/2014/main" id="{0220D7E7-44A6-2746-A4CF-40FF734AABD6}"/>
              </a:ext>
            </a:extLst>
          </p:cNvPr>
          <p:cNvSpPr txBox="1"/>
          <p:nvPr/>
        </p:nvSpPr>
        <p:spPr>
          <a:xfrm>
            <a:off x="5259604" y="5588997"/>
            <a:ext cx="1856534"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merican Typewriter" panose="02090604020004020304" pitchFamily="18" charset="77"/>
                <a:ea typeface="Cutive"/>
                <a:cs typeface="Cutive"/>
                <a:sym typeface="Cutive"/>
              </a:rPr>
              <a:t>Day 3: 3</a:t>
            </a:r>
            <a:r>
              <a:rPr lang="en-US" sz="1400" b="0" i="0" u="none" strike="noStrike" cap="none" baseline="30000" dirty="0">
                <a:solidFill>
                  <a:srgbClr val="000000"/>
                </a:solidFill>
                <a:latin typeface="American Typewriter" panose="02090604020004020304" pitchFamily="18" charset="77"/>
                <a:ea typeface="Cutive"/>
                <a:cs typeface="Cutive"/>
                <a:sym typeface="Cutive"/>
              </a:rPr>
              <a:t>rd</a:t>
            </a:r>
            <a:r>
              <a:rPr lang="en-US" sz="1400" b="0" i="0" u="none" strike="noStrike" cap="none" dirty="0">
                <a:solidFill>
                  <a:srgbClr val="000000"/>
                </a:solidFill>
                <a:latin typeface="American Typewriter" panose="02090604020004020304" pitchFamily="18" charset="77"/>
                <a:ea typeface="Cutive"/>
                <a:cs typeface="Cutive"/>
                <a:sym typeface="Cutive"/>
              </a:rPr>
              <a:t> case</a:t>
            </a:r>
            <a:endParaRPr dirty="0">
              <a:latin typeface="American Typewriter" panose="02090604020004020304" pitchFamily="18" charset="77"/>
            </a:endParaRPr>
          </a:p>
        </p:txBody>
      </p:sp>
      <p:pic>
        <p:nvPicPr>
          <p:cNvPr id="26" name="Google Shape;328;p34" descr="Afbeeldingsresultaat voor logo city LA transparent">
            <a:extLst>
              <a:ext uri="{FF2B5EF4-FFF2-40B4-BE49-F238E27FC236}">
                <a16:creationId xmlns:a16="http://schemas.microsoft.com/office/drawing/2014/main" id="{A754B548-317C-0448-B7DC-22C0774BBCE2}"/>
              </a:ext>
            </a:extLst>
          </p:cNvPr>
          <p:cNvPicPr preferRelativeResize="0"/>
          <p:nvPr/>
        </p:nvPicPr>
        <p:blipFill rotWithShape="1">
          <a:blip r:embed="rId6">
            <a:alphaModFix/>
          </a:blip>
          <a:srcRect/>
          <a:stretch/>
        </p:blipFill>
        <p:spPr>
          <a:xfrm>
            <a:off x="5113058" y="4693772"/>
            <a:ext cx="926538" cy="923964"/>
          </a:xfrm>
          <a:prstGeom prst="rect">
            <a:avLst/>
          </a:prstGeom>
          <a:noFill/>
          <a:ln>
            <a:noFill/>
          </a:ln>
        </p:spPr>
      </p:pic>
      <p:sp>
        <p:nvSpPr>
          <p:cNvPr id="21" name="Google Shape;155;p20">
            <a:extLst>
              <a:ext uri="{FF2B5EF4-FFF2-40B4-BE49-F238E27FC236}">
                <a16:creationId xmlns:a16="http://schemas.microsoft.com/office/drawing/2014/main" id="{12C090C4-6E18-0742-B4A2-6A5471627E12}"/>
              </a:ext>
            </a:extLst>
          </p:cNvPr>
          <p:cNvSpPr txBox="1"/>
          <p:nvPr/>
        </p:nvSpPr>
        <p:spPr>
          <a:xfrm>
            <a:off x="78379" y="26002"/>
            <a:ext cx="5451066" cy="1053791"/>
          </a:xfrm>
          <a:prstGeom prst="rect">
            <a:avLst/>
          </a:prstGeom>
          <a:noFill/>
          <a:ln>
            <a:noFill/>
          </a:ln>
        </p:spPr>
        <p:txBody>
          <a:bodyPr spcFirstLastPara="1" wrap="square" lIns="91425" tIns="45700" rIns="91425" bIns="45700" anchor="t" anchorCtr="0">
            <a:noAutofit/>
          </a:bodyPr>
          <a:lstStyle/>
          <a:p>
            <a:pPr lvl="0">
              <a:buClr>
                <a:srgbClr val="000000"/>
              </a:buClr>
              <a:buSzPts val="2800"/>
            </a:pPr>
            <a:r>
              <a:rPr lang="en-US" sz="2800" dirty="0">
                <a:solidFill>
                  <a:schemeClr val="lt1"/>
                </a:solidFill>
                <a:latin typeface="American Typewriter" panose="02090604020004020304" pitchFamily="18" charset="77"/>
                <a:ea typeface="Cutive"/>
                <a:cs typeface="Cutive"/>
                <a:sym typeface="Cutive"/>
              </a:rPr>
              <a:t>JOURNEY</a:t>
            </a:r>
            <a:r>
              <a:rPr lang="en-US" sz="2800" dirty="0">
                <a:solidFill>
                  <a:schemeClr val="bg1"/>
                </a:solidFill>
                <a:latin typeface="American Typewriter" panose="02090604020004020304" pitchFamily="18" charset="77"/>
                <a:ea typeface="Cutive"/>
                <a:cs typeface="Cutive"/>
                <a:sym typeface="Cutive"/>
              </a:rPr>
              <a:t>: </a:t>
            </a:r>
            <a:r>
              <a:rPr lang="en-US" sz="2800" dirty="0">
                <a:solidFill>
                  <a:schemeClr val="lt1"/>
                </a:solidFill>
                <a:latin typeface="American Typewriter" panose="02090604020004020304" pitchFamily="18" charset="77"/>
                <a:ea typeface="Cutive"/>
                <a:cs typeface="Cutive"/>
                <a:sym typeface="Cutive"/>
              </a:rPr>
              <a:t>3 days - 3 cases</a:t>
            </a:r>
            <a:endParaRPr lang="en-US" sz="1400" dirty="0">
              <a:solidFill>
                <a:srgbClr val="000000"/>
              </a:solidFill>
              <a:latin typeface="American Typewriter" panose="02090604020004020304" pitchFamily="18" charset="77"/>
              <a:sym typeface="Arial"/>
            </a:endParaRPr>
          </a:p>
        </p:txBody>
      </p:sp>
      <p:pic>
        <p:nvPicPr>
          <p:cNvPr id="3" name="Picture 2">
            <a:extLst>
              <a:ext uri="{FF2B5EF4-FFF2-40B4-BE49-F238E27FC236}">
                <a16:creationId xmlns:a16="http://schemas.microsoft.com/office/drawing/2014/main" id="{092DB79B-BE07-8B4C-ADB4-69C84DDC04E9}"/>
              </a:ext>
            </a:extLst>
          </p:cNvPr>
          <p:cNvPicPr>
            <a:picLocks noChangeAspect="1"/>
          </p:cNvPicPr>
          <p:nvPr/>
        </p:nvPicPr>
        <p:blipFill>
          <a:blip r:embed="rId7"/>
          <a:stretch>
            <a:fillRect/>
          </a:stretch>
        </p:blipFill>
        <p:spPr>
          <a:xfrm>
            <a:off x="4525214" y="1948299"/>
            <a:ext cx="3141573" cy="2647067"/>
          </a:xfrm>
          <a:prstGeom prst="rect">
            <a:avLst/>
          </a:prstGeom>
        </p:spPr>
      </p:pic>
      <p:sp>
        <p:nvSpPr>
          <p:cNvPr id="23" name="TextBox 22">
            <a:extLst>
              <a:ext uri="{FF2B5EF4-FFF2-40B4-BE49-F238E27FC236}">
                <a16:creationId xmlns:a16="http://schemas.microsoft.com/office/drawing/2014/main" id="{C99966C9-56B1-4E42-88FF-2CF444C8A98E}"/>
              </a:ext>
            </a:extLst>
          </p:cNvPr>
          <p:cNvSpPr txBox="1"/>
          <p:nvPr/>
        </p:nvSpPr>
        <p:spPr>
          <a:xfrm>
            <a:off x="795429" y="4149222"/>
            <a:ext cx="2418547" cy="523220"/>
          </a:xfrm>
          <a:prstGeom prst="rect">
            <a:avLst/>
          </a:prstGeom>
          <a:noFill/>
        </p:spPr>
        <p:txBody>
          <a:bodyPr wrap="none" rtlCol="0">
            <a:spAutoFit/>
          </a:bodyPr>
          <a:lstStyle/>
          <a:p>
            <a:r>
              <a:rPr lang="en-US" sz="2800" dirty="0">
                <a:solidFill>
                  <a:schemeClr val="bg1"/>
                </a:solidFill>
                <a:latin typeface="American Typewriter" panose="02090604020004020304" pitchFamily="18" charset="77"/>
              </a:rPr>
              <a:t>Digital World</a:t>
            </a:r>
          </a:p>
        </p:txBody>
      </p:sp>
    </p:spTree>
    <p:extLst>
      <p:ext uri="{BB962C8B-B14F-4D97-AF65-F5344CB8AC3E}">
        <p14:creationId xmlns:p14="http://schemas.microsoft.com/office/powerpoint/2010/main" val="4153432545"/>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5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75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75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75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Gerelateerde afbeelding">
            <a:extLst>
              <a:ext uri="{FF2B5EF4-FFF2-40B4-BE49-F238E27FC236}">
                <a16:creationId xmlns:a16="http://schemas.microsoft.com/office/drawing/2014/main" id="{FB6903DD-BD79-EE43-B9B4-5535A22D7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1155700"/>
            <a:ext cx="68961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59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Gerelateerde afbeelding">
            <a:extLst>
              <a:ext uri="{FF2B5EF4-FFF2-40B4-BE49-F238E27FC236}">
                <a16:creationId xmlns:a16="http://schemas.microsoft.com/office/drawing/2014/main" id="{FB6903DD-BD79-EE43-B9B4-5535A22D7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950" y="1155700"/>
            <a:ext cx="6896100" cy="4546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5CFE06E-5A91-A840-9845-83C943534712}"/>
              </a:ext>
            </a:extLst>
          </p:cNvPr>
          <p:cNvSpPr/>
          <p:nvPr/>
        </p:nvSpPr>
        <p:spPr>
          <a:xfrm>
            <a:off x="1375144" y="1155700"/>
            <a:ext cx="9441712" cy="4912242"/>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75EAC6E-6834-D647-B21A-7274ABF2332E}"/>
              </a:ext>
            </a:extLst>
          </p:cNvPr>
          <p:cNvSpPr/>
          <p:nvPr/>
        </p:nvSpPr>
        <p:spPr>
          <a:xfrm>
            <a:off x="1527544" y="1308100"/>
            <a:ext cx="9441712" cy="4912242"/>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2F61CD-6AD8-3446-985A-5269F2AECDEF}"/>
              </a:ext>
            </a:extLst>
          </p:cNvPr>
          <p:cNvSpPr txBox="1"/>
          <p:nvPr/>
        </p:nvSpPr>
        <p:spPr>
          <a:xfrm>
            <a:off x="921755" y="1720840"/>
            <a:ext cx="7564250" cy="3416320"/>
          </a:xfrm>
          <a:prstGeom prst="rect">
            <a:avLst/>
          </a:prstGeom>
          <a:noFill/>
        </p:spPr>
        <p:txBody>
          <a:bodyPr wrap="none" rtlCol="0">
            <a:spAutoFit/>
          </a:bodyPr>
          <a:lstStyle/>
          <a:p>
            <a:pPr marL="457200" indent="-457200">
              <a:buAutoNum type="arabicPeriod"/>
            </a:pPr>
            <a:r>
              <a:rPr lang="en-US" sz="2400" dirty="0">
                <a:solidFill>
                  <a:schemeClr val="bg1">
                    <a:lumMod val="85000"/>
                  </a:schemeClr>
                </a:solidFill>
                <a:latin typeface="American Typewriter" panose="02090604020004020304" pitchFamily="18" charset="77"/>
              </a:rPr>
              <a:t>Be on time – the tree is growing</a:t>
            </a:r>
          </a:p>
          <a:p>
            <a:pPr marL="457200" indent="-457200">
              <a:buAutoNum type="arabicPeriod"/>
            </a:pPr>
            <a:endParaRPr lang="en-US" sz="2400" dirty="0">
              <a:solidFill>
                <a:schemeClr val="bg1">
                  <a:lumMod val="85000"/>
                </a:schemeClr>
              </a:solidFill>
              <a:latin typeface="American Typewriter" panose="02090604020004020304" pitchFamily="18" charset="77"/>
            </a:endParaRPr>
          </a:p>
          <a:p>
            <a:pPr marL="457200" indent="-457200">
              <a:buAutoNum type="arabicPeriod"/>
            </a:pPr>
            <a:r>
              <a:rPr lang="en-US" sz="2400" dirty="0">
                <a:solidFill>
                  <a:schemeClr val="bg1">
                    <a:lumMod val="85000"/>
                  </a:schemeClr>
                </a:solidFill>
                <a:latin typeface="American Typewriter" panose="02090604020004020304" pitchFamily="18" charset="77"/>
              </a:rPr>
              <a:t>Be present – don’t hide behind the tree</a:t>
            </a:r>
          </a:p>
          <a:p>
            <a:pPr marL="457200" indent="-457200">
              <a:buAutoNum type="arabicPeriod"/>
            </a:pPr>
            <a:endParaRPr lang="en-US" sz="2400" dirty="0">
              <a:solidFill>
                <a:schemeClr val="bg1">
                  <a:lumMod val="85000"/>
                </a:schemeClr>
              </a:solidFill>
              <a:latin typeface="American Typewriter" panose="02090604020004020304" pitchFamily="18" charset="77"/>
            </a:endParaRPr>
          </a:p>
          <a:p>
            <a:pPr marL="457200" indent="-457200">
              <a:buAutoNum type="arabicPeriod"/>
            </a:pPr>
            <a:r>
              <a:rPr lang="en-US" sz="2400" dirty="0">
                <a:solidFill>
                  <a:schemeClr val="bg1">
                    <a:lumMod val="85000"/>
                  </a:schemeClr>
                </a:solidFill>
                <a:latin typeface="American Typewriter" panose="02090604020004020304" pitchFamily="18" charset="77"/>
              </a:rPr>
              <a:t>Be engaged –  water the tree</a:t>
            </a:r>
          </a:p>
          <a:p>
            <a:pPr marL="457200" indent="-457200">
              <a:buAutoNum type="arabicPeriod"/>
            </a:pPr>
            <a:endParaRPr lang="en-US" sz="2400" dirty="0">
              <a:solidFill>
                <a:schemeClr val="bg1">
                  <a:lumMod val="85000"/>
                </a:schemeClr>
              </a:solidFill>
              <a:latin typeface="American Typewriter" panose="02090604020004020304" pitchFamily="18" charset="77"/>
            </a:endParaRPr>
          </a:p>
          <a:p>
            <a:pPr marL="457200" indent="-457200">
              <a:buAutoNum type="arabicPeriod"/>
            </a:pPr>
            <a:r>
              <a:rPr lang="en-US" sz="2400" dirty="0">
                <a:solidFill>
                  <a:schemeClr val="bg1">
                    <a:lumMod val="85000"/>
                  </a:schemeClr>
                </a:solidFill>
                <a:latin typeface="American Typewriter" panose="02090604020004020304" pitchFamily="18" charset="77"/>
              </a:rPr>
              <a:t>Respect others views – don’t cut off  limbs  </a:t>
            </a:r>
          </a:p>
          <a:p>
            <a:pPr marL="457200" indent="-457200">
              <a:buAutoNum type="arabicPeriod"/>
            </a:pPr>
            <a:endParaRPr lang="en-US" sz="2400" dirty="0">
              <a:solidFill>
                <a:schemeClr val="bg1">
                  <a:lumMod val="85000"/>
                </a:schemeClr>
              </a:solidFill>
              <a:latin typeface="American Typewriter" panose="02090604020004020304" pitchFamily="18" charset="77"/>
            </a:endParaRPr>
          </a:p>
          <a:p>
            <a:pPr marL="457200" indent="-457200">
              <a:buAutoNum type="arabicPeriod"/>
            </a:pPr>
            <a:r>
              <a:rPr lang="en-US" sz="2400" dirty="0">
                <a:solidFill>
                  <a:schemeClr val="bg1">
                    <a:lumMod val="85000"/>
                  </a:schemeClr>
                </a:solidFill>
                <a:latin typeface="American Typewriter" panose="02090604020004020304" pitchFamily="18" charset="77"/>
              </a:rPr>
              <a:t>Have fun – enjoy the beauty of the growing tree</a:t>
            </a:r>
          </a:p>
        </p:txBody>
      </p:sp>
    </p:spTree>
    <p:extLst>
      <p:ext uri="{BB962C8B-B14F-4D97-AF65-F5344CB8AC3E}">
        <p14:creationId xmlns:p14="http://schemas.microsoft.com/office/powerpoint/2010/main" val="1999467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fbeeldingsresultaat voor today">
            <a:extLst>
              <a:ext uri="{FF2B5EF4-FFF2-40B4-BE49-F238E27FC236}">
                <a16:creationId xmlns:a16="http://schemas.microsoft.com/office/drawing/2014/main" id="{87027620-FD70-574F-BFF3-234A7D139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38" y="461665"/>
            <a:ext cx="2916570" cy="2916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4D8F57-6398-9D42-B9CA-019DA517499F}"/>
              </a:ext>
            </a:extLst>
          </p:cNvPr>
          <p:cNvSpPr txBox="1"/>
          <p:nvPr/>
        </p:nvSpPr>
        <p:spPr>
          <a:xfrm>
            <a:off x="942302" y="859777"/>
            <a:ext cx="1687641" cy="523220"/>
          </a:xfrm>
          <a:prstGeom prst="rect">
            <a:avLst/>
          </a:prstGeom>
          <a:noFill/>
        </p:spPr>
        <p:txBody>
          <a:bodyPr wrap="none" rtlCol="0">
            <a:spAutoFit/>
          </a:bodyPr>
          <a:lstStyle/>
          <a:p>
            <a:r>
              <a:rPr lang="en-US" sz="2800" dirty="0">
                <a:solidFill>
                  <a:srgbClr val="92D050"/>
                </a:solidFill>
                <a:latin typeface="American Typewriter" panose="02090604020004020304" pitchFamily="18" charset="77"/>
              </a:rPr>
              <a:t>program</a:t>
            </a:r>
          </a:p>
        </p:txBody>
      </p:sp>
      <p:sp>
        <p:nvSpPr>
          <p:cNvPr id="5" name="TextBox 4">
            <a:extLst>
              <a:ext uri="{FF2B5EF4-FFF2-40B4-BE49-F238E27FC236}">
                <a16:creationId xmlns:a16="http://schemas.microsoft.com/office/drawing/2014/main" id="{A838E683-FDCF-B04C-BACC-F06272EE19D0}"/>
              </a:ext>
            </a:extLst>
          </p:cNvPr>
          <p:cNvSpPr txBox="1"/>
          <p:nvPr/>
        </p:nvSpPr>
        <p:spPr>
          <a:xfrm>
            <a:off x="4284087" y="1919950"/>
            <a:ext cx="5978240" cy="3908762"/>
          </a:xfrm>
          <a:prstGeom prst="rect">
            <a:avLst/>
          </a:prstGeom>
          <a:noFill/>
        </p:spPr>
        <p:txBody>
          <a:bodyPr wrap="none" rtlCol="0">
            <a:spAutoFit/>
          </a:bodyPr>
          <a:lstStyle/>
          <a:p>
            <a:r>
              <a:rPr lang="en-US" sz="2400" dirty="0">
                <a:latin typeface="American Typewriter" panose="02090604020004020304" pitchFamily="18" charset="77"/>
              </a:rPr>
              <a:t>Morning:</a:t>
            </a:r>
          </a:p>
          <a:p>
            <a:endParaRPr lang="en-US" sz="2200" dirty="0">
              <a:latin typeface="American Typewriter" panose="02090604020004020304" pitchFamily="18" charset="77"/>
            </a:endParaRPr>
          </a:p>
          <a:p>
            <a:pPr marL="342900" indent="-342900">
              <a:buFontTx/>
              <a:buChar char="-"/>
            </a:pPr>
            <a:r>
              <a:rPr lang="en-US" sz="2200" dirty="0">
                <a:latin typeface="American Typewriter" panose="02090604020004020304" pitchFamily="18" charset="77"/>
              </a:rPr>
              <a:t>Welcome &amp; Introductions</a:t>
            </a:r>
          </a:p>
          <a:p>
            <a:pPr marL="342900" indent="-342900">
              <a:buFontTx/>
              <a:buChar char="-"/>
            </a:pPr>
            <a:r>
              <a:rPr lang="en-US" sz="2200" dirty="0">
                <a:latin typeface="American Typewriter" panose="02090604020004020304" pitchFamily="18" charset="77"/>
              </a:rPr>
              <a:t>STS Conceptual Foundation</a:t>
            </a:r>
          </a:p>
          <a:p>
            <a:pPr marL="342900" indent="-342900">
              <a:buFontTx/>
              <a:buChar char="-"/>
            </a:pPr>
            <a:r>
              <a:rPr lang="en-US" sz="2200" dirty="0" err="1">
                <a:latin typeface="American Typewriter" panose="02090604020004020304" pitchFamily="18" charset="77"/>
              </a:rPr>
              <a:t>STARLab</a:t>
            </a:r>
            <a:r>
              <a:rPr lang="en-US" sz="2200" dirty="0">
                <a:latin typeface="American Typewriter" panose="02090604020004020304" pitchFamily="18" charset="77"/>
              </a:rPr>
              <a:t> – Part I</a:t>
            </a:r>
          </a:p>
          <a:p>
            <a:endParaRPr lang="en-US" sz="2400" dirty="0">
              <a:latin typeface="American Typewriter" panose="02090604020004020304" pitchFamily="18" charset="77"/>
            </a:endParaRPr>
          </a:p>
          <a:p>
            <a:r>
              <a:rPr lang="en-US" sz="2400" dirty="0">
                <a:latin typeface="American Typewriter" panose="02090604020004020304" pitchFamily="18" charset="77"/>
              </a:rPr>
              <a:t>Afternoon:</a:t>
            </a:r>
          </a:p>
          <a:p>
            <a:endParaRPr lang="en-US" sz="2200" dirty="0">
              <a:latin typeface="American Typewriter" panose="02090604020004020304" pitchFamily="18" charset="77"/>
            </a:endParaRPr>
          </a:p>
          <a:p>
            <a:pPr marL="342900" indent="-342900">
              <a:buFontTx/>
              <a:buChar char="-"/>
            </a:pPr>
            <a:r>
              <a:rPr lang="en-US" sz="2200" dirty="0" err="1">
                <a:latin typeface="American Typewriter" panose="02090604020004020304" pitchFamily="18" charset="77"/>
              </a:rPr>
              <a:t>STARLab</a:t>
            </a:r>
            <a:r>
              <a:rPr lang="en-US" sz="2200" dirty="0">
                <a:latin typeface="American Typewriter" panose="02090604020004020304" pitchFamily="18" charset="77"/>
              </a:rPr>
              <a:t> – Part II</a:t>
            </a:r>
          </a:p>
          <a:p>
            <a:pPr marL="342900" indent="-342900">
              <a:buFontTx/>
              <a:buChar char="-"/>
            </a:pPr>
            <a:r>
              <a:rPr lang="en-US" sz="2200" dirty="0">
                <a:latin typeface="American Typewriter" panose="02090604020004020304" pitchFamily="18" charset="77"/>
              </a:rPr>
              <a:t>STS Conceptual Foundation Deliberation</a:t>
            </a:r>
          </a:p>
          <a:p>
            <a:pPr marL="342900" indent="-342900">
              <a:buFontTx/>
              <a:buChar char="-"/>
            </a:pPr>
            <a:r>
              <a:rPr lang="en-US" sz="2200" dirty="0">
                <a:latin typeface="American Typewriter" panose="02090604020004020304" pitchFamily="18" charset="77"/>
              </a:rPr>
              <a:t>Tomorrow &amp; Evening</a:t>
            </a:r>
          </a:p>
        </p:txBody>
      </p:sp>
    </p:spTree>
    <p:extLst>
      <p:ext uri="{BB962C8B-B14F-4D97-AF65-F5344CB8AC3E}">
        <p14:creationId xmlns:p14="http://schemas.microsoft.com/office/powerpoint/2010/main" val="3447006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7" descr="Gerelateerde afbeelding"/>
          <p:cNvPicPr preferRelativeResize="0"/>
          <p:nvPr/>
        </p:nvPicPr>
        <p:blipFill rotWithShape="1">
          <a:blip r:embed="rId3">
            <a:alphaModFix/>
          </a:blip>
          <a:srcRect/>
          <a:stretch/>
        </p:blipFill>
        <p:spPr>
          <a:xfrm>
            <a:off x="0" y="0"/>
            <a:ext cx="12192000" cy="6862792"/>
          </a:xfrm>
          <a:prstGeom prst="rect">
            <a:avLst/>
          </a:prstGeom>
          <a:noFill/>
          <a:ln>
            <a:noFill/>
          </a:ln>
        </p:spPr>
      </p:pic>
      <p:sp>
        <p:nvSpPr>
          <p:cNvPr id="253" name="Google Shape;253;p27"/>
          <p:cNvSpPr/>
          <p:nvPr/>
        </p:nvSpPr>
        <p:spPr>
          <a:xfrm>
            <a:off x="-439432" y="-344311"/>
            <a:ext cx="12954000" cy="7366000"/>
          </a:xfrm>
          <a:prstGeom prst="rect">
            <a:avLst/>
          </a:prstGeom>
          <a:solidFill>
            <a:srgbClr val="000000">
              <a:alpha val="40000"/>
            </a:srgbClr>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6" name="Group 15">
            <a:extLst>
              <a:ext uri="{FF2B5EF4-FFF2-40B4-BE49-F238E27FC236}">
                <a16:creationId xmlns:a16="http://schemas.microsoft.com/office/drawing/2014/main" id="{D00FDB95-9AA2-F24B-B98F-FC90AC2003DC}"/>
              </a:ext>
            </a:extLst>
          </p:cNvPr>
          <p:cNvGrpSpPr/>
          <p:nvPr/>
        </p:nvGrpSpPr>
        <p:grpSpPr>
          <a:xfrm>
            <a:off x="2808931" y="549222"/>
            <a:ext cx="6828637" cy="5759557"/>
            <a:chOff x="2808931" y="549222"/>
            <a:chExt cx="6828637" cy="5759557"/>
          </a:xfrm>
        </p:grpSpPr>
        <p:sp>
          <p:nvSpPr>
            <p:cNvPr id="21" name="Google Shape;120;p17">
              <a:extLst>
                <a:ext uri="{FF2B5EF4-FFF2-40B4-BE49-F238E27FC236}">
                  <a16:creationId xmlns:a16="http://schemas.microsoft.com/office/drawing/2014/main" id="{72563A20-2C41-EE46-B46C-7509623A8844}"/>
                </a:ext>
              </a:extLst>
            </p:cNvPr>
            <p:cNvSpPr/>
            <p:nvPr/>
          </p:nvSpPr>
          <p:spPr>
            <a:xfrm>
              <a:off x="2808931" y="549222"/>
              <a:ext cx="3600000" cy="3600000"/>
            </a:xfrm>
            <a:prstGeom prst="ellipse">
              <a:avLst/>
            </a:prstGeom>
            <a:solidFill>
              <a:srgbClr val="00B050"/>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a:t>
              </a:r>
            </a:p>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Ecological</a:t>
              </a:r>
              <a:endParaRPr sz="1400" b="0" i="0" u="none" strike="noStrike" cap="none" dirty="0">
                <a:solidFill>
                  <a:srgbClr val="000000"/>
                </a:solidFill>
                <a:latin typeface="American Typewriter" panose="02090604020004020304" pitchFamily="18" charset="77"/>
                <a:sym typeface="Arial"/>
              </a:endParaRPr>
            </a:p>
            <a:p>
              <a:pPr marL="0" marR="0" lvl="0" indent="0"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Perspective</a:t>
              </a:r>
              <a:endParaRPr sz="1400" b="0" i="0" u="none" strike="noStrike" cap="none" dirty="0">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p:txBody>
        </p:sp>
        <p:sp>
          <p:nvSpPr>
            <p:cNvPr id="23" name="Google Shape;120;p17">
              <a:extLst>
                <a:ext uri="{FF2B5EF4-FFF2-40B4-BE49-F238E27FC236}">
                  <a16:creationId xmlns:a16="http://schemas.microsoft.com/office/drawing/2014/main" id="{E57CEB2B-D56C-1140-A339-7B71A52E3091}"/>
                </a:ext>
              </a:extLst>
            </p:cNvPr>
            <p:cNvSpPr/>
            <p:nvPr/>
          </p:nvSpPr>
          <p:spPr>
            <a:xfrm>
              <a:off x="6037568" y="549222"/>
              <a:ext cx="3600000" cy="3600000"/>
            </a:xfrm>
            <a:prstGeom prst="ellipse">
              <a:avLst/>
            </a:prstGeom>
            <a:solidFill>
              <a:schemeClr val="dk2"/>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Socio-Psychological</a:t>
              </a:r>
              <a:endParaRPr sz="1400" b="0" i="0" u="none" strike="noStrike" cap="none" dirty="0">
                <a:solidFill>
                  <a:srgbClr val="000000"/>
                </a:solidFill>
                <a:latin typeface="American Typewriter" panose="02090604020004020304" pitchFamily="18" charset="77"/>
                <a:sym typeface="Arial"/>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Perspective</a:t>
              </a:r>
              <a:endParaRPr sz="1400" b="0" i="0" u="none" strike="noStrike" cap="none" dirty="0">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p:txBody>
        </p:sp>
        <p:sp>
          <p:nvSpPr>
            <p:cNvPr id="24" name="Google Shape;121;p17">
              <a:extLst>
                <a:ext uri="{FF2B5EF4-FFF2-40B4-BE49-F238E27FC236}">
                  <a16:creationId xmlns:a16="http://schemas.microsoft.com/office/drawing/2014/main" id="{C5C0E8B5-1CB9-9044-8549-72135FC06256}"/>
                </a:ext>
              </a:extLst>
            </p:cNvPr>
            <p:cNvSpPr/>
            <p:nvPr/>
          </p:nvSpPr>
          <p:spPr>
            <a:xfrm>
              <a:off x="4423250" y="2708779"/>
              <a:ext cx="3600000" cy="3600000"/>
            </a:xfrm>
            <a:prstGeom prst="ellipse">
              <a:avLst/>
            </a:prstGeom>
            <a:solidFill>
              <a:srgbClr val="0070C0"/>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merican Typewriter" panose="02090604020004020304" pitchFamily="18" charset="77"/>
                <a:ea typeface="Cutive"/>
                <a:cs typeface="Cutive"/>
                <a:sym typeface="Cutive"/>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American Typewriter" panose="02090604020004020304" pitchFamily="18" charset="77"/>
                  <a:ea typeface="Cutive"/>
                  <a:cs typeface="Cutive"/>
                  <a:sym typeface="Cutive"/>
                </a:rPr>
                <a:t>Socio-</a:t>
              </a:r>
              <a:br>
                <a:rPr lang="en-US" sz="2000" b="0" i="0" u="none" strike="noStrike" cap="none" dirty="0">
                  <a:solidFill>
                    <a:schemeClr val="lt1"/>
                  </a:solidFill>
                  <a:latin typeface="American Typewriter" panose="02090604020004020304" pitchFamily="18" charset="77"/>
                  <a:ea typeface="Cutive"/>
                  <a:cs typeface="Cutive"/>
                  <a:sym typeface="Cutive"/>
                </a:rPr>
              </a:br>
              <a:r>
                <a:rPr lang="en-US" sz="2000" b="0" i="0" u="none" strike="noStrike" cap="none" dirty="0">
                  <a:solidFill>
                    <a:schemeClr val="lt1"/>
                  </a:solidFill>
                  <a:latin typeface="American Typewriter" panose="02090604020004020304" pitchFamily="18" charset="77"/>
                  <a:ea typeface="Cutive"/>
                  <a:cs typeface="Cutive"/>
                  <a:sym typeface="Cutive"/>
                </a:rPr>
                <a:t>Technical Systems Perspective</a:t>
              </a:r>
              <a:endParaRPr sz="1400" b="0" i="0" u="none" strike="noStrike" cap="none" dirty="0">
                <a:solidFill>
                  <a:srgbClr val="000000"/>
                </a:solidFill>
                <a:latin typeface="American Typewriter" panose="02090604020004020304" pitchFamily="18" charset="77"/>
                <a:sym typeface="Arial"/>
              </a:endParaRPr>
            </a:p>
          </p:txBody>
        </p:sp>
        <p:sp>
          <p:nvSpPr>
            <p:cNvPr id="25" name="Google Shape;122;p17">
              <a:extLst>
                <a:ext uri="{FF2B5EF4-FFF2-40B4-BE49-F238E27FC236}">
                  <a16:creationId xmlns:a16="http://schemas.microsoft.com/office/drawing/2014/main" id="{5884EFE6-9BF7-FA47-A515-43558A95FEC9}"/>
                </a:ext>
              </a:extLst>
            </p:cNvPr>
            <p:cNvSpPr/>
            <p:nvPr/>
          </p:nvSpPr>
          <p:spPr>
            <a:xfrm>
              <a:off x="4998636" y="1926562"/>
              <a:ext cx="2510201" cy="2250000"/>
            </a:xfrm>
            <a:prstGeom prst="ellipse">
              <a:avLst/>
            </a:prstGeom>
            <a:solidFill>
              <a:schemeClr val="lt1"/>
            </a:solidFill>
            <a:ln w="28575"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American Typewriter" panose="02090604020004020304" pitchFamily="18" charset="77"/>
                  <a:ea typeface="Cutive"/>
                  <a:cs typeface="Cutive"/>
                  <a:sym typeface="Cutive"/>
                </a:rPr>
                <a:t>Integral System </a:t>
              </a:r>
              <a:endParaRPr sz="1400" b="0" i="0" u="none" strike="noStrike" cap="none">
                <a:solidFill>
                  <a:srgbClr val="000000"/>
                </a:solidFill>
                <a:latin typeface="American Typewriter" panose="02090604020004020304" pitchFamily="18" charset="77"/>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American Typewriter" panose="02090604020004020304" pitchFamily="18" charset="77"/>
                  <a:ea typeface="Cutive"/>
                  <a:cs typeface="Cutive"/>
                  <a:sym typeface="Cutive"/>
                </a:rPr>
                <a:t>Participative Design Process</a:t>
              </a:r>
              <a:endParaRPr sz="1600" b="0" i="0" u="none" strike="noStrike" cap="none">
                <a:solidFill>
                  <a:srgbClr val="262626"/>
                </a:solidFill>
                <a:latin typeface="American Typewriter" panose="02090604020004020304" pitchFamily="18" charset="77"/>
                <a:ea typeface="Cutive"/>
                <a:cs typeface="Cutive"/>
                <a:sym typeface="Cutive"/>
              </a:endParaRPr>
            </a:p>
          </p:txBody>
        </p:sp>
      </p:grpSp>
      <p:sp>
        <p:nvSpPr>
          <p:cNvPr id="15" name="TextBox 14">
            <a:extLst>
              <a:ext uri="{FF2B5EF4-FFF2-40B4-BE49-F238E27FC236}">
                <a16:creationId xmlns:a16="http://schemas.microsoft.com/office/drawing/2014/main" id="{D4E8799F-9197-B645-839C-B7D42EBE1E72}"/>
              </a:ext>
            </a:extLst>
          </p:cNvPr>
          <p:cNvSpPr txBox="1"/>
          <p:nvPr/>
        </p:nvSpPr>
        <p:spPr>
          <a:xfrm>
            <a:off x="272244" y="375895"/>
            <a:ext cx="3124317" cy="523220"/>
          </a:xfrm>
          <a:prstGeom prst="rect">
            <a:avLst/>
          </a:prstGeom>
          <a:noFill/>
        </p:spPr>
        <p:txBody>
          <a:bodyPr wrap="none" rtlCol="0">
            <a:spAutoFit/>
          </a:bodyPr>
          <a:lstStyle/>
          <a:p>
            <a:r>
              <a:rPr lang="en-US" sz="2800" dirty="0">
                <a:solidFill>
                  <a:schemeClr val="bg1"/>
                </a:solidFill>
                <a:latin typeface="American Typewriter" panose="02090604020004020304" pitchFamily="18" charset="77"/>
              </a:rPr>
              <a:t>After the break…</a:t>
            </a:r>
            <a:endParaRPr lang="en-US" sz="2800" spc="600" dirty="0">
              <a:solidFill>
                <a:schemeClr val="bg1"/>
              </a:solidFill>
              <a:latin typeface="American Typewriter" panose="02090604020004020304" pitchFamily="18" charset="77"/>
            </a:endParaRPr>
          </a:p>
        </p:txBody>
      </p:sp>
    </p:spTree>
    <p:extLst>
      <p:ext uri="{BB962C8B-B14F-4D97-AF65-F5344CB8AC3E}">
        <p14:creationId xmlns:p14="http://schemas.microsoft.com/office/powerpoint/2010/main" val="40377307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fbeeldingsresultaat voor lunch on girder in new york in the 20's funny">
            <a:extLst>
              <a:ext uri="{FF2B5EF4-FFF2-40B4-BE49-F238E27FC236}">
                <a16:creationId xmlns:a16="http://schemas.microsoft.com/office/drawing/2014/main" id="{768D85CC-11B1-B64D-B979-2EF1CA667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14738" cy="8284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6E32D2-0ECF-7846-BA88-FC4BB1E8243F}"/>
              </a:ext>
            </a:extLst>
          </p:cNvPr>
          <p:cNvSpPr txBox="1"/>
          <p:nvPr/>
        </p:nvSpPr>
        <p:spPr>
          <a:xfrm>
            <a:off x="272244" y="375895"/>
            <a:ext cx="1223412" cy="523220"/>
          </a:xfrm>
          <a:prstGeom prst="rect">
            <a:avLst/>
          </a:prstGeom>
          <a:noFill/>
        </p:spPr>
        <p:txBody>
          <a:bodyPr wrap="none" rtlCol="0">
            <a:spAutoFit/>
          </a:bodyPr>
          <a:lstStyle/>
          <a:p>
            <a:r>
              <a:rPr lang="en-US" sz="2800" dirty="0">
                <a:latin typeface="American Typewriter" panose="02090604020004020304" pitchFamily="18" charset="77"/>
              </a:rPr>
              <a:t>Break</a:t>
            </a:r>
            <a:endParaRPr lang="en-US" sz="2800" spc="600" dirty="0">
              <a:latin typeface="American Typewriter" panose="02090604020004020304" pitchFamily="18" charset="77"/>
            </a:endParaRPr>
          </a:p>
        </p:txBody>
      </p:sp>
    </p:spTree>
    <p:extLst>
      <p:ext uri="{BB962C8B-B14F-4D97-AF65-F5344CB8AC3E}">
        <p14:creationId xmlns:p14="http://schemas.microsoft.com/office/powerpoint/2010/main" val="523782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7747-0D55-DF4B-AE66-EFC03CF8E6C6}"/>
              </a:ext>
            </a:extLst>
          </p:cNvPr>
          <p:cNvSpPr>
            <a:spLocks noGrp="1"/>
          </p:cNvSpPr>
          <p:nvPr>
            <p:ph type="title"/>
          </p:nvPr>
        </p:nvSpPr>
        <p:spPr>
          <a:xfrm>
            <a:off x="2997200" y="3921919"/>
            <a:ext cx="6426200" cy="1325563"/>
          </a:xfrm>
        </p:spPr>
        <p:txBody>
          <a:bodyPr>
            <a:normAutofit/>
          </a:bodyPr>
          <a:lstStyle/>
          <a:p>
            <a:pPr algn="ctr"/>
            <a:r>
              <a:rPr lang="en-US" sz="3600" dirty="0">
                <a:solidFill>
                  <a:schemeClr val="bg1"/>
                </a:solidFill>
                <a:latin typeface="American Typewriter" panose="02090604020004020304" pitchFamily="18" charset="77"/>
              </a:rPr>
              <a:t>to foundation presentation</a:t>
            </a:r>
            <a:endParaRPr lang="en-US" sz="3600" dirty="0">
              <a:solidFill>
                <a:schemeClr val="bg1"/>
              </a:solidFill>
            </a:endParaRPr>
          </a:p>
        </p:txBody>
      </p:sp>
      <p:pic>
        <p:nvPicPr>
          <p:cNvPr id="1026" name="Picture 2" descr="Afbeeldingsresultaat voor shift">
            <a:hlinkClick r:id="rId2"/>
            <a:extLst>
              <a:ext uri="{FF2B5EF4-FFF2-40B4-BE49-F238E27FC236}">
                <a16:creationId xmlns:a16="http://schemas.microsoft.com/office/drawing/2014/main" id="{0FDC1875-CFB6-6F4A-A71E-98D66DBA8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850" y="1661319"/>
            <a:ext cx="7454900" cy="22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766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2" name="Picture 1">
            <a:extLst>
              <a:ext uri="{FF2B5EF4-FFF2-40B4-BE49-F238E27FC236}">
                <a16:creationId xmlns:a16="http://schemas.microsoft.com/office/drawing/2014/main" id="{7E1B9F47-1F11-4145-B1AA-11814A9D80AA}"/>
              </a:ext>
            </a:extLst>
          </p:cNvPr>
          <p:cNvPicPr>
            <a:picLocks noChangeAspect="1"/>
          </p:cNvPicPr>
          <p:nvPr/>
        </p:nvPicPr>
        <p:blipFill>
          <a:blip r:embed="rId3"/>
          <a:stretch>
            <a:fillRect/>
          </a:stretch>
        </p:blipFill>
        <p:spPr>
          <a:xfrm>
            <a:off x="-255451" y="0"/>
            <a:ext cx="12447451" cy="7001691"/>
          </a:xfrm>
          <a:prstGeom prst="rect">
            <a:avLst/>
          </a:prstGeom>
        </p:spPr>
      </p:pic>
      <p:sp>
        <p:nvSpPr>
          <p:cNvPr id="373" name="Google Shape;373;p39"/>
          <p:cNvSpPr txBox="1"/>
          <p:nvPr/>
        </p:nvSpPr>
        <p:spPr>
          <a:xfrm>
            <a:off x="750445" y="393673"/>
            <a:ext cx="6499441"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American Typewriter" panose="02090604020004020304" pitchFamily="18" charset="77"/>
                <a:ea typeface="Cutive"/>
                <a:cs typeface="Cutive"/>
                <a:sym typeface="Cutive"/>
              </a:rPr>
              <a:t>Let’s continue…</a:t>
            </a:r>
            <a:endParaRPr sz="1400" b="0" i="0" u="none" strike="noStrike" cap="none" dirty="0">
              <a:solidFill>
                <a:srgbClr val="000000"/>
              </a:solidFill>
              <a:latin typeface="American Typewriter" panose="02090604020004020304" pitchFamily="18" charset="77"/>
              <a:sym typeface="Arial"/>
            </a:endParaRPr>
          </a:p>
        </p:txBody>
      </p:sp>
    </p:spTree>
    <p:extLst>
      <p:ext uri="{BB962C8B-B14F-4D97-AF65-F5344CB8AC3E}">
        <p14:creationId xmlns:p14="http://schemas.microsoft.com/office/powerpoint/2010/main" val="2974232047"/>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AB956E-2DF7-CA42-8EE5-FA2EBDAD939A}"/>
              </a:ext>
            </a:extLst>
          </p:cNvPr>
          <p:cNvPicPr>
            <a:picLocks noChangeAspect="1"/>
          </p:cNvPicPr>
          <p:nvPr/>
        </p:nvPicPr>
        <p:blipFill>
          <a:blip r:embed="rId2"/>
          <a:stretch>
            <a:fillRect/>
          </a:stretch>
        </p:blipFill>
        <p:spPr>
          <a:xfrm>
            <a:off x="5833987" y="888817"/>
            <a:ext cx="2991971" cy="2991971"/>
          </a:xfrm>
          <a:prstGeom prst="rect">
            <a:avLst/>
          </a:prstGeom>
        </p:spPr>
      </p:pic>
      <p:sp>
        <p:nvSpPr>
          <p:cNvPr id="5" name="Rectangle 4">
            <a:extLst>
              <a:ext uri="{FF2B5EF4-FFF2-40B4-BE49-F238E27FC236}">
                <a16:creationId xmlns:a16="http://schemas.microsoft.com/office/drawing/2014/main" id="{92FE7081-6EA7-914F-8B26-7D93BB289802}"/>
              </a:ext>
            </a:extLst>
          </p:cNvPr>
          <p:cNvSpPr/>
          <p:nvPr/>
        </p:nvSpPr>
        <p:spPr>
          <a:xfrm>
            <a:off x="3215174" y="4564153"/>
            <a:ext cx="8229599" cy="1692771"/>
          </a:xfrm>
          <a:prstGeom prst="rect">
            <a:avLst/>
          </a:prstGeom>
        </p:spPr>
        <p:txBody>
          <a:bodyPr wrap="square">
            <a:spAutoFit/>
          </a:bodyPr>
          <a:lstStyle/>
          <a:p>
            <a:pPr algn="ctr"/>
            <a:r>
              <a:rPr lang="en-US" sz="3200" dirty="0">
                <a:solidFill>
                  <a:srgbClr val="0070C0"/>
                </a:solidFill>
                <a:effectLst/>
                <a:latin typeface="American Typewriter" panose="02090604020004020304" pitchFamily="18" charset="77"/>
              </a:rPr>
              <a:t>Organizing to Thrive in the Digital Era</a:t>
            </a:r>
            <a:endParaRPr lang="en-US" sz="2800" dirty="0">
              <a:solidFill>
                <a:srgbClr val="00B050"/>
              </a:solidFill>
              <a:effectLst/>
              <a:latin typeface="American Typewriter" panose="02090604020004020304" pitchFamily="18" charset="77"/>
            </a:endParaRPr>
          </a:p>
          <a:p>
            <a:pPr algn="ctr"/>
            <a:r>
              <a:rPr lang="en-US" sz="2400" dirty="0">
                <a:solidFill>
                  <a:srgbClr val="00B050"/>
                </a:solidFill>
                <a:effectLst/>
                <a:latin typeface="American Typewriter" panose="02090604020004020304" pitchFamily="18" charset="77"/>
              </a:rPr>
              <a:t>33</a:t>
            </a:r>
            <a:r>
              <a:rPr lang="en-US" sz="2400" baseline="30000" dirty="0">
                <a:solidFill>
                  <a:srgbClr val="00B050"/>
                </a:solidFill>
                <a:effectLst/>
                <a:latin typeface="American Typewriter" panose="02090604020004020304" pitchFamily="18" charset="77"/>
              </a:rPr>
              <a:t>rd</a:t>
            </a:r>
            <a:r>
              <a:rPr lang="en-US" sz="2400" dirty="0">
                <a:solidFill>
                  <a:srgbClr val="00B050"/>
                </a:solidFill>
                <a:effectLst/>
                <a:latin typeface="American Typewriter" panose="02090604020004020304" pitchFamily="18" charset="77"/>
              </a:rPr>
              <a:t> STS Roundtable &amp; 6</a:t>
            </a:r>
            <a:r>
              <a:rPr lang="en-US" sz="2400" baseline="30000" dirty="0">
                <a:solidFill>
                  <a:srgbClr val="00B050"/>
                </a:solidFill>
                <a:effectLst/>
                <a:latin typeface="American Typewriter" panose="02090604020004020304" pitchFamily="18" charset="77"/>
              </a:rPr>
              <a:t>th</a:t>
            </a:r>
            <a:r>
              <a:rPr lang="en-US" sz="2400" dirty="0">
                <a:solidFill>
                  <a:srgbClr val="00B050"/>
                </a:solidFill>
                <a:effectLst/>
                <a:latin typeface="American Typewriter" panose="02090604020004020304" pitchFamily="18" charset="77"/>
              </a:rPr>
              <a:t> Global Network Meeting</a:t>
            </a:r>
          </a:p>
          <a:p>
            <a:pPr algn="ctr"/>
            <a:endParaRPr lang="en-US" sz="2800" dirty="0">
              <a:solidFill>
                <a:srgbClr val="00B050"/>
              </a:solidFill>
              <a:latin typeface="American Typewriter" panose="02090604020004020304" pitchFamily="18" charset="77"/>
            </a:endParaRPr>
          </a:p>
          <a:p>
            <a:pPr algn="ctr"/>
            <a:r>
              <a:rPr lang="en-US" sz="2000" dirty="0">
                <a:solidFill>
                  <a:schemeClr val="tx1">
                    <a:lumMod val="65000"/>
                    <a:lumOff val="35000"/>
                  </a:schemeClr>
                </a:solidFill>
                <a:effectLst/>
                <a:latin typeface="American Typewriter" panose="02090604020004020304" pitchFamily="18" charset="77"/>
              </a:rPr>
              <a:t>Los Angeles, 10-13 September 2019</a:t>
            </a:r>
          </a:p>
        </p:txBody>
      </p:sp>
      <p:pic>
        <p:nvPicPr>
          <p:cNvPr id="21506" name="Picture 2" descr="Gerelateerde afbeelding">
            <a:extLst>
              <a:ext uri="{FF2B5EF4-FFF2-40B4-BE49-F238E27FC236}">
                <a16:creationId xmlns:a16="http://schemas.microsoft.com/office/drawing/2014/main" id="{5270AEE5-0B47-094E-989A-300718DB9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32"/>
            <a:ext cx="12192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6DB0E03-5E4F-3F44-AA99-81960D84192A}"/>
              </a:ext>
            </a:extLst>
          </p:cNvPr>
          <p:cNvSpPr/>
          <p:nvPr/>
        </p:nvSpPr>
        <p:spPr>
          <a:xfrm>
            <a:off x="521382" y="335828"/>
            <a:ext cx="8229599" cy="1692771"/>
          </a:xfrm>
          <a:prstGeom prst="rect">
            <a:avLst/>
          </a:prstGeom>
        </p:spPr>
        <p:txBody>
          <a:bodyPr wrap="square">
            <a:spAutoFit/>
          </a:bodyPr>
          <a:lstStyle/>
          <a:p>
            <a:r>
              <a:rPr lang="en-US" sz="3200" dirty="0">
                <a:solidFill>
                  <a:schemeClr val="bg1"/>
                </a:solidFill>
                <a:effectLst/>
                <a:latin typeface="American Typewriter" panose="02090604020004020304" pitchFamily="18" charset="77"/>
              </a:rPr>
              <a:t>Organizing to Thrive in the Digital Era</a:t>
            </a:r>
            <a:endParaRPr lang="en-US" sz="2800" dirty="0">
              <a:solidFill>
                <a:schemeClr val="bg1"/>
              </a:solidFill>
              <a:effectLst/>
              <a:latin typeface="American Typewriter" panose="02090604020004020304" pitchFamily="18" charset="77"/>
            </a:endParaRPr>
          </a:p>
          <a:p>
            <a:r>
              <a:rPr lang="en-US" sz="2400" dirty="0">
                <a:solidFill>
                  <a:schemeClr val="bg1"/>
                </a:solidFill>
                <a:effectLst/>
                <a:latin typeface="American Typewriter" panose="02090604020004020304" pitchFamily="18" charset="77"/>
              </a:rPr>
              <a:t>33</a:t>
            </a:r>
            <a:r>
              <a:rPr lang="en-US" sz="2400" baseline="30000" dirty="0">
                <a:solidFill>
                  <a:schemeClr val="bg1"/>
                </a:solidFill>
                <a:effectLst/>
                <a:latin typeface="American Typewriter" panose="02090604020004020304" pitchFamily="18" charset="77"/>
              </a:rPr>
              <a:t>rd</a:t>
            </a:r>
            <a:r>
              <a:rPr lang="en-US" sz="2400" dirty="0">
                <a:solidFill>
                  <a:schemeClr val="bg1"/>
                </a:solidFill>
                <a:effectLst/>
                <a:latin typeface="American Typewriter" panose="02090604020004020304" pitchFamily="18" charset="77"/>
              </a:rPr>
              <a:t> STS Roundtable &amp; 6</a:t>
            </a:r>
            <a:r>
              <a:rPr lang="en-US" sz="2400" baseline="30000" dirty="0">
                <a:solidFill>
                  <a:schemeClr val="bg1"/>
                </a:solidFill>
                <a:effectLst/>
                <a:latin typeface="American Typewriter" panose="02090604020004020304" pitchFamily="18" charset="77"/>
              </a:rPr>
              <a:t>th</a:t>
            </a:r>
            <a:r>
              <a:rPr lang="en-US" sz="2400" dirty="0">
                <a:solidFill>
                  <a:schemeClr val="bg1"/>
                </a:solidFill>
                <a:effectLst/>
                <a:latin typeface="American Typewriter" panose="02090604020004020304" pitchFamily="18" charset="77"/>
              </a:rPr>
              <a:t> Global Network Meeting</a:t>
            </a:r>
          </a:p>
          <a:p>
            <a:endParaRPr lang="en-US" sz="2800" dirty="0">
              <a:solidFill>
                <a:schemeClr val="bg1"/>
              </a:solidFill>
              <a:latin typeface="American Typewriter" panose="02090604020004020304" pitchFamily="18" charset="77"/>
            </a:endParaRPr>
          </a:p>
          <a:p>
            <a:r>
              <a:rPr lang="en-US" sz="2000" dirty="0">
                <a:solidFill>
                  <a:schemeClr val="bg1"/>
                </a:solidFill>
                <a:effectLst/>
                <a:latin typeface="American Typewriter" panose="02090604020004020304" pitchFamily="18" charset="77"/>
              </a:rPr>
              <a:t>Los Angeles, 10-13 September 2019</a:t>
            </a:r>
          </a:p>
        </p:txBody>
      </p:sp>
      <p:grpSp>
        <p:nvGrpSpPr>
          <p:cNvPr id="3" name="Group 2">
            <a:extLst>
              <a:ext uri="{FF2B5EF4-FFF2-40B4-BE49-F238E27FC236}">
                <a16:creationId xmlns:a16="http://schemas.microsoft.com/office/drawing/2014/main" id="{BF469604-0419-E74D-AF6D-EAE0759AE447}"/>
              </a:ext>
            </a:extLst>
          </p:cNvPr>
          <p:cNvGrpSpPr/>
          <p:nvPr/>
        </p:nvGrpSpPr>
        <p:grpSpPr>
          <a:xfrm>
            <a:off x="8229599" y="228599"/>
            <a:ext cx="3600000" cy="3600000"/>
            <a:chOff x="8229599" y="228599"/>
            <a:chExt cx="3600000" cy="3600000"/>
          </a:xfrm>
        </p:grpSpPr>
        <p:sp>
          <p:nvSpPr>
            <p:cNvPr id="2" name="Oval 1">
              <a:extLst>
                <a:ext uri="{FF2B5EF4-FFF2-40B4-BE49-F238E27FC236}">
                  <a16:creationId xmlns:a16="http://schemas.microsoft.com/office/drawing/2014/main" id="{CEB44150-8695-6D42-82F0-7CBB8EEB7758}"/>
                </a:ext>
              </a:extLst>
            </p:cNvPr>
            <p:cNvSpPr/>
            <p:nvPr/>
          </p:nvSpPr>
          <p:spPr>
            <a:xfrm>
              <a:off x="8229599" y="228599"/>
              <a:ext cx="3600000" cy="36000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8719C87-FC4B-3144-8D45-3618A8D138B8}"/>
                </a:ext>
              </a:extLst>
            </p:cNvPr>
            <p:cNvPicPr>
              <a:picLocks noChangeAspect="1"/>
            </p:cNvPicPr>
            <p:nvPr/>
          </p:nvPicPr>
          <p:blipFill>
            <a:blip r:embed="rId2"/>
            <a:stretch>
              <a:fillRect/>
            </a:stretch>
          </p:blipFill>
          <p:spPr>
            <a:xfrm>
              <a:off x="8533614" y="532614"/>
              <a:ext cx="2991971" cy="2991971"/>
            </a:xfrm>
            <a:prstGeom prst="rect">
              <a:avLst/>
            </a:prstGeom>
            <a:noFill/>
          </p:spPr>
        </p:pic>
      </p:grpSp>
    </p:spTree>
    <p:extLst>
      <p:ext uri="{BB962C8B-B14F-4D97-AF65-F5344CB8AC3E}">
        <p14:creationId xmlns:p14="http://schemas.microsoft.com/office/powerpoint/2010/main" val="42496141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02" name="Picture 6" descr="Image result for hands">
            <a:extLst>
              <a:ext uri="{FF2B5EF4-FFF2-40B4-BE49-F238E27FC236}">
                <a16:creationId xmlns:a16="http://schemas.microsoft.com/office/drawing/2014/main" id="{4D3D9D48-51EF-9E40-A9E1-4D56845CE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327"/>
            <a:ext cx="12192000" cy="5792213"/>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E2A36C-8EDA-8946-B0F2-BEF0DE9DF8BC}"/>
              </a:ext>
            </a:extLst>
          </p:cNvPr>
          <p:cNvSpPr txBox="1"/>
          <p:nvPr/>
        </p:nvSpPr>
        <p:spPr>
          <a:xfrm>
            <a:off x="1600200" y="5255873"/>
            <a:ext cx="8991600" cy="1264762"/>
          </a:xfrm>
          <a:prstGeom prst="rect">
            <a:avLst/>
          </a:prstGeom>
          <a:solidFill>
            <a:srgbClr val="FFFFFF"/>
          </a:solidFill>
          <a:ln w="38100">
            <a:solidFill>
              <a:srgbClr val="404040"/>
            </a:solidFill>
            <a:miter lim="800000"/>
          </a:ln>
        </p:spPr>
        <p:txBody>
          <a:bodyPr vert="horz" lIns="91440" tIns="45720" rIns="91440" bIns="45720" rtlCol="0" anchor="ctr">
            <a:normAutofit/>
          </a:bodyPr>
          <a:lstStyle/>
          <a:p>
            <a:pPr lvl="0" algn="ctr">
              <a:lnSpc>
                <a:spcPct val="90000"/>
              </a:lnSpc>
              <a:spcBef>
                <a:spcPct val="0"/>
              </a:spcBef>
              <a:spcAft>
                <a:spcPts val="600"/>
              </a:spcAft>
              <a:buClr>
                <a:srgbClr val="000000"/>
              </a:buClr>
              <a:buSzPts val="2800"/>
            </a:pPr>
            <a:r>
              <a:rPr lang="en-US" sz="3700" kern="1200" dirty="0">
                <a:solidFill>
                  <a:srgbClr val="404040"/>
                </a:solidFill>
                <a:latin typeface="American Typewriter" panose="02090604020004020304" pitchFamily="18" charset="77"/>
                <a:ea typeface="+mj-ea"/>
                <a:cs typeface="+mj-cs"/>
                <a:sym typeface="Cutive"/>
              </a:rPr>
              <a:t>STS Conceptual Foundation</a:t>
            </a:r>
            <a:endParaRPr lang="en-US" sz="3700" kern="1200" dirty="0">
              <a:solidFill>
                <a:srgbClr val="404040"/>
              </a:solidFill>
              <a:latin typeface="American Typewriter" panose="02090604020004020304" pitchFamily="18" charset="77"/>
              <a:ea typeface="+mj-ea"/>
              <a:cs typeface="+mj-cs"/>
              <a:sym typeface="Arial"/>
            </a:endParaRPr>
          </a:p>
          <a:p>
            <a:pPr algn="ctr">
              <a:lnSpc>
                <a:spcPct val="90000"/>
              </a:lnSpc>
              <a:spcBef>
                <a:spcPct val="0"/>
              </a:spcBef>
              <a:spcAft>
                <a:spcPts val="600"/>
              </a:spcAft>
            </a:pPr>
            <a:r>
              <a:rPr lang="en-US" sz="3700" kern="1200" spc="300" dirty="0">
                <a:solidFill>
                  <a:srgbClr val="404040"/>
                </a:solidFill>
                <a:latin typeface="American Typewriter" panose="02090604020004020304" pitchFamily="18" charset="77"/>
                <a:ea typeface="+mj-ea"/>
                <a:cs typeface="+mj-cs"/>
              </a:rPr>
              <a:t> DELIBERATION</a:t>
            </a:r>
          </a:p>
        </p:txBody>
      </p:sp>
    </p:spTree>
    <p:extLst>
      <p:ext uri="{BB962C8B-B14F-4D97-AF65-F5344CB8AC3E}">
        <p14:creationId xmlns:p14="http://schemas.microsoft.com/office/powerpoint/2010/main" val="8288347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02" name="Picture 6" descr="Image result for hands">
            <a:extLst>
              <a:ext uri="{FF2B5EF4-FFF2-40B4-BE49-F238E27FC236}">
                <a16:creationId xmlns:a16="http://schemas.microsoft.com/office/drawing/2014/main" id="{4D3D9D48-51EF-9E40-A9E1-4D56845CE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327"/>
            <a:ext cx="12192000" cy="5792213"/>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E2A36C-8EDA-8946-B0F2-BEF0DE9DF8BC}"/>
              </a:ext>
            </a:extLst>
          </p:cNvPr>
          <p:cNvSpPr txBox="1"/>
          <p:nvPr/>
        </p:nvSpPr>
        <p:spPr>
          <a:xfrm>
            <a:off x="1600200" y="5255873"/>
            <a:ext cx="8991600" cy="1264762"/>
          </a:xfrm>
          <a:prstGeom prst="rect">
            <a:avLst/>
          </a:prstGeom>
          <a:solidFill>
            <a:srgbClr val="FFFFFF"/>
          </a:solidFill>
          <a:ln w="38100">
            <a:solidFill>
              <a:srgbClr val="404040"/>
            </a:solidFill>
            <a:miter lim="800000"/>
          </a:ln>
        </p:spPr>
        <p:txBody>
          <a:bodyPr vert="horz" lIns="91440" tIns="45720" rIns="91440" bIns="45720" rtlCol="0" anchor="ctr">
            <a:normAutofit/>
          </a:bodyPr>
          <a:lstStyle/>
          <a:p>
            <a:pPr lvl="0" algn="ctr">
              <a:lnSpc>
                <a:spcPct val="90000"/>
              </a:lnSpc>
              <a:spcBef>
                <a:spcPct val="0"/>
              </a:spcBef>
              <a:spcAft>
                <a:spcPts val="600"/>
              </a:spcAft>
              <a:buClr>
                <a:srgbClr val="000000"/>
              </a:buClr>
              <a:buSzPts val="2800"/>
            </a:pPr>
            <a:r>
              <a:rPr lang="en-US" sz="3600" dirty="0" err="1">
                <a:latin typeface="American Typewriter" panose="02090604020004020304" pitchFamily="18" charset="77"/>
              </a:rPr>
              <a:t>SmarT</a:t>
            </a:r>
            <a:r>
              <a:rPr lang="en-US" sz="3600" dirty="0">
                <a:latin typeface="American Typewriter" panose="02090604020004020304" pitchFamily="18" charset="77"/>
              </a:rPr>
              <a:t> Organization Design </a:t>
            </a:r>
            <a:br>
              <a:rPr lang="en-US" sz="3600" dirty="0">
                <a:latin typeface="American Typewriter" panose="02090604020004020304" pitchFamily="18" charset="77"/>
              </a:rPr>
            </a:br>
            <a:r>
              <a:rPr lang="en-US" sz="3600" dirty="0">
                <a:latin typeface="American Typewriter" panose="02090604020004020304" pitchFamily="18" charset="77"/>
              </a:rPr>
              <a:t>Exercise</a:t>
            </a:r>
            <a:endParaRPr lang="en-US" sz="3600" spc="300" dirty="0">
              <a:solidFill>
                <a:srgbClr val="404040"/>
              </a:solidFill>
              <a:latin typeface="American Typewriter" panose="02090604020004020304" pitchFamily="18" charset="77"/>
            </a:endParaRPr>
          </a:p>
        </p:txBody>
      </p:sp>
      <p:sp>
        <p:nvSpPr>
          <p:cNvPr id="3" name="Rectangle 2">
            <a:extLst>
              <a:ext uri="{FF2B5EF4-FFF2-40B4-BE49-F238E27FC236}">
                <a16:creationId xmlns:a16="http://schemas.microsoft.com/office/drawing/2014/main" id="{121E43D6-5A7C-A549-9E51-EF4A7D249C6D}"/>
              </a:ext>
            </a:extLst>
          </p:cNvPr>
          <p:cNvSpPr/>
          <p:nvPr/>
        </p:nvSpPr>
        <p:spPr>
          <a:xfrm>
            <a:off x="0" y="-50327"/>
            <a:ext cx="12192000" cy="4968836"/>
          </a:xfrm>
          <a:prstGeom prst="rect">
            <a:avLst/>
          </a:prstGeom>
          <a:solidFill>
            <a:schemeClr val="tx1">
              <a:lumMod val="75000"/>
              <a:lumOff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B6C3C44-6C47-5347-B5B7-7AD7ED0D25D8}"/>
              </a:ext>
            </a:extLst>
          </p:cNvPr>
          <p:cNvSpPr/>
          <p:nvPr/>
        </p:nvSpPr>
        <p:spPr>
          <a:xfrm>
            <a:off x="1741713" y="328899"/>
            <a:ext cx="9263743" cy="4542782"/>
          </a:xfrm>
          <a:prstGeom prst="rect">
            <a:avLst/>
          </a:prstGeom>
        </p:spPr>
        <p:txBody>
          <a:bodyPr wrap="square">
            <a:spAutoFit/>
          </a:bodyPr>
          <a:lstStyle/>
          <a:p>
            <a:pPr lvl="0">
              <a:lnSpc>
                <a:spcPct val="90000"/>
              </a:lnSpc>
              <a:spcAft>
                <a:spcPts val="600"/>
              </a:spcAft>
            </a:pPr>
            <a:r>
              <a:rPr lang="en-US" sz="2400" b="1" dirty="0">
                <a:solidFill>
                  <a:schemeClr val="bg1"/>
                </a:solidFill>
                <a:latin typeface="American Typewriter" panose="02090604020004020304" pitchFamily="18" charset="77"/>
                <a:sym typeface="Calibri"/>
              </a:rPr>
              <a:t>Exercise 30 minutes</a:t>
            </a:r>
          </a:p>
          <a:p>
            <a:pPr lvl="0">
              <a:lnSpc>
                <a:spcPct val="90000"/>
              </a:lnSpc>
              <a:spcAft>
                <a:spcPts val="600"/>
              </a:spcAft>
            </a:pPr>
            <a:endParaRPr lang="en-US" sz="2400" dirty="0">
              <a:solidFill>
                <a:schemeClr val="bg1"/>
              </a:solidFill>
              <a:latin typeface="American Typewriter" panose="02090604020004020304" pitchFamily="18" charset="77"/>
              <a:sym typeface="Calibri"/>
            </a:endParaRPr>
          </a:p>
          <a:p>
            <a:pPr lvl="0">
              <a:lnSpc>
                <a:spcPct val="90000"/>
              </a:lnSpc>
              <a:spcAft>
                <a:spcPts val="600"/>
              </a:spcAft>
            </a:pPr>
            <a:r>
              <a:rPr lang="en-US" sz="2400" dirty="0">
                <a:solidFill>
                  <a:schemeClr val="bg1"/>
                </a:solidFill>
                <a:latin typeface="American Typewriter" panose="02090604020004020304" pitchFamily="18" charset="77"/>
                <a:sym typeface="Calibri"/>
              </a:rPr>
              <a:t>In your table group, using the perspective assigned to </a:t>
            </a:r>
            <a:br>
              <a:rPr lang="en-US" sz="2400" dirty="0">
                <a:solidFill>
                  <a:schemeClr val="bg1"/>
                </a:solidFill>
                <a:latin typeface="American Typewriter" panose="02090604020004020304" pitchFamily="18" charset="77"/>
                <a:sym typeface="Calibri"/>
              </a:rPr>
            </a:br>
            <a:r>
              <a:rPr lang="en-US" sz="2400" dirty="0">
                <a:solidFill>
                  <a:schemeClr val="bg1"/>
                </a:solidFill>
                <a:latin typeface="American Typewriter" panose="02090604020004020304" pitchFamily="18" charset="77"/>
                <a:sym typeface="Calibri"/>
              </a:rPr>
              <a:t>your group, discuss the question for 30 minutes &amp; post </a:t>
            </a:r>
            <a:br>
              <a:rPr lang="en-US" sz="2400" dirty="0">
                <a:solidFill>
                  <a:schemeClr val="bg1"/>
                </a:solidFill>
                <a:latin typeface="American Typewriter" panose="02090604020004020304" pitchFamily="18" charset="77"/>
                <a:sym typeface="Calibri"/>
              </a:rPr>
            </a:br>
            <a:r>
              <a:rPr lang="en-US" sz="2400" dirty="0">
                <a:solidFill>
                  <a:schemeClr val="bg1"/>
                </a:solidFill>
                <a:latin typeface="American Typewriter" panose="02090604020004020304" pitchFamily="18" charset="77"/>
                <a:sym typeface="Calibri"/>
              </a:rPr>
              <a:t>your responses on the appropriate chart on the wall.</a:t>
            </a:r>
          </a:p>
          <a:p>
            <a:pPr lvl="0">
              <a:lnSpc>
                <a:spcPct val="90000"/>
              </a:lnSpc>
              <a:spcAft>
                <a:spcPts val="600"/>
              </a:spcAft>
            </a:pPr>
            <a:endParaRPr lang="en-US" sz="2400" i="1" dirty="0">
              <a:solidFill>
                <a:schemeClr val="bg1"/>
              </a:solidFill>
              <a:latin typeface="American Typewriter" panose="02090604020004020304" pitchFamily="18" charset="77"/>
              <a:sym typeface="Calibri"/>
            </a:endParaRPr>
          </a:p>
          <a:p>
            <a:pPr lvl="0">
              <a:lnSpc>
                <a:spcPct val="90000"/>
              </a:lnSpc>
              <a:spcAft>
                <a:spcPts val="600"/>
              </a:spcAft>
            </a:pPr>
            <a:r>
              <a:rPr lang="en-US" sz="2400" i="1" dirty="0">
                <a:solidFill>
                  <a:schemeClr val="bg1"/>
                </a:solidFill>
                <a:latin typeface="American Typewriter" panose="02090604020004020304" pitchFamily="18" charset="77"/>
                <a:sym typeface="Calibri"/>
              </a:rPr>
              <a:t>Based on the learning from the </a:t>
            </a:r>
            <a:r>
              <a:rPr lang="en-US" sz="2400" i="1" dirty="0" err="1">
                <a:solidFill>
                  <a:schemeClr val="bg1"/>
                </a:solidFill>
                <a:latin typeface="American Typewriter" panose="02090604020004020304" pitchFamily="18" charset="77"/>
                <a:sym typeface="Calibri"/>
              </a:rPr>
              <a:t>STARLab</a:t>
            </a:r>
            <a:r>
              <a:rPr lang="en-US" sz="2400" i="1" dirty="0">
                <a:solidFill>
                  <a:schemeClr val="bg1"/>
                </a:solidFill>
                <a:latin typeface="American Typewriter" panose="02090604020004020304" pitchFamily="18" charset="77"/>
                <a:sym typeface="Calibri"/>
              </a:rPr>
              <a:t> cases, what would you identify as key design parameters (up to 3) for each perspective in the digital era? (socio-ecological, socio-psychological and socio–technical systems)</a:t>
            </a:r>
          </a:p>
          <a:p>
            <a:pPr lvl="0" indent="-228600">
              <a:lnSpc>
                <a:spcPct val="90000"/>
              </a:lnSpc>
              <a:spcAft>
                <a:spcPts val="600"/>
              </a:spcAft>
              <a:buFont typeface="Arial" panose="020B0604020202020204" pitchFamily="34" charset="0"/>
              <a:buChar char="•"/>
            </a:pPr>
            <a:endParaRPr lang="en-US" sz="2400" dirty="0">
              <a:solidFill>
                <a:schemeClr val="bg1"/>
              </a:solidFill>
              <a:latin typeface="American Typewriter" panose="02090604020004020304" pitchFamily="18" charset="77"/>
              <a:sym typeface="Calibri"/>
            </a:endParaRPr>
          </a:p>
          <a:p>
            <a:pPr lvl="0">
              <a:lnSpc>
                <a:spcPct val="90000"/>
              </a:lnSpc>
              <a:spcAft>
                <a:spcPts val="600"/>
              </a:spcAft>
            </a:pPr>
            <a:r>
              <a:rPr lang="en-US" sz="2400" b="1" dirty="0">
                <a:solidFill>
                  <a:schemeClr val="bg1"/>
                </a:solidFill>
                <a:latin typeface="American Typewriter" panose="02090604020004020304" pitchFamily="18" charset="77"/>
                <a:sym typeface="Calibri"/>
              </a:rPr>
              <a:t>Plenary 30 minutes </a:t>
            </a:r>
            <a:r>
              <a:rPr lang="en-US" sz="2400" dirty="0">
                <a:solidFill>
                  <a:schemeClr val="bg1"/>
                </a:solidFill>
                <a:latin typeface="American Typewriter" panose="02090604020004020304" pitchFamily="18" charset="77"/>
                <a:sym typeface="Calibri"/>
              </a:rPr>
              <a:t>- be prepared to share and deliberate</a:t>
            </a:r>
            <a:endParaRPr lang="en-GB" sz="2400" dirty="0">
              <a:solidFill>
                <a:schemeClr val="bg1"/>
              </a:solidFill>
              <a:latin typeface="American Typewriter" panose="02090604020004020304" pitchFamily="18" charset="77"/>
            </a:endParaRPr>
          </a:p>
        </p:txBody>
      </p:sp>
    </p:spTree>
    <p:extLst>
      <p:ext uri="{BB962C8B-B14F-4D97-AF65-F5344CB8AC3E}">
        <p14:creationId xmlns:p14="http://schemas.microsoft.com/office/powerpoint/2010/main" val="25507758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02" name="Picture 6" descr="Image result for hands">
            <a:extLst>
              <a:ext uri="{FF2B5EF4-FFF2-40B4-BE49-F238E27FC236}">
                <a16:creationId xmlns:a16="http://schemas.microsoft.com/office/drawing/2014/main" id="{4D3D9D48-51EF-9E40-A9E1-4D56845CE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327"/>
            <a:ext cx="12192000" cy="5792213"/>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E2A36C-8EDA-8946-B0F2-BEF0DE9DF8BC}"/>
              </a:ext>
            </a:extLst>
          </p:cNvPr>
          <p:cNvSpPr txBox="1"/>
          <p:nvPr/>
        </p:nvSpPr>
        <p:spPr>
          <a:xfrm>
            <a:off x="1600200" y="5255873"/>
            <a:ext cx="8991600" cy="1264762"/>
          </a:xfrm>
          <a:prstGeom prst="rect">
            <a:avLst/>
          </a:prstGeom>
          <a:solidFill>
            <a:srgbClr val="FFFFFF"/>
          </a:solidFill>
          <a:ln w="38100">
            <a:solidFill>
              <a:srgbClr val="404040"/>
            </a:solidFill>
            <a:miter lim="800000"/>
          </a:ln>
        </p:spPr>
        <p:txBody>
          <a:bodyPr vert="horz" lIns="91440" tIns="45720" rIns="91440" bIns="45720" rtlCol="0" anchor="ctr">
            <a:normAutofit/>
          </a:bodyPr>
          <a:lstStyle/>
          <a:p>
            <a:pPr lvl="0" algn="ctr">
              <a:lnSpc>
                <a:spcPct val="90000"/>
              </a:lnSpc>
              <a:spcBef>
                <a:spcPct val="0"/>
              </a:spcBef>
              <a:spcAft>
                <a:spcPts val="600"/>
              </a:spcAft>
              <a:buClr>
                <a:srgbClr val="000000"/>
              </a:buClr>
              <a:buSzPts val="2800"/>
            </a:pPr>
            <a:r>
              <a:rPr lang="en-US" sz="3600" dirty="0" err="1">
                <a:latin typeface="American Typewriter" panose="02090604020004020304" pitchFamily="18" charset="77"/>
              </a:rPr>
              <a:t>SmarT</a:t>
            </a:r>
            <a:r>
              <a:rPr lang="en-US" sz="3600" dirty="0">
                <a:latin typeface="American Typewriter" panose="02090604020004020304" pitchFamily="18" charset="77"/>
              </a:rPr>
              <a:t> Organization Design </a:t>
            </a:r>
            <a:br>
              <a:rPr lang="en-US" sz="3600" dirty="0">
                <a:latin typeface="American Typewriter" panose="02090604020004020304" pitchFamily="18" charset="77"/>
              </a:rPr>
            </a:br>
            <a:r>
              <a:rPr lang="en-US" sz="3600" dirty="0">
                <a:latin typeface="American Typewriter" panose="02090604020004020304" pitchFamily="18" charset="77"/>
              </a:rPr>
              <a:t>Exercise</a:t>
            </a:r>
            <a:endParaRPr lang="en-US" sz="3600" spc="300" dirty="0">
              <a:solidFill>
                <a:srgbClr val="404040"/>
              </a:solidFill>
              <a:latin typeface="American Typewriter" panose="02090604020004020304" pitchFamily="18" charset="77"/>
            </a:endParaRPr>
          </a:p>
        </p:txBody>
      </p:sp>
      <p:sp>
        <p:nvSpPr>
          <p:cNvPr id="3" name="Rectangle 2">
            <a:extLst>
              <a:ext uri="{FF2B5EF4-FFF2-40B4-BE49-F238E27FC236}">
                <a16:creationId xmlns:a16="http://schemas.microsoft.com/office/drawing/2014/main" id="{121E43D6-5A7C-A549-9E51-EF4A7D249C6D}"/>
              </a:ext>
            </a:extLst>
          </p:cNvPr>
          <p:cNvSpPr/>
          <p:nvPr/>
        </p:nvSpPr>
        <p:spPr>
          <a:xfrm>
            <a:off x="0" y="-50327"/>
            <a:ext cx="12192000" cy="4968836"/>
          </a:xfrm>
          <a:prstGeom prst="rect">
            <a:avLst/>
          </a:prstGeom>
          <a:solidFill>
            <a:schemeClr val="tx1">
              <a:lumMod val="75000"/>
              <a:lumOff val="2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BBD969E-2ECB-E147-9A9C-20C601350EAB}"/>
              </a:ext>
            </a:extLst>
          </p:cNvPr>
          <p:cNvSpPr/>
          <p:nvPr/>
        </p:nvSpPr>
        <p:spPr>
          <a:xfrm rot="2632726">
            <a:off x="8761006" y="643645"/>
            <a:ext cx="4583510" cy="829340"/>
          </a:xfrm>
          <a:prstGeom prst="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56433B-6025-F14D-AB78-DB6F8D0AC7DD}"/>
              </a:ext>
            </a:extLst>
          </p:cNvPr>
          <p:cNvSpPr txBox="1"/>
          <p:nvPr/>
        </p:nvSpPr>
        <p:spPr>
          <a:xfrm rot="2626853">
            <a:off x="9563378" y="755706"/>
            <a:ext cx="2962435" cy="584775"/>
          </a:xfrm>
          <a:prstGeom prst="rect">
            <a:avLst/>
          </a:prstGeom>
          <a:noFill/>
        </p:spPr>
        <p:txBody>
          <a:bodyPr wrap="square" rtlCol="0">
            <a:spAutoFit/>
          </a:bodyPr>
          <a:lstStyle/>
          <a:p>
            <a:pPr algn="ctr"/>
            <a:r>
              <a:rPr lang="en-US" sz="3200" dirty="0">
                <a:solidFill>
                  <a:schemeClr val="bg1">
                    <a:lumMod val="95000"/>
                  </a:schemeClr>
                </a:solidFill>
                <a:latin typeface="American Typewriter" panose="02090604020004020304" pitchFamily="18" charset="77"/>
              </a:rPr>
              <a:t>Plenary</a:t>
            </a:r>
          </a:p>
        </p:txBody>
      </p:sp>
      <p:sp>
        <p:nvSpPr>
          <p:cNvPr id="9" name="Rectangle 8">
            <a:extLst>
              <a:ext uri="{FF2B5EF4-FFF2-40B4-BE49-F238E27FC236}">
                <a16:creationId xmlns:a16="http://schemas.microsoft.com/office/drawing/2014/main" id="{F2EA698B-8CF5-E246-99BC-6AF6C483C0C6}"/>
              </a:ext>
            </a:extLst>
          </p:cNvPr>
          <p:cNvSpPr/>
          <p:nvPr/>
        </p:nvSpPr>
        <p:spPr>
          <a:xfrm>
            <a:off x="1741713" y="328899"/>
            <a:ext cx="9263743" cy="4542782"/>
          </a:xfrm>
          <a:prstGeom prst="rect">
            <a:avLst/>
          </a:prstGeom>
        </p:spPr>
        <p:txBody>
          <a:bodyPr wrap="square">
            <a:spAutoFit/>
          </a:bodyPr>
          <a:lstStyle/>
          <a:p>
            <a:pPr lvl="0">
              <a:lnSpc>
                <a:spcPct val="90000"/>
              </a:lnSpc>
              <a:spcAft>
                <a:spcPts val="600"/>
              </a:spcAft>
            </a:pPr>
            <a:r>
              <a:rPr lang="en-US" sz="2400" b="1" dirty="0">
                <a:solidFill>
                  <a:schemeClr val="bg1"/>
                </a:solidFill>
                <a:latin typeface="American Typewriter" panose="02090604020004020304" pitchFamily="18" charset="77"/>
                <a:sym typeface="Calibri"/>
              </a:rPr>
              <a:t>Exercise 30 minutes</a:t>
            </a:r>
          </a:p>
          <a:p>
            <a:pPr lvl="0">
              <a:lnSpc>
                <a:spcPct val="90000"/>
              </a:lnSpc>
              <a:spcAft>
                <a:spcPts val="600"/>
              </a:spcAft>
            </a:pPr>
            <a:endParaRPr lang="en-US" sz="2400" dirty="0">
              <a:solidFill>
                <a:schemeClr val="bg1"/>
              </a:solidFill>
              <a:latin typeface="American Typewriter" panose="02090604020004020304" pitchFamily="18" charset="77"/>
              <a:sym typeface="Calibri"/>
            </a:endParaRPr>
          </a:p>
          <a:p>
            <a:pPr lvl="0">
              <a:lnSpc>
                <a:spcPct val="90000"/>
              </a:lnSpc>
              <a:spcAft>
                <a:spcPts val="600"/>
              </a:spcAft>
            </a:pPr>
            <a:r>
              <a:rPr lang="en-US" sz="2400" dirty="0">
                <a:solidFill>
                  <a:schemeClr val="bg1"/>
                </a:solidFill>
                <a:latin typeface="American Typewriter" panose="02090604020004020304" pitchFamily="18" charset="77"/>
                <a:sym typeface="Calibri"/>
              </a:rPr>
              <a:t>In your table group, using the perspective assigned to </a:t>
            </a:r>
            <a:br>
              <a:rPr lang="en-US" sz="2400" dirty="0">
                <a:solidFill>
                  <a:schemeClr val="bg1"/>
                </a:solidFill>
                <a:latin typeface="American Typewriter" panose="02090604020004020304" pitchFamily="18" charset="77"/>
                <a:sym typeface="Calibri"/>
              </a:rPr>
            </a:br>
            <a:r>
              <a:rPr lang="en-US" sz="2400" dirty="0">
                <a:solidFill>
                  <a:schemeClr val="bg1"/>
                </a:solidFill>
                <a:latin typeface="American Typewriter" panose="02090604020004020304" pitchFamily="18" charset="77"/>
                <a:sym typeface="Calibri"/>
              </a:rPr>
              <a:t>your group, discuss the question for 30 minutes &amp; post </a:t>
            </a:r>
            <a:br>
              <a:rPr lang="en-US" sz="2400" dirty="0">
                <a:solidFill>
                  <a:schemeClr val="bg1"/>
                </a:solidFill>
                <a:latin typeface="American Typewriter" panose="02090604020004020304" pitchFamily="18" charset="77"/>
                <a:sym typeface="Calibri"/>
              </a:rPr>
            </a:br>
            <a:r>
              <a:rPr lang="en-US" sz="2400" dirty="0">
                <a:solidFill>
                  <a:schemeClr val="bg1"/>
                </a:solidFill>
                <a:latin typeface="American Typewriter" panose="02090604020004020304" pitchFamily="18" charset="77"/>
                <a:sym typeface="Calibri"/>
              </a:rPr>
              <a:t>your responses on the appropriate chart on the wall.</a:t>
            </a:r>
          </a:p>
          <a:p>
            <a:pPr lvl="0">
              <a:lnSpc>
                <a:spcPct val="90000"/>
              </a:lnSpc>
              <a:spcAft>
                <a:spcPts val="600"/>
              </a:spcAft>
            </a:pPr>
            <a:endParaRPr lang="en-US" sz="2400" i="1" dirty="0">
              <a:solidFill>
                <a:schemeClr val="bg1"/>
              </a:solidFill>
              <a:latin typeface="American Typewriter" panose="02090604020004020304" pitchFamily="18" charset="77"/>
              <a:sym typeface="Calibri"/>
            </a:endParaRPr>
          </a:p>
          <a:p>
            <a:pPr lvl="0">
              <a:lnSpc>
                <a:spcPct val="90000"/>
              </a:lnSpc>
              <a:spcAft>
                <a:spcPts val="600"/>
              </a:spcAft>
            </a:pPr>
            <a:r>
              <a:rPr lang="en-US" sz="2400" i="1" dirty="0">
                <a:solidFill>
                  <a:schemeClr val="bg1"/>
                </a:solidFill>
                <a:latin typeface="American Typewriter" panose="02090604020004020304" pitchFamily="18" charset="77"/>
                <a:sym typeface="Calibri"/>
              </a:rPr>
              <a:t>Based on the learning from the </a:t>
            </a:r>
            <a:r>
              <a:rPr lang="en-US" sz="2400" i="1" dirty="0" err="1">
                <a:solidFill>
                  <a:schemeClr val="bg1"/>
                </a:solidFill>
                <a:latin typeface="American Typewriter" panose="02090604020004020304" pitchFamily="18" charset="77"/>
                <a:sym typeface="Calibri"/>
              </a:rPr>
              <a:t>STARLab</a:t>
            </a:r>
            <a:r>
              <a:rPr lang="en-US" sz="2400" i="1" dirty="0">
                <a:solidFill>
                  <a:schemeClr val="bg1"/>
                </a:solidFill>
                <a:latin typeface="American Typewriter" panose="02090604020004020304" pitchFamily="18" charset="77"/>
                <a:sym typeface="Calibri"/>
              </a:rPr>
              <a:t> cases, what would you identify as key design parameters (up to 3) for each perspective in the digital era? (socio-ecological, socio-psychological and socio–technical systems)</a:t>
            </a:r>
          </a:p>
          <a:p>
            <a:pPr lvl="0" indent="-228600">
              <a:lnSpc>
                <a:spcPct val="90000"/>
              </a:lnSpc>
              <a:spcAft>
                <a:spcPts val="600"/>
              </a:spcAft>
              <a:buFont typeface="Arial" panose="020B0604020202020204" pitchFamily="34" charset="0"/>
              <a:buChar char="•"/>
            </a:pPr>
            <a:endParaRPr lang="en-US" sz="2400" dirty="0">
              <a:solidFill>
                <a:schemeClr val="bg1"/>
              </a:solidFill>
              <a:latin typeface="American Typewriter" panose="02090604020004020304" pitchFamily="18" charset="77"/>
              <a:sym typeface="Calibri"/>
            </a:endParaRPr>
          </a:p>
          <a:p>
            <a:pPr lvl="0">
              <a:lnSpc>
                <a:spcPct val="90000"/>
              </a:lnSpc>
              <a:spcAft>
                <a:spcPts val="600"/>
              </a:spcAft>
            </a:pPr>
            <a:r>
              <a:rPr lang="en-US" sz="2400" b="1" dirty="0">
                <a:solidFill>
                  <a:schemeClr val="bg1"/>
                </a:solidFill>
                <a:latin typeface="American Typewriter" panose="02090604020004020304" pitchFamily="18" charset="77"/>
                <a:sym typeface="Calibri"/>
              </a:rPr>
              <a:t>Plenary 30 minutes </a:t>
            </a:r>
            <a:r>
              <a:rPr lang="en-US" sz="2400" dirty="0">
                <a:solidFill>
                  <a:schemeClr val="bg1"/>
                </a:solidFill>
                <a:latin typeface="American Typewriter" panose="02090604020004020304" pitchFamily="18" charset="77"/>
                <a:sym typeface="Calibri"/>
              </a:rPr>
              <a:t>- be prepared to share and deliberate</a:t>
            </a:r>
            <a:endParaRPr lang="en-GB" sz="2400" dirty="0">
              <a:solidFill>
                <a:schemeClr val="bg1"/>
              </a:solidFill>
              <a:latin typeface="American Typewriter" panose="02090604020004020304" pitchFamily="18" charset="77"/>
            </a:endParaRPr>
          </a:p>
        </p:txBody>
      </p:sp>
    </p:spTree>
    <p:extLst>
      <p:ext uri="{BB962C8B-B14F-4D97-AF65-F5344CB8AC3E}">
        <p14:creationId xmlns:p14="http://schemas.microsoft.com/office/powerpoint/2010/main" val="33002556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kinja-img.com/gawker-media/image/upload/1290075672665575239.jpg">
            <a:extLst>
              <a:ext uri="{FF2B5EF4-FFF2-40B4-BE49-F238E27FC236}">
                <a16:creationId xmlns:a16="http://schemas.microsoft.com/office/drawing/2014/main" id="{9E8E6764-9681-4F4D-8CBD-D15B908900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61" b="6839"/>
          <a:stretch/>
        </p:blipFill>
        <p:spPr bwMode="auto">
          <a:xfrm>
            <a:off x="-300037" y="10"/>
            <a:ext cx="12844462"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BAC40FE-6584-6E42-BC2C-577E9056551F}"/>
              </a:ext>
            </a:extLst>
          </p:cNvPr>
          <p:cNvSpPr txBox="1"/>
          <p:nvPr/>
        </p:nvSpPr>
        <p:spPr>
          <a:xfrm>
            <a:off x="750445" y="393673"/>
            <a:ext cx="3676006" cy="646331"/>
          </a:xfrm>
          <a:prstGeom prst="rect">
            <a:avLst/>
          </a:prstGeom>
          <a:noFill/>
        </p:spPr>
        <p:txBody>
          <a:bodyPr wrap="none" rtlCol="0">
            <a:spAutoFit/>
          </a:bodyPr>
          <a:lstStyle/>
          <a:p>
            <a:r>
              <a:rPr lang="en-US" sz="3600" dirty="0">
                <a:solidFill>
                  <a:schemeClr val="dk1"/>
                </a:solidFill>
                <a:latin typeface="American Typewriter" panose="02090604020004020304" pitchFamily="18" charset="77"/>
                <a:ea typeface="Cutive"/>
                <a:cs typeface="Cutive"/>
                <a:sym typeface="Cutive"/>
              </a:rPr>
              <a:t>Let’s continue…</a:t>
            </a:r>
            <a:endParaRPr lang="en-US" sz="1400" dirty="0">
              <a:solidFill>
                <a:srgbClr val="000000"/>
              </a:solidFill>
              <a:latin typeface="American Typewriter" panose="02090604020004020304" pitchFamily="18" charset="77"/>
              <a:sym typeface="Arial"/>
            </a:endParaRPr>
          </a:p>
        </p:txBody>
      </p:sp>
    </p:spTree>
    <p:extLst>
      <p:ext uri="{BB962C8B-B14F-4D97-AF65-F5344CB8AC3E}">
        <p14:creationId xmlns:p14="http://schemas.microsoft.com/office/powerpoint/2010/main" val="52759817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fbeeldingsresultaat voor TOMORROW">
            <a:extLst>
              <a:ext uri="{FF2B5EF4-FFF2-40B4-BE49-F238E27FC236}">
                <a16:creationId xmlns:a16="http://schemas.microsoft.com/office/drawing/2014/main" id="{E79E3723-9A28-1A4F-908F-F1A4D9C49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0" y="2559050"/>
            <a:ext cx="9537700" cy="1739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541973-AFE8-9544-AA1E-B94401590509}"/>
              </a:ext>
            </a:extLst>
          </p:cNvPr>
          <p:cNvSpPr txBox="1"/>
          <p:nvPr/>
        </p:nvSpPr>
        <p:spPr>
          <a:xfrm>
            <a:off x="3551274" y="563525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486477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Afbeeldingsresultaat voor tonight">
            <a:extLst>
              <a:ext uri="{FF2B5EF4-FFF2-40B4-BE49-F238E27FC236}">
                <a16:creationId xmlns:a16="http://schemas.microsoft.com/office/drawing/2014/main" id="{9231E30C-AC70-6740-A911-143EDF640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071" y="1387804"/>
            <a:ext cx="7620000" cy="4292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enjoy">
            <a:extLst>
              <a:ext uri="{FF2B5EF4-FFF2-40B4-BE49-F238E27FC236}">
                <a16:creationId xmlns:a16="http://schemas.microsoft.com/office/drawing/2014/main" id="{C574928B-22CE-2740-87D7-387D9E9DA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071" y="99410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6EC84A-09BE-804F-90D5-529134F666A2}"/>
              </a:ext>
            </a:extLst>
          </p:cNvPr>
          <p:cNvSpPr txBox="1"/>
          <p:nvPr/>
        </p:nvSpPr>
        <p:spPr>
          <a:xfrm>
            <a:off x="4335063" y="1530133"/>
            <a:ext cx="2182905" cy="461665"/>
          </a:xfrm>
          <a:prstGeom prst="rect">
            <a:avLst/>
          </a:prstGeom>
          <a:noFill/>
        </p:spPr>
        <p:txBody>
          <a:bodyPr wrap="none" rtlCol="0">
            <a:spAutoFit/>
          </a:bodyPr>
          <a:lstStyle/>
          <a:p>
            <a:r>
              <a:rPr lang="en-US" sz="2400" dirty="0">
                <a:solidFill>
                  <a:schemeClr val="bg1">
                    <a:lumMod val="95000"/>
                  </a:schemeClr>
                </a:solidFill>
                <a:latin typeface="American Typewriter" panose="02090604020004020304" pitchFamily="18" charset="77"/>
              </a:rPr>
              <a:t>(suggestions)</a:t>
            </a:r>
            <a:endParaRPr lang="en-US" sz="2000" dirty="0">
              <a:solidFill>
                <a:schemeClr val="bg1">
                  <a:lumMod val="95000"/>
                </a:schemeClr>
              </a:solidFill>
              <a:latin typeface="American Typewriter" panose="02090604020004020304" pitchFamily="18" charset="77"/>
            </a:endParaRPr>
          </a:p>
        </p:txBody>
      </p:sp>
    </p:spTree>
    <p:extLst>
      <p:ext uri="{BB962C8B-B14F-4D97-AF65-F5344CB8AC3E}">
        <p14:creationId xmlns:p14="http://schemas.microsoft.com/office/powerpoint/2010/main" val="202084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fbeeldingsresultaat voor men lunch new york">
            <a:extLst>
              <a:ext uri="{FF2B5EF4-FFF2-40B4-BE49-F238E27FC236}">
                <a16:creationId xmlns:a16="http://schemas.microsoft.com/office/drawing/2014/main" id="{3C3C1E5B-BD03-5A4E-920C-D99DB1F3EC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 name="TextBox 6">
            <a:extLst>
              <a:ext uri="{FF2B5EF4-FFF2-40B4-BE49-F238E27FC236}">
                <a16:creationId xmlns:a16="http://schemas.microsoft.com/office/drawing/2014/main" id="{837CA725-E0E9-EC4F-BAD0-FAE6F879D753}"/>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spc="600" dirty="0">
                <a:latin typeface="American Typewriter" panose="02090604020004020304" pitchFamily="18" charset="77"/>
                <a:ea typeface="+mj-ea"/>
                <a:cs typeface="+mj-cs"/>
              </a:rPr>
              <a:t>For Now: </a:t>
            </a:r>
            <a:br>
              <a:rPr lang="en-US" sz="3600" spc="600" dirty="0">
                <a:latin typeface="American Typewriter" panose="02090604020004020304" pitchFamily="18" charset="77"/>
                <a:ea typeface="+mj-ea"/>
                <a:cs typeface="+mj-cs"/>
              </a:rPr>
            </a:br>
            <a:r>
              <a:rPr lang="en-US" sz="3600" spc="600" dirty="0">
                <a:latin typeface="American Typewriter" panose="02090604020004020304" pitchFamily="18" charset="77"/>
                <a:ea typeface="+mj-ea"/>
                <a:cs typeface="+mj-cs"/>
              </a:rPr>
              <a:t>so long</a:t>
            </a:r>
          </a:p>
        </p:txBody>
      </p:sp>
      <p:cxnSp>
        <p:nvCxnSpPr>
          <p:cNvPr id="14" name="Straight Connector 1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78963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4" name="Picture 10" descr="Afbeeldingsresultaat voor sts round table logo">
            <a:extLst>
              <a:ext uri="{FF2B5EF4-FFF2-40B4-BE49-F238E27FC236}">
                <a16:creationId xmlns:a16="http://schemas.microsoft.com/office/drawing/2014/main" id="{7BBBCBEC-0AF8-734A-A2D6-5B30CC30C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983" y="1111044"/>
            <a:ext cx="3651981" cy="1207963"/>
          </a:xfrm>
          <a:prstGeom prst="rect">
            <a:avLst/>
          </a:prstGeom>
          <a:noFill/>
          <a:extLst>
            <a:ext uri="{909E8E84-426E-40DD-AFC4-6F175D3DCCD1}">
              <a14:hiddenFill xmlns:a14="http://schemas.microsoft.com/office/drawing/2010/main">
                <a:solidFill>
                  <a:srgbClr val="FFFFFF"/>
                </a:solidFill>
              </a14:hiddenFill>
            </a:ext>
          </a:extLst>
        </p:spPr>
      </p:pic>
      <p:pic>
        <p:nvPicPr>
          <p:cNvPr id="98308" name="Picture 4" descr="Afbeeldingsresultaat voor usc marshall">
            <a:extLst>
              <a:ext uri="{FF2B5EF4-FFF2-40B4-BE49-F238E27FC236}">
                <a16:creationId xmlns:a16="http://schemas.microsoft.com/office/drawing/2014/main" id="{AD0A14FC-1D94-6243-8C06-63F29E43B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65" y="1988446"/>
            <a:ext cx="4826000" cy="1689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3D0F2F3-7F45-AF44-8AE6-03DFA803F797}"/>
              </a:ext>
            </a:extLst>
          </p:cNvPr>
          <p:cNvSpPr/>
          <p:nvPr/>
        </p:nvSpPr>
        <p:spPr>
          <a:xfrm rot="2632726">
            <a:off x="8555285" y="752806"/>
            <a:ext cx="4583510" cy="8293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40FDEB-4642-024E-A905-2C38E2C41C2C}"/>
              </a:ext>
            </a:extLst>
          </p:cNvPr>
          <p:cNvSpPr txBox="1"/>
          <p:nvPr/>
        </p:nvSpPr>
        <p:spPr>
          <a:xfrm rot="2626853">
            <a:off x="9553605" y="1028157"/>
            <a:ext cx="2962435" cy="584775"/>
          </a:xfrm>
          <a:prstGeom prst="rect">
            <a:avLst/>
          </a:prstGeom>
          <a:noFill/>
        </p:spPr>
        <p:txBody>
          <a:bodyPr wrap="square" rtlCol="0">
            <a:spAutoFit/>
          </a:bodyPr>
          <a:lstStyle/>
          <a:p>
            <a:pPr algn="ctr"/>
            <a:r>
              <a:rPr lang="en-US" sz="3200" dirty="0">
                <a:solidFill>
                  <a:schemeClr val="bg1">
                    <a:lumMod val="95000"/>
                  </a:schemeClr>
                </a:solidFill>
                <a:latin typeface="American Typewriter" panose="02090604020004020304" pitchFamily="18" charset="77"/>
              </a:rPr>
              <a:t>Hosted by</a:t>
            </a:r>
          </a:p>
        </p:txBody>
      </p:sp>
      <p:grpSp>
        <p:nvGrpSpPr>
          <p:cNvPr id="3" name="Group 2">
            <a:extLst>
              <a:ext uri="{FF2B5EF4-FFF2-40B4-BE49-F238E27FC236}">
                <a16:creationId xmlns:a16="http://schemas.microsoft.com/office/drawing/2014/main" id="{425FE16C-6D86-4746-AEDA-43FDBB650A68}"/>
              </a:ext>
            </a:extLst>
          </p:cNvPr>
          <p:cNvGrpSpPr/>
          <p:nvPr/>
        </p:nvGrpSpPr>
        <p:grpSpPr>
          <a:xfrm>
            <a:off x="-1043720" y="5193426"/>
            <a:ext cx="4583510" cy="829340"/>
            <a:chOff x="-1043720" y="5193426"/>
            <a:chExt cx="4583510" cy="829340"/>
          </a:xfrm>
        </p:grpSpPr>
        <p:sp>
          <p:nvSpPr>
            <p:cNvPr id="6" name="Rectangle 5">
              <a:extLst>
                <a:ext uri="{FF2B5EF4-FFF2-40B4-BE49-F238E27FC236}">
                  <a16:creationId xmlns:a16="http://schemas.microsoft.com/office/drawing/2014/main" id="{55D7AD1A-2DC2-DD4F-AC78-1B723FDFDDB0}"/>
                </a:ext>
              </a:extLst>
            </p:cNvPr>
            <p:cNvSpPr/>
            <p:nvPr/>
          </p:nvSpPr>
          <p:spPr>
            <a:xfrm rot="2632726">
              <a:off x="-1043720" y="5193426"/>
              <a:ext cx="4583510" cy="829340"/>
            </a:xfrm>
            <a:prstGeom prst="rect">
              <a:avLst/>
            </a:prstGeom>
            <a:solidFill>
              <a:srgbClr val="AC0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FD1BF61-DDD9-104A-BDA2-30442CCBD3B3}"/>
                </a:ext>
              </a:extLst>
            </p:cNvPr>
            <p:cNvSpPr txBox="1"/>
            <p:nvPr/>
          </p:nvSpPr>
          <p:spPr>
            <a:xfrm rot="2626853">
              <a:off x="-233182" y="5315709"/>
              <a:ext cx="2962435" cy="584775"/>
            </a:xfrm>
            <a:prstGeom prst="rect">
              <a:avLst/>
            </a:prstGeom>
            <a:noFill/>
          </p:spPr>
          <p:txBody>
            <a:bodyPr wrap="square" rtlCol="0">
              <a:spAutoFit/>
            </a:bodyPr>
            <a:lstStyle/>
            <a:p>
              <a:pPr algn="ctr"/>
              <a:r>
                <a:rPr lang="en-US" sz="3200" dirty="0">
                  <a:solidFill>
                    <a:schemeClr val="bg1">
                      <a:lumMod val="95000"/>
                    </a:schemeClr>
                  </a:solidFill>
                  <a:latin typeface="American Typewriter" panose="02090604020004020304" pitchFamily="18" charset="77"/>
                </a:rPr>
                <a:t>Co-sponsored</a:t>
              </a:r>
            </a:p>
          </p:txBody>
        </p:sp>
      </p:grpSp>
      <p:pic>
        <p:nvPicPr>
          <p:cNvPr id="20484" name="Picture 4" descr="Afbeeldingsresultaat voor institute for communications technology management logo">
            <a:extLst>
              <a:ext uri="{FF2B5EF4-FFF2-40B4-BE49-F238E27FC236}">
                <a16:creationId xmlns:a16="http://schemas.microsoft.com/office/drawing/2014/main" id="{03BA4E53-1B33-2148-A71B-E36116B70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073" y="3756492"/>
            <a:ext cx="3952321" cy="145274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Afbeeldingsresultaat voor center of effective organization usc logo">
            <a:extLst>
              <a:ext uri="{FF2B5EF4-FFF2-40B4-BE49-F238E27FC236}">
                <a16:creationId xmlns:a16="http://schemas.microsoft.com/office/drawing/2014/main" id="{AC9EEE47-8CAF-974B-BDFB-9401B90F89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821" y="5534371"/>
            <a:ext cx="5403145" cy="76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5981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486"/>
                                        </p:tgtEl>
                                        <p:attrNameLst>
                                          <p:attrName>style.visibility</p:attrName>
                                        </p:attrNameLst>
                                      </p:cBhvr>
                                      <p:to>
                                        <p:strVal val="visible"/>
                                      </p:to>
                                    </p:set>
                                    <p:animEffect transition="in" filter="fade">
                                      <p:cBhvr>
                                        <p:cTn id="10" dur="750"/>
                                        <p:tgtEl>
                                          <p:spTgt spid="20486"/>
                                        </p:tgtEl>
                                      </p:cBhvr>
                                    </p:animEffect>
                                  </p:childTnLst>
                                </p:cTn>
                              </p:par>
                              <p:par>
                                <p:cTn id="11" presetID="10" presetClass="entr" presetSubtype="0" fill="hold" nodeType="withEffect">
                                  <p:stCondLst>
                                    <p:cond delay="0"/>
                                  </p:stCondLst>
                                  <p:childTnLst>
                                    <p:set>
                                      <p:cBhvr>
                                        <p:cTn id="12" dur="1" fill="hold">
                                          <p:stCondLst>
                                            <p:cond delay="0"/>
                                          </p:stCondLst>
                                        </p:cTn>
                                        <p:tgtEl>
                                          <p:spTgt spid="20484"/>
                                        </p:tgtEl>
                                        <p:attrNameLst>
                                          <p:attrName>style.visibility</p:attrName>
                                        </p:attrNameLst>
                                      </p:cBhvr>
                                      <p:to>
                                        <p:strVal val="visible"/>
                                      </p:to>
                                    </p:set>
                                    <p:animEffect transition="in" filter="fade">
                                      <p:cBhvr>
                                        <p:cTn id="13" dur="750"/>
                                        <p:tgtEl>
                                          <p:spTgt spid="20484"/>
                                        </p:tgtEl>
                                      </p:cBhvr>
                                    </p:animEffect>
                                  </p:childTnLst>
                                </p:cTn>
                              </p:par>
                              <p:par>
                                <p:cTn id="14" presetID="10" presetClass="entr" presetSubtype="0" fill="hold" nodeType="withEffect">
                                  <p:stCondLst>
                                    <p:cond delay="0"/>
                                  </p:stCondLst>
                                  <p:childTnLst>
                                    <p:set>
                                      <p:cBhvr>
                                        <p:cTn id="15" dur="1" fill="hold">
                                          <p:stCondLst>
                                            <p:cond delay="0"/>
                                          </p:stCondLst>
                                        </p:cTn>
                                        <p:tgtEl>
                                          <p:spTgt spid="98308"/>
                                        </p:tgtEl>
                                        <p:attrNameLst>
                                          <p:attrName>style.visibility</p:attrName>
                                        </p:attrNameLst>
                                      </p:cBhvr>
                                      <p:to>
                                        <p:strVal val="visible"/>
                                      </p:to>
                                    </p:set>
                                    <p:animEffect transition="in" filter="fade">
                                      <p:cBhvr>
                                        <p:cTn id="16" dur="750"/>
                                        <p:tgtEl>
                                          <p:spTgt spid="9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46D33F-B000-1342-B4EC-9C145049856B}"/>
              </a:ext>
            </a:extLst>
          </p:cNvPr>
          <p:cNvSpPr txBox="1"/>
          <p:nvPr/>
        </p:nvSpPr>
        <p:spPr>
          <a:xfrm>
            <a:off x="2565097" y="608712"/>
            <a:ext cx="7061805" cy="523220"/>
          </a:xfrm>
          <a:prstGeom prst="rect">
            <a:avLst/>
          </a:prstGeom>
          <a:noFill/>
        </p:spPr>
        <p:txBody>
          <a:bodyPr wrap="none" rtlCol="0">
            <a:spAutoFit/>
          </a:bodyPr>
          <a:lstStyle/>
          <a:p>
            <a:pPr algn="ctr"/>
            <a:r>
              <a:rPr lang="en-US" sz="2800" dirty="0">
                <a:solidFill>
                  <a:schemeClr val="bg1"/>
                </a:solidFill>
                <a:latin typeface="American Typewriter" panose="02090604020004020304" pitchFamily="18" charset="77"/>
              </a:rPr>
              <a:t>”The DIGITAL ERA video to wake us up”</a:t>
            </a:r>
          </a:p>
        </p:txBody>
      </p:sp>
      <p:pic>
        <p:nvPicPr>
          <p:cNvPr id="2" name="Online Media 1" descr="Embracing the Digital Revolution - Overview.mp4">
            <a:hlinkClick r:id="" action="ppaction://media"/>
            <a:extLst>
              <a:ext uri="{FF2B5EF4-FFF2-40B4-BE49-F238E27FC236}">
                <a16:creationId xmlns:a16="http://schemas.microsoft.com/office/drawing/2014/main" id="{96A620A2-6F0A-F143-8376-97ABE90537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4707" y="1131932"/>
            <a:ext cx="9249508" cy="5202848"/>
          </a:xfrm>
          <a:prstGeom prst="rect">
            <a:avLst/>
          </a:prstGeom>
        </p:spPr>
      </p:pic>
    </p:spTree>
    <p:extLst>
      <p:ext uri="{BB962C8B-B14F-4D97-AF65-F5344CB8AC3E}">
        <p14:creationId xmlns:p14="http://schemas.microsoft.com/office/powerpoint/2010/main" val="40752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DE7CE4-7542-A145-BEFA-A45BD239ED8A}"/>
              </a:ext>
            </a:extLst>
          </p:cNvPr>
          <p:cNvSpPr txBox="1"/>
          <p:nvPr/>
        </p:nvSpPr>
        <p:spPr>
          <a:xfrm>
            <a:off x="710468" y="2828836"/>
            <a:ext cx="7526804" cy="1015663"/>
          </a:xfrm>
          <a:prstGeom prst="rect">
            <a:avLst/>
          </a:prstGeom>
          <a:noFill/>
        </p:spPr>
        <p:txBody>
          <a:bodyPr wrap="none" rtlCol="0">
            <a:spAutoFit/>
          </a:bodyPr>
          <a:lstStyle/>
          <a:p>
            <a:r>
              <a:rPr lang="en-US" sz="6000" dirty="0">
                <a:solidFill>
                  <a:srgbClr val="0070C0"/>
                </a:solidFill>
                <a:latin typeface="American Typewriter" panose="02090604020004020304" pitchFamily="18" charset="77"/>
              </a:rPr>
              <a:t>WHY</a:t>
            </a:r>
            <a:r>
              <a:rPr lang="en-US" sz="6000" dirty="0">
                <a:solidFill>
                  <a:schemeClr val="tx1">
                    <a:lumMod val="85000"/>
                    <a:lumOff val="15000"/>
                  </a:schemeClr>
                </a:solidFill>
                <a:latin typeface="American Typewriter" panose="02090604020004020304" pitchFamily="18" charset="77"/>
              </a:rPr>
              <a:t> are we </a:t>
            </a:r>
            <a:r>
              <a:rPr lang="en-US" sz="6000" dirty="0">
                <a:solidFill>
                  <a:srgbClr val="66933A"/>
                </a:solidFill>
                <a:latin typeface="American Typewriter" panose="02090604020004020304" pitchFamily="18" charset="77"/>
              </a:rPr>
              <a:t>HERE</a:t>
            </a:r>
            <a:r>
              <a:rPr lang="en-US" sz="6000" dirty="0">
                <a:solidFill>
                  <a:schemeClr val="tx1">
                    <a:lumMod val="65000"/>
                    <a:lumOff val="35000"/>
                  </a:schemeClr>
                </a:solidFill>
                <a:latin typeface="American Typewriter" panose="02090604020004020304" pitchFamily="18" charset="77"/>
              </a:rPr>
              <a:t>?</a:t>
            </a:r>
          </a:p>
        </p:txBody>
      </p:sp>
    </p:spTree>
    <p:extLst>
      <p:ext uri="{BB962C8B-B14F-4D97-AF65-F5344CB8AC3E}">
        <p14:creationId xmlns:p14="http://schemas.microsoft.com/office/powerpoint/2010/main" val="3656205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35D548-7037-224B-8FC2-2E95E2B63044}"/>
              </a:ext>
            </a:extLst>
          </p:cNvPr>
          <p:cNvSpPr txBox="1"/>
          <p:nvPr/>
        </p:nvSpPr>
        <p:spPr>
          <a:xfrm>
            <a:off x="710468" y="511513"/>
            <a:ext cx="9512284" cy="1877437"/>
          </a:xfrm>
          <a:prstGeom prst="rect">
            <a:avLst/>
          </a:prstGeom>
          <a:noFill/>
        </p:spPr>
        <p:txBody>
          <a:bodyPr wrap="none" rtlCol="0">
            <a:spAutoFit/>
          </a:bodyPr>
          <a:lstStyle/>
          <a:p>
            <a:r>
              <a:rPr lang="en-US" sz="2400" spc="300" dirty="0">
                <a:latin typeface="American Typewriter" panose="02090604020004020304" pitchFamily="18" charset="77"/>
              </a:rPr>
              <a:t>GOAL</a:t>
            </a:r>
            <a:r>
              <a:rPr lang="en-US" sz="2400" dirty="0">
                <a:latin typeface="American Typewriter" panose="02090604020004020304" pitchFamily="18" charset="77"/>
              </a:rPr>
              <a:t>:</a:t>
            </a:r>
          </a:p>
          <a:p>
            <a:endParaRPr lang="en-US" sz="2000" dirty="0">
              <a:latin typeface="American Typewriter" panose="02090604020004020304" pitchFamily="18" charset="77"/>
            </a:endParaRPr>
          </a:p>
          <a:p>
            <a:r>
              <a:rPr lang="en-US" sz="2400" dirty="0">
                <a:latin typeface="American Typewriter" panose="02090604020004020304" pitchFamily="18" charset="77"/>
              </a:rPr>
              <a:t>To remain viable as organizations and as STS designers, </a:t>
            </a:r>
          </a:p>
          <a:p>
            <a:r>
              <a:rPr lang="en-US" sz="2400" dirty="0">
                <a:latin typeface="American Typewriter" panose="02090604020004020304" pitchFamily="18" charset="77"/>
              </a:rPr>
              <a:t>we need “guidance” for designing in the digital era.</a:t>
            </a:r>
          </a:p>
          <a:p>
            <a:r>
              <a:rPr lang="en-US" sz="2400" dirty="0">
                <a:latin typeface="American Typewriter" panose="02090604020004020304" pitchFamily="18" charset="77"/>
              </a:rPr>
              <a:t>(As it sets new challenges &amp; options  - further on more on this).</a:t>
            </a:r>
          </a:p>
        </p:txBody>
      </p:sp>
      <p:sp>
        <p:nvSpPr>
          <p:cNvPr id="5" name="TextBox 4">
            <a:extLst>
              <a:ext uri="{FF2B5EF4-FFF2-40B4-BE49-F238E27FC236}">
                <a16:creationId xmlns:a16="http://schemas.microsoft.com/office/drawing/2014/main" id="{FAACDD2C-075A-C342-B6B7-9AFD0AABA33E}"/>
              </a:ext>
            </a:extLst>
          </p:cNvPr>
          <p:cNvSpPr txBox="1"/>
          <p:nvPr/>
        </p:nvSpPr>
        <p:spPr>
          <a:xfrm>
            <a:off x="710467" y="4531187"/>
            <a:ext cx="10380865" cy="1508105"/>
          </a:xfrm>
          <a:prstGeom prst="rect">
            <a:avLst/>
          </a:prstGeom>
          <a:noFill/>
        </p:spPr>
        <p:txBody>
          <a:bodyPr wrap="square" rtlCol="0">
            <a:spAutoFit/>
          </a:bodyPr>
          <a:lstStyle/>
          <a:p>
            <a:r>
              <a:rPr lang="en-US" sz="2400" spc="300" dirty="0">
                <a:latin typeface="American Typewriter" panose="02090604020004020304" pitchFamily="18" charset="77"/>
              </a:rPr>
              <a:t>MAIN FOCUS of our JOURNEY:</a:t>
            </a:r>
          </a:p>
          <a:p>
            <a:endParaRPr lang="en-US" sz="2000" dirty="0">
              <a:latin typeface="American Typewriter" panose="02090604020004020304" pitchFamily="18" charset="77"/>
            </a:endParaRPr>
          </a:p>
          <a:p>
            <a:r>
              <a:rPr lang="en-US" sz="2400" dirty="0">
                <a:latin typeface="American Typewriter" panose="02090604020004020304" pitchFamily="18" charset="77"/>
              </a:rPr>
              <a:t>To explore new thinking and innovative approaches for organizing </a:t>
            </a:r>
            <a:br>
              <a:rPr lang="en-US" sz="2400" dirty="0">
                <a:latin typeface="American Typewriter" panose="02090604020004020304" pitchFamily="18" charset="77"/>
              </a:rPr>
            </a:br>
            <a:r>
              <a:rPr lang="en-US" sz="2400" dirty="0">
                <a:latin typeface="American Typewriter" panose="02090604020004020304" pitchFamily="18" charset="77"/>
              </a:rPr>
              <a:t>to thrive in the digital era.</a:t>
            </a:r>
          </a:p>
        </p:txBody>
      </p:sp>
      <p:sp>
        <p:nvSpPr>
          <p:cNvPr id="6" name="TextBox 5">
            <a:extLst>
              <a:ext uri="{FF2B5EF4-FFF2-40B4-BE49-F238E27FC236}">
                <a16:creationId xmlns:a16="http://schemas.microsoft.com/office/drawing/2014/main" id="{CE45DDB7-945C-6F47-8EC3-4D6A591DBACF}"/>
              </a:ext>
            </a:extLst>
          </p:cNvPr>
          <p:cNvSpPr txBox="1"/>
          <p:nvPr/>
        </p:nvSpPr>
        <p:spPr>
          <a:xfrm>
            <a:off x="710468" y="2828836"/>
            <a:ext cx="7526804" cy="1015663"/>
          </a:xfrm>
          <a:prstGeom prst="rect">
            <a:avLst/>
          </a:prstGeom>
          <a:noFill/>
        </p:spPr>
        <p:txBody>
          <a:bodyPr wrap="none" rtlCol="0">
            <a:spAutoFit/>
          </a:bodyPr>
          <a:lstStyle/>
          <a:p>
            <a:r>
              <a:rPr lang="en-US" sz="6000" dirty="0">
                <a:solidFill>
                  <a:srgbClr val="0070C0"/>
                </a:solidFill>
                <a:latin typeface="American Typewriter" panose="02090604020004020304" pitchFamily="18" charset="77"/>
              </a:rPr>
              <a:t>WHY</a:t>
            </a:r>
            <a:r>
              <a:rPr lang="en-US" sz="6000" dirty="0">
                <a:solidFill>
                  <a:schemeClr val="tx1">
                    <a:lumMod val="85000"/>
                    <a:lumOff val="15000"/>
                  </a:schemeClr>
                </a:solidFill>
                <a:latin typeface="American Typewriter" panose="02090604020004020304" pitchFamily="18" charset="77"/>
              </a:rPr>
              <a:t> are we </a:t>
            </a:r>
            <a:r>
              <a:rPr lang="en-US" sz="6000" dirty="0">
                <a:solidFill>
                  <a:srgbClr val="66933A"/>
                </a:solidFill>
                <a:latin typeface="American Typewriter" panose="02090604020004020304" pitchFamily="18" charset="77"/>
              </a:rPr>
              <a:t>HERE</a:t>
            </a:r>
            <a:r>
              <a:rPr lang="en-US" sz="6000" dirty="0">
                <a:solidFill>
                  <a:schemeClr val="tx1">
                    <a:lumMod val="65000"/>
                    <a:lumOff val="35000"/>
                  </a:schemeClr>
                </a:solidFill>
                <a:latin typeface="American Typewriter" panose="02090604020004020304" pitchFamily="18" charset="77"/>
              </a:rPr>
              <a:t>?</a:t>
            </a:r>
          </a:p>
        </p:txBody>
      </p:sp>
    </p:spTree>
    <p:extLst>
      <p:ext uri="{BB962C8B-B14F-4D97-AF65-F5344CB8AC3E}">
        <p14:creationId xmlns:p14="http://schemas.microsoft.com/office/powerpoint/2010/main" val="21185371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D81B94-C6FD-1F4D-BC37-FD655591D840}"/>
              </a:ext>
            </a:extLst>
          </p:cNvPr>
          <p:cNvSpPr/>
          <p:nvPr/>
        </p:nvSpPr>
        <p:spPr>
          <a:xfrm>
            <a:off x="4678326" y="4466642"/>
            <a:ext cx="1814544" cy="1426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4" name="Picture 6" descr="Gerelateerde afbeelding">
            <a:extLst>
              <a:ext uri="{FF2B5EF4-FFF2-40B4-BE49-F238E27FC236}">
                <a16:creationId xmlns:a16="http://schemas.microsoft.com/office/drawing/2014/main" id="{B0879B22-63D1-1042-9275-8A9B3104E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7912"/>
            <a:ext cx="3062177" cy="306217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E596DAE-B118-3F46-A59D-3BDAA2A155D6}"/>
              </a:ext>
            </a:extLst>
          </p:cNvPr>
          <p:cNvGrpSpPr/>
          <p:nvPr/>
        </p:nvGrpSpPr>
        <p:grpSpPr>
          <a:xfrm>
            <a:off x="3935190" y="2236529"/>
            <a:ext cx="3300815" cy="2384942"/>
            <a:chOff x="720812" y="871870"/>
            <a:chExt cx="3300815" cy="2384942"/>
          </a:xfrm>
        </p:grpSpPr>
        <p:pic>
          <p:nvPicPr>
            <p:cNvPr id="10" name="Picture 2" descr="Afbeeldingsresultaat voor word: design">
              <a:extLst>
                <a:ext uri="{FF2B5EF4-FFF2-40B4-BE49-F238E27FC236}">
                  <a16:creationId xmlns:a16="http://schemas.microsoft.com/office/drawing/2014/main" id="{57D9DCDE-839E-2C41-BA45-0164E42EF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12" y="871870"/>
              <a:ext cx="3177702" cy="23849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FC35A48-C2BF-0147-8724-FD38FC544839}"/>
                </a:ext>
              </a:extLst>
            </p:cNvPr>
            <p:cNvSpPr txBox="1"/>
            <p:nvPr/>
          </p:nvSpPr>
          <p:spPr>
            <a:xfrm>
              <a:off x="2759743" y="1376852"/>
              <a:ext cx="1261884" cy="461665"/>
            </a:xfrm>
            <a:prstGeom prst="rect">
              <a:avLst/>
            </a:prstGeom>
            <a:noFill/>
          </p:spPr>
          <p:txBody>
            <a:bodyPr wrap="none" rtlCol="0">
              <a:spAutoFit/>
            </a:bodyPr>
            <a:lstStyle/>
            <a:p>
              <a:r>
                <a:rPr lang="en-US" sz="2400" spc="300" dirty="0">
                  <a:latin typeface="American Typewriter" panose="02090604020004020304" pitchFamily="18" charset="77"/>
                </a:rPr>
                <a:t>TEAM</a:t>
              </a:r>
            </a:p>
          </p:txBody>
        </p:sp>
      </p:grpSp>
    </p:spTree>
    <p:extLst>
      <p:ext uri="{BB962C8B-B14F-4D97-AF65-F5344CB8AC3E}">
        <p14:creationId xmlns:p14="http://schemas.microsoft.com/office/powerpoint/2010/main" val="2593876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A8B2BC0C-084B-4A4D-A329-E0BE895147B4}"/>
              </a:ext>
            </a:extLst>
          </p:cNvPr>
          <p:cNvSpPr/>
          <p:nvPr/>
        </p:nvSpPr>
        <p:spPr>
          <a:xfrm>
            <a:off x="315310" y="2538248"/>
            <a:ext cx="9002111" cy="1928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6D81B94-C6FD-1F4D-BC37-FD655591D840}"/>
              </a:ext>
            </a:extLst>
          </p:cNvPr>
          <p:cNvSpPr/>
          <p:nvPr/>
        </p:nvSpPr>
        <p:spPr>
          <a:xfrm>
            <a:off x="4678326" y="4466642"/>
            <a:ext cx="1814544" cy="1426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4" name="Picture 6" descr="Gerelateerde afbeelding">
            <a:extLst>
              <a:ext uri="{FF2B5EF4-FFF2-40B4-BE49-F238E27FC236}">
                <a16:creationId xmlns:a16="http://schemas.microsoft.com/office/drawing/2014/main" id="{B0879B22-63D1-1042-9275-8A9B3104E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97912"/>
            <a:ext cx="3062177" cy="306217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05745F6-583C-EB42-B1C0-9AC65F5ED546}"/>
              </a:ext>
            </a:extLst>
          </p:cNvPr>
          <p:cNvGrpSpPr/>
          <p:nvPr/>
        </p:nvGrpSpPr>
        <p:grpSpPr>
          <a:xfrm>
            <a:off x="3910579" y="2847747"/>
            <a:ext cx="3281904" cy="1539066"/>
            <a:chOff x="3910579" y="2635097"/>
            <a:chExt cx="3281904" cy="1539066"/>
          </a:xfrm>
        </p:grpSpPr>
        <p:sp>
          <p:nvSpPr>
            <p:cNvPr id="4" name="TextBox 3">
              <a:extLst>
                <a:ext uri="{FF2B5EF4-FFF2-40B4-BE49-F238E27FC236}">
                  <a16:creationId xmlns:a16="http://schemas.microsoft.com/office/drawing/2014/main" id="{7051788E-B3CD-1943-9853-FBBCF2D6FEF8}"/>
                </a:ext>
              </a:extLst>
            </p:cNvPr>
            <p:cNvSpPr txBox="1"/>
            <p:nvPr/>
          </p:nvSpPr>
          <p:spPr>
            <a:xfrm>
              <a:off x="4832413" y="3712498"/>
              <a:ext cx="2360070" cy="461665"/>
            </a:xfrm>
            <a:prstGeom prst="rect">
              <a:avLst/>
            </a:prstGeom>
            <a:solidFill>
              <a:srgbClr val="FFFFFF"/>
            </a:solidFill>
          </p:spPr>
          <p:txBody>
            <a:bodyPr wrap="none" rtlCol="0">
              <a:spAutoFit/>
            </a:bodyPr>
            <a:lstStyle/>
            <a:p>
              <a:r>
                <a:rPr lang="en-US" sz="2400" dirty="0">
                  <a:latin typeface="American Typewriter" panose="02090604020004020304" pitchFamily="18" charset="77"/>
                </a:rPr>
                <a:t>is in the ROOM</a:t>
              </a:r>
            </a:p>
          </p:txBody>
        </p:sp>
        <p:pic>
          <p:nvPicPr>
            <p:cNvPr id="16" name="Picture 15">
              <a:extLst>
                <a:ext uri="{FF2B5EF4-FFF2-40B4-BE49-F238E27FC236}">
                  <a16:creationId xmlns:a16="http://schemas.microsoft.com/office/drawing/2014/main" id="{73D668BE-C23B-7C4F-BB46-FC195356F8AB}"/>
                </a:ext>
              </a:extLst>
            </p:cNvPr>
            <p:cNvPicPr>
              <a:picLocks noChangeAspect="1"/>
            </p:cNvPicPr>
            <p:nvPr/>
          </p:nvPicPr>
          <p:blipFill>
            <a:blip r:embed="rId5"/>
            <a:stretch>
              <a:fillRect/>
            </a:stretch>
          </p:blipFill>
          <p:spPr>
            <a:xfrm>
              <a:off x="3910579" y="2635097"/>
              <a:ext cx="3220232" cy="1041437"/>
            </a:xfrm>
            <a:prstGeom prst="rect">
              <a:avLst/>
            </a:prstGeom>
          </p:spPr>
        </p:pic>
      </p:grpSp>
      <p:sp>
        <p:nvSpPr>
          <p:cNvPr id="3" name="Rectangle 2">
            <a:extLst>
              <a:ext uri="{FF2B5EF4-FFF2-40B4-BE49-F238E27FC236}">
                <a16:creationId xmlns:a16="http://schemas.microsoft.com/office/drawing/2014/main" id="{E61EBFFE-E111-4F42-8AE7-E833E0CA5031}"/>
              </a:ext>
            </a:extLst>
          </p:cNvPr>
          <p:cNvSpPr/>
          <p:nvPr/>
        </p:nvSpPr>
        <p:spPr>
          <a:xfrm>
            <a:off x="4855916" y="4837879"/>
            <a:ext cx="4480560" cy="1015663"/>
          </a:xfrm>
          <a:prstGeom prst="rect">
            <a:avLst/>
          </a:prstGeom>
        </p:spPr>
        <p:txBody>
          <a:bodyPr wrap="square">
            <a:spAutoFit/>
          </a:bodyPr>
          <a:lstStyle/>
          <a:p>
            <a:r>
              <a:rPr lang="en-US" sz="2000" dirty="0">
                <a:latin typeface="American Typewriter" panose="02090604020004020304" pitchFamily="18" charset="77"/>
              </a:rPr>
              <a:t>What is your name?</a:t>
            </a:r>
          </a:p>
          <a:p>
            <a:r>
              <a:rPr lang="en-US" sz="2000" dirty="0">
                <a:latin typeface="American Typewriter" panose="02090604020004020304" pitchFamily="18" charset="77"/>
              </a:rPr>
              <a:t>What brought you here?</a:t>
            </a:r>
          </a:p>
          <a:p>
            <a:r>
              <a:rPr lang="en-US" sz="2000" dirty="0">
                <a:latin typeface="American Typewriter" panose="02090604020004020304" pitchFamily="18" charset="77"/>
              </a:rPr>
              <a:t>What do you hope to take away?</a:t>
            </a:r>
          </a:p>
        </p:txBody>
      </p:sp>
    </p:spTree>
    <p:extLst>
      <p:ext uri="{BB962C8B-B14F-4D97-AF65-F5344CB8AC3E}">
        <p14:creationId xmlns:p14="http://schemas.microsoft.com/office/powerpoint/2010/main" val="52723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Beautiful young woman jumping on  a green meadow with a colored tissue">
            <a:extLst>
              <a:ext uri="{FF2B5EF4-FFF2-40B4-BE49-F238E27FC236}">
                <a16:creationId xmlns:a16="http://schemas.microsoft.com/office/drawing/2014/main" id="{0F074A02-36AB-324C-B7DE-2E6FC585D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6261"/>
            <a:ext cx="12192000" cy="7870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842588-E572-9A45-A4CF-659E4577B21C}"/>
              </a:ext>
            </a:extLst>
          </p:cNvPr>
          <p:cNvSpPr txBox="1"/>
          <p:nvPr/>
        </p:nvSpPr>
        <p:spPr>
          <a:xfrm>
            <a:off x="750445" y="393673"/>
            <a:ext cx="3124253" cy="646331"/>
          </a:xfrm>
          <a:prstGeom prst="rect">
            <a:avLst/>
          </a:prstGeom>
          <a:noFill/>
        </p:spPr>
        <p:txBody>
          <a:bodyPr wrap="none" rtlCol="0">
            <a:spAutoFit/>
          </a:bodyPr>
          <a:lstStyle/>
          <a:p>
            <a:r>
              <a:rPr lang="en-US" sz="3600" spc="600" dirty="0">
                <a:solidFill>
                  <a:schemeClr val="bg1">
                    <a:lumMod val="95000"/>
                  </a:schemeClr>
                </a:solidFill>
                <a:latin typeface="American Typewriter" panose="02090604020004020304" pitchFamily="18" charset="77"/>
              </a:rPr>
              <a:t>PROGRAM</a:t>
            </a:r>
          </a:p>
        </p:txBody>
      </p:sp>
    </p:spTree>
    <p:extLst>
      <p:ext uri="{BB962C8B-B14F-4D97-AF65-F5344CB8AC3E}">
        <p14:creationId xmlns:p14="http://schemas.microsoft.com/office/powerpoint/2010/main" val="2811188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606</Words>
  <Application>Microsoft Macintosh PowerPoint</Application>
  <PresentationFormat>Widescreen</PresentationFormat>
  <Paragraphs>150</Paragraphs>
  <Slides>26</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American Typewriter</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foundation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Mark Govers</dc:creator>
  <cp:keywords/>
  <dc:description/>
  <cp:lastModifiedBy>Mark Govers</cp:lastModifiedBy>
  <cp:revision>11</cp:revision>
  <dcterms:created xsi:type="dcterms:W3CDTF">2019-08-21T08:58:52Z</dcterms:created>
  <dcterms:modified xsi:type="dcterms:W3CDTF">2019-08-23T19:50:53Z</dcterms:modified>
  <cp:category/>
</cp:coreProperties>
</file>