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5" r:id="rId4"/>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BD367C9-8D82-4651-B787-EE7CCF6CA10E}">
  <a:tblStyle styleName="Table_0" styleId="{DBD367C9-8D82-4651-B787-EE7CCF6CA10E}"/>
  <a:tblStyle styleName="Table_1" styleId="{D017D2CF-EF5D-4545-8A14-C574ADD0BA9D}">
    <a:wholeTbl>
      <a:tcTxStyle b="off" i="off">
        <a:font>
          <a:latin typeface="Calibri"/>
          <a:ea typeface="Calibri"/>
          <a:cs typeface="Calibri"/>
        </a:font>
        <a:schemeClr val="dk1"/>
      </a:tcTxStyle>
      <a:tcStyle>
        <a:tcBdr>
          <a:left>
            <a:ln w="12700" cap="flat">
              <a:solidFill>
                <a:schemeClr val="lt1"/>
              </a:solidFill>
              <a:prstDash val="solid"/>
              <a:round/>
              <a:headEnd w="med" len="med" type="none"/>
              <a:tailEnd w="med" len="med" type="none"/>
            </a:ln>
          </a:left>
          <a:right>
            <a:ln w="12700" cap="flat">
              <a:solidFill>
                <a:schemeClr val="lt1"/>
              </a:solidFill>
              <a:prstDash val="solid"/>
              <a:round/>
              <a:headEnd w="med" len="med" type="none"/>
              <a:tailEnd w="med" len="med" type="none"/>
            </a:ln>
          </a:right>
          <a:top>
            <a:ln w="12700" cap="flat">
              <a:solidFill>
                <a:schemeClr val="lt1"/>
              </a:solidFill>
              <a:prstDash val="solid"/>
              <a:round/>
              <a:headEnd w="med" len="med" type="none"/>
              <a:tailEnd w="med" len="med" type="none"/>
            </a:ln>
          </a:top>
          <a:bottom>
            <a:ln w="12700" cap="flat">
              <a:solidFill>
                <a:schemeClr val="lt1"/>
              </a:solidFill>
              <a:prstDash val="solid"/>
              <a:round/>
              <a:headEnd w="med" len="med" type="none"/>
              <a:tailEnd w="med" len="med" type="none"/>
            </a:ln>
          </a:bottom>
          <a:insideH>
            <a:ln w="12700" cap="flat">
              <a:solidFill>
                <a:schemeClr val="lt1"/>
              </a:solidFill>
              <a:prstDash val="solid"/>
              <a:round/>
              <a:headEnd w="med" len="med" type="none"/>
              <a:tailEnd w="med" len="med" type="none"/>
            </a:ln>
          </a:insideH>
          <a:insideV>
            <a:ln w="12700" cap="flat">
              <a:solidFill>
                <a:schemeClr val="lt1"/>
              </a:solidFill>
              <a:prstDash val="solid"/>
              <a:round/>
              <a:headEnd w="med" len="med" type="none"/>
              <a:tailEnd w="med" len="med" type="none"/>
            </a:ln>
          </a:insideV>
        </a:tcBdr>
        <a:fill>
          <a:solidFill>
            <a:srgbClr val="EFF3F9"/>
          </a:solidFill>
        </a:fill>
      </a:tcStyle>
    </a:wholeTbl>
    <a:band1H>
      <a:tcStyle>
        <a:fill>
          <a:solidFill>
            <a:srgbClr val="DBE5F1"/>
          </a:solidFill>
        </a:fill>
      </a:tcStyle>
    </a:band1H>
    <a:band1V>
      <a:tcStyle>
        <a:fill>
          <a:solidFill>
            <a:srgbClr val="DBE5F1"/>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w="med" len="med" type="none"/>
              <a:tailEnd w="med" len="med" type="none"/>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w="med" len="med" type="none"/>
              <a:tailEnd w="med" len="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Target="slides/slide32.xml" Type="http://schemas.openxmlformats.org/officeDocument/2006/relationships/slide" Id="rId39"/><Relationship Target="slides/slide31.xml" Type="http://schemas.openxmlformats.org/officeDocument/2006/relationships/slide" Id="rId38"/><Relationship Target="slides/slide30.xml" Type="http://schemas.openxmlformats.org/officeDocument/2006/relationships/slide" Id="rId37"/><Relationship Target="slides/slide29.xml" Type="http://schemas.openxmlformats.org/officeDocument/2006/relationships/slide" Id="rId36"/><Relationship Target="slides/slide23.xml" Type="http://schemas.openxmlformats.org/officeDocument/2006/relationships/slide" Id="rId30"/><Relationship Target="slides/slide24.xml" Type="http://schemas.openxmlformats.org/officeDocument/2006/relationships/slide" Id="rId31"/><Relationship Target="slides/slide27.xml" Type="http://schemas.openxmlformats.org/officeDocument/2006/relationships/slide" Id="rId34"/><Relationship Target="slides/slide28.xml" Type="http://schemas.openxmlformats.org/officeDocument/2006/relationships/slide" Id="rId35"/><Relationship Target="slides/slide25.xml" Type="http://schemas.openxmlformats.org/officeDocument/2006/relationships/slide" Id="rId32"/><Relationship Target="slides/slide26.xml" Type="http://schemas.openxmlformats.org/officeDocument/2006/relationships/slide" Id="rId33"/><Relationship Target="slides/slide41.xml" Type="http://schemas.openxmlformats.org/officeDocument/2006/relationships/slide" Id="rId48"/><Relationship Target="slides/slide40.xml" Type="http://schemas.openxmlformats.org/officeDocument/2006/relationships/slide" Id="rId47"/><Relationship Target="slides/slide42.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3.xml" Type="http://schemas.openxmlformats.org/officeDocument/2006/relationships/slide" Id="rId40"/><Relationship Target="slideMasters/slideMaster1.xml" Type="http://schemas.openxmlformats.org/officeDocument/2006/relationships/slideMaster" Id="rId4"/><Relationship Target="slides/slide34.xml" Type="http://schemas.openxmlformats.org/officeDocument/2006/relationships/slide" Id="rId41"/><Relationship Target="tableStyles.xml" Type="http://schemas.openxmlformats.org/officeDocument/2006/relationships/tableStyles" Id="rId3"/><Relationship Target="slides/slide35.xml" Type="http://schemas.openxmlformats.org/officeDocument/2006/relationships/slide" Id="rId42"/><Relationship Target="slides/slide36.xml" Type="http://schemas.openxmlformats.org/officeDocument/2006/relationships/slide" Id="rId43"/><Relationship Target="slides/slide37.xml" Type="http://schemas.openxmlformats.org/officeDocument/2006/relationships/slide" Id="rId44"/><Relationship Target="slides/slide38.xml" Type="http://schemas.openxmlformats.org/officeDocument/2006/relationships/slide" Id="rId45"/><Relationship Target="slides/slide39.xml" Type="http://schemas.openxmlformats.org/officeDocument/2006/relationships/slide" Id="rId46"/><Relationship Target="slides/slide2.xml" Type="http://schemas.openxmlformats.org/officeDocument/2006/relationships/slide"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s/slide1.xml" Type="http://schemas.openxmlformats.org/officeDocument/2006/relationships/slide" Id="rId8"/><Relationship Target="notesMasters/notesMaster1.xml" Type="http://schemas.openxmlformats.org/officeDocument/2006/relationships/notesMaster" Id="rId7"/><Relationship Target="slides/slide51.xml" Type="http://schemas.openxmlformats.org/officeDocument/2006/relationships/slide" Id="rId58"/><Relationship Target="slides/slide52.xml" Type="http://schemas.openxmlformats.org/officeDocument/2006/relationships/slide" Id="rId59"/><Relationship Target="slides/slide12.xml" Type="http://schemas.openxmlformats.org/officeDocument/2006/relationships/slide" Id="rId19"/><Relationship Target="slides/slide11.xml" Type="http://schemas.openxmlformats.org/officeDocument/2006/relationships/slide" Id="rId18"/><Relationship Target="slides/slide10.xml" Type="http://schemas.openxmlformats.org/officeDocument/2006/relationships/slide" Id="rId17"/><Relationship Target="slides/slide9.xml" Type="http://schemas.openxmlformats.org/officeDocument/2006/relationships/slide" Id="rId16"/><Relationship Target="slides/slide8.xml" Type="http://schemas.openxmlformats.org/officeDocument/2006/relationships/slide" Id="rId15"/><Relationship Target="slides/slide7.xml" Type="http://schemas.openxmlformats.org/officeDocument/2006/relationships/slide" Id="rId14"/><Relationship Target="slides/slide5.xml" Type="http://schemas.openxmlformats.org/officeDocument/2006/relationships/slide" Id="rId12"/><Relationship Target="slides/slide6.xml" Type="http://schemas.openxmlformats.org/officeDocument/2006/relationships/slide" Id="rId13"/><Relationship Target="slides/slide3.xml" Type="http://schemas.openxmlformats.org/officeDocument/2006/relationships/slide" Id="rId10"/><Relationship Target="slides/slide4.xml" Type="http://schemas.openxmlformats.org/officeDocument/2006/relationships/slide" Id="rId11"/><Relationship Target="slides/slide50.xml" Type="http://schemas.openxmlformats.org/officeDocument/2006/relationships/slide" Id="rId57"/><Relationship Target="slides/slide49.xml" Type="http://schemas.openxmlformats.org/officeDocument/2006/relationships/slide" Id="rId56"/><Relationship Target="slides/slide48.xml" Type="http://schemas.openxmlformats.org/officeDocument/2006/relationships/slide" Id="rId55"/><Relationship Target="slides/slide47.xml" Type="http://schemas.openxmlformats.org/officeDocument/2006/relationships/slide" Id="rId54"/><Relationship Target="slides/slide46.xml" Type="http://schemas.openxmlformats.org/officeDocument/2006/relationships/slide" Id="rId53"/><Relationship Target="slides/slide45.xml" Type="http://schemas.openxmlformats.org/officeDocument/2006/relationships/slide" Id="rId52"/><Relationship Target="slides/slide44.xml" Type="http://schemas.openxmlformats.org/officeDocument/2006/relationships/slide" Id="rId51"/><Relationship Target="slides/slide43.xml" Type="http://schemas.openxmlformats.org/officeDocument/2006/relationships/slide" Id="rId50"/><Relationship Target="slides/slide62.xml" Type="http://schemas.openxmlformats.org/officeDocument/2006/relationships/slide" Id="rId69"/><Relationship Target="slides/slide22.xml" Type="http://schemas.openxmlformats.org/officeDocument/2006/relationships/slide" Id="rId29"/><Relationship Target="slides/slide19.xml" Type="http://schemas.openxmlformats.org/officeDocument/2006/relationships/slide" Id="rId26"/><Relationship Target="slides/slide18.xml" Type="http://schemas.openxmlformats.org/officeDocument/2006/relationships/slide" Id="rId25"/><Relationship Target="slides/slide21.xml" Type="http://schemas.openxmlformats.org/officeDocument/2006/relationships/slide" Id="rId28"/><Relationship Target="slides/slide20.xml" Type="http://schemas.openxmlformats.org/officeDocument/2006/relationships/slide" Id="rId27"/><Relationship Target="slides/slide14.xml" Type="http://schemas.openxmlformats.org/officeDocument/2006/relationships/slide" Id="rId21"/><Relationship Target="slides/slide15.xml" Type="http://schemas.openxmlformats.org/officeDocument/2006/relationships/slide" Id="rId22"/><Relationship Target="slides/slide53.xml" Type="http://schemas.openxmlformats.org/officeDocument/2006/relationships/slide" Id="rId60"/><Relationship Target="slides/slide16.xml" Type="http://schemas.openxmlformats.org/officeDocument/2006/relationships/slide" Id="rId23"/><Relationship Target="slides/slide17.xml" Type="http://schemas.openxmlformats.org/officeDocument/2006/relationships/slide" Id="rId24"/><Relationship Target="slides/slide13.xml" Type="http://schemas.openxmlformats.org/officeDocument/2006/relationships/slide" Id="rId20"/><Relationship Target="slides/slide59.xml" Type="http://schemas.openxmlformats.org/officeDocument/2006/relationships/slide" Id="rId66"/><Relationship Target="slides/slide58.xml" Type="http://schemas.openxmlformats.org/officeDocument/2006/relationships/slide" Id="rId65"/><Relationship Target="slides/slide61.xml" Type="http://schemas.openxmlformats.org/officeDocument/2006/relationships/slide" Id="rId68"/><Relationship Target="slides/slide60.xml" Type="http://schemas.openxmlformats.org/officeDocument/2006/relationships/slide" Id="rId67"/><Relationship Target="slides/slide55.xml" Type="http://schemas.openxmlformats.org/officeDocument/2006/relationships/slide" Id="rId62"/><Relationship Target="slides/slide54.xml" Type="http://schemas.openxmlformats.org/officeDocument/2006/relationships/slide" Id="rId61"/><Relationship Target="slides/slide57.xml" Type="http://schemas.openxmlformats.org/officeDocument/2006/relationships/slide" Id="rId64"/><Relationship Target="slides/slide56.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4.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noAutofit/>
          </a:bodyPr>
          <a:lstStyle/>
          <a:p>
            <a:pPr lvl="0" indent="-88900" marL="0">
              <a:spcBef>
                <a:spcPts val="0"/>
              </a:spcBef>
              <a:buClr>
                <a:srgbClr val="000000"/>
              </a:buClr>
              <a:buFont typeface="Arial"/>
              <a:buChar char="●"/>
            </a:pPr>
            <a:r>
              <a:t/>
            </a:r>
            <a:endParaRPr/>
          </a:p>
          <a:p>
            <a:pPr lvl="1" indent="-88900" marL="0">
              <a:spcBef>
                <a:spcPts val="0"/>
              </a:spcBef>
              <a:buClr>
                <a:srgbClr val="000000"/>
              </a:buClr>
              <a:buFont typeface="Courier New"/>
              <a:buChar char="o"/>
            </a:pPr>
            <a:r>
              <a:t/>
            </a:r>
            <a:endParaRPr/>
          </a:p>
          <a:p>
            <a:pPr lvl="2" indent="-88900" marL="0">
              <a:spcBef>
                <a:spcPts val="0"/>
              </a:spcBef>
              <a:buClr>
                <a:srgbClr val="000000"/>
              </a:buClr>
              <a:buFont typeface="Wingdings"/>
              <a:buChar char="§"/>
            </a:pPr>
            <a:r>
              <a:t/>
            </a:r>
            <a:endParaRPr/>
          </a:p>
          <a:p>
            <a:pPr lvl="3" indent="-88900" marL="0">
              <a:spcBef>
                <a:spcPts val="0"/>
              </a:spcBef>
              <a:buClr>
                <a:srgbClr val="000000"/>
              </a:buClr>
              <a:buFont typeface="Arial"/>
              <a:buChar char="●"/>
            </a:pPr>
            <a:r>
              <a:t/>
            </a:r>
            <a:endParaRPr/>
          </a:p>
          <a:p>
            <a:pPr lvl="4" indent="-88900" marL="0">
              <a:spcBef>
                <a:spcPts val="0"/>
              </a:spcBef>
              <a:buClr>
                <a:srgbClr val="000000"/>
              </a:buClr>
              <a:buFont typeface="Courier New"/>
              <a:buChar char="o"/>
            </a:pPr>
            <a:r>
              <a:t/>
            </a:r>
            <a:endParaRPr/>
          </a:p>
          <a:p>
            <a:pPr lvl="5" indent="-88900" marL="0">
              <a:spcBef>
                <a:spcPts val="0"/>
              </a:spcBef>
              <a:buClr>
                <a:srgbClr val="000000"/>
              </a:buClr>
              <a:buFont typeface="Wingdings"/>
              <a:buChar char="§"/>
            </a:pPr>
            <a:r>
              <a:t/>
            </a:r>
            <a:endParaRPr/>
          </a:p>
          <a:p>
            <a:pPr lvl="6" indent="-88900" marL="0">
              <a:spcBef>
                <a:spcPts val="0"/>
              </a:spcBef>
              <a:buClr>
                <a:srgbClr val="000000"/>
              </a:buClr>
              <a:buFont typeface="Arial"/>
              <a:buChar char="●"/>
            </a:pPr>
            <a:r>
              <a:t/>
            </a:r>
            <a:endParaRPr/>
          </a:p>
          <a:p>
            <a:pPr lvl="7" indent="-88900" marL="0">
              <a:spcBef>
                <a:spcPts val="0"/>
              </a:spcBef>
              <a:buClr>
                <a:srgbClr val="000000"/>
              </a:buClr>
              <a:buFont typeface="Courier New"/>
              <a:buChar char="o"/>
            </a:pPr>
            <a:r>
              <a:t/>
            </a:r>
            <a:endParaRPr/>
          </a:p>
          <a:p>
            <a:pPr lvl="8" indent="-88900" marL="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http://dramaresource.com/lessons/primary-drama/the-evacuees"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8" name="Shape 20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4" name="Shape 21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txBox="1"/>
          <p:nvPr>
            <p:ph idx="1" type="body"/>
          </p:nvPr>
        </p:nvSpPr>
        <p:spPr>
          <a:xfrm>
            <a:off y="4343400" x="685800"/>
            <a:ext cy="4114800" cx="5486399"/>
          </a:xfrm>
          <a:prstGeom prst="rect">
            <a:avLst/>
          </a:prstGeom>
        </p:spPr>
        <p:txBody>
          <a:bodyPr bIns="91425" rIns="91425" lIns="91425" tIns="91425" anchor="ctr" anchorCtr="0">
            <a:noAutofit/>
          </a:bodyPr>
          <a:lstStyle/>
          <a:p>
            <a:pPr rtl="0" lvl="0">
              <a:spcBef>
                <a:spcPts val="0"/>
              </a:spcBef>
              <a:buClr>
                <a:schemeClr val="dk1"/>
              </a:buClr>
              <a:buSzPct val="25000"/>
              <a:buFont typeface="Calibri"/>
              <a:buNone/>
            </a:pPr>
            <a:r>
              <a:rPr sz="1200" lang="en-US">
                <a:solidFill>
                  <a:schemeClr val="dk1"/>
                </a:solidFill>
                <a:latin typeface="Calibri"/>
                <a:ea typeface="Calibri"/>
                <a:cs typeface="Calibri"/>
                <a:sym typeface="Calibri"/>
              </a:rPr>
              <a:t>A </a:t>
            </a:r>
            <a:r>
              <a:rPr b="1" sz="1200" lang="en-US">
                <a:solidFill>
                  <a:schemeClr val="dk1"/>
                </a:solidFill>
                <a:latin typeface="Calibri"/>
                <a:ea typeface="Calibri"/>
                <a:cs typeface="Calibri"/>
                <a:sym typeface="Calibri"/>
              </a:rPr>
              <a:t>disciplined approach</a:t>
            </a:r>
            <a:r>
              <a:rPr sz="1200" lang="en-US">
                <a:solidFill>
                  <a:schemeClr val="dk1"/>
                </a:solidFill>
                <a:latin typeface="Calibri"/>
                <a:ea typeface="Calibri"/>
                <a:cs typeface="Calibri"/>
                <a:sym typeface="Calibri"/>
              </a:rPr>
              <a:t> to design process emphasizing the importance of …</a:t>
            </a:r>
          </a:p>
          <a:p>
            <a:pPr rtl="0" lvl="0" indent="-266700" marL="342900">
              <a:spcBef>
                <a:spcPts val="480"/>
              </a:spcBef>
              <a:buClr>
                <a:schemeClr val="dk1"/>
              </a:buClr>
              <a:buSzPct val="100000"/>
              <a:buFont typeface="Calibri"/>
              <a:buChar char="•"/>
            </a:pPr>
            <a:r>
              <a:rPr sz="1200" lang="en-US">
                <a:solidFill>
                  <a:schemeClr val="dk1"/>
                </a:solidFill>
                <a:latin typeface="Calibri"/>
                <a:ea typeface="Calibri"/>
                <a:cs typeface="Calibri"/>
                <a:sym typeface="Calibri"/>
              </a:rPr>
              <a:t>Clear design challenge</a:t>
            </a:r>
          </a:p>
          <a:p>
            <a:pPr rtl="0" lvl="0" indent="-266700" marL="342900">
              <a:spcBef>
                <a:spcPts val="480"/>
              </a:spcBef>
              <a:buClr>
                <a:schemeClr val="dk1"/>
              </a:buClr>
              <a:buSzPct val="100000"/>
              <a:buFont typeface="Calibri"/>
              <a:buChar char="•"/>
            </a:pPr>
            <a:r>
              <a:rPr sz="1200" lang="en-US">
                <a:solidFill>
                  <a:schemeClr val="dk1"/>
                </a:solidFill>
                <a:latin typeface="Calibri"/>
                <a:ea typeface="Calibri"/>
                <a:cs typeface="Calibri"/>
                <a:sym typeface="Calibri"/>
              </a:rPr>
              <a:t>Collecting good “customer” data</a:t>
            </a:r>
          </a:p>
          <a:p>
            <a:pPr rtl="0" lvl="0" indent="-266700" marL="342900">
              <a:spcBef>
                <a:spcPts val="480"/>
              </a:spcBef>
              <a:buClr>
                <a:schemeClr val="dk1"/>
              </a:buClr>
              <a:buSzPct val="100000"/>
              <a:buFont typeface="Calibri"/>
              <a:buChar char="•"/>
            </a:pPr>
            <a:r>
              <a:rPr sz="1200" lang="en-US">
                <a:solidFill>
                  <a:schemeClr val="dk1"/>
                </a:solidFill>
                <a:latin typeface="Calibri"/>
                <a:ea typeface="Calibri"/>
                <a:cs typeface="Calibri"/>
                <a:sym typeface="Calibri"/>
              </a:rPr>
              <a:t>Rapid iteration</a:t>
            </a:r>
          </a:p>
          <a:p>
            <a:pPr rtl="0" lvl="0">
              <a:spcBef>
                <a:spcPts val="480"/>
              </a:spcBef>
              <a:buClr>
                <a:schemeClr val="dk1"/>
              </a:buClr>
              <a:buSzPct val="25000"/>
              <a:buFont typeface="Calibri"/>
              <a:buNone/>
            </a:pPr>
            <a:r>
              <a:rPr sz="1200" lang="en-US">
                <a:solidFill>
                  <a:schemeClr val="dk1"/>
                </a:solidFill>
                <a:latin typeface="Calibri"/>
                <a:ea typeface="Calibri"/>
                <a:cs typeface="Calibri"/>
                <a:sym typeface="Calibri"/>
              </a:rPr>
              <a:t>along with …</a:t>
            </a:r>
          </a:p>
          <a:p>
            <a:pPr rtl="0" lvl="0" indent="-266700" marL="342900">
              <a:spcBef>
                <a:spcPts val="480"/>
              </a:spcBef>
              <a:buClr>
                <a:schemeClr val="dk1"/>
              </a:buClr>
              <a:buSzPct val="100000"/>
              <a:buFont typeface="Calibri"/>
              <a:buChar char="•"/>
            </a:pPr>
            <a:r>
              <a:rPr b="1" sz="1200" lang="en-US">
                <a:solidFill>
                  <a:schemeClr val="dk1"/>
                </a:solidFill>
                <a:latin typeface="Calibri"/>
                <a:ea typeface="Calibri"/>
                <a:cs typeface="Calibri"/>
                <a:sym typeface="Calibri"/>
              </a:rPr>
              <a:t>Deep understanding</a:t>
            </a:r>
            <a:r>
              <a:rPr sz="1200" lang="en-US">
                <a:solidFill>
                  <a:schemeClr val="dk1"/>
                </a:solidFill>
                <a:latin typeface="Calibri"/>
                <a:ea typeface="Calibri"/>
                <a:cs typeface="Calibri"/>
                <a:sym typeface="Calibri"/>
              </a:rPr>
              <a:t> of context for design challenge</a:t>
            </a:r>
          </a:p>
          <a:p>
            <a:pPr rtl="0" lvl="0" indent="-266700" marL="342900">
              <a:spcBef>
                <a:spcPts val="480"/>
              </a:spcBef>
              <a:buClr>
                <a:schemeClr val="dk1"/>
              </a:buClr>
              <a:buSzPct val="100000"/>
              <a:buFont typeface="Calibri"/>
              <a:buChar char="•"/>
            </a:pPr>
            <a:r>
              <a:rPr b="1" sz="1200" lang="en-US">
                <a:solidFill>
                  <a:schemeClr val="dk1"/>
                </a:solidFill>
                <a:latin typeface="Calibri"/>
                <a:ea typeface="Calibri"/>
                <a:cs typeface="Calibri"/>
                <a:sym typeface="Calibri"/>
              </a:rPr>
              <a:t>Creativity</a:t>
            </a:r>
            <a:r>
              <a:rPr sz="1200" lang="en-US">
                <a:solidFill>
                  <a:schemeClr val="dk1"/>
                </a:solidFill>
                <a:latin typeface="Calibri"/>
                <a:ea typeface="Calibri"/>
                <a:cs typeface="Calibri"/>
                <a:sym typeface="Calibri"/>
              </a:rPr>
              <a:t> in the generation of insights and solutions</a:t>
            </a:r>
          </a:p>
          <a:p>
            <a:pPr rtl="0" lvl="0" indent="-266700" marL="342900">
              <a:spcBef>
                <a:spcPts val="480"/>
              </a:spcBef>
              <a:buClr>
                <a:schemeClr val="dk2"/>
              </a:buClr>
              <a:buSzPct val="100000"/>
              <a:buFont typeface="Calibri"/>
              <a:buChar char="•"/>
            </a:pPr>
            <a:r>
              <a:rPr b="1" sz="1200" lang="en-US">
                <a:solidFill>
                  <a:schemeClr val="dk1"/>
                </a:solidFill>
                <a:latin typeface="Calibri"/>
                <a:ea typeface="Calibri"/>
                <a:cs typeface="Calibri"/>
                <a:sym typeface="Calibri"/>
              </a:rPr>
              <a:t>Rationality</a:t>
            </a:r>
            <a:r>
              <a:rPr sz="1200" lang="en-US">
                <a:solidFill>
                  <a:schemeClr val="dk1"/>
                </a:solidFill>
                <a:latin typeface="Calibri"/>
                <a:ea typeface="Calibri"/>
                <a:cs typeface="Calibri"/>
                <a:sym typeface="Calibri"/>
              </a:rPr>
              <a:t> in analyzing and fitting various insights  to the innovation challenge</a:t>
            </a:r>
          </a:p>
          <a:p>
            <a:pPr>
              <a:spcBef>
                <a:spcPts val="0"/>
              </a:spcBef>
              <a:buNone/>
            </a:pPr>
            <a:r>
              <a:t/>
            </a:r>
            <a:endParaRPr/>
          </a:p>
        </p:txBody>
      </p:sp>
      <p:sp>
        <p:nvSpPr>
          <p:cNvPr id="222" name="Shape 2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4" name="Shape 23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1F497D"/>
              </a:buClr>
              <a:buSzPct val="25000"/>
              <a:buFont typeface="Arial"/>
              <a:buNone/>
            </a:pPr>
            <a:r>
              <a:rPr strike="noStrike" u="none" b="0" cap="none" baseline="0" sz="1200" lang="en-US" i="1">
                <a:solidFill>
                  <a:srgbClr val="1F497D"/>
                </a:solidFill>
              </a:rPr>
              <a:t>What do people want?</a:t>
            </a:r>
          </a:p>
          <a:p>
            <a:pPr algn="l" rtl="0" lvl="0" marR="0" indent="0" marL="0">
              <a:spcBef>
                <a:spcPts val="0"/>
              </a:spcBef>
              <a:buSzPct val="25000"/>
              <a:buNone/>
            </a:pPr>
            <a:r>
              <a:rPr strike="noStrike" u="none" b="0" cap="none" baseline="0" sz="1200" lang="en-US" i="1">
                <a:solidFill>
                  <a:srgbClr val="1F497D"/>
                </a:solidFill>
              </a:rPr>
              <a:t>What is technically and organizationally feasible?</a:t>
            </a:r>
          </a:p>
          <a:p>
            <a:pPr algn="l" rtl="0" lvl="0" marR="0" indent="0" marL="0">
              <a:lnSpc>
                <a:spcPct val="100000"/>
              </a:lnSpc>
              <a:spcBef>
                <a:spcPts val="0"/>
              </a:spcBef>
              <a:spcAft>
                <a:spcPts val="0"/>
              </a:spcAft>
              <a:buClr>
                <a:srgbClr val="1F497D"/>
              </a:buClr>
              <a:buSzPct val="25000"/>
              <a:buFont typeface="Arial"/>
              <a:buNone/>
            </a:pPr>
            <a:r>
              <a:rPr strike="noStrike" u="none" b="0" cap="none" baseline="0" sz="1200" lang="en-US" i="1">
                <a:solidFill>
                  <a:srgbClr val="1F497D"/>
                </a:solidFill>
              </a:rPr>
              <a:t>What is financially viable?</a:t>
            </a:r>
          </a:p>
          <a:p>
            <a:pPr algn="l" rtl="0" lvl="0" marR="0" indent="0" marL="0">
              <a:spcBef>
                <a:spcPts val="0"/>
              </a:spcBef>
              <a:buNone/>
            </a:pPr>
            <a:r>
              <a:t/>
            </a:r>
            <a:endParaRPr strike="noStrike" u="none" b="0" cap="none" baseline="0" sz="1200" i="1">
              <a:solidFill>
                <a:srgbClr val="1F497D"/>
              </a:solidFill>
            </a:endParaRPr>
          </a:p>
        </p:txBody>
      </p:sp>
      <p:sp>
        <p:nvSpPr>
          <p:cNvPr id="235" name="Shape 23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1" name="Shape 24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7" name="Shape 24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3" name="Shape 25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9" name="Shape 2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5" name="Shape 265"/>
        <p:cNvGrpSpPr/>
        <p:nvPr/>
      </p:nvGrpSpPr>
      <p:grpSpPr>
        <a:xfrm>
          <a:off y="0" x="0"/>
          <a:ext cy="0" cx="0"/>
          <a:chOff y="0" x="0"/>
          <a:chExt cy="0" cx="0"/>
        </a:xfrm>
      </p:grpSpPr>
      <p:sp>
        <p:nvSpPr>
          <p:cNvPr id="266" name="Shape 26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7" name="Shape 2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5" name="Shape 2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83" name="Shape 2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685800" x="1144587"/>
            <a:ext cy="3427412" cx="4568825"/>
          </a:xfrm>
          <a:custGeom>
            <a:pathLst>
              <a:path w="120000" extrusionOk="0" h="120000">
                <a:moveTo>
                  <a:pt y="0" x="0"/>
                </a:moveTo>
                <a:lnTo>
                  <a:pt y="0" x="120000"/>
                </a:lnTo>
                <a:lnTo>
                  <a:pt y="120000" x="120000"/>
                </a:lnTo>
                <a:lnTo>
                  <a:pt y="120000" x="0"/>
                </a:lnTo>
                <a:close/>
              </a:path>
            </a:pathLst>
          </a:custGeom>
          <a:solidFill>
            <a:srgbClr val="FFFFFF"/>
          </a:solidFill>
          <a:ln w="12700" cap="flat">
            <a:solidFill>
              <a:srgbClr val="000000"/>
            </a:solidFill>
            <a:prstDash val="solid"/>
            <a:miter/>
            <a:headEnd w="med" len="med" type="none"/>
            <a:tailEnd w="med" len="med" type="none"/>
          </a:ln>
        </p:spPr>
      </p:sp>
      <p:sp>
        <p:nvSpPr>
          <p:cNvPr id="302" name="Shape 302"/>
          <p:cNvSpPr txBox="1"/>
          <p:nvPr>
            <p:ph idx="1" type="body"/>
          </p:nvPr>
        </p:nvSpPr>
        <p:spPr>
          <a:xfrm>
            <a:off y="4345587" x="912813"/>
            <a:ext cy="4114487" cx="5032374"/>
          </a:xfrm>
          <a:prstGeom prst="rect">
            <a:avLst/>
          </a:prstGeom>
          <a:noFill/>
          <a:ln>
            <a:noFill/>
          </a:ln>
        </p:spPr>
        <p:txBody>
          <a:bodyPr bIns="46025" rIns="93650" lIns="93650" tIns="46025"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8" name="Shape 308"/>
        <p:cNvGrpSpPr/>
        <p:nvPr/>
      </p:nvGrpSpPr>
      <p:grpSpPr>
        <a:xfrm>
          <a:off y="0" x="0"/>
          <a:ext cy="0" cx="0"/>
          <a:chOff y="0" x="0"/>
          <a:chExt cy="0" cx="0"/>
        </a:xfrm>
      </p:grpSpPr>
      <p:sp>
        <p:nvSpPr>
          <p:cNvPr id="309" name="Shape 30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10" name="Shape 3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6" name="Shape 316"/>
        <p:cNvGrpSpPr/>
        <p:nvPr/>
      </p:nvGrpSpPr>
      <p:grpSpPr>
        <a:xfrm>
          <a:off y="0" x="0"/>
          <a:ext cy="0" cx="0"/>
          <a:chOff y="0" x="0"/>
          <a:chExt cy="0" cx="0"/>
        </a:xfrm>
      </p:grpSpPr>
      <p:sp>
        <p:nvSpPr>
          <p:cNvPr id="317" name="Shape 3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318" name="Shape 318"/>
          <p:cNvSpPr txBox="1"/>
          <p:nvPr>
            <p:ph idx="1" type="body"/>
          </p:nvPr>
        </p:nvSpPr>
        <p:spPr>
          <a:xfrm>
            <a:off y="4344025" x="685800"/>
            <a:ext cy="4114487" cx="5486399"/>
          </a:xfrm>
          <a:prstGeom prst="rect">
            <a:avLst/>
          </a:prstGeom>
          <a:no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200" i="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26" name="Shape 3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2" name="Shape 332"/>
        <p:cNvGrpSpPr/>
        <p:nvPr/>
      </p:nvGrpSpPr>
      <p:grpSpPr>
        <a:xfrm>
          <a:off y="0" x="0"/>
          <a:ext cy="0" cx="0"/>
          <a:chOff y="0" x="0"/>
          <a:chExt cy="0" cx="0"/>
        </a:xfrm>
      </p:grpSpPr>
      <p:sp>
        <p:nvSpPr>
          <p:cNvPr id="333" name="Shape 33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34" name="Shape 3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42" name="Shape 3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1" name="Shape 3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9" name="Shape 3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5" name="Shape 365"/>
        <p:cNvGrpSpPr/>
        <p:nvPr/>
      </p:nvGrpSpPr>
      <p:grpSpPr>
        <a:xfrm>
          <a:off y="0" x="0"/>
          <a:ext cy="0" cx="0"/>
          <a:chOff y="0" x="0"/>
          <a:chExt cy="0" cx="0"/>
        </a:xfrm>
      </p:grpSpPr>
      <p:sp>
        <p:nvSpPr>
          <p:cNvPr id="366" name="Shape 36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67" name="Shape 3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txBox="1"/>
          <p:nvPr>
            <p:ph idx="1" type="body"/>
          </p:nvPr>
        </p:nvSpPr>
        <p:spPr>
          <a:xfrm>
            <a:off y="4343400" x="685800"/>
            <a:ext cy="4114800" cx="5486399"/>
          </a:xfrm>
          <a:prstGeom prst="rect">
            <a:avLst/>
          </a:prstGeom>
        </p:spPr>
        <p:txBody>
          <a:bodyPr bIns="91425" rIns="91425" lIns="91425" tIns="91425" anchor="ctr" anchorCtr="0">
            <a:noAutofit/>
          </a:bodyPr>
          <a:lstStyle/>
          <a:p>
            <a:pPr rtl="0" lvl="0">
              <a:spcBef>
                <a:spcPts val="0"/>
              </a:spcBef>
              <a:buClr>
                <a:schemeClr val="dk1"/>
              </a:buClr>
              <a:buSzPct val="25000"/>
              <a:buFont typeface="Arial"/>
              <a:buNone/>
            </a:pPr>
            <a:r>
              <a:rPr b="1" sz="1200" lang="en-US" i="1">
                <a:solidFill>
                  <a:schemeClr val="dk1"/>
                </a:solidFill>
              </a:rPr>
              <a:t>Draft</a:t>
            </a:r>
            <a:r>
              <a:rPr b="1" sz="1200" lang="en-US">
                <a:solidFill>
                  <a:schemeClr val="dk1"/>
                </a:solidFill>
              </a:rPr>
              <a:t> a Focus and Frame</a:t>
            </a:r>
          </a:p>
          <a:p>
            <a:pPr rtl="0" lvl="0" indent="-228600" marL="228600">
              <a:spcBef>
                <a:spcPts val="0"/>
              </a:spcBef>
              <a:buClr>
                <a:schemeClr val="dk1"/>
              </a:buClr>
              <a:buSzPct val="100000"/>
              <a:buFont typeface="Arial"/>
              <a:buAutoNum type="alphaLcParenR"/>
            </a:pPr>
            <a:r>
              <a:rPr sz="1000" lang="en-US">
                <a:solidFill>
                  <a:schemeClr val="dk1"/>
                </a:solidFill>
              </a:rPr>
              <a:t>what is the topic .</a:t>
            </a:r>
          </a:p>
          <a:p>
            <a:pPr rtl="0" lvl="0" indent="-228600" marL="482600">
              <a:spcBef>
                <a:spcPts val="0"/>
              </a:spcBef>
              <a:buClr>
                <a:schemeClr val="dk1"/>
              </a:buClr>
              <a:buSzPct val="100000"/>
              <a:buFont typeface="Arial"/>
              <a:buChar char="•"/>
            </a:pPr>
            <a:r>
              <a:rPr sz="1000" lang="en-US">
                <a:solidFill>
                  <a:schemeClr val="dk1"/>
                </a:solidFill>
              </a:rPr>
              <a:t>that represents the direction we want to move in </a:t>
            </a:r>
          </a:p>
          <a:p>
            <a:pPr rtl="0" lvl="0" indent="-228600" marL="482600">
              <a:spcBef>
                <a:spcPts val="0"/>
              </a:spcBef>
              <a:buClr>
                <a:schemeClr val="dk1"/>
              </a:buClr>
              <a:buSzPct val="100000"/>
              <a:buFont typeface="Arial"/>
              <a:buChar char="•"/>
            </a:pPr>
            <a:r>
              <a:rPr sz="1000" lang="en-US">
                <a:solidFill>
                  <a:schemeClr val="dk1"/>
                </a:solidFill>
              </a:rPr>
              <a:t>and that energizes us</a:t>
            </a:r>
          </a:p>
          <a:p>
            <a:pPr rtl="0" lvl="0" indent="-228600" marL="228600">
              <a:spcBef>
                <a:spcPts val="0"/>
              </a:spcBef>
              <a:buClr>
                <a:schemeClr val="dk1"/>
              </a:buClr>
              <a:buSzPct val="100000"/>
              <a:buFont typeface="Arial"/>
              <a:buAutoNum type="alphaLcParenR"/>
            </a:pPr>
            <a:r>
              <a:rPr sz="1000" lang="en-US">
                <a:solidFill>
                  <a:schemeClr val="dk1"/>
                </a:solidFill>
              </a:rPr>
              <a:t>who will we involve in the inquiry, imagine and iterate phases? how? when?</a:t>
            </a:r>
          </a:p>
          <a:p>
            <a:pPr>
              <a:spcBef>
                <a:spcPts val="0"/>
              </a:spcBef>
              <a:buNone/>
            </a:pPr>
            <a:r>
              <a:t/>
            </a:r>
            <a:endParaRPr/>
          </a:p>
        </p:txBody>
      </p:sp>
      <p:sp>
        <p:nvSpPr>
          <p:cNvPr id="157" name="Shape 1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3" name="Shape 373"/>
        <p:cNvGrpSpPr/>
        <p:nvPr/>
      </p:nvGrpSpPr>
      <p:grpSpPr>
        <a:xfrm>
          <a:off y="0" x="0"/>
          <a:ext cy="0" cx="0"/>
          <a:chOff y="0" x="0"/>
          <a:chExt cy="0" cx="0"/>
        </a:xfrm>
      </p:grpSpPr>
      <p:sp>
        <p:nvSpPr>
          <p:cNvPr id="374" name="Shape 3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75" name="Shape 3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1" name="Shape 381"/>
        <p:cNvGrpSpPr/>
        <p:nvPr/>
      </p:nvGrpSpPr>
      <p:grpSpPr>
        <a:xfrm>
          <a:off y="0" x="0"/>
          <a:ext cy="0" cx="0"/>
          <a:chOff y="0" x="0"/>
          <a:chExt cy="0" cx="0"/>
        </a:xfrm>
      </p:grpSpPr>
      <p:sp>
        <p:nvSpPr>
          <p:cNvPr id="382" name="Shape 3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3" name="Shape 3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1" name="Shape 3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9" name="Shape 39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7" name="Shape 40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3" name="Shape 413"/>
        <p:cNvGrpSpPr/>
        <p:nvPr/>
      </p:nvGrpSpPr>
      <p:grpSpPr>
        <a:xfrm>
          <a:off y="0" x="0"/>
          <a:ext cy="0" cx="0"/>
          <a:chOff y="0" x="0"/>
          <a:chExt cy="0" cx="0"/>
        </a:xfrm>
      </p:grpSpPr>
      <p:sp>
        <p:nvSpPr>
          <p:cNvPr id="414" name="Shape 41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15" name="Shape 4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1" name="Shape 421"/>
        <p:cNvGrpSpPr/>
        <p:nvPr/>
      </p:nvGrpSpPr>
      <p:grpSpPr>
        <a:xfrm>
          <a:off y="0" x="0"/>
          <a:ext cy="0" cx="0"/>
          <a:chOff y="0" x="0"/>
          <a:chExt cy="0" cx="0"/>
        </a:xfrm>
      </p:grpSpPr>
      <p:sp>
        <p:nvSpPr>
          <p:cNvPr id="422" name="Shape 4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23" name="Shape 4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txBox="1"/>
          <p:nvPr>
            <p:ph idx="1" type="body"/>
          </p:nvPr>
        </p:nvSpPr>
        <p:spPr>
          <a:xfrm>
            <a:off y="4343400" x="685800"/>
            <a:ext cy="4114800" cx="5486399"/>
          </a:xfrm>
          <a:prstGeom prst="rect">
            <a:avLst/>
          </a:prstGeom>
        </p:spPr>
        <p:txBody>
          <a:bodyPr bIns="91425" rIns="91425" lIns="91425" tIns="91425" anchor="ctr" anchorCtr="0">
            <a:noAutofit/>
          </a:bodyPr>
          <a:lstStyle/>
          <a:p>
            <a:pPr rtl="0">
              <a:spcBef>
                <a:spcPts val="0"/>
              </a:spcBef>
              <a:buNone/>
            </a:pPr>
            <a:r>
              <a:rPr sz="1000" lang="en-US">
                <a:solidFill>
                  <a:srgbClr val="333333"/>
                </a:solidFill>
                <a:latin typeface="Georgia"/>
                <a:ea typeface="Georgia"/>
                <a:cs typeface="Georgia"/>
                <a:sym typeface="Georgia"/>
              </a:rPr>
              <a:t>a car, a fried breakfast, a clock, a washing machine, a fire</a:t>
            </a:r>
          </a:p>
          <a:p>
            <a:pPr rtl="0">
              <a:spcBef>
                <a:spcPts val="0"/>
              </a:spcBef>
              <a:buNone/>
            </a:pPr>
            <a:r>
              <a:t/>
            </a:r>
            <a:endParaRPr sz="1000">
              <a:solidFill>
                <a:srgbClr val="333333"/>
              </a:solidFill>
              <a:latin typeface="Georgia"/>
              <a:ea typeface="Georgia"/>
              <a:cs typeface="Georgia"/>
              <a:sym typeface="Georgia"/>
            </a:endParaRPr>
          </a:p>
          <a:p>
            <a:pPr rtl="0" lvl="0">
              <a:spcBef>
                <a:spcPts val="0"/>
              </a:spcBef>
              <a:buClr>
                <a:schemeClr val="dk1"/>
              </a:buClr>
              <a:buSzPct val="110000"/>
              <a:buFont typeface="Arial"/>
              <a:buNone/>
            </a:pPr>
            <a:r>
              <a:rPr b="1" sz="1000" lang="en-US">
                <a:solidFill>
                  <a:srgbClr val="333333"/>
                </a:solidFill>
                <a:latin typeface="Georgia"/>
                <a:ea typeface="Georgia"/>
                <a:cs typeface="Georgia"/>
                <a:sym typeface="Georgia"/>
              </a:rPr>
              <a:t>Develop the Activity:</a:t>
            </a:r>
          </a:p>
          <a:p>
            <a:pPr rtl="0" lvl="0" indent="-292100" marL="457200">
              <a:lnSpc>
                <a:spcPct val="17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Encourage groups to think about using different levels with their body shapes, eg high, medium and low.</a:t>
            </a:r>
          </a:p>
          <a:p>
            <a:pPr rtl="0" lvl="0" indent="-292100" marL="457200">
              <a:lnSpc>
                <a:spcPct val="18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You could choose objects from a play you are rehearsing or a theme you are exploring (see the drama</a:t>
            </a:r>
            <a:r>
              <a:rPr b="1" lang="en-US">
                <a:solidFill>
                  <a:srgbClr val="701110"/>
                </a:solidFill>
                <a:latin typeface="Georgia"/>
                <a:ea typeface="Georgia"/>
                <a:cs typeface="Georgia"/>
                <a:sym typeface="Georgia"/>
                <a:hlinkClick r:id="rId2"/>
              </a:rPr>
              <a:t> lesson on Evacuees</a:t>
            </a:r>
            <a:r>
              <a:rPr sz="1000" lang="en-US">
                <a:solidFill>
                  <a:srgbClr val="333333"/>
                </a:solidFill>
                <a:latin typeface="Georgia"/>
                <a:ea typeface="Georgia"/>
                <a:cs typeface="Georgia"/>
                <a:sym typeface="Georgia"/>
              </a:rPr>
              <a:t>).</a:t>
            </a:r>
          </a:p>
          <a:p>
            <a:pPr rtl="0" lvl="0" indent="-292100" marL="457200">
              <a:lnSpc>
                <a:spcPct val="17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Groups can also be given a couple of minutes to devise an object of their own which the rest of the class try to guess.</a:t>
            </a:r>
          </a:p>
          <a:p>
            <a:pPr rtl="0" lvl="0" indent="-292100" marL="457200">
              <a:lnSpc>
                <a:spcPct val="17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You could make it a rule that after 10 seconds they must be completely frozen in position.</a:t>
            </a:r>
          </a:p>
          <a:p>
            <a:pPr rtl="0" lvl="0" indent="-292100" marL="457200">
              <a:lnSpc>
                <a:spcPct val="17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On the other hand it can be fun if they are able to make objects that use movement.</a:t>
            </a:r>
          </a:p>
          <a:p>
            <a:pPr rtl="0" lvl="0" indent="-292100" marL="457200">
              <a:lnSpc>
                <a:spcPct val="170000"/>
              </a:lnSpc>
              <a:spcBef>
                <a:spcPts val="800"/>
              </a:spcBef>
              <a:spcAft>
                <a:spcPts val="800"/>
              </a:spcAft>
              <a:buClr>
                <a:srgbClr val="333333"/>
              </a:buClr>
              <a:buSzPct val="100000"/>
              <a:buFont typeface="Arial"/>
              <a:buChar char="●"/>
            </a:pPr>
            <a:r>
              <a:rPr sz="1000" lang="en-US">
                <a:solidFill>
                  <a:srgbClr val="333333"/>
                </a:solidFill>
                <a:latin typeface="Georgia"/>
                <a:ea typeface="Georgia"/>
                <a:cs typeface="Georgia"/>
                <a:sym typeface="Georgia"/>
              </a:rPr>
              <a:t>You can use the shapes created as a quick way into creating ideas for physical theatre.</a:t>
            </a:r>
          </a:p>
          <a:p>
            <a:pPr>
              <a:spcBef>
                <a:spcPts val="0"/>
              </a:spcBef>
              <a:buNone/>
            </a:pPr>
            <a:r>
              <a:t/>
            </a:r>
            <a:endParaRPr sz="1000">
              <a:solidFill>
                <a:srgbClr val="333333"/>
              </a:solidFill>
              <a:latin typeface="Georgia"/>
              <a:ea typeface="Georgia"/>
              <a:cs typeface="Georgia"/>
              <a:sym typeface="Georgia"/>
            </a:endParaRPr>
          </a:p>
        </p:txBody>
      </p:sp>
      <p:sp>
        <p:nvSpPr>
          <p:cNvPr id="431" name="Shape 4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5" name="Shape 435"/>
        <p:cNvGrpSpPr/>
        <p:nvPr/>
      </p:nvGrpSpPr>
      <p:grpSpPr>
        <a:xfrm>
          <a:off y="0" x="0"/>
          <a:ext cy="0" cx="0"/>
          <a:chOff y="0" x="0"/>
          <a:chExt cy="0" cx="0"/>
        </a:xfrm>
      </p:grpSpPr>
      <p:sp>
        <p:nvSpPr>
          <p:cNvPr id="436" name="Shape 4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7" name="Shape 43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rPr lang="en-US"/>
              <a:t>Doug and Bernard use phones to take and print pictures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3" name="Shape 443"/>
        <p:cNvGrpSpPr/>
        <p:nvPr/>
      </p:nvGrpSpPr>
      <p:grpSpPr>
        <a:xfrm>
          <a:off y="0" x="0"/>
          <a:ext cy="0" cx="0"/>
          <a:chOff y="0" x="0"/>
          <a:chExt cy="0" cx="0"/>
        </a:xfrm>
      </p:grpSpPr>
      <p:sp>
        <p:nvSpPr>
          <p:cNvPr id="444" name="Shape 4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45" name="Shape 4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65" name="Shape 16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9" name="Shape 449"/>
        <p:cNvGrpSpPr/>
        <p:nvPr/>
      </p:nvGrpSpPr>
      <p:grpSpPr>
        <a:xfrm>
          <a:off y="0" x="0"/>
          <a:ext cy="0" cx="0"/>
          <a:chOff y="0" x="0"/>
          <a:chExt cy="0" cx="0"/>
        </a:xfrm>
      </p:grpSpPr>
      <p:sp>
        <p:nvSpPr>
          <p:cNvPr id="450" name="Shape 4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1" name="Shape 451"/>
          <p:cNvSpPr txBox="1"/>
          <p:nvPr>
            <p:ph idx="1" type="body"/>
          </p:nvPr>
        </p:nvSpPr>
        <p:spPr>
          <a:xfrm>
            <a:off y="4343400" x="685800"/>
            <a:ext cy="4114800" cx="5486399"/>
          </a:xfrm>
          <a:prstGeom prst="rect">
            <a:avLst/>
          </a:prstGeom>
        </p:spPr>
        <p:txBody>
          <a:bodyPr bIns="91425" rIns="91425" lIns="91425" tIns="91425" anchor="ctr" anchorCtr="0">
            <a:noAutofit/>
          </a:bodyPr>
          <a:lstStyle/>
          <a:p>
            <a:pPr rtl="0" lvl="0" indent="0" marL="38100">
              <a:spcBef>
                <a:spcPts val="0"/>
              </a:spcBef>
              <a:buClr>
                <a:schemeClr val="dk1"/>
              </a:buClr>
              <a:buSzPct val="25000"/>
              <a:buFont typeface="Arial"/>
              <a:buNone/>
            </a:pPr>
            <a:r>
              <a:rPr sz="1600" lang="en-US">
                <a:solidFill>
                  <a:schemeClr val="dk1"/>
                </a:solidFill>
                <a:latin typeface="Merriweather Sans"/>
                <a:ea typeface="Merriweather Sans"/>
                <a:cs typeface="Merriweather Sans"/>
                <a:sym typeface="Merriweather Sans"/>
              </a:rPr>
              <a:t>IDEO holds these rules sacred.  They are geared to increase both the volume and originality of ideas.</a:t>
            </a:r>
          </a:p>
          <a:p>
            <a:pPr rtl="0" lvl="0" indent="0" marL="38100">
              <a:spcBef>
                <a:spcPts val="425"/>
              </a:spcBef>
              <a:buClr>
                <a:schemeClr val="dk1"/>
              </a:buClr>
              <a:buFont typeface="Arial"/>
              <a:buNone/>
            </a:pPr>
            <a:r>
              <a:t/>
            </a:r>
            <a:endParaRPr sz="1600">
              <a:solidFill>
                <a:schemeClr val="dk1"/>
              </a:solidFill>
              <a:latin typeface="Merriweather Sans"/>
              <a:ea typeface="Merriweather Sans"/>
              <a:cs typeface="Merriweather Sans"/>
              <a:sym typeface="Merriweather Sans"/>
            </a:endParaRPr>
          </a:p>
          <a:p>
            <a:pPr rtl="0" lvl="0" indent="0" marL="38100">
              <a:spcBef>
                <a:spcPts val="425"/>
              </a:spcBef>
              <a:buClr>
                <a:schemeClr val="dk1"/>
              </a:buClr>
              <a:buSzPct val="25000"/>
              <a:buFont typeface="Arial"/>
              <a:buNone/>
            </a:pPr>
            <a:r>
              <a:rPr sz="1600" lang="en-US">
                <a:solidFill>
                  <a:schemeClr val="dk1"/>
                </a:solidFill>
                <a:latin typeface="Merriweather Sans"/>
                <a:ea typeface="Merriweather Sans"/>
                <a:cs typeface="Merriweather Sans"/>
                <a:sym typeface="Merriweather Sans"/>
              </a:rPr>
              <a:t>Teams will practice these as they start brainstorming solutions.</a:t>
            </a:r>
          </a:p>
          <a:p>
            <a:pPr rtl="0" lvl="0" indent="0" marL="38100">
              <a:spcBef>
                <a:spcPts val="425"/>
              </a:spcBef>
              <a:buClr>
                <a:schemeClr val="dk1"/>
              </a:buClr>
              <a:buSzPct val="25000"/>
              <a:buFont typeface="Arial"/>
              <a:buNone/>
            </a:pPr>
            <a:r>
              <a:rPr sz="1600" lang="en-US">
                <a:solidFill>
                  <a:schemeClr val="dk1"/>
                </a:solidFill>
                <a:latin typeface="Merriweather Sans"/>
                <a:ea typeface="Merriweather Sans"/>
                <a:cs typeface="Merriweather Sans"/>
                <a:sym typeface="Merriweather Sans"/>
              </a:rPr>
              <a:t> </a:t>
            </a:r>
          </a:p>
          <a:p>
            <a:pPr rtl="0" lvl="0" indent="0" marL="38100">
              <a:spcBef>
                <a:spcPts val="425"/>
              </a:spcBef>
              <a:buClr>
                <a:schemeClr val="dk1"/>
              </a:buClr>
              <a:buSzPct val="25000"/>
              <a:buFont typeface="Arial"/>
              <a:buNone/>
            </a:pPr>
            <a:r>
              <a:rPr sz="1600" lang="en-US">
                <a:solidFill>
                  <a:schemeClr val="dk1"/>
                </a:solidFill>
                <a:latin typeface="Merriweather Sans"/>
                <a:ea typeface="Merriweather Sans"/>
                <a:cs typeface="Merriweather Sans"/>
                <a:sym typeface="Merriweather Sans"/>
              </a:rPr>
              <a:t>And it’s not easy…  I know that personally I struggle with “deferring judgment”, are there any here that you recognize as particularly challenging?</a:t>
            </a:r>
          </a:p>
          <a:p>
            <a:pPr rtl="0" lvl="0" indent="0" marL="38100">
              <a:spcBef>
                <a:spcPts val="425"/>
              </a:spcBef>
              <a:buClr>
                <a:schemeClr val="dk1"/>
              </a:buClr>
              <a:buSzPct val="25000"/>
              <a:buFont typeface="Arial"/>
              <a:buNone/>
            </a:pPr>
            <a:r>
              <a:rPr b="1" sz="1600" lang="en-US">
                <a:solidFill>
                  <a:schemeClr val="dk1"/>
                </a:solidFill>
                <a:latin typeface="Merriweather Sans"/>
                <a:ea typeface="Merriweather Sans"/>
                <a:cs typeface="Merriweather Sans"/>
                <a:sym typeface="Merriweather Sans"/>
              </a:rPr>
              <a:t>In addition to practicing these behaviors, teams have a chance to flex their creativity - its a very energizing and fun part of the experience!</a:t>
            </a:r>
          </a:p>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5" name="Shape 455"/>
        <p:cNvGrpSpPr/>
        <p:nvPr/>
      </p:nvGrpSpPr>
      <p:grpSpPr>
        <a:xfrm>
          <a:off y="0" x="0"/>
          <a:ext cy="0" cx="0"/>
          <a:chOff y="0" x="0"/>
          <a:chExt cy="0" cx="0"/>
        </a:xfrm>
      </p:grpSpPr>
      <p:sp>
        <p:nvSpPr>
          <p:cNvPr id="456" name="Shape 4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7" name="Shape 45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3" name="Shape 463"/>
        <p:cNvGrpSpPr/>
        <p:nvPr/>
      </p:nvGrpSpPr>
      <p:grpSpPr>
        <a:xfrm>
          <a:off y="0" x="0"/>
          <a:ext cy="0" cx="0"/>
          <a:chOff y="0" x="0"/>
          <a:chExt cy="0" cx="0"/>
        </a:xfrm>
      </p:grpSpPr>
      <p:sp>
        <p:nvSpPr>
          <p:cNvPr id="464" name="Shape 4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465" name="Shape 46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rPr strike="noStrike" u="none" b="1" cap="none" baseline="0" sz="1200" lang="en-US" i="0">
                <a:solidFill>
                  <a:schemeClr val="dk1"/>
                </a:solidFill>
                <a:latin typeface="Calibri"/>
                <a:ea typeface="Calibri"/>
                <a:cs typeface="Calibri"/>
                <a:sym typeface="Calibri"/>
              </a:rPr>
              <a:t>Customer co-creation incorporates techniques that allow managers to engage a customer while in the process of generating and developing new business ideas of mutual interest. They are among the most value-enhancing, risk-reducing approaches to growth and innovation. </a:t>
            </a:r>
          </a:p>
          <a:p>
            <a:pPr>
              <a:spcBef>
                <a:spcPts val="0"/>
              </a:spcBef>
              <a:buNone/>
            </a:pPr>
            <a:r>
              <a:rPr strike="noStrike" u="none" b="1" cap="none" baseline="0" sz="1200" lang="en-US" i="0">
                <a:solidFill>
                  <a:schemeClr val="dk1"/>
                </a:solidFill>
                <a:latin typeface="Calibri"/>
                <a:ea typeface="Calibri"/>
                <a:cs typeface="Calibri"/>
                <a:sym typeface="Calibri"/>
              </a:rPr>
              <a:t>Learning launches are designed to test the key underlying value-generating assumptions of a potential new-growth initiative in the marketplace. In contrast to a full new-product rollout, a learning launch is a learning experiment conducted quickly and inexpensively to gather market-driven data. </a:t>
            </a:r>
          </a:p>
          <a:p>
            <a:pPr>
              <a:spcBef>
                <a:spcPts val="0"/>
              </a:spcBef>
              <a:buNone/>
            </a:pPr>
            <a:r>
              <a:rPr strike="noStrike" u="none" b="1" cap="none" baseline="0" sz="1200" lang="en-US" i="0">
                <a:solidFill>
                  <a:schemeClr val="dk1"/>
                </a:solidFill>
                <a:latin typeface="Calibri"/>
                <a:ea typeface="Calibri"/>
                <a:cs typeface="Calibri"/>
                <a:sym typeface="Calibri"/>
              </a:rPr>
              <a:t>Storytelling </a:t>
            </a:r>
            <a:r>
              <a:rPr strike="noStrike" u="none" b="0" cap="none" baseline="0" sz="1200" lang="en-US" i="0">
                <a:solidFill>
                  <a:schemeClr val="dk1"/>
                </a:solidFill>
                <a:latin typeface="Calibri"/>
                <a:ea typeface="Calibri"/>
                <a:cs typeface="Calibri"/>
                <a:sym typeface="Calibri"/>
              </a:rPr>
              <a:t>is exactly how it sounds: weaving together a story rather than just making a series of points. It is a close relative of visualization—another way to make new ideas feel real and compelling. Visual storytelling is actually the most compelling type of story. All good presentations—whether analytical or design-oriented—tell a persuasive story. </a:t>
            </a:r>
          </a:p>
          <a:p>
            <a:pPr>
              <a:spcBef>
                <a:spcPts val="0"/>
              </a:spcBef>
              <a:buNone/>
            </a:pPr>
            <a:r>
              <a:t/>
            </a:r>
            <a:endParaRPr strike="noStrike" u="none" b="0" cap="none" baseline="0" sz="1800" i="0"/>
          </a:p>
        </p:txBody>
      </p:sp>
      <p:sp>
        <p:nvSpPr>
          <p:cNvPr id="466" name="Shape 46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2" name="Shape 472"/>
        <p:cNvGrpSpPr/>
        <p:nvPr/>
      </p:nvGrpSpPr>
      <p:grpSpPr>
        <a:xfrm>
          <a:off y="0" x="0"/>
          <a:ext cy="0" cx="0"/>
          <a:chOff y="0" x="0"/>
          <a:chExt cy="0" cx="0"/>
        </a:xfrm>
      </p:grpSpPr>
      <p:sp>
        <p:nvSpPr>
          <p:cNvPr id="473" name="Shape 47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474" name="Shape 47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strike="noStrike" u="none" b="0" cap="none" baseline="0" sz="1200" i="0"/>
          </a:p>
          <a:p>
            <a:pPr>
              <a:spcBef>
                <a:spcPts val="0"/>
              </a:spcBef>
              <a:buNone/>
            </a:pPr>
            <a:r>
              <a:t/>
            </a:r>
            <a:endParaRPr strike="noStrike" u="none" b="0" cap="none" baseline="0" sz="1200" i="0"/>
          </a:p>
          <a:p>
            <a:pPr algn="l" rtl="0" lvl="0" marR="0" indent="0" marL="0">
              <a:lnSpc>
                <a:spcPct val="100000"/>
              </a:lnSpc>
              <a:spcBef>
                <a:spcPts val="0"/>
              </a:spcBef>
              <a:spcAft>
                <a:spcPts val="0"/>
              </a:spcAft>
              <a:buClr>
                <a:schemeClr val="dk1"/>
              </a:buClr>
              <a:buSzPct val="25000"/>
              <a:buFont typeface="Calibri"/>
              <a:buNone/>
            </a:pPr>
            <a:r>
              <a:rPr strike="noStrike" u="none" b="1" cap="none" baseline="0" sz="1200" lang="en-US" i="0">
                <a:solidFill>
                  <a:schemeClr val="dk1"/>
                </a:solidFill>
                <a:latin typeface="Calibri"/>
                <a:ea typeface="Calibri"/>
                <a:cs typeface="Calibri"/>
                <a:sym typeface="Calibri"/>
              </a:rPr>
              <a:t>Storytelling </a:t>
            </a:r>
            <a:r>
              <a:rPr strike="noStrike" u="none" b="0" cap="none" baseline="0" sz="1200" lang="en-US" i="0">
                <a:solidFill>
                  <a:schemeClr val="dk1"/>
                </a:solidFill>
                <a:latin typeface="Calibri"/>
                <a:ea typeface="Calibri"/>
                <a:cs typeface="Calibri"/>
                <a:sym typeface="Calibri"/>
              </a:rPr>
              <a:t>is exactly how it sounds: weaving together a story rather than just making a series of points. It is a close relative of visualization—another way to make new ideas feel real and compelling. Visual storytelling is actually the most compelling type of story. All good presentations—whether analytical or design-oriented—tell a persuasive story. </a:t>
            </a:r>
          </a:p>
          <a:p>
            <a:pPr>
              <a:spcBef>
                <a:spcPts val="0"/>
              </a:spcBef>
              <a:buNone/>
            </a:pPr>
            <a:r>
              <a:t/>
            </a:r>
            <a:endParaRPr strike="noStrike" u="none" b="0" cap="none" baseline="0" sz="1200" i="0"/>
          </a:p>
          <a:p>
            <a:pPr>
              <a:spcBef>
                <a:spcPts val="0"/>
              </a:spcBef>
              <a:buNone/>
            </a:pPr>
            <a:r>
              <a:t/>
            </a:r>
            <a:endParaRPr strike="noStrike" u="none" b="0" cap="none" baseline="0" sz="1200" i="0"/>
          </a:p>
        </p:txBody>
      </p:sp>
      <p:sp>
        <p:nvSpPr>
          <p:cNvPr id="475" name="Shape 47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1" name="Shape 481"/>
        <p:cNvGrpSpPr/>
        <p:nvPr/>
      </p:nvGrpSpPr>
      <p:grpSpPr>
        <a:xfrm>
          <a:off y="0" x="0"/>
          <a:ext cy="0" cx="0"/>
          <a:chOff y="0" x="0"/>
          <a:chExt cy="0" cx="0"/>
        </a:xfrm>
      </p:grpSpPr>
      <p:sp>
        <p:nvSpPr>
          <p:cNvPr id="482" name="Shape 4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83" name="Shape 4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9" name="Shape 539"/>
        <p:cNvGrpSpPr/>
        <p:nvPr/>
      </p:nvGrpSpPr>
      <p:grpSpPr>
        <a:xfrm>
          <a:off y="0" x="0"/>
          <a:ext cy="0" cx="0"/>
          <a:chOff y="0" x="0"/>
          <a:chExt cy="0" cx="0"/>
        </a:xfrm>
      </p:grpSpPr>
      <p:sp>
        <p:nvSpPr>
          <p:cNvPr id="540" name="Shape 5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41" name="Shape 54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6" name="Shape 546"/>
        <p:cNvGrpSpPr/>
        <p:nvPr/>
      </p:nvGrpSpPr>
      <p:grpSpPr>
        <a:xfrm>
          <a:off y="0" x="0"/>
          <a:ext cy="0" cx="0"/>
          <a:chOff y="0" x="0"/>
          <a:chExt cy="0" cx="0"/>
        </a:xfrm>
      </p:grpSpPr>
      <p:sp>
        <p:nvSpPr>
          <p:cNvPr id="547" name="Shape 5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8" name="Shape 54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3" name="Shape 553"/>
        <p:cNvGrpSpPr/>
        <p:nvPr/>
      </p:nvGrpSpPr>
      <p:grpSpPr>
        <a:xfrm>
          <a:off y="0" x="0"/>
          <a:ext cy="0" cx="0"/>
          <a:chOff y="0" x="0"/>
          <a:chExt cy="0" cx="0"/>
        </a:xfrm>
      </p:grpSpPr>
      <p:sp>
        <p:nvSpPr>
          <p:cNvPr id="554" name="Shape 5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55" name="Shape 5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8" name="Shape 558"/>
        <p:cNvGrpSpPr/>
        <p:nvPr/>
      </p:nvGrpSpPr>
      <p:grpSpPr>
        <a:xfrm>
          <a:off y="0" x="0"/>
          <a:ext cy="0" cx="0"/>
          <a:chOff y="0" x="0"/>
          <a:chExt cy="0" cx="0"/>
        </a:xfrm>
      </p:grpSpPr>
      <p:sp>
        <p:nvSpPr>
          <p:cNvPr id="559" name="Shape 55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
        <p:nvSpPr>
          <p:cNvPr id="560" name="Shape 560"/>
          <p:cNvSpPr/>
          <p:nvPr>
            <p:ph idx="2" type="sldImg"/>
          </p:nvPr>
        </p:nvSpPr>
        <p:spPr>
          <a:xfrm>
            <a:off y="685800" x="1173162"/>
            <a:ext cy="1412874" cx="1884361"/>
          </a:xfrm>
          <a:custGeom>
            <a:pathLst>
              <a:path w="120000" extrusionOk="0" h="120000">
                <a:moveTo>
                  <a:pt y="0" x="0"/>
                </a:moveTo>
                <a:lnTo>
                  <a:pt y="0" x="120000"/>
                </a:lnTo>
                <a:lnTo>
                  <a:pt y="120000" x="120000"/>
                </a:lnTo>
                <a:lnTo>
                  <a:pt y="120000" x="0"/>
                </a:lnTo>
                <a:close/>
              </a:path>
            </a:pathLst>
          </a:custGeom>
          <a:noFill/>
          <a:ln>
            <a:noFill/>
          </a:ln>
        </p:spPr>
      </p:sp>
      <p:sp>
        <p:nvSpPr>
          <p:cNvPr id="561" name="Shape 561"/>
          <p:cNvSpPr txBox="1"/>
          <p:nvPr>
            <p:ph idx="1" type="body"/>
          </p:nvPr>
        </p:nvSpPr>
        <p:spPr>
          <a:xfrm>
            <a:off y="2247900" x="685800"/>
            <a:ext cy="6210300" cx="5486399"/>
          </a:xfrm>
          <a:prstGeom prst="rect">
            <a:avLst/>
          </a:prstGeom>
          <a:noFill/>
          <a:ln>
            <a:noFill/>
          </a:ln>
        </p:spPr>
        <p:txBody>
          <a:bodyPr bIns="45700" rIns="91400" lIns="91400" tIns="45700" anchor="t" anchorCtr="0">
            <a:noAutofit/>
          </a:bodyPr>
          <a:lstStyle/>
          <a:p>
            <a:pPr algn="l" rtl="0" lvl="0" marR="0" indent="0" marL="38100">
              <a:spcBef>
                <a:spcPts val="0"/>
              </a:spcBef>
              <a:buSzPct val="25000"/>
              <a:buNone/>
            </a:pPr>
            <a:r>
              <a:rPr strike="noStrike" u="none" b="0" cap="none" baseline="0" sz="1800" lang="en-US" i="0">
                <a:solidFill>
                  <a:srgbClr val="000000"/>
                </a:solidFill>
                <a:latin typeface="Merriweather Sans"/>
                <a:ea typeface="Merriweather Sans"/>
                <a:cs typeface="Merriweather Sans"/>
                <a:sym typeface="Merriweather Sans"/>
              </a:rPr>
              <a:t>Rather than take an idea that sounds great and backing it with millions of R&amp;D dollars, or even stage-gating an idea, you can learn a lot about its potential in extremely rapid, low-cost experiments.</a:t>
            </a:r>
          </a:p>
          <a:p>
            <a:pPr algn="l" rtl="0" lvl="0" marR="0" indent="0" marL="38100">
              <a:spcBef>
                <a:spcPts val="425"/>
              </a:spcBef>
              <a:buNone/>
            </a:pPr>
            <a:r>
              <a:t/>
            </a:r>
            <a:endParaRPr strike="noStrike" u="none" b="1" cap="none" baseline="0" sz="1800" i="0">
              <a:solidFill>
                <a:srgbClr val="000000"/>
              </a:solidFill>
              <a:latin typeface="Merriweather Sans"/>
              <a:ea typeface="Merriweather Sans"/>
              <a:cs typeface="Merriweather Sans"/>
              <a:sym typeface="Merriweather Sans"/>
            </a:endParaRPr>
          </a:p>
          <a:p>
            <a:pPr algn="l" rtl="0" lvl="0" marR="0" indent="0" marL="38100">
              <a:spcBef>
                <a:spcPts val="425"/>
              </a:spcBef>
              <a:buSzPct val="25000"/>
              <a:buNone/>
            </a:pPr>
            <a:r>
              <a:rPr strike="noStrike" u="none" b="0" cap="none" baseline="0" sz="1800" lang="en-US" i="0">
                <a:solidFill>
                  <a:srgbClr val="000000"/>
                </a:solidFill>
                <a:latin typeface="Merriweather Sans"/>
                <a:ea typeface="Merriweather Sans"/>
                <a:cs typeface="Merriweather Sans"/>
                <a:sym typeface="Merriweather Sans"/>
              </a:rPr>
              <a:t>So here….</a:t>
            </a:r>
          </a:p>
          <a:p>
            <a:pPr algn="l" rtl="0" lvl="0" marR="0" indent="0" marL="38100">
              <a:spcBef>
                <a:spcPts val="425"/>
              </a:spcBef>
              <a:buSzPct val="25000"/>
              <a:buNone/>
            </a:pPr>
            <a:r>
              <a:rPr strike="noStrike" u="none" b="0" cap="none" baseline="0" sz="1800" lang="en-US" i="0">
                <a:solidFill>
                  <a:srgbClr val="000000"/>
                </a:solidFill>
                <a:latin typeface="Merriweather Sans"/>
                <a:ea typeface="Merriweather Sans"/>
                <a:cs typeface="Merriweather Sans"/>
                <a:sym typeface="Merriweather Sans"/>
              </a:rPr>
              <a:t>Teams will storyboard and present an experiment that will help other teams – as well as </a:t>
            </a:r>
            <a:r>
              <a:rPr sz="1800" lang="en-US">
                <a:latin typeface="Merriweather Sans"/>
                <a:ea typeface="Merriweather Sans"/>
                <a:cs typeface="Merriweather Sans"/>
                <a:sym typeface="Merriweather Sans"/>
              </a:rPr>
              <a:t>themselves</a:t>
            </a:r>
            <a:r>
              <a:rPr strike="noStrike" u="none" b="0" cap="none" baseline="0" sz="1800" lang="en-US" i="0">
                <a:solidFill>
                  <a:srgbClr val="000000"/>
                </a:solidFill>
                <a:latin typeface="Merriweather Sans"/>
                <a:ea typeface="Merriweather Sans"/>
                <a:cs typeface="Merriweather Sans"/>
                <a:sym typeface="Merriweather Sans"/>
              </a:rPr>
              <a:t> - better understand their favorite idea. </a:t>
            </a:r>
          </a:p>
          <a:p>
            <a:pPr algn="l" rtl="0" lvl="0" marR="0" indent="0" marL="38100">
              <a:spcBef>
                <a:spcPts val="425"/>
              </a:spcBef>
              <a:buSzPct val="25000"/>
              <a:buNone/>
            </a:pPr>
            <a:r>
              <a:rPr strike="noStrike" u="none" b="0" cap="none" baseline="0" sz="1800" lang="en-US" i="0">
                <a:solidFill>
                  <a:srgbClr val="000000"/>
                </a:solidFill>
                <a:latin typeface="Merriweather Sans"/>
                <a:ea typeface="Merriweather Sans"/>
                <a:cs typeface="Merriweather Sans"/>
                <a:sym typeface="Merriweather Sans"/>
              </a:rPr>
              <a:t>The other teams will rank you on this criteria - </a:t>
            </a:r>
            <a:r>
              <a:rPr strike="noStrike" u="none" b="1" cap="none" baseline="0" sz="1800" lang="en-US" i="0">
                <a:solidFill>
                  <a:srgbClr val="000000"/>
                </a:solidFill>
                <a:latin typeface="Merriweather Sans"/>
                <a:ea typeface="Merriweather Sans"/>
                <a:cs typeface="Merriweather Sans"/>
                <a:sym typeface="Merriweather Sans"/>
              </a:rPr>
              <a:t>is your experiment Low Risk?</a:t>
            </a:r>
            <a:r>
              <a:rPr strike="noStrike" u="none" b="0" cap="none" baseline="0" sz="1800" lang="en-US" i="0">
                <a:solidFill>
                  <a:srgbClr val="000000"/>
                </a:solidFill>
                <a:latin typeface="Merriweather Sans"/>
                <a:ea typeface="Merriweather Sans"/>
                <a:cs typeface="Merriweather Sans"/>
                <a:sym typeface="Merriweather Sans"/>
              </a:rPr>
              <a:t> (safe audience, low cost), </a:t>
            </a:r>
            <a:r>
              <a:rPr strike="noStrike" u="none" b="1" cap="none" baseline="0" sz="1800" lang="en-US" i="0">
                <a:solidFill>
                  <a:srgbClr val="000000"/>
                </a:solidFill>
                <a:latin typeface="Merriweather Sans"/>
                <a:ea typeface="Merriweather Sans"/>
                <a:cs typeface="Merriweather Sans"/>
                <a:sym typeface="Merriweather Sans"/>
              </a:rPr>
              <a:t>is it Quick and Easy?</a:t>
            </a:r>
            <a:r>
              <a:rPr strike="noStrike" u="none" b="0" cap="none" baseline="0" sz="1800" lang="en-US" i="0">
                <a:solidFill>
                  <a:srgbClr val="000000"/>
                </a:solidFill>
                <a:latin typeface="Merriweather Sans"/>
                <a:ea typeface="Merriweather Sans"/>
                <a:cs typeface="Merriweather Sans"/>
                <a:sym typeface="Merriweather Sans"/>
              </a:rPr>
              <a:t>, (can you run it in less than an hour?) and </a:t>
            </a:r>
            <a:r>
              <a:rPr strike="noStrike" u="none" b="1" cap="none" baseline="0" sz="1800" lang="en-US" i="0">
                <a:solidFill>
                  <a:srgbClr val="000000"/>
                </a:solidFill>
                <a:latin typeface="Merriweather Sans"/>
                <a:ea typeface="Merriweather Sans"/>
                <a:cs typeface="Merriweather Sans"/>
                <a:sym typeface="Merriweather Sans"/>
              </a:rPr>
              <a:t>is it Generative?</a:t>
            </a:r>
            <a:r>
              <a:rPr strike="noStrike" u="none" b="0" cap="none" baseline="0" sz="1800" lang="en-US" i="0">
                <a:solidFill>
                  <a:srgbClr val="000000"/>
                </a:solidFill>
                <a:latin typeface="Merriweather Sans"/>
                <a:ea typeface="Merriweather Sans"/>
                <a:cs typeface="Merriweather Sans"/>
                <a:sym typeface="Merriweather Sans"/>
              </a:rPr>
              <a:t> (this is important - is your experiment </a:t>
            </a:r>
            <a:r>
              <a:rPr strike="noStrike" u="none" b="1" cap="none" baseline="0" sz="1800" lang="en-US" i="0">
                <a:solidFill>
                  <a:srgbClr val="000000"/>
                </a:solidFill>
                <a:latin typeface="Merriweather Sans"/>
                <a:ea typeface="Merriweather Sans"/>
                <a:cs typeface="Merriweather Sans"/>
                <a:sym typeface="Merriweather Sans"/>
              </a:rPr>
              <a:t>on target to evolve your idea</a:t>
            </a:r>
            <a:r>
              <a:rPr strike="noStrike" u="none" b="0" cap="none" baseline="0" sz="1800" lang="en-US" i="0">
                <a:solidFill>
                  <a:srgbClr val="000000"/>
                </a:solidFill>
                <a:latin typeface="Merriweather Sans"/>
                <a:ea typeface="Merriweather Sans"/>
                <a:cs typeface="Merriweather Sans"/>
                <a:sym typeface="Merriweather Sans"/>
              </a:rPr>
              <a:t>, rather than challenge it).</a:t>
            </a:r>
          </a:p>
          <a:p>
            <a:pPr algn="l" rtl="0" lvl="0" marR="0" indent="0" marL="38100">
              <a:spcBef>
                <a:spcPts val="425"/>
              </a:spcBef>
              <a:buNone/>
            </a:pPr>
            <a:r>
              <a:t/>
            </a:r>
            <a:endParaRPr strike="noStrike" u="none" b="0" cap="none" baseline="0" sz="1800" i="0">
              <a:solidFill>
                <a:srgbClr val="000000"/>
              </a:solidFill>
              <a:latin typeface="Merriweather Sans"/>
              <a:ea typeface="Merriweather Sans"/>
              <a:cs typeface="Merriweather Sans"/>
              <a:sym typeface="Merriweather Sans"/>
            </a:endParaRPr>
          </a:p>
          <a:p>
            <a:pPr algn="l" rtl="0" lvl="0" marR="0" indent="0" marL="38100">
              <a:spcBef>
                <a:spcPts val="425"/>
              </a:spcBef>
              <a:buNone/>
            </a:pPr>
            <a:r>
              <a:t/>
            </a:r>
            <a:endParaRPr strike="noStrike" u="none" b="1" cap="none" baseline="0" sz="1800" i="0">
              <a:solidFill>
                <a:srgbClr val="000000"/>
              </a:solidFill>
              <a:latin typeface="Merriweather Sans"/>
              <a:ea typeface="Merriweather Sans"/>
              <a:cs typeface="Merriweather Sans"/>
              <a:sym typeface="Merriweather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5" name="Shape 565"/>
        <p:cNvGrpSpPr/>
        <p:nvPr/>
      </p:nvGrpSpPr>
      <p:grpSpPr>
        <a:xfrm>
          <a:off y="0" x="0"/>
          <a:ext cy="0" cx="0"/>
          <a:chOff y="0" x="0"/>
          <a:chExt cy="0" cx="0"/>
        </a:xfrm>
      </p:grpSpPr>
      <p:sp>
        <p:nvSpPr>
          <p:cNvPr id="566" name="Shape 5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7" name="Shape 56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1" name="Shape 17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3" name="Shape 573"/>
        <p:cNvGrpSpPr/>
        <p:nvPr/>
      </p:nvGrpSpPr>
      <p:grpSpPr>
        <a:xfrm>
          <a:off y="0" x="0"/>
          <a:ext cy="0" cx="0"/>
          <a:chOff y="0" x="0"/>
          <a:chExt cy="0" cx="0"/>
        </a:xfrm>
      </p:grpSpPr>
      <p:sp>
        <p:nvSpPr>
          <p:cNvPr id="574" name="Shape 5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75" name="Shape 5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1" name="Shape 581"/>
        <p:cNvGrpSpPr/>
        <p:nvPr/>
      </p:nvGrpSpPr>
      <p:grpSpPr>
        <a:xfrm>
          <a:off y="0" x="0"/>
          <a:ext cy="0" cx="0"/>
          <a:chOff y="0" x="0"/>
          <a:chExt cy="0" cx="0"/>
        </a:xfrm>
      </p:grpSpPr>
      <p:sp>
        <p:nvSpPr>
          <p:cNvPr id="582" name="Shape 58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83" name="Shape 58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0" name="Shape 590"/>
        <p:cNvGrpSpPr/>
        <p:nvPr/>
      </p:nvGrpSpPr>
      <p:grpSpPr>
        <a:xfrm>
          <a:off y="0" x="0"/>
          <a:ext cy="0" cx="0"/>
          <a:chOff y="0" x="0"/>
          <a:chExt cy="0" cx="0"/>
        </a:xfrm>
      </p:grpSpPr>
      <p:sp>
        <p:nvSpPr>
          <p:cNvPr id="591" name="Shape 5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92" name="Shape 5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8" name="Shape 598"/>
        <p:cNvGrpSpPr/>
        <p:nvPr/>
      </p:nvGrpSpPr>
      <p:grpSpPr>
        <a:xfrm>
          <a:off y="0" x="0"/>
          <a:ext cy="0" cx="0"/>
          <a:chOff y="0" x="0"/>
          <a:chExt cy="0" cx="0"/>
        </a:xfrm>
      </p:grpSpPr>
      <p:sp>
        <p:nvSpPr>
          <p:cNvPr id="599" name="Shape 59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00" name="Shape 6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6" name="Shape 606"/>
        <p:cNvGrpSpPr/>
        <p:nvPr/>
      </p:nvGrpSpPr>
      <p:grpSpPr>
        <a:xfrm>
          <a:off y="0" x="0"/>
          <a:ext cy="0" cx="0"/>
          <a:chOff y="0" x="0"/>
          <a:chExt cy="0" cx="0"/>
        </a:xfrm>
      </p:grpSpPr>
      <p:sp>
        <p:nvSpPr>
          <p:cNvPr id="607" name="Shape 60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608" name="Shape 60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t>Iteration is a fundamental of good design. Iterate both by cycling through the process multiple times, and also by iterating within a step—for example by creating multiple prototypes or trying variations of a brainstorming topics with multiple groups. Generally as you take multiple cycles through the design process your scope narrows and you move from working on the broad concept to the nuanced details, but the process still supports this development.</a:t>
            </a:r>
          </a:p>
          <a:p>
            <a:pPr algn="l" rtl="0" lvl="0" marR="0" indent="0" marL="0">
              <a:spcBef>
                <a:spcPts val="0"/>
              </a:spcBef>
              <a:buSzPct val="25000"/>
              <a:buFont typeface="Arial"/>
              <a:buNone/>
            </a:pPr>
            <a:r>
              <a:rPr strike="noStrike" u="none" b="0" cap="none" baseline="0" sz="1200" lang="en-US" i="0"/>
              <a:t>For simplicity, the process is articulated here as a linear progression, but design challenges can be taken on by using the design modes in various orders; furthermore there are an unlimited number of design frameworks with which to work. The process presented here is one suggestion of a framework; ultimately you will make the process your own and adapt it to your style and your work. Hone your own process that works for you. Most importantly, as you continue to practice innovation you take on a designerly mindset that permeates the way you work, regardless of what process you use.</a:t>
            </a:r>
          </a:p>
          <a:p>
            <a:pPr>
              <a:spcBef>
                <a:spcPts val="0"/>
              </a:spcBef>
              <a:buNone/>
            </a:pPr>
            <a:r>
              <a:t/>
            </a:r>
            <a:endParaRPr strike="noStrike" u="none" b="0" cap="none" baseline="0" sz="1800" i="0"/>
          </a:p>
        </p:txBody>
      </p:sp>
      <p:sp>
        <p:nvSpPr>
          <p:cNvPr id="609" name="Shape 60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5" name="Shape 615"/>
        <p:cNvGrpSpPr/>
        <p:nvPr/>
      </p:nvGrpSpPr>
      <p:grpSpPr>
        <a:xfrm>
          <a:off y="0" x="0"/>
          <a:ext cy="0" cx="0"/>
          <a:chOff y="0" x="0"/>
          <a:chExt cy="0" cx="0"/>
        </a:xfrm>
      </p:grpSpPr>
      <p:sp>
        <p:nvSpPr>
          <p:cNvPr id="616" name="Shape 6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17" name="Shape 6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3" name="Shape 623"/>
        <p:cNvGrpSpPr/>
        <p:nvPr/>
      </p:nvGrpSpPr>
      <p:grpSpPr>
        <a:xfrm>
          <a:off y="0" x="0"/>
          <a:ext cy="0" cx="0"/>
          <a:chOff y="0" x="0"/>
          <a:chExt cy="0" cx="0"/>
        </a:xfrm>
      </p:grpSpPr>
      <p:sp>
        <p:nvSpPr>
          <p:cNvPr id="624" name="Shape 62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25" name="Shape 6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1" name="Shape 631"/>
        <p:cNvGrpSpPr/>
        <p:nvPr/>
      </p:nvGrpSpPr>
      <p:grpSpPr>
        <a:xfrm>
          <a:off y="0" x="0"/>
          <a:ext cy="0" cx="0"/>
          <a:chOff y="0" x="0"/>
          <a:chExt cy="0" cx="0"/>
        </a:xfrm>
      </p:grpSpPr>
      <p:sp>
        <p:nvSpPr>
          <p:cNvPr id="632" name="Shape 63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33" name="Shape 6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9" name="Shape 639"/>
        <p:cNvGrpSpPr/>
        <p:nvPr/>
      </p:nvGrpSpPr>
      <p:grpSpPr>
        <a:xfrm>
          <a:off y="0" x="0"/>
          <a:ext cy="0" cx="0"/>
          <a:chOff y="0" x="0"/>
          <a:chExt cy="0" cx="0"/>
        </a:xfrm>
      </p:grpSpPr>
      <p:sp>
        <p:nvSpPr>
          <p:cNvPr id="640" name="Shape 6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41" name="Shape 6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7" name="Shape 647"/>
        <p:cNvGrpSpPr/>
        <p:nvPr/>
      </p:nvGrpSpPr>
      <p:grpSpPr>
        <a:xfrm>
          <a:off y="0" x="0"/>
          <a:ext cy="0" cx="0"/>
          <a:chOff y="0" x="0"/>
          <a:chExt cy="0" cx="0"/>
        </a:xfrm>
      </p:grpSpPr>
      <p:sp>
        <p:nvSpPr>
          <p:cNvPr id="648" name="Shape 64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49" name="Shape 6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3" name="Shape 653"/>
        <p:cNvGrpSpPr/>
        <p:nvPr/>
      </p:nvGrpSpPr>
      <p:grpSpPr>
        <a:xfrm>
          <a:off y="0" x="0"/>
          <a:ext cy="0" cx="0"/>
          <a:chOff y="0" x="0"/>
          <a:chExt cy="0" cx="0"/>
        </a:xfrm>
      </p:grpSpPr>
      <p:sp>
        <p:nvSpPr>
          <p:cNvPr id="654" name="Shape 6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5" name="Shape 655"/>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1" name="Shape 661"/>
        <p:cNvGrpSpPr/>
        <p:nvPr/>
      </p:nvGrpSpPr>
      <p:grpSpPr>
        <a:xfrm>
          <a:off y="0" x="0"/>
          <a:ext cy="0" cx="0"/>
          <a:chOff y="0" x="0"/>
          <a:chExt cy="0" cx="0"/>
        </a:xfrm>
      </p:grpSpPr>
      <p:sp>
        <p:nvSpPr>
          <p:cNvPr id="662" name="Shape 66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663" name="Shape 6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7" name="Shape 667"/>
        <p:cNvGrpSpPr/>
        <p:nvPr/>
      </p:nvGrpSpPr>
      <p:grpSpPr>
        <a:xfrm>
          <a:off y="0" x="0"/>
          <a:ext cy="0" cx="0"/>
          <a:chOff y="0" x="0"/>
          <a:chExt cy="0" cx="0"/>
        </a:xfrm>
      </p:grpSpPr>
      <p:sp>
        <p:nvSpPr>
          <p:cNvPr id="668" name="Shape 6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9" name="Shape 66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84" name="Shape 1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5" name="Shape 1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3" name="Shape 2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txBox="1"/>
          <p:nvPr>
            <p:ph type="ctrTitle"/>
          </p:nvPr>
        </p:nvSpPr>
        <p:spPr>
          <a:xfrm>
            <a:off y="2130425" x="685800"/>
            <a:ext cy="1470000" cx="77724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6" name="Shape 16"/>
          <p:cNvSpPr txBox="1"/>
          <p:nvPr>
            <p:ph idx="1" type="subTitle"/>
          </p:nvPr>
        </p:nvSpPr>
        <p:spPr>
          <a:xfrm>
            <a:off y="3886200" x="1371600"/>
            <a:ext cy="1752899"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a:lvl1pPr>
            <a:lvl2pPr algn="ctr" rtl="0" marR="0" indent="0" marL="457200">
              <a:spcBef>
                <a:spcPts val="560"/>
              </a:spcBef>
              <a:buClr>
                <a:srgbClr val="888888"/>
              </a:buClr>
              <a:buFont typeface="Calibri"/>
              <a:buNone/>
              <a:defRPr/>
            </a:lvl2pPr>
            <a:lvl3pPr algn="ctr" rtl="0" marR="0" indent="0" marL="914400">
              <a:spcBef>
                <a:spcPts val="480"/>
              </a:spcBef>
              <a:buClr>
                <a:srgbClr val="888888"/>
              </a:buClr>
              <a:buFont typeface="Calibri"/>
              <a:buNone/>
              <a:defRPr/>
            </a:lvl3pPr>
            <a:lvl4pPr algn="ctr" rtl="0" marR="0" indent="0" marL="1371600">
              <a:spcBef>
                <a:spcPts val="400"/>
              </a:spcBef>
              <a:buClr>
                <a:srgbClr val="888888"/>
              </a:buClr>
              <a:buFont typeface="Calibri"/>
              <a:buNone/>
              <a:defRPr/>
            </a:lvl4pPr>
            <a:lvl5pPr algn="ctr" rtl="0" marR="0" indent="0" marL="1828800">
              <a:spcBef>
                <a:spcPts val="400"/>
              </a:spcBef>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
        <p:nvSpPr>
          <p:cNvPr id="17" name="Shape 17"/>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8" name="Shape 18"/>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9" name="Shape 19"/>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274637" x="457200"/>
            <a:ext cy="1143299"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y="-251550" x="2308949"/>
            <a:ext cy="8229600" cx="45261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74" name="Shape 7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5" name="Shape 7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2171687" x="4732349"/>
            <a:ext cy="2057400" cx="58515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y="190488" x="541350"/>
            <a:ext cy="6019799" cx="58515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80" name="Shape 8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1" name="Shape 8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9" name="Shape 89"/>
        <p:cNvGrpSpPr/>
        <p:nvPr/>
      </p:nvGrpSpPr>
      <p:grpSpPr>
        <a:xfrm>
          <a:off y="0" x="0"/>
          <a:ext cy="0" cx="0"/>
          <a:chOff y="0" x="0"/>
          <a:chExt cy="0" cx="0"/>
        </a:xfrm>
      </p:grpSpPr>
      <p:sp>
        <p:nvSpPr>
          <p:cNvPr id="90" name="Shape 90"/>
          <p:cNvSpPr txBox="1"/>
          <p:nvPr>
            <p:ph idx="11" type="ftr"/>
          </p:nvPr>
        </p:nvSpPr>
        <p:spPr>
          <a:xfrm>
            <a:off y="6356350" x="2939832"/>
            <a:ext cy="365099" cx="482820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1" name="Shape 91"/>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4" name="Shape 94"/>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5" name="Shape 95"/>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96" name="Shape 96"/>
          <p:cNvSpPr txBox="1"/>
          <p:nvPr>
            <p:ph idx="1" type="body"/>
          </p:nvPr>
        </p:nvSpPr>
        <p:spPr>
          <a:xfrm>
            <a:off y="1968500" x="665162"/>
            <a:ext cy="914400" cx="7246936"/>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7" name="Shape 97"/>
        <p:cNvGrpSpPr/>
        <p:nvPr/>
      </p:nvGrpSpPr>
      <p:grpSpPr>
        <a:xfrm>
          <a:off y="0" x="0"/>
          <a:ext cy="0" cx="0"/>
          <a:chOff y="0" x="0"/>
          <a:chExt cy="0" cx="0"/>
        </a:xfrm>
      </p:grpSpPr>
      <p:sp>
        <p:nvSpPr>
          <p:cNvPr id="98" name="Shape 98"/>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9" name="Shape 99"/>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0" name="Shape 100"/>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7" name="Shape 107"/>
        <p:cNvGrpSpPr/>
        <p:nvPr/>
      </p:nvGrpSpPr>
      <p:grpSpPr>
        <a:xfrm>
          <a:off y="0" x="0"/>
          <a:ext cy="0" cx="0"/>
          <a:chOff y="0" x="0"/>
          <a:chExt cy="0" cx="0"/>
        </a:xfrm>
      </p:grpSpPr>
      <p:sp>
        <p:nvSpPr>
          <p:cNvPr id="108" name="Shape 108"/>
          <p:cNvSpPr txBox="1"/>
          <p:nvPr>
            <p:ph type="ctrTitle"/>
          </p:nvPr>
        </p:nvSpPr>
        <p:spPr>
          <a:xfrm>
            <a:off y="2130425" x="685800"/>
            <a:ext cy="1470024" cx="7772400"/>
          </a:xfrm>
          <a:prstGeom prst="rect">
            <a:avLst/>
          </a:prstGeom>
          <a:noFill/>
          <a:ln>
            <a:noFill/>
          </a:ln>
        </p:spPr>
        <p:txBody>
          <a:bodyPr bIns="91425" rIns="91425" lIns="91425" tIns="91425" anchor="t"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9" name="Shape 109"/>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a:lvl1pPr>
            <a:lvl2pPr algn="ctr" rtl="0" marR="0" indent="0" marL="457200">
              <a:spcBef>
                <a:spcPts val="560"/>
              </a:spcBef>
              <a:buClr>
                <a:srgbClr val="888888"/>
              </a:buClr>
              <a:buFont typeface="Calibri"/>
              <a:buNone/>
              <a:defRPr/>
            </a:lvl2pPr>
            <a:lvl3pPr algn="ctr" rtl="0" marR="0" indent="0" marL="914400">
              <a:spcBef>
                <a:spcPts val="480"/>
              </a:spcBef>
              <a:buClr>
                <a:srgbClr val="888888"/>
              </a:buClr>
              <a:buFont typeface="Calibri"/>
              <a:buNone/>
              <a:defRPr/>
            </a:lvl3pPr>
            <a:lvl4pPr algn="ctr" rtl="0" marR="0" indent="0" marL="1371600">
              <a:spcBef>
                <a:spcPts val="400"/>
              </a:spcBef>
              <a:buClr>
                <a:srgbClr val="888888"/>
              </a:buClr>
              <a:buFont typeface="Calibri"/>
              <a:buNone/>
              <a:defRPr/>
            </a:lvl4pPr>
            <a:lvl5pPr algn="ctr" rtl="0" marR="0" indent="0" marL="1828800">
              <a:spcBef>
                <a:spcPts val="400"/>
              </a:spcBef>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
        <p:nvSpPr>
          <p:cNvPr id="110" name="Shape 110"/>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1" name="Shape 111"/>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2" name="Shape 112"/>
        <p:cNvGrpSpPr/>
        <p:nvPr/>
      </p:nvGrpSpPr>
      <p:grpSpPr>
        <a:xfrm>
          <a:off y="0" x="0"/>
          <a:ext cy="0" cx="0"/>
          <a:chOff y="0" x="0"/>
          <a:chExt cy="0" cx="0"/>
        </a:xfrm>
      </p:grpSpPr>
      <p:sp>
        <p:nvSpPr>
          <p:cNvPr id="113" name="Shape 113"/>
          <p:cNvSpPr txBox="1"/>
          <p:nvPr>
            <p:ph idx="10" type="dt"/>
          </p:nvPr>
        </p:nvSpPr>
        <p:spPr>
          <a:xfrm>
            <a:off y="6248400" x="762000"/>
            <a:ext cy="457200" cx="19049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4" name="Shape 114"/>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5" name="Shape 115"/>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6" name="Shape 116"/>
        <p:cNvGrpSpPr/>
        <p:nvPr/>
      </p:nvGrpSpPr>
      <p:grpSpPr>
        <a:xfrm>
          <a:off y="0" x="0"/>
          <a:ext cy="0" cx="0"/>
          <a:chOff y="0" x="0"/>
          <a:chExt cy="0" cx="0"/>
        </a:xfrm>
      </p:grpSpPr>
      <p:sp>
        <p:nvSpPr>
          <p:cNvPr id="117" name="Shape 117"/>
          <p:cNvSpPr txBox="1"/>
          <p:nvPr>
            <p:ph type="title"/>
          </p:nvPr>
        </p:nvSpPr>
        <p:spPr>
          <a:xfrm>
            <a:off y="228600" x="990600"/>
            <a:ext cy="914400" cx="7467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8" name="Shape 118"/>
          <p:cNvSpPr txBox="1"/>
          <p:nvPr>
            <p:ph idx="1" type="body"/>
          </p:nvPr>
        </p:nvSpPr>
        <p:spPr>
          <a:xfrm>
            <a:off y="1371600" x="990600"/>
            <a:ext cy="4876799" cx="7467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119" name="Shape 119"/>
          <p:cNvSpPr txBox="1"/>
          <p:nvPr>
            <p:ph idx="10" type="dt"/>
          </p:nvPr>
        </p:nvSpPr>
        <p:spPr>
          <a:xfrm>
            <a:off y="6248400" x="762000"/>
            <a:ext cy="457200" cx="19049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0" name="Shape 120"/>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1" name="Shape 121"/>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y="0" x="0"/>
          <a:ext cy="0" cx="0"/>
          <a:chOff y="0" x="0"/>
          <a:chExt cy="0" cx="0"/>
        </a:xfrm>
      </p:grpSpPr>
      <p:sp>
        <p:nvSpPr>
          <p:cNvPr id="21" name="Shape 21"/>
          <p:cNvSpPr txBox="1"/>
          <p:nvPr>
            <p:ph type="title"/>
          </p:nvPr>
        </p:nvSpPr>
        <p:spPr>
          <a:xfrm>
            <a:off y="274637" x="457200"/>
            <a:ext cy="1143299"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23" name="Shape 23"/>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4" name="Shape 24"/>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5" name="Shape 25"/>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y="0" x="0"/>
          <a:ext cy="0" cx="0"/>
          <a:chOff y="0" x="0"/>
          <a:chExt cy="0" cx="0"/>
        </a:xfrm>
      </p:grpSpPr>
      <p:sp>
        <p:nvSpPr>
          <p:cNvPr id="27" name="Shape 27"/>
          <p:cNvSpPr txBox="1"/>
          <p:nvPr>
            <p:ph type="title"/>
          </p:nvPr>
        </p:nvSpPr>
        <p:spPr>
          <a:xfrm>
            <a:off y="4406900" x="722312"/>
            <a:ext cy="1361999"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y="2906713" x="722312"/>
            <a:ext cy="1500000"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0" marL="457200">
              <a:spcBef>
                <a:spcPts val="0"/>
              </a:spcBef>
              <a:buClr>
                <a:srgbClr val="888888"/>
              </a:buClr>
              <a:buFont typeface="Calibri"/>
              <a:buNone/>
              <a:defRPr/>
            </a:lvl2pPr>
            <a:lvl3pPr rtl="0" indent="0" marL="914400">
              <a:spcBef>
                <a:spcPts val="0"/>
              </a:spcBef>
              <a:buClr>
                <a:srgbClr val="888888"/>
              </a:buClr>
              <a:buFont typeface="Calibri"/>
              <a:buNone/>
              <a:defRPr/>
            </a:lvl3pPr>
            <a:lvl4pPr rtl="0" indent="0" marL="1371600">
              <a:spcBef>
                <a:spcPts val="0"/>
              </a:spcBef>
              <a:buClr>
                <a:srgbClr val="888888"/>
              </a:buClr>
              <a:buFont typeface="Calibri"/>
              <a:buNone/>
              <a:defRPr/>
            </a:lvl4pPr>
            <a:lvl5pPr rtl="0" indent="0" marL="1828800">
              <a:spcBef>
                <a:spcPts val="0"/>
              </a:spcBef>
              <a:buClr>
                <a:srgbClr val="888888"/>
              </a:buClr>
              <a:buFont typeface="Calibri"/>
              <a:buNone/>
              <a:defRPr/>
            </a:lvl5pPr>
            <a:lvl6pPr rtl="0" indent="0" marL="2286000">
              <a:spcBef>
                <a:spcPts val="0"/>
              </a:spcBef>
              <a:buClr>
                <a:srgbClr val="888888"/>
              </a:buClr>
              <a:buFont typeface="Calibri"/>
              <a:buNone/>
              <a:defRPr/>
            </a:lvl6pPr>
            <a:lvl7pPr rtl="0" indent="0" marL="2743200">
              <a:spcBef>
                <a:spcPts val="0"/>
              </a:spcBef>
              <a:buClr>
                <a:srgbClr val="888888"/>
              </a:buClr>
              <a:buFont typeface="Calibri"/>
              <a:buNone/>
              <a:defRPr/>
            </a:lvl7pPr>
            <a:lvl8pPr rtl="0" indent="0" marL="3200400">
              <a:spcBef>
                <a:spcPts val="0"/>
              </a:spcBef>
              <a:buClr>
                <a:srgbClr val="888888"/>
              </a:buClr>
              <a:buFont typeface="Calibri"/>
              <a:buNone/>
              <a:defRPr/>
            </a:lvl8pPr>
            <a:lvl9pPr rtl="0" indent="0" marL="3657600">
              <a:spcBef>
                <a:spcPts val="0"/>
              </a:spcBef>
              <a:buClr>
                <a:srgbClr val="888888"/>
              </a:buClr>
              <a:buFont typeface="Calibri"/>
              <a:buNone/>
              <a:defRPr/>
            </a:lvl9pPr>
          </a:lstStyle>
          <a:p/>
        </p:txBody>
      </p:sp>
      <p:sp>
        <p:nvSpPr>
          <p:cNvPr id="29" name="Shape 29"/>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0" name="Shape 30"/>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1" name="Shape 31"/>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274637" x="457200"/>
            <a:ext cy="1143299"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y="1600200" x="457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2" type="body"/>
          </p:nvPr>
        </p:nvSpPr>
        <p:spPr>
          <a:xfrm>
            <a:off y="1600200" x="4648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7" name="Shape 37"/>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8" name="Shape 38"/>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274637" x="457200"/>
            <a:ext cy="1143299"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y="1535112" x="457200"/>
            <a:ext cy="639600" cx="4040099"/>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42" name="Shape 42"/>
          <p:cNvSpPr txBox="1"/>
          <p:nvPr>
            <p:ph idx="2" type="body"/>
          </p:nvPr>
        </p:nvSpPr>
        <p:spPr>
          <a:xfrm>
            <a:off y="2174875" x="457200"/>
            <a:ext cy="3951300" cx="40400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3" type="body"/>
          </p:nvPr>
        </p:nvSpPr>
        <p:spPr>
          <a:xfrm>
            <a:off y="1535112" x="4645025"/>
            <a:ext cy="639600" cx="40419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44" name="Shape 44"/>
          <p:cNvSpPr txBox="1"/>
          <p:nvPr>
            <p:ph idx="4" type="body"/>
          </p:nvPr>
        </p:nvSpPr>
        <p:spPr>
          <a:xfrm>
            <a:off y="2174875" x="4645025"/>
            <a:ext cy="3951300" cx="40419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6" name="Shape 4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7" name="Shape 47"/>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y="0" x="0"/>
          <a:ext cy="0" cx="0"/>
          <a:chOff y="0" x="0"/>
          <a:chExt cy="0" cx="0"/>
        </a:xfrm>
      </p:grpSpPr>
      <p:sp>
        <p:nvSpPr>
          <p:cNvPr id="49" name="Shape 49"/>
          <p:cNvSpPr txBox="1"/>
          <p:nvPr>
            <p:ph type="title"/>
          </p:nvPr>
        </p:nvSpPr>
        <p:spPr>
          <a:xfrm>
            <a:off y="274637" x="457200"/>
            <a:ext cy="1143299"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2" name="Shape 52"/>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y="0" x="0"/>
          <a:ext cy="0" cx="0"/>
          <a:chOff y="0" x="0"/>
          <a:chExt cy="0" cx="0"/>
        </a:xfrm>
      </p:grpSpPr>
      <p:sp>
        <p:nvSpPr>
          <p:cNvPr id="54" name="Shape 5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5" name="Shape 5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6" name="Shape 56"/>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273050" x="457200"/>
            <a:ext cy="1161900" cx="3008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y="273050" x="3575050"/>
            <a:ext cy="5853299" cx="51116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y="1435100" x="457200"/>
            <a:ext cy="4691099" cx="3008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1" name="Shape 61"/>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2" name="Shape 6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3" name="Shape 63"/>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4800600" x="1792288"/>
            <a:ext cy="566699"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y="612775" x="1792288"/>
            <a:ext cy="4114800" cx="5486399"/>
          </a:xfrm>
          <a:prstGeom prst="rect">
            <a:avLst/>
          </a:prstGeom>
          <a:noFill/>
          <a:ln>
            <a:noFill/>
          </a:ln>
        </p:spPr>
      </p:sp>
      <p:sp>
        <p:nvSpPr>
          <p:cNvPr id="67" name="Shape 67"/>
          <p:cNvSpPr txBox="1"/>
          <p:nvPr>
            <p:ph idx="1" type="body"/>
          </p:nvPr>
        </p:nvSpPr>
        <p:spPr>
          <a:xfrm>
            <a:off y="5367337" x="1792288"/>
            <a:ext cy="804899"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8" name="Shape 68"/>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9" name="Shape 6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0" name="Shape 70"/>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2.xml" Type="http://schemas.openxmlformats.org/officeDocument/2006/relationships/slideLayout" Id="rId2"/><Relationship Target="../media/image08.png" Type="http://schemas.openxmlformats.org/officeDocument/2006/relationships/image" Id="rId1"/><Relationship Target="../slideLayouts/slideLayout14.xml" Type="http://schemas.openxmlformats.org/officeDocument/2006/relationships/slideLayout" Id="rId4"/><Relationship Target="../slideLayouts/slideLayout13.xml" Type="http://schemas.openxmlformats.org/officeDocument/2006/relationships/slideLayout" Id="rId3"/><Relationship Target="../theme/theme5.xml" Type="http://schemas.openxmlformats.org/officeDocument/2006/relationships/theme" Id="rId5"/></Relationships>
</file>

<file path=ppt/slideMasters/_rels/slideMaster3.xml.rels><?xml version="1.0" encoding="UTF-8" standalone="yes"?><Relationships xmlns="http://schemas.openxmlformats.org/package/2006/relationships"><Relationship Target="../slideLayouts/slideLayout15.xml" Type="http://schemas.openxmlformats.org/officeDocument/2006/relationships/slideLayout" Id="rId2"/><Relationship Target="../media/image00.png" Type="http://schemas.openxmlformats.org/officeDocument/2006/relationships/image" Id="rId1"/><Relationship Target="../slideLayouts/slideLayout17.xml" Type="http://schemas.openxmlformats.org/officeDocument/2006/relationships/slideLayout" Id="rId4"/><Relationship Target="../slideLayouts/slideLayout16.xml" Type="http://schemas.openxmlformats.org/officeDocument/2006/relationships/slideLayout" Id="rId3"/><Relationship Target="../theme/theme2.xml" Type="http://schemas.openxmlformats.org/officeDocument/2006/relationships/theme"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299"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 name="Shape 10"/>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139700" marL="342900">
              <a:spcBef>
                <a:spcPts val="640"/>
              </a:spcBef>
              <a:buClr>
                <a:schemeClr val="dk1"/>
              </a:buClr>
              <a:buFont typeface="Calibri"/>
              <a:buChar char="•"/>
              <a:defRPr/>
            </a:lvl1pPr>
            <a:lvl2pPr algn="l" rtl="0" marR="0" indent="-107950" marL="742950">
              <a:spcBef>
                <a:spcPts val="560"/>
              </a:spcBef>
              <a:buClr>
                <a:schemeClr val="dk1"/>
              </a:buClr>
              <a:buFont typeface="Calibri"/>
              <a:buChar char="–"/>
              <a:defRPr/>
            </a:lvl2pPr>
            <a:lvl3pPr algn="l" rtl="0" marR="0" indent="-76200" marL="1143000">
              <a:spcBef>
                <a:spcPts val="480"/>
              </a:spcBef>
              <a:buClr>
                <a:schemeClr val="dk1"/>
              </a:buClr>
              <a:buFont typeface="Calibri"/>
              <a:buChar char="•"/>
              <a:defRPr/>
            </a:lvl3pPr>
            <a:lvl4pPr algn="l" rtl="0" marR="0" indent="-101600" marL="1600200">
              <a:spcBef>
                <a:spcPts val="400"/>
              </a:spcBef>
              <a:buClr>
                <a:schemeClr val="dk1"/>
              </a:buClr>
              <a:buFont typeface="Calibri"/>
              <a:buChar char="–"/>
              <a:defRPr/>
            </a:lvl4pPr>
            <a:lvl5pPr algn="l" rtl="0" marR="0" indent="-101600" marL="2057400">
              <a:spcBef>
                <a:spcPts val="400"/>
              </a:spcBef>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11" name="Shape 11"/>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356350" x="6553200"/>
            <a:ext cy="365099" cx="2133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 name="Shape 83"/>
        <p:cNvGrpSpPr/>
        <p:nvPr/>
      </p:nvGrpSpPr>
      <p:grpSpPr>
        <a:xfrm>
          <a:off y="0" x="0"/>
          <a:ext cy="0" cx="0"/>
          <a:chOff y="0" x="0"/>
          <a:chExt cy="0" cx="0"/>
        </a:xfrm>
      </p:grpSpPr>
      <p:sp>
        <p:nvSpPr>
          <p:cNvPr id="84" name="Shape 84"/>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5" name="Shape 85"/>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a:spcBef>
                <a:spcPts val="0"/>
              </a:spcBef>
              <a:buNone/>
            </a:pPr>
            <a:r>
              <a:t/>
            </a:r>
            <a:endParaRPr/>
          </a:p>
          <a:p>
            <a:pPr algn="l" lvl="0" indent="0" marL="457200">
              <a:spcBef>
                <a:spcPts val="0"/>
              </a:spcBef>
              <a:buNone/>
            </a:pPr>
            <a:r>
              <a:t/>
            </a:r>
            <a:endParaRPr/>
          </a:p>
          <a:p>
            <a:pPr algn="l" lvl="0" indent="0" marL="914400">
              <a:spcBef>
                <a:spcPts val="0"/>
              </a:spcBef>
              <a:buNone/>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grpSp>
        <p:nvGrpSpPr>
          <p:cNvPr id="86" name="Shape 86"/>
          <p:cNvGrpSpPr/>
          <p:nvPr/>
        </p:nvGrpSpPr>
        <p:grpSpPr>
          <a:xfrm>
            <a:off y="5603392" x="0"/>
            <a:ext cy="1254607" cx="2886996"/>
            <a:chOff y="5603392" x="0"/>
            <a:chExt cy="1254607" cx="2886996"/>
          </a:xfrm>
        </p:grpSpPr>
        <p:pic>
          <p:nvPicPr>
            <p:cNvPr id="87" name="Shape 87"/>
            <p:cNvPicPr preferRelativeResize="0"/>
            <p:nvPr/>
          </p:nvPicPr>
          <p:blipFill rotWithShape="1">
            <a:blip r:embed="rId1">
              <a:alphaModFix/>
            </a:blip>
            <a:srcRect t="0" b="0" r="0" l="0"/>
            <a:stretch/>
          </p:blipFill>
          <p:spPr>
            <a:xfrm>
              <a:off y="5603392" x="838200"/>
              <a:ext cy="1254607" cx="1137371"/>
            </a:xfrm>
            <a:prstGeom prst="rect">
              <a:avLst/>
            </a:prstGeom>
            <a:noFill/>
            <a:ln>
              <a:noFill/>
            </a:ln>
          </p:spPr>
        </p:pic>
        <p:sp>
          <p:nvSpPr>
            <p:cNvPr id="88" name="Shape 88"/>
            <p:cNvSpPr txBox="1"/>
            <p:nvPr/>
          </p:nvSpPr>
          <p:spPr>
            <a:xfrm>
              <a:off y="5972432" x="0"/>
              <a:ext cy="400109" cx="288699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US" i="0">
                  <a:solidFill>
                    <a:srgbClr val="FF0000"/>
                  </a:solidFill>
                  <a:latin typeface="Nunito"/>
                  <a:ea typeface="Nunito"/>
                  <a:cs typeface="Nunito"/>
                  <a:sym typeface="Nunito"/>
                </a:rPr>
                <a:t>Global STSD Network</a:t>
              </a:r>
            </a:p>
          </p:txBody>
        </p:sp>
      </p:grpSp>
    </p:spTree>
  </p:cSld>
  <p:clrMap accent2="accent2" accent3="accent3" accent4="accent4" accent5="accent5" accent6="accent6" hlink="hlink" tx2="lt2" tx1="dk1" bg2="dk2" bg1="lt1" folHlink="folHlink" accent1="accent1"/>
  <p:sldLayoutIdLst>
    <p:sldLayoutId id="2147483659" r:id="rId2"/>
    <p:sldLayoutId id="2147483660" r:id="rId3"/>
    <p:sldLayoutId id="2147483661" r:id="rId4"/>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 name="Shape 101"/>
        <p:cNvGrpSpPr/>
        <p:nvPr/>
      </p:nvGrpSpPr>
      <p:grpSpPr>
        <a:xfrm>
          <a:off y="0" x="0"/>
          <a:ext cy="0" cx="0"/>
          <a:chOff y="0" x="0"/>
          <a:chExt cy="0" cx="0"/>
        </a:xfrm>
      </p:grpSpPr>
      <p:sp>
        <p:nvSpPr>
          <p:cNvPr id="102" name="Shape 102"/>
          <p:cNvSpPr txBox="1"/>
          <p:nvPr>
            <p:ph idx="11" type="ftr"/>
          </p:nvPr>
        </p:nvSpPr>
        <p:spPr>
          <a:xfrm>
            <a:off y="6356350" x="1896357"/>
            <a:ext cy="365125" cx="4828254"/>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3" name="Shape 103"/>
          <p:cNvSpPr txBox="1"/>
          <p:nvPr>
            <p:ph idx="12" type="sldNum"/>
          </p:nvPr>
        </p:nvSpPr>
        <p:spPr>
          <a:xfrm>
            <a:off y="6356350" x="8039100"/>
            <a:ext cy="365125" cx="647700"/>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grpSp>
        <p:nvGrpSpPr>
          <p:cNvPr id="104" name="Shape 104"/>
          <p:cNvGrpSpPr/>
          <p:nvPr/>
        </p:nvGrpSpPr>
        <p:grpSpPr>
          <a:xfrm>
            <a:off y="5603392" x="0"/>
            <a:ext cy="1254607" cx="2886996"/>
            <a:chOff y="5603392" x="0"/>
            <a:chExt cy="1254607" cx="2886996"/>
          </a:xfrm>
        </p:grpSpPr>
        <p:pic>
          <p:nvPicPr>
            <p:cNvPr id="105" name="Shape 105"/>
            <p:cNvPicPr preferRelativeResize="0"/>
            <p:nvPr/>
          </p:nvPicPr>
          <p:blipFill rotWithShape="1">
            <a:blip r:embed="rId1">
              <a:alphaModFix/>
            </a:blip>
            <a:srcRect t="0" b="0" r="0" l="0"/>
            <a:stretch/>
          </p:blipFill>
          <p:spPr>
            <a:xfrm>
              <a:off y="5603392" x="838200"/>
              <a:ext cy="1254607" cx="1137371"/>
            </a:xfrm>
            <a:prstGeom prst="rect">
              <a:avLst/>
            </a:prstGeom>
            <a:noFill/>
            <a:ln>
              <a:noFill/>
            </a:ln>
          </p:spPr>
        </p:pic>
        <p:sp>
          <p:nvSpPr>
            <p:cNvPr id="106" name="Shape 106"/>
            <p:cNvSpPr txBox="1"/>
            <p:nvPr/>
          </p:nvSpPr>
          <p:spPr>
            <a:xfrm>
              <a:off y="5972432" x="0"/>
              <a:ext cy="400109" cx="288699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US" i="0">
                  <a:solidFill>
                    <a:srgbClr val="FF0000"/>
                  </a:solidFill>
                  <a:latin typeface="Nunito"/>
                  <a:ea typeface="Nunito"/>
                  <a:cs typeface="Nunito"/>
                  <a:sym typeface="Nunito"/>
                </a:rPr>
                <a:t>Global STSD Network</a:t>
              </a:r>
            </a:p>
          </p:txBody>
        </p:sp>
      </p:grpSp>
    </p:spTree>
  </p:cSld>
  <p:clrMap accent2="accent2" accent3="accent3" accent4="accent4" accent5="accent5" accent6="accent6" hlink="hlink" tx2="lt2" tx1="dk1" bg2="dk2" bg1="lt1" folHlink="folHlink" accent1="accent1"/>
  <p:sldLayoutIdLst>
    <p:sldLayoutId id="2147483662" r:id="rId2"/>
    <p:sldLayoutId id="2147483663" r:id="rId3"/>
    <p:sldLayoutId id="2147483664" r:id="rId4"/>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5.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 Target="../media/image05.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3.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3.xml" Type="http://schemas.openxmlformats.org/officeDocument/2006/relationships/slideLayout" Id="rId1"/><Relationship Target="../media/image01.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3.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5.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5.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5.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6.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5.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7.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5.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5.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5.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5.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5.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5.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5.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5.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5.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5.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5.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4.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3.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3.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0.xml" Type="http://schemas.openxmlformats.org/officeDocument/2006/relationships/slideLayout" Id="rId1"/><Relationship Target="../media/image09.png" Type="http://schemas.openxmlformats.org/officeDocument/2006/relationships/image" Id="rId3"/></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0.xml" Type="http://schemas.openxmlformats.org/officeDocument/2006/relationships/slideLayout" Id="rId1"/><Relationship Target="../media/image06.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0.xml" Type="http://schemas.openxmlformats.org/officeDocument/2006/relationships/slideLayout" Id="rId1"/><Relationship Target="../media/image04.jp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4.xml" Type="http://schemas.openxmlformats.org/officeDocument/2006/relationships/slideLayout" Id="rId1"/><Relationship Target="../media/image07.jp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4.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5.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2.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5.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3.xml" Type="http://schemas.openxmlformats.org/officeDocument/2006/relationships/slideLayout" Id="rId1"/><Relationship Target="../media/image02.gif" Type="http://schemas.openxmlformats.org/officeDocument/2006/relationships/image" Id="rId4"/><Relationship Target="../media/image03.jpg" Type="http://schemas.openxmlformats.org/officeDocument/2006/relationships/image" Id="rId3"/></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3.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3.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3.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3.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3.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3.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1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5.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13.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13.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5.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5.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5.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ctrTitle"/>
          </p:nvPr>
        </p:nvSpPr>
        <p:spPr>
          <a:xfrm>
            <a:off y="355600" x="177800"/>
            <a:ext cy="3416299" cx="8788400"/>
          </a:xfrm>
          <a:prstGeom prst="rect">
            <a:avLst/>
          </a:prstGeom>
          <a:noFill/>
          <a:ln>
            <a:noFill/>
          </a:ln>
        </p:spPr>
        <p:txBody>
          <a:bodyPr bIns="45700" rIns="91425" lIns="91425" tIns="45700" anchor="t" anchorCtr="0">
            <a:noAutofit/>
          </a:bodyPr>
          <a:lstStyle/>
          <a:p>
            <a:pPr algn="ctr" rtl="0" lvl="0" marR="0" indent="0" marL="0">
              <a:spcBef>
                <a:spcPts val="0"/>
              </a:spcBef>
              <a:buClr>
                <a:srgbClr val="0000FF"/>
              </a:buClr>
              <a:buSzPct val="25000"/>
              <a:buFont typeface="Calibri"/>
              <a:buNone/>
            </a:pPr>
            <a:r>
              <a:rPr strike="noStrike" u="none" b="0" cap="none" baseline="0" sz="4000" lang="en-US" i="0">
                <a:solidFill>
                  <a:srgbClr val="0000FF"/>
                </a:solidFill>
                <a:latin typeface="Calibri"/>
                <a:ea typeface="Calibri"/>
                <a:cs typeface="Calibri"/>
                <a:sym typeface="Calibri"/>
              </a:rPr>
              <a:t>Positive Participative Innovation </a:t>
            </a:r>
            <a:br>
              <a:rPr strike="noStrike" u="none" b="0" cap="none" baseline="0" sz="4000" lang="en-US" i="0">
                <a:solidFill>
                  <a:srgbClr val="0000FF"/>
                </a:solidFill>
                <a:latin typeface="Calibri"/>
                <a:ea typeface="Calibri"/>
                <a:cs typeface="Calibri"/>
                <a:sym typeface="Calibri"/>
              </a:rPr>
            </a:br>
            <a:r>
              <a:rPr strike="noStrike" u="none" b="0" cap="none" baseline="0" sz="2000" lang="en-US" i="0">
                <a:solidFill>
                  <a:srgbClr val="FF0000"/>
                </a:solidFill>
                <a:latin typeface="Calibri"/>
                <a:ea typeface="Calibri"/>
                <a:cs typeface="Calibri"/>
                <a:sym typeface="Calibri"/>
              </a:rPr>
              <a:t>Merging Principles And Practices From </a:t>
            </a:r>
            <a:br>
              <a:rPr strike="noStrike" u="none" b="0" cap="none" baseline="0" sz="2000" lang="en-US" i="0">
                <a:solidFill>
                  <a:srgbClr val="FF0000"/>
                </a:solidFill>
                <a:latin typeface="Calibri"/>
                <a:ea typeface="Calibri"/>
                <a:cs typeface="Calibri"/>
                <a:sym typeface="Calibri"/>
              </a:rPr>
            </a:br>
            <a:r>
              <a:rPr strike="noStrike" u="none" b="0" cap="none" baseline="0" sz="2000" lang="en-US" i="0">
                <a:solidFill>
                  <a:srgbClr val="FF0000"/>
                </a:solidFill>
                <a:latin typeface="Calibri"/>
                <a:ea typeface="Calibri"/>
                <a:cs typeface="Calibri"/>
                <a:sym typeface="Calibri"/>
              </a:rPr>
              <a:t>Socio-technical Systems Design, Appreciative Inquiry And Design Thinking </a:t>
            </a:r>
            <a:br>
              <a:rPr strike="noStrike" u="none" b="0" cap="none" baseline="0" sz="1600" lang="en-US" i="0">
                <a:solidFill>
                  <a:srgbClr val="0000FF"/>
                </a:solidFill>
                <a:latin typeface="Calibri"/>
                <a:ea typeface="Calibri"/>
                <a:cs typeface="Calibri"/>
                <a:sym typeface="Calibri"/>
              </a:rPr>
            </a:br>
            <a:br>
              <a:rPr strike="noStrike" u="none" b="0" cap="none" baseline="0" sz="3600" lang="en-US" i="0">
                <a:solidFill>
                  <a:srgbClr val="0000FF"/>
                </a:solidFill>
                <a:latin typeface="Calibri"/>
                <a:ea typeface="Calibri"/>
                <a:cs typeface="Calibri"/>
                <a:sym typeface="Calibri"/>
              </a:rPr>
            </a:br>
            <a:r>
              <a:rPr strike="noStrike" u="none" b="0" cap="none" baseline="30000" sz="3600" lang="en-US" i="0">
                <a:solidFill>
                  <a:schemeClr val="dk1"/>
                </a:solidFill>
                <a:latin typeface="Calibri"/>
                <a:ea typeface="Calibri"/>
                <a:cs typeface="Calibri"/>
                <a:sym typeface="Calibri"/>
              </a:rPr>
              <a:t>A Roadmap For Organizations And Networks That Want To Deliver More Impact, Value AND Enjoyment,</a:t>
            </a:r>
            <a:r>
              <a:rPr strike="noStrike" u="none" b="0" cap="none" baseline="0" sz="3600" lang="en-US" i="0">
                <a:solidFill>
                  <a:schemeClr val="dk1"/>
                </a:solidFill>
                <a:latin typeface="Calibri"/>
                <a:ea typeface="Calibri"/>
                <a:cs typeface="Calibri"/>
                <a:sym typeface="Calibri"/>
              </a:rPr>
              <a:t> </a:t>
            </a:r>
            <a:r>
              <a:rPr strike="noStrike" u="none" b="0" cap="none" baseline="30000" sz="3600" lang="en-US" i="0">
                <a:solidFill>
                  <a:schemeClr val="dk1"/>
                </a:solidFill>
                <a:latin typeface="Calibri"/>
                <a:ea typeface="Calibri"/>
                <a:cs typeface="Calibri"/>
                <a:sym typeface="Calibri"/>
              </a:rPr>
              <a:t>Quickly</a:t>
            </a:r>
            <a:br>
              <a:rPr strike="noStrike" u="none" b="0" cap="none" baseline="30000" sz="3600" lang="en-US" i="0">
                <a:solidFill>
                  <a:schemeClr val="dk1"/>
                </a:solidFill>
                <a:latin typeface="Calibri"/>
                <a:ea typeface="Calibri"/>
                <a:cs typeface="Calibri"/>
                <a:sym typeface="Calibri"/>
              </a:rPr>
            </a:br>
            <a:r>
              <a:rPr strike="noStrike" u="none" b="0" cap="none" baseline="0" sz="4400" lang="en-US" i="0">
                <a:solidFill>
                  <a:srgbClr val="0000FF"/>
                </a:solidFill>
                <a:latin typeface="Calibri"/>
                <a:ea typeface="Calibri"/>
                <a:cs typeface="Calibri"/>
                <a:sym typeface="Calibri"/>
              </a:rPr>
              <a:t> </a:t>
            </a:r>
          </a:p>
        </p:txBody>
      </p:sp>
      <p:sp>
        <p:nvSpPr>
          <p:cNvPr id="124" name="Shape 124"/>
          <p:cNvSpPr txBox="1"/>
          <p:nvPr>
            <p:ph idx="1" type="subTitle"/>
          </p:nvPr>
        </p:nvSpPr>
        <p:spPr>
          <a:xfrm>
            <a:off y="4267200" x="406400"/>
            <a:ext cy="1168400" cx="8559800"/>
          </a:xfrm>
          <a:prstGeom prst="rect">
            <a:avLst/>
          </a:prstGeom>
          <a:noFill/>
          <a:ln>
            <a:noFill/>
          </a:ln>
        </p:spPr>
        <p:txBody>
          <a:bodyPr bIns="45700" rIns="91425" lIns="91425" tIns="45700" anchor="t" anchorCtr="0">
            <a:noAutofit/>
          </a:bodyPr>
          <a:lstStyle/>
          <a:p>
            <a:pPr algn="ctr" rtl="0" lvl="0" marR="0" indent="0" marL="0">
              <a:spcBef>
                <a:spcPts val="0"/>
              </a:spcBef>
              <a:buClr>
                <a:srgbClr val="888888"/>
              </a:buClr>
              <a:buSzPct val="25000"/>
              <a:buFont typeface="Calibri"/>
              <a:buNone/>
            </a:pPr>
            <a:r>
              <a:rPr strike="noStrike" u="none" b="0" cap="none" baseline="0" sz="2400" lang="en-US" i="0">
                <a:solidFill>
                  <a:srgbClr val="888888"/>
                </a:solidFill>
                <a:latin typeface="Calibri"/>
                <a:ea typeface="Calibri"/>
                <a:cs typeface="Calibri"/>
                <a:sym typeface="Calibri"/>
              </a:rPr>
              <a:t>Prototype Workshop, Montreal, Sept 15-16, 2014   </a:t>
            </a:r>
          </a:p>
          <a:p>
            <a:pPr algn="ctr" rtl="0" lvl="0" marR="0" indent="0" marL="0">
              <a:spcBef>
                <a:spcPts val="480"/>
              </a:spcBef>
              <a:buClr>
                <a:srgbClr val="888888"/>
              </a:buClr>
              <a:buSzPct val="25000"/>
              <a:buFont typeface="Calibri"/>
              <a:buNone/>
            </a:pPr>
            <a:r>
              <a:rPr strike="noStrike" u="none" b="0" cap="none" baseline="0" sz="2400" lang="en-US" i="0">
                <a:solidFill>
                  <a:srgbClr val="888888"/>
                </a:solidFill>
                <a:latin typeface="Calibri"/>
                <a:ea typeface="Calibri"/>
                <a:cs typeface="Calibri"/>
                <a:sym typeface="Calibri"/>
              </a:rPr>
              <a:t>Bernard J Mohr, Don DeGuerre, Douglas Austrom </a:t>
            </a:r>
          </a:p>
        </p:txBody>
      </p:sp>
      <p:sp>
        <p:nvSpPr>
          <p:cNvPr id="125" name="Shape 125"/>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26" name="Shape 126"/>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pic>
        <p:nvPicPr>
          <p:cNvPr id="205" name="Shape 205"/>
          <p:cNvPicPr preferRelativeResize="0"/>
          <p:nvPr/>
        </p:nvPicPr>
        <p:blipFill>
          <a:blip r:embed="rId3">
            <a:alphaModFix/>
          </a:blip>
          <a:stretch>
            <a:fillRect/>
          </a:stretch>
        </p:blipFill>
        <p:spPr>
          <a:xfrm>
            <a:off y="346000" x="78275"/>
            <a:ext cy="6025125" cx="88315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y="0" x="0"/>
          <a:ext cy="0" cx="0"/>
          <a:chOff y="0" x="0"/>
          <a:chExt cy="0" cx="0"/>
        </a:xfrm>
      </p:grpSpPr>
      <p:sp>
        <p:nvSpPr>
          <p:cNvPr id="210" name="Shape 210"/>
          <p:cNvSpPr txBox="1"/>
          <p:nvPr/>
        </p:nvSpPr>
        <p:spPr>
          <a:xfrm>
            <a:off y="302975" x="115450"/>
            <a:ext cy="1498199" cx="8705399"/>
          </a:xfrm>
          <a:prstGeom prst="rect">
            <a:avLst/>
          </a:prstGeom>
          <a:noFill/>
          <a:ln>
            <a:noFill/>
          </a:ln>
        </p:spPr>
        <p:txBody>
          <a:bodyPr bIns="91425" rIns="91425" lIns="91425" tIns="91425" anchor="t" anchorCtr="0">
            <a:noAutofit/>
          </a:bodyPr>
          <a:lstStyle/>
          <a:p>
            <a:pPr algn="l" rtl="0" lvl="0">
              <a:spcBef>
                <a:spcPts val="0"/>
              </a:spcBef>
              <a:buClr>
                <a:schemeClr val="dk1"/>
              </a:buClr>
              <a:buSzPct val="30555"/>
              <a:buFont typeface="Arial"/>
              <a:buNone/>
            </a:pPr>
            <a:r>
              <a:rPr sz="3600" lang="en-US">
                <a:solidFill>
                  <a:srgbClr val="FF0000"/>
                </a:solidFill>
                <a:latin typeface="Calibri"/>
                <a:ea typeface="Calibri"/>
                <a:cs typeface="Calibri"/>
                <a:sym typeface="Calibri"/>
              </a:rPr>
              <a:t>From Socio-Technical Systems Design Theory:</a:t>
            </a:r>
          </a:p>
          <a:p>
            <a:pPr algn="l">
              <a:spcBef>
                <a:spcPts val="0"/>
              </a:spcBef>
              <a:buNone/>
            </a:pPr>
            <a:r>
              <a:rPr sz="3600" lang="en-US">
                <a:solidFill>
                  <a:srgbClr val="0000FF"/>
                </a:solidFill>
                <a:latin typeface="Calibri"/>
                <a:ea typeface="Calibri"/>
                <a:cs typeface="Calibri"/>
                <a:sym typeface="Calibri"/>
              </a:rPr>
              <a:t>Essential Ideas and Practices for PPI</a:t>
            </a:r>
          </a:p>
        </p:txBody>
      </p:sp>
      <p:sp>
        <p:nvSpPr>
          <p:cNvPr id="211" name="Shape 211"/>
          <p:cNvSpPr txBox="1"/>
          <p:nvPr/>
        </p:nvSpPr>
        <p:spPr>
          <a:xfrm>
            <a:off y="1707625" x="963975"/>
            <a:ext cy="4585799" cx="7642800"/>
          </a:xfrm>
          <a:prstGeom prst="rect">
            <a:avLst/>
          </a:prstGeom>
          <a:noFill/>
          <a:ln>
            <a:noFill/>
          </a:ln>
        </p:spPr>
        <p:txBody>
          <a:bodyPr bIns="91425" rIns="91425" lIns="91425" tIns="91425" anchor="t" anchorCtr="0">
            <a:noAutofit/>
          </a:bodyPr>
          <a:lstStyle/>
          <a:p>
            <a:pPr rtl="0">
              <a:spcBef>
                <a:spcPts val="0"/>
              </a:spcBef>
              <a:buNone/>
            </a:pPr>
            <a:r>
              <a:t/>
            </a:r>
            <a:endParaRPr sz="2400" i="1">
              <a:latin typeface="Calibri"/>
              <a:ea typeface="Calibri"/>
              <a:cs typeface="Calibri"/>
              <a:sym typeface="Calibri"/>
            </a:endParaRPr>
          </a:p>
          <a:p>
            <a:pPr rtl="0">
              <a:spcBef>
                <a:spcPts val="0"/>
              </a:spcBef>
              <a:buNone/>
            </a:pPr>
            <a:r>
              <a:rPr sz="2400" lang="en-US" i="1">
                <a:latin typeface="Calibri"/>
                <a:ea typeface="Calibri"/>
                <a:cs typeface="Calibri"/>
                <a:sym typeface="Calibri"/>
              </a:rPr>
              <a:t>People who live in the systemic challenge are their own best experts to find solutions.  </a:t>
            </a:r>
          </a:p>
          <a:p>
            <a:pPr rtl="0">
              <a:spcBef>
                <a:spcPts val="0"/>
              </a:spcBef>
              <a:buNone/>
            </a:pPr>
            <a:r>
              <a:t/>
            </a:r>
            <a:endParaRPr sz="2400" i="1">
              <a:latin typeface="Calibri"/>
              <a:ea typeface="Calibri"/>
              <a:cs typeface="Calibri"/>
              <a:sym typeface="Calibri"/>
            </a:endParaRPr>
          </a:p>
          <a:p>
            <a:pPr rtl="0">
              <a:spcBef>
                <a:spcPts val="0"/>
              </a:spcBef>
              <a:buNone/>
            </a:pPr>
            <a:r>
              <a:rPr sz="2400" lang="en-US" i="1">
                <a:latin typeface="Calibri"/>
                <a:ea typeface="Calibri"/>
                <a:cs typeface="Calibri"/>
                <a:sym typeface="Calibri"/>
              </a:rPr>
              <a:t>Everyone is capable of being an innovator. </a:t>
            </a:r>
          </a:p>
          <a:p>
            <a:pPr rtl="0">
              <a:spcBef>
                <a:spcPts val="0"/>
              </a:spcBef>
              <a:buNone/>
            </a:pPr>
            <a:r>
              <a:t/>
            </a:r>
            <a:endParaRPr sz="2400" i="1">
              <a:latin typeface="Calibri"/>
              <a:ea typeface="Calibri"/>
              <a:cs typeface="Calibri"/>
              <a:sym typeface="Calibri"/>
            </a:endParaRPr>
          </a:p>
          <a:p>
            <a:pPr rtl="0">
              <a:spcBef>
                <a:spcPts val="0"/>
              </a:spcBef>
              <a:buNone/>
            </a:pPr>
            <a:r>
              <a:rPr sz="2400" lang="en-US" i="1">
                <a:latin typeface="Calibri"/>
                <a:ea typeface="Calibri"/>
                <a:cs typeface="Calibri"/>
                <a:sym typeface="Calibri"/>
              </a:rPr>
              <a:t>People who will live with the outcome, design the innovations.</a:t>
            </a:r>
          </a:p>
          <a:p>
            <a:pPr rtl="0">
              <a:spcBef>
                <a:spcPts val="0"/>
              </a:spcBef>
              <a:buNone/>
            </a:pPr>
            <a:r>
              <a:t/>
            </a:r>
            <a:endParaRPr sz="2400" i="1">
              <a:latin typeface="Calibri"/>
              <a:ea typeface="Calibri"/>
              <a:cs typeface="Calibri"/>
              <a:sym typeface="Calibri"/>
            </a:endParaRPr>
          </a:p>
          <a:p>
            <a:pPr>
              <a:spcBef>
                <a:spcPts val="0"/>
              </a:spcBef>
              <a:buNone/>
            </a:pPr>
            <a:r>
              <a:rPr sz="2400" lang="en-US" i="1">
                <a:latin typeface="Calibri"/>
                <a:ea typeface="Calibri"/>
                <a:cs typeface="Calibri"/>
                <a:sym typeface="Calibri"/>
              </a:rPr>
              <a:t>Innovation is not either social or technical -- it is always socio-technical.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65276" x="457200"/>
            <a:ext cy="1143000" cx="82296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z="3000" lang="en-US">
                <a:solidFill>
                  <a:srgbClr val="FF0000"/>
                </a:solidFill>
                <a:latin typeface="Calibri"/>
                <a:ea typeface="Calibri"/>
                <a:cs typeface="Calibri"/>
                <a:sym typeface="Calibri"/>
              </a:rPr>
              <a:t>From Design Thinking:</a:t>
            </a:r>
          </a:p>
          <a:p>
            <a:pPr algn="l" rtl="0" lvl="0">
              <a:spcBef>
                <a:spcPts val="0"/>
              </a:spcBef>
              <a:buClr>
                <a:schemeClr val="dk1"/>
              </a:buClr>
              <a:buSzPct val="36666"/>
              <a:buFont typeface="Arial"/>
              <a:buNone/>
            </a:pPr>
            <a:r>
              <a:rPr sz="3000" lang="en-US">
                <a:solidFill>
                  <a:schemeClr val="hlink"/>
                </a:solidFill>
                <a:latin typeface="Calibri"/>
                <a:ea typeface="Calibri"/>
                <a:cs typeface="Calibri"/>
                <a:sym typeface="Calibri"/>
              </a:rPr>
              <a:t>Essential Ideas and Practices for PPI</a:t>
            </a:r>
          </a:p>
          <a:p>
            <a:pPr algn="l" rtl="0" lvl="0" marR="0" indent="0" marL="0">
              <a:spcBef>
                <a:spcPts val="0"/>
              </a:spcBef>
              <a:buClr>
                <a:schemeClr val="dk1"/>
              </a:buClr>
              <a:buFont typeface="Calibri"/>
              <a:buNone/>
            </a:pPr>
            <a:r>
              <a:t/>
            </a:r>
            <a:endParaRPr sz="3000">
              <a:solidFill>
                <a:srgbClr val="0000FF"/>
              </a:solidFill>
              <a:latin typeface="Calibri"/>
              <a:ea typeface="Calibri"/>
              <a:cs typeface="Calibri"/>
              <a:sym typeface="Calibri"/>
            </a:endParaRPr>
          </a:p>
        </p:txBody>
      </p:sp>
      <p:sp>
        <p:nvSpPr>
          <p:cNvPr id="217" name="Shape 217"/>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a:t>
            </a:r>
            <a:r>
              <a:rPr sz="1200" lang="en-US">
                <a:solidFill>
                  <a:srgbClr val="888888"/>
                </a:solidFill>
                <a:latin typeface="Calibri"/>
                <a:ea typeface="Calibri"/>
                <a:cs typeface="Calibri"/>
                <a:sym typeface="Calibri"/>
              </a:rPr>
              <a:t>6</a:t>
            </a:r>
            <a:r>
              <a:rPr strike="noStrike" u="none" b="0" cap="none" baseline="0" sz="1200" lang="en-US" i="0">
                <a:solidFill>
                  <a:srgbClr val="888888"/>
                </a:solidFill>
                <a:latin typeface="Calibri"/>
                <a:ea typeface="Calibri"/>
                <a:cs typeface="Calibri"/>
                <a:sym typeface="Calibri"/>
              </a:rPr>
              <a:t>, 2014   Bernard J Mohr, Don DeGuerre, Doug Austrom </a:t>
            </a:r>
          </a:p>
        </p:txBody>
      </p:sp>
      <p:sp>
        <p:nvSpPr>
          <p:cNvPr id="218" name="Shape 218"/>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19" name="Shape 219"/>
          <p:cNvSpPr txBox="1"/>
          <p:nvPr>
            <p:ph idx="1" type="body"/>
          </p:nvPr>
        </p:nvSpPr>
        <p:spPr>
          <a:xfrm>
            <a:off y="1208275" x="190050"/>
            <a:ext cy="5225999" cx="8763899"/>
          </a:xfrm>
          <a:prstGeom prst="rect">
            <a:avLst/>
          </a:prstGeom>
          <a:noFill/>
          <a:ln>
            <a:noFill/>
          </a:ln>
        </p:spPr>
        <p:txBody>
          <a:bodyPr bIns="45700" rIns="91425" lIns="91425" tIns="45700" anchor="t" anchorCtr="0">
            <a:noAutofit/>
          </a:bodyPr>
          <a:lstStyle/>
          <a:p>
            <a:pPr algn="l" rtl="0" lvl="0" marR="0" indent="-317500" marL="457200">
              <a:lnSpc>
                <a:spcPct val="85000"/>
              </a:lnSpc>
              <a:spcBef>
                <a:spcPts val="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Human-centered and inclusive </a:t>
            </a:r>
            <a:r>
              <a:rPr strike="noStrike" u="none" b="1" cap="none" baseline="0" sz="2000" lang="en-US" i="0">
                <a:solidFill>
                  <a:schemeClr val="dk1"/>
                </a:solidFill>
                <a:latin typeface="Calibri"/>
                <a:ea typeface="Calibri"/>
                <a:cs typeface="Calibri"/>
                <a:sym typeface="Calibri"/>
              </a:rPr>
              <a:t>-- </a:t>
            </a:r>
            <a:r>
              <a:rPr strike="noStrike" u="none" b="0" cap="none" baseline="0" sz="2000" lang="en-US" i="1">
                <a:solidFill>
                  <a:schemeClr val="dk1"/>
                </a:solidFill>
                <a:latin typeface="Calibri"/>
                <a:ea typeface="Calibri"/>
                <a:cs typeface="Calibri"/>
                <a:sym typeface="Calibri"/>
              </a:rPr>
              <a:t>Effective solutions will be collaborative and developed with the people who will use them.</a:t>
            </a:r>
          </a:p>
          <a:p>
            <a:pPr algn="l" rtl="0" lvl="0" marR="0" indent="-317500" marL="457200">
              <a:lnSpc>
                <a:spcPct val="85000"/>
              </a:lnSpc>
              <a:spcBef>
                <a:spcPts val="100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Systemic</a:t>
            </a:r>
            <a:r>
              <a:rPr strike="noStrike" u="none" b="1" cap="none" baseline="0" sz="2400" lang="en-US" i="0">
                <a:solidFill>
                  <a:schemeClr val="dk1"/>
                </a:solidFill>
                <a:latin typeface="Calibri"/>
                <a:ea typeface="Calibri"/>
                <a:cs typeface="Calibri"/>
                <a:sym typeface="Calibri"/>
              </a:rPr>
              <a:t> </a:t>
            </a:r>
            <a:r>
              <a:rPr strike="noStrike" u="none" b="1" cap="none" baseline="0" sz="2000" lang="en-US" i="0">
                <a:solidFill>
                  <a:schemeClr val="dk1"/>
                </a:solidFill>
                <a:latin typeface="Calibri"/>
                <a:ea typeface="Calibri"/>
                <a:cs typeface="Calibri"/>
                <a:sym typeface="Calibri"/>
              </a:rPr>
              <a:t>– </a:t>
            </a:r>
            <a:r>
              <a:rPr strike="noStrike" u="none" b="0" cap="none" baseline="0" sz="2000" lang="en-US" i="1">
                <a:solidFill>
                  <a:schemeClr val="dk1"/>
                </a:solidFill>
                <a:latin typeface="Calibri"/>
                <a:ea typeface="Calibri"/>
                <a:cs typeface="Calibri"/>
                <a:sym typeface="Calibri"/>
              </a:rPr>
              <a:t>Design a</a:t>
            </a:r>
            <a:r>
              <a:rPr strike="noStrike" u="none" b="1" cap="none" baseline="0" sz="2000" lang="en-US" i="0">
                <a:solidFill>
                  <a:schemeClr val="dk1"/>
                </a:solidFill>
                <a:latin typeface="Calibri"/>
                <a:ea typeface="Calibri"/>
                <a:cs typeface="Calibri"/>
                <a:sym typeface="Calibri"/>
              </a:rPr>
              <a:t> </a:t>
            </a:r>
            <a:r>
              <a:rPr strike="noStrike" u="none" b="0" cap="none" baseline="0" sz="2000" lang="en-US" i="1">
                <a:solidFill>
                  <a:schemeClr val="dk1"/>
                </a:solidFill>
                <a:latin typeface="Calibri"/>
                <a:ea typeface="Calibri"/>
                <a:cs typeface="Calibri"/>
                <a:sym typeface="Calibri"/>
              </a:rPr>
              <a:t>solution within its larger context.</a:t>
            </a:r>
          </a:p>
          <a:p>
            <a:pPr algn="l" rtl="0" lvl="0" marR="0" indent="-317500" marL="457200">
              <a:lnSpc>
                <a:spcPct val="85000"/>
              </a:lnSpc>
              <a:spcBef>
                <a:spcPts val="100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Elegant -</a:t>
            </a:r>
            <a:r>
              <a:rPr strike="noStrike" u="none" b="1" cap="none" baseline="0" sz="2400" lang="en-US" i="0">
                <a:solidFill>
                  <a:schemeClr val="dk1"/>
                </a:solidFill>
                <a:latin typeface="Calibri"/>
                <a:ea typeface="Calibri"/>
                <a:cs typeface="Calibri"/>
                <a:sym typeface="Calibri"/>
              </a:rPr>
              <a:t>- </a:t>
            </a:r>
            <a:r>
              <a:rPr strike="noStrike" u="none" b="0" cap="none" baseline="0" sz="2000" lang="en-US" i="1">
                <a:solidFill>
                  <a:schemeClr val="dk1"/>
                </a:solidFill>
                <a:latin typeface="Calibri"/>
                <a:ea typeface="Calibri"/>
                <a:cs typeface="Calibri"/>
                <a:sym typeface="Calibri"/>
              </a:rPr>
              <a:t>Complex problems require simple, clear solutions.</a:t>
            </a:r>
          </a:p>
          <a:p>
            <a:pPr algn="l" rtl="0" lvl="0" marR="0" indent="-317500" marL="457200">
              <a:lnSpc>
                <a:spcPct val="85000"/>
              </a:lnSpc>
              <a:spcBef>
                <a:spcPts val="100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Desirable and inspiring </a:t>
            </a:r>
            <a:r>
              <a:rPr strike="noStrike" u="none" b="1" cap="none" baseline="0" sz="2400" lang="en-US" i="0">
                <a:solidFill>
                  <a:schemeClr val="dk1"/>
                </a:solidFill>
                <a:latin typeface="Calibri"/>
                <a:ea typeface="Calibri"/>
                <a:cs typeface="Calibri"/>
                <a:sym typeface="Calibri"/>
              </a:rPr>
              <a:t>-- </a:t>
            </a:r>
            <a:r>
              <a:rPr strike="noStrike" u="none" b="0" cap="none" baseline="0" sz="2000" lang="en-US" i="1">
                <a:solidFill>
                  <a:schemeClr val="dk1"/>
                </a:solidFill>
                <a:latin typeface="Calibri"/>
                <a:ea typeface="Calibri"/>
                <a:cs typeface="Calibri"/>
                <a:sym typeface="Calibri"/>
              </a:rPr>
              <a:t>Successful solutions advance the human experience, give meaning to people’s lives, and raise their hopes and expectations.</a:t>
            </a:r>
          </a:p>
          <a:p>
            <a:pPr algn="l" rtl="0" lvl="0" marR="0" indent="-317500" marL="457200">
              <a:lnSpc>
                <a:spcPct val="85000"/>
              </a:lnSpc>
              <a:spcBef>
                <a:spcPts val="100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Transformational</a:t>
            </a:r>
            <a:r>
              <a:rPr strike="noStrike" u="none" b="1" cap="none" baseline="0" sz="2400" lang="en-US" i="0">
                <a:solidFill>
                  <a:schemeClr val="dk1"/>
                </a:solidFill>
                <a:latin typeface="Calibri"/>
                <a:ea typeface="Calibri"/>
                <a:cs typeface="Calibri"/>
                <a:sym typeface="Calibri"/>
              </a:rPr>
              <a:t> -- </a:t>
            </a:r>
            <a:r>
              <a:rPr strike="noStrike" u="none" b="0" cap="none" baseline="0" sz="2000" lang="en-US" i="1">
                <a:solidFill>
                  <a:schemeClr val="dk1"/>
                </a:solidFill>
                <a:latin typeface="Calibri"/>
                <a:ea typeface="Calibri"/>
                <a:cs typeface="Calibri"/>
                <a:sym typeface="Calibri"/>
              </a:rPr>
              <a:t>Exceptional problems demand solutions that may be radical and even disruptive.</a:t>
            </a:r>
          </a:p>
          <a:p>
            <a:pPr algn="l" rtl="0" lvl="0" marR="0" indent="-317500" marL="457200">
              <a:lnSpc>
                <a:spcPct val="85000"/>
              </a:lnSpc>
              <a:spcBef>
                <a:spcPts val="1000"/>
              </a:spcBef>
              <a:spcAft>
                <a:spcPts val="0"/>
              </a:spcAft>
              <a:buClr>
                <a:srgbClr val="000000"/>
              </a:buClr>
              <a:buSzPct val="100000"/>
              <a:buFont typeface="Calibri"/>
              <a:buChar char="●"/>
            </a:pPr>
            <a:r>
              <a:rPr strike="noStrike" u="none" b="1" cap="none" baseline="0" sz="2400" lang="en-US" i="0">
                <a:solidFill>
                  <a:srgbClr val="0000FF"/>
                </a:solidFill>
                <a:latin typeface="Calibri"/>
                <a:ea typeface="Calibri"/>
                <a:cs typeface="Calibri"/>
                <a:sym typeface="Calibri"/>
              </a:rPr>
              <a:t>Sustainable</a:t>
            </a:r>
            <a:r>
              <a:rPr strike="noStrike" u="none" b="1" cap="none" baseline="0" sz="2400" lang="en-US" i="0">
                <a:solidFill>
                  <a:schemeClr val="dk1"/>
                </a:solidFill>
                <a:latin typeface="Calibri"/>
                <a:ea typeface="Calibri"/>
                <a:cs typeface="Calibri"/>
                <a:sym typeface="Calibri"/>
              </a:rPr>
              <a:t> -- </a:t>
            </a:r>
            <a:r>
              <a:rPr strike="noStrike" u="none" b="0" cap="none" baseline="0" sz="2000" lang="en-US" i="1">
                <a:solidFill>
                  <a:schemeClr val="dk1"/>
                </a:solidFill>
                <a:latin typeface="Calibri"/>
                <a:ea typeface="Calibri"/>
                <a:cs typeface="Calibri"/>
                <a:sym typeface="Calibri"/>
              </a:rPr>
              <a:t>Every solution needs to be robust, responsible and designed with regard to its long-term impact on the environment and society.</a:t>
            </a:r>
          </a:p>
          <a:p>
            <a:pPr algn="r" rtl="0" lvl="0" marR="0" indent="0" marL="139700">
              <a:lnSpc>
                <a:spcPct val="85000"/>
              </a:lnSpc>
              <a:spcBef>
                <a:spcPts val="1000"/>
              </a:spcBef>
              <a:spcAft>
                <a:spcPts val="1000"/>
              </a:spcAft>
              <a:buClr>
                <a:srgbClr val="000000"/>
              </a:buClr>
              <a:buSzPct val="25000"/>
              <a:buFont typeface="Calibri"/>
              <a:buNone/>
            </a:pPr>
            <a:r>
              <a:rPr strike="noStrike" u="none" b="0" cap="none" baseline="0" sz="2000" lang="en-US" i="0">
                <a:solidFill>
                  <a:schemeClr val="dk1"/>
                </a:solidFill>
                <a:latin typeface="Calibri"/>
                <a:ea typeface="Calibri"/>
                <a:cs typeface="Calibri"/>
                <a:sym typeface="Calibri"/>
              </a:rPr>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
        <p:nvSpPr>
          <p:cNvPr id="224" name="Shape 224"/>
          <p:cNvSpPr txBox="1"/>
          <p:nvPr>
            <p:ph type="title"/>
          </p:nvPr>
        </p:nvSpPr>
        <p:spPr>
          <a:xfrm>
            <a:off y="423012" x="525800"/>
            <a:ext cy="1143000" cx="86868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0" cap="none" baseline="0" sz="3600" lang="en-US" i="0">
                <a:solidFill>
                  <a:srgbClr val="0000FF"/>
                </a:solidFill>
                <a:latin typeface="Calibri"/>
                <a:ea typeface="Calibri"/>
                <a:cs typeface="Calibri"/>
                <a:sym typeface="Calibri"/>
              </a:rPr>
              <a:t>Desired Outcomes of Design</a:t>
            </a:r>
            <a:r>
              <a:rPr strike="noStrike" u="none" b="0" cap="none" baseline="0" sz="3600" lang="en-US" i="0">
                <a:solidFill>
                  <a:schemeClr val="dk1"/>
                </a:solidFill>
                <a:latin typeface="Calibri"/>
                <a:ea typeface="Calibri"/>
                <a:cs typeface="Calibri"/>
                <a:sym typeface="Calibri"/>
              </a:rPr>
              <a:t> </a:t>
            </a:r>
            <a:r>
              <a:rPr strike="noStrike" u="none" b="0" cap="none" baseline="0" sz="3600" lang="en-US" i="0">
                <a:solidFill>
                  <a:srgbClr val="0000FF"/>
                </a:solidFill>
                <a:latin typeface="Calibri"/>
                <a:ea typeface="Calibri"/>
                <a:cs typeface="Calibri"/>
                <a:sym typeface="Calibri"/>
              </a:rPr>
              <a:t>Thinking</a:t>
            </a:r>
            <a:r>
              <a:rPr strike="noStrike" u="none" b="0" cap="none" baseline="0" sz="4800" lang="en-US" i="0">
                <a:solidFill>
                  <a:schemeClr val="dk1"/>
                </a:solidFill>
                <a:latin typeface="Calibri"/>
                <a:ea typeface="Calibri"/>
                <a:cs typeface="Calibri"/>
                <a:sym typeface="Calibri"/>
              </a:rPr>
              <a:t> </a:t>
            </a:r>
          </a:p>
        </p:txBody>
      </p:sp>
      <p:sp>
        <p:nvSpPr>
          <p:cNvPr id="225" name="Shape 225"/>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226" name="Shape 226"/>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pic>
        <p:nvPicPr>
          <p:cNvPr id="227" name="Shape 227"/>
          <p:cNvPicPr preferRelativeResize="0"/>
          <p:nvPr/>
        </p:nvPicPr>
        <p:blipFill rotWithShape="1">
          <a:blip r:embed="rId3">
            <a:alphaModFix/>
          </a:blip>
          <a:srcRect t="0" b="0" r="0" l="0"/>
          <a:stretch/>
        </p:blipFill>
        <p:spPr>
          <a:xfrm>
            <a:off y="1316050" x="2377050"/>
            <a:ext cy="4559399" cx="4559399"/>
          </a:xfrm>
          <a:prstGeom prst="rect">
            <a:avLst/>
          </a:prstGeom>
          <a:noFill/>
          <a:ln>
            <a:noFill/>
          </a:ln>
        </p:spPr>
      </p:pic>
      <p:sp>
        <p:nvSpPr>
          <p:cNvPr id="228" name="Shape 228"/>
          <p:cNvSpPr/>
          <p:nvPr/>
        </p:nvSpPr>
        <p:spPr>
          <a:xfrm>
            <a:off y="2095666" x="3837844"/>
            <a:ext cy="461664" cx="1637738"/>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US" i="0">
                <a:solidFill>
                  <a:srgbClr val="FF0000"/>
                </a:solidFill>
                <a:latin typeface="Calibri"/>
                <a:ea typeface="Calibri"/>
                <a:cs typeface="Calibri"/>
                <a:sym typeface="Calibri"/>
              </a:rPr>
              <a:t>Desirability</a:t>
            </a:r>
          </a:p>
        </p:txBody>
      </p:sp>
      <p:sp>
        <p:nvSpPr>
          <p:cNvPr id="229" name="Shape 229"/>
          <p:cNvSpPr/>
          <p:nvPr/>
        </p:nvSpPr>
        <p:spPr>
          <a:xfrm>
            <a:off y="4106203" x="5526846"/>
            <a:ext cy="461664" cx="123859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US" i="0">
                <a:solidFill>
                  <a:srgbClr val="FF0000"/>
                </a:solidFill>
                <a:latin typeface="Calibri"/>
                <a:ea typeface="Calibri"/>
                <a:cs typeface="Calibri"/>
                <a:sym typeface="Calibri"/>
              </a:rPr>
              <a:t>Viability</a:t>
            </a:r>
          </a:p>
        </p:txBody>
      </p:sp>
      <p:sp>
        <p:nvSpPr>
          <p:cNvPr id="230" name="Shape 230"/>
          <p:cNvSpPr/>
          <p:nvPr/>
        </p:nvSpPr>
        <p:spPr>
          <a:xfrm>
            <a:off y="4146971" x="2396424"/>
            <a:ext cy="461664" cx="1578674"/>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2400" lang="en-US" i="0">
                <a:solidFill>
                  <a:srgbClr val="FF0000"/>
                </a:solidFill>
                <a:latin typeface="Calibri"/>
                <a:ea typeface="Calibri"/>
                <a:cs typeface="Calibri"/>
                <a:sym typeface="Calibri"/>
              </a:rPr>
              <a:t>Feasibility</a:t>
            </a:r>
          </a:p>
        </p:txBody>
      </p:sp>
      <p:sp>
        <p:nvSpPr>
          <p:cNvPr id="231" name="Shape 231"/>
          <p:cNvSpPr/>
          <p:nvPr/>
        </p:nvSpPr>
        <p:spPr>
          <a:xfrm>
            <a:off y="3450701" x="3867412"/>
            <a:ext cy="769199" cx="15785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b="1" sz="2400" lang="en-US">
                <a:solidFill>
                  <a:srgbClr val="0000FF"/>
                </a:solidFill>
                <a:latin typeface="Calibri"/>
                <a:ea typeface="Calibri"/>
                <a:cs typeface="Calibri"/>
                <a:sym typeface="Calibri"/>
              </a:rPr>
              <a:t>Rational Choice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nvSpPr>
        <p:spPr>
          <a:xfrm>
            <a:off y="470850" x="419925"/>
            <a:ext cy="770700" cx="6816900"/>
          </a:xfrm>
          <a:prstGeom prst="rect">
            <a:avLst/>
          </a:prstGeom>
          <a:noFill/>
          <a:ln>
            <a:noFill/>
          </a:ln>
        </p:spPr>
        <p:txBody>
          <a:bodyPr bIns="91425" rIns="91425" lIns="91425" tIns="91425" anchor="t" anchorCtr="0">
            <a:noAutofit/>
          </a:bodyPr>
          <a:lstStyle/>
          <a:p>
            <a:pPr algn="l" rtl="0" lvl="0">
              <a:spcBef>
                <a:spcPts val="0"/>
              </a:spcBef>
              <a:buClr>
                <a:schemeClr val="dk1"/>
              </a:buClr>
              <a:buSzPct val="25000"/>
              <a:buFont typeface="Arial"/>
              <a:buNone/>
            </a:pPr>
            <a:r>
              <a:rPr b="1" sz="4800" lang="en-US">
                <a:solidFill>
                  <a:srgbClr val="0000FF"/>
                </a:solidFill>
                <a:latin typeface="Calibri"/>
                <a:ea typeface="Calibri"/>
                <a:cs typeface="Calibri"/>
                <a:sym typeface="Calibri"/>
              </a:rPr>
              <a:t>The Innovation Context</a:t>
            </a:r>
          </a:p>
          <a:p>
            <a:pPr algn="ctr" rtl="0" lvl="0">
              <a:spcBef>
                <a:spcPts val="0"/>
              </a:spcBef>
              <a:buNone/>
            </a:pPr>
            <a:r>
              <a:t/>
            </a:r>
            <a:endParaRPr sz="3600">
              <a:latin typeface="Calibri"/>
              <a:ea typeface="Calibri"/>
              <a:cs typeface="Calibri"/>
              <a:sym typeface="Calibri"/>
            </a:endParaRPr>
          </a:p>
          <a:p>
            <a:pPr algn="ctr" rtl="0" lvl="0">
              <a:spcBef>
                <a:spcPts val="0"/>
              </a:spcBef>
              <a:buNone/>
            </a:pPr>
            <a:r>
              <a:t/>
            </a:r>
            <a:endParaRPr sz="3600">
              <a:latin typeface="Calibri"/>
              <a:ea typeface="Calibri"/>
              <a:cs typeface="Calibri"/>
              <a:sym typeface="Calibri"/>
            </a:endParaRPr>
          </a:p>
          <a:p>
            <a:pPr algn="ctr">
              <a:spcBef>
                <a:spcPts val="0"/>
              </a:spcBef>
              <a:buNone/>
            </a:pPr>
            <a:r>
              <a:t/>
            </a:r>
            <a:endParaRPr sz="3600">
              <a:latin typeface="Calibri"/>
              <a:ea typeface="Calibri"/>
              <a:cs typeface="Calibri"/>
              <a:sym typeface="Calibri"/>
            </a:endParaRPr>
          </a:p>
        </p:txBody>
      </p:sp>
      <p:sp>
        <p:nvSpPr>
          <p:cNvPr id="238" name="Shape 238"/>
          <p:cNvSpPr txBox="1"/>
          <p:nvPr/>
        </p:nvSpPr>
        <p:spPr>
          <a:xfrm>
            <a:off y="1678200" x="718075"/>
            <a:ext cy="4413299" cx="7495500"/>
          </a:xfrm>
          <a:prstGeom prst="rect">
            <a:avLst/>
          </a:prstGeom>
          <a:noFill/>
          <a:ln>
            <a:noFill/>
          </a:ln>
        </p:spPr>
        <p:txBody>
          <a:bodyPr bIns="91425" rIns="91425" lIns="91425" tIns="91425" anchor="t" anchorCtr="0">
            <a:noAutofit/>
          </a:bodyPr>
          <a:lstStyle/>
          <a:p>
            <a:pPr rtl="0" lvl="0" indent="-342900" marL="4572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Widespread disconnection within the global domain (ecosystem) of people that share a passion for healthy innovative communities of work</a:t>
            </a:r>
          </a:p>
          <a:p>
            <a:pPr rtl="0" lvl="1" indent="-342900" marL="9144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Little knowledge sharing across silos (functions, academic disciplines, generations)</a:t>
            </a:r>
          </a:p>
          <a:p>
            <a:pPr rtl="0" lvl="1" indent="-342900" marL="9144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Not invented here - cultural barriers</a:t>
            </a:r>
          </a:p>
          <a:p>
            <a:pPr rtl="0" lvl="1" indent="-342900" marL="9144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Linguistic and publication barriers</a:t>
            </a:r>
          </a:p>
          <a:p>
            <a:pPr rtl="0" lvl="1" indent="-342900" marL="9144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We dont know who is in the domain </a:t>
            </a:r>
          </a:p>
          <a:p>
            <a:pPr rtl="0" lvl="0" indent="0" marL="457200">
              <a:spcBef>
                <a:spcPts val="0"/>
              </a:spcBef>
              <a:buNone/>
            </a:pPr>
            <a:r>
              <a:t/>
            </a:r>
            <a:endParaRPr sz="1800">
              <a:solidFill>
                <a:schemeClr val="dk1"/>
              </a:solidFill>
              <a:latin typeface="Calibri"/>
              <a:ea typeface="Calibri"/>
              <a:cs typeface="Calibri"/>
              <a:sym typeface="Calibri"/>
            </a:endParaRPr>
          </a:p>
          <a:p>
            <a:pPr rtl="0" lvl="0" indent="-342900" marL="4572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Slow progress</a:t>
            </a:r>
          </a:p>
          <a:p>
            <a:pPr rtl="0" lvl="0">
              <a:spcBef>
                <a:spcPts val="0"/>
              </a:spcBef>
              <a:buNone/>
            </a:pPr>
            <a:r>
              <a:t/>
            </a:r>
            <a:endParaRPr sz="1800">
              <a:solidFill>
                <a:schemeClr val="dk1"/>
              </a:solidFill>
              <a:latin typeface="Calibri"/>
              <a:ea typeface="Calibri"/>
              <a:cs typeface="Calibri"/>
              <a:sym typeface="Calibri"/>
            </a:endParaRPr>
          </a:p>
          <a:p>
            <a:pPr rtl="0" lvl="0" indent="-342900" marL="4572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Institutional failures (eg Ebola virus spread)</a:t>
            </a:r>
          </a:p>
          <a:p>
            <a:pPr rtl="0" lvl="0">
              <a:spcBef>
                <a:spcPts val="0"/>
              </a:spcBef>
              <a:buNone/>
            </a:pPr>
            <a:r>
              <a:t/>
            </a:r>
            <a:endParaRPr sz="1800">
              <a:solidFill>
                <a:schemeClr val="dk1"/>
              </a:solidFill>
              <a:latin typeface="Calibri"/>
              <a:ea typeface="Calibri"/>
              <a:cs typeface="Calibri"/>
              <a:sym typeface="Calibri"/>
            </a:endParaRPr>
          </a:p>
          <a:p>
            <a:pPr rtl="0" lvl="0" indent="-342900" marL="4572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Burnout/disengagement (Gallup - 70-80% disengaged)</a:t>
            </a:r>
          </a:p>
          <a:p>
            <a:pPr rtl="0" lvl="0">
              <a:spcBef>
                <a:spcPts val="0"/>
              </a:spcBef>
              <a:buNone/>
            </a:pPr>
            <a:r>
              <a:t/>
            </a:r>
            <a:endParaRPr sz="1800">
              <a:solidFill>
                <a:schemeClr val="dk1"/>
              </a:solidFill>
              <a:latin typeface="Calibri"/>
              <a:ea typeface="Calibri"/>
              <a:cs typeface="Calibri"/>
              <a:sym typeface="Calibri"/>
            </a:endParaRPr>
          </a:p>
          <a:p>
            <a:pPr rtl="0" lvl="0" indent="-342900" marL="457200">
              <a:spcBef>
                <a:spcPts val="0"/>
              </a:spcBef>
              <a:buClr>
                <a:schemeClr val="dk1"/>
              </a:buClr>
              <a:buSzPct val="100000"/>
              <a:buFont typeface="Calibri"/>
              <a:buChar char="●"/>
            </a:pPr>
            <a:r>
              <a:rPr sz="1800" lang="en-US">
                <a:solidFill>
                  <a:schemeClr val="dk1"/>
                </a:solidFill>
                <a:latin typeface="Calibri"/>
                <a:ea typeface="Calibri"/>
                <a:cs typeface="Calibri"/>
                <a:sym typeface="Calibri"/>
              </a:rPr>
              <a:t>Big data creates information overloads</a:t>
            </a:r>
          </a:p>
          <a:p>
            <a:pPr>
              <a:spcBef>
                <a:spcPts val="0"/>
              </a:spcBef>
              <a:buNone/>
            </a:pPr>
            <a:r>
              <a:t/>
            </a:r>
            <a:endParaRPr sz="1800">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y="0" x="0"/>
          <a:ext cy="0" cx="0"/>
          <a:chOff y="0" x="0"/>
          <a:chExt cy="0" cx="0"/>
        </a:xfrm>
      </p:grpSpPr>
      <p:sp>
        <p:nvSpPr>
          <p:cNvPr id="243" name="Shape 243"/>
          <p:cNvSpPr txBox="1"/>
          <p:nvPr/>
        </p:nvSpPr>
        <p:spPr>
          <a:xfrm>
            <a:off y="604825" x="358050"/>
            <a:ext cy="1199099" cx="8276400"/>
          </a:xfrm>
          <a:prstGeom prst="rect">
            <a:avLst/>
          </a:prstGeom>
          <a:noFill/>
          <a:ln>
            <a:noFill/>
          </a:ln>
        </p:spPr>
        <p:txBody>
          <a:bodyPr bIns="91425" rIns="91425" lIns="91425" tIns="91425" anchor="t" anchorCtr="0">
            <a:noAutofit/>
          </a:bodyPr>
          <a:lstStyle/>
          <a:p>
            <a:pPr algn="l">
              <a:spcBef>
                <a:spcPts val="0"/>
              </a:spcBef>
              <a:buNone/>
            </a:pPr>
            <a:r>
              <a:rPr b="1" sz="3600" lang="en-US">
                <a:solidFill>
                  <a:srgbClr val="0000FF"/>
                </a:solidFill>
              </a:rPr>
              <a:t>The Starting Innovation Challenge</a:t>
            </a:r>
          </a:p>
        </p:txBody>
      </p:sp>
      <p:sp>
        <p:nvSpPr>
          <p:cNvPr id="244" name="Shape 244"/>
          <p:cNvSpPr txBox="1"/>
          <p:nvPr/>
        </p:nvSpPr>
        <p:spPr>
          <a:xfrm>
            <a:off y="1912500" x="859625"/>
            <a:ext cy="3718200" cx="7574099"/>
          </a:xfrm>
          <a:prstGeom prst="rect">
            <a:avLst/>
          </a:prstGeom>
          <a:noFill/>
          <a:ln>
            <a:noFill/>
          </a:ln>
        </p:spPr>
        <p:txBody>
          <a:bodyPr bIns="91425" rIns="91425" lIns="91425" tIns="91425" anchor="t" anchorCtr="0">
            <a:noAutofit/>
          </a:bodyPr>
          <a:lstStyle/>
          <a:p>
            <a:pPr rtl="0" lvl="1" indent="0" marL="0">
              <a:spcBef>
                <a:spcPts val="0"/>
              </a:spcBef>
              <a:buClr>
                <a:schemeClr val="dk1"/>
              </a:buClr>
              <a:buSzPct val="36666"/>
              <a:buFont typeface="Arial"/>
              <a:buNone/>
            </a:pPr>
            <a:r>
              <a:rPr b="1" sz="3000" lang="en-US"/>
              <a:t>How might we</a:t>
            </a:r>
            <a:r>
              <a:rPr sz="3000" lang="en-US"/>
              <a:t> …</a:t>
            </a:r>
            <a:r>
              <a:rPr sz="3000" lang="en-US" i="1"/>
              <a:t>create a global workplace innovation network (Glo.WIN) of individuals, organizations and other groups passionate about building healthy, humane and innovative communities of work.</a:t>
            </a:r>
          </a:p>
          <a:p>
            <a:pPr>
              <a:spcBef>
                <a:spcPts val="0"/>
              </a:spcBef>
              <a:buNone/>
            </a:pPr>
            <a:r>
              <a:t/>
            </a:r>
            <a:endParaRPr sz="30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p:spPr>
        <p:txBody>
          <a:bodyPr bIns="91425" rIns="91425" lIns="91425" tIns="91425" anchor="t" anchorCtr="0">
            <a:noAutofit/>
          </a:bodyPr>
          <a:lstStyle/>
          <a:p>
            <a:pPr algn="l">
              <a:spcBef>
                <a:spcPts val="0"/>
              </a:spcBef>
              <a:buNone/>
            </a:pPr>
            <a:r>
              <a:rPr b="1" sz="3600" lang="en-US">
                <a:solidFill>
                  <a:srgbClr val="0000FF"/>
                </a:solidFill>
                <a:latin typeface="Calibri"/>
                <a:ea typeface="Calibri"/>
                <a:cs typeface="Calibri"/>
                <a:sym typeface="Calibri"/>
              </a:rPr>
              <a:t>Infrastructure of Innovation</a:t>
            </a:r>
          </a:p>
        </p:txBody>
      </p:sp>
      <p:sp>
        <p:nvSpPr>
          <p:cNvPr id="250" name="Shape 250"/>
          <p:cNvSpPr txBox="1"/>
          <p:nvPr>
            <p:ph idx="1" type="body"/>
          </p:nvPr>
        </p:nvSpPr>
        <p:spPr>
          <a:xfrm>
            <a:off y="1181225" x="516075"/>
            <a:ext cy="4432799" cx="8170799"/>
          </a:xfrm>
          <a:prstGeom prst="rect">
            <a:avLst/>
          </a:prstGeom>
        </p:spPr>
        <p:txBody>
          <a:bodyPr bIns="91425" rIns="91425" lIns="91425" tIns="91425" anchor="t" anchorCtr="0">
            <a:noAutofit/>
          </a:bodyPr>
          <a:lstStyle/>
          <a:p>
            <a:pPr rtl="0">
              <a:spcBef>
                <a:spcPts val="0"/>
              </a:spcBef>
              <a:buNone/>
            </a:pPr>
            <a:r>
              <a:rPr b="1" sz="1800" lang="en-US" i="1">
                <a:solidFill>
                  <a:srgbClr val="0000FF"/>
                </a:solidFill>
                <a:latin typeface="Calibri"/>
                <a:ea typeface="Calibri"/>
                <a:cs typeface="Calibri"/>
                <a:sym typeface="Calibri"/>
              </a:rPr>
              <a:t>Multi-Functional Teams</a:t>
            </a:r>
          </a:p>
          <a:p>
            <a:pPr rtl="0">
              <a:spcBef>
                <a:spcPts val="0"/>
              </a:spcBef>
              <a:buNone/>
            </a:pPr>
            <a:r>
              <a:rPr sz="1800" lang="en-US">
                <a:latin typeface="Calibri"/>
                <a:ea typeface="Calibri"/>
                <a:cs typeface="Calibri"/>
                <a:sym typeface="Calibri"/>
              </a:rPr>
              <a:t>•	By mixing people from different disciplinary and educational backgrounds we have a better chance of coming up with unexpected solutions</a:t>
            </a:r>
          </a:p>
          <a:p>
            <a:pPr rtl="0">
              <a:spcBef>
                <a:spcPts val="0"/>
              </a:spcBef>
              <a:buNone/>
            </a:pPr>
            <a:r>
              <a:t/>
            </a:r>
            <a:endParaRPr sz="1800">
              <a:latin typeface="Calibri"/>
              <a:ea typeface="Calibri"/>
              <a:cs typeface="Calibri"/>
              <a:sym typeface="Calibri"/>
            </a:endParaRPr>
          </a:p>
          <a:p>
            <a:pPr rtl="0">
              <a:spcBef>
                <a:spcPts val="0"/>
              </a:spcBef>
              <a:buNone/>
            </a:pPr>
            <a:r>
              <a:rPr b="1" sz="1800" lang="en-US" i="1">
                <a:solidFill>
                  <a:srgbClr val="0000FF"/>
                </a:solidFill>
                <a:latin typeface="Calibri"/>
                <a:ea typeface="Calibri"/>
                <a:cs typeface="Calibri"/>
                <a:sym typeface="Calibri"/>
              </a:rPr>
              <a:t>Time-boxing</a:t>
            </a:r>
          </a:p>
          <a:p>
            <a:pPr rtl="0">
              <a:spcBef>
                <a:spcPts val="0"/>
              </a:spcBef>
              <a:buNone/>
            </a:pPr>
            <a:r>
              <a:rPr sz="1800" lang="en-US">
                <a:latin typeface="Calibri"/>
                <a:ea typeface="Calibri"/>
                <a:cs typeface="Calibri"/>
                <a:sym typeface="Calibri"/>
              </a:rPr>
              <a:t>•	Many people notice that they work best with deadlines and concrete timelines. Likewise an innovation project with a beginning, middle and end is more likely to keep the team motivated and moving forward.</a:t>
            </a:r>
          </a:p>
          <a:p>
            <a:pPr rtl="0">
              <a:spcBef>
                <a:spcPts val="0"/>
              </a:spcBef>
              <a:buNone/>
            </a:pPr>
            <a:r>
              <a:t/>
            </a:r>
            <a:endParaRPr sz="1800">
              <a:latin typeface="Calibri"/>
              <a:ea typeface="Calibri"/>
              <a:cs typeface="Calibri"/>
              <a:sym typeface="Calibri"/>
            </a:endParaRPr>
          </a:p>
          <a:p>
            <a:pPr rtl="0">
              <a:spcBef>
                <a:spcPts val="0"/>
              </a:spcBef>
              <a:buNone/>
            </a:pPr>
            <a:r>
              <a:rPr b="1" sz="1800" lang="en-US" i="1">
                <a:solidFill>
                  <a:srgbClr val="0000FF"/>
                </a:solidFill>
                <a:latin typeface="Calibri"/>
                <a:ea typeface="Calibri"/>
                <a:cs typeface="Calibri"/>
                <a:sym typeface="Calibri"/>
              </a:rPr>
              <a:t>Iteration</a:t>
            </a:r>
          </a:p>
          <a:p>
            <a:pPr rtl="0">
              <a:spcBef>
                <a:spcPts val="0"/>
              </a:spcBef>
              <a:buNone/>
            </a:pPr>
            <a:r>
              <a:rPr sz="1800" lang="en-US">
                <a:latin typeface="Calibri"/>
                <a:ea typeface="Calibri"/>
                <a:cs typeface="Calibri"/>
                <a:sym typeface="Calibri"/>
              </a:rPr>
              <a:t>•	A new cultural norm emerges when a commitment is made to failing forward and constant renewal.  The process is fast paced, imperfect and will surface your personal opinions on how GloWin can best express its mission and values</a:t>
            </a:r>
          </a:p>
          <a:p>
            <a:pPr>
              <a:spcBef>
                <a:spcPts val="0"/>
              </a:spcBef>
              <a:buNone/>
            </a:pPr>
            <a:r>
              <a:t/>
            </a:r>
            <a:endParaRPr sz="1800">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nvSpPr>
        <p:spPr>
          <a:xfrm>
            <a:off y="367900" x="534825"/>
            <a:ext cy="1161900" cx="6874199"/>
          </a:xfrm>
          <a:prstGeom prst="rect">
            <a:avLst/>
          </a:prstGeom>
          <a:noFill/>
          <a:ln>
            <a:noFill/>
          </a:ln>
        </p:spPr>
        <p:txBody>
          <a:bodyPr bIns="91425" rIns="91425" lIns="91425" tIns="91425" anchor="t" anchorCtr="0">
            <a:noAutofit/>
          </a:bodyPr>
          <a:lstStyle/>
          <a:p>
            <a:pPr>
              <a:spcBef>
                <a:spcPts val="0"/>
              </a:spcBef>
              <a:buNone/>
            </a:pPr>
            <a:r>
              <a:rPr b="1" sz="4800" lang="en-US">
                <a:solidFill>
                  <a:srgbClr val="0000FF"/>
                </a:solidFill>
                <a:latin typeface="Calibri"/>
                <a:ea typeface="Calibri"/>
                <a:cs typeface="Calibri"/>
                <a:sym typeface="Calibri"/>
              </a:rPr>
              <a:t>Forming Teams of 5-6</a:t>
            </a:r>
          </a:p>
        </p:txBody>
      </p:sp>
      <p:sp>
        <p:nvSpPr>
          <p:cNvPr id="256" name="Shape 256"/>
          <p:cNvSpPr txBox="1"/>
          <p:nvPr/>
        </p:nvSpPr>
        <p:spPr>
          <a:xfrm>
            <a:off y="1735575" x="1129550"/>
            <a:ext cy="4138200" cx="6753300"/>
          </a:xfrm>
          <a:prstGeom prst="rect">
            <a:avLst/>
          </a:prstGeom>
          <a:noFill/>
          <a:ln>
            <a:noFill/>
          </a:ln>
        </p:spPr>
        <p:txBody>
          <a:bodyPr bIns="91425" rIns="91425" lIns="91425" tIns="91425" anchor="t" anchorCtr="0">
            <a:noAutofit/>
          </a:bodyPr>
          <a:lstStyle/>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Maximum diversity: gender, age, education levels, practice, geography</a:t>
            </a:r>
          </a:p>
          <a:p>
            <a:pPr rtl="0">
              <a:spcBef>
                <a:spcPts val="0"/>
              </a:spcBef>
              <a:buNone/>
            </a:pPr>
            <a:r>
              <a:t/>
            </a:r>
            <a:endParaRPr sz="2400">
              <a:latin typeface="Calibri"/>
              <a:ea typeface="Calibri"/>
              <a:cs typeface="Calibri"/>
              <a:sym typeface="Calibri"/>
            </a:endParaRPr>
          </a:p>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Five teams of 5 or 6 people each</a:t>
            </a:r>
          </a:p>
          <a:p>
            <a:pPr rtl="0">
              <a:spcBef>
                <a:spcPts val="0"/>
              </a:spcBef>
              <a:buNone/>
            </a:pPr>
            <a:r>
              <a:t/>
            </a:r>
            <a:endParaRPr sz="2400">
              <a:latin typeface="Calibri"/>
              <a:ea typeface="Calibri"/>
              <a:cs typeface="Calibri"/>
              <a:sym typeface="Calibri"/>
            </a:endParaRPr>
          </a:p>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Members will “do the shuffle”</a:t>
            </a:r>
          </a:p>
          <a:p>
            <a:pPr rtl="0">
              <a:spcBef>
                <a:spcPts val="0"/>
              </a:spcBef>
              <a:buNone/>
            </a:pPr>
            <a:r>
              <a:t/>
            </a:r>
            <a:endParaRPr sz="2400">
              <a:latin typeface="Calibri"/>
              <a:ea typeface="Calibri"/>
              <a:cs typeface="Calibri"/>
              <a:sym typeface="Calibri"/>
            </a:endParaRPr>
          </a:p>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Form quickly (90 seconds)</a:t>
            </a:r>
          </a:p>
          <a:p>
            <a:pPr rtl="0">
              <a:spcBef>
                <a:spcPts val="0"/>
              </a:spcBef>
              <a:buNone/>
            </a:pPr>
            <a:r>
              <a:t/>
            </a:r>
            <a:endParaRPr sz="2400">
              <a:latin typeface="Calibri"/>
              <a:ea typeface="Calibri"/>
              <a:cs typeface="Calibri"/>
              <a:sym typeface="Calibri"/>
            </a:endParaRPr>
          </a:p>
          <a:p>
            <a:pPr lvl="0" indent="-381000" marL="457200">
              <a:spcBef>
                <a:spcPts val="0"/>
              </a:spcBef>
              <a:buClr>
                <a:srgbClr val="000000"/>
              </a:buClr>
              <a:buSzPct val="100000"/>
              <a:buFont typeface="Calibri"/>
              <a:buChar char="●"/>
            </a:pPr>
            <a:r>
              <a:rPr sz="2400" lang="en-US">
                <a:latin typeface="Calibri"/>
                <a:ea typeface="Calibri"/>
                <a:cs typeface="Calibri"/>
                <a:sym typeface="Calibri"/>
              </a:rPr>
              <a:t>Introduce yourselves (name, where from, what you do, why you are here) 20 minutes total</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ctrTitle"/>
          </p:nvPr>
        </p:nvSpPr>
        <p:spPr>
          <a:xfrm>
            <a:off y="2143641" x="682366"/>
            <a:ext cy="1470000" cx="75945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strike="noStrike" u="none" b="1" cap="none" baseline="0" sz="9600" lang="en-US" i="0">
                <a:solidFill>
                  <a:srgbClr val="0000FF"/>
                </a:solidFill>
                <a:latin typeface="Calibri"/>
                <a:ea typeface="Calibri"/>
                <a:cs typeface="Calibri"/>
                <a:sym typeface="Calibri"/>
              </a:rPr>
              <a:t>In</a:t>
            </a:r>
            <a:r>
              <a:rPr b="1" sz="9600" lang="en-US">
                <a:solidFill>
                  <a:srgbClr val="0000FF"/>
                </a:solidFill>
                <a:latin typeface="Calibri"/>
                <a:ea typeface="Calibri"/>
                <a:cs typeface="Calibri"/>
                <a:sym typeface="Calibri"/>
              </a:rPr>
              <a:t>quire</a:t>
            </a:r>
            <a:br>
              <a:rPr strike="noStrike" u="none" b="0" cap="none" baseline="0" sz="9600" lang="en-US" i="0">
                <a:solidFill>
                  <a:schemeClr val="dk1"/>
                </a:solidFill>
                <a:latin typeface="Calibri"/>
                <a:ea typeface="Calibri"/>
                <a:cs typeface="Calibri"/>
                <a:sym typeface="Calibri"/>
              </a:rPr>
            </a:br>
          </a:p>
        </p:txBody>
      </p:sp>
      <p:sp>
        <p:nvSpPr>
          <p:cNvPr id="262" name="Shape 262"/>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263" name="Shape 263"/>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64" name="Shape 264"/>
          <p:cNvSpPr/>
          <p:nvPr/>
        </p:nvSpPr>
        <p:spPr>
          <a:xfrm>
            <a:off y="3244333" x="4479667"/>
            <a:ext cy="369299" cx="184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y="0" x="0"/>
          <a:ext cy="0" cx="0"/>
          <a:chOff y="0" x="0"/>
          <a:chExt cy="0" cx="0"/>
        </a:xfrm>
      </p:grpSpPr>
      <p:sp>
        <p:nvSpPr>
          <p:cNvPr id="269" name="Shape 269"/>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270" name="Shape 270"/>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71" name="Shape 271"/>
          <p:cNvSpPr txBox="1"/>
          <p:nvPr/>
        </p:nvSpPr>
        <p:spPr>
          <a:xfrm>
            <a:off y="1960956" x="1818372"/>
            <a:ext cy="2605800" cx="6714300"/>
          </a:xfrm>
          <a:prstGeom prst="rect">
            <a:avLst/>
          </a:prstGeom>
          <a:noFill/>
          <a:ln>
            <a:noFill/>
          </a:ln>
        </p:spPr>
        <p:txBody>
          <a:bodyPr bIns="45700" rIns="91425" lIns="91425" tIns="45700" anchor="t" anchorCtr="0">
            <a:noAutofit/>
          </a:bodyPr>
          <a:lstStyle/>
          <a:p>
            <a:pPr algn="l" rtl="0" lvl="0" marR="0" indent="-457200" marL="457200">
              <a:lnSpc>
                <a:spcPct val="200000"/>
              </a:lnSpc>
              <a:spcBef>
                <a:spcPts val="0"/>
              </a:spcBef>
              <a:buClr>
                <a:srgbClr val="FF0000"/>
              </a:buClr>
              <a:buSzPct val="100000"/>
              <a:buFont typeface="Calibri"/>
              <a:buAutoNum type="alphaLcParenR"/>
            </a:pPr>
            <a:r>
              <a:rPr strike="noStrike" u="none" b="0" cap="none" baseline="0" sz="2800" lang="en-US" i="0">
                <a:solidFill>
                  <a:srgbClr val="FF0000"/>
                </a:solidFill>
                <a:latin typeface="Calibri"/>
                <a:ea typeface="Calibri"/>
                <a:cs typeface="Calibri"/>
                <a:sym typeface="Calibri"/>
              </a:rPr>
              <a:t>Frame Transformational Inquiry Topic</a:t>
            </a:r>
          </a:p>
          <a:p>
            <a:pPr algn="l" rtl="0" lvl="0" marR="0" indent="-457200" marL="457200">
              <a:lnSpc>
                <a:spcPct val="200000"/>
              </a:lnSpc>
              <a:spcBef>
                <a:spcPts val="0"/>
              </a:spcBef>
              <a:buClr>
                <a:schemeClr val="dk1"/>
              </a:buClr>
              <a:buSzPct val="100000"/>
              <a:buFont typeface="Calibri"/>
              <a:buAutoNum type="alphaLcParenR"/>
            </a:pPr>
            <a:r>
              <a:rPr strike="noStrike" u="none" b="0" cap="none" baseline="0" sz="2800" lang="en-US" i="0">
                <a:solidFill>
                  <a:schemeClr val="dk1"/>
                </a:solidFill>
                <a:latin typeface="Calibri"/>
                <a:ea typeface="Calibri"/>
                <a:cs typeface="Calibri"/>
                <a:sym typeface="Calibri"/>
              </a:rPr>
              <a:t>Collect stories and other data</a:t>
            </a:r>
          </a:p>
          <a:p>
            <a:pPr algn="l" rtl="0" lvl="0" marR="0" indent="-457200" marL="457200">
              <a:lnSpc>
                <a:spcPct val="200000"/>
              </a:lnSpc>
              <a:spcBef>
                <a:spcPts val="0"/>
              </a:spcBef>
              <a:buClr>
                <a:schemeClr val="dk1"/>
              </a:buClr>
              <a:buSzPct val="100000"/>
              <a:buFont typeface="Calibri"/>
              <a:buAutoNum type="alphaLcParenR"/>
            </a:pPr>
            <a:r>
              <a:rPr strike="noStrike" u="none" b="0" cap="none" baseline="0" sz="2800" lang="en-US" i="0">
                <a:solidFill>
                  <a:schemeClr val="dk1"/>
                </a:solidFill>
                <a:latin typeface="Calibri"/>
                <a:ea typeface="Calibri"/>
                <a:cs typeface="Calibri"/>
                <a:sym typeface="Calibri"/>
              </a:rPr>
              <a:t>Extract Insights</a:t>
            </a:r>
          </a:p>
        </p:txBody>
      </p:sp>
      <p:sp>
        <p:nvSpPr>
          <p:cNvPr id="272" name="Shape 272"/>
          <p:cNvSpPr txBox="1"/>
          <p:nvPr/>
        </p:nvSpPr>
        <p:spPr>
          <a:xfrm>
            <a:off y="471789" x="125750"/>
            <a:ext cy="1785000" cx="9313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rgbClr val="0000FF"/>
                </a:solidFill>
                <a:latin typeface="Calibri"/>
                <a:ea typeface="Calibri"/>
                <a:cs typeface="Calibri"/>
                <a:sym typeface="Calibri"/>
              </a:rPr>
              <a:t>INQUIRE </a:t>
            </a:r>
            <a:r>
              <a:rPr strike="noStrike" u="none" b="0" cap="none" baseline="0" sz="3200" lang="en-US" i="0">
                <a:solidFill>
                  <a:schemeClr val="dk1"/>
                </a:solidFill>
                <a:latin typeface="Calibri"/>
                <a:ea typeface="Calibri"/>
                <a:cs typeface="Calibri"/>
                <a:sym typeface="Calibri"/>
              </a:rPr>
              <a:t>(How Have We</a:t>
            </a:r>
            <a:r>
              <a:rPr sz="3200" lang="en-US">
                <a:solidFill>
                  <a:schemeClr val="dk1"/>
                </a:solidFill>
                <a:latin typeface="Calibri"/>
                <a:ea typeface="Calibri"/>
                <a:cs typeface="Calibri"/>
                <a:sym typeface="Calibri"/>
              </a:rPr>
              <a:t>/</a:t>
            </a:r>
            <a:r>
              <a:rPr b="1" sz="3200" lang="en-US">
                <a:solidFill>
                  <a:srgbClr val="0000FF"/>
                </a:solidFill>
                <a:latin typeface="Calibri"/>
                <a:ea typeface="Calibri"/>
                <a:cs typeface="Calibri"/>
                <a:sym typeface="Calibri"/>
              </a:rPr>
              <a:t>HHW</a:t>
            </a:r>
            <a:r>
              <a:rPr strike="noStrike" u="none" b="0" cap="none" baseline="0" sz="3200" lang="en-US" i="0">
                <a:solidFill>
                  <a:schemeClr val="dk1"/>
                </a:solidFill>
                <a:latin typeface="Calibri"/>
                <a:ea typeface="Calibri"/>
                <a:cs typeface="Calibri"/>
                <a:sym typeface="Calibri"/>
              </a:rPr>
              <a:t>)</a:t>
            </a:r>
          </a:p>
          <a:p>
            <a:pPr algn="l" rtl="0" lvl="0" marR="0" indent="0" marL="0">
              <a:spcBef>
                <a:spcPts val="0"/>
              </a:spcBef>
              <a:buSzPct val="25000"/>
              <a:buNone/>
            </a:pPr>
            <a:r>
              <a:rPr strike="noStrike" u="none" b="0" cap="none" baseline="0" sz="2800" lang="en-US" i="0">
                <a:solidFill>
                  <a:srgbClr val="0000FF"/>
                </a:solidFill>
                <a:latin typeface="Calibri"/>
                <a:ea typeface="Calibri"/>
                <a:cs typeface="Calibri"/>
                <a:sym typeface="Calibri"/>
              </a:rPr>
              <a:t>…using our past/present as springboard for creating the future</a:t>
            </a:r>
          </a:p>
          <a:p>
            <a:pPr algn="l" rtl="0" lvl="0" marR="0" indent="0" marL="0">
              <a:spcBef>
                <a:spcPts val="0"/>
              </a:spcBef>
              <a:buNone/>
            </a:pPr>
            <a:r>
              <a:t/>
            </a:r>
            <a:endParaRPr strike="noStrike" u="none" b="0" cap="none" baseline="0" sz="1800" i="0">
              <a:solidFill>
                <a:srgbClr val="0000FF"/>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ctrTitle"/>
          </p:nvPr>
        </p:nvSpPr>
        <p:spPr>
          <a:xfrm>
            <a:off y="275200" x="177800"/>
            <a:ext cy="787499" cx="8788500"/>
          </a:xfrm>
          <a:prstGeom prst="rect">
            <a:avLst/>
          </a:prstGeom>
          <a:noFill/>
          <a:ln>
            <a:noFill/>
          </a:ln>
        </p:spPr>
        <p:txBody>
          <a:bodyPr bIns="45700" rIns="91425" lIns="91425" tIns="45700" anchor="t" anchorCtr="0">
            <a:noAutofit/>
          </a:bodyPr>
          <a:lstStyle/>
          <a:p>
            <a:pPr algn="l" rtl="0" lvl="0" marR="0" indent="0" marL="0">
              <a:spcBef>
                <a:spcPts val="0"/>
              </a:spcBef>
              <a:buClr>
                <a:srgbClr val="000090"/>
              </a:buClr>
              <a:buSzPct val="25000"/>
              <a:buFont typeface="Calibri"/>
              <a:buNone/>
            </a:pPr>
            <a:r>
              <a:rPr strike="noStrike" u="none" b="0" cap="none" baseline="0" sz="4000" lang="en-US" i="0">
                <a:solidFill>
                  <a:srgbClr val="0000FF"/>
                </a:solidFill>
                <a:latin typeface="Calibri"/>
                <a:ea typeface="Calibri"/>
                <a:cs typeface="Calibri"/>
                <a:sym typeface="Calibri"/>
              </a:rPr>
              <a:t>Intended Workshop Benefit</a:t>
            </a:r>
            <a:r>
              <a:rPr strike="noStrike" u="none" b="0" cap="none" baseline="0" sz="4000" lang="en-US" i="0">
                <a:solidFill>
                  <a:srgbClr val="000090"/>
                </a:solidFill>
                <a:latin typeface="Calibri"/>
                <a:ea typeface="Calibri"/>
                <a:cs typeface="Calibri"/>
                <a:sym typeface="Calibri"/>
              </a:rPr>
              <a:t>s</a:t>
            </a:r>
          </a:p>
        </p:txBody>
      </p:sp>
      <p:sp>
        <p:nvSpPr>
          <p:cNvPr id="132" name="Shape 132"/>
          <p:cNvSpPr txBox="1"/>
          <p:nvPr>
            <p:ph idx="1" type="subTitle"/>
          </p:nvPr>
        </p:nvSpPr>
        <p:spPr>
          <a:xfrm>
            <a:off y="1168400" x="584300"/>
            <a:ext cy="4521299" cx="8381999"/>
          </a:xfrm>
          <a:prstGeom prst="rect">
            <a:avLst/>
          </a:prstGeom>
          <a:noFill/>
          <a:ln>
            <a:noFill/>
          </a:ln>
        </p:spPr>
        <p:txBody>
          <a:bodyPr bIns="45700" rIns="91425" lIns="91425" tIns="45700" anchor="t" anchorCtr="0">
            <a:noAutofit/>
          </a:bodyPr>
          <a:lstStyle/>
          <a:p>
            <a:pPr algn="l" rtl="0" lvl="0" marR="0" indent="-342900" marL="342900">
              <a:spcBef>
                <a:spcPts val="0"/>
              </a:spcBef>
              <a:buClr>
                <a:srgbClr val="595959"/>
              </a:buClr>
              <a:buSzPct val="100000"/>
              <a:buFont typeface="Calibri"/>
              <a:buAutoNum type="arabicPeriod"/>
            </a:pPr>
            <a:r>
              <a:rPr strike="noStrike" u="none" b="0" cap="none" baseline="0" sz="2400" lang="en-US" i="0">
                <a:solidFill>
                  <a:srgbClr val="595959"/>
                </a:solidFill>
                <a:latin typeface="Calibri"/>
                <a:ea typeface="Calibri"/>
                <a:cs typeface="Calibri"/>
                <a:sym typeface="Calibri"/>
              </a:rPr>
              <a:t>Discover the value of Design Thinking, SocioTechnical Systems Principles &amp; Appreciative Inquiry for PPI</a:t>
            </a:r>
          </a:p>
          <a:p>
            <a:pPr algn="l" rtl="0" lvl="0" marR="0" indent="-342900" marL="342900">
              <a:spcBef>
                <a:spcPts val="4200"/>
              </a:spcBef>
              <a:buClr>
                <a:srgbClr val="595959"/>
              </a:buClr>
              <a:buSzPct val="100000"/>
              <a:buFont typeface="Calibri"/>
              <a:buAutoNum type="arabicPeriod"/>
            </a:pPr>
            <a:r>
              <a:rPr strike="noStrike" u="none" b="0" cap="none" baseline="0" sz="2400" lang="en-US" i="0">
                <a:solidFill>
                  <a:srgbClr val="595959"/>
                </a:solidFill>
                <a:latin typeface="Calibri"/>
                <a:ea typeface="Calibri"/>
                <a:cs typeface="Calibri"/>
                <a:sym typeface="Calibri"/>
              </a:rPr>
              <a:t>Practice core PPI tools and methods</a:t>
            </a:r>
          </a:p>
          <a:p>
            <a:pPr algn="l" rtl="0" lvl="0" marR="0" indent="-342900" marL="342900">
              <a:spcBef>
                <a:spcPts val="4200"/>
              </a:spcBef>
              <a:buClr>
                <a:srgbClr val="595959"/>
              </a:buClr>
              <a:buSzPct val="100000"/>
              <a:buFont typeface="Calibri"/>
              <a:buAutoNum type="arabicPeriod"/>
            </a:pPr>
            <a:r>
              <a:rPr strike="noStrike" u="none" b="0" cap="none" baseline="0" sz="2400" lang="en-US" i="0">
                <a:solidFill>
                  <a:srgbClr val="595959"/>
                </a:solidFill>
                <a:latin typeface="Calibri"/>
                <a:ea typeface="Calibri"/>
                <a:cs typeface="Calibri"/>
                <a:sym typeface="Calibri"/>
              </a:rPr>
              <a:t>Case Examples of what innovating for “More impact, value and enjoyment at less </a:t>
            </a:r>
            <a:r>
              <a:rPr sz="2400" lang="en-US">
                <a:solidFill>
                  <a:srgbClr val="595959"/>
                </a:solidFill>
                <a:latin typeface="Calibri"/>
                <a:ea typeface="Calibri"/>
                <a:cs typeface="Calibri"/>
                <a:sym typeface="Calibri"/>
              </a:rPr>
              <a:t>c</a:t>
            </a:r>
            <a:r>
              <a:rPr strike="noStrike" u="none" b="0" cap="none" baseline="0" sz="2400" lang="en-US" i="0">
                <a:solidFill>
                  <a:srgbClr val="595959"/>
                </a:solidFill>
                <a:latin typeface="Calibri"/>
                <a:ea typeface="Calibri"/>
                <a:cs typeface="Calibri"/>
                <a:sym typeface="Calibri"/>
              </a:rPr>
              <a:t>ost” looks like in </a:t>
            </a:r>
            <a:r>
              <a:rPr strike="noStrike" u="none" b="0" cap="none" baseline="0" sz="2400" lang="en-US" i="1">
                <a:solidFill>
                  <a:srgbClr val="595959"/>
                </a:solidFill>
                <a:latin typeface="Calibri"/>
                <a:ea typeface="Calibri"/>
                <a:cs typeface="Calibri"/>
                <a:sym typeface="Calibri"/>
              </a:rPr>
              <a:t>real life</a:t>
            </a:r>
          </a:p>
          <a:p>
            <a:pPr algn="l" rtl="0" lvl="0" marR="0" indent="-342900" marL="342900">
              <a:spcBef>
                <a:spcPts val="4200"/>
              </a:spcBef>
              <a:buClr>
                <a:srgbClr val="595959"/>
              </a:buClr>
              <a:buSzPct val="100000"/>
              <a:buFont typeface="Calibri"/>
              <a:buAutoNum type="arabicPeriod"/>
            </a:pPr>
            <a:r>
              <a:rPr strike="noStrike" u="none" b="0" cap="none" baseline="0" sz="2400" lang="en-US" i="0">
                <a:solidFill>
                  <a:srgbClr val="595959"/>
                </a:solidFill>
                <a:latin typeface="Calibri"/>
                <a:ea typeface="Calibri"/>
                <a:cs typeface="Calibri"/>
                <a:sym typeface="Calibri"/>
              </a:rPr>
              <a:t>Strategies for navigating the politics of workplace innovation  AND ... a customized plan for how to apply this “back – home”</a:t>
            </a:r>
          </a:p>
        </p:txBody>
      </p:sp>
      <p:sp>
        <p:nvSpPr>
          <p:cNvPr id="133" name="Shape 133"/>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34" name="Shape 134"/>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278" name="Shape 278"/>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79" name="Shape 279"/>
          <p:cNvSpPr txBox="1"/>
          <p:nvPr/>
        </p:nvSpPr>
        <p:spPr>
          <a:xfrm>
            <a:off y="645600" x="419000"/>
            <a:ext cy="1354200" cx="7430399"/>
          </a:xfrm>
          <a:prstGeom prst="rect">
            <a:avLst/>
          </a:prstGeom>
          <a:noFill/>
          <a:ln>
            <a:noFill/>
          </a:ln>
        </p:spPr>
        <p:txBody>
          <a:bodyPr bIns="45700" rIns="91425" lIns="91425" tIns="45700" anchor="t" anchorCtr="0">
            <a:noAutofit/>
          </a:bodyPr>
          <a:lstStyle/>
          <a:p>
            <a:pPr algn="l" rtl="0" lvl="0" marR="0">
              <a:lnSpc>
                <a:spcPct val="200000"/>
              </a:lnSpc>
              <a:spcBef>
                <a:spcPts val="0"/>
              </a:spcBef>
              <a:buNone/>
            </a:pPr>
            <a:r>
              <a:rPr strike="noStrike" u="none" b="1" cap="none" baseline="0" sz="3200" lang="en-US" i="0">
                <a:solidFill>
                  <a:srgbClr val="0000FF"/>
                </a:solidFill>
                <a:latin typeface="Calibri"/>
                <a:ea typeface="Calibri"/>
                <a:cs typeface="Calibri"/>
                <a:sym typeface="Calibri"/>
              </a:rPr>
              <a:t>Frame Transformational Inquiry Topic</a:t>
            </a:r>
          </a:p>
          <a:p>
            <a:pPr algn="l" rtl="0" lvl="0" marR="0" indent="0" marL="0">
              <a:spcBef>
                <a:spcPts val="0"/>
              </a:spcBef>
              <a:buNone/>
            </a:pPr>
            <a:r>
              <a:t/>
            </a:r>
            <a:endParaRPr strike="noStrike" u="none" b="0" cap="none" baseline="0" sz="1800" i="0">
              <a:solidFill>
                <a:srgbClr val="0000FF"/>
              </a:solidFill>
              <a:latin typeface="Calibri"/>
              <a:ea typeface="Calibri"/>
              <a:cs typeface="Calibri"/>
              <a:sym typeface="Calibri"/>
            </a:endParaRPr>
          </a:p>
        </p:txBody>
      </p:sp>
      <p:sp>
        <p:nvSpPr>
          <p:cNvPr id="280" name="Shape 280"/>
          <p:cNvSpPr txBox="1"/>
          <p:nvPr/>
        </p:nvSpPr>
        <p:spPr>
          <a:xfrm>
            <a:off y="1032662" x="1406450"/>
            <a:ext cy="4792799" cx="7193100"/>
          </a:xfrm>
          <a:prstGeom prst="rect">
            <a:avLst/>
          </a:prstGeom>
          <a:noFill/>
          <a:ln>
            <a:noFill/>
          </a:ln>
        </p:spPr>
        <p:txBody>
          <a:bodyPr bIns="45700" rIns="91425" lIns="91425" tIns="45700" anchor="t" anchorCtr="0">
            <a:noAutofit/>
          </a:bodyPr>
          <a:lstStyle/>
          <a:p>
            <a:pPr algn="ctr" rtl="0" lvl="0" marR="0" indent="-609600" marL="609600">
              <a:lnSpc>
                <a:spcPct val="90000"/>
              </a:lnSpc>
              <a:spcBef>
                <a:spcPts val="0"/>
              </a:spcBef>
              <a:buClr>
                <a:srgbClr val="888888"/>
              </a:buClr>
              <a:buFont typeface="Calibri"/>
              <a:buNone/>
            </a:pPr>
            <a:r>
              <a:t/>
            </a:r>
            <a:endParaRPr strike="noStrike" u="none" b="0" cap="none" baseline="0" sz="24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Char char="•"/>
            </a:pPr>
            <a:r>
              <a:rPr strike="noStrike" u="none" b="0" cap="none" baseline="0" sz="2800" lang="en-US" i="0">
                <a:solidFill>
                  <a:srgbClr val="888888"/>
                </a:solidFill>
                <a:latin typeface="Calibri"/>
                <a:ea typeface="Calibri"/>
                <a:cs typeface="Calibri"/>
                <a:sym typeface="Calibri"/>
              </a:rPr>
              <a:t>What we </a:t>
            </a:r>
            <a:r>
              <a:rPr strike="noStrike" u="none" b="1" cap="none" baseline="0" sz="2800" lang="en-US" i="1">
                <a:solidFill>
                  <a:srgbClr val="888888"/>
                </a:solidFill>
                <a:latin typeface="Calibri"/>
                <a:ea typeface="Calibri"/>
                <a:cs typeface="Calibri"/>
                <a:sym typeface="Calibri"/>
              </a:rPr>
              <a:t>ask</a:t>
            </a:r>
            <a:r>
              <a:rPr strike="noStrike" u="none" b="0" cap="none" baseline="0" sz="2800" lang="en-US" i="0">
                <a:solidFill>
                  <a:srgbClr val="888888"/>
                </a:solidFill>
                <a:latin typeface="Calibri"/>
                <a:ea typeface="Calibri"/>
                <a:cs typeface="Calibri"/>
                <a:sym typeface="Calibri"/>
              </a:rPr>
              <a:t> determines what we find</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Char char="•"/>
            </a:pPr>
            <a:r>
              <a:rPr strike="noStrike" u="none" b="0" cap="none" baseline="0" sz="2800" lang="en-US" i="0">
                <a:solidFill>
                  <a:srgbClr val="888888"/>
                </a:solidFill>
                <a:latin typeface="Calibri"/>
                <a:ea typeface="Calibri"/>
                <a:cs typeface="Calibri"/>
                <a:sym typeface="Calibri"/>
              </a:rPr>
              <a:t>What we </a:t>
            </a:r>
            <a:r>
              <a:rPr strike="noStrike" u="none" b="1" cap="none" baseline="0" sz="2800" lang="en-US" i="1">
                <a:solidFill>
                  <a:srgbClr val="888888"/>
                </a:solidFill>
                <a:latin typeface="Calibri"/>
                <a:ea typeface="Calibri"/>
                <a:cs typeface="Calibri"/>
                <a:sym typeface="Calibri"/>
              </a:rPr>
              <a:t>find</a:t>
            </a:r>
            <a:r>
              <a:rPr strike="noStrike" u="none" b="0" cap="none" baseline="0" sz="2800" lang="en-US" i="0">
                <a:solidFill>
                  <a:srgbClr val="888888"/>
                </a:solidFill>
                <a:latin typeface="Calibri"/>
                <a:ea typeface="Calibri"/>
                <a:cs typeface="Calibri"/>
                <a:sym typeface="Calibri"/>
              </a:rPr>
              <a:t> determines how we talk</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Char char="•"/>
            </a:pPr>
            <a:r>
              <a:rPr strike="noStrike" u="none" b="0" cap="none" baseline="0" sz="2800" lang="en-US" i="0">
                <a:solidFill>
                  <a:srgbClr val="888888"/>
                </a:solidFill>
                <a:latin typeface="Calibri"/>
                <a:ea typeface="Calibri"/>
                <a:cs typeface="Calibri"/>
                <a:sym typeface="Calibri"/>
              </a:rPr>
              <a:t>How we </a:t>
            </a:r>
            <a:r>
              <a:rPr strike="noStrike" u="none" b="1" cap="none" baseline="0" sz="2800" lang="en-US" i="1">
                <a:solidFill>
                  <a:srgbClr val="888888"/>
                </a:solidFill>
                <a:latin typeface="Calibri"/>
                <a:ea typeface="Calibri"/>
                <a:cs typeface="Calibri"/>
                <a:sym typeface="Calibri"/>
              </a:rPr>
              <a:t>talk</a:t>
            </a:r>
            <a:r>
              <a:rPr strike="noStrike" u="none" b="0" cap="none" baseline="0" sz="2800" lang="en-US" i="0">
                <a:solidFill>
                  <a:srgbClr val="888888"/>
                </a:solidFill>
                <a:latin typeface="Calibri"/>
                <a:ea typeface="Calibri"/>
                <a:cs typeface="Calibri"/>
                <a:sym typeface="Calibri"/>
              </a:rPr>
              <a:t> determines how we imagine together</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Char char="•"/>
            </a:pPr>
            <a:r>
              <a:rPr strike="noStrike" u="none" b="0" cap="none" baseline="0" sz="2800" lang="en-US" i="0">
                <a:solidFill>
                  <a:srgbClr val="888888"/>
                </a:solidFill>
                <a:latin typeface="Calibri"/>
                <a:ea typeface="Calibri"/>
                <a:cs typeface="Calibri"/>
                <a:sym typeface="Calibri"/>
              </a:rPr>
              <a:t>How we </a:t>
            </a:r>
            <a:r>
              <a:rPr strike="noStrike" u="none" b="1" cap="none" baseline="0" sz="2800" lang="en-US" i="1">
                <a:solidFill>
                  <a:srgbClr val="888888"/>
                </a:solidFill>
                <a:latin typeface="Calibri"/>
                <a:ea typeface="Calibri"/>
                <a:cs typeface="Calibri"/>
                <a:sym typeface="Calibri"/>
              </a:rPr>
              <a:t>imagine</a:t>
            </a:r>
            <a:r>
              <a:rPr strike="noStrike" u="none" b="0" cap="none" baseline="0" sz="2800" lang="en-US" i="0">
                <a:solidFill>
                  <a:srgbClr val="888888"/>
                </a:solidFill>
                <a:latin typeface="Calibri"/>
                <a:ea typeface="Calibri"/>
                <a:cs typeface="Calibri"/>
                <a:sym typeface="Calibri"/>
              </a:rPr>
              <a:t> determines what we achieve together</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y="0" x="0"/>
          <a:ext cy="0" cx="0"/>
          <a:chOff y="0" x="0"/>
          <a:chExt cy="0" cx="0"/>
        </a:xfrm>
      </p:grpSpPr>
      <p:sp>
        <p:nvSpPr>
          <p:cNvPr id="285" name="Shape 285"/>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86" name="Shape 286"/>
          <p:cNvSpPr/>
          <p:nvPr/>
        </p:nvSpPr>
        <p:spPr>
          <a:xfrm>
            <a:off y="0" x="0"/>
            <a:ext cy="1143000" cx="8686800"/>
          </a:xfrm>
          <a:prstGeom prst="rect">
            <a:avLst/>
          </a:prstGeom>
          <a:noFill/>
          <a:ln>
            <a:noFill/>
          </a:ln>
        </p:spPr>
        <p:txBody>
          <a:bodyPr bIns="46025" rIns="92075" lIns="92075" tIns="46025" anchor="ctr" anchorCtr="0">
            <a:noAutofit/>
          </a:bodyPr>
          <a:lstStyle/>
          <a:p>
            <a:pPr algn="l" rtl="0" lvl="0" marR="0" indent="0" marL="0">
              <a:spcBef>
                <a:spcPts val="0"/>
              </a:spcBef>
              <a:buSzPct val="25000"/>
              <a:buNone/>
            </a:pPr>
            <a:r>
              <a:rPr strike="noStrike" u="none" b="1" cap="none" baseline="0" sz="4000" lang="en-US" i="0">
                <a:solidFill>
                  <a:srgbClr val="0000FF"/>
                </a:solidFill>
                <a:latin typeface="Calibri"/>
                <a:ea typeface="Calibri"/>
                <a:cs typeface="Calibri"/>
                <a:sym typeface="Calibri"/>
              </a:rPr>
              <a:t>An Airline’s Transformational Topic</a:t>
            </a:r>
          </a:p>
        </p:txBody>
      </p:sp>
      <p:grpSp>
        <p:nvGrpSpPr>
          <p:cNvPr id="287" name="Shape 287"/>
          <p:cNvGrpSpPr/>
          <p:nvPr/>
        </p:nvGrpSpPr>
        <p:grpSpPr>
          <a:xfrm>
            <a:off y="2959099" x="4787899"/>
            <a:ext cy="1174750" cx="2819400"/>
            <a:chOff y="2015" x="2015"/>
            <a:chExt cy="864" cx="1776"/>
          </a:xfrm>
        </p:grpSpPr>
        <p:sp>
          <p:nvSpPr>
            <p:cNvPr id="288" name="Shape 288"/>
            <p:cNvSpPr/>
            <p:nvPr/>
          </p:nvSpPr>
          <p:spPr>
            <a:xfrm>
              <a:off y="2015" x="2015"/>
              <a:ext cy="864" cx="1776"/>
            </a:xfrm>
            <a:prstGeom prst="homePlate">
              <a:avLst>
                <a:gd fmla="val 51389" name="adj"/>
              </a:avLst>
            </a:prstGeom>
            <a:solidFill>
              <a:srgbClr val="CEA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89" name="Shape 289"/>
            <p:cNvSpPr/>
            <p:nvPr/>
          </p:nvSpPr>
          <p:spPr>
            <a:xfrm>
              <a:off y="2160" x="2112"/>
              <a:ext cy="595" cx="1584"/>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0">
                  <a:solidFill>
                    <a:srgbClr val="1F284F"/>
                  </a:solidFill>
                  <a:latin typeface="Arial"/>
                  <a:ea typeface="Arial"/>
                  <a:cs typeface="Arial"/>
                  <a:sym typeface="Arial"/>
                </a:rPr>
                <a:t>Service </a:t>
              </a:r>
              <a:r>
                <a:rPr strike="noStrike" u="none" b="0" cap="none" baseline="0" sz="2800" lang="en-US" i="1">
                  <a:solidFill>
                    <a:srgbClr val="1F284F"/>
                  </a:solidFill>
                  <a:latin typeface="Arial"/>
                  <a:ea typeface="Arial"/>
                  <a:cs typeface="Arial"/>
                  <a:sym typeface="Arial"/>
                </a:rPr>
                <a:t>Recovery</a:t>
              </a:r>
              <a:r>
                <a:rPr strike="noStrike" u="none" b="0" cap="none" baseline="0" sz="2800" lang="en-US" i="0">
                  <a:solidFill>
                    <a:srgbClr val="1F284F"/>
                  </a:solidFill>
                  <a:latin typeface="Arial"/>
                  <a:ea typeface="Arial"/>
                  <a:cs typeface="Arial"/>
                  <a:sym typeface="Arial"/>
                </a:rPr>
                <a:t>!</a:t>
              </a:r>
            </a:p>
          </p:txBody>
        </p:sp>
      </p:grpSp>
      <p:sp>
        <p:nvSpPr>
          <p:cNvPr id="290" name="Shape 290"/>
          <p:cNvSpPr/>
          <p:nvPr/>
        </p:nvSpPr>
        <p:spPr>
          <a:xfrm>
            <a:off y="4207250" x="4648200"/>
            <a:ext cy="1370541" cx="1676400"/>
          </a:xfrm>
          <a:custGeom>
            <a:pathLst>
              <a:path w="21600" extrusionOk="0" h="21600">
                <a:moveTo>
                  <a:pt y="0" x="15429"/>
                </a:moveTo>
                <a:lnTo>
                  <a:pt y="7200" x="9257"/>
                </a:lnTo>
                <a:lnTo>
                  <a:pt y="7200" x="12343"/>
                </a:lnTo>
                <a:lnTo>
                  <a:pt y="14400" x="12343"/>
                </a:lnTo>
                <a:lnTo>
                  <a:pt y="14400" x="0"/>
                </a:lnTo>
                <a:lnTo>
                  <a:pt y="21600" x="0"/>
                </a:lnTo>
                <a:lnTo>
                  <a:pt y="21600" x="18514"/>
                </a:lnTo>
                <a:lnTo>
                  <a:pt y="7200" x="18514"/>
                </a:lnTo>
                <a:lnTo>
                  <a:pt y="7200" x="21600"/>
                </a:lnTo>
                <a:close/>
              </a:path>
            </a:pathLst>
          </a:custGeom>
          <a:solidFill>
            <a:srgbClr val="6A469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grpSp>
        <p:nvGrpSpPr>
          <p:cNvPr id="291" name="Shape 291"/>
          <p:cNvGrpSpPr/>
          <p:nvPr/>
        </p:nvGrpSpPr>
        <p:grpSpPr>
          <a:xfrm>
            <a:off y="1130299" x="5943600"/>
            <a:ext cy="1448041" cx="3200400"/>
            <a:chOff y="911" x="3600"/>
            <a:chExt cy="1064" cx="2112"/>
          </a:xfrm>
        </p:grpSpPr>
        <p:sp>
          <p:nvSpPr>
            <p:cNvPr id="292" name="Shape 292"/>
            <p:cNvSpPr/>
            <p:nvPr/>
          </p:nvSpPr>
          <p:spPr>
            <a:xfrm>
              <a:off y="911" x="3600"/>
              <a:ext cy="1064" cx="2112"/>
            </a:xfrm>
            <a:prstGeom prst="homePlate">
              <a:avLst>
                <a:gd fmla="val 61111" name="adj"/>
              </a:avLst>
            </a:prstGeom>
            <a:solidFill>
              <a:schemeClr val="dk1"/>
            </a:solidFill>
            <a:ln w="9525" cap="flat">
              <a:solidFill>
                <a:srgbClr val="6A469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93" name="Shape 293"/>
            <p:cNvSpPr/>
            <p:nvPr/>
          </p:nvSpPr>
          <p:spPr>
            <a:xfrm>
              <a:off y="911" x="3600"/>
              <a:ext cy="1019" cx="1584"/>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1">
                  <a:solidFill>
                    <a:schemeClr val="lt1"/>
                  </a:solidFill>
                  <a:latin typeface="Arial"/>
                  <a:ea typeface="Arial"/>
                  <a:cs typeface="Arial"/>
                  <a:sym typeface="Arial"/>
                </a:rPr>
                <a:t>Exceptional</a:t>
              </a:r>
              <a:r>
                <a:rPr strike="noStrike" u="none" b="0" cap="none" baseline="0" sz="2800" lang="en-US" i="0">
                  <a:solidFill>
                    <a:schemeClr val="lt1"/>
                  </a:solidFill>
                  <a:latin typeface="Arial"/>
                  <a:ea typeface="Arial"/>
                  <a:cs typeface="Arial"/>
                  <a:sym typeface="Arial"/>
                </a:rPr>
                <a:t> Arrival Experience!!</a:t>
              </a:r>
              <a:r>
                <a:rPr strike="noStrike" u="none" b="0" cap="none" baseline="0" sz="2800" lang="en-US" i="0">
                  <a:solidFill>
                    <a:srgbClr val="6A4691"/>
                  </a:solidFill>
                  <a:latin typeface="Arial"/>
                  <a:ea typeface="Arial"/>
                  <a:cs typeface="Arial"/>
                  <a:sym typeface="Arial"/>
                </a:rPr>
                <a:t>!</a:t>
              </a:r>
            </a:p>
          </p:txBody>
        </p:sp>
      </p:grpSp>
      <p:sp>
        <p:nvSpPr>
          <p:cNvPr id="294" name="Shape 294"/>
          <p:cNvSpPr/>
          <p:nvPr/>
        </p:nvSpPr>
        <p:spPr>
          <a:xfrm>
            <a:off y="2578100" x="7696200"/>
            <a:ext cy="1079500" cx="1142999"/>
          </a:xfrm>
          <a:custGeom>
            <a:pathLst>
              <a:path w="21600" extrusionOk="0" h="21600">
                <a:moveTo>
                  <a:pt y="0" x="15429"/>
                </a:moveTo>
                <a:lnTo>
                  <a:pt y="7200" x="9257"/>
                </a:lnTo>
                <a:lnTo>
                  <a:pt y="7200" x="12343"/>
                </a:lnTo>
                <a:lnTo>
                  <a:pt y="14400" x="12343"/>
                </a:lnTo>
                <a:lnTo>
                  <a:pt y="14400" x="0"/>
                </a:lnTo>
                <a:lnTo>
                  <a:pt y="21600" x="0"/>
                </a:lnTo>
                <a:lnTo>
                  <a:pt y="21600" x="18514"/>
                </a:lnTo>
                <a:lnTo>
                  <a:pt y="7200" x="18514"/>
                </a:lnTo>
                <a:lnTo>
                  <a:pt y="7200" x="21600"/>
                </a:lnTo>
                <a:close/>
              </a:path>
            </a:pathLst>
          </a:custGeom>
          <a:solidFill>
            <a:srgbClr val="CEA9FF"/>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grpSp>
        <p:nvGrpSpPr>
          <p:cNvPr id="295" name="Shape 295"/>
          <p:cNvGrpSpPr/>
          <p:nvPr/>
        </p:nvGrpSpPr>
        <p:grpSpPr>
          <a:xfrm>
            <a:off y="4597399" x="2819399"/>
            <a:ext cy="1579870" cx="2285999"/>
            <a:chOff y="3311" x="1631"/>
            <a:chExt cy="866" cx="1392"/>
          </a:xfrm>
        </p:grpSpPr>
        <p:sp>
          <p:nvSpPr>
            <p:cNvPr id="296" name="Shape 296"/>
            <p:cNvSpPr/>
            <p:nvPr/>
          </p:nvSpPr>
          <p:spPr>
            <a:xfrm>
              <a:off y="3311" x="1631"/>
              <a:ext cy="864" cx="1392"/>
            </a:xfrm>
            <a:prstGeom prst="homePlate">
              <a:avLst>
                <a:gd fmla="val 40278" name="adj"/>
              </a:avLst>
            </a:prstGeom>
            <a:solidFill>
              <a:srgbClr val="6A4691"/>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97" name="Shape 297"/>
            <p:cNvSpPr/>
            <p:nvPr/>
          </p:nvSpPr>
          <p:spPr>
            <a:xfrm>
              <a:off y="3313" x="1631"/>
              <a:ext cy="865" cx="1242"/>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0">
                  <a:solidFill>
                    <a:schemeClr val="dk1"/>
                  </a:solidFill>
                  <a:latin typeface="Arial"/>
                  <a:ea typeface="Arial"/>
                  <a:cs typeface="Arial"/>
                  <a:sym typeface="Arial"/>
                </a:rPr>
                <a:t>Less</a:t>
              </a:r>
            </a:p>
            <a:p>
              <a:pPr algn="l" rtl="0" lvl="0" marR="0" indent="0" marL="0">
                <a:spcBef>
                  <a:spcPts val="0"/>
                </a:spcBef>
                <a:buSzPct val="25000"/>
                <a:buNone/>
              </a:pPr>
              <a:r>
                <a:rPr strike="noStrike" u="none" b="0" cap="none" baseline="0" sz="2800" lang="en-US" i="0">
                  <a:solidFill>
                    <a:schemeClr val="dk1"/>
                  </a:solidFill>
                  <a:latin typeface="Arial"/>
                  <a:ea typeface="Arial"/>
                  <a:cs typeface="Arial"/>
                  <a:sym typeface="Arial"/>
                </a:rPr>
                <a:t>Lost</a:t>
              </a:r>
            </a:p>
            <a:p>
              <a:pPr algn="l" rtl="0" lvl="0" marR="0" indent="0" marL="0">
                <a:spcBef>
                  <a:spcPts val="0"/>
                </a:spcBef>
                <a:buSzPct val="25000"/>
                <a:buNone/>
              </a:pPr>
              <a:r>
                <a:rPr strike="noStrike" u="none" b="0" cap="none" baseline="0" sz="2800" lang="en-US" i="0">
                  <a:solidFill>
                    <a:schemeClr val="dk1"/>
                  </a:solidFill>
                  <a:latin typeface="Arial"/>
                  <a:ea typeface="Arial"/>
                  <a:cs typeface="Arial"/>
                  <a:sym typeface="Arial"/>
                </a:rPr>
                <a:t>Baggage</a:t>
              </a:r>
            </a:p>
          </p:txBody>
        </p:sp>
      </p:grpSp>
      <p:sp>
        <p:nvSpPr>
          <p:cNvPr id="298" name="Shape 298"/>
          <p:cNvSpPr/>
          <p:nvPr/>
        </p:nvSpPr>
        <p:spPr>
          <a:xfrm>
            <a:off y="3822700" x="0"/>
            <a:ext cy="3035300" cx="2819400"/>
          </a:xfrm>
          <a:prstGeom prst="rect">
            <a:avLst/>
          </a:prstGeom>
          <a:solidFill>
            <a:schemeClr val="dk1"/>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299" name="Shape 299"/>
          <p:cNvSpPr/>
          <p:nvPr/>
        </p:nvSpPr>
        <p:spPr>
          <a:xfrm>
            <a:off y="4207250" x="0"/>
            <a:ext cy="2298699" cx="2692399"/>
          </a:xfrm>
          <a:prstGeom prst="homePlate">
            <a:avLst>
              <a:gd fmla="val 51389" name="adj"/>
            </a:avLst>
          </a:prstGeom>
          <a:solidFill>
            <a:srgbClr val="FF0000"/>
          </a:solidFill>
          <a:ln w="9525" cap="flat">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spcBef>
                <a:spcPts val="0"/>
              </a:spcBef>
              <a:buSzPct val="25000"/>
              <a:buNone/>
            </a:pPr>
            <a:r>
              <a:rPr strike="noStrike" u="none" b="0" cap="none" baseline="0" sz="3600" lang="en-US" i="0">
                <a:solidFill>
                  <a:schemeClr val="dk1"/>
                </a:solidFill>
                <a:latin typeface="Arial"/>
                <a:ea typeface="Arial"/>
                <a:cs typeface="Arial"/>
                <a:sym typeface="Arial"/>
              </a:rPr>
              <a:t>Lost </a:t>
            </a:r>
          </a:p>
          <a:p>
            <a:pPr algn="l" rtl="0" lvl="0" marR="0" indent="0" marL="0">
              <a:spcBef>
                <a:spcPts val="0"/>
              </a:spcBef>
              <a:buSzPct val="25000"/>
              <a:buNone/>
            </a:pPr>
            <a:r>
              <a:rPr strike="noStrike" u="none" b="0" cap="none" baseline="0" sz="3600" lang="en-US" i="0">
                <a:solidFill>
                  <a:schemeClr val="dk1"/>
                </a:solidFill>
                <a:latin typeface="Arial"/>
                <a:ea typeface="Arial"/>
                <a:cs typeface="Arial"/>
                <a:sym typeface="Arial"/>
              </a:rPr>
              <a:t>Luggage</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9"/>
                                        </p:tgtEl>
                                        <p:attrNameLst>
                                          <p:attrName>style.visibility</p:attrName>
                                        </p:attrNameLst>
                                      </p:cBhvr>
                                      <p:to>
                                        <p:strVal val="visible"/>
                                      </p:to>
                                    </p:set>
                                    <p:animEffect transition="in" filter="fade">
                                      <p:cBhvr>
                                        <p:cTn dur="1"/>
                                        <p:tgtEl>
                                          <p:spTgt spid="29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5"/>
                                        </p:tgtEl>
                                        <p:attrNameLst>
                                          <p:attrName>style.visibility</p:attrName>
                                        </p:attrNameLst>
                                      </p:cBhvr>
                                      <p:to>
                                        <p:strVal val="visible"/>
                                      </p:to>
                                    </p:set>
                                    <p:animEffect transition="in" filter="fade">
                                      <p:cBhvr>
                                        <p:cTn dur="1"/>
                                        <p:tgtEl>
                                          <p:spTgt spid="29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0"/>
                                        </p:tgtEl>
                                        <p:attrNameLst>
                                          <p:attrName>style.visibility</p:attrName>
                                        </p:attrNameLst>
                                      </p:cBhvr>
                                      <p:to>
                                        <p:strVal val="visible"/>
                                      </p:to>
                                    </p:set>
                                    <p:animEffect transition="in" filter="fade">
                                      <p:cBhvr>
                                        <p:cTn dur="500"/>
                                        <p:tgtEl>
                                          <p:spTgt spid="290"/>
                                        </p:tgtEl>
                                      </p:cBhvr>
                                    </p:animEffect>
                                  </p:childTnLst>
                                </p:cTn>
                              </p:par>
                              <p:par>
                                <p:cTn presetID="10" fill="hold" presetSubtype="0" presetClass="entr" nodeType="withEffect">
                                  <p:stCondLst>
                                    <p:cond delay="0"/>
                                  </p:stCondLst>
                                  <p:childTnLst>
                                    <p:set>
                                      <p:cBhvr>
                                        <p:cTn dur="1" fill="hold">
                                          <p:stCondLst>
                                            <p:cond delay="0"/>
                                          </p:stCondLst>
                                        </p:cTn>
                                        <p:tgtEl>
                                          <p:spTgt spid="290"/>
                                        </p:tgtEl>
                                        <p:attrNameLst>
                                          <p:attrName>style.visibility</p:attrName>
                                        </p:attrNameLst>
                                      </p:cBhvr>
                                      <p:to>
                                        <p:strVal val="visible"/>
                                      </p:to>
                                    </p:set>
                                    <p:animEffect transition="in" filter="fade">
                                      <p:cBhvr>
                                        <p:cTn dur="1"/>
                                        <p:tgtEl>
                                          <p:spTgt spid="29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7"/>
                                        </p:tgtEl>
                                        <p:attrNameLst>
                                          <p:attrName>style.visibility</p:attrName>
                                        </p:attrNameLst>
                                      </p:cBhvr>
                                      <p:to>
                                        <p:strVal val="visible"/>
                                      </p:to>
                                    </p:set>
                                    <p:animEffect transition="in" filter="fade">
                                      <p:cBhvr>
                                        <p:cTn dur="500"/>
                                        <p:tgtEl>
                                          <p:spTgt spid="287"/>
                                        </p:tgtEl>
                                      </p:cBhvr>
                                    </p:animEffect>
                                  </p:childTnLst>
                                </p:cTn>
                              </p:par>
                              <p:par>
                                <p:cTn presetID="10" fill="hold" presetSubtype="0" presetClass="entr" nodeType="withEffect">
                                  <p:stCondLst>
                                    <p:cond delay="0"/>
                                  </p:stCondLst>
                                  <p:childTnLst>
                                    <p:set>
                                      <p:cBhvr>
                                        <p:cTn dur="1" fill="hold">
                                          <p:stCondLst>
                                            <p:cond delay="0"/>
                                          </p:stCondLst>
                                        </p:cTn>
                                        <p:tgtEl>
                                          <p:spTgt spid="294"/>
                                        </p:tgtEl>
                                        <p:attrNameLst>
                                          <p:attrName>style.visibility</p:attrName>
                                        </p:attrNameLst>
                                      </p:cBhvr>
                                      <p:to>
                                        <p:strVal val="visible"/>
                                      </p:to>
                                    </p:set>
                                    <p:animEffect transition="in" filter="fade">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1"/>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y="0" x="0"/>
          <a:ext cy="0" cx="0"/>
          <a:chOff y="0" x="0"/>
          <a:chExt cy="0" cx="0"/>
        </a:xfrm>
      </p:grpSpPr>
      <p:sp>
        <p:nvSpPr>
          <p:cNvPr id="304" name="Shape 304"/>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05" name="Shape 305"/>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06" name="Shape 306"/>
          <p:cNvSpPr txBox="1"/>
          <p:nvPr/>
        </p:nvSpPr>
        <p:spPr>
          <a:xfrm>
            <a:off y="336314" x="223950"/>
            <a:ext cy="861899" cx="7377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rgbClr val="0000FF"/>
                </a:solidFill>
                <a:latin typeface="Calibri"/>
                <a:ea typeface="Calibri"/>
                <a:cs typeface="Calibri"/>
                <a:sym typeface="Calibri"/>
              </a:rPr>
              <a:t>A Medical Center’s Transformational Topic</a:t>
            </a:r>
          </a:p>
          <a:p>
            <a:pPr algn="l" rtl="0" lvl="0" marR="0" indent="0" marL="0">
              <a:spcBef>
                <a:spcPts val="0"/>
              </a:spcBef>
              <a:buNone/>
            </a:pPr>
            <a:r>
              <a:t/>
            </a:r>
            <a:endParaRPr strike="noStrike" u="none" b="0" cap="none" baseline="0" sz="1800" i="0">
              <a:solidFill>
                <a:srgbClr val="0000FF"/>
              </a:solidFill>
              <a:latin typeface="Calibri"/>
              <a:ea typeface="Calibri"/>
              <a:cs typeface="Calibri"/>
              <a:sym typeface="Calibri"/>
            </a:endParaRPr>
          </a:p>
        </p:txBody>
      </p:sp>
      <p:sp>
        <p:nvSpPr>
          <p:cNvPr id="307" name="Shape 307"/>
          <p:cNvSpPr txBox="1"/>
          <p:nvPr/>
        </p:nvSpPr>
        <p:spPr>
          <a:xfrm>
            <a:off y="1032600" x="926775"/>
            <a:ext cy="4792799" cx="7621499"/>
          </a:xfrm>
          <a:prstGeom prst="rect">
            <a:avLst/>
          </a:prstGeom>
          <a:noFill/>
          <a:ln>
            <a:noFill/>
          </a:ln>
        </p:spPr>
        <p:txBody>
          <a:bodyPr bIns="45700" rIns="91425" lIns="91425" tIns="45700" anchor="t" anchorCtr="0">
            <a:noAutofit/>
          </a:bodyPr>
          <a:lstStyle/>
          <a:p>
            <a:pPr algn="ctr" rtl="0" lvl="0" marR="0" indent="-609600" marL="609600">
              <a:lnSpc>
                <a:spcPct val="90000"/>
              </a:lnSpc>
              <a:spcBef>
                <a:spcPts val="0"/>
              </a:spcBef>
              <a:buClr>
                <a:srgbClr val="888888"/>
              </a:buClr>
              <a:buFont typeface="Calibri"/>
              <a:buNone/>
            </a:pPr>
            <a:r>
              <a:t/>
            </a:r>
            <a:endParaRPr strike="noStrike" u="none" b="0" cap="none" baseline="0" sz="2400" i="0">
              <a:solidFill>
                <a:srgbClr val="888888"/>
              </a:solidFill>
              <a:latin typeface="Calibri"/>
              <a:ea typeface="Calibri"/>
              <a:cs typeface="Calibri"/>
              <a:sym typeface="Calibri"/>
            </a:endParaRPr>
          </a:p>
          <a:p>
            <a:pPr algn="l" rtl="0" lvl="0" marR="0" indent="0" marL="0">
              <a:lnSpc>
                <a:spcPct val="90000"/>
              </a:lnSpc>
              <a:spcBef>
                <a:spcPts val="560"/>
              </a:spcBef>
              <a:buClr>
                <a:srgbClr val="FF0000"/>
              </a:buClr>
              <a:buSzPct val="25000"/>
              <a:buFont typeface="Calibri"/>
              <a:buNone/>
            </a:pPr>
            <a:r>
              <a:rPr strike="noStrike" u="none" b="0" cap="none" baseline="0" sz="2800" lang="en-US" i="0">
                <a:solidFill>
                  <a:srgbClr val="FF0000"/>
                </a:solidFill>
                <a:latin typeface="Calibri"/>
                <a:ea typeface="Calibri"/>
                <a:cs typeface="Calibri"/>
                <a:sym typeface="Calibri"/>
              </a:rPr>
              <a:t>Problem</a:t>
            </a:r>
            <a:r>
              <a:rPr strike="noStrike" u="none" b="0" cap="none" baseline="0" sz="2800" lang="en-US" i="0">
                <a:solidFill>
                  <a:srgbClr val="888888"/>
                </a:solidFill>
                <a:latin typeface="Calibri"/>
                <a:ea typeface="Calibri"/>
                <a:cs typeface="Calibri"/>
                <a:sym typeface="Calibri"/>
              </a:rPr>
              <a:t> = unplanned absences</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AutoNum type="arabicParenR"/>
            </a:pPr>
            <a:r>
              <a:rPr strike="noStrike" u="none" b="0" cap="none" baseline="0" sz="2800" lang="en-US" i="0">
                <a:solidFill>
                  <a:srgbClr val="888888"/>
                </a:solidFill>
                <a:latin typeface="Calibri"/>
                <a:ea typeface="Calibri"/>
                <a:cs typeface="Calibri"/>
                <a:sym typeface="Calibri"/>
              </a:rPr>
              <a:t>Fewer unplanned absences </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AutoNum type="arabicParenR"/>
            </a:pPr>
            <a:r>
              <a:rPr strike="noStrike" u="none" b="0" cap="none" baseline="0" sz="2800" lang="en-US" i="0">
                <a:solidFill>
                  <a:srgbClr val="888888"/>
                </a:solidFill>
                <a:latin typeface="Calibri"/>
                <a:ea typeface="Calibri"/>
                <a:cs typeface="Calibri"/>
                <a:sym typeface="Calibri"/>
              </a:rPr>
              <a:t>Higher rates of attendance</a:t>
            </a:r>
          </a:p>
          <a:p>
            <a:pPr algn="l" rtl="0" lvl="0" marR="0" indent="-431800" marL="609600">
              <a:lnSpc>
                <a:spcPct val="90000"/>
              </a:lnSpc>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609600" marL="609600">
              <a:lnSpc>
                <a:spcPct val="90000"/>
              </a:lnSpc>
              <a:spcBef>
                <a:spcPts val="560"/>
              </a:spcBef>
              <a:buClr>
                <a:srgbClr val="888888"/>
              </a:buClr>
              <a:buSzPct val="100000"/>
              <a:buFont typeface="Calibri"/>
              <a:buAutoNum type="arabicParenR"/>
            </a:pPr>
            <a:r>
              <a:rPr strike="noStrike" u="none" b="0" cap="none" baseline="0" sz="2800" lang="en-US" i="0">
                <a:solidFill>
                  <a:srgbClr val="888888"/>
                </a:solidFill>
                <a:latin typeface="Calibri"/>
                <a:ea typeface="Calibri"/>
                <a:cs typeface="Calibri"/>
                <a:sym typeface="Calibri"/>
              </a:rPr>
              <a:t>A workplace culture of </a:t>
            </a:r>
            <a:r>
              <a:rPr strike="noStrike" u="none" b="0" cap="none" baseline="0" sz="2800" lang="en-US" i="1">
                <a:solidFill>
                  <a:srgbClr val="888888"/>
                </a:solidFill>
                <a:latin typeface="Calibri"/>
                <a:ea typeface="Calibri"/>
                <a:cs typeface="Calibri"/>
                <a:sym typeface="Calibri"/>
              </a:rPr>
              <a:t>being here and loving it</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0" end="0"/>
                                            </p:txEl>
                                          </p:spTgt>
                                        </p:tgtEl>
                                        <p:attrNameLst>
                                          <p:attrName>style.visibility</p:attrName>
                                        </p:attrNameLst>
                                      </p:cBhvr>
                                      <p:to>
                                        <p:strVal val="visible"/>
                                      </p:to>
                                    </p:set>
                                    <p:animEffect transition="in" filter="fade">
                                      <p:cBhvr>
                                        <p:cTn dur="500"/>
                                        <p:tgtEl>
                                          <p:spTgt spid="307">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1" end="1"/>
                                            </p:txEl>
                                          </p:spTgt>
                                        </p:tgtEl>
                                        <p:attrNameLst>
                                          <p:attrName>style.visibility</p:attrName>
                                        </p:attrNameLst>
                                      </p:cBhvr>
                                      <p:to>
                                        <p:strVal val="visible"/>
                                      </p:to>
                                    </p:set>
                                    <p:animEffect transition="in" filter="fade">
                                      <p:cBhvr>
                                        <p:cTn dur="500"/>
                                        <p:tgtEl>
                                          <p:spTgt spid="307">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2" end="2"/>
                                            </p:txEl>
                                          </p:spTgt>
                                        </p:tgtEl>
                                        <p:attrNameLst>
                                          <p:attrName>style.visibility</p:attrName>
                                        </p:attrNameLst>
                                      </p:cBhvr>
                                      <p:to>
                                        <p:strVal val="visible"/>
                                      </p:to>
                                    </p:set>
                                    <p:animEffect transition="in" filter="fade">
                                      <p:cBhvr>
                                        <p:cTn dur="500"/>
                                        <p:tgtEl>
                                          <p:spTgt spid="307">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3" end="3"/>
                                            </p:txEl>
                                          </p:spTgt>
                                        </p:tgtEl>
                                        <p:attrNameLst>
                                          <p:attrName>style.visibility</p:attrName>
                                        </p:attrNameLst>
                                      </p:cBhvr>
                                      <p:to>
                                        <p:strVal val="visible"/>
                                      </p:to>
                                    </p:set>
                                    <p:animEffect transition="in" filter="fade">
                                      <p:cBhvr>
                                        <p:cTn dur="500"/>
                                        <p:tgtEl>
                                          <p:spTgt spid="307">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4" end="4"/>
                                            </p:txEl>
                                          </p:spTgt>
                                        </p:tgtEl>
                                        <p:attrNameLst>
                                          <p:attrName>style.visibility</p:attrName>
                                        </p:attrNameLst>
                                      </p:cBhvr>
                                      <p:to>
                                        <p:strVal val="visible"/>
                                      </p:to>
                                    </p:set>
                                    <p:animEffect transition="in" filter="fade">
                                      <p:cBhvr>
                                        <p:cTn dur="500"/>
                                        <p:tgtEl>
                                          <p:spTgt spid="307">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5" end="5"/>
                                            </p:txEl>
                                          </p:spTgt>
                                        </p:tgtEl>
                                        <p:attrNameLst>
                                          <p:attrName>style.visibility</p:attrName>
                                        </p:attrNameLst>
                                      </p:cBhvr>
                                      <p:to>
                                        <p:strVal val="visible"/>
                                      </p:to>
                                    </p:set>
                                    <p:animEffect transition="in" filter="fade">
                                      <p:cBhvr>
                                        <p:cTn dur="500"/>
                                        <p:tgtEl>
                                          <p:spTgt spid="307">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6" end="6"/>
                                            </p:txEl>
                                          </p:spTgt>
                                        </p:tgtEl>
                                        <p:attrNameLst>
                                          <p:attrName>style.visibility</p:attrName>
                                        </p:attrNameLst>
                                      </p:cBhvr>
                                      <p:to>
                                        <p:strVal val="visible"/>
                                      </p:to>
                                    </p:set>
                                    <p:animEffect transition="in" filter="fade">
                                      <p:cBhvr>
                                        <p:cTn dur="500"/>
                                        <p:tgtEl>
                                          <p:spTgt spid="307">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7">
                                            <p:txEl>
                                              <p:pRg st="7" end="7"/>
                                            </p:txEl>
                                          </p:spTgt>
                                        </p:tgtEl>
                                        <p:attrNameLst>
                                          <p:attrName>style.visibility</p:attrName>
                                        </p:attrNameLst>
                                      </p:cBhvr>
                                      <p:to>
                                        <p:strVal val="visible"/>
                                      </p:to>
                                    </p:set>
                                    <p:animEffect transition="in" filter="fade">
                                      <p:cBhvr>
                                        <p:cTn dur="500"/>
                                        <p:tgtEl>
                                          <p:spTgt spid="307">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13" name="Shape 313"/>
          <p:cNvSpPr txBox="1"/>
          <p:nvPr>
            <p:ph type="title"/>
          </p:nvPr>
        </p:nvSpPr>
        <p:spPr>
          <a:xfrm>
            <a:off y="0" x="63500"/>
            <a:ext cy="914400" cx="8623299"/>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trike="noStrike" u="none" b="0" cap="none" baseline="0" sz="4400" lang="en-US" i="0">
                <a:solidFill>
                  <a:srgbClr val="0000FF"/>
                </a:solidFill>
                <a:latin typeface="Calibri"/>
                <a:ea typeface="Calibri"/>
                <a:cs typeface="Calibri"/>
                <a:sym typeface="Calibri"/>
              </a:rPr>
              <a:t>A great, </a:t>
            </a:r>
            <a:r>
              <a:rPr strike="noStrike" u="sng" b="0" cap="none" baseline="0" sz="4400" lang="en-US" i="1">
                <a:solidFill>
                  <a:srgbClr val="0000FF"/>
                </a:solidFill>
                <a:latin typeface="Calibri"/>
                <a:ea typeface="Calibri"/>
                <a:cs typeface="Calibri"/>
                <a:sym typeface="Calibri"/>
              </a:rPr>
              <a:t>transformational</a:t>
            </a:r>
            <a:r>
              <a:rPr strike="noStrike" u="none" b="0" cap="none" baseline="0" sz="4400" lang="en-US" i="0">
                <a:solidFill>
                  <a:srgbClr val="0000FF"/>
                </a:solidFill>
                <a:latin typeface="Calibri"/>
                <a:ea typeface="Calibri"/>
                <a:cs typeface="Calibri"/>
                <a:sym typeface="Calibri"/>
              </a:rPr>
              <a:t> topic…</a:t>
            </a:r>
          </a:p>
        </p:txBody>
      </p:sp>
      <p:sp>
        <p:nvSpPr>
          <p:cNvPr id="314" name="Shape 314"/>
          <p:cNvSpPr txBox="1"/>
          <p:nvPr>
            <p:ph idx="1" type="body"/>
          </p:nvPr>
        </p:nvSpPr>
        <p:spPr>
          <a:xfrm>
            <a:off y="914400" x="571500"/>
            <a:ext cy="4876799" cx="8483599"/>
          </a:xfrm>
          <a:prstGeom prst="rect">
            <a:avLst/>
          </a:prstGeom>
          <a:noFill/>
          <a:ln>
            <a:noFill/>
          </a:ln>
        </p:spPr>
        <p:txBody>
          <a:bodyPr bIns="45700" rIns="91425" lIns="91425" tIns="45700" anchor="t" anchorCtr="0">
            <a:noAutofit/>
          </a:bodyPr>
          <a:lstStyle/>
          <a:p>
            <a:pPr algn="l" rtl="0" lvl="0" marR="0" indent="-742950" marL="742950">
              <a:spcBef>
                <a:spcPts val="0"/>
              </a:spcBef>
              <a:buClr>
                <a:schemeClr val="dk1"/>
              </a:buClr>
              <a:buSzPct val="100000"/>
              <a:buFont typeface="Calibri"/>
              <a:buAutoNum type="arabicParenR"/>
            </a:pPr>
            <a:r>
              <a:rPr strike="noStrike" u="none" b="0" cap="none" baseline="0" sz="3600" lang="en-US" i="0">
                <a:solidFill>
                  <a:schemeClr val="dk1"/>
                </a:solidFill>
                <a:latin typeface="Calibri"/>
                <a:ea typeface="Calibri"/>
                <a:cs typeface="Calibri"/>
                <a:sym typeface="Calibri"/>
              </a:rPr>
              <a:t>Has strategic/business relevance</a:t>
            </a:r>
          </a:p>
          <a:p>
            <a:pPr algn="l" rtl="0" lvl="1" marR="0" indent="-285750" marL="742950">
              <a:spcBef>
                <a:spcPts val="560"/>
              </a:spcBef>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“this is worth investing time and money in” </a:t>
            </a:r>
          </a:p>
          <a:p>
            <a:pPr algn="l" rtl="0" lvl="0" marR="0" indent="-742950" marL="742950">
              <a:spcBef>
                <a:spcPts val="720"/>
              </a:spcBef>
              <a:buClr>
                <a:schemeClr val="dk1"/>
              </a:buClr>
              <a:buSzPct val="100000"/>
              <a:buFont typeface="Calibri"/>
              <a:buAutoNum type="arabicParenR"/>
            </a:pPr>
            <a:r>
              <a:rPr strike="noStrike" u="none" b="0" cap="none" baseline="0" sz="3600" lang="en-US" i="0">
                <a:solidFill>
                  <a:schemeClr val="dk1"/>
                </a:solidFill>
                <a:latin typeface="Calibri"/>
                <a:ea typeface="Calibri"/>
                <a:cs typeface="Calibri"/>
                <a:sym typeface="Calibri"/>
              </a:rPr>
              <a:t>Represents real curiosity </a:t>
            </a:r>
          </a:p>
          <a:p>
            <a:pPr algn="l" rtl="0" lvl="1" marR="0" indent="-285750" marL="742950">
              <a:spcBef>
                <a:spcPts val="560"/>
              </a:spcBef>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desire for more knowledge/proficiency in topic</a:t>
            </a:r>
          </a:p>
          <a:p>
            <a:pPr algn="l" rtl="0" lvl="0" marR="0" indent="-742950" marL="742950">
              <a:spcBef>
                <a:spcPts val="720"/>
              </a:spcBef>
              <a:buClr>
                <a:schemeClr val="dk1"/>
              </a:buClr>
              <a:buSzPct val="100000"/>
              <a:buFont typeface="Calibri"/>
              <a:buAutoNum type="arabicParenR"/>
            </a:pPr>
            <a:r>
              <a:rPr strike="noStrike" u="none" b="0" cap="none" baseline="0" sz="3600" lang="en-US" i="0">
                <a:solidFill>
                  <a:schemeClr val="dk1"/>
                </a:solidFill>
                <a:latin typeface="Calibri"/>
                <a:ea typeface="Calibri"/>
                <a:cs typeface="Calibri"/>
                <a:sym typeface="Calibri"/>
              </a:rPr>
              <a:t>Is </a:t>
            </a:r>
            <a:r>
              <a:rPr sz="3600" lang="en-US">
                <a:solidFill>
                  <a:schemeClr val="dk1"/>
                </a:solidFill>
                <a:latin typeface="Calibri"/>
                <a:ea typeface="Calibri"/>
                <a:cs typeface="Calibri"/>
                <a:sym typeface="Calibri"/>
              </a:rPr>
              <a:t>s</a:t>
            </a:r>
            <a:r>
              <a:rPr strike="noStrike" u="none" b="0" cap="none" baseline="0" sz="3600" lang="en-US" i="0">
                <a:solidFill>
                  <a:schemeClr val="dk1"/>
                </a:solidFill>
                <a:latin typeface="Calibri"/>
                <a:ea typeface="Calibri"/>
                <a:cs typeface="Calibri"/>
                <a:sym typeface="Calibri"/>
              </a:rPr>
              <a:t>een as </a:t>
            </a:r>
            <a:r>
              <a:rPr sz="3600" lang="en-US">
                <a:solidFill>
                  <a:schemeClr val="dk1"/>
                </a:solidFill>
                <a:latin typeface="Calibri"/>
                <a:ea typeface="Calibri"/>
                <a:cs typeface="Calibri"/>
                <a:sym typeface="Calibri"/>
              </a:rPr>
              <a:t>h</a:t>
            </a:r>
            <a:r>
              <a:rPr strike="noStrike" u="none" b="0" cap="none" baseline="0" sz="3600" lang="en-US" i="0">
                <a:solidFill>
                  <a:schemeClr val="dk1"/>
                </a:solidFill>
                <a:latin typeface="Calibri"/>
                <a:ea typeface="Calibri"/>
                <a:cs typeface="Calibri"/>
                <a:sym typeface="Calibri"/>
              </a:rPr>
              <a:t>ighly </a:t>
            </a:r>
            <a:r>
              <a:rPr sz="3600" lang="en-US">
                <a:solidFill>
                  <a:schemeClr val="dk1"/>
                </a:solidFill>
                <a:latin typeface="Calibri"/>
                <a:ea typeface="Calibri"/>
                <a:cs typeface="Calibri"/>
                <a:sym typeface="Calibri"/>
              </a:rPr>
              <a:t>d</a:t>
            </a:r>
            <a:r>
              <a:rPr strike="noStrike" u="none" b="0" cap="none" baseline="0" sz="3600" lang="en-US" i="0">
                <a:solidFill>
                  <a:schemeClr val="dk1"/>
                </a:solidFill>
                <a:latin typeface="Calibri"/>
                <a:ea typeface="Calibri"/>
                <a:cs typeface="Calibri"/>
                <a:sym typeface="Calibri"/>
              </a:rPr>
              <a:t>esirable </a:t>
            </a:r>
            <a:r>
              <a:rPr sz="3600" lang="en-US">
                <a:solidFill>
                  <a:schemeClr val="dk1"/>
                </a:solidFill>
                <a:latin typeface="Calibri"/>
                <a:ea typeface="Calibri"/>
                <a:cs typeface="Calibri"/>
                <a:sym typeface="Calibri"/>
              </a:rPr>
              <a:t>s</a:t>
            </a:r>
            <a:r>
              <a:rPr strike="noStrike" u="none" b="0" cap="none" baseline="0" sz="3600" lang="en-US" i="0">
                <a:solidFill>
                  <a:schemeClr val="dk1"/>
                </a:solidFill>
                <a:latin typeface="Calibri"/>
                <a:ea typeface="Calibri"/>
                <a:cs typeface="Calibri"/>
                <a:sym typeface="Calibri"/>
              </a:rPr>
              <a:t>ystem-wide</a:t>
            </a:r>
          </a:p>
          <a:p>
            <a:pPr algn="l" rtl="0" lvl="1" marR="0" indent="-285750" marL="742950">
              <a:spcBef>
                <a:spcPts val="560"/>
              </a:spcBef>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“this would be great for us all”</a:t>
            </a:r>
          </a:p>
          <a:p>
            <a:pPr algn="l" rtl="0" lvl="0" marR="0" indent="-742950" marL="742950">
              <a:spcBef>
                <a:spcPts val="720"/>
              </a:spcBef>
              <a:buClr>
                <a:schemeClr val="dk1"/>
              </a:buClr>
              <a:buSzPct val="100000"/>
              <a:buFont typeface="Calibri"/>
              <a:buAutoNum type="arabicParenR"/>
            </a:pPr>
            <a:r>
              <a:rPr strike="noStrike" u="none" b="0" cap="none" baseline="0" sz="3600" lang="en-US" i="0">
                <a:solidFill>
                  <a:schemeClr val="dk1"/>
                </a:solidFill>
                <a:latin typeface="Calibri"/>
                <a:ea typeface="Calibri"/>
                <a:cs typeface="Calibri"/>
                <a:sym typeface="Calibri"/>
              </a:rPr>
              <a:t>Is more than incremental </a:t>
            </a:r>
          </a:p>
          <a:p>
            <a:pPr algn="l" rtl="0" lvl="1" marR="0" indent="-285750" marL="742950">
              <a:spcBef>
                <a:spcPts val="560"/>
              </a:spcBef>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Bold, </a:t>
            </a:r>
            <a:r>
              <a:rPr sz="2800" lang="en-US">
                <a:solidFill>
                  <a:schemeClr val="dk1"/>
                </a:solidFill>
                <a:latin typeface="Calibri"/>
                <a:ea typeface="Calibri"/>
                <a:cs typeface="Calibri"/>
                <a:sym typeface="Calibri"/>
              </a:rPr>
              <a:t>e</a:t>
            </a:r>
            <a:r>
              <a:rPr strike="noStrike" u="none" b="0" cap="none" baseline="0" sz="2800" lang="en-US" i="0">
                <a:solidFill>
                  <a:schemeClr val="dk1"/>
                </a:solidFill>
                <a:latin typeface="Calibri"/>
                <a:ea typeface="Calibri"/>
                <a:cs typeface="Calibri"/>
                <a:sym typeface="Calibri"/>
              </a:rPr>
              <a:t>vocative, </a:t>
            </a:r>
            <a:r>
              <a:rPr sz="2800" lang="en-US">
                <a:solidFill>
                  <a:schemeClr val="dk1"/>
                </a:solidFill>
                <a:latin typeface="Calibri"/>
                <a:ea typeface="Calibri"/>
                <a:cs typeface="Calibri"/>
                <a:sym typeface="Calibri"/>
              </a:rPr>
              <a:t>c</a:t>
            </a:r>
            <a:r>
              <a:rPr strike="noStrike" u="none" b="0" cap="none" baseline="0" sz="2800" lang="en-US" i="0">
                <a:solidFill>
                  <a:schemeClr val="dk1"/>
                </a:solidFill>
                <a:latin typeface="Calibri"/>
                <a:ea typeface="Calibri"/>
                <a:cs typeface="Calibri"/>
                <a:sym typeface="Calibri"/>
              </a:rPr>
              <a:t>hallenges </a:t>
            </a:r>
            <a:r>
              <a:rPr sz="2800" lang="en-US">
                <a:solidFill>
                  <a:schemeClr val="dk1"/>
                </a:solidFill>
                <a:latin typeface="Calibri"/>
                <a:ea typeface="Calibri"/>
                <a:cs typeface="Calibri"/>
                <a:sym typeface="Calibri"/>
              </a:rPr>
              <a:t>s</a:t>
            </a:r>
            <a:r>
              <a:rPr strike="noStrike" u="none" b="0" cap="none" baseline="0" sz="2800" lang="en-US" i="0">
                <a:solidFill>
                  <a:schemeClr val="dk1"/>
                </a:solidFill>
                <a:latin typeface="Calibri"/>
                <a:ea typeface="Calibri"/>
                <a:cs typeface="Calibri"/>
                <a:sym typeface="Calibri"/>
              </a:rPr>
              <a:t>tatus </a:t>
            </a:r>
            <a:r>
              <a:rPr sz="2800" lang="en-US">
                <a:solidFill>
                  <a:schemeClr val="dk1"/>
                </a:solidFill>
                <a:latin typeface="Calibri"/>
                <a:ea typeface="Calibri"/>
                <a:cs typeface="Calibri"/>
                <a:sym typeface="Calibri"/>
              </a:rPr>
              <a:t>q</a:t>
            </a:r>
            <a:r>
              <a:rPr strike="noStrike" u="none" b="0" cap="none" baseline="0" sz="2800" lang="en-US" i="0">
                <a:solidFill>
                  <a:schemeClr val="dk1"/>
                </a:solidFill>
                <a:latin typeface="Calibri"/>
                <a:ea typeface="Calibri"/>
                <a:cs typeface="Calibri"/>
                <a:sym typeface="Calibri"/>
              </a:rPr>
              <a:t>uo, </a:t>
            </a:r>
          </a:p>
          <a:p>
            <a:pPr algn="l" rtl="0" lvl="1" marR="0" indent="-171450" marL="742950">
              <a:spcBef>
                <a:spcPts val="36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p:txBody>
      </p:sp>
      <p:sp>
        <p:nvSpPr>
          <p:cNvPr id="315" name="Shape 315"/>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0" end="0"/>
                                            </p:txEl>
                                          </p:spTgt>
                                        </p:tgtEl>
                                        <p:attrNameLst>
                                          <p:attrName>style.visibility</p:attrName>
                                        </p:attrNameLst>
                                      </p:cBhvr>
                                      <p:to>
                                        <p:strVal val="visible"/>
                                      </p:to>
                                    </p:set>
                                    <p:animEffect transition="in" filter="fade">
                                      <p:cBhvr>
                                        <p:cTn dur="500"/>
                                        <p:tgtEl>
                                          <p:spTgt spid="314">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1" end="1"/>
                                            </p:txEl>
                                          </p:spTgt>
                                        </p:tgtEl>
                                        <p:attrNameLst>
                                          <p:attrName>style.visibility</p:attrName>
                                        </p:attrNameLst>
                                      </p:cBhvr>
                                      <p:to>
                                        <p:strVal val="visible"/>
                                      </p:to>
                                    </p:set>
                                    <p:animEffect transition="in" filter="fade">
                                      <p:cBhvr>
                                        <p:cTn dur="500"/>
                                        <p:tgtEl>
                                          <p:spTgt spid="314">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2" end="2"/>
                                            </p:txEl>
                                          </p:spTgt>
                                        </p:tgtEl>
                                        <p:attrNameLst>
                                          <p:attrName>style.visibility</p:attrName>
                                        </p:attrNameLst>
                                      </p:cBhvr>
                                      <p:to>
                                        <p:strVal val="visible"/>
                                      </p:to>
                                    </p:set>
                                    <p:animEffect transition="in" filter="fade">
                                      <p:cBhvr>
                                        <p:cTn dur="500"/>
                                        <p:tgtEl>
                                          <p:spTgt spid="314">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3" end="3"/>
                                            </p:txEl>
                                          </p:spTgt>
                                        </p:tgtEl>
                                        <p:attrNameLst>
                                          <p:attrName>style.visibility</p:attrName>
                                        </p:attrNameLst>
                                      </p:cBhvr>
                                      <p:to>
                                        <p:strVal val="visible"/>
                                      </p:to>
                                    </p:set>
                                    <p:animEffect transition="in" filter="fade">
                                      <p:cBhvr>
                                        <p:cTn dur="500"/>
                                        <p:tgtEl>
                                          <p:spTgt spid="314">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4" end="4"/>
                                            </p:txEl>
                                          </p:spTgt>
                                        </p:tgtEl>
                                        <p:attrNameLst>
                                          <p:attrName>style.visibility</p:attrName>
                                        </p:attrNameLst>
                                      </p:cBhvr>
                                      <p:to>
                                        <p:strVal val="visible"/>
                                      </p:to>
                                    </p:set>
                                    <p:animEffect transition="in" filter="fade">
                                      <p:cBhvr>
                                        <p:cTn dur="500"/>
                                        <p:tgtEl>
                                          <p:spTgt spid="314">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5" end="5"/>
                                            </p:txEl>
                                          </p:spTgt>
                                        </p:tgtEl>
                                        <p:attrNameLst>
                                          <p:attrName>style.visibility</p:attrName>
                                        </p:attrNameLst>
                                      </p:cBhvr>
                                      <p:to>
                                        <p:strVal val="visible"/>
                                      </p:to>
                                    </p:set>
                                    <p:animEffect transition="in" filter="fade">
                                      <p:cBhvr>
                                        <p:cTn dur="500"/>
                                        <p:tgtEl>
                                          <p:spTgt spid="314">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6" end="6"/>
                                            </p:txEl>
                                          </p:spTgt>
                                        </p:tgtEl>
                                        <p:attrNameLst>
                                          <p:attrName>style.visibility</p:attrName>
                                        </p:attrNameLst>
                                      </p:cBhvr>
                                      <p:to>
                                        <p:strVal val="visible"/>
                                      </p:to>
                                    </p:set>
                                    <p:animEffect transition="in" filter="fade">
                                      <p:cBhvr>
                                        <p:cTn dur="500"/>
                                        <p:tgtEl>
                                          <p:spTgt spid="314">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7" end="7"/>
                                            </p:txEl>
                                          </p:spTgt>
                                        </p:tgtEl>
                                        <p:attrNameLst>
                                          <p:attrName>style.visibility</p:attrName>
                                        </p:attrNameLst>
                                      </p:cBhvr>
                                      <p:to>
                                        <p:strVal val="visible"/>
                                      </p:to>
                                    </p:set>
                                    <p:animEffect transition="in" filter="fade">
                                      <p:cBhvr>
                                        <p:cTn dur="500"/>
                                        <p:tgtEl>
                                          <p:spTgt spid="314">
                                            <p:txEl>
                                              <p:pRg st="7" end="7"/>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4">
                                            <p:txEl>
                                              <p:pRg st="8" end="8"/>
                                            </p:txEl>
                                          </p:spTgt>
                                        </p:tgtEl>
                                        <p:attrNameLst>
                                          <p:attrName>style.visibility</p:attrName>
                                        </p:attrNameLst>
                                      </p:cBhvr>
                                      <p:to>
                                        <p:strVal val="visible"/>
                                      </p:to>
                                    </p:set>
                                    <p:animEffect transition="in" filter="fade">
                                      <p:cBhvr>
                                        <p:cTn dur="500"/>
                                        <p:tgtEl>
                                          <p:spTgt spid="314">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sp>
        <p:nvSpPr>
          <p:cNvPr id="320" name="Shape 320"/>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21" name="Shape 32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22" name="Shape 322"/>
          <p:cNvSpPr txBox="1"/>
          <p:nvPr/>
        </p:nvSpPr>
        <p:spPr>
          <a:xfrm>
            <a:off y="320075" x="207725"/>
            <a:ext cy="523200" cx="8047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b="1" sz="2800" lang="en-US">
                <a:solidFill>
                  <a:srgbClr val="0000FF"/>
                </a:solidFill>
                <a:latin typeface="Calibri"/>
                <a:ea typeface="Calibri"/>
                <a:cs typeface="Calibri"/>
                <a:sym typeface="Calibri"/>
              </a:rPr>
              <a:t>TASK: </a:t>
            </a:r>
            <a:r>
              <a:rPr strike="noStrike" u="none" b="1" cap="none" baseline="0" sz="2800" lang="en-US" i="0">
                <a:solidFill>
                  <a:srgbClr val="0000FF"/>
                </a:solidFill>
                <a:latin typeface="Calibri"/>
                <a:ea typeface="Calibri"/>
                <a:cs typeface="Calibri"/>
                <a:sym typeface="Calibri"/>
              </a:rPr>
              <a:t>Identifying OUR Transformational Topic</a:t>
            </a:r>
          </a:p>
        </p:txBody>
      </p:sp>
      <p:graphicFrame>
        <p:nvGraphicFramePr>
          <p:cNvPr id="323" name="Shape 323"/>
          <p:cNvGraphicFramePr/>
          <p:nvPr/>
        </p:nvGraphicFramePr>
        <p:xfrm>
          <a:off y="1047889" x="539134"/>
          <a:ext cy="3000000" cx="3000000"/>
        </p:xfrm>
        <a:graphic>
          <a:graphicData uri="http://schemas.openxmlformats.org/drawingml/2006/table">
            <a:tbl>
              <a:tblPr>
                <a:noFill/>
                <a:tableStyleId>{DBD367C9-8D82-4651-B787-EE7CCF6CA10E}</a:tableStyleId>
              </a:tblPr>
              <a:tblGrid>
                <a:gridCol w="1520500"/>
                <a:gridCol w="6755700"/>
              </a:tblGrid>
              <a:tr h="711275">
                <a:tc>
                  <a:txBody>
                    <a:bodyPr>
                      <a:noAutofit/>
                    </a:bodyPr>
                    <a:lstStyle/>
                    <a:p>
                      <a:pPr algn="l" rtl="0" lvl="0" marR="0" indent="0" marL="0">
                        <a:spcBef>
                          <a:spcPts val="0"/>
                        </a:spcBef>
                        <a:buClr>
                          <a:srgbClr val="000000"/>
                        </a:buClr>
                        <a:buSzPct val="25000"/>
                        <a:buFont typeface="Calibri"/>
                        <a:buNone/>
                      </a:pPr>
                      <a:r>
                        <a:rPr strike="noStrike" u="none" b="1" cap="small" baseline="0" sz="1800" lang="en-US">
                          <a:solidFill>
                            <a:srgbClr val="000000"/>
                          </a:solidFill>
                          <a:latin typeface="Calibri"/>
                          <a:ea typeface="Calibri"/>
                          <a:cs typeface="Calibri"/>
                          <a:sym typeface="Calibri"/>
                        </a:rPr>
                        <a:t>Complete Task in 20m</a:t>
                      </a:r>
                    </a:p>
                  </a:txBody>
                  <a:tcPr marR="91450" marB="45725" marT="45725" marL="91450"/>
                </a:tc>
                <a:tc>
                  <a:txBody>
                    <a:bodyPr>
                      <a:noAutofit/>
                    </a:bodyPr>
                    <a:lstStyle/>
                    <a:p>
                      <a:pPr algn="l" rtl="0" lvl="0" marR="0" indent="0" marL="0">
                        <a:spcBef>
                          <a:spcPts val="0"/>
                        </a:spcBef>
                        <a:buClr>
                          <a:schemeClr val="dk1"/>
                        </a:buClr>
                        <a:buSzPct val="25000"/>
                        <a:buFont typeface="Calibri"/>
                        <a:buNone/>
                      </a:pPr>
                      <a:r>
                        <a:rPr strike="noStrike" u="none" b="1" cap="small" baseline="0" sz="1800" lang="en-US">
                          <a:solidFill>
                            <a:schemeClr val="dk1"/>
                          </a:solidFill>
                          <a:latin typeface="Calibri"/>
                          <a:ea typeface="Calibri"/>
                          <a:cs typeface="Calibri"/>
                          <a:sym typeface="Calibri"/>
                        </a:rPr>
                        <a:t>Purpose of Task : To Identify an Inquiry Topic That Meets the 4 Criteria for a Transformational Inquiry Topic </a:t>
                      </a:r>
                    </a:p>
                  </a:txBody>
                  <a:tcPr marR="91450" marB="45725" marT="45725" marL="91450"/>
                </a:tc>
              </a:tr>
              <a:tr h="289475">
                <a:tc>
                  <a:txBody>
                    <a:bodyPr>
                      <a:noAutofit/>
                    </a:bodyPr>
                    <a:lstStyle/>
                    <a:p>
                      <a:pPr algn="l" rtl="0" lvl="0" marR="0" indent="0" marL="0">
                        <a:spcBef>
                          <a:spcPts val="0"/>
                        </a:spcBef>
                        <a:buClr>
                          <a:schemeClr val="dk1"/>
                        </a:buClr>
                        <a:buSzPct val="25000"/>
                        <a:buFont typeface="Calibri"/>
                        <a:buNone/>
                      </a:pPr>
                      <a:r>
                        <a:rPr strike="noStrike" u="none" b="1" cap="none" baseline="0" sz="1800" lang="en-US">
                          <a:solidFill>
                            <a:schemeClr val="dk1"/>
                          </a:solidFill>
                          <a:latin typeface="Calibri"/>
                          <a:ea typeface="Calibri"/>
                          <a:cs typeface="Calibri"/>
                          <a:sym typeface="Calibri"/>
                        </a:rPr>
                        <a:t>Step 1 </a:t>
                      </a:r>
                      <a:r>
                        <a:rPr strike="noStrike" u="none" b="0" cap="none" baseline="0" sz="1800" lang="en-US">
                          <a:solidFill>
                            <a:schemeClr val="dk1"/>
                          </a:solidFill>
                          <a:latin typeface="Calibri"/>
                          <a:ea typeface="Calibri"/>
                          <a:cs typeface="Calibri"/>
                          <a:sym typeface="Calibri"/>
                        </a:rPr>
                        <a:t>- </a:t>
                      </a:r>
                      <a:r>
                        <a:rPr sz="1800" lang="en-US">
                          <a:solidFill>
                            <a:schemeClr val="dk1"/>
                          </a:solidFill>
                          <a:latin typeface="Calibri"/>
                          <a:ea typeface="Calibri"/>
                          <a:cs typeface="Calibri"/>
                          <a:sym typeface="Calibri"/>
                        </a:rPr>
                        <a:t>2</a:t>
                      </a:r>
                      <a:r>
                        <a:rPr strike="noStrike" u="none" cap="none" baseline="0" sz="1800" lang="en-US">
                          <a:solidFill>
                            <a:schemeClr val="dk1"/>
                          </a:solidFill>
                          <a:latin typeface="Calibri"/>
                          <a:ea typeface="Calibri"/>
                          <a:cs typeface="Calibri"/>
                          <a:sym typeface="Calibri"/>
                        </a:rPr>
                        <a:t>m</a:t>
                      </a:r>
                      <a:r>
                        <a:rPr strike="noStrike" u="none" cap="none" baseline="0" sz="1800" lang="en-US">
                          <a:latin typeface="Calibri"/>
                          <a:ea typeface="Calibri"/>
                          <a:cs typeface="Calibri"/>
                          <a:sym typeface="Calibri"/>
                        </a:rPr>
                        <a:t> </a:t>
                      </a:r>
                    </a:p>
                  </a:txBody>
                  <a:tcPr marR="91450" marB="45725" marT="45725" marL="91450"/>
                </a:tc>
                <a:tc>
                  <a:txBody>
                    <a:bodyPr>
                      <a:noAutofit/>
                    </a:bodyPr>
                    <a:lstStyle/>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Select self managing group roles (Timekeeper, facilitator</a:t>
                      </a:r>
                      <a:r>
                        <a:rPr sz="1800" lang="en-US">
                          <a:solidFill>
                            <a:schemeClr val="dk1"/>
                          </a:solidFill>
                          <a:latin typeface="Calibri"/>
                          <a:ea typeface="Calibri"/>
                          <a:cs typeface="Calibri"/>
                          <a:sym typeface="Calibri"/>
                        </a:rPr>
                        <a:t>, </a:t>
                      </a:r>
                      <a:r>
                        <a:rPr strike="noStrike" u="none" cap="none" baseline="0" sz="1800" lang="en-US">
                          <a:solidFill>
                            <a:schemeClr val="dk1"/>
                          </a:solidFill>
                          <a:latin typeface="Calibri"/>
                          <a:ea typeface="Calibri"/>
                          <a:cs typeface="Calibri"/>
                          <a:sym typeface="Calibri"/>
                        </a:rPr>
                        <a:t>recorder) </a:t>
                      </a:r>
                    </a:p>
                  </a:txBody>
                  <a:tcPr marR="91450" marB="45725" marT="45725" marL="91450"/>
                </a:tc>
              </a:tr>
              <a:tr h="327575">
                <a:tc>
                  <a:txBody>
                    <a:bodyPr>
                      <a:noAutofit/>
                    </a:bodyPr>
                    <a:lstStyle/>
                    <a:p>
                      <a:pPr algn="l" rtl="0" lvl="0" marR="0" indent="0" marL="0">
                        <a:spcBef>
                          <a:spcPts val="0"/>
                        </a:spcBef>
                        <a:buClr>
                          <a:schemeClr val="dk1"/>
                        </a:buClr>
                        <a:buSzPct val="25000"/>
                        <a:buFont typeface="Calibri"/>
                        <a:buNone/>
                      </a:pPr>
                      <a:r>
                        <a:rPr strike="noStrike" u="none" b="1" cap="none" baseline="0" sz="1800" lang="en-US">
                          <a:solidFill>
                            <a:schemeClr val="dk1"/>
                          </a:solidFill>
                          <a:latin typeface="Calibri"/>
                          <a:ea typeface="Calibri"/>
                          <a:cs typeface="Calibri"/>
                          <a:sym typeface="Calibri"/>
                        </a:rPr>
                        <a:t>Step 2 </a:t>
                      </a:r>
                      <a:r>
                        <a:rPr strike="noStrike" u="none" b="0" cap="none" baseline="0" sz="1800" lang="en-US">
                          <a:solidFill>
                            <a:schemeClr val="dk1"/>
                          </a:solidFill>
                          <a:latin typeface="Calibri"/>
                          <a:ea typeface="Calibri"/>
                          <a:cs typeface="Calibri"/>
                          <a:sym typeface="Calibri"/>
                        </a:rPr>
                        <a:t>- 2</a:t>
                      </a:r>
                      <a:r>
                        <a:rPr strike="noStrike" u="none" cap="none" baseline="0" sz="1800" lang="en-US">
                          <a:solidFill>
                            <a:schemeClr val="dk1"/>
                          </a:solidFill>
                          <a:latin typeface="Calibri"/>
                          <a:ea typeface="Calibri"/>
                          <a:cs typeface="Calibri"/>
                          <a:sym typeface="Calibri"/>
                        </a:rPr>
                        <a:t>m</a:t>
                      </a:r>
                    </a:p>
                  </a:txBody>
                  <a:tcPr marR="91450" marB="45725" marT="45725" marL="91450"/>
                </a:tc>
                <a:tc>
                  <a:txBody>
                    <a:bodyPr>
                      <a:noAutofit/>
                    </a:bodyPr>
                    <a:lstStyle/>
                    <a:p>
                      <a:pPr algn="l" rtl="0" lvl="0" marR="0" indent="0" marL="0">
                        <a:spcBef>
                          <a:spcPts val="0"/>
                        </a:spcBef>
                        <a:buClr>
                          <a:schemeClr val="dk1"/>
                        </a:buClr>
                        <a:buSzPct val="25000"/>
                        <a:buFont typeface="Calibri"/>
                        <a:buNone/>
                      </a:pPr>
                      <a:r>
                        <a:rPr sz="1800" lang="en-US">
                          <a:solidFill>
                            <a:schemeClr val="dk1"/>
                          </a:solidFill>
                          <a:latin typeface="Calibri"/>
                          <a:ea typeface="Calibri"/>
                          <a:cs typeface="Calibri"/>
                          <a:sym typeface="Calibri"/>
                        </a:rPr>
                        <a:t>Team</a:t>
                      </a:r>
                      <a:r>
                        <a:rPr strike="noStrike" u="none" cap="none" baseline="0" sz="1800" lang="en-US">
                          <a:solidFill>
                            <a:schemeClr val="dk1"/>
                          </a:solidFill>
                          <a:latin typeface="Calibri"/>
                          <a:ea typeface="Calibri"/>
                          <a:cs typeface="Calibri"/>
                          <a:sym typeface="Calibri"/>
                        </a:rPr>
                        <a:t> facilitator reviews the purpose (above) and steps of this </a:t>
                      </a:r>
                      <a:r>
                        <a:rPr sz="1800" lang="en-US">
                          <a:solidFill>
                            <a:schemeClr val="dk1"/>
                          </a:solidFill>
                          <a:latin typeface="Calibri"/>
                          <a:ea typeface="Calibri"/>
                          <a:cs typeface="Calibri"/>
                          <a:sym typeface="Calibri"/>
                        </a:rPr>
                        <a:t>task (below)</a:t>
                      </a:r>
                      <a:r>
                        <a:rPr strike="noStrike" u="none" cap="none" baseline="0" sz="1800" lang="en-US">
                          <a:solidFill>
                            <a:schemeClr val="dk1"/>
                          </a:solidFill>
                          <a:latin typeface="Calibri"/>
                          <a:ea typeface="Calibri"/>
                          <a:cs typeface="Calibri"/>
                          <a:sym typeface="Calibri"/>
                        </a:rPr>
                        <a:t>.</a:t>
                      </a:r>
                      <a:r>
                        <a:rPr strike="noStrike" u="none" cap="none" baseline="0" sz="1800" lang="en-US">
                          <a:latin typeface="Calibri"/>
                          <a:ea typeface="Calibri"/>
                          <a:cs typeface="Calibri"/>
                          <a:sym typeface="Calibri"/>
                        </a:rPr>
                        <a:t> </a:t>
                      </a:r>
                    </a:p>
                  </a:txBody>
                  <a:tcPr marR="91450" marB="45725" marT="45725" marL="91450"/>
                </a:tc>
              </a:tr>
              <a:tr h="711275">
                <a:tc>
                  <a:txBody>
                    <a:bodyPr>
                      <a:noAutofit/>
                    </a:bodyPr>
                    <a:lstStyle/>
                    <a:p>
                      <a:pPr algn="l" rtl="0" lvl="0" marR="0" indent="0" marL="0">
                        <a:spcBef>
                          <a:spcPts val="0"/>
                        </a:spcBef>
                        <a:buClr>
                          <a:schemeClr val="dk1"/>
                        </a:buClr>
                        <a:buSzPct val="25000"/>
                        <a:buFont typeface="Calibri"/>
                        <a:buNone/>
                      </a:pPr>
                      <a:r>
                        <a:rPr strike="noStrike" u="none" b="1" cap="none" baseline="0" sz="1800" lang="en-US">
                          <a:solidFill>
                            <a:schemeClr val="dk1"/>
                          </a:solidFill>
                          <a:latin typeface="Calibri"/>
                          <a:ea typeface="Calibri"/>
                          <a:cs typeface="Calibri"/>
                          <a:sym typeface="Calibri"/>
                        </a:rPr>
                        <a:t>Step 3 </a:t>
                      </a:r>
                      <a:r>
                        <a:rPr strike="noStrike" u="none" b="0" cap="none" baseline="0" sz="1800" lang="en-US">
                          <a:solidFill>
                            <a:schemeClr val="dk1"/>
                          </a:solidFill>
                          <a:latin typeface="Calibri"/>
                          <a:ea typeface="Calibri"/>
                          <a:cs typeface="Calibri"/>
                          <a:sym typeface="Calibri"/>
                        </a:rPr>
                        <a:t>–</a:t>
                      </a:r>
                      <a:r>
                        <a:rPr strike="noStrike" u="none" cap="none" baseline="0" sz="1800" lang="en-US">
                          <a:solidFill>
                            <a:schemeClr val="dk1"/>
                          </a:solidFill>
                          <a:latin typeface="Calibri"/>
                          <a:ea typeface="Calibri"/>
                          <a:cs typeface="Calibri"/>
                          <a:sym typeface="Calibri"/>
                        </a:rPr>
                        <a:t> 1</a:t>
                      </a:r>
                      <a:r>
                        <a:rPr sz="1800" lang="en-US">
                          <a:solidFill>
                            <a:schemeClr val="dk1"/>
                          </a:solidFill>
                          <a:latin typeface="Calibri"/>
                          <a:ea typeface="Calibri"/>
                          <a:cs typeface="Calibri"/>
                          <a:sym typeface="Calibri"/>
                        </a:rPr>
                        <a:t>6</a:t>
                      </a:r>
                      <a:r>
                        <a:rPr strike="noStrike" u="none" cap="none" baseline="0" sz="1800" lang="en-US">
                          <a:solidFill>
                            <a:schemeClr val="dk1"/>
                          </a:solidFill>
                          <a:latin typeface="Calibri"/>
                          <a:ea typeface="Calibri"/>
                          <a:cs typeface="Calibri"/>
                          <a:sym typeface="Calibri"/>
                        </a:rPr>
                        <a:t>m</a:t>
                      </a:r>
                    </a:p>
                  </a:txBody>
                  <a:tcPr marR="91450" marB="45725" marT="45725" marL="91450"/>
                </a:tc>
                <a:tc>
                  <a:txBody>
                    <a:bodyPr>
                      <a:noAutofit/>
                    </a:bodyPr>
                    <a:lstStyle/>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Using the previously described “innovation challenge” , complete the phrase “ An Inquiry Into,,,,,”</a:t>
                      </a:r>
                    </a:p>
                    <a:p>
                      <a:pPr algn="l" rtl="0" lvl="0" marR="0" indent="0" marL="0">
                        <a:spcBef>
                          <a:spcPts val="0"/>
                        </a:spcBef>
                        <a:buClr>
                          <a:schemeClr val="dk1"/>
                        </a:buClr>
                        <a:buFont typeface="Calibri"/>
                        <a:buNone/>
                      </a:pPr>
                      <a:r>
                        <a:t/>
                      </a:r>
                      <a:endParaRPr strike="noStrike" u="none" cap="none" baseline="0" sz="180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For each draft version ask….”How well does it meet our four criteria”</a:t>
                      </a:r>
                    </a:p>
                    <a:p>
                      <a:pPr algn="l" rtl="0" lvl="0" marR="0" indent="0" marL="0">
                        <a:spcBef>
                          <a:spcPts val="0"/>
                        </a:spcBef>
                        <a:buClr>
                          <a:schemeClr val="dk1"/>
                        </a:buClr>
                        <a:buFont typeface="Calibri"/>
                        <a:buNone/>
                      </a:pPr>
                      <a:r>
                        <a:t/>
                      </a:r>
                      <a:endParaRPr strike="noStrike" u="none" cap="none" baseline="0" sz="180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Keep working on iterations until the whole group says “YES, that’s it”</a:t>
                      </a:r>
                    </a:p>
                    <a:p>
                      <a:pPr algn="l" rtl="0" lvl="0" marR="0" indent="0" marL="0">
                        <a:spcBef>
                          <a:spcPts val="0"/>
                        </a:spcBef>
                        <a:buClr>
                          <a:schemeClr val="dk1"/>
                        </a:buClr>
                        <a:buFont typeface="Calibri"/>
                        <a:buNone/>
                      </a:pPr>
                      <a:r>
                        <a:t/>
                      </a:r>
                      <a:endParaRPr strike="noStrike" u="none" cap="none" baseline="0" sz="180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Print the final version clearly on a flip chart in big letters</a:t>
                      </a:r>
                    </a:p>
                    <a:p>
                      <a:pPr algn="l" rtl="0" lvl="0" marR="0" indent="0" marL="0">
                        <a:spcBef>
                          <a:spcPts val="0"/>
                        </a:spcBef>
                        <a:buClr>
                          <a:schemeClr val="dk1"/>
                        </a:buClr>
                        <a:buFont typeface="Calibri"/>
                        <a:buNone/>
                      </a:pPr>
                      <a:r>
                        <a:t/>
                      </a:r>
                      <a:endParaRPr strike="noStrike" u="none" cap="none" baseline="0" sz="1800">
                        <a:solidFill>
                          <a:schemeClr val="dk1"/>
                        </a:solidFill>
                        <a:latin typeface="Calibri"/>
                        <a:ea typeface="Calibri"/>
                        <a:cs typeface="Calibri"/>
                        <a:sym typeface="Calibri"/>
                      </a:endParaRPr>
                    </a:p>
                    <a:p>
                      <a:pPr algn="l" rtl="0" lvl="0" marR="0" indent="0" marL="0">
                        <a:spcBef>
                          <a:spcPts val="0"/>
                        </a:spcBef>
                        <a:buClr>
                          <a:schemeClr val="dk1"/>
                        </a:buClr>
                        <a:buSzPct val="25000"/>
                        <a:buFont typeface="Calibri"/>
                        <a:buNone/>
                      </a:pPr>
                      <a:r>
                        <a:rPr strike="noStrike" u="none" cap="none" baseline="0" sz="1800" lang="en-US">
                          <a:solidFill>
                            <a:schemeClr val="dk1"/>
                          </a:solidFill>
                          <a:latin typeface="Calibri"/>
                          <a:ea typeface="Calibri"/>
                          <a:cs typeface="Calibri"/>
                          <a:sym typeface="Calibri"/>
                        </a:rPr>
                        <a:t>Be ready to </a:t>
                      </a:r>
                      <a:r>
                        <a:rPr sz="1800" lang="en-US">
                          <a:solidFill>
                            <a:schemeClr val="dk1"/>
                          </a:solidFill>
                          <a:latin typeface="Calibri"/>
                          <a:ea typeface="Calibri"/>
                          <a:cs typeface="Calibri"/>
                          <a:sym typeface="Calibri"/>
                        </a:rPr>
                        <a:t>share your </a:t>
                      </a:r>
                      <a:r>
                        <a:rPr b="1" cap="small" sz="1800" lang="en-US">
                          <a:solidFill>
                            <a:schemeClr val="dk1"/>
                          </a:solidFill>
                          <a:latin typeface="Calibri"/>
                          <a:ea typeface="Calibri"/>
                          <a:cs typeface="Calibri"/>
                          <a:sym typeface="Calibri"/>
                        </a:rPr>
                        <a:t>Transformational Inquiry Topic </a:t>
                      </a:r>
                      <a:r>
                        <a:rPr sz="1800" lang="en-US">
                          <a:solidFill>
                            <a:schemeClr val="dk1"/>
                          </a:solidFill>
                          <a:latin typeface="Calibri"/>
                          <a:ea typeface="Calibri"/>
                          <a:cs typeface="Calibri"/>
                          <a:sym typeface="Calibri"/>
                        </a:rPr>
                        <a:t> in 1 min</a:t>
                      </a:r>
                    </a:p>
                  </a:txBody>
                  <a:tcPr marR="91450" marB="45725" marT="45725" marL="91450"/>
                </a:tc>
              </a:tr>
            </a:tbl>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y="0" x="0"/>
          <a:ext cy="0" cx="0"/>
          <a:chOff y="0" x="0"/>
          <a:chExt cy="0" cx="0"/>
        </a:xfrm>
      </p:grpSpPr>
      <p:sp>
        <p:nvSpPr>
          <p:cNvPr id="328" name="Shape 328"/>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29" name="Shape 329"/>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30" name="Shape 330"/>
          <p:cNvSpPr txBox="1"/>
          <p:nvPr/>
        </p:nvSpPr>
        <p:spPr>
          <a:xfrm>
            <a:off y="2126093" x="1896347"/>
            <a:ext cy="2605800" cx="6714300"/>
          </a:xfrm>
          <a:prstGeom prst="rect">
            <a:avLst/>
          </a:prstGeom>
          <a:noFill/>
          <a:ln>
            <a:noFill/>
          </a:ln>
        </p:spPr>
        <p:txBody>
          <a:bodyPr bIns="45700" rIns="91425" lIns="91425" tIns="45700" anchor="t" anchorCtr="0">
            <a:noAutofit/>
          </a:bodyPr>
          <a:lstStyle/>
          <a:p>
            <a:pPr algn="l" rtl="0" lvl="0" marR="0" indent="-457200" marL="457200">
              <a:lnSpc>
                <a:spcPct val="200000"/>
              </a:lnSpc>
              <a:spcBef>
                <a:spcPts val="0"/>
              </a:spcBef>
              <a:buClr>
                <a:schemeClr val="dk1"/>
              </a:buClr>
              <a:buSzPct val="100000"/>
              <a:buFont typeface="Calibri"/>
              <a:buAutoNum type="alphaLcParenR"/>
            </a:pPr>
            <a:r>
              <a:rPr strike="noStrike" u="none" b="0" cap="none" baseline="0" sz="2800" lang="en-US" i="0">
                <a:solidFill>
                  <a:schemeClr val="dk1"/>
                </a:solidFill>
                <a:latin typeface="Calibri"/>
                <a:ea typeface="Calibri"/>
                <a:cs typeface="Calibri"/>
                <a:sym typeface="Calibri"/>
              </a:rPr>
              <a:t>Frame Transformational Inquiry Topic</a:t>
            </a:r>
          </a:p>
          <a:p>
            <a:pPr algn="l" rtl="0" lvl="0" marR="0" indent="-457200" marL="457200">
              <a:lnSpc>
                <a:spcPct val="200000"/>
              </a:lnSpc>
              <a:spcBef>
                <a:spcPts val="0"/>
              </a:spcBef>
              <a:buClr>
                <a:srgbClr val="FF0000"/>
              </a:buClr>
              <a:buSzPct val="100000"/>
              <a:buFont typeface="Calibri"/>
              <a:buAutoNum type="alphaLcParenR"/>
            </a:pPr>
            <a:r>
              <a:rPr strike="noStrike" u="none" b="0" cap="none" baseline="0" sz="2800" lang="en-US" i="0">
                <a:solidFill>
                  <a:srgbClr val="FF0000"/>
                </a:solidFill>
                <a:latin typeface="Calibri"/>
                <a:ea typeface="Calibri"/>
                <a:cs typeface="Calibri"/>
                <a:sym typeface="Calibri"/>
              </a:rPr>
              <a:t>Collect stories and other data</a:t>
            </a:r>
          </a:p>
          <a:p>
            <a:pPr algn="l" rtl="0" lvl="0" marR="0" indent="-457200" marL="457200">
              <a:lnSpc>
                <a:spcPct val="200000"/>
              </a:lnSpc>
              <a:spcBef>
                <a:spcPts val="0"/>
              </a:spcBef>
              <a:buClr>
                <a:schemeClr val="dk1"/>
              </a:buClr>
              <a:buSzPct val="100000"/>
              <a:buFont typeface="Calibri"/>
              <a:buAutoNum type="alphaLcParenR"/>
            </a:pPr>
            <a:r>
              <a:rPr strike="noStrike" u="none" b="0" cap="none" baseline="0" sz="2800" lang="en-US" i="0">
                <a:solidFill>
                  <a:schemeClr val="dk1"/>
                </a:solidFill>
                <a:latin typeface="Calibri"/>
                <a:ea typeface="Calibri"/>
                <a:cs typeface="Calibri"/>
                <a:sym typeface="Calibri"/>
              </a:rPr>
              <a:t>Extract Insights</a:t>
            </a:r>
          </a:p>
        </p:txBody>
      </p:sp>
      <p:sp>
        <p:nvSpPr>
          <p:cNvPr id="331" name="Shape 331"/>
          <p:cNvSpPr txBox="1"/>
          <p:nvPr/>
        </p:nvSpPr>
        <p:spPr>
          <a:xfrm>
            <a:off y="385264" x="0"/>
            <a:ext cy="1785000" cx="9313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US" i="0">
                <a:solidFill>
                  <a:srgbClr val="0000FF"/>
                </a:solidFill>
                <a:latin typeface="Calibri"/>
                <a:ea typeface="Calibri"/>
                <a:cs typeface="Calibri"/>
                <a:sym typeface="Calibri"/>
              </a:rPr>
              <a:t>INQUIRE </a:t>
            </a:r>
            <a:r>
              <a:rPr strike="noStrike" u="none" b="0" cap="none" baseline="0" sz="3200" lang="en-US" i="0">
                <a:solidFill>
                  <a:schemeClr val="dk1"/>
                </a:solidFill>
                <a:latin typeface="Calibri"/>
                <a:ea typeface="Calibri"/>
                <a:cs typeface="Calibri"/>
                <a:sym typeface="Calibri"/>
              </a:rPr>
              <a:t>(How Have We/</a:t>
            </a:r>
            <a:r>
              <a:rPr b="1" sz="3200" lang="en-US">
                <a:solidFill>
                  <a:srgbClr val="0000FF"/>
                </a:solidFill>
                <a:latin typeface="Calibri"/>
                <a:ea typeface="Calibri"/>
                <a:cs typeface="Calibri"/>
                <a:sym typeface="Calibri"/>
              </a:rPr>
              <a:t>HHW</a:t>
            </a:r>
            <a:r>
              <a:rPr strike="noStrike" u="none" b="0" cap="none" baseline="0" sz="3200" lang="en-US" i="0">
                <a:solidFill>
                  <a:schemeClr val="dk1"/>
                </a:solidFill>
                <a:latin typeface="Calibri"/>
                <a:ea typeface="Calibri"/>
                <a:cs typeface="Calibri"/>
                <a:sym typeface="Calibri"/>
              </a:rPr>
              <a:t>)</a:t>
            </a:r>
          </a:p>
          <a:p>
            <a:pPr algn="l" rtl="0" lvl="0" marR="0" indent="0" marL="0">
              <a:spcBef>
                <a:spcPts val="0"/>
              </a:spcBef>
              <a:buSzPct val="25000"/>
              <a:buNone/>
            </a:pPr>
            <a:r>
              <a:rPr strike="noStrike" u="none" b="0" cap="none" baseline="0" sz="2800" lang="en-US" i="0">
                <a:solidFill>
                  <a:srgbClr val="0000FF"/>
                </a:solidFill>
                <a:latin typeface="Calibri"/>
                <a:ea typeface="Calibri"/>
                <a:cs typeface="Calibri"/>
                <a:sym typeface="Calibri"/>
              </a:rPr>
              <a:t>…using our past/present as springboard for creating the future</a:t>
            </a:r>
          </a:p>
          <a:p>
            <a:pPr algn="l" rtl="0" lvl="0" marR="0" indent="0" marL="0">
              <a:spcBef>
                <a:spcPts val="0"/>
              </a:spcBef>
              <a:buNone/>
            </a:pPr>
            <a:r>
              <a:t/>
            </a:r>
            <a:endParaRPr strike="noStrike" u="none" b="0" cap="none" baseline="0" sz="1800" i="0">
              <a:solidFill>
                <a:srgbClr val="0000FF"/>
              </a:solidFill>
              <a:latin typeface="Calibri"/>
              <a:ea typeface="Calibri"/>
              <a:cs typeface="Calibri"/>
              <a:sym typeface="Calibri"/>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y="0" x="0"/>
          <a:ext cy="0" cx="0"/>
          <a:chOff y="0" x="0"/>
          <a:chExt cy="0" cx="0"/>
        </a:xfrm>
      </p:grpSpPr>
      <p:sp>
        <p:nvSpPr>
          <p:cNvPr id="336" name="Shape 336"/>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37" name="Shape 337"/>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38" name="Shape 338"/>
          <p:cNvSpPr txBox="1"/>
          <p:nvPr/>
        </p:nvSpPr>
        <p:spPr>
          <a:xfrm>
            <a:off y="1229850" x="481400"/>
            <a:ext cy="4666200" cx="8312999"/>
          </a:xfrm>
          <a:prstGeom prst="rect">
            <a:avLst/>
          </a:prstGeom>
          <a:noFill/>
          <a:ln>
            <a:noFill/>
          </a:ln>
        </p:spPr>
        <p:txBody>
          <a:bodyPr bIns="45700" rIns="91425" lIns="91425" tIns="45700" anchor="t" anchorCtr="0">
            <a:noAutofit/>
          </a:bodyPr>
          <a:lstStyle/>
          <a:p>
            <a:pPr algn="l" rtl="0" lvl="0" marR="0" indent="-406400" marL="457200">
              <a:lnSpc>
                <a:spcPct val="90000"/>
              </a:lnSpc>
              <a:spcBef>
                <a:spcPts val="560"/>
              </a:spcBef>
              <a:spcAft>
                <a:spcPts val="0"/>
              </a:spcAft>
              <a:buClr>
                <a:srgbClr val="000000"/>
              </a:buClr>
              <a:buSzPct val="100000"/>
              <a:buFont typeface="Calibri"/>
              <a:buAutoNum type="arabicPeriod"/>
            </a:pPr>
            <a:r>
              <a:rPr sz="2800" lang="en-US">
                <a:latin typeface="Calibri"/>
                <a:ea typeface="Calibri"/>
                <a:cs typeface="Calibri"/>
                <a:sym typeface="Calibri"/>
              </a:rPr>
              <a:t>Stories and interviews (sometimes with extreme users) are useful for moving tacit knowledge to the explicit realm. Other methods for capturing qualitative data exist eg photo journals</a:t>
            </a:r>
          </a:p>
          <a:p>
            <a:pPr algn="l" rtl="0" lvl="0" marR="0" indent="-406400" marL="457200">
              <a:lnSpc>
                <a:spcPct val="90000"/>
              </a:lnSpc>
              <a:spcBef>
                <a:spcPts val="560"/>
              </a:spcBef>
              <a:spcAft>
                <a:spcPts val="0"/>
              </a:spcAft>
              <a:buClr>
                <a:srgbClr val="000000"/>
              </a:buClr>
              <a:buSzPct val="100000"/>
              <a:buFont typeface="Calibri"/>
              <a:buAutoNum type="arabicPeriod"/>
            </a:pPr>
            <a:r>
              <a:rPr sz="2800" lang="en-US">
                <a:latin typeface="Calibri"/>
                <a:ea typeface="Calibri"/>
                <a:cs typeface="Calibri"/>
                <a:sym typeface="Calibri"/>
              </a:rPr>
              <a:t>Additional useful information exists in quantitative form. (what we call “data”) </a:t>
            </a:r>
          </a:p>
          <a:p>
            <a:pPr algn="l" rtl="0" lvl="0" marR="0" indent="-406400" marL="457200">
              <a:lnSpc>
                <a:spcPct val="90000"/>
              </a:lnSpc>
              <a:spcBef>
                <a:spcPts val="560"/>
              </a:spcBef>
              <a:spcAft>
                <a:spcPts val="0"/>
              </a:spcAft>
              <a:buClr>
                <a:srgbClr val="000000"/>
              </a:buClr>
              <a:buSzPct val="100000"/>
              <a:buFont typeface="Calibri"/>
              <a:buAutoNum type="arabicPeriod"/>
            </a:pPr>
            <a:r>
              <a:rPr sz="2800" lang="en-US">
                <a:latin typeface="Calibri"/>
                <a:ea typeface="Calibri"/>
                <a:cs typeface="Calibri"/>
                <a:sym typeface="Calibri"/>
              </a:rPr>
              <a:t>In a “real-life” PPI process we would have time to identify and collect and debrief </a:t>
            </a:r>
            <a:r>
              <a:rPr strike="noStrike" u="none" b="0" cap="none" baseline="0" sz="2800" lang="en-US" i="0">
                <a:solidFill>
                  <a:srgbClr val="000000"/>
                </a:solidFill>
                <a:latin typeface="Calibri"/>
                <a:ea typeface="Calibri"/>
                <a:cs typeface="Calibri"/>
                <a:sym typeface="Calibri"/>
              </a:rPr>
              <a:t>other non-narrative quantitative data </a:t>
            </a:r>
            <a:r>
              <a:rPr sz="2800" lang="en-US">
                <a:latin typeface="Calibri"/>
                <a:ea typeface="Calibri"/>
                <a:cs typeface="Calibri"/>
                <a:sym typeface="Calibri"/>
              </a:rPr>
              <a:t>that we might want </a:t>
            </a:r>
            <a:r>
              <a:rPr strike="noStrike" u="none" b="0" cap="none" baseline="0" sz="2800" lang="en-US" i="0">
                <a:solidFill>
                  <a:srgbClr val="000000"/>
                </a:solidFill>
                <a:latin typeface="Calibri"/>
                <a:ea typeface="Calibri"/>
                <a:cs typeface="Calibri"/>
                <a:sym typeface="Calibri"/>
              </a:rPr>
              <a:t>related to the innovation challenge</a:t>
            </a:r>
          </a:p>
        </p:txBody>
      </p:sp>
      <p:sp>
        <p:nvSpPr>
          <p:cNvPr id="339" name="Shape 339"/>
          <p:cNvSpPr txBox="1"/>
          <p:nvPr/>
        </p:nvSpPr>
        <p:spPr>
          <a:xfrm>
            <a:off y="520025" x="373775"/>
            <a:ext cy="584700" cx="8312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rgbClr val="0000FF"/>
                </a:solidFill>
                <a:latin typeface="Calibri"/>
                <a:ea typeface="Calibri"/>
                <a:cs typeface="Calibri"/>
                <a:sym typeface="Calibri"/>
              </a:rPr>
              <a:t>Collecting </a:t>
            </a:r>
            <a:r>
              <a:rPr b="1" sz="3200" lang="en-US">
                <a:solidFill>
                  <a:srgbClr val="0000FF"/>
                </a:solidFill>
                <a:latin typeface="Calibri"/>
                <a:ea typeface="Calibri"/>
                <a:cs typeface="Calibri"/>
                <a:sym typeface="Calibri"/>
              </a:rPr>
              <a:t>Qualitative and Quantitative</a:t>
            </a:r>
            <a:r>
              <a:rPr strike="noStrike" u="none" b="1" cap="none" baseline="0" sz="3200" lang="en-US" i="0">
                <a:solidFill>
                  <a:srgbClr val="0000FF"/>
                </a:solidFill>
                <a:latin typeface="Calibri"/>
                <a:ea typeface="Calibri"/>
                <a:cs typeface="Calibri"/>
                <a:sym typeface="Calibri"/>
              </a:rPr>
              <a:t> Data</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38">
                                            <p:txEl>
                                              <p:pRg st="0" end="0"/>
                                            </p:txEl>
                                          </p:spTgt>
                                        </p:tgtEl>
                                        <p:attrNameLst>
                                          <p:attrName>style.visibility</p:attrName>
                                        </p:attrNameLst>
                                      </p:cBhvr>
                                      <p:to>
                                        <p:strVal val="visible"/>
                                      </p:to>
                                    </p:set>
                                    <p:animEffect transition="in" filter="fade">
                                      <p:cBhvr>
                                        <p:cTn dur="500"/>
                                        <p:tgtEl>
                                          <p:spTgt spid="33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38">
                                            <p:txEl>
                                              <p:pRg st="1" end="1"/>
                                            </p:txEl>
                                          </p:spTgt>
                                        </p:tgtEl>
                                        <p:attrNameLst>
                                          <p:attrName>style.visibility</p:attrName>
                                        </p:attrNameLst>
                                      </p:cBhvr>
                                      <p:to>
                                        <p:strVal val="visible"/>
                                      </p:to>
                                    </p:set>
                                    <p:animEffect transition="in" filter="fade">
                                      <p:cBhvr>
                                        <p:cTn dur="500"/>
                                        <p:tgtEl>
                                          <p:spTgt spid="33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38">
                                            <p:txEl>
                                              <p:pRg st="2" end="2"/>
                                            </p:txEl>
                                          </p:spTgt>
                                        </p:tgtEl>
                                        <p:attrNameLst>
                                          <p:attrName>style.visibility</p:attrName>
                                        </p:attrNameLst>
                                      </p:cBhvr>
                                      <p:to>
                                        <p:strVal val="visible"/>
                                      </p:to>
                                    </p:set>
                                    <p:animEffect transition="in" filter="fade">
                                      <p:cBhvr>
                                        <p:cTn dur="500"/>
                                        <p:tgtEl>
                                          <p:spTgt spid="33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y="0" x="0"/>
          <a:ext cy="0" cx="0"/>
          <a:chOff y="0" x="0"/>
          <a:chExt cy="0" cx="0"/>
        </a:xfrm>
      </p:grpSpPr>
      <p:sp>
        <p:nvSpPr>
          <p:cNvPr id="344" name="Shape 344"/>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45" name="Shape 345"/>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46" name="Shape 346"/>
          <p:cNvSpPr txBox="1"/>
          <p:nvPr/>
        </p:nvSpPr>
        <p:spPr>
          <a:xfrm>
            <a:off y="369075" x="450900"/>
            <a:ext cy="584700" cx="8337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rgbClr val="0000FF"/>
                </a:solidFill>
                <a:latin typeface="Calibri"/>
                <a:ea typeface="Calibri"/>
                <a:cs typeface="Calibri"/>
                <a:sym typeface="Calibri"/>
              </a:rPr>
              <a:t>Hints for Developing Story Questions</a:t>
            </a:r>
          </a:p>
        </p:txBody>
      </p:sp>
      <p:sp>
        <p:nvSpPr>
          <p:cNvPr id="347" name="Shape 347"/>
          <p:cNvSpPr txBox="1"/>
          <p:nvPr/>
        </p:nvSpPr>
        <p:spPr>
          <a:xfrm>
            <a:off y="898550" x="395850"/>
            <a:ext cy="673199" cx="8902800"/>
          </a:xfrm>
          <a:prstGeom prst="rect">
            <a:avLst/>
          </a:prstGeom>
          <a:noFill/>
          <a:ln>
            <a:noFill/>
          </a:ln>
        </p:spPr>
        <p:txBody>
          <a:bodyPr bIns="45700" rIns="91425" lIns="91425" tIns="45700" anchor="t" anchorCtr="0">
            <a:noAutofit/>
          </a:bodyPr>
          <a:lstStyle/>
          <a:p>
            <a:pPr algn="l" rtl="0" lvl="0" marR="0" indent="0" marL="0">
              <a:spcBef>
                <a:spcPts val="0"/>
              </a:spcBef>
              <a:buClr>
                <a:schemeClr val="folHlink"/>
              </a:buClr>
              <a:buSzPct val="25000"/>
              <a:buFont typeface="Calibri"/>
              <a:buNone/>
            </a:pPr>
            <a:r>
              <a:rPr sz="2400" lang="en-US">
                <a:solidFill>
                  <a:srgbClr val="0000FF"/>
                </a:solidFill>
                <a:latin typeface="Calibri"/>
                <a:ea typeface="Calibri"/>
                <a:cs typeface="Calibri"/>
                <a:sym typeface="Calibri"/>
              </a:rPr>
              <a:t>Three</a:t>
            </a:r>
            <a:r>
              <a:rPr strike="noStrike" u="none" b="0" cap="none" baseline="0" sz="2400" lang="en-US" i="0">
                <a:solidFill>
                  <a:srgbClr val="0000FF"/>
                </a:solidFill>
                <a:latin typeface="Calibri"/>
                <a:ea typeface="Calibri"/>
                <a:cs typeface="Calibri"/>
                <a:sym typeface="Calibri"/>
              </a:rPr>
              <a:t> Basic Elements to the Typical AI Question</a:t>
            </a:r>
          </a:p>
        </p:txBody>
      </p:sp>
      <p:sp>
        <p:nvSpPr>
          <p:cNvPr id="348" name="Shape 348"/>
          <p:cNvSpPr txBox="1"/>
          <p:nvPr/>
        </p:nvSpPr>
        <p:spPr>
          <a:xfrm>
            <a:off y="1799725" x="685800"/>
            <a:ext cy="3111599" cx="7772400"/>
          </a:xfrm>
          <a:prstGeom prst="rect">
            <a:avLst/>
          </a:prstGeom>
          <a:noFill/>
          <a:ln>
            <a:noFill/>
          </a:ln>
        </p:spPr>
        <p:txBody>
          <a:bodyPr bIns="45700" rIns="91425" lIns="91425" tIns="45700" anchor="t" anchorCtr="0">
            <a:noAutofit/>
          </a:bodyPr>
          <a:lstStyle/>
          <a:p>
            <a:pPr algn="l" rtl="0" lvl="0" marR="0" indent="0" marL="0">
              <a:spcBef>
                <a:spcPts val="0"/>
              </a:spcBef>
              <a:buClr>
                <a:srgbClr val="262626"/>
              </a:buClr>
              <a:buSzPct val="25000"/>
              <a:buFont typeface="Calibri"/>
              <a:buNone/>
            </a:pPr>
            <a:r>
              <a:rPr strike="noStrike" u="none" b="0" cap="none" baseline="0" sz="3200" lang="en-US" i="0">
                <a:solidFill>
                  <a:srgbClr val="262626"/>
                </a:solidFill>
                <a:latin typeface="Calibri"/>
                <a:ea typeface="Calibri"/>
                <a:cs typeface="Calibri"/>
                <a:sym typeface="Calibri"/>
              </a:rPr>
              <a:t>1. A Positive Preface introducing your TOPIC</a:t>
            </a:r>
          </a:p>
          <a:p>
            <a:pPr algn="l" rtl="0" lvl="0" marR="0" indent="0" marL="0">
              <a:spcBef>
                <a:spcPts val="0"/>
              </a:spcBef>
              <a:buClr>
                <a:srgbClr val="262626"/>
              </a:buClr>
              <a:buFont typeface="Calibri"/>
              <a:buNone/>
            </a:pPr>
            <a:r>
              <a:t/>
            </a:r>
            <a:endParaRPr/>
          </a:p>
          <a:p>
            <a:pPr algn="l" rtl="0" lvl="0" marR="0" indent="0" marL="0">
              <a:spcBef>
                <a:spcPts val="640"/>
              </a:spcBef>
              <a:buClr>
                <a:srgbClr val="262626"/>
              </a:buClr>
              <a:buSzPct val="25000"/>
              <a:buFont typeface="Calibri"/>
              <a:buNone/>
            </a:pPr>
            <a:r>
              <a:rPr sz="3200" lang="en-US">
                <a:solidFill>
                  <a:srgbClr val="262626"/>
                </a:solidFill>
                <a:latin typeface="Calibri"/>
                <a:ea typeface="Calibri"/>
                <a:cs typeface="Calibri"/>
                <a:sym typeface="Calibri"/>
              </a:rPr>
              <a:t>…t</a:t>
            </a:r>
            <a:r>
              <a:rPr strike="noStrike" u="none" b="0" cap="none" baseline="0" sz="3200" lang="en-US" i="0">
                <a:solidFill>
                  <a:srgbClr val="262626"/>
                </a:solidFill>
                <a:latin typeface="Calibri"/>
                <a:ea typeface="Calibri"/>
                <a:cs typeface="Calibri"/>
                <a:sym typeface="Calibri"/>
              </a:rPr>
              <a:t>hen a two part question </a:t>
            </a:r>
          </a:p>
          <a:p>
            <a:pPr algn="l" rtl="0" lvl="0" marR="0" indent="0" marL="0">
              <a:spcBef>
                <a:spcPts val="160"/>
              </a:spcBef>
              <a:buClr>
                <a:srgbClr val="888888"/>
              </a:buClr>
              <a:buFont typeface="Calibri"/>
              <a:buNone/>
            </a:pPr>
            <a:r>
              <a:t/>
            </a:r>
            <a:endParaRPr strike="noStrike" u="none" b="0" cap="none" baseline="0" sz="800" i="0">
              <a:solidFill>
                <a:srgbClr val="262626"/>
              </a:solidFill>
              <a:latin typeface="Calibri"/>
              <a:ea typeface="Calibri"/>
              <a:cs typeface="Calibri"/>
              <a:sym typeface="Calibri"/>
            </a:endParaRPr>
          </a:p>
          <a:p>
            <a:pPr algn="l" rtl="0" lvl="1" marR="0" indent="0" marL="0">
              <a:spcBef>
                <a:spcPts val="640"/>
              </a:spcBef>
              <a:buClr>
                <a:srgbClr val="262626"/>
              </a:buClr>
              <a:buSzPct val="25000"/>
              <a:buFont typeface="Calibri"/>
              <a:buNone/>
            </a:pPr>
            <a:r>
              <a:rPr strike="noStrike" u="none" b="0" cap="none" baseline="0" sz="3200" lang="en-US" i="0">
                <a:solidFill>
                  <a:srgbClr val="262626"/>
                </a:solidFill>
                <a:latin typeface="Calibri"/>
                <a:ea typeface="Calibri"/>
                <a:cs typeface="Calibri"/>
                <a:sym typeface="Calibri"/>
              </a:rPr>
              <a:t>2. High point discovery</a:t>
            </a:r>
          </a:p>
          <a:p>
            <a:pPr algn="l" rtl="0" lvl="1" marR="0" indent="0" marL="0">
              <a:spcBef>
                <a:spcPts val="640"/>
              </a:spcBef>
              <a:buClr>
                <a:srgbClr val="262626"/>
              </a:buClr>
              <a:buSzPct val="25000"/>
              <a:buFont typeface="Calibri"/>
              <a:buNone/>
            </a:pPr>
            <a:r>
              <a:rPr strike="noStrike" u="none" b="0" cap="none" baseline="0" sz="3200" lang="en-US" i="0">
                <a:solidFill>
                  <a:srgbClr val="262626"/>
                </a:solidFill>
                <a:latin typeface="Calibri"/>
                <a:ea typeface="Calibri"/>
                <a:cs typeface="Calibri"/>
                <a:sym typeface="Calibri"/>
              </a:rPr>
              <a:t>3. Image of desired future</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54" name="Shape 354"/>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55" name="Shape 355"/>
          <p:cNvSpPr txBox="1"/>
          <p:nvPr/>
        </p:nvSpPr>
        <p:spPr>
          <a:xfrm>
            <a:off y="205500" x="95250"/>
            <a:ext cy="584700" cx="8775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rgbClr val="0000FF"/>
                </a:solidFill>
                <a:latin typeface="Calibri"/>
                <a:ea typeface="Calibri"/>
                <a:cs typeface="Calibri"/>
                <a:sym typeface="Calibri"/>
              </a:rPr>
              <a:t>Example and Suggested Questions for Today</a:t>
            </a:r>
          </a:p>
        </p:txBody>
      </p:sp>
      <p:sp>
        <p:nvSpPr>
          <p:cNvPr id="356" name="Shape 356"/>
          <p:cNvSpPr txBox="1"/>
          <p:nvPr/>
        </p:nvSpPr>
        <p:spPr>
          <a:xfrm>
            <a:off y="893550" x="95250"/>
            <a:ext cy="6819299" cx="8953499"/>
          </a:xfrm>
          <a:prstGeom prst="rect">
            <a:avLst/>
          </a:prstGeom>
          <a:noFill/>
          <a:ln>
            <a:noFill/>
          </a:ln>
        </p:spPr>
        <p:txBody>
          <a:bodyPr bIns="45700" rIns="91425" lIns="91425" tIns="45700" anchor="t" anchorCtr="0">
            <a:noAutofit/>
          </a:bodyPr>
          <a:lstStyle/>
          <a:p>
            <a:pPr algn="l" rtl="0" lvl="0" marR="0" indent="0" marL="0">
              <a:spcBef>
                <a:spcPts val="0"/>
              </a:spcBef>
              <a:buClr>
                <a:srgbClr val="262626"/>
              </a:buClr>
              <a:buSzPct val="25000"/>
              <a:buFont typeface="Calibri"/>
              <a:buNone/>
            </a:pPr>
            <a:r>
              <a:rPr strike="noStrike" u="none" b="0" cap="none" baseline="0" sz="1800" lang="en-US" i="0">
                <a:solidFill>
                  <a:srgbClr val="262626"/>
                </a:solidFill>
                <a:latin typeface="Calibri"/>
                <a:ea typeface="Calibri"/>
                <a:cs typeface="Calibri"/>
                <a:sym typeface="Calibri"/>
              </a:rPr>
              <a:t>PREFACE: We have all been part of human networks that included people from various backgrounds, living in different locations and having different approaches to (insert your topic of inquiry here)…but who share common interests.</a:t>
            </a:r>
          </a:p>
          <a:p>
            <a:pPr algn="l" rtl="0" lvl="0" marR="0" indent="0" marL="0">
              <a:spcBef>
                <a:spcPts val="0"/>
              </a:spcBef>
              <a:buClr>
                <a:srgbClr val="888888"/>
              </a:buClr>
              <a:buFont typeface="Calibri"/>
              <a:buNone/>
            </a:pPr>
            <a:r>
              <a:t/>
            </a:r>
            <a:endParaRPr strike="noStrike" u="none" b="0" cap="none" baseline="0" sz="800" i="0">
              <a:solidFill>
                <a:srgbClr val="262626"/>
              </a:solidFill>
              <a:latin typeface="Calibri"/>
              <a:ea typeface="Calibri"/>
              <a:cs typeface="Calibri"/>
              <a:sym typeface="Calibri"/>
            </a:endParaRPr>
          </a:p>
          <a:p>
            <a:pPr algn="l" rtl="0" lvl="0" marR="0" indent="-457200" marL="457200">
              <a:spcBef>
                <a:spcPts val="480"/>
              </a:spcBef>
              <a:spcAft>
                <a:spcPts val="0"/>
              </a:spcAft>
              <a:buClr>
                <a:srgbClr val="262626"/>
              </a:buClr>
              <a:buSzPct val="100000"/>
              <a:buFont typeface="Calibri"/>
              <a:buAutoNum type="alphaLcParenR"/>
            </a:pPr>
            <a:r>
              <a:rPr strike="noStrike" u="none" b="0" cap="none" baseline="0" sz="2400" lang="en-US" i="0">
                <a:solidFill>
                  <a:srgbClr val="262626"/>
                </a:solidFill>
                <a:latin typeface="Calibri"/>
                <a:ea typeface="Calibri"/>
                <a:cs typeface="Calibri"/>
                <a:sym typeface="Calibri"/>
              </a:rPr>
              <a:t>Tell me a story about an experience in such a network at its very best. What useful benefits were being generated in the network? How did the network members overcome challenges of difference in values, language, approach to problems, time zones etc. ie what structures, mechanisms or systems were useful?</a:t>
            </a:r>
          </a:p>
          <a:p>
            <a:pPr algn="l" rtl="0" lvl="0" marR="0" indent="-457200" marL="457200">
              <a:spcBef>
                <a:spcPts val="1080"/>
              </a:spcBef>
              <a:spcAft>
                <a:spcPts val="600"/>
              </a:spcAft>
              <a:buClr>
                <a:srgbClr val="262626"/>
              </a:buClr>
              <a:buSzPct val="100000"/>
              <a:buFont typeface="Calibri"/>
              <a:buAutoNum type="alphaLcParenR"/>
            </a:pPr>
            <a:r>
              <a:rPr strike="noStrike" u="none" b="0" cap="none" baseline="0" sz="2400" lang="en-US" i="0">
                <a:solidFill>
                  <a:srgbClr val="262626"/>
                </a:solidFill>
                <a:latin typeface="Calibri"/>
                <a:ea typeface="Calibri"/>
                <a:cs typeface="Calibri"/>
                <a:sym typeface="Calibri"/>
              </a:rPr>
              <a:t>If you could wave a magic wand and create the ideal global workplace innovation network for individuals, groups and organizations passionate about building healthy, humane and innovative communities of work, what would that network look like, who would be in it, how would it function?</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62" name="Shape 362"/>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63" name="Shape 363"/>
          <p:cNvSpPr txBox="1"/>
          <p:nvPr/>
        </p:nvSpPr>
        <p:spPr>
          <a:xfrm>
            <a:off y="1641300" x="415500"/>
            <a:ext cy="4666200" cx="8312999"/>
          </a:xfrm>
          <a:prstGeom prst="rect">
            <a:avLst/>
          </a:prstGeom>
          <a:noFill/>
          <a:ln>
            <a:noFill/>
          </a:ln>
        </p:spPr>
        <p:txBody>
          <a:bodyPr bIns="45700" rIns="91425" lIns="91425" tIns="45700" anchor="t" anchorCtr="0">
            <a:noAutofit/>
          </a:bodyPr>
          <a:lstStyle/>
          <a:p>
            <a:pPr algn="l" rtl="0" lvl="0" marR="0">
              <a:lnSpc>
                <a:spcPct val="90000"/>
              </a:lnSpc>
              <a:spcBef>
                <a:spcPts val="560"/>
              </a:spcBef>
              <a:spcAft>
                <a:spcPts val="0"/>
              </a:spcAft>
              <a:buNone/>
            </a:pPr>
            <a:r>
              <a:rPr sz="2800" lang="en-US">
                <a:latin typeface="Calibri"/>
                <a:ea typeface="Calibri"/>
                <a:cs typeface="Calibri"/>
                <a:sym typeface="Calibri"/>
              </a:rPr>
              <a:t>Using the sample questions provided earlier, interview one other person in this workshop for 15 m</a:t>
            </a:r>
          </a:p>
          <a:p>
            <a:pPr algn="l" rtl="0" lvl="1" marR="0" indent="-406400" marL="914400">
              <a:lnSpc>
                <a:spcPct val="90000"/>
              </a:lnSpc>
              <a:spcBef>
                <a:spcPts val="560"/>
              </a:spcBef>
              <a:spcAft>
                <a:spcPts val="0"/>
              </a:spcAft>
              <a:buClr>
                <a:srgbClr val="000000"/>
              </a:buClr>
              <a:buSzPct val="100000"/>
              <a:buFont typeface="Calibri"/>
              <a:buChar char="○"/>
            </a:pPr>
            <a:r>
              <a:rPr sz="2800" lang="en-US">
                <a:latin typeface="Calibri"/>
                <a:ea typeface="Calibri"/>
                <a:cs typeface="Calibri"/>
                <a:sym typeface="Calibri"/>
              </a:rPr>
              <a:t>take notes</a:t>
            </a:r>
          </a:p>
          <a:p>
            <a:pPr algn="l" rtl="0" lvl="1" marR="0" indent="-406400" marL="914400">
              <a:lnSpc>
                <a:spcPct val="90000"/>
              </a:lnSpc>
              <a:spcBef>
                <a:spcPts val="560"/>
              </a:spcBef>
              <a:spcAft>
                <a:spcPts val="0"/>
              </a:spcAft>
              <a:buClr>
                <a:srgbClr val="000000"/>
              </a:buClr>
              <a:buSzPct val="100000"/>
              <a:buFont typeface="Calibri"/>
              <a:buChar char="○"/>
            </a:pPr>
            <a:r>
              <a:rPr sz="2800" lang="en-US">
                <a:latin typeface="Calibri"/>
                <a:ea typeface="Calibri"/>
                <a:cs typeface="Calibri"/>
                <a:sym typeface="Calibri"/>
              </a:rPr>
              <a:t>help your interviewee give details by prompting him/her</a:t>
            </a:r>
          </a:p>
          <a:p>
            <a:pPr algn="l" rtl="0" lvl="1" marR="0" indent="-406400" marL="914400">
              <a:lnSpc>
                <a:spcPct val="90000"/>
              </a:lnSpc>
              <a:spcBef>
                <a:spcPts val="560"/>
              </a:spcBef>
              <a:spcAft>
                <a:spcPts val="0"/>
              </a:spcAft>
              <a:buClr>
                <a:srgbClr val="000000"/>
              </a:buClr>
              <a:buSzPct val="100000"/>
              <a:buFont typeface="Calibri"/>
              <a:buChar char="○"/>
            </a:pPr>
            <a:r>
              <a:rPr sz="2800" lang="en-US">
                <a:latin typeface="Calibri"/>
                <a:ea typeface="Calibri"/>
                <a:cs typeface="Calibri"/>
                <a:sym typeface="Calibri"/>
              </a:rPr>
              <a:t>manage your time carefully</a:t>
            </a:r>
          </a:p>
          <a:p>
            <a:pPr algn="l" rtl="0" lvl="0" marR="0">
              <a:lnSpc>
                <a:spcPct val="90000"/>
              </a:lnSpc>
              <a:spcBef>
                <a:spcPts val="560"/>
              </a:spcBef>
              <a:spcAft>
                <a:spcPts val="0"/>
              </a:spcAft>
              <a:buNone/>
            </a:pPr>
            <a:r>
              <a:t/>
            </a:r>
            <a:endParaRPr sz="2800">
              <a:latin typeface="Calibri"/>
              <a:ea typeface="Calibri"/>
              <a:cs typeface="Calibri"/>
              <a:sym typeface="Calibri"/>
            </a:endParaRPr>
          </a:p>
          <a:p>
            <a:pPr algn="l" rtl="0" lvl="0" marR="0">
              <a:lnSpc>
                <a:spcPct val="90000"/>
              </a:lnSpc>
              <a:spcBef>
                <a:spcPts val="560"/>
              </a:spcBef>
              <a:spcAft>
                <a:spcPts val="0"/>
              </a:spcAft>
              <a:buNone/>
            </a:pPr>
            <a:r>
              <a:t/>
            </a:r>
            <a:endParaRPr strike="noStrike" u="none" b="0" cap="none" baseline="0" sz="1400" i="1">
              <a:solidFill>
                <a:srgbClr val="888888"/>
              </a:solidFill>
              <a:latin typeface="Calibri"/>
              <a:ea typeface="Calibri"/>
              <a:cs typeface="Calibri"/>
              <a:sym typeface="Calibri"/>
            </a:endParaRPr>
          </a:p>
        </p:txBody>
      </p:sp>
      <p:sp>
        <p:nvSpPr>
          <p:cNvPr id="364" name="Shape 364"/>
          <p:cNvSpPr txBox="1"/>
          <p:nvPr/>
        </p:nvSpPr>
        <p:spPr>
          <a:xfrm>
            <a:off y="520025" x="87775"/>
            <a:ext cy="584700" cx="8942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b="1" sz="3200" lang="en-US">
                <a:solidFill>
                  <a:srgbClr val="0000FF"/>
                </a:solidFill>
                <a:latin typeface="Calibri"/>
                <a:ea typeface="Calibri"/>
                <a:cs typeface="Calibri"/>
                <a:sym typeface="Calibri"/>
              </a:rPr>
              <a:t>TASK: </a:t>
            </a:r>
            <a:r>
              <a:rPr strike="noStrike" u="none" b="1" cap="none" baseline="0" sz="3200" lang="en-US" i="0">
                <a:solidFill>
                  <a:srgbClr val="0000FF"/>
                </a:solidFill>
                <a:latin typeface="Calibri"/>
                <a:ea typeface="Calibri"/>
                <a:cs typeface="Calibri"/>
                <a:sym typeface="Calibri"/>
              </a:rPr>
              <a:t>Collecting </a:t>
            </a:r>
            <a:r>
              <a:rPr b="1" sz="3200" lang="en-US">
                <a:solidFill>
                  <a:srgbClr val="0000FF"/>
                </a:solidFill>
                <a:latin typeface="Calibri"/>
                <a:ea typeface="Calibri"/>
                <a:cs typeface="Calibri"/>
                <a:sym typeface="Calibri"/>
              </a:rPr>
              <a:t>Qualitative </a:t>
            </a:r>
            <a:r>
              <a:rPr strike="noStrike" u="none" b="1" cap="none" baseline="0" sz="3200" lang="en-US" i="0">
                <a:solidFill>
                  <a:srgbClr val="0000FF"/>
                </a:solidFill>
                <a:latin typeface="Calibri"/>
                <a:ea typeface="Calibri"/>
                <a:cs typeface="Calibri"/>
                <a:sym typeface="Calibri"/>
              </a:rPr>
              <a:t>Data - (15+15</a:t>
            </a:r>
            <a:r>
              <a:rPr b="1" sz="3200" lang="en-US">
                <a:solidFill>
                  <a:srgbClr val="0000FF"/>
                </a:solidFill>
                <a:latin typeface="Calibri"/>
                <a:ea typeface="Calibri"/>
                <a:cs typeface="Calibri"/>
                <a:sym typeface="Calibri"/>
              </a:rPr>
              <a:t>)= </a:t>
            </a:r>
            <a:r>
              <a:rPr strike="noStrike" u="none" b="1" cap="none" baseline="0" sz="3200" lang="en-US" i="0">
                <a:solidFill>
                  <a:srgbClr val="0000FF"/>
                </a:solidFill>
                <a:latin typeface="Calibri"/>
                <a:ea typeface="Calibri"/>
                <a:cs typeface="Calibri"/>
                <a:sym typeface="Calibri"/>
              </a:rPr>
              <a:t>30mins</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0" end="0"/>
                                            </p:txEl>
                                          </p:spTgt>
                                        </p:tgtEl>
                                        <p:attrNameLst>
                                          <p:attrName>style.visibility</p:attrName>
                                        </p:attrNameLst>
                                      </p:cBhvr>
                                      <p:to>
                                        <p:strVal val="visible"/>
                                      </p:to>
                                    </p:set>
                                    <p:animEffect transition="in" filter="fade">
                                      <p:cBhvr>
                                        <p:cTn dur="500"/>
                                        <p:tgtEl>
                                          <p:spTgt spid="363">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1" end="1"/>
                                            </p:txEl>
                                          </p:spTgt>
                                        </p:tgtEl>
                                        <p:attrNameLst>
                                          <p:attrName>style.visibility</p:attrName>
                                        </p:attrNameLst>
                                      </p:cBhvr>
                                      <p:to>
                                        <p:strVal val="visible"/>
                                      </p:to>
                                    </p:set>
                                    <p:animEffect transition="in" filter="fade">
                                      <p:cBhvr>
                                        <p:cTn dur="500"/>
                                        <p:tgtEl>
                                          <p:spTgt spid="363">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2" end="2"/>
                                            </p:txEl>
                                          </p:spTgt>
                                        </p:tgtEl>
                                        <p:attrNameLst>
                                          <p:attrName>style.visibility</p:attrName>
                                        </p:attrNameLst>
                                      </p:cBhvr>
                                      <p:to>
                                        <p:strVal val="visible"/>
                                      </p:to>
                                    </p:set>
                                    <p:animEffect transition="in" filter="fade">
                                      <p:cBhvr>
                                        <p:cTn dur="500"/>
                                        <p:tgtEl>
                                          <p:spTgt spid="363">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3" end="3"/>
                                            </p:txEl>
                                          </p:spTgt>
                                        </p:tgtEl>
                                        <p:attrNameLst>
                                          <p:attrName>style.visibility</p:attrName>
                                        </p:attrNameLst>
                                      </p:cBhvr>
                                      <p:to>
                                        <p:strVal val="visible"/>
                                      </p:to>
                                    </p:set>
                                    <p:animEffect transition="in" filter="fade">
                                      <p:cBhvr>
                                        <p:cTn dur="500"/>
                                        <p:tgtEl>
                                          <p:spTgt spid="363">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4" end="4"/>
                                            </p:txEl>
                                          </p:spTgt>
                                        </p:tgtEl>
                                        <p:attrNameLst>
                                          <p:attrName>style.visibility</p:attrName>
                                        </p:attrNameLst>
                                      </p:cBhvr>
                                      <p:to>
                                        <p:strVal val="visible"/>
                                      </p:to>
                                    </p:set>
                                    <p:animEffect transition="in" filter="fade">
                                      <p:cBhvr>
                                        <p:cTn dur="500"/>
                                        <p:tgtEl>
                                          <p:spTgt spid="363">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3">
                                            <p:txEl>
                                              <p:pRg st="5" end="5"/>
                                            </p:txEl>
                                          </p:spTgt>
                                        </p:tgtEl>
                                        <p:attrNameLst>
                                          <p:attrName>style.visibility</p:attrName>
                                        </p:attrNameLst>
                                      </p:cBhvr>
                                      <p:to>
                                        <p:strVal val="visible"/>
                                      </p:to>
                                    </p:set>
                                    <p:animEffect transition="in" filter="fade">
                                      <p:cBhvr>
                                        <p:cTn dur="500"/>
                                        <p:tgtEl>
                                          <p:spTgt spid="36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nvSpPr>
        <p:spPr>
          <a:xfrm>
            <a:off y="423044" x="558175"/>
            <a:ext cy="686700" cx="7385099"/>
          </a:xfrm>
          <a:prstGeom prst="rect">
            <a:avLst/>
          </a:prstGeom>
          <a:noFill/>
          <a:ln>
            <a:noFill/>
          </a:ln>
        </p:spPr>
        <p:txBody>
          <a:bodyPr bIns="45700" rIns="91425" lIns="91425" tIns="45700" anchor="t" anchorCtr="0">
            <a:noAutofit/>
          </a:bodyPr>
          <a:lstStyle/>
          <a:p>
            <a:pPr rtl="0" lvl="0" marR="0" indent="0" marL="0">
              <a:spcBef>
                <a:spcPts val="0"/>
              </a:spcBef>
              <a:buSzPct val="25000"/>
              <a:buNone/>
            </a:pPr>
            <a:r>
              <a:rPr b="1" sz="3600" lang="en-US">
                <a:solidFill>
                  <a:srgbClr val="0000FF"/>
                </a:solidFill>
              </a:rPr>
              <a:t>PPI Process</a:t>
            </a:r>
            <a:r>
              <a:rPr b="1" sz="3600" lang="en-US">
                <a:solidFill>
                  <a:srgbClr val="FF0000"/>
                </a:solidFill>
              </a:rPr>
              <a:t> </a:t>
            </a:r>
          </a:p>
        </p:txBody>
      </p:sp>
      <p:sp>
        <p:nvSpPr>
          <p:cNvPr id="140" name="Shape 140"/>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141" name="Shape 141"/>
          <p:cNvSpPr txBox="1"/>
          <p:nvPr/>
        </p:nvSpPr>
        <p:spPr>
          <a:xfrm>
            <a:off y="4194950" x="6373475"/>
            <a:ext cy="426599" cx="2593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US" i="0">
                <a:solidFill>
                  <a:srgbClr val="0000FF"/>
                </a:solidFill>
                <a:latin typeface="Arial"/>
                <a:ea typeface="Arial"/>
                <a:cs typeface="Arial"/>
                <a:sym typeface="Arial"/>
              </a:rPr>
              <a:t>Imagine (HMW)</a:t>
            </a:r>
          </a:p>
          <a:p>
            <a:pPr rtl="0" lvl="0">
              <a:spcBef>
                <a:spcPts val="0"/>
              </a:spcBef>
              <a:buNone/>
            </a:pPr>
            <a:r>
              <a:t/>
            </a:r>
            <a:endParaRPr b="1" sz="2400">
              <a:solidFill>
                <a:srgbClr val="FF0000"/>
              </a:solidFill>
            </a:endParaRPr>
          </a:p>
        </p:txBody>
      </p:sp>
      <p:sp>
        <p:nvSpPr>
          <p:cNvPr id="142" name="Shape 142"/>
          <p:cNvSpPr txBox="1"/>
          <p:nvPr/>
        </p:nvSpPr>
        <p:spPr>
          <a:xfrm>
            <a:off y="4194950" x="0"/>
            <a:ext cy="365099" cx="2781600"/>
          </a:xfrm>
          <a:prstGeom prst="rect">
            <a:avLst/>
          </a:prstGeom>
          <a:noFill/>
          <a:ln>
            <a:noFill/>
          </a:ln>
        </p:spPr>
        <p:txBody>
          <a:bodyPr bIns="45700" rIns="91425" lIns="91425" tIns="45700" anchor="t" anchorCtr="0">
            <a:noAutofit/>
          </a:bodyPr>
          <a:lstStyle/>
          <a:p>
            <a:pPr rtl="0" lvl="0">
              <a:spcBef>
                <a:spcPts val="0"/>
              </a:spcBef>
              <a:buNone/>
            </a:pPr>
            <a:r>
              <a:rPr b="1" sz="2400" lang="en-US">
                <a:solidFill>
                  <a:srgbClr val="0000FF"/>
                </a:solidFill>
              </a:rPr>
              <a:t>Invigorate (HWW)</a:t>
            </a:r>
          </a:p>
          <a:p>
            <a:pPr algn="l" rtl="0" lvl="0" marR="0" indent="-152400" marL="228600">
              <a:spcBef>
                <a:spcPts val="0"/>
              </a:spcBef>
              <a:buClr>
                <a:schemeClr val="dk1"/>
              </a:buClr>
              <a:buFont typeface="Arial"/>
              <a:buNone/>
            </a:pPr>
            <a:r>
              <a:t/>
            </a:r>
            <a:endParaRPr strike="noStrike" u="none" b="1" cap="none" baseline="0" sz="2400" i="0">
              <a:solidFill>
                <a:srgbClr val="FF0000"/>
              </a:solidFill>
              <a:latin typeface="Arial"/>
              <a:ea typeface="Arial"/>
              <a:cs typeface="Arial"/>
              <a:sym typeface="Arial"/>
            </a:endParaRPr>
          </a:p>
        </p:txBody>
      </p:sp>
      <p:sp>
        <p:nvSpPr>
          <p:cNvPr id="143" name="Shape 143"/>
          <p:cNvSpPr txBox="1"/>
          <p:nvPr/>
        </p:nvSpPr>
        <p:spPr>
          <a:xfrm>
            <a:off y="1825637" x="5608675"/>
            <a:ext cy="317999" cx="3358500"/>
          </a:xfrm>
          <a:prstGeom prst="rect">
            <a:avLst/>
          </a:prstGeom>
          <a:noFill/>
          <a:ln>
            <a:noFill/>
          </a:ln>
        </p:spPr>
        <p:txBody>
          <a:bodyPr bIns="45700" rIns="91425" lIns="91425" tIns="45700" anchor="t" anchorCtr="0">
            <a:noAutofit/>
          </a:bodyPr>
          <a:lstStyle/>
          <a:p>
            <a:pPr rtl="0" lvl="0">
              <a:spcBef>
                <a:spcPts val="0"/>
              </a:spcBef>
              <a:buNone/>
            </a:pPr>
            <a:r>
              <a:rPr sz="1800" lang="en-US">
                <a:solidFill>
                  <a:schemeClr val="dk1"/>
                </a:solidFill>
              </a:rPr>
              <a:t>Frame transformational topic</a:t>
            </a:r>
          </a:p>
          <a:p>
            <a:pPr algn="l" rtl="0" lvl="0" marR="0">
              <a:spcBef>
                <a:spcPts val="0"/>
              </a:spcBef>
              <a:buNone/>
            </a:pPr>
            <a:r>
              <a:t/>
            </a:r>
            <a:endParaRPr b="1" sz="1800">
              <a:solidFill>
                <a:srgbClr val="FF0000"/>
              </a:solidFill>
            </a:endParaRPr>
          </a:p>
        </p:txBody>
      </p:sp>
      <p:sp>
        <p:nvSpPr>
          <p:cNvPr id="144" name="Shape 144"/>
          <p:cNvSpPr/>
          <p:nvPr/>
        </p:nvSpPr>
        <p:spPr>
          <a:xfrm>
            <a:off y="1826500" x="2556100"/>
            <a:ext cy="3715499" cx="3941399"/>
          </a:xfrm>
          <a:prstGeom prst="ellipse">
            <a:avLst/>
          </a:prstGeom>
          <a:noFill/>
          <a:ln w="9525"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sz="1800"/>
          </a:p>
        </p:txBody>
      </p:sp>
      <p:sp>
        <p:nvSpPr>
          <p:cNvPr id="145" name="Shape 145"/>
          <p:cNvSpPr txBox="1"/>
          <p:nvPr/>
        </p:nvSpPr>
        <p:spPr>
          <a:xfrm>
            <a:off y="1372537" x="3334550"/>
            <a:ext cy="365099" cx="23955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US" i="0">
                <a:solidFill>
                  <a:srgbClr val="0000FF"/>
                </a:solidFill>
                <a:latin typeface="Arial"/>
                <a:ea typeface="Arial"/>
                <a:cs typeface="Arial"/>
                <a:sym typeface="Arial"/>
              </a:rPr>
              <a:t>Inquire (HHW)</a:t>
            </a:r>
          </a:p>
        </p:txBody>
      </p:sp>
      <p:sp>
        <p:nvSpPr>
          <p:cNvPr id="146" name="Shape 146"/>
          <p:cNvSpPr txBox="1"/>
          <p:nvPr/>
        </p:nvSpPr>
        <p:spPr>
          <a:xfrm>
            <a:off y="3234319" x="6559100"/>
            <a:ext cy="477899" cx="1914900"/>
          </a:xfrm>
          <a:prstGeom prst="rect">
            <a:avLst/>
          </a:prstGeom>
          <a:noFill/>
          <a:ln>
            <a:noFill/>
          </a:ln>
        </p:spPr>
        <p:txBody>
          <a:bodyPr bIns="45700" rIns="91425" lIns="91425" tIns="45700" anchor="t" anchorCtr="0">
            <a:noAutofit/>
          </a:bodyPr>
          <a:lstStyle/>
          <a:p>
            <a:pPr rtl="0" lvl="0">
              <a:spcBef>
                <a:spcPts val="0"/>
              </a:spcBef>
              <a:buNone/>
            </a:pPr>
            <a:r>
              <a:rPr sz="1800" lang="en-US">
                <a:solidFill>
                  <a:schemeClr val="dk1"/>
                </a:solidFill>
              </a:rPr>
              <a:t>Extract insights</a:t>
            </a:r>
          </a:p>
          <a:p>
            <a:pPr algn="l" rtl="0" lvl="0" marR="0">
              <a:spcBef>
                <a:spcPts val="0"/>
              </a:spcBef>
              <a:buNone/>
            </a:pPr>
            <a:r>
              <a:t/>
            </a:r>
            <a:endParaRPr b="1" sz="1800">
              <a:solidFill>
                <a:srgbClr val="FF0000"/>
              </a:solidFill>
            </a:endParaRPr>
          </a:p>
        </p:txBody>
      </p:sp>
      <p:sp>
        <p:nvSpPr>
          <p:cNvPr id="147" name="Shape 147"/>
          <p:cNvSpPr txBox="1"/>
          <p:nvPr/>
        </p:nvSpPr>
        <p:spPr>
          <a:xfrm>
            <a:off y="2467812" x="6312700"/>
            <a:ext cy="279899" cx="1723799"/>
          </a:xfrm>
          <a:prstGeom prst="rect">
            <a:avLst/>
          </a:prstGeom>
          <a:noFill/>
          <a:ln>
            <a:noFill/>
          </a:ln>
        </p:spPr>
        <p:txBody>
          <a:bodyPr bIns="45700" rIns="91425" lIns="91425" tIns="45700" anchor="t" anchorCtr="0">
            <a:noAutofit/>
          </a:bodyPr>
          <a:lstStyle/>
          <a:p>
            <a:pPr rtl="0" lvl="0">
              <a:spcBef>
                <a:spcPts val="0"/>
              </a:spcBef>
              <a:buNone/>
            </a:pPr>
            <a:r>
              <a:rPr sz="1800" lang="en-US">
                <a:solidFill>
                  <a:schemeClr val="dk1"/>
                </a:solidFill>
              </a:rPr>
              <a:t>Collect stories</a:t>
            </a:r>
          </a:p>
          <a:p>
            <a:pPr algn="l" rtl="0" lvl="0" marR="0">
              <a:spcBef>
                <a:spcPts val="0"/>
              </a:spcBef>
              <a:buNone/>
            </a:pPr>
            <a:r>
              <a:t/>
            </a:r>
            <a:endParaRPr b="1" sz="1800">
              <a:solidFill>
                <a:srgbClr val="FF0000"/>
              </a:solidFill>
            </a:endParaRPr>
          </a:p>
        </p:txBody>
      </p:sp>
      <p:sp>
        <p:nvSpPr>
          <p:cNvPr id="148" name="Shape 148"/>
          <p:cNvSpPr txBox="1"/>
          <p:nvPr/>
        </p:nvSpPr>
        <p:spPr>
          <a:xfrm>
            <a:off y="4763362" x="6059225"/>
            <a:ext cy="426599" cx="3121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800" lang="en-US">
                <a:solidFill>
                  <a:schemeClr val="dk1"/>
                </a:solidFill>
              </a:rPr>
              <a:t>Envision “wow” futures</a:t>
            </a:r>
          </a:p>
          <a:p>
            <a:pPr rtl="0" lvl="0">
              <a:spcBef>
                <a:spcPts val="0"/>
              </a:spcBef>
              <a:buNone/>
            </a:pPr>
            <a:r>
              <a:t/>
            </a:r>
            <a:endParaRPr b="1" sz="1800">
              <a:solidFill>
                <a:srgbClr val="FF0000"/>
              </a:solidFill>
            </a:endParaRPr>
          </a:p>
        </p:txBody>
      </p:sp>
      <p:sp>
        <p:nvSpPr>
          <p:cNvPr id="149" name="Shape 149"/>
          <p:cNvSpPr txBox="1"/>
          <p:nvPr/>
        </p:nvSpPr>
        <p:spPr>
          <a:xfrm>
            <a:off y="5630850" x="3084625"/>
            <a:ext cy="426599" cx="2837999"/>
          </a:xfrm>
          <a:prstGeom prst="rect">
            <a:avLst/>
          </a:prstGeom>
          <a:noFill/>
          <a:ln>
            <a:noFill/>
          </a:ln>
        </p:spPr>
        <p:txBody>
          <a:bodyPr bIns="45700" rIns="91425" lIns="91425" tIns="45700" anchor="t" anchorCtr="0">
            <a:noAutofit/>
          </a:bodyPr>
          <a:lstStyle/>
          <a:p>
            <a:pPr rtl="0" lvl="0">
              <a:spcBef>
                <a:spcPts val="0"/>
              </a:spcBef>
              <a:buNone/>
            </a:pPr>
            <a:r>
              <a:rPr sz="1800" lang="en-US">
                <a:solidFill>
                  <a:schemeClr val="dk1"/>
                </a:solidFill>
              </a:rPr>
              <a:t>Dream-storm innovations</a:t>
            </a:r>
          </a:p>
          <a:p>
            <a:pPr rtl="0" lvl="0">
              <a:spcBef>
                <a:spcPts val="0"/>
              </a:spcBef>
              <a:buNone/>
            </a:pPr>
            <a:r>
              <a:t/>
            </a:r>
            <a:endParaRPr b="1" sz="1800">
              <a:solidFill>
                <a:srgbClr val="FF0000"/>
              </a:solidFill>
            </a:endParaRPr>
          </a:p>
        </p:txBody>
      </p:sp>
      <p:sp>
        <p:nvSpPr>
          <p:cNvPr id="150" name="Shape 150"/>
          <p:cNvSpPr txBox="1"/>
          <p:nvPr/>
        </p:nvSpPr>
        <p:spPr>
          <a:xfrm>
            <a:off y="4763378" x="2060200"/>
            <a:ext cy="548099" cx="821099"/>
          </a:xfrm>
          <a:prstGeom prst="rect">
            <a:avLst/>
          </a:prstGeom>
          <a:noFill/>
          <a:ln>
            <a:noFill/>
          </a:ln>
        </p:spPr>
        <p:txBody>
          <a:bodyPr bIns="45700" rIns="91425" lIns="91425" tIns="45700" anchor="t" anchorCtr="0">
            <a:noAutofit/>
          </a:bodyPr>
          <a:lstStyle/>
          <a:p>
            <a:pPr rtl="0" lvl="0">
              <a:spcBef>
                <a:spcPts val="0"/>
              </a:spcBef>
              <a:buNone/>
            </a:pPr>
            <a:r>
              <a:rPr sz="1800" lang="en-US">
                <a:solidFill>
                  <a:schemeClr val="dk1"/>
                </a:solidFill>
              </a:rPr>
              <a:t>Model</a:t>
            </a:r>
          </a:p>
        </p:txBody>
      </p:sp>
      <p:sp>
        <p:nvSpPr>
          <p:cNvPr id="151" name="Shape 151"/>
          <p:cNvSpPr txBox="1"/>
          <p:nvPr/>
        </p:nvSpPr>
        <p:spPr>
          <a:xfrm>
            <a:off y="3234325" x="1625200"/>
            <a:ext cy="365099" cx="679200"/>
          </a:xfrm>
          <a:prstGeom prst="rect">
            <a:avLst/>
          </a:prstGeom>
          <a:noFill/>
          <a:ln>
            <a:noFill/>
          </a:ln>
        </p:spPr>
        <p:txBody>
          <a:bodyPr bIns="91425" rIns="91425" lIns="91425" tIns="91425" anchor="ctr" anchorCtr="0">
            <a:noAutofit/>
          </a:bodyPr>
          <a:lstStyle/>
          <a:p>
            <a:pPr rtl="0" lvl="0">
              <a:spcBef>
                <a:spcPts val="0"/>
              </a:spcBef>
              <a:buClr>
                <a:schemeClr val="dk1"/>
              </a:buClr>
              <a:buSzPct val="25000"/>
              <a:buFont typeface="Arial"/>
              <a:buNone/>
            </a:pPr>
            <a:r>
              <a:rPr sz="1800" lang="en-US">
                <a:solidFill>
                  <a:schemeClr val="dk1"/>
                </a:solidFill>
              </a:rPr>
              <a:t>Test </a:t>
            </a:r>
          </a:p>
        </p:txBody>
      </p:sp>
      <p:sp>
        <p:nvSpPr>
          <p:cNvPr id="152" name="Shape 152"/>
          <p:cNvSpPr txBox="1"/>
          <p:nvPr/>
        </p:nvSpPr>
        <p:spPr>
          <a:xfrm>
            <a:off y="2469800" x="1625200"/>
            <a:ext cy="365099" cx="1156500"/>
          </a:xfrm>
          <a:prstGeom prst="rect">
            <a:avLst/>
          </a:prstGeom>
          <a:noFill/>
          <a:ln>
            <a:noFill/>
          </a:ln>
        </p:spPr>
        <p:txBody>
          <a:bodyPr bIns="91425" rIns="91425" lIns="91425" tIns="91425" anchor="ctr" anchorCtr="0">
            <a:noAutofit/>
          </a:bodyPr>
          <a:lstStyle/>
          <a:p>
            <a:pPr rtl="0" lvl="0">
              <a:spcBef>
                <a:spcPts val="0"/>
              </a:spcBef>
              <a:buNone/>
            </a:pPr>
            <a:r>
              <a:rPr sz="1800" lang="en-US">
                <a:solidFill>
                  <a:schemeClr val="dk1"/>
                </a:solidFill>
              </a:rPr>
              <a:t>Mobilize </a:t>
            </a:r>
          </a:p>
        </p:txBody>
      </p:sp>
      <p:sp>
        <p:nvSpPr>
          <p:cNvPr id="153" name="Shape 153"/>
          <p:cNvSpPr txBox="1"/>
          <p:nvPr/>
        </p:nvSpPr>
        <p:spPr>
          <a:xfrm>
            <a:off y="1873475" x="2220725"/>
            <a:ext cy="365099" cx="953099"/>
          </a:xfrm>
          <a:prstGeom prst="rect">
            <a:avLst/>
          </a:prstGeom>
          <a:noFill/>
          <a:ln>
            <a:noFill/>
          </a:ln>
        </p:spPr>
        <p:txBody>
          <a:bodyPr bIns="91425" rIns="91425" lIns="91425" tIns="91425" anchor="ctr" anchorCtr="0">
            <a:noAutofit/>
          </a:bodyPr>
          <a:lstStyle/>
          <a:p>
            <a:pPr rtl="0" lvl="0">
              <a:spcBef>
                <a:spcPts val="0"/>
              </a:spcBef>
              <a:buNone/>
            </a:pPr>
            <a:r>
              <a:rPr sz="1800" lang="en-US">
                <a:solidFill>
                  <a:schemeClr val="dk1"/>
                </a:solidFill>
              </a:rPr>
              <a:t>Scale</a:t>
            </a:r>
          </a:p>
        </p:txBody>
      </p:sp>
      <p:sp>
        <p:nvSpPr>
          <p:cNvPr id="154" name="Shape 154"/>
          <p:cNvSpPr/>
          <p:nvPr/>
        </p:nvSpPr>
        <p:spPr>
          <a:xfrm>
            <a:off y="1859625" x="2683250"/>
            <a:ext cy="2504400" cx="3698099"/>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y="0" x="0"/>
          <a:ext cy="0" cx="0"/>
          <a:chOff y="0" x="0"/>
          <a:chExt cy="0" cx="0"/>
        </a:xfrm>
      </p:grpSpPr>
      <p:sp>
        <p:nvSpPr>
          <p:cNvPr id="369" name="Shape 369"/>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70" name="Shape 370"/>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71" name="Shape 371"/>
          <p:cNvSpPr txBox="1"/>
          <p:nvPr/>
        </p:nvSpPr>
        <p:spPr>
          <a:xfrm>
            <a:off y="2040093" x="1896347"/>
            <a:ext cy="2605800" cx="6714300"/>
          </a:xfrm>
          <a:prstGeom prst="rect">
            <a:avLst/>
          </a:prstGeom>
          <a:noFill/>
          <a:ln>
            <a:noFill/>
          </a:ln>
        </p:spPr>
        <p:txBody>
          <a:bodyPr bIns="45700" rIns="91425" lIns="91425" tIns="45700" anchor="t" anchorCtr="0">
            <a:noAutofit/>
          </a:bodyPr>
          <a:lstStyle/>
          <a:p>
            <a:pPr algn="l" rtl="0" lvl="0" marR="0" indent="-457200" marL="457200">
              <a:lnSpc>
                <a:spcPct val="200000"/>
              </a:lnSpc>
              <a:spcBef>
                <a:spcPts val="0"/>
              </a:spcBef>
              <a:buClr>
                <a:srgbClr val="262626"/>
              </a:buClr>
              <a:buSzPct val="100000"/>
              <a:buFont typeface="Calibri"/>
              <a:buAutoNum type="alphaLcParenR"/>
            </a:pPr>
            <a:r>
              <a:rPr strike="noStrike" u="none" b="0" cap="none" baseline="0" sz="2800" lang="en-US" i="0">
                <a:solidFill>
                  <a:srgbClr val="262626"/>
                </a:solidFill>
                <a:latin typeface="Calibri"/>
                <a:ea typeface="Calibri"/>
                <a:cs typeface="Calibri"/>
                <a:sym typeface="Calibri"/>
              </a:rPr>
              <a:t>Frame Transformational Inquiry Topic</a:t>
            </a:r>
          </a:p>
          <a:p>
            <a:pPr algn="l" rtl="0" lvl="0" marR="0" indent="-457200" marL="457200">
              <a:lnSpc>
                <a:spcPct val="200000"/>
              </a:lnSpc>
              <a:spcBef>
                <a:spcPts val="0"/>
              </a:spcBef>
              <a:buClr>
                <a:schemeClr val="dk1"/>
              </a:buClr>
              <a:buSzPct val="100000"/>
              <a:buFont typeface="Calibri"/>
              <a:buAutoNum type="alphaLcParenR"/>
            </a:pPr>
            <a:r>
              <a:rPr strike="noStrike" u="none" b="0" cap="none" baseline="0" sz="2800" lang="en-US" i="0">
                <a:solidFill>
                  <a:schemeClr val="dk1"/>
                </a:solidFill>
                <a:latin typeface="Calibri"/>
                <a:ea typeface="Calibri"/>
                <a:cs typeface="Calibri"/>
                <a:sym typeface="Calibri"/>
              </a:rPr>
              <a:t>Collect stories and other data</a:t>
            </a:r>
          </a:p>
          <a:p>
            <a:pPr algn="l" rtl="0" lvl="0" marR="0" indent="-457200" marL="457200">
              <a:lnSpc>
                <a:spcPct val="200000"/>
              </a:lnSpc>
              <a:spcBef>
                <a:spcPts val="0"/>
              </a:spcBef>
              <a:buClr>
                <a:srgbClr val="FF0000"/>
              </a:buClr>
              <a:buSzPct val="100000"/>
              <a:buFont typeface="Calibri"/>
              <a:buAutoNum type="alphaLcParenR"/>
            </a:pPr>
            <a:r>
              <a:rPr strike="noStrike" u="none" b="0" cap="none" baseline="0" sz="2800" lang="en-US" i="0">
                <a:solidFill>
                  <a:srgbClr val="FF0000"/>
                </a:solidFill>
                <a:latin typeface="Calibri"/>
                <a:ea typeface="Calibri"/>
                <a:cs typeface="Calibri"/>
                <a:sym typeface="Calibri"/>
              </a:rPr>
              <a:t>Extract Insights</a:t>
            </a:r>
          </a:p>
        </p:txBody>
      </p:sp>
      <p:sp>
        <p:nvSpPr>
          <p:cNvPr id="372" name="Shape 372"/>
          <p:cNvSpPr txBox="1"/>
          <p:nvPr/>
        </p:nvSpPr>
        <p:spPr>
          <a:xfrm>
            <a:off y="376164" x="0"/>
            <a:ext cy="1785000" cx="9313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US" i="0">
                <a:solidFill>
                  <a:srgbClr val="0000FF"/>
                </a:solidFill>
                <a:latin typeface="Calibri"/>
                <a:ea typeface="Calibri"/>
                <a:cs typeface="Calibri"/>
                <a:sym typeface="Calibri"/>
              </a:rPr>
              <a:t>INQUIRE </a:t>
            </a:r>
            <a:r>
              <a:rPr strike="noStrike" u="none" b="0" cap="none" baseline="0" sz="3200" lang="en-US" i="0">
                <a:solidFill>
                  <a:schemeClr val="dk1"/>
                </a:solidFill>
                <a:latin typeface="Calibri"/>
                <a:ea typeface="Calibri"/>
                <a:cs typeface="Calibri"/>
                <a:sym typeface="Calibri"/>
              </a:rPr>
              <a:t>(How Have We/</a:t>
            </a:r>
            <a:r>
              <a:rPr b="1" sz="3200" lang="en-US">
                <a:solidFill>
                  <a:srgbClr val="0000FF"/>
                </a:solidFill>
                <a:latin typeface="Calibri"/>
                <a:ea typeface="Calibri"/>
                <a:cs typeface="Calibri"/>
                <a:sym typeface="Calibri"/>
              </a:rPr>
              <a:t>HHW</a:t>
            </a:r>
            <a:r>
              <a:rPr strike="noStrike" u="none" b="0" cap="none" baseline="0" sz="3200" lang="en-US" i="0">
                <a:solidFill>
                  <a:schemeClr val="dk1"/>
                </a:solidFill>
                <a:latin typeface="Calibri"/>
                <a:ea typeface="Calibri"/>
                <a:cs typeface="Calibri"/>
                <a:sym typeface="Calibri"/>
              </a:rPr>
              <a:t>)</a:t>
            </a:r>
          </a:p>
          <a:p>
            <a:pPr algn="l" rtl="0" lvl="0" marR="0" indent="0" marL="0">
              <a:spcBef>
                <a:spcPts val="0"/>
              </a:spcBef>
              <a:buSzPct val="25000"/>
              <a:buNone/>
            </a:pPr>
            <a:r>
              <a:rPr strike="noStrike" u="none" b="0" cap="none" baseline="0" sz="2800" lang="en-US" i="0">
                <a:solidFill>
                  <a:srgbClr val="0000FF"/>
                </a:solidFill>
                <a:latin typeface="Calibri"/>
                <a:ea typeface="Calibri"/>
                <a:cs typeface="Calibri"/>
                <a:sym typeface="Calibri"/>
              </a:rPr>
              <a:t>…using our past/present as springboard for creating the future</a:t>
            </a:r>
          </a:p>
          <a:p>
            <a:pPr algn="l" rtl="0" lvl="0" marR="0" indent="0" marL="0">
              <a:spcBef>
                <a:spcPts val="0"/>
              </a:spcBef>
              <a:buNone/>
            </a:pPr>
            <a:r>
              <a:t/>
            </a:r>
            <a:endParaRPr strike="noStrike" u="none" b="0" cap="none" baseline="0" sz="1800" i="0">
              <a:solidFill>
                <a:srgbClr val="0000FF"/>
              </a:solidFill>
              <a:latin typeface="Calibri"/>
              <a:ea typeface="Calibri"/>
              <a:cs typeface="Calibri"/>
              <a:sym typeface="Calibri"/>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y="0" x="0"/>
          <a:ext cy="0" cx="0"/>
          <a:chOff y="0" x="0"/>
          <a:chExt cy="0" cx="0"/>
        </a:xfrm>
      </p:grpSpPr>
      <p:sp>
        <p:nvSpPr>
          <p:cNvPr id="377" name="Shape 377"/>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78" name="Shape 378"/>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79" name="Shape 379"/>
          <p:cNvSpPr txBox="1"/>
          <p:nvPr/>
        </p:nvSpPr>
        <p:spPr>
          <a:xfrm>
            <a:off y="870300" x="289800"/>
            <a:ext cy="5117400" cx="8564399"/>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rgbClr val="000000"/>
              </a:buClr>
              <a:buSzPct val="25000"/>
              <a:buFont typeface="Calibri"/>
              <a:buNone/>
            </a:pPr>
            <a:r>
              <a:rPr strike="noStrike" u="none" b="0" cap="none" baseline="0" sz="2400" lang="en-US" i="0">
                <a:solidFill>
                  <a:srgbClr val="000000"/>
                </a:solidFill>
                <a:latin typeface="Calibri"/>
                <a:ea typeface="Calibri"/>
                <a:cs typeface="Calibri"/>
                <a:sym typeface="Calibri"/>
              </a:rPr>
              <a:t>In your tea</a:t>
            </a:r>
            <a:r>
              <a:rPr sz="2400" lang="en-US">
                <a:latin typeface="Calibri"/>
                <a:ea typeface="Calibri"/>
                <a:cs typeface="Calibri"/>
                <a:sym typeface="Calibri"/>
              </a:rPr>
              <a:t>m, </a:t>
            </a:r>
            <a:r>
              <a:rPr strike="noStrike" u="none" b="0" cap="none" baseline="0" sz="2400" lang="en-US" i="0">
                <a:solidFill>
                  <a:srgbClr val="000000"/>
                </a:solidFill>
                <a:latin typeface="Calibri"/>
                <a:ea typeface="Calibri"/>
                <a:cs typeface="Calibri"/>
                <a:sym typeface="Calibri"/>
              </a:rPr>
              <a:t>share the information collected from your interviews</a:t>
            </a:r>
            <a:r>
              <a:rPr sz="2400" lang="en-US">
                <a:latin typeface="Calibri"/>
                <a:ea typeface="Calibri"/>
                <a:cs typeface="Calibri"/>
                <a:sym typeface="Calibri"/>
              </a:rPr>
              <a:t>, </a:t>
            </a:r>
            <a:r>
              <a:rPr strike="noStrike" u="none" b="0" cap="none" baseline="0" sz="2400" lang="en-US" i="0">
                <a:solidFill>
                  <a:srgbClr val="000000"/>
                </a:solidFill>
                <a:latin typeface="Calibri"/>
                <a:ea typeface="Calibri"/>
                <a:cs typeface="Calibri"/>
                <a:sym typeface="Calibri"/>
              </a:rPr>
              <a:t>figure out and be prepared to report (</a:t>
            </a:r>
            <a:r>
              <a:rPr strike="noStrike" u="sng" b="0" cap="none" baseline="0" sz="2400" lang="en-US" i="0">
                <a:solidFill>
                  <a:srgbClr val="000000"/>
                </a:solidFill>
                <a:latin typeface="Calibri"/>
                <a:ea typeface="Calibri"/>
                <a:cs typeface="Calibri"/>
                <a:sym typeface="Calibri"/>
              </a:rPr>
              <a:t>via flip cha</a:t>
            </a:r>
            <a:r>
              <a:rPr u="sng" sz="2400" lang="en-US">
                <a:latin typeface="Calibri"/>
                <a:ea typeface="Calibri"/>
                <a:cs typeface="Calibri"/>
                <a:sym typeface="Calibri"/>
              </a:rPr>
              <a:t>rt</a:t>
            </a:r>
            <a:r>
              <a:rPr sz="2400" lang="en-US">
                <a:latin typeface="Calibri"/>
                <a:ea typeface="Calibri"/>
                <a:cs typeface="Calibri"/>
                <a:sym typeface="Calibri"/>
              </a:rPr>
              <a:t>) </a:t>
            </a:r>
            <a:r>
              <a:rPr strike="noStrike" u="none" b="0" cap="none" baseline="0" sz="2400" lang="en-US" i="0">
                <a:solidFill>
                  <a:srgbClr val="000000"/>
                </a:solidFill>
                <a:latin typeface="Calibri"/>
                <a:ea typeface="Calibri"/>
                <a:cs typeface="Calibri"/>
                <a:sym typeface="Calibri"/>
              </a:rPr>
              <a:t>on…</a:t>
            </a:r>
          </a:p>
          <a:p>
            <a:pPr algn="l" rtl="0" lvl="0" marR="0" indent="-514350" marL="514350">
              <a:lnSpc>
                <a:spcPct val="90000"/>
              </a:lnSpc>
              <a:spcBef>
                <a:spcPts val="2472"/>
              </a:spcBef>
              <a:spcAft>
                <a:spcPts val="0"/>
              </a:spcAft>
              <a:buClr>
                <a:srgbClr val="000000"/>
              </a:buClr>
              <a:buSzPct val="100000"/>
              <a:buFont typeface="Calibri"/>
              <a:buAutoNum type="arabicPeriod"/>
            </a:pPr>
            <a:r>
              <a:rPr strike="noStrike" u="none" b="0" cap="none" baseline="0" sz="2400" lang="en-US" i="0">
                <a:solidFill>
                  <a:srgbClr val="000000"/>
                </a:solidFill>
                <a:latin typeface="Calibri"/>
                <a:ea typeface="Calibri"/>
                <a:cs typeface="Calibri"/>
                <a:sym typeface="Calibri"/>
              </a:rPr>
              <a:t>What insights do we now have about </a:t>
            </a:r>
            <a:r>
              <a:rPr strike="noStrike" u="none" b="0" cap="none" baseline="0" sz="2400" lang="en-US" i="0">
                <a:solidFill>
                  <a:srgbClr val="262626"/>
                </a:solidFill>
                <a:latin typeface="Calibri"/>
                <a:ea typeface="Calibri"/>
                <a:cs typeface="Calibri"/>
                <a:sym typeface="Calibri"/>
              </a:rPr>
              <a:t>structures, mechanisms or systems that are useful in helping network generate useful benefits for each other?</a:t>
            </a:r>
          </a:p>
          <a:p>
            <a:pPr algn="l" rtl="0" lvl="0" marR="0" indent="-514350" marL="514350">
              <a:lnSpc>
                <a:spcPct val="90000"/>
              </a:lnSpc>
              <a:spcBef>
                <a:spcPts val="1272"/>
              </a:spcBef>
              <a:spcAft>
                <a:spcPts val="0"/>
              </a:spcAft>
              <a:buClr>
                <a:srgbClr val="262626"/>
              </a:buClr>
              <a:buSzPct val="100000"/>
              <a:buFont typeface="Calibri"/>
              <a:buAutoNum type="arabicPeriod"/>
            </a:pPr>
            <a:r>
              <a:rPr strike="noStrike" u="none" b="0" cap="none" baseline="0" sz="2400" lang="en-US" i="0">
                <a:solidFill>
                  <a:srgbClr val="262626"/>
                </a:solidFill>
                <a:latin typeface="Calibri"/>
                <a:ea typeface="Calibri"/>
                <a:cs typeface="Calibri"/>
                <a:sym typeface="Calibri"/>
              </a:rPr>
              <a:t>Based on your interviews, what resources/strengths/capacities (for building the ideal global workplace innovation network) do we have within this group of people?</a:t>
            </a:r>
          </a:p>
          <a:p>
            <a:pPr algn="l" rtl="0" lvl="0" marR="0" indent="-514350" marL="514350">
              <a:lnSpc>
                <a:spcPct val="90000"/>
              </a:lnSpc>
              <a:spcBef>
                <a:spcPts val="1272"/>
              </a:spcBef>
              <a:spcAft>
                <a:spcPts val="0"/>
              </a:spcAft>
              <a:buClr>
                <a:srgbClr val="262626"/>
              </a:buClr>
              <a:buSzPct val="100000"/>
              <a:buFont typeface="Calibri"/>
              <a:buAutoNum type="arabicPeriod"/>
            </a:pPr>
            <a:r>
              <a:rPr strike="noStrike" u="none" b="0" cap="none" baseline="0" sz="2400" lang="en-US" i="0">
                <a:solidFill>
                  <a:srgbClr val="262626"/>
                </a:solidFill>
                <a:latin typeface="Calibri"/>
                <a:ea typeface="Calibri"/>
                <a:cs typeface="Calibri"/>
                <a:sym typeface="Calibri"/>
              </a:rPr>
              <a:t>What hopes and aspirations exist for the ideal global workplace innovation network, what would that network look like, who would be in it, how would it function?</a:t>
            </a:r>
          </a:p>
          <a:p>
            <a:pPr algn="l" rtl="0" lvl="0" marR="0" indent="-336550" marL="514350">
              <a:lnSpc>
                <a:spcPct val="90000"/>
              </a:lnSpc>
              <a:spcBef>
                <a:spcPts val="1760"/>
              </a:spcBef>
              <a:spcAft>
                <a:spcPts val="2400"/>
              </a:spcAft>
              <a:buClr>
                <a:srgbClr val="888888"/>
              </a:buClr>
              <a:buFont typeface="Calibri"/>
              <a:buNone/>
            </a:pPr>
            <a:r>
              <a:t/>
            </a:r>
            <a:endParaRPr strike="noStrike" u="none" b="0" cap="none" baseline="0" sz="2800" i="0">
              <a:solidFill>
                <a:srgbClr val="262626"/>
              </a:solidFill>
              <a:latin typeface="Calibri"/>
              <a:ea typeface="Calibri"/>
              <a:cs typeface="Calibri"/>
              <a:sym typeface="Calibri"/>
            </a:endParaRPr>
          </a:p>
        </p:txBody>
      </p:sp>
      <p:sp>
        <p:nvSpPr>
          <p:cNvPr id="380" name="Shape 380"/>
          <p:cNvSpPr txBox="1"/>
          <p:nvPr/>
        </p:nvSpPr>
        <p:spPr>
          <a:xfrm>
            <a:off y="177875" x="232725"/>
            <a:ext cy="584700" cx="65492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b="1" sz="3200" lang="en-US">
                <a:solidFill>
                  <a:srgbClr val="0000FF"/>
                </a:solidFill>
                <a:latin typeface="Calibri"/>
                <a:ea typeface="Calibri"/>
                <a:cs typeface="Calibri"/>
                <a:sym typeface="Calibri"/>
              </a:rPr>
              <a:t>TASK: </a:t>
            </a:r>
            <a:r>
              <a:rPr strike="noStrike" u="none" b="1" cap="none" baseline="0" sz="3200" lang="en-US" i="0">
                <a:solidFill>
                  <a:srgbClr val="0000FF"/>
                </a:solidFill>
                <a:latin typeface="Calibri"/>
                <a:ea typeface="Calibri"/>
                <a:cs typeface="Calibri"/>
                <a:sym typeface="Calibri"/>
              </a:rPr>
              <a:t>Extract Insights (A) – 4</a:t>
            </a:r>
            <a:r>
              <a:rPr b="1" sz="3200" lang="en-US">
                <a:solidFill>
                  <a:srgbClr val="0000FF"/>
                </a:solidFill>
                <a:latin typeface="Calibri"/>
                <a:ea typeface="Calibri"/>
                <a:cs typeface="Calibri"/>
                <a:sym typeface="Calibri"/>
              </a:rPr>
              <a:t>0 </a:t>
            </a:r>
            <a:r>
              <a:rPr strike="noStrike" u="none" b="1" cap="none" baseline="0" sz="3200" lang="en-US" i="0">
                <a:solidFill>
                  <a:srgbClr val="0000FF"/>
                </a:solidFill>
                <a:latin typeface="Calibri"/>
                <a:ea typeface="Calibri"/>
                <a:cs typeface="Calibri"/>
                <a:sym typeface="Calibri"/>
              </a:rPr>
              <a:t>mins </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9">
                                            <p:txEl>
                                              <p:pRg st="0" end="0"/>
                                            </p:txEl>
                                          </p:spTgt>
                                        </p:tgtEl>
                                        <p:attrNameLst>
                                          <p:attrName>style.visibility</p:attrName>
                                        </p:attrNameLst>
                                      </p:cBhvr>
                                      <p:to>
                                        <p:strVal val="visible"/>
                                      </p:to>
                                    </p:set>
                                    <p:animEffect transition="in" filter="fade">
                                      <p:cBhvr>
                                        <p:cTn dur="500"/>
                                        <p:tgtEl>
                                          <p:spTgt spid="379">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9">
                                            <p:txEl>
                                              <p:pRg st="1" end="1"/>
                                            </p:txEl>
                                          </p:spTgt>
                                        </p:tgtEl>
                                        <p:attrNameLst>
                                          <p:attrName>style.visibility</p:attrName>
                                        </p:attrNameLst>
                                      </p:cBhvr>
                                      <p:to>
                                        <p:strVal val="visible"/>
                                      </p:to>
                                    </p:set>
                                    <p:animEffect transition="in" filter="fade">
                                      <p:cBhvr>
                                        <p:cTn dur="500"/>
                                        <p:tgtEl>
                                          <p:spTgt spid="379">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9">
                                            <p:txEl>
                                              <p:pRg st="2" end="2"/>
                                            </p:txEl>
                                          </p:spTgt>
                                        </p:tgtEl>
                                        <p:attrNameLst>
                                          <p:attrName>style.visibility</p:attrName>
                                        </p:attrNameLst>
                                      </p:cBhvr>
                                      <p:to>
                                        <p:strVal val="visible"/>
                                      </p:to>
                                    </p:set>
                                    <p:animEffect transition="in" filter="fade">
                                      <p:cBhvr>
                                        <p:cTn dur="500"/>
                                        <p:tgtEl>
                                          <p:spTgt spid="379">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9">
                                            <p:txEl>
                                              <p:pRg st="3" end="3"/>
                                            </p:txEl>
                                          </p:spTgt>
                                        </p:tgtEl>
                                        <p:attrNameLst>
                                          <p:attrName>style.visibility</p:attrName>
                                        </p:attrNameLst>
                                      </p:cBhvr>
                                      <p:to>
                                        <p:strVal val="visible"/>
                                      </p:to>
                                    </p:set>
                                    <p:animEffect transition="in" filter="fade">
                                      <p:cBhvr>
                                        <p:cTn dur="500"/>
                                        <p:tgtEl>
                                          <p:spTgt spid="379">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9">
                                            <p:txEl>
                                              <p:pRg st="4" end="4"/>
                                            </p:txEl>
                                          </p:spTgt>
                                        </p:tgtEl>
                                        <p:attrNameLst>
                                          <p:attrName>style.visibility</p:attrName>
                                        </p:attrNameLst>
                                      </p:cBhvr>
                                      <p:to>
                                        <p:strVal val="visible"/>
                                      </p:to>
                                    </p:set>
                                    <p:animEffect transition="in" filter="fade">
                                      <p:cBhvr>
                                        <p:cTn dur="500"/>
                                        <p:tgtEl>
                                          <p:spTgt spid="37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y="0" x="0"/>
          <a:ext cy="0" cx="0"/>
          <a:chOff y="0" x="0"/>
          <a:chExt cy="0" cx="0"/>
        </a:xfrm>
      </p:grpSpPr>
      <p:sp>
        <p:nvSpPr>
          <p:cNvPr id="385" name="Shape 385"/>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386" name="Shape 386"/>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87" name="Shape 387"/>
          <p:cNvSpPr txBox="1"/>
          <p:nvPr/>
        </p:nvSpPr>
        <p:spPr>
          <a:xfrm>
            <a:off y="1191900" x="289800"/>
            <a:ext cy="5117400" cx="8564399"/>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rgbClr val="000000"/>
              </a:buClr>
              <a:buSzPct val="25000"/>
              <a:buFont typeface="Calibri"/>
              <a:buNone/>
            </a:pPr>
            <a:r>
              <a:rPr strike="noStrike" u="none" b="0" cap="none" baseline="0" sz="2400" lang="en-US" i="0">
                <a:solidFill>
                  <a:srgbClr val="000000"/>
                </a:solidFill>
                <a:latin typeface="Calibri"/>
                <a:ea typeface="Calibri"/>
                <a:cs typeface="Calibri"/>
                <a:sym typeface="Calibri"/>
              </a:rPr>
              <a:t>In your tea</a:t>
            </a:r>
            <a:r>
              <a:rPr sz="2400" lang="en-US">
                <a:latin typeface="Calibri"/>
                <a:ea typeface="Calibri"/>
                <a:cs typeface="Calibri"/>
                <a:sym typeface="Calibri"/>
              </a:rPr>
              <a:t>m, reflect on what you just heard from the other teams</a:t>
            </a:r>
          </a:p>
          <a:p>
            <a:pPr algn="l" rtl="0" lvl="0" marR="0" indent="-514350" marL="514350">
              <a:lnSpc>
                <a:spcPct val="90000"/>
              </a:lnSpc>
              <a:spcBef>
                <a:spcPts val="2472"/>
              </a:spcBef>
              <a:spcAft>
                <a:spcPts val="0"/>
              </a:spcAft>
              <a:buClr>
                <a:srgbClr val="000000"/>
              </a:buClr>
              <a:buSzPct val="100000"/>
              <a:buFont typeface="Calibri"/>
              <a:buAutoNum type="arabicPeriod"/>
            </a:pPr>
            <a:r>
              <a:rPr strike="noStrike" u="none" b="0" cap="none" baseline="0" sz="2400" lang="en-US" i="0">
                <a:solidFill>
                  <a:srgbClr val="000000"/>
                </a:solidFill>
                <a:latin typeface="Calibri"/>
                <a:ea typeface="Calibri"/>
                <a:cs typeface="Calibri"/>
                <a:sym typeface="Calibri"/>
              </a:rPr>
              <a:t>What insights do we now have about </a:t>
            </a:r>
            <a:r>
              <a:rPr strike="noStrike" u="none" b="0" cap="none" baseline="0" sz="2400" lang="en-US" i="0">
                <a:solidFill>
                  <a:srgbClr val="262626"/>
                </a:solidFill>
                <a:latin typeface="Calibri"/>
                <a:ea typeface="Calibri"/>
                <a:cs typeface="Calibri"/>
                <a:sym typeface="Calibri"/>
              </a:rPr>
              <a:t>structures, mechanisms or systems that are useful in helping network generate useful benefits for each other?</a:t>
            </a:r>
          </a:p>
          <a:p>
            <a:pPr algn="l" rtl="0" lvl="0" marR="0" indent="-514350" marL="514350">
              <a:lnSpc>
                <a:spcPct val="90000"/>
              </a:lnSpc>
              <a:spcBef>
                <a:spcPts val="1272"/>
              </a:spcBef>
              <a:spcAft>
                <a:spcPts val="0"/>
              </a:spcAft>
              <a:buClr>
                <a:srgbClr val="262626"/>
              </a:buClr>
              <a:buSzPct val="100000"/>
              <a:buFont typeface="Calibri"/>
              <a:buAutoNum type="arabicPeriod"/>
            </a:pPr>
            <a:r>
              <a:rPr strike="noStrike" u="none" b="0" cap="none" baseline="0" sz="2400" lang="en-US" i="0">
                <a:solidFill>
                  <a:srgbClr val="262626"/>
                </a:solidFill>
                <a:latin typeface="Calibri"/>
                <a:ea typeface="Calibri"/>
                <a:cs typeface="Calibri"/>
                <a:sym typeface="Calibri"/>
              </a:rPr>
              <a:t>Based on your interviews, what resources/strengths/capacities (for building the ideal global workplace innovation network) do we have within this group of people?</a:t>
            </a:r>
          </a:p>
          <a:p>
            <a:pPr algn="l" rtl="0" lvl="0" marR="0" indent="-514350" marL="514350">
              <a:lnSpc>
                <a:spcPct val="90000"/>
              </a:lnSpc>
              <a:spcBef>
                <a:spcPts val="1272"/>
              </a:spcBef>
              <a:spcAft>
                <a:spcPts val="0"/>
              </a:spcAft>
              <a:buClr>
                <a:srgbClr val="262626"/>
              </a:buClr>
              <a:buSzPct val="100000"/>
              <a:buFont typeface="Calibri"/>
              <a:buAutoNum type="arabicPeriod"/>
            </a:pPr>
            <a:r>
              <a:rPr strike="noStrike" u="none" b="0" cap="none" baseline="0" sz="2400" lang="en-US" i="0">
                <a:solidFill>
                  <a:srgbClr val="262626"/>
                </a:solidFill>
                <a:latin typeface="Calibri"/>
                <a:ea typeface="Calibri"/>
                <a:cs typeface="Calibri"/>
                <a:sym typeface="Calibri"/>
              </a:rPr>
              <a:t>What hopes and aspirations exist for the ideal global workplace innovation network, what would that network look like, who would be in it, how would it function?</a:t>
            </a:r>
          </a:p>
          <a:p>
            <a:pPr algn="l" rtl="0" lvl="0" marR="0" indent="-336550" marL="514350">
              <a:lnSpc>
                <a:spcPct val="90000"/>
              </a:lnSpc>
              <a:spcBef>
                <a:spcPts val="1760"/>
              </a:spcBef>
              <a:spcAft>
                <a:spcPts val="2400"/>
              </a:spcAft>
              <a:buClr>
                <a:srgbClr val="888888"/>
              </a:buClr>
              <a:buFont typeface="Calibri"/>
              <a:buNone/>
            </a:pPr>
            <a:r>
              <a:t/>
            </a:r>
            <a:endParaRPr strike="noStrike" u="none" b="0" cap="none" baseline="0" sz="2800" i="0">
              <a:solidFill>
                <a:srgbClr val="262626"/>
              </a:solidFill>
              <a:latin typeface="Calibri"/>
              <a:ea typeface="Calibri"/>
              <a:cs typeface="Calibri"/>
              <a:sym typeface="Calibri"/>
            </a:endParaRPr>
          </a:p>
        </p:txBody>
      </p:sp>
      <p:sp>
        <p:nvSpPr>
          <p:cNvPr id="388" name="Shape 388"/>
          <p:cNvSpPr txBox="1"/>
          <p:nvPr/>
        </p:nvSpPr>
        <p:spPr>
          <a:xfrm>
            <a:off y="177875" x="175250"/>
            <a:ext cy="584700" cx="65492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b="1" sz="3200" lang="en-US">
                <a:solidFill>
                  <a:srgbClr val="0000FF"/>
                </a:solidFill>
                <a:latin typeface="Calibri"/>
                <a:ea typeface="Calibri"/>
                <a:cs typeface="Calibri"/>
                <a:sym typeface="Calibri"/>
              </a:rPr>
              <a:t>TASK: </a:t>
            </a:r>
            <a:r>
              <a:rPr strike="noStrike" u="none" b="1" cap="none" baseline="0" sz="3200" lang="en-US" i="0">
                <a:solidFill>
                  <a:srgbClr val="0000FF"/>
                </a:solidFill>
                <a:latin typeface="Calibri"/>
                <a:ea typeface="Calibri"/>
                <a:cs typeface="Calibri"/>
                <a:sym typeface="Calibri"/>
              </a:rPr>
              <a:t>Extract Insights (</a:t>
            </a:r>
            <a:r>
              <a:rPr b="1" sz="3200" lang="en-US">
                <a:solidFill>
                  <a:srgbClr val="0000FF"/>
                </a:solidFill>
                <a:latin typeface="Calibri"/>
                <a:ea typeface="Calibri"/>
                <a:cs typeface="Calibri"/>
                <a:sym typeface="Calibri"/>
              </a:rPr>
              <a:t>B</a:t>
            </a:r>
            <a:r>
              <a:rPr strike="noStrike" u="none" b="1" cap="none" baseline="0" sz="3200" lang="en-US" i="0">
                <a:solidFill>
                  <a:srgbClr val="0000FF"/>
                </a:solidFill>
                <a:latin typeface="Calibri"/>
                <a:ea typeface="Calibri"/>
                <a:cs typeface="Calibri"/>
                <a:sym typeface="Calibri"/>
              </a:rPr>
              <a:t>) – </a:t>
            </a:r>
            <a:r>
              <a:rPr b="1" sz="3200" lang="en-US">
                <a:solidFill>
                  <a:srgbClr val="0000FF"/>
                </a:solidFill>
                <a:latin typeface="Calibri"/>
                <a:ea typeface="Calibri"/>
                <a:cs typeface="Calibri"/>
                <a:sym typeface="Calibri"/>
              </a:rPr>
              <a:t>20 </a:t>
            </a:r>
            <a:r>
              <a:rPr strike="noStrike" u="none" b="1" cap="none" baseline="0" sz="3200" lang="en-US" i="0">
                <a:solidFill>
                  <a:srgbClr val="0000FF"/>
                </a:solidFill>
                <a:latin typeface="Calibri"/>
                <a:ea typeface="Calibri"/>
                <a:cs typeface="Calibri"/>
                <a:sym typeface="Calibri"/>
              </a:rPr>
              <a:t>mins </a:t>
            </a:r>
          </a:p>
        </p:txBody>
      </p:sp>
    </p:spTree>
  </p:cSld>
  <p:clrMapOvr>
    <a:masterClrMapping/>
  </p:clrMapOvr>
  <p:transition spd="med">
    <p:fade/>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7">
                                            <p:txEl>
                                              <p:pRg st="0" end="0"/>
                                            </p:txEl>
                                          </p:spTgt>
                                        </p:tgtEl>
                                        <p:attrNameLst>
                                          <p:attrName>style.visibility</p:attrName>
                                        </p:attrNameLst>
                                      </p:cBhvr>
                                      <p:to>
                                        <p:strVal val="visible"/>
                                      </p:to>
                                    </p:set>
                                    <p:animEffect transition="in" filter="fade">
                                      <p:cBhvr>
                                        <p:cTn dur="500"/>
                                        <p:tgtEl>
                                          <p:spTgt spid="387">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7">
                                            <p:txEl>
                                              <p:pRg st="1" end="1"/>
                                            </p:txEl>
                                          </p:spTgt>
                                        </p:tgtEl>
                                        <p:attrNameLst>
                                          <p:attrName>style.visibility</p:attrName>
                                        </p:attrNameLst>
                                      </p:cBhvr>
                                      <p:to>
                                        <p:strVal val="visible"/>
                                      </p:to>
                                    </p:set>
                                    <p:animEffect transition="in" filter="fade">
                                      <p:cBhvr>
                                        <p:cTn dur="500"/>
                                        <p:tgtEl>
                                          <p:spTgt spid="387">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7">
                                            <p:txEl>
                                              <p:pRg st="2" end="2"/>
                                            </p:txEl>
                                          </p:spTgt>
                                        </p:tgtEl>
                                        <p:attrNameLst>
                                          <p:attrName>style.visibility</p:attrName>
                                        </p:attrNameLst>
                                      </p:cBhvr>
                                      <p:to>
                                        <p:strVal val="visible"/>
                                      </p:to>
                                    </p:set>
                                    <p:animEffect transition="in" filter="fade">
                                      <p:cBhvr>
                                        <p:cTn dur="500"/>
                                        <p:tgtEl>
                                          <p:spTgt spid="387">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7">
                                            <p:txEl>
                                              <p:pRg st="3" end="3"/>
                                            </p:txEl>
                                          </p:spTgt>
                                        </p:tgtEl>
                                        <p:attrNameLst>
                                          <p:attrName>style.visibility</p:attrName>
                                        </p:attrNameLst>
                                      </p:cBhvr>
                                      <p:to>
                                        <p:strVal val="visible"/>
                                      </p:to>
                                    </p:set>
                                    <p:animEffect transition="in" filter="fade">
                                      <p:cBhvr>
                                        <p:cTn dur="500"/>
                                        <p:tgtEl>
                                          <p:spTgt spid="387">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7">
                                            <p:txEl>
                                              <p:pRg st="4" end="4"/>
                                            </p:txEl>
                                          </p:spTgt>
                                        </p:tgtEl>
                                        <p:attrNameLst>
                                          <p:attrName>style.visibility</p:attrName>
                                        </p:attrNameLst>
                                      </p:cBhvr>
                                      <p:to>
                                        <p:strVal val="visible"/>
                                      </p:to>
                                    </p:set>
                                    <p:animEffect transition="in" filter="fade">
                                      <p:cBhvr>
                                        <p:cTn dur="500"/>
                                        <p:tgtEl>
                                          <p:spTgt spid="38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y="0" x="0"/>
          <a:ext cy="0" cx="0"/>
          <a:chOff y="0" x="0"/>
          <a:chExt cy="0" cx="0"/>
        </a:xfrm>
      </p:grpSpPr>
      <p:sp>
        <p:nvSpPr>
          <p:cNvPr id="393" name="Shape 393"/>
          <p:cNvSpPr txBox="1"/>
          <p:nvPr>
            <p:ph type="ctrTitle"/>
          </p:nvPr>
        </p:nvSpPr>
        <p:spPr>
          <a:xfrm>
            <a:off y="2143641" x="682366"/>
            <a:ext cy="1470000" cx="75945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strike="noStrike" u="none" b="1" cap="none" baseline="0" sz="9600" lang="en-US" i="0">
                <a:solidFill>
                  <a:srgbClr val="0000FF"/>
                </a:solidFill>
                <a:latin typeface="Calibri"/>
                <a:ea typeface="Calibri"/>
                <a:cs typeface="Calibri"/>
                <a:sym typeface="Calibri"/>
              </a:rPr>
              <a:t>I</a:t>
            </a:r>
            <a:r>
              <a:rPr b="1" sz="9600" lang="en-US">
                <a:solidFill>
                  <a:srgbClr val="0000FF"/>
                </a:solidFill>
                <a:latin typeface="Calibri"/>
                <a:ea typeface="Calibri"/>
                <a:cs typeface="Calibri"/>
                <a:sym typeface="Calibri"/>
              </a:rPr>
              <a:t>magine</a:t>
            </a:r>
          </a:p>
        </p:txBody>
      </p:sp>
      <p:sp>
        <p:nvSpPr>
          <p:cNvPr id="394" name="Shape 394"/>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395" name="Shape 395"/>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396" name="Shape 396"/>
          <p:cNvSpPr/>
          <p:nvPr/>
        </p:nvSpPr>
        <p:spPr>
          <a:xfrm>
            <a:off y="3244333" x="4479667"/>
            <a:ext cy="369299" cx="184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y="0" x="0"/>
          <a:ext cy="0" cx="0"/>
          <a:chOff y="0" x="0"/>
          <a:chExt cy="0" cx="0"/>
        </a:xfrm>
      </p:grpSpPr>
      <p:sp>
        <p:nvSpPr>
          <p:cNvPr id="401" name="Shape 401"/>
          <p:cNvSpPr txBox="1"/>
          <p:nvPr>
            <p:ph type="ctrTitle"/>
          </p:nvPr>
        </p:nvSpPr>
        <p:spPr>
          <a:xfrm>
            <a:off y="38100" x="101600"/>
            <a:ext cy="1320899" cx="8445600"/>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trike="noStrike" u="none" b="0" cap="none" baseline="0" sz="2800" lang="en-US" i="0">
                <a:solidFill>
                  <a:srgbClr val="0000FF"/>
                </a:solidFill>
                <a:latin typeface="Calibri"/>
                <a:ea typeface="Calibri"/>
                <a:cs typeface="Calibri"/>
                <a:sym typeface="Calibri"/>
              </a:rPr>
              <a:t>Our Workshop Agenda – using the “live” case challenge of designing a global network, we will work through the PPI process</a:t>
            </a:r>
          </a:p>
        </p:txBody>
      </p:sp>
      <p:sp>
        <p:nvSpPr>
          <p:cNvPr id="402" name="Shape 402"/>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403" name="Shape 403"/>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404" name="Shape 404"/>
          <p:cNvSpPr txBox="1"/>
          <p:nvPr/>
        </p:nvSpPr>
        <p:spPr>
          <a:xfrm>
            <a:off y="1358900" x="2086857"/>
            <a:ext cy="5540099" cx="70572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US" i="0">
                <a:solidFill>
                  <a:srgbClr val="0000FF"/>
                </a:solidFill>
                <a:latin typeface="Calibri"/>
                <a:ea typeface="Calibri"/>
                <a:cs typeface="Calibri"/>
                <a:sym typeface="Calibri"/>
              </a:rPr>
              <a:t>Inquire</a:t>
            </a:r>
            <a:r>
              <a:rPr strike="noStrike" u="none" b="0" cap="none" baseline="0" sz="2400" lang="en-US" i="0">
                <a:solidFill>
                  <a:schemeClr val="dk1"/>
                </a:solidFill>
                <a:latin typeface="Calibri"/>
                <a:ea typeface="Calibri"/>
                <a:cs typeface="Calibri"/>
                <a:sym typeface="Calibri"/>
              </a:rPr>
              <a:t> (HHW/How Have We)</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Frame Transformational Inquiry Topic</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Collect stories and other data</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Extract Insights</a:t>
            </a:r>
          </a:p>
          <a:p>
            <a:pPr algn="l" rtl="0" lvl="0" marR="0" indent="0" marL="0">
              <a:spcBef>
                <a:spcPts val="0"/>
              </a:spcBef>
              <a:buSzPct val="25000"/>
              <a:buNone/>
            </a:pPr>
            <a:r>
              <a:rPr strike="noStrike" u="none" b="1" cap="none" baseline="0" sz="2800" lang="en-US" i="0">
                <a:solidFill>
                  <a:srgbClr val="FF0000"/>
                </a:solidFill>
                <a:latin typeface="Calibri"/>
                <a:ea typeface="Calibri"/>
                <a:cs typeface="Calibri"/>
                <a:sym typeface="Calibri"/>
              </a:rPr>
              <a:t>Imagine </a:t>
            </a:r>
            <a:r>
              <a:rPr strike="noStrike" u="none" b="0" cap="none" baseline="0" sz="2400" lang="en-US" i="0">
                <a:solidFill>
                  <a:srgbClr val="FF0000"/>
                </a:solidFill>
                <a:latin typeface="Calibri"/>
                <a:ea typeface="Calibri"/>
                <a:cs typeface="Calibri"/>
                <a:sym typeface="Calibri"/>
              </a:rPr>
              <a:t>(HMW/How Might We)</a:t>
            </a:r>
          </a:p>
          <a:p>
            <a:pPr algn="l" rtl="0" lvl="0" marR="0" indent="-285750" marL="7175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Envision “Wow” Futures</a:t>
            </a:r>
          </a:p>
          <a:p>
            <a:pPr algn="l" rtl="0" lvl="0" marR="0" indent="-285750" marL="7175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Dream-storm Innovations to create those futures</a:t>
            </a:r>
          </a:p>
          <a:p>
            <a:pPr algn="l" rtl="0" lvl="0" marR="0" indent="-285750" marL="7175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Model and iterate the innovations</a:t>
            </a:r>
          </a:p>
          <a:p>
            <a:pPr algn="l" rtl="0" lvl="0" marR="0" indent="0" marL="12700">
              <a:spcBef>
                <a:spcPts val="0"/>
              </a:spcBef>
              <a:buSzPct val="25000"/>
              <a:buNone/>
            </a:pPr>
            <a:r>
              <a:rPr strike="noStrike" u="none" b="1" cap="none" baseline="0" sz="2800" lang="en-US" i="0">
                <a:solidFill>
                  <a:srgbClr val="0000FF"/>
                </a:solidFill>
                <a:latin typeface="Calibri"/>
                <a:ea typeface="Calibri"/>
                <a:cs typeface="Calibri"/>
                <a:sym typeface="Calibri"/>
              </a:rPr>
              <a:t>Invigorate</a:t>
            </a:r>
            <a:r>
              <a:rPr strike="noStrike" u="none" b="0" cap="none" baseline="0" sz="2400" lang="en-US" i="0">
                <a:solidFill>
                  <a:schemeClr val="dk1"/>
                </a:solidFill>
                <a:latin typeface="Calibri"/>
                <a:ea typeface="Calibri"/>
                <a:cs typeface="Calibri"/>
                <a:sym typeface="Calibri"/>
              </a:rPr>
              <a:t> (HWW/How will we)</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Test</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Mobilize </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Scale</a:t>
            </a: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a:p>
            <a:pPr algn="l" rtl="0" lvl="1" marR="0" indent="-171450" marL="7429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a:p>
            <a:pPr algn="l" rtl="0" lvl="0" marR="0" indent="-171450" marL="2857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y="0" x="0"/>
          <a:ext cy="0" cx="0"/>
          <a:chOff y="0" x="0"/>
          <a:chExt cy="0" cx="0"/>
        </a:xfrm>
      </p:grpSpPr>
      <p:sp>
        <p:nvSpPr>
          <p:cNvPr id="409" name="Shape 409"/>
          <p:cNvSpPr txBox="1"/>
          <p:nvPr>
            <p:ph type="ctrTitle"/>
          </p:nvPr>
        </p:nvSpPr>
        <p:spPr>
          <a:xfrm>
            <a:off y="464850" x="506775"/>
            <a:ext cy="1470000" cx="77724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strike="noStrike" u="none" b="0" cap="none" baseline="0" sz="4400" lang="en-US" i="0">
                <a:solidFill>
                  <a:srgbClr val="0000FF"/>
                </a:solidFill>
                <a:latin typeface="Calibri"/>
                <a:ea typeface="Calibri"/>
                <a:cs typeface="Calibri"/>
                <a:sym typeface="Calibri"/>
              </a:rPr>
              <a:t>Imagine</a:t>
            </a:r>
            <a:r>
              <a:rPr sz="4400" lang="en-US">
                <a:solidFill>
                  <a:srgbClr val="0000FF"/>
                </a:solidFill>
                <a:latin typeface="Calibri"/>
                <a:ea typeface="Calibri"/>
                <a:cs typeface="Calibri"/>
                <a:sym typeface="Calibri"/>
              </a:rPr>
              <a:t> </a:t>
            </a:r>
            <a:r>
              <a:rPr sz="4400" lang="en-US">
                <a:latin typeface="Calibri"/>
                <a:ea typeface="Calibri"/>
                <a:cs typeface="Calibri"/>
                <a:sym typeface="Calibri"/>
              </a:rPr>
              <a:t>(</a:t>
            </a:r>
            <a:r>
              <a:rPr sz="4400" lang="en-US">
                <a:solidFill>
                  <a:schemeClr val="hlink"/>
                </a:solidFill>
                <a:latin typeface="Calibri"/>
                <a:ea typeface="Calibri"/>
                <a:cs typeface="Calibri"/>
                <a:sym typeface="Calibri"/>
              </a:rPr>
              <a:t>HMW/</a:t>
            </a:r>
            <a:r>
              <a:rPr strike="noStrike" u="none" b="0" cap="none" baseline="0" sz="4400" lang="en-US" i="0">
                <a:latin typeface="Calibri"/>
                <a:ea typeface="Calibri"/>
                <a:cs typeface="Calibri"/>
                <a:sym typeface="Calibri"/>
              </a:rPr>
              <a:t>How </a:t>
            </a:r>
            <a:r>
              <a:rPr sz="4400" lang="en-US">
                <a:latin typeface="Calibri"/>
                <a:ea typeface="Calibri"/>
                <a:cs typeface="Calibri"/>
                <a:sym typeface="Calibri"/>
              </a:rPr>
              <a:t>might w</a:t>
            </a:r>
            <a:r>
              <a:rPr strike="noStrike" u="none" b="0" cap="none" baseline="0" sz="4400" lang="en-US" i="0">
                <a:latin typeface="Calibri"/>
                <a:ea typeface="Calibri"/>
                <a:cs typeface="Calibri"/>
                <a:sym typeface="Calibri"/>
              </a:rPr>
              <a:t>e</a:t>
            </a:r>
            <a:r>
              <a:rPr sz="4400" lang="en-US">
                <a:latin typeface="Calibri"/>
                <a:ea typeface="Calibri"/>
                <a:cs typeface="Calibri"/>
                <a:sym typeface="Calibri"/>
              </a:rPr>
              <a:t>)</a:t>
            </a:r>
          </a:p>
        </p:txBody>
      </p:sp>
      <p:sp>
        <p:nvSpPr>
          <p:cNvPr id="410" name="Shape 410"/>
          <p:cNvSpPr txBox="1"/>
          <p:nvPr>
            <p:ph idx="1" type="subTitle"/>
          </p:nvPr>
        </p:nvSpPr>
        <p:spPr>
          <a:xfrm>
            <a:off y="1871525" x="1011500"/>
            <a:ext cy="3261899" cx="7331399"/>
          </a:xfrm>
          <a:prstGeom prst="rect">
            <a:avLst/>
          </a:prstGeom>
          <a:noFill/>
          <a:ln>
            <a:noFill/>
          </a:ln>
        </p:spPr>
        <p:txBody>
          <a:bodyPr bIns="45700" rIns="91425" lIns="91425" tIns="45700" anchor="t" anchorCtr="0">
            <a:noAutofit/>
          </a:bodyPr>
          <a:lstStyle/>
          <a:p>
            <a:pPr rtl="0">
              <a:spcBef>
                <a:spcPts val="0"/>
              </a:spcBef>
              <a:buNone/>
            </a:pPr>
            <a:r>
              <a:rPr b="1" sz="3600" lang="en-US">
                <a:solidFill>
                  <a:srgbClr val="0000FF"/>
                </a:solidFill>
                <a:latin typeface="Calibri"/>
                <a:ea typeface="Calibri"/>
                <a:cs typeface="Calibri"/>
                <a:sym typeface="Calibri"/>
              </a:rPr>
              <a:t>How might we </a:t>
            </a:r>
            <a:r>
              <a:rPr sz="3600" lang="en-US">
                <a:latin typeface="Calibri"/>
                <a:ea typeface="Calibri"/>
                <a:cs typeface="Calibri"/>
                <a:sym typeface="Calibri"/>
              </a:rPr>
              <a:t>… </a:t>
            </a:r>
            <a:r>
              <a:rPr sz="3600" lang="en-US" i="1">
                <a:latin typeface="Calibri"/>
                <a:ea typeface="Calibri"/>
                <a:cs typeface="Calibri"/>
                <a:sym typeface="Calibri"/>
              </a:rPr>
              <a:t>create a global workplace innovation network of individuals, organizations and other groups passionate about building healthy, humane and innovative communities of work</a:t>
            </a:r>
          </a:p>
          <a:p>
            <a:pPr algn="l" rtl="0" lvl="0" marR="0">
              <a:spcBef>
                <a:spcPts val="0"/>
              </a:spcBef>
              <a:buNone/>
            </a:pPr>
            <a:r>
              <a:t/>
            </a:r>
            <a:endParaRPr sz="3600">
              <a:latin typeface="Calibri"/>
              <a:ea typeface="Calibri"/>
              <a:cs typeface="Calibri"/>
              <a:sym typeface="Calibri"/>
            </a:endParaRPr>
          </a:p>
        </p:txBody>
      </p:sp>
      <p:sp>
        <p:nvSpPr>
          <p:cNvPr id="411" name="Shape 411"/>
          <p:cNvSpPr txBox="1"/>
          <p:nvPr>
            <p:ph idx="11" type="ftr"/>
          </p:nvPr>
        </p:nvSpPr>
        <p:spPr>
          <a:xfrm>
            <a:off y="6413200" x="280620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412" name="Shape 412"/>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y="0" x="0"/>
          <a:ext cy="0" cx="0"/>
          <a:chOff y="0" x="0"/>
          <a:chExt cy="0" cx="0"/>
        </a:xfrm>
      </p:grpSpPr>
      <p:sp>
        <p:nvSpPr>
          <p:cNvPr id="417" name="Shape 417"/>
          <p:cNvSpPr txBox="1"/>
          <p:nvPr>
            <p:ph type="ctrTitle"/>
          </p:nvPr>
        </p:nvSpPr>
        <p:spPr>
          <a:xfrm>
            <a:off y="704875" x="400825"/>
            <a:ext cy="1470000" cx="81507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b="1" sz="4400" lang="en-US">
                <a:solidFill>
                  <a:srgbClr val="0000FF"/>
                </a:solidFill>
                <a:latin typeface="Calibri"/>
                <a:ea typeface="Calibri"/>
                <a:cs typeface="Calibri"/>
                <a:sym typeface="Calibri"/>
              </a:rPr>
              <a:t>Imagine</a:t>
            </a:r>
            <a:r>
              <a:rPr sz="4400" lang="en-US">
                <a:solidFill>
                  <a:srgbClr val="0000FF"/>
                </a:solidFill>
                <a:latin typeface="Calibri"/>
                <a:ea typeface="Calibri"/>
                <a:cs typeface="Calibri"/>
                <a:sym typeface="Calibri"/>
              </a:rPr>
              <a:t> … How might we (</a:t>
            </a:r>
            <a:r>
              <a:rPr sz="4400" lang="en-US">
                <a:solidFill>
                  <a:schemeClr val="hlink"/>
                </a:solidFill>
                <a:latin typeface="Calibri"/>
                <a:ea typeface="Calibri"/>
                <a:cs typeface="Calibri"/>
                <a:sym typeface="Calibri"/>
              </a:rPr>
              <a:t>HMW</a:t>
            </a:r>
            <a:r>
              <a:rPr sz="4400" lang="en-US">
                <a:solidFill>
                  <a:srgbClr val="0000FF"/>
                </a:solidFill>
                <a:latin typeface="Calibri"/>
                <a:ea typeface="Calibri"/>
                <a:cs typeface="Calibri"/>
                <a:sym typeface="Calibri"/>
              </a:rPr>
              <a:t>)</a:t>
            </a:r>
          </a:p>
        </p:txBody>
      </p:sp>
      <p:sp>
        <p:nvSpPr>
          <p:cNvPr id="418" name="Shape 418"/>
          <p:cNvSpPr txBox="1"/>
          <p:nvPr>
            <p:ph idx="1" type="subTitle"/>
          </p:nvPr>
        </p:nvSpPr>
        <p:spPr>
          <a:xfrm>
            <a:off y="2174875" x="1052125"/>
            <a:ext cy="2209799" cx="6774599"/>
          </a:xfrm>
          <a:prstGeom prst="rect">
            <a:avLst/>
          </a:prstGeom>
          <a:noFill/>
          <a:ln>
            <a:noFill/>
          </a:ln>
        </p:spPr>
        <p:txBody>
          <a:bodyPr bIns="45700" rIns="91425" lIns="91425" tIns="45700" anchor="t" anchorCtr="0">
            <a:noAutofit/>
          </a:bodyPr>
          <a:lstStyle/>
          <a:p>
            <a:pPr rtl="0" lvl="0" marR="0" indent="0" marL="0">
              <a:spcBef>
                <a:spcPts val="0"/>
              </a:spcBef>
              <a:buClr>
                <a:srgbClr val="888888"/>
              </a:buClr>
              <a:buSzPct val="25000"/>
              <a:buFont typeface="Calibri"/>
              <a:buNone/>
            </a:pPr>
            <a:r>
              <a:rPr sz="3000" lang="en-US">
                <a:latin typeface="Calibri"/>
                <a:ea typeface="Calibri"/>
                <a:cs typeface="Calibri"/>
                <a:sym typeface="Calibri"/>
              </a:rPr>
              <a:t>In the Imagine phase we will use the stories and insights discovered in your inquiry. </a:t>
            </a:r>
            <a:r>
              <a:rPr strike="noStrike" u="none" cap="none" baseline="0" sz="3000" lang="en-US" i="0">
                <a:latin typeface="Calibri"/>
                <a:ea typeface="Calibri"/>
                <a:cs typeface="Calibri"/>
                <a:sym typeface="Calibri"/>
              </a:rPr>
              <a:t> </a:t>
            </a:r>
          </a:p>
          <a:p>
            <a:pPr rtl="0" lvl="0" marR="0" indent="0" marL="0">
              <a:spcBef>
                <a:spcPts val="0"/>
              </a:spcBef>
              <a:buClr>
                <a:srgbClr val="888888"/>
              </a:buClr>
              <a:buFont typeface="Calibri"/>
              <a:buNone/>
            </a:pPr>
            <a:r>
              <a:t/>
            </a:r>
            <a:endParaRPr sz="3000">
              <a:latin typeface="Calibri"/>
              <a:ea typeface="Calibri"/>
              <a:cs typeface="Calibri"/>
              <a:sym typeface="Calibri"/>
            </a:endParaRPr>
          </a:p>
          <a:p>
            <a:pPr rtl="0" lvl="0" marR="0" indent="0" marL="0">
              <a:spcBef>
                <a:spcPts val="0"/>
              </a:spcBef>
              <a:buClr>
                <a:srgbClr val="888888"/>
              </a:buClr>
              <a:buSzPct val="25000"/>
              <a:buFont typeface="Calibri"/>
              <a:buNone/>
            </a:pPr>
            <a:r>
              <a:rPr sz="3000" lang="en-US">
                <a:latin typeface="Calibri"/>
                <a:ea typeface="Calibri"/>
                <a:cs typeface="Calibri"/>
                <a:sym typeface="Calibri"/>
              </a:rPr>
              <a:t>This will take us </a:t>
            </a:r>
            <a:r>
              <a:rPr strike="noStrike" u="none" cap="none" baseline="0" sz="3000" lang="en-US" i="0">
                <a:latin typeface="Calibri"/>
                <a:ea typeface="Calibri"/>
                <a:cs typeface="Calibri"/>
                <a:sym typeface="Calibri"/>
              </a:rPr>
              <a:t>from inspiration to ideas, from stories to strategic directions. </a:t>
            </a:r>
          </a:p>
          <a:p>
            <a:pPr algn="ctr" rtl="0" lvl="0" marR="0" indent="0" marL="0">
              <a:spcBef>
                <a:spcPts val="640"/>
              </a:spcBef>
              <a:buClr>
                <a:srgbClr val="888888"/>
              </a:buClr>
              <a:buFont typeface="Calibri"/>
              <a:buNone/>
            </a:pPr>
            <a:r>
              <a:t/>
            </a:r>
            <a:endParaRPr strike="noStrike" u="none" cap="none" baseline="0" sz="3000" i="0">
              <a:latin typeface="Calibri"/>
              <a:ea typeface="Calibri"/>
              <a:cs typeface="Calibri"/>
              <a:sym typeface="Calibri"/>
            </a:endParaRPr>
          </a:p>
        </p:txBody>
      </p:sp>
      <p:sp>
        <p:nvSpPr>
          <p:cNvPr id="419" name="Shape 419"/>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420" name="Shape 420"/>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y="0" x="0"/>
          <a:ext cy="0" cx="0"/>
          <a:chOff y="0" x="0"/>
          <a:chExt cy="0" cx="0"/>
        </a:xfrm>
      </p:grpSpPr>
      <p:sp>
        <p:nvSpPr>
          <p:cNvPr id="425" name="Shape 425"/>
          <p:cNvSpPr txBox="1"/>
          <p:nvPr>
            <p:ph type="ctrTitle"/>
          </p:nvPr>
        </p:nvSpPr>
        <p:spPr>
          <a:xfrm>
            <a:off y="531750" x="583050"/>
            <a:ext cy="1470000" cx="79779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b="1" sz="4400" lang="en-US">
                <a:solidFill>
                  <a:srgbClr val="0000FF"/>
                </a:solidFill>
                <a:latin typeface="Calibri"/>
                <a:ea typeface="Calibri"/>
                <a:cs typeface="Calibri"/>
                <a:sym typeface="Calibri"/>
              </a:rPr>
              <a:t>Inquire</a:t>
            </a:r>
            <a:r>
              <a:rPr sz="4400" lang="en-US">
                <a:solidFill>
                  <a:srgbClr val="0000FF"/>
                </a:solidFill>
                <a:latin typeface="Calibri"/>
                <a:ea typeface="Calibri"/>
                <a:cs typeface="Calibri"/>
                <a:sym typeface="Calibri"/>
              </a:rPr>
              <a:t> (HMW): Envision “WOW”  Futures using </a:t>
            </a:r>
            <a:r>
              <a:rPr strike="noStrike" u="none" b="0" cap="none" baseline="0" sz="4400" lang="en-US" i="0">
                <a:solidFill>
                  <a:srgbClr val="0000FF"/>
                </a:solidFill>
                <a:latin typeface="Calibri"/>
                <a:ea typeface="Calibri"/>
                <a:cs typeface="Calibri"/>
                <a:sym typeface="Calibri"/>
              </a:rPr>
              <a:t>Image Theatre</a:t>
            </a:r>
          </a:p>
        </p:txBody>
      </p:sp>
      <p:sp>
        <p:nvSpPr>
          <p:cNvPr id="426" name="Shape 426"/>
          <p:cNvSpPr txBox="1"/>
          <p:nvPr>
            <p:ph idx="1" type="subTitle"/>
          </p:nvPr>
        </p:nvSpPr>
        <p:spPr>
          <a:xfrm>
            <a:off y="2552700" x="1317000"/>
            <a:ext cy="1752600" cx="6400799"/>
          </a:xfrm>
          <a:prstGeom prst="rect">
            <a:avLst/>
          </a:prstGeom>
          <a:noFill/>
          <a:ln>
            <a:noFill/>
          </a:ln>
        </p:spPr>
        <p:txBody>
          <a:bodyPr bIns="45700" rIns="91425" lIns="91425" tIns="45700" anchor="t" anchorCtr="0">
            <a:noAutofit/>
          </a:bodyPr>
          <a:lstStyle/>
          <a:p>
            <a:pPr algn="ctr" rtl="0" lvl="0" marR="0" indent="0" marL="0">
              <a:spcBef>
                <a:spcPts val="0"/>
              </a:spcBef>
              <a:buClr>
                <a:srgbClr val="888888"/>
              </a:buClr>
              <a:buSzPct val="25000"/>
              <a:buFont typeface="Calibri"/>
              <a:buNone/>
            </a:pPr>
            <a:r>
              <a:rPr sz="3000" lang="en-US">
                <a:latin typeface="Calibri"/>
                <a:ea typeface="Calibri"/>
                <a:cs typeface="Calibri"/>
                <a:sym typeface="Calibri"/>
              </a:rPr>
              <a:t>Create s</a:t>
            </a:r>
            <a:r>
              <a:rPr strike="noStrike" u="none" b="0" cap="none" baseline="0" sz="3000" lang="en-US" i="0">
                <a:latin typeface="Calibri"/>
                <a:ea typeface="Calibri"/>
                <a:cs typeface="Calibri"/>
                <a:sym typeface="Calibri"/>
              </a:rPr>
              <a:t>till images, body sculpting in small groups to express your wildest dream for GLoWin</a:t>
            </a:r>
          </a:p>
          <a:p>
            <a:pPr algn="ctr" rtl="0" lvl="0" marR="0" indent="0" marL="0">
              <a:spcBef>
                <a:spcPts val="0"/>
              </a:spcBef>
              <a:buClr>
                <a:srgbClr val="888888"/>
              </a:buClr>
              <a:buFont typeface="Calibri"/>
              <a:buNone/>
            </a:pPr>
            <a:r>
              <a:t/>
            </a:r>
            <a:endParaRPr sz="3000">
              <a:latin typeface="Calibri"/>
              <a:ea typeface="Calibri"/>
              <a:cs typeface="Calibri"/>
              <a:sym typeface="Calibri"/>
            </a:endParaRPr>
          </a:p>
          <a:p>
            <a:pPr algn="ctr" rtl="0" lvl="0" marR="0" indent="0" marL="0">
              <a:spcBef>
                <a:spcPts val="0"/>
              </a:spcBef>
              <a:buClr>
                <a:srgbClr val="888888"/>
              </a:buClr>
              <a:buSzPct val="25000"/>
              <a:buFont typeface="Calibri"/>
              <a:buNone/>
            </a:pPr>
            <a:r>
              <a:rPr sz="3000" lang="en-US">
                <a:latin typeface="Calibri"/>
                <a:ea typeface="Calibri"/>
                <a:cs typeface="Calibri"/>
                <a:sym typeface="Calibri"/>
              </a:rPr>
              <a:t>Warm up with 10 second objects</a:t>
            </a:r>
          </a:p>
        </p:txBody>
      </p:sp>
      <p:sp>
        <p:nvSpPr>
          <p:cNvPr id="427" name="Shape 427"/>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428" name="Shape 428"/>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y="0" x="0"/>
          <a:ext cy="0" cx="0"/>
          <a:chOff y="0" x="0"/>
          <a:chExt cy="0" cx="0"/>
        </a:xfrm>
      </p:grpSpPr>
      <p:sp>
        <p:nvSpPr>
          <p:cNvPr id="433" name="Shape 433"/>
          <p:cNvSpPr txBox="1"/>
          <p:nvPr/>
        </p:nvSpPr>
        <p:spPr>
          <a:xfrm>
            <a:off y="1651725" x="766350"/>
            <a:ext cy="5557199" cx="7611300"/>
          </a:xfrm>
          <a:prstGeom prst="rect">
            <a:avLst/>
          </a:prstGeom>
          <a:noFill/>
          <a:ln>
            <a:noFill/>
          </a:ln>
        </p:spPr>
        <p:txBody>
          <a:bodyPr bIns="91425" rIns="91425" lIns="91425" tIns="91425" anchor="t" anchorCtr="0">
            <a:noAutofit/>
          </a:bodyPr>
          <a:lstStyle/>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Imagine your wildest dream for Glo.Win. </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What does it look like? </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One at a time build a group statue of that image without talking.  Hold it until we get a picture of it.  </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Process.  How was that?  What ideas did you have?  How did it come together?</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Do the shuffle and do it again.</a:t>
            </a:r>
          </a:p>
        </p:txBody>
      </p:sp>
      <p:sp>
        <p:nvSpPr>
          <p:cNvPr id="434" name="Shape 434"/>
          <p:cNvSpPr txBox="1"/>
          <p:nvPr/>
        </p:nvSpPr>
        <p:spPr>
          <a:xfrm>
            <a:off y="413575" x="245675"/>
            <a:ext cy="1024800" cx="8471699"/>
          </a:xfrm>
          <a:prstGeom prst="rect">
            <a:avLst/>
          </a:prstGeom>
          <a:noFill/>
          <a:ln>
            <a:noFill/>
          </a:ln>
        </p:spPr>
        <p:txBody>
          <a:bodyPr bIns="91425" rIns="91425" lIns="91425" tIns="91425" anchor="t" anchorCtr="0">
            <a:noAutofit/>
          </a:bodyPr>
          <a:lstStyle/>
          <a:p>
            <a:pPr>
              <a:spcBef>
                <a:spcPts val="0"/>
              </a:spcBef>
              <a:buNone/>
            </a:pPr>
            <a:r>
              <a:rPr sz="4800" lang="en-US">
                <a:solidFill>
                  <a:srgbClr val="0000FF"/>
                </a:solidFill>
                <a:latin typeface="Calibri"/>
                <a:ea typeface="Calibri"/>
                <a:cs typeface="Calibri"/>
                <a:sym typeface="Calibri"/>
              </a:rPr>
              <a:t>Task: Image Theater</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y="0" x="0"/>
          <a:ext cy="0" cx="0"/>
          <a:chOff y="0" x="0"/>
          <a:chExt cy="0" cx="0"/>
        </a:xfrm>
      </p:grpSpPr>
      <p:sp>
        <p:nvSpPr>
          <p:cNvPr id="439" name="Shape 439"/>
          <p:cNvSpPr txBox="1"/>
          <p:nvPr>
            <p:ph type="ctrTitle"/>
          </p:nvPr>
        </p:nvSpPr>
        <p:spPr>
          <a:xfrm>
            <a:off y="500550" x="685800"/>
            <a:ext cy="1470000" cx="77724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b="1" sz="4400" lang="en-US">
                <a:solidFill>
                  <a:srgbClr val="0000FF"/>
                </a:solidFill>
                <a:latin typeface="Calibri"/>
                <a:ea typeface="Calibri"/>
                <a:cs typeface="Calibri"/>
                <a:sym typeface="Calibri"/>
              </a:rPr>
              <a:t>Imagine (HMW) …</a:t>
            </a:r>
          </a:p>
          <a:p>
            <a:pPr algn="l" rtl="0" lvl="0" marR="0" indent="0" marL="0">
              <a:spcBef>
                <a:spcPts val="0"/>
              </a:spcBef>
              <a:buClr>
                <a:schemeClr val="dk1"/>
              </a:buClr>
              <a:buSzPct val="25000"/>
              <a:buFont typeface="Calibri"/>
              <a:buNone/>
            </a:pPr>
            <a:r>
              <a:rPr strike="noStrike" u="none" b="0" cap="none" baseline="0" sz="4400" lang="en-US" i="0">
                <a:solidFill>
                  <a:srgbClr val="0000FF"/>
                </a:solidFill>
                <a:latin typeface="Calibri"/>
                <a:ea typeface="Calibri"/>
                <a:cs typeface="Calibri"/>
                <a:sym typeface="Calibri"/>
              </a:rPr>
              <a:t>Dream-storm Innovations</a:t>
            </a:r>
          </a:p>
        </p:txBody>
      </p:sp>
      <p:sp>
        <p:nvSpPr>
          <p:cNvPr id="440" name="Shape 440"/>
          <p:cNvSpPr txBox="1"/>
          <p:nvPr>
            <p:ph idx="1" type="subTitle"/>
          </p:nvPr>
        </p:nvSpPr>
        <p:spPr>
          <a:xfrm>
            <a:off y="2215950" x="685800"/>
            <a:ext cy="3133199" cx="7772400"/>
          </a:xfrm>
          <a:prstGeom prst="rect">
            <a:avLst/>
          </a:prstGeom>
          <a:noFill/>
          <a:ln>
            <a:noFill/>
          </a:ln>
        </p:spPr>
        <p:txBody>
          <a:bodyPr bIns="45700" rIns="91425" lIns="91425" tIns="45700" anchor="t" anchorCtr="0">
            <a:noAutofit/>
          </a:bodyPr>
          <a:lstStyle/>
          <a:p>
            <a:pPr algn="l" rtl="0" lvl="0" marR="0" indent="-419100" marL="457200">
              <a:spcBef>
                <a:spcPts val="0"/>
              </a:spcBef>
              <a:buClr>
                <a:srgbClr val="000000"/>
              </a:buClr>
              <a:buSzPct val="100000"/>
              <a:buFont typeface="Calibri"/>
              <a:buChar char="●"/>
            </a:pPr>
            <a:r>
              <a:rPr sz="3000" lang="en-US">
                <a:latin typeface="Calibri"/>
                <a:ea typeface="Calibri"/>
                <a:cs typeface="Calibri"/>
                <a:sym typeface="Calibri"/>
              </a:rPr>
              <a:t>Transition from </a:t>
            </a:r>
            <a:r>
              <a:rPr sz="3000" lang="en-US" i="1">
                <a:latin typeface="Calibri"/>
                <a:ea typeface="Calibri"/>
                <a:cs typeface="Calibri"/>
                <a:sym typeface="Calibri"/>
              </a:rPr>
              <a:t>Metaphor</a:t>
            </a:r>
            <a:r>
              <a:rPr sz="3000" lang="en-US">
                <a:latin typeface="Calibri"/>
                <a:ea typeface="Calibri"/>
                <a:cs typeface="Calibri"/>
                <a:sym typeface="Calibri"/>
              </a:rPr>
              <a:t> towards </a:t>
            </a:r>
            <a:r>
              <a:rPr sz="3000" lang="en-US" i="1">
                <a:latin typeface="Calibri"/>
                <a:ea typeface="Calibri"/>
                <a:cs typeface="Calibri"/>
                <a:sym typeface="Calibri"/>
              </a:rPr>
              <a:t>Model</a:t>
            </a:r>
          </a:p>
          <a:p>
            <a:pPr algn="l" rtl="0" lvl="0" marR="0">
              <a:spcBef>
                <a:spcPts val="0"/>
              </a:spcBef>
              <a:buNone/>
            </a:pPr>
            <a:r>
              <a:t/>
            </a:r>
            <a:endParaRPr sz="3000">
              <a:latin typeface="Calibri"/>
              <a:ea typeface="Calibri"/>
              <a:cs typeface="Calibri"/>
              <a:sym typeface="Calibri"/>
            </a:endParaRPr>
          </a:p>
          <a:p>
            <a:pPr algn="l" rtl="0" lvl="0" marR="0" indent="-419100" marL="457200">
              <a:spcBef>
                <a:spcPts val="0"/>
              </a:spcBef>
              <a:buClr>
                <a:srgbClr val="000000"/>
              </a:buClr>
              <a:buSzPct val="100000"/>
              <a:buFont typeface="Calibri"/>
              <a:buChar char="●"/>
            </a:pPr>
            <a:r>
              <a:rPr sz="3000" lang="en-US">
                <a:latin typeface="Calibri"/>
                <a:ea typeface="Calibri"/>
                <a:cs typeface="Calibri"/>
                <a:sym typeface="Calibri"/>
              </a:rPr>
              <a:t>More detailed ideas</a:t>
            </a:r>
          </a:p>
          <a:p>
            <a:pPr algn="l" rtl="0" lvl="0" marR="0">
              <a:spcBef>
                <a:spcPts val="0"/>
              </a:spcBef>
              <a:buNone/>
            </a:pPr>
            <a:r>
              <a:t/>
            </a:r>
            <a:endParaRPr sz="3000">
              <a:latin typeface="Calibri"/>
              <a:ea typeface="Calibri"/>
              <a:cs typeface="Calibri"/>
              <a:sym typeface="Calibri"/>
            </a:endParaRPr>
          </a:p>
          <a:p>
            <a:pPr algn="l" rtl="0" lvl="0" marR="0" indent="-419100" marL="457200">
              <a:spcBef>
                <a:spcPts val="0"/>
              </a:spcBef>
              <a:buClr>
                <a:srgbClr val="000000"/>
              </a:buClr>
              <a:buSzPct val="100000"/>
              <a:buFont typeface="Calibri"/>
              <a:buChar char="●"/>
            </a:pPr>
            <a:r>
              <a:rPr sz="3000" lang="en-US">
                <a:latin typeface="Calibri"/>
                <a:ea typeface="Calibri"/>
                <a:cs typeface="Calibri"/>
                <a:sym typeface="Calibri"/>
              </a:rPr>
              <a:t>T</a:t>
            </a:r>
            <a:r>
              <a:rPr strike="noStrike" u="none" cap="none" baseline="0" sz="3000" lang="en-US" i="0">
                <a:latin typeface="Calibri"/>
                <a:ea typeface="Calibri"/>
                <a:cs typeface="Calibri"/>
                <a:sym typeface="Calibri"/>
              </a:rPr>
              <a:t>hink expansively and without constraints</a:t>
            </a:r>
          </a:p>
        </p:txBody>
      </p:sp>
      <p:sp>
        <p:nvSpPr>
          <p:cNvPr id="441" name="Shape 441"/>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442" name="Shape 442"/>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txBox="1"/>
          <p:nvPr>
            <p:ph type="ctrTitle"/>
          </p:nvPr>
        </p:nvSpPr>
        <p:spPr>
          <a:xfrm>
            <a:off y="38100" x="101600"/>
            <a:ext cy="1320800" cx="8445500"/>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trike="noStrike" u="none" b="0" cap="none" baseline="0" sz="2800" lang="en-US" i="0">
                <a:solidFill>
                  <a:srgbClr val="0000FF"/>
                </a:solidFill>
                <a:latin typeface="Calibri"/>
                <a:ea typeface="Calibri"/>
                <a:cs typeface="Calibri"/>
                <a:sym typeface="Calibri"/>
              </a:rPr>
              <a:t>Our Workshop Agenda – using the “live” case challenge of designing a global network, we will work through the PPI process</a:t>
            </a:r>
          </a:p>
        </p:txBody>
      </p:sp>
      <p:sp>
        <p:nvSpPr>
          <p:cNvPr id="160" name="Shape 160"/>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61" name="Shape 16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162" name="Shape 162"/>
          <p:cNvSpPr txBox="1"/>
          <p:nvPr/>
        </p:nvSpPr>
        <p:spPr>
          <a:xfrm>
            <a:off y="1358900" x="2086857"/>
            <a:ext cy="5539977" cx="7057142"/>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US" i="0">
                <a:solidFill>
                  <a:srgbClr val="0000FF"/>
                </a:solidFill>
                <a:latin typeface="Calibri"/>
                <a:ea typeface="Calibri"/>
                <a:cs typeface="Calibri"/>
                <a:sym typeface="Calibri"/>
              </a:rPr>
              <a:t>Inquire</a:t>
            </a:r>
            <a:r>
              <a:rPr strike="noStrike" u="none" b="0" cap="none" baseline="0" sz="2400" lang="en-US" i="0">
                <a:solidFill>
                  <a:schemeClr val="dk1"/>
                </a:solidFill>
                <a:latin typeface="Calibri"/>
                <a:ea typeface="Calibri"/>
                <a:cs typeface="Calibri"/>
                <a:sym typeface="Calibri"/>
              </a:rPr>
              <a:t> (How Have We/</a:t>
            </a:r>
            <a:r>
              <a:rPr b="1" sz="2400" lang="en-US">
                <a:solidFill>
                  <a:srgbClr val="0000FF"/>
                </a:solidFill>
                <a:latin typeface="Calibri"/>
                <a:ea typeface="Calibri"/>
                <a:cs typeface="Calibri"/>
                <a:sym typeface="Calibri"/>
              </a:rPr>
              <a:t>HHW</a:t>
            </a:r>
            <a:r>
              <a:rPr strike="noStrike" u="none" b="0" cap="none" baseline="0" sz="2400" lang="en-US" i="0">
                <a:solidFill>
                  <a:schemeClr val="dk1"/>
                </a:solidFill>
                <a:latin typeface="Calibri"/>
                <a:ea typeface="Calibri"/>
                <a:cs typeface="Calibri"/>
                <a:sym typeface="Calibri"/>
              </a:rPr>
              <a:t>)</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Frame Transformational Inquiry Topic</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Collect stories and other data</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Extract Insights</a:t>
            </a:r>
          </a:p>
          <a:p>
            <a:pPr algn="l" rtl="0" lvl="0" marR="0" indent="0" marL="0">
              <a:spcBef>
                <a:spcPts val="0"/>
              </a:spcBef>
              <a:buSzPct val="25000"/>
              <a:buNone/>
            </a:pPr>
            <a:r>
              <a:rPr strike="noStrike" u="none" b="1" cap="none" baseline="0" sz="2800" lang="en-US" i="0">
                <a:solidFill>
                  <a:srgbClr val="0000FF"/>
                </a:solidFill>
                <a:latin typeface="Calibri"/>
                <a:ea typeface="Calibri"/>
                <a:cs typeface="Calibri"/>
                <a:sym typeface="Calibri"/>
              </a:rPr>
              <a:t>Imagine </a:t>
            </a:r>
            <a:r>
              <a:rPr strike="noStrike" u="none" b="0" cap="none" baseline="0" sz="2400" lang="en-US" i="0">
                <a:solidFill>
                  <a:schemeClr val="dk1"/>
                </a:solidFill>
                <a:latin typeface="Calibri"/>
                <a:ea typeface="Calibri"/>
                <a:cs typeface="Calibri"/>
                <a:sym typeface="Calibri"/>
              </a:rPr>
              <a:t>(How Might We/</a:t>
            </a:r>
            <a:r>
              <a:rPr b="1" sz="2400" lang="en-US">
                <a:solidFill>
                  <a:srgbClr val="0000FF"/>
                </a:solidFill>
                <a:latin typeface="Calibri"/>
                <a:ea typeface="Calibri"/>
                <a:cs typeface="Calibri"/>
                <a:sym typeface="Calibri"/>
              </a:rPr>
              <a:t>HMW</a:t>
            </a:r>
            <a:r>
              <a:rPr strike="noStrike" u="none" b="0" cap="none" baseline="0" sz="2400" lang="en-US" i="0">
                <a:solidFill>
                  <a:schemeClr val="dk1"/>
                </a:solidFill>
                <a:latin typeface="Calibri"/>
                <a:ea typeface="Calibri"/>
                <a:cs typeface="Calibri"/>
                <a:sym typeface="Calibri"/>
              </a:rPr>
              <a:t>)</a:t>
            </a:r>
          </a:p>
          <a:p>
            <a:pPr algn="l" rtl="0" lvl="0" marR="0" indent="-285750" marL="7175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Envision “Wow” Futures</a:t>
            </a:r>
          </a:p>
          <a:p>
            <a:pPr algn="l" rtl="0" lvl="0" marR="0" indent="-285750" marL="7175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Dream-storm Innovations to create those futures</a:t>
            </a:r>
          </a:p>
          <a:p>
            <a:pPr algn="l" rtl="0" lvl="0" marR="0" indent="-285750" marL="7175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Model and iterate the innovations</a:t>
            </a:r>
          </a:p>
          <a:p>
            <a:pPr algn="l" rtl="0" lvl="0" marR="0" indent="0" marL="12700">
              <a:spcBef>
                <a:spcPts val="0"/>
              </a:spcBef>
              <a:buSzPct val="25000"/>
              <a:buNone/>
            </a:pPr>
            <a:r>
              <a:rPr strike="noStrike" u="none" b="1" cap="none" baseline="0" sz="2800" lang="en-US" i="0">
                <a:solidFill>
                  <a:srgbClr val="0000FF"/>
                </a:solidFill>
                <a:latin typeface="Calibri"/>
                <a:ea typeface="Calibri"/>
                <a:cs typeface="Calibri"/>
                <a:sym typeface="Calibri"/>
              </a:rPr>
              <a:t>Invigorate</a:t>
            </a:r>
            <a:r>
              <a:rPr strike="noStrike" u="none" b="0" cap="none" baseline="0" sz="2400" lang="en-US" i="0">
                <a:solidFill>
                  <a:schemeClr val="dk1"/>
                </a:solidFill>
                <a:latin typeface="Calibri"/>
                <a:ea typeface="Calibri"/>
                <a:cs typeface="Calibri"/>
                <a:sym typeface="Calibri"/>
              </a:rPr>
              <a:t> (How will we/</a:t>
            </a:r>
            <a:r>
              <a:rPr b="1" sz="2400" lang="en-US">
                <a:solidFill>
                  <a:srgbClr val="0000FF"/>
                </a:solidFill>
                <a:latin typeface="Calibri"/>
                <a:ea typeface="Calibri"/>
                <a:cs typeface="Calibri"/>
                <a:sym typeface="Calibri"/>
              </a:rPr>
              <a:t>HWW</a:t>
            </a:r>
            <a:r>
              <a:rPr strike="noStrike" u="none" b="0" cap="none" baseline="0" sz="2400" lang="en-US" i="0">
                <a:solidFill>
                  <a:schemeClr val="dk1"/>
                </a:solidFill>
                <a:latin typeface="Calibri"/>
                <a:ea typeface="Calibri"/>
                <a:cs typeface="Calibri"/>
                <a:sym typeface="Calibri"/>
              </a:rPr>
              <a:t>)</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Test</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Mobilize </a:t>
            </a:r>
          </a:p>
          <a:p>
            <a:pPr algn="l" rtl="0" lvl="0" marR="0" indent="-285750" marL="7683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Scale</a:t>
            </a: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a:p>
            <a:pPr algn="l" rtl="0" lvl="1" marR="0" indent="-171450" marL="7429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a:p>
            <a:pPr algn="l" rtl="0" lvl="0" marR="0" indent="-171450" marL="2857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y="0" x="0"/>
          <a:ext cy="0" cx="0"/>
          <a:chOff y="0" x="0"/>
          <a:chExt cy="0" cx="0"/>
        </a:xfrm>
      </p:grpSpPr>
      <p:sp>
        <p:nvSpPr>
          <p:cNvPr id="447" name="Shape 447"/>
          <p:cNvSpPr txBox="1"/>
          <p:nvPr/>
        </p:nvSpPr>
        <p:spPr>
          <a:xfrm>
            <a:off y="455225" x="183575"/>
            <a:ext cy="862800" cx="8782799"/>
          </a:xfrm>
          <a:prstGeom prst="rect">
            <a:avLst/>
          </a:prstGeom>
          <a:noFill/>
          <a:ln>
            <a:noFill/>
          </a:ln>
        </p:spPr>
        <p:txBody>
          <a:bodyPr bIns="91425" rIns="91425" lIns="91425" tIns="91425" anchor="t" anchorCtr="0">
            <a:noAutofit/>
          </a:bodyPr>
          <a:lstStyle/>
          <a:p>
            <a:pPr algn="ctr" rtl="0" lvl="0">
              <a:spcBef>
                <a:spcPts val="0"/>
              </a:spcBef>
              <a:buNone/>
            </a:pPr>
            <a:r>
              <a:rPr b="1" sz="4800" lang="en-US">
                <a:solidFill>
                  <a:schemeClr val="hlink"/>
                </a:solidFill>
                <a:latin typeface="Calibri"/>
                <a:ea typeface="Calibri"/>
                <a:cs typeface="Calibri"/>
                <a:sym typeface="Calibri"/>
              </a:rPr>
              <a:t>“Air-Rules” for </a:t>
            </a:r>
            <a:r>
              <a:rPr b="1" sz="4800" lang="en-US">
                <a:solidFill>
                  <a:srgbClr val="0000FF"/>
                </a:solidFill>
                <a:latin typeface="Calibri"/>
                <a:ea typeface="Calibri"/>
                <a:cs typeface="Calibri"/>
                <a:sym typeface="Calibri"/>
              </a:rPr>
              <a:t>Dream-Storming</a:t>
            </a:r>
          </a:p>
        </p:txBody>
      </p:sp>
      <p:sp>
        <p:nvSpPr>
          <p:cNvPr id="448" name="Shape 448"/>
          <p:cNvSpPr txBox="1"/>
          <p:nvPr/>
        </p:nvSpPr>
        <p:spPr>
          <a:xfrm>
            <a:off y="1799275" x="1530425"/>
            <a:ext cy="3784199" cx="6792599"/>
          </a:xfrm>
          <a:prstGeom prst="rect">
            <a:avLst/>
          </a:prstGeom>
          <a:noFill/>
          <a:ln>
            <a:noFill/>
          </a:ln>
        </p:spPr>
        <p:txBody>
          <a:bodyPr bIns="91425" rIns="91425" lIns="91425" tIns="91425" anchor="t" anchorCtr="0">
            <a:noAutofit/>
          </a:bodyPr>
          <a:lstStyle/>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Defer judgment</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Encourage wild ideas</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Build on the ideas of others</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Stay focused on the topic</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Be visual - use sketches or diagrams</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One conversation at a time</a:t>
            </a:r>
          </a:p>
          <a:p>
            <a:pPr rtl="0" lvl="0" indent="-419100" marL="457200">
              <a:spcBef>
                <a:spcPts val="0"/>
              </a:spcBef>
              <a:buClr>
                <a:srgbClr val="000000"/>
              </a:buClr>
              <a:buSzPct val="100000"/>
              <a:buFont typeface="Calibri"/>
              <a:buChar char="●"/>
            </a:pPr>
            <a:r>
              <a:rPr sz="3000" lang="en-US">
                <a:latin typeface="Calibri"/>
                <a:ea typeface="Calibri"/>
                <a:cs typeface="Calibri"/>
                <a:sym typeface="Calibri"/>
              </a:rPr>
              <a:t>Go for quantity</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y="0" x="0"/>
          <a:ext cy="0" cx="0"/>
          <a:chOff y="0" x="0"/>
          <a:chExt cy="0" cx="0"/>
        </a:xfrm>
      </p:grpSpPr>
      <p:sp>
        <p:nvSpPr>
          <p:cNvPr id="453" name="Shape 453"/>
          <p:cNvSpPr txBox="1"/>
          <p:nvPr/>
        </p:nvSpPr>
        <p:spPr>
          <a:xfrm>
            <a:off y="1337050" x="420000"/>
            <a:ext cy="2195100" cx="8303999"/>
          </a:xfrm>
          <a:prstGeom prst="rect">
            <a:avLst/>
          </a:prstGeom>
          <a:noFill/>
          <a:ln>
            <a:noFill/>
          </a:ln>
        </p:spPr>
        <p:txBody>
          <a:bodyPr bIns="91425" rIns="91425" lIns="91425" tIns="91425" anchor="t" anchorCtr="0">
            <a:noAutofit/>
          </a:bodyPr>
          <a:lstStyle/>
          <a:p>
            <a:pPr rtl="0" lvl="0" indent="-419100" marL="457200">
              <a:spcBef>
                <a:spcPts val="0"/>
              </a:spcBef>
              <a:buClr>
                <a:srgbClr val="000000"/>
              </a:buClr>
              <a:buSzPct val="100000"/>
              <a:buFont typeface="Calibri"/>
              <a:buAutoNum type="arabicPeriod"/>
            </a:pPr>
            <a:r>
              <a:rPr sz="3000" lang="en-US">
                <a:latin typeface="Calibri"/>
                <a:ea typeface="Calibri"/>
                <a:cs typeface="Calibri"/>
                <a:sym typeface="Calibri"/>
              </a:rPr>
              <a:t>In three groups of nine, dreamstorm </a:t>
            </a:r>
            <a:r>
              <a:rPr b="1" sz="3000" lang="en-US" i="1">
                <a:solidFill>
                  <a:srgbClr val="0000FF"/>
                </a:solidFill>
                <a:latin typeface="Calibri"/>
                <a:ea typeface="Calibri"/>
                <a:cs typeface="Calibri"/>
                <a:sym typeface="Calibri"/>
              </a:rPr>
              <a:t>innovative ideas for Glo.WIN based on your WOW visions.</a:t>
            </a:r>
          </a:p>
          <a:p>
            <a:pPr rtl="0" lvl="0" indent="-419100" marL="457200">
              <a:spcBef>
                <a:spcPts val="0"/>
              </a:spcBef>
              <a:buClr>
                <a:srgbClr val="000000"/>
              </a:buClr>
              <a:buSzPct val="100000"/>
              <a:buFont typeface="Calibri"/>
              <a:buAutoNum type="arabicPeriod"/>
            </a:pPr>
            <a:r>
              <a:rPr sz="3000" lang="en-US">
                <a:latin typeface="Calibri"/>
                <a:ea typeface="Calibri"/>
                <a:cs typeface="Calibri"/>
                <a:sym typeface="Calibri"/>
              </a:rPr>
              <a:t>Silently cluster your ideas and finally name the clusters as innovation themes.</a:t>
            </a:r>
          </a:p>
          <a:p>
            <a:pPr rtl="0" lvl="0" indent="-419100" marL="457200">
              <a:spcBef>
                <a:spcPts val="0"/>
              </a:spcBef>
              <a:buClr>
                <a:srgbClr val="000000"/>
              </a:buClr>
              <a:buSzPct val="100000"/>
              <a:buFont typeface="Calibri"/>
              <a:buAutoNum type="arabicPeriod"/>
            </a:pPr>
            <a:r>
              <a:rPr sz="3000" lang="en-US">
                <a:latin typeface="Calibri"/>
                <a:ea typeface="Calibri"/>
                <a:cs typeface="Calibri"/>
                <a:sym typeface="Calibri"/>
              </a:rPr>
              <a:t>Vote for the five innovative ideas you like best based on …</a:t>
            </a:r>
          </a:p>
          <a:p>
            <a:pPr rtl="0" lvl="0" indent="-419100" marL="914400">
              <a:spcBef>
                <a:spcPts val="0"/>
              </a:spcBef>
              <a:buClr>
                <a:srgbClr val="000000"/>
              </a:buClr>
              <a:buSzPct val="100000"/>
              <a:buFont typeface="Calibri"/>
              <a:buChar char="●"/>
            </a:pPr>
            <a:r>
              <a:rPr sz="3000" lang="en-US">
                <a:latin typeface="Calibri"/>
                <a:ea typeface="Calibri"/>
                <a:cs typeface="Calibri"/>
                <a:sym typeface="Calibri"/>
              </a:rPr>
              <a:t>Novel, exciting and easy to understand</a:t>
            </a:r>
          </a:p>
          <a:p>
            <a:pPr rtl="0" lvl="0" indent="-419100" marL="914400">
              <a:spcBef>
                <a:spcPts val="0"/>
              </a:spcBef>
              <a:buClr>
                <a:srgbClr val="000000"/>
              </a:buClr>
              <a:buSzPct val="100000"/>
              <a:buFont typeface="Calibri"/>
              <a:buChar char="●"/>
            </a:pPr>
            <a:r>
              <a:rPr sz="3000" lang="en-US">
                <a:latin typeface="Calibri"/>
                <a:ea typeface="Calibri"/>
                <a:cs typeface="Calibri"/>
                <a:sym typeface="Calibri"/>
              </a:rPr>
              <a:t>Relevance to the transformation topic</a:t>
            </a:r>
          </a:p>
          <a:p>
            <a:pPr rtl="0" lvl="0" indent="-419100" marL="914400">
              <a:spcBef>
                <a:spcPts val="0"/>
              </a:spcBef>
              <a:buClr>
                <a:srgbClr val="000000"/>
              </a:buClr>
              <a:buSzPct val="100000"/>
              <a:buFont typeface="Calibri"/>
              <a:buChar char="●"/>
            </a:pPr>
            <a:r>
              <a:rPr sz="3000" lang="en-US">
                <a:latin typeface="Calibri"/>
                <a:ea typeface="Calibri"/>
                <a:cs typeface="Calibri"/>
                <a:sym typeface="Calibri"/>
              </a:rPr>
              <a:t>Pragmatic potential</a:t>
            </a:r>
          </a:p>
        </p:txBody>
      </p:sp>
      <p:sp>
        <p:nvSpPr>
          <p:cNvPr id="454" name="Shape 454"/>
          <p:cNvSpPr txBox="1"/>
          <p:nvPr/>
        </p:nvSpPr>
        <p:spPr>
          <a:xfrm>
            <a:off y="312250" x="420000"/>
            <a:ext cy="1024800" cx="8471699"/>
          </a:xfrm>
          <a:prstGeom prst="rect">
            <a:avLst/>
          </a:prstGeom>
          <a:noFill/>
          <a:ln>
            <a:noFill/>
          </a:ln>
        </p:spPr>
        <p:txBody>
          <a:bodyPr bIns="91425" rIns="91425" lIns="91425" tIns="91425" anchor="t" anchorCtr="0">
            <a:noAutofit/>
          </a:bodyPr>
          <a:lstStyle/>
          <a:p>
            <a:pPr rtl="0" lvl="0">
              <a:spcBef>
                <a:spcPts val="0"/>
              </a:spcBef>
              <a:buClr>
                <a:schemeClr val="dk1"/>
              </a:buClr>
              <a:buSzPct val="25000"/>
              <a:buFont typeface="Calibri"/>
              <a:buNone/>
            </a:pPr>
            <a:r>
              <a:rPr b="1" sz="4400" lang="en-US">
                <a:solidFill>
                  <a:srgbClr val="0000FF"/>
                </a:solidFill>
                <a:latin typeface="Calibri"/>
                <a:ea typeface="Calibri"/>
                <a:cs typeface="Calibri"/>
                <a:sym typeface="Calibri"/>
              </a:rPr>
              <a:t>TASK: Dream-Storming</a:t>
            </a:r>
          </a:p>
          <a:p>
            <a:pPr rtl="0" lvl="0">
              <a:spcBef>
                <a:spcPts val="0"/>
              </a:spcBef>
              <a:buNone/>
            </a:pPr>
            <a:r>
              <a:t/>
            </a:r>
            <a:endParaRPr sz="3000">
              <a:solidFill>
                <a:srgbClr val="0000FF"/>
              </a:solidFill>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y="0" x="0"/>
          <a:ext cy="0" cx="0"/>
          <a:chOff y="0" x="0"/>
          <a:chExt cy="0" cx="0"/>
        </a:xfrm>
      </p:grpSpPr>
      <p:sp>
        <p:nvSpPr>
          <p:cNvPr id="459" name="Shape 459"/>
          <p:cNvSpPr txBox="1"/>
          <p:nvPr>
            <p:ph type="title"/>
          </p:nvPr>
        </p:nvSpPr>
        <p:spPr>
          <a:xfrm>
            <a:off y="554375" x="637475"/>
            <a:ext cy="1143000" cx="8229600"/>
          </a:xfrm>
          <a:prstGeom prst="rect">
            <a:avLst/>
          </a:prstGeom>
          <a:noFill/>
          <a:ln>
            <a:noFill/>
          </a:ln>
        </p:spPr>
        <p:txBody>
          <a:bodyPr bIns="45700" rIns="91425" lIns="91425" tIns="45700" anchor="t" anchorCtr="0">
            <a:noAutofit/>
          </a:bodyPr>
          <a:lstStyle/>
          <a:p>
            <a:pPr algn="l" rtl="0" lvl="0">
              <a:spcBef>
                <a:spcPts val="0"/>
              </a:spcBef>
              <a:buClr>
                <a:schemeClr val="dk1"/>
              </a:buClr>
              <a:buSzPct val="25000"/>
              <a:buFont typeface="Calibri"/>
              <a:buNone/>
            </a:pPr>
            <a:r>
              <a:rPr b="1" sz="4400" lang="en-US">
                <a:solidFill>
                  <a:schemeClr val="hlink"/>
                </a:solidFill>
                <a:latin typeface="Calibri"/>
                <a:ea typeface="Calibri"/>
                <a:cs typeface="Calibri"/>
                <a:sym typeface="Calibri"/>
              </a:rPr>
              <a:t>Imagine (HMW):</a:t>
            </a:r>
          </a:p>
          <a:p>
            <a:pPr algn="l" rtl="0" lvl="0">
              <a:spcBef>
                <a:spcPts val="0"/>
              </a:spcBef>
              <a:buClr>
                <a:schemeClr val="dk1"/>
              </a:buClr>
              <a:buSzPct val="25000"/>
              <a:buFont typeface="Calibri"/>
              <a:buNone/>
            </a:pPr>
            <a:r>
              <a:rPr sz="3600" lang="en-US">
                <a:solidFill>
                  <a:schemeClr val="hlink"/>
                </a:solidFill>
                <a:latin typeface="Calibri"/>
                <a:ea typeface="Calibri"/>
                <a:cs typeface="Calibri"/>
                <a:sym typeface="Calibri"/>
              </a:rPr>
              <a:t>Modeling and Prototyping</a:t>
            </a:r>
          </a:p>
        </p:txBody>
      </p:sp>
      <p:sp>
        <p:nvSpPr>
          <p:cNvPr id="460" name="Shape 460"/>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461" name="Shape 46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462" name="Shape 462"/>
          <p:cNvSpPr txBox="1"/>
          <p:nvPr>
            <p:ph idx="1" type="body"/>
          </p:nvPr>
        </p:nvSpPr>
        <p:spPr>
          <a:xfrm>
            <a:off y="2133600" x="1568450"/>
            <a:ext cy="2997199" cx="6051549"/>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Make the abstract tangible</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Communicate the ideas</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Identify and test assumptions  </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Build the ideas</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7" name="Shape 467"/>
        <p:cNvGrpSpPr/>
        <p:nvPr/>
      </p:nvGrpSpPr>
      <p:grpSpPr>
        <a:xfrm>
          <a:off y="0" x="0"/>
          <a:ext cy="0" cx="0"/>
          <a:chOff y="0" x="0"/>
          <a:chExt cy="0" cx="0"/>
        </a:xfrm>
      </p:grpSpPr>
      <p:sp>
        <p:nvSpPr>
          <p:cNvPr id="468" name="Shape 468"/>
          <p:cNvSpPr txBox="1"/>
          <p:nvPr>
            <p:ph type="title"/>
          </p:nvPr>
        </p:nvSpPr>
        <p:spPr>
          <a:xfrm>
            <a:off y="143087" x="997450"/>
            <a:ext cy="1143000" cx="82296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b="1" sz="4400" lang="en-US">
                <a:solidFill>
                  <a:schemeClr val="hlink"/>
                </a:solidFill>
                <a:latin typeface="Calibri"/>
                <a:ea typeface="Calibri"/>
                <a:cs typeface="Calibri"/>
                <a:sym typeface="Calibri"/>
              </a:rPr>
              <a:t>Imagine (HMW):</a:t>
            </a:r>
          </a:p>
          <a:p>
            <a:pPr algn="l" rtl="0" lvl="0" marR="0" indent="0" marL="0">
              <a:spcBef>
                <a:spcPts val="0"/>
              </a:spcBef>
              <a:buClr>
                <a:schemeClr val="dk1"/>
              </a:buClr>
              <a:buSzPct val="25000"/>
              <a:buFont typeface="Calibri"/>
              <a:buNone/>
            </a:pPr>
            <a:r>
              <a:rPr sz="3600" lang="en-US">
                <a:solidFill>
                  <a:srgbClr val="0000FF"/>
                </a:solidFill>
                <a:latin typeface="Calibri"/>
                <a:ea typeface="Calibri"/>
                <a:cs typeface="Calibri"/>
                <a:sym typeface="Calibri"/>
              </a:rPr>
              <a:t>Modeling and </a:t>
            </a:r>
            <a:r>
              <a:rPr strike="noStrike" u="none" cap="none" baseline="0" sz="3600" lang="en-US" i="0">
                <a:solidFill>
                  <a:srgbClr val="0000FF"/>
                </a:solidFill>
                <a:latin typeface="Calibri"/>
                <a:ea typeface="Calibri"/>
                <a:cs typeface="Calibri"/>
                <a:sym typeface="Calibri"/>
              </a:rPr>
              <a:t>Prototyping</a:t>
            </a:r>
          </a:p>
        </p:txBody>
      </p:sp>
      <p:sp>
        <p:nvSpPr>
          <p:cNvPr id="469" name="Shape 469"/>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470" name="Shape 470"/>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471" name="Shape 471"/>
          <p:cNvSpPr txBox="1"/>
          <p:nvPr>
            <p:ph idx="1" type="body"/>
          </p:nvPr>
        </p:nvSpPr>
        <p:spPr>
          <a:xfrm>
            <a:off y="1446187" x="2812200"/>
            <a:ext cy="2163900" cx="351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z="2400" lang="en-US">
                <a:solidFill>
                  <a:schemeClr val="dk1"/>
                </a:solidFill>
                <a:latin typeface="Calibri"/>
                <a:ea typeface="Calibri"/>
                <a:cs typeface="Calibri"/>
                <a:sym typeface="Calibri"/>
              </a:rPr>
              <a:t>Storytelling</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Storyboarding</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Write a blurb/article</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Photo montage</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3D dioramas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Role plays, skits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Videos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User scenarios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Experience journeys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Thought experiments</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Concept illustrations </a:t>
            </a:r>
          </a:p>
          <a:p>
            <a:pPr algn="l" rtl="0" lvl="0" marR="0" indent="-190500" marL="34290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y="0" x="0"/>
          <a:ext cy="0" cx="0"/>
          <a:chOff y="0" x="0"/>
          <a:chExt cy="0" cx="0"/>
        </a:xfrm>
      </p:grpSpPr>
      <p:sp>
        <p:nvSpPr>
          <p:cNvPr id="477" name="Shape 477"/>
          <p:cNvSpPr txBox="1"/>
          <p:nvPr>
            <p:ph type="ctrTitle"/>
          </p:nvPr>
        </p:nvSpPr>
        <p:spPr>
          <a:xfrm>
            <a:off y="653775" x="392625"/>
            <a:ext cy="890999" cx="8382900"/>
          </a:xfrm>
          <a:prstGeom prst="rect">
            <a:avLst/>
          </a:prstGeom>
          <a:noFill/>
          <a:ln>
            <a:noFill/>
          </a:ln>
        </p:spPr>
        <p:txBody>
          <a:bodyPr bIns="45700" rIns="91425" lIns="91425" tIns="45700" anchor="t" anchorCtr="0">
            <a:noAutofit/>
          </a:bodyPr>
          <a:lstStyle/>
          <a:p>
            <a:pPr algn="l" rtl="0" lvl="0">
              <a:spcBef>
                <a:spcPts val="0"/>
              </a:spcBef>
              <a:buClr>
                <a:schemeClr val="dk1"/>
              </a:buClr>
              <a:buSzPct val="25000"/>
              <a:buFont typeface="Calibri"/>
              <a:buNone/>
            </a:pPr>
            <a:r>
              <a:rPr b="1" sz="4400" lang="en-US">
                <a:solidFill>
                  <a:srgbClr val="0000FF"/>
                </a:solidFill>
                <a:latin typeface="Calibri"/>
                <a:ea typeface="Calibri"/>
                <a:cs typeface="Calibri"/>
                <a:sym typeface="Calibri"/>
              </a:rPr>
              <a:t>Imagine (HMW):  </a:t>
            </a:r>
            <a:r>
              <a:rPr strike="noStrike" u="none" b="1" cap="none" baseline="0" sz="4400" lang="en-US" i="0">
                <a:solidFill>
                  <a:srgbClr val="0000FF"/>
                </a:solidFill>
                <a:latin typeface="Calibri"/>
                <a:ea typeface="Calibri"/>
                <a:cs typeface="Calibri"/>
                <a:sym typeface="Calibri"/>
              </a:rPr>
              <a:t>Model</a:t>
            </a:r>
            <a:r>
              <a:rPr b="1" sz="4400" lang="en-US">
                <a:solidFill>
                  <a:srgbClr val="0000FF"/>
                </a:solidFill>
                <a:latin typeface="Calibri"/>
                <a:ea typeface="Calibri"/>
                <a:cs typeface="Calibri"/>
                <a:sym typeface="Calibri"/>
              </a:rPr>
              <a:t>ing</a:t>
            </a:r>
          </a:p>
        </p:txBody>
      </p:sp>
      <p:sp>
        <p:nvSpPr>
          <p:cNvPr id="478" name="Shape 478"/>
          <p:cNvSpPr txBox="1"/>
          <p:nvPr>
            <p:ph idx="1" type="subTitle"/>
          </p:nvPr>
        </p:nvSpPr>
        <p:spPr>
          <a:xfrm>
            <a:off y="1781400" x="348375"/>
            <a:ext cy="3295199" cx="8570400"/>
          </a:xfrm>
          <a:prstGeom prst="rect">
            <a:avLst/>
          </a:prstGeom>
          <a:noFill/>
          <a:ln>
            <a:noFill/>
          </a:ln>
        </p:spPr>
        <p:txBody>
          <a:bodyPr bIns="45700" rIns="91425" lIns="91425" tIns="45700" anchor="t" anchorCtr="0">
            <a:noAutofit/>
          </a:bodyPr>
          <a:lstStyle/>
          <a:p>
            <a:pPr rtl="0" lvl="0" marR="0" indent="-381000" marL="457200">
              <a:spcBef>
                <a:spcPts val="560"/>
              </a:spcBef>
              <a:buClr>
                <a:srgbClr val="000000"/>
              </a:buClr>
              <a:buSzPct val="100000"/>
              <a:buFont typeface="Calibri"/>
              <a:buChar char="●"/>
            </a:pPr>
            <a:r>
              <a:rPr sz="2400" lang="en-US">
                <a:latin typeface="Calibri"/>
                <a:ea typeface="Calibri"/>
                <a:cs typeface="Calibri"/>
                <a:sym typeface="Calibri"/>
              </a:rPr>
              <a:t>Modelling is about constructing a prototype of your best ideas generated during the dreamstorm. </a:t>
            </a:r>
          </a:p>
          <a:p>
            <a:pPr rtl="0" lvl="0" marR="0" indent="-381000" marL="457200">
              <a:spcBef>
                <a:spcPts val="560"/>
              </a:spcBef>
              <a:buClr>
                <a:srgbClr val="000000"/>
              </a:buClr>
              <a:buSzPct val="100000"/>
              <a:buFont typeface="Calibri"/>
              <a:buChar char="●"/>
            </a:pPr>
            <a:r>
              <a:rPr sz="2400" lang="en-US">
                <a:latin typeface="Calibri"/>
                <a:ea typeface="Calibri"/>
                <a:cs typeface="Calibri"/>
                <a:sym typeface="Calibri"/>
              </a:rPr>
              <a:t>Create a tangible diagram or 3-dimensional model of “Glo.WIN” that shows the concept and operation.</a:t>
            </a:r>
          </a:p>
          <a:p>
            <a:pPr rtl="0" lvl="0" marR="0" indent="-381000" marL="457200">
              <a:spcBef>
                <a:spcPts val="560"/>
              </a:spcBef>
              <a:buClr>
                <a:srgbClr val="000000"/>
              </a:buClr>
              <a:buSzPct val="100000"/>
              <a:buFont typeface="Calibri"/>
              <a:buChar char="●"/>
            </a:pPr>
            <a:r>
              <a:rPr sz="2400" lang="en-US">
                <a:latin typeface="Calibri"/>
                <a:ea typeface="Calibri"/>
                <a:cs typeface="Calibri"/>
                <a:sym typeface="Calibri"/>
              </a:rPr>
              <a:t>Rough, sketchy, messy, imperfect.  Fast iterations.  Different groups.</a:t>
            </a:r>
          </a:p>
          <a:p>
            <a:pPr rtl="0" lvl="0" marR="0" indent="-381000" marL="457200">
              <a:spcBef>
                <a:spcPts val="560"/>
              </a:spcBef>
              <a:buClr>
                <a:srgbClr val="000000"/>
              </a:buClr>
              <a:buSzPct val="100000"/>
              <a:buFont typeface="Calibri"/>
              <a:buChar char="●"/>
            </a:pPr>
            <a:r>
              <a:rPr sz="2400" lang="en-US">
                <a:latin typeface="Calibri"/>
                <a:ea typeface="Calibri"/>
                <a:cs typeface="Calibri"/>
                <a:sym typeface="Calibri"/>
              </a:rPr>
              <a:t>Stand up, draw it or build it, throw it out and start again.  Get lively but not too much discussion right now.  It will be fast.  Let’s just see it first.</a:t>
            </a:r>
          </a:p>
          <a:p>
            <a:pPr rtl="0" lvl="0" marR="0" indent="0" marL="0">
              <a:spcBef>
                <a:spcPts val="560"/>
              </a:spcBef>
              <a:buClr>
                <a:srgbClr val="888888"/>
              </a:buClr>
              <a:buFont typeface="Calibri"/>
              <a:buNone/>
            </a:pPr>
            <a:r>
              <a:t/>
            </a:r>
            <a:endParaRPr sz="2400">
              <a:latin typeface="Calibri"/>
              <a:ea typeface="Calibri"/>
              <a:cs typeface="Calibri"/>
              <a:sym typeface="Calibri"/>
            </a:endParaRPr>
          </a:p>
        </p:txBody>
      </p:sp>
      <p:sp>
        <p:nvSpPr>
          <p:cNvPr id="479" name="Shape 479"/>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480" name="Shape 480"/>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y="0" x="0"/>
          <a:ext cy="0" cx="0"/>
          <a:chOff y="0" x="0"/>
          <a:chExt cy="0" cx="0"/>
        </a:xfrm>
      </p:grpSpPr>
      <p:cxnSp>
        <p:nvCxnSpPr>
          <p:cNvPr id="485" name="Shape 485"/>
          <p:cNvCxnSpPr/>
          <p:nvPr/>
        </p:nvCxnSpPr>
        <p:spPr>
          <a:xfrm rot="-5400000">
            <a:off y="3034486" x="8256560"/>
            <a:ext cy="198263" cx="225415"/>
          </a:xfrm>
          <a:prstGeom prst="straightConnector1">
            <a:avLst/>
          </a:prstGeom>
          <a:noFill/>
          <a:ln w="25400" cap="flat">
            <a:solidFill>
              <a:srgbClr val="7F7F7F"/>
            </a:solidFill>
            <a:prstDash val="dot"/>
            <a:round/>
            <a:headEnd w="med" len="med" type="none"/>
            <a:tailEnd w="med" len="med" type="none"/>
          </a:ln>
        </p:spPr>
      </p:cxnSp>
      <p:cxnSp>
        <p:nvCxnSpPr>
          <p:cNvPr id="486" name="Shape 486"/>
          <p:cNvCxnSpPr/>
          <p:nvPr/>
        </p:nvCxnSpPr>
        <p:spPr>
          <a:xfrm rot="-5400000" flipH="1">
            <a:off y="2998150" x="8491162"/>
            <a:ext cy="269140" cx="223619"/>
          </a:xfrm>
          <a:prstGeom prst="straightConnector1">
            <a:avLst/>
          </a:prstGeom>
          <a:noFill/>
          <a:ln w="25400" cap="flat">
            <a:solidFill>
              <a:srgbClr val="7F7F7F"/>
            </a:solidFill>
            <a:prstDash val="dot"/>
            <a:round/>
            <a:headEnd w="med" len="med" type="none"/>
            <a:tailEnd w="med" len="med" type="none"/>
          </a:ln>
        </p:spPr>
      </p:cxnSp>
      <p:cxnSp>
        <p:nvCxnSpPr>
          <p:cNvPr id="487" name="Shape 487"/>
          <p:cNvCxnSpPr/>
          <p:nvPr/>
        </p:nvCxnSpPr>
        <p:spPr>
          <a:xfrm rot="5400000" flipH="1">
            <a:off y="2513505" x="7734891"/>
            <a:ext cy="4230" cx="180849"/>
          </a:xfrm>
          <a:prstGeom prst="straightConnector1">
            <a:avLst/>
          </a:prstGeom>
          <a:noFill/>
          <a:ln w="25400" cap="flat">
            <a:solidFill>
              <a:srgbClr val="7F7F7F"/>
            </a:solidFill>
            <a:prstDash val="dot"/>
            <a:round/>
            <a:headEnd w="med" len="med" type="none"/>
            <a:tailEnd w="med" len="med" type="none"/>
          </a:ln>
        </p:spPr>
      </p:cxnSp>
      <p:cxnSp>
        <p:nvCxnSpPr>
          <p:cNvPr id="488" name="Shape 488"/>
          <p:cNvCxnSpPr/>
          <p:nvPr/>
        </p:nvCxnSpPr>
        <p:spPr>
          <a:xfrm rot="5400000">
            <a:off y="2200235" x="7417394"/>
            <a:ext cy="630767" cx="180849"/>
          </a:xfrm>
          <a:prstGeom prst="straightConnector1">
            <a:avLst/>
          </a:prstGeom>
          <a:noFill/>
          <a:ln w="25400" cap="flat">
            <a:solidFill>
              <a:srgbClr val="7F7F7F"/>
            </a:solidFill>
            <a:prstDash val="dot"/>
            <a:round/>
            <a:headEnd w="med" len="med" type="none"/>
            <a:tailEnd w="med" len="med" type="none"/>
          </a:ln>
        </p:spPr>
      </p:cxnSp>
      <p:cxnSp>
        <p:nvCxnSpPr>
          <p:cNvPr id="489" name="Shape 489"/>
          <p:cNvCxnSpPr/>
          <p:nvPr/>
        </p:nvCxnSpPr>
        <p:spPr>
          <a:xfrm rot="5400000" flipH="1">
            <a:off y="2193020" x="8055377"/>
            <a:ext cy="645200" cx="180849"/>
          </a:xfrm>
          <a:prstGeom prst="straightConnector1">
            <a:avLst/>
          </a:prstGeom>
          <a:noFill/>
          <a:ln w="25400" cap="flat">
            <a:solidFill>
              <a:srgbClr val="7F7F7F"/>
            </a:solidFill>
            <a:prstDash val="dot"/>
            <a:round/>
            <a:headEnd w="med" len="med" type="none"/>
            <a:tailEnd w="med" len="med" type="none"/>
          </a:ln>
        </p:spPr>
      </p:cxnSp>
      <p:cxnSp>
        <p:nvCxnSpPr>
          <p:cNvPr id="490" name="Shape 490"/>
          <p:cNvCxnSpPr/>
          <p:nvPr/>
        </p:nvCxnSpPr>
        <p:spPr>
          <a:xfrm rot="-5400000">
            <a:off y="3019668" x="6970648"/>
            <a:ext cy="223028" cx="220543"/>
          </a:xfrm>
          <a:prstGeom prst="straightConnector1">
            <a:avLst/>
          </a:prstGeom>
          <a:noFill/>
          <a:ln w="25400" cap="flat">
            <a:solidFill>
              <a:srgbClr val="7F7F7F"/>
            </a:solidFill>
            <a:prstDash val="dot"/>
            <a:round/>
            <a:headEnd w="med" len="med" type="none"/>
            <a:tailEnd w="med" len="med" type="none"/>
          </a:ln>
        </p:spPr>
      </p:cxnSp>
      <p:cxnSp>
        <p:nvCxnSpPr>
          <p:cNvPr id="491" name="Shape 491"/>
          <p:cNvCxnSpPr/>
          <p:nvPr/>
        </p:nvCxnSpPr>
        <p:spPr>
          <a:xfrm rot="-5400000" flipH="1">
            <a:off y="3008095" x="7205249"/>
            <a:ext cy="244375" cx="218745"/>
          </a:xfrm>
          <a:prstGeom prst="straightConnector1">
            <a:avLst/>
          </a:prstGeom>
          <a:noFill/>
          <a:ln w="25400" cap="flat">
            <a:solidFill>
              <a:srgbClr val="7F7F7F"/>
            </a:solidFill>
            <a:prstDash val="dot"/>
            <a:round/>
            <a:headEnd w="med" len="med" type="none"/>
            <a:tailEnd w="med" len="med" type="none"/>
          </a:ln>
        </p:spPr>
      </p:cxnSp>
      <p:cxnSp>
        <p:nvCxnSpPr>
          <p:cNvPr id="492" name="Shape 492"/>
          <p:cNvCxnSpPr/>
          <p:nvPr/>
        </p:nvCxnSpPr>
        <p:spPr>
          <a:xfrm rot="5400000">
            <a:off y="3626685" x="6885381"/>
            <a:ext cy="1587" cx="168051"/>
          </a:xfrm>
          <a:prstGeom prst="straightConnector1">
            <a:avLst/>
          </a:prstGeom>
          <a:noFill/>
          <a:ln w="25400" cap="flat">
            <a:solidFill>
              <a:srgbClr val="7F7F7F"/>
            </a:solidFill>
            <a:prstDash val="dot"/>
            <a:round/>
            <a:headEnd w="med" len="med" type="none"/>
            <a:tailEnd w="med" len="med" type="none"/>
          </a:ln>
        </p:spPr>
      </p:cxnSp>
      <p:cxnSp>
        <p:nvCxnSpPr>
          <p:cNvPr id="493" name="Shape 493"/>
          <p:cNvCxnSpPr/>
          <p:nvPr/>
        </p:nvCxnSpPr>
        <p:spPr>
          <a:xfrm rot="5400000">
            <a:off y="3624888" x="7352785"/>
            <a:ext cy="1587" cx="168051"/>
          </a:xfrm>
          <a:prstGeom prst="straightConnector1">
            <a:avLst/>
          </a:prstGeom>
          <a:noFill/>
          <a:ln w="25400" cap="flat">
            <a:solidFill>
              <a:srgbClr val="7F7F7F"/>
            </a:solidFill>
            <a:prstDash val="dot"/>
            <a:round/>
            <a:headEnd w="med" len="med" type="none"/>
            <a:tailEnd w="med" len="med" type="none"/>
          </a:ln>
        </p:spPr>
      </p:cxnSp>
      <p:sp>
        <p:nvSpPr>
          <p:cNvPr id="494" name="Shape 494"/>
          <p:cNvSpPr/>
          <p:nvPr/>
        </p:nvSpPr>
        <p:spPr>
          <a:xfrm>
            <a:off y="6130500" x="6556904"/>
            <a:ext cy="638747" cx="2460094"/>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495" name="Shape 49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1" cap="none" baseline="0" sz="3950" lang="en-US" i="0">
                <a:solidFill>
                  <a:schemeClr val="dk1"/>
                </a:solidFill>
                <a:latin typeface="Calibri"/>
                <a:ea typeface="Calibri"/>
                <a:cs typeface="Calibri"/>
                <a:sym typeface="Calibri"/>
              </a:rPr>
              <a:t>		VISUALIZING </a:t>
            </a:r>
            <a:br>
              <a:rPr strike="noStrike" u="none" b="1" cap="none" baseline="0" sz="3950" lang="en-US" i="0">
                <a:solidFill>
                  <a:schemeClr val="dk1"/>
                </a:solidFill>
                <a:latin typeface="Calibri"/>
                <a:ea typeface="Calibri"/>
                <a:cs typeface="Calibri"/>
                <a:sym typeface="Calibri"/>
              </a:rPr>
            </a:br>
            <a:r>
              <a:rPr strike="noStrike" u="none" b="1" cap="none" baseline="0" sz="3950" lang="en-US" i="0">
                <a:solidFill>
                  <a:schemeClr val="dk1"/>
                </a:solidFill>
                <a:latin typeface="Calibri"/>
                <a:ea typeface="Calibri"/>
                <a:cs typeface="Calibri"/>
                <a:sym typeface="Calibri"/>
              </a:rPr>
              <a:t>		ORGANIZATIONAL </a:t>
            </a:r>
            <a:r>
              <a:rPr b="1" sz="3950" lang="en-US">
                <a:solidFill>
                  <a:schemeClr val="dk1"/>
                </a:solidFill>
                <a:latin typeface="Calibri"/>
                <a:ea typeface="Calibri"/>
                <a:cs typeface="Calibri"/>
                <a:sym typeface="Calibri"/>
              </a:rPr>
              <a:t>CONCEPTS</a:t>
            </a:r>
          </a:p>
        </p:txBody>
      </p:sp>
      <p:cxnSp>
        <p:nvCxnSpPr>
          <p:cNvPr id="496" name="Shape 496"/>
          <p:cNvCxnSpPr/>
          <p:nvPr/>
        </p:nvCxnSpPr>
        <p:spPr>
          <a:xfrm rot="5400000">
            <a:off y="3046261" x="4327071"/>
            <a:ext cy="284431" cx="335129"/>
          </a:xfrm>
          <a:prstGeom prst="straightConnector1">
            <a:avLst/>
          </a:prstGeom>
          <a:noFill/>
          <a:ln w="25400" cap="flat">
            <a:solidFill>
              <a:srgbClr val="7F7F7F"/>
            </a:solidFill>
            <a:prstDash val="dot"/>
            <a:round/>
            <a:headEnd w="med" len="med" type="none"/>
            <a:tailEnd w="med" len="med" type="none"/>
          </a:ln>
        </p:spPr>
      </p:cxnSp>
      <p:cxnSp>
        <p:nvCxnSpPr>
          <p:cNvPr id="497" name="Shape 497"/>
          <p:cNvCxnSpPr/>
          <p:nvPr/>
        </p:nvCxnSpPr>
        <p:spPr>
          <a:xfrm rot="10800000">
            <a:off y="2298194" x="4436733"/>
            <a:ext cy="1587" cx="736602"/>
          </a:xfrm>
          <a:prstGeom prst="straightConnector1">
            <a:avLst/>
          </a:prstGeom>
          <a:noFill/>
          <a:ln w="25400" cap="flat">
            <a:solidFill>
              <a:srgbClr val="7F7F7F"/>
            </a:solidFill>
            <a:prstDash val="dot"/>
            <a:round/>
            <a:headEnd w="med" len="med" type="none"/>
            <a:tailEnd w="med" len="med" type="none"/>
          </a:ln>
        </p:spPr>
      </p:cxnSp>
      <p:cxnSp>
        <p:nvCxnSpPr>
          <p:cNvPr id="498" name="Shape 498"/>
          <p:cNvCxnSpPr/>
          <p:nvPr/>
        </p:nvCxnSpPr>
        <p:spPr>
          <a:xfrm rot="5400000" flipH="1">
            <a:off y="2463526" x="4390639"/>
            <a:ext cy="284431" cx="207993"/>
          </a:xfrm>
          <a:prstGeom prst="straightConnector1">
            <a:avLst/>
          </a:prstGeom>
          <a:noFill/>
          <a:ln w="25400" cap="flat">
            <a:solidFill>
              <a:srgbClr val="7F7F7F"/>
            </a:solidFill>
            <a:prstDash val="dot"/>
            <a:round/>
            <a:headEnd w="med" len="med" type="none"/>
            <a:tailEnd w="med" len="med" type="none"/>
          </a:ln>
        </p:spPr>
      </p:cxnSp>
      <p:cxnSp>
        <p:nvCxnSpPr>
          <p:cNvPr id="499" name="Shape 499"/>
          <p:cNvCxnSpPr/>
          <p:nvPr/>
        </p:nvCxnSpPr>
        <p:spPr>
          <a:xfrm rot="5400000">
            <a:off y="2450929" x="4998839"/>
            <a:ext cy="309627" cx="207993"/>
          </a:xfrm>
          <a:prstGeom prst="straightConnector1">
            <a:avLst/>
          </a:prstGeom>
          <a:noFill/>
          <a:ln w="25400" cap="flat">
            <a:solidFill>
              <a:srgbClr val="7F7F7F"/>
            </a:solidFill>
            <a:prstDash val="dot"/>
            <a:round/>
            <a:headEnd w="med" len="med" type="none"/>
            <a:tailEnd w="med" len="med" type="none"/>
          </a:ln>
        </p:spPr>
      </p:cxnSp>
      <p:cxnSp>
        <p:nvCxnSpPr>
          <p:cNvPr id="500" name="Shape 500"/>
          <p:cNvCxnSpPr/>
          <p:nvPr/>
        </p:nvCxnSpPr>
        <p:spPr>
          <a:xfrm rot="10800000">
            <a:off y="2865326" x="5012467"/>
            <a:ext cy="50698" cx="533399"/>
          </a:xfrm>
          <a:prstGeom prst="straightConnector1">
            <a:avLst/>
          </a:prstGeom>
          <a:noFill/>
          <a:ln w="25400" cap="flat">
            <a:solidFill>
              <a:srgbClr val="7F7F7F"/>
            </a:solidFill>
            <a:prstDash val="dot"/>
            <a:round/>
            <a:headEnd w="med" len="med" type="none"/>
            <a:tailEnd w="med" len="med" type="none"/>
          </a:ln>
        </p:spPr>
      </p:cxnSp>
      <p:cxnSp>
        <p:nvCxnSpPr>
          <p:cNvPr id="501" name="Shape 501"/>
          <p:cNvCxnSpPr/>
          <p:nvPr/>
        </p:nvCxnSpPr>
        <p:spPr>
          <a:xfrm rot="5400000">
            <a:off y="3051541" x="5494915"/>
            <a:ext cy="253897" cx="186471"/>
          </a:xfrm>
          <a:prstGeom prst="straightConnector1">
            <a:avLst/>
          </a:prstGeom>
          <a:noFill/>
          <a:ln w="25400" cap="flat">
            <a:solidFill>
              <a:srgbClr val="7F7F7F"/>
            </a:solidFill>
            <a:prstDash val="dot"/>
            <a:round/>
            <a:headEnd w="med" len="med" type="none"/>
            <a:tailEnd w="med" len="med" type="none"/>
          </a:ln>
        </p:spPr>
      </p:cxnSp>
      <p:cxnSp>
        <p:nvCxnSpPr>
          <p:cNvPr id="502" name="Shape 502"/>
          <p:cNvCxnSpPr/>
          <p:nvPr/>
        </p:nvCxnSpPr>
        <p:spPr>
          <a:xfrm flipH="1">
            <a:off y="2298192" x="3640867"/>
            <a:ext cy="177869" cx="220133"/>
          </a:xfrm>
          <a:prstGeom prst="straightConnector1">
            <a:avLst/>
          </a:prstGeom>
          <a:noFill/>
          <a:ln w="25400" cap="flat">
            <a:solidFill>
              <a:srgbClr val="7F7F7F"/>
            </a:solidFill>
            <a:prstDash val="dot"/>
            <a:round/>
            <a:headEnd w="med" len="med" type="none"/>
            <a:tailEnd w="med" len="med" type="none"/>
          </a:ln>
        </p:spPr>
      </p:cxnSp>
      <p:sp>
        <p:nvSpPr>
          <p:cNvPr id="503" name="Shape 503"/>
          <p:cNvSpPr/>
          <p:nvPr/>
        </p:nvSpPr>
        <p:spPr>
          <a:xfrm>
            <a:off y="2010327" x="3861001"/>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4" name="Shape 504"/>
          <p:cNvSpPr/>
          <p:nvPr/>
        </p:nvSpPr>
        <p:spPr>
          <a:xfrm>
            <a:off y="3271726" x="3861001"/>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5" name="Shape 505"/>
          <p:cNvSpPr/>
          <p:nvPr/>
        </p:nvSpPr>
        <p:spPr>
          <a:xfrm>
            <a:off y="2010327" x="5173335"/>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6" name="Shape 506"/>
          <p:cNvSpPr/>
          <p:nvPr/>
        </p:nvSpPr>
        <p:spPr>
          <a:xfrm>
            <a:off y="3271726" x="5173335"/>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7" name="Shape 507"/>
          <p:cNvSpPr/>
          <p:nvPr/>
        </p:nvSpPr>
        <p:spPr>
          <a:xfrm>
            <a:off y="2306831" x="3302405"/>
            <a:ext cy="338462" cx="338462"/>
          </a:xfrm>
          <a:prstGeom prst="ellipse">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8" name="Shape 508"/>
          <p:cNvSpPr/>
          <p:nvPr/>
        </p:nvSpPr>
        <p:spPr>
          <a:xfrm>
            <a:off y="2746792" x="5545867"/>
            <a:ext cy="338462" cx="338462"/>
          </a:xfrm>
          <a:prstGeom prst="ellipse">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09" name="Shape 509"/>
          <p:cNvSpPr/>
          <p:nvPr/>
        </p:nvSpPr>
        <p:spPr>
          <a:xfrm>
            <a:off y="2645293" x="4572405"/>
            <a:ext cy="440063" cx="440063"/>
          </a:xfrm>
          <a:prstGeom prst="ellipse">
            <a:avLst/>
          </a:prstGeom>
          <a:solidFill>
            <a:srgbClr val="601724"/>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0" name="Shape 510"/>
          <p:cNvSpPr txBox="1"/>
          <p:nvPr/>
        </p:nvSpPr>
        <p:spPr>
          <a:xfrm>
            <a:off y="4076058" x="3861001"/>
            <a:ext cy="338554" cx="1989465"/>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600" lang="en-US" i="0">
                <a:solidFill>
                  <a:schemeClr val="dk1"/>
                </a:solidFill>
                <a:latin typeface="Helvetica Neue"/>
                <a:ea typeface="Helvetica Neue"/>
                <a:cs typeface="Helvetica Neue"/>
                <a:sym typeface="Helvetica Neue"/>
              </a:rPr>
              <a:t>RELATIONAL MAP</a:t>
            </a:r>
          </a:p>
        </p:txBody>
      </p:sp>
      <p:sp>
        <p:nvSpPr>
          <p:cNvPr id="511" name="Shape 511"/>
          <p:cNvSpPr/>
          <p:nvPr/>
        </p:nvSpPr>
        <p:spPr>
          <a:xfrm>
            <a:off y="1925658" x="1011715"/>
            <a:ext cy="1227868" cx="1227868"/>
          </a:xfrm>
          <a:prstGeom prst="ellipse">
            <a:avLst/>
          </a:prstGeom>
          <a:solidFill>
            <a:srgbClr val="601724">
              <a:alpha val="49803"/>
            </a:srgbClr>
          </a:solidFill>
          <a:ln w="9525"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2" name="Shape 512"/>
          <p:cNvSpPr/>
          <p:nvPr/>
        </p:nvSpPr>
        <p:spPr>
          <a:xfrm>
            <a:off y="2619523" x="584145"/>
            <a:ext cy="1227868" cx="1227868"/>
          </a:xfrm>
          <a:prstGeom prst="ellipse">
            <a:avLst/>
          </a:prstGeom>
          <a:solidFill>
            <a:srgbClr val="601724">
              <a:alpha val="49803"/>
            </a:srgbClr>
          </a:solidFill>
          <a:ln w="9525"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3" name="Shape 513"/>
          <p:cNvSpPr/>
          <p:nvPr/>
        </p:nvSpPr>
        <p:spPr>
          <a:xfrm>
            <a:off y="2619523" x="1447754"/>
            <a:ext cy="1227868" cx="1227868"/>
          </a:xfrm>
          <a:prstGeom prst="ellipse">
            <a:avLst/>
          </a:prstGeom>
          <a:solidFill>
            <a:srgbClr val="601724">
              <a:alpha val="49803"/>
            </a:srgbClr>
          </a:solidFill>
          <a:ln w="9525"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4" name="Shape 514"/>
          <p:cNvSpPr/>
          <p:nvPr/>
        </p:nvSpPr>
        <p:spPr>
          <a:xfrm>
            <a:off y="5554767" x="683450"/>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5" name="Shape 515"/>
          <p:cNvSpPr/>
          <p:nvPr/>
        </p:nvSpPr>
        <p:spPr>
          <a:xfrm>
            <a:off y="5557944" x="1951718"/>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16" name="Shape 516"/>
          <p:cNvSpPr/>
          <p:nvPr/>
        </p:nvSpPr>
        <p:spPr>
          <a:xfrm>
            <a:off y="5557944" x="3202492"/>
            <a:ext cy="575732" cx="575732"/>
          </a:xfrm>
          <a:prstGeom prst="ellipse">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517" name="Shape 517"/>
          <p:cNvCxnSpPr>
            <a:stCxn id="515" idx="2"/>
            <a:endCxn id="514" idx="6"/>
          </p:cNvCxnSpPr>
          <p:nvPr/>
        </p:nvCxnSpPr>
        <p:spPr>
          <a:xfrm rot="10800000">
            <a:off y="5842510" x="1259318"/>
            <a:ext cy="3300" cx="692400"/>
          </a:xfrm>
          <a:prstGeom prst="straightConnector1">
            <a:avLst/>
          </a:prstGeom>
          <a:noFill/>
          <a:ln w="25400" cap="flat">
            <a:solidFill>
              <a:srgbClr val="7F7F7F"/>
            </a:solidFill>
            <a:prstDash val="dot"/>
            <a:round/>
            <a:headEnd w="lg" len="lg" type="triangle"/>
            <a:tailEnd w="med" len="med" type="none"/>
          </a:ln>
        </p:spPr>
      </p:cxnSp>
      <p:cxnSp>
        <p:nvCxnSpPr>
          <p:cNvPr id="518" name="Shape 518"/>
          <p:cNvCxnSpPr>
            <a:stCxn id="516" idx="2"/>
            <a:endCxn id="515" idx="6"/>
          </p:cNvCxnSpPr>
          <p:nvPr/>
        </p:nvCxnSpPr>
        <p:spPr>
          <a:xfrm rot="10800000">
            <a:off y="5845810" x="2527492"/>
            <a:ext cy="0" cx="675000"/>
          </a:xfrm>
          <a:prstGeom prst="straightConnector1">
            <a:avLst/>
          </a:prstGeom>
          <a:noFill/>
          <a:ln w="25400" cap="flat">
            <a:solidFill>
              <a:srgbClr val="7F7F7F"/>
            </a:solidFill>
            <a:prstDash val="dot"/>
            <a:round/>
            <a:headEnd w="lg" len="lg" type="triangle"/>
            <a:tailEnd w="med" len="med" type="none"/>
          </a:ln>
        </p:spPr>
      </p:cxnSp>
      <p:cxnSp>
        <p:nvCxnSpPr>
          <p:cNvPr id="519" name="Shape 519"/>
          <p:cNvCxnSpPr>
            <a:endCxn id="516" idx="6"/>
          </p:cNvCxnSpPr>
          <p:nvPr/>
        </p:nvCxnSpPr>
        <p:spPr>
          <a:xfrm rot="10800000">
            <a:off y="5845810" x="3778224"/>
            <a:ext cy="3300" cx="658500"/>
          </a:xfrm>
          <a:prstGeom prst="straightConnector1">
            <a:avLst/>
          </a:prstGeom>
          <a:noFill/>
          <a:ln w="25400" cap="flat">
            <a:solidFill>
              <a:srgbClr val="7F7F7F"/>
            </a:solidFill>
            <a:prstDash val="dot"/>
            <a:round/>
            <a:headEnd w="lg" len="lg" type="triangle"/>
            <a:tailEnd w="med" len="med" type="none"/>
          </a:ln>
        </p:spPr>
      </p:cxnSp>
      <p:sp>
        <p:nvSpPr>
          <p:cNvPr id="520" name="Shape 520"/>
          <p:cNvSpPr txBox="1"/>
          <p:nvPr/>
        </p:nvSpPr>
        <p:spPr>
          <a:xfrm>
            <a:off y="6430692" x="1825031"/>
            <a:ext cy="338554" cx="1701184"/>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600" lang="en-US" i="0">
                <a:solidFill>
                  <a:schemeClr val="dk1"/>
                </a:solidFill>
                <a:latin typeface="Helvetica Neue"/>
                <a:ea typeface="Helvetica Neue"/>
                <a:cs typeface="Helvetica Neue"/>
                <a:sym typeface="Helvetica Neue"/>
              </a:rPr>
              <a:t>PROCESS MAP</a:t>
            </a:r>
          </a:p>
        </p:txBody>
      </p:sp>
      <p:sp>
        <p:nvSpPr>
          <p:cNvPr id="521" name="Shape 521"/>
          <p:cNvSpPr txBox="1"/>
          <p:nvPr/>
        </p:nvSpPr>
        <p:spPr>
          <a:xfrm>
            <a:off y="4076150" x="718289"/>
            <a:ext cy="338554" cx="179166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600" lang="en-US" i="0">
                <a:solidFill>
                  <a:schemeClr val="dk1"/>
                </a:solidFill>
                <a:latin typeface="Helvetica Neue"/>
                <a:ea typeface="Helvetica Neue"/>
                <a:cs typeface="Helvetica Neue"/>
                <a:sym typeface="Helvetica Neue"/>
              </a:rPr>
              <a:t>VENN DIAGRAM</a:t>
            </a:r>
          </a:p>
        </p:txBody>
      </p:sp>
      <p:pic>
        <p:nvPicPr>
          <p:cNvPr id="522" name="Shape 522"/>
          <p:cNvPicPr preferRelativeResize="0"/>
          <p:nvPr/>
        </p:nvPicPr>
        <p:blipFill rotWithShape="1">
          <a:blip r:embed="rId3">
            <a:alphaModFix/>
          </a:blip>
          <a:srcRect t="0" b="0" r="0" l="0"/>
          <a:stretch/>
        </p:blipFill>
        <p:spPr>
          <a:xfrm>
            <a:off y="4366753" x="5321976"/>
            <a:ext cy="2182478" cx="1964229"/>
          </a:xfrm>
          <a:prstGeom prst="rect">
            <a:avLst/>
          </a:prstGeom>
          <a:noFill/>
          <a:ln>
            <a:noFill/>
          </a:ln>
        </p:spPr>
      </p:pic>
      <p:sp>
        <p:nvSpPr>
          <p:cNvPr id="523" name="Shape 523"/>
          <p:cNvSpPr txBox="1"/>
          <p:nvPr/>
        </p:nvSpPr>
        <p:spPr>
          <a:xfrm>
            <a:off y="6449619" x="5418210"/>
            <a:ext cy="338554" cx="186799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600" lang="en-US" i="0">
                <a:solidFill>
                  <a:schemeClr val="dk1"/>
                </a:solidFill>
                <a:latin typeface="Helvetica Neue"/>
                <a:ea typeface="Helvetica Neue"/>
                <a:cs typeface="Helvetica Neue"/>
                <a:sym typeface="Helvetica Neue"/>
              </a:rPr>
              <a:t>METAPHOR MAP</a:t>
            </a:r>
          </a:p>
        </p:txBody>
      </p:sp>
      <p:sp>
        <p:nvSpPr>
          <p:cNvPr id="524" name="Shape 524"/>
          <p:cNvSpPr txBox="1"/>
          <p:nvPr/>
        </p:nvSpPr>
        <p:spPr>
          <a:xfrm>
            <a:off y="4076150" x="6847242"/>
            <a:ext cy="338554" cx="1989465"/>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600" lang="en-US" i="0">
                <a:solidFill>
                  <a:schemeClr val="dk1"/>
                </a:solidFill>
                <a:latin typeface="Helvetica Neue"/>
                <a:ea typeface="Helvetica Neue"/>
                <a:cs typeface="Helvetica Neue"/>
                <a:sym typeface="Helvetica Neue"/>
              </a:rPr>
              <a:t>RELATIONAL MAP</a:t>
            </a:r>
          </a:p>
        </p:txBody>
      </p:sp>
      <p:sp>
        <p:nvSpPr>
          <p:cNvPr id="525" name="Shape 525"/>
          <p:cNvSpPr/>
          <p:nvPr/>
        </p:nvSpPr>
        <p:spPr>
          <a:xfrm>
            <a:off y="1832527" x="7526867"/>
            <a:ext cy="592666" cx="592666"/>
          </a:xfrm>
          <a:prstGeom prst="rect">
            <a:avLst/>
          </a:prstGeom>
          <a:solidFill>
            <a:srgbClr val="601724"/>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26" name="Shape 526"/>
          <p:cNvSpPr/>
          <p:nvPr/>
        </p:nvSpPr>
        <p:spPr>
          <a:xfrm>
            <a:off y="2606043" x="6985000"/>
            <a:ext cy="414867" cx="414867"/>
          </a:xfrm>
          <a:prstGeom prst="rect">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27" name="Shape 527"/>
          <p:cNvSpPr/>
          <p:nvPr/>
        </p:nvSpPr>
        <p:spPr>
          <a:xfrm>
            <a:off y="2606043" x="7619996"/>
            <a:ext cy="414867" cx="414867"/>
          </a:xfrm>
          <a:prstGeom prst="rect">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28" name="Shape 528"/>
          <p:cNvSpPr/>
          <p:nvPr/>
        </p:nvSpPr>
        <p:spPr>
          <a:xfrm>
            <a:off y="2606043" x="8260967"/>
            <a:ext cy="414867" cx="414867"/>
          </a:xfrm>
          <a:prstGeom prst="rect">
            <a:avLst/>
          </a:prstGeom>
          <a:solidFill>
            <a:schemeClr val="lt1"/>
          </a:solidFill>
          <a:ln w="889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29" name="Shape 529"/>
          <p:cNvSpPr/>
          <p:nvPr/>
        </p:nvSpPr>
        <p:spPr>
          <a:xfrm>
            <a:off y="3239657" x="7286207"/>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0" name="Shape 530"/>
          <p:cNvSpPr/>
          <p:nvPr/>
        </p:nvSpPr>
        <p:spPr>
          <a:xfrm>
            <a:off y="3708914" x="7286207"/>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1" name="Shape 531"/>
          <p:cNvSpPr/>
          <p:nvPr/>
        </p:nvSpPr>
        <p:spPr>
          <a:xfrm>
            <a:off y="3241453" x="6818803"/>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2" name="Shape 532"/>
          <p:cNvSpPr/>
          <p:nvPr/>
        </p:nvSpPr>
        <p:spPr>
          <a:xfrm>
            <a:off y="3710710" x="6818803"/>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533" name="Shape 533"/>
          <p:cNvCxnSpPr/>
          <p:nvPr/>
        </p:nvCxnSpPr>
        <p:spPr>
          <a:xfrm rot="5400000">
            <a:off y="3631558" x="8186111"/>
            <a:ext cy="1587" cx="168051"/>
          </a:xfrm>
          <a:prstGeom prst="straightConnector1">
            <a:avLst/>
          </a:prstGeom>
          <a:noFill/>
          <a:ln w="25400" cap="flat">
            <a:solidFill>
              <a:srgbClr val="7F7F7F"/>
            </a:solidFill>
            <a:prstDash val="dot"/>
            <a:round/>
            <a:headEnd w="med" len="med" type="none"/>
            <a:tailEnd w="med" len="med" type="none"/>
          </a:ln>
        </p:spPr>
      </p:cxnSp>
      <p:cxnSp>
        <p:nvCxnSpPr>
          <p:cNvPr id="534" name="Shape 534"/>
          <p:cNvCxnSpPr/>
          <p:nvPr/>
        </p:nvCxnSpPr>
        <p:spPr>
          <a:xfrm rot="5400000">
            <a:off y="3629761" x="8653515"/>
            <a:ext cy="1587" cx="168051"/>
          </a:xfrm>
          <a:prstGeom prst="straightConnector1">
            <a:avLst/>
          </a:prstGeom>
          <a:noFill/>
          <a:ln w="25400" cap="flat">
            <a:solidFill>
              <a:srgbClr val="7F7F7F"/>
            </a:solidFill>
            <a:prstDash val="dot"/>
            <a:round/>
            <a:headEnd w="med" len="med" type="none"/>
            <a:tailEnd w="med" len="med" type="none"/>
          </a:ln>
        </p:spPr>
      </p:cxnSp>
      <p:sp>
        <p:nvSpPr>
          <p:cNvPr id="535" name="Shape 535"/>
          <p:cNvSpPr/>
          <p:nvPr/>
        </p:nvSpPr>
        <p:spPr>
          <a:xfrm>
            <a:off y="3244530" x="8586938"/>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6" name="Shape 536"/>
          <p:cNvSpPr/>
          <p:nvPr/>
        </p:nvSpPr>
        <p:spPr>
          <a:xfrm>
            <a:off y="3713787" x="8586938"/>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7" name="Shape 537"/>
          <p:cNvSpPr/>
          <p:nvPr/>
        </p:nvSpPr>
        <p:spPr>
          <a:xfrm>
            <a:off y="3246326" x="8119534"/>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538" name="Shape 538"/>
          <p:cNvSpPr/>
          <p:nvPr/>
        </p:nvSpPr>
        <p:spPr>
          <a:xfrm>
            <a:off y="3715583" x="8119534"/>
            <a:ext cy="301205" cx="301205"/>
          </a:xfrm>
          <a:prstGeom prst="rect">
            <a:avLst/>
          </a:prstGeom>
          <a:solidFill>
            <a:schemeClr val="lt1"/>
          </a:solidFill>
          <a:ln w="50800" cap="flat">
            <a:solidFill>
              <a:srgbClr val="601724"/>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2" name="Shape 542"/>
        <p:cNvGrpSpPr/>
        <p:nvPr/>
      </p:nvGrpSpPr>
      <p:grpSpPr>
        <a:xfrm>
          <a:off y="0" x="0"/>
          <a:ext cy="0" cx="0"/>
          <a:chOff y="0" x="0"/>
          <a:chExt cy="0" cx="0"/>
        </a:xfrm>
      </p:grpSpPr>
      <p:sp>
        <p:nvSpPr>
          <p:cNvPr id="543" name="Shape 543"/>
          <p:cNvSpPr txBox="1"/>
          <p:nvPr>
            <p:ph type="title"/>
          </p:nvPr>
        </p:nvSpPr>
        <p:spPr>
          <a:xfrm>
            <a:off y="136937" x="402100"/>
            <a:ext cy="1143000" cx="8229600"/>
          </a:xfrm>
          <a:prstGeom prst="rect">
            <a:avLst/>
          </a:prstGeom>
        </p:spPr>
        <p:txBody>
          <a:bodyPr bIns="91425" rIns="91425" lIns="91425" tIns="91425" anchor="ctr" anchorCtr="0">
            <a:noAutofit/>
          </a:bodyPr>
          <a:lstStyle/>
          <a:p>
            <a:pPr>
              <a:spcBef>
                <a:spcPts val="0"/>
              </a:spcBef>
              <a:buNone/>
            </a:pPr>
            <a:r>
              <a:rPr sz="3600" lang="en-US">
                <a:solidFill>
                  <a:srgbClr val="0000FF"/>
                </a:solidFill>
                <a:latin typeface="Calibri"/>
                <a:ea typeface="Calibri"/>
                <a:cs typeface="Calibri"/>
                <a:sym typeface="Calibri"/>
              </a:rPr>
              <a:t>An Innovation Ecosystem</a:t>
            </a:r>
          </a:p>
        </p:txBody>
      </p:sp>
      <p:sp>
        <p:nvSpPr>
          <p:cNvPr id="544" name="Shape 544"/>
          <p:cNvSpPr txBox="1"/>
          <p:nvPr>
            <p:ph idx="1" type="body"/>
          </p:nvPr>
        </p:nvSpPr>
        <p:spPr>
          <a:xfrm rot="5400000">
            <a:off y="-251550" x="2308949"/>
            <a:ext cy="8229600" cx="4526100"/>
          </a:xfrm>
          <a:prstGeom prst="rect">
            <a:avLst/>
          </a:prstGeom>
        </p:spPr>
        <p:txBody>
          <a:bodyPr bIns="91425" rIns="91425" lIns="91425" tIns="91425" anchor="t" anchorCtr="0">
            <a:noAutofit/>
          </a:bodyPr>
          <a:lstStyle/>
          <a:p>
            <a:pPr>
              <a:spcBef>
                <a:spcPts val="0"/>
              </a:spcBef>
              <a:buNone/>
            </a:pPr>
            <a:r>
              <a:rPr lang="en-US"/>
              <a:t> </a:t>
            </a:r>
          </a:p>
        </p:txBody>
      </p:sp>
      <p:pic>
        <p:nvPicPr>
          <p:cNvPr id="545" name="Shape 545"/>
          <p:cNvPicPr preferRelativeResize="0"/>
          <p:nvPr/>
        </p:nvPicPr>
        <p:blipFill rotWithShape="1">
          <a:blip r:embed="rId3">
            <a:alphaModFix/>
          </a:blip>
          <a:srcRect t="0" b="0" r="0" l="0"/>
          <a:stretch/>
        </p:blipFill>
        <p:spPr>
          <a:xfrm>
            <a:off y="1279950" x="1681025"/>
            <a:ext cy="4978500" cx="5943599"/>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y="0" x="0"/>
          <a:ext cy="0" cx="0"/>
          <a:chOff y="0" x="0"/>
          <a:chExt cy="0" cx="0"/>
        </a:xfrm>
      </p:grpSpPr>
      <p:sp>
        <p:nvSpPr>
          <p:cNvPr id="550" name="Shape 550"/>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sz="4800" lang="en-US">
                <a:solidFill>
                  <a:srgbClr val="0000FF"/>
                </a:solidFill>
                <a:latin typeface="Calibri"/>
                <a:ea typeface="Calibri"/>
                <a:cs typeface="Calibri"/>
                <a:sym typeface="Calibri"/>
              </a:rPr>
              <a:t>An Innovation Ecosystem</a:t>
            </a:r>
          </a:p>
        </p:txBody>
      </p:sp>
      <p:sp>
        <p:nvSpPr>
          <p:cNvPr id="551" name="Shape 551"/>
          <p:cNvSpPr txBox="1"/>
          <p:nvPr>
            <p:ph idx="1" type="body"/>
          </p:nvPr>
        </p:nvSpPr>
        <p:spPr>
          <a:xfrm rot="5400000">
            <a:off y="-251550" x="2308949"/>
            <a:ext cy="8229600" cx="4526100"/>
          </a:xfrm>
          <a:prstGeom prst="rect">
            <a:avLst/>
          </a:prstGeom>
        </p:spPr>
        <p:txBody>
          <a:bodyPr bIns="91425" rIns="91425" lIns="91425" tIns="91425" anchor="t" anchorCtr="0">
            <a:noAutofit/>
          </a:bodyPr>
          <a:lstStyle/>
          <a:p>
            <a:pPr>
              <a:spcBef>
                <a:spcPts val="0"/>
              </a:spcBef>
              <a:buNone/>
            </a:pPr>
            <a:r>
              <a:t/>
            </a:r>
            <a:endParaRPr/>
          </a:p>
        </p:txBody>
      </p:sp>
      <p:pic>
        <p:nvPicPr>
          <p:cNvPr id="552" name="Shape 552"/>
          <p:cNvPicPr preferRelativeResize="0"/>
          <p:nvPr/>
        </p:nvPicPr>
        <p:blipFill>
          <a:blip r:embed="rId3">
            <a:alphaModFix/>
          </a:blip>
          <a:stretch>
            <a:fillRect/>
          </a:stretch>
        </p:blipFill>
        <p:spPr>
          <a:xfrm>
            <a:off y="1600200" x="152400"/>
            <a:ext cy="4326375" cx="853440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y="0" x="0"/>
          <a:ext cy="0" cx="0"/>
          <a:chOff y="0" x="0"/>
          <a:chExt cy="0" cx="0"/>
        </a:xfrm>
      </p:grpSpPr>
      <p:pic>
        <p:nvPicPr>
          <p:cNvPr id="557" name="Shape 557"/>
          <p:cNvPicPr preferRelativeResize="0"/>
          <p:nvPr/>
        </p:nvPicPr>
        <p:blipFill rotWithShape="1">
          <a:blip r:embed="rId3">
            <a:alphaModFix/>
          </a:blip>
          <a:srcRect t="0" b="0" r="0" l="0"/>
          <a:stretch/>
        </p:blipFill>
        <p:spPr>
          <a:xfrm>
            <a:off y="0" x="-1143000"/>
            <a:ext cy="6858000" cx="10286999"/>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y="0" x="0"/>
          <a:ext cy="0" cx="0"/>
          <a:chOff y="0" x="0"/>
          <a:chExt cy="0" cx="0"/>
        </a:xfrm>
      </p:grpSpPr>
      <p:sp>
        <p:nvSpPr>
          <p:cNvPr id="563" name="Shape 563"/>
          <p:cNvSpPr txBox="1"/>
          <p:nvPr/>
        </p:nvSpPr>
        <p:spPr>
          <a:xfrm>
            <a:off y="1901425" x="930225"/>
            <a:ext cy="3647999" cx="7156200"/>
          </a:xfrm>
          <a:prstGeom prst="rect">
            <a:avLst/>
          </a:prstGeom>
          <a:noFill/>
          <a:ln>
            <a:noFill/>
          </a:ln>
        </p:spPr>
        <p:txBody>
          <a:bodyPr bIns="91425" rIns="91425" lIns="91425" tIns="91425" anchor="t" anchorCtr="0">
            <a:noAutofit/>
          </a:bodyPr>
          <a:lstStyle/>
          <a:p>
            <a:pPr algn="l" rtl="0">
              <a:spcBef>
                <a:spcPts val="0"/>
              </a:spcBef>
              <a:buNone/>
            </a:pPr>
            <a:r>
              <a:rPr sz="2400" lang="en-US">
                <a:latin typeface="Calibri"/>
                <a:ea typeface="Calibri"/>
                <a:cs typeface="Calibri"/>
                <a:sym typeface="Calibri"/>
              </a:rPr>
              <a:t>20 minutes	 	Produce a model</a:t>
            </a:r>
          </a:p>
          <a:p>
            <a:pPr algn="ctr" rtl="0">
              <a:spcBef>
                <a:spcPts val="0"/>
              </a:spcBef>
              <a:buNone/>
            </a:pPr>
            <a:r>
              <a:t/>
            </a:r>
            <a:endParaRPr sz="2400">
              <a:latin typeface="Calibri"/>
              <a:ea typeface="Calibri"/>
              <a:cs typeface="Calibri"/>
              <a:sym typeface="Calibri"/>
            </a:endParaRPr>
          </a:p>
          <a:p>
            <a:pPr algn="l" rtl="0">
              <a:spcBef>
                <a:spcPts val="0"/>
              </a:spcBef>
              <a:buNone/>
            </a:pPr>
            <a:r>
              <a:rPr sz="2400" lang="en-US">
                <a:latin typeface="Calibri"/>
                <a:ea typeface="Calibri"/>
                <a:cs typeface="Calibri"/>
                <a:sym typeface="Calibri"/>
              </a:rPr>
              <a:t>90 second			Reports</a:t>
            </a:r>
          </a:p>
          <a:p>
            <a:pPr algn="ctr" rtl="0">
              <a:spcBef>
                <a:spcPts val="0"/>
              </a:spcBef>
              <a:buNone/>
            </a:pPr>
            <a:r>
              <a:t/>
            </a:r>
            <a:endParaRPr sz="2400">
              <a:latin typeface="Calibri"/>
              <a:ea typeface="Calibri"/>
              <a:cs typeface="Calibri"/>
              <a:sym typeface="Calibri"/>
            </a:endParaRPr>
          </a:p>
          <a:p>
            <a:pPr algn="l" rtl="0">
              <a:spcBef>
                <a:spcPts val="0"/>
              </a:spcBef>
              <a:buNone/>
            </a:pPr>
            <a:r>
              <a:rPr sz="2400" lang="en-US">
                <a:latin typeface="Calibri"/>
                <a:ea typeface="Calibri"/>
                <a:cs typeface="Calibri"/>
                <a:sym typeface="Calibri"/>
              </a:rPr>
              <a:t>5 minutes			Feedback (stress test with stickies)</a:t>
            </a:r>
          </a:p>
          <a:p>
            <a:pPr algn="ctr" rtl="0">
              <a:spcBef>
                <a:spcPts val="0"/>
              </a:spcBef>
              <a:buNone/>
            </a:pPr>
            <a:r>
              <a:t/>
            </a:r>
            <a:endParaRPr sz="2400">
              <a:latin typeface="Calibri"/>
              <a:ea typeface="Calibri"/>
              <a:cs typeface="Calibri"/>
              <a:sym typeface="Calibri"/>
            </a:endParaRPr>
          </a:p>
          <a:p>
            <a:pPr algn="l" rtl="0" indent="0" marL="0">
              <a:spcBef>
                <a:spcPts val="0"/>
              </a:spcBef>
              <a:buNone/>
            </a:pPr>
            <a:r>
              <a:rPr sz="2400" lang="en-US">
                <a:latin typeface="Calibri"/>
                <a:ea typeface="Calibri"/>
                <a:cs typeface="Calibri"/>
                <a:sym typeface="Calibri"/>
              </a:rPr>
              <a:t>30 seconds		Do the shuffle (mash up)</a:t>
            </a:r>
          </a:p>
          <a:p>
            <a:pPr algn="ctr" rtl="0">
              <a:spcBef>
                <a:spcPts val="0"/>
              </a:spcBef>
              <a:buNone/>
            </a:pPr>
            <a:r>
              <a:t/>
            </a:r>
            <a:endParaRPr sz="2400">
              <a:latin typeface="Calibri"/>
              <a:ea typeface="Calibri"/>
              <a:cs typeface="Calibri"/>
              <a:sym typeface="Calibri"/>
            </a:endParaRPr>
          </a:p>
          <a:p>
            <a:pPr algn="l" indent="0" marL="2743200">
              <a:spcBef>
                <a:spcPts val="0"/>
              </a:spcBef>
              <a:buNone/>
            </a:pPr>
            <a:r>
              <a:rPr b="1" sz="3000" lang="en-US">
                <a:latin typeface="Calibri"/>
                <a:ea typeface="Calibri"/>
                <a:cs typeface="Calibri"/>
                <a:sym typeface="Calibri"/>
              </a:rPr>
              <a:t>Do it again</a:t>
            </a:r>
          </a:p>
        </p:txBody>
      </p:sp>
      <p:sp>
        <p:nvSpPr>
          <p:cNvPr id="564" name="Shape 564"/>
          <p:cNvSpPr txBox="1"/>
          <p:nvPr/>
        </p:nvSpPr>
        <p:spPr>
          <a:xfrm>
            <a:off y="741700" x="241675"/>
            <a:ext cy="869399" cx="7621499"/>
          </a:xfrm>
          <a:prstGeom prst="rect">
            <a:avLst/>
          </a:prstGeom>
          <a:noFill/>
          <a:ln>
            <a:noFill/>
          </a:ln>
        </p:spPr>
        <p:txBody>
          <a:bodyPr bIns="91425" rIns="91425" lIns="91425" tIns="91425" anchor="t" anchorCtr="0">
            <a:noAutofit/>
          </a:bodyPr>
          <a:lstStyle/>
          <a:p>
            <a:pPr algn="l">
              <a:spcBef>
                <a:spcPts val="0"/>
              </a:spcBef>
              <a:buNone/>
            </a:pPr>
            <a:r>
              <a:rPr sz="4800" lang="en-US">
                <a:solidFill>
                  <a:srgbClr val="0000FF"/>
                </a:solidFill>
                <a:latin typeface="Calibri"/>
                <a:ea typeface="Calibri"/>
                <a:cs typeface="Calibri"/>
                <a:sym typeface="Calibri"/>
              </a:rPr>
              <a:t>Task: Model Two Iterations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ctrTitle"/>
          </p:nvPr>
        </p:nvSpPr>
        <p:spPr>
          <a:xfrm>
            <a:off y="110900" x="494700"/>
            <a:ext cy="1470000" cx="7772400"/>
          </a:xfrm>
          <a:prstGeom prst="rect">
            <a:avLst/>
          </a:prstGeom>
        </p:spPr>
        <p:txBody>
          <a:bodyPr bIns="91425" rIns="91425" lIns="91425" tIns="91425" anchor="t" anchorCtr="0">
            <a:noAutofit/>
          </a:bodyPr>
          <a:lstStyle/>
          <a:p>
            <a:pPr algn="l">
              <a:spcBef>
                <a:spcPts val="0"/>
              </a:spcBef>
              <a:buNone/>
            </a:pPr>
            <a:r>
              <a:rPr b="1" sz="3600" lang="en-US">
                <a:solidFill>
                  <a:srgbClr val="0000FF"/>
                </a:solidFill>
              </a:rPr>
              <a:t>Expectations of this Group</a:t>
            </a:r>
          </a:p>
        </p:txBody>
      </p:sp>
      <p:sp>
        <p:nvSpPr>
          <p:cNvPr id="168" name="Shape 168"/>
          <p:cNvSpPr txBox="1"/>
          <p:nvPr>
            <p:ph idx="1" type="subTitle"/>
          </p:nvPr>
        </p:nvSpPr>
        <p:spPr>
          <a:xfrm>
            <a:off y="890000" x="428650"/>
            <a:ext cy="5331900" cx="8531699"/>
          </a:xfrm>
          <a:prstGeom prst="rect">
            <a:avLst/>
          </a:prstGeom>
        </p:spPr>
        <p:txBody>
          <a:bodyPr bIns="91425" rIns="91425" lIns="91425" tIns="91425" anchor="t" anchorCtr="0">
            <a:noAutofit/>
          </a:bodyPr>
          <a:lstStyle/>
          <a:p>
            <a:pPr algn="l" rtl="0">
              <a:spcBef>
                <a:spcPts val="0"/>
              </a:spcBef>
              <a:buNone/>
            </a:pPr>
            <a:r>
              <a:rPr sz="3000" lang="en-US">
                <a:latin typeface="Calibri"/>
                <a:ea typeface="Calibri"/>
                <a:cs typeface="Calibri"/>
                <a:sym typeface="Calibri"/>
              </a:rPr>
              <a:t>Two “deliverables” …</a:t>
            </a:r>
          </a:p>
          <a:p>
            <a:pPr algn="l" rtl="0" lvl="0" indent="-419100" marL="457200">
              <a:spcBef>
                <a:spcPts val="0"/>
              </a:spcBef>
              <a:buClr>
                <a:srgbClr val="888888"/>
              </a:buClr>
              <a:buSzPct val="100000"/>
              <a:buFont typeface="Calibri"/>
              <a:buAutoNum type="arabicPeriod"/>
            </a:pPr>
            <a:r>
              <a:rPr sz="3000" lang="en-US">
                <a:latin typeface="Calibri"/>
                <a:ea typeface="Calibri"/>
                <a:cs typeface="Calibri"/>
                <a:sym typeface="Calibri"/>
              </a:rPr>
              <a:t>Pecha Kucha (</a:t>
            </a:r>
            <a:r>
              <a:rPr sz="3000" lang="en-US">
                <a:solidFill>
                  <a:schemeClr val="dk1"/>
                </a:solidFill>
                <a:latin typeface="Calibri"/>
                <a:ea typeface="Calibri"/>
                <a:cs typeface="Calibri"/>
                <a:sym typeface="Calibri"/>
              </a:rPr>
              <a:t>20 slides, 20 seconds each) </a:t>
            </a:r>
            <a:r>
              <a:rPr sz="3000" lang="en-US">
                <a:latin typeface="Calibri"/>
                <a:ea typeface="Calibri"/>
                <a:cs typeface="Calibri"/>
                <a:sym typeface="Calibri"/>
              </a:rPr>
              <a:t>presentation Thursday night</a:t>
            </a:r>
          </a:p>
          <a:p>
            <a:pPr algn="l" rtl="0" lvl="0" indent="-419100" marL="457200">
              <a:spcBef>
                <a:spcPts val="0"/>
              </a:spcBef>
              <a:buClr>
                <a:srgbClr val="888888"/>
              </a:buClr>
              <a:buSzPct val="100000"/>
              <a:buFont typeface="Calibri"/>
              <a:buAutoNum type="arabicPeriod"/>
            </a:pPr>
            <a:r>
              <a:rPr sz="3000" lang="en-US">
                <a:latin typeface="Calibri"/>
                <a:ea typeface="Calibri"/>
                <a:cs typeface="Calibri"/>
                <a:sym typeface="Calibri"/>
              </a:rPr>
              <a:t>Facilitate an engaging discussion on Saturday morning (approx. 2 hours) which includes…</a:t>
            </a:r>
          </a:p>
          <a:p>
            <a:pPr algn="l" rtl="0" lvl="1" indent="-419100" marL="914400">
              <a:spcBef>
                <a:spcPts val="0"/>
              </a:spcBef>
              <a:buClr>
                <a:srgbClr val="888888"/>
              </a:buClr>
              <a:buSzPct val="100000"/>
              <a:buFont typeface="Calibri"/>
              <a:buAutoNum type="alphaLcPeriod"/>
            </a:pPr>
            <a:r>
              <a:rPr sz="3000" lang="en-US">
                <a:latin typeface="Calibri"/>
                <a:ea typeface="Calibri"/>
                <a:cs typeface="Calibri"/>
                <a:sym typeface="Calibri"/>
              </a:rPr>
              <a:t>Stress testing your storyboard </a:t>
            </a:r>
            <a:r>
              <a:rPr sz="3000" lang="en-US">
                <a:solidFill>
                  <a:schemeClr val="dk1"/>
                </a:solidFill>
                <a:latin typeface="Calibri"/>
                <a:ea typeface="Calibri"/>
                <a:cs typeface="Calibri"/>
                <a:sym typeface="Calibri"/>
              </a:rPr>
              <a:t>or model of Glo.WIN that shows the concept and operation and possibilities for implementing it and</a:t>
            </a:r>
          </a:p>
          <a:p>
            <a:pPr algn="l" rtl="0" lvl="1" indent="-419100" marL="914400">
              <a:spcBef>
                <a:spcPts val="0"/>
              </a:spcBef>
              <a:buClr>
                <a:schemeClr val="dk1"/>
              </a:buClr>
              <a:buSzPct val="100000"/>
              <a:buFont typeface="Calibri"/>
              <a:buAutoNum type="alphaLcPeriod"/>
            </a:pPr>
            <a:r>
              <a:rPr sz="3000" lang="en-US">
                <a:solidFill>
                  <a:schemeClr val="dk1"/>
                </a:solidFill>
                <a:latin typeface="Calibri"/>
                <a:ea typeface="Calibri"/>
                <a:cs typeface="Calibri"/>
                <a:sym typeface="Calibri"/>
              </a:rPr>
              <a:t>Coming to agreement on next steps between now and Leuven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8" name="Shape 568"/>
        <p:cNvGrpSpPr/>
        <p:nvPr/>
      </p:nvGrpSpPr>
      <p:grpSpPr>
        <a:xfrm>
          <a:off y="0" x="0"/>
          <a:ext cy="0" cx="0"/>
          <a:chOff y="0" x="0"/>
          <a:chExt cy="0" cx="0"/>
        </a:xfrm>
      </p:grpSpPr>
      <p:sp>
        <p:nvSpPr>
          <p:cNvPr id="569" name="Shape 569"/>
          <p:cNvSpPr txBox="1"/>
          <p:nvPr>
            <p:ph type="ctrTitle"/>
          </p:nvPr>
        </p:nvSpPr>
        <p:spPr>
          <a:xfrm>
            <a:off y="2143641" x="682366"/>
            <a:ext cy="1470024" cx="7594599"/>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strike="noStrike" u="none" b="1" cap="none" baseline="0" sz="9600" lang="en-US" i="0">
                <a:solidFill>
                  <a:srgbClr val="0000FF"/>
                </a:solidFill>
                <a:latin typeface="Calibri"/>
                <a:ea typeface="Calibri"/>
                <a:cs typeface="Calibri"/>
                <a:sym typeface="Calibri"/>
              </a:rPr>
              <a:t>Invigorate</a:t>
            </a:r>
            <a:br>
              <a:rPr strike="noStrike" u="none" b="0" cap="none" baseline="0" sz="9600" lang="en-US" i="0">
                <a:solidFill>
                  <a:srgbClr val="0000FF"/>
                </a:solidFill>
                <a:latin typeface="Calibri"/>
                <a:ea typeface="Calibri"/>
                <a:cs typeface="Calibri"/>
                <a:sym typeface="Calibri"/>
              </a:rPr>
            </a:br>
          </a:p>
        </p:txBody>
      </p:sp>
      <p:sp>
        <p:nvSpPr>
          <p:cNvPr id="570" name="Shape 570"/>
          <p:cNvSpPr txBox="1"/>
          <p:nvPr>
            <p:ph idx="11" type="ftr"/>
          </p:nvPr>
        </p:nvSpPr>
        <p:spPr>
          <a:xfrm>
            <a:off y="6356350" x="2939832"/>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a:t>
            </a:r>
          </a:p>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Bernard J Mohr, Don DeGuerre, Doug Austrom</a:t>
            </a:r>
          </a:p>
          <a:p>
            <a:pPr algn="l" rtl="0" lvl="0" marR="0" indent="0" marL="0">
              <a:spcBef>
                <a:spcPts val="0"/>
              </a:spcBef>
              <a:buNone/>
            </a:pPr>
            <a:r>
              <a:t/>
            </a:r>
            <a:endParaRPr strike="noStrike" u="none" b="0" cap="none" baseline="0" sz="1200" i="0">
              <a:solidFill>
                <a:srgbClr val="888888"/>
              </a:solidFill>
              <a:latin typeface="Calibri"/>
              <a:ea typeface="Calibri"/>
              <a:cs typeface="Calibri"/>
              <a:sym typeface="Calibri"/>
            </a:endParaRPr>
          </a:p>
        </p:txBody>
      </p:sp>
      <p:sp>
        <p:nvSpPr>
          <p:cNvPr id="571" name="Shape 57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572" name="Shape 572"/>
          <p:cNvSpPr/>
          <p:nvPr/>
        </p:nvSpPr>
        <p:spPr>
          <a:xfrm>
            <a:off y="3244333" x="4479667"/>
            <a:ext cy="369332" cx="18466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y="0" x="0"/>
          <a:ext cy="0" cx="0"/>
          <a:chOff y="0" x="0"/>
          <a:chExt cy="0" cx="0"/>
        </a:xfrm>
      </p:grpSpPr>
      <p:sp>
        <p:nvSpPr>
          <p:cNvPr id="577" name="Shape 577"/>
          <p:cNvSpPr txBox="1"/>
          <p:nvPr>
            <p:ph type="ctrTitle"/>
          </p:nvPr>
        </p:nvSpPr>
        <p:spPr>
          <a:xfrm>
            <a:off y="38100" x="101600"/>
            <a:ext cy="1320899" cx="8445600"/>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trike="noStrike" u="none" b="0" cap="none" baseline="0" sz="2800" lang="en-US" i="0">
                <a:solidFill>
                  <a:srgbClr val="0000FF"/>
                </a:solidFill>
                <a:latin typeface="Calibri"/>
                <a:ea typeface="Calibri"/>
                <a:cs typeface="Calibri"/>
                <a:sym typeface="Calibri"/>
              </a:rPr>
              <a:t>Our Workshop Agenda – using the “live” case challenge of designing a global network, we will work through the PPI process</a:t>
            </a:r>
          </a:p>
        </p:txBody>
      </p:sp>
      <p:sp>
        <p:nvSpPr>
          <p:cNvPr id="578" name="Shape 578"/>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579" name="Shape 579"/>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580" name="Shape 580"/>
          <p:cNvSpPr txBox="1"/>
          <p:nvPr/>
        </p:nvSpPr>
        <p:spPr>
          <a:xfrm>
            <a:off y="1358900" x="2086857"/>
            <a:ext cy="5540099" cx="70572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US" i="0">
                <a:solidFill>
                  <a:srgbClr val="0000FF"/>
                </a:solidFill>
                <a:latin typeface="Calibri"/>
                <a:ea typeface="Calibri"/>
                <a:cs typeface="Calibri"/>
                <a:sym typeface="Calibri"/>
              </a:rPr>
              <a:t>Inquire</a:t>
            </a:r>
            <a:r>
              <a:rPr strike="noStrike" u="none" b="0" cap="none" baseline="0" sz="2400" lang="en-US" i="0">
                <a:solidFill>
                  <a:srgbClr val="0000FF"/>
                </a:solidFill>
                <a:latin typeface="Calibri"/>
                <a:ea typeface="Calibri"/>
                <a:cs typeface="Calibri"/>
                <a:sym typeface="Calibri"/>
              </a:rPr>
              <a:t> </a:t>
            </a:r>
            <a:r>
              <a:rPr strike="noStrike" u="none" b="0" cap="none" baseline="0" sz="2400" lang="en-US" i="0">
                <a:solidFill>
                  <a:schemeClr val="dk1"/>
                </a:solidFill>
                <a:latin typeface="Calibri"/>
                <a:ea typeface="Calibri"/>
                <a:cs typeface="Calibri"/>
                <a:sym typeface="Calibri"/>
              </a:rPr>
              <a:t>(How Have We/</a:t>
            </a:r>
            <a:r>
              <a:rPr b="1" sz="2400" lang="en-US">
                <a:solidFill>
                  <a:srgbClr val="0000FF"/>
                </a:solidFill>
                <a:latin typeface="Calibri"/>
                <a:ea typeface="Calibri"/>
                <a:cs typeface="Calibri"/>
                <a:sym typeface="Calibri"/>
              </a:rPr>
              <a:t>HHW</a:t>
            </a:r>
            <a:r>
              <a:rPr strike="noStrike" u="none" b="0" cap="none" baseline="0" sz="2400" lang="en-US" i="0">
                <a:solidFill>
                  <a:schemeClr val="dk1"/>
                </a:solidFill>
                <a:latin typeface="Calibri"/>
                <a:ea typeface="Calibri"/>
                <a:cs typeface="Calibri"/>
                <a:sym typeface="Calibri"/>
              </a:rPr>
              <a:t>)</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Frame Transformational Inquiry Topic</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Collect stories and other data</a:t>
            </a:r>
          </a:p>
          <a:p>
            <a:pPr algn="l" rtl="0" lvl="1" marR="0" indent="-285750" marL="74295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Extract Insights</a:t>
            </a:r>
          </a:p>
          <a:p>
            <a:pPr algn="l" rtl="0" lvl="0" marR="0" indent="0" marL="0">
              <a:spcBef>
                <a:spcPts val="0"/>
              </a:spcBef>
              <a:buSzPct val="25000"/>
              <a:buNone/>
            </a:pPr>
            <a:r>
              <a:rPr strike="noStrike" u="none" b="1" cap="none" baseline="0" sz="2800" lang="en-US" i="0">
                <a:latin typeface="Calibri"/>
                <a:ea typeface="Calibri"/>
                <a:cs typeface="Calibri"/>
                <a:sym typeface="Calibri"/>
              </a:rPr>
              <a:t>Imagine </a:t>
            </a:r>
            <a:r>
              <a:rPr strike="noStrike" u="none" b="0" cap="none" baseline="0" sz="2400" lang="en-US" i="0">
                <a:latin typeface="Calibri"/>
                <a:ea typeface="Calibri"/>
                <a:cs typeface="Calibri"/>
                <a:sym typeface="Calibri"/>
              </a:rPr>
              <a:t>(How Might We/</a:t>
            </a:r>
            <a:r>
              <a:rPr b="1" sz="2400" lang="en-US">
                <a:solidFill>
                  <a:srgbClr val="0000FF"/>
                </a:solidFill>
                <a:latin typeface="Calibri"/>
                <a:ea typeface="Calibri"/>
                <a:cs typeface="Calibri"/>
                <a:sym typeface="Calibri"/>
              </a:rPr>
              <a:t>HMW</a:t>
            </a:r>
            <a:r>
              <a:rPr strike="noStrike" u="none" b="0" cap="none" baseline="0" sz="2400" lang="en-US" i="0">
                <a:latin typeface="Calibri"/>
                <a:ea typeface="Calibri"/>
                <a:cs typeface="Calibri"/>
                <a:sym typeface="Calibri"/>
              </a:rPr>
              <a:t>)</a:t>
            </a:r>
          </a:p>
          <a:p>
            <a:pPr algn="l" rtl="0" lvl="0" marR="0" indent="-285750" marL="717550">
              <a:spcBef>
                <a:spcPts val="0"/>
              </a:spcBef>
              <a:buClr>
                <a:srgbClr val="000000"/>
              </a:buClr>
              <a:buSzPct val="100000"/>
              <a:buFont typeface="Calibri"/>
              <a:buChar char="•"/>
            </a:pPr>
            <a:r>
              <a:rPr strike="noStrike" u="none" b="0" cap="none" baseline="0" sz="2400" lang="en-US" i="0">
                <a:latin typeface="Calibri"/>
                <a:ea typeface="Calibri"/>
                <a:cs typeface="Calibri"/>
                <a:sym typeface="Calibri"/>
              </a:rPr>
              <a:t>Envision “Wow” Futures</a:t>
            </a:r>
          </a:p>
          <a:p>
            <a:pPr algn="l" rtl="0" lvl="0" marR="0" indent="-285750" marL="717550">
              <a:spcBef>
                <a:spcPts val="0"/>
              </a:spcBef>
              <a:buClr>
                <a:srgbClr val="000000"/>
              </a:buClr>
              <a:buSzPct val="100000"/>
              <a:buFont typeface="Calibri"/>
              <a:buChar char="•"/>
            </a:pPr>
            <a:r>
              <a:rPr strike="noStrike" u="none" b="0" cap="none" baseline="0" sz="2400" lang="en-US" i="0">
                <a:latin typeface="Calibri"/>
                <a:ea typeface="Calibri"/>
                <a:cs typeface="Calibri"/>
                <a:sym typeface="Calibri"/>
              </a:rPr>
              <a:t>Dream-storm Innovations to create those futures</a:t>
            </a:r>
          </a:p>
          <a:p>
            <a:pPr algn="l" rtl="0" lvl="0" marR="0" indent="-285750" marL="717550">
              <a:spcBef>
                <a:spcPts val="0"/>
              </a:spcBef>
              <a:buClr>
                <a:srgbClr val="000000"/>
              </a:buClr>
              <a:buSzPct val="100000"/>
              <a:buFont typeface="Calibri"/>
              <a:buChar char="•"/>
            </a:pPr>
            <a:r>
              <a:rPr strike="noStrike" u="none" b="0" cap="none" baseline="0" sz="2400" lang="en-US" i="0">
                <a:latin typeface="Calibri"/>
                <a:ea typeface="Calibri"/>
                <a:cs typeface="Calibri"/>
                <a:sym typeface="Calibri"/>
              </a:rPr>
              <a:t>Model and iterate the innovations</a:t>
            </a:r>
          </a:p>
          <a:p>
            <a:pPr algn="l" rtl="0" lvl="0" marR="0" indent="0" marL="12700">
              <a:spcBef>
                <a:spcPts val="0"/>
              </a:spcBef>
              <a:buSzPct val="25000"/>
              <a:buNone/>
            </a:pPr>
            <a:r>
              <a:rPr strike="noStrike" u="none" b="1" cap="none" baseline="0" sz="2800" lang="en-US" i="0">
                <a:solidFill>
                  <a:srgbClr val="FF0000"/>
                </a:solidFill>
                <a:latin typeface="Calibri"/>
                <a:ea typeface="Calibri"/>
                <a:cs typeface="Calibri"/>
                <a:sym typeface="Calibri"/>
              </a:rPr>
              <a:t>Invigorate</a:t>
            </a:r>
            <a:r>
              <a:rPr strike="noStrike" u="none" b="0" cap="none" baseline="0" sz="2400" lang="en-US" i="0">
                <a:solidFill>
                  <a:srgbClr val="FF0000"/>
                </a:solidFill>
                <a:latin typeface="Calibri"/>
                <a:ea typeface="Calibri"/>
                <a:cs typeface="Calibri"/>
                <a:sym typeface="Calibri"/>
              </a:rPr>
              <a:t> (How will we/</a:t>
            </a:r>
            <a:r>
              <a:rPr b="1" sz="2400" lang="en-US">
                <a:solidFill>
                  <a:srgbClr val="FF0000"/>
                </a:solidFill>
                <a:latin typeface="Calibri"/>
                <a:ea typeface="Calibri"/>
                <a:cs typeface="Calibri"/>
                <a:sym typeface="Calibri"/>
              </a:rPr>
              <a:t>HWW</a:t>
            </a:r>
            <a:r>
              <a:rPr strike="noStrike" u="none" b="0" cap="none" baseline="0" sz="2400" lang="en-US" i="0">
                <a:solidFill>
                  <a:srgbClr val="FF0000"/>
                </a:solidFill>
                <a:latin typeface="Calibri"/>
                <a:ea typeface="Calibri"/>
                <a:cs typeface="Calibri"/>
                <a:sym typeface="Calibri"/>
              </a:rPr>
              <a:t>)</a:t>
            </a:r>
          </a:p>
          <a:p>
            <a:pPr algn="l" rtl="0" lvl="0" marR="0" indent="-285750" marL="7683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Test</a:t>
            </a:r>
          </a:p>
          <a:p>
            <a:pPr algn="l" rtl="0" lvl="0" marR="0" indent="-285750" marL="7683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Mobilize </a:t>
            </a:r>
          </a:p>
          <a:p>
            <a:pPr algn="l" rtl="0" lvl="0" marR="0" indent="-285750" marL="768350">
              <a:spcBef>
                <a:spcPts val="0"/>
              </a:spcBef>
              <a:buClr>
                <a:srgbClr val="FF0000"/>
              </a:buClr>
              <a:buSzPct val="100000"/>
              <a:buFont typeface="Calibri"/>
              <a:buChar char="•"/>
            </a:pPr>
            <a:r>
              <a:rPr strike="noStrike" u="none" b="0" cap="none" baseline="0" sz="2400" lang="en-US" i="0">
                <a:solidFill>
                  <a:srgbClr val="FF0000"/>
                </a:solidFill>
                <a:latin typeface="Calibri"/>
                <a:ea typeface="Calibri"/>
                <a:cs typeface="Calibri"/>
                <a:sym typeface="Calibri"/>
              </a:rPr>
              <a:t>Scale</a:t>
            </a:r>
          </a:p>
          <a:p>
            <a:pPr algn="l" rtl="0" lvl="0" marR="0" indent="0" marL="0">
              <a:spcBef>
                <a:spcPts val="0"/>
              </a:spcBef>
              <a:buNone/>
            </a:pPr>
            <a:r>
              <a:t/>
            </a:r>
            <a:endParaRPr strike="noStrike" u="none" b="0" cap="none" baseline="0" sz="1800" i="0">
              <a:solidFill>
                <a:srgbClr val="FF0000"/>
              </a:solidFill>
              <a:latin typeface="Calibri"/>
              <a:ea typeface="Calibri"/>
              <a:cs typeface="Calibri"/>
              <a:sym typeface="Calibri"/>
            </a:endParaRPr>
          </a:p>
          <a:p>
            <a:pPr algn="l" rtl="0" lvl="1" marR="0" indent="-171450" marL="7429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a:p>
            <a:pPr algn="l" rtl="0" lvl="0" marR="0" indent="-171450" marL="285750">
              <a:spcBef>
                <a:spcPts val="0"/>
              </a:spcBef>
              <a:buClr>
                <a:schemeClr val="dk1"/>
              </a:buClr>
              <a:buFont typeface="Calibri"/>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y="0" x="0"/>
          <a:ext cy="0" cx="0"/>
          <a:chOff y="0" x="0"/>
          <a:chExt cy="0" cx="0"/>
        </a:xfrm>
      </p:grpSpPr>
      <p:sp>
        <p:nvSpPr>
          <p:cNvPr id="585" name="Shape 585"/>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586" name="Shape 586"/>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587" name="Shape 587"/>
          <p:cNvSpPr/>
          <p:nvPr/>
        </p:nvSpPr>
        <p:spPr>
          <a:xfrm>
            <a:off y="3244333" x="4479667"/>
            <a:ext cy="369332" cx="184666"/>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US" i="0">
                <a:solidFill>
                  <a:schemeClr val="dk1"/>
                </a:solidFill>
                <a:latin typeface="Calibri"/>
                <a:ea typeface="Calibri"/>
                <a:cs typeface="Calibri"/>
                <a:sym typeface="Calibri"/>
              </a:rPr>
              <a:t> </a:t>
            </a:r>
          </a:p>
        </p:txBody>
      </p:sp>
      <p:pic>
        <p:nvPicPr>
          <p:cNvPr id="588" name="Shape 588"/>
          <p:cNvPicPr preferRelativeResize="0"/>
          <p:nvPr/>
        </p:nvPicPr>
        <p:blipFill rotWithShape="1">
          <a:blip r:embed="rId3">
            <a:alphaModFix/>
          </a:blip>
          <a:srcRect t="0" b="0" r="0" l="0"/>
          <a:stretch/>
        </p:blipFill>
        <p:spPr>
          <a:xfrm>
            <a:off y="165100" x="2908300"/>
            <a:ext cy="5689600" cx="6146799"/>
          </a:xfrm>
          <a:prstGeom prst="rect">
            <a:avLst/>
          </a:prstGeom>
          <a:noFill/>
          <a:ln>
            <a:noFill/>
          </a:ln>
        </p:spPr>
      </p:pic>
      <p:pic>
        <p:nvPicPr>
          <p:cNvPr id="589" name="Shape 589"/>
          <p:cNvPicPr preferRelativeResize="0"/>
          <p:nvPr/>
        </p:nvPicPr>
        <p:blipFill rotWithShape="1">
          <a:blip r:embed="rId4">
            <a:alphaModFix/>
          </a:blip>
          <a:srcRect t="0" b="0" r="0" l="0"/>
          <a:stretch/>
        </p:blipFill>
        <p:spPr>
          <a:xfrm>
            <a:off y="1562099" x="127000"/>
            <a:ext cy="2887717" cx="2666999"/>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y="0" x="0"/>
          <a:ext cy="0" cx="0"/>
          <a:chOff y="0" x="0"/>
          <a:chExt cy="0" cx="0"/>
        </a:xfrm>
      </p:grpSpPr>
      <p:sp>
        <p:nvSpPr>
          <p:cNvPr id="594" name="Shape 594"/>
          <p:cNvSpPr txBox="1"/>
          <p:nvPr>
            <p:ph type="title"/>
          </p:nvPr>
        </p:nvSpPr>
        <p:spPr>
          <a:xfrm>
            <a:off y="495300" x="457200"/>
            <a:ext cy="1143000" cx="82296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1" cap="none" baseline="0" sz="4400" lang="en-US" i="0">
                <a:solidFill>
                  <a:srgbClr val="0000FF"/>
                </a:solidFill>
                <a:latin typeface="Calibri"/>
                <a:ea typeface="Calibri"/>
                <a:cs typeface="Calibri"/>
                <a:sym typeface="Calibri"/>
              </a:rPr>
              <a:t>Invigorating the System</a:t>
            </a:r>
            <a:r>
              <a:rPr strike="noStrike" u="none" b="1" cap="none" baseline="0" sz="4400" lang="en-US" i="0">
                <a:solidFill>
                  <a:schemeClr val="dk1"/>
                </a:solidFill>
                <a:latin typeface="Calibri"/>
                <a:ea typeface="Calibri"/>
                <a:cs typeface="Calibri"/>
                <a:sym typeface="Calibri"/>
              </a:rPr>
              <a:t> </a:t>
            </a:r>
          </a:p>
        </p:txBody>
      </p:sp>
      <p:sp>
        <p:nvSpPr>
          <p:cNvPr id="595" name="Shape 595"/>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596" name="Shape 596"/>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597" name="Shape 597"/>
          <p:cNvSpPr txBox="1"/>
          <p:nvPr>
            <p:ph idx="1" type="body"/>
          </p:nvPr>
        </p:nvSpPr>
        <p:spPr>
          <a:xfrm>
            <a:off y="1638300" x="665149"/>
            <a:ext cy="914400" cx="7914600"/>
          </a:xfrm>
          <a:prstGeom prst="rect">
            <a:avLst/>
          </a:prstGeom>
          <a:noFill/>
          <a:ln>
            <a:noFill/>
          </a:ln>
        </p:spPr>
        <p:txBody>
          <a:bodyPr bIns="45700" rIns="91425" lIns="91425" tIns="45700" anchor="t" anchorCtr="0">
            <a:noAutofit/>
          </a:bodyPr>
          <a:lstStyle/>
          <a:p>
            <a:pPr algn="l" rtl="0" lvl="0" marR="0" indent="0" marL="0">
              <a:spcBef>
                <a:spcPts val="0"/>
              </a:spcBef>
              <a:buNone/>
            </a:pPr>
            <a:r>
              <a:rPr sz="3200" lang="en-US">
                <a:solidFill>
                  <a:schemeClr val="dk1"/>
                </a:solidFill>
                <a:latin typeface="Calibri"/>
                <a:ea typeface="Calibri"/>
                <a:cs typeface="Calibri"/>
                <a:sym typeface="Calibri"/>
              </a:rPr>
              <a:t>Connecting the network</a:t>
            </a:r>
            <a:r>
              <a:rPr strike="noStrike" u="none" b="0" cap="none" baseline="0" sz="3200" lang="en-US" i="0">
                <a:solidFill>
                  <a:schemeClr val="dk1"/>
                </a:solidFill>
                <a:latin typeface="Calibri"/>
                <a:ea typeface="Calibri"/>
                <a:cs typeface="Calibri"/>
                <a:sym typeface="Calibri"/>
              </a:rPr>
              <a:t> by </a:t>
            </a:r>
            <a:r>
              <a:rPr sz="3200" lang="en-US">
                <a:solidFill>
                  <a:schemeClr val="dk1"/>
                </a:solidFill>
                <a:latin typeface="Calibri"/>
                <a:ea typeface="Calibri"/>
                <a:cs typeface="Calibri"/>
                <a:sym typeface="Calibri"/>
              </a:rPr>
              <a:t>implementing the model(s) and </a:t>
            </a:r>
            <a:r>
              <a:rPr strike="noStrike" u="none" b="0" cap="none" baseline="0" sz="3200" lang="en-US" i="0">
                <a:solidFill>
                  <a:schemeClr val="dk1"/>
                </a:solidFill>
                <a:latin typeface="Calibri"/>
                <a:ea typeface="Calibri"/>
                <a:cs typeface="Calibri"/>
                <a:sym typeface="Calibri"/>
              </a:rPr>
              <a:t>integrating the innovati</a:t>
            </a:r>
            <a:r>
              <a:rPr sz="3200" lang="en-US">
                <a:solidFill>
                  <a:schemeClr val="dk1"/>
                </a:solidFill>
                <a:latin typeface="Calibri"/>
                <a:ea typeface="Calibri"/>
                <a:cs typeface="Calibri"/>
                <a:sym typeface="Calibri"/>
              </a:rPr>
              <a:t>ve ideas</a:t>
            </a:r>
            <a:r>
              <a:rPr strike="noStrike" u="none" b="0" cap="none" baseline="0" sz="3200" lang="en-US" i="0">
                <a:solidFill>
                  <a:schemeClr val="dk1"/>
                </a:solidFill>
                <a:latin typeface="Calibri"/>
                <a:ea typeface="Calibri"/>
                <a:cs typeface="Calibri"/>
                <a:sym typeface="Calibri"/>
              </a:rPr>
              <a:t> into the flow through an iterative set of activities …</a:t>
            </a:r>
          </a:p>
          <a:p>
            <a:pPr algn="l" rtl="0" lvl="1" marR="0" indent="-285750" marL="319405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Testing</a:t>
            </a:r>
          </a:p>
          <a:p>
            <a:pPr algn="l" rtl="0" lvl="1" marR="0" indent="-285750" marL="319405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Mobilizing</a:t>
            </a:r>
          </a:p>
          <a:p>
            <a:pPr algn="l" rtl="0" lvl="1" marR="0" indent="-285750" marL="319405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Scaling</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y="0" x="0"/>
          <a:ext cy="0" cx="0"/>
          <a:chOff y="0" x="0"/>
          <a:chExt cy="0" cx="0"/>
        </a:xfrm>
      </p:grpSpPr>
      <p:sp>
        <p:nvSpPr>
          <p:cNvPr id="602" name="Shape 602"/>
          <p:cNvSpPr txBox="1"/>
          <p:nvPr>
            <p:ph type="title"/>
          </p:nvPr>
        </p:nvSpPr>
        <p:spPr>
          <a:xfrm>
            <a:off y="62300" x="616300"/>
            <a:ext cy="1143000" cx="8229600"/>
          </a:xfrm>
          <a:prstGeom prst="rect">
            <a:avLst/>
          </a:prstGeom>
          <a:noFill/>
          <a:ln>
            <a:noFill/>
          </a:ln>
        </p:spPr>
        <p:txBody>
          <a:bodyPr bIns="45700" rIns="91425" lIns="91425" tIns="45700" anchor="t" anchorCtr="0">
            <a:noAutofit/>
          </a:bodyPr>
          <a:lstStyle/>
          <a:p>
            <a:pPr algn="l" rtl="0" lvl="0" marR="0" indent="-304800" marL="457200">
              <a:spcBef>
                <a:spcPts val="0"/>
              </a:spcBef>
              <a:buClr>
                <a:schemeClr val="dk1"/>
              </a:buClr>
              <a:buSzPct val="25000"/>
              <a:buFont typeface="Calibri"/>
              <a:buNone/>
            </a:pPr>
            <a:r>
              <a:rPr b="1" sz="4400" lang="en-US">
                <a:solidFill>
                  <a:srgbClr val="0000FF"/>
                </a:solidFill>
                <a:latin typeface="Calibri"/>
                <a:ea typeface="Calibri"/>
                <a:cs typeface="Calibri"/>
                <a:sym typeface="Calibri"/>
              </a:rPr>
              <a:t>Invigorate … HWW</a:t>
            </a:r>
          </a:p>
          <a:p>
            <a:pPr algn="l" rtl="0" lvl="0" marR="0" indent="-304800" marL="457200">
              <a:spcBef>
                <a:spcPts val="0"/>
              </a:spcBef>
              <a:buClr>
                <a:schemeClr val="dk1"/>
              </a:buClr>
              <a:buSzPct val="25000"/>
              <a:buFont typeface="Calibri"/>
              <a:buNone/>
            </a:pPr>
            <a:r>
              <a:rPr strike="noStrike" u="none" b="1" cap="none" baseline="0" sz="3600" lang="en-US" i="0">
                <a:solidFill>
                  <a:srgbClr val="0000FF"/>
                </a:solidFill>
                <a:latin typeface="Calibri"/>
                <a:ea typeface="Calibri"/>
                <a:cs typeface="Calibri"/>
                <a:sym typeface="Calibri"/>
              </a:rPr>
              <a:t>Testing</a:t>
            </a:r>
            <a:r>
              <a:rPr strike="noStrike" u="none" b="0" cap="none" baseline="0" sz="3600" lang="en-US" i="0">
                <a:solidFill>
                  <a:schemeClr val="dk1"/>
                </a:solidFill>
                <a:latin typeface="Calibri"/>
                <a:ea typeface="Calibri"/>
                <a:cs typeface="Calibri"/>
                <a:sym typeface="Calibri"/>
              </a:rPr>
              <a:t> aka </a:t>
            </a:r>
            <a:r>
              <a:rPr strike="noStrike" u="none" b="0" cap="none" baseline="0" sz="3600" lang="en-US" i="1">
                <a:solidFill>
                  <a:srgbClr val="0000FF"/>
                </a:solidFill>
                <a:latin typeface="Calibri"/>
                <a:ea typeface="Calibri"/>
                <a:cs typeface="Calibri"/>
                <a:sym typeface="Calibri"/>
              </a:rPr>
              <a:t>Agile Co-Creation</a:t>
            </a:r>
          </a:p>
        </p:txBody>
      </p:sp>
      <p:sp>
        <p:nvSpPr>
          <p:cNvPr id="603" name="Shape 603"/>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04" name="Shape 604"/>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05" name="Shape 605"/>
          <p:cNvSpPr txBox="1"/>
          <p:nvPr>
            <p:ph idx="1" type="body"/>
          </p:nvPr>
        </p:nvSpPr>
        <p:spPr>
          <a:xfrm>
            <a:off y="1666700" x="1070224"/>
            <a:ext cy="914400" cx="7848900"/>
          </a:xfrm>
          <a:prstGeom prst="rect">
            <a:avLst/>
          </a:prstGeom>
          <a:noFill/>
          <a:ln>
            <a:noFill/>
          </a:ln>
        </p:spPr>
        <p:txBody>
          <a:bodyPr bIns="45700" rIns="91425" lIns="91425" tIns="45700" anchor="t" anchorCtr="0">
            <a:noAutofit/>
          </a:bodyPr>
          <a:lstStyle/>
          <a:p>
            <a:pPr algn="l" rtl="0" lvl="1" marR="0" indent="-457200" marL="457200">
              <a:lnSpc>
                <a:spcPct val="85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Rapid iteration, multiple cycles and learning loops</a:t>
            </a:r>
          </a:p>
          <a:p>
            <a:pPr algn="l" rtl="0" lvl="1" marR="0" indent="-457200" marL="457200">
              <a:lnSpc>
                <a:spcPct val="85000"/>
              </a:lnSpc>
              <a:spcBef>
                <a:spcPts val="10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Series of field tests and simple, small, low cost experiments with users and stakeholders to …</a:t>
            </a:r>
          </a:p>
          <a:p>
            <a:pPr algn="l" rtl="0" lvl="2" marR="0" indent="-349250" marL="742950">
              <a:lnSpc>
                <a:spcPct val="85000"/>
              </a:lnSpc>
              <a:spcBef>
                <a:spcPts val="100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Gather data, learn, and evolve your ideas</a:t>
            </a:r>
          </a:p>
          <a:p>
            <a:pPr algn="l" rtl="0" lvl="1" marR="0" indent="-285750" marL="742950">
              <a:lnSpc>
                <a:spcPct val="85000"/>
              </a:lnSpc>
              <a:spcBef>
                <a:spcPts val="100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Test assumptions</a:t>
            </a:r>
          </a:p>
          <a:p>
            <a:pPr algn="l" rtl="0" lvl="1" marR="0" indent="-285750" marL="742950">
              <a:lnSpc>
                <a:spcPct val="85000"/>
              </a:lnSpc>
              <a:spcBef>
                <a:spcPts val="1000"/>
              </a:spcBef>
              <a:spcAft>
                <a:spcPts val="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Engage </a:t>
            </a:r>
            <a:r>
              <a:rPr sz="2400" lang="en-US">
                <a:solidFill>
                  <a:schemeClr val="dk1"/>
                </a:solidFill>
                <a:latin typeface="Calibri"/>
                <a:ea typeface="Calibri"/>
                <a:cs typeface="Calibri"/>
                <a:sym typeface="Calibri"/>
              </a:rPr>
              <a:t>new</a:t>
            </a:r>
            <a:r>
              <a:rPr strike="noStrike" u="none" b="0" cap="none" baseline="0" sz="2400" lang="en-US" i="0">
                <a:solidFill>
                  <a:schemeClr val="dk1"/>
                </a:solidFill>
                <a:latin typeface="Calibri"/>
                <a:ea typeface="Calibri"/>
                <a:cs typeface="Calibri"/>
                <a:sym typeface="Calibri"/>
              </a:rPr>
              <a:t> </a:t>
            </a:r>
            <a:r>
              <a:rPr sz="2400" lang="en-US">
                <a:solidFill>
                  <a:schemeClr val="dk1"/>
                </a:solidFill>
                <a:latin typeface="Calibri"/>
                <a:ea typeface="Calibri"/>
                <a:cs typeface="Calibri"/>
                <a:sym typeface="Calibri"/>
              </a:rPr>
              <a:t>participants</a:t>
            </a:r>
            <a:r>
              <a:rPr strike="noStrike" u="none" b="0" cap="none" baseline="0" sz="2400" lang="en-US" i="0">
                <a:solidFill>
                  <a:schemeClr val="dk1"/>
                </a:solidFill>
                <a:latin typeface="Calibri"/>
                <a:ea typeface="Calibri"/>
                <a:cs typeface="Calibri"/>
                <a:sym typeface="Calibri"/>
              </a:rPr>
              <a:t> and </a:t>
            </a:r>
            <a:r>
              <a:rPr sz="2400" lang="en-US">
                <a:solidFill>
                  <a:schemeClr val="dk1"/>
                </a:solidFill>
                <a:latin typeface="Calibri"/>
                <a:ea typeface="Calibri"/>
                <a:cs typeface="Calibri"/>
                <a:sym typeface="Calibri"/>
              </a:rPr>
              <a:t>expand the community of </a:t>
            </a:r>
            <a:r>
              <a:rPr strike="noStrike" u="none" b="0" cap="none" baseline="0" sz="2400" lang="en-US" i="0">
                <a:solidFill>
                  <a:schemeClr val="dk1"/>
                </a:solidFill>
                <a:latin typeface="Calibri"/>
                <a:ea typeface="Calibri"/>
                <a:cs typeface="Calibri"/>
                <a:sym typeface="Calibri"/>
              </a:rPr>
              <a:t>stakeholders</a:t>
            </a:r>
          </a:p>
          <a:p>
            <a:pPr algn="l" rtl="0" lvl="1" marR="0" indent="-285750" marL="742950">
              <a:lnSpc>
                <a:spcPct val="85000"/>
              </a:lnSpc>
              <a:spcBef>
                <a:spcPts val="1000"/>
              </a:spcBef>
              <a:spcAft>
                <a:spcPts val="500"/>
              </a:spcAft>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Ensure that your innovations are viable, feasible, repeatable and scalable</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0" name="Shape 610"/>
        <p:cNvGrpSpPr/>
        <p:nvPr/>
      </p:nvGrpSpPr>
      <p:grpSpPr>
        <a:xfrm>
          <a:off y="0" x="0"/>
          <a:ext cy="0" cx="0"/>
          <a:chOff y="0" x="0"/>
          <a:chExt cy="0" cx="0"/>
        </a:xfrm>
      </p:grpSpPr>
      <p:sp>
        <p:nvSpPr>
          <p:cNvPr id="611" name="Shape 611"/>
          <p:cNvSpPr txBox="1"/>
          <p:nvPr>
            <p:ph type="title"/>
          </p:nvPr>
        </p:nvSpPr>
        <p:spPr>
          <a:xfrm>
            <a:off y="256375" x="749300"/>
            <a:ext cy="1143000" cx="76199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1" cap="none" baseline="0" sz="4400" lang="en-US" i="0">
                <a:solidFill>
                  <a:srgbClr val="0000FF"/>
                </a:solidFill>
                <a:latin typeface="Calibri"/>
                <a:ea typeface="Calibri"/>
                <a:cs typeface="Calibri"/>
                <a:sym typeface="Calibri"/>
              </a:rPr>
              <a:t>PPI Principles in Field Te</a:t>
            </a:r>
            <a:r>
              <a:rPr b="1" sz="4400" lang="en-US">
                <a:solidFill>
                  <a:srgbClr val="0000FF"/>
                </a:solidFill>
                <a:latin typeface="Calibri"/>
                <a:ea typeface="Calibri"/>
                <a:cs typeface="Calibri"/>
                <a:sym typeface="Calibri"/>
              </a:rPr>
              <a:t>sting and Agile Co-Creation</a:t>
            </a:r>
          </a:p>
        </p:txBody>
      </p:sp>
      <p:sp>
        <p:nvSpPr>
          <p:cNvPr id="612" name="Shape 612"/>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13" name="Shape 613"/>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graphicFrame>
        <p:nvGraphicFramePr>
          <p:cNvPr id="614" name="Shape 614"/>
          <p:cNvGraphicFramePr/>
          <p:nvPr/>
        </p:nvGraphicFramePr>
        <p:xfrm>
          <a:off y="2133600" x="1054100"/>
          <a:ext cy="3000000" cx="3000000"/>
        </p:xfrm>
        <a:graphic>
          <a:graphicData uri="http://schemas.openxmlformats.org/drawingml/2006/table">
            <a:tbl>
              <a:tblPr firstRow="1" bandRow="1">
                <a:noFill/>
                <a:tableStyleId>{D017D2CF-EF5D-4545-8A14-C574ADD0BA9D}</a:tableStyleId>
              </a:tblPr>
              <a:tblGrid>
                <a:gridCol w="3505200"/>
                <a:gridCol w="3505200"/>
              </a:tblGrid>
              <a:tr h="370850">
                <a:tc>
                  <a:txBody>
                    <a:bodyPr>
                      <a:noAutofit/>
                    </a:bodyPr>
                    <a:lstStyle/>
                    <a:p>
                      <a:pPr algn="ctr" rtl="0" lvl="0" marR="0" indent="0" marL="0">
                        <a:spcBef>
                          <a:spcPts val="0"/>
                        </a:spcBef>
                        <a:buSzPct val="25000"/>
                        <a:buNone/>
                      </a:pPr>
                      <a:r>
                        <a:rPr strike="noStrike" u="none" cap="none" baseline="0" sz="2800" lang="en-US"/>
                        <a:t>From</a:t>
                      </a:r>
                    </a:p>
                  </a:txBody>
                  <a:tcPr marR="91450" marB="45725" marT="45725" marL="91450"/>
                </a:tc>
                <a:tc>
                  <a:txBody>
                    <a:bodyPr>
                      <a:noAutofit/>
                    </a:bodyPr>
                    <a:lstStyle/>
                    <a:p>
                      <a:pPr algn="ctr" rtl="0" lvl="0" marR="0" indent="0" marL="0">
                        <a:spcBef>
                          <a:spcPts val="0"/>
                        </a:spcBef>
                        <a:buSzPct val="25000"/>
                        <a:buNone/>
                      </a:pPr>
                      <a:r>
                        <a:rPr strike="noStrike" u="none" cap="none" baseline="0" sz="2800" lang="en-US"/>
                        <a:t>To</a:t>
                      </a:r>
                    </a:p>
                  </a:txBody>
                  <a:tcPr marR="91450" marB="45725" marT="45725" marL="91450"/>
                </a:tc>
              </a:tr>
              <a:tr h="370850">
                <a:tc>
                  <a:txBody>
                    <a:bodyPr>
                      <a:noAutofit/>
                    </a:bodyPr>
                    <a:lstStyle/>
                    <a:p>
                      <a:pPr algn="l" rtl="0" lvl="0" marR="0" indent="-292100" marL="292100">
                        <a:spcBef>
                          <a:spcPts val="0"/>
                        </a:spcBef>
                        <a:buClr>
                          <a:schemeClr val="dk1"/>
                        </a:buClr>
                        <a:buSzPct val="100000"/>
                        <a:buFont typeface="Calibri"/>
                        <a:buChar char="•"/>
                      </a:pPr>
                      <a:r>
                        <a:rPr strike="noStrike" u="none" cap="none" baseline="0" sz="2800" lang="en-US"/>
                        <a:t>Fail early to succeed sooner</a:t>
                      </a:r>
                    </a:p>
                  </a:txBody>
                  <a:tcPr marR="91450" marB="45725" marT="45725" marL="91450"/>
                </a:tc>
                <a:tc>
                  <a:txBody>
                    <a:bodyPr>
                      <a:noAutofit/>
                    </a:bodyPr>
                    <a:lstStyle/>
                    <a:p>
                      <a:pPr algn="l" rtl="0" lvl="0" marR="0" indent="-342900" marL="342900">
                        <a:spcBef>
                          <a:spcPts val="0"/>
                        </a:spcBef>
                        <a:buClr>
                          <a:schemeClr val="dk1"/>
                        </a:buClr>
                        <a:buSzPct val="100000"/>
                        <a:buFont typeface="Calibri"/>
                        <a:buChar char="•"/>
                      </a:pPr>
                      <a:r>
                        <a:rPr strike="noStrike" u="none" cap="none" baseline="0" sz="2800" lang="en-US"/>
                        <a:t>Learn early, learn quickly, learn often</a:t>
                      </a:r>
                    </a:p>
                  </a:txBody>
                  <a:tcPr marR="91450" marB="45725" marT="45725" marL="91450"/>
                </a:tc>
              </a:tr>
              <a:tr h="370850">
                <a:tc>
                  <a:txBody>
                    <a:bodyPr>
                      <a:noAutofit/>
                    </a:bodyPr>
                    <a:lstStyle/>
                    <a:p>
                      <a:pPr algn="l" rtl="0" lvl="0" marR="0" indent="-292100" marL="292100">
                        <a:spcBef>
                          <a:spcPts val="0"/>
                        </a:spcBef>
                        <a:buClr>
                          <a:schemeClr val="dk1"/>
                        </a:buClr>
                        <a:buSzPct val="100000"/>
                        <a:buFont typeface="Calibri"/>
                        <a:buChar char="•"/>
                      </a:pPr>
                      <a:r>
                        <a:rPr strike="noStrike" u="none" cap="none" baseline="0" sz="2800" lang="en-US"/>
                        <a:t>Expert learning</a:t>
                      </a:r>
                      <a:r>
                        <a:rPr sz="2800" lang="en-US"/>
                        <a:t> and</a:t>
                      </a:r>
                      <a:r>
                        <a:rPr strike="noStrike" u="none" cap="none" baseline="0" sz="2800" lang="en-US"/>
                        <a:t> expert design</a:t>
                      </a:r>
                    </a:p>
                  </a:txBody>
                  <a:tcPr marR="91450" marB="45725" marT="45725" marL="91450"/>
                </a:tc>
                <a:tc>
                  <a:txBody>
                    <a:bodyPr>
                      <a:noAutofit/>
                    </a:bodyPr>
                    <a:lstStyle/>
                    <a:p>
                      <a:pPr algn="l" rtl="0" lvl="0" marR="0" indent="-342900" marL="342900">
                        <a:spcBef>
                          <a:spcPts val="0"/>
                        </a:spcBef>
                        <a:buClr>
                          <a:schemeClr val="dk1"/>
                        </a:buClr>
                        <a:buSzPct val="100000"/>
                        <a:buFont typeface="Calibri"/>
                        <a:buChar char="•"/>
                      </a:pPr>
                      <a:r>
                        <a:rPr strike="noStrike" u="none" cap="none" baseline="0" sz="2800" lang="en-US"/>
                        <a:t>Co-learning and co-</a:t>
                      </a:r>
                      <a:r>
                        <a:rPr sz="2800" lang="en-US"/>
                        <a:t>design</a:t>
                      </a:r>
                    </a:p>
                  </a:txBody>
                  <a:tcPr marR="91450" marB="45725" marT="45725" marL="91450"/>
                </a:tc>
              </a:tr>
            </a:tbl>
          </a:graphicData>
        </a:graphic>
      </p:graphicFrame>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y="0" x="0"/>
          <a:ext cy="0" cx="0"/>
          <a:chOff y="0" x="0"/>
          <a:chExt cy="0" cx="0"/>
        </a:xfrm>
      </p:grpSpPr>
      <p:sp>
        <p:nvSpPr>
          <p:cNvPr id="619" name="Shape 619"/>
          <p:cNvSpPr txBox="1"/>
          <p:nvPr>
            <p:ph type="title"/>
          </p:nvPr>
        </p:nvSpPr>
        <p:spPr>
          <a:xfrm>
            <a:off y="222400" x="310975"/>
            <a:ext cy="1143000" cx="86751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z="4400" lang="en-US">
                <a:solidFill>
                  <a:srgbClr val="0000FF"/>
                </a:solidFill>
                <a:latin typeface="Calibri"/>
                <a:ea typeface="Calibri"/>
                <a:cs typeface="Calibri"/>
                <a:sym typeface="Calibri"/>
              </a:rPr>
              <a:t>T</a:t>
            </a:r>
            <a:r>
              <a:rPr b="1" sz="4400" lang="en-US">
                <a:solidFill>
                  <a:srgbClr val="0000FF"/>
                </a:solidFill>
                <a:latin typeface="Calibri"/>
                <a:ea typeface="Calibri"/>
                <a:cs typeface="Calibri"/>
                <a:sym typeface="Calibri"/>
              </a:rPr>
              <a:t>ASK: </a:t>
            </a:r>
            <a:r>
              <a:rPr strike="noStrike" u="none" b="1" cap="none" baseline="0" sz="4400" lang="en-US" i="0">
                <a:solidFill>
                  <a:srgbClr val="0000FF"/>
                </a:solidFill>
                <a:latin typeface="Calibri"/>
                <a:ea typeface="Calibri"/>
                <a:cs typeface="Calibri"/>
                <a:sym typeface="Calibri"/>
              </a:rPr>
              <a:t>Design a Field Test</a:t>
            </a:r>
          </a:p>
        </p:txBody>
      </p:sp>
      <p:sp>
        <p:nvSpPr>
          <p:cNvPr id="620" name="Shape 620"/>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21" name="Shape 62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22" name="Shape 622"/>
          <p:cNvSpPr txBox="1"/>
          <p:nvPr>
            <p:ph idx="1" type="body"/>
          </p:nvPr>
        </p:nvSpPr>
        <p:spPr>
          <a:xfrm>
            <a:off y="1240150" x="260850"/>
            <a:ext cy="914400" cx="8622299"/>
          </a:xfrm>
          <a:prstGeom prst="rect">
            <a:avLst/>
          </a:prstGeom>
          <a:noFill/>
          <a:ln>
            <a:noFill/>
          </a:ln>
        </p:spPr>
        <p:txBody>
          <a:bodyPr bIns="45700" rIns="91425" lIns="91425" tIns="45700" anchor="t" anchorCtr="0">
            <a:noAutofit/>
          </a:bodyPr>
          <a:lstStyle/>
          <a:p>
            <a:pPr algn="l" rtl="0" lvl="0" marR="0" indent="-342900" marL="342900">
              <a:lnSpc>
                <a:spcPct val="85000"/>
              </a:lnSpc>
              <a:spcBef>
                <a:spcPts val="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Design a</a:t>
            </a:r>
            <a:r>
              <a:rPr sz="2800" lang="en-US">
                <a:solidFill>
                  <a:schemeClr val="dk1"/>
                </a:solidFill>
                <a:latin typeface="Calibri"/>
                <a:ea typeface="Calibri"/>
                <a:cs typeface="Calibri"/>
                <a:sym typeface="Calibri"/>
              </a:rPr>
              <a:t> small, safe</a:t>
            </a:r>
            <a:r>
              <a:rPr strike="noStrike" u="none" b="0" cap="none" baseline="0" sz="2800" lang="en-US" i="0">
                <a:solidFill>
                  <a:schemeClr val="dk1"/>
                </a:solidFill>
                <a:latin typeface="Calibri"/>
                <a:ea typeface="Calibri"/>
                <a:cs typeface="Calibri"/>
                <a:sym typeface="Calibri"/>
              </a:rPr>
              <a:t> experiment </a:t>
            </a:r>
            <a:r>
              <a:rPr sz="2800" lang="en-US">
                <a:solidFill>
                  <a:schemeClr val="dk1"/>
                </a:solidFill>
                <a:latin typeface="Calibri"/>
                <a:ea typeface="Calibri"/>
                <a:cs typeface="Calibri"/>
                <a:sym typeface="Calibri"/>
              </a:rPr>
              <a:t>or</a:t>
            </a:r>
            <a:r>
              <a:rPr strike="noStrike" u="none" b="0" cap="none" baseline="0" sz="2800" lang="en-US" i="0">
                <a:solidFill>
                  <a:schemeClr val="dk1"/>
                </a:solidFill>
                <a:latin typeface="Calibri"/>
                <a:ea typeface="Calibri"/>
                <a:cs typeface="Calibri"/>
                <a:sym typeface="Calibri"/>
              </a:rPr>
              <a:t> field test  to answer a specific question about </a:t>
            </a:r>
            <a:r>
              <a:rPr sz="2800" lang="en-US">
                <a:solidFill>
                  <a:schemeClr val="dk1"/>
                </a:solidFill>
                <a:latin typeface="Calibri"/>
                <a:ea typeface="Calibri"/>
                <a:cs typeface="Calibri"/>
                <a:sym typeface="Calibri"/>
              </a:rPr>
              <a:t>one element of a model or a step in the process of </a:t>
            </a:r>
            <a:r>
              <a:rPr strike="noStrike" u="none" b="0" cap="none" baseline="0" sz="2800" lang="en-US" i="0">
                <a:solidFill>
                  <a:schemeClr val="dk1"/>
                </a:solidFill>
                <a:latin typeface="Calibri"/>
                <a:ea typeface="Calibri"/>
                <a:cs typeface="Calibri"/>
                <a:sym typeface="Calibri"/>
              </a:rPr>
              <a:t>implementing </a:t>
            </a:r>
            <a:r>
              <a:rPr sz="2800" lang="en-US">
                <a:solidFill>
                  <a:schemeClr val="dk1"/>
                </a:solidFill>
                <a:latin typeface="Calibri"/>
                <a:ea typeface="Calibri"/>
                <a:cs typeface="Calibri"/>
                <a:sym typeface="Calibri"/>
              </a:rPr>
              <a:t>a Glo.WIN model.  Parameters for your field test include…</a:t>
            </a:r>
          </a:p>
          <a:p>
            <a:pPr algn="l" rtl="0" lvl="1" marR="0" indent="-457200" marL="914400">
              <a:lnSpc>
                <a:spcPct val="85000"/>
              </a:lnSpc>
              <a:spcBef>
                <a:spcPts val="1200"/>
              </a:spcBef>
              <a:spcAft>
                <a:spcPts val="0"/>
              </a:spcAft>
              <a:buClr>
                <a:schemeClr val="dk1"/>
              </a:buClr>
              <a:buSzPct val="100000"/>
              <a:buFont typeface="Calibri"/>
              <a:buAutoNum type="arabicPeriod"/>
            </a:pPr>
            <a:r>
              <a:rPr sz="2800" lang="en-US">
                <a:solidFill>
                  <a:schemeClr val="dk1"/>
                </a:solidFill>
                <a:latin typeface="Calibri"/>
                <a:ea typeface="Calibri"/>
                <a:cs typeface="Calibri"/>
                <a:sym typeface="Calibri"/>
              </a:rPr>
              <a:t>Answers a question, tests an assumption.</a:t>
            </a:r>
          </a:p>
          <a:p>
            <a:pPr algn="l" rtl="0" lvl="1" marR="0" indent="-457200" marL="914400">
              <a:lnSpc>
                <a:spcPct val="85000"/>
              </a:lnSpc>
              <a:spcBef>
                <a:spcPts val="1200"/>
              </a:spcBef>
              <a:spcAft>
                <a:spcPts val="0"/>
              </a:spcAft>
              <a:buClr>
                <a:schemeClr val="dk1"/>
              </a:buClr>
              <a:buSzPct val="100000"/>
              <a:buFont typeface="Calibri"/>
              <a:buAutoNum type="arabicPeriod"/>
            </a:pPr>
            <a:r>
              <a:rPr sz="2800" lang="en-US">
                <a:solidFill>
                  <a:schemeClr val="dk1"/>
                </a:solidFill>
                <a:latin typeface="Calibri"/>
                <a:ea typeface="Calibri"/>
                <a:cs typeface="Calibri"/>
                <a:sym typeface="Calibri"/>
              </a:rPr>
              <a:t>Cheap (zero budget)</a:t>
            </a:r>
          </a:p>
          <a:p>
            <a:pPr algn="l" rtl="0" lvl="1" marR="0" indent="-457200" marL="914400">
              <a:lnSpc>
                <a:spcPct val="85000"/>
              </a:lnSpc>
              <a:spcBef>
                <a:spcPts val="1200"/>
              </a:spcBef>
              <a:spcAft>
                <a:spcPts val="0"/>
              </a:spcAft>
              <a:buClr>
                <a:schemeClr val="dk1"/>
              </a:buClr>
              <a:buSzPct val="100000"/>
              <a:buFont typeface="Calibri"/>
              <a:buAutoNum type="arabicPeriod"/>
            </a:pPr>
            <a:r>
              <a:rPr strike="noStrike" u="none" b="0" cap="none" baseline="0" sz="2800" lang="en-US" i="0">
                <a:solidFill>
                  <a:schemeClr val="dk1"/>
                </a:solidFill>
                <a:latin typeface="Calibri"/>
                <a:ea typeface="Calibri"/>
                <a:cs typeface="Calibri"/>
                <a:sym typeface="Calibri"/>
              </a:rPr>
              <a:t>Quick (</a:t>
            </a:r>
            <a:r>
              <a:rPr sz="2800" lang="en-US">
                <a:solidFill>
                  <a:schemeClr val="dk1"/>
                </a:solidFill>
                <a:latin typeface="Calibri"/>
                <a:ea typeface="Calibri"/>
                <a:cs typeface="Calibri"/>
                <a:sym typeface="Calibri"/>
              </a:rPr>
              <a:t>30 minutes</a:t>
            </a:r>
            <a:r>
              <a:rPr strike="noStrike" u="none" b="0" cap="none" baseline="0" sz="2800" lang="en-US" i="0">
                <a:solidFill>
                  <a:schemeClr val="dk1"/>
                </a:solidFill>
                <a:latin typeface="Calibri"/>
                <a:ea typeface="Calibri"/>
                <a:cs typeface="Calibri"/>
                <a:sym typeface="Calibri"/>
              </a:rPr>
              <a:t>)</a:t>
            </a:r>
          </a:p>
          <a:p>
            <a:pPr algn="l" rtl="0" lvl="0" marR="0" indent="-342900" marL="342900">
              <a:lnSpc>
                <a:spcPct val="85000"/>
              </a:lnSpc>
              <a:spcBef>
                <a:spcPts val="1200"/>
              </a:spcBef>
              <a:spcAft>
                <a:spcPts val="500"/>
              </a:spcAft>
              <a:buClr>
                <a:schemeClr val="dk1"/>
              </a:buClr>
              <a:buSzPct val="100000"/>
              <a:buFont typeface="Calibri"/>
              <a:buChar char="•"/>
            </a:pPr>
            <a:r>
              <a:rPr sz="2800" lang="en-US">
                <a:solidFill>
                  <a:schemeClr val="dk1"/>
                </a:solidFill>
                <a:latin typeface="Calibri"/>
                <a:ea typeface="Calibri"/>
                <a:cs typeface="Calibri"/>
                <a:sym typeface="Calibri"/>
              </a:rPr>
              <a:t>Create a storyboard that describes how people would interact with or participate in your field test.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6" name="Shape 626"/>
        <p:cNvGrpSpPr/>
        <p:nvPr/>
      </p:nvGrpSpPr>
      <p:grpSpPr>
        <a:xfrm>
          <a:off y="0" x="0"/>
          <a:ext cy="0" cx="0"/>
          <a:chOff y="0" x="0"/>
          <a:chExt cy="0" cx="0"/>
        </a:xfrm>
      </p:grpSpPr>
      <p:sp>
        <p:nvSpPr>
          <p:cNvPr id="627" name="Shape 627"/>
          <p:cNvSpPr txBox="1"/>
          <p:nvPr>
            <p:ph type="title"/>
          </p:nvPr>
        </p:nvSpPr>
        <p:spPr>
          <a:xfrm>
            <a:off y="465137" x="457200"/>
            <a:ext cy="1143000" cx="82296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1" cap="none" baseline="0" sz="4400" lang="en-US" i="0">
                <a:solidFill>
                  <a:srgbClr val="0000FF"/>
                </a:solidFill>
                <a:latin typeface="Calibri"/>
                <a:ea typeface="Calibri"/>
                <a:cs typeface="Calibri"/>
                <a:sym typeface="Calibri"/>
              </a:rPr>
              <a:t>Suggestions for Story Boarding</a:t>
            </a:r>
          </a:p>
        </p:txBody>
      </p:sp>
      <p:sp>
        <p:nvSpPr>
          <p:cNvPr id="628" name="Shape 628"/>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29" name="Shape 629"/>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30" name="Shape 630"/>
          <p:cNvSpPr txBox="1"/>
          <p:nvPr>
            <p:ph idx="1" type="body"/>
          </p:nvPr>
        </p:nvSpPr>
        <p:spPr>
          <a:xfrm>
            <a:off y="1608150" x="1354812"/>
            <a:ext cy="914400" cx="72468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Just start drawing</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Focus on PEOPLE</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Words – Less i</a:t>
            </a:r>
            <a:r>
              <a:rPr sz="3200" lang="en-US">
                <a:solidFill>
                  <a:schemeClr val="dk1"/>
                </a:solidFill>
                <a:latin typeface="Calibri"/>
                <a:ea typeface="Calibri"/>
                <a:cs typeface="Calibri"/>
                <a:sym typeface="Calibri"/>
              </a:rPr>
              <a:t>s</a:t>
            </a:r>
            <a:r>
              <a:rPr strike="noStrike" u="none" b="0" cap="none" baseline="0" sz="3200" lang="en-US" i="0">
                <a:solidFill>
                  <a:schemeClr val="dk1"/>
                </a:solidFill>
                <a:latin typeface="Calibri"/>
                <a:ea typeface="Calibri"/>
                <a:cs typeface="Calibri"/>
                <a:sym typeface="Calibri"/>
              </a:rPr>
              <a:t> more </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Incomplete and imperfect</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Share when good enough</a:t>
            </a:r>
          </a:p>
          <a:p>
            <a:pPr algn="l" rtl="0" lvl="0" marR="0" indent="-342900" marL="342900">
              <a:spcBef>
                <a:spcPts val="640"/>
              </a:spcBef>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Invite input from others – Post-its </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4" name="Shape 634"/>
        <p:cNvGrpSpPr/>
        <p:nvPr/>
      </p:nvGrpSpPr>
      <p:grpSpPr>
        <a:xfrm>
          <a:off y="0" x="0"/>
          <a:ext cy="0" cx="0"/>
          <a:chOff y="0" x="0"/>
          <a:chExt cy="0" cx="0"/>
        </a:xfrm>
      </p:grpSpPr>
      <p:sp>
        <p:nvSpPr>
          <p:cNvPr id="635" name="Shape 635"/>
          <p:cNvSpPr txBox="1"/>
          <p:nvPr>
            <p:ph type="title"/>
          </p:nvPr>
        </p:nvSpPr>
        <p:spPr>
          <a:xfrm>
            <a:off y="448175" x="271425"/>
            <a:ext cy="1143000" cx="91440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b="1" sz="4400" lang="en-US">
                <a:solidFill>
                  <a:srgbClr val="0000FF"/>
                </a:solidFill>
                <a:latin typeface="Calibri"/>
                <a:ea typeface="Calibri"/>
                <a:cs typeface="Calibri"/>
                <a:sym typeface="Calibri"/>
              </a:rPr>
              <a:t>Task: </a:t>
            </a:r>
            <a:r>
              <a:rPr strike="noStrike" u="none" b="1" cap="none" baseline="0" sz="4400" lang="en-US" i="0">
                <a:solidFill>
                  <a:srgbClr val="0000FF"/>
                </a:solidFill>
                <a:latin typeface="Calibri"/>
                <a:ea typeface="Calibri"/>
                <a:cs typeface="Calibri"/>
                <a:sym typeface="Calibri"/>
              </a:rPr>
              <a:t>Mobiliz</a:t>
            </a:r>
            <a:r>
              <a:rPr b="1" sz="4400" lang="en-US">
                <a:solidFill>
                  <a:srgbClr val="0000FF"/>
                </a:solidFill>
                <a:latin typeface="Calibri"/>
                <a:ea typeface="Calibri"/>
                <a:cs typeface="Calibri"/>
                <a:sym typeface="Calibri"/>
              </a:rPr>
              <a:t>ing</a:t>
            </a:r>
            <a:r>
              <a:rPr strike="noStrike" u="none" b="1" cap="none" baseline="0" sz="4400" lang="en-US" i="0">
                <a:solidFill>
                  <a:srgbClr val="0000FF"/>
                </a:solidFill>
                <a:latin typeface="Calibri"/>
                <a:ea typeface="Calibri"/>
                <a:cs typeface="Calibri"/>
                <a:sym typeface="Calibri"/>
              </a:rPr>
              <a:t> the Globa</a:t>
            </a:r>
            <a:r>
              <a:rPr b="1" sz="4400" lang="en-US">
                <a:solidFill>
                  <a:srgbClr val="0000FF"/>
                </a:solidFill>
                <a:latin typeface="Calibri"/>
                <a:ea typeface="Calibri"/>
                <a:cs typeface="Calibri"/>
                <a:sym typeface="Calibri"/>
              </a:rPr>
              <a:t>l </a:t>
            </a:r>
            <a:r>
              <a:rPr strike="noStrike" u="none" b="1" cap="none" baseline="0" sz="4400" lang="en-US" i="0">
                <a:solidFill>
                  <a:srgbClr val="0000FF"/>
                </a:solidFill>
                <a:latin typeface="Calibri"/>
                <a:ea typeface="Calibri"/>
                <a:cs typeface="Calibri"/>
                <a:sym typeface="Calibri"/>
              </a:rPr>
              <a:t>Network</a:t>
            </a:r>
          </a:p>
        </p:txBody>
      </p:sp>
      <p:sp>
        <p:nvSpPr>
          <p:cNvPr id="636" name="Shape 636"/>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37" name="Shape 637"/>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38" name="Shape 638"/>
          <p:cNvSpPr txBox="1"/>
          <p:nvPr>
            <p:ph idx="1" type="body"/>
          </p:nvPr>
        </p:nvSpPr>
        <p:spPr>
          <a:xfrm>
            <a:off y="1430700" x="501524"/>
            <a:ext cy="914400" cx="7987499"/>
          </a:xfrm>
          <a:prstGeom prst="rect">
            <a:avLst/>
          </a:prstGeom>
          <a:noFill/>
          <a:ln>
            <a:noFill/>
          </a:ln>
        </p:spPr>
        <p:txBody>
          <a:bodyPr bIns="45700" rIns="91425" lIns="91425" tIns="45700" anchor="t" anchorCtr="0">
            <a:noAutofit/>
          </a:bodyPr>
          <a:lstStyle/>
          <a:p>
            <a:pPr algn="l" rtl="0" lvl="0" marR="0" indent="0" marL="0">
              <a:lnSpc>
                <a:spcPct val="85000"/>
              </a:lnSpc>
              <a:spcBef>
                <a:spcPts val="0"/>
              </a:spcBef>
              <a:spcAft>
                <a:spcPts val="0"/>
              </a:spcAft>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Given what we now think about what we should do, </a:t>
            </a:r>
            <a:r>
              <a:rPr sz="3200" lang="en-US">
                <a:solidFill>
                  <a:schemeClr val="dk1"/>
                </a:solidFill>
                <a:latin typeface="Calibri"/>
                <a:ea typeface="Calibri"/>
                <a:cs typeface="Calibri"/>
                <a:sym typeface="Calibri"/>
              </a:rPr>
              <a:t>develop a storyboard describing how</a:t>
            </a:r>
            <a:r>
              <a:rPr strike="noStrike" u="none" b="0" cap="none" baseline="0" sz="3200" lang="en-US" i="0">
                <a:solidFill>
                  <a:schemeClr val="dk1"/>
                </a:solidFill>
                <a:latin typeface="Calibri"/>
                <a:ea typeface="Calibri"/>
                <a:cs typeface="Calibri"/>
                <a:sym typeface="Calibri"/>
              </a:rPr>
              <a:t> </a:t>
            </a:r>
            <a:r>
              <a:rPr sz="3200" lang="en-US">
                <a:solidFill>
                  <a:schemeClr val="dk1"/>
                </a:solidFill>
                <a:latin typeface="Calibri"/>
                <a:ea typeface="Calibri"/>
                <a:cs typeface="Calibri"/>
                <a:sym typeface="Calibri"/>
              </a:rPr>
              <a:t>to</a:t>
            </a:r>
            <a:r>
              <a:rPr strike="noStrike" u="none" b="0" cap="none" baseline="0" sz="3200" lang="en-US" i="0">
                <a:solidFill>
                  <a:schemeClr val="dk1"/>
                </a:solidFill>
                <a:latin typeface="Calibri"/>
                <a:ea typeface="Calibri"/>
                <a:cs typeface="Calibri"/>
                <a:sym typeface="Calibri"/>
              </a:rPr>
              <a:t> mobiliz</a:t>
            </a:r>
            <a:r>
              <a:rPr sz="3200" lang="en-US">
                <a:solidFill>
                  <a:schemeClr val="dk1"/>
                </a:solidFill>
                <a:latin typeface="Calibri"/>
                <a:ea typeface="Calibri"/>
                <a:cs typeface="Calibri"/>
                <a:sym typeface="Calibri"/>
              </a:rPr>
              <a:t>e</a:t>
            </a:r>
            <a:r>
              <a:rPr strike="noStrike" u="none" b="0" cap="none" baseline="0" sz="3200" lang="en-US" i="0">
                <a:solidFill>
                  <a:schemeClr val="dk1"/>
                </a:solidFill>
                <a:latin typeface="Calibri"/>
                <a:ea typeface="Calibri"/>
                <a:cs typeface="Calibri"/>
                <a:sym typeface="Calibri"/>
              </a:rPr>
              <a:t> </a:t>
            </a:r>
            <a:r>
              <a:rPr sz="3200" lang="en-US">
                <a:solidFill>
                  <a:schemeClr val="dk1"/>
                </a:solidFill>
                <a:latin typeface="Calibri"/>
                <a:ea typeface="Calibri"/>
                <a:cs typeface="Calibri"/>
                <a:sym typeface="Calibri"/>
              </a:rPr>
              <a:t>a global network</a:t>
            </a:r>
            <a:r>
              <a:rPr strike="noStrike" u="none" b="0" cap="none" baseline="0" sz="3200" lang="en-US" i="0">
                <a:solidFill>
                  <a:schemeClr val="dk1"/>
                </a:solidFill>
                <a:latin typeface="Calibri"/>
                <a:ea typeface="Calibri"/>
                <a:cs typeface="Calibri"/>
                <a:sym typeface="Calibri"/>
              </a:rPr>
              <a:t>?</a:t>
            </a:r>
          </a:p>
          <a:p>
            <a:pPr algn="l" rtl="0" lvl="0" marR="0" indent="-342900" marL="342900">
              <a:lnSpc>
                <a:spcPct val="85000"/>
              </a:lnSpc>
              <a:spcBef>
                <a:spcPts val="1500"/>
              </a:spcBef>
              <a:spcAft>
                <a:spcPts val="0"/>
              </a:spcAft>
              <a:buClr>
                <a:schemeClr val="dk1"/>
              </a:buClr>
              <a:buSzPct val="100000"/>
              <a:buFont typeface="Calibri"/>
              <a:buChar char="•"/>
            </a:pPr>
            <a:r>
              <a:rPr sz="2800" lang="en-US">
                <a:solidFill>
                  <a:schemeClr val="dk1"/>
                </a:solidFill>
                <a:latin typeface="Calibri"/>
                <a:ea typeface="Calibri"/>
                <a:cs typeface="Calibri"/>
                <a:sym typeface="Calibri"/>
              </a:rPr>
              <a:t>Who needs to be involved?</a:t>
            </a:r>
          </a:p>
          <a:p>
            <a:pPr algn="l" rtl="0" lvl="0" marR="0" indent="-342900" marL="342900">
              <a:lnSpc>
                <a:spcPct val="85000"/>
              </a:lnSpc>
              <a:spcBef>
                <a:spcPts val="1500"/>
              </a:spcBef>
              <a:spcAft>
                <a:spcPts val="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Wh</a:t>
            </a:r>
            <a:r>
              <a:rPr sz="2800" lang="en-US">
                <a:solidFill>
                  <a:schemeClr val="dk1"/>
                </a:solidFill>
                <a:latin typeface="Calibri"/>
                <a:ea typeface="Calibri"/>
                <a:cs typeface="Calibri"/>
                <a:sym typeface="Calibri"/>
              </a:rPr>
              <a:t>ere is</a:t>
            </a:r>
            <a:r>
              <a:rPr strike="noStrike" u="none" b="0" cap="none" baseline="0" sz="2800" lang="en-US" i="0">
                <a:solidFill>
                  <a:schemeClr val="dk1"/>
                </a:solidFill>
                <a:latin typeface="Calibri"/>
                <a:ea typeface="Calibri"/>
                <a:cs typeface="Calibri"/>
                <a:sym typeface="Calibri"/>
              </a:rPr>
              <a:t> the energy?</a:t>
            </a:r>
          </a:p>
          <a:p>
            <a:pPr algn="l" rtl="0" lvl="0" marR="0" indent="-342900" marL="342900">
              <a:lnSpc>
                <a:spcPct val="85000"/>
              </a:lnSpc>
              <a:spcBef>
                <a:spcPts val="1500"/>
              </a:spcBef>
              <a:spcAft>
                <a:spcPts val="500"/>
              </a:spcAft>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How will we ignite the energy?  How </a:t>
            </a:r>
            <a:r>
              <a:rPr sz="2800" lang="en-US">
                <a:solidFill>
                  <a:schemeClr val="dk1"/>
                </a:solidFill>
                <a:latin typeface="Calibri"/>
                <a:ea typeface="Calibri"/>
                <a:cs typeface="Calibri"/>
                <a:sym typeface="Calibri"/>
              </a:rPr>
              <a:t>will</a:t>
            </a:r>
            <a:r>
              <a:rPr strike="noStrike" u="none" b="0" cap="none" baseline="0" sz="2800" lang="en-US" i="0">
                <a:solidFill>
                  <a:schemeClr val="dk1"/>
                </a:solidFill>
                <a:latin typeface="Calibri"/>
                <a:ea typeface="Calibri"/>
                <a:cs typeface="Calibri"/>
                <a:sym typeface="Calibri"/>
              </a:rPr>
              <a:t> we engage them in agile co-creation?</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2" name="Shape 642"/>
        <p:cNvGrpSpPr/>
        <p:nvPr/>
      </p:nvGrpSpPr>
      <p:grpSpPr>
        <a:xfrm>
          <a:off y="0" x="0"/>
          <a:ext cy="0" cx="0"/>
          <a:chOff y="0" x="0"/>
          <a:chExt cy="0" cx="0"/>
        </a:xfrm>
      </p:grpSpPr>
      <p:sp>
        <p:nvSpPr>
          <p:cNvPr id="643" name="Shape 643"/>
          <p:cNvSpPr txBox="1"/>
          <p:nvPr>
            <p:ph type="title"/>
          </p:nvPr>
        </p:nvSpPr>
        <p:spPr>
          <a:xfrm>
            <a:off y="546100" x="310050"/>
            <a:ext cy="1143000" cx="85239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b="1" sz="4400" lang="en-US">
                <a:solidFill>
                  <a:srgbClr val="0000FF"/>
                </a:solidFill>
                <a:latin typeface="Calibri"/>
                <a:ea typeface="Calibri"/>
                <a:cs typeface="Calibri"/>
                <a:sym typeface="Calibri"/>
              </a:rPr>
              <a:t>TASK: </a:t>
            </a:r>
            <a:r>
              <a:rPr strike="noStrike" u="none" b="1" cap="none" baseline="0" sz="4400" lang="en-US" i="0">
                <a:solidFill>
                  <a:srgbClr val="0000FF"/>
                </a:solidFill>
                <a:latin typeface="Calibri"/>
                <a:ea typeface="Calibri"/>
                <a:cs typeface="Calibri"/>
                <a:sym typeface="Calibri"/>
              </a:rPr>
              <a:t>Scale Your Innovations </a:t>
            </a:r>
            <a:r>
              <a:rPr strike="noStrike" u="none" b="1" cap="none" baseline="0" sz="3000" lang="en-US" i="0">
                <a:solidFill>
                  <a:srgbClr val="0000FF"/>
                </a:solidFill>
                <a:latin typeface="Calibri"/>
                <a:ea typeface="Calibri"/>
                <a:cs typeface="Calibri"/>
                <a:sym typeface="Calibri"/>
              </a:rPr>
              <a:t>(20+10m)</a:t>
            </a:r>
          </a:p>
        </p:txBody>
      </p:sp>
      <p:sp>
        <p:nvSpPr>
          <p:cNvPr id="644" name="Shape 644"/>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45" name="Shape 645"/>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46" name="Shape 646"/>
          <p:cNvSpPr txBox="1"/>
          <p:nvPr>
            <p:ph idx="1" type="body"/>
          </p:nvPr>
        </p:nvSpPr>
        <p:spPr>
          <a:xfrm>
            <a:off y="1689100" x="948530"/>
            <a:ext cy="914400" cx="72468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25000"/>
              <a:buFont typeface="Calibri"/>
              <a:buNone/>
            </a:pPr>
            <a:r>
              <a:rPr strike="noStrike" u="none" b="0" cap="none" baseline="0" sz="2400" lang="en-US" i="0">
                <a:solidFill>
                  <a:schemeClr val="dk1"/>
                </a:solidFill>
                <a:latin typeface="Calibri"/>
                <a:ea typeface="Calibri"/>
                <a:cs typeface="Calibri"/>
                <a:sym typeface="Calibri"/>
              </a:rPr>
              <a:t>Given what we now think about what we should do …</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How WILL we … sustain this energy and build the </a:t>
            </a:r>
            <a:r>
              <a:rPr sz="2400" lang="en-US">
                <a:solidFill>
                  <a:schemeClr val="dk1"/>
                </a:solidFill>
                <a:latin typeface="Calibri"/>
                <a:ea typeface="Calibri"/>
                <a:cs typeface="Calibri"/>
                <a:sym typeface="Calibri"/>
              </a:rPr>
              <a:t>global network</a:t>
            </a:r>
            <a:r>
              <a:rPr strike="noStrike" u="none" b="0" cap="none" baseline="0" sz="2400" lang="en-US" i="0">
                <a:solidFill>
                  <a:schemeClr val="dk1"/>
                </a:solidFill>
                <a:latin typeface="Calibri"/>
                <a:ea typeface="Calibri"/>
                <a:cs typeface="Calibri"/>
                <a:sym typeface="Calibri"/>
              </a:rPr>
              <a:t>? </a:t>
            </a:r>
          </a:p>
          <a:p>
            <a:pPr algn="l" rtl="0" lvl="0" marR="0" indent="-342900" marL="342900">
              <a:spcBef>
                <a:spcPts val="48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How WILL we engage a broader team of </a:t>
            </a:r>
            <a:r>
              <a:rPr sz="2400" lang="en-US">
                <a:solidFill>
                  <a:schemeClr val="dk1"/>
                </a:solidFill>
                <a:latin typeface="Calibri"/>
                <a:ea typeface="Calibri"/>
                <a:cs typeface="Calibri"/>
                <a:sym typeface="Calibri"/>
              </a:rPr>
              <a:t>stakeholders and partners</a:t>
            </a:r>
            <a:r>
              <a:rPr strike="noStrike" u="none" b="0" cap="none" baseline="0" sz="2400" lang="en-US" i="0">
                <a:solidFill>
                  <a:schemeClr val="dk1"/>
                </a:solidFill>
                <a:latin typeface="Calibri"/>
                <a:ea typeface="Calibri"/>
                <a:cs typeface="Calibri"/>
                <a:sym typeface="Calibri"/>
              </a:rPr>
              <a:t> in this journey?</a:t>
            </a:r>
          </a:p>
          <a:p>
            <a:pPr algn="l" rtl="0" lvl="1" marR="0" indent="-285750" marL="742950">
              <a:spcBef>
                <a:spcPts val="400"/>
              </a:spcBef>
              <a:buClr>
                <a:schemeClr val="dk1"/>
              </a:buClr>
              <a:buSzPct val="100000"/>
              <a:buFont typeface="Calibri"/>
              <a:buChar char="–"/>
            </a:pPr>
            <a:r>
              <a:rPr strike="noStrike" u="none" b="0" cap="none" baseline="0" sz="2000" lang="en-US" i="1">
                <a:solidFill>
                  <a:schemeClr val="dk1"/>
                </a:solidFill>
                <a:latin typeface="Calibri"/>
                <a:ea typeface="Calibri"/>
                <a:cs typeface="Calibri"/>
                <a:sym typeface="Calibri"/>
              </a:rPr>
              <a:t>What principles will guide us?</a:t>
            </a:r>
          </a:p>
          <a:p>
            <a:pPr algn="l" rtl="0" lvl="1" marR="0" indent="-285750" marL="742950">
              <a:spcBef>
                <a:spcPts val="400"/>
              </a:spcBef>
              <a:buClr>
                <a:schemeClr val="dk1"/>
              </a:buClr>
              <a:buSzPct val="100000"/>
              <a:buFont typeface="Calibri"/>
              <a:buChar char="–"/>
            </a:pPr>
            <a:r>
              <a:rPr strike="noStrike" u="none" b="0" cap="none" baseline="0" sz="2000" lang="en-US" i="1">
                <a:solidFill>
                  <a:schemeClr val="dk1"/>
                </a:solidFill>
                <a:latin typeface="Calibri"/>
                <a:ea typeface="Calibri"/>
                <a:cs typeface="Calibri"/>
                <a:sym typeface="Calibri"/>
              </a:rPr>
              <a:t>How will we structure the </a:t>
            </a:r>
            <a:r>
              <a:rPr sz="2000" lang="en-US" i="1">
                <a:solidFill>
                  <a:schemeClr val="dk1"/>
                </a:solidFill>
                <a:latin typeface="Calibri"/>
                <a:ea typeface="Calibri"/>
                <a:cs typeface="Calibri"/>
                <a:sym typeface="Calibri"/>
              </a:rPr>
              <a:t>activity</a:t>
            </a:r>
            <a:r>
              <a:rPr strike="noStrike" u="none" b="0" cap="none" baseline="0" sz="2000" lang="en-US" i="1">
                <a:solidFill>
                  <a:schemeClr val="dk1"/>
                </a:solidFill>
                <a:latin typeface="Calibri"/>
                <a:ea typeface="Calibri"/>
                <a:cs typeface="Calibri"/>
                <a:sym typeface="Calibri"/>
              </a:rPr>
              <a:t>?</a:t>
            </a:r>
          </a:p>
          <a:p>
            <a:pPr algn="l" rtl="0" lvl="1" marR="0" indent="-285750" marL="742950">
              <a:spcBef>
                <a:spcPts val="400"/>
              </a:spcBef>
              <a:buClr>
                <a:schemeClr val="dk1"/>
              </a:buClr>
              <a:buSzPct val="100000"/>
              <a:buFont typeface="Calibri"/>
              <a:buChar char="–"/>
            </a:pPr>
            <a:r>
              <a:rPr sz="2000" lang="en-US" i="1">
                <a:solidFill>
                  <a:schemeClr val="dk1"/>
                </a:solidFill>
                <a:latin typeface="Calibri"/>
                <a:ea typeface="Calibri"/>
                <a:cs typeface="Calibri"/>
                <a:sym typeface="Calibri"/>
              </a:rPr>
              <a:t>How will we enable this global network?</a:t>
            </a:r>
          </a:p>
          <a:p>
            <a:pPr algn="l" rtl="0" lvl="1" marR="0" indent="-285750" marL="742950">
              <a:spcBef>
                <a:spcPts val="400"/>
              </a:spcBef>
              <a:buClr>
                <a:schemeClr val="dk1"/>
              </a:buClr>
              <a:buSzPct val="100000"/>
              <a:buFont typeface="Calibri"/>
              <a:buChar char="–"/>
            </a:pPr>
            <a:r>
              <a:rPr sz="2000" lang="en-US" i="1">
                <a:solidFill>
                  <a:schemeClr val="dk1"/>
                </a:solidFill>
                <a:latin typeface="Calibri"/>
                <a:ea typeface="Calibri"/>
                <a:cs typeface="Calibri"/>
                <a:sym typeface="Calibri"/>
              </a:rPr>
              <a:t>What resources are available?</a:t>
            </a:r>
          </a:p>
          <a:p>
            <a:pPr algn="l" rtl="0" lvl="1" marR="0" indent="-285750" marL="742950">
              <a:spcBef>
                <a:spcPts val="400"/>
              </a:spcBef>
              <a:buClr>
                <a:schemeClr val="dk1"/>
              </a:buClr>
              <a:buSzPct val="100000"/>
              <a:buFont typeface="Calibri"/>
              <a:buChar char="–"/>
            </a:pPr>
            <a:r>
              <a:rPr strike="noStrike" u="none" b="0" cap="none" baseline="0" sz="2000" lang="en-US" i="1">
                <a:solidFill>
                  <a:schemeClr val="dk1"/>
                </a:solidFill>
                <a:latin typeface="Calibri"/>
                <a:ea typeface="Calibri"/>
                <a:cs typeface="Calibri"/>
                <a:sym typeface="Calibri"/>
              </a:rPr>
              <a:t>Who will take </a:t>
            </a:r>
            <a:r>
              <a:rPr sz="2000" lang="en-US" i="1">
                <a:solidFill>
                  <a:schemeClr val="dk1"/>
                </a:solidFill>
                <a:latin typeface="Calibri"/>
                <a:ea typeface="Calibri"/>
                <a:cs typeface="Calibri"/>
                <a:sym typeface="Calibri"/>
              </a:rPr>
              <a:t>“</a:t>
            </a:r>
            <a:r>
              <a:rPr strike="noStrike" u="none" b="0" cap="none" baseline="0" sz="2000" lang="en-US" i="1">
                <a:solidFill>
                  <a:schemeClr val="dk1"/>
                </a:solidFill>
                <a:latin typeface="Calibri"/>
                <a:ea typeface="Calibri"/>
                <a:cs typeface="Calibri"/>
                <a:sym typeface="Calibri"/>
              </a:rPr>
              <a:t>ownership</a:t>
            </a:r>
            <a:r>
              <a:rPr sz="2000" lang="en-US" i="1">
                <a:solidFill>
                  <a:schemeClr val="dk1"/>
                </a:solidFill>
                <a:latin typeface="Calibri"/>
                <a:ea typeface="Calibri"/>
                <a:cs typeface="Calibri"/>
                <a:sym typeface="Calibri"/>
              </a:rPr>
              <a:t>”</a:t>
            </a:r>
            <a:r>
              <a:rPr strike="noStrike" u="none" b="0" cap="none" baseline="0" sz="2000" lang="en-US" i="1">
                <a:solidFill>
                  <a:schemeClr val="dk1"/>
                </a:solidFill>
                <a:latin typeface="Calibri"/>
                <a:ea typeface="Calibri"/>
                <a:cs typeface="Calibri"/>
                <a:sym typeface="Calibri"/>
              </a:rPr>
              <a:t>?</a:t>
            </a:r>
          </a:p>
          <a:p>
            <a:pPr algn="l" rtl="0" lvl="0" marR="0" indent="-39686" marL="293687">
              <a:spcBef>
                <a:spcPts val="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sp>
        <p:nvSpPr>
          <p:cNvPr id="173" name="Shape 173"/>
          <p:cNvSpPr txBox="1"/>
          <p:nvPr>
            <p:ph type="ctrTitle"/>
          </p:nvPr>
        </p:nvSpPr>
        <p:spPr>
          <a:xfrm>
            <a:off y="356775" x="487650"/>
            <a:ext cy="1470000" cx="7772400"/>
          </a:xfrm>
          <a:prstGeom prst="rect">
            <a:avLst/>
          </a:prstGeom>
        </p:spPr>
        <p:txBody>
          <a:bodyPr bIns="91425" rIns="91425" lIns="91425" tIns="91425" anchor="t" anchorCtr="0">
            <a:noAutofit/>
          </a:bodyPr>
          <a:lstStyle/>
          <a:p>
            <a:pPr algn="l">
              <a:spcBef>
                <a:spcPts val="0"/>
              </a:spcBef>
              <a:buNone/>
            </a:pPr>
            <a:r>
              <a:rPr b="1" sz="4800" lang="en-US">
                <a:solidFill>
                  <a:srgbClr val="0000FF"/>
                </a:solidFill>
                <a:latin typeface="Calibri"/>
                <a:ea typeface="Calibri"/>
                <a:cs typeface="Calibri"/>
                <a:sym typeface="Calibri"/>
              </a:rPr>
              <a:t>Delivery Style</a:t>
            </a:r>
          </a:p>
        </p:txBody>
      </p:sp>
      <p:sp>
        <p:nvSpPr>
          <p:cNvPr id="174" name="Shape 174"/>
          <p:cNvSpPr txBox="1"/>
          <p:nvPr>
            <p:ph idx="1" type="subTitle"/>
          </p:nvPr>
        </p:nvSpPr>
        <p:spPr>
          <a:xfrm>
            <a:off y="1558900" x="1371600"/>
            <a:ext cy="1752600" cx="6400799"/>
          </a:xfrm>
          <a:prstGeom prst="rect">
            <a:avLst/>
          </a:prstGeom>
        </p:spPr>
        <p:txBody>
          <a:bodyPr bIns="91425" rIns="91425" lIns="91425" tIns="91425" anchor="t" anchorCtr="0">
            <a:noAutofit/>
          </a:bodyPr>
          <a:lstStyle/>
          <a:p>
            <a:pPr algn="l" rtl="0" lvl="0" indent="-381000" marL="457200">
              <a:spcBef>
                <a:spcPts val="0"/>
              </a:spcBef>
              <a:buClr>
                <a:srgbClr val="888888"/>
              </a:buClr>
              <a:buSzPct val="100000"/>
              <a:buFont typeface="Calibri"/>
              <a:buChar char="●"/>
            </a:pPr>
            <a:r>
              <a:rPr sz="2400" lang="en-US"/>
              <a:t>Fast moving</a:t>
            </a:r>
          </a:p>
          <a:p>
            <a:pPr algn="l" rtl="0" lvl="0" indent="-381000" marL="457200">
              <a:spcBef>
                <a:spcPts val="0"/>
              </a:spcBef>
              <a:buClr>
                <a:srgbClr val="888888"/>
              </a:buClr>
              <a:buSzPct val="100000"/>
              <a:buFont typeface="Calibri"/>
              <a:buChar char="●"/>
            </a:pPr>
            <a:r>
              <a:rPr sz="2400" lang="en-US"/>
              <a:t>Iterative</a:t>
            </a:r>
          </a:p>
          <a:p>
            <a:pPr algn="l" rtl="0" lvl="0" indent="-381000" marL="457200">
              <a:spcBef>
                <a:spcPts val="0"/>
              </a:spcBef>
              <a:buClr>
                <a:srgbClr val="888888"/>
              </a:buClr>
              <a:buSzPct val="100000"/>
              <a:buFont typeface="Calibri"/>
              <a:buChar char="●"/>
            </a:pPr>
            <a:r>
              <a:rPr sz="2400" lang="en-US"/>
              <a:t>Mash up ideas: “Do the Shuffle”</a:t>
            </a:r>
          </a:p>
          <a:p>
            <a:pPr algn="l" rtl="0" lvl="0" indent="-381000" marL="457200">
              <a:spcBef>
                <a:spcPts val="0"/>
              </a:spcBef>
              <a:buClr>
                <a:srgbClr val="888888"/>
              </a:buClr>
              <a:buSzPct val="100000"/>
              <a:buFont typeface="Calibri"/>
              <a:buChar char="●"/>
            </a:pPr>
            <a:r>
              <a:rPr sz="2400" lang="en-US"/>
              <a:t>‘As if’ for real</a:t>
            </a:r>
          </a:p>
          <a:p>
            <a:pPr algn="l" rtl="0" lvl="0" indent="-381000" marL="457200">
              <a:spcBef>
                <a:spcPts val="0"/>
              </a:spcBef>
              <a:buClr>
                <a:srgbClr val="888888"/>
              </a:buClr>
              <a:buSzPct val="100000"/>
              <a:buFont typeface="Calibri"/>
              <a:buChar char="●"/>
            </a:pPr>
            <a:r>
              <a:rPr sz="2400" lang="en-US"/>
              <a:t>Defined time-boxed tasks</a:t>
            </a:r>
          </a:p>
          <a:p>
            <a:pPr algn="l" rtl="0" lvl="0" indent="-381000" marL="457200">
              <a:spcBef>
                <a:spcPts val="0"/>
              </a:spcBef>
              <a:buClr>
                <a:srgbClr val="888888"/>
              </a:buClr>
              <a:buSzPct val="100000"/>
              <a:buFont typeface="Calibri"/>
              <a:buChar char="●"/>
            </a:pPr>
            <a:r>
              <a:rPr sz="2400" lang="en-US"/>
              <a:t>You do the work, experience first and record burning questions.</a:t>
            </a:r>
          </a:p>
          <a:p>
            <a:pPr algn="l" lvl="0" indent="-381000" marL="457200">
              <a:spcBef>
                <a:spcPts val="0"/>
              </a:spcBef>
              <a:buClr>
                <a:srgbClr val="888888"/>
              </a:buClr>
              <a:buSzPct val="100000"/>
              <a:buFont typeface="Calibri"/>
              <a:buChar char="●"/>
            </a:pPr>
            <a:r>
              <a:rPr sz="2400" lang="en-US"/>
              <a:t>Burning Questions: record any questions you have about content or process or what we are doing and why.  </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0" name="Shape 650"/>
        <p:cNvGrpSpPr/>
        <p:nvPr/>
      </p:nvGrpSpPr>
      <p:grpSpPr>
        <a:xfrm>
          <a:off y="0" x="0"/>
          <a:ext cy="0" cx="0"/>
          <a:chOff y="0" x="0"/>
          <a:chExt cy="0" cx="0"/>
        </a:xfrm>
      </p:grpSpPr>
      <p:sp>
        <p:nvSpPr>
          <p:cNvPr id="651" name="Shape 651"/>
          <p:cNvSpPr txBox="1"/>
          <p:nvPr>
            <p:ph type="title"/>
          </p:nvPr>
        </p:nvSpPr>
        <p:spPr>
          <a:xfrm>
            <a:off y="439737" x="457200"/>
            <a:ext cy="1143000" cx="8229600"/>
          </a:xfrm>
          <a:prstGeom prst="rect">
            <a:avLst/>
          </a:prstGeom>
        </p:spPr>
        <p:txBody>
          <a:bodyPr bIns="91425" rIns="91425" lIns="91425" tIns="91425" anchor="t" anchorCtr="0">
            <a:noAutofit/>
          </a:bodyPr>
          <a:lstStyle/>
          <a:p>
            <a:pPr algn="l">
              <a:spcBef>
                <a:spcPts val="0"/>
              </a:spcBef>
              <a:buNone/>
            </a:pPr>
            <a:r>
              <a:rPr b="1" sz="4800" lang="en-US">
                <a:solidFill>
                  <a:srgbClr val="0000FF"/>
                </a:solidFill>
                <a:latin typeface="Calibri"/>
                <a:ea typeface="Calibri"/>
                <a:cs typeface="Calibri"/>
                <a:sym typeface="Calibri"/>
              </a:rPr>
              <a:t>Taking it Home Part I</a:t>
            </a:r>
          </a:p>
        </p:txBody>
      </p:sp>
      <p:sp>
        <p:nvSpPr>
          <p:cNvPr id="652" name="Shape 652"/>
          <p:cNvSpPr txBox="1"/>
          <p:nvPr>
            <p:ph idx="1" type="body"/>
          </p:nvPr>
        </p:nvSpPr>
        <p:spPr>
          <a:xfrm>
            <a:off y="1968500" x="665162"/>
            <a:ext cy="914400" cx="72468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Calibri"/>
              <a:buChar char="•"/>
            </a:pPr>
            <a:r>
              <a:rPr sz="3000" lang="en-US">
                <a:latin typeface="Calibri"/>
                <a:ea typeface="Calibri"/>
                <a:cs typeface="Calibri"/>
                <a:sym typeface="Calibri"/>
              </a:rPr>
              <a:t>Addressing your </a:t>
            </a:r>
            <a:r>
              <a:rPr sz="3000" lang="en-US">
                <a:solidFill>
                  <a:srgbClr val="0000FF"/>
                </a:solidFill>
                <a:latin typeface="Calibri"/>
                <a:ea typeface="Calibri"/>
                <a:cs typeface="Calibri"/>
                <a:sym typeface="Calibri"/>
              </a:rPr>
              <a:t>Burning Questions</a:t>
            </a:r>
            <a:r>
              <a:rPr sz="3000" lang="en-US">
                <a:latin typeface="Calibri"/>
                <a:ea typeface="Calibri"/>
                <a:cs typeface="Calibri"/>
                <a:sym typeface="Calibri"/>
              </a:rPr>
              <a:t> about PPI</a:t>
            </a:r>
          </a:p>
          <a:p>
            <a:pPr rtl="0" lvl="0" indent="0" marL="0">
              <a:spcBef>
                <a:spcPts val="0"/>
              </a:spcBef>
              <a:buNone/>
            </a:pPr>
            <a:r>
              <a:t/>
            </a:r>
            <a:endParaRPr sz="3000">
              <a:latin typeface="Calibri"/>
              <a:ea typeface="Calibri"/>
              <a:cs typeface="Calibri"/>
              <a:sym typeface="Calibri"/>
            </a:endParaRPr>
          </a:p>
          <a:p>
            <a:pPr lvl="0" indent="-419100" marL="457200">
              <a:spcBef>
                <a:spcPts val="0"/>
              </a:spcBef>
              <a:buClr>
                <a:schemeClr val="dk1"/>
              </a:buClr>
              <a:buSzPct val="100000"/>
              <a:buFont typeface="Calibri"/>
              <a:buChar char="•"/>
            </a:pPr>
            <a:r>
              <a:rPr sz="3000" lang="en-US">
                <a:solidFill>
                  <a:srgbClr val="0000FF"/>
                </a:solidFill>
                <a:latin typeface="Calibri"/>
                <a:ea typeface="Calibri"/>
                <a:cs typeface="Calibri"/>
                <a:sym typeface="Calibri"/>
              </a:rPr>
              <a:t>Competencies,</a:t>
            </a:r>
            <a:r>
              <a:rPr sz="3000" lang="en-US">
                <a:latin typeface="Calibri"/>
                <a:ea typeface="Calibri"/>
                <a:cs typeface="Calibri"/>
                <a:sym typeface="Calibri"/>
              </a:rPr>
              <a:t> knowledges and skills required to use PPI. Generate lists in groups.</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y="0" x="0"/>
          <a:ext cy="0" cx="0"/>
          <a:chOff y="0" x="0"/>
          <a:chExt cy="0" cx="0"/>
        </a:xfrm>
      </p:grpSpPr>
      <p:sp>
        <p:nvSpPr>
          <p:cNvPr id="657" name="Shape 657"/>
          <p:cNvSpPr txBox="1"/>
          <p:nvPr>
            <p:ph type="title"/>
          </p:nvPr>
        </p:nvSpPr>
        <p:spPr>
          <a:xfrm>
            <a:off y="457200" x="457200"/>
            <a:ext cy="1143000" cx="82296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Calibri"/>
              <a:buNone/>
            </a:pPr>
            <a:r>
              <a:rPr strike="noStrike" u="none" b="1" cap="none" baseline="0" sz="4400" lang="en-US" i="0">
                <a:solidFill>
                  <a:srgbClr val="0000FF"/>
                </a:solidFill>
                <a:latin typeface="Calibri"/>
                <a:ea typeface="Calibri"/>
                <a:cs typeface="Calibri"/>
                <a:sym typeface="Calibri"/>
              </a:rPr>
              <a:t>Taking it Home Part II</a:t>
            </a:r>
          </a:p>
        </p:txBody>
      </p:sp>
      <p:sp>
        <p:nvSpPr>
          <p:cNvPr id="658" name="Shape 658"/>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15-15, 2014   Bernard J Mohr, Don DeGuerre, Doug Austrom </a:t>
            </a:r>
          </a:p>
        </p:txBody>
      </p:sp>
      <p:sp>
        <p:nvSpPr>
          <p:cNvPr id="659" name="Shape 659"/>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660" name="Shape 660"/>
          <p:cNvSpPr txBox="1"/>
          <p:nvPr>
            <p:ph idx="1" type="body"/>
          </p:nvPr>
        </p:nvSpPr>
        <p:spPr>
          <a:xfrm>
            <a:off y="1447800" x="935830"/>
            <a:ext cy="914400" cx="7246936"/>
          </a:xfrm>
          <a:prstGeom prst="rect">
            <a:avLst/>
          </a:prstGeom>
          <a:noFill/>
          <a:ln>
            <a:noFill/>
          </a:ln>
        </p:spPr>
        <p:txBody>
          <a:bodyPr bIns="45700" rIns="91425" lIns="91425" tIns="45700" anchor="t" anchorCtr="0">
            <a:noAutofit/>
          </a:bodyPr>
          <a:lstStyle/>
          <a:p>
            <a:pPr algn="l" rtl="0" marR="0" indent="0" marL="0">
              <a:spcBef>
                <a:spcPts val="0"/>
              </a:spcBef>
              <a:buNone/>
            </a:pPr>
            <a:r>
              <a:rPr strike="noStrike" u="none" b="0" cap="none" baseline="0" sz="3200" lang="en-US" i="0">
                <a:solidFill>
                  <a:schemeClr val="dk1"/>
                </a:solidFill>
                <a:latin typeface="Calibri"/>
                <a:ea typeface="Calibri"/>
                <a:cs typeface="Calibri"/>
                <a:sym typeface="Calibri"/>
              </a:rPr>
              <a:t>What innovation opportunities are you facing that </a:t>
            </a:r>
            <a:r>
              <a:rPr sz="3200" lang="en-US">
                <a:solidFill>
                  <a:schemeClr val="dk1"/>
                </a:solidFill>
                <a:latin typeface="Calibri"/>
                <a:ea typeface="Calibri"/>
                <a:cs typeface="Calibri"/>
                <a:sym typeface="Calibri"/>
              </a:rPr>
              <a:t>could</a:t>
            </a:r>
            <a:r>
              <a:rPr strike="noStrike" u="none" b="0" cap="none" baseline="0" sz="3200" lang="en-US" i="0">
                <a:solidFill>
                  <a:schemeClr val="dk1"/>
                </a:solidFill>
                <a:latin typeface="Calibri"/>
                <a:ea typeface="Calibri"/>
                <a:cs typeface="Calibri"/>
                <a:sym typeface="Calibri"/>
              </a:rPr>
              <a:t> be addressed using a Positive and Participative approach to innovation?</a:t>
            </a:r>
          </a:p>
          <a:p>
            <a:pPr algn="l" rtl="0" lvl="0" marR="0" indent="-381000" marL="914400">
              <a:spcBef>
                <a:spcPts val="0"/>
              </a:spcBef>
              <a:buClr>
                <a:schemeClr val="dk1"/>
              </a:buClr>
              <a:buSzPct val="100000"/>
              <a:buFont typeface="Calibri"/>
              <a:buChar char="•"/>
            </a:pPr>
            <a:r>
              <a:rPr sz="2400" lang="en-US">
                <a:solidFill>
                  <a:schemeClr val="dk1"/>
                </a:solidFill>
                <a:latin typeface="Calibri"/>
                <a:ea typeface="Calibri"/>
                <a:cs typeface="Calibri"/>
                <a:sym typeface="Calibri"/>
              </a:rPr>
              <a:t>Design challenge</a:t>
            </a:r>
          </a:p>
          <a:p>
            <a:pPr algn="l" rtl="0" lvl="0" marR="0" indent="-381000" marL="91440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Participants – aka stakeholders</a:t>
            </a:r>
          </a:p>
          <a:p>
            <a:pPr algn="l" rtl="0" lvl="0" marR="0" indent="-381000" marL="91440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High level design or approach</a:t>
            </a:r>
          </a:p>
          <a:p>
            <a:pPr algn="l" rtl="0" lvl="0" marR="0" indent="-381000" marL="91440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Relationships and enabling infrastructure </a:t>
            </a:r>
          </a:p>
          <a:p>
            <a:pPr algn="l" rtl="0" lvl="0" marR="0" indent="-381000" marL="91440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Resources</a:t>
            </a:r>
          </a:p>
          <a:p>
            <a:pPr algn="l" rtl="0" lvl="0" marR="0" indent="-381000" marL="91440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S</a:t>
            </a:r>
            <a:r>
              <a:rPr sz="2400" lang="en-US">
                <a:solidFill>
                  <a:schemeClr val="dk1"/>
                </a:solidFill>
                <a:latin typeface="Calibri"/>
                <a:ea typeface="Calibri"/>
                <a:cs typeface="Calibri"/>
                <a:sym typeface="Calibri"/>
              </a:rPr>
              <a:t>teps to get started</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4" name="Shape 664"/>
        <p:cNvGrpSpPr/>
        <p:nvPr/>
      </p:nvGrpSpPr>
      <p:grpSpPr>
        <a:xfrm>
          <a:off y="0" x="0"/>
          <a:ext cy="0" cx="0"/>
          <a:chOff y="0" x="0"/>
          <a:chExt cy="0" cx="0"/>
        </a:xfrm>
      </p:grpSpPr>
      <p:sp>
        <p:nvSpPr>
          <p:cNvPr id="665" name="Shape 665"/>
          <p:cNvSpPr txBox="1"/>
          <p:nvPr/>
        </p:nvSpPr>
        <p:spPr>
          <a:xfrm>
            <a:off y="847175" x="689825"/>
            <a:ext cy="952200" cx="7837800"/>
          </a:xfrm>
          <a:prstGeom prst="rect">
            <a:avLst/>
          </a:prstGeom>
          <a:noFill/>
          <a:ln>
            <a:noFill/>
          </a:ln>
        </p:spPr>
        <p:txBody>
          <a:bodyPr bIns="91425" rIns="91425" lIns="91425" tIns="91425" anchor="t" anchorCtr="0">
            <a:noAutofit/>
          </a:bodyPr>
          <a:lstStyle/>
          <a:p>
            <a:pPr algn="l">
              <a:spcBef>
                <a:spcPts val="0"/>
              </a:spcBef>
              <a:buNone/>
            </a:pPr>
            <a:r>
              <a:rPr b="1" sz="4800" lang="en-US">
                <a:solidFill>
                  <a:srgbClr val="0000FF"/>
                </a:solidFill>
                <a:latin typeface="Calibri"/>
                <a:ea typeface="Calibri"/>
                <a:cs typeface="Calibri"/>
                <a:sym typeface="Calibri"/>
              </a:rPr>
              <a:t>TASK: Taking it Home Part II</a:t>
            </a:r>
          </a:p>
        </p:txBody>
      </p:sp>
      <p:sp>
        <p:nvSpPr>
          <p:cNvPr id="666" name="Shape 666"/>
          <p:cNvSpPr txBox="1"/>
          <p:nvPr/>
        </p:nvSpPr>
        <p:spPr>
          <a:xfrm>
            <a:off y="2043950" x="887500"/>
            <a:ext cy="3958799" cx="7584000"/>
          </a:xfrm>
          <a:prstGeom prst="rect">
            <a:avLst/>
          </a:prstGeom>
          <a:noFill/>
          <a:ln>
            <a:noFill/>
          </a:ln>
        </p:spPr>
        <p:txBody>
          <a:bodyPr bIns="91425" rIns="91425" lIns="91425" tIns="91425" anchor="t" anchorCtr="0">
            <a:noAutofit/>
          </a:bodyPr>
          <a:lstStyle/>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Who has a back home case that they would like to consider the use of PPI with?</a:t>
            </a:r>
          </a:p>
          <a:p>
            <a:pPr rtl="0">
              <a:spcBef>
                <a:spcPts val="0"/>
              </a:spcBef>
              <a:buNone/>
            </a:pPr>
            <a:r>
              <a:t/>
            </a:r>
            <a:endParaRPr sz="2400">
              <a:latin typeface="Calibri"/>
              <a:ea typeface="Calibri"/>
              <a:cs typeface="Calibri"/>
              <a:sym typeface="Calibri"/>
            </a:endParaRPr>
          </a:p>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Choose five or more</a:t>
            </a:r>
          </a:p>
          <a:p>
            <a:pPr rtl="0">
              <a:spcBef>
                <a:spcPts val="0"/>
              </a:spcBef>
              <a:buNone/>
            </a:pPr>
            <a:r>
              <a:t/>
            </a:r>
            <a:endParaRPr sz="2400">
              <a:latin typeface="Calibri"/>
              <a:ea typeface="Calibri"/>
              <a:cs typeface="Calibri"/>
              <a:sym typeface="Calibri"/>
            </a:endParaRPr>
          </a:p>
          <a:p>
            <a:pPr rtl="0" lvl="0" indent="-381000" marL="457200">
              <a:spcBef>
                <a:spcPts val="0"/>
              </a:spcBef>
              <a:buClr>
                <a:srgbClr val="000000"/>
              </a:buClr>
              <a:buSzPct val="100000"/>
              <a:buFont typeface="Calibri"/>
              <a:buChar char="●"/>
            </a:pPr>
            <a:r>
              <a:rPr sz="2400" lang="en-US">
                <a:latin typeface="Calibri"/>
                <a:ea typeface="Calibri"/>
                <a:cs typeface="Calibri"/>
                <a:sym typeface="Calibri"/>
              </a:rPr>
              <a:t>Who wants to work on exploring/planning PPI on which case</a:t>
            </a:r>
          </a:p>
          <a:p>
            <a:pPr rtl="0">
              <a:spcBef>
                <a:spcPts val="0"/>
              </a:spcBef>
              <a:buNone/>
            </a:pPr>
            <a:r>
              <a:t/>
            </a:r>
            <a:endParaRPr sz="2400">
              <a:latin typeface="Calibri"/>
              <a:ea typeface="Calibri"/>
              <a:cs typeface="Calibri"/>
              <a:sym typeface="Calibri"/>
            </a:endParaRPr>
          </a:p>
          <a:p>
            <a:pPr lvl="0" indent="-381000" marL="457200">
              <a:spcBef>
                <a:spcPts val="0"/>
              </a:spcBef>
              <a:buClr>
                <a:srgbClr val="000000"/>
              </a:buClr>
              <a:buSzPct val="100000"/>
              <a:buFont typeface="Calibri"/>
              <a:buChar char="●"/>
            </a:pPr>
            <a:r>
              <a:rPr sz="2400" lang="en-US">
                <a:latin typeface="Calibri"/>
                <a:ea typeface="Calibri"/>
                <a:cs typeface="Calibri"/>
                <a:sym typeface="Calibri"/>
              </a:rPr>
              <a:t>30 minutes in groups and 20 minutes reporting and expanding ideas created in groups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ctrTitle"/>
          </p:nvPr>
        </p:nvSpPr>
        <p:spPr>
          <a:xfrm>
            <a:off y="521925" x="553650"/>
            <a:ext cy="1320899" cx="8445600"/>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trike="noStrike" u="none" b="0" cap="none" baseline="0" sz="3600" lang="en-US" i="0">
                <a:solidFill>
                  <a:srgbClr val="0000FF"/>
                </a:solidFill>
                <a:latin typeface="Calibri"/>
                <a:ea typeface="Calibri"/>
                <a:cs typeface="Calibri"/>
                <a:sym typeface="Calibri"/>
              </a:rPr>
              <a:t>What hopes/aspirations and/or capacities do YOU bring </a:t>
            </a:r>
            <a:r>
              <a:rPr sz="3600" lang="en-US">
                <a:solidFill>
                  <a:schemeClr val="hlink"/>
                </a:solidFill>
                <a:latin typeface="Calibri"/>
                <a:ea typeface="Calibri"/>
                <a:cs typeface="Calibri"/>
                <a:sym typeface="Calibri"/>
              </a:rPr>
              <a:t>to this workshop</a:t>
            </a:r>
            <a:r>
              <a:rPr strike="noStrike" u="none" b="0" cap="none" baseline="0" sz="3600" lang="en-US" i="0">
                <a:solidFill>
                  <a:srgbClr val="0000FF"/>
                </a:solidFill>
                <a:latin typeface="Calibri"/>
                <a:ea typeface="Calibri"/>
                <a:cs typeface="Calibri"/>
                <a:sym typeface="Calibri"/>
              </a:rPr>
              <a:t>?</a:t>
            </a:r>
          </a:p>
          <a:p>
            <a:pPr algn="l" rtl="0" lvl="0" marR="0" indent="0" marL="0">
              <a:spcBef>
                <a:spcPts val="0"/>
              </a:spcBef>
              <a:buClr>
                <a:srgbClr val="0000FF"/>
              </a:buClr>
              <a:buFont typeface="Calibri"/>
              <a:buNone/>
            </a:pPr>
            <a:r>
              <a:t/>
            </a:r>
            <a:endParaRPr sz="3600">
              <a:solidFill>
                <a:srgbClr val="0000FF"/>
              </a:solidFill>
              <a:latin typeface="Calibri"/>
              <a:ea typeface="Calibri"/>
              <a:cs typeface="Calibri"/>
              <a:sym typeface="Calibri"/>
            </a:endParaRPr>
          </a:p>
          <a:p>
            <a:pPr algn="l" rtl="0" lvl="0" marR="0" indent="0" marL="0">
              <a:spcBef>
                <a:spcPts val="0"/>
              </a:spcBef>
              <a:buClr>
                <a:srgbClr val="0000FF"/>
              </a:buClr>
              <a:buSzPct val="25000"/>
              <a:buFont typeface="Calibri"/>
              <a:buNone/>
            </a:pPr>
            <a:r>
              <a:rPr sz="3600" lang="en-US">
                <a:latin typeface="Calibri"/>
                <a:ea typeface="Calibri"/>
                <a:cs typeface="Calibri"/>
                <a:sym typeface="Calibri"/>
              </a:rPr>
              <a:t>TASK: In Trios… take total of 10 mins </a:t>
            </a:r>
          </a:p>
          <a:p>
            <a:pPr algn="l" rtl="0" lvl="0" marR="0" indent="-457200" marL="457200">
              <a:spcBef>
                <a:spcPts val="0"/>
              </a:spcBef>
              <a:buClr>
                <a:srgbClr val="000000"/>
              </a:buClr>
              <a:buSzPct val="100000"/>
              <a:buFont typeface="Calibri"/>
              <a:buChar char="●"/>
            </a:pPr>
            <a:r>
              <a:rPr sz="3600" lang="en-US">
                <a:latin typeface="Calibri"/>
                <a:ea typeface="Calibri"/>
                <a:cs typeface="Calibri"/>
                <a:sym typeface="Calibri"/>
              </a:rPr>
              <a:t>answer this question for each member</a:t>
            </a:r>
          </a:p>
          <a:p>
            <a:pPr algn="l" rtl="0" lvl="0" marR="0" indent="-457200" marL="457200">
              <a:spcBef>
                <a:spcPts val="0"/>
              </a:spcBef>
              <a:buClr>
                <a:srgbClr val="000000"/>
              </a:buClr>
              <a:buSzPct val="100000"/>
              <a:buFont typeface="Calibri"/>
              <a:buChar char="●"/>
            </a:pPr>
            <a:r>
              <a:rPr sz="3600" lang="en-US">
                <a:latin typeface="Calibri"/>
                <a:ea typeface="Calibri"/>
                <a:cs typeface="Calibri"/>
                <a:sym typeface="Calibri"/>
              </a:rPr>
              <a:t>then summarize your discussion on a flip chart that has your names on it - print big and clearly.</a:t>
            </a:r>
          </a:p>
        </p:txBody>
      </p:sp>
      <p:sp>
        <p:nvSpPr>
          <p:cNvPr id="180" name="Shape 180"/>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81" name="Shape 181"/>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type="ctrTitle"/>
          </p:nvPr>
        </p:nvSpPr>
        <p:spPr>
          <a:xfrm>
            <a:off y="324925" x="747550"/>
            <a:ext cy="1320899" cx="7508100"/>
          </a:xfrm>
          <a:prstGeom prst="rect">
            <a:avLst/>
          </a:prstGeom>
          <a:noFill/>
          <a:ln>
            <a:noFill/>
          </a:ln>
        </p:spPr>
        <p:txBody>
          <a:bodyPr bIns="45700" rIns="91425" lIns="91425" tIns="45700" anchor="t" anchorCtr="0">
            <a:noAutofit/>
          </a:bodyPr>
          <a:lstStyle/>
          <a:p>
            <a:pPr algn="l" rtl="0" lvl="0" marR="0" indent="0" marL="0">
              <a:spcBef>
                <a:spcPts val="0"/>
              </a:spcBef>
              <a:buClr>
                <a:srgbClr val="0000FF"/>
              </a:buClr>
              <a:buSzPct val="25000"/>
              <a:buFont typeface="Calibri"/>
              <a:buNone/>
            </a:pPr>
            <a:r>
              <a:rPr sz="3600" lang="en-US">
                <a:solidFill>
                  <a:srgbClr val="0000FF"/>
                </a:solidFill>
                <a:latin typeface="Calibri"/>
                <a:ea typeface="Calibri"/>
                <a:cs typeface="Calibri"/>
                <a:sym typeface="Calibri"/>
              </a:rPr>
              <a:t>Our journey to PPI and why we believe it has promise …</a:t>
            </a:r>
          </a:p>
        </p:txBody>
      </p:sp>
      <p:sp>
        <p:nvSpPr>
          <p:cNvPr id="187" name="Shape 187"/>
          <p:cNvSpPr txBox="1"/>
          <p:nvPr>
            <p:ph idx="11" type="ftr"/>
          </p:nvPr>
        </p:nvSpPr>
        <p:spPr>
          <a:xfrm>
            <a:off y="6356350" x="1896357"/>
            <a:ext cy="365099" cx="4828200"/>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88" name="Shape 188"/>
          <p:cNvSpPr txBox="1"/>
          <p:nvPr>
            <p:ph idx="12" type="sldNum"/>
          </p:nvPr>
        </p:nvSpPr>
        <p:spPr>
          <a:xfrm>
            <a:off y="6356350" x="8039100"/>
            <a:ext cy="365099"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189" name="Shape 189"/>
          <p:cNvSpPr/>
          <p:nvPr/>
        </p:nvSpPr>
        <p:spPr>
          <a:xfrm>
            <a:off y="3132900" x="4171625"/>
            <a:ext cy="1868399" cx="19452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0" name="Shape 190"/>
          <p:cNvSpPr/>
          <p:nvPr/>
        </p:nvSpPr>
        <p:spPr>
          <a:xfrm>
            <a:off y="3132900" x="3027175"/>
            <a:ext cy="1868399" cx="19452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1" name="Shape 191"/>
          <p:cNvSpPr/>
          <p:nvPr/>
        </p:nvSpPr>
        <p:spPr>
          <a:xfrm>
            <a:off y="2052100" x="3696100"/>
            <a:ext cy="1868399" cx="19452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2" name="Shape 192"/>
          <p:cNvSpPr txBox="1"/>
          <p:nvPr/>
        </p:nvSpPr>
        <p:spPr>
          <a:xfrm>
            <a:off y="3346025" x="4171625"/>
            <a:ext cy="698999" cx="846299"/>
          </a:xfrm>
          <a:prstGeom prst="rect">
            <a:avLst/>
          </a:prstGeom>
          <a:noFill/>
          <a:ln>
            <a:noFill/>
          </a:ln>
        </p:spPr>
        <p:txBody>
          <a:bodyPr bIns="91425" rIns="91425" lIns="91425" tIns="91425" anchor="t" anchorCtr="0">
            <a:noAutofit/>
          </a:bodyPr>
          <a:lstStyle/>
          <a:p>
            <a:pPr>
              <a:spcBef>
                <a:spcPts val="0"/>
              </a:spcBef>
              <a:buNone/>
            </a:pPr>
            <a:r>
              <a:rPr sz="3600" lang="en-US">
                <a:solidFill>
                  <a:schemeClr val="hlink"/>
                </a:solidFill>
                <a:latin typeface="Calibri"/>
                <a:ea typeface="Calibri"/>
                <a:cs typeface="Calibri"/>
                <a:sym typeface="Calibri"/>
              </a:rPr>
              <a:t>PPI</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ctrTitle"/>
          </p:nvPr>
        </p:nvSpPr>
        <p:spPr>
          <a:xfrm>
            <a:off y="0" x="177800"/>
            <a:ext cy="1320800" cx="8788400"/>
          </a:xfrm>
          <a:prstGeom prst="rect">
            <a:avLst/>
          </a:prstGeom>
          <a:noFill/>
          <a:ln>
            <a:noFill/>
          </a:ln>
        </p:spPr>
        <p:txBody>
          <a:bodyPr bIns="45700" rIns="91425" lIns="91425" tIns="45700" anchor="t" anchorCtr="0">
            <a:noAutofit/>
          </a:bodyPr>
          <a:lstStyle/>
          <a:p>
            <a:pPr algn="l" rtl="0" lvl="0" marR="0" indent="0" marL="0">
              <a:spcBef>
                <a:spcPts val="0"/>
              </a:spcBef>
              <a:buClr>
                <a:srgbClr val="FF0000"/>
              </a:buClr>
              <a:buSzPct val="25000"/>
              <a:buFont typeface="Calibri"/>
              <a:buNone/>
            </a:pPr>
            <a:r>
              <a:rPr strike="noStrike" u="none" b="0" cap="none" baseline="0" sz="3600" lang="en-US" i="0">
                <a:solidFill>
                  <a:srgbClr val="FF0000"/>
                </a:solidFill>
                <a:latin typeface="Calibri"/>
                <a:ea typeface="Calibri"/>
                <a:cs typeface="Calibri"/>
                <a:sym typeface="Calibri"/>
              </a:rPr>
              <a:t>From Appreciative Inquiry: </a:t>
            </a:r>
            <a:br>
              <a:rPr strike="noStrike" u="none" b="0" cap="none" baseline="0" sz="3600" lang="en-US" i="0">
                <a:solidFill>
                  <a:srgbClr val="0000FF"/>
                </a:solidFill>
                <a:latin typeface="Calibri"/>
                <a:ea typeface="Calibri"/>
                <a:cs typeface="Calibri"/>
                <a:sym typeface="Calibri"/>
              </a:rPr>
            </a:br>
            <a:r>
              <a:rPr strike="noStrike" u="none" b="0" cap="none" baseline="0" sz="3600" lang="en-US" i="0">
                <a:solidFill>
                  <a:srgbClr val="0000FF"/>
                </a:solidFill>
                <a:latin typeface="Calibri"/>
                <a:ea typeface="Calibri"/>
                <a:cs typeface="Calibri"/>
                <a:sym typeface="Calibri"/>
              </a:rPr>
              <a:t>Essential Ideas and Practices for PPI </a:t>
            </a:r>
          </a:p>
        </p:txBody>
      </p:sp>
      <p:sp>
        <p:nvSpPr>
          <p:cNvPr id="198" name="Shape 198"/>
          <p:cNvSpPr txBox="1"/>
          <p:nvPr>
            <p:ph idx="11" type="ftr"/>
          </p:nvPr>
        </p:nvSpPr>
        <p:spPr>
          <a:xfrm>
            <a:off y="6356350" x="1896357"/>
            <a:ext cy="365125" cx="4828254"/>
          </a:xfrm>
          <a:prstGeom prst="rect">
            <a:avLst/>
          </a:prstGeom>
          <a:noFill/>
          <a:ln>
            <a:noFill/>
          </a:ln>
        </p:spPr>
        <p:txBody>
          <a:bodyPr bIns="45700" rIns="91425" lIns="91425" tIns="45700" anchor="ctr" anchorCtr="0">
            <a:noAutofit/>
          </a:bodyPr>
          <a:lstStyle/>
          <a:p>
            <a:pPr algn="l" rtl="0" lvl="0" marR="0" indent="0" marL="0">
              <a:spcBef>
                <a:spcPts val="0"/>
              </a:spcBef>
              <a:buSzPct val="25000"/>
              <a:buNone/>
            </a:pPr>
            <a:r>
              <a:rPr strike="noStrike" u="none" b="0" cap="none" baseline="0" sz="1200" lang="en-US" i="0">
                <a:solidFill>
                  <a:srgbClr val="888888"/>
                </a:solidFill>
                <a:latin typeface="Calibri"/>
                <a:ea typeface="Calibri"/>
                <a:cs typeface="Calibri"/>
                <a:sym typeface="Calibri"/>
              </a:rPr>
              <a:t>Positive Participative Innovation Workshop, Montreal, Sept 15-16, 2014   Bernard J Mohr, Don DeGuerre, Doug Austrom </a:t>
            </a:r>
          </a:p>
        </p:txBody>
      </p:sp>
      <p:sp>
        <p:nvSpPr>
          <p:cNvPr id="199" name="Shape 199"/>
          <p:cNvSpPr txBox="1"/>
          <p:nvPr>
            <p:ph idx="12" type="sldNum"/>
          </p:nvPr>
        </p:nvSpPr>
        <p:spPr>
          <a:xfrm>
            <a:off y="6356350" x="8039100"/>
            <a:ext cy="365125" cx="647700"/>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US"/>
              <a:t> </a:t>
            </a:r>
          </a:p>
        </p:txBody>
      </p:sp>
      <p:sp>
        <p:nvSpPr>
          <p:cNvPr id="200" name="Shape 200"/>
          <p:cNvSpPr txBox="1"/>
          <p:nvPr>
            <p:ph idx="1" type="subTitle"/>
          </p:nvPr>
        </p:nvSpPr>
        <p:spPr>
          <a:xfrm>
            <a:off y="1258700" x="2005050"/>
            <a:ext cy="5035500" cx="7450799"/>
          </a:xfrm>
          <a:prstGeom prst="rect">
            <a:avLst/>
          </a:prstGeom>
          <a:noFill/>
          <a:ln>
            <a:noFill/>
          </a:ln>
        </p:spPr>
        <p:txBody>
          <a:bodyPr bIns="45700" rIns="91425" lIns="91425" tIns="45700" anchor="t" anchorCtr="0">
            <a:noAutofit/>
          </a:bodyPr>
          <a:lstStyle/>
          <a:p>
            <a:pPr algn="l" rtl="0" lvl="0" marR="0" indent="-514350" marL="514350">
              <a:spcBef>
                <a:spcPts val="0"/>
              </a:spcBef>
              <a:buClr>
                <a:srgbClr val="595959"/>
              </a:buClr>
              <a:buSzPct val="100000"/>
              <a:buFont typeface="Calibri"/>
              <a:buAutoNum type="alphaLcParenR"/>
            </a:pPr>
            <a:r>
              <a:rPr strike="noStrike" u="none" b="0" cap="none" baseline="0" sz="3200" lang="en-US" i="0">
                <a:solidFill>
                  <a:srgbClr val="595959"/>
                </a:solidFill>
                <a:latin typeface="Calibri"/>
                <a:ea typeface="Calibri"/>
                <a:cs typeface="Calibri"/>
                <a:sym typeface="Calibri"/>
              </a:rPr>
              <a:t>An explicit focus on:</a:t>
            </a:r>
          </a:p>
          <a:p>
            <a:pPr algn="l" rtl="0" lvl="1" marR="0" indent="-514350" marL="971550">
              <a:spcBef>
                <a:spcPts val="560"/>
              </a:spcBef>
              <a:buClr>
                <a:srgbClr val="595959"/>
              </a:buClr>
              <a:buSzPct val="100000"/>
              <a:buFont typeface="Calibri"/>
              <a:buChar char="☑"/>
            </a:pPr>
            <a:r>
              <a:rPr strike="noStrike" u="none" b="0" cap="none" baseline="0" sz="2800" lang="en-US" i="0">
                <a:solidFill>
                  <a:srgbClr val="595959"/>
                </a:solidFill>
                <a:latin typeface="Calibri"/>
                <a:ea typeface="Calibri"/>
                <a:cs typeface="Calibri"/>
                <a:sym typeface="Calibri"/>
              </a:rPr>
              <a:t>What we want to create </a:t>
            </a:r>
          </a:p>
          <a:p>
            <a:pPr algn="l" rtl="0" lvl="1" marR="0" indent="-514350" marL="971550">
              <a:spcBef>
                <a:spcPts val="560"/>
              </a:spcBef>
              <a:buClr>
                <a:srgbClr val="595959"/>
              </a:buClr>
              <a:buSzPct val="100000"/>
              <a:buFont typeface="Calibri"/>
              <a:buChar char="☑"/>
            </a:pPr>
            <a:r>
              <a:rPr strike="noStrike" u="none" b="0" cap="none" baseline="0" sz="2800" lang="en-US" i="0">
                <a:solidFill>
                  <a:srgbClr val="595959"/>
                </a:solidFill>
                <a:latin typeface="Calibri"/>
                <a:ea typeface="Calibri"/>
                <a:cs typeface="Calibri"/>
                <a:sym typeface="Calibri"/>
              </a:rPr>
              <a:t>Resources/strengths we have </a:t>
            </a:r>
          </a:p>
          <a:p>
            <a:pPr algn="l" rtl="0" lvl="1" marR="0" indent="-514350" marL="971550">
              <a:spcBef>
                <a:spcPts val="560"/>
              </a:spcBef>
              <a:buClr>
                <a:srgbClr val="595959"/>
              </a:buClr>
              <a:buSzPct val="100000"/>
              <a:buFont typeface="Calibri"/>
              <a:buChar char="☑"/>
            </a:pPr>
            <a:r>
              <a:rPr strike="noStrike" u="none" b="0" cap="none" baseline="0" sz="2800" lang="en-US" i="0">
                <a:solidFill>
                  <a:srgbClr val="595959"/>
                </a:solidFill>
                <a:latin typeface="Calibri"/>
                <a:ea typeface="Calibri"/>
                <a:cs typeface="Calibri"/>
                <a:sym typeface="Calibri"/>
              </a:rPr>
              <a:t>People’s hopes and aspirations </a:t>
            </a:r>
          </a:p>
          <a:p>
            <a:pPr algn="l" rtl="0" lvl="1" marR="0" indent="-514350" marL="971550">
              <a:spcBef>
                <a:spcPts val="560"/>
              </a:spcBef>
              <a:buClr>
                <a:srgbClr val="595959"/>
              </a:buClr>
              <a:buSzPct val="100000"/>
              <a:buFont typeface="Calibri"/>
              <a:buChar char="☑"/>
            </a:pPr>
            <a:r>
              <a:rPr strike="noStrike" u="none" b="0" cap="none" baseline="0" sz="2800" lang="en-US" i="0">
                <a:solidFill>
                  <a:srgbClr val="595959"/>
                </a:solidFill>
                <a:latin typeface="Calibri"/>
                <a:ea typeface="Calibri"/>
                <a:cs typeface="Calibri"/>
                <a:sym typeface="Calibri"/>
              </a:rPr>
              <a:t>Possibilities and solutions</a:t>
            </a:r>
          </a:p>
          <a:p>
            <a:pPr algn="l" rtl="0" lvl="0" marR="0" indent="-514350" marL="514350">
              <a:spcBef>
                <a:spcPts val="640"/>
              </a:spcBef>
              <a:buClr>
                <a:srgbClr val="595959"/>
              </a:buClr>
              <a:buSzPct val="100000"/>
              <a:buFont typeface="Calibri"/>
              <a:buAutoNum type="alphaLcParenR"/>
            </a:pPr>
            <a:r>
              <a:rPr strike="noStrike" u="none" b="0" cap="none" baseline="0" sz="3200" lang="en-US" i="0">
                <a:solidFill>
                  <a:srgbClr val="595959"/>
                </a:solidFill>
                <a:latin typeface="Calibri"/>
                <a:ea typeface="Calibri"/>
                <a:cs typeface="Calibri"/>
                <a:sym typeface="Calibri"/>
              </a:rPr>
              <a:t>Inquiry as change </a:t>
            </a:r>
          </a:p>
          <a:p>
            <a:pPr algn="l" rtl="0" lvl="0" marR="0" indent="-514350" marL="514350">
              <a:spcBef>
                <a:spcPts val="640"/>
              </a:spcBef>
              <a:buClr>
                <a:srgbClr val="595959"/>
              </a:buClr>
              <a:buSzPct val="100000"/>
              <a:buFont typeface="Calibri"/>
              <a:buAutoNum type="alphaLcParenR"/>
            </a:pPr>
            <a:r>
              <a:rPr strike="noStrike" u="none" b="0" cap="none" baseline="0" sz="3200" lang="en-US" i="0">
                <a:solidFill>
                  <a:srgbClr val="595959"/>
                </a:solidFill>
                <a:latin typeface="Calibri"/>
                <a:ea typeface="Calibri"/>
                <a:cs typeface="Calibri"/>
                <a:sym typeface="Calibri"/>
              </a:rPr>
              <a:t>Both/And</a:t>
            </a:r>
          </a:p>
          <a:p>
            <a:pPr algn="l" rtl="0" lvl="0" marR="0" indent="-514350" marL="514350">
              <a:spcBef>
                <a:spcPts val="640"/>
              </a:spcBef>
              <a:buClr>
                <a:srgbClr val="595959"/>
              </a:buClr>
              <a:buSzPct val="100000"/>
              <a:buFont typeface="Calibri"/>
              <a:buAutoNum type="alphaLcParenR"/>
            </a:pPr>
            <a:r>
              <a:rPr strike="noStrike" u="none" b="0" cap="none" baseline="0" sz="3200" lang="en-US" i="0">
                <a:solidFill>
                  <a:srgbClr val="595959"/>
                </a:solidFill>
                <a:latin typeface="Calibri"/>
                <a:ea typeface="Calibri"/>
                <a:cs typeface="Calibri"/>
                <a:sym typeface="Calibri"/>
              </a:rPr>
              <a:t>Emergence and improvisation</a:t>
            </a:r>
          </a:p>
          <a:p>
            <a:pPr algn="l" rtl="0" lvl="0" marR="0" indent="-514350" marL="514350">
              <a:spcBef>
                <a:spcPts val="640"/>
              </a:spcBef>
              <a:buClr>
                <a:srgbClr val="595959"/>
              </a:buClr>
              <a:buSzPct val="100000"/>
              <a:buFont typeface="Calibri"/>
              <a:buAutoNum type="alphaLcParenR"/>
            </a:pPr>
            <a:r>
              <a:rPr strike="noStrike" u="none" b="0" cap="none" baseline="0" sz="3200" lang="en-US" i="0">
                <a:solidFill>
                  <a:srgbClr val="595959"/>
                </a:solidFill>
                <a:latin typeface="Calibri"/>
                <a:ea typeface="Calibri"/>
                <a:cs typeface="Calibri"/>
                <a:sym typeface="Calibri"/>
              </a:rPr>
              <a:t>Transformative power of co-creation</a:t>
            </a:r>
          </a:p>
          <a:p>
            <a:pPr algn="l" rtl="0" lvl="1" marR="0" indent="0" marL="457200">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1" marR="0" indent="0" marL="457200">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1" marR="0" indent="0" marL="457200">
              <a:spcBef>
                <a:spcPts val="560"/>
              </a:spcBef>
              <a:buClr>
                <a:srgbClr val="888888"/>
              </a:buClr>
              <a:buFont typeface="Calibri"/>
              <a:buNone/>
            </a:pPr>
            <a:r>
              <a:t/>
            </a:r>
            <a:endParaRPr strike="noStrike" u="none" b="0" cap="none" baseline="0" sz="2800" i="0">
              <a:solidFill>
                <a:srgbClr val="888888"/>
              </a:solidFill>
              <a:latin typeface="Calibri"/>
              <a:ea typeface="Calibri"/>
              <a:cs typeface="Calibri"/>
              <a:sym typeface="Calibri"/>
            </a:endParaRPr>
          </a:p>
          <a:p>
            <a:pPr algn="l" rtl="0" lvl="0" marR="0" indent="0" marL="0">
              <a:spcBef>
                <a:spcPts val="640"/>
              </a:spcBef>
              <a:buClr>
                <a:srgbClr val="888888"/>
              </a:buClr>
              <a:buSzPct val="25000"/>
              <a:buFont typeface="Calibri"/>
              <a:buNone/>
            </a:pPr>
            <a:r>
              <a:rPr strike="noStrike" u="none" b="0" cap="none" baseline="0" sz="3200" lang="en-US" i="0">
                <a:solidFill>
                  <a:srgbClr val="888888"/>
                </a:solidFill>
                <a:latin typeface="Calibri"/>
                <a:ea typeface="Calibri"/>
                <a:cs typeface="Calibri"/>
                <a:sym typeface="Calibri"/>
              </a:rPr>
              <a:t>Both/And</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0" end="0"/>
                                            </p:txEl>
                                          </p:spTgt>
                                        </p:tgtEl>
                                        <p:attrNameLst>
                                          <p:attrName>style.visibility</p:attrName>
                                        </p:attrNameLst>
                                      </p:cBhvr>
                                      <p:to>
                                        <p:strVal val="visible"/>
                                      </p:to>
                                    </p:set>
                                    <p:animEffect transition="in" filter="fade">
                                      <p:cBhvr>
                                        <p:cTn dur="1"/>
                                        <p:tgtEl>
                                          <p:spTgt spid="200">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1" end="1"/>
                                            </p:txEl>
                                          </p:spTgt>
                                        </p:tgtEl>
                                        <p:attrNameLst>
                                          <p:attrName>style.visibility</p:attrName>
                                        </p:attrNameLst>
                                      </p:cBhvr>
                                      <p:to>
                                        <p:strVal val="visible"/>
                                      </p:to>
                                    </p:set>
                                    <p:animEffect transition="in" filter="fade">
                                      <p:cBhvr>
                                        <p:cTn dur="1"/>
                                        <p:tgtEl>
                                          <p:spTgt spid="200">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2" end="2"/>
                                            </p:txEl>
                                          </p:spTgt>
                                        </p:tgtEl>
                                        <p:attrNameLst>
                                          <p:attrName>style.visibility</p:attrName>
                                        </p:attrNameLst>
                                      </p:cBhvr>
                                      <p:to>
                                        <p:strVal val="visible"/>
                                      </p:to>
                                    </p:set>
                                    <p:animEffect transition="in" filter="fade">
                                      <p:cBhvr>
                                        <p:cTn dur="1"/>
                                        <p:tgtEl>
                                          <p:spTgt spid="200">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3" end="3"/>
                                            </p:txEl>
                                          </p:spTgt>
                                        </p:tgtEl>
                                        <p:attrNameLst>
                                          <p:attrName>style.visibility</p:attrName>
                                        </p:attrNameLst>
                                      </p:cBhvr>
                                      <p:to>
                                        <p:strVal val="visible"/>
                                      </p:to>
                                    </p:set>
                                    <p:animEffect transition="in" filter="fade">
                                      <p:cBhvr>
                                        <p:cTn dur="1"/>
                                        <p:tgtEl>
                                          <p:spTgt spid="200">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4" end="4"/>
                                            </p:txEl>
                                          </p:spTgt>
                                        </p:tgtEl>
                                        <p:attrNameLst>
                                          <p:attrName>style.visibility</p:attrName>
                                        </p:attrNameLst>
                                      </p:cBhvr>
                                      <p:to>
                                        <p:strVal val="visible"/>
                                      </p:to>
                                    </p:set>
                                    <p:animEffect transition="in" filter="fade">
                                      <p:cBhvr>
                                        <p:cTn dur="1"/>
                                        <p:tgtEl>
                                          <p:spTgt spid="200">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5" end="5"/>
                                            </p:txEl>
                                          </p:spTgt>
                                        </p:tgtEl>
                                        <p:attrNameLst>
                                          <p:attrName>style.visibility</p:attrName>
                                        </p:attrNameLst>
                                      </p:cBhvr>
                                      <p:to>
                                        <p:strVal val="visible"/>
                                      </p:to>
                                    </p:set>
                                    <p:animEffect transition="in" filter="fade">
                                      <p:cBhvr>
                                        <p:cTn dur="1"/>
                                        <p:tgtEl>
                                          <p:spTgt spid="200">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6" end="6"/>
                                            </p:txEl>
                                          </p:spTgt>
                                        </p:tgtEl>
                                        <p:attrNameLst>
                                          <p:attrName>style.visibility</p:attrName>
                                        </p:attrNameLst>
                                      </p:cBhvr>
                                      <p:to>
                                        <p:strVal val="visible"/>
                                      </p:to>
                                    </p:set>
                                    <p:animEffect transition="in" filter="fade">
                                      <p:cBhvr>
                                        <p:cTn dur="1"/>
                                        <p:tgtEl>
                                          <p:spTgt spid="200">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7" end="7"/>
                                            </p:txEl>
                                          </p:spTgt>
                                        </p:tgtEl>
                                        <p:attrNameLst>
                                          <p:attrName>style.visibility</p:attrName>
                                        </p:attrNameLst>
                                      </p:cBhvr>
                                      <p:to>
                                        <p:strVal val="visible"/>
                                      </p:to>
                                    </p:set>
                                    <p:animEffect transition="in" filter="fade">
                                      <p:cBhvr>
                                        <p:cTn dur="1"/>
                                        <p:tgtEl>
                                          <p:spTgt spid="200">
                                            <p:txEl>
                                              <p:pRg st="7" end="7"/>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8" end="8"/>
                                            </p:txEl>
                                          </p:spTgt>
                                        </p:tgtEl>
                                        <p:attrNameLst>
                                          <p:attrName>style.visibility</p:attrName>
                                        </p:attrNameLst>
                                      </p:cBhvr>
                                      <p:to>
                                        <p:strVal val="visible"/>
                                      </p:to>
                                    </p:set>
                                    <p:animEffect transition="in" filter="fade">
                                      <p:cBhvr>
                                        <p:cTn dur="1"/>
                                        <p:tgtEl>
                                          <p:spTgt spid="200">
                                            <p:txEl>
                                              <p:pRg st="8" end="8"/>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9" end="9"/>
                                            </p:txEl>
                                          </p:spTgt>
                                        </p:tgtEl>
                                        <p:attrNameLst>
                                          <p:attrName>style.visibility</p:attrName>
                                        </p:attrNameLst>
                                      </p:cBhvr>
                                      <p:to>
                                        <p:strVal val="visible"/>
                                      </p:to>
                                    </p:set>
                                    <p:animEffect transition="in" filter="fade">
                                      <p:cBhvr>
                                        <p:cTn dur="1"/>
                                        <p:tgtEl>
                                          <p:spTgt spid="200">
                                            <p:txEl>
                                              <p:pRg st="9" end="9"/>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10" end="10"/>
                                            </p:txEl>
                                          </p:spTgt>
                                        </p:tgtEl>
                                        <p:attrNameLst>
                                          <p:attrName>style.visibility</p:attrName>
                                        </p:attrNameLst>
                                      </p:cBhvr>
                                      <p:to>
                                        <p:strVal val="visible"/>
                                      </p:to>
                                    </p:set>
                                    <p:animEffect transition="in" filter="fade">
                                      <p:cBhvr>
                                        <p:cTn dur="1"/>
                                        <p:tgtEl>
                                          <p:spTgt spid="200">
                                            <p:txEl>
                                              <p:pRg st="10" end="1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11" end="11"/>
                                            </p:txEl>
                                          </p:spTgt>
                                        </p:tgtEl>
                                        <p:attrNameLst>
                                          <p:attrName>style.visibility</p:attrName>
                                        </p:attrNameLst>
                                      </p:cBhvr>
                                      <p:to>
                                        <p:strVal val="visible"/>
                                      </p:to>
                                    </p:set>
                                    <p:animEffect transition="in" filter="fade">
                                      <p:cBhvr>
                                        <p:cTn dur="1"/>
                                        <p:tgtEl>
                                          <p:spTgt spid="200">
                                            <p:txEl>
                                              <p:pRg st="11" end="1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xEl>
                                              <p:pRg st="12" end="12"/>
                                            </p:txEl>
                                          </p:spTgt>
                                        </p:tgtEl>
                                        <p:attrNameLst>
                                          <p:attrName>style.visibility</p:attrName>
                                        </p:attrNameLst>
                                      </p:cBhvr>
                                      <p:to>
                                        <p:strVal val="visible"/>
                                      </p:to>
                                    </p:set>
                                    <p:animEffect transition="in" filter="fade">
                                      <p:cBhvr>
                                        <p:cTn dur="1"/>
                                        <p:tgtEl>
                                          <p:spTgt spid="200">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