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97" r:id="rId2"/>
    <p:sldId id="313" r:id="rId3"/>
    <p:sldId id="322" r:id="rId4"/>
    <p:sldId id="320" r:id="rId5"/>
    <p:sldId id="307" r:id="rId6"/>
    <p:sldId id="309" r:id="rId7"/>
    <p:sldId id="321" r:id="rId8"/>
    <p:sldId id="308" r:id="rId9"/>
    <p:sldId id="311" r:id="rId10"/>
    <p:sldId id="323" r:id="rId11"/>
    <p:sldId id="292" r:id="rId12"/>
    <p:sldId id="324" r:id="rId13"/>
    <p:sldId id="314" r:id="rId14"/>
    <p:sldId id="272" r:id="rId15"/>
    <p:sldId id="325" r:id="rId16"/>
    <p:sldId id="310" r:id="rId17"/>
    <p:sldId id="327" r:id="rId18"/>
    <p:sldId id="329" r:id="rId19"/>
    <p:sldId id="289" r:id="rId20"/>
    <p:sldId id="326" r:id="rId21"/>
    <p:sldId id="330" r:id="rId22"/>
    <p:sldId id="331" r:id="rId23"/>
    <p:sldId id="332" r:id="rId24"/>
    <p:sldId id="333" r:id="rId25"/>
    <p:sldId id="334" r:id="rId26"/>
    <p:sldId id="315" r:id="rId27"/>
    <p:sldId id="291" r:id="rId28"/>
    <p:sldId id="300" r:id="rId2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9"/>
    <a:srgbClr val="595959"/>
    <a:srgbClr val="3D649B"/>
    <a:srgbClr val="94A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82700D-4046-466D-869C-50A018E76CAD}">
  <a:tblStyle styleId="{7E82700D-4046-466D-869C-50A018E76CAD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6"/>
    <p:restoredTop sz="91778"/>
  </p:normalViewPr>
  <p:slideViewPr>
    <p:cSldViewPr snapToGrid="0" snapToObjects="1">
      <p:cViewPr varScale="1">
        <p:scale>
          <a:sx n="200" d="100"/>
          <a:sy n="200" d="100"/>
        </p:scale>
        <p:origin x="3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1474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defTabSz="931774">
              <a:defRPr/>
            </a:pPr>
            <a:r>
              <a:rPr lang="en-US" dirty="0" smtClean="0"/>
              <a:t>Image for foreshadowing Image for foreshadowing  Links to crowds, sociotechnical collaboration, generative dynamics,</a:t>
            </a:r>
            <a:r>
              <a:rPr lang="en-US" baseline="0" dirty="0" smtClean="0"/>
              <a:t> boundary spanning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40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01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 b="0">
                <a:solidFill>
                  <a:srgbClr val="3D649B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923333"/>
            <a:ext cx="8520600" cy="79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346162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6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295631"/>
            <a:ext cx="852060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7" name="Shape 302"/>
          <p:cNvSpPr/>
          <p:nvPr userDrawn="1"/>
        </p:nvSpPr>
        <p:spPr>
          <a:xfrm>
            <a:off x="311700" y="1143306"/>
            <a:ext cx="852060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5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1">
                <a:solidFill>
                  <a:srgbClr val="3D649B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295631"/>
            <a:ext cx="852060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7" name="Shape 302"/>
          <p:cNvSpPr/>
          <p:nvPr userDrawn="1"/>
        </p:nvSpPr>
        <p:spPr>
          <a:xfrm>
            <a:off x="311700" y="1143306"/>
            <a:ext cx="852060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24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295631"/>
            <a:ext cx="852060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7" name="Shape 302"/>
          <p:cNvSpPr/>
          <p:nvPr userDrawn="1"/>
        </p:nvSpPr>
        <p:spPr>
          <a:xfrm>
            <a:off x="311700" y="1143306"/>
            <a:ext cx="852060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62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1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 userDrawn="1"/>
        </p:nvSpPr>
        <p:spPr>
          <a:xfrm>
            <a:off x="0" y="1249251"/>
            <a:ext cx="91440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0052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132069" y="4816415"/>
            <a:ext cx="4931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595959"/>
                </a:solidFill>
                <a:latin typeface="Avenir Book" charset="0"/>
                <a:ea typeface="Avenir Book" charset="0"/>
                <a:cs typeface="Avenir Book" charset="0"/>
              </a:rPr>
              <a:t>© 2016 Copyright Hyperloop Transportation Technologies, Inc. All Rights Reserved</a:t>
            </a:r>
            <a:endParaRPr lang="en-US" sz="1000" dirty="0">
              <a:solidFill>
                <a:srgbClr val="595959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1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923333"/>
            <a:ext cx="8520600" cy="79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816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531641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l">
              <a:spcBef>
                <a:spcPts val="0"/>
              </a:spcBef>
              <a:buSzPct val="100000"/>
              <a:defRPr sz="4000">
                <a:solidFill>
                  <a:srgbClr val="3D649B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062429"/>
            <a:ext cx="8520600" cy="79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2832769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31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531641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l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062429"/>
            <a:ext cx="8520600" cy="79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2832769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93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3412636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r>
              <a:rPr lang="en-US" smtClean="0"/>
              <a:t>  </a:t>
            </a:r>
            <a:endParaRPr/>
          </a:p>
        </p:txBody>
      </p:sp>
      <p:sp>
        <p:nvSpPr>
          <p:cNvPr id="7" name="Shape 302"/>
          <p:cNvSpPr/>
          <p:nvPr userDrawn="1"/>
        </p:nvSpPr>
        <p:spPr>
          <a:xfrm>
            <a:off x="311700" y="1658174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8" name="Shape 10"/>
          <p:cNvSpPr txBox="1">
            <a:spLocks noGrp="1"/>
          </p:cNvSpPr>
          <p:nvPr>
            <p:ph type="ctrTitle"/>
          </p:nvPr>
        </p:nvSpPr>
        <p:spPr>
          <a:xfrm>
            <a:off x="311700" y="1906860"/>
            <a:ext cx="8520600" cy="1257246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buSzPct val="100000"/>
              <a:defRPr sz="4000" b="0">
                <a:solidFill>
                  <a:srgbClr val="3D649B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33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3412636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r>
              <a:rPr lang="en-US" smtClean="0"/>
              <a:t>  </a:t>
            </a:r>
            <a:endParaRPr/>
          </a:p>
        </p:txBody>
      </p:sp>
      <p:sp>
        <p:nvSpPr>
          <p:cNvPr id="7" name="Shape 302"/>
          <p:cNvSpPr/>
          <p:nvPr userDrawn="1"/>
        </p:nvSpPr>
        <p:spPr>
          <a:xfrm>
            <a:off x="311700" y="1658174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8" name="Shape 10"/>
          <p:cNvSpPr txBox="1">
            <a:spLocks noGrp="1"/>
          </p:cNvSpPr>
          <p:nvPr>
            <p:ph type="ctrTitle"/>
          </p:nvPr>
        </p:nvSpPr>
        <p:spPr>
          <a:xfrm>
            <a:off x="311700" y="1906860"/>
            <a:ext cx="8520600" cy="1257246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027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3412636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r>
              <a:rPr lang="en-US" smtClean="0"/>
              <a:t>  </a:t>
            </a:r>
            <a:endParaRPr/>
          </a:p>
        </p:txBody>
      </p:sp>
      <p:sp>
        <p:nvSpPr>
          <p:cNvPr id="7" name="Shape 302"/>
          <p:cNvSpPr/>
          <p:nvPr userDrawn="1"/>
        </p:nvSpPr>
        <p:spPr>
          <a:xfrm>
            <a:off x="311700" y="1658174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8" name="Shape 10"/>
          <p:cNvSpPr txBox="1">
            <a:spLocks noGrp="1"/>
          </p:cNvSpPr>
          <p:nvPr>
            <p:ph type="ctrTitle"/>
          </p:nvPr>
        </p:nvSpPr>
        <p:spPr>
          <a:xfrm>
            <a:off x="311700" y="1906860"/>
            <a:ext cx="8520600" cy="1257246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buSzPct val="100000"/>
              <a:defRPr sz="4000" b="0">
                <a:solidFill>
                  <a:srgbClr val="3D649B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9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672027"/>
            <a:ext cx="8520600" cy="79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16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3412636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r>
              <a:rPr lang="en-US" smtClean="0"/>
              <a:t>  </a:t>
            </a:r>
            <a:endParaRPr/>
          </a:p>
        </p:txBody>
      </p:sp>
      <p:sp>
        <p:nvSpPr>
          <p:cNvPr id="7" name="Shape 302"/>
          <p:cNvSpPr/>
          <p:nvPr userDrawn="1"/>
        </p:nvSpPr>
        <p:spPr>
          <a:xfrm>
            <a:off x="311700" y="1658174"/>
            <a:ext cx="420624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8" name="Shape 10"/>
          <p:cNvSpPr txBox="1">
            <a:spLocks noGrp="1"/>
          </p:cNvSpPr>
          <p:nvPr>
            <p:ph type="ctrTitle"/>
          </p:nvPr>
        </p:nvSpPr>
        <p:spPr>
          <a:xfrm>
            <a:off x="311700" y="1906860"/>
            <a:ext cx="8520600" cy="1257246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9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672027"/>
            <a:ext cx="8520600" cy="79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21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1">
                <a:solidFill>
                  <a:srgbClr val="3D649B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346162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6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" name="Shape 302"/>
          <p:cNvSpPr/>
          <p:nvPr userDrawn="1"/>
        </p:nvSpPr>
        <p:spPr>
          <a:xfrm>
            <a:off x="311700" y="295631"/>
            <a:ext cx="852060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7" name="Shape 302"/>
          <p:cNvSpPr/>
          <p:nvPr userDrawn="1"/>
        </p:nvSpPr>
        <p:spPr>
          <a:xfrm>
            <a:off x="311700" y="1143306"/>
            <a:ext cx="8520600" cy="0"/>
          </a:xfrm>
          <a:prstGeom prst="line">
            <a:avLst/>
          </a:prstGeom>
          <a:ln w="12700">
            <a:solidFill>
              <a:srgbClr val="B9B9B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0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31990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  <p:sldLayoutId id="2147483662" r:id="rId3"/>
    <p:sldLayoutId id="2147483672" r:id="rId4"/>
    <p:sldLayoutId id="2147483670" r:id="rId5"/>
    <p:sldLayoutId id="2147483669" r:id="rId6"/>
    <p:sldLayoutId id="2147483674" r:id="rId7"/>
    <p:sldLayoutId id="2147483675" r:id="rId8"/>
    <p:sldLayoutId id="2147483660" r:id="rId9"/>
    <p:sldLayoutId id="2147483664" r:id="rId10"/>
    <p:sldLayoutId id="2147483663" r:id="rId11"/>
    <p:sldLayoutId id="2147483665" r:id="rId12"/>
    <p:sldLayoutId id="2147483653" r:id="rId13"/>
    <p:sldLayoutId id="2147483655" r:id="rId14"/>
    <p:sldLayoutId id="2147483668" r:id="rId15"/>
    <p:sldLayoutId id="2147483656" r:id="rId16"/>
    <p:sldLayoutId id="2147483667" r:id="rId17"/>
    <p:sldLayoutId id="2147483673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venir Book" charset="0"/>
          <a:ea typeface="Avenir Book" charset="0"/>
          <a:cs typeface="Avenir Book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venir Book" charset="0"/>
          <a:ea typeface="Avenir Book" charset="0"/>
          <a:cs typeface="Avenir Book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loop.global/tea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.facebook.com/l.php?u=https%3A%2F%2Fwww.youtube.com%2Fwatch%3Fv%3DknL3-a0SZFw&amp;h=ATM6eCeOZrxwR-jLo6AJCQSQ2ezGaIYgThU1826IyZATANIHEZXakYuQ0_AGySgJSD5OeH8Pk6q5RCpzH4uGaSsy2e3ZQ_y7hbuWRBhIkMSnxH0AUdCz3K0G4F48CiB6r2gEDKknrLe5QQab2vPAJmDdxoLebGb3xKIKdZ_DXKqgpNuYB-vGe5yyVZb_9YtcKJwzSEWSKVqOlDM7bCAsOg6jsjLIQqvazO0kKQ5kbGiayEOrT3qIvsx6sJBkbt0EqDplCzF2Q-YOslZ493pHTd2HqO0xU2flXZSrezn5hsu4BW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6B8">
            <a:alpha val="25000"/>
          </a:srgb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4131585"/>
            <a:ext cx="8520600" cy="79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1800" dirty="0" smtClean="0"/>
              <a:t>A. Majchrzak, </a:t>
            </a:r>
            <a:r>
              <a:rPr lang="en-US" sz="1800" dirty="0" err="1" smtClean="0"/>
              <a:t>T.Griffith</a:t>
            </a:r>
            <a:r>
              <a:rPr lang="en-US" sz="1800" dirty="0" smtClean="0"/>
              <a:t>. </a:t>
            </a:r>
            <a:r>
              <a:rPr lang="en-US" sz="1800" dirty="0" smtClean="0"/>
              <a:t>O. </a:t>
            </a:r>
            <a:r>
              <a:rPr lang="en-US" sz="1800" dirty="0" err="1" smtClean="0"/>
              <a:t>Alexy</a:t>
            </a:r>
            <a:r>
              <a:rPr lang="en-US" sz="1800" dirty="0" smtClean="0"/>
              <a:t>, D. </a:t>
            </a:r>
            <a:r>
              <a:rPr lang="en-US" sz="1800" dirty="0" err="1" smtClean="0"/>
              <a:t>Reetz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36" y="1300843"/>
            <a:ext cx="5402528" cy="919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221" y="118692"/>
            <a:ext cx="7083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Emergently Wicked Large-Scale Crowd-Based </a:t>
            </a:r>
          </a:p>
          <a:p>
            <a:pPr algn="ctr"/>
            <a:r>
              <a:rPr lang="en-US" sz="2400" dirty="0" smtClean="0"/>
              <a:t>Collaborative Startup: What’s New about HTT?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4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Question: Does HTT’s Organizational Design challenge Current Organization Design Theory?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527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1800" dirty="0"/>
          </a:p>
          <a:p>
            <a:pPr>
              <a:spcAft>
                <a:spcPts val="1000"/>
              </a:spcAft>
            </a:pPr>
            <a:r>
              <a:rPr lang="en-US" sz="1800" dirty="0" smtClean="0"/>
              <a:t>Joined the </a:t>
            </a:r>
            <a:r>
              <a:rPr lang="en-US" sz="1800" dirty="0"/>
              <a:t>Global Operations Team </a:t>
            </a:r>
            <a:endParaRPr lang="en-US" sz="1800" dirty="0" smtClean="0"/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sz="1800" dirty="0" smtClean="0"/>
              <a:t>10-20 </a:t>
            </a:r>
            <a:r>
              <a:rPr lang="en-US" sz="1800" dirty="0" err="1"/>
              <a:t>hrs</a:t>
            </a:r>
            <a:r>
              <a:rPr lang="en-US" sz="1800" dirty="0"/>
              <a:t>/week commitment </a:t>
            </a:r>
            <a:endParaRPr lang="en-US" sz="1800" dirty="0" smtClean="0"/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sz="1800" dirty="0" smtClean="0"/>
              <a:t>Responsible </a:t>
            </a:r>
            <a:r>
              <a:rPr lang="en-US" sz="1800" dirty="0"/>
              <a:t>for fostering collaborative platform use </a:t>
            </a:r>
            <a:endParaRPr lang="en-US" sz="1800" dirty="0" smtClean="0"/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sz="1800" dirty="0" smtClean="0"/>
              <a:t>Responsible </a:t>
            </a:r>
            <a:r>
              <a:rPr lang="en-US" sz="1800" dirty="0"/>
              <a:t>for engaging the </a:t>
            </a:r>
            <a:r>
              <a:rPr lang="en-US" sz="1800" dirty="0" smtClean="0"/>
              <a:t>40,000 crowd</a:t>
            </a:r>
          </a:p>
          <a:p>
            <a:pPr>
              <a:spcAft>
                <a:spcPts val="1000"/>
              </a:spcAft>
            </a:pPr>
            <a:r>
              <a:rPr lang="en-US" sz="1800" dirty="0" smtClean="0"/>
              <a:t>Engaged academics in critical analysis comparing HTT’s organization design against traditional organization design to identifying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8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#1: How are tasks divided?  THEY AREN’T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8" y="1676400"/>
            <a:ext cx="8740302" cy="179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362" y="2924175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&amp; unpredictable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740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28637"/>
            <a:ext cx="8420100" cy="4276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439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rather than Dividing Tasks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4294967295"/>
          </p:nvPr>
        </p:nvSpPr>
        <p:spPr>
          <a:xfrm>
            <a:off x="71438" y="1176338"/>
            <a:ext cx="4552950" cy="1633538"/>
          </a:xfrm>
        </p:spPr>
        <p:txBody>
          <a:bodyPr/>
          <a:lstStyle/>
          <a:p>
            <a:r>
              <a:rPr lang="en-US" sz="2000" u="sng" dirty="0" smtClean="0">
                <a:solidFill>
                  <a:srgbClr val="C00000"/>
                </a:solidFill>
              </a:rPr>
              <a:t>		Initial    </a:t>
            </a:r>
            <a:r>
              <a:rPr lang="en-US" sz="2000" u="sng" dirty="0" smtClean="0">
                <a:solidFill>
                  <a:srgbClr val="C00000"/>
                </a:solidFill>
              </a:rPr>
              <a:t>	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smtClean="0">
                <a:solidFill>
                  <a:srgbClr val="C00000"/>
                </a:solidFill>
              </a:rPr>
              <a:t>         Today</a:t>
            </a:r>
            <a:endParaRPr lang="en-US" sz="2800" u="sng" dirty="0" smtClean="0">
              <a:solidFill>
                <a:srgbClr val="C000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# </a:t>
            </a:r>
            <a:r>
              <a:rPr lang="en-US" sz="2000" b="1" dirty="0" err="1" smtClean="0">
                <a:solidFill>
                  <a:srgbClr val="C00000"/>
                </a:solidFill>
              </a:rPr>
              <a:t>grps</a:t>
            </a:r>
            <a:r>
              <a:rPr lang="en-US" sz="2000" b="1" dirty="0" smtClean="0">
                <a:solidFill>
                  <a:srgbClr val="3D649B"/>
                </a:solidFill>
              </a:rPr>
              <a:t>		</a:t>
            </a:r>
            <a:r>
              <a:rPr lang="en-US" sz="1800" b="1" i="1" dirty="0" smtClean="0">
                <a:solidFill>
                  <a:srgbClr val="00B050"/>
                </a:solidFill>
              </a:rPr>
              <a:t>25		</a:t>
            </a:r>
            <a:r>
              <a:rPr lang="en-US" sz="1800" b="1" i="1" dirty="0" smtClean="0">
                <a:solidFill>
                  <a:srgbClr val="00B050"/>
                </a:solidFill>
              </a:rPr>
              <a:t>188 </a:t>
            </a:r>
            <a:r>
              <a:rPr lang="en-US" sz="2000" b="1" dirty="0" smtClean="0">
                <a:solidFill>
                  <a:srgbClr val="C00000"/>
                </a:solidFill>
              </a:rPr>
              <a:t>Who </a:t>
            </a:r>
            <a:r>
              <a:rPr lang="en-US" sz="2000" b="1" dirty="0" smtClean="0">
                <a:solidFill>
                  <a:srgbClr val="C00000"/>
                </a:solidFill>
              </a:rPr>
              <a:t>belongs</a:t>
            </a:r>
            <a:r>
              <a:rPr lang="en-US" sz="2000" b="1" dirty="0" smtClean="0">
                <a:solidFill>
                  <a:srgbClr val="3D649B"/>
                </a:solidFill>
              </a:rPr>
              <a:t>:   </a:t>
            </a:r>
            <a:r>
              <a:rPr lang="en-US" sz="1600" b="1" i="1" dirty="0" smtClean="0">
                <a:solidFill>
                  <a:srgbClr val="00B050"/>
                </a:solidFill>
              </a:rPr>
              <a:t>Org Chart     	Need</a:t>
            </a:r>
            <a:endParaRPr lang="en-US" sz="2000" b="1" i="1" dirty="0" smtClean="0">
              <a:solidFill>
                <a:srgbClr val="00B050"/>
              </a:solidFill>
            </a:endParaRPr>
          </a:p>
          <a:p>
            <a:endParaRPr lang="en-US" sz="1100" i="1" dirty="0" smtClean="0"/>
          </a:p>
          <a:p>
            <a:r>
              <a:rPr lang="en-US" sz="1400" i="1" dirty="0"/>
              <a:t>Whatever You Want</a:t>
            </a:r>
            <a:r>
              <a:rPr lang="en-US" sz="1400" dirty="0"/>
              <a:t> suggestions for improving </a:t>
            </a:r>
            <a:r>
              <a:rPr lang="en-US" sz="1400" dirty="0" smtClean="0"/>
              <a:t>FB@W </a:t>
            </a:r>
          </a:p>
          <a:p>
            <a:r>
              <a:rPr lang="en-US" sz="1400" dirty="0" smtClean="0"/>
              <a:t>BRANCHED TO:  </a:t>
            </a:r>
          </a:p>
          <a:p>
            <a:r>
              <a:rPr lang="en-US" sz="1400" i="1" dirty="0" smtClean="0"/>
              <a:t>Suggestions </a:t>
            </a:r>
            <a:r>
              <a:rPr lang="en-US" sz="1400" i="1" dirty="0"/>
              <a:t>for FB@W </a:t>
            </a:r>
            <a:r>
              <a:rPr lang="en-US" sz="1400" i="1" dirty="0" smtClean="0"/>
              <a:t>Improvements</a:t>
            </a:r>
            <a:r>
              <a:rPr lang="en-US" sz="1400" dirty="0" smtClean="0"/>
              <a:t>, </a:t>
            </a:r>
            <a:r>
              <a:rPr lang="en-US" sz="1400" i="1" dirty="0"/>
              <a:t>Suggestions for Improving HTT</a:t>
            </a:r>
            <a:r>
              <a:rPr lang="en-US" sz="1400" dirty="0"/>
              <a:t>. </a:t>
            </a:r>
            <a:r>
              <a:rPr lang="en-US" sz="1400" i="1" dirty="0"/>
              <a:t>Creating a design assumptions document</a:t>
            </a:r>
            <a:r>
              <a:rPr lang="en-US" sz="1400" dirty="0"/>
              <a:t>. </a:t>
            </a:r>
            <a:r>
              <a:rPr lang="en-US" sz="1400" i="1" dirty="0"/>
              <a:t>Request </a:t>
            </a:r>
            <a:r>
              <a:rPr lang="en-US" sz="1400" i="1" dirty="0" smtClean="0"/>
              <a:t>Help, Way we Work, Introduce Yourself, Culture, what are your needs?</a:t>
            </a:r>
            <a:endParaRPr lang="en-US" sz="1400" b="1" i="1" dirty="0">
              <a:solidFill>
                <a:srgbClr val="3D649B"/>
              </a:solidFill>
            </a:endParaRPr>
          </a:p>
          <a:p>
            <a:endParaRPr lang="en-US" sz="1100" i="1" dirty="0"/>
          </a:p>
          <a:p>
            <a:pPr algn="l"/>
            <a:endParaRPr lang="en-US" sz="2800" b="1" dirty="0" smtClean="0">
              <a:solidFill>
                <a:srgbClr val="3D649B"/>
              </a:solidFill>
            </a:endParaRPr>
          </a:p>
          <a:p>
            <a:pPr algn="l"/>
            <a:endParaRPr lang="en-US" sz="2800" b="1" dirty="0" smtClean="0">
              <a:solidFill>
                <a:srgbClr val="3D649B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78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#2: How are Tasks Allocated? THEY AREN’T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75" y="1912740"/>
            <a:ext cx="8740302" cy="179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362" y="2924175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&amp; unpredictable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6" y="2660451"/>
            <a:ext cx="8686800" cy="1781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163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Structure: Constantly Changing*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013" y="1476375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From: Hierarchical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2038350"/>
            <a:ext cx="3918966" cy="2119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9726" y="1481137"/>
            <a:ext cx="3584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To: Problem-Opportunity Matching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8" y="2081213"/>
            <a:ext cx="4909092" cy="2773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833938"/>
            <a:ext cx="28344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*conceptual, not actual, for protection of IP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290880" y="409569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50 teams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7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-12362"/>
            <a:ext cx="8215312" cy="5155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8" y="4876800"/>
            <a:ext cx="5644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an official HTT doc. Created by authors for explanatory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#3: How are People Motivated? Culturally balance exclusion and inclusion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9" y="2255640"/>
            <a:ext cx="8740302" cy="179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362" y="2924175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&amp; unpredictable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5" y="3000374"/>
            <a:ext cx="8925128" cy="16478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901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HTT: Crowdsourcing </a:t>
            </a:r>
            <a:r>
              <a:rPr lang="en-US" i="1" dirty="0">
                <a:solidFill>
                  <a:srgbClr val="FF0000"/>
                </a:solidFill>
              </a:rPr>
              <a:t>Vetting</a:t>
            </a:r>
            <a:r>
              <a:rPr lang="en-US" dirty="0"/>
              <a:t> into HTT Core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37" y="1180485"/>
            <a:ext cx="4693688" cy="3416400"/>
          </a:xfrm>
        </p:spPr>
        <p:txBody>
          <a:bodyPr/>
          <a:lstStyle/>
          <a:p>
            <a:r>
              <a:rPr lang="en-US" b="1" dirty="0"/>
              <a:t>Stage 1: </a:t>
            </a:r>
            <a:r>
              <a:rPr lang="en-US" dirty="0"/>
              <a:t>Open invite to all: “Please explain what you can contribute to </a:t>
            </a:r>
            <a:r>
              <a:rPr lang="en-US" dirty="0" smtClean="0"/>
              <a:t>our </a:t>
            </a:r>
            <a:r>
              <a:rPr lang="en-US" dirty="0"/>
              <a:t>success” 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b="1" dirty="0" smtClean="0"/>
              <a:t>Stage </a:t>
            </a:r>
            <a:r>
              <a:rPr lang="en-US" b="1" dirty="0"/>
              <a:t>2: </a:t>
            </a:r>
            <a:r>
              <a:rPr lang="en-US" dirty="0"/>
              <a:t>Invited to apply: 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dirty="0" smtClean="0"/>
              <a:t>Application </a:t>
            </a:r>
            <a:r>
              <a:rPr lang="en-US" dirty="0"/>
              <a:t>includes: 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dirty="0" smtClean="0"/>
              <a:t>CV 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dirty="0" smtClean="0"/>
              <a:t>Specification </a:t>
            </a:r>
            <a:r>
              <a:rPr lang="en-US" dirty="0"/>
              <a:t>of Skills 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dirty="0" smtClean="0"/>
              <a:t>Relevant </a:t>
            </a:r>
            <a:r>
              <a:rPr lang="en-US" dirty="0"/>
              <a:t>experience 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dirty="0" smtClean="0"/>
              <a:t>Agreement </a:t>
            </a:r>
            <a:r>
              <a:rPr lang="en-US" dirty="0"/>
              <a:t>to commit to 10 hours/week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Stage </a:t>
            </a:r>
            <a:r>
              <a:rPr lang="en-US" b="1" dirty="0"/>
              <a:t>3</a:t>
            </a:r>
            <a:r>
              <a:rPr lang="en-US" b="1" dirty="0" smtClean="0"/>
              <a:t>: </a:t>
            </a:r>
            <a:r>
              <a:rPr lang="en-US" dirty="0"/>
              <a:t>Sign NDA and contract to commit to role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177" y="1493534"/>
            <a:ext cx="3796317" cy="3065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43520"/>
            <a:ext cx="2832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Stage 4</a:t>
            </a:r>
            <a:r>
              <a:rPr lang="en-US" dirty="0" smtClean="0"/>
              <a:t>: Close down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37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Dirk </a:t>
            </a:r>
            <a:r>
              <a:rPr lang="en-US" dirty="0" err="1" smtClean="0"/>
              <a:t>Ahlborn</a:t>
            </a:r>
            <a:r>
              <a:rPr lang="en-US" dirty="0" smtClean="0"/>
              <a:t>: The Entrepreneur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46162"/>
            <a:ext cx="5755725" cy="3416400"/>
          </a:xfrm>
        </p:spPr>
        <p:txBody>
          <a:bodyPr/>
          <a:lstStyle/>
          <a:p>
            <a:r>
              <a:rPr lang="en-US" dirty="0" smtClean="0"/>
              <a:t>Serial entrepreneur</a:t>
            </a:r>
          </a:p>
          <a:p>
            <a:r>
              <a:rPr lang="en-US" dirty="0" smtClean="0"/>
              <a:t>Initially banker</a:t>
            </a:r>
          </a:p>
          <a:p>
            <a:r>
              <a:rPr lang="en-US" dirty="0" smtClean="0"/>
              <a:t>Moved to LA to work at Girvan Institute of Technology, a NASA-funded tech incubator</a:t>
            </a:r>
          </a:p>
          <a:p>
            <a:r>
              <a:rPr lang="en-US" dirty="0" smtClean="0"/>
              <a:t>Launched </a:t>
            </a:r>
            <a:r>
              <a:rPr lang="en-US" dirty="0" err="1" smtClean="0"/>
              <a:t>Jumpstarter</a:t>
            </a:r>
            <a:r>
              <a:rPr lang="en-US" dirty="0" smtClean="0"/>
              <a:t> </a:t>
            </a:r>
            <a:r>
              <a:rPr lang="en-US" dirty="0" err="1" smtClean="0"/>
              <a:t>Inc</a:t>
            </a:r>
            <a:r>
              <a:rPr lang="en-US" dirty="0" smtClean="0"/>
              <a:t>, a non-profit platform helping entrepreneurs gain help from crowds</a:t>
            </a:r>
          </a:p>
          <a:p>
            <a:r>
              <a:rPr lang="en-US" dirty="0" smtClean="0"/>
              <a:t>Posted a new venture: </a:t>
            </a:r>
            <a:r>
              <a:rPr lang="en-US" dirty="0" err="1" smtClean="0"/>
              <a:t>HyperloopTransportation</a:t>
            </a:r>
            <a:r>
              <a:rPr lang="en-US" dirty="0" smtClean="0"/>
              <a:t> System shortly after Musk’s design concept.  Immediately gained tremendous crowd traction	 </a:t>
            </a:r>
            <a:r>
              <a:rPr lang="en-US" dirty="0" smtClean="0">
                <a:hlinkClick r:id="rId3"/>
              </a:rPr>
              <a:t>Team and History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208" y="42863"/>
            <a:ext cx="3186279" cy="39433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907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8" y="123925"/>
            <a:ext cx="5224462" cy="49180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3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“Guardrails” and “Movement”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266825"/>
            <a:ext cx="3810000" cy="186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7" y="2481262"/>
            <a:ext cx="5181600" cy="2619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661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</p:spPr>
        <p:txBody>
          <a:bodyPr/>
          <a:lstStyle/>
          <a:p>
            <a:r>
              <a:rPr lang="en-US" dirty="0" smtClean="0"/>
              <a:t>Difference #3: How balance info-sharing without IP loss?  Create “secret virtual spaces” that everyone knows exist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9" y="2255640"/>
            <a:ext cx="8740302" cy="179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362" y="2924175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&amp; unpredictable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5" y="3000374"/>
            <a:ext cx="8925128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75" y="3051869"/>
            <a:ext cx="8978225" cy="16630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290638" y="2255640"/>
            <a:ext cx="4762" cy="2468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4138" y="2255640"/>
            <a:ext cx="0" cy="245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4775" y="2290763"/>
            <a:ext cx="23813" cy="242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81625" y="2290763"/>
            <a:ext cx="76200" cy="248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01155" y="2290763"/>
            <a:ext cx="37745" cy="254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6531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4" y="557212"/>
            <a:ext cx="3918966" cy="2119312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967884">
            <a:off x="2922843" y="263842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967884">
            <a:off x="1581684" y="156897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1967884">
            <a:off x="4872308" y="210978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967884">
            <a:off x="1857929" y="248602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45" y="4469458"/>
            <a:ext cx="2073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(For illustrative purposes only)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062788" y="1062038"/>
            <a:ext cx="1497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“Secret” workers</a:t>
            </a:r>
          </a:p>
          <a:p>
            <a:r>
              <a:rPr lang="en-US" dirty="0" smtClean="0"/>
              <a:t>Under contract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9838" y="3081338"/>
            <a:ext cx="2342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Senior managers must </a:t>
            </a:r>
          </a:p>
          <a:p>
            <a:r>
              <a:rPr lang="en-US" dirty="0"/>
              <a:t>c</a:t>
            </a:r>
            <a:r>
              <a:rPr lang="en-US" dirty="0" smtClean="0"/>
              <a:t>onvince everyone else</a:t>
            </a:r>
          </a:p>
          <a:p>
            <a:r>
              <a:rPr lang="en-US" dirty="0"/>
              <a:t>t</a:t>
            </a:r>
            <a:r>
              <a:rPr lang="en-US" dirty="0" smtClean="0"/>
              <a:t>hat they can move forward</a:t>
            </a:r>
          </a:p>
          <a:p>
            <a:r>
              <a:rPr lang="en-US" dirty="0"/>
              <a:t>w</a:t>
            </a:r>
            <a:r>
              <a:rPr lang="en-US" dirty="0" smtClean="0"/>
              <a:t>ithout knowing the IP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6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</p:spPr>
        <p:txBody>
          <a:bodyPr/>
          <a:lstStyle/>
          <a:p>
            <a:r>
              <a:rPr lang="en-US" dirty="0" smtClean="0"/>
              <a:t>Difference #4: How make decisions: Cooperate but disrupt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9" y="1712118"/>
            <a:ext cx="8740302" cy="179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362" y="2924175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&amp; unpredictable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5" y="3000374"/>
            <a:ext cx="8925128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6" y="2464593"/>
            <a:ext cx="8882062" cy="30194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219202" y="2248495"/>
            <a:ext cx="4762" cy="2468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6988" y="2265164"/>
            <a:ext cx="0" cy="245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4775" y="2290763"/>
            <a:ext cx="23813" cy="242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64488" y="2265164"/>
            <a:ext cx="52387" cy="248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01155" y="2290763"/>
            <a:ext cx="37745" cy="254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221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 but Cooperate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445025"/>
            <a:ext cx="2705099" cy="4427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4426" y="3036554"/>
            <a:ext cx="1162050" cy="1543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1550" y="3257549"/>
            <a:ext cx="633412" cy="1543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1550" y="4505285"/>
            <a:ext cx="938213" cy="11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5389" y="4784391"/>
            <a:ext cx="1162050" cy="1543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20617287">
            <a:off x="495170" y="1432024"/>
            <a:ext cx="3276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Urgent request: We are putting </a:t>
            </a:r>
            <a:r>
              <a:rPr lang="en-US" dirty="0" err="1">
                <a:solidFill>
                  <a:srgbClr val="1D2129"/>
                </a:solidFill>
                <a:latin typeface="Helvetica" panose="020B0604020202020204" pitchFamily="34" charset="0"/>
              </a:rPr>
              <a:t>togethe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5515">
            <a:off x="1380164" y="2668477"/>
            <a:ext cx="3209925" cy="2952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20480849">
            <a:off x="47191" y="361109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Take a look at this: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65899"/>
                </a:solidFill>
                <a:latin typeface="Helvetica" panose="020B060402020202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365899"/>
                </a:solidFill>
                <a:latin typeface="Helvetica" panose="020B0604020202020204" pitchFamily="34" charset="0"/>
                <a:hlinkClick r:id="rId4"/>
              </a:rPr>
              <a:t>www.youtube.com/</a:t>
            </a:r>
            <a:r>
              <a:rPr lang="en-US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Any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comment on this technology?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7272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18712"/>
            <a:ext cx="7696200" cy="52057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03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HTT provide a unique organizational form?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8589" y="1056866"/>
            <a:ext cx="8520600" cy="3010309"/>
          </a:xfrm>
        </p:spPr>
        <p:txBody>
          <a:bodyPr/>
          <a:lstStyle/>
          <a:p>
            <a:pPr marL="285750" indent="-285750">
              <a:spcAft>
                <a:spcPts val="4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3D649B"/>
                </a:solidFill>
              </a:rPr>
              <a:t>A large </a:t>
            </a:r>
            <a:r>
              <a:rPr lang="en-US" sz="1800" dirty="0" smtClean="0">
                <a:solidFill>
                  <a:srgbClr val="3D649B"/>
                </a:solidFill>
              </a:rPr>
              <a:t>hybrid “</a:t>
            </a:r>
            <a:r>
              <a:rPr lang="en-US" sz="1800" dirty="0" err="1" smtClean="0">
                <a:solidFill>
                  <a:srgbClr val="3D649B"/>
                </a:solidFill>
              </a:rPr>
              <a:t>crowdsourced</a:t>
            </a:r>
            <a:r>
              <a:rPr lang="en-US" sz="1800" dirty="0" smtClean="0">
                <a:solidFill>
                  <a:srgbClr val="3D649B"/>
                </a:solidFill>
              </a:rPr>
              <a:t>” </a:t>
            </a:r>
            <a:r>
              <a:rPr lang="en-US" sz="1800" dirty="0">
                <a:solidFill>
                  <a:srgbClr val="3D649B"/>
                </a:solidFill>
              </a:rPr>
              <a:t>organization with engineering </a:t>
            </a:r>
            <a:r>
              <a:rPr lang="en-US" sz="1800" dirty="0" smtClean="0">
                <a:solidFill>
                  <a:srgbClr val="3D649B"/>
                </a:solidFill>
              </a:rPr>
              <a:t>deadlines, world-changing view, </a:t>
            </a:r>
            <a:r>
              <a:rPr lang="en-US" sz="1800" dirty="0">
                <a:solidFill>
                  <a:srgbClr val="3D649B"/>
                </a:solidFill>
              </a:rPr>
              <a:t>&amp; incredibly complex engineering challenges and interdependencies </a:t>
            </a:r>
            <a:r>
              <a:rPr lang="en-US" sz="1400" dirty="0" smtClean="0">
                <a:solidFill>
                  <a:srgbClr val="3D649B"/>
                </a:solidFill>
              </a:rPr>
              <a:t>unlike Wikipedia</a:t>
            </a:r>
            <a:endParaRPr lang="en-US" sz="1800" dirty="0" smtClean="0">
              <a:solidFill>
                <a:srgbClr val="3D649B"/>
              </a:solidFill>
            </a:endParaRPr>
          </a:p>
          <a:p>
            <a:pPr marL="285750" indent="-285750">
              <a:spcAft>
                <a:spcPts val="4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3D649B"/>
                </a:solidFill>
              </a:rPr>
              <a:t>Innovations &amp; opportunities constantly create </a:t>
            </a:r>
            <a:r>
              <a:rPr lang="en-US" sz="1800" dirty="0">
                <a:solidFill>
                  <a:srgbClr val="3D649B"/>
                </a:solidFill>
              </a:rPr>
              <a:t>new </a:t>
            </a:r>
            <a:r>
              <a:rPr lang="en-US" sz="1800" dirty="0" smtClean="0">
                <a:solidFill>
                  <a:srgbClr val="3D649B"/>
                </a:solidFill>
              </a:rPr>
              <a:t>dependencies, resource needs, &amp; </a:t>
            </a:r>
            <a:r>
              <a:rPr lang="en-US" sz="1800" dirty="0" smtClean="0">
                <a:solidFill>
                  <a:srgbClr val="3D649B"/>
                </a:solidFill>
              </a:rPr>
              <a:t>bottom up need </a:t>
            </a:r>
            <a:r>
              <a:rPr lang="en-US" sz="1800" dirty="0" smtClean="0">
                <a:solidFill>
                  <a:srgbClr val="3D649B"/>
                </a:solidFill>
              </a:rPr>
              <a:t>for organizational </a:t>
            </a:r>
            <a:r>
              <a:rPr lang="en-US" sz="1800" dirty="0" smtClean="0">
                <a:solidFill>
                  <a:srgbClr val="3D649B"/>
                </a:solidFill>
              </a:rPr>
              <a:t>redesign and shifting priorities unlike OSS</a:t>
            </a:r>
          </a:p>
          <a:p>
            <a:pPr marL="285750" lvl="2" indent="-285750">
              <a:lnSpc>
                <a:spcPct val="100000"/>
              </a:lnSpc>
              <a:buFont typeface="Arial" charset="0"/>
              <a:buChar char="•"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41941" y="4329684"/>
            <a:ext cx="886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What is HTT doing differently from others you know about</a:t>
            </a:r>
            <a:r>
              <a:rPr lang="en-US" sz="2400" b="1" i="1" dirty="0" smtClean="0"/>
              <a:t>?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463" y="2897019"/>
            <a:ext cx="1140837" cy="6417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78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32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6975" y="41385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EWOCs (Emergently </a:t>
            </a:r>
            <a:r>
              <a:rPr lang="en-US" dirty="0">
                <a:solidFill>
                  <a:schemeClr val="bg1"/>
                </a:solidFill>
              </a:rPr>
              <a:t>Wicked </a:t>
            </a:r>
            <a:r>
              <a:rPr lang="en-US" dirty="0" smtClean="0">
                <a:solidFill>
                  <a:schemeClr val="bg1"/>
                </a:solidFill>
              </a:rPr>
              <a:t>Organizational Collaborations): </a:t>
            </a:r>
            <a:r>
              <a:rPr lang="en-US" dirty="0">
                <a:solidFill>
                  <a:schemeClr val="bg1"/>
                </a:solidFill>
              </a:rPr>
              <a:t>a New Organizational </a:t>
            </a:r>
            <a:r>
              <a:rPr lang="en-US" dirty="0" smtClean="0">
                <a:solidFill>
                  <a:schemeClr val="bg1"/>
                </a:solidFill>
              </a:rPr>
              <a:t>Form?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16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5720">
            <a:off x="2669598" y="126845"/>
            <a:ext cx="2466975" cy="47704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6214" y="1212901"/>
            <a:ext cx="5014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How does HTT compete?</a:t>
            </a:r>
          </a:p>
          <a:p>
            <a:r>
              <a:rPr lang="en-US" sz="1800" dirty="0" smtClean="0"/>
              <a:t>K</a:t>
            </a:r>
            <a:r>
              <a:rPr lang="en-US" dirty="0" smtClean="0"/>
              <a:t>eep overhead low so controls its own future</a:t>
            </a:r>
          </a:p>
          <a:p>
            <a:pPr marL="285750" lvl="3" indent="-285750">
              <a:buFontTx/>
              <a:buChar char="-"/>
            </a:pPr>
            <a:r>
              <a:rPr lang="en-US" dirty="0" smtClean="0"/>
              <a:t>Partner for implementation</a:t>
            </a:r>
          </a:p>
          <a:p>
            <a:pPr marL="285750" lvl="2" indent="-285750">
              <a:buFontTx/>
              <a:buChar char="-"/>
            </a:pPr>
            <a:r>
              <a:rPr lang="en-US" dirty="0" smtClean="0"/>
              <a:t>Few full-time staff</a:t>
            </a:r>
          </a:p>
          <a:p>
            <a:pPr marL="285750" lvl="2" indent="-285750">
              <a:buFontTx/>
              <a:buChar char="-"/>
            </a:pPr>
            <a:r>
              <a:rPr lang="en-US" dirty="0" smtClean="0"/>
              <a:t>Get the best able, not just most available</a:t>
            </a:r>
          </a:p>
          <a:p>
            <a:pPr marL="285750" lvl="2" indent="-285750">
              <a:buFontTx/>
              <a:buChar char="-"/>
            </a:pPr>
            <a:r>
              <a:rPr lang="en-US" dirty="0" smtClean="0"/>
              <a:t>Global, no real HQs</a:t>
            </a:r>
          </a:p>
          <a:p>
            <a:pPr lvl="2"/>
            <a:r>
              <a:rPr lang="en-US" sz="1800" dirty="0" smtClean="0"/>
              <a:t>F</a:t>
            </a:r>
            <a:r>
              <a:rPr lang="en-US" dirty="0" smtClean="0"/>
              <a:t>ocus on transportation system, not just hyperloop</a:t>
            </a:r>
          </a:p>
          <a:p>
            <a:r>
              <a:rPr lang="en-US" sz="1800" dirty="0" smtClean="0"/>
              <a:t>E</a:t>
            </a:r>
            <a:r>
              <a:rPr lang="en-US" dirty="0" smtClean="0"/>
              <a:t>xclusive license to low-energy passive levitation technology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87" y="3366222"/>
            <a:ext cx="3005138" cy="1341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3654846"/>
            <a:ext cx="1159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Edgewaters</a:t>
            </a:r>
            <a:endParaRPr lang="en-US" dirty="0" smtClean="0"/>
          </a:p>
          <a:p>
            <a:r>
              <a:rPr lang="en-US" dirty="0" smtClean="0"/>
              <a:t>Investment </a:t>
            </a:r>
          </a:p>
          <a:p>
            <a:r>
              <a:rPr lang="en-US" dirty="0" smtClean="0"/>
              <a:t>CEO: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912" y="2336285"/>
            <a:ext cx="26908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inherit"/>
              </a:rPr>
              <a:t>We're now 200 people on three campuses in LA and Nevada. We're engineers, welders, machinists, designers and builders</a:t>
            </a:r>
            <a:r>
              <a:rPr lang="en-US" dirty="0" smtClean="0">
                <a:solidFill>
                  <a:schemeClr val="tx1"/>
                </a:solidFill>
                <a:latin typeface="inherit"/>
              </a:rPr>
              <a:t>. (</a:t>
            </a:r>
            <a:r>
              <a:rPr lang="en-US" dirty="0" err="1" smtClean="0">
                <a:solidFill>
                  <a:schemeClr val="tx1"/>
                </a:solidFill>
                <a:latin typeface="inherit"/>
              </a:rPr>
              <a:t>betw</a:t>
            </a:r>
            <a:r>
              <a:rPr lang="en-US" dirty="0" smtClean="0">
                <a:solidFill>
                  <a:schemeClr val="tx1"/>
                </a:solidFill>
                <a:latin typeface="inherit"/>
              </a:rPr>
              <a:t> $50-$250M)</a:t>
            </a:r>
            <a:endParaRPr lang="en-US" dirty="0">
              <a:solidFill>
                <a:schemeClr val="tx1"/>
              </a:solidFill>
              <a:latin typeface="inherit"/>
            </a:endParaRPr>
          </a:p>
          <a:p>
            <a:r>
              <a:rPr lang="en-US" dirty="0">
                <a:solidFill>
                  <a:schemeClr val="tx1"/>
                </a:solidFill>
                <a:latin typeface="Avenir"/>
              </a:rPr>
              <a:t/>
            </a:r>
            <a:br>
              <a:rPr lang="en-US" dirty="0">
                <a:solidFill>
                  <a:schemeClr val="tx1"/>
                </a:solidFill>
                <a:latin typeface="Avenir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856849"/>
            <a:ext cx="2333625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81" y="4097796"/>
            <a:ext cx="2381250" cy="955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6077" y="4745235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people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800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4" y="4763"/>
            <a:ext cx="8934856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062" y="3056036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(10 salaried; 10 stock)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3209925"/>
            <a:ext cx="471488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14425" y="3162300"/>
            <a:ext cx="471488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2938" y="336381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09650" y="1747838"/>
            <a:ext cx="742950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09650" y="1747838"/>
            <a:ext cx="666750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4524" y="209505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40,000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0" y="357186"/>
            <a:ext cx="8417059" cy="4726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6337" y="221635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16273" y="2283290"/>
            <a:ext cx="390525" cy="27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16273" y="2286416"/>
            <a:ext cx="390525" cy="233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46337" y="3546849"/>
            <a:ext cx="390525" cy="23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06600" y="3518863"/>
            <a:ext cx="390525" cy="23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4926" y="345650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49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215063" y="2662863"/>
            <a:ext cx="2486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 UAE &amp; Toulouse &amp; Jakarta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10051" y="41602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38</a:t>
            </a: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87" y="110161"/>
            <a:ext cx="3833813" cy="174181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651197" y="4160282"/>
            <a:ext cx="473253" cy="32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43121" y="4160282"/>
            <a:ext cx="390842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2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3" y="476250"/>
            <a:ext cx="5434421" cy="53149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2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699" y="285750"/>
            <a:ext cx="8779913" cy="942975"/>
          </a:xfrm>
        </p:spPr>
        <p:txBody>
          <a:bodyPr/>
          <a:lstStyle/>
          <a:p>
            <a:pPr algn="ctr"/>
            <a:r>
              <a:rPr lang="en-US" sz="2400" dirty="0" err="1" smtClean="0"/>
              <a:t>Hyperloop</a:t>
            </a:r>
            <a:r>
              <a:rPr lang="en-US" sz="2400" dirty="0" smtClean="0"/>
              <a:t> Ecosystem R&amp;D Projects provided by 60,000 Community Hours in Exchange for Stock Options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5" y="1082623"/>
            <a:ext cx="8657070" cy="40608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5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699" y="285750"/>
            <a:ext cx="8779913" cy="942975"/>
          </a:xfrm>
        </p:spPr>
        <p:txBody>
          <a:bodyPr/>
          <a:lstStyle/>
          <a:p>
            <a:pPr algn="ctr"/>
            <a:r>
              <a:rPr lang="en-US" sz="2400" dirty="0" err="1" smtClean="0"/>
              <a:t>Hyperloop</a:t>
            </a:r>
            <a:r>
              <a:rPr lang="en-US" sz="2400" dirty="0" smtClean="0"/>
              <a:t> Ecosystem R&amp;D Projects provided by 60,000 Community Hours in Exchange for Stock Options</a:t>
            </a:r>
            <a:endParaRPr lang="en-US" sz="2400" dirty="0"/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1" y="1228725"/>
            <a:ext cx="6224588" cy="3777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425" y="1390650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Augmented </a:t>
            </a:r>
          </a:p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425" y="3538538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</a:t>
            </a:r>
          </a:p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5493" y="1483936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Absorbent</a:t>
            </a:r>
          </a:p>
          <a:p>
            <a:r>
              <a:rPr lang="en-US" dirty="0" smtClean="0"/>
              <a:t>Concrete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0791" y="3327858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 energy</a:t>
            </a:r>
          </a:p>
          <a:p>
            <a:r>
              <a:rPr lang="en-US" dirty="0" smtClean="0"/>
              <a:t>Surplus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08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641</Words>
  <Application>Microsoft Office PowerPoint</Application>
  <PresentationFormat>On-screen Show (16:9)</PresentationFormat>
  <Paragraphs>131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Avenir</vt:lpstr>
      <vt:lpstr>Avenir Book</vt:lpstr>
      <vt:lpstr>Helvetica</vt:lpstr>
      <vt:lpstr>inherit</vt:lpstr>
      <vt:lpstr>simple-light-2</vt:lpstr>
      <vt:lpstr>PowerPoint Presentation</vt:lpstr>
      <vt:lpstr>Dirk Ahlborn: The Entrepreneur</vt:lpstr>
      <vt:lpstr>PowerPoint Presentation</vt:lpstr>
      <vt:lpstr>Not Alone</vt:lpstr>
      <vt:lpstr>PowerPoint Presentation</vt:lpstr>
      <vt:lpstr>PowerPoint Presentation</vt:lpstr>
      <vt:lpstr>PowerPoint Presentation</vt:lpstr>
      <vt:lpstr>Hyperloop Ecosystem R&amp;D Projects provided by 60,000 Community Hours in Exchange for Stock Options</vt:lpstr>
      <vt:lpstr>Hyperloop Ecosystem R&amp;D Projects provided by 60,000 Community Hours in Exchange for Stock Options</vt:lpstr>
      <vt:lpstr>Research Question: Does HTT’s Organizational Design challenge Current Organization Design Theory?</vt:lpstr>
      <vt:lpstr>Research Methodology</vt:lpstr>
      <vt:lpstr>Difference #1: How are tasks divided?  THEY AREN’T</vt:lpstr>
      <vt:lpstr>PowerPoint Presentation</vt:lpstr>
      <vt:lpstr>Branching rather than Dividing Tasks</vt:lpstr>
      <vt:lpstr>Difference #2: How are Tasks Allocated? THEY AREN’T</vt:lpstr>
      <vt:lpstr>Organizational Structure: Constantly Changing*</vt:lpstr>
      <vt:lpstr>PowerPoint Presentation</vt:lpstr>
      <vt:lpstr>Difference #3: How are People Motivated? Culturally balance exclusion and inclusion</vt:lpstr>
      <vt:lpstr>HTT: Crowdsourcing Vetting into HTT Core</vt:lpstr>
      <vt:lpstr>PowerPoint Presentation</vt:lpstr>
      <vt:lpstr>Cultural “Guardrails” and “Movement”</vt:lpstr>
      <vt:lpstr>Difference #3: How balance info-sharing without IP loss?  Create “secret virtual spaces” that everyone knows exist </vt:lpstr>
      <vt:lpstr>PowerPoint Presentation</vt:lpstr>
      <vt:lpstr>Difference #4: How make decisions: Cooperate but disrupt</vt:lpstr>
      <vt:lpstr>Disrupt but Cooperate</vt:lpstr>
      <vt:lpstr>PowerPoint Presentation</vt:lpstr>
      <vt:lpstr>Does HTT provide a unique organizational form?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majchrza</dc:creator>
  <cp:lastModifiedBy>Windows User</cp:lastModifiedBy>
  <cp:revision>253</cp:revision>
  <cp:lastPrinted>2017-04-28T02:43:57Z</cp:lastPrinted>
  <dcterms:modified xsi:type="dcterms:W3CDTF">2017-04-28T05:52:05Z</dcterms:modified>
</cp:coreProperties>
</file>