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1051" r:id="rId2"/>
    <p:sldId id="1050" r:id="rId3"/>
    <p:sldId id="925" r:id="rId4"/>
    <p:sldId id="1178" r:id="rId5"/>
    <p:sldId id="259" r:id="rId6"/>
    <p:sldId id="270" r:id="rId7"/>
    <p:sldId id="271" r:id="rId8"/>
    <p:sldId id="885" r:id="rId9"/>
    <p:sldId id="273" r:id="rId10"/>
    <p:sldId id="552" r:id="rId11"/>
    <p:sldId id="274" r:id="rId12"/>
    <p:sldId id="276" r:id="rId13"/>
    <p:sldId id="278" r:id="rId14"/>
    <p:sldId id="1122" r:id="rId15"/>
    <p:sldId id="1123" r:id="rId16"/>
    <p:sldId id="279" r:id="rId17"/>
    <p:sldId id="280" r:id="rId18"/>
    <p:sldId id="281" r:id="rId19"/>
    <p:sldId id="1084" r:id="rId20"/>
    <p:sldId id="1085" r:id="rId21"/>
    <p:sldId id="1087" r:id="rId22"/>
    <p:sldId id="1125" r:id="rId23"/>
    <p:sldId id="1124" r:id="rId24"/>
    <p:sldId id="725" r:id="rId25"/>
    <p:sldId id="735" r:id="rId26"/>
    <p:sldId id="895" r:id="rId27"/>
    <p:sldId id="894" r:id="rId28"/>
    <p:sldId id="897" r:id="rId29"/>
    <p:sldId id="1219" r:id="rId30"/>
    <p:sldId id="896" r:id="rId31"/>
    <p:sldId id="918" r:id="rId32"/>
    <p:sldId id="951" r:id="rId33"/>
    <p:sldId id="1225" r:id="rId34"/>
    <p:sldId id="976" r:id="rId35"/>
    <p:sldId id="1127" r:id="rId36"/>
    <p:sldId id="893" r:id="rId37"/>
    <p:sldId id="899" r:id="rId38"/>
    <p:sldId id="1220" r:id="rId39"/>
    <p:sldId id="1206" r:id="rId40"/>
    <p:sldId id="1222" r:id="rId41"/>
    <p:sldId id="1221" r:id="rId42"/>
    <p:sldId id="1223" r:id="rId43"/>
    <p:sldId id="1207" r:id="rId44"/>
    <p:sldId id="1224" r:id="rId45"/>
    <p:sldId id="1188" r:id="rId46"/>
    <p:sldId id="1189" r:id="rId47"/>
    <p:sldId id="1190" r:id="rId48"/>
    <p:sldId id="1192" r:id="rId49"/>
    <p:sldId id="1226" r:id="rId50"/>
    <p:sldId id="1037" r:id="rId51"/>
    <p:sldId id="1177" r:id="rId52"/>
    <p:sldId id="1039" r:id="rId53"/>
    <p:sldId id="1038" r:id="rId54"/>
    <p:sldId id="104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3" autoAdjust="0"/>
    <p:restoredTop sz="99794" autoAdjust="0"/>
  </p:normalViewPr>
  <p:slideViewPr>
    <p:cSldViewPr>
      <p:cViewPr varScale="1">
        <p:scale>
          <a:sx n="70" d="100"/>
          <a:sy n="70" d="100"/>
        </p:scale>
        <p:origin x="84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AB9A7-83E1-41FB-BEAE-A4335679950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3400-2B5F-498E-B608-AE5B7000AD1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A044-6C11-4AFE-B327-2D11242C3AB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72DE-9319-44B4-9B46-16E9151CA3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0"/>
            <a:ext cx="8534400" cy="10128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Transforming Relationships for </a:t>
            </a:r>
          </a:p>
          <a:p>
            <a:r>
              <a:rPr lang="en-US" dirty="0" smtClean="0"/>
              <a:t>High Performance:</a:t>
            </a:r>
          </a:p>
          <a:p>
            <a:r>
              <a:rPr lang="en-US" sz="4000" dirty="0" smtClean="0"/>
              <a:t>A Sociotechnical Systems Approach</a:t>
            </a:r>
          </a:p>
        </p:txBody>
      </p:sp>
      <p:pic>
        <p:nvPicPr>
          <p:cNvPr id="3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28600"/>
            <a:ext cx="6691745" cy="1066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September 9, 2015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800" dirty="0" smtClean="0"/>
              <a:t>Jody Hoffer Gittell</a:t>
            </a:r>
          </a:p>
          <a:p>
            <a:pPr algn="ctr"/>
            <a:r>
              <a:rPr lang="en-US" sz="2400" dirty="0" smtClean="0"/>
              <a:t>Professor, Brandeis University</a:t>
            </a:r>
          </a:p>
          <a:p>
            <a:pPr algn="ctr"/>
            <a:r>
              <a:rPr lang="en-US" sz="2400" dirty="0" smtClean="0"/>
              <a:t>Executive Director, Relational Coordination Research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268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33400" y="914400"/>
            <a:ext cx="8077200" cy="3124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7526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</a:t>
            </a:r>
            <a:r>
              <a:rPr lang="en-US" sz="4000" dirty="0" smtClean="0">
                <a:solidFill>
                  <a:srgbClr val="FFFFFF"/>
                </a:solidFill>
              </a:rPr>
              <a:t>oes relational coordination matter for performance? 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2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26"/>
          <p:cNvSpPr>
            <a:spLocks noChangeArrowheads="1"/>
          </p:cNvSpPr>
          <p:nvPr/>
        </p:nvSpPr>
        <p:spPr bwMode="auto">
          <a:xfrm>
            <a:off x="304800" y="76200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1" lang="en-US" sz="4000" dirty="0">
                <a:solidFill>
                  <a:schemeClr val="tx2"/>
                </a:solidFill>
              </a:rPr>
              <a:t>Investigated performance effects </a:t>
            </a:r>
            <a:br>
              <a:rPr kumimoji="1" lang="en-US" sz="4000" dirty="0">
                <a:solidFill>
                  <a:schemeClr val="tx2"/>
                </a:solidFill>
              </a:rPr>
            </a:br>
            <a:r>
              <a:rPr kumimoji="1" lang="en-US" sz="4000" dirty="0">
                <a:solidFill>
                  <a:schemeClr val="tx2"/>
                </a:solidFill>
              </a:rPr>
              <a:t>of relational coordination</a:t>
            </a:r>
          </a:p>
        </p:txBody>
      </p:sp>
      <p:sp>
        <p:nvSpPr>
          <p:cNvPr id="32770" name="Rectangle 1027"/>
          <p:cNvSpPr>
            <a:spLocks noChangeArrowheads="1"/>
          </p:cNvSpPr>
          <p:nvPr/>
        </p:nvSpPr>
        <p:spPr bwMode="auto">
          <a:xfrm>
            <a:off x="914400" y="1905000"/>
            <a:ext cx="723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Monotype Sorts" charset="2"/>
              <a:buChar char="n"/>
            </a:pPr>
            <a:r>
              <a:rPr kumimoji="1" lang="en-US" sz="2400" dirty="0">
                <a:latin typeface="Arial" pitchFamily="34" charset="0"/>
              </a:rPr>
              <a:t>Nine site study of flight departures over 12 months of operation at Southwest, American, Continental and United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Monotype Sorts" charset="2"/>
              <a:buChar char="n"/>
            </a:pPr>
            <a:r>
              <a:rPr kumimoji="1" lang="en-US" sz="2400" dirty="0">
                <a:latin typeface="Arial" pitchFamily="34" charset="0"/>
              </a:rPr>
              <a:t>Measured relational coordination among pilots, flight attendants, gate agents, ticket agents, baggage agents, ramp agents, freight agents, mechanics, cabin cleaners, </a:t>
            </a:r>
            <a:r>
              <a:rPr kumimoji="1" lang="en-US" sz="2400" dirty="0" err="1">
                <a:latin typeface="Arial" pitchFamily="34" charset="0"/>
              </a:rPr>
              <a:t>fuelers</a:t>
            </a:r>
            <a:r>
              <a:rPr kumimoji="1" lang="en-US" sz="2400" dirty="0">
                <a:latin typeface="Arial" pitchFamily="34" charset="0"/>
              </a:rPr>
              <a:t>, caterers and operations agents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Monotype Sorts" charset="2"/>
              <a:buChar char="n"/>
            </a:pPr>
            <a:r>
              <a:rPr kumimoji="1" lang="en-US" sz="2400" dirty="0">
                <a:latin typeface="Arial" pitchFamily="34" charset="0"/>
              </a:rPr>
              <a:t>Measured quality and efficiency performance, adjusting for product differences</a:t>
            </a:r>
          </a:p>
        </p:txBody>
      </p:sp>
      <p:pic>
        <p:nvPicPr>
          <p:cNvPr id="6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609600" y="533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Relational coordination drives </a:t>
            </a:r>
          </a:p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flight </a:t>
            </a:r>
            <a:r>
              <a:rPr lang="en-US" sz="4000" dirty="0">
                <a:solidFill>
                  <a:schemeClr val="tx2"/>
                </a:solidFill>
              </a:rPr>
              <a:t>departure </a:t>
            </a:r>
            <a:r>
              <a:rPr lang="en-US" sz="4000" dirty="0" smtClean="0">
                <a:solidFill>
                  <a:schemeClr val="tx2"/>
                </a:solidFill>
              </a:rPr>
              <a:t>performance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5842" name="Line 3"/>
          <p:cNvSpPr>
            <a:spLocks noChangeShapeType="1"/>
          </p:cNvSpPr>
          <p:nvPr/>
        </p:nvSpPr>
        <p:spPr bwMode="auto">
          <a:xfrm>
            <a:off x="1600200" y="1824038"/>
            <a:ext cx="0" cy="457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1600200" y="6396038"/>
            <a:ext cx="6477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28600" y="2890838"/>
            <a:ext cx="11430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kumimoji="1" lang="en-US" sz="3200">
              <a:latin typeface="Arial" pitchFamily="34" charset="0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200400" y="6457950"/>
            <a:ext cx="3962400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2000" dirty="0">
                <a:latin typeface="Arial" pitchFamily="34" charset="0"/>
              </a:rPr>
              <a:t>Relational coordination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0" y="3200400"/>
            <a:ext cx="2209800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2000">
                <a:latin typeface="Arial" pitchFamily="34" charset="0"/>
              </a:rPr>
              <a:t>Quality/efficiency performance index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905000" y="5710238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AMR2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2971800" y="5181600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AMR1</a:t>
            </a:r>
            <a:endParaRPr kumimoji="1" lang="en-US" sz="3200">
              <a:latin typeface="Arial" pitchFamily="34" charset="0"/>
            </a:endParaRP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505200" y="5715000"/>
            <a:ext cx="91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UNI2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4114800" y="4419600"/>
            <a:ext cx="91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UNI1</a:t>
            </a:r>
            <a:endParaRPr kumimoji="1" lang="en-US" sz="3200">
              <a:latin typeface="Arial" pitchFamily="34" charset="0"/>
            </a:endParaRP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410200" y="3505200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CON1</a:t>
            </a:r>
            <a:endParaRPr kumimoji="1" lang="en-US" sz="3200">
              <a:latin typeface="Arial" pitchFamily="34" charset="0"/>
            </a:endParaRP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6934200" y="3505200"/>
            <a:ext cx="91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UNI3</a:t>
            </a:r>
            <a:endParaRPr kumimoji="1" lang="en-US" sz="3200">
              <a:latin typeface="Arial" pitchFamily="34" charset="0"/>
            </a:endParaRP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3810000" y="2438400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CON2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4953000" y="2971800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SWA2</a:t>
            </a:r>
            <a:endParaRPr kumimoji="1" lang="en-US" sz="3200">
              <a:latin typeface="Arial" pitchFamily="34" charset="0"/>
            </a:endParaRP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7620000" y="1900238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>
                <a:latin typeface="Arial" pitchFamily="34" charset="0"/>
              </a:rPr>
              <a:t>SWA1</a:t>
            </a:r>
            <a:endParaRPr kumimoji="1" lang="en-US" sz="3200">
              <a:latin typeface="Arial" pitchFamily="34" charset="0"/>
            </a:endParaRPr>
          </a:p>
        </p:txBody>
      </p:sp>
      <p:sp>
        <p:nvSpPr>
          <p:cNvPr id="35856" name="Line 17"/>
          <p:cNvSpPr>
            <a:spLocks noChangeShapeType="1"/>
          </p:cNvSpPr>
          <p:nvPr/>
        </p:nvSpPr>
        <p:spPr bwMode="auto">
          <a:xfrm flipV="1">
            <a:off x="1752600" y="1747838"/>
            <a:ext cx="7010400" cy="449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3505200" y="533400"/>
            <a:ext cx="16764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6629400" y="2286000"/>
            <a:ext cx="16002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371600" y="1143000"/>
            <a:ext cx="14478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486400" y="990600"/>
            <a:ext cx="17526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33400" y="2362200"/>
            <a:ext cx="16002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3657600" y="609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Case Managers</a:t>
            </a:r>
            <a:endParaRPr lang="en-US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1447800" y="137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Nurses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715000" y="1143000"/>
            <a:ext cx="1295400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+mj-lt"/>
                <a:ea typeface="+mn-ea"/>
              </a:rPr>
              <a:t>Attending Physicians</a:t>
            </a:r>
            <a:endParaRPr lang="en-US" sz="2000" dirty="0">
              <a:latin typeface="+mj-lt"/>
              <a:ea typeface="+mn-ea"/>
            </a:endParaRP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6781800" y="2438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Physical Therapists</a:t>
            </a:r>
            <a:endParaRPr lang="en-US" sz="200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62000" y="2590800"/>
            <a:ext cx="1219200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+mj-lt"/>
                <a:ea typeface="+mn-ea"/>
              </a:rPr>
              <a:t>Nursing Assistants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62000" y="3733800"/>
            <a:ext cx="18288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6019800" y="3810000"/>
            <a:ext cx="1905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2286000" y="5105400"/>
            <a:ext cx="1676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4495800" y="5105400"/>
            <a:ext cx="19050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1066800" y="3886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Social Workers</a:t>
            </a:r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61722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Technicians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23622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Referring Physicians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4648200" y="53340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Administrators</a:t>
            </a:r>
            <a:endParaRPr lang="en-US" sz="1800" dirty="0"/>
          </a:p>
        </p:txBody>
      </p:sp>
      <p:sp>
        <p:nvSpPr>
          <p:cNvPr id="37907" name="Line 20"/>
          <p:cNvSpPr>
            <a:spLocks noChangeShapeType="1"/>
          </p:cNvSpPr>
          <p:nvPr/>
        </p:nvSpPr>
        <p:spPr bwMode="auto">
          <a:xfrm flipH="1">
            <a:off x="3352800" y="1371600"/>
            <a:ext cx="9144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21"/>
          <p:cNvSpPr>
            <a:spLocks noChangeShapeType="1"/>
          </p:cNvSpPr>
          <p:nvPr/>
        </p:nvSpPr>
        <p:spPr bwMode="auto">
          <a:xfrm>
            <a:off x="4267200" y="1371600"/>
            <a:ext cx="990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22"/>
          <p:cNvSpPr>
            <a:spLocks noChangeShapeType="1"/>
          </p:cNvSpPr>
          <p:nvPr/>
        </p:nvSpPr>
        <p:spPr bwMode="auto">
          <a:xfrm>
            <a:off x="3352800" y="5105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Line 23"/>
          <p:cNvSpPr>
            <a:spLocks noChangeShapeType="1"/>
          </p:cNvSpPr>
          <p:nvPr/>
        </p:nvSpPr>
        <p:spPr bwMode="auto">
          <a:xfrm flipH="1">
            <a:off x="2819400" y="13716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4"/>
          <p:cNvSpPr>
            <a:spLocks noChangeShapeType="1"/>
          </p:cNvSpPr>
          <p:nvPr/>
        </p:nvSpPr>
        <p:spPr bwMode="auto">
          <a:xfrm>
            <a:off x="4267200" y="1371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Line 25"/>
          <p:cNvSpPr>
            <a:spLocks noChangeShapeType="1"/>
          </p:cNvSpPr>
          <p:nvPr/>
        </p:nvSpPr>
        <p:spPr bwMode="auto">
          <a:xfrm>
            <a:off x="2819400" y="1600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Line 26"/>
          <p:cNvSpPr>
            <a:spLocks noChangeShapeType="1"/>
          </p:cNvSpPr>
          <p:nvPr/>
        </p:nvSpPr>
        <p:spPr bwMode="auto">
          <a:xfrm flipH="1">
            <a:off x="2133600" y="137160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Line 27"/>
          <p:cNvSpPr>
            <a:spLocks noChangeShapeType="1"/>
          </p:cNvSpPr>
          <p:nvPr/>
        </p:nvSpPr>
        <p:spPr bwMode="auto">
          <a:xfrm>
            <a:off x="2133600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28"/>
          <p:cNvSpPr>
            <a:spLocks noChangeShapeType="1"/>
          </p:cNvSpPr>
          <p:nvPr/>
        </p:nvSpPr>
        <p:spPr bwMode="auto">
          <a:xfrm>
            <a:off x="4267200" y="1371600"/>
            <a:ext cx="2362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Line 29"/>
          <p:cNvSpPr>
            <a:spLocks noChangeShapeType="1"/>
          </p:cNvSpPr>
          <p:nvPr/>
        </p:nvSpPr>
        <p:spPr bwMode="auto">
          <a:xfrm flipH="1">
            <a:off x="5257800" y="2819400"/>
            <a:ext cx="1371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7" name="Line 30"/>
          <p:cNvSpPr>
            <a:spLocks noChangeShapeType="1"/>
          </p:cNvSpPr>
          <p:nvPr/>
        </p:nvSpPr>
        <p:spPr bwMode="auto">
          <a:xfrm>
            <a:off x="5486400" y="16002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Line 31"/>
          <p:cNvSpPr>
            <a:spLocks noChangeShapeType="1"/>
          </p:cNvSpPr>
          <p:nvPr/>
        </p:nvSpPr>
        <p:spPr bwMode="auto">
          <a:xfrm flipH="1">
            <a:off x="2133600" y="16002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Line 32"/>
          <p:cNvSpPr>
            <a:spLocks noChangeShapeType="1"/>
          </p:cNvSpPr>
          <p:nvPr/>
        </p:nvSpPr>
        <p:spPr bwMode="auto">
          <a:xfrm>
            <a:off x="2819400" y="1600200"/>
            <a:ext cx="3200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Line 33"/>
          <p:cNvSpPr>
            <a:spLocks noChangeShapeType="1"/>
          </p:cNvSpPr>
          <p:nvPr/>
        </p:nvSpPr>
        <p:spPr bwMode="auto">
          <a:xfrm flipH="1">
            <a:off x="2590800" y="1600200"/>
            <a:ext cx="22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Line 34"/>
          <p:cNvSpPr>
            <a:spLocks noChangeShapeType="1"/>
          </p:cNvSpPr>
          <p:nvPr/>
        </p:nvSpPr>
        <p:spPr bwMode="auto">
          <a:xfrm flipH="1">
            <a:off x="2590800" y="1600200"/>
            <a:ext cx="2895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Line 35"/>
          <p:cNvSpPr>
            <a:spLocks noChangeShapeType="1"/>
          </p:cNvSpPr>
          <p:nvPr/>
        </p:nvSpPr>
        <p:spPr bwMode="auto">
          <a:xfrm>
            <a:off x="2133600" y="2819400"/>
            <a:ext cx="45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Line 36"/>
          <p:cNvSpPr>
            <a:spLocks noChangeShapeType="1"/>
          </p:cNvSpPr>
          <p:nvPr/>
        </p:nvSpPr>
        <p:spPr bwMode="auto">
          <a:xfrm>
            <a:off x="2133600" y="2819400"/>
            <a:ext cx="3048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Line 37"/>
          <p:cNvSpPr>
            <a:spLocks noChangeShapeType="1"/>
          </p:cNvSpPr>
          <p:nvPr/>
        </p:nvSpPr>
        <p:spPr bwMode="auto">
          <a:xfrm>
            <a:off x="2133600" y="2819400"/>
            <a:ext cx="1219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Line 38"/>
          <p:cNvSpPr>
            <a:spLocks noChangeShapeType="1"/>
          </p:cNvSpPr>
          <p:nvPr/>
        </p:nvSpPr>
        <p:spPr bwMode="auto">
          <a:xfrm>
            <a:off x="5486400" y="1600200"/>
            <a:ext cx="533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Line 39"/>
          <p:cNvSpPr>
            <a:spLocks noChangeShapeType="1"/>
          </p:cNvSpPr>
          <p:nvPr/>
        </p:nvSpPr>
        <p:spPr bwMode="auto">
          <a:xfrm flipH="1">
            <a:off x="6019800" y="2819400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Line 40"/>
          <p:cNvSpPr>
            <a:spLocks noChangeShapeType="1"/>
          </p:cNvSpPr>
          <p:nvPr/>
        </p:nvSpPr>
        <p:spPr bwMode="auto">
          <a:xfrm>
            <a:off x="2819400" y="1600200"/>
            <a:ext cx="533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Line 41"/>
          <p:cNvSpPr>
            <a:spLocks noChangeShapeType="1"/>
          </p:cNvSpPr>
          <p:nvPr/>
        </p:nvSpPr>
        <p:spPr bwMode="auto">
          <a:xfrm flipH="1">
            <a:off x="3352800" y="1600200"/>
            <a:ext cx="21336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Line 42"/>
          <p:cNvSpPr>
            <a:spLocks noChangeShapeType="1"/>
          </p:cNvSpPr>
          <p:nvPr/>
        </p:nvSpPr>
        <p:spPr bwMode="auto">
          <a:xfrm>
            <a:off x="2819400" y="1600200"/>
            <a:ext cx="2438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0" name="Line 43"/>
          <p:cNvSpPr>
            <a:spLocks noChangeShapeType="1"/>
          </p:cNvSpPr>
          <p:nvPr/>
        </p:nvSpPr>
        <p:spPr bwMode="auto">
          <a:xfrm flipH="1">
            <a:off x="5257800" y="1600200"/>
            <a:ext cx="2286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Line 44"/>
          <p:cNvSpPr>
            <a:spLocks noChangeShapeType="1"/>
          </p:cNvSpPr>
          <p:nvPr/>
        </p:nvSpPr>
        <p:spPr bwMode="auto">
          <a:xfrm>
            <a:off x="2819400" y="1600200"/>
            <a:ext cx="3810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2" name="Line 45"/>
          <p:cNvSpPr>
            <a:spLocks noChangeShapeType="1"/>
          </p:cNvSpPr>
          <p:nvPr/>
        </p:nvSpPr>
        <p:spPr bwMode="auto">
          <a:xfrm flipH="1">
            <a:off x="2590800" y="1371600"/>
            <a:ext cx="1676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3" name="Line 46"/>
          <p:cNvSpPr>
            <a:spLocks noChangeShapeType="1"/>
          </p:cNvSpPr>
          <p:nvPr/>
        </p:nvSpPr>
        <p:spPr bwMode="auto">
          <a:xfrm>
            <a:off x="4267200" y="1371600"/>
            <a:ext cx="17526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Line 47"/>
          <p:cNvSpPr>
            <a:spLocks noChangeShapeType="1"/>
          </p:cNvSpPr>
          <p:nvPr/>
        </p:nvSpPr>
        <p:spPr bwMode="auto">
          <a:xfrm flipH="1">
            <a:off x="2133600" y="1600200"/>
            <a:ext cx="3352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5" name="Line 48"/>
          <p:cNvSpPr>
            <a:spLocks noChangeShapeType="1"/>
          </p:cNvSpPr>
          <p:nvPr/>
        </p:nvSpPr>
        <p:spPr bwMode="auto">
          <a:xfrm flipH="1">
            <a:off x="2590800" y="2819400"/>
            <a:ext cx="403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6" name="Line 49"/>
          <p:cNvSpPr>
            <a:spLocks noChangeShapeType="1"/>
          </p:cNvSpPr>
          <p:nvPr/>
        </p:nvSpPr>
        <p:spPr bwMode="auto">
          <a:xfrm flipH="1">
            <a:off x="3352800" y="2819400"/>
            <a:ext cx="3276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7" name="Line 50"/>
          <p:cNvSpPr>
            <a:spLocks noChangeShapeType="1"/>
          </p:cNvSpPr>
          <p:nvPr/>
        </p:nvSpPr>
        <p:spPr bwMode="auto">
          <a:xfrm>
            <a:off x="2133600" y="2819400"/>
            <a:ext cx="388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8" name="Line 51"/>
          <p:cNvSpPr>
            <a:spLocks noChangeShapeType="1"/>
          </p:cNvSpPr>
          <p:nvPr/>
        </p:nvSpPr>
        <p:spPr bwMode="auto">
          <a:xfrm>
            <a:off x="2590800" y="41148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Line 52"/>
          <p:cNvSpPr>
            <a:spLocks noChangeShapeType="1"/>
          </p:cNvSpPr>
          <p:nvPr/>
        </p:nvSpPr>
        <p:spPr bwMode="auto">
          <a:xfrm>
            <a:off x="2590800" y="4114800"/>
            <a:ext cx="2590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0" name="Line 53"/>
          <p:cNvSpPr>
            <a:spLocks noChangeShapeType="1"/>
          </p:cNvSpPr>
          <p:nvPr/>
        </p:nvSpPr>
        <p:spPr bwMode="auto">
          <a:xfrm flipV="1">
            <a:off x="5257800" y="4191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1" name="Line 54"/>
          <p:cNvSpPr>
            <a:spLocks noChangeShapeType="1"/>
          </p:cNvSpPr>
          <p:nvPr/>
        </p:nvSpPr>
        <p:spPr bwMode="auto">
          <a:xfrm>
            <a:off x="2590800" y="4114800"/>
            <a:ext cx="3429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Line 55"/>
          <p:cNvSpPr>
            <a:spLocks noChangeShapeType="1"/>
          </p:cNvSpPr>
          <p:nvPr/>
        </p:nvSpPr>
        <p:spPr bwMode="auto">
          <a:xfrm flipV="1">
            <a:off x="3352800" y="4191000"/>
            <a:ext cx="2667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3" name="Text Box 56"/>
          <p:cNvSpPr txBox="1">
            <a:spLocks noChangeArrowheads="1"/>
          </p:cNvSpPr>
          <p:nvPr/>
        </p:nvSpPr>
        <p:spPr bwMode="auto">
          <a:xfrm>
            <a:off x="5105400" y="1524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Patient </a:t>
            </a:r>
            <a:r>
              <a:rPr lang="en-US" sz="2400" b="1" dirty="0" smtClean="0"/>
              <a:t>care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A </a:t>
            </a:r>
            <a:r>
              <a:rPr lang="en-US" sz="2400" b="1" dirty="0" smtClean="0"/>
              <a:t>coordination </a:t>
            </a:r>
            <a:r>
              <a:rPr lang="en-US" sz="2400" b="1" dirty="0"/>
              <a:t>c</a:t>
            </a:r>
            <a:r>
              <a:rPr lang="en-US" sz="2400" b="1" dirty="0" smtClean="0"/>
              <a:t>hallenge</a:t>
            </a:r>
            <a:endParaRPr lang="en-US" sz="2400" dirty="0"/>
          </a:p>
        </p:txBody>
      </p:sp>
      <p:sp>
        <p:nvSpPr>
          <p:cNvPr id="37944" name="Oval 57"/>
          <p:cNvSpPr>
            <a:spLocks noChangeArrowheads="1"/>
          </p:cNvSpPr>
          <p:nvPr/>
        </p:nvSpPr>
        <p:spPr bwMode="auto">
          <a:xfrm>
            <a:off x="3505200" y="2743200"/>
            <a:ext cx="1600200" cy="8001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Text Box 58"/>
          <p:cNvSpPr txBox="1">
            <a:spLocks noChangeArrowheads="1"/>
          </p:cNvSpPr>
          <p:nvPr/>
        </p:nvSpPr>
        <p:spPr bwMode="auto">
          <a:xfrm>
            <a:off x="3657600" y="2971800"/>
            <a:ext cx="1371600" cy="342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Patients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0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Same study conducted in </a:t>
            </a:r>
            <a:br>
              <a:rPr kumimoji="1"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kumimoji="1"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hospital setting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6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en-US" sz="3200" kern="0" dirty="0">
                <a:latin typeface="+mn-lt"/>
                <a:ea typeface="+mn-ea"/>
              </a:rPr>
              <a:t>Nine hospital study of 893 surgical patients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en-US" sz="3200" kern="0" dirty="0">
                <a:latin typeface="+mn-lt"/>
                <a:ea typeface="+mn-ea"/>
              </a:rPr>
              <a:t>Measured relational coordination among doctors, nurses, physical therapists, social workers and case managers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en-US" sz="3200" kern="0" dirty="0">
                <a:latin typeface="+mn-lt"/>
                <a:ea typeface="+mn-ea"/>
              </a:rPr>
              <a:t>Measured quality and efficiency </a:t>
            </a:r>
            <a:r>
              <a:rPr kumimoji="1" lang="en-US" sz="3200" kern="0" dirty="0" smtClean="0">
                <a:latin typeface="+mn-lt"/>
                <a:ea typeface="+mn-ea"/>
              </a:rPr>
              <a:t>performance -- and job satisfaction, </a:t>
            </a:r>
            <a:r>
              <a:rPr kumimoji="1" lang="en-US" sz="3200" kern="0" dirty="0">
                <a:latin typeface="+mn-lt"/>
                <a:ea typeface="+mn-ea"/>
              </a:rPr>
              <a:t>adjusting for patient differences</a:t>
            </a:r>
          </a:p>
        </p:txBody>
      </p:sp>
      <p:pic>
        <p:nvPicPr>
          <p:cNvPr id="6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4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1524000" y="6096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4000" dirty="0" smtClean="0">
                <a:solidFill>
                  <a:schemeClr val="tx2"/>
                </a:solidFill>
              </a:rPr>
              <a:t>Relational coordination drives surgical performance </a:t>
            </a:r>
            <a:endParaRPr lang="en-US" sz="4000" dirty="0"/>
          </a:p>
        </p:txBody>
      </p:sp>
      <p:sp>
        <p:nvSpPr>
          <p:cNvPr id="44034" name="Line 3"/>
          <p:cNvSpPr>
            <a:spLocks noChangeShapeType="1"/>
          </p:cNvSpPr>
          <p:nvPr/>
        </p:nvSpPr>
        <p:spPr bwMode="auto">
          <a:xfrm>
            <a:off x="1600200" y="1824038"/>
            <a:ext cx="0" cy="457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1600200" y="6396038"/>
            <a:ext cx="6477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28600" y="2890838"/>
            <a:ext cx="11430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kumimoji="1" lang="en-US" sz="3200">
              <a:latin typeface="Arial" pitchFamily="34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971800" y="6457950"/>
            <a:ext cx="3352800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2000">
                <a:latin typeface="Arial" pitchFamily="34" charset="0"/>
              </a:rPr>
              <a:t>Relational coordination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0" y="2667000"/>
            <a:ext cx="2514600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2000">
                <a:latin typeface="Arial" pitchFamily="34" charset="0"/>
              </a:rPr>
              <a:t>Quality/efficiency performance index</a:t>
            </a:r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 flipV="1">
            <a:off x="1752600" y="1747838"/>
            <a:ext cx="7010400" cy="449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1752600" y="5791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Hosp2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2438400" y="5181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Hosp1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4419600" y="4800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Hosp7</a:t>
            </a: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2895600" y="4114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Hosp3</a:t>
            </a:r>
          </a:p>
        </p:txBody>
      </p:sp>
      <p:sp>
        <p:nvSpPr>
          <p:cNvPr id="44044" name="Text Box 13"/>
          <p:cNvSpPr txBox="1">
            <a:spLocks noChangeArrowheads="1"/>
          </p:cNvSpPr>
          <p:nvPr/>
        </p:nvSpPr>
        <p:spPr bwMode="auto">
          <a:xfrm>
            <a:off x="4953000" y="3810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Hosp9</a:t>
            </a:r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6858000" y="2667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Hosp5</a:t>
            </a:r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7924800" y="1447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Hosp6</a:t>
            </a:r>
          </a:p>
        </p:txBody>
      </p:sp>
      <p:sp>
        <p:nvSpPr>
          <p:cNvPr id="44047" name="Text Box 16"/>
          <p:cNvSpPr txBox="1">
            <a:spLocks noChangeArrowheads="1"/>
          </p:cNvSpPr>
          <p:nvPr/>
        </p:nvSpPr>
        <p:spPr bwMode="auto">
          <a:xfrm>
            <a:off x="52578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Hosp8</a:t>
            </a:r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7391400" y="2057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Hosp4</a:t>
            </a:r>
          </a:p>
        </p:txBody>
      </p:sp>
    </p:spTree>
    <p:extLst>
      <p:ext uri="{BB962C8B-B14F-4D97-AF65-F5344CB8AC3E}">
        <p14:creationId xmlns:p14="http://schemas.microsoft.com/office/powerpoint/2010/main" val="35988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13716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Institute of Medicine report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7467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latin typeface="Arial" pitchFamily="34" charset="0"/>
                <a:cs typeface="Times New Roman" pitchFamily="18" charset="0"/>
              </a:rPr>
              <a:t>“</a:t>
            </a:r>
            <a:r>
              <a:rPr lang="en-US" altLang="ja-JP" sz="2800">
                <a:latin typeface="Arial" pitchFamily="34" charset="0"/>
                <a:cs typeface="Times New Roman" pitchFamily="18" charset="0"/>
              </a:rPr>
              <a:t>The current system shows too little cooperation and teamwork.  Instead, each discipline and type of organization tends to defend its authority at the expense of the total system</a:t>
            </a:r>
            <a:r>
              <a:rPr lang="ja-JP" altLang="en-US" sz="2800">
                <a:latin typeface="Arial" pitchFamily="34" charset="0"/>
                <a:cs typeface="Times New Roman" pitchFamily="18" charset="0"/>
              </a:rPr>
              <a:t>’</a:t>
            </a:r>
            <a:r>
              <a:rPr lang="en-US" altLang="ja-JP" sz="2800">
                <a:latin typeface="Arial" pitchFamily="34" charset="0"/>
                <a:cs typeface="Times New Roman" pitchFamily="18" charset="0"/>
              </a:rPr>
              <a:t>s function.</a:t>
            </a:r>
            <a:r>
              <a:rPr lang="ja-JP" altLang="en-US" sz="2800">
                <a:latin typeface="Arial" pitchFamily="34" charset="0"/>
                <a:cs typeface="Times New Roman" pitchFamily="18" charset="0"/>
              </a:rPr>
              <a:t>”</a:t>
            </a:r>
            <a:r>
              <a:rPr lang="en-US" altLang="ja-JP" sz="2800">
                <a:latin typeface="Arial" pitchFamily="34" charset="0"/>
                <a:cs typeface="Times New Roman" pitchFamily="18" charset="0"/>
              </a:rPr>
              <a:t> (2003)</a:t>
            </a:r>
            <a:endParaRPr lang="en-US" sz="280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990600" y="762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Physicians recognize the problem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066800" y="2362200"/>
            <a:ext cx="74676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latin typeface="Arial" pitchFamily="34" charset="0"/>
                <a:cs typeface="Times New Roman" pitchFamily="18" charset="0"/>
              </a:rPr>
              <a:t>“</a:t>
            </a:r>
            <a:r>
              <a:rPr lang="en-US" altLang="ja-JP" sz="2800">
                <a:latin typeface="Arial" pitchFamily="34" charset="0"/>
                <a:cs typeface="Times New Roman" pitchFamily="18" charset="0"/>
              </a:rPr>
              <a:t>The communication line just wasn</a:t>
            </a:r>
            <a:r>
              <a:rPr lang="ja-JP" altLang="en-US" sz="2800">
                <a:latin typeface="Arial" pitchFamily="34" charset="0"/>
                <a:cs typeface="Times New Roman" pitchFamily="18" charset="0"/>
              </a:rPr>
              <a:t>’</a:t>
            </a:r>
            <a:r>
              <a:rPr lang="en-US" altLang="ja-JP" sz="2800">
                <a:latin typeface="Arial" pitchFamily="34" charset="0"/>
                <a:cs typeface="Times New Roman" pitchFamily="18" charset="0"/>
              </a:rPr>
              <a:t>t there.   We thought it was, but it wasn</a:t>
            </a:r>
            <a:r>
              <a:rPr lang="ja-JP" altLang="en-US" sz="2800">
                <a:latin typeface="Arial" pitchFamily="34" charset="0"/>
                <a:cs typeface="Times New Roman" pitchFamily="18" charset="0"/>
              </a:rPr>
              <a:t>’</a:t>
            </a:r>
            <a:r>
              <a:rPr lang="en-US" altLang="ja-JP" sz="2800">
                <a:latin typeface="Arial" pitchFamily="34" charset="0"/>
                <a:cs typeface="Times New Roman" pitchFamily="18" charset="0"/>
              </a:rPr>
              <a:t>t.  We talk to nurses every day but we aren</a:t>
            </a:r>
            <a:r>
              <a:rPr lang="ja-JP" altLang="en-US" sz="2800">
                <a:latin typeface="Arial" pitchFamily="34" charset="0"/>
                <a:cs typeface="Times New Roman" pitchFamily="18" charset="0"/>
              </a:rPr>
              <a:t>’</a:t>
            </a:r>
            <a:r>
              <a:rPr lang="en-US" altLang="ja-JP" sz="2800">
                <a:latin typeface="Arial" pitchFamily="34" charset="0"/>
                <a:cs typeface="Times New Roman" pitchFamily="18" charset="0"/>
              </a:rPr>
              <a:t>t really communicating.</a:t>
            </a:r>
            <a:r>
              <a:rPr lang="ja-JP" altLang="en-US" sz="2800">
                <a:latin typeface="Arial" pitchFamily="34" charset="0"/>
                <a:cs typeface="Times New Roman" pitchFamily="18" charset="0"/>
              </a:rPr>
              <a:t>”</a:t>
            </a:r>
            <a:r>
              <a:rPr lang="en-US" altLang="ja-JP" sz="2800">
                <a:latin typeface="Arial" pitchFamily="34" charset="0"/>
                <a:cs typeface="Times New Roman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endParaRPr lang="en-US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1066800" y="533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Nurses observe the same problem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74676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latin typeface="Arial" pitchFamily="34" charset="0"/>
              </a:rPr>
              <a:t>“</a:t>
            </a:r>
            <a:r>
              <a:rPr lang="en-US" altLang="ja-JP" sz="2800">
                <a:latin typeface="Arial" pitchFamily="34" charset="0"/>
              </a:rPr>
              <a:t>Miscommunication between the physician and the nurse is common because so many things are happening so quickly.  But because patients are in and out so quickly, it</a:t>
            </a:r>
            <a:r>
              <a:rPr lang="ja-JP" altLang="en-US" sz="2800">
                <a:latin typeface="Arial" pitchFamily="34" charset="0"/>
              </a:rPr>
              <a:t>’</a:t>
            </a:r>
            <a:r>
              <a:rPr lang="en-US" altLang="ja-JP" sz="2800">
                <a:latin typeface="Arial" pitchFamily="34" charset="0"/>
              </a:rPr>
              <a:t>s even more important to communicate well.</a:t>
            </a:r>
            <a:r>
              <a:rPr lang="ja-JP" altLang="en-US" sz="2800">
                <a:latin typeface="Arial" pitchFamily="34" charset="0"/>
              </a:rPr>
              <a:t>”</a:t>
            </a:r>
            <a:endParaRPr lang="en-US" altLang="ja-JP" sz="2800">
              <a:latin typeface="Arial" pitchFamily="34" charset="0"/>
            </a:endParaRPr>
          </a:p>
          <a:p>
            <a:pPr algn="r"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pic>
        <p:nvPicPr>
          <p:cNvPr id="6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505200" y="533400"/>
            <a:ext cx="16764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6629400" y="2286000"/>
            <a:ext cx="16002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371600" y="1143000"/>
            <a:ext cx="14478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486400" y="990600"/>
            <a:ext cx="17526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33400" y="2362200"/>
            <a:ext cx="16002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7600" y="6096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Nursing Aides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47800" y="137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Nurses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15000" y="1143000"/>
            <a:ext cx="1295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+mj-lt"/>
                <a:ea typeface="+mn-ea"/>
              </a:rPr>
              <a:t>Activities Staff</a:t>
            </a:r>
            <a:endParaRPr lang="en-US" sz="2000" dirty="0">
              <a:latin typeface="+mj-lt"/>
              <a:ea typeface="+mn-ea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781800" y="25908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Therapists</a:t>
            </a:r>
            <a:endParaRPr lang="en-US" sz="20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000" y="2590800"/>
            <a:ext cx="1219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+mj-lt"/>
                <a:ea typeface="+mn-ea"/>
              </a:rPr>
              <a:t>Dietary Staff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62000" y="3733800"/>
            <a:ext cx="18288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019800" y="3810000"/>
            <a:ext cx="1905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286000" y="5105400"/>
            <a:ext cx="1676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495800" y="5105400"/>
            <a:ext cx="19050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14400" y="38862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Housekeeping Staff</a:t>
            </a:r>
            <a:endParaRPr lang="en-US" sz="1800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1722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Case Managers</a:t>
            </a:r>
            <a:endParaRPr lang="en-US" sz="18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3622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Referring Physicians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648200" y="52578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Attending Physicians</a:t>
            </a:r>
            <a:endParaRPr lang="en-US" sz="1800" dirty="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3352800" y="1371600"/>
            <a:ext cx="9144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267200" y="1371600"/>
            <a:ext cx="990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352800" y="5105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2819400" y="13716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267200" y="1371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819400" y="1600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2133600" y="137160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133600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267200" y="1371600"/>
            <a:ext cx="2362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5257800" y="2819400"/>
            <a:ext cx="1371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486400" y="16002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133600" y="16002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819400" y="1600200"/>
            <a:ext cx="3200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2590800" y="1600200"/>
            <a:ext cx="22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2590800" y="1600200"/>
            <a:ext cx="2895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133600" y="2819400"/>
            <a:ext cx="45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133600" y="2819400"/>
            <a:ext cx="3048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2133600" y="2819400"/>
            <a:ext cx="1219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5486400" y="1600200"/>
            <a:ext cx="533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6019800" y="2819400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2819400" y="1600200"/>
            <a:ext cx="533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3352800" y="1600200"/>
            <a:ext cx="21336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2819400" y="1600200"/>
            <a:ext cx="2438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5257800" y="1600200"/>
            <a:ext cx="2286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819400" y="1600200"/>
            <a:ext cx="3810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>
            <a:off x="2590800" y="1371600"/>
            <a:ext cx="1676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4267200" y="1371600"/>
            <a:ext cx="17526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2133600" y="1600200"/>
            <a:ext cx="3352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H="1">
            <a:off x="2590800" y="2819400"/>
            <a:ext cx="403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3352800" y="2819400"/>
            <a:ext cx="3276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2133600" y="2819400"/>
            <a:ext cx="388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2590800" y="41148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2590800" y="4114800"/>
            <a:ext cx="2590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5257800" y="4191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2590800" y="4114800"/>
            <a:ext cx="3429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3352800" y="4191000"/>
            <a:ext cx="2667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5257800" y="1524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Elder care:</a:t>
            </a:r>
            <a:endParaRPr lang="en-US" sz="2400" b="1" dirty="0"/>
          </a:p>
          <a:p>
            <a:r>
              <a:rPr lang="en-US" sz="2400" b="1" dirty="0"/>
              <a:t>A </a:t>
            </a:r>
            <a:r>
              <a:rPr lang="en-US" sz="2400" b="1" dirty="0" smtClean="0"/>
              <a:t>coordination </a:t>
            </a:r>
            <a:r>
              <a:rPr lang="en-US" sz="2400" b="1" dirty="0"/>
              <a:t>c</a:t>
            </a:r>
            <a:r>
              <a:rPr lang="en-US" sz="2400" b="1" dirty="0" smtClean="0"/>
              <a:t>hallenge</a:t>
            </a:r>
            <a:endParaRPr lang="en-US" sz="2400" dirty="0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3505200" y="2667000"/>
            <a:ext cx="1600200" cy="9906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3657600" y="2819400"/>
            <a:ext cx="1219200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cs typeface="Times New Roman" pitchFamily="18" charset="0"/>
              </a:rPr>
              <a:t>Resident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and f</a:t>
            </a:r>
            <a:r>
              <a:rPr lang="en-US" sz="1800" dirty="0" smtClean="0">
                <a:solidFill>
                  <a:schemeClr val="bg1"/>
                </a:solidFill>
                <a:cs typeface="Times New Roman" pitchFamily="18" charset="0"/>
              </a:rPr>
              <a:t>amily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0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1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5334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 smtClean="0">
                <a:solidFill>
                  <a:schemeClr val="tx2"/>
                </a:solidFill>
              </a:rPr>
              <a:t>Coordination is lacking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 dirty="0" smtClean="0">
                <a:latin typeface="Arial" pitchFamily="34" charset="0"/>
                <a:cs typeface="Times New Roman" pitchFamily="18" charset="0"/>
              </a:rPr>
              <a:t>“</a:t>
            </a:r>
            <a:r>
              <a:rPr lang="en-US" sz="3200" dirty="0" smtClean="0"/>
              <a:t>The problem </a:t>
            </a:r>
            <a:r>
              <a:rPr lang="en-US" sz="3200" dirty="0"/>
              <a:t>is that doctors in acute care don’t understand what happens in long-term care or rehab. </a:t>
            </a:r>
            <a:r>
              <a:rPr lang="en-US" sz="3200" dirty="0" smtClean="0"/>
              <a:t>…In post</a:t>
            </a:r>
            <a:r>
              <a:rPr lang="en-US" sz="3200" dirty="0"/>
              <a:t>-</a:t>
            </a:r>
            <a:r>
              <a:rPr lang="en-US" sz="3200" dirty="0" smtClean="0"/>
              <a:t>acute there’s </a:t>
            </a:r>
            <a:r>
              <a:rPr lang="en-US" sz="3200" dirty="0"/>
              <a:t>a knowledge gap </a:t>
            </a:r>
            <a:r>
              <a:rPr lang="en-US" sz="3200" dirty="0" smtClean="0"/>
              <a:t>about </a:t>
            </a:r>
            <a:r>
              <a:rPr lang="en-US" sz="3200" dirty="0"/>
              <a:t>what is going on in acute care. There often aren’t very good processes in place, so patient transitions can be very ad </a:t>
            </a:r>
            <a:r>
              <a:rPr lang="en-US" sz="3200" dirty="0" smtClean="0"/>
              <a:t>hoc…</a:t>
            </a:r>
            <a:r>
              <a:rPr lang="ja-JP" altLang="en-US" sz="3200" dirty="0" smtClean="0">
                <a:latin typeface="Arial" pitchFamily="34" charset="0"/>
                <a:cs typeface="Times New Roman" pitchFamily="18" charset="0"/>
              </a:rPr>
              <a:t>”</a:t>
            </a:r>
            <a:endParaRPr lang="en-US" sz="3200" dirty="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85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 smtClean="0">
                <a:solidFill>
                  <a:schemeClr val="tx2"/>
                </a:solidFill>
              </a:rPr>
              <a:t>Staff see the same problem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7467600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“The problem here is that people don’t talk – and it’s the residents who lose.  The nursing aide knows when </a:t>
            </a:r>
            <a:r>
              <a:rPr lang="en-US" sz="2800" dirty="0"/>
              <a:t>a</a:t>
            </a:r>
            <a:r>
              <a:rPr lang="en-US" sz="2800" dirty="0" smtClean="0"/>
              <a:t> resident is having trouble eating or mobilizing or is feeling down.  But who is listening? Here everything has to go through the chain of command.”   </a:t>
            </a:r>
            <a:endParaRPr lang="en-US" sz="2800" dirty="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7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8183563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Study </a:t>
            </a:r>
            <a:r>
              <a:rPr kumimoji="1"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conducted in </a:t>
            </a:r>
            <a:r>
              <a:rPr kumimoji="1"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nursing homes</a:t>
            </a:r>
            <a:endParaRPr kumimoji="1"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9050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6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en-US" sz="3200" kern="0" dirty="0" smtClean="0">
                <a:latin typeface="+mn-lt"/>
                <a:ea typeface="+mn-ea"/>
              </a:rPr>
              <a:t>Fifteen nursing home study </a:t>
            </a:r>
            <a:r>
              <a:rPr kumimoji="1" lang="en-US" sz="3200" kern="0" dirty="0">
                <a:latin typeface="+mn-lt"/>
                <a:ea typeface="+mn-ea"/>
              </a:rPr>
              <a:t>of </a:t>
            </a:r>
            <a:r>
              <a:rPr kumimoji="1" lang="en-US" sz="3200" kern="0" dirty="0" smtClean="0">
                <a:latin typeface="+mn-lt"/>
                <a:ea typeface="+mn-ea"/>
              </a:rPr>
              <a:t>105 residents</a:t>
            </a:r>
            <a:endParaRPr kumimoji="1" lang="en-US" sz="32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en-US" sz="3200" kern="0" dirty="0">
                <a:latin typeface="+mn-lt"/>
                <a:ea typeface="+mn-ea"/>
              </a:rPr>
              <a:t>Measured relational coordination </a:t>
            </a:r>
            <a:r>
              <a:rPr kumimoji="1" lang="en-US" sz="3200" kern="0" dirty="0" smtClean="0"/>
              <a:t>between 234 nursing aides, nurses, dietary staff and housekeeping staff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en-US" sz="3200" kern="0" dirty="0" smtClean="0">
                <a:latin typeface="+mn-lt"/>
                <a:ea typeface="+mn-ea"/>
              </a:rPr>
              <a:t>Measured resident quality of life</a:t>
            </a:r>
            <a:r>
              <a:rPr kumimoji="1" lang="en-US" sz="3200" kern="0" dirty="0" smtClean="0"/>
              <a:t>, adverse events, and staff job satisfaction, </a:t>
            </a:r>
            <a:r>
              <a:rPr kumimoji="1" lang="en-US" sz="3200" kern="0" dirty="0" smtClean="0">
                <a:latin typeface="+mn-lt"/>
                <a:ea typeface="+mn-ea"/>
              </a:rPr>
              <a:t>adjusting </a:t>
            </a:r>
            <a:r>
              <a:rPr kumimoji="1" lang="en-US" sz="3200" kern="0" dirty="0">
                <a:latin typeface="+mn-lt"/>
                <a:ea typeface="+mn-ea"/>
              </a:rPr>
              <a:t>for </a:t>
            </a:r>
            <a:r>
              <a:rPr kumimoji="1" lang="en-US" sz="3200" kern="0" dirty="0" smtClean="0">
                <a:latin typeface="+mn-lt"/>
                <a:ea typeface="+mn-ea"/>
              </a:rPr>
              <a:t>resident and staff characteristics</a:t>
            </a:r>
            <a:endParaRPr kumimoji="1" lang="en-US" sz="3200" kern="0" dirty="0">
              <a:latin typeface="+mn-lt"/>
              <a:ea typeface="+mn-ea"/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0" y="6096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4400" dirty="0">
                <a:solidFill>
                  <a:schemeClr val="tx2"/>
                </a:solidFill>
              </a:rPr>
              <a:t>R</a:t>
            </a:r>
            <a:r>
              <a:rPr lang="en-US" sz="4400" dirty="0" smtClean="0">
                <a:solidFill>
                  <a:schemeClr val="tx2"/>
                </a:solidFill>
              </a:rPr>
              <a:t>elational coordination drives elder care performance</a:t>
            </a:r>
            <a:endParaRPr lang="en-US" sz="4400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600200" y="1824038"/>
            <a:ext cx="0" cy="457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600200" y="6396038"/>
            <a:ext cx="7086600" cy="47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2890838"/>
            <a:ext cx="11430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kumimoji="1" lang="en-US" sz="3200">
              <a:latin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3276600"/>
            <a:ext cx="1905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2000" dirty="0" smtClean="0">
                <a:latin typeface="Arial" pitchFamily="34" charset="0"/>
              </a:rPr>
              <a:t>Performance index</a:t>
            </a:r>
            <a:endParaRPr kumimoji="1" lang="en-US" sz="2000" dirty="0">
              <a:latin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29000" y="6457890"/>
            <a:ext cx="29718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2000" dirty="0" smtClean="0">
                <a:latin typeface="Arial" pitchFamily="34" charset="0"/>
              </a:rPr>
              <a:t>Relational coordination</a:t>
            </a:r>
            <a:endParaRPr kumimoji="1" lang="en-US" sz="2000" dirty="0">
              <a:latin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828800" y="2438400"/>
            <a:ext cx="6705600" cy="3429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52600" y="57912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LTC11</a:t>
            </a: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95600" y="46482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LTC2</a:t>
            </a:r>
            <a:endParaRPr lang="en-US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62400" y="44196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LTC15</a:t>
            </a:r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657600" y="4038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LTC4</a:t>
            </a:r>
            <a:endParaRPr lang="en-US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181600" y="35052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LTC9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96000" y="26670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LTC5</a:t>
            </a:r>
            <a:endParaRPr lang="en-US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40700" y="2133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LTC12</a:t>
            </a:r>
            <a:endParaRPr lang="en-US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086600" y="26670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LTC8</a:t>
            </a:r>
            <a:endParaRPr lang="en-US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010400" y="5943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LTC13</a:t>
            </a:r>
            <a:endParaRPr lang="en-US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971800" y="3657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LTC10</a:t>
            </a:r>
            <a:endParaRPr 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886200" y="36576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LTC6</a:t>
            </a:r>
            <a:endParaRPr lang="en-US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029200" y="41148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LTC3</a:t>
            </a:r>
            <a:endParaRPr lang="en-US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172200" y="3276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LTC7</a:t>
            </a:r>
            <a:endParaRPr lang="en-US" dirty="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562600" y="58674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LTC1</a:t>
            </a:r>
            <a:endParaRPr lang="en-US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724400" y="31242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LYC14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28600" y="228600"/>
            <a:ext cx="8534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F8F8F"/>
                </a:solidFill>
              </a:rPr>
              <a:t>RC has been tested in many contexts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0" y="1295400"/>
            <a:ext cx="4237671" cy="4330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Airlines</a:t>
            </a:r>
          </a:p>
          <a:p>
            <a:r>
              <a:rPr lang="en-US" dirty="0" smtClean="0"/>
              <a:t>Manufacturing</a:t>
            </a:r>
          </a:p>
          <a:p>
            <a:r>
              <a:rPr lang="en-US" dirty="0" smtClean="0"/>
              <a:t>Banking</a:t>
            </a:r>
          </a:p>
          <a:p>
            <a:r>
              <a:rPr lang="en-US" dirty="0" smtClean="0"/>
              <a:t>Retail sector</a:t>
            </a:r>
          </a:p>
          <a:p>
            <a:r>
              <a:rPr lang="en-US" dirty="0" smtClean="0"/>
              <a:t>Accounting</a:t>
            </a:r>
          </a:p>
          <a:p>
            <a:r>
              <a:rPr lang="en-US" dirty="0" smtClean="0"/>
              <a:t>Early child education</a:t>
            </a:r>
          </a:p>
          <a:p>
            <a:r>
              <a:rPr lang="en-US" dirty="0" smtClean="0"/>
              <a:t>Higher education</a:t>
            </a:r>
          </a:p>
          <a:p>
            <a:r>
              <a:rPr lang="en-US" dirty="0" smtClean="0"/>
              <a:t>Professional services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81000" y="1295400"/>
            <a:ext cx="4267200" cy="4330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Surgical care</a:t>
            </a:r>
            <a:endParaRPr lang="en-US" dirty="0"/>
          </a:p>
          <a:p>
            <a:r>
              <a:rPr lang="en-US" dirty="0" smtClean="0"/>
              <a:t>Medical care</a:t>
            </a:r>
          </a:p>
          <a:p>
            <a:r>
              <a:rPr lang="en-US" dirty="0" smtClean="0"/>
              <a:t>Emergency care</a:t>
            </a:r>
          </a:p>
          <a:p>
            <a:r>
              <a:rPr lang="en-US" dirty="0" smtClean="0"/>
              <a:t>Intensive care</a:t>
            </a:r>
          </a:p>
          <a:p>
            <a:r>
              <a:rPr lang="en-US" dirty="0" smtClean="0"/>
              <a:t>Maternity</a:t>
            </a:r>
          </a:p>
          <a:p>
            <a:r>
              <a:rPr lang="en-US" dirty="0" smtClean="0"/>
              <a:t>Primary care</a:t>
            </a:r>
          </a:p>
          <a:p>
            <a:r>
              <a:rPr lang="en-US" dirty="0" smtClean="0"/>
              <a:t>Chronic care</a:t>
            </a:r>
          </a:p>
          <a:p>
            <a:r>
              <a:rPr lang="en-US" dirty="0" smtClean="0"/>
              <a:t>Elder care</a:t>
            </a:r>
          </a:p>
          <a:p>
            <a:r>
              <a:rPr lang="en-US" dirty="0" smtClean="0"/>
              <a:t>Pharmacy sector</a:t>
            </a:r>
            <a:endParaRPr lang="en-US" dirty="0"/>
          </a:p>
        </p:txBody>
      </p:sp>
      <p:pic>
        <p:nvPicPr>
          <p:cNvPr id="6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0"/>
            <a:ext cx="430183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4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F8F8F"/>
                </a:solidFill>
              </a:rPr>
              <a:t>…and in 19 countries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0" y="1066800"/>
            <a:ext cx="3704271" cy="4330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Ecuador</a:t>
            </a:r>
          </a:p>
          <a:p>
            <a:r>
              <a:rPr lang="en-US" sz="2800" dirty="0" smtClean="0"/>
              <a:t>Japan</a:t>
            </a:r>
          </a:p>
          <a:p>
            <a:r>
              <a:rPr lang="en-US" sz="2800" dirty="0" smtClean="0"/>
              <a:t>Korea</a:t>
            </a:r>
          </a:p>
          <a:p>
            <a:r>
              <a:rPr lang="en-US" sz="2800" dirty="0" smtClean="0"/>
              <a:t>China</a:t>
            </a:r>
          </a:p>
          <a:p>
            <a:r>
              <a:rPr lang="en-US" sz="2800" dirty="0" smtClean="0"/>
              <a:t>Pakistan</a:t>
            </a:r>
          </a:p>
          <a:p>
            <a:r>
              <a:rPr lang="en-US" sz="2800" dirty="0" smtClean="0"/>
              <a:t>Israel</a:t>
            </a:r>
          </a:p>
          <a:p>
            <a:r>
              <a:rPr lang="en-US" sz="2800" dirty="0" smtClean="0"/>
              <a:t>Australia</a:t>
            </a:r>
          </a:p>
          <a:p>
            <a:r>
              <a:rPr lang="en-US" sz="2800" dirty="0" smtClean="0"/>
              <a:t>New Zealand</a:t>
            </a:r>
          </a:p>
          <a:p>
            <a:endParaRPr lang="en-US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62000" y="1066800"/>
            <a:ext cx="3886200" cy="4330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United States</a:t>
            </a:r>
          </a:p>
          <a:p>
            <a:r>
              <a:rPr lang="en-US" sz="2800" dirty="0" smtClean="0"/>
              <a:t>Canada</a:t>
            </a:r>
            <a:endParaRPr lang="en-US" sz="2800" dirty="0"/>
          </a:p>
          <a:p>
            <a:r>
              <a:rPr lang="en-US" sz="2800" dirty="0" smtClean="0"/>
              <a:t>Denmark</a:t>
            </a:r>
          </a:p>
          <a:p>
            <a:r>
              <a:rPr lang="en-US" sz="2800" dirty="0" smtClean="0"/>
              <a:t>Norway</a:t>
            </a:r>
          </a:p>
          <a:p>
            <a:r>
              <a:rPr lang="en-US" sz="2800" dirty="0" smtClean="0"/>
              <a:t>Austria</a:t>
            </a:r>
          </a:p>
          <a:p>
            <a:r>
              <a:rPr lang="en-US" sz="2800" dirty="0" smtClean="0"/>
              <a:t>Switzerland</a:t>
            </a:r>
          </a:p>
          <a:p>
            <a:r>
              <a:rPr lang="en-US" sz="2800" dirty="0" smtClean="0"/>
              <a:t>Netherlands</a:t>
            </a:r>
          </a:p>
          <a:p>
            <a:r>
              <a:rPr lang="en-US" sz="2800" dirty="0" smtClean="0"/>
              <a:t>Belgium</a:t>
            </a:r>
          </a:p>
          <a:p>
            <a:r>
              <a:rPr lang="en-US" sz="2800" dirty="0" smtClean="0"/>
              <a:t>Scotland</a:t>
            </a:r>
          </a:p>
          <a:p>
            <a:r>
              <a:rPr lang="en-US" sz="2800" dirty="0" smtClean="0"/>
              <a:t>Ireland</a:t>
            </a:r>
          </a:p>
          <a:p>
            <a:r>
              <a:rPr lang="en-US" sz="2800" dirty="0" smtClean="0"/>
              <a:t>France</a:t>
            </a:r>
          </a:p>
        </p:txBody>
      </p:sp>
      <p:pic>
        <p:nvPicPr>
          <p:cNvPr id="6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0"/>
            <a:ext cx="430183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7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534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fficiency 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financial outcomes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13716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employee productivity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profit growth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Improved </a:t>
            </a:r>
            <a:r>
              <a:rPr lang="en-US" sz="3200" dirty="0"/>
              <a:t>operational </a:t>
            </a:r>
            <a:r>
              <a:rPr lang="en-US" sz="3200" dirty="0" smtClean="0"/>
              <a:t>excellence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Reduced turnaround time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Reduced product development </a:t>
            </a:r>
            <a:r>
              <a:rPr lang="en-US" sz="3200" dirty="0" smtClean="0"/>
              <a:t>costs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Reduced </a:t>
            </a:r>
            <a:r>
              <a:rPr lang="en-US" sz="3200" dirty="0"/>
              <a:t>length of hospital stay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Reduced total cost of hospital care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Reduced </a:t>
            </a:r>
            <a:r>
              <a:rPr lang="en-US" sz="3200" dirty="0"/>
              <a:t>inpatient </a:t>
            </a:r>
            <a:r>
              <a:rPr lang="en-US" sz="3200" dirty="0" smtClean="0"/>
              <a:t>hospitalizations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Reduced </a:t>
            </a:r>
            <a:r>
              <a:rPr lang="en-US" sz="3200" dirty="0" smtClean="0"/>
              <a:t>total costs </a:t>
            </a:r>
            <a:r>
              <a:rPr lang="en-US" sz="3200" dirty="0"/>
              <a:t>of chronic </a:t>
            </a:r>
            <a:r>
              <a:rPr lang="en-US" sz="3200" dirty="0" smtClean="0"/>
              <a:t>care</a:t>
            </a:r>
          </a:p>
        </p:txBody>
      </p:sp>
      <p:pic>
        <p:nvPicPr>
          <p:cNvPr id="4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1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6857" y="301171"/>
            <a:ext cx="7543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Quality 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safety outcomes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6857" y="1230086"/>
            <a:ext cx="85271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 smtClean="0"/>
              <a:t>Increased on-time performance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/>
              <a:t>Increased product development </a:t>
            </a:r>
            <a:r>
              <a:rPr lang="en-US" sz="2800" dirty="0" smtClean="0"/>
              <a:t>quality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 smtClean="0"/>
              <a:t>Increased </a:t>
            </a:r>
            <a:r>
              <a:rPr lang="en-US" sz="2800" dirty="0"/>
              <a:t>patient satisfaction with </a:t>
            </a:r>
            <a:r>
              <a:rPr lang="en-US" sz="2800" dirty="0" smtClean="0"/>
              <a:t>care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 smtClean="0"/>
              <a:t>Increased </a:t>
            </a:r>
            <a:r>
              <a:rPr lang="en-US" sz="2800" dirty="0"/>
              <a:t>patient intent to </a:t>
            </a:r>
            <a:r>
              <a:rPr lang="en-US" sz="2800" dirty="0" smtClean="0"/>
              <a:t>recommend</a:t>
            </a:r>
            <a:endParaRPr lang="en-US" sz="28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/>
              <a:t>Improved postoperative pain/ functioning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 smtClean="0"/>
              <a:t>Improved </a:t>
            </a:r>
            <a:r>
              <a:rPr lang="en-US" sz="2800" dirty="0"/>
              <a:t>quality of chronic illness </a:t>
            </a:r>
            <a:r>
              <a:rPr lang="en-US" sz="2800" dirty="0" smtClean="0"/>
              <a:t>care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/>
              <a:t>Increased quality of life for </a:t>
            </a:r>
            <a:r>
              <a:rPr lang="en-US" sz="2800" dirty="0" smtClean="0"/>
              <a:t>elderly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/>
              <a:t>Reduced customer </a:t>
            </a:r>
            <a:r>
              <a:rPr lang="en-US" sz="2800" dirty="0" smtClean="0"/>
              <a:t>complaints</a:t>
            </a:r>
            <a:endParaRPr lang="en-US" sz="28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 smtClean="0"/>
              <a:t>Reduced </a:t>
            </a:r>
            <a:r>
              <a:rPr lang="en-US" sz="2800" dirty="0"/>
              <a:t>medication errors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/>
              <a:t>Reduced hospital acquired infections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800" dirty="0"/>
              <a:t>Reduced patient fall-related </a:t>
            </a:r>
            <a:r>
              <a:rPr lang="en-US" sz="2800" dirty="0" smtClean="0"/>
              <a:t>injuries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endParaRPr lang="en-US" sz="2800" i="1" dirty="0"/>
          </a:p>
        </p:txBody>
      </p:sp>
      <p:pic>
        <p:nvPicPr>
          <p:cNvPr id="4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6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86" y="1378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799" y="457200"/>
            <a:ext cx="8424333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Client engagement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1461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evaluation, enrollment and retention of clients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trust </a:t>
            </a:r>
            <a:r>
              <a:rPr lang="en-US" sz="3200" dirty="0"/>
              <a:t>and confidence in </a:t>
            </a:r>
            <a:r>
              <a:rPr lang="en-US" sz="3200" dirty="0" smtClean="0"/>
              <a:t>care </a:t>
            </a:r>
            <a:r>
              <a:rPr lang="en-US" sz="3200" dirty="0"/>
              <a:t>team</a:t>
            </a:r>
            <a:r>
              <a:rPr lang="en-US" sz="3200" baseline="30000" dirty="0"/>
              <a:t> </a:t>
            </a:r>
            <a:endParaRPr lang="en-US" sz="32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</a:t>
            </a:r>
            <a:r>
              <a:rPr lang="en-US" sz="3200" dirty="0"/>
              <a:t>self-management </a:t>
            </a:r>
            <a:endParaRPr lang="en-US" sz="3200" dirty="0" smtClean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</a:t>
            </a:r>
            <a:r>
              <a:rPr lang="en-US" sz="3200" dirty="0"/>
              <a:t>community linkages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family </a:t>
            </a:r>
            <a:r>
              <a:rPr lang="en-US" sz="3200" dirty="0" smtClean="0"/>
              <a:t>readiness </a:t>
            </a:r>
            <a:r>
              <a:rPr lang="en-US" sz="3200" dirty="0"/>
              <a:t>for </a:t>
            </a:r>
            <a:r>
              <a:rPr lang="en-US" sz="3200" dirty="0" smtClean="0"/>
              <a:t>caregiving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family engagement with teachers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ability to cope with needs of child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Reduced parenting stress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endParaRPr lang="en-US" sz="3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Wingdings" pitchFamily="2" charset="2"/>
              <a:buChar char="n"/>
            </a:pPr>
            <a:endParaRPr lang="en-US" sz="3200" dirty="0">
              <a:latin typeface="Arial" pitchFamily="34" charset="0"/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6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219200"/>
            <a:ext cx="2590800" cy="461665"/>
          </a:xfrm>
          <a:prstGeom prst="rect">
            <a:avLst/>
          </a:prstGeom>
          <a:solidFill>
            <a:srgbClr val="7E9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Manager</a:t>
            </a:r>
            <a:endParaRPr 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19400" y="3352800"/>
            <a:ext cx="3352800" cy="0"/>
          </a:xfrm>
          <a:prstGeom prst="straightConnector1">
            <a:avLst/>
          </a:prstGeom>
          <a:ln>
            <a:solidFill>
              <a:srgbClr val="7F7F7F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752600" y="1905000"/>
            <a:ext cx="2209800" cy="990600"/>
          </a:xfrm>
          <a:prstGeom prst="straightConnector1">
            <a:avLst/>
          </a:prstGeom>
          <a:ln>
            <a:solidFill>
              <a:srgbClr val="7F7F7F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1905000"/>
            <a:ext cx="2133600" cy="1066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209800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Relational coproduction</a:t>
            </a:r>
            <a:endParaRPr lang="en-US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733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Relational coordination</a:t>
            </a:r>
            <a:endParaRPr lang="en-US" sz="3600" i="1" dirty="0"/>
          </a:p>
        </p:txBody>
      </p:sp>
      <p:sp>
        <p:nvSpPr>
          <p:cNvPr id="12" name="Oval 11"/>
          <p:cNvSpPr/>
          <p:nvPr/>
        </p:nvSpPr>
        <p:spPr>
          <a:xfrm>
            <a:off x="2590800" y="1066800"/>
            <a:ext cx="3352800" cy="762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Clients/Customers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24600" y="2895600"/>
            <a:ext cx="2514600" cy="914400"/>
          </a:xfrm>
          <a:prstGeom prst="ellipse">
            <a:avLst/>
          </a:prstGeom>
          <a:solidFill>
            <a:srgbClr val="A5C24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53200" y="3124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C2C2C"/>
                </a:solidFill>
              </a:rPr>
              <a:t>Co-Workers</a:t>
            </a:r>
            <a:endParaRPr lang="en-US" sz="2400" dirty="0">
              <a:solidFill>
                <a:srgbClr val="2C2C2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" y="2971800"/>
            <a:ext cx="2590800" cy="914400"/>
          </a:xfrm>
          <a:prstGeom prst="ellipse">
            <a:avLst/>
          </a:prstGeom>
          <a:solidFill>
            <a:srgbClr val="A5C24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3200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C2C2C"/>
                </a:solidFill>
              </a:rPr>
              <a:t>Co-Workers</a:t>
            </a:r>
            <a:endParaRPr lang="en-US" sz="2400" dirty="0">
              <a:solidFill>
                <a:srgbClr val="2C2C2C"/>
              </a:solidFill>
            </a:endParaRPr>
          </a:p>
        </p:txBody>
      </p:sp>
      <p:pic>
        <p:nvPicPr>
          <p:cNvPr id="20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4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609600" y="2133600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2800" dirty="0" smtClean="0">
                <a:latin typeface="Arial" pitchFamily="34" charset="0"/>
              </a:rPr>
              <a:t>What is relational coordination?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2800" dirty="0" smtClean="0">
                <a:latin typeface="Arial" pitchFamily="34" charset="0"/>
              </a:rPr>
              <a:t>How does it impact performance?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2800" dirty="0" smtClean="0">
                <a:latin typeface="Arial" pitchFamily="34" charset="0"/>
              </a:rPr>
              <a:t>How do our organizations </a:t>
            </a:r>
            <a:r>
              <a:rPr kumimoji="1" lang="en-US" sz="2800" i="1" dirty="0" smtClean="0">
                <a:latin typeface="Arial" pitchFamily="34" charset="0"/>
              </a:rPr>
              <a:t>support RC – or not</a:t>
            </a:r>
            <a:r>
              <a:rPr kumimoji="1" lang="en-US" sz="2800" dirty="0" smtClean="0">
                <a:latin typeface="Arial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2800" dirty="0" smtClean="0">
                <a:latin typeface="Arial" pitchFamily="34" charset="0"/>
              </a:rPr>
              <a:t>Where to start?  A relational model of organizational change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kumimoji="1" lang="en-US" sz="2800" dirty="0" smtClean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kumimoji="1" lang="en-US" sz="2800" dirty="0" smtClean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kumimoji="1" lang="en-US" sz="2800" dirty="0" smtClean="0"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381000"/>
            <a:ext cx="5867400" cy="1219200"/>
          </a:xfrm>
          <a:prstGeom prst="ellipse">
            <a:avLst/>
          </a:prstGeom>
          <a:solidFill>
            <a:srgbClr val="5F702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609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Today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0"/>
            <a:ext cx="430183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6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5629" y="337457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orker engagement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</a:t>
            </a:r>
            <a:r>
              <a:rPr lang="en-US" sz="3200" dirty="0"/>
              <a:t>job satisfaction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career satisfaction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professional </a:t>
            </a:r>
            <a:r>
              <a:rPr lang="en-US" sz="3200" dirty="0" smtClean="0"/>
              <a:t>efficacy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use of competence at work</a:t>
            </a:r>
            <a:endParaRPr lang="en-US" sz="32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work engagement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involvement at work</a:t>
            </a:r>
            <a:endParaRPr lang="en-US" sz="32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proactive work </a:t>
            </a:r>
            <a:r>
              <a:rPr lang="en-US" sz="3200" dirty="0" smtClean="0"/>
              <a:t>behaviors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motivation at work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equity of contribution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Reduced burnout</a:t>
            </a:r>
            <a:endParaRPr lang="en-US" sz="3200" dirty="0"/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2667000"/>
            <a:ext cx="777240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2800" dirty="0" smtClean="0">
                <a:latin typeface="Arial" pitchFamily="34" charset="0"/>
              </a:rPr>
              <a:t>Enables workers to achieve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2800" dirty="0" smtClean="0">
                <a:latin typeface="Arial" pitchFamily="34" charset="0"/>
              </a:rPr>
              <a:t>better quality outcomes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2800" dirty="0" smtClean="0">
                <a:latin typeface="Arial" pitchFamily="34" charset="0"/>
              </a:rPr>
              <a:t>less wasted effort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2800" dirty="0" smtClean="0">
                <a:latin typeface="Arial" pitchFamily="34" charset="0"/>
              </a:rPr>
              <a:t>less stress</a:t>
            </a:r>
            <a:endParaRPr lang="en-US" sz="2800" dirty="0" smtClean="0">
              <a:latin typeface="Arial" pitchFamily="34" charset="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762000" y="533400"/>
            <a:ext cx="7848600" cy="16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609600"/>
            <a:ext cx="708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Why does RC improve </a:t>
            </a:r>
          </a:p>
          <a:p>
            <a:pPr algn="ctr"/>
            <a:r>
              <a:rPr lang="en-US" sz="4400" dirty="0" smtClean="0"/>
              <a:t>worker outcomes?</a:t>
            </a:r>
            <a:endParaRPr lang="en-US" sz="4400" dirty="0"/>
          </a:p>
        </p:txBody>
      </p:sp>
      <p:pic>
        <p:nvPicPr>
          <p:cNvPr id="6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5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86" y="1378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799" y="457200"/>
            <a:ext cx="8424333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Learning &amp; innovation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1461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psychological safety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learning from failures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reciprocal </a:t>
            </a:r>
            <a:r>
              <a:rPr lang="en-US" sz="3200" dirty="0" smtClean="0"/>
              <a:t>learning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 smtClean="0"/>
              <a:t>Increased innovation</a:t>
            </a:r>
            <a:endParaRPr lang="en-US" sz="32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3200" dirty="0"/>
              <a:t>Increased collaborative knowledge creation 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endParaRPr lang="en-US" sz="3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Wingdings" pitchFamily="2" charset="2"/>
              <a:buChar char="n"/>
            </a:pPr>
            <a:endParaRPr lang="en-US" sz="3200" dirty="0">
              <a:latin typeface="Arial" pitchFamily="34" charset="0"/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0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457200" y="2133600"/>
            <a:ext cx="4267200" cy="2743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F2F2F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464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FF"/>
                </a:solidFill>
                <a:latin typeface="Arial" pitchFamily="34" charset="0"/>
              </a:rPr>
              <a:t>operational</a:t>
            </a:r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</a:rPr>
              <a:t> capacity</a:t>
            </a:r>
            <a:endParaRPr lang="en-US" sz="44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91000" y="2057400"/>
            <a:ext cx="4343400" cy="2895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67200" y="2819400"/>
            <a:ext cx="411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FF"/>
                </a:solidFill>
                <a:latin typeface="Arial" pitchFamily="34" charset="0"/>
              </a:rPr>
              <a:t>adaptive</a:t>
            </a:r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Arial" pitchFamily="34" charset="0"/>
              </a:rPr>
              <a:t>capacity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0" y="685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Relational coordination increases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59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Relational coordination </a:t>
            </a:r>
            <a:r>
              <a:rPr lang="en-US" sz="3200" i="1" dirty="0" smtClean="0">
                <a:solidFill>
                  <a:schemeClr val="tx2"/>
                </a:solidFill>
              </a:rPr>
              <a:t>pushes </a:t>
            </a:r>
            <a:r>
              <a:rPr lang="en-US" sz="3200" i="1" dirty="0">
                <a:solidFill>
                  <a:schemeClr val="tx2"/>
                </a:solidFill>
              </a:rPr>
              <a:t>out</a:t>
            </a:r>
            <a:r>
              <a:rPr lang="en-US" sz="3200" dirty="0">
                <a:solidFill>
                  <a:schemeClr val="tx2"/>
                </a:solidFill>
              </a:rPr>
              <a:t> the quality</a:t>
            </a:r>
            <a:r>
              <a:rPr lang="en-US" sz="3200" dirty="0" smtClean="0">
                <a:solidFill>
                  <a:schemeClr val="tx2"/>
                </a:solidFill>
              </a:rPr>
              <a:t>/efficiency frontier to increase value creation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7106" name="Line 3"/>
          <p:cNvSpPr>
            <a:spLocks noChangeShapeType="1"/>
          </p:cNvSpPr>
          <p:nvPr/>
        </p:nvSpPr>
        <p:spPr bwMode="auto">
          <a:xfrm>
            <a:off x="1981200" y="1600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981200" y="5486400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129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Quality &amp; Safety Outcomes</a:t>
            </a:r>
            <a:endParaRPr lang="en-US" sz="2000" dirty="0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334000" y="54864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Efficiency &amp; Financial Outcomes</a:t>
            </a:r>
            <a:endParaRPr lang="en-US" sz="2000" dirty="0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438400" y="2209800"/>
            <a:ext cx="32004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3352800" y="1600200"/>
            <a:ext cx="3276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utoShape 9"/>
          <p:cNvSpPr>
            <a:spLocks noChangeArrowheads="1"/>
          </p:cNvSpPr>
          <p:nvPr/>
        </p:nvSpPr>
        <p:spPr bwMode="auto">
          <a:xfrm rot="-2603028">
            <a:off x="3354388" y="2711450"/>
            <a:ext cx="976312" cy="257175"/>
          </a:xfrm>
          <a:prstGeom prst="rightArrow">
            <a:avLst>
              <a:gd name="adj1" fmla="val 50000"/>
              <a:gd name="adj2" fmla="val 9490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AutoShape 10"/>
          <p:cNvSpPr>
            <a:spLocks noChangeArrowheads="1"/>
          </p:cNvSpPr>
          <p:nvPr/>
        </p:nvSpPr>
        <p:spPr bwMode="auto">
          <a:xfrm rot="-2400266">
            <a:off x="4695825" y="4019550"/>
            <a:ext cx="976313" cy="333375"/>
          </a:xfrm>
          <a:prstGeom prst="rightArrow">
            <a:avLst>
              <a:gd name="adj1" fmla="val 50000"/>
              <a:gd name="adj2" fmla="val 7321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 rot="-2517125">
            <a:off x="4038600" y="3398838"/>
            <a:ext cx="976313" cy="257175"/>
          </a:xfrm>
          <a:prstGeom prst="rightArrow">
            <a:avLst>
              <a:gd name="adj1" fmla="val 50000"/>
              <a:gd name="adj2" fmla="val 9490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562600" y="4114800"/>
            <a:ext cx="1828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Relational coordination</a:t>
            </a:r>
          </a:p>
        </p:txBody>
      </p:sp>
      <p:pic>
        <p:nvPicPr>
          <p:cNvPr id="1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2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62000" y="1219200"/>
            <a:ext cx="7543800" cy="449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8F8F8F"/>
                </a:solidFill>
              </a:rPr>
              <a:t>For a </a:t>
            </a:r>
            <a:r>
              <a:rPr lang="en-US" sz="2800" dirty="0" smtClean="0">
                <a:solidFill>
                  <a:srgbClr val="8F8F8F"/>
                </a:solidFill>
              </a:rPr>
              <a:t>review </a:t>
            </a:r>
            <a:r>
              <a:rPr lang="en-US" sz="2800" dirty="0">
                <a:solidFill>
                  <a:srgbClr val="8F8F8F"/>
                </a:solidFill>
              </a:rPr>
              <a:t>of </a:t>
            </a:r>
            <a:r>
              <a:rPr lang="en-US" sz="2800" dirty="0" smtClean="0">
                <a:solidFill>
                  <a:srgbClr val="8F8F8F"/>
                </a:solidFill>
              </a:rPr>
              <a:t>74 </a:t>
            </a:r>
            <a:r>
              <a:rPr lang="en-US" sz="2800" dirty="0">
                <a:solidFill>
                  <a:srgbClr val="8F8F8F"/>
                </a:solidFill>
              </a:rPr>
              <a:t>studies from </a:t>
            </a:r>
            <a:r>
              <a:rPr lang="en-US" sz="2800" dirty="0" smtClean="0">
                <a:solidFill>
                  <a:srgbClr val="8F8F8F"/>
                </a:solidFill>
              </a:rPr>
              <a:t>19 </a:t>
            </a:r>
            <a:r>
              <a:rPr lang="en-US" sz="2800" dirty="0">
                <a:solidFill>
                  <a:srgbClr val="8F8F8F"/>
                </a:solidFill>
              </a:rPr>
              <a:t>countries, see</a:t>
            </a:r>
          </a:p>
          <a:p>
            <a:endParaRPr lang="en-US" sz="2800" dirty="0">
              <a:solidFill>
                <a:srgbClr val="8F8F8F"/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Gittell and Logan (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2015)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. “The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Impact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of Relational Coordination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on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Performance and 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How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Organizations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Support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Its Development.”  </a:t>
            </a:r>
          </a:p>
          <a:p>
            <a:r>
              <a:rPr lang="en-US" sz="2800" i="1" dirty="0">
                <a:solidFill>
                  <a:schemeClr val="tx1">
                    <a:lumMod val="75000"/>
                  </a:schemeClr>
                </a:solidFill>
              </a:rPr>
              <a:t>Working Paper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, Brandeis University.  </a:t>
            </a:r>
          </a:p>
          <a:p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0"/>
            <a:ext cx="430183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2819400"/>
            <a:ext cx="8229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</a:rPr>
              <a:t>Relationships of shared goals, </a:t>
            </a:r>
          </a:p>
          <a:p>
            <a:pPr algn="ctr"/>
            <a:r>
              <a:rPr lang="en-US" sz="3200" dirty="0">
                <a:latin typeface="Arial" pitchFamily="34" charset="0"/>
              </a:rPr>
              <a:t>shared knowledge and mutual respect </a:t>
            </a:r>
            <a:r>
              <a:rPr lang="en-US" sz="3200" dirty="0" smtClean="0">
                <a:latin typeface="Arial" pitchFamily="34" charset="0"/>
              </a:rPr>
              <a:t>help workers </a:t>
            </a:r>
            <a:r>
              <a:rPr lang="en-US" sz="3200" dirty="0">
                <a:latin typeface="Arial" pitchFamily="34" charset="0"/>
              </a:rPr>
              <a:t>to </a:t>
            </a:r>
            <a:r>
              <a:rPr lang="en-US" sz="3200" dirty="0" smtClean="0">
                <a:latin typeface="Arial" pitchFamily="34" charset="0"/>
              </a:rPr>
              <a:t>see </a:t>
            </a:r>
            <a:r>
              <a:rPr lang="en-US" sz="3200" i="1" dirty="0" smtClean="0">
                <a:latin typeface="Arial" pitchFamily="34" charset="0"/>
              </a:rPr>
              <a:t>how they connect </a:t>
            </a:r>
          </a:p>
          <a:p>
            <a:pPr algn="ctr"/>
            <a:r>
              <a:rPr lang="en-US" sz="3200" dirty="0" smtClean="0">
                <a:latin typeface="Arial" pitchFamily="34" charset="0"/>
              </a:rPr>
              <a:t>around the customer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762000" y="533400"/>
            <a:ext cx="7848600" cy="16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609600"/>
            <a:ext cx="708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/>
              <a:t>Why </a:t>
            </a:r>
            <a:r>
              <a:rPr lang="en-US" sz="4400" dirty="0" smtClean="0"/>
              <a:t>does RC improve performance?</a:t>
            </a:r>
            <a:endParaRPr lang="en-US" sz="4400" dirty="0"/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3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048000"/>
            <a:ext cx="838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</a:rPr>
              <a:t>Relationships of shared goals, </a:t>
            </a:r>
          </a:p>
          <a:p>
            <a:pPr algn="ctr"/>
            <a:r>
              <a:rPr lang="en-US" sz="3200" dirty="0" smtClean="0">
                <a:latin typeface="Arial" pitchFamily="34" charset="0"/>
              </a:rPr>
              <a:t>shared knowledge and mutual respec</a:t>
            </a:r>
            <a:r>
              <a:rPr lang="en-US" sz="3200" i="1" dirty="0" smtClean="0">
                <a:latin typeface="Arial" pitchFamily="34" charset="0"/>
              </a:rPr>
              <a:t>t </a:t>
            </a:r>
          </a:p>
          <a:p>
            <a:pPr algn="ctr"/>
            <a:r>
              <a:rPr lang="en-US" sz="3200" dirty="0">
                <a:latin typeface="Arial" pitchFamily="34" charset="0"/>
              </a:rPr>
              <a:t>p</a:t>
            </a:r>
            <a:r>
              <a:rPr lang="en-US" sz="3200" dirty="0" smtClean="0">
                <a:latin typeface="Arial" pitchFamily="34" charset="0"/>
              </a:rPr>
              <a:t>rovide an </a:t>
            </a:r>
            <a:r>
              <a:rPr lang="en-US" sz="3200" i="1" dirty="0" smtClean="0">
                <a:latin typeface="Arial" pitchFamily="34" charset="0"/>
              </a:rPr>
              <a:t>organizational culture </a:t>
            </a:r>
            <a:r>
              <a:rPr lang="en-US" sz="3200" dirty="0" smtClean="0">
                <a:latin typeface="Arial" pitchFamily="34" charset="0"/>
              </a:rPr>
              <a:t>that supports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</a:rPr>
              <a:t>process improvement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066800" y="685800"/>
            <a:ext cx="7696200" cy="1752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47800" y="838200"/>
            <a:ext cx="701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/>
              <a:t>Why </a:t>
            </a:r>
            <a:r>
              <a:rPr lang="en-US" sz="4400" dirty="0" smtClean="0"/>
              <a:t>does RC improve performance?</a:t>
            </a:r>
            <a:endParaRPr lang="en-US" sz="4400" dirty="0"/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93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371600" y="1066800"/>
            <a:ext cx="6858000" cy="3581400"/>
          </a:xfrm>
          <a:prstGeom prst="ellipse">
            <a:avLst/>
          </a:prstGeom>
          <a:solidFill>
            <a:srgbClr val="5F70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do our organizations </a:t>
            </a:r>
            <a:r>
              <a:rPr lang="en-US" sz="4400" i="1" dirty="0" smtClean="0">
                <a:solidFill>
                  <a:schemeClr val="bg1"/>
                </a:solidFill>
              </a:rPr>
              <a:t>support</a:t>
            </a:r>
            <a:r>
              <a:rPr lang="en-US" sz="4400" dirty="0" smtClean="0">
                <a:solidFill>
                  <a:schemeClr val="bg1"/>
                </a:solidFill>
              </a:rPr>
              <a:t> relational coordination – or not?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295400"/>
            <a:ext cx="2514600" cy="3908762"/>
          </a:xfrm>
          <a:prstGeom prst="rect">
            <a:avLst/>
          </a:prstGeom>
          <a:solidFill>
            <a:srgbClr val="78AC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Relational Coordination </a:t>
            </a:r>
          </a:p>
          <a:p>
            <a:pPr algn="ctr"/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Shared Goals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Shared Knowledge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Mutual Respect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Frequent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Timely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Accurate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Problem Solving 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352800" cy="3539430"/>
          </a:xfrm>
          <a:prstGeom prst="rect">
            <a:avLst/>
          </a:prstGeom>
          <a:solidFill>
            <a:srgbClr val="A5C24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C2C2C"/>
                </a:solidFill>
              </a:rPr>
              <a:t>Structures</a:t>
            </a:r>
            <a:endParaRPr lang="en-US" sz="2400" dirty="0" smtClean="0">
              <a:solidFill>
                <a:srgbClr val="2C2C2C"/>
              </a:solidFill>
            </a:endParaRP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Select &amp; Train for Teamwork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Accountability &amp; Rewards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Conflict Resolution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Leader &amp; Supervisor Roles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Boundary Spanner Roles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Relational Job Design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Team Meetings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Protocols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Information Systems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19800" y="3352800"/>
            <a:ext cx="72934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362200"/>
            <a:ext cx="2438400" cy="2677656"/>
          </a:xfrm>
          <a:prstGeom prst="rect">
            <a:avLst/>
          </a:prstGeom>
          <a:solidFill>
            <a:srgbClr val="A5C2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Performance </a:t>
            </a:r>
            <a:r>
              <a:rPr lang="en-US" sz="2400" b="1" dirty="0"/>
              <a:t>O</a:t>
            </a:r>
            <a:r>
              <a:rPr lang="en-US" sz="2400" b="1" dirty="0" smtClean="0"/>
              <a:t>utcomes</a:t>
            </a:r>
          </a:p>
          <a:p>
            <a:pPr algn="ctr"/>
            <a:r>
              <a:rPr lang="en-US" sz="2000" dirty="0" smtClean="0"/>
              <a:t>Quality &amp; Safety</a:t>
            </a:r>
          </a:p>
          <a:p>
            <a:pPr algn="ctr"/>
            <a:r>
              <a:rPr lang="en-US" sz="2000" dirty="0" smtClean="0"/>
              <a:t>Efficiency &amp; Finance</a:t>
            </a:r>
          </a:p>
          <a:p>
            <a:pPr algn="ctr"/>
            <a:r>
              <a:rPr lang="en-US" sz="2000" dirty="0" smtClean="0"/>
              <a:t>Worker Engagement</a:t>
            </a:r>
          </a:p>
          <a:p>
            <a:pPr algn="ctr"/>
            <a:r>
              <a:rPr lang="en-US" sz="2000" dirty="0" smtClean="0"/>
              <a:t>Client Engagement</a:t>
            </a:r>
          </a:p>
          <a:p>
            <a:pPr algn="ctr"/>
            <a:r>
              <a:rPr lang="en-US" sz="2000" dirty="0" smtClean="0"/>
              <a:t>Innovation &amp; Learning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81000"/>
            <a:ext cx="8957415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</a:t>
            </a:r>
            <a:r>
              <a:rPr lang="en-US" sz="3600" dirty="0" smtClean="0"/>
              <a:t>Organizational structures that </a:t>
            </a:r>
            <a:r>
              <a:rPr lang="en-US" sz="3600" i="1" dirty="0" smtClean="0"/>
              <a:t>support</a:t>
            </a:r>
            <a:r>
              <a:rPr lang="en-US" sz="3600" dirty="0" smtClean="0"/>
              <a:t> RC</a:t>
            </a:r>
          </a:p>
          <a:p>
            <a:endParaRPr lang="en-US" sz="24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3505200" y="3352800"/>
            <a:ext cx="729348" cy="484632"/>
          </a:xfrm>
          <a:prstGeom prst="right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7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3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90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200400" y="609600"/>
            <a:ext cx="16764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6324600" y="2362200"/>
            <a:ext cx="16002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066800" y="1219200"/>
            <a:ext cx="14478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181600" y="1066800"/>
            <a:ext cx="17526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0" y="2438400"/>
            <a:ext cx="16002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2800" y="6858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Nursing Aides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430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Nurses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10200" y="1219200"/>
            <a:ext cx="1295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+mj-lt"/>
                <a:ea typeface="+mn-ea"/>
              </a:rPr>
              <a:t>Activities Staff</a:t>
            </a:r>
            <a:endParaRPr lang="en-US" sz="2000" dirty="0">
              <a:latin typeface="+mj-lt"/>
              <a:ea typeface="+mn-ea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477000" y="26670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Therapists</a:t>
            </a:r>
            <a:endParaRPr lang="en-US" sz="20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2667000"/>
            <a:ext cx="1219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+mj-lt"/>
                <a:ea typeface="+mn-ea"/>
              </a:rPr>
              <a:t>Dietary Staff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57200" y="3810000"/>
            <a:ext cx="18288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15000" y="3886200"/>
            <a:ext cx="1905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981200" y="5181600"/>
            <a:ext cx="1676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191000" y="5181600"/>
            <a:ext cx="19050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09600" y="3962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Housekeeping Staff</a:t>
            </a:r>
            <a:endParaRPr lang="en-US" sz="1800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867400" y="4191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Case Managers</a:t>
            </a:r>
            <a:endParaRPr lang="en-US" sz="18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057400" y="5334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Referring Physicians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43400" y="53340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Attending Physicians</a:t>
            </a:r>
            <a:endParaRPr lang="en-US" sz="1800" dirty="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3048000" y="1447800"/>
            <a:ext cx="914400" cy="37338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962400" y="1447800"/>
            <a:ext cx="990600" cy="3810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048000" y="51816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2514600" y="1447800"/>
            <a:ext cx="1447800" cy="228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962400" y="1447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514600" y="1676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1828800" y="1447800"/>
            <a:ext cx="2133600" cy="14478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828800" y="2895600"/>
            <a:ext cx="4495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962400" y="1447800"/>
            <a:ext cx="2362200" cy="14478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4953000" y="2895600"/>
            <a:ext cx="1371600" cy="2286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181600" y="1676400"/>
            <a:ext cx="11430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828800" y="1676400"/>
            <a:ext cx="6858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514600" y="1676400"/>
            <a:ext cx="3200400" cy="25908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2286000" y="1676400"/>
            <a:ext cx="228600" cy="2514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2286000" y="1676400"/>
            <a:ext cx="2895600" cy="2514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828800" y="2895600"/>
            <a:ext cx="457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1828800" y="2895600"/>
            <a:ext cx="3048000" cy="228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1828800" y="2895600"/>
            <a:ext cx="1219200" cy="2286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5181600" y="1676400"/>
            <a:ext cx="533400" cy="259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5715000" y="2895600"/>
            <a:ext cx="6096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2514600" y="1676400"/>
            <a:ext cx="533400" cy="3505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3048000" y="1676400"/>
            <a:ext cx="2133600" cy="3505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2514600" y="1676400"/>
            <a:ext cx="2438400" cy="3505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4953000" y="1676400"/>
            <a:ext cx="228600" cy="3505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514600" y="1676400"/>
            <a:ext cx="38100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>
            <a:off x="2286000" y="1447800"/>
            <a:ext cx="1676400" cy="2743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3962400" y="1447800"/>
            <a:ext cx="175260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1828800" y="1676400"/>
            <a:ext cx="3352800" cy="1219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H="1">
            <a:off x="2286000" y="2895600"/>
            <a:ext cx="4038600" cy="1295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3048000" y="2895600"/>
            <a:ext cx="3276600" cy="228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1828800" y="2895600"/>
            <a:ext cx="38862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2286000" y="4191000"/>
            <a:ext cx="762000" cy="990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2286000" y="4191000"/>
            <a:ext cx="2590800" cy="990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4953000" y="4267200"/>
            <a:ext cx="762000" cy="914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2286000" y="4191000"/>
            <a:ext cx="3429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3048000" y="4267200"/>
            <a:ext cx="2667000" cy="914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4715933" y="152400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Vertical/bureaucratic structures </a:t>
            </a:r>
            <a:r>
              <a:rPr lang="en-US" sz="2400" b="1" i="1" dirty="0" smtClean="0"/>
              <a:t>weaken</a:t>
            </a:r>
            <a:r>
              <a:rPr lang="en-US" sz="2400" b="1" dirty="0" smtClean="0"/>
              <a:t> relational coordination</a:t>
            </a:r>
            <a:endParaRPr lang="en-US" sz="2400" dirty="0"/>
          </a:p>
        </p:txBody>
      </p:sp>
      <p:pic>
        <p:nvPicPr>
          <p:cNvPr id="59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146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756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505200" y="533400"/>
            <a:ext cx="16764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6629400" y="2286000"/>
            <a:ext cx="16002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371600" y="1143000"/>
            <a:ext cx="14478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486400" y="990600"/>
            <a:ext cx="17526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33400" y="2362200"/>
            <a:ext cx="16002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7600" y="6096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Nursing Aides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47800" y="137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Nurses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15000" y="1143000"/>
            <a:ext cx="1295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+mj-lt"/>
                <a:ea typeface="+mn-ea"/>
              </a:rPr>
              <a:t>Activities Staff</a:t>
            </a:r>
            <a:endParaRPr lang="en-US" sz="2000" dirty="0">
              <a:latin typeface="+mj-lt"/>
              <a:ea typeface="+mn-ea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781800" y="25908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Therapists</a:t>
            </a:r>
            <a:endParaRPr lang="en-US" sz="20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000" y="2590800"/>
            <a:ext cx="1219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+mj-lt"/>
                <a:ea typeface="+mn-ea"/>
              </a:rPr>
              <a:t>Dietary Staff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62000" y="3733800"/>
            <a:ext cx="18288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019800" y="3810000"/>
            <a:ext cx="1905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286000" y="5105400"/>
            <a:ext cx="1676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495800" y="5105400"/>
            <a:ext cx="19050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14400" y="38862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Housekeeping Staff</a:t>
            </a:r>
            <a:endParaRPr lang="en-US" sz="1800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1722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Case Managers</a:t>
            </a:r>
            <a:endParaRPr lang="en-US" sz="18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3622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Referring Physicians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648200" y="52578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Attending Physicians</a:t>
            </a:r>
            <a:endParaRPr lang="en-US" sz="1800" dirty="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3352800" y="1371600"/>
            <a:ext cx="914400" cy="37338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267200" y="1371600"/>
            <a:ext cx="990600" cy="38100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352800" y="5105400"/>
            <a:ext cx="1905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2819400" y="1371600"/>
            <a:ext cx="1447800" cy="2286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267200" y="1371600"/>
            <a:ext cx="1219200" cy="2286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819400" y="1600200"/>
            <a:ext cx="2667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2133600" y="1371600"/>
            <a:ext cx="2133600" cy="14478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133600" y="2819400"/>
            <a:ext cx="4495800" cy="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267200" y="1371600"/>
            <a:ext cx="2362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5257800" y="2819400"/>
            <a:ext cx="1371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486400" y="1600200"/>
            <a:ext cx="1143000" cy="1219200"/>
          </a:xfrm>
          <a:prstGeom prst="line">
            <a:avLst/>
          </a:prstGeom>
          <a:noFill/>
          <a:ln w="9525">
            <a:solidFill>
              <a:srgbClr val="5F7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133600" y="1600200"/>
            <a:ext cx="685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819400" y="1600200"/>
            <a:ext cx="3200400" cy="25908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2590800" y="1600200"/>
            <a:ext cx="228600" cy="25146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2590800" y="1600200"/>
            <a:ext cx="2895600" cy="2514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133600" y="2819400"/>
            <a:ext cx="457200" cy="12954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133600" y="2819400"/>
            <a:ext cx="3048000" cy="22860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2133600" y="2819400"/>
            <a:ext cx="1219200" cy="22860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5486400" y="1600200"/>
            <a:ext cx="533400" cy="259080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6019800" y="2819400"/>
            <a:ext cx="609600" cy="13716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2819400" y="1600200"/>
            <a:ext cx="533400" cy="35052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3352800" y="1600200"/>
            <a:ext cx="2133600" cy="3505200"/>
          </a:xfrm>
          <a:prstGeom prst="line">
            <a:avLst/>
          </a:prstGeom>
          <a:noFill/>
          <a:ln w="9525">
            <a:solidFill>
              <a:srgbClr val="A5C2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2819400" y="1600200"/>
            <a:ext cx="2438400" cy="35052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5257800" y="1600200"/>
            <a:ext cx="228600" cy="35052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819400" y="1600200"/>
            <a:ext cx="3810000" cy="12192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>
            <a:off x="2590800" y="1371600"/>
            <a:ext cx="1676400" cy="2743200"/>
          </a:xfrm>
          <a:prstGeom prst="line">
            <a:avLst/>
          </a:prstGeom>
          <a:noFill/>
          <a:ln w="9525">
            <a:solidFill>
              <a:srgbClr val="A5C2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4267200" y="1371600"/>
            <a:ext cx="1752600" cy="28194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2133600" y="1600200"/>
            <a:ext cx="3352800" cy="12192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H="1">
            <a:off x="2590800" y="2819400"/>
            <a:ext cx="4038600" cy="12954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3352800" y="2819400"/>
            <a:ext cx="3276600" cy="22860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2133600" y="2819400"/>
            <a:ext cx="3886200" cy="13716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2590800" y="4114800"/>
            <a:ext cx="762000" cy="9906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2590800" y="4114800"/>
            <a:ext cx="2590800" cy="9906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5257800" y="4191000"/>
            <a:ext cx="762000" cy="9144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2590800" y="4114800"/>
            <a:ext cx="3429000" cy="762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3352800" y="4191000"/>
            <a:ext cx="2667000" cy="914400"/>
          </a:xfrm>
          <a:prstGeom prst="line">
            <a:avLst/>
          </a:prstGeom>
          <a:noFill/>
          <a:ln w="9525">
            <a:solidFill>
              <a:srgbClr val="7E95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5105400" y="1524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Horizontal structures </a:t>
            </a:r>
            <a:r>
              <a:rPr lang="en-US" sz="2400" b="1" i="1" dirty="0" smtClean="0"/>
              <a:t>support</a:t>
            </a:r>
            <a:r>
              <a:rPr lang="en-US" sz="2400" b="1" dirty="0" smtClean="0"/>
              <a:t> relational coordination</a:t>
            </a:r>
          </a:p>
        </p:txBody>
      </p:sp>
      <p:pic>
        <p:nvPicPr>
          <p:cNvPr id="59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876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914400"/>
            <a:ext cx="8001000" cy="449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8F8F8F"/>
                </a:solidFill>
              </a:rPr>
              <a:t>For </a:t>
            </a:r>
            <a:r>
              <a:rPr lang="en-US" sz="3300" dirty="0" smtClean="0">
                <a:solidFill>
                  <a:srgbClr val="8F8F8F"/>
                </a:solidFill>
              </a:rPr>
              <a:t>theory and findings see:</a:t>
            </a:r>
            <a:endParaRPr lang="en-US" sz="3300" dirty="0">
              <a:solidFill>
                <a:srgbClr val="8F8F8F"/>
              </a:solidFill>
            </a:endParaRPr>
          </a:p>
          <a:p>
            <a:endParaRPr lang="en-US" sz="2800" dirty="0">
              <a:solidFill>
                <a:srgbClr val="8F8F8F"/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Gittell,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Seidner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 &amp;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Wimbush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 (2010)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“A Relational Model of How High Performance Work Systems Work,”  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</a:rPr>
              <a:t>Organization Science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Gittell &amp; Douglass (2012).  “Relational Bureaucracy:  Embedding Reciprocal Relationships Into Roles,” 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</a:rPr>
              <a:t>Academy of Management Review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0"/>
            <a:ext cx="430183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4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590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2C2C2C"/>
                </a:solidFill>
                <a:latin typeface="Calibri" pitchFamily="34" charset="0"/>
              </a:rPr>
              <a:t>Structures can WEAKEN relational coordination or SUPPORT relational coordination, </a:t>
            </a:r>
          </a:p>
          <a:p>
            <a:pPr algn="ctr"/>
            <a:r>
              <a:rPr lang="en-US" sz="3200" dirty="0" smtClean="0">
                <a:solidFill>
                  <a:srgbClr val="2C2C2C"/>
                </a:solidFill>
                <a:latin typeface="Calibri" pitchFamily="34" charset="0"/>
              </a:rPr>
              <a:t>depending on their design and implementation</a:t>
            </a:r>
          </a:p>
          <a:p>
            <a:pPr algn="ctr"/>
            <a:endParaRPr lang="en-US" sz="3200" dirty="0">
              <a:solidFill>
                <a:srgbClr val="2C2C2C"/>
              </a:solidFill>
              <a:latin typeface="Calibri" pitchFamily="34" charset="0"/>
            </a:endParaRPr>
          </a:p>
          <a:p>
            <a:pPr algn="ctr"/>
            <a:endParaRPr lang="en-US" sz="3200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752600" y="457200"/>
            <a:ext cx="5257800" cy="1600200"/>
          </a:xfrm>
          <a:prstGeom prst="ellipse">
            <a:avLst/>
          </a:prstGeom>
          <a:solidFill>
            <a:srgbClr val="5F70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914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Bottom line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0"/>
            <a:ext cx="4398818" cy="637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295400"/>
            <a:ext cx="2514600" cy="3908762"/>
          </a:xfrm>
          <a:prstGeom prst="rect">
            <a:avLst/>
          </a:prstGeom>
          <a:solidFill>
            <a:srgbClr val="78AC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Relational Coordination </a:t>
            </a:r>
          </a:p>
          <a:p>
            <a:pPr algn="ctr"/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Shared Goals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Shared Knowledge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Mutual Respect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Frequent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Timely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Accurate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Problem Solving 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352800" cy="3539430"/>
          </a:xfrm>
          <a:prstGeom prst="rect">
            <a:avLst/>
          </a:prstGeom>
          <a:solidFill>
            <a:srgbClr val="A5C24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C2C2C"/>
                </a:solidFill>
              </a:rPr>
              <a:t>Structures</a:t>
            </a:r>
            <a:endParaRPr lang="en-US" sz="2400" dirty="0" smtClean="0">
              <a:solidFill>
                <a:srgbClr val="2C2C2C"/>
              </a:solidFill>
            </a:endParaRP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Select &amp; Train for Teamwork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Accountability &amp; Rewards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Conflict Resolution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Leader &amp; Supervisor Roles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Boundary Spanner Roles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Relational Job Design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Team Meetings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Protocols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Information Systems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19800" y="3352800"/>
            <a:ext cx="72934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362200"/>
            <a:ext cx="2438400" cy="26776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Performance </a:t>
            </a:r>
            <a:r>
              <a:rPr lang="en-US" sz="2400" b="1" dirty="0"/>
              <a:t>O</a:t>
            </a:r>
            <a:r>
              <a:rPr lang="en-US" sz="2400" b="1" dirty="0" smtClean="0"/>
              <a:t>utcomes</a:t>
            </a:r>
          </a:p>
          <a:p>
            <a:pPr algn="ctr"/>
            <a:r>
              <a:rPr lang="en-US" sz="2000" dirty="0" smtClean="0"/>
              <a:t>Quality &amp; Safety</a:t>
            </a:r>
          </a:p>
          <a:p>
            <a:pPr algn="ctr"/>
            <a:r>
              <a:rPr lang="en-US" sz="2000" dirty="0" smtClean="0"/>
              <a:t>Efficiency &amp; Finance</a:t>
            </a:r>
          </a:p>
          <a:p>
            <a:pPr algn="ctr"/>
            <a:r>
              <a:rPr lang="en-US" sz="2000" dirty="0" smtClean="0"/>
              <a:t>Worker Engagement</a:t>
            </a:r>
          </a:p>
          <a:p>
            <a:pPr algn="ctr"/>
            <a:r>
              <a:rPr lang="en-US" sz="2000" dirty="0" smtClean="0"/>
              <a:t>Client Engagement</a:t>
            </a:r>
          </a:p>
          <a:p>
            <a:pPr algn="ctr"/>
            <a:r>
              <a:rPr lang="en-US" sz="2000" dirty="0" smtClean="0"/>
              <a:t>Innovation &amp; Learning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81000"/>
            <a:ext cx="8957415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</a:t>
            </a:r>
            <a:r>
              <a:rPr lang="en-US" sz="3600" dirty="0" smtClean="0"/>
              <a:t>But where would you </a:t>
            </a:r>
            <a:r>
              <a:rPr lang="en-US" sz="3600" i="1" dirty="0" smtClean="0"/>
              <a:t>start</a:t>
            </a:r>
            <a:r>
              <a:rPr lang="en-US" sz="3600" dirty="0" smtClean="0"/>
              <a:t>?</a:t>
            </a:r>
          </a:p>
          <a:p>
            <a:endParaRPr lang="en-US" sz="24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3505200" y="3352800"/>
            <a:ext cx="729348" cy="484632"/>
          </a:xfrm>
          <a:prstGeom prst="right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685800"/>
            <a:ext cx="8497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Changing structures is not </a:t>
            </a:r>
            <a:r>
              <a:rPr lang="en-US" sz="4000" dirty="0" smtClean="0"/>
              <a:t>enough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905000"/>
            <a:ext cx="78486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r>
              <a:rPr lang="en-US" sz="3200" dirty="0"/>
              <a:t>Change </a:t>
            </a:r>
            <a:r>
              <a:rPr lang="en-US" sz="3200" dirty="0" smtClean="0"/>
              <a:t>rarely occurs simply by changing organizational structures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r>
              <a:rPr lang="en-US" sz="3200" dirty="0" smtClean="0"/>
              <a:t>Relational </a:t>
            </a:r>
            <a:r>
              <a:rPr lang="en-US" sz="3200" dirty="0"/>
              <a:t>patterns are deeply engrained in organizational cultures and professional </a:t>
            </a:r>
            <a:r>
              <a:rPr lang="en-US" sz="3200" dirty="0" smtClean="0"/>
              <a:t>identities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r>
              <a:rPr lang="en-US" sz="3200" dirty="0" smtClean="0"/>
              <a:t>Need to change relational patterns </a:t>
            </a:r>
            <a:r>
              <a:rPr lang="en-US" sz="3200" i="1" dirty="0" smtClean="0"/>
              <a:t>directly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r>
              <a:rPr lang="en-US" sz="3200" dirty="0" smtClean="0"/>
              <a:t>Also need to change the work itself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0"/>
              <a:buChar char="n"/>
            </a:pPr>
            <a:endParaRPr lang="en-US" sz="3200" dirty="0"/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249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8229600" cy="9838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Three kinds of interventions needed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209800"/>
            <a:ext cx="8229600" cy="3429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charset="2"/>
              <a:buChar char="u"/>
            </a:pPr>
            <a:r>
              <a:rPr lang="en-US" sz="4600" b="1" dirty="0"/>
              <a:t>Relational </a:t>
            </a:r>
            <a:r>
              <a:rPr lang="en-US" sz="4600" b="1" dirty="0" smtClean="0"/>
              <a:t>interventions</a:t>
            </a:r>
            <a:r>
              <a:rPr lang="en-US" sz="4600" dirty="0" smtClean="0"/>
              <a:t> </a:t>
            </a:r>
            <a:r>
              <a:rPr lang="en-US" sz="4600" dirty="0"/>
              <a:t>to build </a:t>
            </a:r>
            <a:r>
              <a:rPr lang="en-US" sz="4600" dirty="0" smtClean="0"/>
              <a:t>the new </a:t>
            </a:r>
            <a:r>
              <a:rPr lang="en-US" sz="4600" dirty="0"/>
              <a:t>relational </a:t>
            </a:r>
            <a:r>
              <a:rPr lang="en-US" sz="4600" dirty="0" smtClean="0"/>
              <a:t>dynamics</a:t>
            </a:r>
            <a:endParaRPr lang="en-US" sz="4600" dirty="0"/>
          </a:p>
          <a:p>
            <a:pPr>
              <a:buClr>
                <a:schemeClr val="accent1"/>
              </a:buClr>
              <a:buFont typeface="Wingdings" charset="2"/>
              <a:buChar char="u"/>
            </a:pPr>
            <a:r>
              <a:rPr lang="en-US" sz="4600" b="1" dirty="0"/>
              <a:t>Work </a:t>
            </a:r>
            <a:r>
              <a:rPr lang="en-US" sz="4600" b="1" dirty="0" smtClean="0"/>
              <a:t>process </a:t>
            </a:r>
            <a:r>
              <a:rPr lang="en-US" sz="4600" b="1" dirty="0"/>
              <a:t>i</a:t>
            </a:r>
            <a:r>
              <a:rPr lang="en-US" sz="4600" b="1" dirty="0" smtClean="0"/>
              <a:t>nterventions</a:t>
            </a:r>
            <a:r>
              <a:rPr lang="en-US" sz="4600" dirty="0" smtClean="0"/>
              <a:t> </a:t>
            </a:r>
            <a:r>
              <a:rPr lang="en-US" sz="4600" dirty="0"/>
              <a:t>to connect </a:t>
            </a:r>
            <a:r>
              <a:rPr lang="en-US" sz="4600" dirty="0" smtClean="0"/>
              <a:t>new </a:t>
            </a:r>
            <a:r>
              <a:rPr lang="en-US" sz="4600" dirty="0"/>
              <a:t>relational dynamics to improvements in the work itself</a:t>
            </a:r>
          </a:p>
          <a:p>
            <a:pPr>
              <a:buClr>
                <a:schemeClr val="accent1"/>
              </a:buClr>
              <a:buFont typeface="Wingdings" charset="2"/>
              <a:buChar char="u"/>
            </a:pPr>
            <a:r>
              <a:rPr lang="en-US" sz="4600" b="1" dirty="0"/>
              <a:t>Structural </a:t>
            </a:r>
            <a:r>
              <a:rPr lang="en-US" sz="4600" b="1" dirty="0" smtClean="0"/>
              <a:t>interventions</a:t>
            </a:r>
            <a:r>
              <a:rPr lang="en-US" sz="4600" dirty="0" smtClean="0"/>
              <a:t> </a:t>
            </a:r>
            <a:r>
              <a:rPr lang="en-US" sz="4600" dirty="0"/>
              <a:t>to </a:t>
            </a:r>
            <a:r>
              <a:rPr lang="en-US" sz="4600" dirty="0" smtClean="0"/>
              <a:t>support the new relational </a:t>
            </a:r>
            <a:r>
              <a:rPr lang="en-US" sz="4600" dirty="0"/>
              <a:t>dynamics</a:t>
            </a:r>
          </a:p>
          <a:p>
            <a:pPr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lang="en-US" sz="3600" dirty="0"/>
          </a:p>
          <a:p>
            <a:pPr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lang="en-US" sz="3600" dirty="0" smtClean="0"/>
          </a:p>
          <a:p>
            <a:pPr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lang="en-US" dirty="0" smtClean="0"/>
          </a:p>
          <a:p>
            <a:pPr marL="0" indent="0">
              <a:buClr>
                <a:schemeClr val="accent1"/>
              </a:buClr>
              <a:buSzPct val="70000"/>
              <a:buNone/>
            </a:pPr>
            <a:endParaRPr lang="en-US" dirty="0" smtClean="0"/>
          </a:p>
          <a:p>
            <a:pPr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lang="en-US" dirty="0" smtClean="0"/>
          </a:p>
          <a:p>
            <a:pPr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lang="en-US" dirty="0" smtClean="0"/>
          </a:p>
          <a:p>
            <a:pPr marL="0" indent="0">
              <a:buClr>
                <a:schemeClr val="accent1"/>
              </a:buClr>
              <a:buSzPct val="70000"/>
              <a:buNone/>
            </a:pPr>
            <a:endParaRPr lang="en-US" dirty="0" smtClean="0"/>
          </a:p>
          <a:p>
            <a:pPr>
              <a:buClr>
                <a:schemeClr val="accent1"/>
              </a:buClr>
              <a:buSzPct val="70000"/>
              <a:buFont typeface="Monotype Sorts" charset="2"/>
              <a:buChar char="n"/>
            </a:pPr>
            <a:endParaRPr lang="en-US" dirty="0" smtClean="0"/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033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066800"/>
            <a:ext cx="2514600" cy="3662541"/>
          </a:xfrm>
          <a:prstGeom prst="rect">
            <a:avLst/>
          </a:prstGeom>
          <a:solidFill>
            <a:srgbClr val="78AC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Relational Coordination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Frequent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Timely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Accurate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Problem Solving 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Communication</a:t>
            </a:r>
          </a:p>
          <a:p>
            <a:pPr algn="ctr"/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Shared Goals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Shared Knowledge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Mutual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Respect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181600"/>
            <a:ext cx="3352800" cy="1323439"/>
          </a:xfrm>
          <a:prstGeom prst="rect">
            <a:avLst/>
          </a:prstGeom>
          <a:solidFill>
            <a:srgbClr val="A5C2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C2C2C"/>
                </a:solidFill>
              </a:rPr>
              <a:t>Relational Interventions</a:t>
            </a:r>
            <a:endParaRPr lang="en-US" sz="2000" dirty="0">
              <a:solidFill>
                <a:srgbClr val="2C2C2C"/>
              </a:solidFill>
            </a:endParaRP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Create Safe Space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Appreciative Inquiry/Coaching</a:t>
            </a:r>
          </a:p>
          <a:p>
            <a:pPr algn="ctr"/>
            <a:r>
              <a:rPr lang="en-US" sz="2000" dirty="0">
                <a:solidFill>
                  <a:srgbClr val="2C2C2C"/>
                </a:solidFill>
              </a:rPr>
              <a:t>Relational </a:t>
            </a:r>
            <a:r>
              <a:rPr lang="en-US" sz="2000" dirty="0" smtClean="0">
                <a:solidFill>
                  <a:srgbClr val="2C2C2C"/>
                </a:solidFill>
              </a:rPr>
              <a:t>Assessment</a:t>
            </a:r>
            <a:endParaRPr lang="en-US" sz="2000" dirty="0">
              <a:solidFill>
                <a:srgbClr val="2C2C2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3352800" cy="3170099"/>
          </a:xfrm>
          <a:prstGeom prst="rect">
            <a:avLst/>
          </a:prstGeom>
          <a:solidFill>
            <a:srgbClr val="A5C24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C2C2C"/>
                </a:solidFill>
              </a:rPr>
              <a:t>Structural Interventions</a:t>
            </a:r>
            <a:endParaRPr lang="en-US" sz="2000" dirty="0" smtClean="0">
              <a:solidFill>
                <a:srgbClr val="2C2C2C"/>
              </a:solidFill>
            </a:endParaRP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Select &amp; Train for Teamwork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Accountability &amp; Rewards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Conflict Resolution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Leader &amp; Supervisor Roles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Boundary Spanner Roles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Team Meetings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Protocols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Information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752600"/>
            <a:ext cx="2438400" cy="2677656"/>
          </a:xfrm>
          <a:prstGeom prst="rect">
            <a:avLst/>
          </a:prstGeom>
          <a:solidFill>
            <a:srgbClr val="78AC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34343"/>
                </a:solidFill>
              </a:rPr>
              <a:t>Performance </a:t>
            </a:r>
            <a:r>
              <a:rPr lang="en-US" sz="2400" b="1" dirty="0">
                <a:solidFill>
                  <a:srgbClr val="434343"/>
                </a:solidFill>
              </a:rPr>
              <a:t>O</a:t>
            </a:r>
            <a:r>
              <a:rPr lang="en-US" sz="2400" b="1" dirty="0" smtClean="0">
                <a:solidFill>
                  <a:srgbClr val="434343"/>
                </a:solidFill>
              </a:rPr>
              <a:t>utcomes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Quality &amp; Safety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Efficiency &amp; Finance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Client Engagement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Worker Engagement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Learning &amp; Innovation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5181600"/>
            <a:ext cx="3352800" cy="1323439"/>
          </a:xfrm>
          <a:prstGeom prst="rect">
            <a:avLst/>
          </a:prstGeom>
          <a:solidFill>
            <a:srgbClr val="A5C2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Work Process Interventions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Assess Current State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Identify Desired State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Experiment to Close the Gap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152400"/>
            <a:ext cx="8728815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 </a:t>
            </a:r>
            <a:r>
              <a:rPr lang="en-US" sz="3600" dirty="0"/>
              <a:t>R</a:t>
            </a:r>
            <a:r>
              <a:rPr lang="en-US" sz="3600" dirty="0" smtClean="0"/>
              <a:t>elational model of organizational change</a:t>
            </a:r>
          </a:p>
          <a:p>
            <a:endParaRPr lang="en-US" sz="2400" dirty="0" smtClean="0"/>
          </a:p>
        </p:txBody>
      </p:sp>
      <p:sp>
        <p:nvSpPr>
          <p:cNvPr id="14" name="Right Arrow 13"/>
          <p:cNvSpPr/>
          <p:nvPr/>
        </p:nvSpPr>
        <p:spPr>
          <a:xfrm>
            <a:off x="3276600" y="3352800"/>
            <a:ext cx="729348" cy="484632"/>
          </a:xfrm>
          <a:prstGeom prst="rightArrow">
            <a:avLst/>
          </a:prstGeom>
          <a:solidFill>
            <a:srgbClr val="9B9B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4648200" y="5638800"/>
            <a:ext cx="1216152" cy="484632"/>
          </a:xfrm>
          <a:prstGeom prst="leftRightArrow">
            <a:avLst/>
          </a:prstGeom>
          <a:solidFill>
            <a:srgbClr val="9B9B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029200" y="4724400"/>
            <a:ext cx="484632" cy="1054608"/>
          </a:xfrm>
          <a:prstGeom prst="upArrow">
            <a:avLst/>
          </a:prstGeom>
          <a:solidFill>
            <a:srgbClr val="9B9B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67400" y="3352800"/>
            <a:ext cx="762000" cy="484632"/>
          </a:xfrm>
          <a:prstGeom prst="rightArrow">
            <a:avLst/>
          </a:prstGeom>
          <a:solidFill>
            <a:srgbClr val="9B9B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84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066800"/>
            <a:ext cx="2514600" cy="3662541"/>
          </a:xfrm>
          <a:prstGeom prst="rect">
            <a:avLst/>
          </a:prstGeom>
          <a:solidFill>
            <a:srgbClr val="78AC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Relational Coordination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Frequent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Timely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Accurate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Problem Solving 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Communication</a:t>
            </a:r>
          </a:p>
          <a:p>
            <a:pPr algn="ctr"/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Shared Goals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Shared Knowledge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Mutual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Respect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181600"/>
            <a:ext cx="3352800" cy="1323439"/>
          </a:xfrm>
          <a:prstGeom prst="rect">
            <a:avLst/>
          </a:prstGeom>
          <a:solidFill>
            <a:srgbClr val="A5C2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C2C2C"/>
                </a:solidFill>
              </a:rPr>
              <a:t>Relational Interventions</a:t>
            </a:r>
            <a:endParaRPr lang="en-US" sz="2000" dirty="0">
              <a:solidFill>
                <a:srgbClr val="2C2C2C"/>
              </a:solidFill>
            </a:endParaRP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Create Safe Space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Appreciative Inquiry/Coaching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Relational Assessment</a:t>
            </a:r>
            <a:endParaRPr lang="en-US" sz="2000" dirty="0">
              <a:solidFill>
                <a:srgbClr val="2C2C2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3352800" cy="3170099"/>
          </a:xfrm>
          <a:prstGeom prst="rect">
            <a:avLst/>
          </a:prstGeom>
          <a:solidFill>
            <a:srgbClr val="A5C24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C2C2C"/>
                </a:solidFill>
              </a:rPr>
              <a:t>Structural Interventions</a:t>
            </a:r>
            <a:endParaRPr lang="en-US" sz="2000" dirty="0" smtClean="0">
              <a:solidFill>
                <a:srgbClr val="2C2C2C"/>
              </a:solidFill>
            </a:endParaRP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Select &amp; Train for Teamwork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Accountability &amp; Rewards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Conflict Resolution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Leader &amp; Supervisor Roles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Boundary Spanner Roles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Team Meetings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Protocols</a:t>
            </a:r>
          </a:p>
          <a:p>
            <a:pPr algn="ctr"/>
            <a:r>
              <a:rPr lang="en-US" sz="2000" dirty="0" smtClean="0">
                <a:solidFill>
                  <a:srgbClr val="2C2C2C"/>
                </a:solidFill>
              </a:rPr>
              <a:t>Shared Information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752600"/>
            <a:ext cx="2438400" cy="2677656"/>
          </a:xfrm>
          <a:prstGeom prst="rect">
            <a:avLst/>
          </a:prstGeom>
          <a:solidFill>
            <a:srgbClr val="78AC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34343"/>
                </a:solidFill>
              </a:rPr>
              <a:t>Performance </a:t>
            </a:r>
            <a:r>
              <a:rPr lang="en-US" sz="2400" b="1" dirty="0">
                <a:solidFill>
                  <a:srgbClr val="434343"/>
                </a:solidFill>
              </a:rPr>
              <a:t>O</a:t>
            </a:r>
            <a:r>
              <a:rPr lang="en-US" sz="2400" b="1" dirty="0" smtClean="0">
                <a:solidFill>
                  <a:srgbClr val="434343"/>
                </a:solidFill>
              </a:rPr>
              <a:t>utcomes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Quality &amp; Safety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Efficiency &amp; Finance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Client Engagement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Worker Engagement</a:t>
            </a:r>
          </a:p>
          <a:p>
            <a:pPr algn="ctr"/>
            <a:r>
              <a:rPr lang="en-US" sz="2000" dirty="0" smtClean="0">
                <a:solidFill>
                  <a:srgbClr val="434343"/>
                </a:solidFill>
              </a:rPr>
              <a:t>Learning &amp; Innovation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5181600"/>
            <a:ext cx="3352800" cy="1323439"/>
          </a:xfrm>
          <a:prstGeom prst="rect">
            <a:avLst/>
          </a:prstGeom>
          <a:solidFill>
            <a:srgbClr val="A5C2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Work Process Interventions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Assess Current State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Identify Desired State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Experiment to Close the Gap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152400"/>
            <a:ext cx="8728815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 </a:t>
            </a:r>
            <a:r>
              <a:rPr lang="en-US" sz="3600" dirty="0"/>
              <a:t>R</a:t>
            </a:r>
            <a:r>
              <a:rPr lang="en-US" sz="3600" dirty="0" smtClean="0"/>
              <a:t>elational model of organizational change</a:t>
            </a:r>
          </a:p>
          <a:p>
            <a:endParaRPr lang="en-US" sz="2400" dirty="0" smtClean="0"/>
          </a:p>
        </p:txBody>
      </p:sp>
      <p:sp>
        <p:nvSpPr>
          <p:cNvPr id="14" name="Right Arrow 13"/>
          <p:cNvSpPr/>
          <p:nvPr/>
        </p:nvSpPr>
        <p:spPr>
          <a:xfrm>
            <a:off x="3276600" y="3352800"/>
            <a:ext cx="729348" cy="484632"/>
          </a:xfrm>
          <a:prstGeom prst="rightArrow">
            <a:avLst/>
          </a:prstGeom>
          <a:solidFill>
            <a:srgbClr val="9B9B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4648200" y="5638800"/>
            <a:ext cx="1216152" cy="484632"/>
          </a:xfrm>
          <a:prstGeom prst="leftRightArrow">
            <a:avLst/>
          </a:prstGeom>
          <a:solidFill>
            <a:srgbClr val="9B9B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029200" y="4724400"/>
            <a:ext cx="484632" cy="1054608"/>
          </a:xfrm>
          <a:prstGeom prst="upArrow">
            <a:avLst/>
          </a:prstGeom>
          <a:solidFill>
            <a:srgbClr val="9B9B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67400" y="3352800"/>
            <a:ext cx="762000" cy="484632"/>
          </a:xfrm>
          <a:prstGeom prst="rightArrow">
            <a:avLst/>
          </a:prstGeom>
          <a:solidFill>
            <a:srgbClr val="9B9B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914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Middle </a:t>
            </a:r>
            <a:r>
              <a:rPr lang="en-US" sz="2400" dirty="0"/>
              <a:t>&amp;</a:t>
            </a:r>
            <a:r>
              <a:rPr lang="en-US" sz="2400" dirty="0" smtClean="0"/>
              <a:t> Top Leadership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5334000"/>
            <a:ext cx="1600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Frontline </a:t>
            </a:r>
            <a:r>
              <a:rPr lang="en-US" sz="2400" dirty="0" smtClean="0"/>
              <a:t>Leaders &amp; Workers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646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295400"/>
            <a:ext cx="8339667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dirty="0" smtClean="0"/>
              <a:t>Relational coordination is a fully validated and  “unbounded” measure of teamwork</a:t>
            </a:r>
          </a:p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dirty="0" smtClean="0"/>
              <a:t>You can measure relational coordination</a:t>
            </a:r>
          </a:p>
          <a:p>
            <a:pPr lvl="1">
              <a:buClr>
                <a:schemeClr val="accent5"/>
              </a:buClr>
              <a:buFont typeface="Courier New"/>
              <a:buChar char="o"/>
            </a:pPr>
            <a:r>
              <a:rPr lang="en-US" dirty="0" smtClean="0"/>
              <a:t>Within workgroups</a:t>
            </a:r>
          </a:p>
          <a:p>
            <a:pPr lvl="1">
              <a:buClr>
                <a:schemeClr val="accent5"/>
              </a:buClr>
              <a:buFont typeface="Courier New"/>
              <a:buChar char="o"/>
            </a:pPr>
            <a:r>
              <a:rPr lang="en-US" dirty="0" smtClean="0"/>
              <a:t>Between workgroups</a:t>
            </a:r>
          </a:p>
          <a:p>
            <a:pPr lvl="1">
              <a:buClr>
                <a:schemeClr val="accent5"/>
              </a:buClr>
              <a:buFont typeface="Courier New"/>
              <a:buChar char="o"/>
            </a:pPr>
            <a:r>
              <a:rPr lang="en-US" dirty="0" smtClean="0"/>
              <a:t>Across highly distributed networks</a:t>
            </a:r>
          </a:p>
          <a:p>
            <a:pPr lvl="1">
              <a:buClr>
                <a:schemeClr val="accent5"/>
              </a:buClr>
              <a:buFont typeface="Courier New"/>
              <a:buChar char="o"/>
            </a:pPr>
            <a:r>
              <a:rPr lang="en-US" dirty="0" smtClean="0"/>
              <a:t>Can include clients and customers</a:t>
            </a:r>
          </a:p>
          <a:p>
            <a:pPr lvl="1">
              <a:buClr>
                <a:schemeClr val="accent5"/>
              </a:buClr>
              <a:buFont typeface="Courier New"/>
              <a:buChar char="o"/>
            </a:pPr>
            <a:r>
              <a:rPr lang="en-US" dirty="0" smtClean="0"/>
              <a:t>Can measure at any level of leadership </a:t>
            </a:r>
          </a:p>
          <a:p>
            <a:pPr lvl="1">
              <a:buClr>
                <a:schemeClr val="accent5"/>
              </a:buClr>
              <a:buFont typeface="Courier New"/>
              <a:buChar char="o"/>
            </a:pPr>
            <a:r>
              <a:rPr lang="en-US" dirty="0" smtClean="0"/>
              <a:t>And across levels of leadership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A tool for research – and for change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2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3733800" y="304800"/>
            <a:ext cx="13716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886200" y="5791200"/>
            <a:ext cx="12192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33400" y="3124200"/>
            <a:ext cx="1219200" cy="76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162800" y="3048000"/>
            <a:ext cx="1371600" cy="76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752600" y="1066800"/>
            <a:ext cx="12192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1219200" y="2057400"/>
            <a:ext cx="11430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715000" y="990600"/>
            <a:ext cx="1066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6629400" y="2057400"/>
            <a:ext cx="1066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477000" y="4191000"/>
            <a:ext cx="1066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5486400" y="5334000"/>
            <a:ext cx="12192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1143000" y="4419600"/>
            <a:ext cx="11430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2057400" y="5486400"/>
            <a:ext cx="1371600" cy="76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3810000" y="3810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Operations Agents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4114800" y="5943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Pilots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2133600" y="5562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Flight Attendants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5562600" y="5486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Mechanics</a:t>
            </a:r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7315200" y="3276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Caterers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609600" y="31242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Cabin Cleaners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1295400" y="2057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Gate Agents</a:t>
            </a:r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6781800" y="2057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Ticket Agents</a:t>
            </a: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5791200" y="9906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Ramp Agents</a:t>
            </a:r>
          </a:p>
        </p:txBody>
      </p:sp>
      <p:sp>
        <p:nvSpPr>
          <p:cNvPr id="17430" name="Text Box 23"/>
          <p:cNvSpPr txBox="1">
            <a:spLocks noChangeArrowheads="1"/>
          </p:cNvSpPr>
          <p:nvPr/>
        </p:nvSpPr>
        <p:spPr bwMode="auto">
          <a:xfrm>
            <a:off x="1905000" y="1066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Baggage Agents</a:t>
            </a:r>
          </a:p>
        </p:txBody>
      </p:sp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1295400" y="4495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Fuelers</a:t>
            </a:r>
          </a:p>
        </p:txBody>
      </p:sp>
      <p:sp>
        <p:nvSpPr>
          <p:cNvPr id="17432" name="Text Box 25"/>
          <p:cNvSpPr txBox="1">
            <a:spLocks noChangeArrowheads="1"/>
          </p:cNvSpPr>
          <p:nvPr/>
        </p:nvSpPr>
        <p:spPr bwMode="auto">
          <a:xfrm>
            <a:off x="6553200" y="4191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Freight Agents</a:t>
            </a:r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 flipV="1">
            <a:off x="4495800" y="11430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>
            <a:off x="1752600" y="35052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8"/>
          <p:cNvSpPr>
            <a:spLocks noChangeShapeType="1"/>
          </p:cNvSpPr>
          <p:nvPr/>
        </p:nvSpPr>
        <p:spPr bwMode="auto">
          <a:xfrm flipV="1">
            <a:off x="3048000" y="1600200"/>
            <a:ext cx="28194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>
            <a:off x="2971800" y="1447800"/>
            <a:ext cx="28194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30"/>
          <p:cNvSpPr>
            <a:spLocks noChangeShapeType="1"/>
          </p:cNvSpPr>
          <p:nvPr/>
        </p:nvSpPr>
        <p:spPr bwMode="auto">
          <a:xfrm flipV="1">
            <a:off x="2286000" y="2438400"/>
            <a:ext cx="4343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31"/>
          <p:cNvSpPr>
            <a:spLocks noChangeShapeType="1"/>
          </p:cNvSpPr>
          <p:nvPr/>
        </p:nvSpPr>
        <p:spPr bwMode="auto">
          <a:xfrm>
            <a:off x="2362200" y="2438400"/>
            <a:ext cx="411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32"/>
          <p:cNvSpPr>
            <a:spLocks noChangeShapeType="1"/>
          </p:cNvSpPr>
          <p:nvPr/>
        </p:nvSpPr>
        <p:spPr bwMode="auto">
          <a:xfrm>
            <a:off x="2971800" y="1447800"/>
            <a:ext cx="15240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33"/>
          <p:cNvSpPr>
            <a:spLocks noChangeShapeType="1"/>
          </p:cNvSpPr>
          <p:nvPr/>
        </p:nvSpPr>
        <p:spPr bwMode="auto">
          <a:xfrm>
            <a:off x="2971800" y="1447800"/>
            <a:ext cx="3505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4"/>
          <p:cNvSpPr>
            <a:spLocks noChangeShapeType="1"/>
          </p:cNvSpPr>
          <p:nvPr/>
        </p:nvSpPr>
        <p:spPr bwMode="auto">
          <a:xfrm>
            <a:off x="2971800" y="1447800"/>
            <a:ext cx="762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5"/>
          <p:cNvSpPr>
            <a:spLocks noChangeShapeType="1"/>
          </p:cNvSpPr>
          <p:nvPr/>
        </p:nvSpPr>
        <p:spPr bwMode="auto">
          <a:xfrm>
            <a:off x="2971800" y="1447800"/>
            <a:ext cx="411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Line 36"/>
          <p:cNvSpPr>
            <a:spLocks noChangeShapeType="1"/>
          </p:cNvSpPr>
          <p:nvPr/>
        </p:nvSpPr>
        <p:spPr bwMode="auto">
          <a:xfrm>
            <a:off x="2971800" y="1447800"/>
            <a:ext cx="3657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37"/>
          <p:cNvSpPr>
            <a:spLocks noChangeShapeType="1"/>
          </p:cNvSpPr>
          <p:nvPr/>
        </p:nvSpPr>
        <p:spPr bwMode="auto">
          <a:xfrm>
            <a:off x="2971800" y="1447800"/>
            <a:ext cx="2895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38"/>
          <p:cNvSpPr>
            <a:spLocks noChangeShapeType="1"/>
          </p:cNvSpPr>
          <p:nvPr/>
        </p:nvSpPr>
        <p:spPr bwMode="auto">
          <a:xfrm flipV="1">
            <a:off x="2971800" y="11430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Line 39"/>
          <p:cNvSpPr>
            <a:spLocks noChangeShapeType="1"/>
          </p:cNvSpPr>
          <p:nvPr/>
        </p:nvSpPr>
        <p:spPr bwMode="auto">
          <a:xfrm flipH="1">
            <a:off x="2286000" y="1447800"/>
            <a:ext cx="6858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Line 40"/>
          <p:cNvSpPr>
            <a:spLocks noChangeShapeType="1"/>
          </p:cNvSpPr>
          <p:nvPr/>
        </p:nvSpPr>
        <p:spPr bwMode="auto">
          <a:xfrm flipH="1">
            <a:off x="1752600" y="1447800"/>
            <a:ext cx="1219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41"/>
          <p:cNvSpPr>
            <a:spLocks noChangeShapeType="1"/>
          </p:cNvSpPr>
          <p:nvPr/>
        </p:nvSpPr>
        <p:spPr bwMode="auto">
          <a:xfrm flipH="1">
            <a:off x="2362200" y="14478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Line 42"/>
          <p:cNvSpPr>
            <a:spLocks noChangeShapeType="1"/>
          </p:cNvSpPr>
          <p:nvPr/>
        </p:nvSpPr>
        <p:spPr bwMode="auto">
          <a:xfrm>
            <a:off x="4495800" y="11430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Line 43"/>
          <p:cNvSpPr>
            <a:spLocks noChangeShapeType="1"/>
          </p:cNvSpPr>
          <p:nvPr/>
        </p:nvSpPr>
        <p:spPr bwMode="auto">
          <a:xfrm>
            <a:off x="4495800" y="1143000"/>
            <a:ext cx="2133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44"/>
          <p:cNvSpPr>
            <a:spLocks noChangeShapeType="1"/>
          </p:cNvSpPr>
          <p:nvPr/>
        </p:nvSpPr>
        <p:spPr bwMode="auto">
          <a:xfrm>
            <a:off x="4495800" y="1143000"/>
            <a:ext cx="2667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Line 45"/>
          <p:cNvSpPr>
            <a:spLocks noChangeShapeType="1"/>
          </p:cNvSpPr>
          <p:nvPr/>
        </p:nvSpPr>
        <p:spPr bwMode="auto">
          <a:xfrm>
            <a:off x="4495800" y="1143000"/>
            <a:ext cx="1981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Line 46"/>
          <p:cNvSpPr>
            <a:spLocks noChangeShapeType="1"/>
          </p:cNvSpPr>
          <p:nvPr/>
        </p:nvSpPr>
        <p:spPr bwMode="auto">
          <a:xfrm>
            <a:off x="4419600" y="1143000"/>
            <a:ext cx="13716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47"/>
          <p:cNvSpPr>
            <a:spLocks noChangeShapeType="1"/>
          </p:cNvSpPr>
          <p:nvPr/>
        </p:nvSpPr>
        <p:spPr bwMode="auto">
          <a:xfrm flipH="1">
            <a:off x="3048000" y="1143000"/>
            <a:ext cx="13716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48"/>
          <p:cNvSpPr>
            <a:spLocks noChangeShapeType="1"/>
          </p:cNvSpPr>
          <p:nvPr/>
        </p:nvSpPr>
        <p:spPr bwMode="auto">
          <a:xfrm flipH="1">
            <a:off x="2286000" y="1143000"/>
            <a:ext cx="21336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49"/>
          <p:cNvSpPr>
            <a:spLocks noChangeShapeType="1"/>
          </p:cNvSpPr>
          <p:nvPr/>
        </p:nvSpPr>
        <p:spPr bwMode="auto">
          <a:xfrm flipH="1">
            <a:off x="1752600" y="1143000"/>
            <a:ext cx="2667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50"/>
          <p:cNvSpPr>
            <a:spLocks noChangeShapeType="1"/>
          </p:cNvSpPr>
          <p:nvPr/>
        </p:nvSpPr>
        <p:spPr bwMode="auto">
          <a:xfrm flipH="1">
            <a:off x="2362200" y="1143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51"/>
          <p:cNvSpPr>
            <a:spLocks noChangeShapeType="1"/>
          </p:cNvSpPr>
          <p:nvPr/>
        </p:nvSpPr>
        <p:spPr bwMode="auto">
          <a:xfrm flipH="1">
            <a:off x="2438400" y="1600200"/>
            <a:ext cx="3429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52"/>
          <p:cNvSpPr>
            <a:spLocks noChangeShapeType="1"/>
          </p:cNvSpPr>
          <p:nvPr/>
        </p:nvSpPr>
        <p:spPr bwMode="auto">
          <a:xfrm flipH="1">
            <a:off x="1828800" y="1600200"/>
            <a:ext cx="4038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53"/>
          <p:cNvSpPr>
            <a:spLocks noChangeShapeType="1"/>
          </p:cNvSpPr>
          <p:nvPr/>
        </p:nvSpPr>
        <p:spPr bwMode="auto">
          <a:xfrm flipH="1">
            <a:off x="2286000" y="1600200"/>
            <a:ext cx="36576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Line 54"/>
          <p:cNvSpPr>
            <a:spLocks noChangeShapeType="1"/>
          </p:cNvSpPr>
          <p:nvPr/>
        </p:nvSpPr>
        <p:spPr bwMode="auto">
          <a:xfrm flipH="1">
            <a:off x="4495800" y="1600200"/>
            <a:ext cx="15240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2" name="Line 55"/>
          <p:cNvSpPr>
            <a:spLocks noChangeShapeType="1"/>
          </p:cNvSpPr>
          <p:nvPr/>
        </p:nvSpPr>
        <p:spPr bwMode="auto">
          <a:xfrm flipH="1">
            <a:off x="5791200" y="1600200"/>
            <a:ext cx="228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Line 56"/>
          <p:cNvSpPr>
            <a:spLocks noChangeShapeType="1"/>
          </p:cNvSpPr>
          <p:nvPr/>
        </p:nvSpPr>
        <p:spPr bwMode="auto">
          <a:xfrm>
            <a:off x="6019800" y="1600200"/>
            <a:ext cx="457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Line 57"/>
          <p:cNvSpPr>
            <a:spLocks noChangeShapeType="1"/>
          </p:cNvSpPr>
          <p:nvPr/>
        </p:nvSpPr>
        <p:spPr bwMode="auto">
          <a:xfrm>
            <a:off x="6019800" y="1676400"/>
            <a:ext cx="1143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Line 58"/>
          <p:cNvSpPr>
            <a:spLocks noChangeShapeType="1"/>
          </p:cNvSpPr>
          <p:nvPr/>
        </p:nvSpPr>
        <p:spPr bwMode="auto">
          <a:xfrm>
            <a:off x="6019800" y="16764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Line 59"/>
          <p:cNvSpPr>
            <a:spLocks noChangeShapeType="1"/>
          </p:cNvSpPr>
          <p:nvPr/>
        </p:nvSpPr>
        <p:spPr bwMode="auto">
          <a:xfrm flipH="1" flipV="1">
            <a:off x="1752600" y="35052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Line 60"/>
          <p:cNvSpPr>
            <a:spLocks noChangeShapeType="1"/>
          </p:cNvSpPr>
          <p:nvPr/>
        </p:nvSpPr>
        <p:spPr bwMode="auto">
          <a:xfrm flipV="1">
            <a:off x="2286000" y="2438400"/>
            <a:ext cx="76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Line 61"/>
          <p:cNvSpPr>
            <a:spLocks noChangeShapeType="1"/>
          </p:cNvSpPr>
          <p:nvPr/>
        </p:nvSpPr>
        <p:spPr bwMode="auto">
          <a:xfrm>
            <a:off x="2362200" y="2438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Line 62"/>
          <p:cNvSpPr>
            <a:spLocks noChangeShapeType="1"/>
          </p:cNvSpPr>
          <p:nvPr/>
        </p:nvSpPr>
        <p:spPr bwMode="auto">
          <a:xfrm>
            <a:off x="2362200" y="2438400"/>
            <a:ext cx="21336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Line 63"/>
          <p:cNvSpPr>
            <a:spLocks noChangeShapeType="1"/>
          </p:cNvSpPr>
          <p:nvPr/>
        </p:nvSpPr>
        <p:spPr bwMode="auto">
          <a:xfrm>
            <a:off x="2362200" y="2438400"/>
            <a:ext cx="34290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1" name="Line 64"/>
          <p:cNvSpPr>
            <a:spLocks noChangeShapeType="1"/>
          </p:cNvSpPr>
          <p:nvPr/>
        </p:nvSpPr>
        <p:spPr bwMode="auto">
          <a:xfrm>
            <a:off x="2362200" y="2438400"/>
            <a:ext cx="472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2" name="Line 65"/>
          <p:cNvSpPr>
            <a:spLocks noChangeShapeType="1"/>
          </p:cNvSpPr>
          <p:nvPr/>
        </p:nvSpPr>
        <p:spPr bwMode="auto">
          <a:xfrm>
            <a:off x="2362200" y="24384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3" name="Line 66"/>
          <p:cNvSpPr>
            <a:spLocks noChangeShapeType="1"/>
          </p:cNvSpPr>
          <p:nvPr/>
        </p:nvSpPr>
        <p:spPr bwMode="auto">
          <a:xfrm flipH="1">
            <a:off x="1905000" y="2438400"/>
            <a:ext cx="472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4" name="Line 67"/>
          <p:cNvSpPr>
            <a:spLocks noChangeShapeType="1"/>
          </p:cNvSpPr>
          <p:nvPr/>
        </p:nvSpPr>
        <p:spPr bwMode="auto">
          <a:xfrm flipH="1">
            <a:off x="3048000" y="2438400"/>
            <a:ext cx="3581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5" name="Line 68"/>
          <p:cNvSpPr>
            <a:spLocks noChangeShapeType="1"/>
          </p:cNvSpPr>
          <p:nvPr/>
        </p:nvSpPr>
        <p:spPr bwMode="auto">
          <a:xfrm flipH="1">
            <a:off x="4495800" y="2438400"/>
            <a:ext cx="21336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6" name="Line 69"/>
          <p:cNvSpPr>
            <a:spLocks noChangeShapeType="1"/>
          </p:cNvSpPr>
          <p:nvPr/>
        </p:nvSpPr>
        <p:spPr bwMode="auto">
          <a:xfrm flipH="1">
            <a:off x="5791200" y="2438400"/>
            <a:ext cx="7620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7" name="Line 70"/>
          <p:cNvSpPr>
            <a:spLocks noChangeShapeType="1"/>
          </p:cNvSpPr>
          <p:nvPr/>
        </p:nvSpPr>
        <p:spPr bwMode="auto">
          <a:xfrm flipH="1">
            <a:off x="6477000" y="2438400"/>
            <a:ext cx="152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8" name="Line 71"/>
          <p:cNvSpPr>
            <a:spLocks noChangeShapeType="1"/>
          </p:cNvSpPr>
          <p:nvPr/>
        </p:nvSpPr>
        <p:spPr bwMode="auto">
          <a:xfrm>
            <a:off x="6629400" y="24384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9" name="Line 72"/>
          <p:cNvSpPr>
            <a:spLocks noChangeShapeType="1"/>
          </p:cNvSpPr>
          <p:nvPr/>
        </p:nvSpPr>
        <p:spPr bwMode="auto">
          <a:xfrm>
            <a:off x="1752600" y="35052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0" name="Line 73"/>
          <p:cNvSpPr>
            <a:spLocks noChangeShapeType="1"/>
          </p:cNvSpPr>
          <p:nvPr/>
        </p:nvSpPr>
        <p:spPr bwMode="auto">
          <a:xfrm>
            <a:off x="1752600" y="3505200"/>
            <a:ext cx="2743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1" name="Line 74"/>
          <p:cNvSpPr>
            <a:spLocks noChangeShapeType="1"/>
          </p:cNvSpPr>
          <p:nvPr/>
        </p:nvSpPr>
        <p:spPr bwMode="auto">
          <a:xfrm>
            <a:off x="1828800" y="3505200"/>
            <a:ext cx="396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2" name="Line 75"/>
          <p:cNvSpPr>
            <a:spLocks noChangeShapeType="1"/>
          </p:cNvSpPr>
          <p:nvPr/>
        </p:nvSpPr>
        <p:spPr bwMode="auto">
          <a:xfrm>
            <a:off x="1828800" y="3505200"/>
            <a:ext cx="464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3" name="Line 76"/>
          <p:cNvSpPr>
            <a:spLocks noChangeShapeType="1"/>
          </p:cNvSpPr>
          <p:nvPr/>
        </p:nvSpPr>
        <p:spPr bwMode="auto">
          <a:xfrm flipH="1">
            <a:off x="6477000" y="3505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4" name="Line 77"/>
          <p:cNvSpPr>
            <a:spLocks noChangeShapeType="1"/>
          </p:cNvSpPr>
          <p:nvPr/>
        </p:nvSpPr>
        <p:spPr bwMode="auto">
          <a:xfrm flipH="1">
            <a:off x="5791200" y="3505200"/>
            <a:ext cx="1295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5" name="Line 78"/>
          <p:cNvSpPr>
            <a:spLocks noChangeShapeType="1"/>
          </p:cNvSpPr>
          <p:nvPr/>
        </p:nvSpPr>
        <p:spPr bwMode="auto">
          <a:xfrm flipH="1">
            <a:off x="4495800" y="3505200"/>
            <a:ext cx="2590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6" name="Line 79"/>
          <p:cNvSpPr>
            <a:spLocks noChangeShapeType="1"/>
          </p:cNvSpPr>
          <p:nvPr/>
        </p:nvSpPr>
        <p:spPr bwMode="auto">
          <a:xfrm flipH="1">
            <a:off x="2971800" y="3505200"/>
            <a:ext cx="411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7" name="Line 80"/>
          <p:cNvSpPr>
            <a:spLocks noChangeShapeType="1"/>
          </p:cNvSpPr>
          <p:nvPr/>
        </p:nvSpPr>
        <p:spPr bwMode="auto">
          <a:xfrm flipH="1">
            <a:off x="2286000" y="3505200"/>
            <a:ext cx="480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8" name="Line 81"/>
          <p:cNvSpPr>
            <a:spLocks noChangeShapeType="1"/>
          </p:cNvSpPr>
          <p:nvPr/>
        </p:nvSpPr>
        <p:spPr bwMode="auto">
          <a:xfrm>
            <a:off x="2286000" y="4648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9" name="Line 82"/>
          <p:cNvSpPr>
            <a:spLocks noChangeShapeType="1"/>
          </p:cNvSpPr>
          <p:nvPr/>
        </p:nvSpPr>
        <p:spPr bwMode="auto">
          <a:xfrm>
            <a:off x="2286000" y="4648200"/>
            <a:ext cx="2133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0" name="Line 83"/>
          <p:cNvSpPr>
            <a:spLocks noChangeShapeType="1"/>
          </p:cNvSpPr>
          <p:nvPr/>
        </p:nvSpPr>
        <p:spPr bwMode="auto">
          <a:xfrm>
            <a:off x="2286000" y="4648200"/>
            <a:ext cx="3505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1" name="Line 84"/>
          <p:cNvSpPr>
            <a:spLocks noChangeShapeType="1"/>
          </p:cNvSpPr>
          <p:nvPr/>
        </p:nvSpPr>
        <p:spPr bwMode="auto">
          <a:xfrm flipV="1">
            <a:off x="2286000" y="4495800"/>
            <a:ext cx="411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2" name="Line 85"/>
          <p:cNvSpPr>
            <a:spLocks noChangeShapeType="1"/>
          </p:cNvSpPr>
          <p:nvPr/>
        </p:nvSpPr>
        <p:spPr bwMode="auto">
          <a:xfrm flipH="1">
            <a:off x="3048000" y="4495800"/>
            <a:ext cx="3352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3" name="Line 86"/>
          <p:cNvSpPr>
            <a:spLocks noChangeShapeType="1"/>
          </p:cNvSpPr>
          <p:nvPr/>
        </p:nvSpPr>
        <p:spPr bwMode="auto">
          <a:xfrm flipH="1">
            <a:off x="4419600" y="4419600"/>
            <a:ext cx="1981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4" name="Line 87"/>
          <p:cNvSpPr>
            <a:spLocks noChangeShapeType="1"/>
          </p:cNvSpPr>
          <p:nvPr/>
        </p:nvSpPr>
        <p:spPr bwMode="auto">
          <a:xfrm>
            <a:off x="6477000" y="4419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5" name="Line 88"/>
          <p:cNvSpPr>
            <a:spLocks noChangeShapeType="1"/>
          </p:cNvSpPr>
          <p:nvPr/>
        </p:nvSpPr>
        <p:spPr bwMode="auto">
          <a:xfrm>
            <a:off x="3048000" y="55626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6" name="Line 89"/>
          <p:cNvSpPr>
            <a:spLocks noChangeShapeType="1"/>
          </p:cNvSpPr>
          <p:nvPr/>
        </p:nvSpPr>
        <p:spPr bwMode="auto">
          <a:xfrm flipV="1">
            <a:off x="3048000" y="5334000"/>
            <a:ext cx="2667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7" name="Line 90"/>
          <p:cNvSpPr>
            <a:spLocks noChangeShapeType="1"/>
          </p:cNvSpPr>
          <p:nvPr/>
        </p:nvSpPr>
        <p:spPr bwMode="auto">
          <a:xfrm flipH="1">
            <a:off x="4419600" y="5334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8" name="Line 91"/>
          <p:cNvSpPr>
            <a:spLocks noChangeShapeType="1"/>
          </p:cNvSpPr>
          <p:nvPr/>
        </p:nvSpPr>
        <p:spPr bwMode="auto">
          <a:xfrm flipV="1">
            <a:off x="5791200" y="44196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9" name="Text Box 92"/>
          <p:cNvSpPr txBox="1">
            <a:spLocks noChangeArrowheads="1"/>
          </p:cNvSpPr>
          <p:nvPr/>
        </p:nvSpPr>
        <p:spPr bwMode="auto">
          <a:xfrm>
            <a:off x="5257800" y="1524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Flight d</a:t>
            </a:r>
            <a:r>
              <a:rPr lang="en-US" sz="2400" b="1" dirty="0" smtClean="0"/>
              <a:t>eparture </a:t>
            </a:r>
            <a:r>
              <a:rPr lang="en-US" sz="2400" b="1" dirty="0"/>
              <a:t>p</a:t>
            </a:r>
            <a:r>
              <a:rPr lang="en-US" sz="2400" b="1" dirty="0" smtClean="0"/>
              <a:t>rocess</a:t>
            </a:r>
            <a:r>
              <a:rPr lang="en-US" sz="2400" b="1" dirty="0"/>
              <a:t>: </a:t>
            </a:r>
          </a:p>
          <a:p>
            <a:r>
              <a:rPr lang="en-US" sz="2400" b="1" dirty="0"/>
              <a:t>A </a:t>
            </a:r>
            <a:r>
              <a:rPr lang="en-US" sz="2400" b="1" dirty="0" smtClean="0"/>
              <a:t>coordination </a:t>
            </a:r>
            <a:r>
              <a:rPr lang="en-US" sz="2400" b="1" dirty="0"/>
              <a:t>c</a:t>
            </a:r>
            <a:r>
              <a:rPr lang="en-US" sz="2400" b="1" dirty="0" smtClean="0"/>
              <a:t>hallenge</a:t>
            </a:r>
            <a:endParaRPr lang="en-US" sz="2400" dirty="0"/>
          </a:p>
        </p:txBody>
      </p:sp>
      <p:sp>
        <p:nvSpPr>
          <p:cNvPr id="17500" name="Oval 92"/>
          <p:cNvSpPr>
            <a:spLocks noChangeArrowheads="1"/>
          </p:cNvSpPr>
          <p:nvPr/>
        </p:nvSpPr>
        <p:spPr bwMode="auto">
          <a:xfrm>
            <a:off x="3657600" y="3048000"/>
            <a:ext cx="1600200" cy="838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1" name="TextBox 93"/>
          <p:cNvSpPr txBox="1">
            <a:spLocks noChangeArrowheads="1"/>
          </p:cNvSpPr>
          <p:nvPr/>
        </p:nvSpPr>
        <p:spPr bwMode="auto">
          <a:xfrm>
            <a:off x="3810000" y="32766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Passengers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dirty="0" smtClean="0">
                <a:solidFill>
                  <a:srgbClr val="8F8F8F"/>
                </a:solidFill>
              </a:rPr>
              <a:t>Survey questions</a:t>
            </a:r>
            <a:endParaRPr lang="en-US" sz="4000" dirty="0">
              <a:solidFill>
                <a:srgbClr val="8F8F8F"/>
              </a:solidFill>
            </a:endParaRPr>
          </a:p>
        </p:txBody>
      </p:sp>
      <p:graphicFrame>
        <p:nvGraphicFramePr>
          <p:cNvPr id="3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09343"/>
              </p:ext>
            </p:extLst>
          </p:nvPr>
        </p:nvGraphicFramePr>
        <p:xfrm>
          <a:off x="152400" y="1066800"/>
          <a:ext cx="8796338" cy="5669212"/>
        </p:xfrm>
        <a:graphic>
          <a:graphicData uri="http://schemas.openxmlformats.org/drawingml/2006/table">
            <a:tbl>
              <a:tblPr/>
              <a:tblGrid>
                <a:gridCol w="2503373"/>
                <a:gridCol w="6292965"/>
              </a:tblGrid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RC dimensions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Survey questions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Frequent communication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How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frequently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do people in each of these groups communicate with you about  [focal work process]?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Timely communication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How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timely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 their communication with you about  [focal work process]?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Accurate communication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How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accurate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 their communication with you about [focal work process]?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0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Problem solving communication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When there is a problem in [focal work process], do people in these groups blame others or try to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solve the problem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Shared goals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 people in these groups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share your goals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for [focal work process]?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Shared knowledge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 people in these groups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know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about the work you do with [focal work process]?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 Mutual respect</a:t>
                      </a:r>
                    </a:p>
                  </a:txBody>
                  <a:tcPr marL="91437" marR="9143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 people in these groups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respect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work you do with [focal work process]?</a:t>
                      </a: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5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696200" cy="5079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8F8F8F"/>
                </a:solidFill>
              </a:rPr>
              <a:t>Seven dimensions of RC</a:t>
            </a:r>
            <a:endParaRPr lang="en-US" sz="4000" dirty="0">
              <a:solidFill>
                <a:srgbClr val="8F8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59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8F8F8F"/>
                </a:solidFill>
              </a:rPr>
              <a:t>RC matrix</a:t>
            </a:r>
            <a:endParaRPr lang="en-US" sz="4000" dirty="0">
              <a:solidFill>
                <a:srgbClr val="8F8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36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40295" cy="5350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8F8F8F"/>
                </a:solidFill>
              </a:rPr>
              <a:t>RC network</a:t>
            </a:r>
            <a:endParaRPr lang="en-US" sz="4000" dirty="0">
              <a:solidFill>
                <a:srgbClr val="8F8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61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A tool for change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dirty="0" smtClean="0"/>
              <a:t>Measures can be shared with participants to inform their change efforts</a:t>
            </a:r>
          </a:p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dirty="0"/>
              <a:t>“Looking into the mirror</a:t>
            </a:r>
            <a:r>
              <a:rPr lang="en-US" dirty="0" smtClean="0"/>
              <a:t>”</a:t>
            </a:r>
          </a:p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dirty="0" smtClean="0"/>
              <a:t>“Putting the elephant on the table”</a:t>
            </a:r>
          </a:p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dirty="0" smtClean="0"/>
              <a:t>A starting point for new conversations</a:t>
            </a:r>
          </a:p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dirty="0" smtClean="0"/>
              <a:t>A starting point for innovation and change</a:t>
            </a:r>
          </a:p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dirty="0" smtClean="0"/>
              <a:t>Visit http://</a:t>
            </a:r>
            <a:r>
              <a:rPr lang="en-US" dirty="0" err="1" smtClean="0"/>
              <a:t>rcrc.brandeis.edu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9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38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000" dirty="0">
                <a:latin typeface="Arial" pitchFamily="34" charset="0"/>
              </a:rPr>
              <a:t>Relationships </a:t>
            </a:r>
            <a:r>
              <a:rPr lang="en-US" sz="4000" u="sng" dirty="0">
                <a:latin typeface="Arial" pitchFamily="34" charset="0"/>
              </a:rPr>
              <a:t>shape</a:t>
            </a:r>
            <a:r>
              <a:rPr lang="en-US" sz="4000" dirty="0">
                <a:latin typeface="Arial" pitchFamily="34" charset="0"/>
              </a:rPr>
              <a:t> the communication through which coordination occurs ...</a:t>
            </a:r>
            <a:endParaRPr lang="en-US" sz="3600" dirty="0"/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3505200" y="1219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Findings</a:t>
            </a:r>
            <a:endParaRPr lang="en-US" sz="4400"/>
          </a:p>
        </p:txBody>
      </p:sp>
      <p:pic>
        <p:nvPicPr>
          <p:cNvPr id="5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30480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For better...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365760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 smtClean="0">
                <a:latin typeface="Arial" pitchFamily="34" charset="0"/>
              </a:rPr>
              <a:t>Shared </a:t>
            </a:r>
            <a:r>
              <a:rPr kumimoji="1" lang="en-US" sz="3200" dirty="0">
                <a:latin typeface="Arial" pitchFamily="34" charset="0"/>
              </a:rPr>
              <a:t>goals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>
                <a:latin typeface="Arial" pitchFamily="34" charset="0"/>
              </a:rPr>
              <a:t>Shared knowledge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>
                <a:latin typeface="Arial" pitchFamily="34" charset="0"/>
              </a:rPr>
              <a:t>Mutual </a:t>
            </a:r>
            <a:r>
              <a:rPr kumimoji="1" lang="en-US" sz="3200" dirty="0" smtClean="0">
                <a:latin typeface="Arial" pitchFamily="34" charset="0"/>
              </a:rPr>
              <a:t>respect</a:t>
            </a:r>
            <a:endParaRPr kumimoji="1" lang="en-US" sz="3200" dirty="0"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endParaRPr kumimoji="1" lang="en-US" sz="3200" dirty="0">
              <a:latin typeface="Arial" pitchFamily="34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953000" y="1981200"/>
            <a:ext cx="3657600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>
                <a:latin typeface="Arial" pitchFamily="34" charset="0"/>
              </a:rPr>
              <a:t>Frequent </a:t>
            </a:r>
            <a:endParaRPr kumimoji="1" lang="en-US" sz="3200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 smtClean="0">
                <a:latin typeface="Arial" pitchFamily="34" charset="0"/>
              </a:rPr>
              <a:t>Timely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 smtClean="0">
                <a:latin typeface="Arial" pitchFamily="34" charset="0"/>
              </a:rPr>
              <a:t>Accurate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 smtClean="0">
                <a:latin typeface="Arial" pitchFamily="34" charset="0"/>
              </a:rPr>
              <a:t>Problem</a:t>
            </a:r>
            <a:r>
              <a:rPr kumimoji="1" lang="en-US" sz="3200" dirty="0">
                <a:latin typeface="Arial" pitchFamily="34" charset="0"/>
              </a:rPr>
              <a:t>-solving communication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3048000" y="1295400"/>
            <a:ext cx="3348038" cy="504825"/>
          </a:xfrm>
          <a:prstGeom prst="curvedDownArrow">
            <a:avLst>
              <a:gd name="adj1" fmla="val 91299"/>
              <a:gd name="adj2" fmla="val 182597"/>
              <a:gd name="adj3" fmla="val 4945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 rot="5510097">
            <a:off x="4305236" y="3614285"/>
            <a:ext cx="544161" cy="3957638"/>
          </a:xfrm>
          <a:prstGeom prst="curvedLeftArrow">
            <a:avLst>
              <a:gd name="adj1" fmla="val 107922"/>
              <a:gd name="adj2" fmla="val 215844"/>
              <a:gd name="adj3" fmla="val 33333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… o</a:t>
            </a:r>
            <a:r>
              <a:rPr lang="en-US" sz="4400" dirty="0" smtClean="0">
                <a:solidFill>
                  <a:schemeClr val="tx2"/>
                </a:solidFill>
              </a:rPr>
              <a:t>r worse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3657600" cy="32718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>
                <a:latin typeface="Arial" pitchFamily="34" charset="0"/>
              </a:rPr>
              <a:t>Functional goals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>
                <a:latin typeface="Arial" pitchFamily="34" charset="0"/>
              </a:rPr>
              <a:t>Specialized knowledge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>
                <a:latin typeface="Arial" pitchFamily="34" charset="0"/>
              </a:rPr>
              <a:t>Lack of respect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endParaRPr kumimoji="1" lang="en-US" sz="3200" dirty="0">
              <a:latin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0" y="1828800"/>
            <a:ext cx="3657600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>
                <a:latin typeface="Arial" pitchFamily="34" charset="0"/>
              </a:rPr>
              <a:t>Infrequent </a:t>
            </a:r>
            <a:endParaRPr kumimoji="1" lang="en-US" sz="3200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 smtClean="0">
                <a:latin typeface="Arial" pitchFamily="34" charset="0"/>
              </a:rPr>
              <a:t>Delayed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en-US" sz="3200" dirty="0" smtClean="0">
                <a:latin typeface="Arial" pitchFamily="34" charset="0"/>
              </a:rPr>
              <a:t>Inaccurate</a:t>
            </a:r>
            <a:endParaRPr kumimoji="1" lang="en-US" sz="3200" dirty="0"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Monotype Sorts" charset="2"/>
              <a:buNone/>
            </a:pPr>
            <a:r>
              <a:rPr kumimoji="1" lang="ja-JP" altLang="en-US" sz="3200" dirty="0">
                <a:latin typeface="Arial" pitchFamily="34" charset="0"/>
              </a:rPr>
              <a:t>“</a:t>
            </a:r>
            <a:r>
              <a:rPr kumimoji="1" lang="en-US" altLang="ja-JP" sz="3200" dirty="0">
                <a:latin typeface="Arial" pitchFamily="34" charset="0"/>
              </a:rPr>
              <a:t>Finger-pointing</a:t>
            </a:r>
            <a:r>
              <a:rPr kumimoji="1" lang="ja-JP" altLang="en-US" sz="3200" dirty="0" smtClean="0">
                <a:latin typeface="Arial" pitchFamily="34" charset="0"/>
              </a:rPr>
              <a:t>”</a:t>
            </a:r>
            <a:r>
              <a:rPr kumimoji="1" lang="en-US" altLang="ja-JP" sz="3200" dirty="0" smtClean="0">
                <a:latin typeface="Arial" pitchFamily="34" charset="0"/>
              </a:rPr>
              <a:t> communication</a:t>
            </a:r>
            <a:endParaRPr kumimoji="1" lang="en-US" sz="3200" dirty="0">
              <a:latin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429000" y="1295401"/>
            <a:ext cx="3348038" cy="457200"/>
          </a:xfrm>
          <a:prstGeom prst="curvedDownArrow">
            <a:avLst>
              <a:gd name="adj1" fmla="val 91299"/>
              <a:gd name="adj2" fmla="val 182597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4878632" y="3424870"/>
            <a:ext cx="470227" cy="3957638"/>
          </a:xfrm>
          <a:prstGeom prst="curvedLeftArrow">
            <a:avLst>
              <a:gd name="adj1" fmla="val 107922"/>
              <a:gd name="adj2" fmla="val 215844"/>
              <a:gd name="adj3" fmla="val 33333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7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1219200" y="990600"/>
            <a:ext cx="746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This process is called</a:t>
            </a:r>
          </a:p>
          <a:p>
            <a:pPr>
              <a:spcBef>
                <a:spcPct val="50000"/>
              </a:spcBef>
            </a:pPr>
            <a:r>
              <a:rPr lang="en-US" sz="4000"/>
              <a:t>                                             </a:t>
            </a:r>
            <a:endParaRPr lang="en-US" sz="3600"/>
          </a:p>
        </p:txBody>
      </p:sp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59531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C0C0C0">
                      <a:alpha val="74997"/>
                    </a:srgbClr>
                  </a:outerShdw>
                </a:effectLst>
                <a:latin typeface="Times New Roman"/>
                <a:cs typeface="Times New Roman"/>
              </a:rPr>
              <a:t>relational coordination  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447800" y="4038600"/>
            <a:ext cx="6661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600"/>
              <a:t>“</a:t>
            </a:r>
            <a:r>
              <a:rPr lang="en-US" altLang="ja-JP" sz="3600"/>
              <a:t>Communicating and relating</a:t>
            </a:r>
          </a:p>
          <a:p>
            <a:pPr algn="ctr"/>
            <a:r>
              <a:rPr lang="en-US" sz="3600"/>
              <a:t>for the purpose of task integration</a:t>
            </a:r>
            <a:r>
              <a:rPr lang="ja-JP" altLang="en-US" sz="3600"/>
              <a:t>”</a:t>
            </a:r>
            <a:endParaRPr lang="en-US" sz="3600"/>
          </a:p>
        </p:txBody>
      </p:sp>
      <p:pic>
        <p:nvPicPr>
          <p:cNvPr id="6" name="Picture 2" descr="C:\Users\Jody Hoffer Gittell\Documents\My Dropbox\RCRC\Web\RCRC_Logo_Web_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64" y="6019800"/>
            <a:ext cx="430183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595959"/>
      </a:dk1>
      <a:lt1>
        <a:sysClr val="window" lastClr="FFFFFF"/>
      </a:lt1>
      <a:dk2>
        <a:srgbClr val="8F8F8F"/>
      </a:dk2>
      <a:lt2>
        <a:srgbClr val="FFFFFF"/>
      </a:lt2>
      <a:accent1>
        <a:srgbClr val="7E9532"/>
      </a:accent1>
      <a:accent2>
        <a:srgbClr val="7E9532"/>
      </a:accent2>
      <a:accent3>
        <a:srgbClr val="7E9532"/>
      </a:accent3>
      <a:accent4>
        <a:srgbClr val="7E9532"/>
      </a:accent4>
      <a:accent5>
        <a:srgbClr val="7E9532"/>
      </a:accent5>
      <a:accent6>
        <a:srgbClr val="A5C249"/>
      </a:accent6>
      <a:hlink>
        <a:srgbClr val="04617B"/>
      </a:hlink>
      <a:folHlink>
        <a:srgbClr val="0461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1822</Words>
  <Application>Microsoft Office PowerPoint</Application>
  <PresentationFormat>Diavoorstelling (4:3)</PresentationFormat>
  <Paragraphs>475</Paragraphs>
  <Slides>54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64" baseType="lpstr">
      <vt:lpstr>MS PGothic</vt:lpstr>
      <vt:lpstr>MS PGothic</vt:lpstr>
      <vt:lpstr>Arial</vt:lpstr>
      <vt:lpstr>Calibri</vt:lpstr>
      <vt:lpstr>Courier New</vt:lpstr>
      <vt:lpstr>Monotype Sorts</vt:lpstr>
      <vt:lpstr>Tahoma</vt:lpstr>
      <vt:lpstr>Times New Roman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Jody Hoffer Gittell</dc:creator>
  <cp:lastModifiedBy>Leen De Kort</cp:lastModifiedBy>
  <cp:revision>404</cp:revision>
  <dcterms:created xsi:type="dcterms:W3CDTF">2012-03-22T13:22:29Z</dcterms:created>
  <dcterms:modified xsi:type="dcterms:W3CDTF">2015-09-15T09:05:00Z</dcterms:modified>
</cp:coreProperties>
</file>