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26D01-5602-734D-B626-0B0D9DA146F8}" type="datetimeFigureOut">
              <a:rPr lang="en-US" smtClean="0"/>
              <a:t>29/08/15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FAFFB-F4D4-AB4A-8BDE-92904243EE9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37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18159-DEA4-2449-A8B2-B306F2AAA0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90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18159-DEA4-2449-A8B2-B306F2AAA0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01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18159-DEA4-2449-A8B2-B306F2AAA0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05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CEC5-EB46-5A48-9682-9813DDCFA1B0}" type="datetimeFigureOut">
              <a:rPr lang="en-US" smtClean="0"/>
              <a:t>29/08/15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9E6-FA2E-4242-B227-2C429D199C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13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CEC5-EB46-5A48-9682-9813DDCFA1B0}" type="datetimeFigureOut">
              <a:rPr lang="en-US" smtClean="0"/>
              <a:t>29/08/15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9E6-FA2E-4242-B227-2C429D199C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8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CEC5-EB46-5A48-9682-9813DDCFA1B0}" type="datetimeFigureOut">
              <a:rPr lang="en-US" smtClean="0"/>
              <a:t>29/08/15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9E6-FA2E-4242-B227-2C429D199C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4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CEC5-EB46-5A48-9682-9813DDCFA1B0}" type="datetimeFigureOut">
              <a:rPr lang="en-US" smtClean="0"/>
              <a:t>29/08/15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9E6-FA2E-4242-B227-2C429D199C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9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CEC5-EB46-5A48-9682-9813DDCFA1B0}" type="datetimeFigureOut">
              <a:rPr lang="en-US" smtClean="0"/>
              <a:t>29/08/15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9E6-FA2E-4242-B227-2C429D199C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35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CEC5-EB46-5A48-9682-9813DDCFA1B0}" type="datetimeFigureOut">
              <a:rPr lang="en-US" smtClean="0"/>
              <a:t>29/08/15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9E6-FA2E-4242-B227-2C429D199C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49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CEC5-EB46-5A48-9682-9813DDCFA1B0}" type="datetimeFigureOut">
              <a:rPr lang="en-US" smtClean="0"/>
              <a:t>29/08/15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9E6-FA2E-4242-B227-2C429D199C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1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CEC5-EB46-5A48-9682-9813DDCFA1B0}" type="datetimeFigureOut">
              <a:rPr lang="en-US" smtClean="0"/>
              <a:t>29/08/15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9E6-FA2E-4242-B227-2C429D199C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74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CEC5-EB46-5A48-9682-9813DDCFA1B0}" type="datetimeFigureOut">
              <a:rPr lang="en-US" smtClean="0"/>
              <a:t>29/08/15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9E6-FA2E-4242-B227-2C429D199C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25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CEC5-EB46-5A48-9682-9813DDCFA1B0}" type="datetimeFigureOut">
              <a:rPr lang="en-US" smtClean="0"/>
              <a:t>29/08/15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9E6-FA2E-4242-B227-2C429D199C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0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CEC5-EB46-5A48-9682-9813DDCFA1B0}" type="datetimeFigureOut">
              <a:rPr lang="en-US" smtClean="0"/>
              <a:t>29/08/15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9E6-FA2E-4242-B227-2C429D199C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7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6CEC5-EB46-5A48-9682-9813DDCFA1B0}" type="datetimeFigureOut">
              <a:rPr lang="en-US" smtClean="0"/>
              <a:t>29/08/15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5B9E6-FA2E-4242-B227-2C429D199C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2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695" y="750212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The </a:t>
            </a:r>
            <a:r>
              <a:rPr lang="en-US" sz="3200" b="1" dirty="0"/>
              <a:t>Socio</a:t>
            </a:r>
            <a:r>
              <a:rPr lang="en-US" sz="3200" b="1" dirty="0" smtClean="0"/>
              <a:t>-Technical </a:t>
            </a:r>
            <a:r>
              <a:rPr lang="en-US" sz="3200" b="1" dirty="0"/>
              <a:t>Challenge of Caring for the Elderly at Home: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A </a:t>
            </a:r>
            <a:r>
              <a:rPr lang="en-US" sz="3200" b="1" dirty="0"/>
              <a:t>Diagnosis Without a Design </a:t>
            </a:r>
            <a:r>
              <a:rPr lang="en-US" sz="3200" b="1" dirty="0" smtClean="0"/>
              <a:t>Solution</a:t>
            </a:r>
            <a:endParaRPr lang="en-US" sz="2800" b="1" i="1" dirty="0"/>
          </a:p>
        </p:txBody>
      </p:sp>
      <p:sp>
        <p:nvSpPr>
          <p:cNvPr id="3" name="Rectangle 2"/>
          <p:cNvSpPr/>
          <p:nvPr/>
        </p:nvSpPr>
        <p:spPr>
          <a:xfrm>
            <a:off x="1662843" y="2778484"/>
            <a:ext cx="5826497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				</a:t>
            </a:r>
            <a:r>
              <a:rPr lang="en-US" sz="3200" i="1" dirty="0" smtClean="0"/>
              <a:t>Ken Eason</a:t>
            </a:r>
          </a:p>
          <a:p>
            <a:endParaRPr lang="en-US" sz="3200" i="1" dirty="0" smtClean="0"/>
          </a:p>
          <a:p>
            <a:endParaRPr lang="en-US" dirty="0"/>
          </a:p>
          <a:p>
            <a:r>
              <a:rPr lang="en-US" sz="2000" dirty="0" smtClean="0"/>
              <a:t>	Emeritus </a:t>
            </a:r>
            <a:r>
              <a:rPr lang="en-US" sz="2000" dirty="0"/>
              <a:t>Professor, Loughborough Design </a:t>
            </a:r>
            <a:r>
              <a:rPr lang="en-US" sz="2000" dirty="0" smtClean="0"/>
              <a:t>School, 			Loughborough </a:t>
            </a:r>
            <a:r>
              <a:rPr lang="en-US" sz="2000" dirty="0"/>
              <a:t>University, </a:t>
            </a:r>
            <a:r>
              <a:rPr lang="en-US" sz="2000" dirty="0" smtClean="0"/>
              <a:t>UK</a:t>
            </a:r>
          </a:p>
          <a:p>
            <a:endParaRPr lang="en-US" sz="2000" dirty="0"/>
          </a:p>
          <a:p>
            <a:r>
              <a:rPr lang="en-US" sz="2000" dirty="0" smtClean="0"/>
              <a:t>	Senior Consultant, The </a:t>
            </a:r>
            <a:r>
              <a:rPr lang="en-US" sz="2000" dirty="0" err="1" smtClean="0"/>
              <a:t>Bayswater</a:t>
            </a:r>
            <a:r>
              <a:rPr lang="en-US" sz="2000" dirty="0" smtClean="0"/>
              <a:t> Institute, 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	London UK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			</a:t>
            </a:r>
            <a:r>
              <a:rPr lang="en-US" sz="2000" dirty="0" err="1" smtClean="0"/>
              <a:t>k.d.eason@lboro.ac.uk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43686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856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The Need and the Problem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45159"/>
            <a:ext cx="8417859" cy="517954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The Need</a:t>
            </a:r>
          </a:p>
          <a:p>
            <a:pPr marL="457200" lvl="1" indent="0">
              <a:buNone/>
            </a:pPr>
            <a:r>
              <a:rPr lang="en-US" sz="2600" dirty="0" smtClean="0"/>
              <a:t>There are growing numbers of:</a:t>
            </a:r>
          </a:p>
          <a:p>
            <a:pPr marL="1200150" lvl="2" indent="-342900"/>
            <a:r>
              <a:rPr lang="en-US" sz="2600" dirty="0" smtClean="0"/>
              <a:t>Vulnerable elderly people at home</a:t>
            </a:r>
          </a:p>
          <a:p>
            <a:pPr marL="1200150" lvl="2" indent="-342900"/>
            <a:r>
              <a:rPr lang="en-US" sz="2600" dirty="0" smtClean="0"/>
              <a:t>People with long-term conditions at home</a:t>
            </a:r>
          </a:p>
          <a:p>
            <a:pPr marL="457200" lvl="1" indent="0">
              <a:buNone/>
            </a:pPr>
            <a:r>
              <a:rPr lang="en-US" sz="2600" dirty="0"/>
              <a:t>w</a:t>
            </a:r>
            <a:r>
              <a:rPr lang="en-US" sz="2600" dirty="0" smtClean="0"/>
              <a:t>ho may need complex health and social care</a:t>
            </a:r>
          </a:p>
          <a:p>
            <a:pPr marL="457200" lvl="1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b="1" dirty="0" smtClean="0"/>
              <a:t>The Problem</a:t>
            </a:r>
          </a:p>
          <a:p>
            <a:pPr marL="457200" lvl="1" indent="0">
              <a:buNone/>
            </a:pPr>
            <a:r>
              <a:rPr lang="en-US" sz="2600" dirty="0" smtClean="0"/>
              <a:t>In England Health and Social Care are separate services and support is</a:t>
            </a:r>
          </a:p>
          <a:p>
            <a:pPr marL="0" indent="0">
              <a:buNone/>
            </a:pPr>
            <a:r>
              <a:rPr lang="en-US" sz="2600" dirty="0" smtClean="0"/>
              <a:t>		offered through many different agencies</a:t>
            </a:r>
          </a:p>
          <a:p>
            <a:pPr marL="0" indent="0">
              <a:buNone/>
            </a:pPr>
            <a:endParaRPr lang="en-US" sz="2600" dirty="0" smtClean="0"/>
          </a:p>
          <a:p>
            <a:pPr marL="457200" lvl="1" indent="0">
              <a:buNone/>
            </a:pPr>
            <a:r>
              <a:rPr lang="en-US" sz="2600" dirty="0" smtClean="0"/>
              <a:t>We need integrated person/client/patient-</a:t>
            </a:r>
            <a:r>
              <a:rPr lang="en-US" sz="2600" dirty="0" err="1" smtClean="0"/>
              <a:t>centred</a:t>
            </a:r>
            <a:r>
              <a:rPr lang="en-US" sz="2600" dirty="0" smtClean="0"/>
              <a:t> care but we get…</a:t>
            </a:r>
          </a:p>
          <a:p>
            <a:pPr marL="457200" lvl="1" indent="0">
              <a:buNone/>
            </a:pPr>
            <a:endParaRPr lang="en-US" sz="2600" dirty="0" smtClean="0"/>
          </a:p>
          <a:p>
            <a:pPr marL="800100" lvl="1" indent="-342900"/>
            <a:r>
              <a:rPr lang="en-US" sz="2600" dirty="0" smtClean="0"/>
              <a:t>Fragmented and uncoordinated services</a:t>
            </a:r>
          </a:p>
          <a:p>
            <a:pPr marL="800100" lvl="1" indent="-342900"/>
            <a:r>
              <a:rPr lang="en-US" sz="2600" dirty="0" smtClean="0"/>
              <a:t>Difficulties </a:t>
            </a:r>
            <a:r>
              <a:rPr lang="en-US" sz="2600" dirty="0" err="1" smtClean="0"/>
              <a:t>organising</a:t>
            </a:r>
            <a:r>
              <a:rPr lang="en-US" sz="2600" dirty="0" smtClean="0"/>
              <a:t> care packages</a:t>
            </a:r>
          </a:p>
          <a:p>
            <a:pPr marL="800100" lvl="1" indent="-342900"/>
            <a:r>
              <a:rPr lang="en-US" sz="2600" dirty="0" err="1" smtClean="0"/>
              <a:t>Carers</a:t>
            </a:r>
            <a:r>
              <a:rPr lang="en-US" sz="2600" dirty="0" smtClean="0"/>
              <a:t> not knowing what others know or are doing</a:t>
            </a:r>
          </a:p>
          <a:p>
            <a:pPr marL="800100" lvl="1" indent="-342900"/>
            <a:r>
              <a:rPr lang="en-US" sz="2600" dirty="0" smtClean="0"/>
              <a:t>Unnecessary admissions to hospital</a:t>
            </a:r>
          </a:p>
          <a:p>
            <a:pPr marL="800100" lvl="1" indent="-342900"/>
            <a:r>
              <a:rPr lang="en-US" sz="2600" dirty="0" smtClean="0"/>
              <a:t>Difficulties getting out of hospital (‘bed blocking’)</a:t>
            </a:r>
          </a:p>
          <a:p>
            <a:pPr marL="800100" lvl="1" indent="-342900"/>
            <a:r>
              <a:rPr lang="en-US" sz="2600" dirty="0" smtClean="0"/>
              <a:t>People being treated as specific health cases rather than as human beings</a:t>
            </a:r>
          </a:p>
          <a:p>
            <a:pPr marL="457200" lvl="1" indent="0">
              <a:buNone/>
            </a:pPr>
            <a:endParaRPr lang="en-US" sz="2300" dirty="0" smtClean="0"/>
          </a:p>
        </p:txBody>
      </p:sp>
    </p:spTree>
    <p:extLst>
      <p:ext uri="{BB962C8B-B14F-4D97-AF65-F5344CB8AC3E}">
        <p14:creationId xmlns:p14="http://schemas.microsoft.com/office/powerpoint/2010/main" val="2266152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Programme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Introduction:  A Diagnosis of the Socio-Technical Problem 												</a:t>
            </a:r>
            <a:r>
              <a:rPr lang="en-US" sz="2400" i="1" dirty="0" smtClean="0"/>
              <a:t>– 30 minutes</a:t>
            </a:r>
          </a:p>
          <a:p>
            <a:endParaRPr lang="en-US" sz="2400" i="1" dirty="0" smtClean="0"/>
          </a:p>
          <a:p>
            <a:r>
              <a:rPr lang="en-US" sz="2400" dirty="0" smtClean="0"/>
              <a:t>Group Work:  Searching for Solutions                    					                   									 </a:t>
            </a:r>
            <a:r>
              <a:rPr lang="en-US" sz="2400" i="1" dirty="0" smtClean="0"/>
              <a:t>– 30 minutes</a:t>
            </a:r>
          </a:p>
          <a:p>
            <a:endParaRPr lang="en-US" sz="2400" i="1" dirty="0" smtClean="0"/>
          </a:p>
          <a:p>
            <a:r>
              <a:rPr lang="en-US" sz="2400" dirty="0" smtClean="0"/>
              <a:t>Review and Conclusions	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								 </a:t>
            </a:r>
            <a:r>
              <a:rPr lang="en-US" sz="2400" i="1" dirty="0" smtClean="0"/>
              <a:t>– 30 minutes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87418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Who is involved in health and social care?</a:t>
            </a:r>
            <a:endParaRPr lang="en-US" sz="3200" b="1" dirty="0"/>
          </a:p>
        </p:txBody>
      </p:sp>
      <p:sp>
        <p:nvSpPr>
          <p:cNvPr id="4" name="Oval 3"/>
          <p:cNvSpPr/>
          <p:nvPr/>
        </p:nvSpPr>
        <p:spPr>
          <a:xfrm>
            <a:off x="3578121" y="2067739"/>
            <a:ext cx="151528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Patient/Client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337034" y="1779089"/>
            <a:ext cx="1241087" cy="562782"/>
          </a:xfrm>
          <a:prstGeom prst="ellipse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Family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596360" y="2738346"/>
            <a:ext cx="1241087" cy="5627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Carers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9817" y="3062504"/>
            <a:ext cx="1277167" cy="66908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Hospital</a:t>
            </a:r>
          </a:p>
          <a:p>
            <a:pPr algn="ctr"/>
            <a:r>
              <a:rPr lang="en-US" dirty="0" smtClean="0"/>
              <a:t>Specialists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37448" y="1707948"/>
            <a:ext cx="1614152" cy="89559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Voluntary  </a:t>
            </a:r>
            <a:r>
              <a:rPr lang="en-US" dirty="0" err="1" smtClean="0"/>
              <a:t>Organisations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448855" y="3202507"/>
            <a:ext cx="1486418" cy="6778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Community Nurses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655410" y="4210088"/>
            <a:ext cx="1669681" cy="678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</a:t>
            </a:r>
          </a:p>
          <a:p>
            <a:pPr algn="ctr"/>
            <a:r>
              <a:rPr lang="en-US" dirty="0" smtClean="0"/>
              <a:t>Practitioners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335761" y="3731588"/>
            <a:ext cx="1385395" cy="80180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Ambulance</a:t>
            </a:r>
          </a:p>
          <a:p>
            <a:pPr algn="ctr"/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651887" y="4888237"/>
            <a:ext cx="1367748" cy="10476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Accident</a:t>
            </a:r>
          </a:p>
          <a:p>
            <a:pPr algn="ctr"/>
            <a:r>
              <a:rPr lang="en-US" dirty="0"/>
              <a:t> </a:t>
            </a:r>
            <a:r>
              <a:rPr lang="en-US" dirty="0" smtClean="0"/>
              <a:t>and Emergency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75817" y="1707948"/>
            <a:ext cx="1241087" cy="562782"/>
          </a:xfrm>
          <a:prstGeom prst="ellipse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Friends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25337" y="2060480"/>
            <a:ext cx="1277167" cy="66908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Mental</a:t>
            </a:r>
          </a:p>
          <a:p>
            <a:pPr algn="ctr"/>
            <a:r>
              <a:rPr lang="en-US" dirty="0" smtClean="0"/>
              <a:t>Health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434247" y="4910773"/>
            <a:ext cx="1082343" cy="54306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Police</a:t>
            </a:r>
            <a:endParaRPr lang="en-US" dirty="0"/>
          </a:p>
        </p:txBody>
      </p:sp>
      <p:sp>
        <p:nvSpPr>
          <p:cNvPr id="15" name="Snip Same Side Corner Rectangle 14"/>
          <p:cNvSpPr/>
          <p:nvPr/>
        </p:nvSpPr>
        <p:spPr>
          <a:xfrm>
            <a:off x="342129" y="4888238"/>
            <a:ext cx="1182051" cy="914400"/>
          </a:xfrm>
          <a:prstGeom prst="snip2Same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Health</a:t>
            </a:r>
          </a:p>
          <a:p>
            <a:pPr algn="ctr"/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734413" y="3385636"/>
            <a:ext cx="1257838" cy="8244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Social</a:t>
            </a:r>
          </a:p>
          <a:p>
            <a:pPr algn="ctr"/>
            <a:r>
              <a:rPr lang="en-US" dirty="0" smtClean="0"/>
              <a:t>Workers</a:t>
            </a:r>
            <a:endParaRPr lang="en-US" dirty="0"/>
          </a:p>
        </p:txBody>
      </p:sp>
      <p:sp>
        <p:nvSpPr>
          <p:cNvPr id="20" name="Snip Same Side Corner Rectangle 19"/>
          <p:cNvSpPr/>
          <p:nvPr/>
        </p:nvSpPr>
        <p:spPr>
          <a:xfrm>
            <a:off x="7654860" y="4888238"/>
            <a:ext cx="1182051" cy="914400"/>
          </a:xfrm>
          <a:prstGeom prst="snip2Same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Social</a:t>
            </a:r>
          </a:p>
          <a:p>
            <a:pPr algn="ctr"/>
            <a:r>
              <a:rPr lang="en-US" dirty="0" smtClean="0"/>
              <a:t>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04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15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What people ask for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stay in their homes as long as possible</a:t>
            </a:r>
          </a:p>
          <a:p>
            <a:r>
              <a:rPr lang="en-US" sz="2800" dirty="0" smtClean="0"/>
              <a:t>To be kept safe at home</a:t>
            </a:r>
          </a:p>
          <a:p>
            <a:r>
              <a:rPr lang="en-US" sz="2800" dirty="0" smtClean="0"/>
              <a:t>To continue to make a contribution, self-manage their conditions and be independent</a:t>
            </a:r>
          </a:p>
          <a:p>
            <a:r>
              <a:rPr lang="en-US" sz="2800" dirty="0" smtClean="0"/>
              <a:t>To have a stable source of care that understands them</a:t>
            </a:r>
          </a:p>
          <a:p>
            <a:r>
              <a:rPr lang="en-US" sz="2800" dirty="0" smtClean="0"/>
              <a:t>To have a single route to specialist care when it is necessary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5969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Aims and Issues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b="1" dirty="0" smtClean="0"/>
              <a:t>The Aim</a:t>
            </a:r>
            <a:r>
              <a:rPr lang="en-US" sz="2400" dirty="0" smtClean="0"/>
              <a:t>: To create a sociotechnical system that delivers person-centric, integrated health and social care.</a:t>
            </a:r>
          </a:p>
          <a:p>
            <a:endParaRPr lang="en-US" sz="2400" dirty="0" smtClean="0"/>
          </a:p>
          <a:p>
            <a:r>
              <a:rPr lang="en-US" sz="2400" b="1" dirty="0" smtClean="0"/>
              <a:t>Issues</a:t>
            </a:r>
            <a:r>
              <a:rPr lang="en-US" sz="2400" dirty="0" smtClean="0"/>
              <a:t>: The system that delivers care:</a:t>
            </a:r>
          </a:p>
          <a:p>
            <a:pPr lvl="1"/>
            <a:r>
              <a:rPr lang="en-US" sz="2400" dirty="0" smtClean="0"/>
              <a:t>Needs to be different for each person (different conditions)</a:t>
            </a:r>
          </a:p>
          <a:p>
            <a:pPr lvl="1"/>
            <a:r>
              <a:rPr lang="en-US" sz="2400" dirty="0" smtClean="0"/>
              <a:t>Uses resources from different agencies (different goals, systems </a:t>
            </a:r>
            <a:r>
              <a:rPr lang="en-US" sz="2400" dirty="0" err="1" smtClean="0"/>
              <a:t>etc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Uses resources from non-co-located agencies</a:t>
            </a:r>
          </a:p>
          <a:p>
            <a:pPr lvl="1"/>
            <a:r>
              <a:rPr lang="en-US" sz="2400" dirty="0" smtClean="0"/>
              <a:t>Needs to include a relevant role for the patient (family </a:t>
            </a:r>
            <a:r>
              <a:rPr lang="en-US" sz="2400" dirty="0" err="1" smtClean="0"/>
              <a:t>etc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Needs to cope with changing needs in the short term and the long term (‘stepping up’ and ‘stepping down’)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559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rgbClr val="1E4649"/>
          </a:solidFill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charset="0"/>
              </a:defRPr>
            </a:lvl9pPr>
          </a:lstStyle>
          <a:p>
            <a:pPr algn="ctr">
              <a:defRPr/>
            </a:pPr>
            <a:r>
              <a:rPr lang="en-GB" altLang="en-US" kern="0" dirty="0" smtClean="0">
                <a:latin typeface="Copperplate Gothic Light" panose="020E0507020206020404" pitchFamily="34" charset="0"/>
                <a:ea typeface="ＭＳ Ｐゴシック" pitchFamily="34" charset="-128"/>
              </a:rPr>
              <a:t>Citizen Care Journey</a:t>
            </a:r>
          </a:p>
        </p:txBody>
      </p:sp>
      <p:pic>
        <p:nvPicPr>
          <p:cNvPr id="8195" name="Picture 8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713"/>
            <a:ext cx="9144000" cy="590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20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Searching for Solutions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Our Group Aims: </a:t>
            </a: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b="1" i="1" dirty="0" smtClean="0"/>
              <a:t>To outline socio-technical system solutions that would provide person-</a:t>
            </a:r>
            <a:r>
              <a:rPr lang="en-US" sz="2400" b="1" i="1" dirty="0" err="1" smtClean="0"/>
              <a:t>centred</a:t>
            </a:r>
            <a:r>
              <a:rPr lang="en-US" sz="2400" b="1" i="1" dirty="0" smtClean="0"/>
              <a:t> integrated health and social care for vulnerable people living at home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To </a:t>
            </a:r>
            <a:r>
              <a:rPr lang="en-US" sz="2400" dirty="0" err="1" smtClean="0"/>
              <a:t>utilise</a:t>
            </a:r>
            <a:r>
              <a:rPr lang="en-US" sz="2400" dirty="0" smtClean="0"/>
              <a:t> any solutions being used/developed in other countries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To identify key issues in the process of developing these solutions (getting from </a:t>
            </a:r>
            <a:r>
              <a:rPr lang="en-US" sz="2400" i="1" dirty="0" smtClean="0"/>
              <a:t>here</a:t>
            </a:r>
            <a:r>
              <a:rPr lang="en-US" sz="2400" dirty="0" smtClean="0"/>
              <a:t> to </a:t>
            </a:r>
            <a:r>
              <a:rPr lang="en-US" sz="2400" i="1" dirty="0" smtClean="0"/>
              <a:t>there</a:t>
            </a:r>
            <a:r>
              <a:rPr lang="en-US" sz="24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To articulate the socio-technical principles and processes that might inform these developments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088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347</Words>
  <Application>Microsoft Macintosh PowerPoint</Application>
  <PresentationFormat>Diavoorstelling (4:3)</PresentationFormat>
  <Paragraphs>89</Paragraphs>
  <Slides>8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 Theme</vt:lpstr>
      <vt:lpstr>The Socio-Technical Challenge of Caring for the Elderly at Home:  A Diagnosis Without a Design Solution</vt:lpstr>
      <vt:lpstr>The Need and the Problem</vt:lpstr>
      <vt:lpstr>Programme</vt:lpstr>
      <vt:lpstr>Who is involved in health and social care?</vt:lpstr>
      <vt:lpstr>What people ask for</vt:lpstr>
      <vt:lpstr>Aims and Issues</vt:lpstr>
      <vt:lpstr>PowerPoint-presentatie</vt:lpstr>
      <vt:lpstr>Searching for Solutions</vt:lpstr>
    </vt:vector>
  </TitlesOfParts>
  <Company>Loughborough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Socio-Technical Challenge of Caring for the Elderly at Home:  A Diagnosis Without a Design Solution</dc:title>
  <dc:creator>Ken Eason</dc:creator>
  <cp:lastModifiedBy>Hans Conings</cp:lastModifiedBy>
  <cp:revision>1</cp:revision>
  <dcterms:created xsi:type="dcterms:W3CDTF">2015-08-29T11:33:44Z</dcterms:created>
  <dcterms:modified xsi:type="dcterms:W3CDTF">2015-08-29T14:45:07Z</dcterms:modified>
</cp:coreProperties>
</file>