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20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EC955-B12C-CE4B-909C-B65EDC355809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A7C63-BDC3-1E4C-BF31-8452A755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2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7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1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2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8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2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3474-8627-A947-A788-D8D5249442DD}" type="datetimeFigureOut">
              <a:rPr lang="en-US" smtClean="0"/>
              <a:t>19-06-20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D2DBA-B8A8-EA4C-90DD-380924EE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7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823554"/>
            <a:ext cx="6365210" cy="6034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800" y="177224"/>
            <a:ext cx="825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ORGANIZATION DESIGN CHALLENGES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8478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41853"/>
            <a:ext cx="9144000" cy="5283200"/>
          </a:xfrm>
        </p:spPr>
        <p:txBody>
          <a:bodyPr>
            <a:noAutofit/>
          </a:bodyPr>
          <a:lstStyle/>
          <a:p>
            <a:pPr fontAlgn="base"/>
            <a:r>
              <a:rPr lang="en-US" sz="2600" b="1" dirty="0" smtClean="0">
                <a:solidFill>
                  <a:srgbClr val="000090"/>
                </a:solidFill>
              </a:rPr>
              <a:t>1. Assemble </a:t>
            </a:r>
            <a:r>
              <a:rPr lang="en-US" sz="2600" b="1" dirty="0">
                <a:solidFill>
                  <a:srgbClr val="000090"/>
                </a:solidFill>
              </a:rPr>
              <a:t>LA Smart City constituents to coalesce on Smart Parking purpose, system boundaries, mutual benefit? </a:t>
            </a:r>
            <a:r>
              <a:rPr lang="en-US" sz="2600" b="1" dirty="0" smtClean="0">
                <a:solidFill>
                  <a:srgbClr val="000090"/>
                </a:solidFill>
              </a:rPr>
              <a:t/>
            </a:r>
            <a:br>
              <a:rPr lang="en-US" sz="2600" b="1" dirty="0" smtClean="0">
                <a:solidFill>
                  <a:srgbClr val="000090"/>
                </a:solidFill>
              </a:rPr>
            </a:br>
            <a:r>
              <a:rPr lang="en-US" sz="2600" i="1" dirty="0" smtClean="0"/>
              <a:t>[</a:t>
            </a:r>
            <a:r>
              <a:rPr lang="en-US" sz="2600" i="1" dirty="0"/>
              <a:t>SMART Organization Design socio-ecological perspective</a:t>
            </a:r>
            <a:r>
              <a:rPr lang="en-US" sz="2600" i="1" dirty="0" smtClean="0"/>
              <a:t>]</a:t>
            </a: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Define </a:t>
            </a:r>
            <a:r>
              <a:rPr lang="en-US" sz="2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workflow and </a:t>
            </a:r>
            <a:r>
              <a:rPr lang="en-US" sz="2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measures required </a:t>
            </a:r>
            <a:r>
              <a:rPr lang="en-US" sz="2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an effective work system that results in Smart Parking Value Creation? </a:t>
            </a:r>
            <a:r>
              <a:rPr lang="en-US" sz="2500" i="1" dirty="0"/>
              <a:t>[SMART Organization Design socio-technical systems </a:t>
            </a:r>
            <a:r>
              <a:rPr lang="en-US" sz="2500" i="1" dirty="0" smtClean="0"/>
              <a:t>perspective]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600" b="1" dirty="0" smtClean="0">
                <a:solidFill>
                  <a:srgbClr val="008000"/>
                </a:solidFill>
              </a:rPr>
              <a:t>3. Enable </a:t>
            </a:r>
            <a:r>
              <a:rPr lang="en-US" sz="2600" b="1" dirty="0">
                <a:solidFill>
                  <a:srgbClr val="008000"/>
                </a:solidFill>
              </a:rPr>
              <a:t>the shift in IT to a larger strategic role regarding SMART Transportation within the LA ecosystem? </a:t>
            </a:r>
            <a:br>
              <a:rPr lang="en-US" sz="2600" b="1" dirty="0">
                <a:solidFill>
                  <a:srgbClr val="008000"/>
                </a:solidFill>
              </a:rPr>
            </a:br>
            <a:r>
              <a:rPr lang="en-US" sz="2600" i="1" dirty="0" smtClean="0">
                <a:solidFill>
                  <a:srgbClr val="000000"/>
                </a:solidFill>
              </a:rPr>
              <a:t>[</a:t>
            </a:r>
            <a:r>
              <a:rPr lang="en-US" sz="2600" i="1" dirty="0">
                <a:solidFill>
                  <a:srgbClr val="000000"/>
                </a:solidFill>
              </a:rPr>
              <a:t>SMART Organization Design socio-psychological perspective</a:t>
            </a:r>
            <a:r>
              <a:rPr lang="en-US" sz="2400" i="1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863" y="177224"/>
            <a:ext cx="9009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 Distinct + Inter-related, In-Parallel </a:t>
            </a:r>
          </a:p>
          <a:p>
            <a:pPr algn="ctr"/>
            <a:r>
              <a:rPr lang="en-US" sz="3200" b="1" u="sng" dirty="0" smtClean="0"/>
              <a:t>ORGANIZATION </a:t>
            </a:r>
            <a:r>
              <a:rPr lang="en-US" sz="3200" b="1" u="sng" dirty="0" smtClean="0"/>
              <a:t>DESIGN </a:t>
            </a:r>
            <a:r>
              <a:rPr lang="en-US" sz="3200" b="1" u="sng" dirty="0" smtClean="0"/>
              <a:t>CHALLENGES—90 Minutes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241745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9704"/>
            <a:ext cx="9144000" cy="2207896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000090"/>
                </a:solidFill>
              </a:rPr>
              <a:t>QUESTIONS </a:t>
            </a:r>
            <a:r>
              <a:rPr lang="en-US" sz="2800" b="1" u="sng" dirty="0">
                <a:solidFill>
                  <a:srgbClr val="000090"/>
                </a:solidFill>
              </a:rPr>
              <a:t>for </a:t>
            </a:r>
            <a:r>
              <a:rPr lang="en-US" sz="2800" b="1" u="sng" dirty="0" smtClean="0">
                <a:solidFill>
                  <a:srgbClr val="000090"/>
                </a:solidFill>
              </a:rPr>
              <a:t>UNDERSTANDING</a:t>
            </a:r>
            <a:r>
              <a:rPr lang="en-US" sz="2800" b="1" u="sng" dirty="0" smtClean="0">
                <a:solidFill>
                  <a:srgbClr val="000090"/>
                </a:solidFill>
              </a:rPr>
              <a:t>—20 </a:t>
            </a:r>
            <a:r>
              <a:rPr lang="en-US" sz="2800" b="1" u="sng" dirty="0" smtClean="0">
                <a:solidFill>
                  <a:srgbClr val="000090"/>
                </a:solidFill>
              </a:rPr>
              <a:t>Minutes </a:t>
            </a:r>
            <a:endParaRPr lang="en-US" sz="2800" b="1" u="sng" dirty="0">
              <a:solidFill>
                <a:srgbClr val="000090"/>
              </a:solidFill>
            </a:endParaRPr>
          </a:p>
          <a:p>
            <a:r>
              <a:rPr lang="en-US" sz="2800" b="1" dirty="0" smtClean="0">
                <a:solidFill>
                  <a:srgbClr val="000090"/>
                </a:solidFill>
              </a:rPr>
              <a:t>LA </a:t>
            </a:r>
            <a:r>
              <a:rPr lang="en-US" sz="2800" b="1" dirty="0">
                <a:solidFill>
                  <a:srgbClr val="000090"/>
                </a:solidFill>
              </a:rPr>
              <a:t>Metropolis Socio</a:t>
            </a:r>
            <a:r>
              <a:rPr lang="en-US" sz="2800" b="1" dirty="0" smtClean="0">
                <a:solidFill>
                  <a:srgbClr val="000090"/>
                </a:solidFill>
              </a:rPr>
              <a:t>-Technical </a:t>
            </a:r>
            <a:r>
              <a:rPr lang="en-US" sz="2800" b="1" dirty="0">
                <a:solidFill>
                  <a:srgbClr val="000090"/>
                </a:solidFill>
              </a:rPr>
              <a:t>System  </a:t>
            </a:r>
            <a:endParaRPr lang="en-US" sz="2800" b="1" dirty="0" smtClean="0">
              <a:solidFill>
                <a:srgbClr val="000090"/>
              </a:solidFill>
            </a:endParaRPr>
          </a:p>
          <a:p>
            <a:endParaRPr lang="en-US" sz="1000" b="1" dirty="0">
              <a:solidFill>
                <a:srgbClr val="000090"/>
              </a:solidFill>
            </a:endParaRPr>
          </a:p>
          <a:p>
            <a:pPr lvl="1" fontAlgn="base"/>
            <a:r>
              <a:rPr lang="en-US" sz="2200" b="1" dirty="0" smtClean="0">
                <a:solidFill>
                  <a:schemeClr val="tx1"/>
                </a:solidFill>
              </a:rPr>
              <a:t>a) </a:t>
            </a:r>
            <a:r>
              <a:rPr lang="en-US" b="1" dirty="0" smtClean="0">
                <a:solidFill>
                  <a:schemeClr val="tx1"/>
                </a:solidFill>
              </a:rPr>
              <a:t>What </a:t>
            </a:r>
            <a:r>
              <a:rPr lang="en-US" b="1" dirty="0">
                <a:solidFill>
                  <a:schemeClr val="tx1"/>
                </a:solidFill>
              </a:rPr>
              <a:t>are </a:t>
            </a:r>
            <a:r>
              <a:rPr lang="en-US" b="1" u="sng" dirty="0">
                <a:solidFill>
                  <a:schemeClr val="tx1"/>
                </a:solidFill>
              </a:rPr>
              <a:t>key </a:t>
            </a:r>
            <a:r>
              <a:rPr lang="en-US" b="1" u="sng" dirty="0" smtClean="0">
                <a:solidFill>
                  <a:schemeClr val="tx1"/>
                </a:solidFill>
              </a:rPr>
              <a:t>Activities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in the process of Smart Parking value creation? </a:t>
            </a:r>
          </a:p>
          <a:p>
            <a:r>
              <a:rPr lang="en-US" sz="2800" i="1" dirty="0">
                <a:solidFill>
                  <a:schemeClr val="tx1"/>
                </a:solidFill>
              </a:rPr>
              <a:t>e.g. parking inventory management, </a:t>
            </a:r>
            <a:r>
              <a:rPr lang="en-US" sz="2800" i="1" dirty="0" smtClean="0">
                <a:solidFill>
                  <a:schemeClr val="tx1"/>
                </a:solidFill>
              </a:rPr>
              <a:t>parking </a:t>
            </a:r>
            <a:r>
              <a:rPr lang="en-US" sz="2800" i="1" dirty="0">
                <a:solidFill>
                  <a:schemeClr val="tx1"/>
                </a:solidFill>
              </a:rPr>
              <a:t>of vehicles, payment for parking, maintenance of parking infrastructure </a:t>
            </a:r>
          </a:p>
          <a:p>
            <a:endParaRPr lang="en-US" sz="1000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 smtClean="0">
                <a:solidFill>
                  <a:schemeClr val="tx1"/>
                </a:solidFill>
              </a:rPr>
              <a:t>b) Who </a:t>
            </a:r>
            <a:r>
              <a:rPr lang="en-US" b="1" dirty="0">
                <a:solidFill>
                  <a:schemeClr val="tx1"/>
                </a:solidFill>
              </a:rPr>
              <a:t>are </a:t>
            </a:r>
            <a:r>
              <a:rPr lang="en-US" b="1" u="sng" dirty="0" smtClean="0">
                <a:solidFill>
                  <a:schemeClr val="tx1"/>
                </a:solidFill>
              </a:rPr>
              <a:t>major Actors </a:t>
            </a:r>
            <a:r>
              <a:rPr lang="en-US" b="1" dirty="0" smtClean="0">
                <a:solidFill>
                  <a:schemeClr val="tx1"/>
                </a:solidFill>
              </a:rPr>
              <a:t>– human + technical – in the </a:t>
            </a:r>
            <a:r>
              <a:rPr lang="en-US" b="1" dirty="0" smtClean="0">
                <a:solidFill>
                  <a:schemeClr val="tx1"/>
                </a:solidFill>
              </a:rPr>
              <a:t>service system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 lvl="1" fontAlgn="base"/>
            <a:r>
              <a:rPr lang="en-US" b="1" dirty="0" smtClean="0">
                <a:solidFill>
                  <a:schemeClr val="tx1"/>
                </a:solidFill>
              </a:rPr>
              <a:t>c) How does </a:t>
            </a:r>
            <a:r>
              <a:rPr lang="en-US" b="1" u="sng" dirty="0" smtClean="0">
                <a:solidFill>
                  <a:schemeClr val="tx1"/>
                </a:solidFill>
              </a:rPr>
              <a:t>Information</a:t>
            </a:r>
            <a:r>
              <a:rPr lang="en-US" b="1" dirty="0" smtClean="0">
                <a:solidFill>
                  <a:schemeClr val="tx1"/>
                </a:solidFill>
              </a:rPr>
              <a:t> get transferred among these roles? What are the feedback loops?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494473"/>
            <a:ext cx="9144000" cy="845377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Define W</a:t>
            </a:r>
            <a:r>
              <a:rPr lang="en-US" sz="3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orkflow + </a:t>
            </a:r>
            <a:r>
              <a:rPr lang="en-US" sz="3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en-US" sz="3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easures for </a:t>
            </a:r>
            <a:r>
              <a:rPr lang="en-US" sz="3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 effective W</a:t>
            </a:r>
            <a:r>
              <a:rPr lang="en-US" sz="3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ork System</a:t>
            </a:r>
            <a:r>
              <a:rPr lang="en-US" sz="29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8558"/>
            <a:ext cx="91439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008000"/>
                </a:solidFill>
              </a:rPr>
              <a:t>Example: </a:t>
            </a:r>
            <a:r>
              <a:rPr lang="en-US" sz="3400" b="1" dirty="0" smtClean="0"/>
              <a:t>Organization Design </a:t>
            </a:r>
            <a:r>
              <a:rPr lang="en-US" sz="3400" b="1" dirty="0"/>
              <a:t>C</a:t>
            </a:r>
            <a:r>
              <a:rPr lang="en-US" sz="3400" b="1" dirty="0" smtClean="0"/>
              <a:t>hallenge </a:t>
            </a:r>
            <a:r>
              <a:rPr lang="en-US" sz="3400" b="1" dirty="0" smtClean="0">
                <a:solidFill>
                  <a:srgbClr val="008000"/>
                </a:solidFill>
              </a:rPr>
              <a:t>FORMAT</a:t>
            </a:r>
            <a:endParaRPr lang="en-US" sz="3400" b="1" dirty="0">
              <a:solidFill>
                <a:srgbClr val="008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7249" y="1449704"/>
            <a:ext cx="86087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45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19" y="-505711"/>
            <a:ext cx="7327561" cy="770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63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98084"/>
            <a:ext cx="9144000" cy="3993118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en-US" sz="3100" b="1" u="sng" dirty="0">
                <a:solidFill>
                  <a:srgbClr val="000090"/>
                </a:solidFill>
              </a:rPr>
              <a:t>DESIGN </a:t>
            </a:r>
            <a:r>
              <a:rPr lang="en-US" sz="3100" b="1" u="sng" dirty="0" smtClean="0">
                <a:solidFill>
                  <a:srgbClr val="000090"/>
                </a:solidFill>
              </a:rPr>
              <a:t>TASK</a:t>
            </a:r>
            <a:r>
              <a:rPr lang="en-US" sz="3100" b="1" u="sng" dirty="0" smtClean="0">
                <a:solidFill>
                  <a:srgbClr val="000090"/>
                </a:solidFill>
              </a:rPr>
              <a:t>—70 </a:t>
            </a:r>
            <a:r>
              <a:rPr lang="en-US" sz="3100" b="1" u="sng" dirty="0" smtClean="0">
                <a:solidFill>
                  <a:srgbClr val="000090"/>
                </a:solidFill>
              </a:rPr>
              <a:t>Minutes</a:t>
            </a:r>
            <a:br>
              <a:rPr lang="en-US" sz="3100" b="1" u="sng" dirty="0" smtClean="0">
                <a:solidFill>
                  <a:srgbClr val="000090"/>
                </a:solidFill>
              </a:rPr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3100" b="1" dirty="0" smtClean="0"/>
              <a:t>How </a:t>
            </a:r>
            <a:r>
              <a:rPr lang="en-US" sz="3100" b="1" dirty="0"/>
              <a:t>might </a:t>
            </a:r>
            <a:r>
              <a:rPr lang="en-US" sz="3100" b="1" dirty="0" smtClean="0"/>
              <a:t>we design a </a:t>
            </a:r>
            <a:r>
              <a:rPr lang="en-US" sz="3100" b="1" u="sng" dirty="0"/>
              <a:t>W</a:t>
            </a:r>
            <a:r>
              <a:rPr lang="en-US" sz="3100" b="1" u="sng" dirty="0" smtClean="0"/>
              <a:t>orkflow</a:t>
            </a:r>
            <a:r>
              <a:rPr lang="en-US" sz="3100" b="1" dirty="0" smtClean="0"/>
              <a:t> </a:t>
            </a:r>
            <a:r>
              <a:rPr lang="en-US" sz="3100" b="1" dirty="0"/>
              <a:t>for key activities that jointly optimizes constituents needs and </a:t>
            </a:r>
            <a:r>
              <a:rPr lang="en-US" sz="3100" b="1" dirty="0" smtClean="0"/>
              <a:t>makes </a:t>
            </a:r>
            <a:r>
              <a:rPr lang="en-US" sz="3100" b="1" dirty="0"/>
              <a:t>optimal use of technology</a:t>
            </a:r>
            <a:r>
              <a:rPr lang="en-US" sz="3100" b="1" dirty="0" smtClean="0"/>
              <a:t>?</a:t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What </a:t>
            </a:r>
            <a:r>
              <a:rPr lang="en-US" sz="3100" b="1" dirty="0"/>
              <a:t>might be </a:t>
            </a:r>
            <a:r>
              <a:rPr lang="en-US" sz="3100" b="1" u="sng" dirty="0"/>
              <a:t>M</a:t>
            </a:r>
            <a:r>
              <a:rPr lang="en-US" sz="3100" b="1" u="sng" dirty="0" smtClean="0"/>
              <a:t>easured</a:t>
            </a:r>
            <a:r>
              <a:rPr lang="en-US" sz="3100" b="1" dirty="0" smtClean="0"/>
              <a:t> </a:t>
            </a:r>
            <a:r>
              <a:rPr lang="en-US" sz="3100" b="1" dirty="0"/>
              <a:t>in a way that learning can be scaled to the entire </a:t>
            </a:r>
            <a:r>
              <a:rPr lang="en-US" sz="3100" b="1" dirty="0" smtClean="0"/>
              <a:t>SMART PARKING </a:t>
            </a:r>
            <a:r>
              <a:rPr lang="en-US" sz="3100" b="1" dirty="0"/>
              <a:t>ecosystem for rapid innovation</a:t>
            </a:r>
            <a:r>
              <a:rPr lang="en-US" sz="2700" b="1" dirty="0"/>
              <a:t>? </a:t>
            </a:r>
            <a:r>
              <a:rPr lang="en-US" sz="2700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0" y="-130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Define the workflow and measures required for an effective work system that results in Smart Parking Value Creation? </a:t>
            </a:r>
            <a:br>
              <a:rPr lang="en-US" sz="3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000" b="1" i="1" dirty="0" smtClean="0"/>
              <a:t>[SMART Organization Design socio-technical systems  perspective</a:t>
            </a:r>
            <a:r>
              <a:rPr lang="en-US" sz="2800" b="1" i="1" dirty="0" smtClean="0"/>
              <a:t>]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51200" y="5946435"/>
            <a:ext cx="1231900" cy="0"/>
          </a:xfrm>
          <a:prstGeom prst="straightConnector1">
            <a:avLst/>
          </a:prstGeom>
          <a:ln w="5715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635500" y="5946435"/>
            <a:ext cx="1208568" cy="12762"/>
          </a:xfrm>
          <a:prstGeom prst="straightConnector1">
            <a:avLst/>
          </a:prstGeom>
          <a:ln w="5715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9777" y="6158433"/>
            <a:ext cx="6214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</a:rPr>
              <a:t>(‘Scouting Other Design Work’: 15 Minutes)</a:t>
            </a:r>
            <a:endParaRPr lang="en-US" sz="2400" b="1" dirty="0">
              <a:solidFill>
                <a:srgbClr val="00009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7249" y="1449704"/>
            <a:ext cx="86087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45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73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1. Assemble LA Smart City constituents to coalesce on Smart Parking purpose, system boundaries, mutual benefit?  [SMART Organization Design socio-ecological perspective]  2. Define the workflow and measures required for an effective work system that results in Smart Parking Value Creation? [SMART Organization Design socio-technical systems perspective]  3. Enable the shift in IT to a larger strategic role regarding SMART Transportation within the LA ecosystem?  [SMART Organization Design socio-psychological perspective]</vt:lpstr>
      <vt:lpstr> 2. Define Workflow + Measures for an effective Work System  </vt:lpstr>
      <vt:lpstr>PowerPoint Presentation</vt:lpstr>
      <vt:lpstr>DESIGN TASK—70 Minutes  How might we design a Workflow for key activities that jointly optimizes constituents needs and makes optimal use of technology?  What might be Measured in a way that learning can be scaled to the entire SMART PARKING ecosystem for rapid innovation?   </vt:lpstr>
    </vt:vector>
  </TitlesOfParts>
  <Company>Modern Times Productions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 Painter</dc:creator>
  <cp:lastModifiedBy>Bert Painter</cp:lastModifiedBy>
  <cp:revision>17</cp:revision>
  <dcterms:created xsi:type="dcterms:W3CDTF">2019-06-16T21:52:55Z</dcterms:created>
  <dcterms:modified xsi:type="dcterms:W3CDTF">2019-06-20T16:58:11Z</dcterms:modified>
</cp:coreProperties>
</file>