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NOW, we turn the MIC over to Jerry Power for a very brief presentation about this ‘INTELLIGENT IoT INTEGRATOR’.</a:t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397565" y="685488"/>
            <a:ext cx="606287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397565" y="4343400"/>
            <a:ext cx="6062870" cy="4566753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-224325" lvl="0" marL="4486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today’s design challenge, we will be focusing on the development of a “complex system”, namely, a </a:t>
            </a:r>
            <a:r>
              <a:rPr b="1" lang="en-US" sz="1600" u="sng"/>
              <a:t>SMART CITY</a:t>
            </a:r>
            <a:r>
              <a:rPr lang="en-US"/>
              <a:t>., a development that many would say began in Europe but has spread quickly to North America and around our world where, by the year 2050, 60% of the global population will live in cities. </a:t>
            </a:r>
            <a:endParaRPr/>
          </a:p>
          <a:p>
            <a:pPr indent="-224325" lvl="0" marL="4486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focus is on the urban environment that resides within </a:t>
            </a:r>
            <a:r>
              <a:rPr lang="en-US" u="sng"/>
              <a:t>Los Angeles County</a:t>
            </a:r>
            <a:r>
              <a:rPr lang="en-US"/>
              <a:t>, known as the </a:t>
            </a:r>
            <a:r>
              <a:rPr lang="en-US" u="sng"/>
              <a:t>Greater Los Angeles Metropolitan Area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91400" spcFirstLastPara="1" rIns="91400" wrap="square" tIns="4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is a range of definitions of a “SMART CITY”, but there is apparent consensus that:</a:t>
            </a:r>
            <a:br>
              <a:rPr lang="en-US"/>
            </a:br>
            <a:r>
              <a:rPr lang="en-US"/>
              <a:t>A SMART CITY incorporates ICT, IoT and digital technology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enhance the quality and performance of urban services such as energy, transportation and utilities,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order to reduce consumption, wastage, and overall costs.</a:t>
            </a:r>
            <a:br>
              <a:rPr lang="en-US"/>
            </a:br>
            <a:r>
              <a:rPr lang="en-US" sz="1400"/>
              <a:t>A SMART CITY is a “community” of SMART SERVICE SYSTEMS…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such as </a:t>
            </a:r>
            <a:r>
              <a:rPr b="1" lang="en-US" sz="1400"/>
              <a:t>smart </a:t>
            </a:r>
            <a:r>
              <a:rPr lang="en-US" sz="1400"/>
              <a:t>infrastructure, </a:t>
            </a:r>
            <a:r>
              <a:rPr b="1" lang="en-US" sz="1400"/>
              <a:t>smart</a:t>
            </a:r>
            <a:r>
              <a:rPr lang="en-US" sz="1400"/>
              <a:t> health systems, </a:t>
            </a:r>
            <a:r>
              <a:rPr b="1" lang="en-US" sz="1400"/>
              <a:t>smart</a:t>
            </a:r>
            <a:r>
              <a:rPr lang="en-US" sz="1400"/>
              <a:t> industry, </a:t>
            </a:r>
            <a:r>
              <a:rPr b="1" lang="en-US" sz="1400"/>
              <a:t>smart</a:t>
            </a:r>
            <a:r>
              <a:rPr lang="en-US" sz="1400"/>
              <a:t> education systems, </a:t>
            </a:r>
            <a:r>
              <a:rPr b="1" lang="en-US" sz="1400"/>
              <a:t>smart </a:t>
            </a:r>
            <a:r>
              <a:rPr lang="en-US" sz="1400"/>
              <a:t>security systems and </a:t>
            </a:r>
            <a:r>
              <a:rPr b="1" lang="en-US" sz="1400"/>
              <a:t>smart </a:t>
            </a:r>
            <a:r>
              <a:rPr lang="en-US" sz="1400"/>
              <a:t>transportation systems.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Our focus in this session will be a component of “smart transportation”, namely, SMART PARKING.</a:t>
            </a:r>
            <a:br>
              <a:rPr lang="en-US" sz="1400"/>
            </a:br>
            <a:endParaRPr/>
          </a:p>
        </p:txBody>
      </p:sp>
      <p:sp>
        <p:nvSpPr>
          <p:cNvPr id="150" name="Google Shape;150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focus in this session will be a component of “smart transportation”, namely, </a:t>
            </a:r>
            <a:r>
              <a:rPr b="1" lang="en-US" sz="1600"/>
              <a:t>SMART PARKING.</a:t>
            </a:r>
            <a:endParaRPr/>
          </a:p>
        </p:txBody>
      </p:sp>
      <p:sp>
        <p:nvSpPr>
          <p:cNvPr id="157" name="Google Shape;15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“SMART” Service System (such as SMART PARKING)  is a socio-economic-technical system that is a dynamic configuration of people, technology, information, and organization(s) connected by value propositions in mutual value co-creation,  AUGMENTED WITH COGNITIVE SYSTEMS (e.g. AI):  </a:t>
            </a:r>
            <a:br>
              <a:rPr lang="en-US"/>
            </a:br>
            <a:r>
              <a:rPr lang="en-US"/>
              <a:t>Spohrer, J. et al., (2017) “Steps toward a science of service systems”. Computer. 40 (1). </a:t>
            </a:r>
            <a:br>
              <a:rPr lang="en-US"/>
            </a:br>
            <a:r>
              <a:rPr lang="en-US"/>
              <a:t>Spohrer, J., et al., (2017) What Makes a System Smart?; in “The Human Side of Service Engineering” (pp.23-24)</a:t>
            </a:r>
            <a:br>
              <a:rPr lang="en-US"/>
            </a:br>
            <a:endParaRPr/>
          </a:p>
        </p:txBody>
      </p:sp>
      <p:sp>
        <p:nvSpPr>
          <p:cNvPr id="163" name="Google Shape;16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as identified by Jim Spohrer et al., “the current state of the art in smart service systems is MISSING a key component. All of the service system entities like ‘people and organizations’ have rights and responsibilities attached to them. However, not so for AI systems.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is this important? Because Rights and responsibilities are key to the development of TRUST, and trust is key to the development of collaborative interactions within a service system.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what’s missing in most smart service systems is a STABLE MEMBRANE that would encapsulate technology in a way favorable for co-operation of naturally intelligent and artificially intelligent systems.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here in the metropolis of LA, a public-private consortium led by USC Marshall School of Business &amp; Viterbi School of Engineering has developed an innovative platform called the Intelligent IoT Integrator (I3) that addresses many of these issues and has thereby been a catalyst for SMART CITY development in LA. </a:t>
            </a:r>
            <a:endParaRPr/>
          </a:p>
        </p:txBody>
      </p:sp>
      <p:sp>
        <p:nvSpPr>
          <p:cNvPr id="169" name="Google Shape;16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begin with a PRESENTATION by Jerry Power on the </a:t>
            </a:r>
            <a:r>
              <a:rPr b="1" lang="en-US"/>
              <a:t>Intelligent IoT Integrator</a:t>
            </a:r>
            <a:r>
              <a:rPr lang="en-US"/>
              <a:t> (</a:t>
            </a:r>
            <a:r>
              <a:rPr b="1" lang="en-US"/>
              <a:t>I3</a:t>
            </a:r>
            <a:r>
              <a:rPr lang="en-US"/>
              <a:t>), followed by a PANEL discussion with the 3 CIOs from LA County, LA City and Long Beach City who will provide an </a:t>
            </a:r>
            <a:r>
              <a:rPr lang="en-US" u="sng"/>
              <a:t>overview of the </a:t>
            </a:r>
            <a:r>
              <a:rPr b="1" lang="en-US" u="sng"/>
              <a:t>SMART CITY vision</a:t>
            </a:r>
            <a:r>
              <a:rPr lang="en-US" u="sng"/>
              <a:t> and in particular, the </a:t>
            </a:r>
            <a:r>
              <a:rPr b="1" lang="en-US" u="sng"/>
              <a:t>SMART PARKING initiative</a:t>
            </a:r>
            <a:endParaRPr/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>
  <p:cSld name="1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hyperlink" Target="http://i3.usc.ed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i3.usc.edu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4"/>
          <p:cNvGrpSpPr/>
          <p:nvPr/>
        </p:nvGrpSpPr>
        <p:grpSpPr>
          <a:xfrm>
            <a:off x="321733" y="321733"/>
            <a:ext cx="11548534" cy="6214534"/>
            <a:chOff x="321733" y="321733"/>
            <a:chExt cx="11548534" cy="6214534"/>
          </a:xfrm>
        </p:grpSpPr>
        <p:pic>
          <p:nvPicPr>
            <p:cNvPr descr="Untitled 2.png" id="91" name="Google Shape;91;p14"/>
            <p:cNvPicPr preferRelativeResize="0"/>
            <p:nvPr/>
          </p:nvPicPr>
          <p:blipFill rotWithShape="1">
            <a:blip r:embed="rId3">
              <a:alphaModFix/>
            </a:blip>
            <a:srcRect b="8785" l="0" r="-1" t="4767"/>
            <a:stretch/>
          </p:blipFill>
          <p:spPr>
            <a:xfrm>
              <a:off x="321733" y="321733"/>
              <a:ext cx="11548534" cy="62145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2" name="Google Shape;92;p14"/>
            <p:cNvGrpSpPr/>
            <p:nvPr/>
          </p:nvGrpSpPr>
          <p:grpSpPr>
            <a:xfrm>
              <a:off x="1329765" y="875335"/>
              <a:ext cx="9592236" cy="4689156"/>
              <a:chOff x="-345382" y="0"/>
              <a:chExt cx="6394821" cy="3126196"/>
            </a:xfrm>
          </p:grpSpPr>
          <p:sp>
            <p:nvSpPr>
              <p:cNvPr id="93" name="Google Shape;93;p14"/>
              <p:cNvSpPr txBox="1"/>
              <p:nvPr/>
            </p:nvSpPr>
            <p:spPr>
              <a:xfrm>
                <a:off x="-345382" y="0"/>
                <a:ext cx="6394821" cy="650240"/>
              </a:xfrm>
              <a:prstGeom prst="rect">
                <a:avLst/>
              </a:prstGeom>
              <a:solidFill>
                <a:srgbClr val="FFFFFF">
                  <a:alpha val="88627"/>
                </a:srgbClr>
              </a:solidFill>
              <a:ln cap="flat" cmpd="sng" w="57150">
                <a:solidFill>
                  <a:srgbClr val="00009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200" u="none" cap="none" strike="noStrike">
                    <a:solidFill>
                      <a:srgbClr val="1F386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Conceptual Foundation for SmarT Organization Design</a:t>
                </a:r>
                <a:endParaRPr b="1" i="0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rgbClr val="1F386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(In a Digital, Hyper-Connected &amp; Time-Compressed World)</a:t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4"/>
              <p:cNvSpPr/>
              <p:nvPr/>
            </p:nvSpPr>
            <p:spPr>
              <a:xfrm>
                <a:off x="1267097" y="888274"/>
                <a:ext cx="2748280" cy="1322705"/>
              </a:xfrm>
              <a:prstGeom prst="ellipse">
                <a:avLst/>
              </a:prstGeom>
              <a:solidFill>
                <a:schemeClr val="lt1">
                  <a:alpha val="82745"/>
                </a:schemeClr>
              </a:solidFill>
              <a:ln cap="flat" cmpd="sng" w="38100">
                <a:solidFill>
                  <a:srgbClr val="0000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4"/>
              <p:cNvSpPr txBox="1"/>
              <p:nvPr/>
            </p:nvSpPr>
            <p:spPr>
              <a:xfrm>
                <a:off x="1613807" y="921476"/>
                <a:ext cx="2015490" cy="814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4472C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SOCIO-ECOLOGICAL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4472C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Perspective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2312125" y="1763486"/>
                <a:ext cx="2707640" cy="1362710"/>
              </a:xfrm>
              <a:prstGeom prst="ellipse">
                <a:avLst/>
              </a:prstGeom>
              <a:solidFill>
                <a:srgbClr val="FFFFFF">
                  <a:alpha val="80000"/>
                </a:srgbClr>
              </a:solidFill>
              <a:ln cap="flat" cmpd="sng" w="38100">
                <a:solidFill>
                  <a:srgbClr val="0000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4"/>
              <p:cNvSpPr txBox="1"/>
              <p:nvPr/>
            </p:nvSpPr>
            <p:spPr>
              <a:xfrm>
                <a:off x="3259727" y="2089149"/>
                <a:ext cx="1661529" cy="774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4472C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SOCIO-TECHNICAL SYSTEMS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4472C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Perspective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209005" y="1776548"/>
                <a:ext cx="2785745" cy="1322705"/>
              </a:xfrm>
              <a:prstGeom prst="ellipse">
                <a:avLst/>
              </a:prstGeom>
              <a:solidFill>
                <a:srgbClr val="FFFFFF">
                  <a:alpha val="81960"/>
                </a:srgbClr>
              </a:solidFill>
              <a:ln cap="flat" cmpd="sng" w="38100">
                <a:solidFill>
                  <a:srgbClr val="0000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4"/>
              <p:cNvSpPr txBox="1"/>
              <p:nvPr/>
            </p:nvSpPr>
            <p:spPr>
              <a:xfrm>
                <a:off x="418011" y="2144485"/>
                <a:ext cx="1403713" cy="727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4472C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SOCIO-PSYCHOLOGICAL </a:t>
                </a:r>
                <a:endParaRPr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4472C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Perspective</a:t>
                </a:r>
                <a:endParaRPr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>
                <a:off x="1802674" y="1737360"/>
                <a:ext cx="1536700" cy="731520"/>
              </a:xfrm>
              <a:prstGeom prst="ellipse">
                <a:avLst/>
              </a:prstGeom>
              <a:solidFill>
                <a:srgbClr val="FFFFFF">
                  <a:alpha val="81960"/>
                </a:srgbClr>
              </a:solidFill>
              <a:ln cap="flat" cmpd="sng" w="57150">
                <a:solidFill>
                  <a:srgbClr val="00009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4"/>
              <p:cNvSpPr txBox="1"/>
              <p:nvPr/>
            </p:nvSpPr>
            <p:spPr>
              <a:xfrm>
                <a:off x="1905007" y="1768929"/>
                <a:ext cx="1383568" cy="6594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1F386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Integral System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1F386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Participative 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rgbClr val="1F386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DESIGN PROCESS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3"/>
          <p:cNvGrpSpPr/>
          <p:nvPr/>
        </p:nvGrpSpPr>
        <p:grpSpPr>
          <a:xfrm>
            <a:off x="8563855" y="1722284"/>
            <a:ext cx="403891" cy="417820"/>
            <a:chOff x="4894263" y="4191000"/>
            <a:chExt cx="276225" cy="285751"/>
          </a:xfrm>
        </p:grpSpPr>
        <p:sp>
          <p:nvSpPr>
            <p:cNvPr id="231" name="Google Shape;231;p23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3"/>
          <p:cNvGrpSpPr/>
          <p:nvPr/>
        </p:nvGrpSpPr>
        <p:grpSpPr>
          <a:xfrm>
            <a:off x="8229601" y="4210178"/>
            <a:ext cx="403891" cy="417820"/>
            <a:chOff x="4894263" y="4191000"/>
            <a:chExt cx="276225" cy="285751"/>
          </a:xfrm>
        </p:grpSpPr>
        <p:sp>
          <p:nvSpPr>
            <p:cNvPr id="236" name="Google Shape;236;p23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23"/>
          <p:cNvGrpSpPr/>
          <p:nvPr/>
        </p:nvGrpSpPr>
        <p:grpSpPr>
          <a:xfrm>
            <a:off x="7575144" y="2863427"/>
            <a:ext cx="403891" cy="417820"/>
            <a:chOff x="4894263" y="4191000"/>
            <a:chExt cx="276225" cy="285751"/>
          </a:xfrm>
        </p:grpSpPr>
        <p:sp>
          <p:nvSpPr>
            <p:cNvPr id="241" name="Google Shape;241;p23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3"/>
          <p:cNvGrpSpPr/>
          <p:nvPr/>
        </p:nvGrpSpPr>
        <p:grpSpPr>
          <a:xfrm>
            <a:off x="4660474" y="3943278"/>
            <a:ext cx="403891" cy="417820"/>
            <a:chOff x="3136473" y="3943278"/>
            <a:chExt cx="403891" cy="417820"/>
          </a:xfrm>
        </p:grpSpPr>
        <p:sp>
          <p:nvSpPr>
            <p:cNvPr id="246" name="Google Shape;246;p23"/>
            <p:cNvSpPr/>
            <p:nvPr/>
          </p:nvSpPr>
          <p:spPr>
            <a:xfrm>
              <a:off x="3240927" y="4140582"/>
              <a:ext cx="194982" cy="220516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3136473" y="3943278"/>
              <a:ext cx="403891" cy="359789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3206109" y="4012914"/>
              <a:ext cx="264618" cy="211231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3275746" y="4084873"/>
              <a:ext cx="125345" cy="8124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23"/>
          <p:cNvGrpSpPr/>
          <p:nvPr/>
        </p:nvGrpSpPr>
        <p:grpSpPr>
          <a:xfrm>
            <a:off x="3570154" y="2102523"/>
            <a:ext cx="403891" cy="417820"/>
            <a:chOff x="4894263" y="4191000"/>
            <a:chExt cx="276225" cy="285751"/>
          </a:xfrm>
        </p:grpSpPr>
        <p:sp>
          <p:nvSpPr>
            <p:cNvPr id="251" name="Google Shape;251;p23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23"/>
          <p:cNvGrpSpPr/>
          <p:nvPr/>
        </p:nvGrpSpPr>
        <p:grpSpPr>
          <a:xfrm>
            <a:off x="5007677" y="1461745"/>
            <a:ext cx="403891" cy="417820"/>
            <a:chOff x="4894263" y="4191000"/>
            <a:chExt cx="276225" cy="285751"/>
          </a:xfrm>
        </p:grpSpPr>
        <p:sp>
          <p:nvSpPr>
            <p:cNvPr id="256" name="Google Shape;256;p23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3"/>
          <p:cNvSpPr txBox="1"/>
          <p:nvPr/>
        </p:nvSpPr>
        <p:spPr>
          <a:xfrm>
            <a:off x="3039871" y="1254192"/>
            <a:ext cx="650681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Intelligent IOT Integrator (I</a:t>
            </a:r>
            <a:r>
              <a:rPr b="1" baseline="30000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Southern California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joint project: Marshall and Viterbi</a:t>
            </a:r>
            <a:endParaRPr/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3"/>
          <p:cNvSpPr/>
          <p:nvPr/>
        </p:nvSpPr>
        <p:spPr>
          <a:xfrm>
            <a:off x="11538237" y="6395579"/>
            <a:ext cx="5950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1793"/>
            <a:ext cx="12192000" cy="550216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3"/>
          <p:cNvSpPr txBox="1"/>
          <p:nvPr/>
        </p:nvSpPr>
        <p:spPr>
          <a:xfrm>
            <a:off x="2828020" y="923694"/>
            <a:ext cx="9164815" cy="2940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Southern California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Joint Project: Led by Marshall and Viterbi</a:t>
            </a:r>
            <a:endParaRPr/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3"/>
          <p:cNvSpPr txBox="1"/>
          <p:nvPr/>
        </p:nvSpPr>
        <p:spPr>
          <a:xfrm>
            <a:off x="689887" y="5227248"/>
            <a:ext cx="9164815" cy="6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I3.usc.edu</a:t>
            </a:r>
            <a:endParaRPr/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3"/>
          <p:cNvSpPr txBox="1"/>
          <p:nvPr/>
        </p:nvSpPr>
        <p:spPr>
          <a:xfrm>
            <a:off x="284350" y="0"/>
            <a:ext cx="8870400" cy="576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For more information, please visit </a:t>
            </a:r>
            <a:r>
              <a:rPr b="1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http://i3.usc.edu/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838200" y="187033"/>
            <a:ext cx="10515600" cy="605078"/>
          </a:xfrm>
          <a:prstGeom prst="rect">
            <a:avLst/>
          </a:prstGeom>
          <a:gradFill>
            <a:gsLst>
              <a:gs pos="0">
                <a:srgbClr val="92AAEA"/>
              </a:gs>
              <a:gs pos="50000">
                <a:srgbClr val="BDCAF0"/>
              </a:gs>
              <a:gs pos="100000">
                <a:srgbClr val="DEE4F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21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‘Whole/Integral System’ Organization Design = </a:t>
            </a:r>
            <a:br>
              <a:rPr b="1" lang="en-US" sz="21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16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Socio-Ecological + Socio-Psychological + Socio-Technical Systems</a:t>
            </a:r>
            <a:endParaRPr b="1" sz="216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Google Shape;108;p15"/>
          <p:cNvGrpSpPr/>
          <p:nvPr/>
        </p:nvGrpSpPr>
        <p:grpSpPr>
          <a:xfrm>
            <a:off x="252106" y="522515"/>
            <a:ext cx="11478338" cy="6202412"/>
            <a:chOff x="-249090" y="1945205"/>
            <a:chExt cx="7106160" cy="3424338"/>
          </a:xfrm>
        </p:grpSpPr>
        <p:grpSp>
          <p:nvGrpSpPr>
            <p:cNvPr id="109" name="Google Shape;109;p15"/>
            <p:cNvGrpSpPr/>
            <p:nvPr/>
          </p:nvGrpSpPr>
          <p:grpSpPr>
            <a:xfrm>
              <a:off x="-249090" y="1945205"/>
              <a:ext cx="7106160" cy="3424338"/>
              <a:chOff x="-1452659" y="-540086"/>
              <a:chExt cx="7106160" cy="3424338"/>
            </a:xfrm>
          </p:grpSpPr>
          <p:sp>
            <p:nvSpPr>
              <p:cNvPr id="110" name="Google Shape;110;p15"/>
              <p:cNvSpPr/>
              <p:nvPr/>
            </p:nvSpPr>
            <p:spPr>
              <a:xfrm>
                <a:off x="777659" y="0"/>
                <a:ext cx="2472670" cy="1730551"/>
              </a:xfrm>
              <a:prstGeom prst="ellipse">
                <a:avLst/>
              </a:prstGeom>
              <a:solidFill>
                <a:srgbClr val="FFFFFF">
                  <a:alpha val="48627"/>
                </a:srgbClr>
              </a:solidFill>
              <a:ln cap="flat" cmpd="sng" w="38100">
                <a:solidFill>
                  <a:srgbClr val="0000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5"/>
              <p:cNvSpPr txBox="1"/>
              <p:nvPr/>
            </p:nvSpPr>
            <p:spPr>
              <a:xfrm>
                <a:off x="1012351" y="-540086"/>
                <a:ext cx="1902311" cy="769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SOCIO-ECOLOGICAL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Perspective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1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1732339" y="1069399"/>
                <a:ext cx="2342212" cy="1814853"/>
              </a:xfrm>
              <a:prstGeom prst="ellipse">
                <a:avLst/>
              </a:prstGeom>
              <a:solidFill>
                <a:srgbClr val="FFFFFF">
                  <a:alpha val="48627"/>
                </a:srgbClr>
              </a:solidFill>
              <a:ln cap="flat" cmpd="sng" w="38100">
                <a:solidFill>
                  <a:srgbClr val="0000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5"/>
              <p:cNvSpPr txBox="1"/>
              <p:nvPr/>
            </p:nvSpPr>
            <p:spPr>
              <a:xfrm>
                <a:off x="4035215" y="1661241"/>
                <a:ext cx="1618286" cy="563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SOCIO-TECHNICAL SYSTEMS</a:t>
                </a:r>
                <a:endParaRPr b="1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Perspective</a:t>
                </a:r>
                <a:endParaRPr b="1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1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-71925" y="1094114"/>
                <a:ext cx="2431435" cy="1756207"/>
              </a:xfrm>
              <a:prstGeom prst="ellipse">
                <a:avLst/>
              </a:prstGeom>
              <a:solidFill>
                <a:srgbClr val="FFFFFF">
                  <a:alpha val="48627"/>
                </a:srgbClr>
              </a:solidFill>
              <a:ln cap="flat" cmpd="sng" w="38100">
                <a:solidFill>
                  <a:srgbClr val="00009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5"/>
              <p:cNvSpPr txBox="1"/>
              <p:nvPr/>
            </p:nvSpPr>
            <p:spPr>
              <a:xfrm>
                <a:off x="-1452659" y="1573769"/>
                <a:ext cx="1404420" cy="63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SOCIO-PSYCHOLOGICAL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Calibri"/>
                  <a:buNone/>
                </a:pPr>
                <a:r>
                  <a:rPr b="1" i="0" lang="en-US" sz="16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Perspective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116;p15"/>
            <p:cNvSpPr/>
            <p:nvPr/>
          </p:nvSpPr>
          <p:spPr>
            <a:xfrm>
              <a:off x="2551844" y="3638992"/>
              <a:ext cx="1306077" cy="1029283"/>
            </a:xfrm>
            <a:prstGeom prst="ellipse">
              <a:avLst/>
            </a:prstGeom>
            <a:solidFill>
              <a:srgbClr val="FFFFFF"/>
            </a:solidFill>
            <a:ln cap="flat" cmpd="sng" w="57150">
              <a:solidFill>
                <a:srgbClr val="0000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2670971" y="3685666"/>
              <a:ext cx="1109483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</a:t>
              </a: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tegral System </a:t>
              </a:r>
              <a:endPara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Participative DESIGN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</a:t>
              </a:r>
              <a:endPara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0" y="719666"/>
            <a:ext cx="11970327" cy="6367133"/>
            <a:chOff x="0" y="719666"/>
            <a:chExt cx="11970327" cy="6367133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719666"/>
              <a:ext cx="11970327" cy="60621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extrusionOk="0" fill="none" h="120000" w="120000">
                  <a:moveTo>
                    <a:pt x="-10000" y="0"/>
                  </a:moveTo>
                  <a:close/>
                </a:path>
                <a:path extrusionOk="0" fill="none" h="120000" w="120000">
                  <a:moveTo>
                    <a:pt x="-10000" y="22500"/>
                  </a:moveTo>
                  <a:lnTo>
                    <a:pt x="-46000" y="135000"/>
                  </a:lnTo>
                </a:path>
              </a:pathLst>
            </a:custGeom>
            <a:noFill/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" name="Google Shape;120;p15"/>
            <p:cNvCxnSpPr>
              <a:endCxn id="116" idx="0"/>
            </p:cNvCxnSpPr>
            <p:nvPr/>
          </p:nvCxnSpPr>
          <p:spPr>
            <a:xfrm>
              <a:off x="4945590" y="1683927"/>
              <a:ext cx="885600" cy="19065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" name="Google Shape;121;p15"/>
            <p:cNvCxnSpPr>
              <a:endCxn id="116" idx="0"/>
            </p:cNvCxnSpPr>
            <p:nvPr/>
          </p:nvCxnSpPr>
          <p:spPr>
            <a:xfrm flipH="1">
              <a:off x="5831190" y="1629627"/>
              <a:ext cx="744300" cy="19608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15"/>
            <p:cNvCxnSpPr>
              <a:stCxn id="116" idx="0"/>
            </p:cNvCxnSpPr>
            <p:nvPr/>
          </p:nvCxnSpPr>
          <p:spPr>
            <a:xfrm flipH="1" rot="10800000">
              <a:off x="5831190" y="2196327"/>
              <a:ext cx="1688700" cy="13941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23" name="Google Shape;123;p15"/>
            <p:cNvSpPr txBox="1"/>
            <p:nvPr/>
          </p:nvSpPr>
          <p:spPr>
            <a:xfrm>
              <a:off x="4484737" y="2082326"/>
              <a:ext cx="744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EFI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5332921" y="1946364"/>
              <a:ext cx="1105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StarLab Alliance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5"/>
            <p:cNvSpPr txBox="1"/>
            <p:nvPr/>
          </p:nvSpPr>
          <p:spPr>
            <a:xfrm>
              <a:off x="6468353" y="2036541"/>
              <a:ext cx="744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HTT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5"/>
            <p:cNvSpPr txBox="1"/>
            <p:nvPr/>
          </p:nvSpPr>
          <p:spPr>
            <a:xfrm rot="-1573312">
              <a:off x="6686801" y="2644992"/>
              <a:ext cx="13498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LA SMART CITY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7;p15"/>
            <p:cNvCxnSpPr/>
            <p:nvPr/>
          </p:nvCxnSpPr>
          <p:spPr>
            <a:xfrm flipH="1">
              <a:off x="2955105" y="4946469"/>
              <a:ext cx="1921695" cy="1191865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8" name="Google Shape;128;p15"/>
            <p:cNvCxnSpPr/>
            <p:nvPr/>
          </p:nvCxnSpPr>
          <p:spPr>
            <a:xfrm rot="10800000">
              <a:off x="2482361" y="4861711"/>
              <a:ext cx="2438120" cy="93468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9" name="Google Shape;129;p15"/>
            <p:cNvCxnSpPr/>
            <p:nvPr/>
          </p:nvCxnSpPr>
          <p:spPr>
            <a:xfrm flipH="1">
              <a:off x="4412812" y="4955177"/>
              <a:ext cx="455213" cy="1708292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0" name="Google Shape;130;p15"/>
            <p:cNvCxnSpPr>
              <a:endCxn id="112" idx="6"/>
            </p:cNvCxnSpPr>
            <p:nvPr/>
          </p:nvCxnSpPr>
          <p:spPr>
            <a:xfrm>
              <a:off x="6760820" y="4990130"/>
              <a:ext cx="2419200" cy="912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" name="Google Shape;131;p15"/>
            <p:cNvCxnSpPr>
              <a:endCxn id="112" idx="5"/>
            </p:cNvCxnSpPr>
            <p:nvPr/>
          </p:nvCxnSpPr>
          <p:spPr>
            <a:xfrm>
              <a:off x="6760870" y="4990129"/>
              <a:ext cx="1865100" cy="12534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15"/>
            <p:cNvCxnSpPr/>
            <p:nvPr/>
          </p:nvCxnSpPr>
          <p:spPr>
            <a:xfrm>
              <a:off x="6760894" y="4955177"/>
              <a:ext cx="545597" cy="176975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3" name="Google Shape;133;p15"/>
            <p:cNvSpPr txBox="1"/>
            <p:nvPr/>
          </p:nvSpPr>
          <p:spPr>
            <a:xfrm>
              <a:off x="2744278" y="4403377"/>
              <a:ext cx="744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EFI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5"/>
            <p:cNvSpPr txBox="1"/>
            <p:nvPr/>
          </p:nvSpPr>
          <p:spPr>
            <a:xfrm>
              <a:off x="7746281" y="4522458"/>
              <a:ext cx="744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EFI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2651854" y="5021225"/>
              <a:ext cx="1105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StarLab Alliance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7881368" y="5141903"/>
              <a:ext cx="11055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StarLab Alliance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3695786" y="5834399"/>
              <a:ext cx="744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HTT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5"/>
            <p:cNvSpPr txBox="1"/>
            <p:nvPr/>
          </p:nvSpPr>
          <p:spPr>
            <a:xfrm>
              <a:off x="7412606" y="5965842"/>
              <a:ext cx="744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08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8080"/>
                  </a:solidFill>
                  <a:latin typeface="Arial"/>
                  <a:ea typeface="Arial"/>
                  <a:cs typeface="Arial"/>
                  <a:sym typeface="Arial"/>
                </a:rPr>
                <a:t>HTT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 rot="-2284453">
              <a:off x="4516413" y="5585259"/>
              <a:ext cx="13498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LA SMART CITY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 txBox="1"/>
            <p:nvPr/>
          </p:nvSpPr>
          <p:spPr>
            <a:xfrm rot="3336212">
              <a:off x="6060124" y="6024170"/>
              <a:ext cx="13498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LA SMART CITY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1" name="Google Shape;141;p15"/>
            <p:cNvCxnSpPr>
              <a:stCxn id="116" idx="0"/>
            </p:cNvCxnSpPr>
            <p:nvPr/>
          </p:nvCxnSpPr>
          <p:spPr>
            <a:xfrm rot="10800000">
              <a:off x="4038990" y="2405727"/>
              <a:ext cx="1792200" cy="1184700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2" name="Google Shape;142;p15"/>
            <p:cNvSpPr txBox="1"/>
            <p:nvPr/>
          </p:nvSpPr>
          <p:spPr>
            <a:xfrm rot="807760">
              <a:off x="3911435" y="3049634"/>
              <a:ext cx="12778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Healthcare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3" name="Google Shape;143;p15"/>
            <p:cNvCxnSpPr/>
            <p:nvPr/>
          </p:nvCxnSpPr>
          <p:spPr>
            <a:xfrm rot="10800000">
              <a:off x="2842789" y="4173649"/>
              <a:ext cx="2034011" cy="781528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4" name="Google Shape;144;p15"/>
            <p:cNvSpPr txBox="1"/>
            <p:nvPr/>
          </p:nvSpPr>
          <p:spPr>
            <a:xfrm rot="1261592">
              <a:off x="3221866" y="4025894"/>
              <a:ext cx="12778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Healthcare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15"/>
            <p:cNvCxnSpPr/>
            <p:nvPr/>
          </p:nvCxnSpPr>
          <p:spPr>
            <a:xfrm flipH="1" rot="10800000">
              <a:off x="6798478" y="4118912"/>
              <a:ext cx="2021113" cy="836266"/>
            </a:xfrm>
            <a:prstGeom prst="straightConnector1">
              <a:avLst/>
            </a:prstGeom>
            <a:noFill/>
            <a:ln cap="flat" cmpd="sng" w="9525">
              <a:solidFill>
                <a:srgbClr val="3E6E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6" name="Google Shape;146;p15"/>
            <p:cNvSpPr txBox="1"/>
            <p:nvPr/>
          </p:nvSpPr>
          <p:spPr>
            <a:xfrm rot="-1427031">
              <a:off x="7105803" y="4071170"/>
              <a:ext cx="12778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rPr>
                <a:t>Healthcare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152" name="Google Shape;1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/>
        </p:nvSpPr>
        <p:spPr>
          <a:xfrm>
            <a:off x="180443" y="6038163"/>
            <a:ext cx="11798149" cy="677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‘SMART CITY’ DEVELOPMENT in  LOS ANGELES, CA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159" name="Google Shape;1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2705" y="224118"/>
            <a:ext cx="8247529" cy="6633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ctrTitle"/>
          </p:nvPr>
        </p:nvSpPr>
        <p:spPr>
          <a:xfrm>
            <a:off x="730737" y="3765562"/>
            <a:ext cx="10407675" cy="2746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b="1" lang="en-US" sz="3240"/>
              <a:t> </a:t>
            </a:r>
            <a:br>
              <a:rPr b="1" lang="en-US" sz="3240"/>
            </a:br>
            <a:r>
              <a:rPr b="1" lang="en-US" sz="3959"/>
              <a:t>“SMART” Service System </a:t>
            </a:r>
            <a:br>
              <a:rPr b="1" lang="en-US" sz="3240"/>
            </a:br>
            <a:r>
              <a:rPr b="1" lang="en-US" sz="3240"/>
              <a:t>is a socio-economic-technical system </a:t>
            </a:r>
            <a:br>
              <a:rPr b="1" lang="en-US" sz="3240"/>
            </a:br>
            <a:r>
              <a:rPr b="1" lang="en-US" sz="3240"/>
              <a:t>that is a dynamic configuration of </a:t>
            </a:r>
            <a:br>
              <a:rPr b="1" lang="en-US" sz="3240"/>
            </a:br>
            <a:r>
              <a:rPr b="1" lang="en-US" sz="3240"/>
              <a:t>people, technology, information, and organization(s) connected by value propositions for mutual value co-creation,  </a:t>
            </a:r>
            <a:r>
              <a:rPr b="1" i="1" lang="en-US" sz="3240"/>
              <a:t>AUGMENTED WITH COGNITIVE SYSTEMS (e.g. AI) </a:t>
            </a:r>
            <a:br>
              <a:rPr b="1" lang="en-US" sz="3240"/>
            </a:br>
            <a:r>
              <a:rPr lang="en-US" sz="3240"/>
              <a:t> </a:t>
            </a:r>
            <a:br>
              <a:rPr lang="en-US" sz="1800"/>
            </a:br>
            <a:r>
              <a:rPr lang="en-US" sz="1979"/>
              <a:t>Spohrer, J. et al., (2017) “Steps toward a science of service systems”. Computer. 40 (1). </a:t>
            </a:r>
            <a:br>
              <a:rPr lang="en-US" sz="1979"/>
            </a:br>
            <a:r>
              <a:rPr lang="en-US" sz="1979"/>
              <a:t>Spohrer, J., et al., (2017) What Makes a System Smart?; in “The Human Side of Service Engineering”</a:t>
            </a:r>
            <a:endParaRPr sz="1979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203" y="1339420"/>
            <a:ext cx="8055507" cy="51663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695940" y="139161"/>
            <a:ext cx="11013252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Smart Service Systems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MISSING STABLE MEMBRANE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Co-operation between Naturally Intelligent &amp; Artificially Intelligent Systems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>
            <a:off x="8563855" y="1722284"/>
            <a:ext cx="403891" cy="417820"/>
            <a:chOff x="4894263" y="4191000"/>
            <a:chExt cx="276225" cy="285751"/>
          </a:xfrm>
        </p:grpSpPr>
        <p:sp>
          <p:nvSpPr>
            <p:cNvPr id="178" name="Google Shape;178;p20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20"/>
          <p:cNvGrpSpPr/>
          <p:nvPr/>
        </p:nvGrpSpPr>
        <p:grpSpPr>
          <a:xfrm>
            <a:off x="8229601" y="4210178"/>
            <a:ext cx="403891" cy="417820"/>
            <a:chOff x="4894263" y="4191000"/>
            <a:chExt cx="276225" cy="285751"/>
          </a:xfrm>
        </p:grpSpPr>
        <p:sp>
          <p:nvSpPr>
            <p:cNvPr id="183" name="Google Shape;183;p20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20"/>
          <p:cNvGrpSpPr/>
          <p:nvPr/>
        </p:nvGrpSpPr>
        <p:grpSpPr>
          <a:xfrm>
            <a:off x="7575144" y="2863427"/>
            <a:ext cx="403891" cy="417820"/>
            <a:chOff x="4894263" y="4191000"/>
            <a:chExt cx="276225" cy="285751"/>
          </a:xfrm>
        </p:grpSpPr>
        <p:sp>
          <p:nvSpPr>
            <p:cNvPr id="188" name="Google Shape;188;p20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20"/>
          <p:cNvGrpSpPr/>
          <p:nvPr/>
        </p:nvGrpSpPr>
        <p:grpSpPr>
          <a:xfrm>
            <a:off x="4660474" y="3943278"/>
            <a:ext cx="403891" cy="417820"/>
            <a:chOff x="3136473" y="3943278"/>
            <a:chExt cx="403891" cy="417820"/>
          </a:xfrm>
        </p:grpSpPr>
        <p:sp>
          <p:nvSpPr>
            <p:cNvPr id="193" name="Google Shape;193;p20"/>
            <p:cNvSpPr/>
            <p:nvPr/>
          </p:nvSpPr>
          <p:spPr>
            <a:xfrm>
              <a:off x="3240927" y="4140582"/>
              <a:ext cx="194982" cy="220516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3136473" y="3943278"/>
              <a:ext cx="403891" cy="359789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3206109" y="4012914"/>
              <a:ext cx="264618" cy="211231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0"/>
            <p:cNvSpPr/>
            <p:nvPr/>
          </p:nvSpPr>
          <p:spPr>
            <a:xfrm>
              <a:off x="3275746" y="4084873"/>
              <a:ext cx="125345" cy="8124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0"/>
          <p:cNvGrpSpPr/>
          <p:nvPr/>
        </p:nvGrpSpPr>
        <p:grpSpPr>
          <a:xfrm>
            <a:off x="3570154" y="2102523"/>
            <a:ext cx="403891" cy="417820"/>
            <a:chOff x="4894263" y="4191000"/>
            <a:chExt cx="276225" cy="285751"/>
          </a:xfrm>
        </p:grpSpPr>
        <p:sp>
          <p:nvSpPr>
            <p:cNvPr id="198" name="Google Shape;198;p20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0"/>
          <p:cNvGrpSpPr/>
          <p:nvPr/>
        </p:nvGrpSpPr>
        <p:grpSpPr>
          <a:xfrm>
            <a:off x="5007677" y="1461745"/>
            <a:ext cx="403891" cy="417820"/>
            <a:chOff x="4894263" y="4191000"/>
            <a:chExt cx="276225" cy="285751"/>
          </a:xfrm>
        </p:grpSpPr>
        <p:sp>
          <p:nvSpPr>
            <p:cNvPr id="203" name="Google Shape;203;p20"/>
            <p:cNvSpPr/>
            <p:nvPr/>
          </p:nvSpPr>
          <p:spPr>
            <a:xfrm>
              <a:off x="4965700" y="4325938"/>
              <a:ext cx="133350" cy="150813"/>
            </a:xfrm>
            <a:custGeom>
              <a:rect b="b" l="l" r="r" t="t"/>
              <a:pathLst>
                <a:path extrusionOk="0" h="479" w="420">
                  <a:moveTo>
                    <a:pt x="239" y="347"/>
                  </a:moveTo>
                  <a:lnTo>
                    <a:pt x="307" y="307"/>
                  </a:lnTo>
                  <a:lnTo>
                    <a:pt x="367" y="423"/>
                  </a:lnTo>
                  <a:lnTo>
                    <a:pt x="239" y="347"/>
                  </a:lnTo>
                  <a:close/>
                  <a:moveTo>
                    <a:pt x="211" y="364"/>
                  </a:moveTo>
                  <a:lnTo>
                    <a:pt x="351" y="449"/>
                  </a:lnTo>
                  <a:lnTo>
                    <a:pt x="69" y="449"/>
                  </a:lnTo>
                  <a:lnTo>
                    <a:pt x="211" y="364"/>
                  </a:lnTo>
                  <a:close/>
                  <a:moveTo>
                    <a:pt x="181" y="347"/>
                  </a:moveTo>
                  <a:lnTo>
                    <a:pt x="53" y="423"/>
                  </a:lnTo>
                  <a:lnTo>
                    <a:pt x="114" y="307"/>
                  </a:lnTo>
                  <a:lnTo>
                    <a:pt x="181" y="347"/>
                  </a:lnTo>
                  <a:close/>
                  <a:moveTo>
                    <a:pt x="272" y="239"/>
                  </a:moveTo>
                  <a:lnTo>
                    <a:pt x="293" y="280"/>
                  </a:lnTo>
                  <a:lnTo>
                    <a:pt x="211" y="329"/>
                  </a:lnTo>
                  <a:lnTo>
                    <a:pt x="128" y="280"/>
                  </a:lnTo>
                  <a:lnTo>
                    <a:pt x="149" y="239"/>
                  </a:lnTo>
                  <a:lnTo>
                    <a:pt x="272" y="239"/>
                  </a:lnTo>
                  <a:close/>
                  <a:moveTo>
                    <a:pt x="211" y="121"/>
                  </a:moveTo>
                  <a:lnTo>
                    <a:pt x="256" y="209"/>
                  </a:lnTo>
                  <a:lnTo>
                    <a:pt x="165" y="209"/>
                  </a:lnTo>
                  <a:lnTo>
                    <a:pt x="211" y="121"/>
                  </a:lnTo>
                  <a:close/>
                  <a:moveTo>
                    <a:pt x="226" y="85"/>
                  </a:moveTo>
                  <a:lnTo>
                    <a:pt x="226" y="15"/>
                  </a:lnTo>
                  <a:lnTo>
                    <a:pt x="225" y="11"/>
                  </a:lnTo>
                  <a:lnTo>
                    <a:pt x="223" y="8"/>
                  </a:lnTo>
                  <a:lnTo>
                    <a:pt x="222" y="6"/>
                  </a:lnTo>
                  <a:lnTo>
                    <a:pt x="220" y="4"/>
                  </a:lnTo>
                  <a:lnTo>
                    <a:pt x="218" y="2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4" y="1"/>
                  </a:lnTo>
                  <a:lnTo>
                    <a:pt x="202" y="2"/>
                  </a:lnTo>
                  <a:lnTo>
                    <a:pt x="200" y="4"/>
                  </a:lnTo>
                  <a:lnTo>
                    <a:pt x="198" y="6"/>
                  </a:lnTo>
                  <a:lnTo>
                    <a:pt x="197" y="8"/>
                  </a:lnTo>
                  <a:lnTo>
                    <a:pt x="196" y="11"/>
                  </a:lnTo>
                  <a:lnTo>
                    <a:pt x="196" y="15"/>
                  </a:lnTo>
                  <a:lnTo>
                    <a:pt x="196" y="85"/>
                  </a:lnTo>
                  <a:lnTo>
                    <a:pt x="2" y="456"/>
                  </a:lnTo>
                  <a:lnTo>
                    <a:pt x="1" y="461"/>
                  </a:lnTo>
                  <a:lnTo>
                    <a:pt x="0" y="464"/>
                  </a:lnTo>
                  <a:lnTo>
                    <a:pt x="1" y="468"/>
                  </a:lnTo>
                  <a:lnTo>
                    <a:pt x="2" y="471"/>
                  </a:lnTo>
                  <a:lnTo>
                    <a:pt x="5" y="475"/>
                  </a:lnTo>
                  <a:lnTo>
                    <a:pt x="8" y="477"/>
                  </a:lnTo>
                  <a:lnTo>
                    <a:pt x="12" y="478"/>
                  </a:lnTo>
                  <a:lnTo>
                    <a:pt x="15" y="479"/>
                  </a:lnTo>
                  <a:lnTo>
                    <a:pt x="405" y="479"/>
                  </a:lnTo>
                  <a:lnTo>
                    <a:pt x="409" y="478"/>
                  </a:lnTo>
                  <a:lnTo>
                    <a:pt x="413" y="477"/>
                  </a:lnTo>
                  <a:lnTo>
                    <a:pt x="415" y="475"/>
                  </a:lnTo>
                  <a:lnTo>
                    <a:pt x="418" y="471"/>
                  </a:lnTo>
                  <a:lnTo>
                    <a:pt x="419" y="468"/>
                  </a:lnTo>
                  <a:lnTo>
                    <a:pt x="420" y="464"/>
                  </a:lnTo>
                  <a:lnTo>
                    <a:pt x="419" y="461"/>
                  </a:lnTo>
                  <a:lnTo>
                    <a:pt x="418" y="456"/>
                  </a:lnTo>
                  <a:lnTo>
                    <a:pt x="226" y="8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894263" y="4191000"/>
              <a:ext cx="276225" cy="246063"/>
            </a:xfrm>
            <a:custGeom>
              <a:rect b="b" l="l" r="r" t="t"/>
              <a:pathLst>
                <a:path extrusionOk="0" h="771" w="870">
                  <a:moveTo>
                    <a:pt x="436" y="0"/>
                  </a:moveTo>
                  <a:lnTo>
                    <a:pt x="413" y="1"/>
                  </a:lnTo>
                  <a:lnTo>
                    <a:pt x="391" y="2"/>
                  </a:lnTo>
                  <a:lnTo>
                    <a:pt x="369" y="5"/>
                  </a:lnTo>
                  <a:lnTo>
                    <a:pt x="348" y="10"/>
                  </a:lnTo>
                  <a:lnTo>
                    <a:pt x="327" y="14"/>
                  </a:lnTo>
                  <a:lnTo>
                    <a:pt x="306" y="20"/>
                  </a:lnTo>
                  <a:lnTo>
                    <a:pt x="286" y="27"/>
                  </a:lnTo>
                  <a:lnTo>
                    <a:pt x="267" y="34"/>
                  </a:lnTo>
                  <a:lnTo>
                    <a:pt x="247" y="43"/>
                  </a:lnTo>
                  <a:lnTo>
                    <a:pt x="228" y="53"/>
                  </a:lnTo>
                  <a:lnTo>
                    <a:pt x="210" y="63"/>
                  </a:lnTo>
                  <a:lnTo>
                    <a:pt x="193" y="75"/>
                  </a:lnTo>
                  <a:lnTo>
                    <a:pt x="176" y="87"/>
                  </a:lnTo>
                  <a:lnTo>
                    <a:pt x="159" y="100"/>
                  </a:lnTo>
                  <a:lnTo>
                    <a:pt x="144" y="114"/>
                  </a:lnTo>
                  <a:lnTo>
                    <a:pt x="128" y="127"/>
                  </a:lnTo>
                  <a:lnTo>
                    <a:pt x="114" y="143"/>
                  </a:lnTo>
                  <a:lnTo>
                    <a:pt x="100" y="158"/>
                  </a:lnTo>
                  <a:lnTo>
                    <a:pt x="87" y="176"/>
                  </a:lnTo>
                  <a:lnTo>
                    <a:pt x="75" y="193"/>
                  </a:lnTo>
                  <a:lnTo>
                    <a:pt x="63" y="210"/>
                  </a:lnTo>
                  <a:lnTo>
                    <a:pt x="53" y="228"/>
                  </a:lnTo>
                  <a:lnTo>
                    <a:pt x="43" y="247"/>
                  </a:lnTo>
                  <a:lnTo>
                    <a:pt x="34" y="267"/>
                  </a:lnTo>
                  <a:lnTo>
                    <a:pt x="27" y="286"/>
                  </a:lnTo>
                  <a:lnTo>
                    <a:pt x="21" y="306"/>
                  </a:lnTo>
                  <a:lnTo>
                    <a:pt x="14" y="326"/>
                  </a:lnTo>
                  <a:lnTo>
                    <a:pt x="10" y="348"/>
                  </a:lnTo>
                  <a:lnTo>
                    <a:pt x="6" y="369"/>
                  </a:lnTo>
                  <a:lnTo>
                    <a:pt x="2" y="391"/>
                  </a:lnTo>
                  <a:lnTo>
                    <a:pt x="1" y="413"/>
                  </a:lnTo>
                  <a:lnTo>
                    <a:pt x="0" y="436"/>
                  </a:lnTo>
                  <a:lnTo>
                    <a:pt x="1" y="459"/>
                  </a:lnTo>
                  <a:lnTo>
                    <a:pt x="3" y="483"/>
                  </a:lnTo>
                  <a:lnTo>
                    <a:pt x="7" y="506"/>
                  </a:lnTo>
                  <a:lnTo>
                    <a:pt x="11" y="530"/>
                  </a:lnTo>
                  <a:lnTo>
                    <a:pt x="16" y="552"/>
                  </a:lnTo>
                  <a:lnTo>
                    <a:pt x="24" y="575"/>
                  </a:lnTo>
                  <a:lnTo>
                    <a:pt x="31" y="597"/>
                  </a:lnTo>
                  <a:lnTo>
                    <a:pt x="41" y="618"/>
                  </a:lnTo>
                  <a:lnTo>
                    <a:pt x="52" y="640"/>
                  </a:lnTo>
                  <a:lnTo>
                    <a:pt x="63" y="660"/>
                  </a:lnTo>
                  <a:lnTo>
                    <a:pt x="76" y="679"/>
                  </a:lnTo>
                  <a:lnTo>
                    <a:pt x="89" y="699"/>
                  </a:lnTo>
                  <a:lnTo>
                    <a:pt x="104" y="717"/>
                  </a:lnTo>
                  <a:lnTo>
                    <a:pt x="120" y="735"/>
                  </a:lnTo>
                  <a:lnTo>
                    <a:pt x="137" y="751"/>
                  </a:lnTo>
                  <a:lnTo>
                    <a:pt x="155" y="767"/>
                  </a:lnTo>
                  <a:lnTo>
                    <a:pt x="160" y="770"/>
                  </a:lnTo>
                  <a:lnTo>
                    <a:pt x="165" y="771"/>
                  </a:lnTo>
                  <a:lnTo>
                    <a:pt x="168" y="770"/>
                  </a:lnTo>
                  <a:lnTo>
                    <a:pt x="171" y="769"/>
                  </a:lnTo>
                  <a:lnTo>
                    <a:pt x="174" y="768"/>
                  </a:lnTo>
                  <a:lnTo>
                    <a:pt x="176" y="766"/>
                  </a:lnTo>
                  <a:lnTo>
                    <a:pt x="178" y="763"/>
                  </a:lnTo>
                  <a:lnTo>
                    <a:pt x="179" y="761"/>
                  </a:lnTo>
                  <a:lnTo>
                    <a:pt x="180" y="758"/>
                  </a:lnTo>
                  <a:lnTo>
                    <a:pt x="180" y="754"/>
                  </a:lnTo>
                  <a:lnTo>
                    <a:pt x="179" y="752"/>
                  </a:lnTo>
                  <a:lnTo>
                    <a:pt x="178" y="749"/>
                  </a:lnTo>
                  <a:lnTo>
                    <a:pt x="177" y="747"/>
                  </a:lnTo>
                  <a:lnTo>
                    <a:pt x="175" y="745"/>
                  </a:lnTo>
                  <a:lnTo>
                    <a:pt x="157" y="730"/>
                  </a:lnTo>
                  <a:lnTo>
                    <a:pt x="143" y="714"/>
                  </a:lnTo>
                  <a:lnTo>
                    <a:pt x="128" y="698"/>
                  </a:lnTo>
                  <a:lnTo>
                    <a:pt x="114" y="680"/>
                  </a:lnTo>
                  <a:lnTo>
                    <a:pt x="101" y="662"/>
                  </a:lnTo>
                  <a:lnTo>
                    <a:pt x="89" y="644"/>
                  </a:lnTo>
                  <a:lnTo>
                    <a:pt x="78" y="625"/>
                  </a:lnTo>
                  <a:lnTo>
                    <a:pt x="69" y="606"/>
                  </a:lnTo>
                  <a:lnTo>
                    <a:pt x="59" y="585"/>
                  </a:lnTo>
                  <a:lnTo>
                    <a:pt x="52" y="565"/>
                  </a:lnTo>
                  <a:lnTo>
                    <a:pt x="45" y="545"/>
                  </a:lnTo>
                  <a:lnTo>
                    <a:pt x="40" y="523"/>
                  </a:lnTo>
                  <a:lnTo>
                    <a:pt x="36" y="502"/>
                  </a:lnTo>
                  <a:lnTo>
                    <a:pt x="33" y="479"/>
                  </a:lnTo>
                  <a:lnTo>
                    <a:pt x="31" y="457"/>
                  </a:lnTo>
                  <a:lnTo>
                    <a:pt x="30" y="436"/>
                  </a:lnTo>
                  <a:lnTo>
                    <a:pt x="31" y="414"/>
                  </a:lnTo>
                  <a:lnTo>
                    <a:pt x="32" y="394"/>
                  </a:lnTo>
                  <a:lnTo>
                    <a:pt x="36" y="373"/>
                  </a:lnTo>
                  <a:lnTo>
                    <a:pt x="39" y="353"/>
                  </a:lnTo>
                  <a:lnTo>
                    <a:pt x="43" y="334"/>
                  </a:lnTo>
                  <a:lnTo>
                    <a:pt x="48" y="315"/>
                  </a:lnTo>
                  <a:lnTo>
                    <a:pt x="55" y="296"/>
                  </a:lnTo>
                  <a:lnTo>
                    <a:pt x="62" y="278"/>
                  </a:lnTo>
                  <a:lnTo>
                    <a:pt x="71" y="260"/>
                  </a:lnTo>
                  <a:lnTo>
                    <a:pt x="79" y="242"/>
                  </a:lnTo>
                  <a:lnTo>
                    <a:pt x="89" y="226"/>
                  </a:lnTo>
                  <a:lnTo>
                    <a:pt x="100" y="209"/>
                  </a:lnTo>
                  <a:lnTo>
                    <a:pt x="111" y="193"/>
                  </a:lnTo>
                  <a:lnTo>
                    <a:pt x="123" y="178"/>
                  </a:lnTo>
                  <a:lnTo>
                    <a:pt x="136" y="163"/>
                  </a:lnTo>
                  <a:lnTo>
                    <a:pt x="149" y="149"/>
                  </a:lnTo>
                  <a:lnTo>
                    <a:pt x="163" y="136"/>
                  </a:lnTo>
                  <a:lnTo>
                    <a:pt x="178" y="123"/>
                  </a:lnTo>
                  <a:lnTo>
                    <a:pt x="193" y="111"/>
                  </a:lnTo>
                  <a:lnTo>
                    <a:pt x="209" y="100"/>
                  </a:lnTo>
                  <a:lnTo>
                    <a:pt x="226" y="89"/>
                  </a:lnTo>
                  <a:lnTo>
                    <a:pt x="242" y="79"/>
                  </a:lnTo>
                  <a:lnTo>
                    <a:pt x="260" y="71"/>
                  </a:lnTo>
                  <a:lnTo>
                    <a:pt x="277" y="62"/>
                  </a:lnTo>
                  <a:lnTo>
                    <a:pt x="297" y="55"/>
                  </a:lnTo>
                  <a:lnTo>
                    <a:pt x="315" y="48"/>
                  </a:lnTo>
                  <a:lnTo>
                    <a:pt x="334" y="43"/>
                  </a:lnTo>
                  <a:lnTo>
                    <a:pt x="353" y="39"/>
                  </a:lnTo>
                  <a:lnTo>
                    <a:pt x="374" y="35"/>
                  </a:lnTo>
                  <a:lnTo>
                    <a:pt x="394" y="32"/>
                  </a:lnTo>
                  <a:lnTo>
                    <a:pt x="414" y="31"/>
                  </a:lnTo>
                  <a:lnTo>
                    <a:pt x="436" y="30"/>
                  </a:lnTo>
                  <a:lnTo>
                    <a:pt x="456" y="31"/>
                  </a:lnTo>
                  <a:lnTo>
                    <a:pt x="476" y="32"/>
                  </a:lnTo>
                  <a:lnTo>
                    <a:pt x="497" y="35"/>
                  </a:lnTo>
                  <a:lnTo>
                    <a:pt x="517" y="39"/>
                  </a:lnTo>
                  <a:lnTo>
                    <a:pt x="536" y="43"/>
                  </a:lnTo>
                  <a:lnTo>
                    <a:pt x="555" y="48"/>
                  </a:lnTo>
                  <a:lnTo>
                    <a:pt x="574" y="55"/>
                  </a:lnTo>
                  <a:lnTo>
                    <a:pt x="593" y="62"/>
                  </a:lnTo>
                  <a:lnTo>
                    <a:pt x="610" y="71"/>
                  </a:lnTo>
                  <a:lnTo>
                    <a:pt x="628" y="79"/>
                  </a:lnTo>
                  <a:lnTo>
                    <a:pt x="645" y="89"/>
                  </a:lnTo>
                  <a:lnTo>
                    <a:pt x="661" y="100"/>
                  </a:lnTo>
                  <a:lnTo>
                    <a:pt x="677" y="111"/>
                  </a:lnTo>
                  <a:lnTo>
                    <a:pt x="692" y="123"/>
                  </a:lnTo>
                  <a:lnTo>
                    <a:pt x="707" y="136"/>
                  </a:lnTo>
                  <a:lnTo>
                    <a:pt x="721" y="149"/>
                  </a:lnTo>
                  <a:lnTo>
                    <a:pt x="734" y="163"/>
                  </a:lnTo>
                  <a:lnTo>
                    <a:pt x="747" y="178"/>
                  </a:lnTo>
                  <a:lnTo>
                    <a:pt x="760" y="193"/>
                  </a:lnTo>
                  <a:lnTo>
                    <a:pt x="770" y="209"/>
                  </a:lnTo>
                  <a:lnTo>
                    <a:pt x="781" y="226"/>
                  </a:lnTo>
                  <a:lnTo>
                    <a:pt x="791" y="242"/>
                  </a:lnTo>
                  <a:lnTo>
                    <a:pt x="799" y="260"/>
                  </a:lnTo>
                  <a:lnTo>
                    <a:pt x="808" y="278"/>
                  </a:lnTo>
                  <a:lnTo>
                    <a:pt x="815" y="296"/>
                  </a:lnTo>
                  <a:lnTo>
                    <a:pt x="822" y="315"/>
                  </a:lnTo>
                  <a:lnTo>
                    <a:pt x="827" y="334"/>
                  </a:lnTo>
                  <a:lnTo>
                    <a:pt x="831" y="354"/>
                  </a:lnTo>
                  <a:lnTo>
                    <a:pt x="835" y="373"/>
                  </a:lnTo>
                  <a:lnTo>
                    <a:pt x="838" y="394"/>
                  </a:lnTo>
                  <a:lnTo>
                    <a:pt x="839" y="414"/>
                  </a:lnTo>
                  <a:lnTo>
                    <a:pt x="840" y="436"/>
                  </a:lnTo>
                  <a:lnTo>
                    <a:pt x="839" y="457"/>
                  </a:lnTo>
                  <a:lnTo>
                    <a:pt x="838" y="479"/>
                  </a:lnTo>
                  <a:lnTo>
                    <a:pt x="835" y="502"/>
                  </a:lnTo>
                  <a:lnTo>
                    <a:pt x="830" y="523"/>
                  </a:lnTo>
                  <a:lnTo>
                    <a:pt x="825" y="545"/>
                  </a:lnTo>
                  <a:lnTo>
                    <a:pt x="819" y="565"/>
                  </a:lnTo>
                  <a:lnTo>
                    <a:pt x="811" y="585"/>
                  </a:lnTo>
                  <a:lnTo>
                    <a:pt x="803" y="606"/>
                  </a:lnTo>
                  <a:lnTo>
                    <a:pt x="793" y="625"/>
                  </a:lnTo>
                  <a:lnTo>
                    <a:pt x="782" y="644"/>
                  </a:lnTo>
                  <a:lnTo>
                    <a:pt x="770" y="662"/>
                  </a:lnTo>
                  <a:lnTo>
                    <a:pt x="758" y="680"/>
                  </a:lnTo>
                  <a:lnTo>
                    <a:pt x="744" y="698"/>
                  </a:lnTo>
                  <a:lnTo>
                    <a:pt x="729" y="714"/>
                  </a:lnTo>
                  <a:lnTo>
                    <a:pt x="713" y="730"/>
                  </a:lnTo>
                  <a:lnTo>
                    <a:pt x="697" y="745"/>
                  </a:lnTo>
                  <a:lnTo>
                    <a:pt x="694" y="747"/>
                  </a:lnTo>
                  <a:lnTo>
                    <a:pt x="692" y="749"/>
                  </a:lnTo>
                  <a:lnTo>
                    <a:pt x="691" y="752"/>
                  </a:lnTo>
                  <a:lnTo>
                    <a:pt x="691" y="754"/>
                  </a:lnTo>
                  <a:lnTo>
                    <a:pt x="691" y="758"/>
                  </a:lnTo>
                  <a:lnTo>
                    <a:pt x="691" y="761"/>
                  </a:lnTo>
                  <a:lnTo>
                    <a:pt x="692" y="763"/>
                  </a:lnTo>
                  <a:lnTo>
                    <a:pt x="694" y="765"/>
                  </a:lnTo>
                  <a:lnTo>
                    <a:pt x="697" y="767"/>
                  </a:lnTo>
                  <a:lnTo>
                    <a:pt x="699" y="769"/>
                  </a:lnTo>
                  <a:lnTo>
                    <a:pt x="702" y="770"/>
                  </a:lnTo>
                  <a:lnTo>
                    <a:pt x="704" y="770"/>
                  </a:lnTo>
                  <a:lnTo>
                    <a:pt x="707" y="770"/>
                  </a:lnTo>
                  <a:lnTo>
                    <a:pt x="711" y="770"/>
                  </a:lnTo>
                  <a:lnTo>
                    <a:pt x="713" y="769"/>
                  </a:lnTo>
                  <a:lnTo>
                    <a:pt x="716" y="767"/>
                  </a:lnTo>
                  <a:lnTo>
                    <a:pt x="733" y="751"/>
                  </a:lnTo>
                  <a:lnTo>
                    <a:pt x="750" y="734"/>
                  </a:lnTo>
                  <a:lnTo>
                    <a:pt x="766" y="717"/>
                  </a:lnTo>
                  <a:lnTo>
                    <a:pt x="781" y="699"/>
                  </a:lnTo>
                  <a:lnTo>
                    <a:pt x="795" y="679"/>
                  </a:lnTo>
                  <a:lnTo>
                    <a:pt x="808" y="659"/>
                  </a:lnTo>
                  <a:lnTo>
                    <a:pt x="819" y="639"/>
                  </a:lnTo>
                  <a:lnTo>
                    <a:pt x="829" y="618"/>
                  </a:lnTo>
                  <a:lnTo>
                    <a:pt x="839" y="597"/>
                  </a:lnTo>
                  <a:lnTo>
                    <a:pt x="846" y="575"/>
                  </a:lnTo>
                  <a:lnTo>
                    <a:pt x="854" y="552"/>
                  </a:lnTo>
                  <a:lnTo>
                    <a:pt x="859" y="530"/>
                  </a:lnTo>
                  <a:lnTo>
                    <a:pt x="863" y="506"/>
                  </a:lnTo>
                  <a:lnTo>
                    <a:pt x="867" y="483"/>
                  </a:lnTo>
                  <a:lnTo>
                    <a:pt x="869" y="459"/>
                  </a:lnTo>
                  <a:lnTo>
                    <a:pt x="870" y="436"/>
                  </a:lnTo>
                  <a:lnTo>
                    <a:pt x="869" y="413"/>
                  </a:lnTo>
                  <a:lnTo>
                    <a:pt x="868" y="391"/>
                  </a:lnTo>
                  <a:lnTo>
                    <a:pt x="865" y="369"/>
                  </a:lnTo>
                  <a:lnTo>
                    <a:pt x="861" y="348"/>
                  </a:lnTo>
                  <a:lnTo>
                    <a:pt x="856" y="326"/>
                  </a:lnTo>
                  <a:lnTo>
                    <a:pt x="851" y="306"/>
                  </a:lnTo>
                  <a:lnTo>
                    <a:pt x="843" y="286"/>
                  </a:lnTo>
                  <a:lnTo>
                    <a:pt x="836" y="267"/>
                  </a:lnTo>
                  <a:lnTo>
                    <a:pt x="827" y="247"/>
                  </a:lnTo>
                  <a:lnTo>
                    <a:pt x="817" y="228"/>
                  </a:lnTo>
                  <a:lnTo>
                    <a:pt x="807" y="210"/>
                  </a:lnTo>
                  <a:lnTo>
                    <a:pt x="795" y="193"/>
                  </a:lnTo>
                  <a:lnTo>
                    <a:pt x="783" y="176"/>
                  </a:lnTo>
                  <a:lnTo>
                    <a:pt x="770" y="158"/>
                  </a:lnTo>
                  <a:lnTo>
                    <a:pt x="757" y="143"/>
                  </a:lnTo>
                  <a:lnTo>
                    <a:pt x="743" y="127"/>
                  </a:lnTo>
                  <a:lnTo>
                    <a:pt x="728" y="114"/>
                  </a:lnTo>
                  <a:lnTo>
                    <a:pt x="712" y="100"/>
                  </a:lnTo>
                  <a:lnTo>
                    <a:pt x="694" y="87"/>
                  </a:lnTo>
                  <a:lnTo>
                    <a:pt x="678" y="75"/>
                  </a:lnTo>
                  <a:lnTo>
                    <a:pt x="660" y="63"/>
                  </a:lnTo>
                  <a:lnTo>
                    <a:pt x="642" y="53"/>
                  </a:lnTo>
                  <a:lnTo>
                    <a:pt x="624" y="43"/>
                  </a:lnTo>
                  <a:lnTo>
                    <a:pt x="605" y="34"/>
                  </a:lnTo>
                  <a:lnTo>
                    <a:pt x="584" y="27"/>
                  </a:lnTo>
                  <a:lnTo>
                    <a:pt x="564" y="20"/>
                  </a:lnTo>
                  <a:lnTo>
                    <a:pt x="544" y="14"/>
                  </a:lnTo>
                  <a:lnTo>
                    <a:pt x="522" y="10"/>
                  </a:lnTo>
                  <a:lnTo>
                    <a:pt x="501" y="5"/>
                  </a:lnTo>
                  <a:lnTo>
                    <a:pt x="479" y="2"/>
                  </a:lnTo>
                  <a:lnTo>
                    <a:pt x="457" y="1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4941888" y="4238625"/>
              <a:ext cx="180975" cy="144463"/>
            </a:xfrm>
            <a:custGeom>
              <a:rect b="b" l="l" r="r" t="t"/>
              <a:pathLst>
                <a:path extrusionOk="0" h="451" w="570">
                  <a:moveTo>
                    <a:pt x="286" y="0"/>
                  </a:moveTo>
                  <a:lnTo>
                    <a:pt x="271" y="1"/>
                  </a:lnTo>
                  <a:lnTo>
                    <a:pt x="256" y="2"/>
                  </a:lnTo>
                  <a:lnTo>
                    <a:pt x="242" y="4"/>
                  </a:lnTo>
                  <a:lnTo>
                    <a:pt x="228" y="6"/>
                  </a:lnTo>
                  <a:lnTo>
                    <a:pt x="214" y="10"/>
                  </a:lnTo>
                  <a:lnTo>
                    <a:pt x="200" y="13"/>
                  </a:lnTo>
                  <a:lnTo>
                    <a:pt x="187" y="18"/>
                  </a:lnTo>
                  <a:lnTo>
                    <a:pt x="174" y="22"/>
                  </a:lnTo>
                  <a:lnTo>
                    <a:pt x="162" y="29"/>
                  </a:lnTo>
                  <a:lnTo>
                    <a:pt x="150" y="35"/>
                  </a:lnTo>
                  <a:lnTo>
                    <a:pt x="138" y="42"/>
                  </a:lnTo>
                  <a:lnTo>
                    <a:pt x="126" y="49"/>
                  </a:lnTo>
                  <a:lnTo>
                    <a:pt x="114" y="57"/>
                  </a:lnTo>
                  <a:lnTo>
                    <a:pt x="104" y="65"/>
                  </a:lnTo>
                  <a:lnTo>
                    <a:pt x="94" y="75"/>
                  </a:lnTo>
                  <a:lnTo>
                    <a:pt x="83" y="84"/>
                  </a:lnTo>
                  <a:lnTo>
                    <a:pt x="75" y="94"/>
                  </a:lnTo>
                  <a:lnTo>
                    <a:pt x="65" y="104"/>
                  </a:lnTo>
                  <a:lnTo>
                    <a:pt x="57" y="114"/>
                  </a:lnTo>
                  <a:lnTo>
                    <a:pt x="49" y="126"/>
                  </a:lnTo>
                  <a:lnTo>
                    <a:pt x="42" y="138"/>
                  </a:lnTo>
                  <a:lnTo>
                    <a:pt x="35" y="150"/>
                  </a:lnTo>
                  <a:lnTo>
                    <a:pt x="29" y="161"/>
                  </a:lnTo>
                  <a:lnTo>
                    <a:pt x="22" y="174"/>
                  </a:lnTo>
                  <a:lnTo>
                    <a:pt x="18" y="187"/>
                  </a:lnTo>
                  <a:lnTo>
                    <a:pt x="13" y="201"/>
                  </a:lnTo>
                  <a:lnTo>
                    <a:pt x="10" y="214"/>
                  </a:lnTo>
                  <a:lnTo>
                    <a:pt x="6" y="228"/>
                  </a:lnTo>
                  <a:lnTo>
                    <a:pt x="3" y="242"/>
                  </a:lnTo>
                  <a:lnTo>
                    <a:pt x="2" y="256"/>
                  </a:lnTo>
                  <a:lnTo>
                    <a:pt x="1" y="271"/>
                  </a:lnTo>
                  <a:lnTo>
                    <a:pt x="0" y="286"/>
                  </a:lnTo>
                  <a:lnTo>
                    <a:pt x="1" y="307"/>
                  </a:lnTo>
                  <a:lnTo>
                    <a:pt x="3" y="327"/>
                  </a:lnTo>
                  <a:lnTo>
                    <a:pt x="7" y="349"/>
                  </a:lnTo>
                  <a:lnTo>
                    <a:pt x="13" y="369"/>
                  </a:lnTo>
                  <a:lnTo>
                    <a:pt x="19" y="388"/>
                  </a:lnTo>
                  <a:lnTo>
                    <a:pt x="28" y="407"/>
                  </a:lnTo>
                  <a:lnTo>
                    <a:pt x="37" y="427"/>
                  </a:lnTo>
                  <a:lnTo>
                    <a:pt x="49" y="444"/>
                  </a:lnTo>
                  <a:lnTo>
                    <a:pt x="51" y="447"/>
                  </a:lnTo>
                  <a:lnTo>
                    <a:pt x="55" y="449"/>
                  </a:lnTo>
                  <a:lnTo>
                    <a:pt x="58" y="450"/>
                  </a:lnTo>
                  <a:lnTo>
                    <a:pt x="61" y="451"/>
                  </a:lnTo>
                  <a:lnTo>
                    <a:pt x="66" y="450"/>
                  </a:lnTo>
                  <a:lnTo>
                    <a:pt x="70" y="448"/>
                  </a:lnTo>
                  <a:lnTo>
                    <a:pt x="72" y="446"/>
                  </a:lnTo>
                  <a:lnTo>
                    <a:pt x="74" y="444"/>
                  </a:lnTo>
                  <a:lnTo>
                    <a:pt x="75" y="442"/>
                  </a:lnTo>
                  <a:lnTo>
                    <a:pt x="76" y="438"/>
                  </a:lnTo>
                  <a:lnTo>
                    <a:pt x="76" y="436"/>
                  </a:lnTo>
                  <a:lnTo>
                    <a:pt x="76" y="433"/>
                  </a:lnTo>
                  <a:lnTo>
                    <a:pt x="75" y="430"/>
                  </a:lnTo>
                  <a:lnTo>
                    <a:pt x="74" y="428"/>
                  </a:lnTo>
                  <a:lnTo>
                    <a:pt x="64" y="412"/>
                  </a:lnTo>
                  <a:lnTo>
                    <a:pt x="55" y="395"/>
                  </a:lnTo>
                  <a:lnTo>
                    <a:pt x="48" y="378"/>
                  </a:lnTo>
                  <a:lnTo>
                    <a:pt x="42" y="359"/>
                  </a:lnTo>
                  <a:lnTo>
                    <a:pt x="36" y="341"/>
                  </a:lnTo>
                  <a:lnTo>
                    <a:pt x="33" y="323"/>
                  </a:lnTo>
                  <a:lnTo>
                    <a:pt x="31" y="304"/>
                  </a:lnTo>
                  <a:lnTo>
                    <a:pt x="30" y="286"/>
                  </a:lnTo>
                  <a:lnTo>
                    <a:pt x="31" y="272"/>
                  </a:lnTo>
                  <a:lnTo>
                    <a:pt x="32" y="259"/>
                  </a:lnTo>
                  <a:lnTo>
                    <a:pt x="33" y="246"/>
                  </a:lnTo>
                  <a:lnTo>
                    <a:pt x="35" y="234"/>
                  </a:lnTo>
                  <a:lnTo>
                    <a:pt x="39" y="221"/>
                  </a:lnTo>
                  <a:lnTo>
                    <a:pt x="42" y="210"/>
                  </a:lnTo>
                  <a:lnTo>
                    <a:pt x="46" y="198"/>
                  </a:lnTo>
                  <a:lnTo>
                    <a:pt x="50" y="186"/>
                  </a:lnTo>
                  <a:lnTo>
                    <a:pt x="56" y="174"/>
                  </a:lnTo>
                  <a:lnTo>
                    <a:pt x="61" y="164"/>
                  </a:lnTo>
                  <a:lnTo>
                    <a:pt x="67" y="153"/>
                  </a:lnTo>
                  <a:lnTo>
                    <a:pt x="74" y="143"/>
                  </a:lnTo>
                  <a:lnTo>
                    <a:pt x="81" y="133"/>
                  </a:lnTo>
                  <a:lnTo>
                    <a:pt x="89" y="123"/>
                  </a:lnTo>
                  <a:lnTo>
                    <a:pt x="96" y="114"/>
                  </a:lnTo>
                  <a:lnTo>
                    <a:pt x="105" y="105"/>
                  </a:lnTo>
                  <a:lnTo>
                    <a:pt x="114" y="96"/>
                  </a:lnTo>
                  <a:lnTo>
                    <a:pt x="123" y="89"/>
                  </a:lnTo>
                  <a:lnTo>
                    <a:pt x="133" y="81"/>
                  </a:lnTo>
                  <a:lnTo>
                    <a:pt x="142" y="74"/>
                  </a:lnTo>
                  <a:lnTo>
                    <a:pt x="153" y="67"/>
                  </a:lnTo>
                  <a:lnTo>
                    <a:pt x="164" y="61"/>
                  </a:lnTo>
                  <a:lnTo>
                    <a:pt x="174" y="56"/>
                  </a:lnTo>
                  <a:lnTo>
                    <a:pt x="186" y="50"/>
                  </a:lnTo>
                  <a:lnTo>
                    <a:pt x="198" y="46"/>
                  </a:lnTo>
                  <a:lnTo>
                    <a:pt x="210" y="42"/>
                  </a:lnTo>
                  <a:lnTo>
                    <a:pt x="221" y="38"/>
                  </a:lnTo>
                  <a:lnTo>
                    <a:pt x="234" y="35"/>
                  </a:lnTo>
                  <a:lnTo>
                    <a:pt x="246" y="33"/>
                  </a:lnTo>
                  <a:lnTo>
                    <a:pt x="259" y="32"/>
                  </a:lnTo>
                  <a:lnTo>
                    <a:pt x="272" y="31"/>
                  </a:lnTo>
                  <a:lnTo>
                    <a:pt x="286" y="30"/>
                  </a:lnTo>
                  <a:lnTo>
                    <a:pt x="298" y="31"/>
                  </a:lnTo>
                  <a:lnTo>
                    <a:pt x="311" y="32"/>
                  </a:lnTo>
                  <a:lnTo>
                    <a:pt x="324" y="33"/>
                  </a:lnTo>
                  <a:lnTo>
                    <a:pt x="336" y="35"/>
                  </a:lnTo>
                  <a:lnTo>
                    <a:pt x="349" y="38"/>
                  </a:lnTo>
                  <a:lnTo>
                    <a:pt x="360" y="42"/>
                  </a:lnTo>
                  <a:lnTo>
                    <a:pt x="372" y="46"/>
                  </a:lnTo>
                  <a:lnTo>
                    <a:pt x="384" y="50"/>
                  </a:lnTo>
                  <a:lnTo>
                    <a:pt x="396" y="56"/>
                  </a:lnTo>
                  <a:lnTo>
                    <a:pt x="406" y="61"/>
                  </a:lnTo>
                  <a:lnTo>
                    <a:pt x="417" y="67"/>
                  </a:lnTo>
                  <a:lnTo>
                    <a:pt x="428" y="74"/>
                  </a:lnTo>
                  <a:lnTo>
                    <a:pt x="438" y="81"/>
                  </a:lnTo>
                  <a:lnTo>
                    <a:pt x="447" y="89"/>
                  </a:lnTo>
                  <a:lnTo>
                    <a:pt x="457" y="96"/>
                  </a:lnTo>
                  <a:lnTo>
                    <a:pt x="465" y="105"/>
                  </a:lnTo>
                  <a:lnTo>
                    <a:pt x="474" y="114"/>
                  </a:lnTo>
                  <a:lnTo>
                    <a:pt x="481" y="123"/>
                  </a:lnTo>
                  <a:lnTo>
                    <a:pt x="489" y="133"/>
                  </a:lnTo>
                  <a:lnTo>
                    <a:pt x="496" y="143"/>
                  </a:lnTo>
                  <a:lnTo>
                    <a:pt x="503" y="153"/>
                  </a:lnTo>
                  <a:lnTo>
                    <a:pt x="509" y="164"/>
                  </a:lnTo>
                  <a:lnTo>
                    <a:pt x="515" y="174"/>
                  </a:lnTo>
                  <a:lnTo>
                    <a:pt x="520" y="186"/>
                  </a:lnTo>
                  <a:lnTo>
                    <a:pt x="524" y="198"/>
                  </a:lnTo>
                  <a:lnTo>
                    <a:pt x="528" y="210"/>
                  </a:lnTo>
                  <a:lnTo>
                    <a:pt x="532" y="221"/>
                  </a:lnTo>
                  <a:lnTo>
                    <a:pt x="535" y="234"/>
                  </a:lnTo>
                  <a:lnTo>
                    <a:pt x="537" y="246"/>
                  </a:lnTo>
                  <a:lnTo>
                    <a:pt x="538" y="259"/>
                  </a:lnTo>
                  <a:lnTo>
                    <a:pt x="539" y="272"/>
                  </a:lnTo>
                  <a:lnTo>
                    <a:pt x="540" y="286"/>
                  </a:lnTo>
                  <a:lnTo>
                    <a:pt x="539" y="304"/>
                  </a:lnTo>
                  <a:lnTo>
                    <a:pt x="537" y="323"/>
                  </a:lnTo>
                  <a:lnTo>
                    <a:pt x="534" y="341"/>
                  </a:lnTo>
                  <a:lnTo>
                    <a:pt x="528" y="359"/>
                  </a:lnTo>
                  <a:lnTo>
                    <a:pt x="523" y="378"/>
                  </a:lnTo>
                  <a:lnTo>
                    <a:pt x="516" y="395"/>
                  </a:lnTo>
                  <a:lnTo>
                    <a:pt x="507" y="411"/>
                  </a:lnTo>
                  <a:lnTo>
                    <a:pt x="496" y="427"/>
                  </a:lnTo>
                  <a:lnTo>
                    <a:pt x="495" y="430"/>
                  </a:lnTo>
                  <a:lnTo>
                    <a:pt x="494" y="432"/>
                  </a:lnTo>
                  <a:lnTo>
                    <a:pt x="494" y="435"/>
                  </a:lnTo>
                  <a:lnTo>
                    <a:pt x="494" y="438"/>
                  </a:lnTo>
                  <a:lnTo>
                    <a:pt x="495" y="441"/>
                  </a:lnTo>
                  <a:lnTo>
                    <a:pt x="496" y="444"/>
                  </a:lnTo>
                  <a:lnTo>
                    <a:pt x="498" y="446"/>
                  </a:lnTo>
                  <a:lnTo>
                    <a:pt x="501" y="448"/>
                  </a:lnTo>
                  <a:lnTo>
                    <a:pt x="504" y="449"/>
                  </a:lnTo>
                  <a:lnTo>
                    <a:pt x="506" y="450"/>
                  </a:lnTo>
                  <a:lnTo>
                    <a:pt x="509" y="450"/>
                  </a:lnTo>
                  <a:lnTo>
                    <a:pt x="512" y="450"/>
                  </a:lnTo>
                  <a:lnTo>
                    <a:pt x="515" y="449"/>
                  </a:lnTo>
                  <a:lnTo>
                    <a:pt x="518" y="448"/>
                  </a:lnTo>
                  <a:lnTo>
                    <a:pt x="520" y="446"/>
                  </a:lnTo>
                  <a:lnTo>
                    <a:pt x="522" y="444"/>
                  </a:lnTo>
                  <a:lnTo>
                    <a:pt x="533" y="426"/>
                  </a:lnTo>
                  <a:lnTo>
                    <a:pt x="542" y="407"/>
                  </a:lnTo>
                  <a:lnTo>
                    <a:pt x="551" y="388"/>
                  </a:lnTo>
                  <a:lnTo>
                    <a:pt x="557" y="368"/>
                  </a:lnTo>
                  <a:lnTo>
                    <a:pt x="563" y="348"/>
                  </a:lnTo>
                  <a:lnTo>
                    <a:pt x="567" y="327"/>
                  </a:lnTo>
                  <a:lnTo>
                    <a:pt x="569" y="306"/>
                  </a:lnTo>
                  <a:lnTo>
                    <a:pt x="570" y="286"/>
                  </a:lnTo>
                  <a:lnTo>
                    <a:pt x="569" y="271"/>
                  </a:lnTo>
                  <a:lnTo>
                    <a:pt x="568" y="256"/>
                  </a:lnTo>
                  <a:lnTo>
                    <a:pt x="567" y="242"/>
                  </a:lnTo>
                  <a:lnTo>
                    <a:pt x="564" y="228"/>
                  </a:lnTo>
                  <a:lnTo>
                    <a:pt x="561" y="214"/>
                  </a:lnTo>
                  <a:lnTo>
                    <a:pt x="557" y="201"/>
                  </a:lnTo>
                  <a:lnTo>
                    <a:pt x="553" y="187"/>
                  </a:lnTo>
                  <a:lnTo>
                    <a:pt x="548" y="174"/>
                  </a:lnTo>
                  <a:lnTo>
                    <a:pt x="541" y="161"/>
                  </a:lnTo>
                  <a:lnTo>
                    <a:pt x="536" y="150"/>
                  </a:lnTo>
                  <a:lnTo>
                    <a:pt x="528" y="138"/>
                  </a:lnTo>
                  <a:lnTo>
                    <a:pt x="521" y="126"/>
                  </a:lnTo>
                  <a:lnTo>
                    <a:pt x="513" y="114"/>
                  </a:lnTo>
                  <a:lnTo>
                    <a:pt x="505" y="104"/>
                  </a:lnTo>
                  <a:lnTo>
                    <a:pt x="496" y="94"/>
                  </a:lnTo>
                  <a:lnTo>
                    <a:pt x="487" y="83"/>
                  </a:lnTo>
                  <a:lnTo>
                    <a:pt x="476" y="75"/>
                  </a:lnTo>
                  <a:lnTo>
                    <a:pt x="466" y="65"/>
                  </a:lnTo>
                  <a:lnTo>
                    <a:pt x="456" y="57"/>
                  </a:lnTo>
                  <a:lnTo>
                    <a:pt x="444" y="49"/>
                  </a:lnTo>
                  <a:lnTo>
                    <a:pt x="433" y="42"/>
                  </a:lnTo>
                  <a:lnTo>
                    <a:pt x="420" y="35"/>
                  </a:lnTo>
                  <a:lnTo>
                    <a:pt x="409" y="29"/>
                  </a:lnTo>
                  <a:lnTo>
                    <a:pt x="396" y="22"/>
                  </a:lnTo>
                  <a:lnTo>
                    <a:pt x="383" y="18"/>
                  </a:lnTo>
                  <a:lnTo>
                    <a:pt x="370" y="13"/>
                  </a:lnTo>
                  <a:lnTo>
                    <a:pt x="356" y="10"/>
                  </a:lnTo>
                  <a:lnTo>
                    <a:pt x="342" y="6"/>
                  </a:lnTo>
                  <a:lnTo>
                    <a:pt x="328" y="4"/>
                  </a:lnTo>
                  <a:lnTo>
                    <a:pt x="314" y="2"/>
                  </a:lnTo>
                  <a:lnTo>
                    <a:pt x="300" y="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4989513" y="4287838"/>
              <a:ext cx="85725" cy="55563"/>
            </a:xfrm>
            <a:custGeom>
              <a:rect b="b" l="l" r="r" t="t"/>
              <a:pathLst>
                <a:path extrusionOk="0" h="179" w="270">
                  <a:moveTo>
                    <a:pt x="247" y="178"/>
                  </a:moveTo>
                  <a:lnTo>
                    <a:pt x="249" y="179"/>
                  </a:lnTo>
                  <a:lnTo>
                    <a:pt x="251" y="179"/>
                  </a:lnTo>
                  <a:lnTo>
                    <a:pt x="256" y="178"/>
                  </a:lnTo>
                  <a:lnTo>
                    <a:pt x="261" y="176"/>
                  </a:lnTo>
                  <a:lnTo>
                    <a:pt x="264" y="173"/>
                  </a:lnTo>
                  <a:lnTo>
                    <a:pt x="266" y="168"/>
                  </a:lnTo>
                  <a:lnTo>
                    <a:pt x="267" y="160"/>
                  </a:lnTo>
                  <a:lnTo>
                    <a:pt x="269" y="152"/>
                  </a:lnTo>
                  <a:lnTo>
                    <a:pt x="269" y="143"/>
                  </a:lnTo>
                  <a:lnTo>
                    <a:pt x="270" y="135"/>
                  </a:lnTo>
                  <a:lnTo>
                    <a:pt x="269" y="121"/>
                  </a:lnTo>
                  <a:lnTo>
                    <a:pt x="267" y="107"/>
                  </a:lnTo>
                  <a:lnTo>
                    <a:pt x="264" y="94"/>
                  </a:lnTo>
                  <a:lnTo>
                    <a:pt x="260" y="82"/>
                  </a:lnTo>
                  <a:lnTo>
                    <a:pt x="253" y="70"/>
                  </a:lnTo>
                  <a:lnTo>
                    <a:pt x="247" y="59"/>
                  </a:lnTo>
                  <a:lnTo>
                    <a:pt x="239" y="49"/>
                  </a:lnTo>
                  <a:lnTo>
                    <a:pt x="231" y="39"/>
                  </a:lnTo>
                  <a:lnTo>
                    <a:pt x="221" y="30"/>
                  </a:lnTo>
                  <a:lnTo>
                    <a:pt x="210" y="22"/>
                  </a:lnTo>
                  <a:lnTo>
                    <a:pt x="200" y="16"/>
                  </a:lnTo>
                  <a:lnTo>
                    <a:pt x="188" y="9"/>
                  </a:lnTo>
                  <a:lnTo>
                    <a:pt x="175" y="5"/>
                  </a:lnTo>
                  <a:lnTo>
                    <a:pt x="162" y="2"/>
                  </a:lnTo>
                  <a:lnTo>
                    <a:pt x="148" y="0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08" y="2"/>
                  </a:lnTo>
                  <a:lnTo>
                    <a:pt x="95" y="5"/>
                  </a:lnTo>
                  <a:lnTo>
                    <a:pt x="83" y="9"/>
                  </a:lnTo>
                  <a:lnTo>
                    <a:pt x="71" y="16"/>
                  </a:lnTo>
                  <a:lnTo>
                    <a:pt x="60" y="22"/>
                  </a:lnTo>
                  <a:lnTo>
                    <a:pt x="49" y="30"/>
                  </a:lnTo>
                  <a:lnTo>
                    <a:pt x="39" y="39"/>
                  </a:lnTo>
                  <a:lnTo>
                    <a:pt x="31" y="49"/>
                  </a:lnTo>
                  <a:lnTo>
                    <a:pt x="23" y="59"/>
                  </a:lnTo>
                  <a:lnTo>
                    <a:pt x="17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3" y="107"/>
                  </a:lnTo>
                  <a:lnTo>
                    <a:pt x="1" y="121"/>
                  </a:lnTo>
                  <a:lnTo>
                    <a:pt x="0" y="135"/>
                  </a:lnTo>
                  <a:lnTo>
                    <a:pt x="1" y="151"/>
                  </a:lnTo>
                  <a:lnTo>
                    <a:pt x="4" y="167"/>
                  </a:lnTo>
                  <a:lnTo>
                    <a:pt x="5" y="169"/>
                  </a:lnTo>
                  <a:lnTo>
                    <a:pt x="6" y="172"/>
                  </a:lnTo>
                  <a:lnTo>
                    <a:pt x="8" y="174"/>
                  </a:lnTo>
                  <a:lnTo>
                    <a:pt x="10" y="175"/>
                  </a:lnTo>
                  <a:lnTo>
                    <a:pt x="14" y="176"/>
                  </a:lnTo>
                  <a:lnTo>
                    <a:pt x="16" y="177"/>
                  </a:lnTo>
                  <a:lnTo>
                    <a:pt x="19" y="177"/>
                  </a:lnTo>
                  <a:lnTo>
                    <a:pt x="22" y="177"/>
                  </a:lnTo>
                  <a:lnTo>
                    <a:pt x="25" y="176"/>
                  </a:lnTo>
                  <a:lnTo>
                    <a:pt x="28" y="174"/>
                  </a:lnTo>
                  <a:lnTo>
                    <a:pt x="30" y="173"/>
                  </a:lnTo>
                  <a:lnTo>
                    <a:pt x="32" y="171"/>
                  </a:lnTo>
                  <a:lnTo>
                    <a:pt x="33" y="168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3" y="159"/>
                  </a:lnTo>
                  <a:lnTo>
                    <a:pt x="31" y="146"/>
                  </a:lnTo>
                  <a:lnTo>
                    <a:pt x="30" y="135"/>
                  </a:lnTo>
                  <a:lnTo>
                    <a:pt x="31" y="124"/>
                  </a:lnTo>
                  <a:lnTo>
                    <a:pt x="32" y="113"/>
                  </a:lnTo>
                  <a:lnTo>
                    <a:pt x="35" y="104"/>
                  </a:lnTo>
                  <a:lnTo>
                    <a:pt x="38" y="93"/>
                  </a:lnTo>
                  <a:lnTo>
                    <a:pt x="43" y="84"/>
                  </a:lnTo>
                  <a:lnTo>
                    <a:pt x="48" y="76"/>
                  </a:lnTo>
                  <a:lnTo>
                    <a:pt x="54" y="67"/>
                  </a:lnTo>
                  <a:lnTo>
                    <a:pt x="61" y="60"/>
                  </a:lnTo>
                  <a:lnTo>
                    <a:pt x="68" y="53"/>
                  </a:lnTo>
                  <a:lnTo>
                    <a:pt x="77" y="47"/>
                  </a:lnTo>
                  <a:lnTo>
                    <a:pt x="85" y="41"/>
                  </a:lnTo>
                  <a:lnTo>
                    <a:pt x="94" y="37"/>
                  </a:lnTo>
                  <a:lnTo>
                    <a:pt x="104" y="34"/>
                  </a:lnTo>
                  <a:lnTo>
                    <a:pt x="114" y="32"/>
                  </a:lnTo>
                  <a:lnTo>
                    <a:pt x="125" y="30"/>
                  </a:lnTo>
                  <a:lnTo>
                    <a:pt x="136" y="30"/>
                  </a:lnTo>
                  <a:lnTo>
                    <a:pt x="146" y="30"/>
                  </a:lnTo>
                  <a:lnTo>
                    <a:pt x="156" y="32"/>
                  </a:lnTo>
                  <a:lnTo>
                    <a:pt x="167" y="34"/>
                  </a:lnTo>
                  <a:lnTo>
                    <a:pt x="176" y="37"/>
                  </a:lnTo>
                  <a:lnTo>
                    <a:pt x="185" y="41"/>
                  </a:lnTo>
                  <a:lnTo>
                    <a:pt x="193" y="47"/>
                  </a:lnTo>
                  <a:lnTo>
                    <a:pt x="202" y="53"/>
                  </a:lnTo>
                  <a:lnTo>
                    <a:pt x="209" y="60"/>
                  </a:lnTo>
                  <a:lnTo>
                    <a:pt x="216" y="67"/>
                  </a:lnTo>
                  <a:lnTo>
                    <a:pt x="222" y="76"/>
                  </a:lnTo>
                  <a:lnTo>
                    <a:pt x="228" y="84"/>
                  </a:lnTo>
                  <a:lnTo>
                    <a:pt x="232" y="94"/>
                  </a:lnTo>
                  <a:lnTo>
                    <a:pt x="235" y="104"/>
                  </a:lnTo>
                  <a:lnTo>
                    <a:pt x="238" y="113"/>
                  </a:lnTo>
                  <a:lnTo>
                    <a:pt x="239" y="124"/>
                  </a:lnTo>
                  <a:lnTo>
                    <a:pt x="240" y="135"/>
                  </a:lnTo>
                  <a:lnTo>
                    <a:pt x="239" y="147"/>
                  </a:lnTo>
                  <a:lnTo>
                    <a:pt x="236" y="160"/>
                  </a:lnTo>
                  <a:lnTo>
                    <a:pt x="236" y="163"/>
                  </a:lnTo>
                  <a:lnTo>
                    <a:pt x="236" y="167"/>
                  </a:lnTo>
                  <a:lnTo>
                    <a:pt x="237" y="170"/>
                  </a:lnTo>
                  <a:lnTo>
                    <a:pt x="238" y="172"/>
                  </a:lnTo>
                  <a:lnTo>
                    <a:pt x="240" y="174"/>
                  </a:lnTo>
                  <a:lnTo>
                    <a:pt x="243" y="176"/>
                  </a:lnTo>
                  <a:lnTo>
                    <a:pt x="245" y="178"/>
                  </a:lnTo>
                  <a:lnTo>
                    <a:pt x="247" y="1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20"/>
          <p:cNvSpPr txBox="1"/>
          <p:nvPr/>
        </p:nvSpPr>
        <p:spPr>
          <a:xfrm>
            <a:off x="3039871" y="1254192"/>
            <a:ext cx="650681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Intelligent IOT Integrator (I</a:t>
            </a:r>
            <a:r>
              <a:rPr b="1" baseline="30000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Southern California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joint project: Marshall and Viterbi</a:t>
            </a:r>
            <a:endParaRPr/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11538237" y="6395579"/>
            <a:ext cx="5950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1793"/>
            <a:ext cx="12192000" cy="550216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2828020" y="923694"/>
            <a:ext cx="9164815" cy="2940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University of Southern California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Joint Project: Led by Marshall and Viterbi</a:t>
            </a:r>
            <a:endParaRPr/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 txBox="1"/>
          <p:nvPr/>
        </p:nvSpPr>
        <p:spPr>
          <a:xfrm>
            <a:off x="689887" y="5227248"/>
            <a:ext cx="9164815" cy="6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I3.usc.edu</a:t>
            </a:r>
            <a:endParaRPr/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284350" y="0"/>
            <a:ext cx="8870400" cy="576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For more information, please visit </a:t>
            </a:r>
            <a:r>
              <a:rPr b="1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http://i3.usc.edu/</a:t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218" name="Google Shape;2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180443" y="6038163"/>
            <a:ext cx="11798149" cy="6771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‘SMART CITY’ DEVELOPMENT in  LOS ANGELES, CA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5733" y="823555"/>
            <a:ext cx="8486947" cy="603444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/>
        </p:nvSpPr>
        <p:spPr>
          <a:xfrm>
            <a:off x="575733" y="177225"/>
            <a:ext cx="1100666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 DESIGN CHALLENGES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