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315" r:id="rId3"/>
    <p:sldId id="307" r:id="rId4"/>
    <p:sldId id="305" r:id="rId5"/>
    <p:sldId id="306" r:id="rId6"/>
    <p:sldId id="308" r:id="rId7"/>
    <p:sldId id="310" r:id="rId8"/>
    <p:sldId id="316" r:id="rId9"/>
    <p:sldId id="317" r:id="rId10"/>
    <p:sldId id="289" r:id="rId11"/>
    <p:sldId id="292" r:id="rId12"/>
    <p:sldId id="290" r:id="rId13"/>
    <p:sldId id="304" r:id="rId14"/>
    <p:sldId id="340" r:id="rId15"/>
    <p:sldId id="323" r:id="rId16"/>
    <p:sldId id="341" r:id="rId17"/>
    <p:sldId id="350" r:id="rId18"/>
    <p:sldId id="318" r:id="rId19"/>
    <p:sldId id="327" r:id="rId20"/>
    <p:sldId id="330" r:id="rId21"/>
    <p:sldId id="331" r:id="rId22"/>
    <p:sldId id="328" r:id="rId23"/>
    <p:sldId id="342" r:id="rId24"/>
    <p:sldId id="332" r:id="rId25"/>
    <p:sldId id="329" r:id="rId26"/>
    <p:sldId id="334" r:id="rId27"/>
    <p:sldId id="335" r:id="rId28"/>
    <p:sldId id="333" r:id="rId29"/>
    <p:sldId id="336" r:id="rId30"/>
    <p:sldId id="322" r:id="rId31"/>
    <p:sldId id="337" r:id="rId32"/>
    <p:sldId id="320" r:id="rId33"/>
    <p:sldId id="344" r:id="rId34"/>
    <p:sldId id="351" r:id="rId35"/>
    <p:sldId id="314" r:id="rId36"/>
    <p:sldId id="294" r:id="rId37"/>
    <p:sldId id="348" r:id="rId38"/>
    <p:sldId id="355" r:id="rId39"/>
    <p:sldId id="345" r:id="rId40"/>
    <p:sldId id="346" r:id="rId41"/>
    <p:sldId id="347" r:id="rId42"/>
    <p:sldId id="295" r:id="rId43"/>
    <p:sldId id="353" r:id="rId44"/>
    <p:sldId id="296" r:id="rId45"/>
    <p:sldId id="297" r:id="rId46"/>
    <p:sldId id="354" r:id="rId47"/>
    <p:sldId id="298" r:id="rId48"/>
    <p:sldId id="299" r:id="rId49"/>
    <p:sldId id="356" r:id="rId50"/>
    <p:sldId id="300" r:id="rId51"/>
    <p:sldId id="301" r:id="rId52"/>
    <p:sldId id="302" r:id="rId53"/>
    <p:sldId id="303" r:id="rId54"/>
    <p:sldId id="358" r:id="rId55"/>
    <p:sldId id="359" r:id="rId56"/>
    <p:sldId id="309" r:id="rId57"/>
  </p:sldIdLst>
  <p:sldSz cx="9144000" cy="6858000" type="screen4x3"/>
  <p:notesSz cx="6858000" cy="9296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0" autoAdjust="0"/>
  </p:normalViewPr>
  <p:slideViewPr>
    <p:cSldViewPr snapToGrid="0" snapToObjects="1">
      <p:cViewPr>
        <p:scale>
          <a:sx n="66" d="100"/>
          <a:sy n="66" d="100"/>
        </p:scale>
        <p:origin x="-2832" y="-62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2040"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3924D999-3C07-404D-BC5D-FD86D073650C}" type="datetimeFigureOut">
              <a:rPr lang="en-US" smtClean="0"/>
              <a:t>19/09/14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5EDA576-F776-485B-9A8B-600141D1744F}" type="slidenum">
              <a:rPr lang="en-US" smtClean="0"/>
              <a:t>‹nr.›</a:t>
            </a:fld>
            <a:endParaRPr lang="en-US" dirty="0"/>
          </a:p>
        </p:txBody>
      </p:sp>
    </p:spTree>
    <p:extLst>
      <p:ext uri="{BB962C8B-B14F-4D97-AF65-F5344CB8AC3E}">
        <p14:creationId xmlns:p14="http://schemas.microsoft.com/office/powerpoint/2010/main" val="3389240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D2AD8F6-DFAE-234F-9B4C-B49E9D489CDB}" type="datetimeFigureOut">
              <a:rPr lang="nl-NL" smtClean="0"/>
              <a:t>19/09/14</a:t>
            </a:fld>
            <a:endParaRPr lang="nl-NL"/>
          </a:p>
        </p:txBody>
      </p:sp>
      <p:sp>
        <p:nvSpPr>
          <p:cNvPr id="4" name="Tijdelijke aanduiding voor dia-afbeelding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6" name="Tijdelijke aanduiding voor voettekst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BF5123E-FA8B-C944-A7E9-E1CA67891260}" type="slidenum">
              <a:rPr lang="nl-NL" smtClean="0"/>
              <a:t>‹nr.›</a:t>
            </a:fld>
            <a:endParaRPr lang="nl-NL"/>
          </a:p>
        </p:txBody>
      </p:sp>
    </p:spTree>
    <p:extLst>
      <p:ext uri="{BB962C8B-B14F-4D97-AF65-F5344CB8AC3E}">
        <p14:creationId xmlns:p14="http://schemas.microsoft.com/office/powerpoint/2010/main" val="1212092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Heinrich_Rudolf_Hertz%23cite_note-huji-10" TargetMode="External"/><Relationship Id="rId4" Type="http://schemas.openxmlformats.org/officeDocument/2006/relationships/hyperlink" Target="http://en.wikipedia.org/wiki/Heinrich_Rudolf_Hertz%23cite_note-11" TargetMode="External"/><Relationship Id="rId5" Type="http://schemas.openxmlformats.org/officeDocument/2006/relationships/hyperlink" Target="http://en.wikipedia.org/wiki/Heinrich_Rudolf_Hertz%23cite_note-12" TargetMode="External"/><Relationship Id="rId6" Type="http://schemas.openxmlformats.org/officeDocument/2006/relationships/hyperlink" Target="http://en.wikipedia.org/wiki/Wireless" TargetMode="External"/><Relationship Id="rId7" Type="http://schemas.openxmlformats.org/officeDocument/2006/relationships/hyperlink" Target="http://en.wikipedia.org/wiki/Reflection_(electrical)" TargetMode="External"/><Relationship Id="rId8" Type="http://schemas.openxmlformats.org/officeDocument/2006/relationships/hyperlink" Target="http://en.wikipedia.org/wiki/Refraction" TargetMode="External"/><Relationship Id="rId9" Type="http://schemas.openxmlformats.org/officeDocument/2006/relationships/hyperlink" Target="http://en.wikipedia.org/wiki/Polarization_(waves)" TargetMode="External"/><Relationship Id="rId10" Type="http://schemas.openxmlformats.org/officeDocument/2006/relationships/hyperlink" Target="http://en.wikipedia.org/wiki/Interference_(wave_propagation)" TargetMode="External"/><Relationship Id="rId11" Type="http://schemas.openxmlformats.org/officeDocument/2006/relationships/hyperlink" Target="http://en.wikipedia.org/wiki/Electric_wave"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Heinrich_Rudolf_Hertz%23cite_note-huji-10" TargetMode="External"/><Relationship Id="rId4" Type="http://schemas.openxmlformats.org/officeDocument/2006/relationships/hyperlink" Target="http://en.wikipedia.org/wiki/Heinrich_Rudolf_Hertz%23cite_note-11" TargetMode="External"/><Relationship Id="rId5" Type="http://schemas.openxmlformats.org/officeDocument/2006/relationships/hyperlink" Target="http://en.wikipedia.org/wiki/Heinrich_Rudolf_Hertz%23cite_note-12" TargetMode="External"/><Relationship Id="rId6" Type="http://schemas.openxmlformats.org/officeDocument/2006/relationships/hyperlink" Target="http://en.wikipedia.org/wiki/Wireless" TargetMode="External"/><Relationship Id="rId7" Type="http://schemas.openxmlformats.org/officeDocument/2006/relationships/hyperlink" Target="http://en.wikipedia.org/wiki/Reflection_(electrical)" TargetMode="External"/><Relationship Id="rId8" Type="http://schemas.openxmlformats.org/officeDocument/2006/relationships/hyperlink" Target="http://en.wikipedia.org/wiki/Refraction" TargetMode="External"/><Relationship Id="rId9" Type="http://schemas.openxmlformats.org/officeDocument/2006/relationships/hyperlink" Target="http://en.wikipedia.org/wiki/Polarization_(waves)" TargetMode="External"/><Relationship Id="rId10" Type="http://schemas.openxmlformats.org/officeDocument/2006/relationships/hyperlink" Target="http://en.wikipedia.org/wiki/Interference_(wave_propagation)" TargetMode="External"/><Relationship Id="rId11" Type="http://schemas.openxmlformats.org/officeDocument/2006/relationships/hyperlink" Target="http://en.wikipedia.org/wiki/Electric_wave"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Heinrich_Rudolf_Hertz%23cite_note-huji-10" TargetMode="External"/><Relationship Id="rId4" Type="http://schemas.openxmlformats.org/officeDocument/2006/relationships/hyperlink" Target="http://en.wikipedia.org/wiki/Heinrich_Rudolf_Hertz%23cite_note-11" TargetMode="External"/><Relationship Id="rId5" Type="http://schemas.openxmlformats.org/officeDocument/2006/relationships/hyperlink" Target="http://en.wikipedia.org/wiki/Heinrich_Rudolf_Hertz%23cite_note-12" TargetMode="External"/><Relationship Id="rId6" Type="http://schemas.openxmlformats.org/officeDocument/2006/relationships/hyperlink" Target="http://en.wikipedia.org/wiki/Wireless" TargetMode="External"/><Relationship Id="rId7" Type="http://schemas.openxmlformats.org/officeDocument/2006/relationships/hyperlink" Target="http://en.wikipedia.org/wiki/Reflection_(electrical)" TargetMode="External"/><Relationship Id="rId8" Type="http://schemas.openxmlformats.org/officeDocument/2006/relationships/hyperlink" Target="http://en.wikipedia.org/wiki/Refraction" TargetMode="External"/><Relationship Id="rId9" Type="http://schemas.openxmlformats.org/officeDocument/2006/relationships/hyperlink" Target="http://en.wikipedia.org/wiki/Polarization_(waves)" TargetMode="External"/><Relationship Id="rId10" Type="http://schemas.openxmlformats.org/officeDocument/2006/relationships/hyperlink" Target="http://en.wikipedia.org/wiki/Interference_(wave_propagation)" TargetMode="External"/><Relationship Id="rId11" Type="http://schemas.openxmlformats.org/officeDocument/2006/relationships/hyperlink" Target="http://en.wikipedia.org/wiki/Electric_wave"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Heinrich_Rudolf_Hertz%23cite_note-huji-10" TargetMode="External"/><Relationship Id="rId4" Type="http://schemas.openxmlformats.org/officeDocument/2006/relationships/hyperlink" Target="http://en.wikipedia.org/wiki/Heinrich_Rudolf_Hertz%23cite_note-11" TargetMode="External"/><Relationship Id="rId5" Type="http://schemas.openxmlformats.org/officeDocument/2006/relationships/hyperlink" Target="http://en.wikipedia.org/wiki/Heinrich_Rudolf_Hertz%23cite_note-12" TargetMode="External"/><Relationship Id="rId6" Type="http://schemas.openxmlformats.org/officeDocument/2006/relationships/hyperlink" Target="http://en.wikipedia.org/wiki/Wireless" TargetMode="External"/><Relationship Id="rId7" Type="http://schemas.openxmlformats.org/officeDocument/2006/relationships/hyperlink" Target="http://en.wikipedia.org/wiki/Reflection_(electrical)" TargetMode="External"/><Relationship Id="rId8" Type="http://schemas.openxmlformats.org/officeDocument/2006/relationships/hyperlink" Target="http://en.wikipedia.org/wiki/Refraction" TargetMode="External"/><Relationship Id="rId9" Type="http://schemas.openxmlformats.org/officeDocument/2006/relationships/hyperlink" Target="http://en.wikipedia.org/wiki/Polarization_(waves)" TargetMode="External"/><Relationship Id="rId10" Type="http://schemas.openxmlformats.org/officeDocument/2006/relationships/hyperlink" Target="http://en.wikipedia.org/wiki/Interference_(wave_propagation)" TargetMode="External"/><Relationship Id="rId11" Type="http://schemas.openxmlformats.org/officeDocument/2006/relationships/hyperlink" Target="http://en.wikipedia.org/wiki/Electric_wave"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a:t>
            </a:fld>
            <a:endParaRPr lang="nl-NL"/>
          </a:p>
        </p:txBody>
      </p:sp>
    </p:spTree>
    <p:extLst>
      <p:ext uri="{BB962C8B-B14F-4D97-AF65-F5344CB8AC3E}">
        <p14:creationId xmlns:p14="http://schemas.microsoft.com/office/powerpoint/2010/main" val="92936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97A2C5D-AFFD-4A4D-A40B-80EBA4395ABB}" type="slidenum">
              <a:rPr lang="nl-BE" smtClean="0"/>
              <a:t>30</a:t>
            </a:fld>
            <a:endParaRPr lang="nl-BE"/>
          </a:p>
        </p:txBody>
      </p:sp>
    </p:spTree>
    <p:extLst>
      <p:ext uri="{BB962C8B-B14F-4D97-AF65-F5344CB8AC3E}">
        <p14:creationId xmlns:p14="http://schemas.microsoft.com/office/powerpoint/2010/main" val="174927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Heinrich</a:t>
            </a:r>
            <a:r>
              <a:rPr lang="nl-BE" dirty="0" smtClean="0"/>
              <a:t> Rudolf</a:t>
            </a:r>
            <a:r>
              <a:rPr lang="nl-BE" baseline="0" dirty="0" smtClean="0"/>
              <a:t> </a:t>
            </a:r>
            <a:r>
              <a:rPr lang="nl-BE" dirty="0" err="1" smtClean="0"/>
              <a:t>Herz</a:t>
            </a:r>
            <a:endParaRPr lang="nl-BE" dirty="0" smtClean="0"/>
          </a:p>
          <a:p>
            <a:r>
              <a:rPr lang="en-US" sz="1200" b="0" i="0" kern="1200" dirty="0" smtClean="0">
                <a:solidFill>
                  <a:schemeClr val="tx1"/>
                </a:solidFill>
                <a:effectLst/>
                <a:latin typeface="+mn-lt"/>
                <a:ea typeface="+mn-ea"/>
                <a:cs typeface="+mn-cs"/>
              </a:rPr>
              <a:t>Hertz did not realize the practical importance of his experiments. He stated that,</a:t>
            </a:r>
          </a:p>
          <a:p>
            <a:r>
              <a:rPr lang="en-US" dirty="0" smtClean="0"/>
              <a:t>"</a:t>
            </a:r>
            <a:r>
              <a:rPr lang="en-US" i="1" dirty="0" smtClean="0"/>
              <a:t>It's of no use whatsoever</a:t>
            </a:r>
            <a:r>
              <a:rPr lang="en-US" dirty="0" smtClean="0"/>
              <a:t>[...] </a:t>
            </a:r>
            <a:r>
              <a:rPr lang="en-US" i="1" dirty="0" smtClean="0"/>
              <a:t>this is just an experiment that proves Maestro Maxwell was right—we just have these mysterious electromagnetic waves that we cannot see with the naked eye. But they are there.</a:t>
            </a:r>
            <a:r>
              <a:rPr lang="en-US" dirty="0" smtClean="0"/>
              <a:t>"</a:t>
            </a:r>
            <a:r>
              <a:rPr lang="en-US" sz="1200" b="0" i="0" u="none" strike="noStrike" kern="1200" baseline="30000" dirty="0" smtClean="0">
                <a:solidFill>
                  <a:schemeClr val="tx1"/>
                </a:solidFill>
                <a:effectLst/>
                <a:latin typeface="+mn-lt"/>
                <a:ea typeface="+mn-ea"/>
                <a:cs typeface="+mn-cs"/>
                <a:hlinkClick r:id="rId3"/>
              </a:rPr>
              <a:t>[10]</a:t>
            </a:r>
            <a:r>
              <a:rPr lang="en-US" sz="1200" b="0" i="0" u="none" strike="noStrike" kern="1200" baseline="30000" dirty="0" smtClean="0">
                <a:solidFill>
                  <a:schemeClr val="tx1"/>
                </a:solidFill>
                <a:effectLst/>
                <a:latin typeface="+mn-lt"/>
                <a:ea typeface="+mn-ea"/>
                <a:cs typeface="+mn-cs"/>
                <a:hlinkClick r:id="rId4"/>
              </a:rPr>
              <a:t>[11]</a:t>
            </a:r>
            <a:r>
              <a:rPr lang="en-US" sz="1200" b="0" i="0" u="none" strike="noStrike" kern="1200" baseline="30000" dirty="0" smtClean="0">
                <a:solidFill>
                  <a:schemeClr val="tx1"/>
                </a:solidFill>
                <a:effectLst/>
                <a:latin typeface="+mn-lt"/>
                <a:ea typeface="+mn-ea"/>
                <a:cs typeface="+mn-cs"/>
                <a:hlinkClick r:id="rId5"/>
              </a:rPr>
              <a:t>[12]</a:t>
            </a:r>
            <a:r>
              <a:rPr lang="en-US" sz="1200" b="0" i="0" kern="1200" dirty="0" smtClean="0">
                <a:solidFill>
                  <a:schemeClr val="tx1"/>
                </a:solidFill>
                <a:effectLst/>
                <a:latin typeface="+mn-lt"/>
                <a:ea typeface="+mn-ea"/>
                <a:cs typeface="+mn-cs"/>
              </a:rPr>
              <a:t>Asked about the ramifications of his discoveries, Hertz replied,</a:t>
            </a:r>
          </a:p>
          <a:p>
            <a:r>
              <a:rPr lang="en-US" dirty="0" smtClean="0"/>
              <a:t>"</a:t>
            </a:r>
            <a:r>
              <a:rPr lang="en-US" i="1" dirty="0" smtClean="0"/>
              <a:t>Nothing, I guess</a:t>
            </a:r>
            <a:r>
              <a:rPr lang="en-US" dirty="0" smtClean="0"/>
              <a:t>."</a:t>
            </a:r>
            <a:r>
              <a:rPr lang="en-US" sz="1200" b="0" i="0" u="sng" kern="1200" baseline="30000" dirty="0" smtClean="0">
                <a:solidFill>
                  <a:schemeClr val="tx1"/>
                </a:solidFill>
                <a:effectLst/>
                <a:latin typeface="+mn-lt"/>
                <a:ea typeface="+mn-ea"/>
                <a:cs typeface="+mn-cs"/>
                <a:hlinkClick r:id="rId3"/>
              </a:rPr>
              <a:t>[10]</a:t>
            </a:r>
            <a:r>
              <a:rPr lang="en-US" sz="1200" b="0" i="0" kern="1200" dirty="0" smtClean="0">
                <a:solidFill>
                  <a:schemeClr val="tx1"/>
                </a:solidFill>
                <a:effectLst/>
                <a:latin typeface="+mn-lt"/>
                <a:ea typeface="+mn-ea"/>
                <a:cs typeface="+mn-cs"/>
              </a:rPr>
              <a:t>His discoveries would later be more fully understood by others and be part of the new "</a:t>
            </a:r>
            <a:r>
              <a:rPr lang="en-US" sz="1200" b="0" i="0" u="none" strike="noStrike" kern="1200" dirty="0" smtClean="0">
                <a:solidFill>
                  <a:schemeClr val="tx1"/>
                </a:solidFill>
                <a:effectLst/>
                <a:latin typeface="+mn-lt"/>
                <a:ea typeface="+mn-ea"/>
                <a:cs typeface="+mn-cs"/>
                <a:hlinkClick r:id="rId6" tooltip="Wireless"/>
              </a:rPr>
              <a:t>wireless age</a:t>
            </a:r>
            <a:r>
              <a:rPr lang="en-US" sz="1200" b="0" i="0" kern="1200" dirty="0" smtClean="0">
                <a:solidFill>
                  <a:schemeClr val="tx1"/>
                </a:solidFill>
                <a:effectLst/>
                <a:latin typeface="+mn-lt"/>
                <a:ea typeface="+mn-ea"/>
                <a:cs typeface="+mn-cs"/>
              </a:rPr>
              <a:t>". In bulk, Hertz' experiments explain </a:t>
            </a:r>
            <a:r>
              <a:rPr lang="en-US" sz="1200" b="0" i="0" u="none" strike="noStrike" kern="1200" dirty="0" smtClean="0">
                <a:solidFill>
                  <a:schemeClr val="tx1"/>
                </a:solidFill>
                <a:effectLst/>
                <a:latin typeface="+mn-lt"/>
                <a:ea typeface="+mn-ea"/>
                <a:cs typeface="+mn-cs"/>
                <a:hlinkClick r:id="rId7" tooltip="Reflection (electrical)"/>
              </a:rPr>
              <a:t>reflection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Refraction"/>
              </a:rPr>
              <a:t>refraction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Polarization (waves)"/>
              </a:rPr>
              <a:t>polarization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Interference (wave propagation)"/>
              </a:rPr>
              <a:t>interference</a:t>
            </a:r>
            <a:r>
              <a:rPr lang="en-US" sz="1200" b="0" i="0" kern="1200" dirty="0" smtClean="0">
                <a:solidFill>
                  <a:schemeClr val="tx1"/>
                </a:solidFill>
                <a:effectLst/>
                <a:latin typeface="+mn-lt"/>
                <a:ea typeface="+mn-ea"/>
                <a:cs typeface="+mn-cs"/>
              </a:rPr>
              <a:t>, and velocity of </a:t>
            </a:r>
            <a:r>
              <a:rPr lang="en-US" sz="1200" b="0" i="0" u="none" strike="noStrike" kern="1200" dirty="0" smtClean="0">
                <a:solidFill>
                  <a:schemeClr val="tx1"/>
                </a:solidFill>
                <a:effectLst/>
                <a:latin typeface="+mn-lt"/>
                <a:ea typeface="+mn-ea"/>
                <a:cs typeface="+mn-cs"/>
                <a:hlinkClick r:id="rId11" tooltip="Electric wave"/>
              </a:rPr>
              <a:t>electric waves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Guglielmo</a:t>
            </a:r>
            <a:r>
              <a:rPr lang="nl-BE" dirty="0" smtClean="0"/>
              <a:t> </a:t>
            </a:r>
            <a:r>
              <a:rPr lang="nl-BE" dirty="0" err="1" smtClean="0"/>
              <a:t>Marconi</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F97A2C5D-AFFD-4A4D-A40B-80EBA4395ABB}" type="slidenum">
              <a:rPr lang="nl-BE" smtClean="0"/>
              <a:t>32</a:t>
            </a:fld>
            <a:endParaRPr lang="nl-BE"/>
          </a:p>
        </p:txBody>
      </p:sp>
    </p:spTree>
    <p:extLst>
      <p:ext uri="{BB962C8B-B14F-4D97-AF65-F5344CB8AC3E}">
        <p14:creationId xmlns:p14="http://schemas.microsoft.com/office/powerpoint/2010/main" val="57145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Heinrich</a:t>
            </a:r>
            <a:r>
              <a:rPr lang="nl-BE" dirty="0" smtClean="0"/>
              <a:t> Rudolf</a:t>
            </a:r>
            <a:r>
              <a:rPr lang="nl-BE" baseline="0" dirty="0" smtClean="0"/>
              <a:t> </a:t>
            </a:r>
            <a:r>
              <a:rPr lang="nl-BE" dirty="0" err="1" smtClean="0"/>
              <a:t>Herz</a:t>
            </a:r>
            <a:endParaRPr lang="nl-BE" dirty="0" smtClean="0"/>
          </a:p>
          <a:p>
            <a:r>
              <a:rPr lang="en-US" sz="1200" b="0" i="0" kern="1200" dirty="0" smtClean="0">
                <a:solidFill>
                  <a:schemeClr val="tx1"/>
                </a:solidFill>
                <a:effectLst/>
                <a:latin typeface="+mn-lt"/>
                <a:ea typeface="+mn-ea"/>
                <a:cs typeface="+mn-cs"/>
              </a:rPr>
              <a:t>Hertz did not realize the practical importance of his experiments. He stated that,</a:t>
            </a:r>
          </a:p>
          <a:p>
            <a:r>
              <a:rPr lang="en-US" dirty="0" smtClean="0"/>
              <a:t>"</a:t>
            </a:r>
            <a:r>
              <a:rPr lang="en-US" i="1" dirty="0" smtClean="0"/>
              <a:t>It's of no use whatsoever</a:t>
            </a:r>
            <a:r>
              <a:rPr lang="en-US" dirty="0" smtClean="0"/>
              <a:t>[...] </a:t>
            </a:r>
            <a:r>
              <a:rPr lang="en-US" i="1" dirty="0" smtClean="0"/>
              <a:t>this is just an experiment that proves Maestro Maxwell was right—we just have these mysterious electromagnetic waves that we cannot see with the naked eye. But they are there.</a:t>
            </a:r>
            <a:r>
              <a:rPr lang="en-US" dirty="0" smtClean="0"/>
              <a:t>"</a:t>
            </a:r>
            <a:r>
              <a:rPr lang="en-US" sz="1200" b="0" i="0" u="none" strike="noStrike" kern="1200" baseline="30000" dirty="0" smtClean="0">
                <a:solidFill>
                  <a:schemeClr val="tx1"/>
                </a:solidFill>
                <a:effectLst/>
                <a:latin typeface="+mn-lt"/>
                <a:ea typeface="+mn-ea"/>
                <a:cs typeface="+mn-cs"/>
                <a:hlinkClick r:id="rId3"/>
              </a:rPr>
              <a:t>[10]</a:t>
            </a:r>
            <a:r>
              <a:rPr lang="en-US" sz="1200" b="0" i="0" u="none" strike="noStrike" kern="1200" baseline="30000" dirty="0" smtClean="0">
                <a:solidFill>
                  <a:schemeClr val="tx1"/>
                </a:solidFill>
                <a:effectLst/>
                <a:latin typeface="+mn-lt"/>
                <a:ea typeface="+mn-ea"/>
                <a:cs typeface="+mn-cs"/>
                <a:hlinkClick r:id="rId4"/>
              </a:rPr>
              <a:t>[11]</a:t>
            </a:r>
            <a:r>
              <a:rPr lang="en-US" sz="1200" b="0" i="0" u="none" strike="noStrike" kern="1200" baseline="30000" dirty="0" smtClean="0">
                <a:solidFill>
                  <a:schemeClr val="tx1"/>
                </a:solidFill>
                <a:effectLst/>
                <a:latin typeface="+mn-lt"/>
                <a:ea typeface="+mn-ea"/>
                <a:cs typeface="+mn-cs"/>
                <a:hlinkClick r:id="rId5"/>
              </a:rPr>
              <a:t>[12]</a:t>
            </a:r>
            <a:r>
              <a:rPr lang="en-US" sz="1200" b="0" i="0" kern="1200" dirty="0" smtClean="0">
                <a:solidFill>
                  <a:schemeClr val="tx1"/>
                </a:solidFill>
                <a:effectLst/>
                <a:latin typeface="+mn-lt"/>
                <a:ea typeface="+mn-ea"/>
                <a:cs typeface="+mn-cs"/>
              </a:rPr>
              <a:t>Asked about the ramifications of his discoveries, Hertz replied,</a:t>
            </a:r>
          </a:p>
          <a:p>
            <a:r>
              <a:rPr lang="en-US" dirty="0" smtClean="0"/>
              <a:t>"</a:t>
            </a:r>
            <a:r>
              <a:rPr lang="en-US" i="1" dirty="0" smtClean="0"/>
              <a:t>Nothing, I guess</a:t>
            </a:r>
            <a:r>
              <a:rPr lang="en-US" dirty="0" smtClean="0"/>
              <a:t>."</a:t>
            </a:r>
            <a:r>
              <a:rPr lang="en-US" sz="1200" b="0" i="0" u="sng" kern="1200" baseline="30000" dirty="0" smtClean="0">
                <a:solidFill>
                  <a:schemeClr val="tx1"/>
                </a:solidFill>
                <a:effectLst/>
                <a:latin typeface="+mn-lt"/>
                <a:ea typeface="+mn-ea"/>
                <a:cs typeface="+mn-cs"/>
                <a:hlinkClick r:id="rId3"/>
              </a:rPr>
              <a:t>[10]</a:t>
            </a:r>
            <a:r>
              <a:rPr lang="en-US" sz="1200" b="0" i="0" kern="1200" dirty="0" smtClean="0">
                <a:solidFill>
                  <a:schemeClr val="tx1"/>
                </a:solidFill>
                <a:effectLst/>
                <a:latin typeface="+mn-lt"/>
                <a:ea typeface="+mn-ea"/>
                <a:cs typeface="+mn-cs"/>
              </a:rPr>
              <a:t>His discoveries would later be more fully understood by others and be part of the new "</a:t>
            </a:r>
            <a:r>
              <a:rPr lang="en-US" sz="1200" b="0" i="0" u="none" strike="noStrike" kern="1200" dirty="0" smtClean="0">
                <a:solidFill>
                  <a:schemeClr val="tx1"/>
                </a:solidFill>
                <a:effectLst/>
                <a:latin typeface="+mn-lt"/>
                <a:ea typeface="+mn-ea"/>
                <a:cs typeface="+mn-cs"/>
                <a:hlinkClick r:id="rId6" tooltip="Wireless"/>
              </a:rPr>
              <a:t>wireless age</a:t>
            </a:r>
            <a:r>
              <a:rPr lang="en-US" sz="1200" b="0" i="0" kern="1200" dirty="0" smtClean="0">
                <a:solidFill>
                  <a:schemeClr val="tx1"/>
                </a:solidFill>
                <a:effectLst/>
                <a:latin typeface="+mn-lt"/>
                <a:ea typeface="+mn-ea"/>
                <a:cs typeface="+mn-cs"/>
              </a:rPr>
              <a:t>". In bulk, Hertz' experiments explain </a:t>
            </a:r>
            <a:r>
              <a:rPr lang="en-US" sz="1200" b="0" i="0" u="none" strike="noStrike" kern="1200" dirty="0" smtClean="0">
                <a:solidFill>
                  <a:schemeClr val="tx1"/>
                </a:solidFill>
                <a:effectLst/>
                <a:latin typeface="+mn-lt"/>
                <a:ea typeface="+mn-ea"/>
                <a:cs typeface="+mn-cs"/>
                <a:hlinkClick r:id="rId7" tooltip="Reflection (electrical)"/>
              </a:rPr>
              <a:t>reflection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Refraction"/>
              </a:rPr>
              <a:t>refraction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Polarization (waves)"/>
              </a:rPr>
              <a:t>polarization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Interference (wave propagation)"/>
              </a:rPr>
              <a:t>interference</a:t>
            </a:r>
            <a:r>
              <a:rPr lang="en-US" sz="1200" b="0" i="0" kern="1200" dirty="0" smtClean="0">
                <a:solidFill>
                  <a:schemeClr val="tx1"/>
                </a:solidFill>
                <a:effectLst/>
                <a:latin typeface="+mn-lt"/>
                <a:ea typeface="+mn-ea"/>
                <a:cs typeface="+mn-cs"/>
              </a:rPr>
              <a:t>, and velocity of </a:t>
            </a:r>
            <a:r>
              <a:rPr lang="en-US" sz="1200" b="0" i="0" u="none" strike="noStrike" kern="1200" dirty="0" smtClean="0">
                <a:solidFill>
                  <a:schemeClr val="tx1"/>
                </a:solidFill>
                <a:effectLst/>
                <a:latin typeface="+mn-lt"/>
                <a:ea typeface="+mn-ea"/>
                <a:cs typeface="+mn-cs"/>
                <a:hlinkClick r:id="rId11" tooltip="Electric wave"/>
              </a:rPr>
              <a:t>electric waves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Guglielmo</a:t>
            </a:r>
            <a:r>
              <a:rPr lang="nl-BE" dirty="0" smtClean="0"/>
              <a:t> </a:t>
            </a:r>
            <a:r>
              <a:rPr lang="nl-BE" dirty="0" err="1" smtClean="0"/>
              <a:t>Marconi</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F97A2C5D-AFFD-4A4D-A40B-80EBA4395ABB}" type="slidenum">
              <a:rPr lang="nl-BE" smtClean="0"/>
              <a:t>33</a:t>
            </a:fld>
            <a:endParaRPr lang="nl-BE"/>
          </a:p>
        </p:txBody>
      </p:sp>
    </p:spTree>
    <p:extLst>
      <p:ext uri="{BB962C8B-B14F-4D97-AF65-F5344CB8AC3E}">
        <p14:creationId xmlns:p14="http://schemas.microsoft.com/office/powerpoint/2010/main" val="57145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Heinrich</a:t>
            </a:r>
            <a:r>
              <a:rPr lang="nl-BE" dirty="0" smtClean="0"/>
              <a:t> Rudolf</a:t>
            </a:r>
            <a:r>
              <a:rPr lang="nl-BE" baseline="0" dirty="0" smtClean="0"/>
              <a:t> </a:t>
            </a:r>
            <a:r>
              <a:rPr lang="nl-BE" dirty="0" err="1" smtClean="0"/>
              <a:t>Herz</a:t>
            </a:r>
            <a:endParaRPr lang="nl-BE" dirty="0" smtClean="0"/>
          </a:p>
          <a:p>
            <a:r>
              <a:rPr lang="en-US" sz="1200" b="0" i="0" kern="1200" dirty="0" smtClean="0">
                <a:solidFill>
                  <a:schemeClr val="tx1"/>
                </a:solidFill>
                <a:effectLst/>
                <a:latin typeface="+mn-lt"/>
                <a:ea typeface="+mn-ea"/>
                <a:cs typeface="+mn-cs"/>
              </a:rPr>
              <a:t>Hertz did not realize the practical importance of his experiments. He stated that,</a:t>
            </a:r>
          </a:p>
          <a:p>
            <a:r>
              <a:rPr lang="en-US" dirty="0" smtClean="0"/>
              <a:t>"</a:t>
            </a:r>
            <a:r>
              <a:rPr lang="en-US" i="1" dirty="0" smtClean="0"/>
              <a:t>It's of no use whatsoever</a:t>
            </a:r>
            <a:r>
              <a:rPr lang="en-US" dirty="0" smtClean="0"/>
              <a:t>[...] </a:t>
            </a:r>
            <a:r>
              <a:rPr lang="en-US" i="1" dirty="0" smtClean="0"/>
              <a:t>this is just an experiment that proves Maestro Maxwell was right—we just have these mysterious electromagnetic waves that we cannot see with the naked eye. But they are there.</a:t>
            </a:r>
            <a:r>
              <a:rPr lang="en-US" dirty="0" smtClean="0"/>
              <a:t>"</a:t>
            </a:r>
            <a:r>
              <a:rPr lang="en-US" sz="1200" b="0" i="0" u="none" strike="noStrike" kern="1200" baseline="30000" dirty="0" smtClean="0">
                <a:solidFill>
                  <a:schemeClr val="tx1"/>
                </a:solidFill>
                <a:effectLst/>
                <a:latin typeface="+mn-lt"/>
                <a:ea typeface="+mn-ea"/>
                <a:cs typeface="+mn-cs"/>
                <a:hlinkClick r:id="rId3"/>
              </a:rPr>
              <a:t>[10]</a:t>
            </a:r>
            <a:r>
              <a:rPr lang="en-US" sz="1200" b="0" i="0" u="none" strike="noStrike" kern="1200" baseline="30000" dirty="0" smtClean="0">
                <a:solidFill>
                  <a:schemeClr val="tx1"/>
                </a:solidFill>
                <a:effectLst/>
                <a:latin typeface="+mn-lt"/>
                <a:ea typeface="+mn-ea"/>
                <a:cs typeface="+mn-cs"/>
                <a:hlinkClick r:id="rId4"/>
              </a:rPr>
              <a:t>[11]</a:t>
            </a:r>
            <a:r>
              <a:rPr lang="en-US" sz="1200" b="0" i="0" u="none" strike="noStrike" kern="1200" baseline="30000" dirty="0" smtClean="0">
                <a:solidFill>
                  <a:schemeClr val="tx1"/>
                </a:solidFill>
                <a:effectLst/>
                <a:latin typeface="+mn-lt"/>
                <a:ea typeface="+mn-ea"/>
                <a:cs typeface="+mn-cs"/>
                <a:hlinkClick r:id="rId5"/>
              </a:rPr>
              <a:t>[12]</a:t>
            </a:r>
            <a:r>
              <a:rPr lang="en-US" sz="1200" b="0" i="0" kern="1200" dirty="0" smtClean="0">
                <a:solidFill>
                  <a:schemeClr val="tx1"/>
                </a:solidFill>
                <a:effectLst/>
                <a:latin typeface="+mn-lt"/>
                <a:ea typeface="+mn-ea"/>
                <a:cs typeface="+mn-cs"/>
              </a:rPr>
              <a:t>Asked about the ramifications of his discoveries, Hertz replied,</a:t>
            </a:r>
          </a:p>
          <a:p>
            <a:r>
              <a:rPr lang="en-US" dirty="0" smtClean="0"/>
              <a:t>"</a:t>
            </a:r>
            <a:r>
              <a:rPr lang="en-US" i="1" dirty="0" smtClean="0"/>
              <a:t>Nothing, I guess</a:t>
            </a:r>
            <a:r>
              <a:rPr lang="en-US" dirty="0" smtClean="0"/>
              <a:t>."</a:t>
            </a:r>
            <a:r>
              <a:rPr lang="en-US" sz="1200" b="0" i="0" u="sng" kern="1200" baseline="30000" dirty="0" smtClean="0">
                <a:solidFill>
                  <a:schemeClr val="tx1"/>
                </a:solidFill>
                <a:effectLst/>
                <a:latin typeface="+mn-lt"/>
                <a:ea typeface="+mn-ea"/>
                <a:cs typeface="+mn-cs"/>
                <a:hlinkClick r:id="rId3"/>
              </a:rPr>
              <a:t>[10]</a:t>
            </a:r>
            <a:r>
              <a:rPr lang="en-US" sz="1200" b="0" i="0" kern="1200" dirty="0" smtClean="0">
                <a:solidFill>
                  <a:schemeClr val="tx1"/>
                </a:solidFill>
                <a:effectLst/>
                <a:latin typeface="+mn-lt"/>
                <a:ea typeface="+mn-ea"/>
                <a:cs typeface="+mn-cs"/>
              </a:rPr>
              <a:t>His discoveries would later be more fully understood by others and be part of the new "</a:t>
            </a:r>
            <a:r>
              <a:rPr lang="en-US" sz="1200" b="0" i="0" u="none" strike="noStrike" kern="1200" dirty="0" smtClean="0">
                <a:solidFill>
                  <a:schemeClr val="tx1"/>
                </a:solidFill>
                <a:effectLst/>
                <a:latin typeface="+mn-lt"/>
                <a:ea typeface="+mn-ea"/>
                <a:cs typeface="+mn-cs"/>
                <a:hlinkClick r:id="rId6" tooltip="Wireless"/>
              </a:rPr>
              <a:t>wireless age</a:t>
            </a:r>
            <a:r>
              <a:rPr lang="en-US" sz="1200" b="0" i="0" kern="1200" dirty="0" smtClean="0">
                <a:solidFill>
                  <a:schemeClr val="tx1"/>
                </a:solidFill>
                <a:effectLst/>
                <a:latin typeface="+mn-lt"/>
                <a:ea typeface="+mn-ea"/>
                <a:cs typeface="+mn-cs"/>
              </a:rPr>
              <a:t>". In bulk, Hertz' experiments explain </a:t>
            </a:r>
            <a:r>
              <a:rPr lang="en-US" sz="1200" b="0" i="0" u="none" strike="noStrike" kern="1200" dirty="0" smtClean="0">
                <a:solidFill>
                  <a:schemeClr val="tx1"/>
                </a:solidFill>
                <a:effectLst/>
                <a:latin typeface="+mn-lt"/>
                <a:ea typeface="+mn-ea"/>
                <a:cs typeface="+mn-cs"/>
                <a:hlinkClick r:id="rId7" tooltip="Reflection (electrical)"/>
              </a:rPr>
              <a:t>reflection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Refraction"/>
              </a:rPr>
              <a:t>refraction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Polarization (waves)"/>
              </a:rPr>
              <a:t>polarization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Interference (wave propagation)"/>
              </a:rPr>
              <a:t>interference</a:t>
            </a:r>
            <a:r>
              <a:rPr lang="en-US" sz="1200" b="0" i="0" kern="1200" dirty="0" smtClean="0">
                <a:solidFill>
                  <a:schemeClr val="tx1"/>
                </a:solidFill>
                <a:effectLst/>
                <a:latin typeface="+mn-lt"/>
                <a:ea typeface="+mn-ea"/>
                <a:cs typeface="+mn-cs"/>
              </a:rPr>
              <a:t>, and velocity of </a:t>
            </a:r>
            <a:r>
              <a:rPr lang="en-US" sz="1200" b="0" i="0" u="none" strike="noStrike" kern="1200" dirty="0" smtClean="0">
                <a:solidFill>
                  <a:schemeClr val="tx1"/>
                </a:solidFill>
                <a:effectLst/>
                <a:latin typeface="+mn-lt"/>
                <a:ea typeface="+mn-ea"/>
                <a:cs typeface="+mn-cs"/>
                <a:hlinkClick r:id="rId11" tooltip="Electric wave"/>
              </a:rPr>
              <a:t>electric waves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Guglielmo</a:t>
            </a:r>
            <a:r>
              <a:rPr lang="nl-BE" dirty="0" smtClean="0"/>
              <a:t> </a:t>
            </a:r>
            <a:r>
              <a:rPr lang="nl-BE" dirty="0" err="1" smtClean="0"/>
              <a:t>Marconi</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F97A2C5D-AFFD-4A4D-A40B-80EBA4395ABB}" type="slidenum">
              <a:rPr lang="nl-BE" smtClean="0"/>
              <a:t>34</a:t>
            </a:fld>
            <a:endParaRPr lang="nl-BE"/>
          </a:p>
        </p:txBody>
      </p:sp>
    </p:spTree>
    <p:extLst>
      <p:ext uri="{BB962C8B-B14F-4D97-AF65-F5344CB8AC3E}">
        <p14:creationId xmlns:p14="http://schemas.microsoft.com/office/powerpoint/2010/main" val="57145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36</a:t>
            </a:fld>
            <a:endParaRPr lang="nl-NL"/>
          </a:p>
        </p:txBody>
      </p:sp>
    </p:spTree>
    <p:extLst>
      <p:ext uri="{BB962C8B-B14F-4D97-AF65-F5344CB8AC3E}">
        <p14:creationId xmlns:p14="http://schemas.microsoft.com/office/powerpoint/2010/main" val="11220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41</a:t>
            </a:fld>
            <a:endParaRPr lang="nl-NL"/>
          </a:p>
        </p:txBody>
      </p:sp>
    </p:spTree>
    <p:extLst>
      <p:ext uri="{BB962C8B-B14F-4D97-AF65-F5344CB8AC3E}">
        <p14:creationId xmlns:p14="http://schemas.microsoft.com/office/powerpoint/2010/main" val="11220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42</a:t>
            </a:fld>
            <a:endParaRPr lang="nl-NL"/>
          </a:p>
        </p:txBody>
      </p:sp>
    </p:spTree>
    <p:extLst>
      <p:ext uri="{BB962C8B-B14F-4D97-AF65-F5344CB8AC3E}">
        <p14:creationId xmlns:p14="http://schemas.microsoft.com/office/powerpoint/2010/main" val="1880898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44</a:t>
            </a:fld>
            <a:endParaRPr lang="nl-NL"/>
          </a:p>
        </p:txBody>
      </p:sp>
    </p:spTree>
    <p:extLst>
      <p:ext uri="{BB962C8B-B14F-4D97-AF65-F5344CB8AC3E}">
        <p14:creationId xmlns:p14="http://schemas.microsoft.com/office/powerpoint/2010/main" val="233388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45</a:t>
            </a:fld>
            <a:endParaRPr lang="nl-NL"/>
          </a:p>
        </p:txBody>
      </p:sp>
    </p:spTree>
    <p:extLst>
      <p:ext uri="{BB962C8B-B14F-4D97-AF65-F5344CB8AC3E}">
        <p14:creationId xmlns:p14="http://schemas.microsoft.com/office/powerpoint/2010/main" val="332162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47</a:t>
            </a:fld>
            <a:endParaRPr lang="nl-NL"/>
          </a:p>
        </p:txBody>
      </p:sp>
    </p:spTree>
    <p:extLst>
      <p:ext uri="{BB962C8B-B14F-4D97-AF65-F5344CB8AC3E}">
        <p14:creationId xmlns:p14="http://schemas.microsoft.com/office/powerpoint/2010/main" val="130123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10</a:t>
            </a:fld>
            <a:endParaRPr lang="nl-NL"/>
          </a:p>
        </p:txBody>
      </p:sp>
    </p:spTree>
    <p:extLst>
      <p:ext uri="{BB962C8B-B14F-4D97-AF65-F5344CB8AC3E}">
        <p14:creationId xmlns:p14="http://schemas.microsoft.com/office/powerpoint/2010/main" val="1959066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48</a:t>
            </a:fld>
            <a:endParaRPr lang="nl-NL"/>
          </a:p>
        </p:txBody>
      </p:sp>
    </p:spTree>
    <p:extLst>
      <p:ext uri="{BB962C8B-B14F-4D97-AF65-F5344CB8AC3E}">
        <p14:creationId xmlns:p14="http://schemas.microsoft.com/office/powerpoint/2010/main" val="314843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49</a:t>
            </a:fld>
            <a:endParaRPr lang="nl-NL"/>
          </a:p>
        </p:txBody>
      </p:sp>
    </p:spTree>
    <p:extLst>
      <p:ext uri="{BB962C8B-B14F-4D97-AF65-F5344CB8AC3E}">
        <p14:creationId xmlns:p14="http://schemas.microsoft.com/office/powerpoint/2010/main" val="3148434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50</a:t>
            </a:fld>
            <a:endParaRPr lang="nl-NL"/>
          </a:p>
        </p:txBody>
      </p:sp>
    </p:spTree>
    <p:extLst>
      <p:ext uri="{BB962C8B-B14F-4D97-AF65-F5344CB8AC3E}">
        <p14:creationId xmlns:p14="http://schemas.microsoft.com/office/powerpoint/2010/main" val="246293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51</a:t>
            </a:fld>
            <a:endParaRPr lang="nl-NL"/>
          </a:p>
        </p:txBody>
      </p:sp>
    </p:spTree>
    <p:extLst>
      <p:ext uri="{BB962C8B-B14F-4D97-AF65-F5344CB8AC3E}">
        <p14:creationId xmlns:p14="http://schemas.microsoft.com/office/powerpoint/2010/main" val="1766535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52</a:t>
            </a:fld>
            <a:endParaRPr lang="nl-NL"/>
          </a:p>
        </p:txBody>
      </p:sp>
    </p:spTree>
    <p:extLst>
      <p:ext uri="{BB962C8B-B14F-4D97-AF65-F5344CB8AC3E}">
        <p14:creationId xmlns:p14="http://schemas.microsoft.com/office/powerpoint/2010/main" val="270315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53</a:t>
            </a:fld>
            <a:endParaRPr lang="nl-NL"/>
          </a:p>
        </p:txBody>
      </p:sp>
    </p:spTree>
    <p:extLst>
      <p:ext uri="{BB962C8B-B14F-4D97-AF65-F5344CB8AC3E}">
        <p14:creationId xmlns:p14="http://schemas.microsoft.com/office/powerpoint/2010/main" val="3045564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54</a:t>
            </a:fld>
            <a:endParaRPr lang="nl-NL"/>
          </a:p>
        </p:txBody>
      </p:sp>
    </p:spTree>
    <p:extLst>
      <p:ext uri="{BB962C8B-B14F-4D97-AF65-F5344CB8AC3E}">
        <p14:creationId xmlns:p14="http://schemas.microsoft.com/office/powerpoint/2010/main" val="2703158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55</a:t>
            </a:fld>
            <a:endParaRPr lang="nl-NL"/>
          </a:p>
        </p:txBody>
      </p:sp>
    </p:spTree>
    <p:extLst>
      <p:ext uri="{BB962C8B-B14F-4D97-AF65-F5344CB8AC3E}">
        <p14:creationId xmlns:p14="http://schemas.microsoft.com/office/powerpoint/2010/main" val="270315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the STS Collaboration</a:t>
            </a:r>
            <a:r>
              <a:rPr lang="en-US" baseline="0" dirty="0" smtClean="0"/>
              <a:t> Platform there is a g</a:t>
            </a:r>
            <a:r>
              <a:rPr lang="en-US" dirty="0" smtClean="0"/>
              <a:t>rab for power and self-interest dominates!</a:t>
            </a:r>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11</a:t>
            </a:fld>
            <a:endParaRPr lang="nl-NL"/>
          </a:p>
        </p:txBody>
      </p:sp>
    </p:spTree>
    <p:extLst>
      <p:ext uri="{BB962C8B-B14F-4D97-AF65-F5344CB8AC3E}">
        <p14:creationId xmlns:p14="http://schemas.microsoft.com/office/powerpoint/2010/main" val="405225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Collaboration is not easy even with shared values – many forces both help and hinder it!</a:t>
            </a:r>
            <a:endParaRPr lang="nl-BE" dirty="0"/>
          </a:p>
        </p:txBody>
      </p:sp>
      <p:sp>
        <p:nvSpPr>
          <p:cNvPr id="4" name="Tijdelijke aanduiding voor dianummer 3"/>
          <p:cNvSpPr>
            <a:spLocks noGrp="1"/>
          </p:cNvSpPr>
          <p:nvPr>
            <p:ph type="sldNum" sz="quarter" idx="10"/>
          </p:nvPr>
        </p:nvSpPr>
        <p:spPr/>
        <p:txBody>
          <a:bodyPr/>
          <a:lstStyle/>
          <a:p>
            <a:fld id="{8FA7B42B-D721-4A21-9C1B-4F37E73AA9D5}" type="slidenum">
              <a:rPr lang="nl-BE" smtClean="0"/>
              <a:t>12</a:t>
            </a:fld>
            <a:endParaRPr lang="nl-BE"/>
          </a:p>
        </p:txBody>
      </p:sp>
    </p:spTree>
    <p:extLst>
      <p:ext uri="{BB962C8B-B14F-4D97-AF65-F5344CB8AC3E}">
        <p14:creationId xmlns:p14="http://schemas.microsoft.com/office/powerpoint/2010/main" val="143685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requires two levels of design</a:t>
            </a:r>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13</a:t>
            </a:fld>
            <a:endParaRPr lang="nl-NL"/>
          </a:p>
        </p:txBody>
      </p:sp>
    </p:spTree>
    <p:extLst>
      <p:ext uri="{BB962C8B-B14F-4D97-AF65-F5344CB8AC3E}">
        <p14:creationId xmlns:p14="http://schemas.microsoft.com/office/powerpoint/2010/main" val="409522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14</a:t>
            </a:fld>
            <a:endParaRPr lang="nl-NL"/>
          </a:p>
        </p:txBody>
      </p:sp>
    </p:spTree>
    <p:extLst>
      <p:ext uri="{BB962C8B-B14F-4D97-AF65-F5344CB8AC3E}">
        <p14:creationId xmlns:p14="http://schemas.microsoft.com/office/powerpoint/2010/main" val="303140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16</a:t>
            </a:fld>
            <a:endParaRPr lang="nl-NL"/>
          </a:p>
        </p:txBody>
      </p:sp>
    </p:spTree>
    <p:extLst>
      <p:ext uri="{BB962C8B-B14F-4D97-AF65-F5344CB8AC3E}">
        <p14:creationId xmlns:p14="http://schemas.microsoft.com/office/powerpoint/2010/main" val="303140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5123E-FA8B-C944-A7E9-E1CA67891260}" type="slidenum">
              <a:rPr lang="nl-NL" smtClean="0"/>
              <a:t>23</a:t>
            </a:fld>
            <a:endParaRPr lang="nl-NL"/>
          </a:p>
        </p:txBody>
      </p:sp>
    </p:spTree>
    <p:extLst>
      <p:ext uri="{BB962C8B-B14F-4D97-AF65-F5344CB8AC3E}">
        <p14:creationId xmlns:p14="http://schemas.microsoft.com/office/powerpoint/2010/main" val="303140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Heinrich</a:t>
            </a:r>
            <a:r>
              <a:rPr lang="nl-BE" dirty="0" smtClean="0"/>
              <a:t> Rudolf</a:t>
            </a:r>
            <a:r>
              <a:rPr lang="nl-BE" baseline="0" dirty="0" smtClean="0"/>
              <a:t> </a:t>
            </a:r>
            <a:r>
              <a:rPr lang="nl-BE" dirty="0" err="1" smtClean="0"/>
              <a:t>Herz</a:t>
            </a:r>
            <a:endParaRPr lang="nl-BE" dirty="0" smtClean="0"/>
          </a:p>
          <a:p>
            <a:r>
              <a:rPr lang="en-US" sz="1200" b="0" i="0" kern="1200" dirty="0" smtClean="0">
                <a:solidFill>
                  <a:schemeClr val="tx1"/>
                </a:solidFill>
                <a:effectLst/>
                <a:latin typeface="+mn-lt"/>
                <a:ea typeface="+mn-ea"/>
                <a:cs typeface="+mn-cs"/>
              </a:rPr>
              <a:t>Hertz did not realize the practical importance of his experiments. He stated that,</a:t>
            </a:r>
          </a:p>
          <a:p>
            <a:r>
              <a:rPr lang="en-US" dirty="0" smtClean="0"/>
              <a:t>"</a:t>
            </a:r>
            <a:r>
              <a:rPr lang="en-US" i="1" dirty="0" smtClean="0"/>
              <a:t>It's of no use whatsoever</a:t>
            </a:r>
            <a:r>
              <a:rPr lang="en-US" dirty="0" smtClean="0"/>
              <a:t>[...] </a:t>
            </a:r>
            <a:r>
              <a:rPr lang="en-US" i="1" dirty="0" smtClean="0"/>
              <a:t>this is just an experiment that proves Maestro Maxwell was right—we just have these mysterious electromagnetic waves that we cannot see with the naked eye. But they are there.</a:t>
            </a:r>
            <a:r>
              <a:rPr lang="en-US" dirty="0" smtClean="0"/>
              <a:t>"</a:t>
            </a:r>
            <a:r>
              <a:rPr lang="en-US" sz="1200" b="0" i="0" u="none" strike="noStrike" kern="1200" baseline="30000" dirty="0" smtClean="0">
                <a:solidFill>
                  <a:schemeClr val="tx1"/>
                </a:solidFill>
                <a:effectLst/>
                <a:latin typeface="+mn-lt"/>
                <a:ea typeface="+mn-ea"/>
                <a:cs typeface="+mn-cs"/>
                <a:hlinkClick r:id="rId3"/>
              </a:rPr>
              <a:t>[10]</a:t>
            </a:r>
            <a:r>
              <a:rPr lang="en-US" sz="1200" b="0" i="0" u="none" strike="noStrike" kern="1200" baseline="30000" dirty="0" smtClean="0">
                <a:solidFill>
                  <a:schemeClr val="tx1"/>
                </a:solidFill>
                <a:effectLst/>
                <a:latin typeface="+mn-lt"/>
                <a:ea typeface="+mn-ea"/>
                <a:cs typeface="+mn-cs"/>
                <a:hlinkClick r:id="rId4"/>
              </a:rPr>
              <a:t>[11]</a:t>
            </a:r>
            <a:r>
              <a:rPr lang="en-US" sz="1200" b="0" i="0" u="none" strike="noStrike" kern="1200" baseline="30000" dirty="0" smtClean="0">
                <a:solidFill>
                  <a:schemeClr val="tx1"/>
                </a:solidFill>
                <a:effectLst/>
                <a:latin typeface="+mn-lt"/>
                <a:ea typeface="+mn-ea"/>
                <a:cs typeface="+mn-cs"/>
                <a:hlinkClick r:id="rId5"/>
              </a:rPr>
              <a:t>[12]</a:t>
            </a:r>
            <a:r>
              <a:rPr lang="en-US" sz="1200" b="0" i="0" kern="1200" dirty="0" smtClean="0">
                <a:solidFill>
                  <a:schemeClr val="tx1"/>
                </a:solidFill>
                <a:effectLst/>
                <a:latin typeface="+mn-lt"/>
                <a:ea typeface="+mn-ea"/>
                <a:cs typeface="+mn-cs"/>
              </a:rPr>
              <a:t>Asked about the ramifications of his discoveries, Hertz replied,</a:t>
            </a:r>
          </a:p>
          <a:p>
            <a:r>
              <a:rPr lang="en-US" dirty="0" smtClean="0"/>
              <a:t>"</a:t>
            </a:r>
            <a:r>
              <a:rPr lang="en-US" i="1" dirty="0" smtClean="0"/>
              <a:t>Nothing, I guess</a:t>
            </a:r>
            <a:r>
              <a:rPr lang="en-US" dirty="0" smtClean="0"/>
              <a:t>."</a:t>
            </a:r>
            <a:r>
              <a:rPr lang="en-US" sz="1200" b="0" i="0" u="sng" kern="1200" baseline="30000" dirty="0" smtClean="0">
                <a:solidFill>
                  <a:schemeClr val="tx1"/>
                </a:solidFill>
                <a:effectLst/>
                <a:latin typeface="+mn-lt"/>
                <a:ea typeface="+mn-ea"/>
                <a:cs typeface="+mn-cs"/>
                <a:hlinkClick r:id="rId3"/>
              </a:rPr>
              <a:t>[10]</a:t>
            </a:r>
            <a:r>
              <a:rPr lang="en-US" sz="1200" b="0" i="0" kern="1200" dirty="0" smtClean="0">
                <a:solidFill>
                  <a:schemeClr val="tx1"/>
                </a:solidFill>
                <a:effectLst/>
                <a:latin typeface="+mn-lt"/>
                <a:ea typeface="+mn-ea"/>
                <a:cs typeface="+mn-cs"/>
              </a:rPr>
              <a:t>His discoveries would later be more fully understood by others and be part of the new "</a:t>
            </a:r>
            <a:r>
              <a:rPr lang="en-US" sz="1200" b="0" i="0" u="none" strike="noStrike" kern="1200" dirty="0" smtClean="0">
                <a:solidFill>
                  <a:schemeClr val="tx1"/>
                </a:solidFill>
                <a:effectLst/>
                <a:latin typeface="+mn-lt"/>
                <a:ea typeface="+mn-ea"/>
                <a:cs typeface="+mn-cs"/>
                <a:hlinkClick r:id="rId6" tooltip="Wireless"/>
              </a:rPr>
              <a:t>wireless age</a:t>
            </a:r>
            <a:r>
              <a:rPr lang="en-US" sz="1200" b="0" i="0" kern="1200" dirty="0" smtClean="0">
                <a:solidFill>
                  <a:schemeClr val="tx1"/>
                </a:solidFill>
                <a:effectLst/>
                <a:latin typeface="+mn-lt"/>
                <a:ea typeface="+mn-ea"/>
                <a:cs typeface="+mn-cs"/>
              </a:rPr>
              <a:t>". In bulk, Hertz' experiments explain </a:t>
            </a:r>
            <a:r>
              <a:rPr lang="en-US" sz="1200" b="0" i="0" u="none" strike="noStrike" kern="1200" dirty="0" smtClean="0">
                <a:solidFill>
                  <a:schemeClr val="tx1"/>
                </a:solidFill>
                <a:effectLst/>
                <a:latin typeface="+mn-lt"/>
                <a:ea typeface="+mn-ea"/>
                <a:cs typeface="+mn-cs"/>
                <a:hlinkClick r:id="rId7" tooltip="Reflection (electrical)"/>
              </a:rPr>
              <a:t>reflection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Refraction"/>
              </a:rPr>
              <a:t>refraction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Polarization (waves)"/>
              </a:rPr>
              <a:t>polarization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Interference (wave propagation)"/>
              </a:rPr>
              <a:t>interference</a:t>
            </a:r>
            <a:r>
              <a:rPr lang="en-US" sz="1200" b="0" i="0" kern="1200" dirty="0" smtClean="0">
                <a:solidFill>
                  <a:schemeClr val="tx1"/>
                </a:solidFill>
                <a:effectLst/>
                <a:latin typeface="+mn-lt"/>
                <a:ea typeface="+mn-ea"/>
                <a:cs typeface="+mn-cs"/>
              </a:rPr>
              <a:t>, and velocity of </a:t>
            </a:r>
            <a:r>
              <a:rPr lang="en-US" sz="1200" b="0" i="0" u="none" strike="noStrike" kern="1200" dirty="0" smtClean="0">
                <a:solidFill>
                  <a:schemeClr val="tx1"/>
                </a:solidFill>
                <a:effectLst/>
                <a:latin typeface="+mn-lt"/>
                <a:ea typeface="+mn-ea"/>
                <a:cs typeface="+mn-cs"/>
                <a:hlinkClick r:id="rId11" tooltip="Electric wave"/>
              </a:rPr>
              <a:t>electric waves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Guglielmo</a:t>
            </a:r>
            <a:r>
              <a:rPr lang="nl-BE" dirty="0" smtClean="0"/>
              <a:t> </a:t>
            </a:r>
            <a:r>
              <a:rPr lang="nl-BE" dirty="0" err="1" smtClean="0"/>
              <a:t>Marconi</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F97A2C5D-AFFD-4A4D-A40B-80EBA4395ABB}" type="slidenum">
              <a:rPr lang="nl-BE" smtClean="0"/>
              <a:t>24</a:t>
            </a:fld>
            <a:endParaRPr lang="nl-BE"/>
          </a:p>
        </p:txBody>
      </p:sp>
    </p:spTree>
    <p:extLst>
      <p:ext uri="{BB962C8B-B14F-4D97-AF65-F5344CB8AC3E}">
        <p14:creationId xmlns:p14="http://schemas.microsoft.com/office/powerpoint/2010/main" val="57145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fr-FR"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Klik om de titelstijl van het model te bewerken</a:t>
            </a:r>
            <a:endParaRPr lang="nl-NL"/>
          </a:p>
        </p:txBody>
      </p:sp>
      <p:sp>
        <p:nvSpPr>
          <p:cNvPr id="4" name="Tijdelijke aanduiding voor datum 3"/>
          <p:cNvSpPr>
            <a:spLocks noGrp="1"/>
          </p:cNvSpPr>
          <p:nvPr>
            <p:ph type="dt" sz="half" idx="10"/>
          </p:nvPr>
        </p:nvSpPr>
        <p:spPr/>
        <p:txBody>
          <a:bodyPr/>
          <a:lstStyle/>
          <a:p>
            <a:r>
              <a:rPr lang="en-US" dirty="0"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91302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datum 3"/>
          <p:cNvSpPr>
            <a:spLocks noGrp="1"/>
          </p:cNvSpPr>
          <p:nvPr>
            <p:ph type="dt" sz="half" idx="10"/>
          </p:nvPr>
        </p:nvSpPr>
        <p:spPr/>
        <p:txBody>
          <a:bodyPr/>
          <a:lstStyle/>
          <a:p>
            <a:r>
              <a:rPr lang="en-US" dirty="0"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106391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fr-FR"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datum 3"/>
          <p:cNvSpPr>
            <a:spLocks noGrp="1"/>
          </p:cNvSpPr>
          <p:nvPr>
            <p:ph type="dt" sz="half" idx="10"/>
          </p:nvPr>
        </p:nvSpPr>
        <p:spPr/>
        <p:txBody>
          <a:bodyPr/>
          <a:lstStyle/>
          <a:p>
            <a:r>
              <a:rPr lang="en-US" dirty="0"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277029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Titelstijl van model bewerken</a:t>
            </a:r>
            <a:endParaRPr lang="nl-NL"/>
          </a:p>
        </p:txBody>
      </p:sp>
      <p:sp>
        <p:nvSpPr>
          <p:cNvPr id="3" name="Tijdelijke aanduiding voor inhoud 2"/>
          <p:cNvSpPr>
            <a:spLocks noGrp="1"/>
          </p:cNvSpPr>
          <p:nvPr>
            <p:ph idx="1"/>
          </p:nvPr>
        </p:nvSpPr>
        <p:spPr/>
        <p:txBody>
          <a:body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datum 3"/>
          <p:cNvSpPr>
            <a:spLocks noGrp="1"/>
          </p:cNvSpPr>
          <p:nvPr>
            <p:ph type="dt" sz="half" idx="10"/>
          </p:nvPr>
        </p:nvSpPr>
        <p:spPr/>
        <p:txBody>
          <a:bodyPr/>
          <a:lstStyle/>
          <a:p>
            <a:r>
              <a:rPr lang="en-US" dirty="0"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75083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fr-FR"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Klik om de tekststijl van het model te bewerken</a:t>
            </a:r>
          </a:p>
        </p:txBody>
      </p:sp>
      <p:sp>
        <p:nvSpPr>
          <p:cNvPr id="4" name="Tijdelijke aanduiding voor datum 3"/>
          <p:cNvSpPr>
            <a:spLocks noGrp="1"/>
          </p:cNvSpPr>
          <p:nvPr>
            <p:ph type="dt" sz="half" idx="10"/>
          </p:nvPr>
        </p:nvSpPr>
        <p:spPr/>
        <p:txBody>
          <a:bodyPr/>
          <a:lstStyle/>
          <a:p>
            <a:r>
              <a:rPr lang="en-US" dirty="0"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358562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5" name="Tijdelijke aanduiding voor datum 4"/>
          <p:cNvSpPr>
            <a:spLocks noGrp="1"/>
          </p:cNvSpPr>
          <p:nvPr>
            <p:ph type="dt" sz="half" idx="10"/>
          </p:nvPr>
        </p:nvSpPr>
        <p:spPr/>
        <p:txBody>
          <a:bodyPr/>
          <a:lstStyle/>
          <a:p>
            <a:r>
              <a:rPr lang="en-US" dirty="0" smtClean="0"/>
              <a:t>19-9-2014</a:t>
            </a:r>
            <a:endParaRPr lang="nl-NL"/>
          </a:p>
        </p:txBody>
      </p:sp>
      <p:sp>
        <p:nvSpPr>
          <p:cNvPr id="6" name="Tijdelijke aanduiding voor voettekst 5"/>
          <p:cNvSpPr>
            <a:spLocks noGrp="1"/>
          </p:cNvSpPr>
          <p:nvPr>
            <p:ph type="ftr" sz="quarter" idx="11"/>
          </p:nvPr>
        </p:nvSpPr>
        <p:spPr/>
        <p:txBody>
          <a:bodyPr/>
          <a:lstStyle/>
          <a:p>
            <a:r>
              <a:rPr lang="nl-NL" smtClean="0"/>
              <a:t>Inter-Organization STS Design Session </a:t>
            </a:r>
            <a:endParaRPr lang="nl-NL"/>
          </a:p>
        </p:txBody>
      </p:sp>
      <p:sp>
        <p:nvSpPr>
          <p:cNvPr id="7" name="Tijdelijke aanduiding voor dianummer 6"/>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27981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fr-FR"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7" name="Tijdelijke aanduiding voor datum 6"/>
          <p:cNvSpPr>
            <a:spLocks noGrp="1"/>
          </p:cNvSpPr>
          <p:nvPr>
            <p:ph type="dt" sz="half" idx="10"/>
          </p:nvPr>
        </p:nvSpPr>
        <p:spPr/>
        <p:txBody>
          <a:bodyPr/>
          <a:lstStyle/>
          <a:p>
            <a:r>
              <a:rPr lang="en-US" dirty="0" smtClean="0"/>
              <a:t>19-9-2014</a:t>
            </a:r>
            <a:endParaRPr lang="nl-NL"/>
          </a:p>
        </p:txBody>
      </p:sp>
      <p:sp>
        <p:nvSpPr>
          <p:cNvPr id="8" name="Tijdelijke aanduiding voor voettekst 7"/>
          <p:cNvSpPr>
            <a:spLocks noGrp="1"/>
          </p:cNvSpPr>
          <p:nvPr>
            <p:ph type="ftr" sz="quarter" idx="11"/>
          </p:nvPr>
        </p:nvSpPr>
        <p:spPr/>
        <p:txBody>
          <a:bodyPr/>
          <a:lstStyle/>
          <a:p>
            <a:r>
              <a:rPr lang="nl-NL" smtClean="0"/>
              <a:t>Inter-Organization STS Design Session </a:t>
            </a:r>
            <a:endParaRPr lang="nl-NL"/>
          </a:p>
        </p:txBody>
      </p:sp>
      <p:sp>
        <p:nvSpPr>
          <p:cNvPr id="9" name="Tijdelijke aanduiding voor dianummer 8"/>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389810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Titelstijl van model bewerken</a:t>
            </a:r>
            <a:endParaRPr lang="nl-NL"/>
          </a:p>
        </p:txBody>
      </p:sp>
      <p:sp>
        <p:nvSpPr>
          <p:cNvPr id="3" name="Tijdelijke aanduiding voor datum 2"/>
          <p:cNvSpPr>
            <a:spLocks noGrp="1"/>
          </p:cNvSpPr>
          <p:nvPr>
            <p:ph type="dt" sz="half" idx="10"/>
          </p:nvPr>
        </p:nvSpPr>
        <p:spPr/>
        <p:txBody>
          <a:bodyPr/>
          <a:lstStyle/>
          <a:p>
            <a:r>
              <a:rPr lang="en-US" dirty="0" smtClean="0"/>
              <a:t>19-9-2014</a:t>
            </a:r>
            <a:endParaRPr lang="nl-NL"/>
          </a:p>
        </p:txBody>
      </p:sp>
      <p:sp>
        <p:nvSpPr>
          <p:cNvPr id="4" name="Tijdelijke aanduiding voor voettekst 3"/>
          <p:cNvSpPr>
            <a:spLocks noGrp="1"/>
          </p:cNvSpPr>
          <p:nvPr>
            <p:ph type="ftr" sz="quarter" idx="11"/>
          </p:nvPr>
        </p:nvSpPr>
        <p:spPr/>
        <p:txBody>
          <a:bodyPr/>
          <a:lstStyle/>
          <a:p>
            <a:r>
              <a:rPr lang="nl-NL" smtClean="0"/>
              <a:t>Inter-Organization STS Design Session </a:t>
            </a:r>
            <a:endParaRPr lang="nl-NL"/>
          </a:p>
        </p:txBody>
      </p:sp>
      <p:sp>
        <p:nvSpPr>
          <p:cNvPr id="5" name="Tijdelijke aanduiding voor dianummer 4"/>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3511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dirty="0" smtClean="0"/>
              <a:t>19-9-2014</a:t>
            </a:r>
            <a:endParaRPr lang="nl-NL"/>
          </a:p>
        </p:txBody>
      </p:sp>
      <p:sp>
        <p:nvSpPr>
          <p:cNvPr id="3" name="Tijdelijke aanduiding voor voettekst 2"/>
          <p:cNvSpPr>
            <a:spLocks noGrp="1"/>
          </p:cNvSpPr>
          <p:nvPr>
            <p:ph type="ftr" sz="quarter" idx="11"/>
          </p:nvPr>
        </p:nvSpPr>
        <p:spPr/>
        <p:txBody>
          <a:bodyPr/>
          <a:lstStyle/>
          <a:p>
            <a:r>
              <a:rPr lang="nl-NL" smtClean="0"/>
              <a:t>Inter-Organization STS Design Session </a:t>
            </a:r>
            <a:endParaRPr lang="nl-NL"/>
          </a:p>
        </p:txBody>
      </p:sp>
      <p:sp>
        <p:nvSpPr>
          <p:cNvPr id="4" name="Tijdelijke aanduiding voor dianummer 3"/>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257825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FR"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Klik om de tekststijl van het model te bewerken</a:t>
            </a:r>
          </a:p>
        </p:txBody>
      </p:sp>
      <p:sp>
        <p:nvSpPr>
          <p:cNvPr id="5" name="Tijdelijke aanduiding voor datum 4"/>
          <p:cNvSpPr>
            <a:spLocks noGrp="1"/>
          </p:cNvSpPr>
          <p:nvPr>
            <p:ph type="dt" sz="half" idx="10"/>
          </p:nvPr>
        </p:nvSpPr>
        <p:spPr/>
        <p:txBody>
          <a:bodyPr/>
          <a:lstStyle/>
          <a:p>
            <a:r>
              <a:rPr lang="en-US" dirty="0" smtClean="0"/>
              <a:t>19-9-2014</a:t>
            </a:r>
            <a:endParaRPr lang="nl-NL"/>
          </a:p>
        </p:txBody>
      </p:sp>
      <p:sp>
        <p:nvSpPr>
          <p:cNvPr id="6" name="Tijdelijke aanduiding voor voettekst 5"/>
          <p:cNvSpPr>
            <a:spLocks noGrp="1"/>
          </p:cNvSpPr>
          <p:nvPr>
            <p:ph type="ftr" sz="quarter" idx="11"/>
          </p:nvPr>
        </p:nvSpPr>
        <p:spPr/>
        <p:txBody>
          <a:bodyPr/>
          <a:lstStyle/>
          <a:p>
            <a:r>
              <a:rPr lang="nl-NL" smtClean="0"/>
              <a:t>Inter-Organization STS Design Session </a:t>
            </a:r>
            <a:endParaRPr lang="nl-NL"/>
          </a:p>
        </p:txBody>
      </p:sp>
      <p:sp>
        <p:nvSpPr>
          <p:cNvPr id="7" name="Tijdelijke aanduiding voor dianummer 6"/>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69363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Klik om de tekststijl van het model te bewerken</a:t>
            </a:r>
          </a:p>
        </p:txBody>
      </p:sp>
      <p:sp>
        <p:nvSpPr>
          <p:cNvPr id="5" name="Tijdelijke aanduiding voor datum 4"/>
          <p:cNvSpPr>
            <a:spLocks noGrp="1"/>
          </p:cNvSpPr>
          <p:nvPr>
            <p:ph type="dt" sz="half" idx="10"/>
          </p:nvPr>
        </p:nvSpPr>
        <p:spPr/>
        <p:txBody>
          <a:bodyPr/>
          <a:lstStyle/>
          <a:p>
            <a:r>
              <a:rPr lang="en-US" dirty="0" smtClean="0"/>
              <a:t>19-9-2014</a:t>
            </a:r>
            <a:endParaRPr lang="nl-NL"/>
          </a:p>
        </p:txBody>
      </p:sp>
      <p:sp>
        <p:nvSpPr>
          <p:cNvPr id="6" name="Tijdelijke aanduiding voor voettekst 5"/>
          <p:cNvSpPr>
            <a:spLocks noGrp="1"/>
          </p:cNvSpPr>
          <p:nvPr>
            <p:ph type="ftr" sz="quarter" idx="11"/>
          </p:nvPr>
        </p:nvSpPr>
        <p:spPr/>
        <p:txBody>
          <a:bodyPr/>
          <a:lstStyle/>
          <a:p>
            <a:r>
              <a:rPr lang="nl-NL" smtClean="0"/>
              <a:t>Inter-Organization STS Design Session </a:t>
            </a:r>
            <a:endParaRPr lang="nl-NL"/>
          </a:p>
        </p:txBody>
      </p:sp>
      <p:sp>
        <p:nvSpPr>
          <p:cNvPr id="7" name="Tijdelijke aanduiding voor dianummer 6"/>
          <p:cNvSpPr>
            <a:spLocks noGrp="1"/>
          </p:cNvSpPr>
          <p:nvPr>
            <p:ph type="sldNum" sz="quarter" idx="12"/>
          </p:nvPr>
        </p:nvSpPr>
        <p:spPr/>
        <p:txBody>
          <a:bodyPr/>
          <a:lstStyle/>
          <a:p>
            <a:fld id="{E8567584-0439-FB47-9767-EA8688DE7E18}" type="slidenum">
              <a:rPr lang="nl-NL" smtClean="0"/>
              <a:t>‹nr.›</a:t>
            </a:fld>
            <a:endParaRPr lang="nl-NL"/>
          </a:p>
        </p:txBody>
      </p:sp>
    </p:spTree>
    <p:extLst>
      <p:ext uri="{BB962C8B-B14F-4D97-AF65-F5344CB8AC3E}">
        <p14:creationId xmlns:p14="http://schemas.microsoft.com/office/powerpoint/2010/main" val="15443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Klik om de tekststijl van het model te bewerken</a:t>
            </a:r>
          </a:p>
          <a:p>
            <a:pPr lvl="1"/>
            <a:r>
              <a:rPr lang="fr-FR" smtClean="0"/>
              <a:t>Tweede niveau</a:t>
            </a:r>
          </a:p>
          <a:p>
            <a:pPr lvl="2"/>
            <a:r>
              <a:rPr lang="fr-FR" smtClean="0"/>
              <a:t>Derde niveau</a:t>
            </a:r>
          </a:p>
          <a:p>
            <a:pPr lvl="3"/>
            <a:r>
              <a:rPr lang="fr-FR" smtClean="0"/>
              <a:t>Vierde niveau</a:t>
            </a:r>
          </a:p>
          <a:p>
            <a:pPr lvl="4"/>
            <a:r>
              <a:rPr lang="fr-FR"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19-9-2014</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Inter-Organization STS Design Session </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67584-0439-FB47-9767-EA8688DE7E18}" type="slidenum">
              <a:rPr lang="nl-NL" smtClean="0"/>
              <a:t>‹nr.›</a:t>
            </a:fld>
            <a:endParaRPr lang="nl-NL"/>
          </a:p>
        </p:txBody>
      </p:sp>
    </p:spTree>
    <p:extLst>
      <p:ext uri="{BB962C8B-B14F-4D97-AF65-F5344CB8AC3E}">
        <p14:creationId xmlns:p14="http://schemas.microsoft.com/office/powerpoint/2010/main" val="8643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94983"/>
            <a:ext cx="7772400" cy="1582964"/>
          </a:xfrm>
        </p:spPr>
        <p:txBody>
          <a:bodyPr>
            <a:normAutofit/>
          </a:bodyPr>
          <a:lstStyle/>
          <a:p>
            <a:r>
              <a:rPr lang="nl-NL" sz="4000" b="1" dirty="0" smtClean="0"/>
              <a:t>Inter-organizational Design Session</a:t>
            </a:r>
            <a:endParaRPr lang="nl-NL" sz="4000" b="1" dirty="0"/>
          </a:p>
        </p:txBody>
      </p:sp>
      <p:sp>
        <p:nvSpPr>
          <p:cNvPr id="3" name="Subtitel 2"/>
          <p:cNvSpPr>
            <a:spLocks noGrp="1"/>
          </p:cNvSpPr>
          <p:nvPr>
            <p:ph type="subTitle" idx="1"/>
          </p:nvPr>
        </p:nvSpPr>
        <p:spPr>
          <a:xfrm>
            <a:off x="1371600" y="3334668"/>
            <a:ext cx="6400800" cy="2442018"/>
          </a:xfrm>
        </p:spPr>
        <p:txBody>
          <a:bodyPr>
            <a:noAutofit/>
          </a:bodyPr>
          <a:lstStyle/>
          <a:p>
            <a:r>
              <a:rPr lang="nl-NL" b="1" dirty="0" smtClean="0">
                <a:solidFill>
                  <a:srgbClr val="0070C0"/>
                </a:solidFill>
              </a:rPr>
              <a:t>Global STS Network</a:t>
            </a:r>
          </a:p>
          <a:p>
            <a:r>
              <a:rPr lang="en-US" b="1" dirty="0">
                <a:solidFill>
                  <a:srgbClr val="0070C0"/>
                </a:solidFill>
              </a:rPr>
              <a:t>Annual</a:t>
            </a:r>
            <a:r>
              <a:rPr lang="nl-NL" b="1" dirty="0">
                <a:solidFill>
                  <a:srgbClr val="0070C0"/>
                </a:solidFill>
              </a:rPr>
              <a:t> Meeting</a:t>
            </a:r>
          </a:p>
          <a:p>
            <a:r>
              <a:rPr lang="nl-NL" b="1" dirty="0" smtClean="0">
                <a:solidFill>
                  <a:srgbClr val="0070C0"/>
                </a:solidFill>
              </a:rPr>
              <a:t>September 2014</a:t>
            </a:r>
          </a:p>
          <a:p>
            <a:r>
              <a:rPr lang="nl-NL" b="1" dirty="0" smtClean="0">
                <a:solidFill>
                  <a:srgbClr val="0070C0"/>
                </a:solidFill>
              </a:rPr>
              <a:t>Montréal</a:t>
            </a:r>
            <a:endParaRPr lang="nl-NL" b="1" dirty="0">
              <a:solidFill>
                <a:srgbClr val="0070C0"/>
              </a:solidFill>
            </a:endParaRPr>
          </a:p>
        </p:txBody>
      </p:sp>
    </p:spTree>
    <p:extLst>
      <p:ext uri="{BB962C8B-B14F-4D97-AF65-F5344CB8AC3E}">
        <p14:creationId xmlns:p14="http://schemas.microsoft.com/office/powerpoint/2010/main" val="2859082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8526"/>
            <a:ext cx="8229600" cy="1143000"/>
          </a:xfrm>
        </p:spPr>
        <p:txBody>
          <a:bodyPr>
            <a:noAutofit/>
          </a:bodyPr>
          <a:lstStyle/>
          <a:p>
            <a:r>
              <a:rPr lang="en-US" sz="2800" dirty="0" smtClean="0"/>
              <a:t>The </a:t>
            </a:r>
            <a:r>
              <a:rPr lang="en-US" sz="2800" b="1" dirty="0" smtClean="0"/>
              <a:t>STS Collaboration Platform</a:t>
            </a:r>
            <a:r>
              <a:rPr lang="en-US" sz="2800" dirty="0" smtClean="0"/>
              <a:t/>
            </a:r>
            <a:br>
              <a:rPr lang="en-US" sz="2800" dirty="0" smtClean="0"/>
            </a:br>
            <a:r>
              <a:rPr lang="en-US" sz="2800" dirty="0" smtClean="0"/>
              <a:t>builds meta-trust</a:t>
            </a:r>
            <a:endParaRPr lang="en-US" sz="2800" dirty="0"/>
          </a:p>
        </p:txBody>
      </p:sp>
      <p:sp>
        <p:nvSpPr>
          <p:cNvPr id="3" name="Tijdelijke aanduiding voor inhoud 2"/>
          <p:cNvSpPr>
            <a:spLocks noGrp="1"/>
          </p:cNvSpPr>
          <p:nvPr>
            <p:ph idx="1"/>
          </p:nvPr>
        </p:nvSpPr>
        <p:spPr>
          <a:xfrm>
            <a:off x="457200" y="1266378"/>
            <a:ext cx="8229600" cy="5031916"/>
          </a:xfrm>
        </p:spPr>
        <p:txBody>
          <a:bodyPr>
            <a:noAutofit/>
          </a:bodyPr>
          <a:lstStyle/>
          <a:p>
            <a:r>
              <a:rPr lang="en-US" sz="2000" dirty="0" smtClean="0"/>
              <a:t>Symbiotic partnerships depend on a shared framework of values and beliefs in order to allow the very first event of collaboration to take place. </a:t>
            </a:r>
          </a:p>
          <a:p>
            <a:pPr marL="0" indent="0">
              <a:buNone/>
            </a:pPr>
            <a:endParaRPr lang="en-US" sz="2000" dirty="0" smtClean="0"/>
          </a:p>
          <a:p>
            <a:r>
              <a:rPr lang="en-US" sz="2000" dirty="0" smtClean="0"/>
              <a:t>These are shared values and beliefs in:</a:t>
            </a:r>
          </a:p>
          <a:p>
            <a:pPr lvl="1"/>
            <a:r>
              <a:rPr lang="en-US" sz="2000" b="1" dirty="0" smtClean="0"/>
              <a:t>humanistic </a:t>
            </a:r>
            <a:r>
              <a:rPr lang="en-US" sz="2000" b="1" dirty="0"/>
              <a:t>values </a:t>
            </a:r>
            <a:r>
              <a:rPr lang="en-US" sz="2000" dirty="0" smtClean="0"/>
              <a:t>that foster free will, autonomy, challenge, mastery, community, a sense of purpose and reciprocity</a:t>
            </a:r>
          </a:p>
          <a:p>
            <a:pPr lvl="1"/>
            <a:r>
              <a:rPr lang="en-US" sz="2000" b="1" dirty="0" smtClean="0"/>
              <a:t>participative democracy principles </a:t>
            </a:r>
            <a:r>
              <a:rPr lang="en-US" sz="2000" dirty="0" smtClean="0"/>
              <a:t>that allow everyone to sense, learn and act on events in real time</a:t>
            </a:r>
          </a:p>
          <a:p>
            <a:pPr lvl="1"/>
            <a:r>
              <a:rPr lang="en-US" sz="2000" b="1" dirty="0"/>
              <a:t>adaptive planning </a:t>
            </a:r>
            <a:r>
              <a:rPr lang="en-US" sz="2000" dirty="0"/>
              <a:t>to </a:t>
            </a:r>
            <a:r>
              <a:rPr lang="en-US" sz="2000" dirty="0" smtClean="0"/>
              <a:t>facilitate </a:t>
            </a:r>
            <a:r>
              <a:rPr lang="en-US" sz="2000" dirty="0"/>
              <a:t>evolution </a:t>
            </a:r>
            <a:endParaRPr lang="en-US" sz="2000" dirty="0" smtClean="0"/>
          </a:p>
          <a:p>
            <a:pPr lvl="1"/>
            <a:r>
              <a:rPr lang="en-US" sz="2000" b="1" dirty="0" smtClean="0"/>
              <a:t>non-bureaucratic organization structures and systems </a:t>
            </a:r>
            <a:r>
              <a:rPr lang="en-US" sz="2000" dirty="0" smtClean="0"/>
              <a:t>to avoid inefficiency and infeasibility</a:t>
            </a:r>
          </a:p>
          <a:p>
            <a:pPr marL="457200" lvl="1" indent="0">
              <a:buNone/>
            </a:pPr>
            <a:endParaRPr lang="en-US" sz="2000" dirty="0" smtClean="0"/>
          </a:p>
          <a:p>
            <a:r>
              <a:rPr lang="en-US" sz="2000" dirty="0" smtClean="0"/>
              <a:t>Participants draw on the STS Collaborations Platform capabilities to organize their own emergent work. </a:t>
            </a:r>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10</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5435840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tleen\Dropbox\17. FS logo's\logo Flanders Sy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nl-NL" dirty="0"/>
          </a:p>
        </p:txBody>
      </p:sp>
      <p:pic>
        <p:nvPicPr>
          <p:cNvPr id="3" name="Tijdelijke aanduiding voor inhoud 3" descr="Standard_oil_octopus_loc_color.jpg"/>
          <p:cNvPicPr>
            <a:picLocks noChangeAspect="1"/>
          </p:cNvPicPr>
          <p:nvPr/>
        </p:nvPicPr>
        <p:blipFill>
          <a:blip r:embed="rId4" cstate="print"/>
          <a:stretch>
            <a:fillRect/>
          </a:stretch>
        </p:blipFill>
        <p:spPr>
          <a:xfrm>
            <a:off x="-108520" y="188641"/>
            <a:ext cx="9902216" cy="5904655"/>
          </a:xfrm>
          <a:prstGeom prst="rect">
            <a:avLst/>
          </a:prstGeom>
        </p:spPr>
      </p:pic>
      <p:sp>
        <p:nvSpPr>
          <p:cNvPr id="5" name="Footer Placeholder 4"/>
          <p:cNvSpPr>
            <a:spLocks noGrp="1"/>
          </p:cNvSpPr>
          <p:nvPr>
            <p:ph type="ftr" sz="quarter" idx="11"/>
          </p:nvPr>
        </p:nvSpPr>
        <p:spPr/>
        <p:txBody>
          <a:bodyPr/>
          <a:lstStyle/>
          <a:p>
            <a:r>
              <a:rPr lang="nl-NL" smtClean="0"/>
              <a:t>Inter-Organization STS Design Session </a:t>
            </a:r>
            <a:endParaRPr lang="nl-NL"/>
          </a:p>
        </p:txBody>
      </p:sp>
      <p:sp>
        <p:nvSpPr>
          <p:cNvPr id="6" name="Slide Number Placeholder 5"/>
          <p:cNvSpPr>
            <a:spLocks noGrp="1"/>
          </p:cNvSpPr>
          <p:nvPr>
            <p:ph type="sldNum" sz="quarter" idx="12"/>
          </p:nvPr>
        </p:nvSpPr>
        <p:spPr/>
        <p:txBody>
          <a:bodyPr/>
          <a:lstStyle/>
          <a:p>
            <a:fld id="{E8567584-0439-FB47-9767-EA8688DE7E18}" type="slidenum">
              <a:rPr lang="nl-NL" smtClean="0"/>
              <a:t>11</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641879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Katleen\Dropbox\17. FS logo's\logo Flanders Sy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p:cNvGraphicFramePr>
            <a:graphicFrameLocks noGrp="1"/>
          </p:cNvGraphicFramePr>
          <p:nvPr>
            <p:extLst>
              <p:ext uri="{D42A27DB-BD31-4B8C-83A1-F6EECF244321}">
                <p14:modId xmlns:p14="http://schemas.microsoft.com/office/powerpoint/2010/main" val="1754837467"/>
              </p:ext>
            </p:extLst>
          </p:nvPr>
        </p:nvGraphicFramePr>
        <p:xfrm>
          <a:off x="2033078" y="712440"/>
          <a:ext cx="6067314" cy="5303519"/>
        </p:xfrm>
        <a:graphic>
          <a:graphicData uri="http://schemas.openxmlformats.org/drawingml/2006/table">
            <a:tbl>
              <a:tblPr firstRow="1" bandRow="1">
                <a:tableStyleId>{5C22544A-7EE6-4342-B048-85BDC9FD1C3A}</a:tableStyleId>
              </a:tblPr>
              <a:tblGrid>
                <a:gridCol w="3033657"/>
                <a:gridCol w="3033657"/>
              </a:tblGrid>
              <a:tr h="2716560">
                <a:tc>
                  <a:txBody>
                    <a:bodyPr/>
                    <a:lstStyle/>
                    <a:p>
                      <a:endParaRPr lang="nl-BE" sz="1600" b="1" dirty="0" smtClean="0"/>
                    </a:p>
                    <a:p>
                      <a:pPr algn="ctr"/>
                      <a:endParaRPr lang="nl-BE" sz="1600" b="1" dirty="0" smtClean="0">
                        <a:solidFill>
                          <a:schemeClr val="tx1"/>
                        </a:solidFill>
                      </a:endParaRPr>
                    </a:p>
                    <a:p>
                      <a:pPr marL="285750" indent="-285750" algn="l">
                        <a:buFont typeface="Arial" panose="020B0604020202020204" pitchFamily="34" charset="0"/>
                        <a:buChar char="•"/>
                      </a:pPr>
                      <a:r>
                        <a:rPr lang="nl-BE" sz="1600" b="1" dirty="0" smtClean="0">
                          <a:solidFill>
                            <a:schemeClr val="tx1"/>
                          </a:solidFill>
                        </a:rPr>
                        <a:t>Knowledge</a:t>
                      </a:r>
                      <a:r>
                        <a:rPr lang="nl-BE" sz="1600" b="1" baseline="0" dirty="0" smtClean="0">
                          <a:solidFill>
                            <a:schemeClr val="tx1"/>
                          </a:solidFill>
                        </a:rPr>
                        <a:t> development</a:t>
                      </a:r>
                      <a:endParaRPr lang="nl-BE" sz="1600" b="1" dirty="0" smtClean="0">
                        <a:solidFill>
                          <a:schemeClr val="tx1"/>
                        </a:solidFill>
                      </a:endParaRPr>
                    </a:p>
                    <a:p>
                      <a:pPr marL="285750" indent="-285750" algn="l">
                        <a:buFont typeface="Arial" panose="020B0604020202020204" pitchFamily="34" charset="0"/>
                        <a:buChar char="•"/>
                      </a:pPr>
                      <a:r>
                        <a:rPr lang="nl-BE" sz="1600" b="1" baseline="0" dirty="0" smtClean="0">
                          <a:solidFill>
                            <a:schemeClr val="tx1"/>
                          </a:solidFill>
                        </a:rPr>
                        <a:t>Resource needs</a:t>
                      </a:r>
                    </a:p>
                    <a:p>
                      <a:pPr marL="285750" indent="-285750" algn="l">
                        <a:buFont typeface="Arial" panose="020B0604020202020204" pitchFamily="34" charset="0"/>
                        <a:buChar char="•"/>
                      </a:pPr>
                      <a:r>
                        <a:rPr lang="nl-BE" sz="1600" b="1" baseline="0" dirty="0" smtClean="0">
                          <a:solidFill>
                            <a:schemeClr val="tx1"/>
                          </a:solidFill>
                        </a:rPr>
                        <a:t>Economies of scale</a:t>
                      </a:r>
                    </a:p>
                    <a:p>
                      <a:pPr marL="285750" indent="-285750" algn="l">
                        <a:buFont typeface="Arial" panose="020B0604020202020204" pitchFamily="34" charset="0"/>
                        <a:buChar char="•"/>
                      </a:pPr>
                      <a:r>
                        <a:rPr lang="nl-BE" sz="1600" b="1" baseline="0" dirty="0" smtClean="0">
                          <a:solidFill>
                            <a:schemeClr val="tx1"/>
                          </a:solidFill>
                        </a:rPr>
                        <a:t>Reciprical interdependence</a:t>
                      </a:r>
                    </a:p>
                    <a:p>
                      <a:pPr marL="285750" indent="-285750" algn="l">
                        <a:buFont typeface="Arial" panose="020B0604020202020204" pitchFamily="34" charset="0"/>
                        <a:buChar char="•"/>
                      </a:pPr>
                      <a:r>
                        <a:rPr lang="nl-BE" sz="1600" b="1" baseline="0" dirty="0" smtClean="0">
                          <a:solidFill>
                            <a:schemeClr val="tx1"/>
                          </a:solidFill>
                        </a:rPr>
                        <a:t>Breaking out of lock-in situations</a:t>
                      </a:r>
                      <a:endParaRPr lang="nl-BE" sz="1600" b="1" dirty="0" smtClean="0">
                        <a:solidFill>
                          <a:schemeClr val="tx1"/>
                        </a:solidFill>
                      </a:endParaRPr>
                    </a:p>
                    <a:p>
                      <a:endParaRPr lang="nl-BE" sz="1600" b="1" dirty="0" smtClean="0"/>
                    </a:p>
                    <a:p>
                      <a:endParaRPr lang="nl-BE" sz="1600" b="1" dirty="0" smtClean="0"/>
                    </a:p>
                    <a:p>
                      <a:endParaRPr lang="nl-BE" sz="1600" b="1" dirty="0"/>
                    </a:p>
                  </a:txBody>
                  <a:tcPr>
                    <a:solidFill>
                      <a:schemeClr val="bg1">
                        <a:lumMod val="85000"/>
                      </a:schemeClr>
                    </a:solidFill>
                  </a:tcPr>
                </a:tc>
                <a:tc>
                  <a:txBody>
                    <a:bodyPr/>
                    <a:lstStyle/>
                    <a:p>
                      <a:pPr algn="ctr"/>
                      <a:endParaRPr lang="nl-BE" sz="1600" b="1" dirty="0" smtClean="0">
                        <a:solidFill>
                          <a:schemeClr val="tx1"/>
                        </a:solidFill>
                      </a:endParaRPr>
                    </a:p>
                    <a:p>
                      <a:pPr algn="r"/>
                      <a:endParaRPr lang="nl-BE" sz="1600" b="1" dirty="0" smtClean="0">
                        <a:solidFill>
                          <a:schemeClr val="tx1"/>
                        </a:solidFill>
                      </a:endParaRPr>
                    </a:p>
                    <a:p>
                      <a:pPr marL="285750" indent="-285750" algn="l">
                        <a:buFont typeface="Arial" panose="020B0604020202020204" pitchFamily="34" charset="0"/>
                        <a:buChar char="•"/>
                      </a:pPr>
                      <a:r>
                        <a:rPr lang="nl-BE" sz="1600" b="1" dirty="0" smtClean="0">
                          <a:solidFill>
                            <a:schemeClr val="tx1"/>
                          </a:solidFill>
                        </a:rPr>
                        <a:t>Limited cognition beyond own knowledge domain</a:t>
                      </a:r>
                      <a:endParaRPr lang="nl-BE" sz="1600" b="1" baseline="0" dirty="0" smtClean="0">
                        <a:solidFill>
                          <a:schemeClr val="tx1"/>
                        </a:solidFill>
                      </a:endParaRPr>
                    </a:p>
                    <a:p>
                      <a:pPr marL="285750" indent="-285750" algn="l">
                        <a:buFont typeface="Arial" panose="020B0604020202020204" pitchFamily="34" charset="0"/>
                        <a:buChar char="•"/>
                      </a:pPr>
                      <a:r>
                        <a:rPr lang="nl-BE" sz="1600" b="1" baseline="0" dirty="0" smtClean="0">
                          <a:solidFill>
                            <a:schemeClr val="tx1"/>
                          </a:solidFill>
                        </a:rPr>
                        <a:t>Perceived lack of control</a:t>
                      </a:r>
                      <a:endParaRPr lang="nl-BE" sz="1600" b="1" dirty="0" smtClean="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b="1" baseline="0" dirty="0" smtClean="0">
                          <a:solidFill>
                            <a:schemeClr val="tx1"/>
                          </a:solidFill>
                        </a:rPr>
                        <a:t>Perceived lack of control over the environment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b="1" baseline="0" dirty="0" smtClean="0">
                          <a:solidFill>
                            <a:schemeClr val="tx1"/>
                          </a:solidFill>
                        </a:rPr>
                        <a:t>Internal conflicts</a:t>
                      </a:r>
                      <a:endParaRPr lang="nl-BE" sz="1600" b="1" dirty="0"/>
                    </a:p>
                  </a:txBody>
                  <a:tcPr>
                    <a:solidFill>
                      <a:schemeClr val="bg1">
                        <a:lumMod val="85000"/>
                      </a:schemeClr>
                    </a:solidFill>
                  </a:tcPr>
                </a:tc>
              </a:tr>
              <a:tr h="2371559">
                <a:tc>
                  <a:txBody>
                    <a:bodyPr/>
                    <a:lstStyle/>
                    <a:p>
                      <a:endParaRPr lang="nl-BE" sz="1600" b="1" dirty="0" smtClean="0"/>
                    </a:p>
                    <a:p>
                      <a:endParaRPr lang="nl-BE" sz="1600" b="1" dirty="0" smtClean="0"/>
                    </a:p>
                    <a:p>
                      <a:endParaRPr lang="nl-BE" sz="1600" b="1" dirty="0" smtClean="0"/>
                    </a:p>
                    <a:p>
                      <a:pPr algn="l"/>
                      <a:endParaRPr lang="nl-BE" sz="1600" b="1" dirty="0" smtClean="0"/>
                    </a:p>
                    <a:p>
                      <a:pPr marL="285750" indent="-285750" algn="l">
                        <a:buFont typeface="Arial" panose="020B0604020202020204" pitchFamily="34" charset="0"/>
                        <a:buChar char="•"/>
                      </a:pPr>
                      <a:r>
                        <a:rPr lang="nl-BE" sz="1600" b="1" dirty="0" smtClean="0"/>
                        <a:t>Government support</a:t>
                      </a:r>
                    </a:p>
                    <a:p>
                      <a:pPr marL="285750" indent="-285750" algn="l">
                        <a:buFont typeface="Arial" panose="020B0604020202020204" pitchFamily="34" charset="0"/>
                        <a:buChar char="•"/>
                      </a:pPr>
                      <a:r>
                        <a:rPr lang="nl-BE" sz="1600" b="1" dirty="0" smtClean="0"/>
                        <a:t>Legal framework</a:t>
                      </a:r>
                      <a:endParaRPr lang="nl-BE" sz="1600" b="1" baseline="0" dirty="0" smtClean="0"/>
                    </a:p>
                    <a:p>
                      <a:pPr marL="285750" indent="-285750" algn="l">
                        <a:buFont typeface="Arial" panose="020B0604020202020204" pitchFamily="34" charset="0"/>
                        <a:buChar char="•"/>
                      </a:pPr>
                      <a:r>
                        <a:rPr lang="nl-BE" sz="1600" b="1" baseline="0" dirty="0" smtClean="0"/>
                        <a:t>Market/social opportunities</a:t>
                      </a:r>
                      <a:endParaRPr lang="nl-BE" sz="1600" b="1" dirty="0" smtClean="0"/>
                    </a:p>
                    <a:p>
                      <a:pPr algn="l"/>
                      <a:endParaRPr lang="nl-BE" sz="1600" b="1" dirty="0" smtClean="0"/>
                    </a:p>
                    <a:p>
                      <a:pPr algn="l"/>
                      <a:endParaRPr lang="nl-BE" sz="1600" b="1" dirty="0" smtClean="0"/>
                    </a:p>
                    <a:p>
                      <a:pPr algn="l"/>
                      <a:endParaRPr lang="nl-BE" sz="1600" b="1" dirty="0"/>
                    </a:p>
                  </a:txBody>
                  <a:tcPr>
                    <a:solidFill>
                      <a:schemeClr val="bg1">
                        <a:lumMod val="85000"/>
                      </a:schemeClr>
                    </a:solidFill>
                  </a:tcPr>
                </a:tc>
                <a:tc>
                  <a:txBody>
                    <a:bodyPr/>
                    <a:lstStyle/>
                    <a:p>
                      <a:pPr algn="r"/>
                      <a:endParaRPr lang="nl-BE" sz="1600" b="1" dirty="0" smtClean="0"/>
                    </a:p>
                    <a:p>
                      <a:pPr algn="r"/>
                      <a:endParaRPr lang="nl-BE" sz="1600" b="1" dirty="0" smtClean="0"/>
                    </a:p>
                    <a:p>
                      <a:pPr algn="r"/>
                      <a:endParaRPr lang="nl-BE" sz="1600" b="1" dirty="0" smtClean="0"/>
                    </a:p>
                    <a:p>
                      <a:pPr algn="r"/>
                      <a:endParaRPr lang="nl-BE" sz="1600" b="1" dirty="0" smtClean="0"/>
                    </a:p>
                    <a:p>
                      <a:pPr marL="285750" indent="-285750" algn="l">
                        <a:buFont typeface="Arial" panose="020B0604020202020204" pitchFamily="34" charset="0"/>
                        <a:buChar char="•"/>
                      </a:pPr>
                      <a:r>
                        <a:rPr lang="nl-BE" sz="1600" b="1" dirty="0" smtClean="0"/>
                        <a:t>History of conflict and</a:t>
                      </a:r>
                      <a:r>
                        <a:rPr lang="nl-BE" sz="1600" b="1" baseline="0" dirty="0" smtClean="0"/>
                        <a:t> distrust</a:t>
                      </a:r>
                    </a:p>
                    <a:p>
                      <a:pPr marL="285750" indent="-285750" algn="l">
                        <a:buFont typeface="Arial" panose="020B0604020202020204" pitchFamily="34" charset="0"/>
                        <a:buChar char="•"/>
                      </a:pPr>
                      <a:r>
                        <a:rPr lang="nl-BE" sz="1600" b="1" baseline="0" dirty="0" smtClean="0">
                          <a:solidFill>
                            <a:schemeClr val="tx1"/>
                          </a:solidFill>
                        </a:rPr>
                        <a:t>Regulatory obstacles</a:t>
                      </a:r>
                    </a:p>
                    <a:p>
                      <a:pPr marL="285750" indent="-285750" algn="l">
                        <a:buFont typeface="Arial" panose="020B0604020202020204" pitchFamily="34" charset="0"/>
                        <a:buChar char="•"/>
                      </a:pPr>
                      <a:r>
                        <a:rPr lang="nl-BE" sz="1600" b="1" baseline="0" dirty="0" smtClean="0">
                          <a:solidFill>
                            <a:schemeClr val="tx1"/>
                          </a:solidFill>
                        </a:rPr>
                        <a:t>Power relations</a:t>
                      </a:r>
                      <a:endParaRPr lang="nl-BE" sz="1600" b="1" dirty="0"/>
                    </a:p>
                  </a:txBody>
                  <a:tcPr>
                    <a:solidFill>
                      <a:schemeClr val="bg1">
                        <a:lumMod val="85000"/>
                      </a:schemeClr>
                    </a:solidFill>
                  </a:tcPr>
                </a:tc>
              </a:tr>
            </a:tbl>
          </a:graphicData>
        </a:graphic>
      </p:graphicFrame>
      <p:sp>
        <p:nvSpPr>
          <p:cNvPr id="4" name="Tekstvak 3"/>
          <p:cNvSpPr txBox="1"/>
          <p:nvPr/>
        </p:nvSpPr>
        <p:spPr>
          <a:xfrm>
            <a:off x="499250" y="4778568"/>
            <a:ext cx="1486946" cy="523220"/>
          </a:xfrm>
          <a:prstGeom prst="rect">
            <a:avLst/>
          </a:prstGeom>
          <a:noFill/>
        </p:spPr>
        <p:txBody>
          <a:bodyPr wrap="none" rtlCol="0">
            <a:spAutoFit/>
          </a:bodyPr>
          <a:lstStyle/>
          <a:p>
            <a:pPr algn="r"/>
            <a:r>
              <a:rPr lang="nl-BE" sz="1400" dirty="0" smtClean="0"/>
              <a:t>Institutional/</a:t>
            </a:r>
          </a:p>
          <a:p>
            <a:pPr algn="r"/>
            <a:r>
              <a:rPr lang="nl-BE" sz="1400" dirty="0" smtClean="0"/>
              <a:t>Societal variables </a:t>
            </a:r>
          </a:p>
        </p:txBody>
      </p:sp>
      <p:sp>
        <p:nvSpPr>
          <p:cNvPr id="5" name="Tekstvak 4"/>
          <p:cNvSpPr txBox="1"/>
          <p:nvPr/>
        </p:nvSpPr>
        <p:spPr>
          <a:xfrm>
            <a:off x="-3019374" y="712441"/>
            <a:ext cx="5032147" cy="738664"/>
          </a:xfrm>
          <a:prstGeom prst="rect">
            <a:avLst/>
          </a:prstGeom>
          <a:noFill/>
        </p:spPr>
        <p:txBody>
          <a:bodyPr wrap="none" rtlCol="0">
            <a:spAutoFit/>
          </a:bodyPr>
          <a:lstStyle/>
          <a:p>
            <a:pPr algn="r"/>
            <a:r>
              <a:rPr lang="nl-BE" sz="1400" dirty="0" smtClean="0"/>
              <a:t>Strategic/</a:t>
            </a:r>
          </a:p>
          <a:p>
            <a:pPr algn="r"/>
            <a:r>
              <a:rPr lang="nl-BE" sz="1400" dirty="0" smtClean="0"/>
              <a:t>organizational </a:t>
            </a:r>
          </a:p>
          <a:p>
            <a:pPr algn="r"/>
            <a:r>
              <a:rPr lang="nl-BE" sz="1400" dirty="0" smtClean="0"/>
              <a:t>variables</a:t>
            </a:r>
            <a:endParaRPr lang="nl-BE" sz="1400" dirty="0"/>
          </a:p>
        </p:txBody>
      </p:sp>
      <p:sp>
        <p:nvSpPr>
          <p:cNvPr id="13" name="Tekstvak 12"/>
          <p:cNvSpPr txBox="1"/>
          <p:nvPr/>
        </p:nvSpPr>
        <p:spPr>
          <a:xfrm>
            <a:off x="2139072" y="260648"/>
            <a:ext cx="1188158" cy="307777"/>
          </a:xfrm>
          <a:prstGeom prst="rect">
            <a:avLst/>
          </a:prstGeom>
          <a:noFill/>
        </p:spPr>
        <p:txBody>
          <a:bodyPr wrap="none" rtlCol="0">
            <a:spAutoFit/>
          </a:bodyPr>
          <a:lstStyle/>
          <a:p>
            <a:pPr algn="r"/>
            <a:r>
              <a:rPr lang="nl-BE" sz="1400" dirty="0" smtClean="0"/>
              <a:t>Driving forces</a:t>
            </a:r>
            <a:endParaRPr lang="nl-BE" sz="1400" dirty="0"/>
          </a:p>
        </p:txBody>
      </p:sp>
      <p:sp>
        <p:nvSpPr>
          <p:cNvPr id="14" name="Tekstvak 13"/>
          <p:cNvSpPr txBox="1"/>
          <p:nvPr/>
        </p:nvSpPr>
        <p:spPr>
          <a:xfrm>
            <a:off x="6713937" y="260648"/>
            <a:ext cx="1386455" cy="307777"/>
          </a:xfrm>
          <a:prstGeom prst="rect">
            <a:avLst/>
          </a:prstGeom>
          <a:noFill/>
        </p:spPr>
        <p:txBody>
          <a:bodyPr wrap="none" rtlCol="0">
            <a:spAutoFit/>
          </a:bodyPr>
          <a:lstStyle/>
          <a:p>
            <a:pPr algn="r"/>
            <a:r>
              <a:rPr lang="nl-BE" sz="1400" dirty="0" smtClean="0"/>
              <a:t>Hindering forces</a:t>
            </a:r>
            <a:endParaRPr lang="nl-BE" sz="1400" dirty="0"/>
          </a:p>
        </p:txBody>
      </p:sp>
      <p:sp>
        <p:nvSpPr>
          <p:cNvPr id="9" name="Tekstvak 8"/>
          <p:cNvSpPr txBox="1"/>
          <p:nvPr/>
        </p:nvSpPr>
        <p:spPr>
          <a:xfrm>
            <a:off x="343393" y="6237312"/>
            <a:ext cx="5328703" cy="430887"/>
          </a:xfrm>
          <a:prstGeom prst="rect">
            <a:avLst/>
          </a:prstGeom>
          <a:noFill/>
        </p:spPr>
        <p:txBody>
          <a:bodyPr wrap="none" rtlCol="0">
            <a:spAutoFit/>
          </a:bodyPr>
          <a:lstStyle/>
          <a:p>
            <a:r>
              <a:rPr lang="nl-BE" sz="1100" dirty="0" err="1" smtClean="0"/>
              <a:t>Scharfman</a:t>
            </a:r>
            <a:r>
              <a:rPr lang="nl-BE" sz="1100" dirty="0" smtClean="0"/>
              <a:t> M.K., Gray B &amp; A. </a:t>
            </a:r>
            <a:r>
              <a:rPr lang="nl-BE" sz="1100" dirty="0" err="1" smtClean="0"/>
              <a:t>Yan</a:t>
            </a:r>
            <a:r>
              <a:rPr lang="nl-BE" sz="1100" dirty="0" smtClean="0"/>
              <a:t> (1991), The Context of </a:t>
            </a:r>
            <a:r>
              <a:rPr lang="nl-BE" sz="1100" dirty="0" err="1" smtClean="0"/>
              <a:t>Interorganizational</a:t>
            </a:r>
            <a:r>
              <a:rPr lang="nl-BE" sz="1100" dirty="0" smtClean="0"/>
              <a:t> </a:t>
            </a:r>
            <a:r>
              <a:rPr lang="nl-BE" sz="1100" dirty="0" err="1" smtClean="0"/>
              <a:t>Collaboration</a:t>
            </a:r>
            <a:r>
              <a:rPr lang="nl-BE" sz="1100" dirty="0" smtClean="0"/>
              <a:t> </a:t>
            </a:r>
          </a:p>
          <a:p>
            <a:r>
              <a:rPr lang="nl-BE" sz="1100" dirty="0" smtClean="0"/>
              <a:t>in the  </a:t>
            </a:r>
            <a:r>
              <a:rPr lang="nl-BE" sz="1100" dirty="0" err="1" smtClean="0"/>
              <a:t>Garment</a:t>
            </a:r>
            <a:r>
              <a:rPr lang="nl-BE" sz="1100" dirty="0" smtClean="0"/>
              <a:t> </a:t>
            </a:r>
            <a:r>
              <a:rPr lang="nl-BE" sz="1100" dirty="0" err="1" smtClean="0"/>
              <a:t>Industry</a:t>
            </a:r>
            <a:r>
              <a:rPr lang="nl-BE" sz="1100" dirty="0" smtClean="0"/>
              <a:t>,  </a:t>
            </a:r>
            <a:r>
              <a:rPr lang="nl-BE" sz="1100" i="1" dirty="0" smtClean="0"/>
              <a:t>Journal of </a:t>
            </a:r>
            <a:r>
              <a:rPr lang="nl-BE" sz="1100" i="1" dirty="0" err="1" smtClean="0"/>
              <a:t>Applied</a:t>
            </a:r>
            <a:r>
              <a:rPr lang="nl-BE" sz="1100" i="1" dirty="0" smtClean="0"/>
              <a:t> </a:t>
            </a:r>
            <a:r>
              <a:rPr lang="nl-BE" sz="1100" i="1" dirty="0" err="1" smtClean="0"/>
              <a:t>Behavioural</a:t>
            </a:r>
            <a:r>
              <a:rPr lang="nl-BE" sz="1100" i="1" dirty="0" smtClean="0"/>
              <a:t> </a:t>
            </a:r>
            <a:r>
              <a:rPr lang="nl-BE" sz="1100" i="1" dirty="0" err="1" smtClean="0"/>
              <a:t>Science</a:t>
            </a:r>
            <a:r>
              <a:rPr lang="nl-BE" sz="1100" i="1" dirty="0" smtClean="0"/>
              <a:t>, </a:t>
            </a:r>
            <a:r>
              <a:rPr lang="nl-BE" sz="1100" dirty="0" smtClean="0"/>
              <a:t>27 (2), 181-208</a:t>
            </a:r>
            <a:endParaRPr lang="nl-BE" sz="1100" dirty="0"/>
          </a:p>
        </p:txBody>
      </p:sp>
      <p:sp>
        <p:nvSpPr>
          <p:cNvPr id="2" name="Footer Placeholder 1"/>
          <p:cNvSpPr>
            <a:spLocks noGrp="1"/>
          </p:cNvSpPr>
          <p:nvPr>
            <p:ph type="ftr" sz="quarter" idx="11"/>
          </p:nvPr>
        </p:nvSpPr>
        <p:spPr/>
        <p:txBody>
          <a:bodyPr/>
          <a:lstStyle/>
          <a:p>
            <a:r>
              <a:rPr lang="nl-NL" smtClean="0"/>
              <a:t>Inter-Organization STS Design Session </a:t>
            </a:r>
            <a:endParaRPr lang="nl-NL"/>
          </a:p>
        </p:txBody>
      </p:sp>
      <p:sp>
        <p:nvSpPr>
          <p:cNvPr id="6" name="Slide Number Placeholder 5"/>
          <p:cNvSpPr>
            <a:spLocks noGrp="1"/>
          </p:cNvSpPr>
          <p:nvPr>
            <p:ph type="sldNum" sz="quarter" idx="12"/>
          </p:nvPr>
        </p:nvSpPr>
        <p:spPr/>
        <p:txBody>
          <a:bodyPr/>
          <a:lstStyle/>
          <a:p>
            <a:fld id="{E8567584-0439-FB47-9767-EA8688DE7E18}" type="slidenum">
              <a:rPr lang="nl-NL" smtClean="0"/>
              <a:t>12</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sp>
        <p:nvSpPr>
          <p:cNvPr id="8" name="TextBox 7"/>
          <p:cNvSpPr txBox="1"/>
          <p:nvPr/>
        </p:nvSpPr>
        <p:spPr>
          <a:xfrm>
            <a:off x="3962393" y="202592"/>
            <a:ext cx="2072553" cy="369332"/>
          </a:xfrm>
          <a:prstGeom prst="rect">
            <a:avLst/>
          </a:prstGeom>
          <a:noFill/>
        </p:spPr>
        <p:txBody>
          <a:bodyPr wrap="square" rtlCol="0">
            <a:spAutoFit/>
          </a:bodyPr>
          <a:lstStyle/>
          <a:p>
            <a:r>
              <a:rPr lang="en-US" b="1" dirty="0" smtClean="0"/>
              <a:t>COLLABORATION</a:t>
            </a:r>
            <a:endParaRPr lang="en-US" b="1" dirty="0"/>
          </a:p>
        </p:txBody>
      </p:sp>
    </p:spTree>
    <p:extLst>
      <p:ext uri="{BB962C8B-B14F-4D97-AF65-F5344CB8AC3E}">
        <p14:creationId xmlns:p14="http://schemas.microsoft.com/office/powerpoint/2010/main" val="348942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0229" y="2104831"/>
            <a:ext cx="7895771" cy="4105275"/>
            <a:chOff x="0" y="0"/>
            <a:chExt cx="6075045" cy="4105275"/>
          </a:xfrm>
        </p:grpSpPr>
        <p:sp>
          <p:nvSpPr>
            <p:cNvPr id="3" name="Rounded Rectangle 2"/>
            <p:cNvSpPr/>
            <p:nvPr/>
          </p:nvSpPr>
          <p:spPr>
            <a:xfrm>
              <a:off x="0" y="0"/>
              <a:ext cx="6075045" cy="4105275"/>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4" name="Group 3"/>
            <p:cNvGrpSpPr/>
            <p:nvPr/>
          </p:nvGrpSpPr>
          <p:grpSpPr>
            <a:xfrm>
              <a:off x="123825" y="161925"/>
              <a:ext cx="5930265" cy="3842385"/>
              <a:chOff x="0" y="0"/>
              <a:chExt cx="5930748" cy="3842385"/>
            </a:xfrm>
          </p:grpSpPr>
          <p:sp>
            <p:nvSpPr>
              <p:cNvPr id="5" name="Text Box 15"/>
              <p:cNvSpPr txBox="1"/>
              <p:nvPr/>
            </p:nvSpPr>
            <p:spPr>
              <a:xfrm>
                <a:off x="0" y="0"/>
                <a:ext cx="5817794" cy="3435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marR="0">
                  <a:lnSpc>
                    <a:spcPct val="115000"/>
                  </a:lnSpc>
                  <a:spcBef>
                    <a:spcPts val="0"/>
                  </a:spcBef>
                  <a:spcAft>
                    <a:spcPts val="0"/>
                  </a:spcAft>
                </a:pPr>
                <a:r>
                  <a:rPr lang="en-US" sz="1600" b="1" dirty="0">
                    <a:solidFill>
                      <a:schemeClr val="accent5">
                        <a:lumMod val="50000"/>
                      </a:schemeClr>
                    </a:solidFill>
                    <a:effectLst/>
                    <a:latin typeface="Times New Roman"/>
                    <a:ea typeface="MS Mincho"/>
                    <a:cs typeface="Times New Roman"/>
                  </a:rPr>
                  <a:t>STS Collaboration Platform</a:t>
                </a:r>
                <a:r>
                  <a:rPr lang="en-US" sz="1600" b="1" dirty="0">
                    <a:solidFill>
                      <a:srgbClr val="4BACC6"/>
                    </a:solidFill>
                    <a:effectLst/>
                    <a:latin typeface="Times New Roman"/>
                    <a:ea typeface="MS Mincho"/>
                    <a:cs typeface="Times New Roman"/>
                  </a:rPr>
                  <a:t>: The Nexus of Network and Ecosystem Enterprises</a:t>
                </a:r>
                <a:endParaRPr lang="en-US" sz="1600" dirty="0">
                  <a:effectLst/>
                  <a:ea typeface="MS Mincho"/>
                  <a:cs typeface="Times New Roman"/>
                </a:endParaRPr>
              </a:p>
              <a:p>
                <a:pPr marL="0" marR="0">
                  <a:lnSpc>
                    <a:spcPct val="115000"/>
                  </a:lnSpc>
                  <a:spcBef>
                    <a:spcPts val="0"/>
                  </a:spcBef>
                  <a:spcAft>
                    <a:spcPts val="0"/>
                  </a:spcAft>
                </a:pPr>
                <a:r>
                  <a:rPr lang="en-US" dirty="0">
                    <a:solidFill>
                      <a:srgbClr val="4BACC6"/>
                    </a:solidFill>
                    <a:effectLst/>
                    <a:latin typeface="Times New Roman"/>
                    <a:ea typeface="Arial"/>
                  </a:rPr>
                  <a:t> </a:t>
                </a:r>
                <a:endParaRPr lang="en-US" sz="1400" dirty="0">
                  <a:solidFill>
                    <a:srgbClr val="000000"/>
                  </a:solidFill>
                  <a:effectLst/>
                  <a:latin typeface="Arial"/>
                  <a:ea typeface="Arial"/>
                </a:endParaRPr>
              </a:p>
            </p:txBody>
          </p:sp>
          <p:grpSp>
            <p:nvGrpSpPr>
              <p:cNvPr id="6" name="Group 5"/>
              <p:cNvGrpSpPr/>
              <p:nvPr/>
            </p:nvGrpSpPr>
            <p:grpSpPr>
              <a:xfrm>
                <a:off x="676275" y="466725"/>
                <a:ext cx="4486083" cy="3234153"/>
                <a:chOff x="0" y="0"/>
                <a:chExt cx="4486083" cy="3234153"/>
              </a:xfrm>
            </p:grpSpPr>
            <p:sp>
              <p:nvSpPr>
                <p:cNvPr id="11" name="Oval 10"/>
                <p:cNvSpPr/>
                <p:nvPr/>
              </p:nvSpPr>
              <p:spPr>
                <a:xfrm>
                  <a:off x="0" y="0"/>
                  <a:ext cx="4486083" cy="3234153"/>
                </a:xfrm>
                <a:prstGeom prst="ellipse">
                  <a:avLst/>
                </a:prstGeom>
                <a:solidFill>
                  <a:schemeClr val="tx2">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2" name="Group 11"/>
                <p:cNvGrpSpPr>
                  <a:grpSpLocks noChangeAspect="1"/>
                </p:cNvGrpSpPr>
                <p:nvPr/>
              </p:nvGrpSpPr>
              <p:grpSpPr>
                <a:xfrm>
                  <a:off x="508440" y="438150"/>
                  <a:ext cx="3582928" cy="2485668"/>
                  <a:chOff x="-451293" y="48192"/>
                  <a:chExt cx="7718043" cy="6765114"/>
                </a:xfrm>
              </p:grpSpPr>
              <p:cxnSp>
                <p:nvCxnSpPr>
                  <p:cNvPr id="14" name="Rechte verbindingslijn met pijl 4"/>
                  <p:cNvCxnSpPr/>
                  <p:nvPr/>
                </p:nvCxnSpPr>
                <p:spPr>
                  <a:xfrm flipH="1" flipV="1">
                    <a:off x="1038719" y="48192"/>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Rechte verbindingslijn met pijl 5"/>
                  <p:cNvCxnSpPr/>
                  <p:nvPr/>
                </p:nvCxnSpPr>
                <p:spPr>
                  <a:xfrm flipV="1">
                    <a:off x="1190962" y="452781"/>
                    <a:ext cx="5170480" cy="3374207"/>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8"/>
                  <p:cNvSpPr txBox="1"/>
                  <p:nvPr/>
                </p:nvSpPr>
                <p:spPr>
                  <a:xfrm>
                    <a:off x="-321476" y="137971"/>
                    <a:ext cx="1392468" cy="1478399"/>
                  </a:xfrm>
                  <a:prstGeom prst="rect">
                    <a:avLst/>
                  </a:prstGeom>
                  <a:noFill/>
                </p:spPr>
                <p:txBody>
                  <a:bodyPr wrap="square" rtlCol="0">
                    <a:noAutofit/>
                  </a:bodyPr>
                  <a:lstStyle/>
                  <a:p>
                    <a:pPr marL="0" marR="0">
                      <a:spcBef>
                        <a:spcPts val="0"/>
                      </a:spcBef>
                      <a:spcAft>
                        <a:spcPts val="0"/>
                      </a:spcAft>
                    </a:pPr>
                    <a:r>
                      <a:rPr lang="nl-NL" sz="1000" kern="1200" dirty="0">
                        <a:solidFill>
                          <a:srgbClr val="1F497D"/>
                        </a:solidFill>
                        <a:effectLst/>
                        <a:latin typeface="Times New Roman"/>
                        <a:ea typeface="MS Mincho"/>
                      </a:rPr>
                      <a:t>Innovative </a:t>
                    </a:r>
                    <a:endParaRPr lang="en-US" sz="1600" dirty="0">
                      <a:effectLst/>
                      <a:latin typeface="Times New Roman"/>
                      <a:ea typeface="MS Mincho"/>
                    </a:endParaRPr>
                  </a:p>
                  <a:p>
                    <a:pPr marL="0" marR="0">
                      <a:spcBef>
                        <a:spcPts val="0"/>
                      </a:spcBef>
                      <a:spcAft>
                        <a:spcPts val="0"/>
                      </a:spcAft>
                    </a:pPr>
                    <a:r>
                      <a:rPr lang="nl-NL" sz="1000" kern="1200" dirty="0">
                        <a:solidFill>
                          <a:srgbClr val="1F497D"/>
                        </a:solidFill>
                        <a:effectLst/>
                        <a:latin typeface="Times New Roman"/>
                        <a:ea typeface="MS Mincho"/>
                      </a:rPr>
                      <a:t>Objectives</a:t>
                    </a:r>
                    <a:endParaRPr lang="en-US" sz="1600" dirty="0">
                      <a:effectLst/>
                      <a:latin typeface="Times New Roman"/>
                      <a:ea typeface="MS Mincho"/>
                    </a:endParaRPr>
                  </a:p>
                </p:txBody>
              </p:sp>
              <p:sp>
                <p:nvSpPr>
                  <p:cNvPr id="17" name="Tekstvak 10"/>
                  <p:cNvSpPr txBox="1"/>
                  <p:nvPr/>
                </p:nvSpPr>
                <p:spPr>
                  <a:xfrm>
                    <a:off x="-451293" y="3128567"/>
                    <a:ext cx="1600409" cy="1525647"/>
                  </a:xfrm>
                  <a:prstGeom prst="rect">
                    <a:avLst/>
                  </a:prstGeom>
                  <a:noFill/>
                </p:spPr>
                <p:txBody>
                  <a:bodyPr wrap="square" rtlCol="0">
                    <a:noAutofit/>
                  </a:bodyPr>
                  <a:lstStyle/>
                  <a:p>
                    <a:pPr marL="0" marR="0">
                      <a:spcBef>
                        <a:spcPts val="0"/>
                      </a:spcBef>
                      <a:spcAft>
                        <a:spcPts val="0"/>
                      </a:spcAft>
                    </a:pPr>
                    <a:r>
                      <a:rPr lang="en-US" sz="1000" dirty="0">
                        <a:solidFill>
                          <a:srgbClr val="1F497D"/>
                        </a:solidFill>
                        <a:effectLst/>
                        <a:latin typeface="Times New Roman"/>
                        <a:ea typeface="MS Mincho"/>
                      </a:rPr>
                      <a:t>Optimization Objectives</a:t>
                    </a:r>
                    <a:endParaRPr lang="en-US" sz="1600" dirty="0">
                      <a:effectLst/>
                      <a:latin typeface="Times New Roman"/>
                      <a:ea typeface="MS Mincho"/>
                    </a:endParaRPr>
                  </a:p>
                </p:txBody>
              </p:sp>
              <p:sp>
                <p:nvSpPr>
                  <p:cNvPr id="18" name="Tekstvak 13"/>
                  <p:cNvSpPr txBox="1"/>
                  <p:nvPr/>
                </p:nvSpPr>
                <p:spPr>
                  <a:xfrm rot="20329549">
                    <a:off x="2743499" y="1094293"/>
                    <a:ext cx="2746001" cy="807146"/>
                  </a:xfrm>
                  <a:prstGeom prst="rect">
                    <a:avLst/>
                  </a:prstGeom>
                  <a:noFill/>
                </p:spPr>
                <p:txBody>
                  <a:bodyPr wrap="square" rtlCol="0">
                    <a:noAutofit/>
                  </a:bodyPr>
                  <a:lstStyle/>
                  <a:p>
                    <a:pPr marL="0" marR="0">
                      <a:spcBef>
                        <a:spcPts val="0"/>
                      </a:spcBef>
                      <a:spcAft>
                        <a:spcPts val="0"/>
                      </a:spcAft>
                    </a:pPr>
                    <a:r>
                      <a:rPr lang="nl-NL" sz="1400" b="1" kern="1200" dirty="0">
                        <a:solidFill>
                          <a:srgbClr val="1F497D"/>
                        </a:solidFill>
                        <a:effectLst/>
                        <a:latin typeface="Times New Roman"/>
                        <a:ea typeface="MS Mincho"/>
                      </a:rPr>
                      <a:t>Social System</a:t>
                    </a:r>
                    <a:endParaRPr lang="en-US" sz="1600" dirty="0">
                      <a:effectLst/>
                      <a:latin typeface="Times New Roman"/>
                      <a:ea typeface="MS Mincho"/>
                    </a:endParaRPr>
                  </a:p>
                </p:txBody>
              </p:sp>
              <p:cxnSp>
                <p:nvCxnSpPr>
                  <p:cNvPr id="19" name="Rechte verbindingslijn met pijl 14"/>
                  <p:cNvCxnSpPr/>
                  <p:nvPr/>
                </p:nvCxnSpPr>
                <p:spPr>
                  <a:xfrm>
                    <a:off x="1091093" y="3988404"/>
                    <a:ext cx="5423440" cy="2097084"/>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kstvak 15"/>
                  <p:cNvSpPr txBox="1"/>
                  <p:nvPr/>
                </p:nvSpPr>
                <p:spPr>
                  <a:xfrm rot="908636">
                    <a:off x="1161090" y="4427196"/>
                    <a:ext cx="1614132" cy="897586"/>
                  </a:xfrm>
                  <a:prstGeom prst="rect">
                    <a:avLst/>
                  </a:prstGeom>
                  <a:noFill/>
                </p:spPr>
                <p:txBody>
                  <a:bodyPr wrap="square" rtlCol="0">
                    <a:noAutofit/>
                  </a:bodyPr>
                  <a:lstStyle/>
                  <a:p>
                    <a:pPr marL="0" marR="0">
                      <a:spcBef>
                        <a:spcPts val="0"/>
                      </a:spcBef>
                      <a:spcAft>
                        <a:spcPts val="0"/>
                      </a:spcAft>
                    </a:pPr>
                    <a:r>
                      <a:rPr lang="en-US" sz="1000" dirty="0">
                        <a:solidFill>
                          <a:srgbClr val="1F497D"/>
                        </a:solidFill>
                        <a:effectLst/>
                        <a:latin typeface="Times New Roman"/>
                        <a:ea typeface="MS Mincho"/>
                      </a:rPr>
                      <a:t>Task Certainty</a:t>
                    </a:r>
                    <a:endParaRPr lang="en-US" sz="1600" dirty="0">
                      <a:effectLst/>
                      <a:latin typeface="Times New Roman"/>
                      <a:ea typeface="MS Mincho"/>
                    </a:endParaRPr>
                  </a:p>
                </p:txBody>
              </p:sp>
              <p:sp>
                <p:nvSpPr>
                  <p:cNvPr id="21" name="Tekstvak 17"/>
                  <p:cNvSpPr txBox="1"/>
                  <p:nvPr/>
                </p:nvSpPr>
                <p:spPr>
                  <a:xfrm rot="773611">
                    <a:off x="2779262" y="4578993"/>
                    <a:ext cx="3541494" cy="756025"/>
                  </a:xfrm>
                  <a:prstGeom prst="rect">
                    <a:avLst/>
                  </a:prstGeom>
                  <a:noFill/>
                </p:spPr>
                <p:txBody>
                  <a:bodyPr wrap="square" rtlCol="0">
                    <a:noAutofit/>
                  </a:bodyPr>
                  <a:lstStyle/>
                  <a:p>
                    <a:pPr marL="0" marR="0">
                      <a:spcBef>
                        <a:spcPts val="0"/>
                      </a:spcBef>
                      <a:spcAft>
                        <a:spcPts val="0"/>
                      </a:spcAft>
                    </a:pPr>
                    <a:r>
                      <a:rPr lang="nl-NL" sz="1400" b="1" kern="1200" dirty="0">
                        <a:solidFill>
                          <a:srgbClr val="1F497D"/>
                        </a:solidFill>
                        <a:effectLst/>
                        <a:latin typeface="Times New Roman"/>
                        <a:ea typeface="MS Mincho"/>
                      </a:rPr>
                      <a:t>Technical System</a:t>
                    </a:r>
                    <a:endParaRPr lang="en-US" sz="1600" dirty="0">
                      <a:effectLst/>
                      <a:latin typeface="Times New Roman"/>
                      <a:ea typeface="MS Mincho"/>
                    </a:endParaRPr>
                  </a:p>
                </p:txBody>
              </p:sp>
              <p:sp>
                <p:nvSpPr>
                  <p:cNvPr id="22" name="Tekstvak 23"/>
                  <p:cNvSpPr txBox="1"/>
                  <p:nvPr/>
                </p:nvSpPr>
                <p:spPr>
                  <a:xfrm rot="817968">
                    <a:off x="4589407" y="5823747"/>
                    <a:ext cx="1906532" cy="989559"/>
                  </a:xfrm>
                  <a:prstGeom prst="rect">
                    <a:avLst/>
                  </a:prstGeom>
                  <a:noFill/>
                </p:spPr>
                <p:txBody>
                  <a:bodyPr wrap="square" rtlCol="0">
                    <a:noAutofit/>
                  </a:bodyPr>
                  <a:lstStyle/>
                  <a:p>
                    <a:pPr marL="0" marR="0">
                      <a:spcBef>
                        <a:spcPts val="0"/>
                      </a:spcBef>
                      <a:spcAft>
                        <a:spcPts val="0"/>
                      </a:spcAft>
                    </a:pPr>
                    <a:r>
                      <a:rPr lang="en-US" sz="1000" dirty="0">
                        <a:solidFill>
                          <a:srgbClr val="1F497D"/>
                        </a:solidFill>
                        <a:effectLst/>
                        <a:latin typeface="Times New Roman"/>
                        <a:ea typeface="MS Mincho"/>
                      </a:rPr>
                      <a:t>Task Uncertainty</a:t>
                    </a:r>
                    <a:endParaRPr lang="en-US" sz="1600" dirty="0">
                      <a:effectLst/>
                      <a:latin typeface="Times New Roman"/>
                      <a:ea typeface="MS Mincho"/>
                    </a:endParaRPr>
                  </a:p>
                </p:txBody>
              </p:sp>
              <p:sp>
                <p:nvSpPr>
                  <p:cNvPr id="23" name="Tekstvak 25"/>
                  <p:cNvSpPr txBox="1"/>
                  <p:nvPr/>
                </p:nvSpPr>
                <p:spPr>
                  <a:xfrm rot="20226832">
                    <a:off x="1976313" y="2661100"/>
                    <a:ext cx="2119961" cy="1280116"/>
                  </a:xfrm>
                  <a:prstGeom prst="rect">
                    <a:avLst/>
                  </a:prstGeom>
                  <a:noFill/>
                </p:spPr>
                <p:txBody>
                  <a:bodyPr wrap="square" rtlCol="0">
                    <a:noAutofit/>
                  </a:bodyPr>
                  <a:lstStyle/>
                  <a:p>
                    <a:pPr marL="0" marR="0">
                      <a:spcBef>
                        <a:spcPts val="0"/>
                      </a:spcBef>
                      <a:spcAft>
                        <a:spcPts val="0"/>
                      </a:spcAft>
                    </a:pPr>
                    <a:r>
                      <a:rPr lang="en-US" sz="900" dirty="0">
                        <a:solidFill>
                          <a:srgbClr val="1F497D"/>
                        </a:solidFill>
                        <a:effectLst/>
                        <a:latin typeface="Times New Roman"/>
                        <a:ea typeface="MS Mincho"/>
                      </a:rPr>
                      <a:t>LOW level of complexity of social boundaries</a:t>
                    </a:r>
                    <a:endParaRPr lang="en-US" sz="1400" dirty="0">
                      <a:effectLst/>
                      <a:latin typeface="Times New Roman"/>
                      <a:ea typeface="MS Mincho"/>
                    </a:endParaRPr>
                  </a:p>
                </p:txBody>
              </p:sp>
              <p:sp>
                <p:nvSpPr>
                  <p:cNvPr id="24" name="Tekstvak 26"/>
                  <p:cNvSpPr txBox="1"/>
                  <p:nvPr/>
                </p:nvSpPr>
                <p:spPr>
                  <a:xfrm rot="20166527">
                    <a:off x="5097280" y="700032"/>
                    <a:ext cx="2169470" cy="1335132"/>
                  </a:xfrm>
                  <a:prstGeom prst="rect">
                    <a:avLst/>
                  </a:prstGeom>
                  <a:noFill/>
                </p:spPr>
                <p:txBody>
                  <a:bodyPr wrap="square" rtlCol="0">
                    <a:noAutofit/>
                  </a:bodyPr>
                  <a:lstStyle/>
                  <a:p>
                    <a:pPr marL="0" marR="0">
                      <a:spcBef>
                        <a:spcPts val="0"/>
                      </a:spcBef>
                      <a:spcAft>
                        <a:spcPts val="0"/>
                      </a:spcAft>
                    </a:pPr>
                    <a:r>
                      <a:rPr lang="nl-NL" sz="900" kern="1200" dirty="0">
                        <a:solidFill>
                          <a:srgbClr val="1F497D"/>
                        </a:solidFill>
                        <a:effectLst/>
                        <a:latin typeface="Times New Roman"/>
                        <a:ea typeface="MS Mincho"/>
                      </a:rPr>
                      <a:t>HIGH level of complexity of social boundaries</a:t>
                    </a:r>
                    <a:endParaRPr lang="en-US" sz="1400" dirty="0">
                      <a:effectLst/>
                      <a:latin typeface="Times New Roman"/>
                      <a:ea typeface="MS Mincho"/>
                    </a:endParaRPr>
                  </a:p>
                </p:txBody>
              </p:sp>
              <p:sp>
                <p:nvSpPr>
                  <p:cNvPr id="25" name="Tekstvak 16"/>
                  <p:cNvSpPr txBox="1"/>
                  <p:nvPr/>
                </p:nvSpPr>
                <p:spPr>
                  <a:xfrm rot="16200000">
                    <a:off x="-483858" y="1528932"/>
                    <a:ext cx="2624845" cy="575363"/>
                  </a:xfrm>
                  <a:prstGeom prst="rect">
                    <a:avLst/>
                  </a:prstGeom>
                  <a:noFill/>
                </p:spPr>
                <p:txBody>
                  <a:bodyPr wrap="square" rtlCol="0">
                    <a:noAutofit/>
                  </a:bodyPr>
                  <a:lstStyle/>
                  <a:p>
                    <a:pPr marL="0" marR="0">
                      <a:spcBef>
                        <a:spcPts val="0"/>
                      </a:spcBef>
                      <a:spcAft>
                        <a:spcPts val="0"/>
                      </a:spcAft>
                    </a:pPr>
                    <a:r>
                      <a:rPr lang="en-US" sz="1400" b="1" dirty="0">
                        <a:solidFill>
                          <a:srgbClr val="1F497D"/>
                        </a:solidFill>
                        <a:effectLst/>
                        <a:latin typeface="Times New Roman"/>
                        <a:ea typeface="MS Mincho"/>
                      </a:rPr>
                      <a:t>Purpose</a:t>
                    </a:r>
                    <a:endParaRPr lang="en-US" sz="1600" dirty="0">
                      <a:effectLst/>
                      <a:latin typeface="Times New Roman"/>
                      <a:ea typeface="MS Mincho"/>
                    </a:endParaRPr>
                  </a:p>
                </p:txBody>
              </p:sp>
            </p:grpSp>
            <p:sp>
              <p:nvSpPr>
                <p:cNvPr id="13" name="Text Box 17"/>
                <p:cNvSpPr txBox="1"/>
                <p:nvPr/>
              </p:nvSpPr>
              <p:spPr>
                <a:xfrm>
                  <a:off x="1162050" y="76200"/>
                  <a:ext cx="2196614" cy="523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lnSpc>
                      <a:spcPct val="115000"/>
                    </a:lnSpc>
                    <a:spcBef>
                      <a:spcPts val="0"/>
                    </a:spcBef>
                    <a:spcAft>
                      <a:spcPts val="0"/>
                    </a:spcAft>
                  </a:pPr>
                  <a:r>
                    <a:rPr lang="en-US" sz="1600" b="1" dirty="0">
                      <a:solidFill>
                        <a:schemeClr val="tx2"/>
                      </a:solidFill>
                      <a:effectLst/>
                      <a:latin typeface="Times New Roman"/>
                      <a:ea typeface="Arial"/>
                    </a:rPr>
                    <a:t>Network </a:t>
                  </a:r>
                  <a:r>
                    <a:rPr lang="en-US" sz="1600" b="1" dirty="0" smtClean="0">
                      <a:solidFill>
                        <a:schemeClr val="tx2"/>
                      </a:solidFill>
                      <a:effectLst/>
                      <a:latin typeface="Times New Roman"/>
                      <a:ea typeface="Arial"/>
                    </a:rPr>
                    <a:t>Initiatives/Projects</a:t>
                  </a:r>
                </a:p>
                <a:p>
                  <a:pPr marL="0" marR="0" algn="ctr" fontAlgn="base">
                    <a:lnSpc>
                      <a:spcPct val="115000"/>
                    </a:lnSpc>
                    <a:spcBef>
                      <a:spcPts val="0"/>
                    </a:spcBef>
                    <a:spcAft>
                      <a:spcPts val="0"/>
                    </a:spcAft>
                  </a:pPr>
                  <a:r>
                    <a:rPr lang="en-US" sz="1400" b="1" dirty="0" smtClean="0">
                      <a:solidFill>
                        <a:srgbClr val="1F497D"/>
                      </a:solidFill>
                      <a:effectLst/>
                      <a:latin typeface="Times New Roman"/>
                      <a:ea typeface="Arial"/>
                    </a:rPr>
                    <a:t>Work </a:t>
                  </a:r>
                  <a:r>
                    <a:rPr lang="en-US" sz="1400" b="1" dirty="0">
                      <a:solidFill>
                        <a:srgbClr val="1F497D"/>
                      </a:solidFill>
                      <a:effectLst/>
                      <a:latin typeface="Times New Roman"/>
                      <a:ea typeface="Arial"/>
                    </a:rPr>
                    <a:t>System Design</a:t>
                  </a:r>
                  <a:endParaRPr lang="en-US" sz="1400" b="1" dirty="0">
                    <a:solidFill>
                      <a:srgbClr val="000000"/>
                    </a:solidFill>
                    <a:effectLst/>
                    <a:latin typeface="Arial"/>
                    <a:ea typeface="Arial"/>
                  </a:endParaRPr>
                </a:p>
                <a:p>
                  <a:pPr marL="0" marR="0" algn="ctr">
                    <a:lnSpc>
                      <a:spcPct val="115000"/>
                    </a:lnSpc>
                    <a:spcBef>
                      <a:spcPts val="0"/>
                    </a:spcBef>
                    <a:spcAft>
                      <a:spcPts val="0"/>
                    </a:spcAft>
                  </a:pPr>
                  <a:r>
                    <a:rPr lang="en-US" sz="1400" b="1" dirty="0">
                      <a:solidFill>
                        <a:srgbClr val="1F497D"/>
                      </a:solidFill>
                      <a:effectLst/>
                      <a:latin typeface="Times New Roman"/>
                      <a:ea typeface="Arial"/>
                    </a:rPr>
                    <a:t> </a:t>
                  </a:r>
                  <a:endParaRPr lang="en-US" sz="1400" b="1" dirty="0">
                    <a:solidFill>
                      <a:srgbClr val="000000"/>
                    </a:solidFill>
                    <a:effectLst/>
                    <a:latin typeface="Arial"/>
                    <a:ea typeface="Arial"/>
                  </a:endParaRPr>
                </a:p>
              </p:txBody>
            </p:sp>
          </p:grpSp>
          <p:sp>
            <p:nvSpPr>
              <p:cNvPr id="7" name="Text Box 18"/>
              <p:cNvSpPr txBox="1"/>
              <p:nvPr/>
            </p:nvSpPr>
            <p:spPr>
              <a:xfrm>
                <a:off x="266700" y="466725"/>
                <a:ext cx="1366054" cy="2945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solidFill>
                      <a:srgbClr val="4BACC6"/>
                    </a:solidFill>
                    <a:effectLst/>
                    <a:latin typeface="Times New Roman"/>
                    <a:ea typeface="Arial"/>
                  </a:rPr>
                  <a:t>Adaptive Planning</a:t>
                </a:r>
                <a:endParaRPr lang="en-US" sz="1600" dirty="0">
                  <a:solidFill>
                    <a:srgbClr val="000000"/>
                  </a:solidFill>
                  <a:effectLst/>
                  <a:latin typeface="Arial"/>
                  <a:ea typeface="Arial"/>
                </a:endParaRPr>
              </a:p>
            </p:txBody>
          </p:sp>
          <p:sp>
            <p:nvSpPr>
              <p:cNvPr id="8" name="Text Box 19"/>
              <p:cNvSpPr txBox="1"/>
              <p:nvPr/>
            </p:nvSpPr>
            <p:spPr>
              <a:xfrm>
                <a:off x="152400" y="3419475"/>
                <a:ext cx="1560812" cy="4229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solidFill>
                      <a:srgbClr val="4BACC6"/>
                    </a:solidFill>
                    <a:effectLst/>
                    <a:latin typeface="Times New Roman"/>
                    <a:ea typeface="Arial"/>
                  </a:rPr>
                  <a:t>Participative Democracy Principles</a:t>
                </a:r>
                <a:endParaRPr lang="en-US" sz="1600" dirty="0">
                  <a:solidFill>
                    <a:srgbClr val="000000"/>
                  </a:solidFill>
                  <a:effectLst/>
                  <a:latin typeface="Arial"/>
                  <a:ea typeface="Arial"/>
                </a:endParaRPr>
              </a:p>
            </p:txBody>
          </p:sp>
          <p:sp>
            <p:nvSpPr>
              <p:cNvPr id="9" name="Text Box 21"/>
              <p:cNvSpPr txBox="1"/>
              <p:nvPr/>
            </p:nvSpPr>
            <p:spPr>
              <a:xfrm>
                <a:off x="4419600" y="3419475"/>
                <a:ext cx="1365885" cy="2940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b="1" dirty="0">
                    <a:solidFill>
                      <a:srgbClr val="4BACC6"/>
                    </a:solidFill>
                    <a:effectLst/>
                    <a:latin typeface="Times New Roman"/>
                    <a:ea typeface="Arial"/>
                  </a:rPr>
                  <a:t>Humanistic Values</a:t>
                </a:r>
                <a:endParaRPr lang="en-US" sz="1600" dirty="0">
                  <a:solidFill>
                    <a:srgbClr val="000000"/>
                  </a:solidFill>
                  <a:effectLst/>
                  <a:latin typeface="Arial"/>
                  <a:ea typeface="Arial"/>
                </a:endParaRPr>
              </a:p>
            </p:txBody>
          </p:sp>
          <p:sp>
            <p:nvSpPr>
              <p:cNvPr id="10" name="Text Box 22"/>
              <p:cNvSpPr txBox="1"/>
              <p:nvPr/>
            </p:nvSpPr>
            <p:spPr>
              <a:xfrm>
                <a:off x="4438650" y="438150"/>
                <a:ext cx="1492098" cy="7713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4BACC6"/>
                    </a:solidFill>
                    <a:effectLst/>
                    <a:latin typeface="Times New Roman"/>
                    <a:ea typeface="Arial"/>
                  </a:rPr>
                  <a:t>Non-bureaucratic Organization Structures </a:t>
                </a:r>
                <a:endParaRPr lang="en-US" sz="1200" b="1" dirty="0" smtClean="0">
                  <a:solidFill>
                    <a:srgbClr val="4BACC6"/>
                  </a:solidFill>
                  <a:effectLst/>
                  <a:latin typeface="Times New Roman"/>
                  <a:ea typeface="Arial"/>
                </a:endParaRPr>
              </a:p>
              <a:p>
                <a:pPr marL="0" marR="0" algn="ctr">
                  <a:lnSpc>
                    <a:spcPct val="115000"/>
                  </a:lnSpc>
                  <a:spcBef>
                    <a:spcPts val="0"/>
                  </a:spcBef>
                  <a:spcAft>
                    <a:spcPts val="0"/>
                  </a:spcAft>
                </a:pPr>
                <a:r>
                  <a:rPr lang="en-US" sz="1200" b="1" dirty="0" smtClean="0">
                    <a:solidFill>
                      <a:srgbClr val="4BACC6"/>
                    </a:solidFill>
                    <a:effectLst/>
                    <a:latin typeface="Times New Roman"/>
                    <a:ea typeface="Arial"/>
                  </a:rPr>
                  <a:t>&amp; </a:t>
                </a:r>
                <a:r>
                  <a:rPr lang="en-US" sz="1200" b="1" dirty="0">
                    <a:solidFill>
                      <a:srgbClr val="4BACC6"/>
                    </a:solidFill>
                    <a:effectLst/>
                    <a:latin typeface="Times New Roman"/>
                    <a:ea typeface="Arial"/>
                  </a:rPr>
                  <a:t>Systems</a:t>
                </a:r>
                <a:endParaRPr lang="en-US" sz="1600" dirty="0">
                  <a:solidFill>
                    <a:srgbClr val="000000"/>
                  </a:solidFill>
                  <a:effectLst/>
                  <a:latin typeface="Arial"/>
                  <a:ea typeface="Arial"/>
                </a:endParaRPr>
              </a:p>
            </p:txBody>
          </p:sp>
        </p:grpSp>
      </p:grpSp>
      <p:sp>
        <p:nvSpPr>
          <p:cNvPr id="26" name="TextBox 25"/>
          <p:cNvSpPr txBox="1"/>
          <p:nvPr/>
        </p:nvSpPr>
        <p:spPr>
          <a:xfrm>
            <a:off x="261257" y="319314"/>
            <a:ext cx="8621486" cy="1754326"/>
          </a:xfrm>
          <a:prstGeom prst="rect">
            <a:avLst/>
          </a:prstGeom>
          <a:noFill/>
        </p:spPr>
        <p:txBody>
          <a:bodyPr wrap="square" rtlCol="0">
            <a:spAutoFit/>
          </a:bodyPr>
          <a:lstStyle/>
          <a:p>
            <a:r>
              <a:rPr lang="en-US" dirty="0" smtClean="0"/>
              <a:t>Our model, built on the translation of </a:t>
            </a:r>
            <a:r>
              <a:rPr lang="en-US" dirty="0"/>
              <a:t>Trist’s ideas about </a:t>
            </a:r>
            <a:r>
              <a:rPr lang="en-US" b="1" i="1" dirty="0"/>
              <a:t>self-regulation within </a:t>
            </a:r>
            <a:r>
              <a:rPr lang="en-US" b="1" i="1" dirty="0" smtClean="0"/>
              <a:t>interdependence, </a:t>
            </a:r>
            <a:r>
              <a:rPr lang="en-US" dirty="0" smtClean="0"/>
              <a:t>creates two kinds of design processes:</a:t>
            </a:r>
          </a:p>
          <a:p>
            <a:endParaRPr lang="en-US" dirty="0"/>
          </a:p>
          <a:p>
            <a:pPr marL="342900" lvl="0" indent="-342900">
              <a:buFont typeface="+mj-lt"/>
              <a:buAutoNum type="arabicPeriod"/>
            </a:pPr>
            <a:r>
              <a:rPr lang="en-US" b="1" dirty="0"/>
              <a:t>STS Collaboration </a:t>
            </a:r>
            <a:r>
              <a:rPr lang="en-US" b="1" dirty="0" smtClean="0"/>
              <a:t>Platform </a:t>
            </a:r>
            <a:r>
              <a:rPr lang="en-US" dirty="0" smtClean="0"/>
              <a:t>– infrastructure for collaboration [planned]</a:t>
            </a:r>
          </a:p>
          <a:p>
            <a:pPr marL="342900" lvl="0" indent="-342900">
              <a:buFont typeface="+mj-lt"/>
              <a:buAutoNum type="arabicPeriod"/>
            </a:pPr>
            <a:endParaRPr lang="en-US" dirty="0"/>
          </a:p>
          <a:p>
            <a:pPr marL="342900" lvl="0" indent="-342900">
              <a:buFont typeface="+mj-lt"/>
              <a:buAutoNum type="arabicPeriod"/>
            </a:pPr>
            <a:r>
              <a:rPr lang="en-US" b="1" dirty="0" smtClean="0"/>
              <a:t>Network initiatives/projects </a:t>
            </a:r>
            <a:r>
              <a:rPr lang="en-US" dirty="0" smtClean="0"/>
              <a:t>- work system design [emergent]</a:t>
            </a:r>
            <a:endParaRPr lang="en-US" dirty="0"/>
          </a:p>
        </p:txBody>
      </p:sp>
      <p:sp>
        <p:nvSpPr>
          <p:cNvPr id="27" name="Footer Placeholder 26"/>
          <p:cNvSpPr>
            <a:spLocks noGrp="1"/>
          </p:cNvSpPr>
          <p:nvPr>
            <p:ph type="ftr" sz="quarter" idx="11"/>
          </p:nvPr>
        </p:nvSpPr>
        <p:spPr/>
        <p:txBody>
          <a:bodyPr/>
          <a:lstStyle/>
          <a:p>
            <a:r>
              <a:rPr lang="nl-NL" smtClean="0"/>
              <a:t>Inter-Organization STS Design Session </a:t>
            </a:r>
            <a:endParaRPr lang="nl-NL"/>
          </a:p>
        </p:txBody>
      </p:sp>
      <p:sp>
        <p:nvSpPr>
          <p:cNvPr id="28" name="Slide Number Placeholder 27"/>
          <p:cNvSpPr>
            <a:spLocks noGrp="1"/>
          </p:cNvSpPr>
          <p:nvPr>
            <p:ph type="sldNum" sz="quarter" idx="12"/>
          </p:nvPr>
        </p:nvSpPr>
        <p:spPr/>
        <p:txBody>
          <a:bodyPr/>
          <a:lstStyle/>
          <a:p>
            <a:fld id="{E8567584-0439-FB47-9767-EA8688DE7E18}" type="slidenum">
              <a:rPr lang="nl-NL" smtClean="0"/>
              <a:t>13</a:t>
            </a:fld>
            <a:endParaRPr lang="nl-NL"/>
          </a:p>
        </p:txBody>
      </p:sp>
      <p:sp>
        <p:nvSpPr>
          <p:cNvPr id="29" name="Date Placeholder 28"/>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652120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Network Work System Design</a:t>
            </a:r>
            <a:endParaRPr lang="nl-NL" sz="3600" b="1" dirty="0"/>
          </a:p>
        </p:txBody>
      </p:sp>
      <p:sp>
        <p:nvSpPr>
          <p:cNvPr id="3" name="Tijdelijke aanduiding voor inhoud 2"/>
          <p:cNvSpPr>
            <a:spLocks noGrp="1"/>
          </p:cNvSpPr>
          <p:nvPr>
            <p:ph idx="1"/>
          </p:nvPr>
        </p:nvSpPr>
        <p:spPr/>
        <p:txBody>
          <a:bodyPr>
            <a:normAutofit/>
          </a:bodyPr>
          <a:lstStyle/>
          <a:p>
            <a:pPr marL="114300" indent="0">
              <a:buNone/>
            </a:pPr>
            <a:r>
              <a:rPr lang="nl-NL" sz="2400" dirty="0" smtClean="0"/>
              <a:t>The Network work system design model is comprised of three key elements: </a:t>
            </a:r>
          </a:p>
          <a:p>
            <a:pPr lvl="2"/>
            <a:r>
              <a:rPr lang="nl-NL" dirty="0" smtClean="0"/>
              <a:t>Purpose</a:t>
            </a:r>
          </a:p>
          <a:p>
            <a:pPr lvl="2"/>
            <a:r>
              <a:rPr lang="nl-NL" dirty="0" smtClean="0"/>
              <a:t>Social System </a:t>
            </a:r>
          </a:p>
          <a:p>
            <a:pPr lvl="2"/>
            <a:r>
              <a:rPr lang="nl-NL" dirty="0" smtClean="0"/>
              <a:t>Technical System</a:t>
            </a:r>
          </a:p>
          <a:p>
            <a:pPr marL="914400" lvl="2" indent="0">
              <a:buNone/>
            </a:pPr>
            <a:endParaRPr lang="nl-NL" dirty="0" smtClean="0"/>
          </a:p>
          <a:p>
            <a:pPr marL="0" indent="0">
              <a:buNone/>
            </a:pPr>
            <a:r>
              <a:rPr lang="nl-NL" sz="2400" dirty="0" smtClean="0"/>
              <a:t>Each element is described by a continuum that places the initiative or project in its appropriate context.</a:t>
            </a:r>
            <a:endParaRPr lang="nl-NL" sz="2400" dirty="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14</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4016193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15</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Text Box 41"/>
          <p:cNvSpPr txBox="1"/>
          <p:nvPr/>
        </p:nvSpPr>
        <p:spPr>
          <a:xfrm>
            <a:off x="2186333" y="403655"/>
            <a:ext cx="5274011" cy="8433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lnSpc>
                <a:spcPct val="115000"/>
              </a:lnSpc>
              <a:spcBef>
                <a:spcPts val="0"/>
              </a:spcBef>
              <a:spcAft>
                <a:spcPts val="0"/>
              </a:spcAft>
            </a:pPr>
            <a:r>
              <a:rPr lang="en-US" sz="2400" b="1" i="1" dirty="0">
                <a:solidFill>
                  <a:srgbClr val="1F497D"/>
                </a:solidFill>
                <a:effectLst/>
                <a:latin typeface="Times New Roman"/>
                <a:ea typeface="Arial"/>
              </a:rPr>
              <a:t>Network Initiatives/Projects </a:t>
            </a:r>
            <a:endParaRPr lang="en-US" sz="2400" b="1" i="1" dirty="0" smtClean="0">
              <a:solidFill>
                <a:srgbClr val="1F497D"/>
              </a:solidFill>
              <a:effectLst/>
              <a:latin typeface="Times New Roman"/>
              <a:ea typeface="Arial"/>
            </a:endParaRPr>
          </a:p>
          <a:p>
            <a:pPr marL="0" marR="0" algn="ctr" fontAlgn="base">
              <a:lnSpc>
                <a:spcPct val="115000"/>
              </a:lnSpc>
              <a:spcBef>
                <a:spcPts val="0"/>
              </a:spcBef>
              <a:spcAft>
                <a:spcPts val="0"/>
              </a:spcAft>
            </a:pPr>
            <a:r>
              <a:rPr lang="en-US" sz="2400" b="1" i="1" dirty="0" smtClean="0">
                <a:solidFill>
                  <a:srgbClr val="1F497D"/>
                </a:solidFill>
                <a:effectLst/>
                <a:latin typeface="Times New Roman"/>
                <a:ea typeface="Arial"/>
              </a:rPr>
              <a:t>Work </a:t>
            </a:r>
            <a:r>
              <a:rPr lang="en-US" sz="2400" b="1" i="1" dirty="0">
                <a:solidFill>
                  <a:srgbClr val="1F497D"/>
                </a:solidFill>
                <a:effectLst/>
                <a:latin typeface="Times New Roman"/>
                <a:ea typeface="Arial"/>
              </a:rPr>
              <a:t>System </a:t>
            </a:r>
            <a:r>
              <a:rPr lang="en-US" sz="2400" b="1" i="1" dirty="0" smtClean="0">
                <a:solidFill>
                  <a:srgbClr val="1F497D"/>
                </a:solidFill>
                <a:effectLst/>
                <a:latin typeface="Times New Roman"/>
                <a:ea typeface="Arial"/>
              </a:rPr>
              <a:t>Design Model</a:t>
            </a:r>
            <a:endParaRPr lang="en-US" dirty="0">
              <a:solidFill>
                <a:srgbClr val="000000"/>
              </a:solidFill>
              <a:effectLst/>
              <a:latin typeface="Arial"/>
              <a:ea typeface="Arial"/>
            </a:endParaRPr>
          </a:p>
          <a:p>
            <a:pPr marL="0" marR="0" algn="ctr">
              <a:lnSpc>
                <a:spcPct val="115000"/>
              </a:lnSpc>
              <a:spcBef>
                <a:spcPts val="0"/>
              </a:spcBef>
              <a:spcAft>
                <a:spcPts val="0"/>
              </a:spcAft>
            </a:pPr>
            <a:r>
              <a:rPr lang="en-US" sz="2400" dirty="0">
                <a:solidFill>
                  <a:srgbClr val="1F497D"/>
                </a:solidFill>
                <a:effectLst/>
                <a:latin typeface="Times New Roman"/>
                <a:ea typeface="Arial"/>
              </a:rPr>
              <a:t> </a:t>
            </a:r>
            <a:endParaRPr lang="en-US" dirty="0">
              <a:solidFill>
                <a:srgbClr val="000000"/>
              </a:solidFill>
              <a:effectLst/>
              <a:latin typeface="Arial"/>
              <a:ea typeface="Arial"/>
            </a:endParaRPr>
          </a:p>
        </p:txBody>
      </p:sp>
    </p:spTree>
    <p:extLst>
      <p:ext uri="{BB962C8B-B14F-4D97-AF65-F5344CB8AC3E}">
        <p14:creationId xmlns:p14="http://schemas.microsoft.com/office/powerpoint/2010/main" val="11146228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b="1" dirty="0" err="1" smtClean="0"/>
              <a:t>Powerful</a:t>
            </a:r>
            <a:r>
              <a:rPr lang="nl-NL" sz="3600" b="1" dirty="0" smtClean="0"/>
              <a:t> </a:t>
            </a:r>
            <a:r>
              <a:rPr lang="nl-NL" sz="3600" b="1" dirty="0" err="1" smtClean="0"/>
              <a:t>integration</a:t>
            </a:r>
            <a:r>
              <a:rPr lang="nl-NL" sz="3600" b="1" dirty="0" smtClean="0"/>
              <a:t> of </a:t>
            </a:r>
            <a:br>
              <a:rPr lang="nl-NL" sz="3600" b="1" dirty="0" smtClean="0"/>
            </a:br>
            <a:r>
              <a:rPr lang="nl-NL" sz="3600" b="1" dirty="0" smtClean="0"/>
              <a:t>North-American &amp; European STS</a:t>
            </a:r>
            <a:endParaRPr lang="nl-NL" sz="3600" b="1" dirty="0"/>
          </a:p>
        </p:txBody>
      </p:sp>
      <p:sp>
        <p:nvSpPr>
          <p:cNvPr id="3" name="Tijdelijke aanduiding voor inhoud 2"/>
          <p:cNvSpPr>
            <a:spLocks noGrp="1"/>
          </p:cNvSpPr>
          <p:nvPr>
            <p:ph idx="1"/>
          </p:nvPr>
        </p:nvSpPr>
        <p:spPr/>
        <p:txBody>
          <a:bodyPr>
            <a:normAutofit/>
          </a:bodyPr>
          <a:lstStyle/>
          <a:p>
            <a:r>
              <a:rPr lang="nl-NL" dirty="0" smtClean="0"/>
              <a:t>North-American STS</a:t>
            </a:r>
          </a:p>
          <a:p>
            <a:pPr lvl="2"/>
            <a:r>
              <a:rPr lang="nl-NL" dirty="0" err="1" smtClean="0"/>
              <a:t>Deliberations</a:t>
            </a:r>
            <a:endParaRPr lang="nl-NL" dirty="0" smtClean="0"/>
          </a:p>
          <a:p>
            <a:pPr lvl="2"/>
            <a:r>
              <a:rPr lang="nl-NL" dirty="0" err="1" smtClean="0"/>
              <a:t>Discretionary</a:t>
            </a:r>
            <a:r>
              <a:rPr lang="nl-NL" dirty="0" smtClean="0"/>
              <a:t> </a:t>
            </a:r>
            <a:r>
              <a:rPr lang="nl-NL" dirty="0" err="1" smtClean="0"/>
              <a:t>coalitions</a:t>
            </a:r>
            <a:r>
              <a:rPr lang="nl-NL" dirty="0" smtClean="0"/>
              <a:t> </a:t>
            </a:r>
          </a:p>
          <a:p>
            <a:pPr marL="914400" lvl="2" indent="0">
              <a:buNone/>
            </a:pPr>
            <a:endParaRPr lang="nl-NL" dirty="0" smtClean="0"/>
          </a:p>
          <a:p>
            <a:pPr marL="571500" indent="-457200"/>
            <a:r>
              <a:rPr lang="nl-NL" dirty="0" err="1" smtClean="0"/>
              <a:t>Lowlands</a:t>
            </a:r>
            <a:r>
              <a:rPr lang="nl-NL" dirty="0" smtClean="0"/>
              <a:t> STS</a:t>
            </a:r>
          </a:p>
          <a:p>
            <a:pPr marL="1371600" lvl="2" indent="-457200"/>
            <a:r>
              <a:rPr lang="nl-NL" dirty="0" err="1"/>
              <a:t>Interdependence</a:t>
            </a:r>
            <a:r>
              <a:rPr lang="nl-NL" dirty="0"/>
              <a:t> &amp; </a:t>
            </a:r>
            <a:r>
              <a:rPr lang="nl-NL" dirty="0" err="1"/>
              <a:t>interference</a:t>
            </a:r>
            <a:r>
              <a:rPr lang="nl-NL" dirty="0"/>
              <a:t> in the </a:t>
            </a:r>
            <a:r>
              <a:rPr lang="nl-NL" dirty="0" smtClean="0"/>
              <a:t>system</a:t>
            </a:r>
          </a:p>
          <a:p>
            <a:pPr lvl="4"/>
            <a:r>
              <a:rPr lang="nl-BE" sz="2400" i="1" dirty="0"/>
              <a:t>E</a:t>
            </a:r>
            <a:r>
              <a:rPr lang="nl-BE" sz="2400" i="1" baseline="-25000" dirty="0"/>
              <a:t>S(t</a:t>
            </a:r>
            <a:r>
              <a:rPr lang="nl-BE" sz="2400" i="1" baseline="-40000" dirty="0"/>
              <a:t>o</a:t>
            </a:r>
            <a:r>
              <a:rPr lang="nl-BE" sz="2400" i="1" baseline="-25000" dirty="0"/>
              <a:t>,t) </a:t>
            </a:r>
            <a:r>
              <a:rPr lang="nl-BE" sz="2400" i="1" dirty="0"/>
              <a:t>= f</a:t>
            </a:r>
            <a:r>
              <a:rPr lang="nl-BE" sz="2400" dirty="0"/>
              <a:t>[</a:t>
            </a:r>
            <a:r>
              <a:rPr lang="nl-BE" sz="2400" i="1" dirty="0"/>
              <a:t>O</a:t>
            </a:r>
            <a:r>
              <a:rPr lang="nl-BE" sz="2400" i="1" baseline="-25000" dirty="0"/>
              <a:t>S(t</a:t>
            </a:r>
            <a:r>
              <a:rPr lang="nl-BE" sz="2400" i="1" baseline="-40000" dirty="0"/>
              <a:t>o</a:t>
            </a:r>
            <a:r>
              <a:rPr lang="nl-BE" sz="2400" i="1" baseline="-25000" dirty="0"/>
              <a:t>,t) ,</a:t>
            </a:r>
            <a:r>
              <a:rPr lang="nl-BE" sz="2400" i="1" dirty="0"/>
              <a:t>I</a:t>
            </a:r>
            <a:r>
              <a:rPr lang="nl-BE" sz="2400" i="1" baseline="-25000" dirty="0"/>
              <a:t>S(t</a:t>
            </a:r>
            <a:r>
              <a:rPr lang="nl-BE" sz="2400" i="1" baseline="-40000" dirty="0"/>
              <a:t>o</a:t>
            </a:r>
            <a:r>
              <a:rPr lang="nl-BE" sz="2400" i="1" baseline="-25000" dirty="0"/>
              <a:t>), </a:t>
            </a:r>
            <a:r>
              <a:rPr lang="nl-BE" sz="2400" i="1" dirty="0"/>
              <a:t>N</a:t>
            </a:r>
            <a:r>
              <a:rPr lang="nl-BE" sz="2400" i="1" baseline="-25000" dirty="0"/>
              <a:t> (t</a:t>
            </a:r>
            <a:r>
              <a:rPr lang="nl-BE" sz="2400" i="1" baseline="-40000" dirty="0"/>
              <a:t>o</a:t>
            </a:r>
            <a:r>
              <a:rPr lang="nl-BE" sz="2400" i="1" baseline="-25000" dirty="0"/>
              <a:t>,t)</a:t>
            </a:r>
            <a:r>
              <a:rPr lang="nl-BE" sz="2400" dirty="0" smtClean="0"/>
              <a:t>]</a:t>
            </a:r>
            <a:endParaRPr lang="nl-NL" dirty="0"/>
          </a:p>
          <a:p>
            <a:pPr marL="1371600" lvl="2" indent="-457200"/>
            <a:r>
              <a:rPr lang="nl-NL" dirty="0" smtClean="0"/>
              <a:t>Flow-</a:t>
            </a:r>
            <a:r>
              <a:rPr lang="nl-NL" dirty="0" err="1" smtClean="0"/>
              <a:t>based</a:t>
            </a:r>
            <a:r>
              <a:rPr lang="nl-NL" dirty="0" smtClean="0"/>
              <a:t> </a:t>
            </a:r>
            <a:r>
              <a:rPr lang="nl-NL" dirty="0" err="1" smtClean="0"/>
              <a:t>decision</a:t>
            </a:r>
            <a:r>
              <a:rPr lang="nl-NL" dirty="0" smtClean="0"/>
              <a:t>-making </a:t>
            </a:r>
            <a:r>
              <a:rPr lang="nl-NL" dirty="0" err="1" smtClean="0"/>
              <a:t>cycles</a:t>
            </a:r>
            <a:endParaRPr lang="nl-NL" dirty="0" smtClean="0"/>
          </a:p>
          <a:p>
            <a:pPr marL="2286000" lvl="4" indent="-457200"/>
            <a:r>
              <a:rPr lang="nl-BE" i="1" dirty="0" smtClean="0"/>
              <a:t>N</a:t>
            </a:r>
            <a:r>
              <a:rPr lang="nl-BE" i="1" baseline="-25000" dirty="0" smtClean="0"/>
              <a:t> </a:t>
            </a:r>
            <a:r>
              <a:rPr lang="nl-BE" i="1" baseline="-25000" dirty="0"/>
              <a:t>(t</a:t>
            </a:r>
            <a:r>
              <a:rPr lang="nl-BE" i="1" baseline="-40000" dirty="0"/>
              <a:t>o</a:t>
            </a:r>
            <a:r>
              <a:rPr lang="nl-BE" i="1" baseline="-25000" dirty="0"/>
              <a:t>,t) </a:t>
            </a:r>
            <a:r>
              <a:rPr lang="nl-BE" i="1" dirty="0"/>
              <a:t>= f</a:t>
            </a:r>
            <a:r>
              <a:rPr lang="nl-BE" dirty="0"/>
              <a:t>[</a:t>
            </a:r>
            <a:r>
              <a:rPr lang="nl-BE" i="1" dirty="0"/>
              <a:t>S</a:t>
            </a:r>
            <a:r>
              <a:rPr lang="nl-BE" i="1" baseline="-25000" dirty="0"/>
              <a:t>(t</a:t>
            </a:r>
            <a:r>
              <a:rPr lang="nl-BE" i="1" baseline="-40000" dirty="0"/>
              <a:t>o</a:t>
            </a:r>
            <a:r>
              <a:rPr lang="nl-BE" i="1" baseline="-25000" dirty="0"/>
              <a:t>) ,</a:t>
            </a:r>
            <a:r>
              <a:rPr lang="nl-BE" i="1" dirty="0"/>
              <a:t>O</a:t>
            </a:r>
            <a:r>
              <a:rPr lang="nl-BE" i="1" baseline="-25000" dirty="0"/>
              <a:t>S(t</a:t>
            </a:r>
            <a:r>
              <a:rPr lang="nl-BE" i="1" baseline="-40000" dirty="0"/>
              <a:t>o</a:t>
            </a:r>
            <a:r>
              <a:rPr lang="nl-BE" i="1" baseline="-25000" dirty="0"/>
              <a:t>,t), </a:t>
            </a:r>
            <a:r>
              <a:rPr lang="nl-BE" i="1" dirty="0"/>
              <a:t>I</a:t>
            </a:r>
            <a:r>
              <a:rPr lang="nl-BE" dirty="0"/>
              <a:t>]</a:t>
            </a:r>
          </a:p>
          <a:p>
            <a:pPr marL="2286000" lvl="4" indent="-457200"/>
            <a:endParaRPr lang="nl-NL" dirty="0" smtClean="0"/>
          </a:p>
          <a:p>
            <a:pPr marL="914400" lvl="2" indent="0">
              <a:buNone/>
            </a:pPr>
            <a:endParaRPr lang="nl-NL"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16</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6365907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err="1" smtClean="0"/>
              <a:t>When</a:t>
            </a:r>
            <a:r>
              <a:rPr lang="nl-NL" dirty="0" smtClean="0"/>
              <a:t> was the computer </a:t>
            </a:r>
            <a:r>
              <a:rPr lang="nl-NL" dirty="0" err="1" smtClean="0"/>
              <a:t>invented</a:t>
            </a:r>
            <a:r>
              <a:rPr lang="nl-NL" dirty="0" smtClean="0"/>
              <a:t>?</a:t>
            </a:r>
            <a:endParaRPr lang="nl-NL" dirty="0"/>
          </a:p>
        </p:txBody>
      </p:sp>
      <p:sp>
        <p:nvSpPr>
          <p:cNvPr id="8" name="Subtitel 7"/>
          <p:cNvSpPr>
            <a:spLocks noGrp="1"/>
          </p:cNvSpPr>
          <p:nvPr>
            <p:ph type="subTitle" idx="1"/>
          </p:nvPr>
        </p:nvSpPr>
        <p:spPr/>
        <p:txBody>
          <a:bodyPr/>
          <a:lstStyle/>
          <a:p>
            <a:endParaRPr lang="nl-NL"/>
          </a:p>
        </p:txBody>
      </p:sp>
      <p:sp>
        <p:nvSpPr>
          <p:cNvPr id="4" name="Tijdelijke aanduiding voor datum 3"/>
          <p:cNvSpPr>
            <a:spLocks noGrp="1"/>
          </p:cNvSpPr>
          <p:nvPr>
            <p:ph type="dt" sz="half" idx="10"/>
          </p:nvPr>
        </p:nvSpPr>
        <p:spPr/>
        <p:txBody>
          <a:bodyPr/>
          <a:lstStyle/>
          <a:p>
            <a:r>
              <a:rPr lang="en-US"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17</a:t>
            </a:fld>
            <a:endParaRPr lang="nl-NL"/>
          </a:p>
        </p:txBody>
      </p:sp>
    </p:spTree>
    <p:extLst>
      <p:ext uri="{BB962C8B-B14F-4D97-AF65-F5344CB8AC3E}">
        <p14:creationId xmlns:p14="http://schemas.microsoft.com/office/powerpoint/2010/main" val="3434726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720725" y="0"/>
            <a:ext cx="7920038" cy="1051200"/>
          </a:xfrm>
        </p:spPr>
        <p:txBody>
          <a:bodyPr/>
          <a:lstStyle/>
          <a:p>
            <a:pPr eaLnBrk="1" hangingPunct="1"/>
            <a:r>
              <a:rPr lang="nl-BE" dirty="0" smtClean="0">
                <a:latin typeface="Arial" charset="0"/>
                <a:cs typeface="Arial" charset="0"/>
              </a:rPr>
              <a:t>1820…</a:t>
            </a:r>
          </a:p>
        </p:txBody>
      </p:sp>
      <p:sp>
        <p:nvSpPr>
          <p:cNvPr id="9219" name="Rectangle 3"/>
          <p:cNvSpPr>
            <a:spLocks noGrp="1"/>
          </p:cNvSpPr>
          <p:nvPr>
            <p:ph idx="1"/>
          </p:nvPr>
        </p:nvSpPr>
        <p:spPr>
          <a:xfrm>
            <a:off x="720725" y="1412875"/>
            <a:ext cx="7920038" cy="4527550"/>
          </a:xfrm>
        </p:spPr>
        <p:txBody>
          <a:bodyPr/>
          <a:lstStyle/>
          <a:p>
            <a:pPr eaLnBrk="1" hangingPunct="1">
              <a:buNone/>
            </a:pPr>
            <a:endParaRPr lang="nl-BE" dirty="0" smtClean="0">
              <a:latin typeface="Arial" charset="0"/>
              <a:cs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0" y="1772816"/>
            <a:ext cx="3162300" cy="3238500"/>
          </a:xfrm>
          <a:prstGeom prst="rect">
            <a:avLst/>
          </a:prstGeom>
          <a:noFill/>
          <a:ln w="9525">
            <a:noFill/>
            <a:miter lim="800000"/>
            <a:headEnd/>
            <a:tailEnd/>
          </a:ln>
        </p:spPr>
      </p:pic>
      <p:pic>
        <p:nvPicPr>
          <p:cNvPr id="6" name="Picture 2" descr="C:\Users\Katleen\Dropbox\17. FS logo's\logo Flanders Sy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410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atleen\Dropbox\17. FS logo's\logo Flanders Sy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p:cNvSpPr>
          <p:nvPr>
            <p:ph type="title"/>
          </p:nvPr>
        </p:nvSpPr>
        <p:spPr>
          <a:xfrm>
            <a:off x="720725" y="0"/>
            <a:ext cx="7920038" cy="1051200"/>
          </a:xfrm>
        </p:spPr>
        <p:txBody>
          <a:bodyPr/>
          <a:lstStyle/>
          <a:p>
            <a:pPr eaLnBrk="1" hangingPunct="1"/>
            <a:r>
              <a:rPr lang="nl-BE" dirty="0" smtClean="0">
                <a:latin typeface="Arial" charset="0"/>
                <a:cs typeface="Arial" charset="0"/>
              </a:rPr>
              <a:t>1820…</a:t>
            </a:r>
          </a:p>
        </p:txBody>
      </p:sp>
      <p:pic>
        <p:nvPicPr>
          <p:cNvPr id="2" name="Tijdelijke aanduiding voor inhoud 1"/>
          <p:cNvPicPr>
            <a:picLocks noGrp="1" noChangeAspect="1"/>
          </p:cNvPicPr>
          <p:nvPr>
            <p:ph idx="1"/>
          </p:nvPr>
        </p:nvPicPr>
        <p:blipFill>
          <a:blip r:embed="rId3"/>
          <a:srcRect t="7592" b="7592"/>
          <a:stretch>
            <a:fillRect/>
          </a:stretch>
        </p:blipFill>
        <p:spPr>
          <a:xfrm>
            <a:off x="1965325" y="1420739"/>
            <a:ext cx="7920038" cy="4527550"/>
          </a:xfrm>
        </p:spPr>
      </p:pic>
      <p:pic>
        <p:nvPicPr>
          <p:cNvPr id="1026" name="Picture 2"/>
          <p:cNvPicPr>
            <a:picLocks noChangeAspect="1" noChangeArrowheads="1"/>
          </p:cNvPicPr>
          <p:nvPr/>
        </p:nvPicPr>
        <p:blipFill>
          <a:blip r:embed="rId4" cstate="print"/>
          <a:srcRect/>
          <a:stretch>
            <a:fillRect/>
          </a:stretch>
        </p:blipFill>
        <p:spPr bwMode="auto">
          <a:xfrm>
            <a:off x="0" y="1772816"/>
            <a:ext cx="3162300" cy="3238500"/>
          </a:xfrm>
          <a:prstGeom prst="rect">
            <a:avLst/>
          </a:prstGeom>
          <a:noFill/>
          <a:ln w="9525">
            <a:noFill/>
            <a:miter lim="800000"/>
            <a:headEnd/>
            <a:tailEnd/>
          </a:ln>
        </p:spPr>
      </p:pic>
    </p:spTree>
    <p:extLst>
      <p:ext uri="{BB962C8B-B14F-4D97-AF65-F5344CB8AC3E}">
        <p14:creationId xmlns:p14="http://schemas.microsoft.com/office/powerpoint/2010/main" val="4036875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i="1" dirty="0" smtClean="0"/>
              <a:t>Inter-Organization </a:t>
            </a:r>
            <a:r>
              <a:rPr lang="en-US" i="1" dirty="0"/>
              <a:t>STS </a:t>
            </a:r>
            <a:r>
              <a:rPr lang="en-US" i="1" dirty="0" smtClean="0"/>
              <a:t>Design Session Facilitators </a:t>
            </a:r>
            <a:endParaRPr lang="en-US" dirty="0"/>
          </a:p>
        </p:txBody>
      </p:sp>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a:t>
            </a:fld>
            <a:endParaRPr lang="nl-NL"/>
          </a:p>
        </p:txBody>
      </p:sp>
      <p:sp>
        <p:nvSpPr>
          <p:cNvPr id="7" name="TextBox 6"/>
          <p:cNvSpPr txBox="1"/>
          <p:nvPr/>
        </p:nvSpPr>
        <p:spPr>
          <a:xfrm>
            <a:off x="457200" y="1770743"/>
            <a:ext cx="7917543" cy="4154984"/>
          </a:xfrm>
          <a:prstGeom prst="rect">
            <a:avLst/>
          </a:prstGeom>
          <a:noFill/>
        </p:spPr>
        <p:txBody>
          <a:bodyPr wrap="square" rtlCol="0">
            <a:spAutoFit/>
          </a:bodyPr>
          <a:lstStyle/>
          <a:p>
            <a:pPr algn="ctr"/>
            <a:r>
              <a:rPr lang="fr-FR" sz="2400" dirty="0" smtClean="0"/>
              <a:t>Doug </a:t>
            </a:r>
            <a:r>
              <a:rPr lang="fr-FR" sz="2400" dirty="0"/>
              <a:t>Austrom</a:t>
            </a:r>
            <a:endParaRPr lang="en-US" sz="2400" dirty="0"/>
          </a:p>
          <a:p>
            <a:pPr algn="ctr"/>
            <a:r>
              <a:rPr lang="fr-FR" sz="2400" dirty="0"/>
              <a:t>Hakim Benichou</a:t>
            </a:r>
            <a:endParaRPr lang="en-US" sz="2400" dirty="0"/>
          </a:p>
          <a:p>
            <a:pPr algn="ctr"/>
            <a:r>
              <a:rPr lang="fr-FR" sz="2400" dirty="0"/>
              <a:t>Don de </a:t>
            </a:r>
            <a:r>
              <a:rPr lang="fr-FR" sz="2400" dirty="0" smtClean="0"/>
              <a:t>Guerre</a:t>
            </a:r>
          </a:p>
          <a:p>
            <a:pPr algn="ctr"/>
            <a:r>
              <a:rPr lang="fr-FR" sz="2400" dirty="0" smtClean="0"/>
              <a:t>Doug </a:t>
            </a:r>
            <a:r>
              <a:rPr lang="en-US" sz="2400" dirty="0" smtClean="0"/>
              <a:t>Gamble</a:t>
            </a:r>
          </a:p>
          <a:p>
            <a:pPr algn="ctr"/>
            <a:r>
              <a:rPr lang="fr-FR" sz="2400" dirty="0" smtClean="0"/>
              <a:t>Nina Gregg</a:t>
            </a:r>
            <a:endParaRPr lang="en-US" sz="2400" dirty="0"/>
          </a:p>
          <a:p>
            <a:pPr algn="ctr"/>
            <a:r>
              <a:rPr lang="en-US" sz="2400" dirty="0"/>
              <a:t>Laura Jacobs</a:t>
            </a:r>
          </a:p>
          <a:p>
            <a:pPr algn="ctr"/>
            <a:r>
              <a:rPr lang="en-US" sz="2400" dirty="0"/>
              <a:t>Seth Maenen</a:t>
            </a:r>
          </a:p>
          <a:p>
            <a:pPr algn="ctr"/>
            <a:r>
              <a:rPr lang="en-US" sz="2400" dirty="0"/>
              <a:t>Betsy Merck</a:t>
            </a:r>
          </a:p>
          <a:p>
            <a:pPr algn="ctr"/>
            <a:r>
              <a:rPr lang="en-US" sz="2400" dirty="0"/>
              <a:t>Carolyn </a:t>
            </a:r>
            <a:r>
              <a:rPr lang="en-US" sz="2400" dirty="0" smtClean="0"/>
              <a:t>Ordowich</a:t>
            </a:r>
          </a:p>
          <a:p>
            <a:pPr algn="ctr"/>
            <a:r>
              <a:rPr lang="en-US" sz="2400" dirty="0" smtClean="0"/>
              <a:t>Pam Posey</a:t>
            </a:r>
            <a:endParaRPr lang="en-US" sz="2400" dirty="0"/>
          </a:p>
          <a:p>
            <a:pPr algn="ctr"/>
            <a:r>
              <a:rPr lang="en-US" sz="2400" dirty="0"/>
              <a:t>Peter </a:t>
            </a:r>
            <a:r>
              <a:rPr lang="en-US" sz="2400" dirty="0" smtClean="0"/>
              <a:t>Sorenson</a:t>
            </a:r>
            <a:endParaRPr lang="en-US" sz="2400" dirty="0"/>
          </a:p>
        </p:txBody>
      </p:sp>
    </p:spTree>
    <p:extLst>
      <p:ext uri="{BB962C8B-B14F-4D97-AF65-F5344CB8AC3E}">
        <p14:creationId xmlns:p14="http://schemas.microsoft.com/office/powerpoint/2010/main" val="26038835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20</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Tree>
    <p:extLst>
      <p:ext uri="{BB962C8B-B14F-4D97-AF65-F5344CB8AC3E}">
        <p14:creationId xmlns:p14="http://schemas.microsoft.com/office/powerpoint/2010/main" val="15298034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21</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6" name="Vrije vorm 5"/>
          <p:cNvSpPr/>
          <p:nvPr/>
        </p:nvSpPr>
        <p:spPr>
          <a:xfrm>
            <a:off x="2184400" y="1999971"/>
            <a:ext cx="2520095" cy="3321073"/>
          </a:xfrm>
          <a:custGeom>
            <a:avLst/>
            <a:gdLst>
              <a:gd name="connsiteX0" fmla="*/ 0 w 1003467"/>
              <a:gd name="connsiteY0" fmla="*/ 0 h 2527300"/>
              <a:gd name="connsiteX1" fmla="*/ 838200 w 1003467"/>
              <a:gd name="connsiteY1" fmla="*/ 1536700 h 2527300"/>
              <a:gd name="connsiteX2" fmla="*/ 1003300 w 1003467"/>
              <a:gd name="connsiteY2" fmla="*/ 2527300 h 2527300"/>
            </a:gdLst>
            <a:ahLst/>
            <a:cxnLst>
              <a:cxn ang="0">
                <a:pos x="connsiteX0" y="connsiteY0"/>
              </a:cxn>
              <a:cxn ang="0">
                <a:pos x="connsiteX1" y="connsiteY1"/>
              </a:cxn>
              <a:cxn ang="0">
                <a:pos x="connsiteX2" y="connsiteY2"/>
              </a:cxn>
            </a:cxnLst>
            <a:rect l="l" t="t" r="r" b="b"/>
            <a:pathLst>
              <a:path w="1003467" h="2527300">
                <a:moveTo>
                  <a:pt x="0" y="0"/>
                </a:moveTo>
                <a:cubicBezTo>
                  <a:pt x="335491" y="557741"/>
                  <a:pt x="670983" y="1115483"/>
                  <a:pt x="838200" y="1536700"/>
                </a:cubicBezTo>
                <a:cubicBezTo>
                  <a:pt x="1005417" y="1957917"/>
                  <a:pt x="1004358" y="2242608"/>
                  <a:pt x="1003300" y="25273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3" name="Rechte verbindingslijn 22"/>
          <p:cNvCxnSpPr/>
          <p:nvPr/>
        </p:nvCxnSpPr>
        <p:spPr>
          <a:xfrm>
            <a:off x="4082195" y="8784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kstvak 23"/>
          <p:cNvSpPr txBox="1"/>
          <p:nvPr/>
        </p:nvSpPr>
        <p:spPr>
          <a:xfrm>
            <a:off x="4830900" y="693751"/>
            <a:ext cx="2377799" cy="369332"/>
          </a:xfrm>
          <a:prstGeom prst="rect">
            <a:avLst/>
          </a:prstGeom>
          <a:noFill/>
        </p:spPr>
        <p:txBody>
          <a:bodyPr wrap="none" rtlCol="0">
            <a:spAutoFit/>
          </a:bodyPr>
          <a:lstStyle/>
          <a:p>
            <a:r>
              <a:rPr lang="nl-NL" dirty="0" smtClean="0"/>
              <a:t>How </a:t>
            </a:r>
            <a:r>
              <a:rPr lang="nl-NL" dirty="0" err="1" smtClean="0"/>
              <a:t>Babbage</a:t>
            </a:r>
            <a:r>
              <a:rPr lang="nl-NL" dirty="0" smtClean="0"/>
              <a:t> </a:t>
            </a:r>
            <a:r>
              <a:rPr lang="nl-NL" dirty="0" err="1" smtClean="0"/>
              <a:t>designed</a:t>
            </a:r>
            <a:endParaRPr lang="nl-NL" dirty="0"/>
          </a:p>
        </p:txBody>
      </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Tree>
    <p:extLst>
      <p:ext uri="{BB962C8B-B14F-4D97-AF65-F5344CB8AC3E}">
        <p14:creationId xmlns:p14="http://schemas.microsoft.com/office/powerpoint/2010/main" val="3620926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22</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cxnSp>
        <p:nvCxnSpPr>
          <p:cNvPr id="21" name="Rechte verbindingslijn 20"/>
          <p:cNvCxnSpPr/>
          <p:nvPr/>
        </p:nvCxnSpPr>
        <p:spPr>
          <a:xfrm>
            <a:off x="4082195" y="1247749"/>
            <a:ext cx="6223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2" name="Tekstvak 21"/>
          <p:cNvSpPr txBox="1"/>
          <p:nvPr/>
        </p:nvSpPr>
        <p:spPr>
          <a:xfrm>
            <a:off x="4830900" y="1063083"/>
            <a:ext cx="2703535" cy="369332"/>
          </a:xfrm>
          <a:prstGeom prst="rect">
            <a:avLst/>
          </a:prstGeom>
          <a:noFill/>
        </p:spPr>
        <p:txBody>
          <a:bodyPr wrap="none" rtlCol="0">
            <a:spAutoFit/>
          </a:bodyPr>
          <a:lstStyle/>
          <a:p>
            <a:r>
              <a:rPr lang="nl-NL" dirty="0" smtClean="0"/>
              <a:t>How the design </a:t>
            </a:r>
            <a:r>
              <a:rPr lang="nl-NL" dirty="0" err="1" smtClean="0"/>
              <a:t>turned</a:t>
            </a:r>
            <a:r>
              <a:rPr lang="nl-NL" dirty="0" smtClean="0"/>
              <a:t> out</a:t>
            </a:r>
            <a:endParaRPr lang="nl-NL" dirty="0"/>
          </a:p>
        </p:txBody>
      </p:sp>
      <p:cxnSp>
        <p:nvCxnSpPr>
          <p:cNvPr id="23" name="Rechte verbindingslijn 22"/>
          <p:cNvCxnSpPr/>
          <p:nvPr/>
        </p:nvCxnSpPr>
        <p:spPr>
          <a:xfrm>
            <a:off x="4082195" y="8784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kstvak 23"/>
          <p:cNvSpPr txBox="1"/>
          <p:nvPr/>
        </p:nvSpPr>
        <p:spPr>
          <a:xfrm>
            <a:off x="4830900" y="693751"/>
            <a:ext cx="2377799" cy="369332"/>
          </a:xfrm>
          <a:prstGeom prst="rect">
            <a:avLst/>
          </a:prstGeom>
          <a:noFill/>
        </p:spPr>
        <p:txBody>
          <a:bodyPr wrap="none" rtlCol="0">
            <a:spAutoFit/>
          </a:bodyPr>
          <a:lstStyle/>
          <a:p>
            <a:r>
              <a:rPr lang="nl-NL" dirty="0" smtClean="0"/>
              <a:t>How </a:t>
            </a:r>
            <a:r>
              <a:rPr lang="nl-NL" dirty="0" err="1" smtClean="0"/>
              <a:t>Babbage</a:t>
            </a:r>
            <a:r>
              <a:rPr lang="nl-NL" dirty="0" smtClean="0"/>
              <a:t> </a:t>
            </a:r>
            <a:r>
              <a:rPr lang="nl-NL" dirty="0" err="1" smtClean="0"/>
              <a:t>designed</a:t>
            </a:r>
            <a:endParaRPr lang="nl-NL" dirty="0"/>
          </a:p>
        </p:txBody>
      </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
        <p:nvSpPr>
          <p:cNvPr id="27" name="Vrije vorm 26"/>
          <p:cNvSpPr/>
          <p:nvPr/>
        </p:nvSpPr>
        <p:spPr>
          <a:xfrm>
            <a:off x="2184400" y="1999971"/>
            <a:ext cx="2520095" cy="3321073"/>
          </a:xfrm>
          <a:custGeom>
            <a:avLst/>
            <a:gdLst>
              <a:gd name="connsiteX0" fmla="*/ 0 w 1003467"/>
              <a:gd name="connsiteY0" fmla="*/ 0 h 2527300"/>
              <a:gd name="connsiteX1" fmla="*/ 838200 w 1003467"/>
              <a:gd name="connsiteY1" fmla="*/ 1536700 h 2527300"/>
              <a:gd name="connsiteX2" fmla="*/ 1003300 w 1003467"/>
              <a:gd name="connsiteY2" fmla="*/ 2527300 h 2527300"/>
            </a:gdLst>
            <a:ahLst/>
            <a:cxnLst>
              <a:cxn ang="0">
                <a:pos x="connsiteX0" y="connsiteY0"/>
              </a:cxn>
              <a:cxn ang="0">
                <a:pos x="connsiteX1" y="connsiteY1"/>
              </a:cxn>
              <a:cxn ang="0">
                <a:pos x="connsiteX2" y="connsiteY2"/>
              </a:cxn>
            </a:cxnLst>
            <a:rect l="l" t="t" r="r" b="b"/>
            <a:pathLst>
              <a:path w="1003467" h="2527300">
                <a:moveTo>
                  <a:pt x="0" y="0"/>
                </a:moveTo>
                <a:cubicBezTo>
                  <a:pt x="335491" y="557741"/>
                  <a:pt x="670983" y="1115483"/>
                  <a:pt x="838200" y="1536700"/>
                </a:cubicBezTo>
                <a:cubicBezTo>
                  <a:pt x="1005417" y="1957917"/>
                  <a:pt x="1004358" y="2242608"/>
                  <a:pt x="1003300" y="25273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8" name="Vrije vorm 27"/>
          <p:cNvSpPr/>
          <p:nvPr/>
        </p:nvSpPr>
        <p:spPr>
          <a:xfrm>
            <a:off x="2197100" y="1231900"/>
            <a:ext cx="4000500" cy="4330700"/>
          </a:xfrm>
          <a:custGeom>
            <a:avLst/>
            <a:gdLst>
              <a:gd name="connsiteX0" fmla="*/ 0 w 4000500"/>
              <a:gd name="connsiteY0" fmla="*/ 0 h 4330700"/>
              <a:gd name="connsiteX1" fmla="*/ 1778000 w 4000500"/>
              <a:gd name="connsiteY1" fmla="*/ 2374900 h 4330700"/>
              <a:gd name="connsiteX2" fmla="*/ 4000500 w 4000500"/>
              <a:gd name="connsiteY2" fmla="*/ 4330700 h 4330700"/>
            </a:gdLst>
            <a:ahLst/>
            <a:cxnLst>
              <a:cxn ang="0">
                <a:pos x="connsiteX0" y="connsiteY0"/>
              </a:cxn>
              <a:cxn ang="0">
                <a:pos x="connsiteX1" y="connsiteY1"/>
              </a:cxn>
              <a:cxn ang="0">
                <a:pos x="connsiteX2" y="connsiteY2"/>
              </a:cxn>
            </a:cxnLst>
            <a:rect l="l" t="t" r="r" b="b"/>
            <a:pathLst>
              <a:path w="4000500" h="4330700">
                <a:moveTo>
                  <a:pt x="0" y="0"/>
                </a:moveTo>
                <a:cubicBezTo>
                  <a:pt x="555625" y="826558"/>
                  <a:pt x="1111250" y="1653117"/>
                  <a:pt x="1778000" y="2374900"/>
                </a:cubicBezTo>
                <a:cubicBezTo>
                  <a:pt x="2444750" y="3096683"/>
                  <a:pt x="4000500" y="4330700"/>
                  <a:pt x="4000500" y="43307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3978029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smtClean="0"/>
              <a:t>The </a:t>
            </a:r>
            <a:r>
              <a:rPr lang="nl-NL" sz="3600" b="1" dirty="0" err="1" smtClean="0"/>
              <a:t>Babbage</a:t>
            </a:r>
            <a:r>
              <a:rPr lang="nl-NL" sz="3600" b="1" dirty="0" smtClean="0"/>
              <a:t> </a:t>
            </a:r>
            <a:r>
              <a:rPr lang="nl-NL" sz="3600" b="1" dirty="0" err="1" smtClean="0"/>
              <a:t>fallacy</a:t>
            </a:r>
            <a:endParaRPr lang="nl-NL" sz="3600" b="1" dirty="0"/>
          </a:p>
        </p:txBody>
      </p:sp>
      <p:sp>
        <p:nvSpPr>
          <p:cNvPr id="3" name="Tijdelijke aanduiding voor inhoud 2"/>
          <p:cNvSpPr>
            <a:spLocks noGrp="1"/>
          </p:cNvSpPr>
          <p:nvPr>
            <p:ph idx="1"/>
          </p:nvPr>
        </p:nvSpPr>
        <p:spPr/>
        <p:txBody>
          <a:bodyPr>
            <a:normAutofit lnSpcReduction="10000"/>
          </a:bodyPr>
          <a:lstStyle/>
          <a:p>
            <a:pPr marL="114300" indent="0">
              <a:buNone/>
            </a:pPr>
            <a:r>
              <a:rPr lang="nl-NL" sz="2400" dirty="0" err="1" smtClean="0"/>
              <a:t>Interorganizational</a:t>
            </a:r>
            <a:r>
              <a:rPr lang="nl-NL" sz="2400" dirty="0" smtClean="0"/>
              <a:t> </a:t>
            </a:r>
            <a:r>
              <a:rPr lang="nl-NL" sz="2400" dirty="0" err="1" smtClean="0"/>
              <a:t>innovation</a:t>
            </a:r>
            <a:r>
              <a:rPr lang="nl-NL" sz="2400" dirty="0" smtClean="0"/>
              <a:t> is </a:t>
            </a:r>
            <a:r>
              <a:rPr lang="nl-NL" sz="2400" dirty="0" err="1" smtClean="0"/>
              <a:t>extremely</a:t>
            </a:r>
            <a:r>
              <a:rPr lang="nl-NL" sz="2400" dirty="0" smtClean="0"/>
              <a:t> hard </a:t>
            </a:r>
            <a:r>
              <a:rPr lang="nl-NL" sz="2400" dirty="0" err="1" smtClean="0"/>
              <a:t>to</a:t>
            </a:r>
            <a:r>
              <a:rPr lang="nl-NL" sz="2400" dirty="0" smtClean="0"/>
              <a:t> design </a:t>
            </a:r>
            <a:r>
              <a:rPr lang="nl-NL" sz="2400" dirty="0" err="1" smtClean="0"/>
              <a:t>because</a:t>
            </a:r>
            <a:r>
              <a:rPr lang="nl-NL" sz="2400" dirty="0" smtClean="0"/>
              <a:t>:</a:t>
            </a:r>
          </a:p>
          <a:p>
            <a:pPr marL="114300" indent="0">
              <a:buNone/>
            </a:pPr>
            <a:endParaRPr lang="nl-NL" sz="2400" dirty="0" smtClean="0"/>
          </a:p>
          <a:p>
            <a:pPr marL="457200"/>
            <a:r>
              <a:rPr lang="nl-NL" sz="2400" dirty="0" smtClean="0"/>
              <a:t>Designers </a:t>
            </a:r>
            <a:r>
              <a:rPr lang="nl-NL" sz="2400" dirty="0" err="1" smtClean="0"/>
              <a:t>and</a:t>
            </a:r>
            <a:r>
              <a:rPr lang="nl-NL" sz="2400" dirty="0" smtClean="0"/>
              <a:t> </a:t>
            </a:r>
            <a:r>
              <a:rPr lang="nl-NL" sz="2400" dirty="0" err="1" smtClean="0"/>
              <a:t>participants</a:t>
            </a:r>
            <a:r>
              <a:rPr lang="nl-NL" sz="2400" dirty="0" smtClean="0"/>
              <a:t> have a </a:t>
            </a:r>
            <a:r>
              <a:rPr lang="nl-NL" sz="2400" dirty="0" err="1" smtClean="0"/>
              <a:t>distorted</a:t>
            </a:r>
            <a:r>
              <a:rPr lang="nl-NL" sz="2400" dirty="0" smtClean="0"/>
              <a:t> or </a:t>
            </a:r>
            <a:r>
              <a:rPr lang="nl-NL" sz="2400" dirty="0" err="1" smtClean="0"/>
              <a:t>limited</a:t>
            </a:r>
            <a:r>
              <a:rPr lang="nl-NL" sz="2400" dirty="0" smtClean="0"/>
              <a:t> </a:t>
            </a:r>
            <a:r>
              <a:rPr lang="nl-NL" sz="2400" dirty="0" err="1" smtClean="0"/>
              <a:t>understanding</a:t>
            </a:r>
            <a:r>
              <a:rPr lang="nl-NL" sz="2400" dirty="0" smtClean="0"/>
              <a:t> of the </a:t>
            </a:r>
            <a:r>
              <a:rPr lang="nl-NL" sz="2400" dirty="0" err="1" smtClean="0"/>
              <a:t>purpose</a:t>
            </a:r>
            <a:r>
              <a:rPr lang="nl-NL" sz="2400" dirty="0" smtClean="0"/>
              <a:t> </a:t>
            </a:r>
            <a:r>
              <a:rPr lang="nl-NL" sz="2400" dirty="0" err="1" smtClean="0"/>
              <a:t>they</a:t>
            </a:r>
            <a:r>
              <a:rPr lang="nl-NL" sz="2400" dirty="0" smtClean="0"/>
              <a:t> are </a:t>
            </a:r>
            <a:r>
              <a:rPr lang="nl-NL" sz="2400" dirty="0" err="1" smtClean="0"/>
              <a:t>designing</a:t>
            </a:r>
            <a:r>
              <a:rPr lang="nl-NL" sz="2400" dirty="0" smtClean="0"/>
              <a:t> </a:t>
            </a:r>
            <a:r>
              <a:rPr lang="nl-NL" sz="2400" dirty="0" err="1" smtClean="0"/>
              <a:t>for</a:t>
            </a:r>
            <a:endParaRPr lang="nl-NL" sz="2400" dirty="0" smtClean="0"/>
          </a:p>
          <a:p>
            <a:pPr marL="457200"/>
            <a:endParaRPr lang="nl-NL" sz="2400" dirty="0" smtClean="0"/>
          </a:p>
          <a:p>
            <a:pPr marL="457200"/>
            <a:r>
              <a:rPr lang="nl-NL" sz="2400" dirty="0" err="1" smtClean="0"/>
              <a:t>Task</a:t>
            </a:r>
            <a:r>
              <a:rPr lang="nl-NL" sz="2400" dirty="0" smtClean="0"/>
              <a:t> </a:t>
            </a:r>
            <a:r>
              <a:rPr lang="nl-NL" sz="2400" dirty="0" err="1" smtClean="0"/>
              <a:t>uncertainty</a:t>
            </a:r>
            <a:r>
              <a:rPr lang="nl-NL" sz="2400" dirty="0" smtClean="0"/>
              <a:t> is </a:t>
            </a:r>
            <a:r>
              <a:rPr lang="nl-NL" sz="2400" dirty="0" err="1" smtClean="0"/>
              <a:t>enormous</a:t>
            </a:r>
            <a:r>
              <a:rPr lang="nl-NL" sz="2400" dirty="0" smtClean="0"/>
              <a:t> </a:t>
            </a:r>
            <a:r>
              <a:rPr lang="nl-NL" sz="2400" dirty="0" err="1" smtClean="0"/>
              <a:t>and</a:t>
            </a:r>
            <a:r>
              <a:rPr lang="nl-NL" sz="2400" dirty="0" smtClean="0"/>
              <a:t> </a:t>
            </a:r>
            <a:r>
              <a:rPr lang="nl-NL" sz="2400" dirty="0" err="1" smtClean="0"/>
              <a:t>often</a:t>
            </a:r>
            <a:r>
              <a:rPr lang="nl-NL" sz="2400" dirty="0" smtClean="0"/>
              <a:t>/</a:t>
            </a:r>
            <a:r>
              <a:rPr lang="nl-NL" sz="2400" dirty="0" err="1" smtClean="0"/>
              <a:t>usually</a:t>
            </a:r>
            <a:r>
              <a:rPr lang="nl-NL" sz="2400" dirty="0" smtClean="0"/>
              <a:t>/</a:t>
            </a:r>
            <a:r>
              <a:rPr lang="nl-NL" sz="2400" dirty="0" err="1" smtClean="0"/>
              <a:t>always</a:t>
            </a:r>
            <a:r>
              <a:rPr lang="nl-NL" sz="2400" dirty="0" smtClean="0"/>
              <a:t> </a:t>
            </a:r>
            <a:r>
              <a:rPr lang="nl-NL" sz="2400" dirty="0" err="1" smtClean="0"/>
              <a:t>underestimated</a:t>
            </a:r>
            <a:endParaRPr lang="nl-NL" sz="2400" dirty="0" smtClean="0"/>
          </a:p>
          <a:p>
            <a:pPr marL="457200"/>
            <a:endParaRPr lang="nl-NL" sz="2400" dirty="0" smtClean="0"/>
          </a:p>
          <a:p>
            <a:pPr marL="457200"/>
            <a:r>
              <a:rPr lang="nl-NL" sz="2400" dirty="0" smtClean="0"/>
              <a:t>The system </a:t>
            </a:r>
            <a:r>
              <a:rPr lang="nl-NL" sz="2400" dirty="0" err="1" smtClean="0"/>
              <a:t>that</a:t>
            </a:r>
            <a:r>
              <a:rPr lang="nl-NL" sz="2400" dirty="0" smtClean="0"/>
              <a:t> is </a:t>
            </a:r>
            <a:r>
              <a:rPr lang="nl-NL" sz="2400" dirty="0" err="1" smtClean="0"/>
              <a:t>needed</a:t>
            </a:r>
            <a:r>
              <a:rPr lang="nl-NL" sz="2400" dirty="0" smtClean="0"/>
              <a:t> </a:t>
            </a:r>
            <a:r>
              <a:rPr lang="nl-NL" sz="2400" dirty="0" err="1" smtClean="0"/>
              <a:t>to</a:t>
            </a:r>
            <a:r>
              <a:rPr lang="nl-NL" sz="2400" dirty="0" smtClean="0"/>
              <a:t> tackle the design </a:t>
            </a:r>
            <a:r>
              <a:rPr lang="nl-NL" sz="2400" dirty="0" err="1" smtClean="0"/>
              <a:t>challenge</a:t>
            </a:r>
            <a:r>
              <a:rPr lang="nl-NL" sz="2400" dirty="0" smtClean="0"/>
              <a:t> </a:t>
            </a:r>
            <a:r>
              <a:rPr lang="nl-NL" sz="2400" dirty="0" err="1" smtClean="0"/>
              <a:t>rarely</a:t>
            </a:r>
            <a:r>
              <a:rPr lang="nl-NL" sz="2400" dirty="0" smtClean="0"/>
              <a:t>/never sits </a:t>
            </a:r>
            <a:r>
              <a:rPr lang="nl-NL" sz="2400" dirty="0" err="1" smtClean="0"/>
              <a:t>together</a:t>
            </a:r>
            <a:r>
              <a:rPr lang="nl-NL" sz="2400" dirty="0" smtClean="0"/>
              <a:t> in the </a:t>
            </a:r>
            <a:r>
              <a:rPr lang="nl-NL" sz="2400" dirty="0" err="1" smtClean="0"/>
              <a:t>same</a:t>
            </a:r>
            <a:r>
              <a:rPr lang="nl-NL" sz="2400" dirty="0" smtClean="0"/>
              <a:t> room</a:t>
            </a:r>
          </a:p>
          <a:p>
            <a:pPr marL="457200"/>
            <a:endParaRPr lang="nl-NL" sz="2400" dirty="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23</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681082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4"/>
          <p:cNvSpPr>
            <a:spLocks noGrp="1"/>
          </p:cNvSpPr>
          <p:nvPr>
            <p:ph type="title"/>
          </p:nvPr>
        </p:nvSpPr>
        <p:spPr/>
        <p:txBody>
          <a:bodyPr/>
          <a:lstStyle/>
          <a:p>
            <a:r>
              <a:rPr lang="nl-BE" dirty="0" smtClean="0"/>
              <a:t>1887…</a:t>
            </a:r>
            <a:endParaRPr lang="nl-NL" dirty="0" smtClean="0"/>
          </a:p>
        </p:txBody>
      </p:sp>
      <p:pic>
        <p:nvPicPr>
          <p:cNvPr id="12291" name="Picture 2"/>
          <p:cNvPicPr>
            <a:picLocks noChangeAspect="1" noChangeArrowheads="1"/>
          </p:cNvPicPr>
          <p:nvPr/>
        </p:nvPicPr>
        <p:blipFill>
          <a:blip r:embed="rId3" cstate="print"/>
          <a:srcRect/>
          <a:stretch>
            <a:fillRect/>
          </a:stretch>
        </p:blipFill>
        <p:spPr bwMode="auto">
          <a:xfrm>
            <a:off x="34925" y="1628775"/>
            <a:ext cx="4305300" cy="4608513"/>
          </a:xfrm>
          <a:prstGeom prst="rect">
            <a:avLst/>
          </a:prstGeom>
          <a:noFill/>
          <a:ln w="9525">
            <a:noFill/>
            <a:miter lim="800000"/>
            <a:headEnd/>
            <a:tailEnd/>
          </a:ln>
        </p:spPr>
      </p:pic>
      <p:pic>
        <p:nvPicPr>
          <p:cNvPr id="5" name="Picture 2" descr="C:\Users\Katleen\Dropbox\17. FS logo's\logo Flanders Sy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41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25</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Tree>
    <p:extLst>
      <p:ext uri="{BB962C8B-B14F-4D97-AF65-F5344CB8AC3E}">
        <p14:creationId xmlns:p14="http://schemas.microsoft.com/office/powerpoint/2010/main" val="16785691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26</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
        <p:nvSpPr>
          <p:cNvPr id="27" name="Vrije vorm 26"/>
          <p:cNvSpPr/>
          <p:nvPr/>
        </p:nvSpPr>
        <p:spPr>
          <a:xfrm>
            <a:off x="2247901" y="1507108"/>
            <a:ext cx="3873500" cy="4042792"/>
          </a:xfrm>
          <a:custGeom>
            <a:avLst/>
            <a:gdLst>
              <a:gd name="connsiteX0" fmla="*/ 0 w 4045411"/>
              <a:gd name="connsiteY0" fmla="*/ 0 h 4152900"/>
              <a:gd name="connsiteX1" fmla="*/ 3708400 w 4045411"/>
              <a:gd name="connsiteY1" fmla="*/ 1244600 h 4152900"/>
              <a:gd name="connsiteX2" fmla="*/ 3873500 w 4045411"/>
              <a:gd name="connsiteY2" fmla="*/ 4152900 h 4152900"/>
            </a:gdLst>
            <a:ahLst/>
            <a:cxnLst>
              <a:cxn ang="0">
                <a:pos x="connsiteX0" y="connsiteY0"/>
              </a:cxn>
              <a:cxn ang="0">
                <a:pos x="connsiteX1" y="connsiteY1"/>
              </a:cxn>
              <a:cxn ang="0">
                <a:pos x="connsiteX2" y="connsiteY2"/>
              </a:cxn>
            </a:cxnLst>
            <a:rect l="l" t="t" r="r" b="b"/>
            <a:pathLst>
              <a:path w="4045411" h="4152900">
                <a:moveTo>
                  <a:pt x="0" y="0"/>
                </a:moveTo>
                <a:cubicBezTo>
                  <a:pt x="1531408" y="276225"/>
                  <a:pt x="3062817" y="552450"/>
                  <a:pt x="3708400" y="1244600"/>
                </a:cubicBezTo>
                <a:cubicBezTo>
                  <a:pt x="4353983" y="1936750"/>
                  <a:pt x="3873500" y="4152900"/>
                  <a:pt x="3873500" y="41529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8" name="Rechte verbindingslijn 27"/>
          <p:cNvCxnSpPr/>
          <p:nvPr/>
        </p:nvCxnSpPr>
        <p:spPr>
          <a:xfrm>
            <a:off x="4094895" y="8403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4838699" y="649870"/>
            <a:ext cx="1995370" cy="369332"/>
          </a:xfrm>
          <a:prstGeom prst="rect">
            <a:avLst/>
          </a:prstGeom>
          <a:noFill/>
        </p:spPr>
        <p:txBody>
          <a:bodyPr wrap="none" rtlCol="0">
            <a:spAutoFit/>
          </a:bodyPr>
          <a:lstStyle/>
          <a:p>
            <a:r>
              <a:rPr lang="nl-NL" dirty="0" smtClean="0"/>
              <a:t>How </a:t>
            </a:r>
            <a:r>
              <a:rPr lang="nl-NL" dirty="0" err="1" smtClean="0"/>
              <a:t>Herz</a:t>
            </a:r>
            <a:r>
              <a:rPr lang="nl-NL" dirty="0" smtClean="0"/>
              <a:t> </a:t>
            </a:r>
            <a:r>
              <a:rPr lang="nl-NL" dirty="0" err="1" smtClean="0"/>
              <a:t>designed</a:t>
            </a:r>
            <a:endParaRPr lang="nl-NL" dirty="0"/>
          </a:p>
        </p:txBody>
      </p:sp>
    </p:spTree>
    <p:extLst>
      <p:ext uri="{BB962C8B-B14F-4D97-AF65-F5344CB8AC3E}">
        <p14:creationId xmlns:p14="http://schemas.microsoft.com/office/powerpoint/2010/main" val="14173500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27</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3440778" cy="369332"/>
          </a:xfrm>
          <a:prstGeom prst="rect">
            <a:avLst/>
          </a:prstGeom>
          <a:noFill/>
        </p:spPr>
        <p:txBody>
          <a:bodyPr wrap="none" rtlCol="0">
            <a:spAutoFit/>
          </a:bodyPr>
          <a:lstStyle/>
          <a:p>
            <a:r>
              <a:rPr lang="nl-NL" dirty="0" smtClean="0"/>
              <a:t>The design </a:t>
            </a:r>
            <a:r>
              <a:rPr lang="nl-NL" dirty="0" err="1" smtClean="0"/>
              <a:t>challenge</a:t>
            </a:r>
            <a:r>
              <a:rPr lang="nl-NL" dirty="0" smtClean="0"/>
              <a:t> (at </a:t>
            </a:r>
            <a:r>
              <a:rPr lang="nl-NL" dirty="0" err="1" smtClean="0"/>
              <a:t>that</a:t>
            </a:r>
            <a:r>
              <a:rPr lang="nl-NL" dirty="0" smtClean="0"/>
              <a:t> time)</a:t>
            </a:r>
            <a:endParaRPr lang="nl-NL" dirty="0"/>
          </a:p>
        </p:txBody>
      </p:sp>
      <p:sp>
        <p:nvSpPr>
          <p:cNvPr id="27" name="Vrije vorm 26"/>
          <p:cNvSpPr/>
          <p:nvPr/>
        </p:nvSpPr>
        <p:spPr>
          <a:xfrm>
            <a:off x="2247901" y="1507108"/>
            <a:ext cx="3873500" cy="4042792"/>
          </a:xfrm>
          <a:custGeom>
            <a:avLst/>
            <a:gdLst>
              <a:gd name="connsiteX0" fmla="*/ 0 w 4045411"/>
              <a:gd name="connsiteY0" fmla="*/ 0 h 4152900"/>
              <a:gd name="connsiteX1" fmla="*/ 3708400 w 4045411"/>
              <a:gd name="connsiteY1" fmla="*/ 1244600 h 4152900"/>
              <a:gd name="connsiteX2" fmla="*/ 3873500 w 4045411"/>
              <a:gd name="connsiteY2" fmla="*/ 4152900 h 4152900"/>
            </a:gdLst>
            <a:ahLst/>
            <a:cxnLst>
              <a:cxn ang="0">
                <a:pos x="connsiteX0" y="connsiteY0"/>
              </a:cxn>
              <a:cxn ang="0">
                <a:pos x="connsiteX1" y="connsiteY1"/>
              </a:cxn>
              <a:cxn ang="0">
                <a:pos x="connsiteX2" y="connsiteY2"/>
              </a:cxn>
            </a:cxnLst>
            <a:rect l="l" t="t" r="r" b="b"/>
            <a:pathLst>
              <a:path w="4045411" h="4152900">
                <a:moveTo>
                  <a:pt x="0" y="0"/>
                </a:moveTo>
                <a:cubicBezTo>
                  <a:pt x="1531408" y="276225"/>
                  <a:pt x="3062817" y="552450"/>
                  <a:pt x="3708400" y="1244600"/>
                </a:cubicBezTo>
                <a:cubicBezTo>
                  <a:pt x="4353983" y="1936750"/>
                  <a:pt x="3873500" y="4152900"/>
                  <a:pt x="3873500" y="41529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8" name="Rechte verbindingslijn 27"/>
          <p:cNvCxnSpPr/>
          <p:nvPr/>
        </p:nvCxnSpPr>
        <p:spPr>
          <a:xfrm>
            <a:off x="4094895" y="8403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4838699" y="649870"/>
            <a:ext cx="1995370" cy="369332"/>
          </a:xfrm>
          <a:prstGeom prst="rect">
            <a:avLst/>
          </a:prstGeom>
          <a:noFill/>
        </p:spPr>
        <p:txBody>
          <a:bodyPr wrap="none" rtlCol="0">
            <a:spAutoFit/>
          </a:bodyPr>
          <a:lstStyle/>
          <a:p>
            <a:r>
              <a:rPr lang="nl-NL" dirty="0" smtClean="0"/>
              <a:t>How </a:t>
            </a:r>
            <a:r>
              <a:rPr lang="nl-NL" dirty="0" err="1" smtClean="0"/>
              <a:t>Herz</a:t>
            </a:r>
            <a:r>
              <a:rPr lang="nl-NL" dirty="0" smtClean="0"/>
              <a:t> </a:t>
            </a:r>
            <a:r>
              <a:rPr lang="nl-NL" dirty="0" err="1" smtClean="0"/>
              <a:t>designed</a:t>
            </a:r>
            <a:endParaRPr lang="nl-NL" dirty="0"/>
          </a:p>
        </p:txBody>
      </p:sp>
      <p:sp>
        <p:nvSpPr>
          <p:cNvPr id="31" name="Vrije vorm 30"/>
          <p:cNvSpPr/>
          <p:nvPr/>
        </p:nvSpPr>
        <p:spPr>
          <a:xfrm>
            <a:off x="2171700" y="1625600"/>
            <a:ext cx="3514694" cy="3759200"/>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Vrije vorm 31"/>
          <p:cNvSpPr/>
          <p:nvPr/>
        </p:nvSpPr>
        <p:spPr>
          <a:xfrm>
            <a:off x="2147822" y="2108200"/>
            <a:ext cx="2936460" cy="321284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3" name="Vrije vorm 32"/>
          <p:cNvSpPr/>
          <p:nvPr/>
        </p:nvSpPr>
        <p:spPr>
          <a:xfrm rot="21350612">
            <a:off x="2291805" y="2536602"/>
            <a:ext cx="1909883" cy="2577903"/>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4" name="Vrije vorm 33"/>
          <p:cNvSpPr/>
          <p:nvPr/>
        </p:nvSpPr>
        <p:spPr>
          <a:xfrm rot="21350612">
            <a:off x="2233596" y="3065096"/>
            <a:ext cx="1216876" cy="175205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35" name="Rechte verbindingslijn 34"/>
          <p:cNvCxnSpPr/>
          <p:nvPr/>
        </p:nvCxnSpPr>
        <p:spPr>
          <a:xfrm>
            <a:off x="4107595" y="1132417"/>
            <a:ext cx="6223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4851399" y="941970"/>
            <a:ext cx="3241730" cy="369332"/>
          </a:xfrm>
          <a:prstGeom prst="rect">
            <a:avLst/>
          </a:prstGeom>
          <a:noFill/>
        </p:spPr>
        <p:txBody>
          <a:bodyPr wrap="none" rtlCol="0">
            <a:spAutoFit/>
          </a:bodyPr>
          <a:lstStyle/>
          <a:p>
            <a:r>
              <a:rPr lang="nl-NL" dirty="0" smtClean="0"/>
              <a:t>The </a:t>
            </a:r>
            <a:r>
              <a:rPr lang="nl-NL" dirty="0" err="1"/>
              <a:t>subsequent</a:t>
            </a:r>
            <a:r>
              <a:rPr lang="nl-NL" dirty="0"/>
              <a:t> </a:t>
            </a:r>
            <a:r>
              <a:rPr lang="nl-NL" dirty="0" smtClean="0"/>
              <a:t>design </a:t>
            </a:r>
            <a:r>
              <a:rPr lang="nl-NL" dirty="0" err="1" smtClean="0"/>
              <a:t>potential</a:t>
            </a:r>
            <a:endParaRPr lang="nl-NL" dirty="0"/>
          </a:p>
        </p:txBody>
      </p:sp>
    </p:spTree>
    <p:extLst>
      <p:ext uri="{BB962C8B-B14F-4D97-AF65-F5344CB8AC3E}">
        <p14:creationId xmlns:p14="http://schemas.microsoft.com/office/powerpoint/2010/main" val="41721665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28</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3440778" cy="369332"/>
          </a:xfrm>
          <a:prstGeom prst="rect">
            <a:avLst/>
          </a:prstGeom>
          <a:noFill/>
        </p:spPr>
        <p:txBody>
          <a:bodyPr wrap="none" rtlCol="0">
            <a:spAutoFit/>
          </a:bodyPr>
          <a:lstStyle/>
          <a:p>
            <a:r>
              <a:rPr lang="nl-NL" dirty="0" smtClean="0"/>
              <a:t>The design </a:t>
            </a:r>
            <a:r>
              <a:rPr lang="nl-NL" dirty="0" err="1" smtClean="0"/>
              <a:t>challenge</a:t>
            </a:r>
            <a:r>
              <a:rPr lang="nl-NL" dirty="0" smtClean="0"/>
              <a:t> (at </a:t>
            </a:r>
            <a:r>
              <a:rPr lang="nl-NL" dirty="0" err="1" smtClean="0"/>
              <a:t>that</a:t>
            </a:r>
            <a:r>
              <a:rPr lang="nl-NL" dirty="0" smtClean="0"/>
              <a:t> time)</a:t>
            </a:r>
            <a:endParaRPr lang="nl-NL" dirty="0"/>
          </a:p>
        </p:txBody>
      </p:sp>
      <p:sp>
        <p:nvSpPr>
          <p:cNvPr id="27" name="Vrije vorm 26"/>
          <p:cNvSpPr/>
          <p:nvPr/>
        </p:nvSpPr>
        <p:spPr>
          <a:xfrm>
            <a:off x="2247901" y="1507108"/>
            <a:ext cx="3873500" cy="4042792"/>
          </a:xfrm>
          <a:custGeom>
            <a:avLst/>
            <a:gdLst>
              <a:gd name="connsiteX0" fmla="*/ 0 w 4045411"/>
              <a:gd name="connsiteY0" fmla="*/ 0 h 4152900"/>
              <a:gd name="connsiteX1" fmla="*/ 3708400 w 4045411"/>
              <a:gd name="connsiteY1" fmla="*/ 1244600 h 4152900"/>
              <a:gd name="connsiteX2" fmla="*/ 3873500 w 4045411"/>
              <a:gd name="connsiteY2" fmla="*/ 4152900 h 4152900"/>
            </a:gdLst>
            <a:ahLst/>
            <a:cxnLst>
              <a:cxn ang="0">
                <a:pos x="connsiteX0" y="connsiteY0"/>
              </a:cxn>
              <a:cxn ang="0">
                <a:pos x="connsiteX1" y="connsiteY1"/>
              </a:cxn>
              <a:cxn ang="0">
                <a:pos x="connsiteX2" y="connsiteY2"/>
              </a:cxn>
            </a:cxnLst>
            <a:rect l="l" t="t" r="r" b="b"/>
            <a:pathLst>
              <a:path w="4045411" h="4152900">
                <a:moveTo>
                  <a:pt x="0" y="0"/>
                </a:moveTo>
                <a:cubicBezTo>
                  <a:pt x="1531408" y="276225"/>
                  <a:pt x="3062817" y="552450"/>
                  <a:pt x="3708400" y="1244600"/>
                </a:cubicBezTo>
                <a:cubicBezTo>
                  <a:pt x="4353983" y="1936750"/>
                  <a:pt x="3873500" y="4152900"/>
                  <a:pt x="3873500" y="41529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8" name="Rechte verbindingslijn 27"/>
          <p:cNvCxnSpPr/>
          <p:nvPr/>
        </p:nvCxnSpPr>
        <p:spPr>
          <a:xfrm>
            <a:off x="4094895" y="8403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4838699" y="649870"/>
            <a:ext cx="1995370" cy="369332"/>
          </a:xfrm>
          <a:prstGeom prst="rect">
            <a:avLst/>
          </a:prstGeom>
          <a:noFill/>
        </p:spPr>
        <p:txBody>
          <a:bodyPr wrap="none" rtlCol="0">
            <a:spAutoFit/>
          </a:bodyPr>
          <a:lstStyle/>
          <a:p>
            <a:r>
              <a:rPr lang="nl-NL" dirty="0" smtClean="0"/>
              <a:t>How </a:t>
            </a:r>
            <a:r>
              <a:rPr lang="nl-NL" dirty="0" err="1" smtClean="0"/>
              <a:t>Herz</a:t>
            </a:r>
            <a:r>
              <a:rPr lang="nl-NL" dirty="0" smtClean="0"/>
              <a:t> </a:t>
            </a:r>
            <a:r>
              <a:rPr lang="nl-NL" dirty="0" err="1" smtClean="0"/>
              <a:t>designed</a:t>
            </a:r>
            <a:endParaRPr lang="nl-NL" dirty="0"/>
          </a:p>
        </p:txBody>
      </p:sp>
      <p:sp>
        <p:nvSpPr>
          <p:cNvPr id="31" name="Vrije vorm 30"/>
          <p:cNvSpPr/>
          <p:nvPr/>
        </p:nvSpPr>
        <p:spPr>
          <a:xfrm>
            <a:off x="2171700" y="1625600"/>
            <a:ext cx="3514694" cy="3759200"/>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Vrije vorm 31"/>
          <p:cNvSpPr/>
          <p:nvPr/>
        </p:nvSpPr>
        <p:spPr>
          <a:xfrm>
            <a:off x="2147822" y="2108200"/>
            <a:ext cx="2936460" cy="321284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3" name="Vrije vorm 32"/>
          <p:cNvSpPr/>
          <p:nvPr/>
        </p:nvSpPr>
        <p:spPr>
          <a:xfrm rot="21350612">
            <a:off x="2291805" y="2536602"/>
            <a:ext cx="1909883" cy="2577903"/>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4" name="Vrije vorm 33"/>
          <p:cNvSpPr/>
          <p:nvPr/>
        </p:nvSpPr>
        <p:spPr>
          <a:xfrm rot="21350612">
            <a:off x="2233596" y="3065096"/>
            <a:ext cx="1216876" cy="175205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35" name="Rechte verbindingslijn 34"/>
          <p:cNvCxnSpPr/>
          <p:nvPr/>
        </p:nvCxnSpPr>
        <p:spPr>
          <a:xfrm>
            <a:off x="4107595" y="1132417"/>
            <a:ext cx="6223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4851399" y="941970"/>
            <a:ext cx="3241730" cy="369332"/>
          </a:xfrm>
          <a:prstGeom prst="rect">
            <a:avLst/>
          </a:prstGeom>
          <a:noFill/>
        </p:spPr>
        <p:txBody>
          <a:bodyPr wrap="none" rtlCol="0">
            <a:spAutoFit/>
          </a:bodyPr>
          <a:lstStyle/>
          <a:p>
            <a:r>
              <a:rPr lang="nl-NL" dirty="0" smtClean="0"/>
              <a:t>The </a:t>
            </a:r>
            <a:r>
              <a:rPr lang="nl-NL" dirty="0" err="1"/>
              <a:t>subsequent</a:t>
            </a:r>
            <a:r>
              <a:rPr lang="nl-NL" dirty="0"/>
              <a:t> </a:t>
            </a:r>
            <a:r>
              <a:rPr lang="nl-NL" dirty="0" smtClean="0"/>
              <a:t>design </a:t>
            </a:r>
            <a:r>
              <a:rPr lang="nl-NL" dirty="0" err="1" smtClean="0"/>
              <a:t>potential</a:t>
            </a:r>
            <a:endParaRPr lang="nl-NL" dirty="0"/>
          </a:p>
        </p:txBody>
      </p:sp>
      <p:pic>
        <p:nvPicPr>
          <p:cNvPr id="5" name="Afbeelding 4"/>
          <p:cNvPicPr>
            <a:picLocks noChangeAspect="1"/>
          </p:cNvPicPr>
          <p:nvPr/>
        </p:nvPicPr>
        <p:blipFill>
          <a:blip r:embed="rId2"/>
          <a:stretch>
            <a:fillRect/>
          </a:stretch>
        </p:blipFill>
        <p:spPr>
          <a:xfrm>
            <a:off x="3572297" y="2155806"/>
            <a:ext cx="2315196" cy="1532660"/>
          </a:xfrm>
          <a:prstGeom prst="rect">
            <a:avLst/>
          </a:prstGeom>
        </p:spPr>
      </p:pic>
    </p:spTree>
    <p:extLst>
      <p:ext uri="{BB962C8B-B14F-4D97-AF65-F5344CB8AC3E}">
        <p14:creationId xmlns:p14="http://schemas.microsoft.com/office/powerpoint/2010/main" val="2537107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29</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3440778" cy="369332"/>
          </a:xfrm>
          <a:prstGeom prst="rect">
            <a:avLst/>
          </a:prstGeom>
          <a:noFill/>
        </p:spPr>
        <p:txBody>
          <a:bodyPr wrap="none" rtlCol="0">
            <a:spAutoFit/>
          </a:bodyPr>
          <a:lstStyle/>
          <a:p>
            <a:r>
              <a:rPr lang="nl-NL" dirty="0" smtClean="0"/>
              <a:t>The design </a:t>
            </a:r>
            <a:r>
              <a:rPr lang="nl-NL" dirty="0" err="1" smtClean="0"/>
              <a:t>challenge</a:t>
            </a:r>
            <a:r>
              <a:rPr lang="nl-NL" dirty="0" smtClean="0"/>
              <a:t> (at </a:t>
            </a:r>
            <a:r>
              <a:rPr lang="nl-NL" dirty="0" err="1" smtClean="0"/>
              <a:t>that</a:t>
            </a:r>
            <a:r>
              <a:rPr lang="nl-NL" dirty="0" smtClean="0"/>
              <a:t> time)</a:t>
            </a:r>
            <a:endParaRPr lang="nl-NL" dirty="0"/>
          </a:p>
        </p:txBody>
      </p:sp>
      <p:sp>
        <p:nvSpPr>
          <p:cNvPr id="27" name="Vrije vorm 26"/>
          <p:cNvSpPr/>
          <p:nvPr/>
        </p:nvSpPr>
        <p:spPr>
          <a:xfrm>
            <a:off x="2247901" y="1507108"/>
            <a:ext cx="3873500" cy="4042792"/>
          </a:xfrm>
          <a:custGeom>
            <a:avLst/>
            <a:gdLst>
              <a:gd name="connsiteX0" fmla="*/ 0 w 4045411"/>
              <a:gd name="connsiteY0" fmla="*/ 0 h 4152900"/>
              <a:gd name="connsiteX1" fmla="*/ 3708400 w 4045411"/>
              <a:gd name="connsiteY1" fmla="*/ 1244600 h 4152900"/>
              <a:gd name="connsiteX2" fmla="*/ 3873500 w 4045411"/>
              <a:gd name="connsiteY2" fmla="*/ 4152900 h 4152900"/>
            </a:gdLst>
            <a:ahLst/>
            <a:cxnLst>
              <a:cxn ang="0">
                <a:pos x="connsiteX0" y="connsiteY0"/>
              </a:cxn>
              <a:cxn ang="0">
                <a:pos x="connsiteX1" y="connsiteY1"/>
              </a:cxn>
              <a:cxn ang="0">
                <a:pos x="connsiteX2" y="connsiteY2"/>
              </a:cxn>
            </a:cxnLst>
            <a:rect l="l" t="t" r="r" b="b"/>
            <a:pathLst>
              <a:path w="4045411" h="4152900">
                <a:moveTo>
                  <a:pt x="0" y="0"/>
                </a:moveTo>
                <a:cubicBezTo>
                  <a:pt x="1531408" y="276225"/>
                  <a:pt x="3062817" y="552450"/>
                  <a:pt x="3708400" y="1244600"/>
                </a:cubicBezTo>
                <a:cubicBezTo>
                  <a:pt x="4353983" y="1936750"/>
                  <a:pt x="3873500" y="4152900"/>
                  <a:pt x="3873500" y="41529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8" name="Rechte verbindingslijn 27"/>
          <p:cNvCxnSpPr/>
          <p:nvPr/>
        </p:nvCxnSpPr>
        <p:spPr>
          <a:xfrm>
            <a:off x="4094895" y="8403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4838699" y="649870"/>
            <a:ext cx="1995370" cy="369332"/>
          </a:xfrm>
          <a:prstGeom prst="rect">
            <a:avLst/>
          </a:prstGeom>
          <a:noFill/>
        </p:spPr>
        <p:txBody>
          <a:bodyPr wrap="none" rtlCol="0">
            <a:spAutoFit/>
          </a:bodyPr>
          <a:lstStyle/>
          <a:p>
            <a:r>
              <a:rPr lang="nl-NL" dirty="0" smtClean="0"/>
              <a:t>How </a:t>
            </a:r>
            <a:r>
              <a:rPr lang="nl-NL" dirty="0" err="1" smtClean="0"/>
              <a:t>Herz</a:t>
            </a:r>
            <a:r>
              <a:rPr lang="nl-NL" dirty="0" smtClean="0"/>
              <a:t> </a:t>
            </a:r>
            <a:r>
              <a:rPr lang="nl-NL" dirty="0" err="1" smtClean="0"/>
              <a:t>designed</a:t>
            </a:r>
            <a:endParaRPr lang="nl-NL" dirty="0"/>
          </a:p>
        </p:txBody>
      </p:sp>
      <p:sp>
        <p:nvSpPr>
          <p:cNvPr id="31" name="Vrije vorm 30"/>
          <p:cNvSpPr/>
          <p:nvPr/>
        </p:nvSpPr>
        <p:spPr>
          <a:xfrm>
            <a:off x="2171700" y="1625600"/>
            <a:ext cx="3514694" cy="3759200"/>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Vrije vorm 31"/>
          <p:cNvSpPr/>
          <p:nvPr/>
        </p:nvSpPr>
        <p:spPr>
          <a:xfrm>
            <a:off x="2147822" y="2108200"/>
            <a:ext cx="2936460" cy="321284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3" name="Vrije vorm 32"/>
          <p:cNvSpPr/>
          <p:nvPr/>
        </p:nvSpPr>
        <p:spPr>
          <a:xfrm rot="21350612">
            <a:off x="2291805" y="2536602"/>
            <a:ext cx="1909883" cy="2577903"/>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4" name="Vrije vorm 33"/>
          <p:cNvSpPr/>
          <p:nvPr/>
        </p:nvSpPr>
        <p:spPr>
          <a:xfrm rot="21350612">
            <a:off x="2233596" y="3065096"/>
            <a:ext cx="1216876" cy="175205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35" name="Rechte verbindingslijn 34"/>
          <p:cNvCxnSpPr/>
          <p:nvPr/>
        </p:nvCxnSpPr>
        <p:spPr>
          <a:xfrm>
            <a:off x="4107595" y="1132417"/>
            <a:ext cx="6223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4851399" y="941970"/>
            <a:ext cx="3241730" cy="369332"/>
          </a:xfrm>
          <a:prstGeom prst="rect">
            <a:avLst/>
          </a:prstGeom>
          <a:noFill/>
        </p:spPr>
        <p:txBody>
          <a:bodyPr wrap="none" rtlCol="0">
            <a:spAutoFit/>
          </a:bodyPr>
          <a:lstStyle/>
          <a:p>
            <a:r>
              <a:rPr lang="nl-NL" dirty="0" smtClean="0"/>
              <a:t>The </a:t>
            </a:r>
            <a:r>
              <a:rPr lang="nl-NL" dirty="0" err="1"/>
              <a:t>subsequent</a:t>
            </a:r>
            <a:r>
              <a:rPr lang="nl-NL" dirty="0"/>
              <a:t> </a:t>
            </a:r>
            <a:r>
              <a:rPr lang="nl-NL" dirty="0" smtClean="0"/>
              <a:t>design </a:t>
            </a:r>
            <a:r>
              <a:rPr lang="nl-NL" dirty="0" err="1" smtClean="0"/>
              <a:t>potential</a:t>
            </a:r>
            <a:endParaRPr lang="nl-NL" dirty="0"/>
          </a:p>
        </p:txBody>
      </p:sp>
      <p:pic>
        <p:nvPicPr>
          <p:cNvPr id="30" name="Picture 2"/>
          <p:cNvPicPr>
            <a:picLocks noChangeAspect="1" noChangeArrowheads="1"/>
          </p:cNvPicPr>
          <p:nvPr/>
        </p:nvPicPr>
        <p:blipFill>
          <a:blip r:embed="rId2" cstate="print"/>
          <a:srcRect/>
          <a:stretch>
            <a:fillRect/>
          </a:stretch>
        </p:blipFill>
        <p:spPr bwMode="auto">
          <a:xfrm>
            <a:off x="3055652" y="2342167"/>
            <a:ext cx="2473898" cy="1860074"/>
          </a:xfrm>
          <a:prstGeom prst="rect">
            <a:avLst/>
          </a:prstGeom>
          <a:noFill/>
          <a:ln w="9525">
            <a:noFill/>
            <a:miter lim="800000"/>
            <a:headEnd/>
            <a:tailEnd/>
          </a:ln>
        </p:spPr>
      </p:pic>
    </p:spTree>
    <p:extLst>
      <p:ext uri="{BB962C8B-B14F-4D97-AF65-F5344CB8AC3E}">
        <p14:creationId xmlns:p14="http://schemas.microsoft.com/office/powerpoint/2010/main" val="1962682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Agenda for Session</a:t>
            </a:r>
            <a:endParaRPr lang="en-US" sz="3600" b="1" dirty="0"/>
          </a:p>
        </p:txBody>
      </p:sp>
      <p:sp>
        <p:nvSpPr>
          <p:cNvPr id="3" name="TextBox 2"/>
          <p:cNvSpPr txBox="1"/>
          <p:nvPr/>
        </p:nvSpPr>
        <p:spPr>
          <a:xfrm>
            <a:off x="457200" y="1291779"/>
            <a:ext cx="8338457"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8:30 – 9:00 AM</a:t>
            </a:r>
          </a:p>
          <a:p>
            <a:pPr lvl="1"/>
            <a:r>
              <a:rPr lang="en-US" dirty="0" smtClean="0"/>
              <a:t>Introduction to Session and Inter-organization STS Model Prototype</a:t>
            </a:r>
          </a:p>
          <a:p>
            <a:pPr lvl="1"/>
            <a:endParaRPr lang="en-US" dirty="0" smtClean="0"/>
          </a:p>
          <a:p>
            <a:pPr marL="285750" indent="-285750">
              <a:buFont typeface="Arial" panose="020B0604020202020204" pitchFamily="34" charset="0"/>
              <a:buChar char="•"/>
            </a:pPr>
            <a:r>
              <a:rPr lang="en-US" b="1" dirty="0" smtClean="0"/>
              <a:t>9:00 – 10:20 AM</a:t>
            </a:r>
          </a:p>
          <a:p>
            <a:pPr lvl="1"/>
            <a:r>
              <a:rPr lang="en-US" dirty="0" smtClean="0"/>
              <a:t>Presentation of examples of actual inter-organizational networks with shared prosperity as (part of) their purpose and Discussion</a:t>
            </a:r>
          </a:p>
          <a:p>
            <a:pPr lvl="1"/>
            <a:endParaRPr lang="en-US" dirty="0"/>
          </a:p>
          <a:p>
            <a:pPr marL="285750" indent="-285750">
              <a:buFont typeface="Arial" panose="020B0604020202020204" pitchFamily="34" charset="0"/>
              <a:buChar char="•"/>
            </a:pPr>
            <a:r>
              <a:rPr lang="en-US" b="1" dirty="0" smtClean="0"/>
              <a:t>10:20 – 10:30 AM </a:t>
            </a:r>
            <a:r>
              <a:rPr lang="en-US" dirty="0" smtClean="0"/>
              <a:t>	BREAK</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10:30 – 11:30 AM</a:t>
            </a:r>
          </a:p>
          <a:p>
            <a:r>
              <a:rPr lang="en-US" dirty="0"/>
              <a:t>	</a:t>
            </a:r>
            <a:r>
              <a:rPr lang="en-US" dirty="0" smtClean="0"/>
              <a:t>Inter-organization STS design challenge based on a real example</a:t>
            </a:r>
          </a:p>
          <a:p>
            <a:endParaRPr lang="en-US" dirty="0"/>
          </a:p>
          <a:p>
            <a:pPr marL="285750" indent="-285750">
              <a:buFont typeface="Arial" panose="020B0604020202020204" pitchFamily="34" charset="0"/>
              <a:buChar char="•"/>
            </a:pPr>
            <a:r>
              <a:rPr lang="en-US" b="1" dirty="0" smtClean="0"/>
              <a:t>11:30 AM – 12:00 PM </a:t>
            </a:r>
          </a:p>
          <a:p>
            <a:pPr lvl="1"/>
            <a:r>
              <a:rPr lang="en-US" dirty="0" smtClean="0"/>
              <a:t>Reflection on the model and insights regarding its implementation for your own work</a:t>
            </a:r>
          </a:p>
          <a:p>
            <a:pPr lvl="1"/>
            <a:endParaRPr lang="en-US" dirty="0"/>
          </a:p>
          <a:p>
            <a:pPr marL="285750" indent="-285750">
              <a:buFont typeface="Arial" panose="020B0604020202020204" pitchFamily="34" charset="0"/>
              <a:buChar char="•"/>
            </a:pPr>
            <a:r>
              <a:rPr lang="en-US" b="1" dirty="0" smtClean="0"/>
              <a:t>12:00 – 1:30 PM	</a:t>
            </a:r>
            <a:r>
              <a:rPr lang="en-US" dirty="0" smtClean="0"/>
              <a:t>	LUNCH on your own</a:t>
            </a:r>
          </a:p>
          <a:p>
            <a:pPr marL="285750" indent="-285750">
              <a:buFont typeface="Arial" panose="020B0604020202020204" pitchFamily="34" charset="0"/>
              <a:buChar char="•"/>
            </a:pPr>
            <a:endParaRPr lang="en-US"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3</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5661805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BE"/>
          </a:p>
        </p:txBody>
      </p:sp>
      <p:sp>
        <p:nvSpPr>
          <p:cNvPr id="4" name="Tijdelijke aanduiding voor inhoud 3"/>
          <p:cNvSpPr>
            <a:spLocks noGrp="1"/>
          </p:cNvSpPr>
          <p:nvPr>
            <p:ph idx="1"/>
          </p:nvPr>
        </p:nvSpPr>
        <p:spPr/>
        <p:txBody>
          <a:bodyPr/>
          <a:lstStyle/>
          <a:p>
            <a:endParaRPr lang="en-US" dirty="0" smtClean="0"/>
          </a:p>
          <a:p>
            <a:pPr marL="0" indent="0">
              <a:buNone/>
            </a:pPr>
            <a:r>
              <a:rPr lang="en-US" dirty="0" smtClean="0"/>
              <a:t>IBM president Thomas J. Watson </a:t>
            </a:r>
            <a:r>
              <a:rPr lang="en-US" dirty="0" err="1" smtClean="0"/>
              <a:t>jr.</a:t>
            </a:r>
            <a:r>
              <a:rPr lang="en-US" dirty="0" smtClean="0"/>
              <a:t> </a:t>
            </a:r>
          </a:p>
          <a:p>
            <a:pPr marL="0" indent="0">
              <a:buNone/>
            </a:pPr>
            <a:r>
              <a:rPr lang="en-US" dirty="0" smtClean="0"/>
              <a:t>in 1953</a:t>
            </a:r>
          </a:p>
          <a:p>
            <a:pPr marL="0" indent="0">
              <a:buNone/>
            </a:pPr>
            <a:endParaRPr lang="en-US" dirty="0" smtClean="0"/>
          </a:p>
          <a:p>
            <a:pPr marL="0" indent="0">
              <a:buNone/>
            </a:pPr>
            <a:r>
              <a:rPr lang="en-US" dirty="0" smtClean="0"/>
              <a:t>"as </a:t>
            </a:r>
            <a:r>
              <a:rPr lang="en-US" dirty="0"/>
              <a:t>a result of our trip, on which we expected to get orders for </a:t>
            </a:r>
            <a:r>
              <a:rPr lang="en-US" dirty="0" smtClean="0"/>
              <a:t>5 </a:t>
            </a:r>
            <a:r>
              <a:rPr lang="en-US" dirty="0"/>
              <a:t>machines, we came home with orders for </a:t>
            </a:r>
            <a:r>
              <a:rPr lang="en-US" dirty="0" smtClean="0"/>
              <a:t>18”</a:t>
            </a:r>
            <a:endParaRPr lang="nl-BE" dirty="0"/>
          </a:p>
        </p:txBody>
      </p:sp>
      <p:pic>
        <p:nvPicPr>
          <p:cNvPr id="5122" name="Picture 2" descr="File:ThomasJWatsonJ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628800"/>
            <a:ext cx="1421209" cy="2114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atleen\Dropbox\17. FS logo's\logo Flanders Sy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77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31</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3440778" cy="369332"/>
          </a:xfrm>
          <a:prstGeom prst="rect">
            <a:avLst/>
          </a:prstGeom>
          <a:noFill/>
        </p:spPr>
        <p:txBody>
          <a:bodyPr wrap="none" rtlCol="0">
            <a:spAutoFit/>
          </a:bodyPr>
          <a:lstStyle/>
          <a:p>
            <a:r>
              <a:rPr lang="nl-NL" dirty="0" smtClean="0"/>
              <a:t>The design </a:t>
            </a:r>
            <a:r>
              <a:rPr lang="nl-NL" dirty="0" err="1" smtClean="0"/>
              <a:t>challenge</a:t>
            </a:r>
            <a:r>
              <a:rPr lang="nl-NL" dirty="0" smtClean="0"/>
              <a:t> (at </a:t>
            </a:r>
            <a:r>
              <a:rPr lang="nl-NL" dirty="0" err="1" smtClean="0"/>
              <a:t>that</a:t>
            </a:r>
            <a:r>
              <a:rPr lang="nl-NL" dirty="0" smtClean="0"/>
              <a:t> time)</a:t>
            </a:r>
            <a:endParaRPr lang="nl-NL" dirty="0"/>
          </a:p>
        </p:txBody>
      </p:sp>
      <p:sp>
        <p:nvSpPr>
          <p:cNvPr id="27" name="Vrije vorm 26"/>
          <p:cNvSpPr/>
          <p:nvPr/>
        </p:nvSpPr>
        <p:spPr>
          <a:xfrm>
            <a:off x="2247901" y="1507108"/>
            <a:ext cx="3873500" cy="4042792"/>
          </a:xfrm>
          <a:custGeom>
            <a:avLst/>
            <a:gdLst>
              <a:gd name="connsiteX0" fmla="*/ 0 w 4045411"/>
              <a:gd name="connsiteY0" fmla="*/ 0 h 4152900"/>
              <a:gd name="connsiteX1" fmla="*/ 3708400 w 4045411"/>
              <a:gd name="connsiteY1" fmla="*/ 1244600 h 4152900"/>
              <a:gd name="connsiteX2" fmla="*/ 3873500 w 4045411"/>
              <a:gd name="connsiteY2" fmla="*/ 4152900 h 4152900"/>
            </a:gdLst>
            <a:ahLst/>
            <a:cxnLst>
              <a:cxn ang="0">
                <a:pos x="connsiteX0" y="connsiteY0"/>
              </a:cxn>
              <a:cxn ang="0">
                <a:pos x="connsiteX1" y="connsiteY1"/>
              </a:cxn>
              <a:cxn ang="0">
                <a:pos x="connsiteX2" y="connsiteY2"/>
              </a:cxn>
            </a:cxnLst>
            <a:rect l="l" t="t" r="r" b="b"/>
            <a:pathLst>
              <a:path w="4045411" h="4152900">
                <a:moveTo>
                  <a:pt x="0" y="0"/>
                </a:moveTo>
                <a:cubicBezTo>
                  <a:pt x="1531408" y="276225"/>
                  <a:pt x="3062817" y="552450"/>
                  <a:pt x="3708400" y="1244600"/>
                </a:cubicBezTo>
                <a:cubicBezTo>
                  <a:pt x="4353983" y="1936750"/>
                  <a:pt x="3873500" y="4152900"/>
                  <a:pt x="3873500" y="4152900"/>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8" name="Rechte verbindingslijn 27"/>
          <p:cNvCxnSpPr/>
          <p:nvPr/>
        </p:nvCxnSpPr>
        <p:spPr>
          <a:xfrm>
            <a:off x="4094895" y="840317"/>
            <a:ext cx="622300"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4838699" y="649870"/>
            <a:ext cx="1995370" cy="369332"/>
          </a:xfrm>
          <a:prstGeom prst="rect">
            <a:avLst/>
          </a:prstGeom>
          <a:noFill/>
        </p:spPr>
        <p:txBody>
          <a:bodyPr wrap="none" rtlCol="0">
            <a:spAutoFit/>
          </a:bodyPr>
          <a:lstStyle/>
          <a:p>
            <a:r>
              <a:rPr lang="nl-NL" dirty="0" smtClean="0"/>
              <a:t>How </a:t>
            </a:r>
            <a:r>
              <a:rPr lang="nl-NL" dirty="0" err="1" smtClean="0"/>
              <a:t>Herz</a:t>
            </a:r>
            <a:r>
              <a:rPr lang="nl-NL" dirty="0" smtClean="0"/>
              <a:t> </a:t>
            </a:r>
            <a:r>
              <a:rPr lang="nl-NL" dirty="0" err="1" smtClean="0"/>
              <a:t>designed</a:t>
            </a:r>
            <a:endParaRPr lang="nl-NL" dirty="0"/>
          </a:p>
        </p:txBody>
      </p:sp>
      <p:sp>
        <p:nvSpPr>
          <p:cNvPr id="31" name="Vrije vorm 30"/>
          <p:cNvSpPr/>
          <p:nvPr/>
        </p:nvSpPr>
        <p:spPr>
          <a:xfrm>
            <a:off x="2171700" y="1625600"/>
            <a:ext cx="3514694" cy="3759200"/>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2" name="Vrije vorm 31"/>
          <p:cNvSpPr/>
          <p:nvPr/>
        </p:nvSpPr>
        <p:spPr>
          <a:xfrm>
            <a:off x="2147822" y="2108200"/>
            <a:ext cx="2936460" cy="321284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3" name="Vrije vorm 32"/>
          <p:cNvSpPr/>
          <p:nvPr/>
        </p:nvSpPr>
        <p:spPr>
          <a:xfrm rot="21350612">
            <a:off x="2291805" y="2536602"/>
            <a:ext cx="1909883" cy="2577903"/>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4" name="Vrije vorm 33"/>
          <p:cNvSpPr/>
          <p:nvPr/>
        </p:nvSpPr>
        <p:spPr>
          <a:xfrm rot="21350612">
            <a:off x="2233596" y="3065096"/>
            <a:ext cx="1216876" cy="1752055"/>
          </a:xfrm>
          <a:custGeom>
            <a:avLst/>
            <a:gdLst>
              <a:gd name="connsiteX0" fmla="*/ 0 w 3514694"/>
              <a:gd name="connsiteY0" fmla="*/ 0 h 3759200"/>
              <a:gd name="connsiteX1" fmla="*/ 3213100 w 3514694"/>
              <a:gd name="connsiteY1" fmla="*/ 1231900 h 3759200"/>
              <a:gd name="connsiteX2" fmla="*/ 3378200 w 3514694"/>
              <a:gd name="connsiteY2" fmla="*/ 3759200 h 3759200"/>
            </a:gdLst>
            <a:ahLst/>
            <a:cxnLst>
              <a:cxn ang="0">
                <a:pos x="connsiteX0" y="connsiteY0"/>
              </a:cxn>
              <a:cxn ang="0">
                <a:pos x="connsiteX1" y="connsiteY1"/>
              </a:cxn>
              <a:cxn ang="0">
                <a:pos x="connsiteX2" y="connsiteY2"/>
              </a:cxn>
            </a:cxnLst>
            <a:rect l="l" t="t" r="r" b="b"/>
            <a:pathLst>
              <a:path w="3514694" h="3759200">
                <a:moveTo>
                  <a:pt x="0" y="0"/>
                </a:moveTo>
                <a:cubicBezTo>
                  <a:pt x="1325033" y="302683"/>
                  <a:pt x="2650067" y="605367"/>
                  <a:pt x="3213100" y="1231900"/>
                </a:cubicBezTo>
                <a:cubicBezTo>
                  <a:pt x="3776133" y="1858433"/>
                  <a:pt x="3378200" y="3759200"/>
                  <a:pt x="3378200" y="3759200"/>
                </a:cubicBezTo>
              </a:path>
            </a:pathLst>
          </a:custGeom>
          <a:ln w="508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35" name="Rechte verbindingslijn 34"/>
          <p:cNvCxnSpPr/>
          <p:nvPr/>
        </p:nvCxnSpPr>
        <p:spPr>
          <a:xfrm>
            <a:off x="4107595" y="1132417"/>
            <a:ext cx="6223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6" name="Tekstvak 35"/>
          <p:cNvSpPr txBox="1"/>
          <p:nvPr/>
        </p:nvSpPr>
        <p:spPr>
          <a:xfrm>
            <a:off x="4851399" y="941970"/>
            <a:ext cx="3241730" cy="369332"/>
          </a:xfrm>
          <a:prstGeom prst="rect">
            <a:avLst/>
          </a:prstGeom>
          <a:noFill/>
        </p:spPr>
        <p:txBody>
          <a:bodyPr wrap="none" rtlCol="0">
            <a:spAutoFit/>
          </a:bodyPr>
          <a:lstStyle/>
          <a:p>
            <a:r>
              <a:rPr lang="nl-NL" dirty="0" smtClean="0"/>
              <a:t>The </a:t>
            </a:r>
            <a:r>
              <a:rPr lang="nl-NL" dirty="0" err="1"/>
              <a:t>subsequent</a:t>
            </a:r>
            <a:r>
              <a:rPr lang="nl-NL" dirty="0"/>
              <a:t> </a:t>
            </a:r>
            <a:r>
              <a:rPr lang="nl-NL" dirty="0" smtClean="0"/>
              <a:t>design </a:t>
            </a:r>
            <a:r>
              <a:rPr lang="nl-NL" dirty="0" err="1" smtClean="0"/>
              <a:t>potential</a:t>
            </a:r>
            <a:endParaRPr lang="nl-NL" dirty="0"/>
          </a:p>
        </p:txBody>
      </p:sp>
      <p:pic>
        <p:nvPicPr>
          <p:cNvPr id="5" name="Afbeelding 4"/>
          <p:cNvPicPr>
            <a:picLocks noChangeAspect="1"/>
          </p:cNvPicPr>
          <p:nvPr/>
        </p:nvPicPr>
        <p:blipFill>
          <a:blip r:embed="rId2"/>
          <a:stretch>
            <a:fillRect/>
          </a:stretch>
        </p:blipFill>
        <p:spPr>
          <a:xfrm flipH="1">
            <a:off x="2393968" y="3616306"/>
            <a:ext cx="844532" cy="879744"/>
          </a:xfrm>
          <a:prstGeom prst="rect">
            <a:avLst/>
          </a:prstGeom>
        </p:spPr>
      </p:pic>
    </p:spTree>
    <p:extLst>
      <p:ext uri="{BB962C8B-B14F-4D97-AF65-F5344CB8AC3E}">
        <p14:creationId xmlns:p14="http://schemas.microsoft.com/office/powerpoint/2010/main" val="37891581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4"/>
          <p:cNvSpPr>
            <a:spLocks noGrp="1"/>
          </p:cNvSpPr>
          <p:nvPr>
            <p:ph type="title"/>
          </p:nvPr>
        </p:nvSpPr>
        <p:spPr/>
        <p:txBody>
          <a:bodyPr>
            <a:normAutofit/>
          </a:bodyPr>
          <a:lstStyle/>
          <a:p>
            <a:r>
              <a:rPr lang="nl-NL" sz="3600" b="1" dirty="0"/>
              <a:t>The </a:t>
            </a:r>
            <a:r>
              <a:rPr lang="nl-NL" sz="3600" b="1" dirty="0" smtClean="0"/>
              <a:t>Hertz </a:t>
            </a:r>
            <a:r>
              <a:rPr lang="nl-NL" sz="3600" b="1" dirty="0" err="1"/>
              <a:t>fallacy</a:t>
            </a:r>
            <a:endParaRPr lang="nl-NL" sz="3600" dirty="0" smtClean="0"/>
          </a:p>
        </p:txBody>
      </p:sp>
      <p:pic>
        <p:nvPicPr>
          <p:cNvPr id="12291" name="Picture 2"/>
          <p:cNvPicPr>
            <a:picLocks noChangeAspect="1" noChangeArrowheads="1"/>
          </p:cNvPicPr>
          <p:nvPr/>
        </p:nvPicPr>
        <p:blipFill>
          <a:blip r:embed="rId3" cstate="print"/>
          <a:srcRect/>
          <a:stretch>
            <a:fillRect/>
          </a:stretch>
        </p:blipFill>
        <p:spPr bwMode="auto">
          <a:xfrm>
            <a:off x="34925" y="1628775"/>
            <a:ext cx="4305300" cy="4608513"/>
          </a:xfrm>
          <a:prstGeom prst="rect">
            <a:avLst/>
          </a:prstGeom>
          <a:noFill/>
          <a:ln w="9525">
            <a:noFill/>
            <a:miter lim="800000"/>
            <a:headEnd/>
            <a:tailEnd/>
          </a:ln>
        </p:spPr>
      </p:pic>
      <p:pic>
        <p:nvPicPr>
          <p:cNvPr id="5" name="Picture 2" descr="C:\Users\Katleen\Dropbox\17. FS logo's\logo Flanders Sy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4466167" y="1951672"/>
            <a:ext cx="4572000" cy="2308324"/>
          </a:xfrm>
          <a:prstGeom prst="rect">
            <a:avLst/>
          </a:prstGeom>
        </p:spPr>
        <p:txBody>
          <a:bodyPr>
            <a:spAutoFit/>
          </a:bodyPr>
          <a:lstStyle/>
          <a:p>
            <a:r>
              <a:rPr lang="en-US" sz="2400" b="1" i="1" dirty="0" smtClean="0"/>
              <a:t>“we </a:t>
            </a:r>
            <a:r>
              <a:rPr lang="en-US" sz="2400" b="1" i="1" dirty="0"/>
              <a:t>just have these mysterious electromagnetic waves that we cannot see with the naked eye. But they are </a:t>
            </a:r>
            <a:r>
              <a:rPr lang="en-US" sz="2400" b="1" i="1" dirty="0" smtClean="0"/>
              <a:t>there”</a:t>
            </a:r>
          </a:p>
          <a:p>
            <a:endParaRPr lang="en-US" sz="2400" b="1" i="1" dirty="0"/>
          </a:p>
          <a:p>
            <a:endParaRPr lang="en-US" sz="2400" b="1" dirty="0"/>
          </a:p>
        </p:txBody>
      </p:sp>
    </p:spTree>
    <p:extLst>
      <p:ext uri="{BB962C8B-B14F-4D97-AF65-F5344CB8AC3E}">
        <p14:creationId xmlns:p14="http://schemas.microsoft.com/office/powerpoint/2010/main" val="15903614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4"/>
          <p:cNvSpPr>
            <a:spLocks noGrp="1"/>
          </p:cNvSpPr>
          <p:nvPr>
            <p:ph type="title"/>
          </p:nvPr>
        </p:nvSpPr>
        <p:spPr/>
        <p:txBody>
          <a:bodyPr>
            <a:normAutofit/>
          </a:bodyPr>
          <a:lstStyle/>
          <a:p>
            <a:r>
              <a:rPr lang="nl-BE" sz="3600" b="1" dirty="0" smtClean="0"/>
              <a:t>The Hertz Fallacy</a:t>
            </a:r>
            <a:endParaRPr lang="nl-NL" sz="3600" b="1" dirty="0" smtClean="0"/>
          </a:p>
        </p:txBody>
      </p:sp>
      <p:pic>
        <p:nvPicPr>
          <p:cNvPr id="12291" name="Picture 2"/>
          <p:cNvPicPr>
            <a:picLocks noChangeAspect="1" noChangeArrowheads="1"/>
          </p:cNvPicPr>
          <p:nvPr/>
        </p:nvPicPr>
        <p:blipFill>
          <a:blip r:embed="rId3" cstate="print"/>
          <a:srcRect/>
          <a:stretch>
            <a:fillRect/>
          </a:stretch>
        </p:blipFill>
        <p:spPr bwMode="auto">
          <a:xfrm>
            <a:off x="34925" y="1628775"/>
            <a:ext cx="4305300" cy="4608513"/>
          </a:xfrm>
          <a:prstGeom prst="rect">
            <a:avLst/>
          </a:prstGeom>
          <a:noFill/>
          <a:ln w="9525">
            <a:noFill/>
            <a:miter lim="800000"/>
            <a:headEnd/>
            <a:tailEnd/>
          </a:ln>
        </p:spPr>
      </p:pic>
      <p:pic>
        <p:nvPicPr>
          <p:cNvPr id="5" name="Picture 2" descr="C:\Users\Katleen\Dropbox\17. FS logo's\logo Flanders Sy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579287" y="4114803"/>
            <a:ext cx="4029844" cy="830997"/>
          </a:xfrm>
          <a:prstGeom prst="rect">
            <a:avLst/>
          </a:prstGeom>
          <a:noFill/>
        </p:spPr>
        <p:txBody>
          <a:bodyPr wrap="none" rtlCol="0">
            <a:spAutoFit/>
          </a:bodyPr>
          <a:lstStyle/>
          <a:p>
            <a:r>
              <a:rPr lang="en-US" sz="2400" b="1" dirty="0">
                <a:solidFill>
                  <a:srgbClr val="FF0000"/>
                </a:solidFill>
              </a:rPr>
              <a:t>"</a:t>
            </a:r>
            <a:r>
              <a:rPr lang="en-US" sz="2400" b="1" i="1" dirty="0">
                <a:solidFill>
                  <a:srgbClr val="FF0000"/>
                </a:solidFill>
              </a:rPr>
              <a:t>It's of no use whatsoever</a:t>
            </a:r>
            <a:r>
              <a:rPr lang="en-US" sz="2400" b="1" dirty="0">
                <a:solidFill>
                  <a:srgbClr val="FF0000"/>
                </a:solidFill>
              </a:rPr>
              <a:t>[...] </a:t>
            </a:r>
            <a:endParaRPr lang="en-US" sz="2400" b="1" dirty="0" smtClean="0">
              <a:solidFill>
                <a:srgbClr val="FF0000"/>
              </a:solidFill>
            </a:endParaRPr>
          </a:p>
          <a:p>
            <a:r>
              <a:rPr lang="en-US" sz="2400" b="1" i="1" dirty="0" smtClean="0">
                <a:solidFill>
                  <a:srgbClr val="FF0000"/>
                </a:solidFill>
              </a:rPr>
              <a:t>this </a:t>
            </a:r>
            <a:r>
              <a:rPr lang="en-US" sz="2400" b="1" i="1" dirty="0">
                <a:solidFill>
                  <a:srgbClr val="FF0000"/>
                </a:solidFill>
              </a:rPr>
              <a:t>is just an </a:t>
            </a:r>
            <a:r>
              <a:rPr lang="en-US" sz="2400" b="1" i="1" dirty="0" smtClean="0">
                <a:solidFill>
                  <a:srgbClr val="FF0000"/>
                </a:solidFill>
              </a:rPr>
              <a:t>experiment”</a:t>
            </a:r>
            <a:endParaRPr lang="nl-NL" sz="2400" b="1" dirty="0">
              <a:solidFill>
                <a:srgbClr val="FF0000"/>
              </a:solidFill>
            </a:endParaRPr>
          </a:p>
        </p:txBody>
      </p:sp>
      <p:sp>
        <p:nvSpPr>
          <p:cNvPr id="3" name="Rechthoek 2"/>
          <p:cNvSpPr/>
          <p:nvPr/>
        </p:nvSpPr>
        <p:spPr>
          <a:xfrm>
            <a:off x="4466167" y="1951672"/>
            <a:ext cx="4572000" cy="1754326"/>
          </a:xfrm>
          <a:prstGeom prst="rect">
            <a:avLst/>
          </a:prstGeom>
        </p:spPr>
        <p:txBody>
          <a:bodyPr>
            <a:spAutoFit/>
          </a:bodyPr>
          <a:lstStyle/>
          <a:p>
            <a:r>
              <a:rPr lang="en-US" sz="2400" b="1" dirty="0" smtClean="0">
                <a:solidFill>
                  <a:srgbClr val="FF0000"/>
                </a:solidFill>
              </a:rPr>
              <a:t>Asked </a:t>
            </a:r>
            <a:r>
              <a:rPr lang="en-US" sz="2400" b="1" dirty="0">
                <a:solidFill>
                  <a:srgbClr val="FF0000"/>
                </a:solidFill>
              </a:rPr>
              <a:t>about the ramifications of his discoveries, Hertz </a:t>
            </a:r>
            <a:r>
              <a:rPr lang="en-US" sz="2400" b="1" dirty="0" smtClean="0">
                <a:solidFill>
                  <a:srgbClr val="FF0000"/>
                </a:solidFill>
              </a:rPr>
              <a:t>replied:</a:t>
            </a:r>
          </a:p>
          <a:p>
            <a:endParaRPr lang="en-US" dirty="0"/>
          </a:p>
          <a:p>
            <a:endParaRPr lang="en-US" b="1" dirty="0">
              <a:solidFill>
                <a:srgbClr val="FF0000"/>
              </a:solidFill>
            </a:endParaRPr>
          </a:p>
          <a:p>
            <a:r>
              <a:rPr lang="en-US" sz="2400" b="1" dirty="0">
                <a:solidFill>
                  <a:srgbClr val="FF0000"/>
                </a:solidFill>
              </a:rPr>
              <a:t>"</a:t>
            </a:r>
            <a:r>
              <a:rPr lang="en-US" sz="2400" b="1" i="1" dirty="0">
                <a:solidFill>
                  <a:srgbClr val="FF0000"/>
                </a:solidFill>
              </a:rPr>
              <a:t>Nothing, I </a:t>
            </a:r>
            <a:r>
              <a:rPr lang="en-US" sz="2400" b="1" i="1" dirty="0" smtClean="0">
                <a:solidFill>
                  <a:srgbClr val="FF0000"/>
                </a:solidFill>
              </a:rPr>
              <a:t>guess”</a:t>
            </a:r>
            <a:endParaRPr lang="nl-NL" sz="2400" b="1" dirty="0">
              <a:solidFill>
                <a:srgbClr val="FF0000"/>
              </a:solidFill>
            </a:endParaRPr>
          </a:p>
        </p:txBody>
      </p:sp>
    </p:spTree>
    <p:extLst>
      <p:ext uri="{BB962C8B-B14F-4D97-AF65-F5344CB8AC3E}">
        <p14:creationId xmlns:p14="http://schemas.microsoft.com/office/powerpoint/2010/main" val="12986827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4"/>
          <p:cNvSpPr>
            <a:spLocks noGrp="1"/>
          </p:cNvSpPr>
          <p:nvPr>
            <p:ph type="title"/>
          </p:nvPr>
        </p:nvSpPr>
        <p:spPr/>
        <p:txBody>
          <a:bodyPr>
            <a:normAutofit/>
          </a:bodyPr>
          <a:lstStyle/>
          <a:p>
            <a:r>
              <a:rPr lang="nl-BE" sz="3600" b="1" dirty="0" smtClean="0"/>
              <a:t>The Hertz Fallacy</a:t>
            </a:r>
            <a:endParaRPr lang="nl-NL" sz="3600" b="1" dirty="0" smtClean="0"/>
          </a:p>
        </p:txBody>
      </p:sp>
      <p:sp>
        <p:nvSpPr>
          <p:cNvPr id="4" name="Tijdelijke aanduiding voor inhoud 3"/>
          <p:cNvSpPr>
            <a:spLocks noGrp="1"/>
          </p:cNvSpPr>
          <p:nvPr>
            <p:ph idx="1"/>
          </p:nvPr>
        </p:nvSpPr>
        <p:spPr/>
        <p:txBody>
          <a:bodyPr/>
          <a:lstStyle/>
          <a:p>
            <a:r>
              <a:rPr lang="nl-NL" dirty="0" err="1" smtClean="0"/>
              <a:t>Desiging</a:t>
            </a:r>
            <a:r>
              <a:rPr lang="nl-NL" dirty="0" smtClean="0"/>
              <a:t> a </a:t>
            </a:r>
            <a:r>
              <a:rPr lang="nl-NL" dirty="0" err="1" smtClean="0"/>
              <a:t>succesful</a:t>
            </a:r>
            <a:r>
              <a:rPr lang="nl-NL" dirty="0" smtClean="0"/>
              <a:t> </a:t>
            </a:r>
            <a:r>
              <a:rPr lang="nl-NL" dirty="0" err="1" smtClean="0"/>
              <a:t>interorganizational</a:t>
            </a:r>
            <a:r>
              <a:rPr lang="nl-NL" dirty="0" smtClean="0"/>
              <a:t> </a:t>
            </a:r>
            <a:r>
              <a:rPr lang="nl-NL" dirty="0" err="1" smtClean="0"/>
              <a:t>collaboration</a:t>
            </a:r>
            <a:r>
              <a:rPr lang="nl-NL" dirty="0" smtClean="0"/>
              <a:t> is:</a:t>
            </a:r>
          </a:p>
          <a:p>
            <a:pPr lvl="1"/>
            <a:r>
              <a:rPr lang="nl-NL" dirty="0" err="1" smtClean="0"/>
              <a:t>Evolutionary</a:t>
            </a:r>
            <a:r>
              <a:rPr lang="nl-NL" dirty="0" smtClean="0"/>
              <a:t> </a:t>
            </a:r>
          </a:p>
          <a:p>
            <a:pPr lvl="2"/>
            <a:r>
              <a:rPr lang="nl-NL" dirty="0" smtClean="0"/>
              <a:t>=&gt; the design </a:t>
            </a:r>
            <a:r>
              <a:rPr lang="nl-NL" dirty="0" err="1" smtClean="0"/>
              <a:t>challenge</a:t>
            </a:r>
            <a:r>
              <a:rPr lang="nl-NL" dirty="0" smtClean="0"/>
              <a:t> is different at </a:t>
            </a:r>
            <a:r>
              <a:rPr lang="nl-NL" dirty="0" err="1" smtClean="0"/>
              <a:t>every</a:t>
            </a:r>
            <a:r>
              <a:rPr lang="nl-NL" dirty="0" smtClean="0"/>
              <a:t> stage</a:t>
            </a:r>
          </a:p>
          <a:p>
            <a:pPr lvl="1"/>
            <a:r>
              <a:rPr lang="nl-NL" dirty="0" smtClean="0"/>
              <a:t>Multi-level</a:t>
            </a:r>
          </a:p>
          <a:p>
            <a:pPr lvl="2"/>
            <a:r>
              <a:rPr lang="nl-NL" dirty="0" smtClean="0"/>
              <a:t>=&gt; the </a:t>
            </a:r>
            <a:r>
              <a:rPr lang="nl-NL" dirty="0" err="1" smtClean="0"/>
              <a:t>collaboration</a:t>
            </a:r>
            <a:r>
              <a:rPr lang="nl-NL" dirty="0" smtClean="0"/>
              <a:t> platform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designed</a:t>
            </a:r>
            <a:endParaRPr lang="nl-NL" dirty="0" smtClean="0"/>
          </a:p>
          <a:p>
            <a:pPr lvl="2"/>
            <a:r>
              <a:rPr lang="nl-NL" dirty="0" smtClean="0"/>
              <a:t>=&gt; </a:t>
            </a:r>
            <a:r>
              <a:rPr lang="nl-NL" dirty="0" err="1" smtClean="0"/>
              <a:t>each</a:t>
            </a:r>
            <a:r>
              <a:rPr lang="nl-NL" dirty="0" smtClean="0"/>
              <a:t> project </a:t>
            </a:r>
            <a:r>
              <a:rPr lang="nl-NL" dirty="0" err="1" smtClean="0"/>
              <a:t>within</a:t>
            </a:r>
            <a:r>
              <a:rPr lang="nl-NL" dirty="0" smtClean="0"/>
              <a:t> the </a:t>
            </a:r>
            <a:r>
              <a:rPr lang="nl-NL" dirty="0" err="1" smtClean="0"/>
              <a:t>collaboration</a:t>
            </a:r>
            <a:r>
              <a:rPr lang="nl-NL" dirty="0" smtClean="0"/>
              <a:t> platform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designed</a:t>
            </a:r>
            <a:endParaRPr lang="nl-NL" dirty="0"/>
          </a:p>
        </p:txBody>
      </p:sp>
      <p:pic>
        <p:nvPicPr>
          <p:cNvPr id="5" name="Picture 2" descr="C:\Users\Katleen\Dropbox\17. FS logo's\logo Flanders Syner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62" y="5877273"/>
            <a:ext cx="1595469" cy="96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053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Network Development</a:t>
            </a:r>
            <a:endParaRPr lang="en-US" sz="3600" b="1" dirty="0"/>
          </a:p>
        </p:txBody>
      </p:sp>
      <p:sp>
        <p:nvSpPr>
          <p:cNvPr id="3" name="Date Placeholder 2"/>
          <p:cNvSpPr>
            <a:spLocks noGrp="1"/>
          </p:cNvSpPr>
          <p:nvPr>
            <p:ph type="dt" sz="half" idx="10"/>
          </p:nvPr>
        </p:nvSpPr>
        <p:spPr/>
        <p:txBody>
          <a:bodyPr/>
          <a:lstStyle/>
          <a:p>
            <a:r>
              <a:rPr lang="en-US" dirty="0" smtClean="0"/>
              <a:t>19-9-2014</a:t>
            </a:r>
            <a:endParaRPr lang="nl-NL"/>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35</a:t>
            </a:fld>
            <a:endParaRPr lang="nl-NL"/>
          </a:p>
        </p:txBody>
      </p:sp>
      <p:sp>
        <p:nvSpPr>
          <p:cNvPr id="6" name="TextBox 5"/>
          <p:cNvSpPr txBox="1"/>
          <p:nvPr/>
        </p:nvSpPr>
        <p:spPr>
          <a:xfrm>
            <a:off x="457200" y="1417638"/>
            <a:ext cx="8229600" cy="4401205"/>
          </a:xfrm>
          <a:prstGeom prst="rect">
            <a:avLst/>
          </a:prstGeom>
          <a:noFill/>
        </p:spPr>
        <p:txBody>
          <a:bodyPr wrap="square" rtlCol="0">
            <a:spAutoFit/>
          </a:bodyPr>
          <a:lstStyle/>
          <a:p>
            <a:r>
              <a:rPr lang="en-US" sz="2800" dirty="0" smtClean="0"/>
              <a:t>The three design elements – purpose, social system and technical system – are developed in stages for collaborative projects:</a:t>
            </a:r>
          </a:p>
          <a:p>
            <a:endParaRPr lang="en-US" sz="2800" dirty="0" smtClean="0"/>
          </a:p>
          <a:p>
            <a:pPr marL="285750" indent="-285750">
              <a:buFont typeface="Arial" panose="020B0604020202020204" pitchFamily="34" charset="0"/>
              <a:buChar char="•"/>
            </a:pPr>
            <a:r>
              <a:rPr lang="en-US" sz="2800" dirty="0" smtClean="0"/>
              <a:t>Step One </a:t>
            </a:r>
            <a:r>
              <a:rPr lang="en-US" sz="2800" dirty="0"/>
              <a:t>– </a:t>
            </a:r>
            <a:r>
              <a:rPr lang="en-US" sz="2800" dirty="0" smtClean="0"/>
              <a:t>Pre-design</a:t>
            </a:r>
            <a:endParaRPr lang="en-US" sz="2800" dirty="0"/>
          </a:p>
          <a:p>
            <a:pPr marL="285750" indent="-285750">
              <a:buFont typeface="Arial" panose="020B0604020202020204" pitchFamily="34" charset="0"/>
              <a:buChar char="•"/>
            </a:pPr>
            <a:r>
              <a:rPr lang="en-US" sz="2800" dirty="0" smtClean="0"/>
              <a:t>Step Two – Start-up</a:t>
            </a:r>
          </a:p>
          <a:p>
            <a:pPr marL="285750" indent="-285750">
              <a:buFont typeface="Arial" panose="020B0604020202020204" pitchFamily="34" charset="0"/>
              <a:buChar char="•"/>
            </a:pPr>
            <a:r>
              <a:rPr lang="en-US" sz="2800" dirty="0" smtClean="0"/>
              <a:t>Step Three </a:t>
            </a:r>
            <a:r>
              <a:rPr lang="en-US" sz="2800" dirty="0"/>
              <a:t>– </a:t>
            </a:r>
            <a:r>
              <a:rPr lang="en-US" sz="2800" dirty="0" smtClean="0"/>
              <a:t>Setting up a collaborative structure</a:t>
            </a:r>
          </a:p>
          <a:p>
            <a:pPr marL="285750" indent="-285750">
              <a:buFont typeface="Arial" panose="020B0604020202020204" pitchFamily="34" charset="0"/>
              <a:buChar char="•"/>
            </a:pPr>
            <a:r>
              <a:rPr lang="en-US" sz="2800" dirty="0" smtClean="0"/>
              <a:t>Step Four </a:t>
            </a:r>
            <a:r>
              <a:rPr lang="en-US" sz="2800" dirty="0"/>
              <a:t>– </a:t>
            </a:r>
            <a:r>
              <a:rPr lang="en-US" sz="2800" dirty="0" smtClean="0"/>
              <a:t>Implementing and making progress</a:t>
            </a:r>
          </a:p>
          <a:p>
            <a:pPr marL="285750" indent="-285750">
              <a:buFont typeface="Arial" panose="020B0604020202020204" pitchFamily="34" charset="0"/>
              <a:buChar char="•"/>
            </a:pPr>
            <a:r>
              <a:rPr lang="en-US" sz="2800" dirty="0" smtClean="0"/>
              <a:t>Step Five </a:t>
            </a:r>
            <a:r>
              <a:rPr lang="en-US" sz="2800" dirty="0"/>
              <a:t>– </a:t>
            </a:r>
            <a:r>
              <a:rPr lang="en-US" sz="2800" dirty="0" smtClean="0"/>
              <a:t> Adapting the design</a:t>
            </a:r>
          </a:p>
          <a:p>
            <a:pPr marL="285750" indent="-285750">
              <a:buFont typeface="Arial" panose="020B0604020202020204" pitchFamily="34" charset="0"/>
              <a:buChar char="•"/>
            </a:pPr>
            <a:r>
              <a:rPr lang="en-US" sz="2800" dirty="0" smtClean="0"/>
              <a:t>Step Six – Knowledge codification and transfer</a:t>
            </a:r>
            <a:endParaRPr lang="en-US" sz="2800" dirty="0"/>
          </a:p>
        </p:txBody>
      </p:sp>
    </p:spTree>
    <p:extLst>
      <p:ext uri="{BB962C8B-B14F-4D97-AF65-F5344CB8AC3E}">
        <p14:creationId xmlns:p14="http://schemas.microsoft.com/office/powerpoint/2010/main" val="18053743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4012"/>
            <a:ext cx="8229600" cy="1143000"/>
          </a:xfrm>
        </p:spPr>
        <p:txBody>
          <a:bodyPr>
            <a:normAutofit/>
          </a:bodyPr>
          <a:lstStyle/>
          <a:p>
            <a:r>
              <a:rPr lang="nl-NL" sz="4000" b="1" dirty="0" smtClean="0"/>
              <a:t>First step: pre-design</a:t>
            </a:r>
            <a:endParaRPr lang="nl-NL" sz="4000" b="1" dirty="0"/>
          </a:p>
        </p:txBody>
      </p:sp>
      <p:sp>
        <p:nvSpPr>
          <p:cNvPr id="3" name="Tijdelijke aanduiding voor inhoud 2"/>
          <p:cNvSpPr>
            <a:spLocks noGrp="1"/>
          </p:cNvSpPr>
          <p:nvPr>
            <p:ph idx="1"/>
          </p:nvPr>
        </p:nvSpPr>
        <p:spPr>
          <a:xfrm>
            <a:off x="457200" y="1077696"/>
            <a:ext cx="8229600" cy="5257800"/>
          </a:xfrm>
        </p:spPr>
        <p:txBody>
          <a:bodyPr>
            <a:noAutofit/>
          </a:bodyPr>
          <a:lstStyle/>
          <a:p>
            <a:pPr marL="457200" lvl="1" indent="0">
              <a:buNone/>
            </a:pPr>
            <a:endParaRPr lang="nl-NL" sz="2000" u="sng" dirty="0"/>
          </a:p>
          <a:p>
            <a:r>
              <a:rPr lang="nl-NL" sz="3600" dirty="0" err="1" smtClean="0"/>
              <a:t>To</a:t>
            </a:r>
            <a:r>
              <a:rPr lang="nl-NL" sz="3600" dirty="0" smtClean="0"/>
              <a:t> </a:t>
            </a:r>
            <a:r>
              <a:rPr lang="nl-NL" sz="3600" dirty="0" err="1" smtClean="0"/>
              <a:t>specify</a:t>
            </a:r>
            <a:r>
              <a:rPr lang="nl-NL" sz="3600" dirty="0" smtClean="0"/>
              <a:t> </a:t>
            </a:r>
            <a:r>
              <a:rPr lang="nl-NL" sz="3600" dirty="0" err="1" smtClean="0"/>
              <a:t>an</a:t>
            </a:r>
            <a:r>
              <a:rPr lang="nl-NL" sz="3600" dirty="0" smtClean="0"/>
              <a:t> issue/</a:t>
            </a:r>
            <a:r>
              <a:rPr lang="nl-NL" sz="3600" dirty="0" err="1" smtClean="0"/>
              <a:t>problem</a:t>
            </a:r>
            <a:r>
              <a:rPr lang="nl-NL" sz="3600" dirty="0" smtClean="0"/>
              <a:t> </a:t>
            </a:r>
            <a:r>
              <a:rPr lang="nl-NL" sz="3600" dirty="0" err="1" smtClean="0"/>
              <a:t>that’s</a:t>
            </a:r>
            <a:r>
              <a:rPr lang="nl-NL" sz="3600" dirty="0" smtClean="0"/>
              <a:t> </a:t>
            </a:r>
            <a:r>
              <a:rPr lang="nl-NL" sz="3600" dirty="0" err="1" smtClean="0"/>
              <a:t>worth</a:t>
            </a:r>
            <a:r>
              <a:rPr lang="nl-NL" sz="3600" dirty="0" smtClean="0"/>
              <a:t> </a:t>
            </a:r>
            <a:r>
              <a:rPr lang="nl-NL" sz="3600" dirty="0" err="1" smtClean="0"/>
              <a:t>designing</a:t>
            </a:r>
            <a:r>
              <a:rPr lang="nl-NL" sz="3600" dirty="0" smtClean="0"/>
              <a:t> </a:t>
            </a:r>
            <a:r>
              <a:rPr lang="nl-NL" sz="3600" dirty="0" err="1" smtClean="0"/>
              <a:t>for</a:t>
            </a:r>
            <a:endParaRPr lang="nl-NL" sz="3600" dirty="0" smtClean="0"/>
          </a:p>
          <a:p>
            <a:endParaRPr lang="nl-NL" sz="3600" dirty="0" smtClean="0"/>
          </a:p>
          <a:p>
            <a:r>
              <a:rPr lang="nl-NL" sz="3600" dirty="0" err="1" smtClean="0"/>
              <a:t>Usually</a:t>
            </a:r>
            <a:r>
              <a:rPr lang="nl-NL" sz="3600" dirty="0" smtClean="0"/>
              <a:t> </a:t>
            </a:r>
            <a:r>
              <a:rPr lang="nl-NL" sz="3600" dirty="0" err="1" smtClean="0"/>
              <a:t>this</a:t>
            </a:r>
            <a:r>
              <a:rPr lang="nl-NL" sz="3600" dirty="0" smtClean="0"/>
              <a:t> </a:t>
            </a:r>
            <a:r>
              <a:rPr lang="nl-NL" sz="3600" dirty="0" err="1" smtClean="0"/>
              <a:t>requires</a:t>
            </a:r>
            <a:r>
              <a:rPr lang="nl-NL" sz="3600" dirty="0" smtClean="0"/>
              <a:t> </a:t>
            </a:r>
            <a:r>
              <a:rPr lang="nl-NL" sz="3600" dirty="0" err="1" smtClean="0"/>
              <a:t>some</a:t>
            </a:r>
            <a:r>
              <a:rPr lang="nl-NL" sz="3600" dirty="0" smtClean="0"/>
              <a:t> </a:t>
            </a:r>
            <a:r>
              <a:rPr lang="nl-NL" sz="3600" dirty="0" err="1" smtClean="0"/>
              <a:t>annoyance</a:t>
            </a:r>
            <a:r>
              <a:rPr lang="nl-NL" sz="3600" dirty="0" smtClean="0"/>
              <a:t>, </a:t>
            </a:r>
            <a:r>
              <a:rPr lang="nl-NL" sz="3600" dirty="0" err="1" smtClean="0"/>
              <a:t>anger</a:t>
            </a:r>
            <a:r>
              <a:rPr lang="nl-NL" sz="3600" dirty="0" smtClean="0"/>
              <a:t> or </a:t>
            </a:r>
            <a:r>
              <a:rPr lang="nl-NL" sz="3600" dirty="0" err="1" smtClean="0"/>
              <a:t>frustration</a:t>
            </a:r>
            <a:r>
              <a:rPr lang="nl-NL" sz="3600" dirty="0" smtClean="0"/>
              <a:t> </a:t>
            </a:r>
          </a:p>
          <a:p>
            <a:pPr lvl="1"/>
            <a:r>
              <a:rPr lang="nl-NL" dirty="0" err="1" smtClean="0"/>
              <a:t>Literature</a:t>
            </a:r>
            <a:r>
              <a:rPr lang="nl-NL" dirty="0" smtClean="0"/>
              <a:t>: </a:t>
            </a:r>
            <a:r>
              <a:rPr lang="nl-NL" dirty="0" err="1" smtClean="0"/>
              <a:t>critical</a:t>
            </a:r>
            <a:r>
              <a:rPr lang="nl-NL" dirty="0" smtClean="0"/>
              <a:t> </a:t>
            </a:r>
            <a:r>
              <a:rPr lang="nl-NL" dirty="0" err="1" smtClean="0"/>
              <a:t>juncture</a:t>
            </a:r>
            <a:r>
              <a:rPr lang="nl-NL" dirty="0" smtClean="0"/>
              <a:t>, a </a:t>
            </a:r>
            <a:r>
              <a:rPr lang="nl-NL" dirty="0" err="1" smtClean="0"/>
              <a:t>punctuated</a:t>
            </a:r>
            <a:r>
              <a:rPr lang="nl-NL" dirty="0" smtClean="0"/>
              <a:t> equilibrium, </a:t>
            </a:r>
            <a:r>
              <a:rPr lang="nl-NL" dirty="0" err="1" smtClean="0"/>
              <a:t>disruptive</a:t>
            </a:r>
            <a:r>
              <a:rPr lang="nl-NL" dirty="0" smtClean="0"/>
              <a:t> events, </a:t>
            </a:r>
            <a:r>
              <a:rPr lang="nl-NL" dirty="0" err="1" smtClean="0"/>
              <a:t>exogenous</a:t>
            </a:r>
            <a:r>
              <a:rPr lang="nl-NL" dirty="0" smtClean="0"/>
              <a:t> shocks, </a:t>
            </a:r>
            <a:r>
              <a:rPr lang="nl-NL" dirty="0" err="1" smtClean="0"/>
              <a:t>jolts</a:t>
            </a:r>
            <a:endParaRPr lang="nl-NL" dirty="0" smtClean="0"/>
          </a:p>
          <a:p>
            <a:endParaRPr lang="nl-NL" sz="2400" dirty="0" smtClean="0"/>
          </a:p>
          <a:p>
            <a:endParaRPr lang="en-US" sz="2400"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36</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20886235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2"/>
          <a:srcRect t="9233" b="9233"/>
          <a:stretch>
            <a:fillRect/>
          </a:stretch>
        </p:blipFill>
        <p:spPr>
          <a:xfrm>
            <a:off x="-927100" y="-127000"/>
            <a:ext cx="11578016" cy="6367463"/>
          </a:xfrm>
        </p:spPr>
      </p:pic>
      <p:sp>
        <p:nvSpPr>
          <p:cNvPr id="4" name="Tijdelijke aanduiding voor datum 3"/>
          <p:cNvSpPr>
            <a:spLocks noGrp="1"/>
          </p:cNvSpPr>
          <p:nvPr>
            <p:ph type="dt" sz="half" idx="10"/>
          </p:nvPr>
        </p:nvSpPr>
        <p:spPr/>
        <p:txBody>
          <a:bodyPr/>
          <a:lstStyle/>
          <a:p>
            <a:r>
              <a:rPr lang="en-US"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37</a:t>
            </a:fld>
            <a:endParaRPr lang="nl-NL"/>
          </a:p>
        </p:txBody>
      </p:sp>
    </p:spTree>
    <p:extLst>
      <p:ext uri="{BB962C8B-B14F-4D97-AF65-F5344CB8AC3E}">
        <p14:creationId xmlns:p14="http://schemas.microsoft.com/office/powerpoint/2010/main" val="23821167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2"/>
          <a:srcRect t="9233" b="9233"/>
          <a:stretch>
            <a:fillRect/>
          </a:stretch>
        </p:blipFill>
        <p:spPr>
          <a:xfrm>
            <a:off x="-927100" y="-127000"/>
            <a:ext cx="11578016" cy="6367463"/>
          </a:xfrm>
        </p:spPr>
      </p:pic>
      <p:sp>
        <p:nvSpPr>
          <p:cNvPr id="4" name="Tijdelijke aanduiding voor datum 3"/>
          <p:cNvSpPr>
            <a:spLocks noGrp="1"/>
          </p:cNvSpPr>
          <p:nvPr>
            <p:ph type="dt" sz="half" idx="10"/>
          </p:nvPr>
        </p:nvSpPr>
        <p:spPr/>
        <p:txBody>
          <a:bodyPr/>
          <a:lstStyle/>
          <a:p>
            <a:r>
              <a:rPr lang="en-US" smtClean="0"/>
              <a:t>19-9-2014</a:t>
            </a:r>
            <a:endParaRPr lang="nl-NL"/>
          </a:p>
        </p:txBody>
      </p:sp>
      <p:sp>
        <p:nvSpPr>
          <p:cNvPr id="5" name="Tijdelijke aanduiding voor voettekst 4"/>
          <p:cNvSpPr>
            <a:spLocks noGrp="1"/>
          </p:cNvSpPr>
          <p:nvPr>
            <p:ph type="ftr" sz="quarter" idx="11"/>
          </p:nvPr>
        </p:nvSpPr>
        <p:spPr/>
        <p:txBody>
          <a:bodyPr/>
          <a:lstStyle/>
          <a:p>
            <a:r>
              <a:rPr lang="nl-NL" smtClean="0"/>
              <a:t>Inter-Organization STS Design Session </a:t>
            </a:r>
            <a:endParaRPr lang="nl-NL"/>
          </a:p>
        </p:txBody>
      </p:sp>
      <p:sp>
        <p:nvSpPr>
          <p:cNvPr id="6" name="Tijdelijke aanduiding voor dianummer 5"/>
          <p:cNvSpPr>
            <a:spLocks noGrp="1"/>
          </p:cNvSpPr>
          <p:nvPr>
            <p:ph type="sldNum" sz="quarter" idx="12"/>
          </p:nvPr>
        </p:nvSpPr>
        <p:spPr/>
        <p:txBody>
          <a:bodyPr/>
          <a:lstStyle/>
          <a:p>
            <a:fld id="{E8567584-0439-FB47-9767-EA8688DE7E18}" type="slidenum">
              <a:rPr lang="nl-NL" smtClean="0"/>
              <a:t>38</a:t>
            </a:fld>
            <a:endParaRPr lang="nl-NL"/>
          </a:p>
        </p:txBody>
      </p:sp>
      <p:sp>
        <p:nvSpPr>
          <p:cNvPr id="8" name="Rechthoek 7"/>
          <p:cNvSpPr/>
          <p:nvPr/>
        </p:nvSpPr>
        <p:spPr>
          <a:xfrm>
            <a:off x="-13110" y="0"/>
            <a:ext cx="9389316" cy="3848100"/>
          </a:xfrm>
          <a:prstGeom prst="rect">
            <a:avLst/>
          </a:prstGeom>
          <a:solidFill>
            <a:schemeClr val="bg1">
              <a:alpha val="82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b="1" dirty="0" err="1" smtClean="0">
                <a:solidFill>
                  <a:srgbClr val="FF0000"/>
                </a:solidFill>
              </a:rPr>
              <a:t>Primary</a:t>
            </a:r>
            <a:r>
              <a:rPr lang="nl-NL" sz="3200" b="1" dirty="0" smtClean="0">
                <a:solidFill>
                  <a:srgbClr val="FF0000"/>
                </a:solidFill>
              </a:rPr>
              <a:t> design </a:t>
            </a:r>
            <a:r>
              <a:rPr lang="nl-NL" sz="3200" b="1" dirty="0" err="1" smtClean="0">
                <a:solidFill>
                  <a:srgbClr val="FF0000"/>
                </a:solidFill>
              </a:rPr>
              <a:t>purpose</a:t>
            </a:r>
            <a:r>
              <a:rPr lang="nl-NL" sz="3200" b="1" dirty="0" smtClean="0">
                <a:solidFill>
                  <a:srgbClr val="FF0000"/>
                </a:solidFill>
              </a:rPr>
              <a:t>:</a:t>
            </a:r>
          </a:p>
          <a:p>
            <a:pPr algn="ctr"/>
            <a:r>
              <a:rPr lang="nl-NL" sz="3200" b="1" dirty="0" err="1" smtClean="0">
                <a:solidFill>
                  <a:srgbClr val="FF0000"/>
                </a:solidFill>
              </a:rPr>
              <a:t>Getting</a:t>
            </a:r>
            <a:r>
              <a:rPr lang="nl-NL" sz="3200" b="1" dirty="0" smtClean="0">
                <a:solidFill>
                  <a:srgbClr val="FF0000"/>
                </a:solidFill>
              </a:rPr>
              <a:t> attention </a:t>
            </a:r>
            <a:r>
              <a:rPr lang="nl-NL" sz="3200" b="1" dirty="0" err="1" smtClean="0">
                <a:solidFill>
                  <a:srgbClr val="FF0000"/>
                </a:solidFill>
              </a:rPr>
              <a:t>for</a:t>
            </a:r>
            <a:r>
              <a:rPr lang="nl-NL" sz="3200" b="1" dirty="0" smtClean="0">
                <a:solidFill>
                  <a:srgbClr val="FF0000"/>
                </a:solidFill>
              </a:rPr>
              <a:t> the issue of </a:t>
            </a:r>
            <a:r>
              <a:rPr lang="nl-NL" sz="3200" b="1" dirty="0" err="1" smtClean="0">
                <a:solidFill>
                  <a:srgbClr val="FF0000"/>
                </a:solidFill>
              </a:rPr>
              <a:t>deforestation</a:t>
            </a:r>
            <a:endParaRPr lang="nl-NL" sz="3200" b="1" dirty="0">
              <a:solidFill>
                <a:srgbClr val="FF0000"/>
              </a:solidFill>
            </a:endParaRPr>
          </a:p>
        </p:txBody>
      </p:sp>
      <p:sp>
        <p:nvSpPr>
          <p:cNvPr id="9" name="Rechthoek 8"/>
          <p:cNvSpPr/>
          <p:nvPr/>
        </p:nvSpPr>
        <p:spPr>
          <a:xfrm>
            <a:off x="-63576" y="3848100"/>
            <a:ext cx="9389316" cy="3009900"/>
          </a:xfrm>
          <a:prstGeom prst="rect">
            <a:avLst/>
          </a:prstGeom>
          <a:solidFill>
            <a:schemeClr val="bg1">
              <a:alpha val="82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b="1" dirty="0" err="1" smtClean="0">
                <a:solidFill>
                  <a:srgbClr val="FF0000"/>
                </a:solidFill>
              </a:rPr>
              <a:t>Primary</a:t>
            </a:r>
            <a:r>
              <a:rPr lang="nl-NL" sz="3200" b="1" dirty="0">
                <a:solidFill>
                  <a:srgbClr val="FF0000"/>
                </a:solidFill>
              </a:rPr>
              <a:t> </a:t>
            </a:r>
            <a:r>
              <a:rPr lang="nl-NL" sz="3200" b="1" dirty="0" smtClean="0">
                <a:solidFill>
                  <a:srgbClr val="FF0000"/>
                </a:solidFill>
              </a:rPr>
              <a:t>type of </a:t>
            </a:r>
            <a:r>
              <a:rPr lang="nl-NL" sz="3200" b="1" dirty="0" err="1" smtClean="0">
                <a:solidFill>
                  <a:srgbClr val="FF0000"/>
                </a:solidFill>
              </a:rPr>
              <a:t>task</a:t>
            </a:r>
            <a:r>
              <a:rPr lang="nl-NL" sz="3200" b="1" dirty="0" smtClean="0">
                <a:solidFill>
                  <a:srgbClr val="FF0000"/>
                </a:solidFill>
              </a:rPr>
              <a:t> </a:t>
            </a:r>
            <a:r>
              <a:rPr lang="nl-NL" sz="3200" b="1" dirty="0" err="1" smtClean="0">
                <a:solidFill>
                  <a:srgbClr val="FF0000"/>
                </a:solidFill>
              </a:rPr>
              <a:t>uncertainty</a:t>
            </a:r>
            <a:r>
              <a:rPr lang="nl-NL" sz="3200" b="1" dirty="0" smtClean="0">
                <a:solidFill>
                  <a:srgbClr val="FF0000"/>
                </a:solidFill>
              </a:rPr>
              <a:t>:</a:t>
            </a:r>
          </a:p>
          <a:p>
            <a:pPr algn="ctr"/>
            <a:r>
              <a:rPr lang="nl-NL" sz="3200" b="1" dirty="0" err="1" smtClean="0">
                <a:solidFill>
                  <a:srgbClr val="FF0000"/>
                </a:solidFill>
              </a:rPr>
              <a:t>Not</a:t>
            </a:r>
            <a:r>
              <a:rPr lang="nl-NL" sz="3200" b="1" dirty="0" smtClean="0">
                <a:solidFill>
                  <a:srgbClr val="FF0000"/>
                </a:solidFill>
              </a:rPr>
              <a:t> </a:t>
            </a:r>
            <a:r>
              <a:rPr lang="nl-NL" sz="3200" b="1" dirty="0" err="1" smtClean="0">
                <a:solidFill>
                  <a:srgbClr val="FF0000"/>
                </a:solidFill>
              </a:rPr>
              <a:t>succeeding</a:t>
            </a:r>
            <a:r>
              <a:rPr lang="nl-NL" sz="3200" b="1" dirty="0" smtClean="0">
                <a:solidFill>
                  <a:srgbClr val="FF0000"/>
                </a:solidFill>
              </a:rPr>
              <a:t> in </a:t>
            </a:r>
            <a:r>
              <a:rPr lang="nl-NL" sz="3200" b="1" dirty="0" err="1" smtClean="0">
                <a:solidFill>
                  <a:srgbClr val="FF0000"/>
                </a:solidFill>
              </a:rPr>
              <a:t>mobilizing</a:t>
            </a:r>
            <a:r>
              <a:rPr lang="nl-NL" sz="3200" b="1" dirty="0" smtClean="0">
                <a:solidFill>
                  <a:srgbClr val="FF0000"/>
                </a:solidFill>
              </a:rPr>
              <a:t> the public, the media, the </a:t>
            </a:r>
            <a:r>
              <a:rPr lang="nl-NL" sz="3200" b="1" dirty="0" err="1" smtClean="0">
                <a:solidFill>
                  <a:srgbClr val="FF0000"/>
                </a:solidFill>
              </a:rPr>
              <a:t>politicians</a:t>
            </a:r>
            <a:r>
              <a:rPr lang="nl-NL" sz="3200" b="1" dirty="0">
                <a:solidFill>
                  <a:srgbClr val="FF0000"/>
                </a:solidFill>
              </a:rPr>
              <a:t> </a:t>
            </a:r>
            <a:r>
              <a:rPr lang="nl-NL" sz="3200" b="1" dirty="0" err="1" smtClean="0">
                <a:solidFill>
                  <a:srgbClr val="FF0000"/>
                </a:solidFill>
              </a:rPr>
              <a:t>to</a:t>
            </a:r>
            <a:r>
              <a:rPr lang="nl-NL" sz="3200" b="1" dirty="0" smtClean="0">
                <a:solidFill>
                  <a:srgbClr val="FF0000"/>
                </a:solidFill>
              </a:rPr>
              <a:t> </a:t>
            </a:r>
            <a:r>
              <a:rPr lang="nl-NL" sz="3200" b="1" dirty="0" err="1" smtClean="0">
                <a:solidFill>
                  <a:srgbClr val="FF0000"/>
                </a:solidFill>
              </a:rPr>
              <a:t>pay</a:t>
            </a:r>
            <a:r>
              <a:rPr lang="nl-NL" sz="3200" b="1" dirty="0" smtClean="0">
                <a:solidFill>
                  <a:srgbClr val="FF0000"/>
                </a:solidFill>
              </a:rPr>
              <a:t> attention </a:t>
            </a:r>
            <a:r>
              <a:rPr lang="nl-NL" sz="3200" b="1" dirty="0" err="1" smtClean="0">
                <a:solidFill>
                  <a:srgbClr val="FF0000"/>
                </a:solidFill>
              </a:rPr>
              <a:t>to</a:t>
            </a:r>
            <a:r>
              <a:rPr lang="nl-NL" sz="3200" b="1" dirty="0" smtClean="0">
                <a:solidFill>
                  <a:srgbClr val="FF0000"/>
                </a:solidFill>
              </a:rPr>
              <a:t> the issue of </a:t>
            </a:r>
            <a:r>
              <a:rPr lang="nl-NL" sz="3200" b="1" dirty="0" err="1" smtClean="0">
                <a:solidFill>
                  <a:srgbClr val="FF0000"/>
                </a:solidFill>
              </a:rPr>
              <a:t>deforestation</a:t>
            </a:r>
            <a:endParaRPr lang="nl-NL" sz="3200" b="1" dirty="0">
              <a:solidFill>
                <a:srgbClr val="FF0000"/>
              </a:solidFill>
            </a:endParaRPr>
          </a:p>
        </p:txBody>
      </p:sp>
    </p:spTree>
    <p:extLst>
      <p:ext uri="{BB962C8B-B14F-4D97-AF65-F5344CB8AC3E}">
        <p14:creationId xmlns:p14="http://schemas.microsoft.com/office/powerpoint/2010/main" val="21886221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39</a:t>
            </a:fld>
            <a:endParaRPr lang="nl-NL"/>
          </a:p>
        </p:txBody>
      </p:sp>
      <p:grpSp>
        <p:nvGrpSpPr>
          <p:cNvPr id="7" name="Group 6"/>
          <p:cNvGrpSpPr>
            <a:grpSpLocks noChangeAspect="1"/>
          </p:cNvGrpSpPr>
          <p:nvPr/>
        </p:nvGrpSpPr>
        <p:grpSpPr>
          <a:xfrm>
            <a:off x="1005770" y="878417"/>
            <a:ext cx="6247932" cy="5080742"/>
            <a:chOff x="-234809" y="-2106694"/>
            <a:chExt cx="7653804" cy="8579024"/>
          </a:xfrm>
        </p:grpSpPr>
        <p:cxnSp>
          <p:nvCxnSpPr>
            <p:cNvPr id="9" name="Rechte verbindingslijn met pijl 4"/>
            <p:cNvCxnSpPr/>
            <p:nvPr/>
          </p:nvCxnSpPr>
          <p:spPr>
            <a:xfrm flipH="1" flipV="1">
              <a:off x="1058266" y="-2106694"/>
              <a:ext cx="32828" cy="607000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Rechte verbindingslijn met pijl 5"/>
            <p:cNvCxnSpPr/>
            <p:nvPr/>
          </p:nvCxnSpPr>
          <p:spPr>
            <a:xfrm flipV="1">
              <a:off x="1190961" y="571286"/>
              <a:ext cx="5170481" cy="337420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kstvak 8"/>
            <p:cNvSpPr txBox="1"/>
            <p:nvPr/>
          </p:nvSpPr>
          <p:spPr>
            <a:xfrm>
              <a:off x="-175676" y="-1923417"/>
              <a:ext cx="1392468" cy="878291"/>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Innovative </a:t>
              </a:r>
              <a:endParaRPr lang="en-US" sz="2400" dirty="0">
                <a:effectLst/>
                <a:latin typeface="Times New Roman"/>
                <a:ea typeface="MS Mincho"/>
              </a:endParaRPr>
            </a:p>
            <a:p>
              <a:pPr marL="0" marR="0">
                <a:spcBef>
                  <a:spcPts val="0"/>
                </a:spcBef>
                <a:spcAft>
                  <a:spcPts val="0"/>
                </a:spcAft>
              </a:pPr>
              <a:r>
                <a:rPr lang="nl-NL" sz="1200" kern="1200" dirty="0">
                  <a:solidFill>
                    <a:srgbClr val="1F497D"/>
                  </a:solidFill>
                  <a:effectLst/>
                  <a:latin typeface="Times New Roman"/>
                  <a:ea typeface="MS Mincho"/>
                </a:rPr>
                <a:t>Objectives</a:t>
              </a:r>
              <a:endParaRPr lang="en-US" sz="2400" dirty="0">
                <a:effectLst/>
                <a:latin typeface="Times New Roman"/>
                <a:ea typeface="MS Mincho"/>
              </a:endParaRPr>
            </a:p>
          </p:txBody>
        </p:sp>
        <p:sp>
          <p:nvSpPr>
            <p:cNvPr id="12" name="Tekstvak 10"/>
            <p:cNvSpPr txBox="1"/>
            <p:nvPr/>
          </p:nvSpPr>
          <p:spPr>
            <a:xfrm>
              <a:off x="-234809" y="3520685"/>
              <a:ext cx="1293074" cy="944966"/>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Optimization Objectives</a:t>
              </a:r>
              <a:endParaRPr lang="en-US" sz="2400" dirty="0">
                <a:effectLst/>
                <a:latin typeface="Times New Roman"/>
                <a:ea typeface="MS Mincho"/>
              </a:endParaRPr>
            </a:p>
          </p:txBody>
        </p:sp>
        <p:sp>
          <p:nvSpPr>
            <p:cNvPr id="13" name="Tekstvak 13"/>
            <p:cNvSpPr txBox="1"/>
            <p:nvPr/>
          </p:nvSpPr>
          <p:spPr>
            <a:xfrm rot="20063691">
              <a:off x="2757101" y="1723370"/>
              <a:ext cx="1961707" cy="886301"/>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Social System</a:t>
              </a:r>
              <a:endParaRPr lang="en-US" dirty="0">
                <a:effectLst/>
                <a:latin typeface="Times New Roman"/>
                <a:ea typeface="MS Mincho"/>
              </a:endParaRPr>
            </a:p>
          </p:txBody>
        </p:sp>
        <p:cxnSp>
          <p:nvCxnSpPr>
            <p:cNvPr id="14" name="Rechte verbindingslijn met pijl 14"/>
            <p:cNvCxnSpPr/>
            <p:nvPr/>
          </p:nvCxnSpPr>
          <p:spPr>
            <a:xfrm>
              <a:off x="1091093" y="4027906"/>
              <a:ext cx="5423439" cy="2097085"/>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kstvak 15"/>
            <p:cNvSpPr txBox="1"/>
            <p:nvPr/>
          </p:nvSpPr>
          <p:spPr>
            <a:xfrm rot="1051541">
              <a:off x="1192947" y="4467985"/>
              <a:ext cx="1614132" cy="605933"/>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Certainty</a:t>
              </a:r>
              <a:endParaRPr lang="en-US" sz="2400" dirty="0">
                <a:effectLst/>
                <a:latin typeface="Times New Roman"/>
                <a:ea typeface="MS Mincho"/>
              </a:endParaRPr>
            </a:p>
          </p:txBody>
        </p:sp>
        <p:sp>
          <p:nvSpPr>
            <p:cNvPr id="16" name="Tekstvak 17"/>
            <p:cNvSpPr txBox="1"/>
            <p:nvPr/>
          </p:nvSpPr>
          <p:spPr>
            <a:xfrm rot="1029488">
              <a:off x="2983861" y="4623264"/>
              <a:ext cx="2418419" cy="756025"/>
            </a:xfrm>
            <a:prstGeom prst="rect">
              <a:avLst/>
            </a:prstGeom>
            <a:noFill/>
          </p:spPr>
          <p:txBody>
            <a:bodyPr wrap="square" rtlCol="0">
              <a:noAutofit/>
            </a:bodyPr>
            <a:lstStyle/>
            <a:p>
              <a:pPr marL="0" marR="0">
                <a:spcBef>
                  <a:spcPts val="0"/>
                </a:spcBef>
                <a:spcAft>
                  <a:spcPts val="0"/>
                </a:spcAft>
              </a:pPr>
              <a:r>
                <a:rPr lang="nl-NL" sz="1600" b="1" kern="1200" dirty="0">
                  <a:solidFill>
                    <a:srgbClr val="1F497D"/>
                  </a:solidFill>
                  <a:effectLst/>
                  <a:latin typeface="Times New Roman"/>
                  <a:ea typeface="MS Mincho"/>
                </a:rPr>
                <a:t>Technical System</a:t>
              </a:r>
              <a:endParaRPr lang="en-US" dirty="0">
                <a:effectLst/>
                <a:latin typeface="Times New Roman"/>
                <a:ea typeface="MS Mincho"/>
              </a:endParaRPr>
            </a:p>
          </p:txBody>
        </p:sp>
        <p:sp>
          <p:nvSpPr>
            <p:cNvPr id="17" name="Tekstvak 23"/>
            <p:cNvSpPr txBox="1"/>
            <p:nvPr/>
          </p:nvSpPr>
          <p:spPr>
            <a:xfrm rot="990632">
              <a:off x="4925936" y="5965162"/>
              <a:ext cx="1763635" cy="507168"/>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Task Uncertainty</a:t>
              </a:r>
              <a:endParaRPr lang="en-US" sz="2400" dirty="0">
                <a:effectLst/>
                <a:latin typeface="Times New Roman"/>
                <a:ea typeface="MS Mincho"/>
              </a:endParaRPr>
            </a:p>
          </p:txBody>
        </p:sp>
        <p:sp>
          <p:nvSpPr>
            <p:cNvPr id="18" name="Tekstvak 25"/>
            <p:cNvSpPr txBox="1"/>
            <p:nvPr/>
          </p:nvSpPr>
          <p:spPr>
            <a:xfrm rot="20012883">
              <a:off x="1758991" y="2891572"/>
              <a:ext cx="2140436" cy="1280117"/>
            </a:xfrm>
            <a:prstGeom prst="rect">
              <a:avLst/>
            </a:prstGeom>
            <a:noFill/>
          </p:spPr>
          <p:txBody>
            <a:bodyPr wrap="square" rtlCol="0">
              <a:noAutofit/>
            </a:bodyPr>
            <a:lstStyle/>
            <a:p>
              <a:pPr marL="0" marR="0">
                <a:spcBef>
                  <a:spcPts val="0"/>
                </a:spcBef>
                <a:spcAft>
                  <a:spcPts val="0"/>
                </a:spcAft>
              </a:pPr>
              <a:r>
                <a:rPr lang="en-US" sz="1200" dirty="0">
                  <a:solidFill>
                    <a:srgbClr val="1F497D"/>
                  </a:solidFill>
                  <a:effectLst/>
                  <a:latin typeface="Times New Roman"/>
                  <a:ea typeface="MS Mincho"/>
                </a:rPr>
                <a:t>LOW level of complexity of social boundaries</a:t>
              </a:r>
              <a:endParaRPr lang="en-US" sz="2400" dirty="0">
                <a:effectLst/>
                <a:latin typeface="Times New Roman"/>
                <a:ea typeface="MS Mincho"/>
              </a:endParaRPr>
            </a:p>
          </p:txBody>
        </p:sp>
        <p:sp>
          <p:nvSpPr>
            <p:cNvPr id="19" name="Tekstvak 26"/>
            <p:cNvSpPr txBox="1"/>
            <p:nvPr/>
          </p:nvSpPr>
          <p:spPr>
            <a:xfrm rot="19949310">
              <a:off x="5423039" y="743111"/>
              <a:ext cx="1995956" cy="1335132"/>
            </a:xfrm>
            <a:prstGeom prst="rect">
              <a:avLst/>
            </a:prstGeom>
            <a:noFill/>
          </p:spPr>
          <p:txBody>
            <a:bodyPr wrap="square" rtlCol="0">
              <a:noAutofit/>
            </a:bodyPr>
            <a:lstStyle/>
            <a:p>
              <a:pPr marL="0" marR="0">
                <a:spcBef>
                  <a:spcPts val="0"/>
                </a:spcBef>
                <a:spcAft>
                  <a:spcPts val="0"/>
                </a:spcAft>
              </a:pPr>
              <a:r>
                <a:rPr lang="nl-NL" sz="1200" kern="1200" dirty="0">
                  <a:solidFill>
                    <a:srgbClr val="1F497D"/>
                  </a:solidFill>
                  <a:effectLst/>
                  <a:latin typeface="Times New Roman"/>
                  <a:ea typeface="MS Mincho"/>
                </a:rPr>
                <a:t>HIGH level of complexity of social boundaries</a:t>
              </a:r>
              <a:endParaRPr lang="en-US" sz="2400" dirty="0">
                <a:effectLst/>
                <a:latin typeface="Times New Roman"/>
                <a:ea typeface="MS Mincho"/>
              </a:endParaRPr>
            </a:p>
          </p:txBody>
        </p:sp>
        <p:sp>
          <p:nvSpPr>
            <p:cNvPr id="20" name="Tekstvak 16"/>
            <p:cNvSpPr txBox="1"/>
            <p:nvPr/>
          </p:nvSpPr>
          <p:spPr>
            <a:xfrm rot="16200000">
              <a:off x="-203388" y="567696"/>
              <a:ext cx="2148210" cy="587008"/>
            </a:xfrm>
            <a:prstGeom prst="rect">
              <a:avLst/>
            </a:prstGeom>
            <a:noFill/>
          </p:spPr>
          <p:txBody>
            <a:bodyPr wrap="square" rtlCol="0">
              <a:noAutofit/>
            </a:bodyPr>
            <a:lstStyle/>
            <a:p>
              <a:pPr marL="0" marR="0">
                <a:spcBef>
                  <a:spcPts val="0"/>
                </a:spcBef>
                <a:spcAft>
                  <a:spcPts val="0"/>
                </a:spcAft>
              </a:pPr>
              <a:r>
                <a:rPr lang="en-US" sz="1600" b="1" dirty="0">
                  <a:solidFill>
                    <a:srgbClr val="1F497D"/>
                  </a:solidFill>
                  <a:effectLst/>
                  <a:latin typeface="Times New Roman"/>
                  <a:ea typeface="MS Mincho"/>
                </a:rPr>
                <a:t>Purpose</a:t>
              </a:r>
              <a:endParaRPr lang="en-US" dirty="0">
                <a:effectLst/>
                <a:latin typeface="Times New Roman"/>
                <a:ea typeface="MS Mincho"/>
              </a:endParaRPr>
            </a:p>
          </p:txBody>
        </p:sp>
      </p:grpSp>
      <p:sp>
        <p:nvSpPr>
          <p:cNvPr id="8" name="Vrije vorm 7"/>
          <p:cNvSpPr/>
          <p:nvPr/>
        </p:nvSpPr>
        <p:spPr>
          <a:xfrm>
            <a:off x="2184400" y="1206500"/>
            <a:ext cx="4166584" cy="4368800"/>
          </a:xfrm>
          <a:custGeom>
            <a:avLst/>
            <a:gdLst>
              <a:gd name="connsiteX0" fmla="*/ 0 w 4166584"/>
              <a:gd name="connsiteY0" fmla="*/ 0 h 4368800"/>
              <a:gd name="connsiteX1" fmla="*/ 3771900 w 4166584"/>
              <a:gd name="connsiteY1" fmla="*/ 1358900 h 4368800"/>
              <a:gd name="connsiteX2" fmla="*/ 4051300 w 4166584"/>
              <a:gd name="connsiteY2" fmla="*/ 4368800 h 4368800"/>
              <a:gd name="connsiteX3" fmla="*/ 4051300 w 4166584"/>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4166584" h="4368800">
                <a:moveTo>
                  <a:pt x="0" y="0"/>
                </a:moveTo>
                <a:cubicBezTo>
                  <a:pt x="1548341" y="315383"/>
                  <a:pt x="3096683" y="630767"/>
                  <a:pt x="3771900" y="1358900"/>
                </a:cubicBezTo>
                <a:cubicBezTo>
                  <a:pt x="4447117" y="2087033"/>
                  <a:pt x="4051300" y="4368800"/>
                  <a:pt x="4051300" y="4368800"/>
                </a:cubicBezTo>
                <a:lnTo>
                  <a:pt x="4051300" y="4368800"/>
                </a:lnTo>
              </a:path>
            </a:pathLst>
          </a:cu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25" name="Rechte verbindingslijn 24"/>
          <p:cNvCxnSpPr/>
          <p:nvPr/>
        </p:nvCxnSpPr>
        <p:spPr>
          <a:xfrm>
            <a:off x="4082195" y="535517"/>
            <a:ext cx="622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kstvak 25"/>
          <p:cNvSpPr txBox="1"/>
          <p:nvPr/>
        </p:nvSpPr>
        <p:spPr>
          <a:xfrm>
            <a:off x="4825999" y="345070"/>
            <a:ext cx="2142008" cy="369332"/>
          </a:xfrm>
          <a:prstGeom prst="rect">
            <a:avLst/>
          </a:prstGeom>
          <a:noFill/>
        </p:spPr>
        <p:txBody>
          <a:bodyPr wrap="none" rtlCol="0">
            <a:spAutoFit/>
          </a:bodyPr>
          <a:lstStyle/>
          <a:p>
            <a:r>
              <a:rPr lang="nl-NL" dirty="0" smtClean="0"/>
              <a:t>The design </a:t>
            </a:r>
            <a:r>
              <a:rPr lang="nl-NL" dirty="0" err="1" smtClean="0"/>
              <a:t>challenge</a:t>
            </a:r>
            <a:endParaRPr lang="nl-NL" dirty="0"/>
          </a:p>
        </p:txBody>
      </p:sp>
    </p:spTree>
    <p:extLst>
      <p:ext uri="{BB962C8B-B14F-4D97-AF65-F5344CB8AC3E}">
        <p14:creationId xmlns:p14="http://schemas.microsoft.com/office/powerpoint/2010/main" val="4004917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the Session</a:t>
            </a:r>
            <a:endParaRPr lang="en-US" b="1" dirty="0"/>
          </a:p>
        </p:txBody>
      </p:sp>
      <p:sp>
        <p:nvSpPr>
          <p:cNvPr id="3" name="Content Placeholder 2"/>
          <p:cNvSpPr>
            <a:spLocks noGrp="1"/>
          </p:cNvSpPr>
          <p:nvPr>
            <p:ph idx="1"/>
          </p:nvPr>
        </p:nvSpPr>
        <p:spPr>
          <a:xfrm>
            <a:off x="457200" y="1306286"/>
            <a:ext cx="8229600" cy="4819877"/>
          </a:xfrm>
        </p:spPr>
        <p:txBody>
          <a:bodyPr>
            <a:normAutofit/>
          </a:bodyPr>
          <a:lstStyle/>
          <a:p>
            <a:pPr marL="0" indent="0">
              <a:buNone/>
            </a:pPr>
            <a:r>
              <a:rPr lang="en-US" sz="2800" dirty="0" smtClean="0"/>
              <a:t>To continue developing a learning community of STS designers who share ideas and experiment together to build an STS model of inter-organization design to apply in our own practice.</a:t>
            </a:r>
          </a:p>
          <a:p>
            <a:pPr marL="0" indent="0">
              <a:buNone/>
            </a:pPr>
            <a:endParaRPr lang="en-US" sz="2800" dirty="0"/>
          </a:p>
          <a:p>
            <a:pPr marL="0" indent="0">
              <a:buNone/>
            </a:pPr>
            <a:r>
              <a:rPr lang="en-US" sz="2800" dirty="0" smtClean="0"/>
              <a:t>We hope this exchange will result in a 2</a:t>
            </a:r>
            <a:r>
              <a:rPr lang="en-US" sz="2800" baseline="30000" dirty="0" smtClean="0"/>
              <a:t>nd</a:t>
            </a:r>
            <a:r>
              <a:rPr lang="en-US" sz="2800" dirty="0" smtClean="0"/>
              <a:t> prototype of the model that can be applied by us all throughout the next year so that we can write-up cases of our experiences to share in Leuven in September 2015 where we can adapt the model again.</a:t>
            </a:r>
            <a:endParaRPr lang="en-US" sz="2800" dirty="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4</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1101030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smtClean="0"/>
              <a:t>19-9-2014</a:t>
            </a:r>
            <a:endParaRPr lang="nl-NL"/>
          </a:p>
        </p:txBody>
      </p:sp>
      <p:sp>
        <p:nvSpPr>
          <p:cNvPr id="3" name="Tijdelijke aanduiding voor voettekst 2"/>
          <p:cNvSpPr>
            <a:spLocks noGrp="1"/>
          </p:cNvSpPr>
          <p:nvPr>
            <p:ph type="ftr" sz="quarter" idx="11"/>
          </p:nvPr>
        </p:nvSpPr>
        <p:spPr/>
        <p:txBody>
          <a:bodyPr/>
          <a:lstStyle/>
          <a:p>
            <a:r>
              <a:rPr lang="nl-NL" smtClean="0"/>
              <a:t>Inter-Organization STS Design Session </a:t>
            </a:r>
            <a:endParaRPr lang="nl-NL"/>
          </a:p>
        </p:txBody>
      </p:sp>
      <p:sp>
        <p:nvSpPr>
          <p:cNvPr id="4" name="Tijdelijke aanduiding voor dianummer 3"/>
          <p:cNvSpPr>
            <a:spLocks noGrp="1"/>
          </p:cNvSpPr>
          <p:nvPr>
            <p:ph type="sldNum" sz="quarter" idx="12"/>
          </p:nvPr>
        </p:nvSpPr>
        <p:spPr/>
        <p:txBody>
          <a:bodyPr/>
          <a:lstStyle/>
          <a:p>
            <a:fld id="{E8567584-0439-FB47-9767-EA8688DE7E18}" type="slidenum">
              <a:rPr lang="nl-NL" smtClean="0"/>
              <a:t>40</a:t>
            </a:fld>
            <a:endParaRPr lang="nl-NL"/>
          </a:p>
        </p:txBody>
      </p:sp>
      <p:pic>
        <p:nvPicPr>
          <p:cNvPr id="7" name="Afbeelding 6"/>
          <p:cNvPicPr>
            <a:picLocks noChangeAspect="1"/>
          </p:cNvPicPr>
          <p:nvPr/>
        </p:nvPicPr>
        <p:blipFill>
          <a:blip r:embed="rId2"/>
          <a:stretch>
            <a:fillRect/>
          </a:stretch>
        </p:blipFill>
        <p:spPr>
          <a:xfrm>
            <a:off x="4013905" y="2974975"/>
            <a:ext cx="5078589" cy="3746500"/>
          </a:xfrm>
          <a:prstGeom prst="rect">
            <a:avLst/>
          </a:prstGeom>
        </p:spPr>
      </p:pic>
      <p:pic>
        <p:nvPicPr>
          <p:cNvPr id="8" name="Afbeelding 7"/>
          <p:cNvPicPr>
            <a:picLocks noChangeAspect="1"/>
          </p:cNvPicPr>
          <p:nvPr/>
        </p:nvPicPr>
        <p:blipFill>
          <a:blip r:embed="rId3"/>
          <a:stretch>
            <a:fillRect/>
          </a:stretch>
        </p:blipFill>
        <p:spPr>
          <a:xfrm>
            <a:off x="0" y="107950"/>
            <a:ext cx="6223000" cy="3500438"/>
          </a:xfrm>
          <a:prstGeom prst="rect">
            <a:avLst/>
          </a:prstGeom>
        </p:spPr>
      </p:pic>
      <p:pic>
        <p:nvPicPr>
          <p:cNvPr id="9" name="Afbeelding 8"/>
          <p:cNvPicPr>
            <a:picLocks noChangeAspect="1"/>
          </p:cNvPicPr>
          <p:nvPr/>
        </p:nvPicPr>
        <p:blipFill>
          <a:blip r:embed="rId4"/>
          <a:stretch>
            <a:fillRect/>
          </a:stretch>
        </p:blipFill>
        <p:spPr>
          <a:xfrm>
            <a:off x="6553200" y="280988"/>
            <a:ext cx="1293812" cy="1293812"/>
          </a:xfrm>
          <a:prstGeom prst="rect">
            <a:avLst/>
          </a:prstGeom>
        </p:spPr>
      </p:pic>
      <p:sp>
        <p:nvSpPr>
          <p:cNvPr id="10" name="Tekstvak 9"/>
          <p:cNvSpPr txBox="1"/>
          <p:nvPr/>
        </p:nvSpPr>
        <p:spPr>
          <a:xfrm>
            <a:off x="7645400" y="457200"/>
            <a:ext cx="652643" cy="369332"/>
          </a:xfrm>
          <a:prstGeom prst="rect">
            <a:avLst/>
          </a:prstGeom>
          <a:noFill/>
        </p:spPr>
        <p:txBody>
          <a:bodyPr wrap="none" rtlCol="0">
            <a:spAutoFit/>
          </a:bodyPr>
          <a:lstStyle/>
          <a:p>
            <a:r>
              <a:rPr lang="nl-NL" dirty="0" smtClean="0"/>
              <a:t>1975</a:t>
            </a:r>
            <a:endParaRPr lang="nl-NL" dirty="0"/>
          </a:p>
        </p:txBody>
      </p:sp>
      <p:pic>
        <p:nvPicPr>
          <p:cNvPr id="11" name="Afbeelding 10"/>
          <p:cNvPicPr>
            <a:picLocks noChangeAspect="1"/>
          </p:cNvPicPr>
          <p:nvPr/>
        </p:nvPicPr>
        <p:blipFill>
          <a:blip r:embed="rId5"/>
          <a:stretch>
            <a:fillRect/>
          </a:stretch>
        </p:blipFill>
        <p:spPr>
          <a:xfrm>
            <a:off x="0" y="3848100"/>
            <a:ext cx="1002890" cy="914400"/>
          </a:xfrm>
          <a:prstGeom prst="rect">
            <a:avLst/>
          </a:prstGeom>
        </p:spPr>
      </p:pic>
      <p:pic>
        <p:nvPicPr>
          <p:cNvPr id="12" name="Afbeelding 11"/>
          <p:cNvPicPr>
            <a:picLocks noChangeAspect="1"/>
          </p:cNvPicPr>
          <p:nvPr/>
        </p:nvPicPr>
        <p:blipFill>
          <a:blip r:embed="rId6"/>
          <a:stretch>
            <a:fillRect/>
          </a:stretch>
        </p:blipFill>
        <p:spPr>
          <a:xfrm>
            <a:off x="-13110" y="4968433"/>
            <a:ext cx="2032000" cy="365567"/>
          </a:xfrm>
          <a:prstGeom prst="rect">
            <a:avLst/>
          </a:prstGeom>
        </p:spPr>
      </p:pic>
      <p:pic>
        <p:nvPicPr>
          <p:cNvPr id="13" name="Afbeelding 12"/>
          <p:cNvPicPr>
            <a:picLocks noChangeAspect="1"/>
          </p:cNvPicPr>
          <p:nvPr/>
        </p:nvPicPr>
        <p:blipFill>
          <a:blip r:embed="rId7"/>
          <a:stretch>
            <a:fillRect/>
          </a:stretch>
        </p:blipFill>
        <p:spPr>
          <a:xfrm>
            <a:off x="157788" y="5435599"/>
            <a:ext cx="998697" cy="1285875"/>
          </a:xfrm>
          <a:prstGeom prst="rect">
            <a:avLst/>
          </a:prstGeom>
        </p:spPr>
      </p:pic>
      <p:sp>
        <p:nvSpPr>
          <p:cNvPr id="15" name="Tekstvak 14"/>
          <p:cNvSpPr txBox="1"/>
          <p:nvPr/>
        </p:nvSpPr>
        <p:spPr>
          <a:xfrm>
            <a:off x="830163" y="4111972"/>
            <a:ext cx="652643" cy="369332"/>
          </a:xfrm>
          <a:prstGeom prst="rect">
            <a:avLst/>
          </a:prstGeom>
          <a:noFill/>
        </p:spPr>
        <p:txBody>
          <a:bodyPr wrap="none" rtlCol="0">
            <a:spAutoFit/>
          </a:bodyPr>
          <a:lstStyle/>
          <a:p>
            <a:r>
              <a:rPr lang="nl-NL" dirty="0" smtClean="0"/>
              <a:t>1987</a:t>
            </a:r>
            <a:endParaRPr lang="nl-NL" dirty="0"/>
          </a:p>
        </p:txBody>
      </p:sp>
      <p:sp>
        <p:nvSpPr>
          <p:cNvPr id="16" name="Tekstvak 15"/>
          <p:cNvSpPr txBox="1"/>
          <p:nvPr/>
        </p:nvSpPr>
        <p:spPr>
          <a:xfrm>
            <a:off x="2018890" y="4968433"/>
            <a:ext cx="652643" cy="369332"/>
          </a:xfrm>
          <a:prstGeom prst="rect">
            <a:avLst/>
          </a:prstGeom>
          <a:noFill/>
        </p:spPr>
        <p:txBody>
          <a:bodyPr wrap="none" rtlCol="0">
            <a:spAutoFit/>
          </a:bodyPr>
          <a:lstStyle/>
          <a:p>
            <a:r>
              <a:rPr lang="nl-NL" dirty="0" smtClean="0"/>
              <a:t>1971</a:t>
            </a:r>
            <a:endParaRPr lang="nl-NL" dirty="0"/>
          </a:p>
        </p:txBody>
      </p:sp>
      <p:sp>
        <p:nvSpPr>
          <p:cNvPr id="17" name="Tekstvak 16"/>
          <p:cNvSpPr txBox="1"/>
          <p:nvPr/>
        </p:nvSpPr>
        <p:spPr>
          <a:xfrm>
            <a:off x="1111351" y="5987018"/>
            <a:ext cx="652643" cy="369332"/>
          </a:xfrm>
          <a:prstGeom prst="rect">
            <a:avLst/>
          </a:prstGeom>
          <a:noFill/>
        </p:spPr>
        <p:txBody>
          <a:bodyPr wrap="none" rtlCol="0">
            <a:spAutoFit/>
          </a:bodyPr>
          <a:lstStyle/>
          <a:p>
            <a:r>
              <a:rPr lang="nl-NL" dirty="0" smtClean="0"/>
              <a:t>1961</a:t>
            </a:r>
            <a:endParaRPr lang="nl-NL" dirty="0"/>
          </a:p>
        </p:txBody>
      </p:sp>
    </p:spTree>
    <p:extLst>
      <p:ext uri="{BB962C8B-B14F-4D97-AF65-F5344CB8AC3E}">
        <p14:creationId xmlns:p14="http://schemas.microsoft.com/office/powerpoint/2010/main" val="42337915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4012"/>
            <a:ext cx="8229600" cy="1143000"/>
          </a:xfrm>
        </p:spPr>
        <p:txBody>
          <a:bodyPr>
            <a:normAutofit/>
          </a:bodyPr>
          <a:lstStyle/>
          <a:p>
            <a:r>
              <a:rPr lang="nl-NL" sz="4000" b="1" dirty="0" smtClean="0"/>
              <a:t>Second step: start-up</a:t>
            </a:r>
            <a:endParaRPr lang="nl-NL" sz="4000" b="1" dirty="0"/>
          </a:p>
        </p:txBody>
      </p:sp>
      <p:sp>
        <p:nvSpPr>
          <p:cNvPr id="3" name="Tijdelijke aanduiding voor inhoud 2"/>
          <p:cNvSpPr>
            <a:spLocks noGrp="1"/>
          </p:cNvSpPr>
          <p:nvPr>
            <p:ph idx="1"/>
          </p:nvPr>
        </p:nvSpPr>
        <p:spPr>
          <a:xfrm>
            <a:off x="457200" y="1077696"/>
            <a:ext cx="8229600" cy="5257800"/>
          </a:xfrm>
        </p:spPr>
        <p:txBody>
          <a:bodyPr>
            <a:noAutofit/>
          </a:bodyPr>
          <a:lstStyle/>
          <a:p>
            <a:endParaRPr lang="nl-NL" sz="2400" dirty="0" smtClean="0"/>
          </a:p>
          <a:p>
            <a:endParaRPr lang="nl-NL" sz="3600" dirty="0" smtClean="0"/>
          </a:p>
          <a:p>
            <a:r>
              <a:rPr lang="nl-NL" sz="3600" dirty="0" err="1" smtClean="0"/>
              <a:t>Now</a:t>
            </a:r>
            <a:r>
              <a:rPr lang="nl-NL" sz="3600" dirty="0" smtClean="0"/>
              <a:t> </a:t>
            </a:r>
            <a:r>
              <a:rPr lang="nl-NL" sz="3600" dirty="0" err="1" smtClean="0"/>
              <a:t>that</a:t>
            </a:r>
            <a:r>
              <a:rPr lang="nl-NL" sz="3600" dirty="0" smtClean="0"/>
              <a:t> we have the attention, </a:t>
            </a:r>
            <a:r>
              <a:rPr lang="nl-NL" sz="3600" dirty="0" err="1" smtClean="0"/>
              <a:t>what</a:t>
            </a:r>
            <a:r>
              <a:rPr lang="nl-NL" sz="3600" dirty="0" smtClean="0"/>
              <a:t> are we </a:t>
            </a:r>
            <a:r>
              <a:rPr lang="nl-NL" sz="3600" dirty="0" err="1" smtClean="0"/>
              <a:t>going</a:t>
            </a:r>
            <a:r>
              <a:rPr lang="nl-NL" sz="3600" dirty="0" smtClean="0"/>
              <a:t> </a:t>
            </a:r>
            <a:r>
              <a:rPr lang="nl-NL" sz="3600" dirty="0" err="1" smtClean="0"/>
              <a:t>to</a:t>
            </a:r>
            <a:r>
              <a:rPr lang="nl-NL" sz="3600" dirty="0" smtClean="0"/>
              <a:t> design </a:t>
            </a:r>
            <a:r>
              <a:rPr lang="nl-NL" sz="3600" dirty="0" err="1" smtClean="0"/>
              <a:t>for</a:t>
            </a:r>
            <a:r>
              <a:rPr lang="nl-NL" sz="3600" dirty="0" smtClean="0"/>
              <a:t> </a:t>
            </a:r>
            <a:r>
              <a:rPr lang="nl-NL" sz="3600" dirty="0" err="1" smtClean="0"/>
              <a:t>now</a:t>
            </a:r>
            <a:r>
              <a:rPr lang="nl-NL" sz="3600" dirty="0" smtClean="0"/>
              <a:t>?</a:t>
            </a:r>
          </a:p>
          <a:p>
            <a:pPr lvl="1"/>
            <a:endParaRPr lang="nl-NL" sz="2400" dirty="0" smtClean="0"/>
          </a:p>
          <a:p>
            <a:pPr lvl="1"/>
            <a:r>
              <a:rPr lang="nl-NL" dirty="0" smtClean="0"/>
              <a:t>=&gt; </a:t>
            </a:r>
            <a:r>
              <a:rPr lang="nl-NL" dirty="0" err="1" smtClean="0"/>
              <a:t>Sustainable</a:t>
            </a:r>
            <a:r>
              <a:rPr lang="nl-NL" dirty="0" smtClean="0"/>
              <a:t> </a:t>
            </a:r>
            <a:r>
              <a:rPr lang="nl-NL" dirty="0" err="1" smtClean="0"/>
              <a:t>forestry</a:t>
            </a:r>
            <a:r>
              <a:rPr lang="nl-NL" dirty="0" smtClean="0"/>
              <a:t> </a:t>
            </a:r>
            <a:r>
              <a:rPr lang="nl-NL" dirty="0" err="1" smtClean="0"/>
              <a:t>practices</a:t>
            </a:r>
            <a:r>
              <a:rPr lang="nl-NL" dirty="0" smtClean="0"/>
              <a:t>!</a:t>
            </a:r>
          </a:p>
          <a:p>
            <a:pPr marL="457200" lvl="1" indent="0">
              <a:buNone/>
            </a:pPr>
            <a:endParaRPr lang="nl-NL" sz="2000" u="sng" dirty="0" smtClean="0"/>
          </a:p>
          <a:p>
            <a:r>
              <a:rPr lang="nl-NL" dirty="0" err="1" smtClean="0"/>
              <a:t>What</a:t>
            </a:r>
            <a:r>
              <a:rPr lang="nl-NL" dirty="0" smtClean="0"/>
              <a:t> are the means we </a:t>
            </a:r>
            <a:r>
              <a:rPr lang="nl-NL" dirty="0" err="1" smtClean="0"/>
              <a:t>need</a:t>
            </a:r>
            <a:r>
              <a:rPr lang="nl-NL" dirty="0" smtClean="0"/>
              <a:t> </a:t>
            </a:r>
            <a:r>
              <a:rPr lang="nl-NL" dirty="0" err="1" smtClean="0"/>
              <a:t>to</a:t>
            </a:r>
            <a:r>
              <a:rPr lang="nl-NL" dirty="0" smtClean="0"/>
              <a:t> tackle </a:t>
            </a:r>
            <a:r>
              <a:rPr lang="nl-NL" dirty="0" err="1" smtClean="0"/>
              <a:t>this</a:t>
            </a:r>
            <a:r>
              <a:rPr lang="nl-NL" dirty="0" smtClean="0"/>
              <a:t> </a:t>
            </a:r>
            <a:r>
              <a:rPr lang="nl-NL" dirty="0" err="1" smtClean="0"/>
              <a:t>challenge</a:t>
            </a:r>
            <a:r>
              <a:rPr lang="nl-NL" dirty="0" smtClean="0"/>
              <a:t>?</a:t>
            </a:r>
          </a:p>
          <a:p>
            <a:endParaRPr lang="nl-NL" sz="2400" dirty="0" smtClean="0"/>
          </a:p>
          <a:p>
            <a:endParaRPr lang="en-US" sz="2400"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41</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26903432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39296" y="54984"/>
            <a:ext cx="988989" cy="523220"/>
          </a:xfrm>
          <a:prstGeom prst="rect">
            <a:avLst/>
          </a:prstGeom>
          <a:noFill/>
        </p:spPr>
        <p:txBody>
          <a:bodyPr wrap="none" rtlCol="0">
            <a:spAutoFit/>
          </a:bodyPr>
          <a:lstStyle/>
          <a:p>
            <a:r>
              <a:rPr lang="en-US" sz="1400" dirty="0" smtClean="0"/>
              <a:t>Innovative</a:t>
            </a:r>
            <a:r>
              <a:rPr lang="nl-NL" sz="1400" dirty="0" smtClean="0"/>
              <a:t> </a:t>
            </a:r>
          </a:p>
          <a:p>
            <a:pPr algn="ctr"/>
            <a:r>
              <a:rPr lang="nl-NL" sz="1400" dirty="0" smtClean="0"/>
              <a:t>objectives</a:t>
            </a:r>
            <a:endParaRPr lang="nl-NL" sz="1400" dirty="0"/>
          </a:p>
        </p:txBody>
      </p:sp>
      <p:sp>
        <p:nvSpPr>
          <p:cNvPr id="11" name="Tekstvak 10"/>
          <p:cNvSpPr txBox="1"/>
          <p:nvPr/>
        </p:nvSpPr>
        <p:spPr>
          <a:xfrm>
            <a:off x="1074293" y="3420397"/>
            <a:ext cx="1444806"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776512">
            <a:off x="2527216" y="3310861"/>
            <a:ext cx="1932511"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4" name="Tekstvak 13"/>
          <p:cNvSpPr txBox="1"/>
          <p:nvPr/>
        </p:nvSpPr>
        <p:spPr>
          <a:xfrm rot="19653406">
            <a:off x="3787892" y="2232200"/>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908785" y="4791033"/>
            <a:ext cx="2696221" cy="369332"/>
          </a:xfrm>
          <a:prstGeom prst="rect">
            <a:avLst/>
          </a:prstGeom>
          <a:noFill/>
        </p:spPr>
        <p:txBody>
          <a:bodyPr wrap="square" rtlCol="0">
            <a:spAutoFit/>
          </a:bodyPr>
          <a:lstStyle/>
          <a:p>
            <a:r>
              <a:rPr lang="nl-NL" b="1" dirty="0" smtClean="0"/>
              <a:t>Technical System</a:t>
            </a:r>
            <a:endParaRPr lang="nl-NL" b="1" dirty="0"/>
          </a:p>
        </p:txBody>
      </p:sp>
      <p:sp>
        <p:nvSpPr>
          <p:cNvPr id="24" name="Tekstvak 23"/>
          <p:cNvSpPr txBox="1"/>
          <p:nvPr/>
        </p:nvSpPr>
        <p:spPr>
          <a:xfrm rot="1262445">
            <a:off x="5412022" y="5643287"/>
            <a:ext cx="1397883" cy="307777"/>
          </a:xfrm>
          <a:prstGeom prst="rect">
            <a:avLst/>
          </a:prstGeom>
          <a:noFill/>
        </p:spPr>
        <p:txBody>
          <a:bodyPr wrap="none" rtlCol="0">
            <a:spAutoFit/>
          </a:bodyPr>
          <a:lstStyle/>
          <a:p>
            <a:r>
              <a:rPr lang="nl-NL" sz="1400" dirty="0" smtClean="0"/>
              <a:t>Task Uncertainty</a:t>
            </a:r>
          </a:p>
        </p:txBody>
      </p:sp>
      <p:sp>
        <p:nvSpPr>
          <p:cNvPr id="2" name="Tekstvak 1"/>
          <p:cNvSpPr txBox="1"/>
          <p:nvPr/>
        </p:nvSpPr>
        <p:spPr>
          <a:xfrm>
            <a:off x="134470" y="5531614"/>
            <a:ext cx="1457738" cy="646331"/>
          </a:xfrm>
          <a:prstGeom prst="rect">
            <a:avLst/>
          </a:prstGeom>
          <a:noFill/>
          <a:ln w="95250">
            <a:solidFill>
              <a:schemeClr val="bg2">
                <a:lumMod val="10000"/>
              </a:schemeClr>
            </a:solidFill>
          </a:ln>
        </p:spPr>
        <p:txBody>
          <a:bodyPr wrap="none" rtlCol="0">
            <a:spAutoFit/>
          </a:bodyPr>
          <a:lstStyle/>
          <a:p>
            <a:pPr algn="ctr"/>
            <a:r>
              <a:rPr lang="nl-NL" b="1" dirty="0" smtClean="0">
                <a:solidFill>
                  <a:srgbClr val="FF0000"/>
                </a:solidFill>
              </a:rPr>
              <a:t>Knowledge-</a:t>
            </a:r>
          </a:p>
          <a:p>
            <a:pPr algn="ctr"/>
            <a:r>
              <a:rPr lang="nl-NL" b="1" dirty="0" smtClean="0">
                <a:solidFill>
                  <a:srgbClr val="FF0000"/>
                </a:solidFill>
              </a:rPr>
              <a:t>management</a:t>
            </a:r>
            <a:endParaRPr lang="nl-NL" b="1" dirty="0">
              <a:solidFill>
                <a:srgbClr val="FF0000"/>
              </a:solidFill>
            </a:endParaRPr>
          </a:p>
        </p:txBody>
      </p:sp>
      <p:cxnSp>
        <p:nvCxnSpPr>
          <p:cNvPr id="4" name="Gebogen verbindingslijn 3"/>
          <p:cNvCxnSpPr>
            <a:stCxn id="2" idx="0"/>
          </p:cNvCxnSpPr>
          <p:nvPr/>
        </p:nvCxnSpPr>
        <p:spPr>
          <a:xfrm rot="5400000" flipH="1" flipV="1">
            <a:off x="-528717" y="3297948"/>
            <a:ext cx="3625723" cy="841610"/>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9" name="Gebogen verbindingslijn 18"/>
          <p:cNvCxnSpPr>
            <a:stCxn id="2" idx="3"/>
            <a:endCxn id="18" idx="2"/>
          </p:cNvCxnSpPr>
          <p:nvPr/>
        </p:nvCxnSpPr>
        <p:spPr>
          <a:xfrm flipV="1">
            <a:off x="1592208" y="5147647"/>
            <a:ext cx="3597341" cy="707133"/>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sp>
        <p:nvSpPr>
          <p:cNvPr id="22" name="Tekstvak 21"/>
          <p:cNvSpPr txBox="1"/>
          <p:nvPr/>
        </p:nvSpPr>
        <p:spPr>
          <a:xfrm rot="19734253">
            <a:off x="4864320" y="1793814"/>
            <a:ext cx="2058802" cy="523220"/>
          </a:xfrm>
          <a:prstGeom prst="rect">
            <a:avLst/>
          </a:prstGeom>
          <a:noFill/>
        </p:spPr>
        <p:txBody>
          <a:bodyPr wrap="square" rtlCol="0">
            <a:spAutoFit/>
          </a:bodyPr>
          <a:lstStyle/>
          <a:p>
            <a:pPr algn="r"/>
            <a:r>
              <a:rPr lang="nl-NL" sz="1400" dirty="0" smtClean="0"/>
              <a:t>HIGH level of complexity of social boundaries</a:t>
            </a:r>
            <a:endParaRPr lang="nl-NL" sz="1400" dirty="0"/>
          </a:p>
        </p:txBody>
      </p:sp>
      <p:sp>
        <p:nvSpPr>
          <p:cNvPr id="17" name="Tekstvak 16"/>
          <p:cNvSpPr txBox="1"/>
          <p:nvPr/>
        </p:nvSpPr>
        <p:spPr>
          <a:xfrm rot="16200000">
            <a:off x="1266274" y="1411132"/>
            <a:ext cx="1246681" cy="369332"/>
          </a:xfrm>
          <a:prstGeom prst="rect">
            <a:avLst/>
          </a:prstGeom>
          <a:noFill/>
        </p:spPr>
        <p:txBody>
          <a:bodyPr wrap="square" rtlCol="0">
            <a:spAutoFit/>
          </a:bodyPr>
          <a:lstStyle/>
          <a:p>
            <a:r>
              <a:rPr lang="nl-NL" b="1" dirty="0" smtClean="0"/>
              <a:t>Purpose</a:t>
            </a:r>
            <a:endParaRPr lang="nl-NL" b="1" dirty="0"/>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7" name="Slide Number Placeholder 6"/>
          <p:cNvSpPr>
            <a:spLocks noGrp="1"/>
          </p:cNvSpPr>
          <p:nvPr>
            <p:ph type="sldNum" sz="quarter" idx="12"/>
          </p:nvPr>
        </p:nvSpPr>
        <p:spPr/>
        <p:txBody>
          <a:bodyPr/>
          <a:lstStyle/>
          <a:p>
            <a:fld id="{E8567584-0439-FB47-9767-EA8688DE7E18}" type="slidenum">
              <a:rPr lang="nl-NL" smtClean="0"/>
              <a:t>42</a:t>
            </a:fld>
            <a:endParaRPr lang="nl-NL"/>
          </a:p>
        </p:txBody>
      </p:sp>
      <p:sp>
        <p:nvSpPr>
          <p:cNvPr id="8" name="Date Placeholder 7"/>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5175871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smtClean="0"/>
              <a:t>19-9-2014</a:t>
            </a:r>
            <a:endParaRPr lang="nl-NL"/>
          </a:p>
        </p:txBody>
      </p:sp>
      <p:sp>
        <p:nvSpPr>
          <p:cNvPr id="3" name="Tijdelijke aanduiding voor voettekst 2"/>
          <p:cNvSpPr>
            <a:spLocks noGrp="1"/>
          </p:cNvSpPr>
          <p:nvPr>
            <p:ph type="ftr" sz="quarter" idx="11"/>
          </p:nvPr>
        </p:nvSpPr>
        <p:spPr/>
        <p:txBody>
          <a:bodyPr/>
          <a:lstStyle/>
          <a:p>
            <a:r>
              <a:rPr lang="nl-NL" smtClean="0"/>
              <a:t>Inter-Organization STS Design Session </a:t>
            </a:r>
            <a:endParaRPr lang="nl-NL"/>
          </a:p>
        </p:txBody>
      </p:sp>
      <p:sp>
        <p:nvSpPr>
          <p:cNvPr id="4" name="Tijdelijke aanduiding voor dianummer 3"/>
          <p:cNvSpPr>
            <a:spLocks noGrp="1"/>
          </p:cNvSpPr>
          <p:nvPr>
            <p:ph type="sldNum" sz="quarter" idx="12"/>
          </p:nvPr>
        </p:nvSpPr>
        <p:spPr/>
        <p:txBody>
          <a:bodyPr/>
          <a:lstStyle/>
          <a:p>
            <a:fld id="{E8567584-0439-FB47-9767-EA8688DE7E18}" type="slidenum">
              <a:rPr lang="nl-NL" smtClean="0"/>
              <a:t>43</a:t>
            </a:fld>
            <a:endParaRPr lang="nl-NL"/>
          </a:p>
        </p:txBody>
      </p:sp>
      <p:pic>
        <p:nvPicPr>
          <p:cNvPr id="5" name="Afbeelding 4"/>
          <p:cNvPicPr>
            <a:picLocks noChangeAspect="1"/>
          </p:cNvPicPr>
          <p:nvPr/>
        </p:nvPicPr>
        <p:blipFill>
          <a:blip r:embed="rId2"/>
          <a:stretch>
            <a:fillRect/>
          </a:stretch>
        </p:blipFill>
        <p:spPr>
          <a:xfrm rot="20746145">
            <a:off x="1014119" y="380961"/>
            <a:ext cx="1741454" cy="2577351"/>
          </a:xfrm>
          <a:prstGeom prst="rect">
            <a:avLst/>
          </a:prstGeom>
        </p:spPr>
      </p:pic>
      <p:sp>
        <p:nvSpPr>
          <p:cNvPr id="6" name="Tekstvak 5"/>
          <p:cNvSpPr txBox="1"/>
          <p:nvPr/>
        </p:nvSpPr>
        <p:spPr>
          <a:xfrm>
            <a:off x="1858638" y="2901985"/>
            <a:ext cx="808635" cy="461665"/>
          </a:xfrm>
          <a:prstGeom prst="rect">
            <a:avLst/>
          </a:prstGeom>
          <a:noFill/>
        </p:spPr>
        <p:txBody>
          <a:bodyPr wrap="none" rtlCol="0">
            <a:spAutoFit/>
          </a:bodyPr>
          <a:lstStyle/>
          <a:p>
            <a:r>
              <a:rPr lang="nl-NL" sz="2400" b="1" dirty="0" smtClean="0"/>
              <a:t>1987</a:t>
            </a:r>
            <a:endParaRPr lang="nl-NL" sz="2400" b="1" dirty="0"/>
          </a:p>
        </p:txBody>
      </p:sp>
      <p:pic>
        <p:nvPicPr>
          <p:cNvPr id="7" name="Afbeelding 6"/>
          <p:cNvPicPr>
            <a:picLocks noChangeAspect="1"/>
          </p:cNvPicPr>
          <p:nvPr/>
        </p:nvPicPr>
        <p:blipFill>
          <a:blip r:embed="rId3"/>
          <a:stretch>
            <a:fillRect/>
          </a:stretch>
        </p:blipFill>
        <p:spPr>
          <a:xfrm>
            <a:off x="4203026" y="350635"/>
            <a:ext cx="4700347" cy="3271442"/>
          </a:xfrm>
          <a:prstGeom prst="rect">
            <a:avLst/>
          </a:prstGeom>
        </p:spPr>
      </p:pic>
      <p:sp>
        <p:nvSpPr>
          <p:cNvPr id="8" name="Tekstvak 7"/>
          <p:cNvSpPr txBox="1"/>
          <p:nvPr/>
        </p:nvSpPr>
        <p:spPr>
          <a:xfrm>
            <a:off x="6148882" y="3799104"/>
            <a:ext cx="808635" cy="461665"/>
          </a:xfrm>
          <a:prstGeom prst="rect">
            <a:avLst/>
          </a:prstGeom>
          <a:noFill/>
        </p:spPr>
        <p:txBody>
          <a:bodyPr wrap="none" rtlCol="0">
            <a:spAutoFit/>
          </a:bodyPr>
          <a:lstStyle/>
          <a:p>
            <a:r>
              <a:rPr lang="nl-NL" sz="2400" b="1" dirty="0" smtClean="0"/>
              <a:t>1992</a:t>
            </a:r>
            <a:endParaRPr lang="nl-NL" sz="2400" b="1" dirty="0"/>
          </a:p>
        </p:txBody>
      </p:sp>
      <p:sp>
        <p:nvSpPr>
          <p:cNvPr id="10" name="Tekstvak 9"/>
          <p:cNvSpPr txBox="1"/>
          <p:nvPr/>
        </p:nvSpPr>
        <p:spPr>
          <a:xfrm>
            <a:off x="3045649" y="5448839"/>
            <a:ext cx="808635" cy="461665"/>
          </a:xfrm>
          <a:prstGeom prst="rect">
            <a:avLst/>
          </a:prstGeom>
          <a:noFill/>
        </p:spPr>
        <p:txBody>
          <a:bodyPr wrap="none" rtlCol="0">
            <a:spAutoFit/>
          </a:bodyPr>
          <a:lstStyle/>
          <a:p>
            <a:r>
              <a:rPr lang="nl-NL" sz="2400" b="1" dirty="0" smtClean="0"/>
              <a:t>1988</a:t>
            </a:r>
            <a:endParaRPr lang="nl-NL" sz="2400" b="1" dirty="0"/>
          </a:p>
        </p:txBody>
      </p:sp>
      <p:pic>
        <p:nvPicPr>
          <p:cNvPr id="11" name="Afbeelding 10"/>
          <p:cNvPicPr>
            <a:picLocks noChangeAspect="1"/>
          </p:cNvPicPr>
          <p:nvPr/>
        </p:nvPicPr>
        <p:blipFill>
          <a:blip r:embed="rId4"/>
          <a:stretch>
            <a:fillRect/>
          </a:stretch>
        </p:blipFill>
        <p:spPr>
          <a:xfrm rot="20628312">
            <a:off x="971938" y="3816679"/>
            <a:ext cx="1773399" cy="2656260"/>
          </a:xfrm>
          <a:prstGeom prst="rect">
            <a:avLst/>
          </a:prstGeom>
        </p:spPr>
      </p:pic>
      <p:pic>
        <p:nvPicPr>
          <p:cNvPr id="12" name="Afbeelding 11"/>
          <p:cNvPicPr>
            <a:picLocks noChangeAspect="1"/>
          </p:cNvPicPr>
          <p:nvPr/>
        </p:nvPicPr>
        <p:blipFill>
          <a:blip r:embed="rId5"/>
          <a:stretch>
            <a:fillRect/>
          </a:stretch>
        </p:blipFill>
        <p:spPr>
          <a:xfrm>
            <a:off x="5189241" y="4773560"/>
            <a:ext cx="2727918" cy="1122343"/>
          </a:xfrm>
          <a:prstGeom prst="rect">
            <a:avLst/>
          </a:prstGeom>
        </p:spPr>
      </p:pic>
      <p:sp>
        <p:nvSpPr>
          <p:cNvPr id="13" name="Tekstvak 12"/>
          <p:cNvSpPr txBox="1"/>
          <p:nvPr/>
        </p:nvSpPr>
        <p:spPr>
          <a:xfrm>
            <a:off x="6301282" y="5833623"/>
            <a:ext cx="808635" cy="461665"/>
          </a:xfrm>
          <a:prstGeom prst="rect">
            <a:avLst/>
          </a:prstGeom>
          <a:noFill/>
        </p:spPr>
        <p:txBody>
          <a:bodyPr wrap="none" rtlCol="0">
            <a:spAutoFit/>
          </a:bodyPr>
          <a:lstStyle/>
          <a:p>
            <a:r>
              <a:rPr lang="nl-NL" sz="2400" b="1" dirty="0" smtClean="0"/>
              <a:t>1989</a:t>
            </a:r>
            <a:endParaRPr lang="nl-NL" sz="2400" b="1" dirty="0"/>
          </a:p>
        </p:txBody>
      </p:sp>
    </p:spTree>
    <p:extLst>
      <p:ext uri="{BB962C8B-B14F-4D97-AF65-F5344CB8AC3E}">
        <p14:creationId xmlns:p14="http://schemas.microsoft.com/office/powerpoint/2010/main" val="5197393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Third step: setting up a collaborative structure</a:t>
            </a:r>
            <a:endParaRPr lang="en-US" b="1" dirty="0"/>
          </a:p>
        </p:txBody>
      </p:sp>
      <p:sp>
        <p:nvSpPr>
          <p:cNvPr id="3" name="Tijdelijke aanduiding voor inhoud 2"/>
          <p:cNvSpPr>
            <a:spLocks noGrp="1"/>
          </p:cNvSpPr>
          <p:nvPr>
            <p:ph idx="1"/>
          </p:nvPr>
        </p:nvSpPr>
        <p:spPr>
          <a:xfrm>
            <a:off x="457200" y="1600200"/>
            <a:ext cx="8229600" cy="4887686"/>
          </a:xfrm>
        </p:spPr>
        <p:txBody>
          <a:bodyPr>
            <a:noAutofit/>
          </a:bodyPr>
          <a:lstStyle/>
          <a:p>
            <a:endParaRPr lang="en-US" sz="2400" dirty="0" smtClean="0"/>
          </a:p>
          <a:p>
            <a:r>
              <a:rPr lang="en-US" sz="3600" dirty="0" smtClean="0"/>
              <a:t>Now that we have a good idea about what sustainable forestry practices might look like, how can we design for them to become real?</a:t>
            </a:r>
          </a:p>
          <a:p>
            <a:endParaRPr lang="en-US" sz="3600" dirty="0"/>
          </a:p>
          <a:p>
            <a:pPr lvl="1"/>
            <a:r>
              <a:rPr lang="en-US" sz="3200" dirty="0" smtClean="0"/>
              <a:t>Multi-party supply chain collaboration</a:t>
            </a:r>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44</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2589933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39296" y="127554"/>
            <a:ext cx="988989" cy="523220"/>
          </a:xfrm>
          <a:prstGeom prst="rect">
            <a:avLst/>
          </a:prstGeom>
          <a:noFill/>
        </p:spPr>
        <p:txBody>
          <a:bodyPr wrap="none" rtlCol="0">
            <a:spAutoFit/>
          </a:bodyPr>
          <a:lstStyle/>
          <a:p>
            <a:r>
              <a:rPr lang="en-US" sz="1400" dirty="0" smtClean="0"/>
              <a:t>Innovative </a:t>
            </a:r>
          </a:p>
          <a:p>
            <a:pPr algn="ctr"/>
            <a:r>
              <a:rPr lang="en-US" sz="1400" dirty="0" smtClean="0"/>
              <a:t>objectives</a:t>
            </a:r>
            <a:endParaRPr lang="en-US" sz="1400" dirty="0"/>
          </a:p>
        </p:txBody>
      </p:sp>
      <p:sp>
        <p:nvSpPr>
          <p:cNvPr id="11" name="Tekstvak 10"/>
          <p:cNvSpPr txBox="1"/>
          <p:nvPr/>
        </p:nvSpPr>
        <p:spPr>
          <a:xfrm>
            <a:off x="1103321" y="3574285"/>
            <a:ext cx="1139143"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694952">
            <a:off x="2468068" y="3292015"/>
            <a:ext cx="1985138"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3" name="Tekstvak 12"/>
          <p:cNvSpPr txBox="1"/>
          <p:nvPr/>
        </p:nvSpPr>
        <p:spPr>
          <a:xfrm rot="19823913">
            <a:off x="4548672" y="1964160"/>
            <a:ext cx="2077821" cy="523220"/>
          </a:xfrm>
          <a:prstGeom prst="rect">
            <a:avLst/>
          </a:prstGeom>
          <a:noFill/>
        </p:spPr>
        <p:txBody>
          <a:bodyPr wrap="square" rtlCol="0">
            <a:spAutoFit/>
          </a:bodyPr>
          <a:lstStyle/>
          <a:p>
            <a:r>
              <a:rPr lang="nl-NL" sz="1400" dirty="0" smtClean="0"/>
              <a:t>HIGH level of complexity of social boundaries</a:t>
            </a:r>
            <a:endParaRPr lang="nl-NL" sz="1400" dirty="0"/>
          </a:p>
        </p:txBody>
      </p:sp>
      <p:sp>
        <p:nvSpPr>
          <p:cNvPr id="14" name="Tekstvak 13"/>
          <p:cNvSpPr txBox="1"/>
          <p:nvPr/>
        </p:nvSpPr>
        <p:spPr>
          <a:xfrm rot="19653406">
            <a:off x="3787892" y="2232200"/>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717348" y="4575238"/>
            <a:ext cx="1793120" cy="369332"/>
          </a:xfrm>
          <a:prstGeom prst="rect">
            <a:avLst/>
          </a:prstGeom>
          <a:noFill/>
        </p:spPr>
        <p:txBody>
          <a:bodyPr wrap="none" rtlCol="0">
            <a:spAutoFit/>
          </a:bodyPr>
          <a:lstStyle/>
          <a:p>
            <a:r>
              <a:rPr lang="nl-NL" b="1" dirty="0" smtClean="0"/>
              <a:t>Technical System</a:t>
            </a:r>
            <a:endParaRPr lang="nl-NL" b="1" dirty="0"/>
          </a:p>
        </p:txBody>
      </p:sp>
      <p:sp>
        <p:nvSpPr>
          <p:cNvPr id="24" name="Tekstvak 23"/>
          <p:cNvSpPr txBox="1"/>
          <p:nvPr/>
        </p:nvSpPr>
        <p:spPr>
          <a:xfrm rot="1262445">
            <a:off x="5412024" y="5643287"/>
            <a:ext cx="1397883" cy="307777"/>
          </a:xfrm>
          <a:prstGeom prst="rect">
            <a:avLst/>
          </a:prstGeom>
          <a:noFill/>
        </p:spPr>
        <p:txBody>
          <a:bodyPr wrap="none" rtlCol="0">
            <a:spAutoFit/>
          </a:bodyPr>
          <a:lstStyle/>
          <a:p>
            <a:r>
              <a:rPr lang="nl-NL" sz="1400" dirty="0" smtClean="0"/>
              <a:t>Task Uncertainty</a:t>
            </a:r>
            <a:endParaRPr lang="nl-NL" sz="1400" dirty="0"/>
          </a:p>
        </p:txBody>
      </p:sp>
      <p:sp>
        <p:nvSpPr>
          <p:cNvPr id="2" name="Tekstvak 1"/>
          <p:cNvSpPr txBox="1"/>
          <p:nvPr/>
        </p:nvSpPr>
        <p:spPr>
          <a:xfrm>
            <a:off x="134470" y="5531614"/>
            <a:ext cx="1457738" cy="646331"/>
          </a:xfrm>
          <a:prstGeom prst="rect">
            <a:avLst/>
          </a:prstGeom>
          <a:noFill/>
          <a:ln w="95250">
            <a:solidFill>
              <a:schemeClr val="bg2">
                <a:lumMod val="10000"/>
              </a:schemeClr>
            </a:solidFill>
          </a:ln>
        </p:spPr>
        <p:txBody>
          <a:bodyPr wrap="none" rtlCol="0">
            <a:spAutoFit/>
          </a:bodyPr>
          <a:lstStyle/>
          <a:p>
            <a:pPr algn="ctr"/>
            <a:r>
              <a:rPr lang="nl-NL" b="1" dirty="0" smtClean="0">
                <a:solidFill>
                  <a:srgbClr val="FF0000"/>
                </a:solidFill>
              </a:rPr>
              <a:t>Knowledge-</a:t>
            </a:r>
          </a:p>
          <a:p>
            <a:pPr algn="ctr"/>
            <a:r>
              <a:rPr lang="nl-NL" b="1" dirty="0" smtClean="0">
                <a:solidFill>
                  <a:srgbClr val="FF0000"/>
                </a:solidFill>
              </a:rPr>
              <a:t>management</a:t>
            </a:r>
            <a:endParaRPr lang="nl-NL" b="1" dirty="0">
              <a:solidFill>
                <a:srgbClr val="FF0000"/>
              </a:solidFill>
            </a:endParaRPr>
          </a:p>
        </p:txBody>
      </p:sp>
      <p:cxnSp>
        <p:nvCxnSpPr>
          <p:cNvPr id="4" name="Gebogen verbindingslijn 3"/>
          <p:cNvCxnSpPr>
            <a:stCxn id="2" idx="0"/>
          </p:cNvCxnSpPr>
          <p:nvPr/>
        </p:nvCxnSpPr>
        <p:spPr>
          <a:xfrm rot="5400000" flipH="1" flipV="1">
            <a:off x="-528717" y="3297948"/>
            <a:ext cx="3625723" cy="841610"/>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9" name="Gebogen verbindingslijn 18"/>
          <p:cNvCxnSpPr>
            <a:stCxn id="2" idx="3"/>
            <a:endCxn id="18" idx="2"/>
          </p:cNvCxnSpPr>
          <p:nvPr/>
        </p:nvCxnSpPr>
        <p:spPr>
          <a:xfrm flipV="1">
            <a:off x="1592208" y="4931852"/>
            <a:ext cx="2954353" cy="922928"/>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sp>
        <p:nvSpPr>
          <p:cNvPr id="3" name="Boog 2"/>
          <p:cNvSpPr/>
          <p:nvPr/>
        </p:nvSpPr>
        <p:spPr>
          <a:xfrm>
            <a:off x="-1495439" y="818542"/>
            <a:ext cx="7606379" cy="9364758"/>
          </a:xfrm>
          <a:prstGeom prst="arc">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0" name="Tekstvak 19"/>
          <p:cNvSpPr txBox="1"/>
          <p:nvPr/>
        </p:nvSpPr>
        <p:spPr>
          <a:xfrm>
            <a:off x="7032561" y="813828"/>
            <a:ext cx="1586229" cy="646331"/>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3">
                    <a:lumMod val="50000"/>
                  </a:schemeClr>
                </a:solidFill>
              </a:rPr>
              <a:t>Organizational</a:t>
            </a:r>
          </a:p>
          <a:p>
            <a:pPr algn="ctr"/>
            <a:r>
              <a:rPr lang="nl-NL" b="1" dirty="0" smtClean="0">
                <a:solidFill>
                  <a:schemeClr val="accent3">
                    <a:lumMod val="50000"/>
                  </a:schemeClr>
                </a:solidFill>
              </a:rPr>
              <a:t>design</a:t>
            </a:r>
            <a:endParaRPr lang="nl-NL" b="1" dirty="0">
              <a:solidFill>
                <a:schemeClr val="accent3">
                  <a:lumMod val="50000"/>
                </a:schemeClr>
              </a:solidFill>
            </a:endParaRPr>
          </a:p>
        </p:txBody>
      </p:sp>
      <p:cxnSp>
        <p:nvCxnSpPr>
          <p:cNvPr id="21" name="Gebogen verbindingslijn 20"/>
          <p:cNvCxnSpPr>
            <a:endCxn id="20" idx="2"/>
          </p:cNvCxnSpPr>
          <p:nvPr/>
        </p:nvCxnSpPr>
        <p:spPr>
          <a:xfrm flipV="1">
            <a:off x="5496725" y="1460159"/>
            <a:ext cx="2328951" cy="1541560"/>
          </a:xfrm>
          <a:prstGeom prst="bentConnector2">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22" name="Tekstvak 21"/>
          <p:cNvSpPr txBox="1"/>
          <p:nvPr/>
        </p:nvSpPr>
        <p:spPr>
          <a:xfrm rot="16200000">
            <a:off x="1348542" y="1493400"/>
            <a:ext cx="1082145" cy="369332"/>
          </a:xfrm>
          <a:prstGeom prst="rect">
            <a:avLst/>
          </a:prstGeom>
          <a:noFill/>
        </p:spPr>
        <p:txBody>
          <a:bodyPr wrap="square" rtlCol="0">
            <a:spAutoFit/>
          </a:bodyPr>
          <a:lstStyle/>
          <a:p>
            <a:r>
              <a:rPr lang="nl-NL" b="1" dirty="0" smtClean="0"/>
              <a:t>Purpose</a:t>
            </a:r>
            <a:endParaRPr lang="nl-NL" b="1" dirty="0"/>
          </a:p>
        </p:txBody>
      </p:sp>
      <p:sp>
        <p:nvSpPr>
          <p:cNvPr id="7" name="Footer Placeholder 6"/>
          <p:cNvSpPr>
            <a:spLocks noGrp="1"/>
          </p:cNvSpPr>
          <p:nvPr>
            <p:ph type="ftr" sz="quarter" idx="11"/>
          </p:nvPr>
        </p:nvSpPr>
        <p:spPr/>
        <p:txBody>
          <a:bodyPr/>
          <a:lstStyle/>
          <a:p>
            <a:r>
              <a:rPr lang="nl-NL" smtClean="0"/>
              <a:t>Inter-Organization STS Design Session </a:t>
            </a:r>
            <a:endParaRPr lang="nl-NL"/>
          </a:p>
        </p:txBody>
      </p:sp>
      <p:sp>
        <p:nvSpPr>
          <p:cNvPr id="8" name="Slide Number Placeholder 7"/>
          <p:cNvSpPr>
            <a:spLocks noGrp="1"/>
          </p:cNvSpPr>
          <p:nvPr>
            <p:ph type="sldNum" sz="quarter" idx="12"/>
          </p:nvPr>
        </p:nvSpPr>
        <p:spPr/>
        <p:txBody>
          <a:bodyPr/>
          <a:lstStyle/>
          <a:p>
            <a:fld id="{E8567584-0439-FB47-9767-EA8688DE7E18}" type="slidenum">
              <a:rPr lang="nl-NL" smtClean="0"/>
              <a:t>45</a:t>
            </a:fld>
            <a:endParaRPr lang="nl-NL"/>
          </a:p>
        </p:txBody>
      </p:sp>
      <p:sp>
        <p:nvSpPr>
          <p:cNvPr id="10" name="Date Placeholder 9"/>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2783056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smtClean="0"/>
              <a:t>19-9-2014</a:t>
            </a:r>
            <a:endParaRPr lang="nl-NL"/>
          </a:p>
        </p:txBody>
      </p:sp>
      <p:sp>
        <p:nvSpPr>
          <p:cNvPr id="3" name="Tijdelijke aanduiding voor voettekst 2"/>
          <p:cNvSpPr>
            <a:spLocks noGrp="1"/>
          </p:cNvSpPr>
          <p:nvPr>
            <p:ph type="ftr" sz="quarter" idx="11"/>
          </p:nvPr>
        </p:nvSpPr>
        <p:spPr/>
        <p:txBody>
          <a:bodyPr/>
          <a:lstStyle/>
          <a:p>
            <a:r>
              <a:rPr lang="nl-NL" smtClean="0"/>
              <a:t>Inter-Organization STS Design Session </a:t>
            </a:r>
            <a:endParaRPr lang="nl-NL"/>
          </a:p>
        </p:txBody>
      </p:sp>
      <p:sp>
        <p:nvSpPr>
          <p:cNvPr id="4" name="Tijdelijke aanduiding voor dianummer 3"/>
          <p:cNvSpPr>
            <a:spLocks noGrp="1"/>
          </p:cNvSpPr>
          <p:nvPr>
            <p:ph type="sldNum" sz="quarter" idx="12"/>
          </p:nvPr>
        </p:nvSpPr>
        <p:spPr/>
        <p:txBody>
          <a:bodyPr/>
          <a:lstStyle/>
          <a:p>
            <a:fld id="{E8567584-0439-FB47-9767-EA8688DE7E18}" type="slidenum">
              <a:rPr lang="nl-NL" smtClean="0"/>
              <a:t>46</a:t>
            </a:fld>
            <a:endParaRPr lang="nl-NL"/>
          </a:p>
        </p:txBody>
      </p:sp>
      <p:pic>
        <p:nvPicPr>
          <p:cNvPr id="6" name="Afbeelding 5"/>
          <p:cNvPicPr>
            <a:picLocks noChangeAspect="1"/>
          </p:cNvPicPr>
          <p:nvPr/>
        </p:nvPicPr>
        <p:blipFill>
          <a:blip r:embed="rId2"/>
          <a:stretch>
            <a:fillRect/>
          </a:stretch>
        </p:blipFill>
        <p:spPr>
          <a:xfrm>
            <a:off x="51505" y="1454717"/>
            <a:ext cx="5078589" cy="3746500"/>
          </a:xfrm>
          <a:prstGeom prst="rect">
            <a:avLst/>
          </a:prstGeom>
        </p:spPr>
      </p:pic>
      <p:pic>
        <p:nvPicPr>
          <p:cNvPr id="7" name="Afbeelding 6"/>
          <p:cNvPicPr>
            <a:picLocks noChangeAspect="1"/>
          </p:cNvPicPr>
          <p:nvPr/>
        </p:nvPicPr>
        <p:blipFill>
          <a:blip r:embed="rId3"/>
          <a:stretch>
            <a:fillRect/>
          </a:stretch>
        </p:blipFill>
        <p:spPr>
          <a:xfrm>
            <a:off x="5130094" y="1454717"/>
            <a:ext cx="3760205" cy="3760205"/>
          </a:xfrm>
          <a:prstGeom prst="rect">
            <a:avLst/>
          </a:prstGeom>
        </p:spPr>
      </p:pic>
      <p:sp>
        <p:nvSpPr>
          <p:cNvPr id="8" name="Rechthoek 7"/>
          <p:cNvSpPr/>
          <p:nvPr/>
        </p:nvSpPr>
        <p:spPr>
          <a:xfrm>
            <a:off x="1981200" y="488682"/>
            <a:ext cx="4572000" cy="461665"/>
          </a:xfrm>
          <a:prstGeom prst="rect">
            <a:avLst/>
          </a:prstGeom>
        </p:spPr>
        <p:txBody>
          <a:bodyPr>
            <a:spAutoFit/>
          </a:bodyPr>
          <a:lstStyle/>
          <a:p>
            <a:r>
              <a:rPr lang="en-US" sz="2400" b="1" dirty="0" smtClean="0"/>
              <a:t>WWF 95 Buyers’ group</a:t>
            </a:r>
            <a:endParaRPr lang="nl-NL" sz="2400" dirty="0"/>
          </a:p>
        </p:txBody>
      </p:sp>
    </p:spTree>
    <p:extLst>
      <p:ext uri="{BB962C8B-B14F-4D97-AF65-F5344CB8AC3E}">
        <p14:creationId xmlns:p14="http://schemas.microsoft.com/office/powerpoint/2010/main" val="260604746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Fourth step: implementing and making progress</a:t>
            </a:r>
            <a:endParaRPr lang="en-US" b="1" dirty="0"/>
          </a:p>
        </p:txBody>
      </p:sp>
      <p:sp>
        <p:nvSpPr>
          <p:cNvPr id="3" name="Tijdelijke aanduiding voor inhoud 2"/>
          <p:cNvSpPr>
            <a:spLocks noGrp="1"/>
          </p:cNvSpPr>
          <p:nvPr>
            <p:ph idx="1"/>
          </p:nvPr>
        </p:nvSpPr>
        <p:spPr/>
        <p:txBody>
          <a:bodyPr>
            <a:normAutofit/>
          </a:bodyPr>
          <a:lstStyle/>
          <a:p>
            <a:endParaRPr lang="en-US" dirty="0" smtClean="0"/>
          </a:p>
          <a:p>
            <a:r>
              <a:rPr lang="en-US" dirty="0" smtClean="0"/>
              <a:t>As more experience becomes available on how to implement sustainable forestry, how can this experience be used to improve and expand sustainable forestry more effectively and efficiently?</a:t>
            </a:r>
          </a:p>
          <a:p>
            <a:pPr marL="0" indent="0">
              <a:buNone/>
            </a:pPr>
            <a:endParaRPr lang="en-US" dirty="0"/>
          </a:p>
          <a:p>
            <a:pPr marL="0" indent="0">
              <a:buNone/>
            </a:pPr>
            <a:r>
              <a:rPr lang="en-US" dirty="0" smtClean="0"/>
              <a:t>=&gt; We need to bring the consumer into the fold!</a:t>
            </a:r>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47</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5644351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39296" y="127554"/>
            <a:ext cx="988989" cy="523220"/>
          </a:xfrm>
          <a:prstGeom prst="rect">
            <a:avLst/>
          </a:prstGeom>
          <a:noFill/>
        </p:spPr>
        <p:txBody>
          <a:bodyPr wrap="none" rtlCol="0">
            <a:spAutoFit/>
          </a:bodyPr>
          <a:lstStyle/>
          <a:p>
            <a:r>
              <a:rPr lang="en-US" sz="1400" dirty="0" smtClean="0"/>
              <a:t>Innovative </a:t>
            </a:r>
          </a:p>
          <a:p>
            <a:pPr algn="ctr"/>
            <a:r>
              <a:rPr lang="en-US" sz="1400" dirty="0" smtClean="0"/>
              <a:t>objectives</a:t>
            </a:r>
            <a:endParaRPr lang="en-US" sz="1400" dirty="0"/>
          </a:p>
        </p:txBody>
      </p:sp>
      <p:sp>
        <p:nvSpPr>
          <p:cNvPr id="10" name="Tekstvak 9"/>
          <p:cNvSpPr txBox="1"/>
          <p:nvPr/>
        </p:nvSpPr>
        <p:spPr>
          <a:xfrm rot="16200000">
            <a:off x="1360617" y="1505475"/>
            <a:ext cx="1057995" cy="369332"/>
          </a:xfrm>
          <a:prstGeom prst="rect">
            <a:avLst/>
          </a:prstGeom>
          <a:noFill/>
        </p:spPr>
        <p:txBody>
          <a:bodyPr wrap="square" rtlCol="0">
            <a:spAutoFit/>
          </a:bodyPr>
          <a:lstStyle/>
          <a:p>
            <a:r>
              <a:rPr lang="nl-NL" b="1" dirty="0" smtClean="0"/>
              <a:t>Purpose</a:t>
            </a:r>
            <a:endParaRPr lang="nl-NL" b="1" dirty="0"/>
          </a:p>
        </p:txBody>
      </p:sp>
      <p:sp>
        <p:nvSpPr>
          <p:cNvPr id="11" name="Tekstvak 10"/>
          <p:cNvSpPr txBox="1"/>
          <p:nvPr/>
        </p:nvSpPr>
        <p:spPr>
          <a:xfrm>
            <a:off x="1103321" y="3420397"/>
            <a:ext cx="1139143"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694952">
            <a:off x="2480889" y="3253321"/>
            <a:ext cx="2076338"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3" name="Tekstvak 12"/>
          <p:cNvSpPr txBox="1"/>
          <p:nvPr/>
        </p:nvSpPr>
        <p:spPr>
          <a:xfrm rot="19685157">
            <a:off x="5000771" y="1711479"/>
            <a:ext cx="1984644" cy="523220"/>
          </a:xfrm>
          <a:prstGeom prst="rect">
            <a:avLst/>
          </a:prstGeom>
          <a:noFill/>
        </p:spPr>
        <p:txBody>
          <a:bodyPr wrap="square" rtlCol="0">
            <a:spAutoFit/>
          </a:bodyPr>
          <a:lstStyle/>
          <a:p>
            <a:pPr algn="r"/>
            <a:r>
              <a:rPr lang="nl-NL" sz="1400" dirty="0" smtClean="0"/>
              <a:t>HIGH level of complexity of social boundaries</a:t>
            </a:r>
          </a:p>
        </p:txBody>
      </p:sp>
      <p:sp>
        <p:nvSpPr>
          <p:cNvPr id="14" name="Tekstvak 13"/>
          <p:cNvSpPr txBox="1"/>
          <p:nvPr/>
        </p:nvSpPr>
        <p:spPr>
          <a:xfrm rot="19653406">
            <a:off x="4020116" y="2101574"/>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717348" y="4575238"/>
            <a:ext cx="1793120" cy="369332"/>
          </a:xfrm>
          <a:prstGeom prst="rect">
            <a:avLst/>
          </a:prstGeom>
          <a:noFill/>
        </p:spPr>
        <p:txBody>
          <a:bodyPr wrap="none" rtlCol="0">
            <a:spAutoFit/>
          </a:bodyPr>
          <a:lstStyle/>
          <a:p>
            <a:r>
              <a:rPr lang="nl-NL" b="1" dirty="0" smtClean="0"/>
              <a:t>Technical System</a:t>
            </a:r>
            <a:endParaRPr lang="nl-NL" b="1" dirty="0"/>
          </a:p>
        </p:txBody>
      </p:sp>
      <p:sp>
        <p:nvSpPr>
          <p:cNvPr id="24" name="Tekstvak 23"/>
          <p:cNvSpPr txBox="1"/>
          <p:nvPr/>
        </p:nvSpPr>
        <p:spPr>
          <a:xfrm rot="1262445">
            <a:off x="5412024" y="5643287"/>
            <a:ext cx="1397883" cy="307777"/>
          </a:xfrm>
          <a:prstGeom prst="rect">
            <a:avLst/>
          </a:prstGeom>
          <a:noFill/>
        </p:spPr>
        <p:txBody>
          <a:bodyPr wrap="none" rtlCol="0">
            <a:spAutoFit/>
          </a:bodyPr>
          <a:lstStyle/>
          <a:p>
            <a:r>
              <a:rPr lang="nl-NL" sz="1400" dirty="0" smtClean="0"/>
              <a:t>Task Uncertainty</a:t>
            </a:r>
            <a:endParaRPr lang="nl-NL" sz="1400" dirty="0"/>
          </a:p>
        </p:txBody>
      </p:sp>
      <p:sp>
        <p:nvSpPr>
          <p:cNvPr id="3" name="Boog 2"/>
          <p:cNvSpPr/>
          <p:nvPr/>
        </p:nvSpPr>
        <p:spPr>
          <a:xfrm>
            <a:off x="-1614799" y="813828"/>
            <a:ext cx="7725740" cy="9369472"/>
          </a:xfrm>
          <a:prstGeom prst="arc">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2" name="Boog 21"/>
          <p:cNvSpPr/>
          <p:nvPr/>
        </p:nvSpPr>
        <p:spPr>
          <a:xfrm>
            <a:off x="-685358" y="1778001"/>
            <a:ext cx="5764924" cy="6783230"/>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Boog 22"/>
          <p:cNvSpPr/>
          <p:nvPr/>
        </p:nvSpPr>
        <p:spPr>
          <a:xfrm>
            <a:off x="134470" y="2620317"/>
            <a:ext cx="4038517" cy="4410621"/>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8" name="Rechte verbindingslijn met pijl 7"/>
          <p:cNvCxnSpPr/>
          <p:nvPr/>
        </p:nvCxnSpPr>
        <p:spPr>
          <a:xfrm flipH="1" flipV="1">
            <a:off x="3911200" y="4694997"/>
            <a:ext cx="2199741" cy="836618"/>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p:nvPr/>
        </p:nvCxnSpPr>
        <p:spPr>
          <a:xfrm>
            <a:off x="1753264" y="855943"/>
            <a:ext cx="0" cy="2145776"/>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kstvak 31"/>
          <p:cNvSpPr txBox="1"/>
          <p:nvPr/>
        </p:nvSpPr>
        <p:spPr>
          <a:xfrm>
            <a:off x="963715" y="5531615"/>
            <a:ext cx="2221131" cy="646331"/>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6">
                    <a:lumMod val="75000"/>
                  </a:schemeClr>
                </a:solidFill>
              </a:rPr>
              <a:t>Progress in </a:t>
            </a:r>
          </a:p>
          <a:p>
            <a:pPr algn="ctr"/>
            <a:r>
              <a:rPr lang="en-US" b="1" dirty="0" smtClean="0">
                <a:solidFill>
                  <a:schemeClr val="accent6">
                    <a:lumMod val="75000"/>
                  </a:schemeClr>
                </a:solidFill>
              </a:rPr>
              <a:t>goal accomplishment</a:t>
            </a:r>
            <a:endParaRPr lang="en-US" b="1" dirty="0">
              <a:solidFill>
                <a:schemeClr val="accent6">
                  <a:lumMod val="75000"/>
                </a:schemeClr>
              </a:solidFill>
            </a:endParaRPr>
          </a:p>
        </p:txBody>
      </p:sp>
      <p:cxnSp>
        <p:nvCxnSpPr>
          <p:cNvPr id="33" name="Gebogen verbindingslijn 32"/>
          <p:cNvCxnSpPr>
            <a:stCxn id="10" idx="0"/>
            <a:endCxn id="32" idx="1"/>
          </p:cNvCxnSpPr>
          <p:nvPr/>
        </p:nvCxnSpPr>
        <p:spPr>
          <a:xfrm rot="10800000" flipV="1">
            <a:off x="963715" y="1690141"/>
            <a:ext cx="741234" cy="4164640"/>
          </a:xfrm>
          <a:prstGeom prst="bentConnector3">
            <a:avLst>
              <a:gd name="adj1" fmla="val 130840"/>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Gebogen verbindingslijn 36"/>
          <p:cNvCxnSpPr>
            <a:stCxn id="18" idx="2"/>
            <a:endCxn id="32" idx="3"/>
          </p:cNvCxnSpPr>
          <p:nvPr/>
        </p:nvCxnSpPr>
        <p:spPr>
          <a:xfrm rot="5400000">
            <a:off x="3404240" y="4712459"/>
            <a:ext cx="922929" cy="1361715"/>
          </a:xfrm>
          <a:prstGeom prst="bentConnector2">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48</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6722160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39296" y="127554"/>
            <a:ext cx="988989" cy="523220"/>
          </a:xfrm>
          <a:prstGeom prst="rect">
            <a:avLst/>
          </a:prstGeom>
          <a:noFill/>
        </p:spPr>
        <p:txBody>
          <a:bodyPr wrap="none" rtlCol="0">
            <a:spAutoFit/>
          </a:bodyPr>
          <a:lstStyle/>
          <a:p>
            <a:r>
              <a:rPr lang="en-US" sz="1400" dirty="0" smtClean="0"/>
              <a:t>Innovative </a:t>
            </a:r>
          </a:p>
          <a:p>
            <a:pPr algn="ctr"/>
            <a:r>
              <a:rPr lang="en-US" sz="1400" dirty="0" smtClean="0"/>
              <a:t>objectives</a:t>
            </a:r>
            <a:endParaRPr lang="en-US" sz="1400" dirty="0"/>
          </a:p>
        </p:txBody>
      </p:sp>
      <p:sp>
        <p:nvSpPr>
          <p:cNvPr id="10" name="Tekstvak 9"/>
          <p:cNvSpPr txBox="1"/>
          <p:nvPr/>
        </p:nvSpPr>
        <p:spPr>
          <a:xfrm rot="16200000">
            <a:off x="1360617" y="1505475"/>
            <a:ext cx="1057995" cy="369332"/>
          </a:xfrm>
          <a:prstGeom prst="rect">
            <a:avLst/>
          </a:prstGeom>
          <a:noFill/>
        </p:spPr>
        <p:txBody>
          <a:bodyPr wrap="square" rtlCol="0">
            <a:spAutoFit/>
          </a:bodyPr>
          <a:lstStyle/>
          <a:p>
            <a:r>
              <a:rPr lang="nl-NL" b="1" dirty="0" smtClean="0"/>
              <a:t>Purpose</a:t>
            </a:r>
            <a:endParaRPr lang="nl-NL" b="1" dirty="0"/>
          </a:p>
        </p:txBody>
      </p:sp>
      <p:sp>
        <p:nvSpPr>
          <p:cNvPr id="11" name="Tekstvak 10"/>
          <p:cNvSpPr txBox="1"/>
          <p:nvPr/>
        </p:nvSpPr>
        <p:spPr>
          <a:xfrm>
            <a:off x="1103321" y="3420397"/>
            <a:ext cx="1139143"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694952">
            <a:off x="2480889" y="3253321"/>
            <a:ext cx="2076338"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3" name="Tekstvak 12"/>
          <p:cNvSpPr txBox="1"/>
          <p:nvPr/>
        </p:nvSpPr>
        <p:spPr>
          <a:xfrm rot="19685157">
            <a:off x="5000771" y="1711479"/>
            <a:ext cx="1984644" cy="523220"/>
          </a:xfrm>
          <a:prstGeom prst="rect">
            <a:avLst/>
          </a:prstGeom>
          <a:noFill/>
        </p:spPr>
        <p:txBody>
          <a:bodyPr wrap="square" rtlCol="0">
            <a:spAutoFit/>
          </a:bodyPr>
          <a:lstStyle/>
          <a:p>
            <a:pPr algn="r"/>
            <a:r>
              <a:rPr lang="nl-NL" sz="1400" dirty="0" smtClean="0"/>
              <a:t>HIGH level of complexity of social boundaries</a:t>
            </a:r>
          </a:p>
        </p:txBody>
      </p:sp>
      <p:sp>
        <p:nvSpPr>
          <p:cNvPr id="14" name="Tekstvak 13"/>
          <p:cNvSpPr txBox="1"/>
          <p:nvPr/>
        </p:nvSpPr>
        <p:spPr>
          <a:xfrm rot="19653406">
            <a:off x="4020116" y="2101574"/>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717348" y="4575238"/>
            <a:ext cx="1793120" cy="369332"/>
          </a:xfrm>
          <a:prstGeom prst="rect">
            <a:avLst/>
          </a:prstGeom>
          <a:noFill/>
        </p:spPr>
        <p:txBody>
          <a:bodyPr wrap="none" rtlCol="0">
            <a:spAutoFit/>
          </a:bodyPr>
          <a:lstStyle/>
          <a:p>
            <a:r>
              <a:rPr lang="nl-NL" b="1" dirty="0" smtClean="0"/>
              <a:t>Technical System</a:t>
            </a:r>
            <a:endParaRPr lang="nl-NL" b="1" dirty="0"/>
          </a:p>
        </p:txBody>
      </p:sp>
      <p:sp>
        <p:nvSpPr>
          <p:cNvPr id="24" name="Tekstvak 23"/>
          <p:cNvSpPr txBox="1"/>
          <p:nvPr/>
        </p:nvSpPr>
        <p:spPr>
          <a:xfrm rot="1262445">
            <a:off x="5412024" y="5643287"/>
            <a:ext cx="1397883" cy="307777"/>
          </a:xfrm>
          <a:prstGeom prst="rect">
            <a:avLst/>
          </a:prstGeom>
          <a:noFill/>
        </p:spPr>
        <p:txBody>
          <a:bodyPr wrap="none" rtlCol="0">
            <a:spAutoFit/>
          </a:bodyPr>
          <a:lstStyle/>
          <a:p>
            <a:r>
              <a:rPr lang="nl-NL" sz="1400" dirty="0" smtClean="0"/>
              <a:t>Task Uncertainty</a:t>
            </a:r>
            <a:endParaRPr lang="nl-NL" sz="1400" dirty="0"/>
          </a:p>
        </p:txBody>
      </p:sp>
      <p:sp>
        <p:nvSpPr>
          <p:cNvPr id="3" name="Boog 2"/>
          <p:cNvSpPr/>
          <p:nvPr/>
        </p:nvSpPr>
        <p:spPr>
          <a:xfrm>
            <a:off x="-1614799" y="813828"/>
            <a:ext cx="7725740" cy="9369472"/>
          </a:xfrm>
          <a:prstGeom prst="arc">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2" name="Boog 21"/>
          <p:cNvSpPr/>
          <p:nvPr/>
        </p:nvSpPr>
        <p:spPr>
          <a:xfrm>
            <a:off x="-685358" y="1778001"/>
            <a:ext cx="5764924" cy="6783230"/>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Boog 22"/>
          <p:cNvSpPr/>
          <p:nvPr/>
        </p:nvSpPr>
        <p:spPr>
          <a:xfrm>
            <a:off x="134470" y="2620317"/>
            <a:ext cx="4038517" cy="4410621"/>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8" name="Rechte verbindingslijn met pijl 7"/>
          <p:cNvCxnSpPr/>
          <p:nvPr/>
        </p:nvCxnSpPr>
        <p:spPr>
          <a:xfrm flipH="1" flipV="1">
            <a:off x="3911200" y="4694997"/>
            <a:ext cx="2199741" cy="836618"/>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p:nvPr/>
        </p:nvCxnSpPr>
        <p:spPr>
          <a:xfrm>
            <a:off x="1753264" y="855943"/>
            <a:ext cx="0" cy="2145776"/>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kstvak 31"/>
          <p:cNvSpPr txBox="1"/>
          <p:nvPr/>
        </p:nvSpPr>
        <p:spPr>
          <a:xfrm>
            <a:off x="963715" y="5531615"/>
            <a:ext cx="2221131" cy="646331"/>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6">
                    <a:lumMod val="75000"/>
                  </a:schemeClr>
                </a:solidFill>
              </a:rPr>
              <a:t>Progress in </a:t>
            </a:r>
          </a:p>
          <a:p>
            <a:pPr algn="ctr"/>
            <a:r>
              <a:rPr lang="en-US" b="1" dirty="0" smtClean="0">
                <a:solidFill>
                  <a:schemeClr val="accent6">
                    <a:lumMod val="75000"/>
                  </a:schemeClr>
                </a:solidFill>
              </a:rPr>
              <a:t>goal accomplishment</a:t>
            </a:r>
            <a:endParaRPr lang="en-US" b="1" dirty="0">
              <a:solidFill>
                <a:schemeClr val="accent6">
                  <a:lumMod val="75000"/>
                </a:schemeClr>
              </a:solidFill>
            </a:endParaRPr>
          </a:p>
        </p:txBody>
      </p:sp>
      <p:cxnSp>
        <p:nvCxnSpPr>
          <p:cNvPr id="33" name="Gebogen verbindingslijn 32"/>
          <p:cNvCxnSpPr>
            <a:stCxn id="10" idx="0"/>
            <a:endCxn id="32" idx="1"/>
          </p:cNvCxnSpPr>
          <p:nvPr/>
        </p:nvCxnSpPr>
        <p:spPr>
          <a:xfrm rot="10800000" flipV="1">
            <a:off x="963715" y="1690141"/>
            <a:ext cx="741234" cy="4164640"/>
          </a:xfrm>
          <a:prstGeom prst="bentConnector3">
            <a:avLst>
              <a:gd name="adj1" fmla="val 130840"/>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Gebogen verbindingslijn 36"/>
          <p:cNvCxnSpPr>
            <a:stCxn id="18" idx="2"/>
            <a:endCxn id="32" idx="3"/>
          </p:cNvCxnSpPr>
          <p:nvPr/>
        </p:nvCxnSpPr>
        <p:spPr>
          <a:xfrm rot="5400000">
            <a:off x="3404240" y="4712459"/>
            <a:ext cx="922929" cy="1361715"/>
          </a:xfrm>
          <a:prstGeom prst="bentConnector2">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49</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pic>
        <p:nvPicPr>
          <p:cNvPr id="17" name="Afbeelding 16"/>
          <p:cNvPicPr>
            <a:picLocks noChangeAspect="1"/>
          </p:cNvPicPr>
          <p:nvPr/>
        </p:nvPicPr>
        <p:blipFill>
          <a:blip r:embed="rId3"/>
          <a:stretch>
            <a:fillRect/>
          </a:stretch>
        </p:blipFill>
        <p:spPr>
          <a:xfrm>
            <a:off x="5275272" y="1183316"/>
            <a:ext cx="1489056" cy="992704"/>
          </a:xfrm>
          <a:prstGeom prst="rect">
            <a:avLst/>
          </a:prstGeom>
        </p:spPr>
      </p:pic>
      <p:pic>
        <p:nvPicPr>
          <p:cNvPr id="19" name="Afbeelding 18"/>
          <p:cNvPicPr>
            <a:picLocks noChangeAspect="1"/>
          </p:cNvPicPr>
          <p:nvPr/>
        </p:nvPicPr>
        <p:blipFill>
          <a:blip r:embed="rId4"/>
          <a:stretch>
            <a:fillRect/>
          </a:stretch>
        </p:blipFill>
        <p:spPr>
          <a:xfrm>
            <a:off x="3312535" y="1356643"/>
            <a:ext cx="1699934" cy="961879"/>
          </a:xfrm>
          <a:prstGeom prst="rect">
            <a:avLst/>
          </a:prstGeom>
        </p:spPr>
      </p:pic>
      <p:pic>
        <p:nvPicPr>
          <p:cNvPr id="20" name="Afbeelding 19"/>
          <p:cNvPicPr>
            <a:picLocks noChangeAspect="1"/>
          </p:cNvPicPr>
          <p:nvPr/>
        </p:nvPicPr>
        <p:blipFill>
          <a:blip r:embed="rId5"/>
          <a:stretch>
            <a:fillRect/>
          </a:stretch>
        </p:blipFill>
        <p:spPr>
          <a:xfrm>
            <a:off x="2766514" y="2600266"/>
            <a:ext cx="1143000" cy="1143000"/>
          </a:xfrm>
          <a:prstGeom prst="rect">
            <a:avLst/>
          </a:prstGeom>
        </p:spPr>
      </p:pic>
      <p:pic>
        <p:nvPicPr>
          <p:cNvPr id="21" name="Afbeelding 20"/>
          <p:cNvPicPr>
            <a:picLocks noChangeAspect="1"/>
          </p:cNvPicPr>
          <p:nvPr/>
        </p:nvPicPr>
        <p:blipFill>
          <a:blip r:embed="rId6"/>
          <a:stretch>
            <a:fillRect/>
          </a:stretch>
        </p:blipFill>
        <p:spPr>
          <a:xfrm>
            <a:off x="5125854" y="2202129"/>
            <a:ext cx="996821" cy="1599178"/>
          </a:xfrm>
          <a:prstGeom prst="rect">
            <a:avLst/>
          </a:prstGeom>
        </p:spPr>
      </p:pic>
      <p:pic>
        <p:nvPicPr>
          <p:cNvPr id="25" name="Afbeelding 24"/>
          <p:cNvPicPr>
            <a:picLocks noChangeAspect="1"/>
          </p:cNvPicPr>
          <p:nvPr/>
        </p:nvPicPr>
        <p:blipFill>
          <a:blip r:embed="rId7"/>
          <a:stretch>
            <a:fillRect/>
          </a:stretch>
        </p:blipFill>
        <p:spPr>
          <a:xfrm>
            <a:off x="3669839" y="3636430"/>
            <a:ext cx="1846228" cy="1013079"/>
          </a:xfrm>
          <a:prstGeom prst="rect">
            <a:avLst/>
          </a:prstGeom>
        </p:spPr>
      </p:pic>
      <p:pic>
        <p:nvPicPr>
          <p:cNvPr id="26" name="Afbeelding 25"/>
          <p:cNvPicPr>
            <a:picLocks noChangeAspect="1"/>
          </p:cNvPicPr>
          <p:nvPr/>
        </p:nvPicPr>
        <p:blipFill>
          <a:blip r:embed="rId8"/>
          <a:stretch>
            <a:fillRect/>
          </a:stretch>
        </p:blipFill>
        <p:spPr>
          <a:xfrm>
            <a:off x="3887054" y="2318522"/>
            <a:ext cx="1087168" cy="1081564"/>
          </a:xfrm>
          <a:prstGeom prst="rect">
            <a:avLst/>
          </a:prstGeom>
        </p:spPr>
      </p:pic>
    </p:spTree>
    <p:extLst>
      <p:ext uri="{BB962C8B-B14F-4D97-AF65-F5344CB8AC3E}">
        <p14:creationId xmlns:p14="http://schemas.microsoft.com/office/powerpoint/2010/main" val="3152418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Philosophy about Model Building</a:t>
            </a:r>
            <a:endParaRPr lang="en-US" sz="3600" b="1" dirty="0"/>
          </a:p>
        </p:txBody>
      </p:sp>
      <p:sp>
        <p:nvSpPr>
          <p:cNvPr id="3" name="TextBox 2"/>
          <p:cNvSpPr txBox="1"/>
          <p:nvPr/>
        </p:nvSpPr>
        <p:spPr>
          <a:xfrm>
            <a:off x="457200" y="1277257"/>
            <a:ext cx="8229600" cy="4708981"/>
          </a:xfrm>
          <a:prstGeom prst="rect">
            <a:avLst/>
          </a:prstGeom>
          <a:noFill/>
        </p:spPr>
        <p:txBody>
          <a:bodyPr wrap="square" rtlCol="0">
            <a:spAutoFit/>
          </a:bodyPr>
          <a:lstStyle/>
          <a:p>
            <a:r>
              <a:rPr lang="en-US" sz="2000" dirty="0" smtClean="0"/>
              <a:t>We have built this prototype based on three beliefs about models:</a:t>
            </a:r>
          </a:p>
          <a:p>
            <a:endParaRPr lang="en-US" sz="2000" dirty="0" smtClean="0"/>
          </a:p>
          <a:p>
            <a:pPr marL="342900" indent="-342900">
              <a:buFont typeface="Arial" panose="020B0604020202020204" pitchFamily="34" charset="0"/>
              <a:buChar char="•"/>
            </a:pPr>
            <a:r>
              <a:rPr lang="en-US" sz="2000" b="1" dirty="0" smtClean="0"/>
              <a:t>Agility</a:t>
            </a:r>
          </a:p>
          <a:p>
            <a:r>
              <a:rPr lang="en-US" sz="2000" dirty="0"/>
              <a:t>	</a:t>
            </a:r>
            <a:r>
              <a:rPr lang="en-US" sz="2000" dirty="0" smtClean="0"/>
              <a:t>Models should be built with </a:t>
            </a:r>
            <a:r>
              <a:rPr lang="en-US" sz="2000" u="sng" dirty="0"/>
              <a:t>minimal critical </a:t>
            </a:r>
            <a:r>
              <a:rPr lang="en-US" sz="2000" u="sng" dirty="0" smtClean="0"/>
              <a:t>specifications </a:t>
            </a:r>
            <a:r>
              <a:rPr lang="en-US" sz="2000" dirty="0" smtClean="0"/>
              <a:t> as 	experiments. We use the model to better understand our design 	actions, learn from the results and </a:t>
            </a:r>
            <a:r>
              <a:rPr lang="en-US" sz="2000" i="1" dirty="0" smtClean="0"/>
              <a:t>iterate the model 	again</a:t>
            </a:r>
            <a:r>
              <a:rPr lang="en-US" sz="2000" dirty="0" smtClean="0"/>
              <a:t>. 	</a:t>
            </a:r>
          </a:p>
          <a:p>
            <a:endParaRPr lang="en-US" sz="2000" dirty="0" smtClean="0"/>
          </a:p>
          <a:p>
            <a:pPr marL="342900" indent="-342900">
              <a:buFont typeface="Arial" panose="020B0604020202020204" pitchFamily="34" charset="0"/>
              <a:buChar char="•"/>
            </a:pPr>
            <a:r>
              <a:rPr lang="en-US" sz="2000" b="1" dirty="0" smtClean="0"/>
              <a:t>Transparency</a:t>
            </a:r>
          </a:p>
          <a:p>
            <a:r>
              <a:rPr lang="en-US" sz="2000" dirty="0"/>
              <a:t>	</a:t>
            </a:r>
            <a:r>
              <a:rPr lang="en-US" sz="2000" dirty="0" smtClean="0"/>
              <a:t>All models contain assumptions. If the models are to be trusted and 	used, these assumptions must be made clear.</a:t>
            </a:r>
          </a:p>
          <a:p>
            <a:endParaRPr lang="en-US" sz="2000" dirty="0" smtClean="0"/>
          </a:p>
          <a:p>
            <a:pPr marL="342900" indent="-342900">
              <a:buFont typeface="Arial" panose="020B0604020202020204" pitchFamily="34" charset="0"/>
              <a:buChar char="•"/>
            </a:pPr>
            <a:r>
              <a:rPr lang="en-US" sz="2000" b="1" dirty="0" smtClean="0"/>
              <a:t>Integration</a:t>
            </a:r>
          </a:p>
          <a:p>
            <a:r>
              <a:rPr lang="en-US" sz="2000" dirty="0"/>
              <a:t>	</a:t>
            </a:r>
            <a:r>
              <a:rPr lang="en-US" sz="2000" dirty="0" smtClean="0"/>
              <a:t>Models need to be built on good theoretical foundations, e.g. STS theory, 	but at the same time we need to be open to different “how's” (</a:t>
            </a:r>
            <a:r>
              <a:rPr lang="en-US" sz="2000" dirty="0"/>
              <a:t>methods </a:t>
            </a:r>
            <a:r>
              <a:rPr lang="en-US" sz="2000" dirty="0" smtClean="0"/>
              <a:t>	and tools) for applying the model as each design is unique to its context.</a:t>
            </a:r>
            <a:endParaRPr lang="en-US" sz="2000" dirty="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5</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8181417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7554"/>
            <a:ext cx="8229600" cy="1670276"/>
          </a:xfrm>
        </p:spPr>
        <p:txBody>
          <a:bodyPr>
            <a:normAutofit/>
          </a:bodyPr>
          <a:lstStyle/>
          <a:p>
            <a:r>
              <a:rPr lang="en-US" b="1" dirty="0" smtClean="0"/>
              <a:t>Fifth step: adapting the design of the collaborative structure</a:t>
            </a:r>
            <a:endParaRPr lang="en-US" b="1" dirty="0"/>
          </a:p>
        </p:txBody>
      </p:sp>
      <p:sp>
        <p:nvSpPr>
          <p:cNvPr id="3" name="Tijdelijke aanduiding voor inhoud 2"/>
          <p:cNvSpPr>
            <a:spLocks noGrp="1"/>
          </p:cNvSpPr>
          <p:nvPr>
            <p:ph idx="1"/>
          </p:nvPr>
        </p:nvSpPr>
        <p:spPr>
          <a:xfrm>
            <a:off x="457200" y="2093677"/>
            <a:ext cx="8229600" cy="4349758"/>
          </a:xfrm>
        </p:spPr>
        <p:txBody>
          <a:bodyPr>
            <a:normAutofit/>
          </a:bodyPr>
          <a:lstStyle/>
          <a:p>
            <a:r>
              <a:rPr lang="en-US" dirty="0"/>
              <a:t>Some initiatives immediately took on </a:t>
            </a:r>
            <a:r>
              <a:rPr lang="en-US" dirty="0" err="1"/>
              <a:t>bord</a:t>
            </a:r>
            <a:r>
              <a:rPr lang="en-US" dirty="0"/>
              <a:t> </a:t>
            </a:r>
            <a:r>
              <a:rPr lang="en-US" dirty="0" smtClean="0"/>
              <a:t>independent certification</a:t>
            </a:r>
            <a:r>
              <a:rPr lang="en-US" dirty="0"/>
              <a:t>, other did not</a:t>
            </a:r>
          </a:p>
          <a:p>
            <a:r>
              <a:rPr lang="en-US" dirty="0"/>
              <a:t>Some schemes had strict performance-based metrics, other did not</a:t>
            </a:r>
          </a:p>
          <a:p>
            <a:r>
              <a:rPr lang="en-US" dirty="0" smtClean="0"/>
              <a:t>Some schemes required field inspection by independent auditors, others did not</a:t>
            </a:r>
          </a:p>
          <a:p>
            <a:r>
              <a:rPr lang="en-US" dirty="0" smtClean="0"/>
              <a:t>Some initiatives invited stakeholders into the development of standards, others did not…</a:t>
            </a:r>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50</a:t>
            </a:fld>
            <a:endParaRPr lang="nl-NL"/>
          </a:p>
        </p:txBody>
      </p:sp>
      <p:sp>
        <p:nvSpPr>
          <p:cNvPr id="6" name="Date Placeholder 5"/>
          <p:cNvSpPr>
            <a:spLocks noGrp="1"/>
          </p:cNvSpPr>
          <p:nvPr>
            <p:ph type="dt" sz="half" idx="10"/>
          </p:nvPr>
        </p:nvSpPr>
        <p:spPr/>
        <p:txBody>
          <a:bodyPr/>
          <a:lstStyle/>
          <a:p>
            <a:r>
              <a:rPr lang="en-US" dirty="0" smtClean="0"/>
              <a:t>19-9-2014</a:t>
            </a:r>
            <a:endParaRPr lang="nl-NL" dirty="0"/>
          </a:p>
        </p:txBody>
      </p:sp>
    </p:spTree>
    <p:extLst>
      <p:ext uri="{BB962C8B-B14F-4D97-AF65-F5344CB8AC3E}">
        <p14:creationId xmlns:p14="http://schemas.microsoft.com/office/powerpoint/2010/main" val="28405847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39296" y="142068"/>
            <a:ext cx="988989" cy="523220"/>
          </a:xfrm>
          <a:prstGeom prst="rect">
            <a:avLst/>
          </a:prstGeom>
          <a:noFill/>
        </p:spPr>
        <p:txBody>
          <a:bodyPr wrap="none" rtlCol="0">
            <a:spAutoFit/>
          </a:bodyPr>
          <a:lstStyle/>
          <a:p>
            <a:r>
              <a:rPr lang="en-US" sz="1400" dirty="0" smtClean="0"/>
              <a:t>Innovative </a:t>
            </a:r>
          </a:p>
          <a:p>
            <a:pPr algn="ctr"/>
            <a:r>
              <a:rPr lang="en-US" sz="1400" dirty="0" smtClean="0"/>
              <a:t>objectives</a:t>
            </a:r>
            <a:endParaRPr lang="en-US" sz="1400" dirty="0"/>
          </a:p>
        </p:txBody>
      </p:sp>
      <p:sp>
        <p:nvSpPr>
          <p:cNvPr id="11" name="Tekstvak 10"/>
          <p:cNvSpPr txBox="1"/>
          <p:nvPr/>
        </p:nvSpPr>
        <p:spPr>
          <a:xfrm>
            <a:off x="1088807" y="3551023"/>
            <a:ext cx="1139143"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694952">
            <a:off x="2546621" y="3383726"/>
            <a:ext cx="1984632"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3" name="Tekstvak 12"/>
          <p:cNvSpPr txBox="1"/>
          <p:nvPr/>
        </p:nvSpPr>
        <p:spPr>
          <a:xfrm rot="19823913">
            <a:off x="5117047" y="1635996"/>
            <a:ext cx="2118735" cy="523220"/>
          </a:xfrm>
          <a:prstGeom prst="rect">
            <a:avLst/>
          </a:prstGeom>
          <a:noFill/>
        </p:spPr>
        <p:txBody>
          <a:bodyPr wrap="square" rtlCol="0">
            <a:spAutoFit/>
          </a:bodyPr>
          <a:lstStyle/>
          <a:p>
            <a:r>
              <a:rPr lang="nl-NL" sz="1400" dirty="0" smtClean="0"/>
              <a:t>HIGH level of complexity of social boundaries</a:t>
            </a:r>
          </a:p>
        </p:txBody>
      </p:sp>
      <p:sp>
        <p:nvSpPr>
          <p:cNvPr id="14" name="Tekstvak 13"/>
          <p:cNvSpPr txBox="1"/>
          <p:nvPr/>
        </p:nvSpPr>
        <p:spPr>
          <a:xfrm rot="19653406">
            <a:off x="4005602" y="2087060"/>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717348" y="4575238"/>
            <a:ext cx="1793120" cy="369332"/>
          </a:xfrm>
          <a:prstGeom prst="rect">
            <a:avLst/>
          </a:prstGeom>
          <a:noFill/>
        </p:spPr>
        <p:txBody>
          <a:bodyPr wrap="none" rtlCol="0">
            <a:spAutoFit/>
          </a:bodyPr>
          <a:lstStyle/>
          <a:p>
            <a:r>
              <a:rPr lang="nl-NL" b="1" dirty="0" smtClean="0"/>
              <a:t>Technical System</a:t>
            </a:r>
            <a:endParaRPr lang="nl-NL" b="1" dirty="0"/>
          </a:p>
        </p:txBody>
      </p:sp>
      <p:sp>
        <p:nvSpPr>
          <p:cNvPr id="24" name="Tekstvak 23"/>
          <p:cNvSpPr txBox="1"/>
          <p:nvPr/>
        </p:nvSpPr>
        <p:spPr>
          <a:xfrm rot="1262445">
            <a:off x="5412024" y="5643287"/>
            <a:ext cx="1397883" cy="307777"/>
          </a:xfrm>
          <a:prstGeom prst="rect">
            <a:avLst/>
          </a:prstGeom>
          <a:noFill/>
        </p:spPr>
        <p:txBody>
          <a:bodyPr wrap="none" rtlCol="0">
            <a:spAutoFit/>
          </a:bodyPr>
          <a:lstStyle/>
          <a:p>
            <a:r>
              <a:rPr lang="nl-NL" sz="1400" dirty="0" smtClean="0"/>
              <a:t>Task Uncertainty</a:t>
            </a:r>
            <a:endParaRPr lang="nl-NL" sz="1400" dirty="0"/>
          </a:p>
        </p:txBody>
      </p:sp>
      <p:sp>
        <p:nvSpPr>
          <p:cNvPr id="3" name="Boog 2"/>
          <p:cNvSpPr/>
          <p:nvPr/>
        </p:nvSpPr>
        <p:spPr>
          <a:xfrm>
            <a:off x="-1614799" y="813828"/>
            <a:ext cx="7725740" cy="9369472"/>
          </a:xfrm>
          <a:prstGeom prst="arc">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2" name="Boog 21"/>
          <p:cNvSpPr/>
          <p:nvPr/>
        </p:nvSpPr>
        <p:spPr>
          <a:xfrm>
            <a:off x="-685358" y="1778001"/>
            <a:ext cx="5764924" cy="6783230"/>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Boog 22"/>
          <p:cNvSpPr/>
          <p:nvPr/>
        </p:nvSpPr>
        <p:spPr>
          <a:xfrm>
            <a:off x="134470" y="2620317"/>
            <a:ext cx="4038517" cy="4410621"/>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8" name="Rechte verbindingslijn met pijl 7"/>
          <p:cNvCxnSpPr/>
          <p:nvPr/>
        </p:nvCxnSpPr>
        <p:spPr>
          <a:xfrm flipH="1" flipV="1">
            <a:off x="3911200" y="4694997"/>
            <a:ext cx="2199741" cy="836618"/>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p:nvPr/>
        </p:nvCxnSpPr>
        <p:spPr>
          <a:xfrm>
            <a:off x="1753264" y="855943"/>
            <a:ext cx="0" cy="2145776"/>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kstvak 31"/>
          <p:cNvSpPr txBox="1"/>
          <p:nvPr/>
        </p:nvSpPr>
        <p:spPr>
          <a:xfrm>
            <a:off x="963715" y="5531615"/>
            <a:ext cx="2221131" cy="646331"/>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6">
                    <a:lumMod val="75000"/>
                  </a:schemeClr>
                </a:solidFill>
              </a:rPr>
              <a:t>Progress in </a:t>
            </a:r>
          </a:p>
          <a:p>
            <a:pPr algn="ctr"/>
            <a:r>
              <a:rPr lang="en-US" b="1" dirty="0" smtClean="0">
                <a:solidFill>
                  <a:schemeClr val="accent6">
                    <a:lumMod val="75000"/>
                  </a:schemeClr>
                </a:solidFill>
              </a:rPr>
              <a:t>goal accomplishment</a:t>
            </a:r>
            <a:endParaRPr lang="en-US" b="1" dirty="0">
              <a:solidFill>
                <a:schemeClr val="accent6">
                  <a:lumMod val="75000"/>
                </a:schemeClr>
              </a:solidFill>
            </a:endParaRPr>
          </a:p>
        </p:txBody>
      </p:sp>
      <p:cxnSp>
        <p:nvCxnSpPr>
          <p:cNvPr id="33" name="Gebogen verbindingslijn 32"/>
          <p:cNvCxnSpPr>
            <a:endCxn id="32" idx="1"/>
          </p:cNvCxnSpPr>
          <p:nvPr/>
        </p:nvCxnSpPr>
        <p:spPr>
          <a:xfrm rot="10800000" flipV="1">
            <a:off x="963715" y="1905891"/>
            <a:ext cx="741234" cy="3948890"/>
          </a:xfrm>
          <a:prstGeom prst="bentConnector3">
            <a:avLst>
              <a:gd name="adj1" fmla="val 130840"/>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Gebogen verbindingslijn 36"/>
          <p:cNvCxnSpPr>
            <a:stCxn id="18" idx="2"/>
            <a:endCxn id="32" idx="3"/>
          </p:cNvCxnSpPr>
          <p:nvPr/>
        </p:nvCxnSpPr>
        <p:spPr>
          <a:xfrm rot="5400000">
            <a:off x="3404240" y="4712459"/>
            <a:ext cx="922929" cy="1361715"/>
          </a:xfrm>
          <a:prstGeom prst="bentConnector2">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kstvak 24"/>
          <p:cNvSpPr txBox="1"/>
          <p:nvPr/>
        </p:nvSpPr>
        <p:spPr>
          <a:xfrm rot="16200000">
            <a:off x="1406151" y="1721225"/>
            <a:ext cx="966931" cy="369332"/>
          </a:xfrm>
          <a:prstGeom prst="rect">
            <a:avLst/>
          </a:prstGeom>
          <a:noFill/>
        </p:spPr>
        <p:txBody>
          <a:bodyPr wrap="none" rtlCol="0">
            <a:spAutoFit/>
          </a:bodyPr>
          <a:lstStyle/>
          <a:p>
            <a:r>
              <a:rPr lang="nl-NL" b="1" dirty="0" smtClean="0"/>
              <a:t>Purpose</a:t>
            </a:r>
            <a:endParaRPr lang="nl-NL" b="1" dirty="0"/>
          </a:p>
        </p:txBody>
      </p:sp>
      <p:sp>
        <p:nvSpPr>
          <p:cNvPr id="26" name="Tekstvak 25"/>
          <p:cNvSpPr txBox="1"/>
          <p:nvPr/>
        </p:nvSpPr>
        <p:spPr>
          <a:xfrm>
            <a:off x="7032564" y="813828"/>
            <a:ext cx="1586229" cy="923330"/>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3">
                    <a:lumMod val="50000"/>
                  </a:schemeClr>
                </a:solidFill>
              </a:rPr>
              <a:t>Adapting the </a:t>
            </a:r>
          </a:p>
          <a:p>
            <a:pPr algn="ctr"/>
            <a:r>
              <a:rPr lang="en-US" b="1" dirty="0" smtClean="0">
                <a:solidFill>
                  <a:schemeClr val="accent3">
                    <a:lumMod val="50000"/>
                  </a:schemeClr>
                </a:solidFill>
              </a:rPr>
              <a:t>Organizational</a:t>
            </a:r>
          </a:p>
          <a:p>
            <a:pPr algn="ctr"/>
            <a:r>
              <a:rPr lang="en-US" b="1" dirty="0" smtClean="0">
                <a:solidFill>
                  <a:schemeClr val="accent3">
                    <a:lumMod val="50000"/>
                  </a:schemeClr>
                </a:solidFill>
              </a:rPr>
              <a:t>design</a:t>
            </a:r>
            <a:endParaRPr lang="en-US" b="1" dirty="0">
              <a:solidFill>
                <a:schemeClr val="accent3">
                  <a:lumMod val="50000"/>
                </a:schemeClr>
              </a:solidFill>
            </a:endParaRPr>
          </a:p>
        </p:txBody>
      </p:sp>
      <p:cxnSp>
        <p:nvCxnSpPr>
          <p:cNvPr id="27" name="Gebogen verbindingslijn 26"/>
          <p:cNvCxnSpPr>
            <a:endCxn id="26" idx="2"/>
          </p:cNvCxnSpPr>
          <p:nvPr/>
        </p:nvCxnSpPr>
        <p:spPr>
          <a:xfrm flipV="1">
            <a:off x="5079566" y="1737158"/>
            <a:ext cx="2746113" cy="606018"/>
          </a:xfrm>
          <a:prstGeom prst="bentConnector2">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p:nvPr/>
        </p:nvCxnSpPr>
        <p:spPr>
          <a:xfrm flipH="1">
            <a:off x="3508602" y="2852427"/>
            <a:ext cx="805196" cy="473521"/>
          </a:xfrm>
          <a:prstGeom prst="straightConnector1">
            <a:avLst/>
          </a:prstGeom>
          <a:ln w="635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p:nvPr/>
        </p:nvCxnSpPr>
        <p:spPr>
          <a:xfrm flipH="1">
            <a:off x="4274370" y="2343176"/>
            <a:ext cx="805196" cy="509251"/>
          </a:xfrm>
          <a:prstGeom prst="straightConnector1">
            <a:avLst/>
          </a:prstGeom>
          <a:ln w="635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51</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74071198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Sixth step: knowledge codification and transfer</a:t>
            </a:r>
            <a:endParaRPr lang="en-US" b="1" dirty="0"/>
          </a:p>
        </p:txBody>
      </p:sp>
      <p:sp>
        <p:nvSpPr>
          <p:cNvPr id="3" name="Tijdelijke aanduiding voor inhoud 2"/>
          <p:cNvSpPr>
            <a:spLocks noGrp="1"/>
          </p:cNvSpPr>
          <p:nvPr>
            <p:ph idx="1"/>
          </p:nvPr>
        </p:nvSpPr>
        <p:spPr/>
        <p:txBody>
          <a:bodyPr>
            <a:normAutofit fontScale="92500" lnSpcReduction="20000"/>
          </a:bodyPr>
          <a:lstStyle/>
          <a:p>
            <a:endParaRPr lang="en-US" dirty="0" smtClean="0"/>
          </a:p>
          <a:p>
            <a:r>
              <a:rPr lang="en-US" dirty="0" smtClean="0"/>
              <a:t>Increasing isomorphism in forestry certifications, in order to be credible and viable</a:t>
            </a:r>
          </a:p>
          <a:p>
            <a:pPr lvl="1"/>
            <a:r>
              <a:rPr lang="en-US" dirty="0" smtClean="0"/>
              <a:t>Yes, you need field inspections, and a sound methodology for carrying those out</a:t>
            </a:r>
          </a:p>
          <a:p>
            <a:pPr lvl="1"/>
            <a:r>
              <a:rPr lang="en-US" dirty="0" smtClean="0"/>
              <a:t>Yes, you need to consult with independent stakeholders, and a transparent procedure to show how that is done</a:t>
            </a:r>
          </a:p>
          <a:p>
            <a:pPr lvl="1"/>
            <a:r>
              <a:rPr lang="en-US" dirty="0" smtClean="0"/>
              <a:t>Yes, you need performance-based metrics, and you need a valid and reliable way to measure these</a:t>
            </a:r>
          </a:p>
          <a:p>
            <a:pPr lvl="1"/>
            <a:r>
              <a:rPr lang="en-US" dirty="0" smtClean="0"/>
              <a:t>…</a:t>
            </a:r>
          </a:p>
          <a:p>
            <a:pPr lvl="1"/>
            <a:endParaRPr lang="en-US"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52</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25626915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a:xfrm flipH="1" flipV="1">
            <a:off x="2178015" y="59634"/>
            <a:ext cx="52373" cy="3915116"/>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p:nvPr/>
        </p:nvCxnSpPr>
        <p:spPr>
          <a:xfrm flipV="1">
            <a:off x="2330417" y="1585443"/>
            <a:ext cx="3780524" cy="237148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1182838" y="185610"/>
            <a:ext cx="988989" cy="523220"/>
          </a:xfrm>
          <a:prstGeom prst="rect">
            <a:avLst/>
          </a:prstGeom>
          <a:noFill/>
        </p:spPr>
        <p:txBody>
          <a:bodyPr wrap="none" rtlCol="0">
            <a:spAutoFit/>
          </a:bodyPr>
          <a:lstStyle/>
          <a:p>
            <a:r>
              <a:rPr lang="en-US" sz="1400" dirty="0" smtClean="0"/>
              <a:t>Innovative </a:t>
            </a:r>
          </a:p>
          <a:p>
            <a:pPr algn="ctr"/>
            <a:r>
              <a:rPr lang="en-US" sz="1400" dirty="0" smtClean="0"/>
              <a:t>objectives</a:t>
            </a:r>
            <a:endParaRPr lang="en-US" sz="1400" dirty="0"/>
          </a:p>
        </p:txBody>
      </p:sp>
      <p:sp>
        <p:nvSpPr>
          <p:cNvPr id="11" name="Tekstvak 10"/>
          <p:cNvSpPr txBox="1"/>
          <p:nvPr/>
        </p:nvSpPr>
        <p:spPr>
          <a:xfrm>
            <a:off x="1132349" y="3580051"/>
            <a:ext cx="1139143" cy="523220"/>
          </a:xfrm>
          <a:prstGeom prst="rect">
            <a:avLst/>
          </a:prstGeom>
          <a:noFill/>
        </p:spPr>
        <p:txBody>
          <a:bodyPr wrap="square" rtlCol="0">
            <a:spAutoFit/>
          </a:bodyPr>
          <a:lstStyle/>
          <a:p>
            <a:r>
              <a:rPr lang="nl-NL" sz="1400" dirty="0" smtClean="0"/>
              <a:t>Optimization objectives</a:t>
            </a:r>
            <a:endParaRPr lang="nl-NL" sz="1400" dirty="0"/>
          </a:p>
        </p:txBody>
      </p:sp>
      <p:sp>
        <p:nvSpPr>
          <p:cNvPr id="12" name="Tekstvak 11"/>
          <p:cNvSpPr txBox="1"/>
          <p:nvPr/>
        </p:nvSpPr>
        <p:spPr>
          <a:xfrm rot="19694952">
            <a:off x="2447196" y="3411709"/>
            <a:ext cx="1969358" cy="523220"/>
          </a:xfrm>
          <a:prstGeom prst="rect">
            <a:avLst/>
          </a:prstGeom>
          <a:noFill/>
        </p:spPr>
        <p:txBody>
          <a:bodyPr wrap="square" rtlCol="0">
            <a:spAutoFit/>
          </a:bodyPr>
          <a:lstStyle/>
          <a:p>
            <a:r>
              <a:rPr lang="nl-NL" sz="1400" dirty="0" smtClean="0"/>
              <a:t>LOW level of complexity of social boundaries</a:t>
            </a:r>
            <a:endParaRPr lang="nl-NL" sz="1400" dirty="0"/>
          </a:p>
        </p:txBody>
      </p:sp>
      <p:sp>
        <p:nvSpPr>
          <p:cNvPr id="13" name="Tekstvak 12"/>
          <p:cNvSpPr txBox="1"/>
          <p:nvPr/>
        </p:nvSpPr>
        <p:spPr>
          <a:xfrm rot="19823913">
            <a:off x="5169594" y="1584955"/>
            <a:ext cx="2075716" cy="523220"/>
          </a:xfrm>
          <a:prstGeom prst="rect">
            <a:avLst/>
          </a:prstGeom>
          <a:noFill/>
        </p:spPr>
        <p:txBody>
          <a:bodyPr wrap="square" rtlCol="0">
            <a:spAutoFit/>
          </a:bodyPr>
          <a:lstStyle/>
          <a:p>
            <a:r>
              <a:rPr lang="nl-NL" sz="1400" dirty="0" smtClean="0"/>
              <a:t>HIGH level of complexity of social boundaries</a:t>
            </a:r>
            <a:endParaRPr lang="nl-NL" sz="1400" dirty="0"/>
          </a:p>
        </p:txBody>
      </p:sp>
      <p:sp>
        <p:nvSpPr>
          <p:cNvPr id="14" name="Tekstvak 13"/>
          <p:cNvSpPr txBox="1"/>
          <p:nvPr/>
        </p:nvSpPr>
        <p:spPr>
          <a:xfrm rot="19653406">
            <a:off x="3787892" y="2232200"/>
            <a:ext cx="1474571" cy="369332"/>
          </a:xfrm>
          <a:prstGeom prst="rect">
            <a:avLst/>
          </a:prstGeom>
          <a:noFill/>
        </p:spPr>
        <p:txBody>
          <a:bodyPr wrap="none" rtlCol="0">
            <a:spAutoFit/>
          </a:bodyPr>
          <a:lstStyle/>
          <a:p>
            <a:r>
              <a:rPr lang="nl-NL" b="1" dirty="0" smtClean="0"/>
              <a:t>Social System</a:t>
            </a:r>
            <a:endParaRPr lang="nl-NL" b="1" dirty="0"/>
          </a:p>
        </p:txBody>
      </p:sp>
      <p:cxnSp>
        <p:nvCxnSpPr>
          <p:cNvPr id="15" name="Rechte verbindingslijn met pijl 14"/>
          <p:cNvCxnSpPr/>
          <p:nvPr/>
        </p:nvCxnSpPr>
        <p:spPr>
          <a:xfrm>
            <a:off x="2230389" y="4039348"/>
            <a:ext cx="4537964" cy="1757828"/>
          </a:xfrm>
          <a:prstGeom prst="straightConnector1">
            <a:avLst/>
          </a:prstGeom>
          <a:ln w="444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rot="1262445">
            <a:off x="2242807" y="4349696"/>
            <a:ext cx="1208729" cy="307777"/>
          </a:xfrm>
          <a:prstGeom prst="rect">
            <a:avLst/>
          </a:prstGeom>
          <a:noFill/>
        </p:spPr>
        <p:txBody>
          <a:bodyPr wrap="none" rtlCol="0">
            <a:spAutoFit/>
          </a:bodyPr>
          <a:lstStyle/>
          <a:p>
            <a:r>
              <a:rPr lang="nl-NL" sz="1400" dirty="0" smtClean="0"/>
              <a:t>Task Certainty</a:t>
            </a:r>
            <a:endParaRPr lang="nl-NL" sz="1400" dirty="0"/>
          </a:p>
        </p:txBody>
      </p:sp>
      <p:sp>
        <p:nvSpPr>
          <p:cNvPr id="18" name="Tekstvak 17"/>
          <p:cNvSpPr txBox="1"/>
          <p:nvPr/>
        </p:nvSpPr>
        <p:spPr>
          <a:xfrm rot="1283326">
            <a:off x="3717348" y="4575238"/>
            <a:ext cx="1793120" cy="369332"/>
          </a:xfrm>
          <a:prstGeom prst="rect">
            <a:avLst/>
          </a:prstGeom>
          <a:noFill/>
        </p:spPr>
        <p:txBody>
          <a:bodyPr wrap="none" rtlCol="0">
            <a:spAutoFit/>
          </a:bodyPr>
          <a:lstStyle/>
          <a:p>
            <a:r>
              <a:rPr lang="nl-NL" b="1" dirty="0" smtClean="0"/>
              <a:t>Technical System</a:t>
            </a:r>
            <a:endParaRPr lang="nl-NL" b="1" dirty="0"/>
          </a:p>
        </p:txBody>
      </p:sp>
      <p:sp>
        <p:nvSpPr>
          <p:cNvPr id="24" name="Tekstvak 23"/>
          <p:cNvSpPr txBox="1"/>
          <p:nvPr/>
        </p:nvSpPr>
        <p:spPr>
          <a:xfrm rot="1262445">
            <a:off x="5412024" y="5643287"/>
            <a:ext cx="1397883" cy="307777"/>
          </a:xfrm>
          <a:prstGeom prst="rect">
            <a:avLst/>
          </a:prstGeom>
          <a:noFill/>
        </p:spPr>
        <p:txBody>
          <a:bodyPr wrap="none" rtlCol="0">
            <a:spAutoFit/>
          </a:bodyPr>
          <a:lstStyle/>
          <a:p>
            <a:r>
              <a:rPr lang="nl-NL" sz="1400" dirty="0" smtClean="0"/>
              <a:t>Task Uncertainty</a:t>
            </a:r>
            <a:endParaRPr lang="nl-NL" sz="1400" dirty="0"/>
          </a:p>
        </p:txBody>
      </p:sp>
      <p:sp>
        <p:nvSpPr>
          <p:cNvPr id="3" name="Boog 2"/>
          <p:cNvSpPr/>
          <p:nvPr/>
        </p:nvSpPr>
        <p:spPr>
          <a:xfrm>
            <a:off x="-1614799" y="813828"/>
            <a:ext cx="7725740" cy="9369472"/>
          </a:xfrm>
          <a:prstGeom prst="arc">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2" name="Boog 21"/>
          <p:cNvSpPr/>
          <p:nvPr/>
        </p:nvSpPr>
        <p:spPr>
          <a:xfrm>
            <a:off x="-685358" y="1778001"/>
            <a:ext cx="5764924" cy="6783230"/>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Boog 22"/>
          <p:cNvSpPr/>
          <p:nvPr/>
        </p:nvSpPr>
        <p:spPr>
          <a:xfrm>
            <a:off x="134470" y="2620317"/>
            <a:ext cx="4038517" cy="4410621"/>
          </a:xfrm>
          <a:prstGeom prst="arc">
            <a:avLst/>
          </a:prstGeom>
          <a:ln w="444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cxnSp>
        <p:nvCxnSpPr>
          <p:cNvPr id="8" name="Rechte verbindingslijn met pijl 7"/>
          <p:cNvCxnSpPr/>
          <p:nvPr/>
        </p:nvCxnSpPr>
        <p:spPr>
          <a:xfrm flipH="1" flipV="1">
            <a:off x="3911200" y="4694997"/>
            <a:ext cx="2199741" cy="836618"/>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p:nvPr/>
        </p:nvCxnSpPr>
        <p:spPr>
          <a:xfrm>
            <a:off x="1753264" y="855943"/>
            <a:ext cx="0" cy="2145776"/>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kstvak 24"/>
          <p:cNvSpPr txBox="1"/>
          <p:nvPr/>
        </p:nvSpPr>
        <p:spPr>
          <a:xfrm rot="16200000">
            <a:off x="1406151" y="1721225"/>
            <a:ext cx="966931" cy="369332"/>
          </a:xfrm>
          <a:prstGeom prst="rect">
            <a:avLst/>
          </a:prstGeom>
          <a:noFill/>
        </p:spPr>
        <p:txBody>
          <a:bodyPr wrap="none" rtlCol="0">
            <a:spAutoFit/>
          </a:bodyPr>
          <a:lstStyle/>
          <a:p>
            <a:r>
              <a:rPr lang="nl-NL" b="1" dirty="0" smtClean="0"/>
              <a:t>Purpose</a:t>
            </a:r>
            <a:endParaRPr lang="nl-NL" b="1" dirty="0"/>
          </a:p>
        </p:txBody>
      </p:sp>
      <p:sp>
        <p:nvSpPr>
          <p:cNvPr id="26" name="Tekstvak 25"/>
          <p:cNvSpPr txBox="1"/>
          <p:nvPr/>
        </p:nvSpPr>
        <p:spPr>
          <a:xfrm>
            <a:off x="7032564" y="813828"/>
            <a:ext cx="1586229" cy="923330"/>
          </a:xfrm>
          <a:prstGeom prst="rect">
            <a:avLst/>
          </a:prstGeom>
          <a:noFill/>
          <a:ln w="95250">
            <a:solidFill>
              <a:schemeClr val="bg2">
                <a:lumMod val="10000"/>
              </a:schemeClr>
            </a:solidFill>
          </a:ln>
        </p:spPr>
        <p:txBody>
          <a:bodyPr wrap="none" rtlCol="0">
            <a:spAutoFit/>
          </a:bodyPr>
          <a:lstStyle/>
          <a:p>
            <a:pPr algn="ctr"/>
            <a:r>
              <a:rPr lang="en-US" b="1" dirty="0" smtClean="0">
                <a:solidFill>
                  <a:schemeClr val="accent3">
                    <a:lumMod val="50000"/>
                  </a:schemeClr>
                </a:solidFill>
              </a:rPr>
              <a:t>Adapting the </a:t>
            </a:r>
          </a:p>
          <a:p>
            <a:pPr algn="ctr"/>
            <a:r>
              <a:rPr lang="en-US" b="1" dirty="0" smtClean="0">
                <a:solidFill>
                  <a:schemeClr val="accent3">
                    <a:lumMod val="50000"/>
                  </a:schemeClr>
                </a:solidFill>
              </a:rPr>
              <a:t>Organizational</a:t>
            </a:r>
          </a:p>
          <a:p>
            <a:pPr algn="ctr"/>
            <a:r>
              <a:rPr lang="en-US" b="1" dirty="0" smtClean="0">
                <a:solidFill>
                  <a:schemeClr val="accent3">
                    <a:lumMod val="50000"/>
                  </a:schemeClr>
                </a:solidFill>
              </a:rPr>
              <a:t>design</a:t>
            </a:r>
            <a:endParaRPr lang="en-US" b="1" dirty="0">
              <a:solidFill>
                <a:schemeClr val="accent3">
                  <a:lumMod val="50000"/>
                </a:schemeClr>
              </a:solidFill>
            </a:endParaRPr>
          </a:p>
        </p:txBody>
      </p:sp>
      <p:cxnSp>
        <p:nvCxnSpPr>
          <p:cNvPr id="27" name="Gebogen verbindingslijn 26"/>
          <p:cNvCxnSpPr>
            <a:endCxn id="26" idx="2"/>
          </p:cNvCxnSpPr>
          <p:nvPr/>
        </p:nvCxnSpPr>
        <p:spPr>
          <a:xfrm flipV="1">
            <a:off x="5079566" y="1737158"/>
            <a:ext cx="2746113" cy="606018"/>
          </a:xfrm>
          <a:prstGeom prst="bentConnector2">
            <a:avLst/>
          </a:prstGeom>
          <a:ln w="4445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p:nvPr/>
        </p:nvCxnSpPr>
        <p:spPr>
          <a:xfrm flipH="1">
            <a:off x="3508602" y="2852427"/>
            <a:ext cx="805196" cy="473521"/>
          </a:xfrm>
          <a:prstGeom prst="straightConnector1">
            <a:avLst/>
          </a:prstGeom>
          <a:ln w="635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p:nvPr/>
        </p:nvCxnSpPr>
        <p:spPr>
          <a:xfrm flipH="1">
            <a:off x="4274370" y="2343176"/>
            <a:ext cx="805196" cy="509251"/>
          </a:xfrm>
          <a:prstGeom prst="straightConnector1">
            <a:avLst/>
          </a:prstGeom>
          <a:ln w="63500">
            <a:solidFill>
              <a:schemeClr val="accent3">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kstvak 27"/>
          <p:cNvSpPr txBox="1"/>
          <p:nvPr/>
        </p:nvSpPr>
        <p:spPr>
          <a:xfrm>
            <a:off x="286870" y="5684014"/>
            <a:ext cx="1457738" cy="646331"/>
          </a:xfrm>
          <a:prstGeom prst="rect">
            <a:avLst/>
          </a:prstGeom>
          <a:noFill/>
          <a:ln w="95250">
            <a:solidFill>
              <a:schemeClr val="bg2">
                <a:lumMod val="10000"/>
              </a:schemeClr>
            </a:solidFill>
          </a:ln>
        </p:spPr>
        <p:txBody>
          <a:bodyPr wrap="none" rtlCol="0">
            <a:spAutoFit/>
          </a:bodyPr>
          <a:lstStyle/>
          <a:p>
            <a:pPr algn="ctr"/>
            <a:r>
              <a:rPr lang="en-US" b="1" dirty="0" smtClean="0">
                <a:solidFill>
                  <a:srgbClr val="FF0000"/>
                </a:solidFill>
              </a:rPr>
              <a:t>Knowledge-</a:t>
            </a:r>
          </a:p>
          <a:p>
            <a:pPr algn="ctr"/>
            <a:r>
              <a:rPr lang="en-US" b="1" dirty="0" smtClean="0">
                <a:solidFill>
                  <a:srgbClr val="FF0000"/>
                </a:solidFill>
              </a:rPr>
              <a:t>management</a:t>
            </a:r>
            <a:endParaRPr lang="en-US" b="1" dirty="0">
              <a:solidFill>
                <a:srgbClr val="FF0000"/>
              </a:solidFill>
            </a:endParaRPr>
          </a:p>
        </p:txBody>
      </p:sp>
      <p:cxnSp>
        <p:nvCxnSpPr>
          <p:cNvPr id="30" name="Gebogen verbindingslijn 29"/>
          <p:cNvCxnSpPr>
            <a:stCxn id="28" idx="0"/>
            <a:endCxn id="25" idx="0"/>
          </p:cNvCxnSpPr>
          <p:nvPr/>
        </p:nvCxnSpPr>
        <p:spPr>
          <a:xfrm rot="5400000" flipH="1" flipV="1">
            <a:off x="-528716" y="3450347"/>
            <a:ext cx="3778123" cy="689212"/>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6" name="Gebogen verbindingslijn 35"/>
          <p:cNvCxnSpPr/>
          <p:nvPr/>
        </p:nvCxnSpPr>
        <p:spPr>
          <a:xfrm flipV="1">
            <a:off x="1592208" y="4931852"/>
            <a:ext cx="2954353" cy="922928"/>
          </a:xfrm>
          <a:prstGeom prst="bent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53</a:t>
            </a:fld>
            <a:endParaRPr lang="nl-NL"/>
          </a:p>
        </p:txBody>
      </p:sp>
      <p:sp>
        <p:nvSpPr>
          <p:cNvPr id="7" name="Date Placeholder 6"/>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295718820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Sixth step: knowledge codification and transfer</a:t>
            </a:r>
            <a:endParaRPr lang="en-US" b="1" dirty="0"/>
          </a:p>
        </p:txBody>
      </p:sp>
      <p:sp>
        <p:nvSpPr>
          <p:cNvPr id="3" name="Tijdelijke aanduiding voor inhoud 2"/>
          <p:cNvSpPr>
            <a:spLocks noGrp="1"/>
          </p:cNvSpPr>
          <p:nvPr>
            <p:ph idx="1"/>
          </p:nvPr>
        </p:nvSpPr>
        <p:spPr/>
        <p:txBody>
          <a:bodyPr>
            <a:normAutofit/>
          </a:bodyPr>
          <a:lstStyle/>
          <a:p>
            <a:endParaRPr lang="en-US" dirty="0" smtClean="0"/>
          </a:p>
          <a:p>
            <a:r>
              <a:rPr lang="en-US" dirty="0" smtClean="0"/>
              <a:t>Governments preferring only the best certification schemes</a:t>
            </a:r>
          </a:p>
          <a:p>
            <a:endParaRPr lang="en-GB" dirty="0" smtClean="0"/>
          </a:p>
          <a:p>
            <a:r>
              <a:rPr lang="en-GB" dirty="0" smtClean="0"/>
              <a:t>PWC </a:t>
            </a:r>
            <a:r>
              <a:rPr lang="en-GB" dirty="0"/>
              <a:t>report: FSC certification the preferred choice of the industry's top </a:t>
            </a:r>
            <a:r>
              <a:rPr lang="en-GB" dirty="0" smtClean="0"/>
              <a:t>100 (2007) </a:t>
            </a:r>
          </a:p>
          <a:p>
            <a:endParaRPr lang="nl-BE" dirty="0" smtClean="0"/>
          </a:p>
          <a:p>
            <a:r>
              <a:rPr lang="nl-BE" dirty="0" smtClean="0"/>
              <a:t>Goldman Sachs, Citigroup, Morgan Stanley</a:t>
            </a:r>
          </a:p>
          <a:p>
            <a:endParaRPr lang="en-US" dirty="0" smtClean="0"/>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54</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35893756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t>The point is…</a:t>
            </a:r>
            <a:endParaRPr lang="en-US" b="1" dirty="0"/>
          </a:p>
        </p:txBody>
      </p:sp>
      <p:sp>
        <p:nvSpPr>
          <p:cNvPr id="3" name="Tijdelijke aanduiding voor inhoud 2"/>
          <p:cNvSpPr>
            <a:spLocks noGrp="1"/>
          </p:cNvSpPr>
          <p:nvPr>
            <p:ph idx="1"/>
          </p:nvPr>
        </p:nvSpPr>
        <p:spPr/>
        <p:txBody>
          <a:bodyPr>
            <a:normAutofit fontScale="77500" lnSpcReduction="20000"/>
          </a:bodyPr>
          <a:lstStyle/>
          <a:p>
            <a:r>
              <a:rPr lang="en-US" sz="4500" dirty="0" smtClean="0"/>
              <a:t>Innovative </a:t>
            </a:r>
            <a:r>
              <a:rPr lang="en-US" sz="4500" dirty="0" err="1" smtClean="0"/>
              <a:t>interorganizational</a:t>
            </a:r>
            <a:r>
              <a:rPr lang="en-US" sz="4500" dirty="0" smtClean="0"/>
              <a:t> networks are</a:t>
            </a:r>
          </a:p>
          <a:p>
            <a:pPr lvl="2"/>
            <a:r>
              <a:rPr lang="en-US" dirty="0" smtClean="0"/>
              <a:t>Complex</a:t>
            </a:r>
          </a:p>
          <a:p>
            <a:pPr lvl="2"/>
            <a:r>
              <a:rPr lang="en-US" dirty="0" smtClean="0"/>
              <a:t>Multi-level</a:t>
            </a:r>
          </a:p>
          <a:p>
            <a:pPr lvl="2"/>
            <a:r>
              <a:rPr lang="en-US" dirty="0" smtClean="0"/>
              <a:t>Evolutionary</a:t>
            </a:r>
          </a:p>
          <a:p>
            <a:endParaRPr lang="en-US" dirty="0" smtClean="0"/>
          </a:p>
          <a:p>
            <a:r>
              <a:rPr lang="en-US" sz="4000" dirty="0" smtClean="0"/>
              <a:t>These are not random phenomena</a:t>
            </a:r>
          </a:p>
          <a:p>
            <a:endParaRPr lang="en-US" sz="4000" dirty="0" smtClean="0"/>
          </a:p>
          <a:p>
            <a:r>
              <a:rPr lang="en-US" sz="4000" dirty="0" smtClean="0"/>
              <a:t>Let’s find out how these steps work, and let’s help others to take those steps more effectively and more efficiently</a:t>
            </a:r>
          </a:p>
          <a:p>
            <a:endParaRPr lang="en-US" sz="4000" dirty="0" smtClean="0"/>
          </a:p>
          <a:p>
            <a:pPr lvl="1"/>
            <a:endParaRPr lang="en-US" dirty="0" smtClean="0"/>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55</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270712957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256" y="4406900"/>
            <a:ext cx="7964487" cy="1949450"/>
          </a:xfrm>
        </p:spPr>
        <p:txBody>
          <a:bodyPr>
            <a:noAutofit/>
          </a:bodyPr>
          <a:lstStyle/>
          <a:p>
            <a:pPr lvl="1" algn="l" defTabSz="457200" rtl="0">
              <a:spcBef>
                <a:spcPct val="0"/>
              </a:spcBef>
            </a:pPr>
            <a:r>
              <a:rPr lang="en-US" sz="3600" b="1" dirty="0" smtClean="0">
                <a:latin typeface="+mj-lt"/>
              </a:rPr>
              <a:t>Further presentation </a:t>
            </a:r>
            <a:r>
              <a:rPr lang="en-US" sz="3600" b="1" dirty="0"/>
              <a:t>and </a:t>
            </a:r>
            <a:r>
              <a:rPr lang="en-US" sz="3600" b="1" dirty="0" smtClean="0"/>
              <a:t>discussion </a:t>
            </a:r>
            <a:r>
              <a:rPr lang="en-US" sz="3600" b="1" dirty="0" smtClean="0">
                <a:latin typeface="+mj-lt"/>
              </a:rPr>
              <a:t>of examples of actual inter-organizational networks</a:t>
            </a:r>
            <a:br>
              <a:rPr lang="en-US" sz="3600" b="1" dirty="0" smtClean="0">
                <a:latin typeface="+mj-lt"/>
              </a:rPr>
            </a:br>
            <a:endParaRPr lang="en-US" sz="3600" b="1" dirty="0">
              <a:latin typeface="+mj-lt"/>
            </a:endParaRPr>
          </a:p>
        </p:txBody>
      </p:sp>
      <p:sp>
        <p:nvSpPr>
          <p:cNvPr id="6" name="Text Placeholder 5"/>
          <p:cNvSpPr>
            <a:spLocks noGrp="1"/>
          </p:cNvSpPr>
          <p:nvPr>
            <p:ph type="body" idx="1"/>
          </p:nvPr>
        </p:nvSpPr>
        <p:spPr/>
        <p:txBody>
          <a:bodyPr/>
          <a:lstStyle/>
          <a:p>
            <a:r>
              <a:rPr lang="en-US" dirty="0" smtClean="0"/>
              <a:t>The Inter-Organization Design Session</a:t>
            </a:r>
            <a:endParaRPr lang="en-US" dirty="0"/>
          </a:p>
        </p:txBody>
      </p:sp>
      <p:sp>
        <p:nvSpPr>
          <p:cNvPr id="2" name="Date Placeholder 1"/>
          <p:cNvSpPr>
            <a:spLocks noGrp="1"/>
          </p:cNvSpPr>
          <p:nvPr>
            <p:ph type="dt" sz="half" idx="10"/>
          </p:nvPr>
        </p:nvSpPr>
        <p:spPr/>
        <p:txBody>
          <a:bodyPr/>
          <a:lstStyle/>
          <a:p>
            <a:r>
              <a:rPr lang="en-US" dirty="0" smtClean="0"/>
              <a:t>19-9-2014</a:t>
            </a:r>
            <a:endParaRPr lang="nl-NL"/>
          </a:p>
        </p:txBody>
      </p:sp>
      <p:sp>
        <p:nvSpPr>
          <p:cNvPr id="3" name="Footer Placeholder 2"/>
          <p:cNvSpPr>
            <a:spLocks noGrp="1"/>
          </p:cNvSpPr>
          <p:nvPr>
            <p:ph type="ftr" sz="quarter" idx="11"/>
          </p:nvPr>
        </p:nvSpPr>
        <p:spPr/>
        <p:txBody>
          <a:bodyPr/>
          <a:lstStyle/>
          <a:p>
            <a:r>
              <a:rPr lang="nl-NL" smtClean="0"/>
              <a:t>Inter-Organization STS Design Session </a:t>
            </a:r>
            <a:endParaRPr lang="nl-NL"/>
          </a:p>
        </p:txBody>
      </p:sp>
      <p:sp>
        <p:nvSpPr>
          <p:cNvPr id="4" name="Slide Number Placeholder 3"/>
          <p:cNvSpPr>
            <a:spLocks noGrp="1"/>
          </p:cNvSpPr>
          <p:nvPr>
            <p:ph type="sldNum" sz="quarter" idx="12"/>
          </p:nvPr>
        </p:nvSpPr>
        <p:spPr/>
        <p:txBody>
          <a:bodyPr/>
          <a:lstStyle/>
          <a:p>
            <a:fld id="{E8567584-0439-FB47-9767-EA8688DE7E18}" type="slidenum">
              <a:rPr lang="nl-NL" smtClean="0"/>
              <a:t>56</a:t>
            </a:fld>
            <a:endParaRPr lang="nl-NL"/>
          </a:p>
        </p:txBody>
      </p:sp>
    </p:spTree>
    <p:extLst>
      <p:ext uri="{BB962C8B-B14F-4D97-AF65-F5344CB8AC3E}">
        <p14:creationId xmlns:p14="http://schemas.microsoft.com/office/powerpoint/2010/main" val="15630150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602014"/>
          </a:xfrm>
        </p:spPr>
        <p:txBody>
          <a:bodyPr/>
          <a:lstStyle/>
          <a:p>
            <a:r>
              <a:rPr lang="en-US" dirty="0" smtClean="0"/>
              <a:t>The Inter-organization sts design model prototype  </a:t>
            </a:r>
            <a:endParaRPr lang="en-US" dirty="0"/>
          </a:p>
        </p:txBody>
      </p:sp>
      <p:sp>
        <p:nvSpPr>
          <p:cNvPr id="3" name="Text Placeholder 2"/>
          <p:cNvSpPr>
            <a:spLocks noGrp="1"/>
          </p:cNvSpPr>
          <p:nvPr>
            <p:ph type="body" idx="1"/>
          </p:nvPr>
        </p:nvSpPr>
        <p:spPr/>
        <p:txBody>
          <a:bodyPr/>
          <a:lstStyle/>
          <a:p>
            <a:r>
              <a:rPr lang="en-US" dirty="0" smtClean="0"/>
              <a:t>The Inter-Organization Design Session </a:t>
            </a:r>
            <a:endParaRPr lang="en-US" dirty="0"/>
          </a:p>
        </p:txBody>
      </p:sp>
      <p:sp>
        <p:nvSpPr>
          <p:cNvPr id="4" name="Footer Placeholder 3"/>
          <p:cNvSpPr>
            <a:spLocks noGrp="1"/>
          </p:cNvSpPr>
          <p:nvPr>
            <p:ph type="ftr" sz="quarter" idx="11"/>
          </p:nvPr>
        </p:nvSpPr>
        <p:spPr>
          <a:xfrm>
            <a:off x="595086" y="6356350"/>
            <a:ext cx="7518400" cy="365125"/>
          </a:xfrm>
        </p:spPr>
        <p:txBody>
          <a:bodyPr/>
          <a:lstStyle/>
          <a:p>
            <a:r>
              <a:rPr lang="nl-NL" smtClean="0"/>
              <a:t>Inter-Organization STS Design Session </a:t>
            </a:r>
            <a:endParaRPr lang="nl-NL" dirty="0"/>
          </a:p>
        </p:txBody>
      </p:sp>
      <p:sp>
        <p:nvSpPr>
          <p:cNvPr id="5" name="Slide Number Placeholder 4"/>
          <p:cNvSpPr>
            <a:spLocks noGrp="1"/>
          </p:cNvSpPr>
          <p:nvPr>
            <p:ph type="sldNum" sz="quarter" idx="12"/>
          </p:nvPr>
        </p:nvSpPr>
        <p:spPr/>
        <p:txBody>
          <a:bodyPr/>
          <a:lstStyle/>
          <a:p>
            <a:fld id="{E8567584-0439-FB47-9767-EA8688DE7E18}" type="slidenum">
              <a:rPr lang="nl-NL" smtClean="0"/>
              <a:t>6</a:t>
            </a:fld>
            <a:endParaRPr lang="nl-NL"/>
          </a:p>
        </p:txBody>
      </p:sp>
      <p:sp>
        <p:nvSpPr>
          <p:cNvPr id="6" name="Date Placeholder 5"/>
          <p:cNvSpPr>
            <a:spLocks noGrp="1"/>
          </p:cNvSpPr>
          <p:nvPr>
            <p:ph type="dt" sz="half" idx="10"/>
          </p:nvPr>
        </p:nvSpPr>
        <p:spPr/>
        <p:txBody>
          <a:bodyPr/>
          <a:lstStyle/>
          <a:p>
            <a:r>
              <a:rPr lang="en-US" dirty="0" smtClean="0"/>
              <a:t>19-9-2014</a:t>
            </a:r>
            <a:endParaRPr lang="nl-NL"/>
          </a:p>
        </p:txBody>
      </p:sp>
    </p:spTree>
    <p:extLst>
      <p:ext uri="{BB962C8B-B14F-4D97-AF65-F5344CB8AC3E}">
        <p14:creationId xmlns:p14="http://schemas.microsoft.com/office/powerpoint/2010/main" val="1478674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STS Collaboration Platform</a:t>
            </a:r>
            <a:endParaRPr lang="en-US" b="1" dirty="0"/>
          </a:p>
        </p:txBody>
      </p:sp>
      <p:sp>
        <p:nvSpPr>
          <p:cNvPr id="3" name="Date Placeholder 2"/>
          <p:cNvSpPr>
            <a:spLocks noGrp="1"/>
          </p:cNvSpPr>
          <p:nvPr>
            <p:ph type="dt" sz="half" idx="10"/>
          </p:nvPr>
        </p:nvSpPr>
        <p:spPr/>
        <p:txBody>
          <a:bodyPr/>
          <a:lstStyle/>
          <a:p>
            <a:r>
              <a:rPr lang="en-US" dirty="0" smtClean="0"/>
              <a:t>19-9-2014</a:t>
            </a:r>
            <a:endParaRPr lang="nl-NL"/>
          </a:p>
        </p:txBody>
      </p:sp>
      <p:sp>
        <p:nvSpPr>
          <p:cNvPr id="4" name="Footer Placeholder 3"/>
          <p:cNvSpPr>
            <a:spLocks noGrp="1"/>
          </p:cNvSpPr>
          <p:nvPr>
            <p:ph type="ftr" sz="quarter" idx="11"/>
          </p:nvPr>
        </p:nvSpPr>
        <p:spPr/>
        <p:txBody>
          <a:bodyPr/>
          <a:lstStyle/>
          <a:p>
            <a:r>
              <a:rPr lang="nl-NL" smtClean="0"/>
              <a:t>Inter-Organization STS Design Session </a:t>
            </a:r>
            <a:endParaRPr lang="nl-NL"/>
          </a:p>
        </p:txBody>
      </p:sp>
      <p:sp>
        <p:nvSpPr>
          <p:cNvPr id="5" name="Slide Number Placeholder 4"/>
          <p:cNvSpPr>
            <a:spLocks noGrp="1"/>
          </p:cNvSpPr>
          <p:nvPr>
            <p:ph type="sldNum" sz="quarter" idx="12"/>
          </p:nvPr>
        </p:nvSpPr>
        <p:spPr/>
        <p:txBody>
          <a:bodyPr/>
          <a:lstStyle/>
          <a:p>
            <a:fld id="{E8567584-0439-FB47-9767-EA8688DE7E18}" type="slidenum">
              <a:rPr lang="nl-NL" smtClean="0"/>
              <a:t>7</a:t>
            </a:fld>
            <a:endParaRPr lang="nl-NL"/>
          </a:p>
        </p:txBody>
      </p:sp>
      <p:sp>
        <p:nvSpPr>
          <p:cNvPr id="6" name="TextBox 5"/>
          <p:cNvSpPr txBox="1"/>
          <p:nvPr/>
        </p:nvSpPr>
        <p:spPr>
          <a:xfrm>
            <a:off x="667657" y="1417638"/>
            <a:ext cx="8142514" cy="4524315"/>
          </a:xfrm>
          <a:prstGeom prst="rect">
            <a:avLst/>
          </a:prstGeom>
          <a:noFill/>
        </p:spPr>
        <p:txBody>
          <a:bodyPr wrap="square" rtlCol="0">
            <a:spAutoFit/>
          </a:bodyPr>
          <a:lstStyle/>
          <a:p>
            <a:r>
              <a:rPr lang="en-US" sz="3200" dirty="0" smtClean="0"/>
              <a:t>As practitioners of STS design, our distinguishing proficiency is the design of humane, open, and scalable </a:t>
            </a:r>
            <a:r>
              <a:rPr lang="en-US" sz="3200" b="1" dirty="0" smtClean="0"/>
              <a:t>STS Collaboration Platforms</a:t>
            </a:r>
            <a:r>
              <a:rPr lang="en-US" sz="3200" dirty="0" smtClean="0"/>
              <a:t> organized around mutually beneficial stakeholder value propositions – within enterprises, across sectors (for profit, not for profit, government, and industry), organizing contexts (individuals/teams, firms, networks, ecosystems), and business models.</a:t>
            </a:r>
            <a:endParaRPr lang="en-US" sz="3200" dirty="0"/>
          </a:p>
        </p:txBody>
      </p:sp>
    </p:spTree>
    <p:extLst>
      <p:ext uri="{BB962C8B-B14F-4D97-AF65-F5344CB8AC3E}">
        <p14:creationId xmlns:p14="http://schemas.microsoft.com/office/powerpoint/2010/main" val="1770326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normAutofit/>
          </a:bodyPr>
          <a:lstStyle/>
          <a:p>
            <a:r>
              <a:rPr lang="en-US" sz="4000" b="1" dirty="0" smtClean="0"/>
              <a:t>Contrast of Collaboration</a:t>
            </a:r>
            <a:endParaRPr lang="en-US" sz="4000" b="1" dirty="0"/>
          </a:p>
        </p:txBody>
      </p:sp>
      <p:sp>
        <p:nvSpPr>
          <p:cNvPr id="3" name="Text Placeholder 2"/>
          <p:cNvSpPr>
            <a:spLocks noGrp="1"/>
          </p:cNvSpPr>
          <p:nvPr>
            <p:ph type="body" idx="1"/>
          </p:nvPr>
        </p:nvSpPr>
        <p:spPr>
          <a:xfrm>
            <a:off x="457200" y="1244833"/>
            <a:ext cx="4040188" cy="639762"/>
          </a:xfrm>
        </p:spPr>
        <p:txBody>
          <a:bodyPr/>
          <a:lstStyle/>
          <a:p>
            <a:pPr algn="ctr"/>
            <a:r>
              <a:rPr lang="en-US" dirty="0" smtClean="0"/>
              <a:t>Techno-bureaucratic world</a:t>
            </a:r>
            <a:endParaRPr lang="en-US" dirty="0"/>
          </a:p>
        </p:txBody>
      </p:sp>
      <p:sp>
        <p:nvSpPr>
          <p:cNvPr id="4" name="Content Placeholder 3"/>
          <p:cNvSpPr>
            <a:spLocks noGrp="1"/>
          </p:cNvSpPr>
          <p:nvPr>
            <p:ph sz="half" idx="2"/>
          </p:nvPr>
        </p:nvSpPr>
        <p:spPr>
          <a:xfrm>
            <a:off x="457199" y="1942651"/>
            <a:ext cx="4187825" cy="3965802"/>
          </a:xfrm>
        </p:spPr>
        <p:txBody>
          <a:bodyPr>
            <a:normAutofit/>
          </a:bodyPr>
          <a:lstStyle/>
          <a:p>
            <a:r>
              <a:rPr lang="en-US" sz="2000" b="1" dirty="0" smtClean="0"/>
              <a:t>Governance system </a:t>
            </a:r>
            <a:r>
              <a:rPr lang="en-US" sz="2000" dirty="0" smtClean="0"/>
              <a:t>is hierarchical command-and-control. Even in benevolent systems, human beings are seen as parts, resulting in very narrow participation, especially in adaptive planning and organization values.</a:t>
            </a:r>
          </a:p>
          <a:p>
            <a:r>
              <a:rPr lang="en-US" sz="2000" b="1" dirty="0" smtClean="0"/>
              <a:t>Purpose</a:t>
            </a:r>
            <a:r>
              <a:rPr lang="en-US" sz="2000" dirty="0" smtClean="0"/>
              <a:t> is often determined by a particular perspective because the squeaky wheel gets heard.</a:t>
            </a:r>
          </a:p>
          <a:p>
            <a:endParaRPr lang="en-US" sz="2000" dirty="0" smtClean="0"/>
          </a:p>
        </p:txBody>
      </p:sp>
      <p:sp>
        <p:nvSpPr>
          <p:cNvPr id="5" name="Text Placeholder 4"/>
          <p:cNvSpPr>
            <a:spLocks noGrp="1"/>
          </p:cNvSpPr>
          <p:nvPr>
            <p:ph type="body" sz="quarter" idx="3"/>
          </p:nvPr>
        </p:nvSpPr>
        <p:spPr>
          <a:xfrm>
            <a:off x="4645025" y="1244833"/>
            <a:ext cx="4041775" cy="639762"/>
          </a:xfrm>
        </p:spPr>
        <p:txBody>
          <a:bodyPr/>
          <a:lstStyle/>
          <a:p>
            <a:pPr algn="ctr"/>
            <a:r>
              <a:rPr lang="en-US" dirty="0" smtClean="0"/>
              <a:t>STS world</a:t>
            </a:r>
            <a:endParaRPr lang="en-US" dirty="0"/>
          </a:p>
        </p:txBody>
      </p:sp>
      <p:sp>
        <p:nvSpPr>
          <p:cNvPr id="6" name="Content Placeholder 5"/>
          <p:cNvSpPr>
            <a:spLocks noGrp="1"/>
          </p:cNvSpPr>
          <p:nvPr>
            <p:ph sz="quarter" idx="4"/>
          </p:nvPr>
        </p:nvSpPr>
        <p:spPr>
          <a:xfrm>
            <a:off x="4645025" y="1957165"/>
            <a:ext cx="4041775" cy="3951288"/>
          </a:xfrm>
        </p:spPr>
        <p:txBody>
          <a:bodyPr>
            <a:normAutofit lnSpcReduction="10000"/>
          </a:bodyPr>
          <a:lstStyle/>
          <a:p>
            <a:r>
              <a:rPr lang="en-US" sz="2000" b="1" dirty="0" smtClean="0"/>
              <a:t>Governance system </a:t>
            </a:r>
            <a:r>
              <a:rPr lang="en-US" sz="2000" dirty="0" smtClean="0"/>
              <a:t>values using everyone's input, regardless of level and function, insider or outsider, in the formation of mutually beneficial partnerships.</a:t>
            </a:r>
          </a:p>
          <a:p>
            <a:endParaRPr lang="en-US" sz="2000" dirty="0"/>
          </a:p>
          <a:p>
            <a:pPr marL="0" indent="0">
              <a:buNone/>
            </a:pPr>
            <a:endParaRPr lang="en-US" sz="2000" dirty="0" smtClean="0"/>
          </a:p>
          <a:p>
            <a:r>
              <a:rPr lang="en-US" sz="2000" b="1" dirty="0" smtClean="0"/>
              <a:t>Purpose</a:t>
            </a:r>
            <a:r>
              <a:rPr lang="en-US" sz="2000" dirty="0" smtClean="0"/>
              <a:t> aims to strengthen the whole ecosystem simultaneously from the broadest lens of perspectives – social, technical, financial, ethical, legal, environmental, etc.</a:t>
            </a:r>
            <a:endParaRPr lang="en-US" sz="2000" dirty="0"/>
          </a:p>
        </p:txBody>
      </p:sp>
      <p:sp>
        <p:nvSpPr>
          <p:cNvPr id="7" name="Date Placeholder 6"/>
          <p:cNvSpPr>
            <a:spLocks noGrp="1"/>
          </p:cNvSpPr>
          <p:nvPr>
            <p:ph type="dt" sz="half" idx="10"/>
          </p:nvPr>
        </p:nvSpPr>
        <p:spPr/>
        <p:txBody>
          <a:bodyPr/>
          <a:lstStyle/>
          <a:p>
            <a:r>
              <a:rPr lang="en-US" dirty="0" smtClean="0"/>
              <a:t>19-9-2014</a:t>
            </a:r>
            <a:endParaRPr lang="nl-NL"/>
          </a:p>
        </p:txBody>
      </p:sp>
      <p:sp>
        <p:nvSpPr>
          <p:cNvPr id="8" name="Footer Placeholder 7"/>
          <p:cNvSpPr>
            <a:spLocks noGrp="1"/>
          </p:cNvSpPr>
          <p:nvPr>
            <p:ph type="ftr" sz="quarter" idx="11"/>
          </p:nvPr>
        </p:nvSpPr>
        <p:spPr/>
        <p:txBody>
          <a:bodyPr/>
          <a:lstStyle/>
          <a:p>
            <a:r>
              <a:rPr lang="nl-NL" smtClean="0"/>
              <a:t>Inter-Organization STS Design Session </a:t>
            </a:r>
            <a:endParaRPr lang="nl-NL"/>
          </a:p>
        </p:txBody>
      </p:sp>
      <p:sp>
        <p:nvSpPr>
          <p:cNvPr id="9" name="Slide Number Placeholder 8"/>
          <p:cNvSpPr>
            <a:spLocks noGrp="1"/>
          </p:cNvSpPr>
          <p:nvPr>
            <p:ph type="sldNum" sz="quarter" idx="12"/>
          </p:nvPr>
        </p:nvSpPr>
        <p:spPr/>
        <p:txBody>
          <a:bodyPr/>
          <a:lstStyle/>
          <a:p>
            <a:fld id="{E8567584-0439-FB47-9767-EA8688DE7E18}" type="slidenum">
              <a:rPr lang="nl-NL" smtClean="0"/>
              <a:t>8</a:t>
            </a:fld>
            <a:endParaRPr lang="nl-NL"/>
          </a:p>
        </p:txBody>
      </p:sp>
    </p:spTree>
    <p:extLst>
      <p:ext uri="{BB962C8B-B14F-4D97-AF65-F5344CB8AC3E}">
        <p14:creationId xmlns:p14="http://schemas.microsoft.com/office/powerpoint/2010/main" val="37752436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Contrast of Collaboration</a:t>
            </a:r>
            <a:endParaRPr lang="en-US" sz="4000" dirty="0"/>
          </a:p>
        </p:txBody>
      </p:sp>
      <p:sp>
        <p:nvSpPr>
          <p:cNvPr id="3" name="Text Placeholder 2"/>
          <p:cNvSpPr>
            <a:spLocks noGrp="1"/>
          </p:cNvSpPr>
          <p:nvPr>
            <p:ph type="body" idx="1"/>
          </p:nvPr>
        </p:nvSpPr>
        <p:spPr>
          <a:xfrm>
            <a:off x="457200" y="1331917"/>
            <a:ext cx="4040188" cy="639762"/>
          </a:xfrm>
        </p:spPr>
        <p:txBody>
          <a:bodyPr/>
          <a:lstStyle/>
          <a:p>
            <a:pPr algn="ctr"/>
            <a:r>
              <a:rPr lang="en-US" dirty="0"/>
              <a:t>Techno-bureaucratic world</a:t>
            </a:r>
          </a:p>
        </p:txBody>
      </p:sp>
      <p:sp>
        <p:nvSpPr>
          <p:cNvPr id="4" name="Content Placeholder 3"/>
          <p:cNvSpPr>
            <a:spLocks noGrp="1"/>
          </p:cNvSpPr>
          <p:nvPr>
            <p:ph sz="half" idx="2"/>
          </p:nvPr>
        </p:nvSpPr>
        <p:spPr>
          <a:xfrm>
            <a:off x="457200" y="2029735"/>
            <a:ext cx="4040188" cy="3951288"/>
          </a:xfrm>
        </p:spPr>
        <p:txBody>
          <a:bodyPr>
            <a:normAutofit/>
          </a:bodyPr>
          <a:lstStyle/>
          <a:p>
            <a:r>
              <a:rPr lang="en-US" sz="2000" dirty="0" smtClean="0"/>
              <a:t>In the </a:t>
            </a:r>
            <a:r>
              <a:rPr lang="en-US" sz="2000" b="1" dirty="0" smtClean="0"/>
              <a:t>social system</a:t>
            </a:r>
            <a:r>
              <a:rPr lang="en-US" sz="2000" dirty="0" smtClean="0"/>
              <a:t>, hierarchical power is the driver of relationships and this is grounded in all the support systems as well. </a:t>
            </a:r>
          </a:p>
          <a:p>
            <a:pPr marL="0" indent="0">
              <a:buNone/>
            </a:pPr>
            <a:endParaRPr lang="en-US" sz="2000" dirty="0" smtClean="0"/>
          </a:p>
          <a:p>
            <a:r>
              <a:rPr lang="en-US" sz="2000" dirty="0" smtClean="0"/>
              <a:t>In the </a:t>
            </a:r>
            <a:r>
              <a:rPr lang="en-US" sz="2000" b="1" dirty="0" smtClean="0"/>
              <a:t>technical system</a:t>
            </a:r>
            <a:r>
              <a:rPr lang="en-US" sz="2000" dirty="0" smtClean="0"/>
              <a:t>, only specialist or expert knowledge may be deemed legitimate to draw on and analysis considered the favored thinking approach.	</a:t>
            </a:r>
            <a:endParaRPr lang="en-US" sz="2000" dirty="0"/>
          </a:p>
        </p:txBody>
      </p:sp>
      <p:sp>
        <p:nvSpPr>
          <p:cNvPr id="5" name="Text Placeholder 4"/>
          <p:cNvSpPr>
            <a:spLocks noGrp="1"/>
          </p:cNvSpPr>
          <p:nvPr>
            <p:ph type="body" sz="quarter" idx="3"/>
          </p:nvPr>
        </p:nvSpPr>
        <p:spPr>
          <a:xfrm>
            <a:off x="4645025" y="1346431"/>
            <a:ext cx="4041775" cy="639762"/>
          </a:xfrm>
        </p:spPr>
        <p:txBody>
          <a:bodyPr/>
          <a:lstStyle/>
          <a:p>
            <a:pPr algn="ctr"/>
            <a:r>
              <a:rPr lang="en-US" dirty="0"/>
              <a:t>STS </a:t>
            </a:r>
            <a:r>
              <a:rPr lang="en-US" dirty="0" smtClean="0"/>
              <a:t>world</a:t>
            </a:r>
            <a:endParaRPr lang="en-US" dirty="0"/>
          </a:p>
        </p:txBody>
      </p:sp>
      <p:sp>
        <p:nvSpPr>
          <p:cNvPr id="6" name="Content Placeholder 5"/>
          <p:cNvSpPr>
            <a:spLocks noGrp="1"/>
          </p:cNvSpPr>
          <p:nvPr>
            <p:ph sz="quarter" idx="4"/>
          </p:nvPr>
        </p:nvSpPr>
        <p:spPr>
          <a:xfrm>
            <a:off x="4645025" y="2000707"/>
            <a:ext cx="4041775" cy="4546600"/>
          </a:xfrm>
        </p:spPr>
        <p:txBody>
          <a:bodyPr>
            <a:noAutofit/>
          </a:bodyPr>
          <a:lstStyle/>
          <a:p>
            <a:r>
              <a:rPr lang="en-US" sz="2000" dirty="0"/>
              <a:t>In the </a:t>
            </a:r>
            <a:r>
              <a:rPr lang="en-US" sz="2000" b="1" dirty="0"/>
              <a:t>social </a:t>
            </a:r>
            <a:r>
              <a:rPr lang="en-US" sz="2000" b="1" dirty="0" smtClean="0"/>
              <a:t>system, </a:t>
            </a:r>
            <a:r>
              <a:rPr lang="en-US" sz="2000" dirty="0" smtClean="0"/>
              <a:t>informal and formal relationships have equal consideration and all support systems need to actively support the collaboration.</a:t>
            </a:r>
          </a:p>
          <a:p>
            <a:pPr marL="0" indent="0">
              <a:buNone/>
            </a:pPr>
            <a:endParaRPr lang="en-US" sz="2000" dirty="0" smtClean="0"/>
          </a:p>
          <a:p>
            <a:r>
              <a:rPr lang="en-US" sz="2000" dirty="0"/>
              <a:t>In the </a:t>
            </a:r>
            <a:r>
              <a:rPr lang="en-US" sz="2000" b="1" dirty="0"/>
              <a:t>technical system</a:t>
            </a:r>
            <a:r>
              <a:rPr lang="en-US" sz="2000" dirty="0" smtClean="0"/>
              <a:t>, multiple intelligence sources are used – expert and “hands on” as well as cognitive, emotional and others and both analysis and synthesis are valued. Knowledge is not only about facts, but also paradigms that underlie its creation.</a:t>
            </a:r>
          </a:p>
          <a:p>
            <a:endParaRPr lang="en-US" sz="2000" dirty="0"/>
          </a:p>
        </p:txBody>
      </p:sp>
      <p:sp>
        <p:nvSpPr>
          <p:cNvPr id="7" name="Date Placeholder 6"/>
          <p:cNvSpPr>
            <a:spLocks noGrp="1"/>
          </p:cNvSpPr>
          <p:nvPr>
            <p:ph type="dt" sz="half" idx="10"/>
          </p:nvPr>
        </p:nvSpPr>
        <p:spPr/>
        <p:txBody>
          <a:bodyPr/>
          <a:lstStyle/>
          <a:p>
            <a:r>
              <a:rPr lang="en-US" dirty="0" smtClean="0"/>
              <a:t>19-9-2014</a:t>
            </a:r>
            <a:endParaRPr lang="nl-NL"/>
          </a:p>
        </p:txBody>
      </p:sp>
      <p:sp>
        <p:nvSpPr>
          <p:cNvPr id="8" name="Footer Placeholder 7"/>
          <p:cNvSpPr>
            <a:spLocks noGrp="1"/>
          </p:cNvSpPr>
          <p:nvPr>
            <p:ph type="ftr" sz="quarter" idx="11"/>
          </p:nvPr>
        </p:nvSpPr>
        <p:spPr/>
        <p:txBody>
          <a:bodyPr/>
          <a:lstStyle/>
          <a:p>
            <a:r>
              <a:rPr lang="nl-NL" smtClean="0"/>
              <a:t>Inter-Organization STS Design Session </a:t>
            </a:r>
            <a:endParaRPr lang="nl-NL"/>
          </a:p>
        </p:txBody>
      </p:sp>
      <p:sp>
        <p:nvSpPr>
          <p:cNvPr id="9" name="Slide Number Placeholder 8"/>
          <p:cNvSpPr>
            <a:spLocks noGrp="1"/>
          </p:cNvSpPr>
          <p:nvPr>
            <p:ph type="sldNum" sz="quarter" idx="12"/>
          </p:nvPr>
        </p:nvSpPr>
        <p:spPr/>
        <p:txBody>
          <a:bodyPr/>
          <a:lstStyle/>
          <a:p>
            <a:fld id="{E8567584-0439-FB47-9767-EA8688DE7E18}" type="slidenum">
              <a:rPr lang="nl-NL" smtClean="0"/>
              <a:t>9</a:t>
            </a:fld>
            <a:endParaRPr lang="nl-NL"/>
          </a:p>
        </p:txBody>
      </p:sp>
    </p:spTree>
    <p:extLst>
      <p:ext uri="{BB962C8B-B14F-4D97-AF65-F5344CB8AC3E}">
        <p14:creationId xmlns:p14="http://schemas.microsoft.com/office/powerpoint/2010/main" val="3074079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5705</TotalTime>
  <Words>3030</Words>
  <Application>Microsoft Macintosh PowerPoint</Application>
  <PresentationFormat>Diavoorstelling (4:3)</PresentationFormat>
  <Paragraphs>684</Paragraphs>
  <Slides>56</Slides>
  <Notes>27</Notes>
  <HiddenSlides>0</HiddenSlides>
  <MMClips>0</MMClips>
  <ScaleCrop>false</ScaleCrop>
  <HeadingPairs>
    <vt:vector size="4" baseType="variant">
      <vt:variant>
        <vt:lpstr>Thema</vt:lpstr>
      </vt:variant>
      <vt:variant>
        <vt:i4>1</vt:i4>
      </vt:variant>
      <vt:variant>
        <vt:lpstr>Diatitels</vt:lpstr>
      </vt:variant>
      <vt:variant>
        <vt:i4>56</vt:i4>
      </vt:variant>
    </vt:vector>
  </HeadingPairs>
  <TitlesOfParts>
    <vt:vector size="57" baseType="lpstr">
      <vt:lpstr>Office-thema</vt:lpstr>
      <vt:lpstr>Inter-organizational Design Session</vt:lpstr>
      <vt:lpstr>Inter-Organization STS Design Session Facilitators </vt:lpstr>
      <vt:lpstr>Agenda for Session</vt:lpstr>
      <vt:lpstr>Purpose of the Session</vt:lpstr>
      <vt:lpstr>Philosophy about Model Building</vt:lpstr>
      <vt:lpstr>The Inter-organization sts design model prototype  </vt:lpstr>
      <vt:lpstr>STS Collaboration Platform</vt:lpstr>
      <vt:lpstr>Contrast of Collaboration</vt:lpstr>
      <vt:lpstr>Contrast of Collaboration</vt:lpstr>
      <vt:lpstr>The STS Collaboration Platform builds meta-trust</vt:lpstr>
      <vt:lpstr>PowerPoint-presentatie</vt:lpstr>
      <vt:lpstr>PowerPoint-presentatie</vt:lpstr>
      <vt:lpstr>PowerPoint-presentatie</vt:lpstr>
      <vt:lpstr>Network Work System Design</vt:lpstr>
      <vt:lpstr>PowerPoint-presentatie</vt:lpstr>
      <vt:lpstr>Powerful integration of  North-American &amp; European STS</vt:lpstr>
      <vt:lpstr>When was the computer invented?</vt:lpstr>
      <vt:lpstr>1820…</vt:lpstr>
      <vt:lpstr>1820…</vt:lpstr>
      <vt:lpstr>PowerPoint-presentatie</vt:lpstr>
      <vt:lpstr>PowerPoint-presentatie</vt:lpstr>
      <vt:lpstr>PowerPoint-presentatie</vt:lpstr>
      <vt:lpstr>The Babbage fallacy</vt:lpstr>
      <vt:lpstr>1887…</vt:lpstr>
      <vt:lpstr>PowerPoint-presentatie</vt:lpstr>
      <vt:lpstr>PowerPoint-presentatie</vt:lpstr>
      <vt:lpstr>PowerPoint-presentatie</vt:lpstr>
      <vt:lpstr>PowerPoint-presentatie</vt:lpstr>
      <vt:lpstr>PowerPoint-presentatie</vt:lpstr>
      <vt:lpstr>PowerPoint-presentatie</vt:lpstr>
      <vt:lpstr>PowerPoint-presentatie</vt:lpstr>
      <vt:lpstr>The Hertz fallacy</vt:lpstr>
      <vt:lpstr>The Hertz Fallacy</vt:lpstr>
      <vt:lpstr>The Hertz Fallacy</vt:lpstr>
      <vt:lpstr>Network Development</vt:lpstr>
      <vt:lpstr>First step: pre-design</vt:lpstr>
      <vt:lpstr>PowerPoint-presentatie</vt:lpstr>
      <vt:lpstr>PowerPoint-presentatie</vt:lpstr>
      <vt:lpstr>PowerPoint-presentatie</vt:lpstr>
      <vt:lpstr>PowerPoint-presentatie</vt:lpstr>
      <vt:lpstr>Second step: start-up</vt:lpstr>
      <vt:lpstr>PowerPoint-presentatie</vt:lpstr>
      <vt:lpstr>PowerPoint-presentatie</vt:lpstr>
      <vt:lpstr>Third step: setting up a collaborative structure</vt:lpstr>
      <vt:lpstr>PowerPoint-presentatie</vt:lpstr>
      <vt:lpstr>PowerPoint-presentatie</vt:lpstr>
      <vt:lpstr>Fourth step: implementing and making progress</vt:lpstr>
      <vt:lpstr>PowerPoint-presentatie</vt:lpstr>
      <vt:lpstr>PowerPoint-presentatie</vt:lpstr>
      <vt:lpstr>Fifth step: adapting the design of the collaborative structure</vt:lpstr>
      <vt:lpstr>PowerPoint-presentatie</vt:lpstr>
      <vt:lpstr>Sixth step: knowledge codification and transfer</vt:lpstr>
      <vt:lpstr>PowerPoint-presentatie</vt:lpstr>
      <vt:lpstr>Sixth step: knowledge codification and transfer</vt:lpstr>
      <vt:lpstr>The point is…</vt:lpstr>
      <vt:lpstr>Further presentation and discussion of examples of actual inter-organizational networks </vt:lpstr>
    </vt:vector>
  </TitlesOfParts>
  <Company>Flanders Synergy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Seth Maenen</dc:creator>
  <cp:lastModifiedBy>Seth Maenen</cp:lastModifiedBy>
  <cp:revision>86</cp:revision>
  <cp:lastPrinted>2014-09-05T14:08:44Z</cp:lastPrinted>
  <dcterms:created xsi:type="dcterms:W3CDTF">2014-06-03T13:29:54Z</dcterms:created>
  <dcterms:modified xsi:type="dcterms:W3CDTF">2014-09-19T11:53:14Z</dcterms:modified>
</cp:coreProperties>
</file>