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6858000" cx="12192000"/>
  <p:notesSz cx="6858000" cy="9296400"/>
  <p:embeddedFontLst>
    <p:embeddedFont>
      <p:font typeface="Arimo"/>
      <p:regular r:id="rId41"/>
      <p:bold r:id="rId42"/>
      <p:italic r:id="rId43"/>
      <p:boldItalic r:id="rId44"/>
    </p:embeddedFont>
    <p:embeddedFont>
      <p:font typeface="Gill Sans"/>
      <p:regular r:id="rId45"/>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69F264D-4583-4FC0-9BAC-15076A725E57}">
  <a:tblStyle styleId="{369F264D-4583-4FC0-9BAC-15076A725E57}"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FE7E7"/>
          </a:solidFill>
        </a:fill>
      </a:tcStyle>
    </a:wholeTbl>
    <a:band1H>
      <a:tcTxStyle/>
      <a:tcStyle>
        <a:fill>
          <a:solidFill>
            <a:srgbClr val="DDCBCB"/>
          </a:solidFill>
        </a:fill>
      </a:tcStyle>
    </a:band1H>
    <a:band2H>
      <a:tcTxStyle/>
    </a:band2H>
    <a:band1V>
      <a:tcTxStyle/>
      <a:tcStyle>
        <a:fill>
          <a:solidFill>
            <a:srgbClr val="DDCBCB"/>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158C333E-2AE9-47DE-80C7-30FE604ED9E9}"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Arimo-bold.fntdata"/><Relationship Id="rId41" Type="http://schemas.openxmlformats.org/officeDocument/2006/relationships/font" Target="fonts/Arimo-regular.fntdata"/><Relationship Id="rId22" Type="http://schemas.openxmlformats.org/officeDocument/2006/relationships/slide" Target="slides/slide16.xml"/><Relationship Id="rId44" Type="http://schemas.openxmlformats.org/officeDocument/2006/relationships/font" Target="fonts/Arimo-boldItalic.fntdata"/><Relationship Id="rId21" Type="http://schemas.openxmlformats.org/officeDocument/2006/relationships/slide" Target="slides/slide15.xml"/><Relationship Id="rId43" Type="http://schemas.openxmlformats.org/officeDocument/2006/relationships/font" Target="fonts/Arimo-italic.fntdata"/><Relationship Id="rId24" Type="http://schemas.openxmlformats.org/officeDocument/2006/relationships/slide" Target="slides/slide18.xml"/><Relationship Id="rId46" Type="http://schemas.openxmlformats.org/officeDocument/2006/relationships/font" Target="fonts/GillSans-bold.fntdata"/><Relationship Id="rId23" Type="http://schemas.openxmlformats.org/officeDocument/2006/relationships/slide" Target="slides/slide17.xml"/><Relationship Id="rId45" Type="http://schemas.openxmlformats.org/officeDocument/2006/relationships/font" Target="fonts/GillSans-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6482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5" y="0"/>
            <a:ext cx="2971800" cy="46482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8"/>
            <a:ext cx="2971800" cy="46482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5" y="8829968"/>
            <a:ext cx="2971800" cy="46482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 name="Shape 37"/>
        <p:cNvGrpSpPr/>
        <p:nvPr/>
      </p:nvGrpSpPr>
      <p:grpSpPr>
        <a:xfrm>
          <a:off x="0" y="0"/>
          <a:ext cx="0" cy="0"/>
          <a:chOff x="0" y="0"/>
          <a:chExt cx="0" cy="0"/>
        </a:xfrm>
      </p:grpSpPr>
      <p:sp>
        <p:nvSpPr>
          <p:cNvPr id="38" name="Google Shape;38;p1:notes"/>
          <p:cNvSpPr txBox="1"/>
          <p:nvPr>
            <p:ph idx="1" type="body"/>
          </p:nvPr>
        </p:nvSpPr>
        <p:spPr>
          <a:xfrm>
            <a:off x="685800" y="4415791"/>
            <a:ext cx="548640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p1: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p10: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10: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10:notes"/>
          <p:cNvSpPr txBox="1"/>
          <p:nvPr>
            <p:ph idx="12" type="sldNum"/>
          </p:nvPr>
        </p:nvSpPr>
        <p:spPr>
          <a:xfrm>
            <a:off x="3884615" y="8829968"/>
            <a:ext cx="2971800" cy="46482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19" name="Google Shape;319;p10:notes"/>
          <p:cNvSpPr txBox="1"/>
          <p:nvPr>
            <p:ph idx="10" type="dt"/>
          </p:nvPr>
        </p:nvSpPr>
        <p:spPr>
          <a:xfrm>
            <a:off x="3884615" y="0"/>
            <a:ext cx="2971800" cy="46482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4/9/2018</a:t>
            </a:r>
            <a:endParaRPr/>
          </a:p>
        </p:txBody>
      </p:sp>
      <p:sp>
        <p:nvSpPr>
          <p:cNvPr id="320" name="Google Shape;320;p10:notes"/>
          <p:cNvSpPr txBox="1"/>
          <p:nvPr>
            <p:ph idx="11" type="ftr"/>
          </p:nvPr>
        </p:nvSpPr>
        <p:spPr>
          <a:xfrm>
            <a:off x="0" y="8829968"/>
            <a:ext cx="2971800" cy="46482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p11:notes"/>
          <p:cNvSpPr txBox="1"/>
          <p:nvPr>
            <p:ph idx="1" type="body"/>
          </p:nvPr>
        </p:nvSpPr>
        <p:spPr>
          <a:xfrm>
            <a:off x="685800" y="4415791"/>
            <a:ext cx="548640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11: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p12: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12: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12:notes"/>
          <p:cNvSpPr txBox="1"/>
          <p:nvPr>
            <p:ph idx="12" type="sldNum"/>
          </p:nvPr>
        </p:nvSpPr>
        <p:spPr>
          <a:xfrm>
            <a:off x="3833152" y="8887354"/>
            <a:ext cx="2932429" cy="469773"/>
          </a:xfrm>
          <a:prstGeom prst="rect">
            <a:avLst/>
          </a:prstGeom>
          <a:noFill/>
          <a:ln>
            <a:noFill/>
          </a:ln>
        </p:spPr>
        <p:txBody>
          <a:bodyPr anchorCtr="0" anchor="b" bIns="45675" lIns="91375" spcFirstLastPara="1" rIns="91375" wrap="square" tIns="45675">
            <a:noAutofit/>
          </a:bodyPr>
          <a:lstStyle/>
          <a:p>
            <a:pPr indent="0" lvl="0" marL="0" rtl="0" algn="r">
              <a:spcBef>
                <a:spcPts val="0"/>
              </a:spcBef>
              <a:spcAft>
                <a:spcPts val="0"/>
              </a:spcAft>
              <a:buNone/>
            </a:pPr>
            <a:fld id="{00000000-1234-1234-1234-123412341234}" type="slidenum">
              <a:rPr lang="en-US"/>
              <a:t>‹#›</a:t>
            </a:fld>
            <a:endParaRPr/>
          </a:p>
        </p:txBody>
      </p:sp>
      <p:sp>
        <p:nvSpPr>
          <p:cNvPr id="367" name="Google Shape;367;p12:notes"/>
          <p:cNvSpPr txBox="1"/>
          <p:nvPr>
            <p:ph idx="10" type="dt"/>
          </p:nvPr>
        </p:nvSpPr>
        <p:spPr>
          <a:xfrm>
            <a:off x="3884615" y="0"/>
            <a:ext cx="2971800" cy="46482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4/9/2018</a:t>
            </a:r>
            <a:endParaRPr/>
          </a:p>
        </p:txBody>
      </p:sp>
      <p:sp>
        <p:nvSpPr>
          <p:cNvPr id="368" name="Google Shape;368;p12:notes"/>
          <p:cNvSpPr txBox="1"/>
          <p:nvPr>
            <p:ph idx="11" type="ftr"/>
          </p:nvPr>
        </p:nvSpPr>
        <p:spPr>
          <a:xfrm>
            <a:off x="0" y="8829968"/>
            <a:ext cx="2971800" cy="46482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p13: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13: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13:notes"/>
          <p:cNvSpPr txBox="1"/>
          <p:nvPr>
            <p:ph idx="12" type="sldNum"/>
          </p:nvPr>
        </p:nvSpPr>
        <p:spPr>
          <a:xfrm>
            <a:off x="3884615" y="8829968"/>
            <a:ext cx="2971800" cy="46482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p14: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14: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14:notes"/>
          <p:cNvSpPr txBox="1"/>
          <p:nvPr>
            <p:ph idx="12" type="sldNum"/>
          </p:nvPr>
        </p:nvSpPr>
        <p:spPr>
          <a:xfrm>
            <a:off x="3884615" y="8829968"/>
            <a:ext cx="2971800" cy="46482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34" name="Google Shape;434;p14:notes"/>
          <p:cNvSpPr txBox="1"/>
          <p:nvPr>
            <p:ph idx="10" type="dt"/>
          </p:nvPr>
        </p:nvSpPr>
        <p:spPr>
          <a:xfrm>
            <a:off x="3884615" y="0"/>
            <a:ext cx="2971800" cy="46482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4/9/2018</a:t>
            </a:r>
            <a:endParaRPr/>
          </a:p>
        </p:txBody>
      </p:sp>
      <p:sp>
        <p:nvSpPr>
          <p:cNvPr id="435" name="Google Shape;435;p14:notes"/>
          <p:cNvSpPr txBox="1"/>
          <p:nvPr>
            <p:ph idx="11" type="ftr"/>
          </p:nvPr>
        </p:nvSpPr>
        <p:spPr>
          <a:xfrm>
            <a:off x="0" y="8829968"/>
            <a:ext cx="2971800" cy="46482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Google Shape;488;p15:notes"/>
          <p:cNvSpPr txBox="1"/>
          <p:nvPr>
            <p:ph idx="1" type="body"/>
          </p:nvPr>
        </p:nvSpPr>
        <p:spPr>
          <a:xfrm>
            <a:off x="685800" y="4415791"/>
            <a:ext cx="548640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15: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p16:notes"/>
          <p:cNvSpPr/>
          <p:nvPr>
            <p:ph idx="2" type="sldImg"/>
          </p:nvPr>
        </p:nvSpPr>
        <p:spPr>
          <a:xfrm>
            <a:off x="579438" y="1169988"/>
            <a:ext cx="5608637" cy="31559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p16: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many ways I3 represents the uberization of IOT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Uber realized that people buy cars and those cars are often under utilized.   By the same token, people buy IOT devices and those devices generally feed a specific application even though the same data generated by a device could bring value to many other applications.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Uber provides the software system needed to let car owners find others in need of transportation so they can use their cars to provide a service to these other people.   As Uber would say, “Get your side Hustle 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the same way, people might buy an IOT device and it is generating data for some application that provides value for that person.  People can register their devices with I3 and I3 will try to link these data producers with applications that need data.  When a match is made, incentives flow back to the device owners allowing the IOT devices to act as a person’s side hustle.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uber, people manage their hours and tell the system when/where they want to work.  In I3, the device owners are totally in charge of when/how their data is offered into the data marketplace.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while Uber is primarily knows as a service for consumers, their services can be used by companies to reduce or eliminate the need for corporate cars.  By the same token, I3 can be used by governments and companies to break down the silos so each division or application does not need dedicated IOT infrastructure.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believe that if a single IOT device can support many applications, the cost of the device is reduced because its cost is amortized over a larger application pool.   We also believe that if a single application can see a greater variety of data coming from these devices, they will be able to make better decisions thereby increasing the value of the application.  These two market components serve to drive each other forward, reduce the cost of IOT networks, and therefore will accelerate IOT market demand.     </a:t>
            </a:r>
            <a:endParaRPr/>
          </a:p>
        </p:txBody>
      </p:sp>
      <p:sp>
        <p:nvSpPr>
          <p:cNvPr id="558" name="Google Shape;558;p16:notes"/>
          <p:cNvSpPr txBox="1"/>
          <p:nvPr>
            <p:ph idx="12" type="sldNum"/>
          </p:nvPr>
        </p:nvSpPr>
        <p:spPr>
          <a:xfrm>
            <a:off x="3918332" y="8829679"/>
            <a:ext cx="2997595" cy="466725"/>
          </a:xfrm>
          <a:prstGeom prst="rect">
            <a:avLst/>
          </a:prstGeom>
          <a:noFill/>
          <a:ln>
            <a:noFill/>
          </a:ln>
        </p:spPr>
        <p:txBody>
          <a:bodyPr anchorCtr="0" anchor="b" bIns="45325" lIns="90625" spcFirstLastPara="1" rIns="90625" wrap="square" tIns="45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p17: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17: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17:notes"/>
          <p:cNvSpPr txBox="1"/>
          <p:nvPr>
            <p:ph idx="12" type="sldNum"/>
          </p:nvPr>
        </p:nvSpPr>
        <p:spPr>
          <a:xfrm>
            <a:off x="3884615" y="8829968"/>
            <a:ext cx="2971800" cy="46482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0" name="Shape 580"/>
        <p:cNvGrpSpPr/>
        <p:nvPr/>
      </p:nvGrpSpPr>
      <p:grpSpPr>
        <a:xfrm>
          <a:off x="0" y="0"/>
          <a:ext cx="0" cy="0"/>
          <a:chOff x="0" y="0"/>
          <a:chExt cx="0" cy="0"/>
        </a:xfrm>
      </p:grpSpPr>
      <p:sp>
        <p:nvSpPr>
          <p:cNvPr id="581" name="Google Shape;581;p18: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p18: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18:notes"/>
          <p:cNvSpPr txBox="1"/>
          <p:nvPr>
            <p:ph idx="12" type="sldNum"/>
          </p:nvPr>
        </p:nvSpPr>
        <p:spPr>
          <a:xfrm>
            <a:off x="3884615" y="8829968"/>
            <a:ext cx="2971800" cy="46482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7" name="Shape 597"/>
        <p:cNvGrpSpPr/>
        <p:nvPr/>
      </p:nvGrpSpPr>
      <p:grpSpPr>
        <a:xfrm>
          <a:off x="0" y="0"/>
          <a:ext cx="0" cy="0"/>
          <a:chOff x="0" y="0"/>
          <a:chExt cx="0" cy="0"/>
        </a:xfrm>
      </p:grpSpPr>
      <p:sp>
        <p:nvSpPr>
          <p:cNvPr id="598" name="Google Shape;598;p19: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p19: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p19:notes"/>
          <p:cNvSpPr txBox="1"/>
          <p:nvPr>
            <p:ph idx="12" type="sldNum"/>
          </p:nvPr>
        </p:nvSpPr>
        <p:spPr>
          <a:xfrm>
            <a:off x="3884615" y="8829968"/>
            <a:ext cx="2971800" cy="46482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p2:notes"/>
          <p:cNvSpPr/>
          <p:nvPr>
            <p:ph idx="2" type="sldImg"/>
          </p:nvPr>
        </p:nvSpPr>
        <p:spPr>
          <a:xfrm>
            <a:off x="285750" y="688975"/>
            <a:ext cx="6132513" cy="34512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2:notes"/>
          <p:cNvSpPr txBox="1"/>
          <p:nvPr>
            <p:ph idx="1" type="body"/>
          </p:nvPr>
        </p:nvSpPr>
        <p:spPr>
          <a:xfrm>
            <a:off x="670343" y="4370269"/>
            <a:ext cx="5362711" cy="4140252"/>
          </a:xfrm>
          <a:prstGeom prst="rect">
            <a:avLst/>
          </a:prstGeom>
          <a:noFill/>
          <a:ln>
            <a:noFill/>
          </a:ln>
        </p:spPr>
        <p:txBody>
          <a:bodyPr anchorCtr="0" anchor="t" bIns="89625" lIns="89625" spcFirstLastPara="1" rIns="89625" wrap="square" tIns="89625">
            <a:noAutofit/>
          </a:bodyPr>
          <a:lstStyle/>
          <a:p>
            <a:pPr indent="0" lvl="0" marL="0" rtl="0" algn="l">
              <a:spcBef>
                <a:spcPts val="0"/>
              </a:spcBef>
              <a:spcAft>
                <a:spcPts val="0"/>
              </a:spcAft>
              <a:buNone/>
            </a:pPr>
            <a:r>
              <a:t/>
            </a:r>
            <a:endParaRPr/>
          </a:p>
        </p:txBody>
      </p:sp>
      <p:sp>
        <p:nvSpPr>
          <p:cNvPr id="80" name="Google Shape;80;p2:notes"/>
          <p:cNvSpPr txBox="1"/>
          <p:nvPr>
            <p:ph idx="10" type="dt"/>
          </p:nvPr>
        </p:nvSpPr>
        <p:spPr>
          <a:xfrm>
            <a:off x="3884615" y="0"/>
            <a:ext cx="2971800" cy="46482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4/9/2018</a:t>
            </a:r>
            <a:endParaRPr/>
          </a:p>
        </p:txBody>
      </p:sp>
      <p:sp>
        <p:nvSpPr>
          <p:cNvPr id="81" name="Google Shape;81;p2:notes"/>
          <p:cNvSpPr txBox="1"/>
          <p:nvPr>
            <p:ph idx="11" type="ftr"/>
          </p:nvPr>
        </p:nvSpPr>
        <p:spPr>
          <a:xfrm>
            <a:off x="0" y="8829968"/>
            <a:ext cx="2971800" cy="46482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8" name="Shape 618"/>
        <p:cNvGrpSpPr/>
        <p:nvPr/>
      </p:nvGrpSpPr>
      <p:grpSpPr>
        <a:xfrm>
          <a:off x="0" y="0"/>
          <a:ext cx="0" cy="0"/>
          <a:chOff x="0" y="0"/>
          <a:chExt cx="0" cy="0"/>
        </a:xfrm>
      </p:grpSpPr>
      <p:sp>
        <p:nvSpPr>
          <p:cNvPr id="619" name="Google Shape;619;p20: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20: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20:notes"/>
          <p:cNvSpPr txBox="1"/>
          <p:nvPr>
            <p:ph idx="12" type="sldNum"/>
          </p:nvPr>
        </p:nvSpPr>
        <p:spPr>
          <a:xfrm>
            <a:off x="3884615" y="8829968"/>
            <a:ext cx="2971800" cy="46482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6" name="Shape 666"/>
        <p:cNvGrpSpPr/>
        <p:nvPr/>
      </p:nvGrpSpPr>
      <p:grpSpPr>
        <a:xfrm>
          <a:off x="0" y="0"/>
          <a:ext cx="0" cy="0"/>
          <a:chOff x="0" y="0"/>
          <a:chExt cx="0" cy="0"/>
        </a:xfrm>
      </p:grpSpPr>
      <p:sp>
        <p:nvSpPr>
          <p:cNvPr id="667" name="Google Shape;667;p21: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p21: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9" name="Google Shape;669;p21:notes"/>
          <p:cNvSpPr txBox="1"/>
          <p:nvPr>
            <p:ph idx="12" type="sldNum"/>
          </p:nvPr>
        </p:nvSpPr>
        <p:spPr>
          <a:xfrm>
            <a:off x="3884615" y="8829968"/>
            <a:ext cx="2971800" cy="46482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0" name="Shape 700"/>
        <p:cNvGrpSpPr/>
        <p:nvPr/>
      </p:nvGrpSpPr>
      <p:grpSpPr>
        <a:xfrm>
          <a:off x="0" y="0"/>
          <a:ext cx="0" cy="0"/>
          <a:chOff x="0" y="0"/>
          <a:chExt cx="0" cy="0"/>
        </a:xfrm>
      </p:grpSpPr>
      <p:sp>
        <p:nvSpPr>
          <p:cNvPr id="701" name="Google Shape;701;p22: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p22: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3" name="Google Shape;703;p22:notes"/>
          <p:cNvSpPr txBox="1"/>
          <p:nvPr>
            <p:ph idx="12" type="sldNum"/>
          </p:nvPr>
        </p:nvSpPr>
        <p:spPr>
          <a:xfrm>
            <a:off x="3884615" y="8829968"/>
            <a:ext cx="2971800" cy="46482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2" name="Shape 722"/>
        <p:cNvGrpSpPr/>
        <p:nvPr/>
      </p:nvGrpSpPr>
      <p:grpSpPr>
        <a:xfrm>
          <a:off x="0" y="0"/>
          <a:ext cx="0" cy="0"/>
          <a:chOff x="0" y="0"/>
          <a:chExt cx="0" cy="0"/>
        </a:xfrm>
      </p:grpSpPr>
      <p:sp>
        <p:nvSpPr>
          <p:cNvPr id="723" name="Google Shape;723;p23: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p23: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p23:notes"/>
          <p:cNvSpPr txBox="1"/>
          <p:nvPr>
            <p:ph idx="12" type="sldNum"/>
          </p:nvPr>
        </p:nvSpPr>
        <p:spPr>
          <a:xfrm>
            <a:off x="3884615" y="8829968"/>
            <a:ext cx="2971800" cy="46482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9" name="Shape 739"/>
        <p:cNvGrpSpPr/>
        <p:nvPr/>
      </p:nvGrpSpPr>
      <p:grpSpPr>
        <a:xfrm>
          <a:off x="0" y="0"/>
          <a:ext cx="0" cy="0"/>
          <a:chOff x="0" y="0"/>
          <a:chExt cx="0" cy="0"/>
        </a:xfrm>
      </p:grpSpPr>
      <p:sp>
        <p:nvSpPr>
          <p:cNvPr id="740" name="Google Shape;740;p24: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p24: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2" name="Google Shape;742;p24:notes"/>
          <p:cNvSpPr txBox="1"/>
          <p:nvPr>
            <p:ph idx="12" type="sldNum"/>
          </p:nvPr>
        </p:nvSpPr>
        <p:spPr>
          <a:xfrm>
            <a:off x="3884615" y="8829968"/>
            <a:ext cx="2971800" cy="46482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8" name="Shape 768"/>
        <p:cNvGrpSpPr/>
        <p:nvPr/>
      </p:nvGrpSpPr>
      <p:grpSpPr>
        <a:xfrm>
          <a:off x="0" y="0"/>
          <a:ext cx="0" cy="0"/>
          <a:chOff x="0" y="0"/>
          <a:chExt cx="0" cy="0"/>
        </a:xfrm>
      </p:grpSpPr>
      <p:sp>
        <p:nvSpPr>
          <p:cNvPr id="769" name="Google Shape;769;p25: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p25: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1" name="Google Shape;771;p25:notes"/>
          <p:cNvSpPr txBox="1"/>
          <p:nvPr>
            <p:ph idx="12" type="sldNum"/>
          </p:nvPr>
        </p:nvSpPr>
        <p:spPr>
          <a:xfrm>
            <a:off x="3884615" y="8829968"/>
            <a:ext cx="2971800" cy="46482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8" name="Shape 818"/>
        <p:cNvGrpSpPr/>
        <p:nvPr/>
      </p:nvGrpSpPr>
      <p:grpSpPr>
        <a:xfrm>
          <a:off x="0" y="0"/>
          <a:ext cx="0" cy="0"/>
          <a:chOff x="0" y="0"/>
          <a:chExt cx="0" cy="0"/>
        </a:xfrm>
      </p:grpSpPr>
      <p:sp>
        <p:nvSpPr>
          <p:cNvPr id="819" name="Google Shape;819;p26: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p26: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1" name="Google Shape;821;p26:notes"/>
          <p:cNvSpPr txBox="1"/>
          <p:nvPr>
            <p:ph idx="12" type="sldNum"/>
          </p:nvPr>
        </p:nvSpPr>
        <p:spPr>
          <a:xfrm>
            <a:off x="3884615" y="8829968"/>
            <a:ext cx="2971800" cy="46482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8" name="Shape 858"/>
        <p:cNvGrpSpPr/>
        <p:nvPr/>
      </p:nvGrpSpPr>
      <p:grpSpPr>
        <a:xfrm>
          <a:off x="0" y="0"/>
          <a:ext cx="0" cy="0"/>
          <a:chOff x="0" y="0"/>
          <a:chExt cx="0" cy="0"/>
        </a:xfrm>
      </p:grpSpPr>
      <p:sp>
        <p:nvSpPr>
          <p:cNvPr id="859" name="Google Shape;859;p27: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0" name="Google Shape;860;p27: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1" name="Google Shape;861;p27:notes"/>
          <p:cNvSpPr txBox="1"/>
          <p:nvPr>
            <p:ph idx="12" type="sldNum"/>
          </p:nvPr>
        </p:nvSpPr>
        <p:spPr>
          <a:xfrm>
            <a:off x="3884615" y="8829968"/>
            <a:ext cx="2971800" cy="46482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2" name="Shape 902"/>
        <p:cNvGrpSpPr/>
        <p:nvPr/>
      </p:nvGrpSpPr>
      <p:grpSpPr>
        <a:xfrm>
          <a:off x="0" y="0"/>
          <a:ext cx="0" cy="0"/>
          <a:chOff x="0" y="0"/>
          <a:chExt cx="0" cy="0"/>
        </a:xfrm>
      </p:grpSpPr>
      <p:sp>
        <p:nvSpPr>
          <p:cNvPr id="903" name="Google Shape;903;p28: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p28: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5" name="Google Shape;905;p28:notes"/>
          <p:cNvSpPr txBox="1"/>
          <p:nvPr>
            <p:ph idx="12" type="sldNum"/>
          </p:nvPr>
        </p:nvSpPr>
        <p:spPr>
          <a:xfrm>
            <a:off x="3884615" y="8829968"/>
            <a:ext cx="2971800" cy="46482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1" name="Shape 931"/>
        <p:cNvGrpSpPr/>
        <p:nvPr/>
      </p:nvGrpSpPr>
      <p:grpSpPr>
        <a:xfrm>
          <a:off x="0" y="0"/>
          <a:ext cx="0" cy="0"/>
          <a:chOff x="0" y="0"/>
          <a:chExt cx="0" cy="0"/>
        </a:xfrm>
      </p:grpSpPr>
      <p:sp>
        <p:nvSpPr>
          <p:cNvPr id="932" name="Google Shape;932;p29:notes"/>
          <p:cNvSpPr txBox="1"/>
          <p:nvPr>
            <p:ph idx="1" type="body"/>
          </p:nvPr>
        </p:nvSpPr>
        <p:spPr>
          <a:xfrm>
            <a:off x="685800" y="4415791"/>
            <a:ext cx="548640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3" name="Google Shape;933;p29: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415791"/>
            <a:ext cx="548640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1" name="Shape 941"/>
        <p:cNvGrpSpPr/>
        <p:nvPr/>
      </p:nvGrpSpPr>
      <p:grpSpPr>
        <a:xfrm>
          <a:off x="0" y="0"/>
          <a:ext cx="0" cy="0"/>
          <a:chOff x="0" y="0"/>
          <a:chExt cx="0" cy="0"/>
        </a:xfrm>
      </p:grpSpPr>
      <p:sp>
        <p:nvSpPr>
          <p:cNvPr id="942" name="Google Shape;942;p30:notes"/>
          <p:cNvSpPr txBox="1"/>
          <p:nvPr>
            <p:ph idx="1" type="body"/>
          </p:nvPr>
        </p:nvSpPr>
        <p:spPr>
          <a:xfrm>
            <a:off x="685800" y="4415791"/>
            <a:ext cx="548640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3" name="Google Shape;943;p30: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0" name="Shape 960"/>
        <p:cNvGrpSpPr/>
        <p:nvPr/>
      </p:nvGrpSpPr>
      <p:grpSpPr>
        <a:xfrm>
          <a:off x="0" y="0"/>
          <a:ext cx="0" cy="0"/>
          <a:chOff x="0" y="0"/>
          <a:chExt cx="0" cy="0"/>
        </a:xfrm>
      </p:grpSpPr>
      <p:sp>
        <p:nvSpPr>
          <p:cNvPr id="961" name="Google Shape;961;p31:notes"/>
          <p:cNvSpPr txBox="1"/>
          <p:nvPr>
            <p:ph idx="1" type="body"/>
          </p:nvPr>
        </p:nvSpPr>
        <p:spPr>
          <a:xfrm>
            <a:off x="685800" y="4415791"/>
            <a:ext cx="548640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2" name="Google Shape;962;p31: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1" name="Shape 981"/>
        <p:cNvGrpSpPr/>
        <p:nvPr/>
      </p:nvGrpSpPr>
      <p:grpSpPr>
        <a:xfrm>
          <a:off x="0" y="0"/>
          <a:ext cx="0" cy="0"/>
          <a:chOff x="0" y="0"/>
          <a:chExt cx="0" cy="0"/>
        </a:xfrm>
      </p:grpSpPr>
      <p:sp>
        <p:nvSpPr>
          <p:cNvPr id="982" name="Google Shape;982;p32:notes"/>
          <p:cNvSpPr txBox="1"/>
          <p:nvPr>
            <p:ph idx="1" type="body"/>
          </p:nvPr>
        </p:nvSpPr>
        <p:spPr>
          <a:xfrm>
            <a:off x="685800" y="4415791"/>
            <a:ext cx="548640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3" name="Google Shape;983;p32: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8" name="Shape 988"/>
        <p:cNvGrpSpPr/>
        <p:nvPr/>
      </p:nvGrpSpPr>
      <p:grpSpPr>
        <a:xfrm>
          <a:off x="0" y="0"/>
          <a:ext cx="0" cy="0"/>
          <a:chOff x="0" y="0"/>
          <a:chExt cx="0" cy="0"/>
        </a:xfrm>
      </p:grpSpPr>
      <p:sp>
        <p:nvSpPr>
          <p:cNvPr id="989" name="Google Shape;989;p33:notes"/>
          <p:cNvSpPr txBox="1"/>
          <p:nvPr>
            <p:ph idx="1" type="body"/>
          </p:nvPr>
        </p:nvSpPr>
        <p:spPr>
          <a:xfrm>
            <a:off x="685800" y="4415791"/>
            <a:ext cx="548640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0" name="Google Shape;990;p33: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9" name="Shape 1009"/>
        <p:cNvGrpSpPr/>
        <p:nvPr/>
      </p:nvGrpSpPr>
      <p:grpSpPr>
        <a:xfrm>
          <a:off x="0" y="0"/>
          <a:ext cx="0" cy="0"/>
          <a:chOff x="0" y="0"/>
          <a:chExt cx="0" cy="0"/>
        </a:xfrm>
      </p:grpSpPr>
      <p:sp>
        <p:nvSpPr>
          <p:cNvPr id="1010" name="Google Shape;1010;p34:notes"/>
          <p:cNvSpPr txBox="1"/>
          <p:nvPr>
            <p:ph idx="1" type="body"/>
          </p:nvPr>
        </p:nvSpPr>
        <p:spPr>
          <a:xfrm>
            <a:off x="685800" y="4415791"/>
            <a:ext cx="548640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1" name="Google Shape;1011;p34: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415791"/>
            <a:ext cx="548640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4: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5:notes"/>
          <p:cNvSpPr txBox="1"/>
          <p:nvPr>
            <p:ph idx="1" type="body"/>
          </p:nvPr>
        </p:nvSpPr>
        <p:spPr>
          <a:xfrm>
            <a:off x="685800" y="4415791"/>
            <a:ext cx="548640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5: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p6: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6: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6:notes"/>
          <p:cNvSpPr txBox="1"/>
          <p:nvPr>
            <p:ph idx="12" type="sldNum"/>
          </p:nvPr>
        </p:nvSpPr>
        <p:spPr>
          <a:xfrm>
            <a:off x="3884615" y="8829968"/>
            <a:ext cx="2971800" cy="46482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4" name="Google Shape;144;p6:notes"/>
          <p:cNvSpPr txBox="1"/>
          <p:nvPr>
            <p:ph idx="10" type="dt"/>
          </p:nvPr>
        </p:nvSpPr>
        <p:spPr>
          <a:xfrm>
            <a:off x="3884615" y="0"/>
            <a:ext cx="2971800" cy="46482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4/9/2018</a:t>
            </a:r>
            <a:endParaRPr/>
          </a:p>
        </p:txBody>
      </p:sp>
      <p:sp>
        <p:nvSpPr>
          <p:cNvPr id="145" name="Google Shape;145;p6:notes"/>
          <p:cNvSpPr txBox="1"/>
          <p:nvPr>
            <p:ph idx="11" type="ftr"/>
          </p:nvPr>
        </p:nvSpPr>
        <p:spPr>
          <a:xfrm>
            <a:off x="0" y="8829968"/>
            <a:ext cx="2971800" cy="46482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p7:notes"/>
          <p:cNvSpPr txBox="1"/>
          <p:nvPr>
            <p:ph idx="1" type="body"/>
          </p:nvPr>
        </p:nvSpPr>
        <p:spPr>
          <a:xfrm>
            <a:off x="685800" y="4415791"/>
            <a:ext cx="5486400" cy="418338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7: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p8:notes"/>
          <p:cNvSpPr/>
          <p:nvPr>
            <p:ph idx="2" type="sldImg"/>
          </p:nvPr>
        </p:nvSpPr>
        <p:spPr>
          <a:xfrm>
            <a:off x="242888" y="684213"/>
            <a:ext cx="6070600" cy="34147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8:notes"/>
          <p:cNvSpPr txBox="1"/>
          <p:nvPr>
            <p:ph idx="1" type="body"/>
          </p:nvPr>
        </p:nvSpPr>
        <p:spPr>
          <a:xfrm>
            <a:off x="655774" y="4326706"/>
            <a:ext cx="5246131" cy="4098978"/>
          </a:xfrm>
          <a:prstGeom prst="rect">
            <a:avLst/>
          </a:prstGeom>
          <a:noFill/>
          <a:ln>
            <a:noFill/>
          </a:ln>
        </p:spPr>
        <p:txBody>
          <a:bodyPr anchorCtr="0" anchor="t" bIns="89625" lIns="89625" spcFirstLastPara="1" rIns="89625" wrap="square" tIns="89625">
            <a:noAutofit/>
          </a:bodyPr>
          <a:lstStyle/>
          <a:p>
            <a:pPr indent="0" lvl="0" marL="0" rtl="0" algn="l">
              <a:spcBef>
                <a:spcPts val="0"/>
              </a:spcBef>
              <a:spcAft>
                <a:spcPts val="0"/>
              </a:spcAft>
              <a:buNone/>
            </a:pPr>
            <a:r>
              <a:t/>
            </a:r>
            <a:endParaRPr/>
          </a:p>
        </p:txBody>
      </p:sp>
      <p:sp>
        <p:nvSpPr>
          <p:cNvPr id="258" name="Google Shape;258;p8:notes"/>
          <p:cNvSpPr txBox="1"/>
          <p:nvPr>
            <p:ph idx="10" type="dt"/>
          </p:nvPr>
        </p:nvSpPr>
        <p:spPr>
          <a:xfrm>
            <a:off x="3884615" y="0"/>
            <a:ext cx="2971800" cy="46482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4/9/2018</a:t>
            </a:r>
            <a:endParaRPr/>
          </a:p>
        </p:txBody>
      </p:sp>
      <p:sp>
        <p:nvSpPr>
          <p:cNvPr id="259" name="Google Shape;259;p8:notes"/>
          <p:cNvSpPr txBox="1"/>
          <p:nvPr>
            <p:ph idx="11" type="ftr"/>
          </p:nvPr>
        </p:nvSpPr>
        <p:spPr>
          <a:xfrm>
            <a:off x="0" y="8829968"/>
            <a:ext cx="2971800" cy="46482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9: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9:notes"/>
          <p:cNvSpPr txBox="1"/>
          <p:nvPr>
            <p:ph idx="1" type="body"/>
          </p:nvPr>
        </p:nvSpPr>
        <p:spPr>
          <a:xfrm>
            <a:off x="685800" y="4415791"/>
            <a:ext cx="5486400" cy="41833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9:notes"/>
          <p:cNvSpPr txBox="1"/>
          <p:nvPr>
            <p:ph idx="12" type="sldNum"/>
          </p:nvPr>
        </p:nvSpPr>
        <p:spPr>
          <a:xfrm>
            <a:off x="3884615" y="8829968"/>
            <a:ext cx="2971800" cy="46482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72" name="Google Shape;272;p9:notes"/>
          <p:cNvSpPr txBox="1"/>
          <p:nvPr>
            <p:ph idx="10" type="dt"/>
          </p:nvPr>
        </p:nvSpPr>
        <p:spPr>
          <a:xfrm>
            <a:off x="3884615" y="0"/>
            <a:ext cx="2971800" cy="46482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4/9/2018</a:t>
            </a:r>
            <a:endParaRPr/>
          </a:p>
        </p:txBody>
      </p:sp>
      <p:sp>
        <p:nvSpPr>
          <p:cNvPr id="273" name="Google Shape;273;p9:notes"/>
          <p:cNvSpPr txBox="1"/>
          <p:nvPr>
            <p:ph idx="11" type="ftr"/>
          </p:nvPr>
        </p:nvSpPr>
        <p:spPr>
          <a:xfrm>
            <a:off x="0" y="8829968"/>
            <a:ext cx="2971800" cy="46482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p:cSld name="1_Title Slide">
    <p:spTree>
      <p:nvGrpSpPr>
        <p:cNvPr id="15"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p:cSld name="Title and body">
    <p:spTree>
      <p:nvGrpSpPr>
        <p:cNvPr id="16" name="Shape 16"/>
        <p:cNvGrpSpPr/>
        <p:nvPr/>
      </p:nvGrpSpPr>
      <p:grpSpPr>
        <a:xfrm>
          <a:off x="0" y="0"/>
          <a:ext cx="0" cy="0"/>
          <a:chOff x="0" y="0"/>
          <a:chExt cx="0" cy="0"/>
        </a:xfrm>
      </p:grpSpPr>
      <p:sp>
        <p:nvSpPr>
          <p:cNvPr id="17" name="Google Shape;17;p3"/>
          <p:cNvSpPr txBox="1"/>
          <p:nvPr>
            <p:ph idx="12" type="sldNum"/>
          </p:nvPr>
        </p:nvSpPr>
        <p:spPr>
          <a:xfrm>
            <a:off x="11320335" y="6241344"/>
            <a:ext cx="731599"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buClr>
                <a:srgbClr val="000000"/>
              </a:buClr>
              <a:buSzPts val="300"/>
              <a:buFont typeface="Arial"/>
              <a:buNone/>
              <a:defRPr sz="1200">
                <a:solidFill>
                  <a:schemeClr val="lt1"/>
                </a:solidFill>
                <a:latin typeface="Arimo"/>
                <a:ea typeface="Arimo"/>
                <a:cs typeface="Arimo"/>
                <a:sym typeface="Arimo"/>
              </a:defRPr>
            </a:lvl1pPr>
            <a:lvl2pPr indent="0" lvl="1" marL="0" marR="0" algn="r">
              <a:spcBef>
                <a:spcPts val="0"/>
              </a:spcBef>
              <a:buClr>
                <a:srgbClr val="000000"/>
              </a:buClr>
              <a:buSzPts val="300"/>
              <a:buFont typeface="Arial"/>
              <a:buNone/>
              <a:defRPr sz="1200">
                <a:solidFill>
                  <a:schemeClr val="lt1"/>
                </a:solidFill>
                <a:latin typeface="Arimo"/>
                <a:ea typeface="Arimo"/>
                <a:cs typeface="Arimo"/>
                <a:sym typeface="Arimo"/>
              </a:defRPr>
            </a:lvl2pPr>
            <a:lvl3pPr indent="0" lvl="2" marL="0" marR="0" algn="r">
              <a:spcBef>
                <a:spcPts val="0"/>
              </a:spcBef>
              <a:buClr>
                <a:srgbClr val="000000"/>
              </a:buClr>
              <a:buSzPts val="300"/>
              <a:buFont typeface="Arial"/>
              <a:buNone/>
              <a:defRPr sz="1200">
                <a:solidFill>
                  <a:schemeClr val="lt1"/>
                </a:solidFill>
                <a:latin typeface="Arimo"/>
                <a:ea typeface="Arimo"/>
                <a:cs typeface="Arimo"/>
                <a:sym typeface="Arimo"/>
              </a:defRPr>
            </a:lvl3pPr>
            <a:lvl4pPr indent="0" lvl="3" marL="0" marR="0" algn="r">
              <a:spcBef>
                <a:spcPts val="0"/>
              </a:spcBef>
              <a:buClr>
                <a:srgbClr val="000000"/>
              </a:buClr>
              <a:buSzPts val="300"/>
              <a:buFont typeface="Arial"/>
              <a:buNone/>
              <a:defRPr sz="1200">
                <a:solidFill>
                  <a:schemeClr val="lt1"/>
                </a:solidFill>
                <a:latin typeface="Arimo"/>
                <a:ea typeface="Arimo"/>
                <a:cs typeface="Arimo"/>
                <a:sym typeface="Arimo"/>
              </a:defRPr>
            </a:lvl4pPr>
            <a:lvl5pPr indent="0" lvl="4" marL="0" marR="0" algn="r">
              <a:spcBef>
                <a:spcPts val="0"/>
              </a:spcBef>
              <a:buClr>
                <a:srgbClr val="000000"/>
              </a:buClr>
              <a:buSzPts val="300"/>
              <a:buFont typeface="Arial"/>
              <a:buNone/>
              <a:defRPr sz="1200">
                <a:solidFill>
                  <a:schemeClr val="lt1"/>
                </a:solidFill>
                <a:latin typeface="Arimo"/>
                <a:ea typeface="Arimo"/>
                <a:cs typeface="Arimo"/>
                <a:sym typeface="Arimo"/>
              </a:defRPr>
            </a:lvl5pPr>
            <a:lvl6pPr indent="0" lvl="5" marL="0" marR="0" algn="r">
              <a:spcBef>
                <a:spcPts val="0"/>
              </a:spcBef>
              <a:buClr>
                <a:srgbClr val="000000"/>
              </a:buClr>
              <a:buSzPts val="300"/>
              <a:buFont typeface="Arial"/>
              <a:buNone/>
              <a:defRPr sz="1200">
                <a:solidFill>
                  <a:schemeClr val="lt1"/>
                </a:solidFill>
                <a:latin typeface="Arimo"/>
                <a:ea typeface="Arimo"/>
                <a:cs typeface="Arimo"/>
                <a:sym typeface="Arimo"/>
              </a:defRPr>
            </a:lvl6pPr>
            <a:lvl7pPr indent="0" lvl="6" marL="0" marR="0" algn="r">
              <a:spcBef>
                <a:spcPts val="0"/>
              </a:spcBef>
              <a:buClr>
                <a:srgbClr val="000000"/>
              </a:buClr>
              <a:buSzPts val="300"/>
              <a:buFont typeface="Arial"/>
              <a:buNone/>
              <a:defRPr sz="1200">
                <a:solidFill>
                  <a:schemeClr val="lt1"/>
                </a:solidFill>
                <a:latin typeface="Arimo"/>
                <a:ea typeface="Arimo"/>
                <a:cs typeface="Arimo"/>
                <a:sym typeface="Arimo"/>
              </a:defRPr>
            </a:lvl7pPr>
            <a:lvl8pPr indent="0" lvl="7" marL="0" marR="0" algn="r">
              <a:spcBef>
                <a:spcPts val="0"/>
              </a:spcBef>
              <a:buClr>
                <a:srgbClr val="000000"/>
              </a:buClr>
              <a:buSzPts val="300"/>
              <a:buFont typeface="Arial"/>
              <a:buNone/>
              <a:defRPr sz="1200">
                <a:solidFill>
                  <a:schemeClr val="lt1"/>
                </a:solidFill>
                <a:latin typeface="Arimo"/>
                <a:ea typeface="Arimo"/>
                <a:cs typeface="Arimo"/>
                <a:sym typeface="Arimo"/>
              </a:defRPr>
            </a:lvl8pPr>
            <a:lvl9pPr indent="0" lvl="8" marL="0" marR="0" algn="r">
              <a:spcBef>
                <a:spcPts val="0"/>
              </a:spcBef>
              <a:buClr>
                <a:srgbClr val="000000"/>
              </a:buClr>
              <a:buSzPts val="300"/>
              <a:buFont typeface="Arial"/>
              <a:buNone/>
              <a:defRPr sz="1200">
                <a:solidFill>
                  <a:schemeClr val="lt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8" name="Shape 18"/>
        <p:cNvGrpSpPr/>
        <p:nvPr/>
      </p:nvGrpSpPr>
      <p:grpSpPr>
        <a:xfrm>
          <a:off x="0" y="0"/>
          <a:ext cx="0" cy="0"/>
          <a:chOff x="0" y="0"/>
          <a:chExt cx="0" cy="0"/>
        </a:xfrm>
      </p:grpSpPr>
      <p:sp>
        <p:nvSpPr>
          <p:cNvPr id="19" name="Google Shape;19;p4"/>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
          <p:cNvSpPr txBox="1"/>
          <p:nvPr>
            <p:ph idx="1" type="body"/>
          </p:nvPr>
        </p:nvSpPr>
        <p:spPr>
          <a:xfrm>
            <a:off x="609600" y="1600206"/>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 name="Google Shape;21;p4"/>
          <p:cNvSpPr txBox="1"/>
          <p:nvPr>
            <p:ph idx="11" type="ftr"/>
          </p:nvPr>
        </p:nvSpPr>
        <p:spPr>
          <a:xfrm>
            <a:off x="4165600" y="6356359"/>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Arial"/>
                <a:ea typeface="Arial"/>
                <a:cs typeface="Arial"/>
                <a:sym typeface="Arial"/>
              </a:defRPr>
            </a:lvl1pPr>
            <a:lvl2pPr indent="0" lvl="1" marL="0" algn="r">
              <a:spcBef>
                <a:spcPts val="0"/>
              </a:spcBef>
              <a:buNone/>
              <a:defRPr sz="1200">
                <a:solidFill>
                  <a:srgbClr val="888888"/>
                </a:solidFill>
                <a:latin typeface="Arial"/>
                <a:ea typeface="Arial"/>
                <a:cs typeface="Arial"/>
                <a:sym typeface="Arial"/>
              </a:defRPr>
            </a:lvl2pPr>
            <a:lvl3pPr indent="0" lvl="2" marL="0" algn="r">
              <a:spcBef>
                <a:spcPts val="0"/>
              </a:spcBef>
              <a:buNone/>
              <a:defRPr sz="1200">
                <a:solidFill>
                  <a:srgbClr val="888888"/>
                </a:solidFill>
                <a:latin typeface="Arial"/>
                <a:ea typeface="Arial"/>
                <a:cs typeface="Arial"/>
                <a:sym typeface="Arial"/>
              </a:defRPr>
            </a:lvl3pPr>
            <a:lvl4pPr indent="0" lvl="3" marL="0" algn="r">
              <a:spcBef>
                <a:spcPts val="0"/>
              </a:spcBef>
              <a:buNone/>
              <a:defRPr sz="1200">
                <a:solidFill>
                  <a:srgbClr val="888888"/>
                </a:solidFill>
                <a:latin typeface="Arial"/>
                <a:ea typeface="Arial"/>
                <a:cs typeface="Arial"/>
                <a:sym typeface="Arial"/>
              </a:defRPr>
            </a:lvl4pPr>
            <a:lvl5pPr indent="0" lvl="4" marL="0" algn="r">
              <a:spcBef>
                <a:spcPts val="0"/>
              </a:spcBef>
              <a:buNone/>
              <a:defRPr sz="1200">
                <a:solidFill>
                  <a:srgbClr val="888888"/>
                </a:solidFill>
                <a:latin typeface="Arial"/>
                <a:ea typeface="Arial"/>
                <a:cs typeface="Arial"/>
                <a:sym typeface="Arial"/>
              </a:defRPr>
            </a:lvl5pPr>
            <a:lvl6pPr indent="0" lvl="5" marL="0" algn="r">
              <a:spcBef>
                <a:spcPts val="0"/>
              </a:spcBef>
              <a:buNone/>
              <a:defRPr sz="1200">
                <a:solidFill>
                  <a:srgbClr val="888888"/>
                </a:solidFill>
                <a:latin typeface="Arial"/>
                <a:ea typeface="Arial"/>
                <a:cs typeface="Arial"/>
                <a:sym typeface="Arial"/>
              </a:defRPr>
            </a:lvl6pPr>
            <a:lvl7pPr indent="0" lvl="6" marL="0" algn="r">
              <a:spcBef>
                <a:spcPts val="0"/>
              </a:spcBef>
              <a:buNone/>
              <a:defRPr sz="1200">
                <a:solidFill>
                  <a:srgbClr val="888888"/>
                </a:solidFill>
                <a:latin typeface="Arial"/>
                <a:ea typeface="Arial"/>
                <a:cs typeface="Arial"/>
                <a:sym typeface="Arial"/>
              </a:defRPr>
            </a:lvl7pPr>
            <a:lvl8pPr indent="0" lvl="7" marL="0" algn="r">
              <a:spcBef>
                <a:spcPts val="0"/>
              </a:spcBef>
              <a:buNone/>
              <a:defRPr sz="1200">
                <a:solidFill>
                  <a:srgbClr val="888888"/>
                </a:solidFill>
                <a:latin typeface="Arial"/>
                <a:ea typeface="Arial"/>
                <a:cs typeface="Arial"/>
                <a:sym typeface="Arial"/>
              </a:defRPr>
            </a:lvl8pPr>
            <a:lvl9pPr indent="0" lvl="8" mar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1">
  <p:cSld name="Content Slide 1">
    <p:spTree>
      <p:nvGrpSpPr>
        <p:cNvPr id="23" name="Shape 23"/>
        <p:cNvGrpSpPr/>
        <p:nvPr/>
      </p:nvGrpSpPr>
      <p:grpSpPr>
        <a:xfrm>
          <a:off x="0" y="0"/>
          <a:ext cx="0" cy="0"/>
          <a:chOff x="0" y="0"/>
          <a:chExt cx="0" cy="0"/>
        </a:xfrm>
      </p:grpSpPr>
      <p:sp>
        <p:nvSpPr>
          <p:cNvPr id="24" name="Google Shape;24;p5"/>
          <p:cNvSpPr txBox="1"/>
          <p:nvPr>
            <p:ph idx="1" type="body"/>
          </p:nvPr>
        </p:nvSpPr>
        <p:spPr>
          <a:xfrm>
            <a:off x="415544" y="762000"/>
            <a:ext cx="5689600" cy="304800"/>
          </a:xfrm>
          <a:prstGeom prst="rect">
            <a:avLst/>
          </a:prstGeom>
          <a:noFill/>
          <a:ln>
            <a:noFill/>
          </a:ln>
        </p:spPr>
        <p:txBody>
          <a:bodyPr anchorCtr="0" anchor="ctr" bIns="45700" lIns="91425" spcFirstLastPara="1" rIns="91425" wrap="square" tIns="45700">
            <a:noAutofit/>
          </a:bodyPr>
          <a:lstStyle>
            <a:lvl1pPr indent="-228600" lvl="0" marL="457200" algn="l">
              <a:spcBef>
                <a:spcPts val="320"/>
              </a:spcBef>
              <a:spcAft>
                <a:spcPts val="0"/>
              </a:spcAft>
              <a:buClr>
                <a:srgbClr val="3F3F3F"/>
              </a:buClr>
              <a:buSzPts val="1600"/>
              <a:buNone/>
              <a:defRPr sz="1600" cap="none">
                <a:solidFill>
                  <a:srgbClr val="3F3F3F"/>
                </a:solidFill>
                <a:latin typeface="Arial"/>
                <a:ea typeface="Arial"/>
                <a:cs typeface="Arial"/>
                <a:sym typeface="Aria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 name="Google Shape;25;p5"/>
          <p:cNvSpPr txBox="1"/>
          <p:nvPr>
            <p:ph idx="2" type="body"/>
          </p:nvPr>
        </p:nvSpPr>
        <p:spPr>
          <a:xfrm>
            <a:off x="415544" y="274638"/>
            <a:ext cx="8728456" cy="487362"/>
          </a:xfrm>
          <a:prstGeom prst="rect">
            <a:avLst/>
          </a:prstGeom>
          <a:noFill/>
          <a:ln>
            <a:noFill/>
          </a:ln>
        </p:spPr>
        <p:txBody>
          <a:bodyPr anchorCtr="0" anchor="ctr" bIns="45700" lIns="91425" spcFirstLastPara="1" rIns="91425" wrap="square" tIns="45700">
            <a:noAutofit/>
          </a:bodyPr>
          <a:lstStyle>
            <a:lvl1pPr indent="-228600" lvl="0" marL="457200" algn="l">
              <a:spcBef>
                <a:spcPts val="640"/>
              </a:spcBef>
              <a:spcAft>
                <a:spcPts val="0"/>
              </a:spcAft>
              <a:buClr>
                <a:srgbClr val="3F3F3F"/>
              </a:buClr>
              <a:buSzPts val="3200"/>
              <a:buNone/>
              <a:defRPr sz="3200" cap="none">
                <a:solidFill>
                  <a:srgbClr val="3F3F3F"/>
                </a:solidFill>
                <a:latin typeface="Arial"/>
                <a:ea typeface="Arial"/>
                <a:cs typeface="Arial"/>
                <a:sym typeface="Aria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 name="Google Shape;26;p5"/>
          <p:cNvSpPr txBox="1"/>
          <p:nvPr>
            <p:ph idx="11" type="ftr"/>
          </p:nvPr>
        </p:nvSpPr>
        <p:spPr>
          <a:xfrm>
            <a:off x="4165600" y="6356359"/>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3F3F3F"/>
                </a:solidFill>
                <a:latin typeface="Arial"/>
                <a:ea typeface="Arial"/>
                <a:cs typeface="Arial"/>
                <a:sym typeface="Arial"/>
              </a:defRPr>
            </a:lvl1pPr>
            <a:lvl2pPr indent="0" lvl="1" marL="0" algn="r">
              <a:spcBef>
                <a:spcPts val="0"/>
              </a:spcBef>
              <a:buNone/>
              <a:defRPr sz="1200">
                <a:solidFill>
                  <a:srgbClr val="3F3F3F"/>
                </a:solidFill>
                <a:latin typeface="Arial"/>
                <a:ea typeface="Arial"/>
                <a:cs typeface="Arial"/>
                <a:sym typeface="Arial"/>
              </a:defRPr>
            </a:lvl2pPr>
            <a:lvl3pPr indent="0" lvl="2" marL="0" algn="r">
              <a:spcBef>
                <a:spcPts val="0"/>
              </a:spcBef>
              <a:buNone/>
              <a:defRPr sz="1200">
                <a:solidFill>
                  <a:srgbClr val="3F3F3F"/>
                </a:solidFill>
                <a:latin typeface="Arial"/>
                <a:ea typeface="Arial"/>
                <a:cs typeface="Arial"/>
                <a:sym typeface="Arial"/>
              </a:defRPr>
            </a:lvl3pPr>
            <a:lvl4pPr indent="0" lvl="3" marL="0" algn="r">
              <a:spcBef>
                <a:spcPts val="0"/>
              </a:spcBef>
              <a:buNone/>
              <a:defRPr sz="1200">
                <a:solidFill>
                  <a:srgbClr val="3F3F3F"/>
                </a:solidFill>
                <a:latin typeface="Arial"/>
                <a:ea typeface="Arial"/>
                <a:cs typeface="Arial"/>
                <a:sym typeface="Arial"/>
              </a:defRPr>
            </a:lvl4pPr>
            <a:lvl5pPr indent="0" lvl="4" marL="0" algn="r">
              <a:spcBef>
                <a:spcPts val="0"/>
              </a:spcBef>
              <a:buNone/>
              <a:defRPr sz="1200">
                <a:solidFill>
                  <a:srgbClr val="3F3F3F"/>
                </a:solidFill>
                <a:latin typeface="Arial"/>
                <a:ea typeface="Arial"/>
                <a:cs typeface="Arial"/>
                <a:sym typeface="Arial"/>
              </a:defRPr>
            </a:lvl5pPr>
            <a:lvl6pPr indent="0" lvl="5" marL="0" algn="r">
              <a:spcBef>
                <a:spcPts val="0"/>
              </a:spcBef>
              <a:buNone/>
              <a:defRPr sz="1200">
                <a:solidFill>
                  <a:srgbClr val="3F3F3F"/>
                </a:solidFill>
                <a:latin typeface="Arial"/>
                <a:ea typeface="Arial"/>
                <a:cs typeface="Arial"/>
                <a:sym typeface="Arial"/>
              </a:defRPr>
            </a:lvl6pPr>
            <a:lvl7pPr indent="0" lvl="6" marL="0" algn="r">
              <a:spcBef>
                <a:spcPts val="0"/>
              </a:spcBef>
              <a:buNone/>
              <a:defRPr sz="1200">
                <a:solidFill>
                  <a:srgbClr val="3F3F3F"/>
                </a:solidFill>
                <a:latin typeface="Arial"/>
                <a:ea typeface="Arial"/>
                <a:cs typeface="Arial"/>
                <a:sym typeface="Arial"/>
              </a:defRPr>
            </a:lvl7pPr>
            <a:lvl8pPr indent="0" lvl="7" marL="0" algn="r">
              <a:spcBef>
                <a:spcPts val="0"/>
              </a:spcBef>
              <a:buNone/>
              <a:defRPr sz="1200">
                <a:solidFill>
                  <a:srgbClr val="3F3F3F"/>
                </a:solidFill>
                <a:latin typeface="Arial"/>
                <a:ea typeface="Arial"/>
                <a:cs typeface="Arial"/>
                <a:sym typeface="Arial"/>
              </a:defRPr>
            </a:lvl8pPr>
            <a:lvl9pPr indent="0" lvl="8" marL="0" algn="r">
              <a:spcBef>
                <a:spcPts val="0"/>
              </a:spcBef>
              <a:buNone/>
              <a:defRPr sz="1200">
                <a:solidFill>
                  <a:srgbClr val="3F3F3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6"/>
          <p:cNvSpPr txBox="1"/>
          <p:nvPr>
            <p:ph idx="11" type="ftr"/>
          </p:nvPr>
        </p:nvSpPr>
        <p:spPr>
          <a:xfrm>
            <a:off x="4165600" y="6356359"/>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Arial"/>
                <a:ea typeface="Arial"/>
                <a:cs typeface="Arial"/>
                <a:sym typeface="Arial"/>
              </a:defRPr>
            </a:lvl1pPr>
            <a:lvl2pPr indent="0" lvl="1" marL="0" algn="r">
              <a:spcBef>
                <a:spcPts val="0"/>
              </a:spcBef>
              <a:buNone/>
              <a:defRPr sz="1200">
                <a:solidFill>
                  <a:srgbClr val="888888"/>
                </a:solidFill>
                <a:latin typeface="Arial"/>
                <a:ea typeface="Arial"/>
                <a:cs typeface="Arial"/>
                <a:sym typeface="Arial"/>
              </a:defRPr>
            </a:lvl2pPr>
            <a:lvl3pPr indent="0" lvl="2" marL="0" algn="r">
              <a:spcBef>
                <a:spcPts val="0"/>
              </a:spcBef>
              <a:buNone/>
              <a:defRPr sz="1200">
                <a:solidFill>
                  <a:srgbClr val="888888"/>
                </a:solidFill>
                <a:latin typeface="Arial"/>
                <a:ea typeface="Arial"/>
                <a:cs typeface="Arial"/>
                <a:sym typeface="Arial"/>
              </a:defRPr>
            </a:lvl3pPr>
            <a:lvl4pPr indent="0" lvl="3" marL="0" algn="r">
              <a:spcBef>
                <a:spcPts val="0"/>
              </a:spcBef>
              <a:buNone/>
              <a:defRPr sz="1200">
                <a:solidFill>
                  <a:srgbClr val="888888"/>
                </a:solidFill>
                <a:latin typeface="Arial"/>
                <a:ea typeface="Arial"/>
                <a:cs typeface="Arial"/>
                <a:sym typeface="Arial"/>
              </a:defRPr>
            </a:lvl4pPr>
            <a:lvl5pPr indent="0" lvl="4" marL="0" algn="r">
              <a:spcBef>
                <a:spcPts val="0"/>
              </a:spcBef>
              <a:buNone/>
              <a:defRPr sz="1200">
                <a:solidFill>
                  <a:srgbClr val="888888"/>
                </a:solidFill>
                <a:latin typeface="Arial"/>
                <a:ea typeface="Arial"/>
                <a:cs typeface="Arial"/>
                <a:sym typeface="Arial"/>
              </a:defRPr>
            </a:lvl5pPr>
            <a:lvl6pPr indent="0" lvl="5" marL="0" algn="r">
              <a:spcBef>
                <a:spcPts val="0"/>
              </a:spcBef>
              <a:buNone/>
              <a:defRPr sz="1200">
                <a:solidFill>
                  <a:srgbClr val="888888"/>
                </a:solidFill>
                <a:latin typeface="Arial"/>
                <a:ea typeface="Arial"/>
                <a:cs typeface="Arial"/>
                <a:sym typeface="Arial"/>
              </a:defRPr>
            </a:lvl6pPr>
            <a:lvl7pPr indent="0" lvl="6" marL="0" algn="r">
              <a:spcBef>
                <a:spcPts val="0"/>
              </a:spcBef>
              <a:buNone/>
              <a:defRPr sz="1200">
                <a:solidFill>
                  <a:srgbClr val="888888"/>
                </a:solidFill>
                <a:latin typeface="Arial"/>
                <a:ea typeface="Arial"/>
                <a:cs typeface="Arial"/>
                <a:sym typeface="Arial"/>
              </a:defRPr>
            </a:lvl7pPr>
            <a:lvl8pPr indent="0" lvl="7" marL="0" algn="r">
              <a:spcBef>
                <a:spcPts val="0"/>
              </a:spcBef>
              <a:buNone/>
              <a:defRPr sz="1200">
                <a:solidFill>
                  <a:srgbClr val="888888"/>
                </a:solidFill>
                <a:latin typeface="Arial"/>
                <a:ea typeface="Arial"/>
                <a:cs typeface="Arial"/>
                <a:sym typeface="Arial"/>
              </a:defRPr>
            </a:lvl8pPr>
            <a:lvl9pPr indent="0" lvl="8" mar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2" name="Shape 32"/>
        <p:cNvGrpSpPr/>
        <p:nvPr/>
      </p:nvGrpSpPr>
      <p:grpSpPr>
        <a:xfrm>
          <a:off x="0" y="0"/>
          <a:ext cx="0" cy="0"/>
          <a:chOff x="0" y="0"/>
          <a:chExt cx="0" cy="0"/>
        </a:xfrm>
      </p:grpSpPr>
      <p:sp>
        <p:nvSpPr>
          <p:cNvPr id="33" name="Google Shape;33;p7"/>
          <p:cNvSpPr txBox="1"/>
          <p:nvPr>
            <p:ph type="ctrTitle"/>
          </p:nvPr>
        </p:nvSpPr>
        <p:spPr>
          <a:xfrm>
            <a:off x="914400" y="2130435"/>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7"/>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5" name="Google Shape;35;p7"/>
          <p:cNvSpPr txBox="1"/>
          <p:nvPr>
            <p:ph idx="11" type="ftr"/>
          </p:nvPr>
        </p:nvSpPr>
        <p:spPr>
          <a:xfrm>
            <a:off x="4165600" y="6356359"/>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Arial"/>
                <a:ea typeface="Arial"/>
                <a:cs typeface="Arial"/>
                <a:sym typeface="Arial"/>
              </a:defRPr>
            </a:lvl1pPr>
            <a:lvl2pPr indent="0" lvl="1" marL="0" algn="r">
              <a:spcBef>
                <a:spcPts val="0"/>
              </a:spcBef>
              <a:buNone/>
              <a:defRPr sz="1200">
                <a:solidFill>
                  <a:srgbClr val="888888"/>
                </a:solidFill>
                <a:latin typeface="Arial"/>
                <a:ea typeface="Arial"/>
                <a:cs typeface="Arial"/>
                <a:sym typeface="Arial"/>
              </a:defRPr>
            </a:lvl2pPr>
            <a:lvl3pPr indent="0" lvl="2" marL="0" algn="r">
              <a:spcBef>
                <a:spcPts val="0"/>
              </a:spcBef>
              <a:buNone/>
              <a:defRPr sz="1200">
                <a:solidFill>
                  <a:srgbClr val="888888"/>
                </a:solidFill>
                <a:latin typeface="Arial"/>
                <a:ea typeface="Arial"/>
                <a:cs typeface="Arial"/>
                <a:sym typeface="Arial"/>
              </a:defRPr>
            </a:lvl3pPr>
            <a:lvl4pPr indent="0" lvl="3" marL="0" algn="r">
              <a:spcBef>
                <a:spcPts val="0"/>
              </a:spcBef>
              <a:buNone/>
              <a:defRPr sz="1200">
                <a:solidFill>
                  <a:srgbClr val="888888"/>
                </a:solidFill>
                <a:latin typeface="Arial"/>
                <a:ea typeface="Arial"/>
                <a:cs typeface="Arial"/>
                <a:sym typeface="Arial"/>
              </a:defRPr>
            </a:lvl4pPr>
            <a:lvl5pPr indent="0" lvl="4" marL="0" algn="r">
              <a:spcBef>
                <a:spcPts val="0"/>
              </a:spcBef>
              <a:buNone/>
              <a:defRPr sz="1200">
                <a:solidFill>
                  <a:srgbClr val="888888"/>
                </a:solidFill>
                <a:latin typeface="Arial"/>
                <a:ea typeface="Arial"/>
                <a:cs typeface="Arial"/>
                <a:sym typeface="Arial"/>
              </a:defRPr>
            </a:lvl5pPr>
            <a:lvl6pPr indent="0" lvl="5" marL="0" algn="r">
              <a:spcBef>
                <a:spcPts val="0"/>
              </a:spcBef>
              <a:buNone/>
              <a:defRPr sz="1200">
                <a:solidFill>
                  <a:srgbClr val="888888"/>
                </a:solidFill>
                <a:latin typeface="Arial"/>
                <a:ea typeface="Arial"/>
                <a:cs typeface="Arial"/>
                <a:sym typeface="Arial"/>
              </a:defRPr>
            </a:lvl6pPr>
            <a:lvl7pPr indent="0" lvl="6" marL="0" algn="r">
              <a:spcBef>
                <a:spcPts val="0"/>
              </a:spcBef>
              <a:buNone/>
              <a:defRPr sz="1200">
                <a:solidFill>
                  <a:srgbClr val="888888"/>
                </a:solidFill>
                <a:latin typeface="Arial"/>
                <a:ea typeface="Arial"/>
                <a:cs typeface="Arial"/>
                <a:sym typeface="Arial"/>
              </a:defRPr>
            </a:lvl7pPr>
            <a:lvl8pPr indent="0" lvl="7" marL="0" algn="r">
              <a:spcBef>
                <a:spcPts val="0"/>
              </a:spcBef>
              <a:buNone/>
              <a:defRPr sz="1200">
                <a:solidFill>
                  <a:srgbClr val="888888"/>
                </a:solidFill>
                <a:latin typeface="Arial"/>
                <a:ea typeface="Arial"/>
                <a:cs typeface="Arial"/>
                <a:sym typeface="Arial"/>
              </a:defRPr>
            </a:lvl8pPr>
            <a:lvl9pPr indent="0" lvl="8" mar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609600" y="1600206"/>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09600" y="6356359"/>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165600" y="6356359"/>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en-US"/>
              <a:t> Page </a:t>
            </a: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hyperlink" Target="http://i3.usc.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3.jp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27.png"/><Relationship Id="rId5" Type="http://schemas.openxmlformats.org/officeDocument/2006/relationships/image" Target="../media/image25.png"/><Relationship Id="rId6" Type="http://schemas.openxmlformats.org/officeDocument/2006/relationships/image" Target="../media/image30.png"/><Relationship Id="rId7"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34.jpg"/><Relationship Id="rId5" Type="http://schemas.openxmlformats.org/officeDocument/2006/relationships/image" Target="../media/image33.jpg"/><Relationship Id="rId6" Type="http://schemas.openxmlformats.org/officeDocument/2006/relationships/image" Target="../media/image28.png"/><Relationship Id="rId7" Type="http://schemas.openxmlformats.org/officeDocument/2006/relationships/image" Target="../media/image26.png"/><Relationship Id="rId8"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5.gif"/><Relationship Id="rId11" Type="http://schemas.openxmlformats.org/officeDocument/2006/relationships/image" Target="../media/image9.jpg"/><Relationship Id="rId10" Type="http://schemas.openxmlformats.org/officeDocument/2006/relationships/image" Target="../media/image12.jpg"/><Relationship Id="rId12" Type="http://schemas.openxmlformats.org/officeDocument/2006/relationships/image" Target="../media/image14.png"/><Relationship Id="rId9" Type="http://schemas.openxmlformats.org/officeDocument/2006/relationships/image" Target="../media/image2.jpg"/><Relationship Id="rId5" Type="http://schemas.openxmlformats.org/officeDocument/2006/relationships/image" Target="../media/image1.jpg"/><Relationship Id="rId6" Type="http://schemas.openxmlformats.org/officeDocument/2006/relationships/image" Target="../media/image7.jpg"/><Relationship Id="rId7" Type="http://schemas.openxmlformats.org/officeDocument/2006/relationships/hyperlink" Target="mailto:Jerry.power@marshall.usc.edu" TargetMode="External"/><Relationship Id="rId8" Type="http://schemas.openxmlformats.org/officeDocument/2006/relationships/image" Target="../media/image8.png"/></Relationships>
</file>

<file path=ppt/slides/_rels/slide20.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37.png"/><Relationship Id="rId13" Type="http://schemas.openxmlformats.org/officeDocument/2006/relationships/image" Target="../media/image48.gif"/><Relationship Id="rId12" Type="http://schemas.openxmlformats.org/officeDocument/2006/relationships/image" Target="../media/image42.jpg"/><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5.jpg"/><Relationship Id="rId4" Type="http://schemas.openxmlformats.org/officeDocument/2006/relationships/image" Target="../media/image39.jpg"/><Relationship Id="rId9" Type="http://schemas.openxmlformats.org/officeDocument/2006/relationships/image" Target="../media/image40.png"/><Relationship Id="rId15" Type="http://schemas.openxmlformats.org/officeDocument/2006/relationships/image" Target="../media/image50.png"/><Relationship Id="rId14" Type="http://schemas.openxmlformats.org/officeDocument/2006/relationships/image" Target="../media/image41.png"/><Relationship Id="rId17" Type="http://schemas.openxmlformats.org/officeDocument/2006/relationships/image" Target="../media/image51.png"/><Relationship Id="rId16" Type="http://schemas.openxmlformats.org/officeDocument/2006/relationships/image" Target="../media/image49.jpg"/><Relationship Id="rId5" Type="http://schemas.openxmlformats.org/officeDocument/2006/relationships/image" Target="../media/image36.jpg"/><Relationship Id="rId19" Type="http://schemas.openxmlformats.org/officeDocument/2006/relationships/image" Target="../media/image56.jpg"/><Relationship Id="rId6" Type="http://schemas.openxmlformats.org/officeDocument/2006/relationships/image" Target="../media/image43.jpg"/><Relationship Id="rId18" Type="http://schemas.openxmlformats.org/officeDocument/2006/relationships/image" Target="../media/image46.jpg"/><Relationship Id="rId7" Type="http://schemas.openxmlformats.org/officeDocument/2006/relationships/image" Target="../media/image47.jpg"/><Relationship Id="rId8" Type="http://schemas.openxmlformats.org/officeDocument/2006/relationships/image" Target="../media/image38.png"/></Relationships>
</file>

<file path=ppt/slides/_rels/slide21.xml.rels><?xml version="1.0" encoding="UTF-8" standalone="yes"?><Relationships xmlns="http://schemas.openxmlformats.org/package/2006/relationships"><Relationship Id="rId11" Type="http://schemas.openxmlformats.org/officeDocument/2006/relationships/image" Target="../media/image53.jpg"/><Relationship Id="rId10" Type="http://schemas.openxmlformats.org/officeDocument/2006/relationships/image" Target="../media/image54.png"/><Relationship Id="rId12" Type="http://schemas.openxmlformats.org/officeDocument/2006/relationships/image" Target="../media/image55.jpg"/><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5.jpg"/><Relationship Id="rId4" Type="http://schemas.openxmlformats.org/officeDocument/2006/relationships/image" Target="../media/image37.png"/><Relationship Id="rId9" Type="http://schemas.openxmlformats.org/officeDocument/2006/relationships/image" Target="../media/image59.jpg"/><Relationship Id="rId5" Type="http://schemas.openxmlformats.org/officeDocument/2006/relationships/image" Target="../media/image48.gif"/><Relationship Id="rId6" Type="http://schemas.openxmlformats.org/officeDocument/2006/relationships/image" Target="../media/image46.jpg"/><Relationship Id="rId7" Type="http://schemas.openxmlformats.org/officeDocument/2006/relationships/image" Target="../media/image58.png"/><Relationship Id="rId8" Type="http://schemas.openxmlformats.org/officeDocument/2006/relationships/image" Target="../media/image6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28.png"/><Relationship Id="rId9" Type="http://schemas.openxmlformats.org/officeDocument/2006/relationships/image" Target="../media/image62.jpg"/><Relationship Id="rId5" Type="http://schemas.openxmlformats.org/officeDocument/2006/relationships/image" Target="../media/image26.png"/><Relationship Id="rId6" Type="http://schemas.openxmlformats.org/officeDocument/2006/relationships/image" Target="../media/image60.jpg"/><Relationship Id="rId7" Type="http://schemas.openxmlformats.org/officeDocument/2006/relationships/image" Target="../media/image64.jpg"/><Relationship Id="rId8" Type="http://schemas.openxmlformats.org/officeDocument/2006/relationships/image" Target="../media/image5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1.jpg"/><Relationship Id="rId4" Type="http://schemas.openxmlformats.org/officeDocument/2006/relationships/image" Target="../media/image67.jpg"/><Relationship Id="rId5" Type="http://schemas.openxmlformats.org/officeDocument/2006/relationships/image" Target="../media/image61.jpg"/><Relationship Id="rId6"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69.jpg"/><Relationship Id="rId5" Type="http://schemas.openxmlformats.org/officeDocument/2006/relationships/image" Target="../media/image65.jpg"/><Relationship Id="rId6" Type="http://schemas.openxmlformats.org/officeDocument/2006/relationships/image" Target="../media/image63.jpg"/><Relationship Id="rId7" Type="http://schemas.openxmlformats.org/officeDocument/2006/relationships/image" Target="../media/image66.jpg"/></Relationships>
</file>

<file path=ppt/slides/_rels/slide25.xml.rels><?xml version="1.0" encoding="UTF-8" standalone="yes"?><Relationships xmlns="http://schemas.openxmlformats.org/package/2006/relationships"><Relationship Id="rId11" Type="http://schemas.openxmlformats.org/officeDocument/2006/relationships/image" Target="../media/image82.jpg"/><Relationship Id="rId10" Type="http://schemas.openxmlformats.org/officeDocument/2006/relationships/image" Target="../media/image76.jpg"/><Relationship Id="rId13" Type="http://schemas.openxmlformats.org/officeDocument/2006/relationships/image" Target="../media/image84.jpg"/><Relationship Id="rId12" Type="http://schemas.openxmlformats.org/officeDocument/2006/relationships/image" Target="../media/image79.jpg"/><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70.jpg"/><Relationship Id="rId4" Type="http://schemas.openxmlformats.org/officeDocument/2006/relationships/image" Target="../media/image73.jpg"/><Relationship Id="rId9" Type="http://schemas.openxmlformats.org/officeDocument/2006/relationships/image" Target="../media/image77.jpg"/><Relationship Id="rId15" Type="http://schemas.openxmlformats.org/officeDocument/2006/relationships/image" Target="../media/image78.jpg"/><Relationship Id="rId14" Type="http://schemas.openxmlformats.org/officeDocument/2006/relationships/image" Target="../media/image81.jpg"/><Relationship Id="rId16" Type="http://schemas.openxmlformats.org/officeDocument/2006/relationships/image" Target="../media/image83.jpg"/><Relationship Id="rId5" Type="http://schemas.openxmlformats.org/officeDocument/2006/relationships/image" Target="../media/image80.jpg"/><Relationship Id="rId6" Type="http://schemas.openxmlformats.org/officeDocument/2006/relationships/image" Target="../media/image72.jpg"/><Relationship Id="rId7" Type="http://schemas.openxmlformats.org/officeDocument/2006/relationships/image" Target="../media/image74.jpg"/><Relationship Id="rId8" Type="http://schemas.openxmlformats.org/officeDocument/2006/relationships/image" Target="../media/image75.jpg"/></Relationships>
</file>

<file path=ppt/slides/_rels/slide26.xml.rels><?xml version="1.0" encoding="UTF-8" standalone="yes"?><Relationships xmlns="http://schemas.openxmlformats.org/package/2006/relationships"><Relationship Id="rId11" Type="http://schemas.openxmlformats.org/officeDocument/2006/relationships/image" Target="../media/image86.png"/><Relationship Id="rId10" Type="http://schemas.openxmlformats.org/officeDocument/2006/relationships/image" Target="../media/image78.jpg"/><Relationship Id="rId13" Type="http://schemas.openxmlformats.org/officeDocument/2006/relationships/image" Target="../media/image90.gif"/><Relationship Id="rId12" Type="http://schemas.openxmlformats.org/officeDocument/2006/relationships/image" Target="../media/image85.jpg"/><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7.jpg"/><Relationship Id="rId4" Type="http://schemas.openxmlformats.org/officeDocument/2006/relationships/image" Target="../media/image75.jpg"/><Relationship Id="rId9" Type="http://schemas.openxmlformats.org/officeDocument/2006/relationships/image" Target="../media/image81.jpg"/><Relationship Id="rId14" Type="http://schemas.openxmlformats.org/officeDocument/2006/relationships/image" Target="../media/image91.jpg"/><Relationship Id="rId5" Type="http://schemas.openxmlformats.org/officeDocument/2006/relationships/image" Target="../media/image76.jpg"/><Relationship Id="rId6" Type="http://schemas.openxmlformats.org/officeDocument/2006/relationships/image" Target="../media/image82.jpg"/><Relationship Id="rId7" Type="http://schemas.openxmlformats.org/officeDocument/2006/relationships/image" Target="../media/image79.jpg"/><Relationship Id="rId8" Type="http://schemas.openxmlformats.org/officeDocument/2006/relationships/image" Target="../media/image8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87.jpg"/><Relationship Id="rId4" Type="http://schemas.openxmlformats.org/officeDocument/2006/relationships/image" Target="../media/image88.jpg"/><Relationship Id="rId5" Type="http://schemas.openxmlformats.org/officeDocument/2006/relationships/image" Target="../media/image8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9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hyperlink" Target="http://i3.usc.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 name="Shape 40"/>
        <p:cNvGrpSpPr/>
        <p:nvPr/>
      </p:nvGrpSpPr>
      <p:grpSpPr>
        <a:xfrm>
          <a:off x="0" y="0"/>
          <a:ext cx="0" cy="0"/>
          <a:chOff x="0" y="0"/>
          <a:chExt cx="0" cy="0"/>
        </a:xfrm>
      </p:grpSpPr>
      <p:grpSp>
        <p:nvGrpSpPr>
          <p:cNvPr id="41" name="Google Shape;41;p8"/>
          <p:cNvGrpSpPr/>
          <p:nvPr/>
        </p:nvGrpSpPr>
        <p:grpSpPr>
          <a:xfrm>
            <a:off x="8563855" y="1722284"/>
            <a:ext cx="403891" cy="417820"/>
            <a:chOff x="4894263" y="4191000"/>
            <a:chExt cx="276225" cy="285751"/>
          </a:xfrm>
        </p:grpSpPr>
        <p:sp>
          <p:nvSpPr>
            <p:cNvPr id="42" name="Google Shape;42;p8"/>
            <p:cNvSpPr/>
            <p:nvPr/>
          </p:nvSpPr>
          <p:spPr>
            <a:xfrm>
              <a:off x="4965700" y="4325938"/>
              <a:ext cx="133350" cy="150813"/>
            </a:xfrm>
            <a:custGeom>
              <a:rect b="b" l="l" r="r" t="t"/>
              <a:pathLst>
                <a:path extrusionOk="0" h="479" w="420">
                  <a:moveTo>
                    <a:pt x="239" y="347"/>
                  </a:moveTo>
                  <a:lnTo>
                    <a:pt x="307" y="307"/>
                  </a:lnTo>
                  <a:lnTo>
                    <a:pt x="367" y="423"/>
                  </a:lnTo>
                  <a:lnTo>
                    <a:pt x="239" y="347"/>
                  </a:lnTo>
                  <a:close/>
                  <a:moveTo>
                    <a:pt x="211" y="364"/>
                  </a:moveTo>
                  <a:lnTo>
                    <a:pt x="351" y="449"/>
                  </a:lnTo>
                  <a:lnTo>
                    <a:pt x="69" y="449"/>
                  </a:lnTo>
                  <a:lnTo>
                    <a:pt x="211" y="364"/>
                  </a:lnTo>
                  <a:close/>
                  <a:moveTo>
                    <a:pt x="181" y="347"/>
                  </a:moveTo>
                  <a:lnTo>
                    <a:pt x="53" y="423"/>
                  </a:lnTo>
                  <a:lnTo>
                    <a:pt x="114" y="307"/>
                  </a:lnTo>
                  <a:lnTo>
                    <a:pt x="181" y="347"/>
                  </a:lnTo>
                  <a:close/>
                  <a:moveTo>
                    <a:pt x="272" y="239"/>
                  </a:moveTo>
                  <a:lnTo>
                    <a:pt x="293" y="280"/>
                  </a:lnTo>
                  <a:lnTo>
                    <a:pt x="211" y="329"/>
                  </a:lnTo>
                  <a:lnTo>
                    <a:pt x="128" y="280"/>
                  </a:lnTo>
                  <a:lnTo>
                    <a:pt x="149" y="239"/>
                  </a:lnTo>
                  <a:lnTo>
                    <a:pt x="272" y="239"/>
                  </a:lnTo>
                  <a:close/>
                  <a:moveTo>
                    <a:pt x="211" y="121"/>
                  </a:moveTo>
                  <a:lnTo>
                    <a:pt x="256" y="209"/>
                  </a:lnTo>
                  <a:lnTo>
                    <a:pt x="165" y="209"/>
                  </a:lnTo>
                  <a:lnTo>
                    <a:pt x="211" y="121"/>
                  </a:lnTo>
                  <a:close/>
                  <a:moveTo>
                    <a:pt x="226" y="85"/>
                  </a:moveTo>
                  <a:lnTo>
                    <a:pt x="226" y="15"/>
                  </a:lnTo>
                  <a:lnTo>
                    <a:pt x="225" y="11"/>
                  </a:lnTo>
                  <a:lnTo>
                    <a:pt x="223" y="8"/>
                  </a:lnTo>
                  <a:lnTo>
                    <a:pt x="222" y="6"/>
                  </a:lnTo>
                  <a:lnTo>
                    <a:pt x="220" y="4"/>
                  </a:lnTo>
                  <a:lnTo>
                    <a:pt x="218" y="2"/>
                  </a:lnTo>
                  <a:lnTo>
                    <a:pt x="216" y="1"/>
                  </a:lnTo>
                  <a:lnTo>
                    <a:pt x="213" y="0"/>
                  </a:lnTo>
                  <a:lnTo>
                    <a:pt x="211" y="0"/>
                  </a:lnTo>
                  <a:lnTo>
                    <a:pt x="207" y="0"/>
                  </a:lnTo>
                  <a:lnTo>
                    <a:pt x="204" y="1"/>
                  </a:lnTo>
                  <a:lnTo>
                    <a:pt x="202" y="2"/>
                  </a:lnTo>
                  <a:lnTo>
                    <a:pt x="200" y="4"/>
                  </a:lnTo>
                  <a:lnTo>
                    <a:pt x="198" y="6"/>
                  </a:lnTo>
                  <a:lnTo>
                    <a:pt x="197" y="8"/>
                  </a:lnTo>
                  <a:lnTo>
                    <a:pt x="196" y="11"/>
                  </a:lnTo>
                  <a:lnTo>
                    <a:pt x="196" y="15"/>
                  </a:lnTo>
                  <a:lnTo>
                    <a:pt x="196" y="85"/>
                  </a:lnTo>
                  <a:lnTo>
                    <a:pt x="2" y="456"/>
                  </a:lnTo>
                  <a:lnTo>
                    <a:pt x="1" y="461"/>
                  </a:lnTo>
                  <a:lnTo>
                    <a:pt x="0" y="464"/>
                  </a:lnTo>
                  <a:lnTo>
                    <a:pt x="1" y="468"/>
                  </a:lnTo>
                  <a:lnTo>
                    <a:pt x="2" y="471"/>
                  </a:lnTo>
                  <a:lnTo>
                    <a:pt x="5" y="475"/>
                  </a:lnTo>
                  <a:lnTo>
                    <a:pt x="8" y="477"/>
                  </a:lnTo>
                  <a:lnTo>
                    <a:pt x="12" y="478"/>
                  </a:lnTo>
                  <a:lnTo>
                    <a:pt x="15" y="479"/>
                  </a:lnTo>
                  <a:lnTo>
                    <a:pt x="405" y="479"/>
                  </a:lnTo>
                  <a:lnTo>
                    <a:pt x="409" y="478"/>
                  </a:lnTo>
                  <a:lnTo>
                    <a:pt x="413" y="477"/>
                  </a:lnTo>
                  <a:lnTo>
                    <a:pt x="415" y="475"/>
                  </a:lnTo>
                  <a:lnTo>
                    <a:pt x="418" y="471"/>
                  </a:lnTo>
                  <a:lnTo>
                    <a:pt x="419" y="468"/>
                  </a:lnTo>
                  <a:lnTo>
                    <a:pt x="420" y="464"/>
                  </a:lnTo>
                  <a:lnTo>
                    <a:pt x="419" y="461"/>
                  </a:lnTo>
                  <a:lnTo>
                    <a:pt x="418" y="456"/>
                  </a:lnTo>
                  <a:lnTo>
                    <a:pt x="226" y="8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3" name="Google Shape;43;p8"/>
            <p:cNvSpPr/>
            <p:nvPr/>
          </p:nvSpPr>
          <p:spPr>
            <a:xfrm>
              <a:off x="4894263" y="4191000"/>
              <a:ext cx="276225" cy="246063"/>
            </a:xfrm>
            <a:custGeom>
              <a:rect b="b" l="l" r="r" t="t"/>
              <a:pathLst>
                <a:path extrusionOk="0" h="771" w="870">
                  <a:moveTo>
                    <a:pt x="436" y="0"/>
                  </a:moveTo>
                  <a:lnTo>
                    <a:pt x="413" y="1"/>
                  </a:lnTo>
                  <a:lnTo>
                    <a:pt x="391" y="2"/>
                  </a:lnTo>
                  <a:lnTo>
                    <a:pt x="369" y="5"/>
                  </a:lnTo>
                  <a:lnTo>
                    <a:pt x="348" y="10"/>
                  </a:lnTo>
                  <a:lnTo>
                    <a:pt x="327" y="14"/>
                  </a:lnTo>
                  <a:lnTo>
                    <a:pt x="306" y="20"/>
                  </a:lnTo>
                  <a:lnTo>
                    <a:pt x="286" y="27"/>
                  </a:lnTo>
                  <a:lnTo>
                    <a:pt x="267" y="34"/>
                  </a:lnTo>
                  <a:lnTo>
                    <a:pt x="247" y="43"/>
                  </a:lnTo>
                  <a:lnTo>
                    <a:pt x="228" y="53"/>
                  </a:lnTo>
                  <a:lnTo>
                    <a:pt x="210" y="63"/>
                  </a:lnTo>
                  <a:lnTo>
                    <a:pt x="193" y="75"/>
                  </a:lnTo>
                  <a:lnTo>
                    <a:pt x="176" y="87"/>
                  </a:lnTo>
                  <a:lnTo>
                    <a:pt x="159" y="100"/>
                  </a:lnTo>
                  <a:lnTo>
                    <a:pt x="144" y="114"/>
                  </a:lnTo>
                  <a:lnTo>
                    <a:pt x="128" y="127"/>
                  </a:lnTo>
                  <a:lnTo>
                    <a:pt x="114" y="143"/>
                  </a:lnTo>
                  <a:lnTo>
                    <a:pt x="100" y="158"/>
                  </a:lnTo>
                  <a:lnTo>
                    <a:pt x="87" y="176"/>
                  </a:lnTo>
                  <a:lnTo>
                    <a:pt x="75" y="193"/>
                  </a:lnTo>
                  <a:lnTo>
                    <a:pt x="63" y="210"/>
                  </a:lnTo>
                  <a:lnTo>
                    <a:pt x="53" y="228"/>
                  </a:lnTo>
                  <a:lnTo>
                    <a:pt x="43" y="247"/>
                  </a:lnTo>
                  <a:lnTo>
                    <a:pt x="34" y="267"/>
                  </a:lnTo>
                  <a:lnTo>
                    <a:pt x="27" y="286"/>
                  </a:lnTo>
                  <a:lnTo>
                    <a:pt x="21" y="306"/>
                  </a:lnTo>
                  <a:lnTo>
                    <a:pt x="14" y="326"/>
                  </a:lnTo>
                  <a:lnTo>
                    <a:pt x="10" y="348"/>
                  </a:lnTo>
                  <a:lnTo>
                    <a:pt x="6" y="369"/>
                  </a:lnTo>
                  <a:lnTo>
                    <a:pt x="2" y="391"/>
                  </a:lnTo>
                  <a:lnTo>
                    <a:pt x="1" y="413"/>
                  </a:lnTo>
                  <a:lnTo>
                    <a:pt x="0" y="436"/>
                  </a:lnTo>
                  <a:lnTo>
                    <a:pt x="1" y="459"/>
                  </a:lnTo>
                  <a:lnTo>
                    <a:pt x="3" y="483"/>
                  </a:lnTo>
                  <a:lnTo>
                    <a:pt x="7" y="506"/>
                  </a:lnTo>
                  <a:lnTo>
                    <a:pt x="11" y="530"/>
                  </a:lnTo>
                  <a:lnTo>
                    <a:pt x="16" y="552"/>
                  </a:lnTo>
                  <a:lnTo>
                    <a:pt x="24" y="575"/>
                  </a:lnTo>
                  <a:lnTo>
                    <a:pt x="31" y="597"/>
                  </a:lnTo>
                  <a:lnTo>
                    <a:pt x="41" y="618"/>
                  </a:lnTo>
                  <a:lnTo>
                    <a:pt x="52" y="640"/>
                  </a:lnTo>
                  <a:lnTo>
                    <a:pt x="63" y="660"/>
                  </a:lnTo>
                  <a:lnTo>
                    <a:pt x="76" y="679"/>
                  </a:lnTo>
                  <a:lnTo>
                    <a:pt x="89" y="699"/>
                  </a:lnTo>
                  <a:lnTo>
                    <a:pt x="104" y="717"/>
                  </a:lnTo>
                  <a:lnTo>
                    <a:pt x="120" y="735"/>
                  </a:lnTo>
                  <a:lnTo>
                    <a:pt x="137" y="751"/>
                  </a:lnTo>
                  <a:lnTo>
                    <a:pt x="155" y="767"/>
                  </a:lnTo>
                  <a:lnTo>
                    <a:pt x="160" y="770"/>
                  </a:lnTo>
                  <a:lnTo>
                    <a:pt x="165" y="771"/>
                  </a:lnTo>
                  <a:lnTo>
                    <a:pt x="168" y="770"/>
                  </a:lnTo>
                  <a:lnTo>
                    <a:pt x="171" y="769"/>
                  </a:lnTo>
                  <a:lnTo>
                    <a:pt x="174" y="768"/>
                  </a:lnTo>
                  <a:lnTo>
                    <a:pt x="176" y="766"/>
                  </a:lnTo>
                  <a:lnTo>
                    <a:pt x="178" y="763"/>
                  </a:lnTo>
                  <a:lnTo>
                    <a:pt x="179" y="761"/>
                  </a:lnTo>
                  <a:lnTo>
                    <a:pt x="180" y="758"/>
                  </a:lnTo>
                  <a:lnTo>
                    <a:pt x="180" y="754"/>
                  </a:lnTo>
                  <a:lnTo>
                    <a:pt x="179" y="752"/>
                  </a:lnTo>
                  <a:lnTo>
                    <a:pt x="178" y="749"/>
                  </a:lnTo>
                  <a:lnTo>
                    <a:pt x="177" y="747"/>
                  </a:lnTo>
                  <a:lnTo>
                    <a:pt x="175" y="745"/>
                  </a:lnTo>
                  <a:lnTo>
                    <a:pt x="157" y="730"/>
                  </a:lnTo>
                  <a:lnTo>
                    <a:pt x="143" y="714"/>
                  </a:lnTo>
                  <a:lnTo>
                    <a:pt x="128" y="698"/>
                  </a:lnTo>
                  <a:lnTo>
                    <a:pt x="114" y="680"/>
                  </a:lnTo>
                  <a:lnTo>
                    <a:pt x="101" y="662"/>
                  </a:lnTo>
                  <a:lnTo>
                    <a:pt x="89" y="644"/>
                  </a:lnTo>
                  <a:lnTo>
                    <a:pt x="78" y="625"/>
                  </a:lnTo>
                  <a:lnTo>
                    <a:pt x="69" y="606"/>
                  </a:lnTo>
                  <a:lnTo>
                    <a:pt x="59" y="585"/>
                  </a:lnTo>
                  <a:lnTo>
                    <a:pt x="52" y="565"/>
                  </a:lnTo>
                  <a:lnTo>
                    <a:pt x="45" y="545"/>
                  </a:lnTo>
                  <a:lnTo>
                    <a:pt x="40" y="523"/>
                  </a:lnTo>
                  <a:lnTo>
                    <a:pt x="36" y="502"/>
                  </a:lnTo>
                  <a:lnTo>
                    <a:pt x="33" y="479"/>
                  </a:lnTo>
                  <a:lnTo>
                    <a:pt x="31" y="457"/>
                  </a:lnTo>
                  <a:lnTo>
                    <a:pt x="30" y="436"/>
                  </a:lnTo>
                  <a:lnTo>
                    <a:pt x="31" y="414"/>
                  </a:lnTo>
                  <a:lnTo>
                    <a:pt x="32" y="394"/>
                  </a:lnTo>
                  <a:lnTo>
                    <a:pt x="36" y="373"/>
                  </a:lnTo>
                  <a:lnTo>
                    <a:pt x="39" y="353"/>
                  </a:lnTo>
                  <a:lnTo>
                    <a:pt x="43" y="334"/>
                  </a:lnTo>
                  <a:lnTo>
                    <a:pt x="48" y="315"/>
                  </a:lnTo>
                  <a:lnTo>
                    <a:pt x="55" y="296"/>
                  </a:lnTo>
                  <a:lnTo>
                    <a:pt x="62" y="278"/>
                  </a:lnTo>
                  <a:lnTo>
                    <a:pt x="71" y="260"/>
                  </a:lnTo>
                  <a:lnTo>
                    <a:pt x="79" y="242"/>
                  </a:lnTo>
                  <a:lnTo>
                    <a:pt x="89" y="226"/>
                  </a:lnTo>
                  <a:lnTo>
                    <a:pt x="100" y="209"/>
                  </a:lnTo>
                  <a:lnTo>
                    <a:pt x="111" y="193"/>
                  </a:lnTo>
                  <a:lnTo>
                    <a:pt x="123" y="178"/>
                  </a:lnTo>
                  <a:lnTo>
                    <a:pt x="136" y="163"/>
                  </a:lnTo>
                  <a:lnTo>
                    <a:pt x="149" y="149"/>
                  </a:lnTo>
                  <a:lnTo>
                    <a:pt x="163" y="136"/>
                  </a:lnTo>
                  <a:lnTo>
                    <a:pt x="178" y="123"/>
                  </a:lnTo>
                  <a:lnTo>
                    <a:pt x="193" y="111"/>
                  </a:lnTo>
                  <a:lnTo>
                    <a:pt x="209" y="100"/>
                  </a:lnTo>
                  <a:lnTo>
                    <a:pt x="226" y="89"/>
                  </a:lnTo>
                  <a:lnTo>
                    <a:pt x="242" y="79"/>
                  </a:lnTo>
                  <a:lnTo>
                    <a:pt x="260" y="71"/>
                  </a:lnTo>
                  <a:lnTo>
                    <a:pt x="277" y="62"/>
                  </a:lnTo>
                  <a:lnTo>
                    <a:pt x="297" y="55"/>
                  </a:lnTo>
                  <a:lnTo>
                    <a:pt x="315" y="48"/>
                  </a:lnTo>
                  <a:lnTo>
                    <a:pt x="334" y="43"/>
                  </a:lnTo>
                  <a:lnTo>
                    <a:pt x="353" y="39"/>
                  </a:lnTo>
                  <a:lnTo>
                    <a:pt x="374" y="35"/>
                  </a:lnTo>
                  <a:lnTo>
                    <a:pt x="394" y="32"/>
                  </a:lnTo>
                  <a:lnTo>
                    <a:pt x="414" y="31"/>
                  </a:lnTo>
                  <a:lnTo>
                    <a:pt x="436" y="30"/>
                  </a:lnTo>
                  <a:lnTo>
                    <a:pt x="456" y="31"/>
                  </a:lnTo>
                  <a:lnTo>
                    <a:pt x="476" y="32"/>
                  </a:lnTo>
                  <a:lnTo>
                    <a:pt x="497" y="35"/>
                  </a:lnTo>
                  <a:lnTo>
                    <a:pt x="517" y="39"/>
                  </a:lnTo>
                  <a:lnTo>
                    <a:pt x="536" y="43"/>
                  </a:lnTo>
                  <a:lnTo>
                    <a:pt x="555" y="48"/>
                  </a:lnTo>
                  <a:lnTo>
                    <a:pt x="574" y="55"/>
                  </a:lnTo>
                  <a:lnTo>
                    <a:pt x="593" y="62"/>
                  </a:lnTo>
                  <a:lnTo>
                    <a:pt x="610" y="71"/>
                  </a:lnTo>
                  <a:lnTo>
                    <a:pt x="628" y="79"/>
                  </a:lnTo>
                  <a:lnTo>
                    <a:pt x="645" y="89"/>
                  </a:lnTo>
                  <a:lnTo>
                    <a:pt x="661" y="100"/>
                  </a:lnTo>
                  <a:lnTo>
                    <a:pt x="677" y="111"/>
                  </a:lnTo>
                  <a:lnTo>
                    <a:pt x="692" y="123"/>
                  </a:lnTo>
                  <a:lnTo>
                    <a:pt x="707" y="136"/>
                  </a:lnTo>
                  <a:lnTo>
                    <a:pt x="721" y="149"/>
                  </a:lnTo>
                  <a:lnTo>
                    <a:pt x="734" y="163"/>
                  </a:lnTo>
                  <a:lnTo>
                    <a:pt x="747" y="178"/>
                  </a:lnTo>
                  <a:lnTo>
                    <a:pt x="760" y="193"/>
                  </a:lnTo>
                  <a:lnTo>
                    <a:pt x="770" y="209"/>
                  </a:lnTo>
                  <a:lnTo>
                    <a:pt x="781" y="226"/>
                  </a:lnTo>
                  <a:lnTo>
                    <a:pt x="791" y="242"/>
                  </a:lnTo>
                  <a:lnTo>
                    <a:pt x="799" y="260"/>
                  </a:lnTo>
                  <a:lnTo>
                    <a:pt x="808" y="278"/>
                  </a:lnTo>
                  <a:lnTo>
                    <a:pt x="815" y="296"/>
                  </a:lnTo>
                  <a:lnTo>
                    <a:pt x="822" y="315"/>
                  </a:lnTo>
                  <a:lnTo>
                    <a:pt x="827" y="334"/>
                  </a:lnTo>
                  <a:lnTo>
                    <a:pt x="831" y="354"/>
                  </a:lnTo>
                  <a:lnTo>
                    <a:pt x="835" y="373"/>
                  </a:lnTo>
                  <a:lnTo>
                    <a:pt x="838" y="394"/>
                  </a:lnTo>
                  <a:lnTo>
                    <a:pt x="839" y="414"/>
                  </a:lnTo>
                  <a:lnTo>
                    <a:pt x="840" y="436"/>
                  </a:lnTo>
                  <a:lnTo>
                    <a:pt x="839" y="457"/>
                  </a:lnTo>
                  <a:lnTo>
                    <a:pt x="838" y="479"/>
                  </a:lnTo>
                  <a:lnTo>
                    <a:pt x="835" y="502"/>
                  </a:lnTo>
                  <a:lnTo>
                    <a:pt x="830" y="523"/>
                  </a:lnTo>
                  <a:lnTo>
                    <a:pt x="825" y="545"/>
                  </a:lnTo>
                  <a:lnTo>
                    <a:pt x="819" y="565"/>
                  </a:lnTo>
                  <a:lnTo>
                    <a:pt x="811" y="585"/>
                  </a:lnTo>
                  <a:lnTo>
                    <a:pt x="803" y="606"/>
                  </a:lnTo>
                  <a:lnTo>
                    <a:pt x="793" y="625"/>
                  </a:lnTo>
                  <a:lnTo>
                    <a:pt x="782" y="644"/>
                  </a:lnTo>
                  <a:lnTo>
                    <a:pt x="770" y="662"/>
                  </a:lnTo>
                  <a:lnTo>
                    <a:pt x="758" y="680"/>
                  </a:lnTo>
                  <a:lnTo>
                    <a:pt x="744" y="698"/>
                  </a:lnTo>
                  <a:lnTo>
                    <a:pt x="729" y="714"/>
                  </a:lnTo>
                  <a:lnTo>
                    <a:pt x="713" y="730"/>
                  </a:lnTo>
                  <a:lnTo>
                    <a:pt x="697" y="745"/>
                  </a:lnTo>
                  <a:lnTo>
                    <a:pt x="694" y="747"/>
                  </a:lnTo>
                  <a:lnTo>
                    <a:pt x="692" y="749"/>
                  </a:lnTo>
                  <a:lnTo>
                    <a:pt x="691" y="752"/>
                  </a:lnTo>
                  <a:lnTo>
                    <a:pt x="691" y="754"/>
                  </a:lnTo>
                  <a:lnTo>
                    <a:pt x="691" y="758"/>
                  </a:lnTo>
                  <a:lnTo>
                    <a:pt x="691" y="761"/>
                  </a:lnTo>
                  <a:lnTo>
                    <a:pt x="692" y="763"/>
                  </a:lnTo>
                  <a:lnTo>
                    <a:pt x="694" y="765"/>
                  </a:lnTo>
                  <a:lnTo>
                    <a:pt x="697" y="767"/>
                  </a:lnTo>
                  <a:lnTo>
                    <a:pt x="699" y="769"/>
                  </a:lnTo>
                  <a:lnTo>
                    <a:pt x="702" y="770"/>
                  </a:lnTo>
                  <a:lnTo>
                    <a:pt x="704" y="770"/>
                  </a:lnTo>
                  <a:lnTo>
                    <a:pt x="707" y="770"/>
                  </a:lnTo>
                  <a:lnTo>
                    <a:pt x="711" y="770"/>
                  </a:lnTo>
                  <a:lnTo>
                    <a:pt x="713" y="769"/>
                  </a:lnTo>
                  <a:lnTo>
                    <a:pt x="716" y="767"/>
                  </a:lnTo>
                  <a:lnTo>
                    <a:pt x="733" y="751"/>
                  </a:lnTo>
                  <a:lnTo>
                    <a:pt x="750" y="734"/>
                  </a:lnTo>
                  <a:lnTo>
                    <a:pt x="766" y="717"/>
                  </a:lnTo>
                  <a:lnTo>
                    <a:pt x="781" y="699"/>
                  </a:lnTo>
                  <a:lnTo>
                    <a:pt x="795" y="679"/>
                  </a:lnTo>
                  <a:lnTo>
                    <a:pt x="808" y="659"/>
                  </a:lnTo>
                  <a:lnTo>
                    <a:pt x="819" y="639"/>
                  </a:lnTo>
                  <a:lnTo>
                    <a:pt x="829" y="618"/>
                  </a:lnTo>
                  <a:lnTo>
                    <a:pt x="839" y="597"/>
                  </a:lnTo>
                  <a:lnTo>
                    <a:pt x="846" y="575"/>
                  </a:lnTo>
                  <a:lnTo>
                    <a:pt x="854" y="552"/>
                  </a:lnTo>
                  <a:lnTo>
                    <a:pt x="859" y="530"/>
                  </a:lnTo>
                  <a:lnTo>
                    <a:pt x="863" y="506"/>
                  </a:lnTo>
                  <a:lnTo>
                    <a:pt x="867" y="483"/>
                  </a:lnTo>
                  <a:lnTo>
                    <a:pt x="869" y="459"/>
                  </a:lnTo>
                  <a:lnTo>
                    <a:pt x="870" y="436"/>
                  </a:lnTo>
                  <a:lnTo>
                    <a:pt x="869" y="413"/>
                  </a:lnTo>
                  <a:lnTo>
                    <a:pt x="868" y="391"/>
                  </a:lnTo>
                  <a:lnTo>
                    <a:pt x="865" y="369"/>
                  </a:lnTo>
                  <a:lnTo>
                    <a:pt x="861" y="348"/>
                  </a:lnTo>
                  <a:lnTo>
                    <a:pt x="856" y="326"/>
                  </a:lnTo>
                  <a:lnTo>
                    <a:pt x="851" y="306"/>
                  </a:lnTo>
                  <a:lnTo>
                    <a:pt x="843" y="286"/>
                  </a:lnTo>
                  <a:lnTo>
                    <a:pt x="836" y="267"/>
                  </a:lnTo>
                  <a:lnTo>
                    <a:pt x="827" y="247"/>
                  </a:lnTo>
                  <a:lnTo>
                    <a:pt x="817" y="228"/>
                  </a:lnTo>
                  <a:lnTo>
                    <a:pt x="807" y="210"/>
                  </a:lnTo>
                  <a:lnTo>
                    <a:pt x="795" y="193"/>
                  </a:lnTo>
                  <a:lnTo>
                    <a:pt x="783" y="176"/>
                  </a:lnTo>
                  <a:lnTo>
                    <a:pt x="770" y="158"/>
                  </a:lnTo>
                  <a:lnTo>
                    <a:pt x="757" y="143"/>
                  </a:lnTo>
                  <a:lnTo>
                    <a:pt x="743" y="127"/>
                  </a:lnTo>
                  <a:lnTo>
                    <a:pt x="728" y="114"/>
                  </a:lnTo>
                  <a:lnTo>
                    <a:pt x="712" y="100"/>
                  </a:lnTo>
                  <a:lnTo>
                    <a:pt x="694" y="87"/>
                  </a:lnTo>
                  <a:lnTo>
                    <a:pt x="678" y="75"/>
                  </a:lnTo>
                  <a:lnTo>
                    <a:pt x="660" y="63"/>
                  </a:lnTo>
                  <a:lnTo>
                    <a:pt x="642" y="53"/>
                  </a:lnTo>
                  <a:lnTo>
                    <a:pt x="624" y="43"/>
                  </a:lnTo>
                  <a:lnTo>
                    <a:pt x="605" y="34"/>
                  </a:lnTo>
                  <a:lnTo>
                    <a:pt x="584" y="27"/>
                  </a:lnTo>
                  <a:lnTo>
                    <a:pt x="564" y="20"/>
                  </a:lnTo>
                  <a:lnTo>
                    <a:pt x="544" y="14"/>
                  </a:lnTo>
                  <a:lnTo>
                    <a:pt x="522" y="10"/>
                  </a:lnTo>
                  <a:lnTo>
                    <a:pt x="501" y="5"/>
                  </a:lnTo>
                  <a:lnTo>
                    <a:pt x="479" y="2"/>
                  </a:lnTo>
                  <a:lnTo>
                    <a:pt x="457" y="1"/>
                  </a:lnTo>
                  <a:lnTo>
                    <a:pt x="43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4" name="Google Shape;44;p8"/>
            <p:cNvSpPr/>
            <p:nvPr/>
          </p:nvSpPr>
          <p:spPr>
            <a:xfrm>
              <a:off x="4941888" y="4238625"/>
              <a:ext cx="180975" cy="144463"/>
            </a:xfrm>
            <a:custGeom>
              <a:rect b="b" l="l" r="r" t="t"/>
              <a:pathLst>
                <a:path extrusionOk="0" h="451" w="570">
                  <a:moveTo>
                    <a:pt x="286" y="0"/>
                  </a:moveTo>
                  <a:lnTo>
                    <a:pt x="271" y="1"/>
                  </a:lnTo>
                  <a:lnTo>
                    <a:pt x="256" y="2"/>
                  </a:lnTo>
                  <a:lnTo>
                    <a:pt x="242" y="4"/>
                  </a:lnTo>
                  <a:lnTo>
                    <a:pt x="228" y="6"/>
                  </a:lnTo>
                  <a:lnTo>
                    <a:pt x="214" y="10"/>
                  </a:lnTo>
                  <a:lnTo>
                    <a:pt x="200" y="13"/>
                  </a:lnTo>
                  <a:lnTo>
                    <a:pt x="187" y="18"/>
                  </a:lnTo>
                  <a:lnTo>
                    <a:pt x="174" y="22"/>
                  </a:lnTo>
                  <a:lnTo>
                    <a:pt x="162" y="29"/>
                  </a:lnTo>
                  <a:lnTo>
                    <a:pt x="150" y="35"/>
                  </a:lnTo>
                  <a:lnTo>
                    <a:pt x="138" y="42"/>
                  </a:lnTo>
                  <a:lnTo>
                    <a:pt x="126" y="49"/>
                  </a:lnTo>
                  <a:lnTo>
                    <a:pt x="114" y="57"/>
                  </a:lnTo>
                  <a:lnTo>
                    <a:pt x="104" y="65"/>
                  </a:lnTo>
                  <a:lnTo>
                    <a:pt x="94" y="75"/>
                  </a:lnTo>
                  <a:lnTo>
                    <a:pt x="83" y="84"/>
                  </a:lnTo>
                  <a:lnTo>
                    <a:pt x="75" y="94"/>
                  </a:lnTo>
                  <a:lnTo>
                    <a:pt x="65" y="104"/>
                  </a:lnTo>
                  <a:lnTo>
                    <a:pt x="57" y="114"/>
                  </a:lnTo>
                  <a:lnTo>
                    <a:pt x="49" y="126"/>
                  </a:lnTo>
                  <a:lnTo>
                    <a:pt x="42" y="138"/>
                  </a:lnTo>
                  <a:lnTo>
                    <a:pt x="35" y="150"/>
                  </a:lnTo>
                  <a:lnTo>
                    <a:pt x="29" y="161"/>
                  </a:lnTo>
                  <a:lnTo>
                    <a:pt x="22" y="174"/>
                  </a:lnTo>
                  <a:lnTo>
                    <a:pt x="18" y="187"/>
                  </a:lnTo>
                  <a:lnTo>
                    <a:pt x="13" y="201"/>
                  </a:lnTo>
                  <a:lnTo>
                    <a:pt x="10" y="214"/>
                  </a:lnTo>
                  <a:lnTo>
                    <a:pt x="6" y="228"/>
                  </a:lnTo>
                  <a:lnTo>
                    <a:pt x="3" y="242"/>
                  </a:lnTo>
                  <a:lnTo>
                    <a:pt x="2" y="256"/>
                  </a:lnTo>
                  <a:lnTo>
                    <a:pt x="1" y="271"/>
                  </a:lnTo>
                  <a:lnTo>
                    <a:pt x="0" y="286"/>
                  </a:lnTo>
                  <a:lnTo>
                    <a:pt x="1" y="307"/>
                  </a:lnTo>
                  <a:lnTo>
                    <a:pt x="3" y="327"/>
                  </a:lnTo>
                  <a:lnTo>
                    <a:pt x="7" y="349"/>
                  </a:lnTo>
                  <a:lnTo>
                    <a:pt x="13" y="369"/>
                  </a:lnTo>
                  <a:lnTo>
                    <a:pt x="19" y="388"/>
                  </a:lnTo>
                  <a:lnTo>
                    <a:pt x="28" y="407"/>
                  </a:lnTo>
                  <a:lnTo>
                    <a:pt x="37" y="427"/>
                  </a:lnTo>
                  <a:lnTo>
                    <a:pt x="49" y="444"/>
                  </a:lnTo>
                  <a:lnTo>
                    <a:pt x="51" y="447"/>
                  </a:lnTo>
                  <a:lnTo>
                    <a:pt x="55" y="449"/>
                  </a:lnTo>
                  <a:lnTo>
                    <a:pt x="58" y="450"/>
                  </a:lnTo>
                  <a:lnTo>
                    <a:pt x="61" y="451"/>
                  </a:lnTo>
                  <a:lnTo>
                    <a:pt x="66" y="450"/>
                  </a:lnTo>
                  <a:lnTo>
                    <a:pt x="70" y="448"/>
                  </a:lnTo>
                  <a:lnTo>
                    <a:pt x="72" y="446"/>
                  </a:lnTo>
                  <a:lnTo>
                    <a:pt x="74" y="444"/>
                  </a:lnTo>
                  <a:lnTo>
                    <a:pt x="75" y="442"/>
                  </a:lnTo>
                  <a:lnTo>
                    <a:pt x="76" y="438"/>
                  </a:lnTo>
                  <a:lnTo>
                    <a:pt x="76" y="436"/>
                  </a:lnTo>
                  <a:lnTo>
                    <a:pt x="76" y="433"/>
                  </a:lnTo>
                  <a:lnTo>
                    <a:pt x="75" y="430"/>
                  </a:lnTo>
                  <a:lnTo>
                    <a:pt x="74" y="428"/>
                  </a:lnTo>
                  <a:lnTo>
                    <a:pt x="64" y="412"/>
                  </a:lnTo>
                  <a:lnTo>
                    <a:pt x="55" y="395"/>
                  </a:lnTo>
                  <a:lnTo>
                    <a:pt x="48" y="378"/>
                  </a:lnTo>
                  <a:lnTo>
                    <a:pt x="42" y="359"/>
                  </a:lnTo>
                  <a:lnTo>
                    <a:pt x="36" y="341"/>
                  </a:lnTo>
                  <a:lnTo>
                    <a:pt x="33" y="323"/>
                  </a:lnTo>
                  <a:lnTo>
                    <a:pt x="31" y="304"/>
                  </a:lnTo>
                  <a:lnTo>
                    <a:pt x="30" y="286"/>
                  </a:lnTo>
                  <a:lnTo>
                    <a:pt x="31" y="272"/>
                  </a:lnTo>
                  <a:lnTo>
                    <a:pt x="32" y="259"/>
                  </a:lnTo>
                  <a:lnTo>
                    <a:pt x="33" y="246"/>
                  </a:lnTo>
                  <a:lnTo>
                    <a:pt x="35" y="234"/>
                  </a:lnTo>
                  <a:lnTo>
                    <a:pt x="39" y="221"/>
                  </a:lnTo>
                  <a:lnTo>
                    <a:pt x="42" y="210"/>
                  </a:lnTo>
                  <a:lnTo>
                    <a:pt x="46" y="198"/>
                  </a:lnTo>
                  <a:lnTo>
                    <a:pt x="50" y="186"/>
                  </a:lnTo>
                  <a:lnTo>
                    <a:pt x="56" y="174"/>
                  </a:lnTo>
                  <a:lnTo>
                    <a:pt x="61" y="164"/>
                  </a:lnTo>
                  <a:lnTo>
                    <a:pt x="67" y="153"/>
                  </a:lnTo>
                  <a:lnTo>
                    <a:pt x="74" y="143"/>
                  </a:lnTo>
                  <a:lnTo>
                    <a:pt x="81" y="133"/>
                  </a:lnTo>
                  <a:lnTo>
                    <a:pt x="89" y="123"/>
                  </a:lnTo>
                  <a:lnTo>
                    <a:pt x="96" y="114"/>
                  </a:lnTo>
                  <a:lnTo>
                    <a:pt x="105" y="105"/>
                  </a:lnTo>
                  <a:lnTo>
                    <a:pt x="114" y="96"/>
                  </a:lnTo>
                  <a:lnTo>
                    <a:pt x="123" y="89"/>
                  </a:lnTo>
                  <a:lnTo>
                    <a:pt x="133" y="81"/>
                  </a:lnTo>
                  <a:lnTo>
                    <a:pt x="142" y="74"/>
                  </a:lnTo>
                  <a:lnTo>
                    <a:pt x="153" y="67"/>
                  </a:lnTo>
                  <a:lnTo>
                    <a:pt x="164" y="61"/>
                  </a:lnTo>
                  <a:lnTo>
                    <a:pt x="174" y="56"/>
                  </a:lnTo>
                  <a:lnTo>
                    <a:pt x="186" y="50"/>
                  </a:lnTo>
                  <a:lnTo>
                    <a:pt x="198" y="46"/>
                  </a:lnTo>
                  <a:lnTo>
                    <a:pt x="210" y="42"/>
                  </a:lnTo>
                  <a:lnTo>
                    <a:pt x="221" y="38"/>
                  </a:lnTo>
                  <a:lnTo>
                    <a:pt x="234" y="35"/>
                  </a:lnTo>
                  <a:lnTo>
                    <a:pt x="246" y="33"/>
                  </a:lnTo>
                  <a:lnTo>
                    <a:pt x="259" y="32"/>
                  </a:lnTo>
                  <a:lnTo>
                    <a:pt x="272" y="31"/>
                  </a:lnTo>
                  <a:lnTo>
                    <a:pt x="286" y="30"/>
                  </a:lnTo>
                  <a:lnTo>
                    <a:pt x="298" y="31"/>
                  </a:lnTo>
                  <a:lnTo>
                    <a:pt x="311" y="32"/>
                  </a:lnTo>
                  <a:lnTo>
                    <a:pt x="324" y="33"/>
                  </a:lnTo>
                  <a:lnTo>
                    <a:pt x="336" y="35"/>
                  </a:lnTo>
                  <a:lnTo>
                    <a:pt x="349" y="38"/>
                  </a:lnTo>
                  <a:lnTo>
                    <a:pt x="360" y="42"/>
                  </a:lnTo>
                  <a:lnTo>
                    <a:pt x="372" y="46"/>
                  </a:lnTo>
                  <a:lnTo>
                    <a:pt x="384" y="50"/>
                  </a:lnTo>
                  <a:lnTo>
                    <a:pt x="396" y="56"/>
                  </a:lnTo>
                  <a:lnTo>
                    <a:pt x="406" y="61"/>
                  </a:lnTo>
                  <a:lnTo>
                    <a:pt x="417" y="67"/>
                  </a:lnTo>
                  <a:lnTo>
                    <a:pt x="428" y="74"/>
                  </a:lnTo>
                  <a:lnTo>
                    <a:pt x="438" y="81"/>
                  </a:lnTo>
                  <a:lnTo>
                    <a:pt x="447" y="89"/>
                  </a:lnTo>
                  <a:lnTo>
                    <a:pt x="457" y="96"/>
                  </a:lnTo>
                  <a:lnTo>
                    <a:pt x="465" y="105"/>
                  </a:lnTo>
                  <a:lnTo>
                    <a:pt x="474" y="114"/>
                  </a:lnTo>
                  <a:lnTo>
                    <a:pt x="481" y="123"/>
                  </a:lnTo>
                  <a:lnTo>
                    <a:pt x="489" y="133"/>
                  </a:lnTo>
                  <a:lnTo>
                    <a:pt x="496" y="143"/>
                  </a:lnTo>
                  <a:lnTo>
                    <a:pt x="503" y="153"/>
                  </a:lnTo>
                  <a:lnTo>
                    <a:pt x="509" y="164"/>
                  </a:lnTo>
                  <a:lnTo>
                    <a:pt x="515" y="174"/>
                  </a:lnTo>
                  <a:lnTo>
                    <a:pt x="520" y="186"/>
                  </a:lnTo>
                  <a:lnTo>
                    <a:pt x="524" y="198"/>
                  </a:lnTo>
                  <a:lnTo>
                    <a:pt x="528" y="210"/>
                  </a:lnTo>
                  <a:lnTo>
                    <a:pt x="532" y="221"/>
                  </a:lnTo>
                  <a:lnTo>
                    <a:pt x="535" y="234"/>
                  </a:lnTo>
                  <a:lnTo>
                    <a:pt x="537" y="246"/>
                  </a:lnTo>
                  <a:lnTo>
                    <a:pt x="538" y="259"/>
                  </a:lnTo>
                  <a:lnTo>
                    <a:pt x="539" y="272"/>
                  </a:lnTo>
                  <a:lnTo>
                    <a:pt x="540" y="286"/>
                  </a:lnTo>
                  <a:lnTo>
                    <a:pt x="539" y="304"/>
                  </a:lnTo>
                  <a:lnTo>
                    <a:pt x="537" y="323"/>
                  </a:lnTo>
                  <a:lnTo>
                    <a:pt x="534" y="341"/>
                  </a:lnTo>
                  <a:lnTo>
                    <a:pt x="528" y="359"/>
                  </a:lnTo>
                  <a:lnTo>
                    <a:pt x="523" y="378"/>
                  </a:lnTo>
                  <a:lnTo>
                    <a:pt x="516" y="395"/>
                  </a:lnTo>
                  <a:lnTo>
                    <a:pt x="507" y="411"/>
                  </a:lnTo>
                  <a:lnTo>
                    <a:pt x="496" y="427"/>
                  </a:lnTo>
                  <a:lnTo>
                    <a:pt x="495" y="430"/>
                  </a:lnTo>
                  <a:lnTo>
                    <a:pt x="494" y="432"/>
                  </a:lnTo>
                  <a:lnTo>
                    <a:pt x="494" y="435"/>
                  </a:lnTo>
                  <a:lnTo>
                    <a:pt x="494" y="438"/>
                  </a:lnTo>
                  <a:lnTo>
                    <a:pt x="495" y="441"/>
                  </a:lnTo>
                  <a:lnTo>
                    <a:pt x="496" y="444"/>
                  </a:lnTo>
                  <a:lnTo>
                    <a:pt x="498" y="446"/>
                  </a:lnTo>
                  <a:lnTo>
                    <a:pt x="501" y="448"/>
                  </a:lnTo>
                  <a:lnTo>
                    <a:pt x="504" y="449"/>
                  </a:lnTo>
                  <a:lnTo>
                    <a:pt x="506" y="450"/>
                  </a:lnTo>
                  <a:lnTo>
                    <a:pt x="509" y="450"/>
                  </a:lnTo>
                  <a:lnTo>
                    <a:pt x="512" y="450"/>
                  </a:lnTo>
                  <a:lnTo>
                    <a:pt x="515" y="449"/>
                  </a:lnTo>
                  <a:lnTo>
                    <a:pt x="518" y="448"/>
                  </a:lnTo>
                  <a:lnTo>
                    <a:pt x="520" y="446"/>
                  </a:lnTo>
                  <a:lnTo>
                    <a:pt x="522" y="444"/>
                  </a:lnTo>
                  <a:lnTo>
                    <a:pt x="533" y="426"/>
                  </a:lnTo>
                  <a:lnTo>
                    <a:pt x="542" y="407"/>
                  </a:lnTo>
                  <a:lnTo>
                    <a:pt x="551" y="388"/>
                  </a:lnTo>
                  <a:lnTo>
                    <a:pt x="557" y="368"/>
                  </a:lnTo>
                  <a:lnTo>
                    <a:pt x="563" y="348"/>
                  </a:lnTo>
                  <a:lnTo>
                    <a:pt x="567" y="327"/>
                  </a:lnTo>
                  <a:lnTo>
                    <a:pt x="569" y="306"/>
                  </a:lnTo>
                  <a:lnTo>
                    <a:pt x="570" y="286"/>
                  </a:lnTo>
                  <a:lnTo>
                    <a:pt x="569" y="271"/>
                  </a:lnTo>
                  <a:lnTo>
                    <a:pt x="568" y="256"/>
                  </a:lnTo>
                  <a:lnTo>
                    <a:pt x="567" y="242"/>
                  </a:lnTo>
                  <a:lnTo>
                    <a:pt x="564" y="228"/>
                  </a:lnTo>
                  <a:lnTo>
                    <a:pt x="561" y="214"/>
                  </a:lnTo>
                  <a:lnTo>
                    <a:pt x="557" y="201"/>
                  </a:lnTo>
                  <a:lnTo>
                    <a:pt x="553" y="187"/>
                  </a:lnTo>
                  <a:lnTo>
                    <a:pt x="548" y="174"/>
                  </a:lnTo>
                  <a:lnTo>
                    <a:pt x="541" y="161"/>
                  </a:lnTo>
                  <a:lnTo>
                    <a:pt x="536" y="150"/>
                  </a:lnTo>
                  <a:lnTo>
                    <a:pt x="528" y="138"/>
                  </a:lnTo>
                  <a:lnTo>
                    <a:pt x="521" y="126"/>
                  </a:lnTo>
                  <a:lnTo>
                    <a:pt x="513" y="114"/>
                  </a:lnTo>
                  <a:lnTo>
                    <a:pt x="505" y="104"/>
                  </a:lnTo>
                  <a:lnTo>
                    <a:pt x="496" y="94"/>
                  </a:lnTo>
                  <a:lnTo>
                    <a:pt x="487" y="83"/>
                  </a:lnTo>
                  <a:lnTo>
                    <a:pt x="476" y="75"/>
                  </a:lnTo>
                  <a:lnTo>
                    <a:pt x="466" y="65"/>
                  </a:lnTo>
                  <a:lnTo>
                    <a:pt x="456" y="57"/>
                  </a:lnTo>
                  <a:lnTo>
                    <a:pt x="444" y="49"/>
                  </a:lnTo>
                  <a:lnTo>
                    <a:pt x="433" y="42"/>
                  </a:lnTo>
                  <a:lnTo>
                    <a:pt x="420" y="35"/>
                  </a:lnTo>
                  <a:lnTo>
                    <a:pt x="409" y="29"/>
                  </a:lnTo>
                  <a:lnTo>
                    <a:pt x="396" y="22"/>
                  </a:lnTo>
                  <a:lnTo>
                    <a:pt x="383" y="18"/>
                  </a:lnTo>
                  <a:lnTo>
                    <a:pt x="370" y="13"/>
                  </a:lnTo>
                  <a:lnTo>
                    <a:pt x="356" y="10"/>
                  </a:lnTo>
                  <a:lnTo>
                    <a:pt x="342" y="6"/>
                  </a:lnTo>
                  <a:lnTo>
                    <a:pt x="328" y="4"/>
                  </a:lnTo>
                  <a:lnTo>
                    <a:pt x="314" y="2"/>
                  </a:lnTo>
                  <a:lnTo>
                    <a:pt x="300" y="1"/>
                  </a:lnTo>
                  <a:lnTo>
                    <a:pt x="28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5" name="Google Shape;45;p8"/>
            <p:cNvSpPr/>
            <p:nvPr/>
          </p:nvSpPr>
          <p:spPr>
            <a:xfrm>
              <a:off x="4989513" y="4287838"/>
              <a:ext cx="85725" cy="55563"/>
            </a:xfrm>
            <a:custGeom>
              <a:rect b="b" l="l" r="r" t="t"/>
              <a:pathLst>
                <a:path extrusionOk="0" h="179" w="270">
                  <a:moveTo>
                    <a:pt x="247" y="178"/>
                  </a:moveTo>
                  <a:lnTo>
                    <a:pt x="249" y="179"/>
                  </a:lnTo>
                  <a:lnTo>
                    <a:pt x="251" y="179"/>
                  </a:lnTo>
                  <a:lnTo>
                    <a:pt x="256" y="178"/>
                  </a:lnTo>
                  <a:lnTo>
                    <a:pt x="261" y="176"/>
                  </a:lnTo>
                  <a:lnTo>
                    <a:pt x="264" y="173"/>
                  </a:lnTo>
                  <a:lnTo>
                    <a:pt x="266" y="168"/>
                  </a:lnTo>
                  <a:lnTo>
                    <a:pt x="267" y="160"/>
                  </a:lnTo>
                  <a:lnTo>
                    <a:pt x="269" y="152"/>
                  </a:lnTo>
                  <a:lnTo>
                    <a:pt x="269" y="143"/>
                  </a:lnTo>
                  <a:lnTo>
                    <a:pt x="270" y="135"/>
                  </a:lnTo>
                  <a:lnTo>
                    <a:pt x="269" y="121"/>
                  </a:lnTo>
                  <a:lnTo>
                    <a:pt x="267" y="107"/>
                  </a:lnTo>
                  <a:lnTo>
                    <a:pt x="264" y="94"/>
                  </a:lnTo>
                  <a:lnTo>
                    <a:pt x="260" y="82"/>
                  </a:lnTo>
                  <a:lnTo>
                    <a:pt x="253" y="70"/>
                  </a:lnTo>
                  <a:lnTo>
                    <a:pt x="247" y="59"/>
                  </a:lnTo>
                  <a:lnTo>
                    <a:pt x="239" y="49"/>
                  </a:lnTo>
                  <a:lnTo>
                    <a:pt x="231" y="39"/>
                  </a:lnTo>
                  <a:lnTo>
                    <a:pt x="221" y="30"/>
                  </a:lnTo>
                  <a:lnTo>
                    <a:pt x="210" y="22"/>
                  </a:lnTo>
                  <a:lnTo>
                    <a:pt x="200" y="16"/>
                  </a:lnTo>
                  <a:lnTo>
                    <a:pt x="188" y="9"/>
                  </a:lnTo>
                  <a:lnTo>
                    <a:pt x="175" y="5"/>
                  </a:lnTo>
                  <a:lnTo>
                    <a:pt x="162" y="2"/>
                  </a:lnTo>
                  <a:lnTo>
                    <a:pt x="148" y="0"/>
                  </a:lnTo>
                  <a:lnTo>
                    <a:pt x="136" y="0"/>
                  </a:lnTo>
                  <a:lnTo>
                    <a:pt x="122" y="0"/>
                  </a:lnTo>
                  <a:lnTo>
                    <a:pt x="108" y="2"/>
                  </a:lnTo>
                  <a:lnTo>
                    <a:pt x="95" y="5"/>
                  </a:lnTo>
                  <a:lnTo>
                    <a:pt x="83" y="9"/>
                  </a:lnTo>
                  <a:lnTo>
                    <a:pt x="71" y="16"/>
                  </a:lnTo>
                  <a:lnTo>
                    <a:pt x="60" y="22"/>
                  </a:lnTo>
                  <a:lnTo>
                    <a:pt x="49" y="30"/>
                  </a:lnTo>
                  <a:lnTo>
                    <a:pt x="39" y="39"/>
                  </a:lnTo>
                  <a:lnTo>
                    <a:pt x="31" y="49"/>
                  </a:lnTo>
                  <a:lnTo>
                    <a:pt x="23" y="59"/>
                  </a:lnTo>
                  <a:lnTo>
                    <a:pt x="17" y="70"/>
                  </a:lnTo>
                  <a:lnTo>
                    <a:pt x="10" y="82"/>
                  </a:lnTo>
                  <a:lnTo>
                    <a:pt x="6" y="94"/>
                  </a:lnTo>
                  <a:lnTo>
                    <a:pt x="3" y="107"/>
                  </a:lnTo>
                  <a:lnTo>
                    <a:pt x="1" y="121"/>
                  </a:lnTo>
                  <a:lnTo>
                    <a:pt x="0" y="135"/>
                  </a:lnTo>
                  <a:lnTo>
                    <a:pt x="1" y="151"/>
                  </a:lnTo>
                  <a:lnTo>
                    <a:pt x="4" y="167"/>
                  </a:lnTo>
                  <a:lnTo>
                    <a:pt x="5" y="169"/>
                  </a:lnTo>
                  <a:lnTo>
                    <a:pt x="6" y="172"/>
                  </a:lnTo>
                  <a:lnTo>
                    <a:pt x="8" y="174"/>
                  </a:lnTo>
                  <a:lnTo>
                    <a:pt x="10" y="175"/>
                  </a:lnTo>
                  <a:lnTo>
                    <a:pt x="14" y="176"/>
                  </a:lnTo>
                  <a:lnTo>
                    <a:pt x="16" y="177"/>
                  </a:lnTo>
                  <a:lnTo>
                    <a:pt x="19" y="177"/>
                  </a:lnTo>
                  <a:lnTo>
                    <a:pt x="22" y="177"/>
                  </a:lnTo>
                  <a:lnTo>
                    <a:pt x="25" y="176"/>
                  </a:lnTo>
                  <a:lnTo>
                    <a:pt x="28" y="174"/>
                  </a:lnTo>
                  <a:lnTo>
                    <a:pt x="30" y="173"/>
                  </a:lnTo>
                  <a:lnTo>
                    <a:pt x="32" y="171"/>
                  </a:lnTo>
                  <a:lnTo>
                    <a:pt x="33" y="168"/>
                  </a:lnTo>
                  <a:lnTo>
                    <a:pt x="34" y="164"/>
                  </a:lnTo>
                  <a:lnTo>
                    <a:pt x="34" y="162"/>
                  </a:lnTo>
                  <a:lnTo>
                    <a:pt x="33" y="159"/>
                  </a:lnTo>
                  <a:lnTo>
                    <a:pt x="31" y="146"/>
                  </a:lnTo>
                  <a:lnTo>
                    <a:pt x="30" y="135"/>
                  </a:lnTo>
                  <a:lnTo>
                    <a:pt x="31" y="124"/>
                  </a:lnTo>
                  <a:lnTo>
                    <a:pt x="32" y="113"/>
                  </a:lnTo>
                  <a:lnTo>
                    <a:pt x="35" y="104"/>
                  </a:lnTo>
                  <a:lnTo>
                    <a:pt x="38" y="93"/>
                  </a:lnTo>
                  <a:lnTo>
                    <a:pt x="43" y="84"/>
                  </a:lnTo>
                  <a:lnTo>
                    <a:pt x="48" y="76"/>
                  </a:lnTo>
                  <a:lnTo>
                    <a:pt x="54" y="67"/>
                  </a:lnTo>
                  <a:lnTo>
                    <a:pt x="61" y="60"/>
                  </a:lnTo>
                  <a:lnTo>
                    <a:pt x="68" y="53"/>
                  </a:lnTo>
                  <a:lnTo>
                    <a:pt x="77" y="47"/>
                  </a:lnTo>
                  <a:lnTo>
                    <a:pt x="85" y="41"/>
                  </a:lnTo>
                  <a:lnTo>
                    <a:pt x="94" y="37"/>
                  </a:lnTo>
                  <a:lnTo>
                    <a:pt x="104" y="34"/>
                  </a:lnTo>
                  <a:lnTo>
                    <a:pt x="114" y="32"/>
                  </a:lnTo>
                  <a:lnTo>
                    <a:pt x="125" y="30"/>
                  </a:lnTo>
                  <a:lnTo>
                    <a:pt x="136" y="30"/>
                  </a:lnTo>
                  <a:lnTo>
                    <a:pt x="146" y="30"/>
                  </a:lnTo>
                  <a:lnTo>
                    <a:pt x="156" y="32"/>
                  </a:lnTo>
                  <a:lnTo>
                    <a:pt x="167" y="34"/>
                  </a:lnTo>
                  <a:lnTo>
                    <a:pt x="176" y="37"/>
                  </a:lnTo>
                  <a:lnTo>
                    <a:pt x="185" y="41"/>
                  </a:lnTo>
                  <a:lnTo>
                    <a:pt x="193" y="47"/>
                  </a:lnTo>
                  <a:lnTo>
                    <a:pt x="202" y="53"/>
                  </a:lnTo>
                  <a:lnTo>
                    <a:pt x="209" y="60"/>
                  </a:lnTo>
                  <a:lnTo>
                    <a:pt x="216" y="67"/>
                  </a:lnTo>
                  <a:lnTo>
                    <a:pt x="222" y="76"/>
                  </a:lnTo>
                  <a:lnTo>
                    <a:pt x="228" y="84"/>
                  </a:lnTo>
                  <a:lnTo>
                    <a:pt x="232" y="94"/>
                  </a:lnTo>
                  <a:lnTo>
                    <a:pt x="235" y="104"/>
                  </a:lnTo>
                  <a:lnTo>
                    <a:pt x="238" y="113"/>
                  </a:lnTo>
                  <a:lnTo>
                    <a:pt x="239" y="124"/>
                  </a:lnTo>
                  <a:lnTo>
                    <a:pt x="240" y="135"/>
                  </a:lnTo>
                  <a:lnTo>
                    <a:pt x="239" y="147"/>
                  </a:lnTo>
                  <a:lnTo>
                    <a:pt x="236" y="160"/>
                  </a:lnTo>
                  <a:lnTo>
                    <a:pt x="236" y="163"/>
                  </a:lnTo>
                  <a:lnTo>
                    <a:pt x="236" y="167"/>
                  </a:lnTo>
                  <a:lnTo>
                    <a:pt x="237" y="170"/>
                  </a:lnTo>
                  <a:lnTo>
                    <a:pt x="238" y="172"/>
                  </a:lnTo>
                  <a:lnTo>
                    <a:pt x="240" y="174"/>
                  </a:lnTo>
                  <a:lnTo>
                    <a:pt x="243" y="176"/>
                  </a:lnTo>
                  <a:lnTo>
                    <a:pt x="245" y="178"/>
                  </a:lnTo>
                  <a:lnTo>
                    <a:pt x="247" y="17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grpSp>
        <p:nvGrpSpPr>
          <p:cNvPr id="46" name="Google Shape;46;p8"/>
          <p:cNvGrpSpPr/>
          <p:nvPr/>
        </p:nvGrpSpPr>
        <p:grpSpPr>
          <a:xfrm>
            <a:off x="8229601" y="4210178"/>
            <a:ext cx="403891" cy="417820"/>
            <a:chOff x="4894263" y="4191000"/>
            <a:chExt cx="276225" cy="285751"/>
          </a:xfrm>
        </p:grpSpPr>
        <p:sp>
          <p:nvSpPr>
            <p:cNvPr id="47" name="Google Shape;47;p8"/>
            <p:cNvSpPr/>
            <p:nvPr/>
          </p:nvSpPr>
          <p:spPr>
            <a:xfrm>
              <a:off x="4965700" y="4325938"/>
              <a:ext cx="133350" cy="150813"/>
            </a:xfrm>
            <a:custGeom>
              <a:rect b="b" l="l" r="r" t="t"/>
              <a:pathLst>
                <a:path extrusionOk="0" h="479" w="420">
                  <a:moveTo>
                    <a:pt x="239" y="347"/>
                  </a:moveTo>
                  <a:lnTo>
                    <a:pt x="307" y="307"/>
                  </a:lnTo>
                  <a:lnTo>
                    <a:pt x="367" y="423"/>
                  </a:lnTo>
                  <a:lnTo>
                    <a:pt x="239" y="347"/>
                  </a:lnTo>
                  <a:close/>
                  <a:moveTo>
                    <a:pt x="211" y="364"/>
                  </a:moveTo>
                  <a:lnTo>
                    <a:pt x="351" y="449"/>
                  </a:lnTo>
                  <a:lnTo>
                    <a:pt x="69" y="449"/>
                  </a:lnTo>
                  <a:lnTo>
                    <a:pt x="211" y="364"/>
                  </a:lnTo>
                  <a:close/>
                  <a:moveTo>
                    <a:pt x="181" y="347"/>
                  </a:moveTo>
                  <a:lnTo>
                    <a:pt x="53" y="423"/>
                  </a:lnTo>
                  <a:lnTo>
                    <a:pt x="114" y="307"/>
                  </a:lnTo>
                  <a:lnTo>
                    <a:pt x="181" y="347"/>
                  </a:lnTo>
                  <a:close/>
                  <a:moveTo>
                    <a:pt x="272" y="239"/>
                  </a:moveTo>
                  <a:lnTo>
                    <a:pt x="293" y="280"/>
                  </a:lnTo>
                  <a:lnTo>
                    <a:pt x="211" y="329"/>
                  </a:lnTo>
                  <a:lnTo>
                    <a:pt x="128" y="280"/>
                  </a:lnTo>
                  <a:lnTo>
                    <a:pt x="149" y="239"/>
                  </a:lnTo>
                  <a:lnTo>
                    <a:pt x="272" y="239"/>
                  </a:lnTo>
                  <a:close/>
                  <a:moveTo>
                    <a:pt x="211" y="121"/>
                  </a:moveTo>
                  <a:lnTo>
                    <a:pt x="256" y="209"/>
                  </a:lnTo>
                  <a:lnTo>
                    <a:pt x="165" y="209"/>
                  </a:lnTo>
                  <a:lnTo>
                    <a:pt x="211" y="121"/>
                  </a:lnTo>
                  <a:close/>
                  <a:moveTo>
                    <a:pt x="226" y="85"/>
                  </a:moveTo>
                  <a:lnTo>
                    <a:pt x="226" y="15"/>
                  </a:lnTo>
                  <a:lnTo>
                    <a:pt x="225" y="11"/>
                  </a:lnTo>
                  <a:lnTo>
                    <a:pt x="223" y="8"/>
                  </a:lnTo>
                  <a:lnTo>
                    <a:pt x="222" y="6"/>
                  </a:lnTo>
                  <a:lnTo>
                    <a:pt x="220" y="4"/>
                  </a:lnTo>
                  <a:lnTo>
                    <a:pt x="218" y="2"/>
                  </a:lnTo>
                  <a:lnTo>
                    <a:pt x="216" y="1"/>
                  </a:lnTo>
                  <a:lnTo>
                    <a:pt x="213" y="0"/>
                  </a:lnTo>
                  <a:lnTo>
                    <a:pt x="211" y="0"/>
                  </a:lnTo>
                  <a:lnTo>
                    <a:pt x="207" y="0"/>
                  </a:lnTo>
                  <a:lnTo>
                    <a:pt x="204" y="1"/>
                  </a:lnTo>
                  <a:lnTo>
                    <a:pt x="202" y="2"/>
                  </a:lnTo>
                  <a:lnTo>
                    <a:pt x="200" y="4"/>
                  </a:lnTo>
                  <a:lnTo>
                    <a:pt x="198" y="6"/>
                  </a:lnTo>
                  <a:lnTo>
                    <a:pt x="197" y="8"/>
                  </a:lnTo>
                  <a:lnTo>
                    <a:pt x="196" y="11"/>
                  </a:lnTo>
                  <a:lnTo>
                    <a:pt x="196" y="15"/>
                  </a:lnTo>
                  <a:lnTo>
                    <a:pt x="196" y="85"/>
                  </a:lnTo>
                  <a:lnTo>
                    <a:pt x="2" y="456"/>
                  </a:lnTo>
                  <a:lnTo>
                    <a:pt x="1" y="461"/>
                  </a:lnTo>
                  <a:lnTo>
                    <a:pt x="0" y="464"/>
                  </a:lnTo>
                  <a:lnTo>
                    <a:pt x="1" y="468"/>
                  </a:lnTo>
                  <a:lnTo>
                    <a:pt x="2" y="471"/>
                  </a:lnTo>
                  <a:lnTo>
                    <a:pt x="5" y="475"/>
                  </a:lnTo>
                  <a:lnTo>
                    <a:pt x="8" y="477"/>
                  </a:lnTo>
                  <a:lnTo>
                    <a:pt x="12" y="478"/>
                  </a:lnTo>
                  <a:lnTo>
                    <a:pt x="15" y="479"/>
                  </a:lnTo>
                  <a:lnTo>
                    <a:pt x="405" y="479"/>
                  </a:lnTo>
                  <a:lnTo>
                    <a:pt x="409" y="478"/>
                  </a:lnTo>
                  <a:lnTo>
                    <a:pt x="413" y="477"/>
                  </a:lnTo>
                  <a:lnTo>
                    <a:pt x="415" y="475"/>
                  </a:lnTo>
                  <a:lnTo>
                    <a:pt x="418" y="471"/>
                  </a:lnTo>
                  <a:lnTo>
                    <a:pt x="419" y="468"/>
                  </a:lnTo>
                  <a:lnTo>
                    <a:pt x="420" y="464"/>
                  </a:lnTo>
                  <a:lnTo>
                    <a:pt x="419" y="461"/>
                  </a:lnTo>
                  <a:lnTo>
                    <a:pt x="418" y="456"/>
                  </a:lnTo>
                  <a:lnTo>
                    <a:pt x="226" y="8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8" name="Google Shape;48;p8"/>
            <p:cNvSpPr/>
            <p:nvPr/>
          </p:nvSpPr>
          <p:spPr>
            <a:xfrm>
              <a:off x="4894263" y="4191000"/>
              <a:ext cx="276225" cy="246063"/>
            </a:xfrm>
            <a:custGeom>
              <a:rect b="b" l="l" r="r" t="t"/>
              <a:pathLst>
                <a:path extrusionOk="0" h="771" w="870">
                  <a:moveTo>
                    <a:pt x="436" y="0"/>
                  </a:moveTo>
                  <a:lnTo>
                    <a:pt x="413" y="1"/>
                  </a:lnTo>
                  <a:lnTo>
                    <a:pt x="391" y="2"/>
                  </a:lnTo>
                  <a:lnTo>
                    <a:pt x="369" y="5"/>
                  </a:lnTo>
                  <a:lnTo>
                    <a:pt x="348" y="10"/>
                  </a:lnTo>
                  <a:lnTo>
                    <a:pt x="327" y="14"/>
                  </a:lnTo>
                  <a:lnTo>
                    <a:pt x="306" y="20"/>
                  </a:lnTo>
                  <a:lnTo>
                    <a:pt x="286" y="27"/>
                  </a:lnTo>
                  <a:lnTo>
                    <a:pt x="267" y="34"/>
                  </a:lnTo>
                  <a:lnTo>
                    <a:pt x="247" y="43"/>
                  </a:lnTo>
                  <a:lnTo>
                    <a:pt x="228" y="53"/>
                  </a:lnTo>
                  <a:lnTo>
                    <a:pt x="210" y="63"/>
                  </a:lnTo>
                  <a:lnTo>
                    <a:pt x="193" y="75"/>
                  </a:lnTo>
                  <a:lnTo>
                    <a:pt x="176" y="87"/>
                  </a:lnTo>
                  <a:lnTo>
                    <a:pt x="159" y="100"/>
                  </a:lnTo>
                  <a:lnTo>
                    <a:pt x="144" y="114"/>
                  </a:lnTo>
                  <a:lnTo>
                    <a:pt x="128" y="127"/>
                  </a:lnTo>
                  <a:lnTo>
                    <a:pt x="114" y="143"/>
                  </a:lnTo>
                  <a:lnTo>
                    <a:pt x="100" y="158"/>
                  </a:lnTo>
                  <a:lnTo>
                    <a:pt x="87" y="176"/>
                  </a:lnTo>
                  <a:lnTo>
                    <a:pt x="75" y="193"/>
                  </a:lnTo>
                  <a:lnTo>
                    <a:pt x="63" y="210"/>
                  </a:lnTo>
                  <a:lnTo>
                    <a:pt x="53" y="228"/>
                  </a:lnTo>
                  <a:lnTo>
                    <a:pt x="43" y="247"/>
                  </a:lnTo>
                  <a:lnTo>
                    <a:pt x="34" y="267"/>
                  </a:lnTo>
                  <a:lnTo>
                    <a:pt x="27" y="286"/>
                  </a:lnTo>
                  <a:lnTo>
                    <a:pt x="21" y="306"/>
                  </a:lnTo>
                  <a:lnTo>
                    <a:pt x="14" y="326"/>
                  </a:lnTo>
                  <a:lnTo>
                    <a:pt x="10" y="348"/>
                  </a:lnTo>
                  <a:lnTo>
                    <a:pt x="6" y="369"/>
                  </a:lnTo>
                  <a:lnTo>
                    <a:pt x="2" y="391"/>
                  </a:lnTo>
                  <a:lnTo>
                    <a:pt x="1" y="413"/>
                  </a:lnTo>
                  <a:lnTo>
                    <a:pt x="0" y="436"/>
                  </a:lnTo>
                  <a:lnTo>
                    <a:pt x="1" y="459"/>
                  </a:lnTo>
                  <a:lnTo>
                    <a:pt x="3" y="483"/>
                  </a:lnTo>
                  <a:lnTo>
                    <a:pt x="7" y="506"/>
                  </a:lnTo>
                  <a:lnTo>
                    <a:pt x="11" y="530"/>
                  </a:lnTo>
                  <a:lnTo>
                    <a:pt x="16" y="552"/>
                  </a:lnTo>
                  <a:lnTo>
                    <a:pt x="24" y="575"/>
                  </a:lnTo>
                  <a:lnTo>
                    <a:pt x="31" y="597"/>
                  </a:lnTo>
                  <a:lnTo>
                    <a:pt x="41" y="618"/>
                  </a:lnTo>
                  <a:lnTo>
                    <a:pt x="52" y="640"/>
                  </a:lnTo>
                  <a:lnTo>
                    <a:pt x="63" y="660"/>
                  </a:lnTo>
                  <a:lnTo>
                    <a:pt x="76" y="679"/>
                  </a:lnTo>
                  <a:lnTo>
                    <a:pt x="89" y="699"/>
                  </a:lnTo>
                  <a:lnTo>
                    <a:pt x="104" y="717"/>
                  </a:lnTo>
                  <a:lnTo>
                    <a:pt x="120" y="735"/>
                  </a:lnTo>
                  <a:lnTo>
                    <a:pt x="137" y="751"/>
                  </a:lnTo>
                  <a:lnTo>
                    <a:pt x="155" y="767"/>
                  </a:lnTo>
                  <a:lnTo>
                    <a:pt x="160" y="770"/>
                  </a:lnTo>
                  <a:lnTo>
                    <a:pt x="165" y="771"/>
                  </a:lnTo>
                  <a:lnTo>
                    <a:pt x="168" y="770"/>
                  </a:lnTo>
                  <a:lnTo>
                    <a:pt x="171" y="769"/>
                  </a:lnTo>
                  <a:lnTo>
                    <a:pt x="174" y="768"/>
                  </a:lnTo>
                  <a:lnTo>
                    <a:pt x="176" y="766"/>
                  </a:lnTo>
                  <a:lnTo>
                    <a:pt x="178" y="763"/>
                  </a:lnTo>
                  <a:lnTo>
                    <a:pt x="179" y="761"/>
                  </a:lnTo>
                  <a:lnTo>
                    <a:pt x="180" y="758"/>
                  </a:lnTo>
                  <a:lnTo>
                    <a:pt x="180" y="754"/>
                  </a:lnTo>
                  <a:lnTo>
                    <a:pt x="179" y="752"/>
                  </a:lnTo>
                  <a:lnTo>
                    <a:pt x="178" y="749"/>
                  </a:lnTo>
                  <a:lnTo>
                    <a:pt x="177" y="747"/>
                  </a:lnTo>
                  <a:lnTo>
                    <a:pt x="175" y="745"/>
                  </a:lnTo>
                  <a:lnTo>
                    <a:pt x="157" y="730"/>
                  </a:lnTo>
                  <a:lnTo>
                    <a:pt x="143" y="714"/>
                  </a:lnTo>
                  <a:lnTo>
                    <a:pt x="128" y="698"/>
                  </a:lnTo>
                  <a:lnTo>
                    <a:pt x="114" y="680"/>
                  </a:lnTo>
                  <a:lnTo>
                    <a:pt x="101" y="662"/>
                  </a:lnTo>
                  <a:lnTo>
                    <a:pt x="89" y="644"/>
                  </a:lnTo>
                  <a:lnTo>
                    <a:pt x="78" y="625"/>
                  </a:lnTo>
                  <a:lnTo>
                    <a:pt x="69" y="606"/>
                  </a:lnTo>
                  <a:lnTo>
                    <a:pt x="59" y="585"/>
                  </a:lnTo>
                  <a:lnTo>
                    <a:pt x="52" y="565"/>
                  </a:lnTo>
                  <a:lnTo>
                    <a:pt x="45" y="545"/>
                  </a:lnTo>
                  <a:lnTo>
                    <a:pt x="40" y="523"/>
                  </a:lnTo>
                  <a:lnTo>
                    <a:pt x="36" y="502"/>
                  </a:lnTo>
                  <a:lnTo>
                    <a:pt x="33" y="479"/>
                  </a:lnTo>
                  <a:lnTo>
                    <a:pt x="31" y="457"/>
                  </a:lnTo>
                  <a:lnTo>
                    <a:pt x="30" y="436"/>
                  </a:lnTo>
                  <a:lnTo>
                    <a:pt x="31" y="414"/>
                  </a:lnTo>
                  <a:lnTo>
                    <a:pt x="32" y="394"/>
                  </a:lnTo>
                  <a:lnTo>
                    <a:pt x="36" y="373"/>
                  </a:lnTo>
                  <a:lnTo>
                    <a:pt x="39" y="353"/>
                  </a:lnTo>
                  <a:lnTo>
                    <a:pt x="43" y="334"/>
                  </a:lnTo>
                  <a:lnTo>
                    <a:pt x="48" y="315"/>
                  </a:lnTo>
                  <a:lnTo>
                    <a:pt x="55" y="296"/>
                  </a:lnTo>
                  <a:lnTo>
                    <a:pt x="62" y="278"/>
                  </a:lnTo>
                  <a:lnTo>
                    <a:pt x="71" y="260"/>
                  </a:lnTo>
                  <a:lnTo>
                    <a:pt x="79" y="242"/>
                  </a:lnTo>
                  <a:lnTo>
                    <a:pt x="89" y="226"/>
                  </a:lnTo>
                  <a:lnTo>
                    <a:pt x="100" y="209"/>
                  </a:lnTo>
                  <a:lnTo>
                    <a:pt x="111" y="193"/>
                  </a:lnTo>
                  <a:lnTo>
                    <a:pt x="123" y="178"/>
                  </a:lnTo>
                  <a:lnTo>
                    <a:pt x="136" y="163"/>
                  </a:lnTo>
                  <a:lnTo>
                    <a:pt x="149" y="149"/>
                  </a:lnTo>
                  <a:lnTo>
                    <a:pt x="163" y="136"/>
                  </a:lnTo>
                  <a:lnTo>
                    <a:pt x="178" y="123"/>
                  </a:lnTo>
                  <a:lnTo>
                    <a:pt x="193" y="111"/>
                  </a:lnTo>
                  <a:lnTo>
                    <a:pt x="209" y="100"/>
                  </a:lnTo>
                  <a:lnTo>
                    <a:pt x="226" y="89"/>
                  </a:lnTo>
                  <a:lnTo>
                    <a:pt x="242" y="79"/>
                  </a:lnTo>
                  <a:lnTo>
                    <a:pt x="260" y="71"/>
                  </a:lnTo>
                  <a:lnTo>
                    <a:pt x="277" y="62"/>
                  </a:lnTo>
                  <a:lnTo>
                    <a:pt x="297" y="55"/>
                  </a:lnTo>
                  <a:lnTo>
                    <a:pt x="315" y="48"/>
                  </a:lnTo>
                  <a:lnTo>
                    <a:pt x="334" y="43"/>
                  </a:lnTo>
                  <a:lnTo>
                    <a:pt x="353" y="39"/>
                  </a:lnTo>
                  <a:lnTo>
                    <a:pt x="374" y="35"/>
                  </a:lnTo>
                  <a:lnTo>
                    <a:pt x="394" y="32"/>
                  </a:lnTo>
                  <a:lnTo>
                    <a:pt x="414" y="31"/>
                  </a:lnTo>
                  <a:lnTo>
                    <a:pt x="436" y="30"/>
                  </a:lnTo>
                  <a:lnTo>
                    <a:pt x="456" y="31"/>
                  </a:lnTo>
                  <a:lnTo>
                    <a:pt x="476" y="32"/>
                  </a:lnTo>
                  <a:lnTo>
                    <a:pt x="497" y="35"/>
                  </a:lnTo>
                  <a:lnTo>
                    <a:pt x="517" y="39"/>
                  </a:lnTo>
                  <a:lnTo>
                    <a:pt x="536" y="43"/>
                  </a:lnTo>
                  <a:lnTo>
                    <a:pt x="555" y="48"/>
                  </a:lnTo>
                  <a:lnTo>
                    <a:pt x="574" y="55"/>
                  </a:lnTo>
                  <a:lnTo>
                    <a:pt x="593" y="62"/>
                  </a:lnTo>
                  <a:lnTo>
                    <a:pt x="610" y="71"/>
                  </a:lnTo>
                  <a:lnTo>
                    <a:pt x="628" y="79"/>
                  </a:lnTo>
                  <a:lnTo>
                    <a:pt x="645" y="89"/>
                  </a:lnTo>
                  <a:lnTo>
                    <a:pt x="661" y="100"/>
                  </a:lnTo>
                  <a:lnTo>
                    <a:pt x="677" y="111"/>
                  </a:lnTo>
                  <a:lnTo>
                    <a:pt x="692" y="123"/>
                  </a:lnTo>
                  <a:lnTo>
                    <a:pt x="707" y="136"/>
                  </a:lnTo>
                  <a:lnTo>
                    <a:pt x="721" y="149"/>
                  </a:lnTo>
                  <a:lnTo>
                    <a:pt x="734" y="163"/>
                  </a:lnTo>
                  <a:lnTo>
                    <a:pt x="747" y="178"/>
                  </a:lnTo>
                  <a:lnTo>
                    <a:pt x="760" y="193"/>
                  </a:lnTo>
                  <a:lnTo>
                    <a:pt x="770" y="209"/>
                  </a:lnTo>
                  <a:lnTo>
                    <a:pt x="781" y="226"/>
                  </a:lnTo>
                  <a:lnTo>
                    <a:pt x="791" y="242"/>
                  </a:lnTo>
                  <a:lnTo>
                    <a:pt x="799" y="260"/>
                  </a:lnTo>
                  <a:lnTo>
                    <a:pt x="808" y="278"/>
                  </a:lnTo>
                  <a:lnTo>
                    <a:pt x="815" y="296"/>
                  </a:lnTo>
                  <a:lnTo>
                    <a:pt x="822" y="315"/>
                  </a:lnTo>
                  <a:lnTo>
                    <a:pt x="827" y="334"/>
                  </a:lnTo>
                  <a:lnTo>
                    <a:pt x="831" y="354"/>
                  </a:lnTo>
                  <a:lnTo>
                    <a:pt x="835" y="373"/>
                  </a:lnTo>
                  <a:lnTo>
                    <a:pt x="838" y="394"/>
                  </a:lnTo>
                  <a:lnTo>
                    <a:pt x="839" y="414"/>
                  </a:lnTo>
                  <a:lnTo>
                    <a:pt x="840" y="436"/>
                  </a:lnTo>
                  <a:lnTo>
                    <a:pt x="839" y="457"/>
                  </a:lnTo>
                  <a:lnTo>
                    <a:pt x="838" y="479"/>
                  </a:lnTo>
                  <a:lnTo>
                    <a:pt x="835" y="502"/>
                  </a:lnTo>
                  <a:lnTo>
                    <a:pt x="830" y="523"/>
                  </a:lnTo>
                  <a:lnTo>
                    <a:pt x="825" y="545"/>
                  </a:lnTo>
                  <a:lnTo>
                    <a:pt x="819" y="565"/>
                  </a:lnTo>
                  <a:lnTo>
                    <a:pt x="811" y="585"/>
                  </a:lnTo>
                  <a:lnTo>
                    <a:pt x="803" y="606"/>
                  </a:lnTo>
                  <a:lnTo>
                    <a:pt x="793" y="625"/>
                  </a:lnTo>
                  <a:lnTo>
                    <a:pt x="782" y="644"/>
                  </a:lnTo>
                  <a:lnTo>
                    <a:pt x="770" y="662"/>
                  </a:lnTo>
                  <a:lnTo>
                    <a:pt x="758" y="680"/>
                  </a:lnTo>
                  <a:lnTo>
                    <a:pt x="744" y="698"/>
                  </a:lnTo>
                  <a:lnTo>
                    <a:pt x="729" y="714"/>
                  </a:lnTo>
                  <a:lnTo>
                    <a:pt x="713" y="730"/>
                  </a:lnTo>
                  <a:lnTo>
                    <a:pt x="697" y="745"/>
                  </a:lnTo>
                  <a:lnTo>
                    <a:pt x="694" y="747"/>
                  </a:lnTo>
                  <a:lnTo>
                    <a:pt x="692" y="749"/>
                  </a:lnTo>
                  <a:lnTo>
                    <a:pt x="691" y="752"/>
                  </a:lnTo>
                  <a:lnTo>
                    <a:pt x="691" y="754"/>
                  </a:lnTo>
                  <a:lnTo>
                    <a:pt x="691" y="758"/>
                  </a:lnTo>
                  <a:lnTo>
                    <a:pt x="691" y="761"/>
                  </a:lnTo>
                  <a:lnTo>
                    <a:pt x="692" y="763"/>
                  </a:lnTo>
                  <a:lnTo>
                    <a:pt x="694" y="765"/>
                  </a:lnTo>
                  <a:lnTo>
                    <a:pt x="697" y="767"/>
                  </a:lnTo>
                  <a:lnTo>
                    <a:pt x="699" y="769"/>
                  </a:lnTo>
                  <a:lnTo>
                    <a:pt x="702" y="770"/>
                  </a:lnTo>
                  <a:lnTo>
                    <a:pt x="704" y="770"/>
                  </a:lnTo>
                  <a:lnTo>
                    <a:pt x="707" y="770"/>
                  </a:lnTo>
                  <a:lnTo>
                    <a:pt x="711" y="770"/>
                  </a:lnTo>
                  <a:lnTo>
                    <a:pt x="713" y="769"/>
                  </a:lnTo>
                  <a:lnTo>
                    <a:pt x="716" y="767"/>
                  </a:lnTo>
                  <a:lnTo>
                    <a:pt x="733" y="751"/>
                  </a:lnTo>
                  <a:lnTo>
                    <a:pt x="750" y="734"/>
                  </a:lnTo>
                  <a:lnTo>
                    <a:pt x="766" y="717"/>
                  </a:lnTo>
                  <a:lnTo>
                    <a:pt x="781" y="699"/>
                  </a:lnTo>
                  <a:lnTo>
                    <a:pt x="795" y="679"/>
                  </a:lnTo>
                  <a:lnTo>
                    <a:pt x="808" y="659"/>
                  </a:lnTo>
                  <a:lnTo>
                    <a:pt x="819" y="639"/>
                  </a:lnTo>
                  <a:lnTo>
                    <a:pt x="829" y="618"/>
                  </a:lnTo>
                  <a:lnTo>
                    <a:pt x="839" y="597"/>
                  </a:lnTo>
                  <a:lnTo>
                    <a:pt x="846" y="575"/>
                  </a:lnTo>
                  <a:lnTo>
                    <a:pt x="854" y="552"/>
                  </a:lnTo>
                  <a:lnTo>
                    <a:pt x="859" y="530"/>
                  </a:lnTo>
                  <a:lnTo>
                    <a:pt x="863" y="506"/>
                  </a:lnTo>
                  <a:lnTo>
                    <a:pt x="867" y="483"/>
                  </a:lnTo>
                  <a:lnTo>
                    <a:pt x="869" y="459"/>
                  </a:lnTo>
                  <a:lnTo>
                    <a:pt x="870" y="436"/>
                  </a:lnTo>
                  <a:lnTo>
                    <a:pt x="869" y="413"/>
                  </a:lnTo>
                  <a:lnTo>
                    <a:pt x="868" y="391"/>
                  </a:lnTo>
                  <a:lnTo>
                    <a:pt x="865" y="369"/>
                  </a:lnTo>
                  <a:lnTo>
                    <a:pt x="861" y="348"/>
                  </a:lnTo>
                  <a:lnTo>
                    <a:pt x="856" y="326"/>
                  </a:lnTo>
                  <a:lnTo>
                    <a:pt x="851" y="306"/>
                  </a:lnTo>
                  <a:lnTo>
                    <a:pt x="843" y="286"/>
                  </a:lnTo>
                  <a:lnTo>
                    <a:pt x="836" y="267"/>
                  </a:lnTo>
                  <a:lnTo>
                    <a:pt x="827" y="247"/>
                  </a:lnTo>
                  <a:lnTo>
                    <a:pt x="817" y="228"/>
                  </a:lnTo>
                  <a:lnTo>
                    <a:pt x="807" y="210"/>
                  </a:lnTo>
                  <a:lnTo>
                    <a:pt x="795" y="193"/>
                  </a:lnTo>
                  <a:lnTo>
                    <a:pt x="783" y="176"/>
                  </a:lnTo>
                  <a:lnTo>
                    <a:pt x="770" y="158"/>
                  </a:lnTo>
                  <a:lnTo>
                    <a:pt x="757" y="143"/>
                  </a:lnTo>
                  <a:lnTo>
                    <a:pt x="743" y="127"/>
                  </a:lnTo>
                  <a:lnTo>
                    <a:pt x="728" y="114"/>
                  </a:lnTo>
                  <a:lnTo>
                    <a:pt x="712" y="100"/>
                  </a:lnTo>
                  <a:lnTo>
                    <a:pt x="694" y="87"/>
                  </a:lnTo>
                  <a:lnTo>
                    <a:pt x="678" y="75"/>
                  </a:lnTo>
                  <a:lnTo>
                    <a:pt x="660" y="63"/>
                  </a:lnTo>
                  <a:lnTo>
                    <a:pt x="642" y="53"/>
                  </a:lnTo>
                  <a:lnTo>
                    <a:pt x="624" y="43"/>
                  </a:lnTo>
                  <a:lnTo>
                    <a:pt x="605" y="34"/>
                  </a:lnTo>
                  <a:lnTo>
                    <a:pt x="584" y="27"/>
                  </a:lnTo>
                  <a:lnTo>
                    <a:pt x="564" y="20"/>
                  </a:lnTo>
                  <a:lnTo>
                    <a:pt x="544" y="14"/>
                  </a:lnTo>
                  <a:lnTo>
                    <a:pt x="522" y="10"/>
                  </a:lnTo>
                  <a:lnTo>
                    <a:pt x="501" y="5"/>
                  </a:lnTo>
                  <a:lnTo>
                    <a:pt x="479" y="2"/>
                  </a:lnTo>
                  <a:lnTo>
                    <a:pt x="457" y="1"/>
                  </a:lnTo>
                  <a:lnTo>
                    <a:pt x="43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9" name="Google Shape;49;p8"/>
            <p:cNvSpPr/>
            <p:nvPr/>
          </p:nvSpPr>
          <p:spPr>
            <a:xfrm>
              <a:off x="4941888" y="4238625"/>
              <a:ext cx="180975" cy="144463"/>
            </a:xfrm>
            <a:custGeom>
              <a:rect b="b" l="l" r="r" t="t"/>
              <a:pathLst>
                <a:path extrusionOk="0" h="451" w="570">
                  <a:moveTo>
                    <a:pt x="286" y="0"/>
                  </a:moveTo>
                  <a:lnTo>
                    <a:pt x="271" y="1"/>
                  </a:lnTo>
                  <a:lnTo>
                    <a:pt x="256" y="2"/>
                  </a:lnTo>
                  <a:lnTo>
                    <a:pt x="242" y="4"/>
                  </a:lnTo>
                  <a:lnTo>
                    <a:pt x="228" y="6"/>
                  </a:lnTo>
                  <a:lnTo>
                    <a:pt x="214" y="10"/>
                  </a:lnTo>
                  <a:lnTo>
                    <a:pt x="200" y="13"/>
                  </a:lnTo>
                  <a:lnTo>
                    <a:pt x="187" y="18"/>
                  </a:lnTo>
                  <a:lnTo>
                    <a:pt x="174" y="22"/>
                  </a:lnTo>
                  <a:lnTo>
                    <a:pt x="162" y="29"/>
                  </a:lnTo>
                  <a:lnTo>
                    <a:pt x="150" y="35"/>
                  </a:lnTo>
                  <a:lnTo>
                    <a:pt x="138" y="42"/>
                  </a:lnTo>
                  <a:lnTo>
                    <a:pt x="126" y="49"/>
                  </a:lnTo>
                  <a:lnTo>
                    <a:pt x="114" y="57"/>
                  </a:lnTo>
                  <a:lnTo>
                    <a:pt x="104" y="65"/>
                  </a:lnTo>
                  <a:lnTo>
                    <a:pt x="94" y="75"/>
                  </a:lnTo>
                  <a:lnTo>
                    <a:pt x="83" y="84"/>
                  </a:lnTo>
                  <a:lnTo>
                    <a:pt x="75" y="94"/>
                  </a:lnTo>
                  <a:lnTo>
                    <a:pt x="65" y="104"/>
                  </a:lnTo>
                  <a:lnTo>
                    <a:pt x="57" y="114"/>
                  </a:lnTo>
                  <a:lnTo>
                    <a:pt x="49" y="126"/>
                  </a:lnTo>
                  <a:lnTo>
                    <a:pt x="42" y="138"/>
                  </a:lnTo>
                  <a:lnTo>
                    <a:pt x="35" y="150"/>
                  </a:lnTo>
                  <a:lnTo>
                    <a:pt x="29" y="161"/>
                  </a:lnTo>
                  <a:lnTo>
                    <a:pt x="22" y="174"/>
                  </a:lnTo>
                  <a:lnTo>
                    <a:pt x="18" y="187"/>
                  </a:lnTo>
                  <a:lnTo>
                    <a:pt x="13" y="201"/>
                  </a:lnTo>
                  <a:lnTo>
                    <a:pt x="10" y="214"/>
                  </a:lnTo>
                  <a:lnTo>
                    <a:pt x="6" y="228"/>
                  </a:lnTo>
                  <a:lnTo>
                    <a:pt x="3" y="242"/>
                  </a:lnTo>
                  <a:lnTo>
                    <a:pt x="2" y="256"/>
                  </a:lnTo>
                  <a:lnTo>
                    <a:pt x="1" y="271"/>
                  </a:lnTo>
                  <a:lnTo>
                    <a:pt x="0" y="286"/>
                  </a:lnTo>
                  <a:lnTo>
                    <a:pt x="1" y="307"/>
                  </a:lnTo>
                  <a:lnTo>
                    <a:pt x="3" y="327"/>
                  </a:lnTo>
                  <a:lnTo>
                    <a:pt x="7" y="349"/>
                  </a:lnTo>
                  <a:lnTo>
                    <a:pt x="13" y="369"/>
                  </a:lnTo>
                  <a:lnTo>
                    <a:pt x="19" y="388"/>
                  </a:lnTo>
                  <a:lnTo>
                    <a:pt x="28" y="407"/>
                  </a:lnTo>
                  <a:lnTo>
                    <a:pt x="37" y="427"/>
                  </a:lnTo>
                  <a:lnTo>
                    <a:pt x="49" y="444"/>
                  </a:lnTo>
                  <a:lnTo>
                    <a:pt x="51" y="447"/>
                  </a:lnTo>
                  <a:lnTo>
                    <a:pt x="55" y="449"/>
                  </a:lnTo>
                  <a:lnTo>
                    <a:pt x="58" y="450"/>
                  </a:lnTo>
                  <a:lnTo>
                    <a:pt x="61" y="451"/>
                  </a:lnTo>
                  <a:lnTo>
                    <a:pt x="66" y="450"/>
                  </a:lnTo>
                  <a:lnTo>
                    <a:pt x="70" y="448"/>
                  </a:lnTo>
                  <a:lnTo>
                    <a:pt x="72" y="446"/>
                  </a:lnTo>
                  <a:lnTo>
                    <a:pt x="74" y="444"/>
                  </a:lnTo>
                  <a:lnTo>
                    <a:pt x="75" y="442"/>
                  </a:lnTo>
                  <a:lnTo>
                    <a:pt x="76" y="438"/>
                  </a:lnTo>
                  <a:lnTo>
                    <a:pt x="76" y="436"/>
                  </a:lnTo>
                  <a:lnTo>
                    <a:pt x="76" y="433"/>
                  </a:lnTo>
                  <a:lnTo>
                    <a:pt x="75" y="430"/>
                  </a:lnTo>
                  <a:lnTo>
                    <a:pt x="74" y="428"/>
                  </a:lnTo>
                  <a:lnTo>
                    <a:pt x="64" y="412"/>
                  </a:lnTo>
                  <a:lnTo>
                    <a:pt x="55" y="395"/>
                  </a:lnTo>
                  <a:lnTo>
                    <a:pt x="48" y="378"/>
                  </a:lnTo>
                  <a:lnTo>
                    <a:pt x="42" y="359"/>
                  </a:lnTo>
                  <a:lnTo>
                    <a:pt x="36" y="341"/>
                  </a:lnTo>
                  <a:lnTo>
                    <a:pt x="33" y="323"/>
                  </a:lnTo>
                  <a:lnTo>
                    <a:pt x="31" y="304"/>
                  </a:lnTo>
                  <a:lnTo>
                    <a:pt x="30" y="286"/>
                  </a:lnTo>
                  <a:lnTo>
                    <a:pt x="31" y="272"/>
                  </a:lnTo>
                  <a:lnTo>
                    <a:pt x="32" y="259"/>
                  </a:lnTo>
                  <a:lnTo>
                    <a:pt x="33" y="246"/>
                  </a:lnTo>
                  <a:lnTo>
                    <a:pt x="35" y="234"/>
                  </a:lnTo>
                  <a:lnTo>
                    <a:pt x="39" y="221"/>
                  </a:lnTo>
                  <a:lnTo>
                    <a:pt x="42" y="210"/>
                  </a:lnTo>
                  <a:lnTo>
                    <a:pt x="46" y="198"/>
                  </a:lnTo>
                  <a:lnTo>
                    <a:pt x="50" y="186"/>
                  </a:lnTo>
                  <a:lnTo>
                    <a:pt x="56" y="174"/>
                  </a:lnTo>
                  <a:lnTo>
                    <a:pt x="61" y="164"/>
                  </a:lnTo>
                  <a:lnTo>
                    <a:pt x="67" y="153"/>
                  </a:lnTo>
                  <a:lnTo>
                    <a:pt x="74" y="143"/>
                  </a:lnTo>
                  <a:lnTo>
                    <a:pt x="81" y="133"/>
                  </a:lnTo>
                  <a:lnTo>
                    <a:pt x="89" y="123"/>
                  </a:lnTo>
                  <a:lnTo>
                    <a:pt x="96" y="114"/>
                  </a:lnTo>
                  <a:lnTo>
                    <a:pt x="105" y="105"/>
                  </a:lnTo>
                  <a:lnTo>
                    <a:pt x="114" y="96"/>
                  </a:lnTo>
                  <a:lnTo>
                    <a:pt x="123" y="89"/>
                  </a:lnTo>
                  <a:lnTo>
                    <a:pt x="133" y="81"/>
                  </a:lnTo>
                  <a:lnTo>
                    <a:pt x="142" y="74"/>
                  </a:lnTo>
                  <a:lnTo>
                    <a:pt x="153" y="67"/>
                  </a:lnTo>
                  <a:lnTo>
                    <a:pt x="164" y="61"/>
                  </a:lnTo>
                  <a:lnTo>
                    <a:pt x="174" y="56"/>
                  </a:lnTo>
                  <a:lnTo>
                    <a:pt x="186" y="50"/>
                  </a:lnTo>
                  <a:lnTo>
                    <a:pt x="198" y="46"/>
                  </a:lnTo>
                  <a:lnTo>
                    <a:pt x="210" y="42"/>
                  </a:lnTo>
                  <a:lnTo>
                    <a:pt x="221" y="38"/>
                  </a:lnTo>
                  <a:lnTo>
                    <a:pt x="234" y="35"/>
                  </a:lnTo>
                  <a:lnTo>
                    <a:pt x="246" y="33"/>
                  </a:lnTo>
                  <a:lnTo>
                    <a:pt x="259" y="32"/>
                  </a:lnTo>
                  <a:lnTo>
                    <a:pt x="272" y="31"/>
                  </a:lnTo>
                  <a:lnTo>
                    <a:pt x="286" y="30"/>
                  </a:lnTo>
                  <a:lnTo>
                    <a:pt x="298" y="31"/>
                  </a:lnTo>
                  <a:lnTo>
                    <a:pt x="311" y="32"/>
                  </a:lnTo>
                  <a:lnTo>
                    <a:pt x="324" y="33"/>
                  </a:lnTo>
                  <a:lnTo>
                    <a:pt x="336" y="35"/>
                  </a:lnTo>
                  <a:lnTo>
                    <a:pt x="349" y="38"/>
                  </a:lnTo>
                  <a:lnTo>
                    <a:pt x="360" y="42"/>
                  </a:lnTo>
                  <a:lnTo>
                    <a:pt x="372" y="46"/>
                  </a:lnTo>
                  <a:lnTo>
                    <a:pt x="384" y="50"/>
                  </a:lnTo>
                  <a:lnTo>
                    <a:pt x="396" y="56"/>
                  </a:lnTo>
                  <a:lnTo>
                    <a:pt x="406" y="61"/>
                  </a:lnTo>
                  <a:lnTo>
                    <a:pt x="417" y="67"/>
                  </a:lnTo>
                  <a:lnTo>
                    <a:pt x="428" y="74"/>
                  </a:lnTo>
                  <a:lnTo>
                    <a:pt x="438" y="81"/>
                  </a:lnTo>
                  <a:lnTo>
                    <a:pt x="447" y="89"/>
                  </a:lnTo>
                  <a:lnTo>
                    <a:pt x="457" y="96"/>
                  </a:lnTo>
                  <a:lnTo>
                    <a:pt x="465" y="105"/>
                  </a:lnTo>
                  <a:lnTo>
                    <a:pt x="474" y="114"/>
                  </a:lnTo>
                  <a:lnTo>
                    <a:pt x="481" y="123"/>
                  </a:lnTo>
                  <a:lnTo>
                    <a:pt x="489" y="133"/>
                  </a:lnTo>
                  <a:lnTo>
                    <a:pt x="496" y="143"/>
                  </a:lnTo>
                  <a:lnTo>
                    <a:pt x="503" y="153"/>
                  </a:lnTo>
                  <a:lnTo>
                    <a:pt x="509" y="164"/>
                  </a:lnTo>
                  <a:lnTo>
                    <a:pt x="515" y="174"/>
                  </a:lnTo>
                  <a:lnTo>
                    <a:pt x="520" y="186"/>
                  </a:lnTo>
                  <a:lnTo>
                    <a:pt x="524" y="198"/>
                  </a:lnTo>
                  <a:lnTo>
                    <a:pt x="528" y="210"/>
                  </a:lnTo>
                  <a:lnTo>
                    <a:pt x="532" y="221"/>
                  </a:lnTo>
                  <a:lnTo>
                    <a:pt x="535" y="234"/>
                  </a:lnTo>
                  <a:lnTo>
                    <a:pt x="537" y="246"/>
                  </a:lnTo>
                  <a:lnTo>
                    <a:pt x="538" y="259"/>
                  </a:lnTo>
                  <a:lnTo>
                    <a:pt x="539" y="272"/>
                  </a:lnTo>
                  <a:lnTo>
                    <a:pt x="540" y="286"/>
                  </a:lnTo>
                  <a:lnTo>
                    <a:pt x="539" y="304"/>
                  </a:lnTo>
                  <a:lnTo>
                    <a:pt x="537" y="323"/>
                  </a:lnTo>
                  <a:lnTo>
                    <a:pt x="534" y="341"/>
                  </a:lnTo>
                  <a:lnTo>
                    <a:pt x="528" y="359"/>
                  </a:lnTo>
                  <a:lnTo>
                    <a:pt x="523" y="378"/>
                  </a:lnTo>
                  <a:lnTo>
                    <a:pt x="516" y="395"/>
                  </a:lnTo>
                  <a:lnTo>
                    <a:pt x="507" y="411"/>
                  </a:lnTo>
                  <a:lnTo>
                    <a:pt x="496" y="427"/>
                  </a:lnTo>
                  <a:lnTo>
                    <a:pt x="495" y="430"/>
                  </a:lnTo>
                  <a:lnTo>
                    <a:pt x="494" y="432"/>
                  </a:lnTo>
                  <a:lnTo>
                    <a:pt x="494" y="435"/>
                  </a:lnTo>
                  <a:lnTo>
                    <a:pt x="494" y="438"/>
                  </a:lnTo>
                  <a:lnTo>
                    <a:pt x="495" y="441"/>
                  </a:lnTo>
                  <a:lnTo>
                    <a:pt x="496" y="444"/>
                  </a:lnTo>
                  <a:lnTo>
                    <a:pt x="498" y="446"/>
                  </a:lnTo>
                  <a:lnTo>
                    <a:pt x="501" y="448"/>
                  </a:lnTo>
                  <a:lnTo>
                    <a:pt x="504" y="449"/>
                  </a:lnTo>
                  <a:lnTo>
                    <a:pt x="506" y="450"/>
                  </a:lnTo>
                  <a:lnTo>
                    <a:pt x="509" y="450"/>
                  </a:lnTo>
                  <a:lnTo>
                    <a:pt x="512" y="450"/>
                  </a:lnTo>
                  <a:lnTo>
                    <a:pt x="515" y="449"/>
                  </a:lnTo>
                  <a:lnTo>
                    <a:pt x="518" y="448"/>
                  </a:lnTo>
                  <a:lnTo>
                    <a:pt x="520" y="446"/>
                  </a:lnTo>
                  <a:lnTo>
                    <a:pt x="522" y="444"/>
                  </a:lnTo>
                  <a:lnTo>
                    <a:pt x="533" y="426"/>
                  </a:lnTo>
                  <a:lnTo>
                    <a:pt x="542" y="407"/>
                  </a:lnTo>
                  <a:lnTo>
                    <a:pt x="551" y="388"/>
                  </a:lnTo>
                  <a:lnTo>
                    <a:pt x="557" y="368"/>
                  </a:lnTo>
                  <a:lnTo>
                    <a:pt x="563" y="348"/>
                  </a:lnTo>
                  <a:lnTo>
                    <a:pt x="567" y="327"/>
                  </a:lnTo>
                  <a:lnTo>
                    <a:pt x="569" y="306"/>
                  </a:lnTo>
                  <a:lnTo>
                    <a:pt x="570" y="286"/>
                  </a:lnTo>
                  <a:lnTo>
                    <a:pt x="569" y="271"/>
                  </a:lnTo>
                  <a:lnTo>
                    <a:pt x="568" y="256"/>
                  </a:lnTo>
                  <a:lnTo>
                    <a:pt x="567" y="242"/>
                  </a:lnTo>
                  <a:lnTo>
                    <a:pt x="564" y="228"/>
                  </a:lnTo>
                  <a:lnTo>
                    <a:pt x="561" y="214"/>
                  </a:lnTo>
                  <a:lnTo>
                    <a:pt x="557" y="201"/>
                  </a:lnTo>
                  <a:lnTo>
                    <a:pt x="553" y="187"/>
                  </a:lnTo>
                  <a:lnTo>
                    <a:pt x="548" y="174"/>
                  </a:lnTo>
                  <a:lnTo>
                    <a:pt x="541" y="161"/>
                  </a:lnTo>
                  <a:lnTo>
                    <a:pt x="536" y="150"/>
                  </a:lnTo>
                  <a:lnTo>
                    <a:pt x="528" y="138"/>
                  </a:lnTo>
                  <a:lnTo>
                    <a:pt x="521" y="126"/>
                  </a:lnTo>
                  <a:lnTo>
                    <a:pt x="513" y="114"/>
                  </a:lnTo>
                  <a:lnTo>
                    <a:pt x="505" y="104"/>
                  </a:lnTo>
                  <a:lnTo>
                    <a:pt x="496" y="94"/>
                  </a:lnTo>
                  <a:lnTo>
                    <a:pt x="487" y="83"/>
                  </a:lnTo>
                  <a:lnTo>
                    <a:pt x="476" y="75"/>
                  </a:lnTo>
                  <a:lnTo>
                    <a:pt x="466" y="65"/>
                  </a:lnTo>
                  <a:lnTo>
                    <a:pt x="456" y="57"/>
                  </a:lnTo>
                  <a:lnTo>
                    <a:pt x="444" y="49"/>
                  </a:lnTo>
                  <a:lnTo>
                    <a:pt x="433" y="42"/>
                  </a:lnTo>
                  <a:lnTo>
                    <a:pt x="420" y="35"/>
                  </a:lnTo>
                  <a:lnTo>
                    <a:pt x="409" y="29"/>
                  </a:lnTo>
                  <a:lnTo>
                    <a:pt x="396" y="22"/>
                  </a:lnTo>
                  <a:lnTo>
                    <a:pt x="383" y="18"/>
                  </a:lnTo>
                  <a:lnTo>
                    <a:pt x="370" y="13"/>
                  </a:lnTo>
                  <a:lnTo>
                    <a:pt x="356" y="10"/>
                  </a:lnTo>
                  <a:lnTo>
                    <a:pt x="342" y="6"/>
                  </a:lnTo>
                  <a:lnTo>
                    <a:pt x="328" y="4"/>
                  </a:lnTo>
                  <a:lnTo>
                    <a:pt x="314" y="2"/>
                  </a:lnTo>
                  <a:lnTo>
                    <a:pt x="300" y="1"/>
                  </a:lnTo>
                  <a:lnTo>
                    <a:pt x="28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0" name="Google Shape;50;p8"/>
            <p:cNvSpPr/>
            <p:nvPr/>
          </p:nvSpPr>
          <p:spPr>
            <a:xfrm>
              <a:off x="4989513" y="4287838"/>
              <a:ext cx="85725" cy="55563"/>
            </a:xfrm>
            <a:custGeom>
              <a:rect b="b" l="l" r="r" t="t"/>
              <a:pathLst>
                <a:path extrusionOk="0" h="179" w="270">
                  <a:moveTo>
                    <a:pt x="247" y="178"/>
                  </a:moveTo>
                  <a:lnTo>
                    <a:pt x="249" y="179"/>
                  </a:lnTo>
                  <a:lnTo>
                    <a:pt x="251" y="179"/>
                  </a:lnTo>
                  <a:lnTo>
                    <a:pt x="256" y="178"/>
                  </a:lnTo>
                  <a:lnTo>
                    <a:pt x="261" y="176"/>
                  </a:lnTo>
                  <a:lnTo>
                    <a:pt x="264" y="173"/>
                  </a:lnTo>
                  <a:lnTo>
                    <a:pt x="266" y="168"/>
                  </a:lnTo>
                  <a:lnTo>
                    <a:pt x="267" y="160"/>
                  </a:lnTo>
                  <a:lnTo>
                    <a:pt x="269" y="152"/>
                  </a:lnTo>
                  <a:lnTo>
                    <a:pt x="269" y="143"/>
                  </a:lnTo>
                  <a:lnTo>
                    <a:pt x="270" y="135"/>
                  </a:lnTo>
                  <a:lnTo>
                    <a:pt x="269" y="121"/>
                  </a:lnTo>
                  <a:lnTo>
                    <a:pt x="267" y="107"/>
                  </a:lnTo>
                  <a:lnTo>
                    <a:pt x="264" y="94"/>
                  </a:lnTo>
                  <a:lnTo>
                    <a:pt x="260" y="82"/>
                  </a:lnTo>
                  <a:lnTo>
                    <a:pt x="253" y="70"/>
                  </a:lnTo>
                  <a:lnTo>
                    <a:pt x="247" y="59"/>
                  </a:lnTo>
                  <a:lnTo>
                    <a:pt x="239" y="49"/>
                  </a:lnTo>
                  <a:lnTo>
                    <a:pt x="231" y="39"/>
                  </a:lnTo>
                  <a:lnTo>
                    <a:pt x="221" y="30"/>
                  </a:lnTo>
                  <a:lnTo>
                    <a:pt x="210" y="22"/>
                  </a:lnTo>
                  <a:lnTo>
                    <a:pt x="200" y="16"/>
                  </a:lnTo>
                  <a:lnTo>
                    <a:pt x="188" y="9"/>
                  </a:lnTo>
                  <a:lnTo>
                    <a:pt x="175" y="5"/>
                  </a:lnTo>
                  <a:lnTo>
                    <a:pt x="162" y="2"/>
                  </a:lnTo>
                  <a:lnTo>
                    <a:pt x="148" y="0"/>
                  </a:lnTo>
                  <a:lnTo>
                    <a:pt x="136" y="0"/>
                  </a:lnTo>
                  <a:lnTo>
                    <a:pt x="122" y="0"/>
                  </a:lnTo>
                  <a:lnTo>
                    <a:pt x="108" y="2"/>
                  </a:lnTo>
                  <a:lnTo>
                    <a:pt x="95" y="5"/>
                  </a:lnTo>
                  <a:lnTo>
                    <a:pt x="83" y="9"/>
                  </a:lnTo>
                  <a:lnTo>
                    <a:pt x="71" y="16"/>
                  </a:lnTo>
                  <a:lnTo>
                    <a:pt x="60" y="22"/>
                  </a:lnTo>
                  <a:lnTo>
                    <a:pt x="49" y="30"/>
                  </a:lnTo>
                  <a:lnTo>
                    <a:pt x="39" y="39"/>
                  </a:lnTo>
                  <a:lnTo>
                    <a:pt x="31" y="49"/>
                  </a:lnTo>
                  <a:lnTo>
                    <a:pt x="23" y="59"/>
                  </a:lnTo>
                  <a:lnTo>
                    <a:pt x="17" y="70"/>
                  </a:lnTo>
                  <a:lnTo>
                    <a:pt x="10" y="82"/>
                  </a:lnTo>
                  <a:lnTo>
                    <a:pt x="6" y="94"/>
                  </a:lnTo>
                  <a:lnTo>
                    <a:pt x="3" y="107"/>
                  </a:lnTo>
                  <a:lnTo>
                    <a:pt x="1" y="121"/>
                  </a:lnTo>
                  <a:lnTo>
                    <a:pt x="0" y="135"/>
                  </a:lnTo>
                  <a:lnTo>
                    <a:pt x="1" y="151"/>
                  </a:lnTo>
                  <a:lnTo>
                    <a:pt x="4" y="167"/>
                  </a:lnTo>
                  <a:lnTo>
                    <a:pt x="5" y="169"/>
                  </a:lnTo>
                  <a:lnTo>
                    <a:pt x="6" y="172"/>
                  </a:lnTo>
                  <a:lnTo>
                    <a:pt x="8" y="174"/>
                  </a:lnTo>
                  <a:lnTo>
                    <a:pt x="10" y="175"/>
                  </a:lnTo>
                  <a:lnTo>
                    <a:pt x="14" y="176"/>
                  </a:lnTo>
                  <a:lnTo>
                    <a:pt x="16" y="177"/>
                  </a:lnTo>
                  <a:lnTo>
                    <a:pt x="19" y="177"/>
                  </a:lnTo>
                  <a:lnTo>
                    <a:pt x="22" y="177"/>
                  </a:lnTo>
                  <a:lnTo>
                    <a:pt x="25" y="176"/>
                  </a:lnTo>
                  <a:lnTo>
                    <a:pt x="28" y="174"/>
                  </a:lnTo>
                  <a:lnTo>
                    <a:pt x="30" y="173"/>
                  </a:lnTo>
                  <a:lnTo>
                    <a:pt x="32" y="171"/>
                  </a:lnTo>
                  <a:lnTo>
                    <a:pt x="33" y="168"/>
                  </a:lnTo>
                  <a:lnTo>
                    <a:pt x="34" y="164"/>
                  </a:lnTo>
                  <a:lnTo>
                    <a:pt x="34" y="162"/>
                  </a:lnTo>
                  <a:lnTo>
                    <a:pt x="33" y="159"/>
                  </a:lnTo>
                  <a:lnTo>
                    <a:pt x="31" y="146"/>
                  </a:lnTo>
                  <a:lnTo>
                    <a:pt x="30" y="135"/>
                  </a:lnTo>
                  <a:lnTo>
                    <a:pt x="31" y="124"/>
                  </a:lnTo>
                  <a:lnTo>
                    <a:pt x="32" y="113"/>
                  </a:lnTo>
                  <a:lnTo>
                    <a:pt x="35" y="104"/>
                  </a:lnTo>
                  <a:lnTo>
                    <a:pt x="38" y="93"/>
                  </a:lnTo>
                  <a:lnTo>
                    <a:pt x="43" y="84"/>
                  </a:lnTo>
                  <a:lnTo>
                    <a:pt x="48" y="76"/>
                  </a:lnTo>
                  <a:lnTo>
                    <a:pt x="54" y="67"/>
                  </a:lnTo>
                  <a:lnTo>
                    <a:pt x="61" y="60"/>
                  </a:lnTo>
                  <a:lnTo>
                    <a:pt x="68" y="53"/>
                  </a:lnTo>
                  <a:lnTo>
                    <a:pt x="77" y="47"/>
                  </a:lnTo>
                  <a:lnTo>
                    <a:pt x="85" y="41"/>
                  </a:lnTo>
                  <a:lnTo>
                    <a:pt x="94" y="37"/>
                  </a:lnTo>
                  <a:lnTo>
                    <a:pt x="104" y="34"/>
                  </a:lnTo>
                  <a:lnTo>
                    <a:pt x="114" y="32"/>
                  </a:lnTo>
                  <a:lnTo>
                    <a:pt x="125" y="30"/>
                  </a:lnTo>
                  <a:lnTo>
                    <a:pt x="136" y="30"/>
                  </a:lnTo>
                  <a:lnTo>
                    <a:pt x="146" y="30"/>
                  </a:lnTo>
                  <a:lnTo>
                    <a:pt x="156" y="32"/>
                  </a:lnTo>
                  <a:lnTo>
                    <a:pt x="167" y="34"/>
                  </a:lnTo>
                  <a:lnTo>
                    <a:pt x="176" y="37"/>
                  </a:lnTo>
                  <a:lnTo>
                    <a:pt x="185" y="41"/>
                  </a:lnTo>
                  <a:lnTo>
                    <a:pt x="193" y="47"/>
                  </a:lnTo>
                  <a:lnTo>
                    <a:pt x="202" y="53"/>
                  </a:lnTo>
                  <a:lnTo>
                    <a:pt x="209" y="60"/>
                  </a:lnTo>
                  <a:lnTo>
                    <a:pt x="216" y="67"/>
                  </a:lnTo>
                  <a:lnTo>
                    <a:pt x="222" y="76"/>
                  </a:lnTo>
                  <a:lnTo>
                    <a:pt x="228" y="84"/>
                  </a:lnTo>
                  <a:lnTo>
                    <a:pt x="232" y="94"/>
                  </a:lnTo>
                  <a:lnTo>
                    <a:pt x="235" y="104"/>
                  </a:lnTo>
                  <a:lnTo>
                    <a:pt x="238" y="113"/>
                  </a:lnTo>
                  <a:lnTo>
                    <a:pt x="239" y="124"/>
                  </a:lnTo>
                  <a:lnTo>
                    <a:pt x="240" y="135"/>
                  </a:lnTo>
                  <a:lnTo>
                    <a:pt x="239" y="147"/>
                  </a:lnTo>
                  <a:lnTo>
                    <a:pt x="236" y="160"/>
                  </a:lnTo>
                  <a:lnTo>
                    <a:pt x="236" y="163"/>
                  </a:lnTo>
                  <a:lnTo>
                    <a:pt x="236" y="167"/>
                  </a:lnTo>
                  <a:lnTo>
                    <a:pt x="237" y="170"/>
                  </a:lnTo>
                  <a:lnTo>
                    <a:pt x="238" y="172"/>
                  </a:lnTo>
                  <a:lnTo>
                    <a:pt x="240" y="174"/>
                  </a:lnTo>
                  <a:lnTo>
                    <a:pt x="243" y="176"/>
                  </a:lnTo>
                  <a:lnTo>
                    <a:pt x="245" y="178"/>
                  </a:lnTo>
                  <a:lnTo>
                    <a:pt x="247" y="17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grpSp>
        <p:nvGrpSpPr>
          <p:cNvPr id="51" name="Google Shape;51;p8"/>
          <p:cNvGrpSpPr/>
          <p:nvPr/>
        </p:nvGrpSpPr>
        <p:grpSpPr>
          <a:xfrm>
            <a:off x="7575144" y="2863427"/>
            <a:ext cx="403891" cy="417820"/>
            <a:chOff x="4894263" y="4191000"/>
            <a:chExt cx="276225" cy="285751"/>
          </a:xfrm>
        </p:grpSpPr>
        <p:sp>
          <p:nvSpPr>
            <p:cNvPr id="52" name="Google Shape;52;p8"/>
            <p:cNvSpPr/>
            <p:nvPr/>
          </p:nvSpPr>
          <p:spPr>
            <a:xfrm>
              <a:off x="4965700" y="4325938"/>
              <a:ext cx="133350" cy="150813"/>
            </a:xfrm>
            <a:custGeom>
              <a:rect b="b" l="l" r="r" t="t"/>
              <a:pathLst>
                <a:path extrusionOk="0" h="479" w="420">
                  <a:moveTo>
                    <a:pt x="239" y="347"/>
                  </a:moveTo>
                  <a:lnTo>
                    <a:pt x="307" y="307"/>
                  </a:lnTo>
                  <a:lnTo>
                    <a:pt x="367" y="423"/>
                  </a:lnTo>
                  <a:lnTo>
                    <a:pt x="239" y="347"/>
                  </a:lnTo>
                  <a:close/>
                  <a:moveTo>
                    <a:pt x="211" y="364"/>
                  </a:moveTo>
                  <a:lnTo>
                    <a:pt x="351" y="449"/>
                  </a:lnTo>
                  <a:lnTo>
                    <a:pt x="69" y="449"/>
                  </a:lnTo>
                  <a:lnTo>
                    <a:pt x="211" y="364"/>
                  </a:lnTo>
                  <a:close/>
                  <a:moveTo>
                    <a:pt x="181" y="347"/>
                  </a:moveTo>
                  <a:lnTo>
                    <a:pt x="53" y="423"/>
                  </a:lnTo>
                  <a:lnTo>
                    <a:pt x="114" y="307"/>
                  </a:lnTo>
                  <a:lnTo>
                    <a:pt x="181" y="347"/>
                  </a:lnTo>
                  <a:close/>
                  <a:moveTo>
                    <a:pt x="272" y="239"/>
                  </a:moveTo>
                  <a:lnTo>
                    <a:pt x="293" y="280"/>
                  </a:lnTo>
                  <a:lnTo>
                    <a:pt x="211" y="329"/>
                  </a:lnTo>
                  <a:lnTo>
                    <a:pt x="128" y="280"/>
                  </a:lnTo>
                  <a:lnTo>
                    <a:pt x="149" y="239"/>
                  </a:lnTo>
                  <a:lnTo>
                    <a:pt x="272" y="239"/>
                  </a:lnTo>
                  <a:close/>
                  <a:moveTo>
                    <a:pt x="211" y="121"/>
                  </a:moveTo>
                  <a:lnTo>
                    <a:pt x="256" y="209"/>
                  </a:lnTo>
                  <a:lnTo>
                    <a:pt x="165" y="209"/>
                  </a:lnTo>
                  <a:lnTo>
                    <a:pt x="211" y="121"/>
                  </a:lnTo>
                  <a:close/>
                  <a:moveTo>
                    <a:pt x="226" y="85"/>
                  </a:moveTo>
                  <a:lnTo>
                    <a:pt x="226" y="15"/>
                  </a:lnTo>
                  <a:lnTo>
                    <a:pt x="225" y="11"/>
                  </a:lnTo>
                  <a:lnTo>
                    <a:pt x="223" y="8"/>
                  </a:lnTo>
                  <a:lnTo>
                    <a:pt x="222" y="6"/>
                  </a:lnTo>
                  <a:lnTo>
                    <a:pt x="220" y="4"/>
                  </a:lnTo>
                  <a:lnTo>
                    <a:pt x="218" y="2"/>
                  </a:lnTo>
                  <a:lnTo>
                    <a:pt x="216" y="1"/>
                  </a:lnTo>
                  <a:lnTo>
                    <a:pt x="213" y="0"/>
                  </a:lnTo>
                  <a:lnTo>
                    <a:pt x="211" y="0"/>
                  </a:lnTo>
                  <a:lnTo>
                    <a:pt x="207" y="0"/>
                  </a:lnTo>
                  <a:lnTo>
                    <a:pt x="204" y="1"/>
                  </a:lnTo>
                  <a:lnTo>
                    <a:pt x="202" y="2"/>
                  </a:lnTo>
                  <a:lnTo>
                    <a:pt x="200" y="4"/>
                  </a:lnTo>
                  <a:lnTo>
                    <a:pt x="198" y="6"/>
                  </a:lnTo>
                  <a:lnTo>
                    <a:pt x="197" y="8"/>
                  </a:lnTo>
                  <a:lnTo>
                    <a:pt x="196" y="11"/>
                  </a:lnTo>
                  <a:lnTo>
                    <a:pt x="196" y="15"/>
                  </a:lnTo>
                  <a:lnTo>
                    <a:pt x="196" y="85"/>
                  </a:lnTo>
                  <a:lnTo>
                    <a:pt x="2" y="456"/>
                  </a:lnTo>
                  <a:lnTo>
                    <a:pt x="1" y="461"/>
                  </a:lnTo>
                  <a:lnTo>
                    <a:pt x="0" y="464"/>
                  </a:lnTo>
                  <a:lnTo>
                    <a:pt x="1" y="468"/>
                  </a:lnTo>
                  <a:lnTo>
                    <a:pt x="2" y="471"/>
                  </a:lnTo>
                  <a:lnTo>
                    <a:pt x="5" y="475"/>
                  </a:lnTo>
                  <a:lnTo>
                    <a:pt x="8" y="477"/>
                  </a:lnTo>
                  <a:lnTo>
                    <a:pt x="12" y="478"/>
                  </a:lnTo>
                  <a:lnTo>
                    <a:pt x="15" y="479"/>
                  </a:lnTo>
                  <a:lnTo>
                    <a:pt x="405" y="479"/>
                  </a:lnTo>
                  <a:lnTo>
                    <a:pt x="409" y="478"/>
                  </a:lnTo>
                  <a:lnTo>
                    <a:pt x="413" y="477"/>
                  </a:lnTo>
                  <a:lnTo>
                    <a:pt x="415" y="475"/>
                  </a:lnTo>
                  <a:lnTo>
                    <a:pt x="418" y="471"/>
                  </a:lnTo>
                  <a:lnTo>
                    <a:pt x="419" y="468"/>
                  </a:lnTo>
                  <a:lnTo>
                    <a:pt x="420" y="464"/>
                  </a:lnTo>
                  <a:lnTo>
                    <a:pt x="419" y="461"/>
                  </a:lnTo>
                  <a:lnTo>
                    <a:pt x="418" y="456"/>
                  </a:lnTo>
                  <a:lnTo>
                    <a:pt x="226" y="8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3" name="Google Shape;53;p8"/>
            <p:cNvSpPr/>
            <p:nvPr/>
          </p:nvSpPr>
          <p:spPr>
            <a:xfrm>
              <a:off x="4894263" y="4191000"/>
              <a:ext cx="276225" cy="246063"/>
            </a:xfrm>
            <a:custGeom>
              <a:rect b="b" l="l" r="r" t="t"/>
              <a:pathLst>
                <a:path extrusionOk="0" h="771" w="870">
                  <a:moveTo>
                    <a:pt x="436" y="0"/>
                  </a:moveTo>
                  <a:lnTo>
                    <a:pt x="413" y="1"/>
                  </a:lnTo>
                  <a:lnTo>
                    <a:pt x="391" y="2"/>
                  </a:lnTo>
                  <a:lnTo>
                    <a:pt x="369" y="5"/>
                  </a:lnTo>
                  <a:lnTo>
                    <a:pt x="348" y="10"/>
                  </a:lnTo>
                  <a:lnTo>
                    <a:pt x="327" y="14"/>
                  </a:lnTo>
                  <a:lnTo>
                    <a:pt x="306" y="20"/>
                  </a:lnTo>
                  <a:lnTo>
                    <a:pt x="286" y="27"/>
                  </a:lnTo>
                  <a:lnTo>
                    <a:pt x="267" y="34"/>
                  </a:lnTo>
                  <a:lnTo>
                    <a:pt x="247" y="43"/>
                  </a:lnTo>
                  <a:lnTo>
                    <a:pt x="228" y="53"/>
                  </a:lnTo>
                  <a:lnTo>
                    <a:pt x="210" y="63"/>
                  </a:lnTo>
                  <a:lnTo>
                    <a:pt x="193" y="75"/>
                  </a:lnTo>
                  <a:lnTo>
                    <a:pt x="176" y="87"/>
                  </a:lnTo>
                  <a:lnTo>
                    <a:pt x="159" y="100"/>
                  </a:lnTo>
                  <a:lnTo>
                    <a:pt x="144" y="114"/>
                  </a:lnTo>
                  <a:lnTo>
                    <a:pt x="128" y="127"/>
                  </a:lnTo>
                  <a:lnTo>
                    <a:pt x="114" y="143"/>
                  </a:lnTo>
                  <a:lnTo>
                    <a:pt x="100" y="158"/>
                  </a:lnTo>
                  <a:lnTo>
                    <a:pt x="87" y="176"/>
                  </a:lnTo>
                  <a:lnTo>
                    <a:pt x="75" y="193"/>
                  </a:lnTo>
                  <a:lnTo>
                    <a:pt x="63" y="210"/>
                  </a:lnTo>
                  <a:lnTo>
                    <a:pt x="53" y="228"/>
                  </a:lnTo>
                  <a:lnTo>
                    <a:pt x="43" y="247"/>
                  </a:lnTo>
                  <a:lnTo>
                    <a:pt x="34" y="267"/>
                  </a:lnTo>
                  <a:lnTo>
                    <a:pt x="27" y="286"/>
                  </a:lnTo>
                  <a:lnTo>
                    <a:pt x="21" y="306"/>
                  </a:lnTo>
                  <a:lnTo>
                    <a:pt x="14" y="326"/>
                  </a:lnTo>
                  <a:lnTo>
                    <a:pt x="10" y="348"/>
                  </a:lnTo>
                  <a:lnTo>
                    <a:pt x="6" y="369"/>
                  </a:lnTo>
                  <a:lnTo>
                    <a:pt x="2" y="391"/>
                  </a:lnTo>
                  <a:lnTo>
                    <a:pt x="1" y="413"/>
                  </a:lnTo>
                  <a:lnTo>
                    <a:pt x="0" y="436"/>
                  </a:lnTo>
                  <a:lnTo>
                    <a:pt x="1" y="459"/>
                  </a:lnTo>
                  <a:lnTo>
                    <a:pt x="3" y="483"/>
                  </a:lnTo>
                  <a:lnTo>
                    <a:pt x="7" y="506"/>
                  </a:lnTo>
                  <a:lnTo>
                    <a:pt x="11" y="530"/>
                  </a:lnTo>
                  <a:lnTo>
                    <a:pt x="16" y="552"/>
                  </a:lnTo>
                  <a:lnTo>
                    <a:pt x="24" y="575"/>
                  </a:lnTo>
                  <a:lnTo>
                    <a:pt x="31" y="597"/>
                  </a:lnTo>
                  <a:lnTo>
                    <a:pt x="41" y="618"/>
                  </a:lnTo>
                  <a:lnTo>
                    <a:pt x="52" y="640"/>
                  </a:lnTo>
                  <a:lnTo>
                    <a:pt x="63" y="660"/>
                  </a:lnTo>
                  <a:lnTo>
                    <a:pt x="76" y="679"/>
                  </a:lnTo>
                  <a:lnTo>
                    <a:pt x="89" y="699"/>
                  </a:lnTo>
                  <a:lnTo>
                    <a:pt x="104" y="717"/>
                  </a:lnTo>
                  <a:lnTo>
                    <a:pt x="120" y="735"/>
                  </a:lnTo>
                  <a:lnTo>
                    <a:pt x="137" y="751"/>
                  </a:lnTo>
                  <a:lnTo>
                    <a:pt x="155" y="767"/>
                  </a:lnTo>
                  <a:lnTo>
                    <a:pt x="160" y="770"/>
                  </a:lnTo>
                  <a:lnTo>
                    <a:pt x="165" y="771"/>
                  </a:lnTo>
                  <a:lnTo>
                    <a:pt x="168" y="770"/>
                  </a:lnTo>
                  <a:lnTo>
                    <a:pt x="171" y="769"/>
                  </a:lnTo>
                  <a:lnTo>
                    <a:pt x="174" y="768"/>
                  </a:lnTo>
                  <a:lnTo>
                    <a:pt x="176" y="766"/>
                  </a:lnTo>
                  <a:lnTo>
                    <a:pt x="178" y="763"/>
                  </a:lnTo>
                  <a:lnTo>
                    <a:pt x="179" y="761"/>
                  </a:lnTo>
                  <a:lnTo>
                    <a:pt x="180" y="758"/>
                  </a:lnTo>
                  <a:lnTo>
                    <a:pt x="180" y="754"/>
                  </a:lnTo>
                  <a:lnTo>
                    <a:pt x="179" y="752"/>
                  </a:lnTo>
                  <a:lnTo>
                    <a:pt x="178" y="749"/>
                  </a:lnTo>
                  <a:lnTo>
                    <a:pt x="177" y="747"/>
                  </a:lnTo>
                  <a:lnTo>
                    <a:pt x="175" y="745"/>
                  </a:lnTo>
                  <a:lnTo>
                    <a:pt x="157" y="730"/>
                  </a:lnTo>
                  <a:lnTo>
                    <a:pt x="143" y="714"/>
                  </a:lnTo>
                  <a:lnTo>
                    <a:pt x="128" y="698"/>
                  </a:lnTo>
                  <a:lnTo>
                    <a:pt x="114" y="680"/>
                  </a:lnTo>
                  <a:lnTo>
                    <a:pt x="101" y="662"/>
                  </a:lnTo>
                  <a:lnTo>
                    <a:pt x="89" y="644"/>
                  </a:lnTo>
                  <a:lnTo>
                    <a:pt x="78" y="625"/>
                  </a:lnTo>
                  <a:lnTo>
                    <a:pt x="69" y="606"/>
                  </a:lnTo>
                  <a:lnTo>
                    <a:pt x="59" y="585"/>
                  </a:lnTo>
                  <a:lnTo>
                    <a:pt x="52" y="565"/>
                  </a:lnTo>
                  <a:lnTo>
                    <a:pt x="45" y="545"/>
                  </a:lnTo>
                  <a:lnTo>
                    <a:pt x="40" y="523"/>
                  </a:lnTo>
                  <a:lnTo>
                    <a:pt x="36" y="502"/>
                  </a:lnTo>
                  <a:lnTo>
                    <a:pt x="33" y="479"/>
                  </a:lnTo>
                  <a:lnTo>
                    <a:pt x="31" y="457"/>
                  </a:lnTo>
                  <a:lnTo>
                    <a:pt x="30" y="436"/>
                  </a:lnTo>
                  <a:lnTo>
                    <a:pt x="31" y="414"/>
                  </a:lnTo>
                  <a:lnTo>
                    <a:pt x="32" y="394"/>
                  </a:lnTo>
                  <a:lnTo>
                    <a:pt x="36" y="373"/>
                  </a:lnTo>
                  <a:lnTo>
                    <a:pt x="39" y="353"/>
                  </a:lnTo>
                  <a:lnTo>
                    <a:pt x="43" y="334"/>
                  </a:lnTo>
                  <a:lnTo>
                    <a:pt x="48" y="315"/>
                  </a:lnTo>
                  <a:lnTo>
                    <a:pt x="55" y="296"/>
                  </a:lnTo>
                  <a:lnTo>
                    <a:pt x="62" y="278"/>
                  </a:lnTo>
                  <a:lnTo>
                    <a:pt x="71" y="260"/>
                  </a:lnTo>
                  <a:lnTo>
                    <a:pt x="79" y="242"/>
                  </a:lnTo>
                  <a:lnTo>
                    <a:pt x="89" y="226"/>
                  </a:lnTo>
                  <a:lnTo>
                    <a:pt x="100" y="209"/>
                  </a:lnTo>
                  <a:lnTo>
                    <a:pt x="111" y="193"/>
                  </a:lnTo>
                  <a:lnTo>
                    <a:pt x="123" y="178"/>
                  </a:lnTo>
                  <a:lnTo>
                    <a:pt x="136" y="163"/>
                  </a:lnTo>
                  <a:lnTo>
                    <a:pt x="149" y="149"/>
                  </a:lnTo>
                  <a:lnTo>
                    <a:pt x="163" y="136"/>
                  </a:lnTo>
                  <a:lnTo>
                    <a:pt x="178" y="123"/>
                  </a:lnTo>
                  <a:lnTo>
                    <a:pt x="193" y="111"/>
                  </a:lnTo>
                  <a:lnTo>
                    <a:pt x="209" y="100"/>
                  </a:lnTo>
                  <a:lnTo>
                    <a:pt x="226" y="89"/>
                  </a:lnTo>
                  <a:lnTo>
                    <a:pt x="242" y="79"/>
                  </a:lnTo>
                  <a:lnTo>
                    <a:pt x="260" y="71"/>
                  </a:lnTo>
                  <a:lnTo>
                    <a:pt x="277" y="62"/>
                  </a:lnTo>
                  <a:lnTo>
                    <a:pt x="297" y="55"/>
                  </a:lnTo>
                  <a:lnTo>
                    <a:pt x="315" y="48"/>
                  </a:lnTo>
                  <a:lnTo>
                    <a:pt x="334" y="43"/>
                  </a:lnTo>
                  <a:lnTo>
                    <a:pt x="353" y="39"/>
                  </a:lnTo>
                  <a:lnTo>
                    <a:pt x="374" y="35"/>
                  </a:lnTo>
                  <a:lnTo>
                    <a:pt x="394" y="32"/>
                  </a:lnTo>
                  <a:lnTo>
                    <a:pt x="414" y="31"/>
                  </a:lnTo>
                  <a:lnTo>
                    <a:pt x="436" y="30"/>
                  </a:lnTo>
                  <a:lnTo>
                    <a:pt x="456" y="31"/>
                  </a:lnTo>
                  <a:lnTo>
                    <a:pt x="476" y="32"/>
                  </a:lnTo>
                  <a:lnTo>
                    <a:pt x="497" y="35"/>
                  </a:lnTo>
                  <a:lnTo>
                    <a:pt x="517" y="39"/>
                  </a:lnTo>
                  <a:lnTo>
                    <a:pt x="536" y="43"/>
                  </a:lnTo>
                  <a:lnTo>
                    <a:pt x="555" y="48"/>
                  </a:lnTo>
                  <a:lnTo>
                    <a:pt x="574" y="55"/>
                  </a:lnTo>
                  <a:lnTo>
                    <a:pt x="593" y="62"/>
                  </a:lnTo>
                  <a:lnTo>
                    <a:pt x="610" y="71"/>
                  </a:lnTo>
                  <a:lnTo>
                    <a:pt x="628" y="79"/>
                  </a:lnTo>
                  <a:lnTo>
                    <a:pt x="645" y="89"/>
                  </a:lnTo>
                  <a:lnTo>
                    <a:pt x="661" y="100"/>
                  </a:lnTo>
                  <a:lnTo>
                    <a:pt x="677" y="111"/>
                  </a:lnTo>
                  <a:lnTo>
                    <a:pt x="692" y="123"/>
                  </a:lnTo>
                  <a:lnTo>
                    <a:pt x="707" y="136"/>
                  </a:lnTo>
                  <a:lnTo>
                    <a:pt x="721" y="149"/>
                  </a:lnTo>
                  <a:lnTo>
                    <a:pt x="734" y="163"/>
                  </a:lnTo>
                  <a:lnTo>
                    <a:pt x="747" y="178"/>
                  </a:lnTo>
                  <a:lnTo>
                    <a:pt x="760" y="193"/>
                  </a:lnTo>
                  <a:lnTo>
                    <a:pt x="770" y="209"/>
                  </a:lnTo>
                  <a:lnTo>
                    <a:pt x="781" y="226"/>
                  </a:lnTo>
                  <a:lnTo>
                    <a:pt x="791" y="242"/>
                  </a:lnTo>
                  <a:lnTo>
                    <a:pt x="799" y="260"/>
                  </a:lnTo>
                  <a:lnTo>
                    <a:pt x="808" y="278"/>
                  </a:lnTo>
                  <a:lnTo>
                    <a:pt x="815" y="296"/>
                  </a:lnTo>
                  <a:lnTo>
                    <a:pt x="822" y="315"/>
                  </a:lnTo>
                  <a:lnTo>
                    <a:pt x="827" y="334"/>
                  </a:lnTo>
                  <a:lnTo>
                    <a:pt x="831" y="354"/>
                  </a:lnTo>
                  <a:lnTo>
                    <a:pt x="835" y="373"/>
                  </a:lnTo>
                  <a:lnTo>
                    <a:pt x="838" y="394"/>
                  </a:lnTo>
                  <a:lnTo>
                    <a:pt x="839" y="414"/>
                  </a:lnTo>
                  <a:lnTo>
                    <a:pt x="840" y="436"/>
                  </a:lnTo>
                  <a:lnTo>
                    <a:pt x="839" y="457"/>
                  </a:lnTo>
                  <a:lnTo>
                    <a:pt x="838" y="479"/>
                  </a:lnTo>
                  <a:lnTo>
                    <a:pt x="835" y="502"/>
                  </a:lnTo>
                  <a:lnTo>
                    <a:pt x="830" y="523"/>
                  </a:lnTo>
                  <a:lnTo>
                    <a:pt x="825" y="545"/>
                  </a:lnTo>
                  <a:lnTo>
                    <a:pt x="819" y="565"/>
                  </a:lnTo>
                  <a:lnTo>
                    <a:pt x="811" y="585"/>
                  </a:lnTo>
                  <a:lnTo>
                    <a:pt x="803" y="606"/>
                  </a:lnTo>
                  <a:lnTo>
                    <a:pt x="793" y="625"/>
                  </a:lnTo>
                  <a:lnTo>
                    <a:pt x="782" y="644"/>
                  </a:lnTo>
                  <a:lnTo>
                    <a:pt x="770" y="662"/>
                  </a:lnTo>
                  <a:lnTo>
                    <a:pt x="758" y="680"/>
                  </a:lnTo>
                  <a:lnTo>
                    <a:pt x="744" y="698"/>
                  </a:lnTo>
                  <a:lnTo>
                    <a:pt x="729" y="714"/>
                  </a:lnTo>
                  <a:lnTo>
                    <a:pt x="713" y="730"/>
                  </a:lnTo>
                  <a:lnTo>
                    <a:pt x="697" y="745"/>
                  </a:lnTo>
                  <a:lnTo>
                    <a:pt x="694" y="747"/>
                  </a:lnTo>
                  <a:lnTo>
                    <a:pt x="692" y="749"/>
                  </a:lnTo>
                  <a:lnTo>
                    <a:pt x="691" y="752"/>
                  </a:lnTo>
                  <a:lnTo>
                    <a:pt x="691" y="754"/>
                  </a:lnTo>
                  <a:lnTo>
                    <a:pt x="691" y="758"/>
                  </a:lnTo>
                  <a:lnTo>
                    <a:pt x="691" y="761"/>
                  </a:lnTo>
                  <a:lnTo>
                    <a:pt x="692" y="763"/>
                  </a:lnTo>
                  <a:lnTo>
                    <a:pt x="694" y="765"/>
                  </a:lnTo>
                  <a:lnTo>
                    <a:pt x="697" y="767"/>
                  </a:lnTo>
                  <a:lnTo>
                    <a:pt x="699" y="769"/>
                  </a:lnTo>
                  <a:lnTo>
                    <a:pt x="702" y="770"/>
                  </a:lnTo>
                  <a:lnTo>
                    <a:pt x="704" y="770"/>
                  </a:lnTo>
                  <a:lnTo>
                    <a:pt x="707" y="770"/>
                  </a:lnTo>
                  <a:lnTo>
                    <a:pt x="711" y="770"/>
                  </a:lnTo>
                  <a:lnTo>
                    <a:pt x="713" y="769"/>
                  </a:lnTo>
                  <a:lnTo>
                    <a:pt x="716" y="767"/>
                  </a:lnTo>
                  <a:lnTo>
                    <a:pt x="733" y="751"/>
                  </a:lnTo>
                  <a:lnTo>
                    <a:pt x="750" y="734"/>
                  </a:lnTo>
                  <a:lnTo>
                    <a:pt x="766" y="717"/>
                  </a:lnTo>
                  <a:lnTo>
                    <a:pt x="781" y="699"/>
                  </a:lnTo>
                  <a:lnTo>
                    <a:pt x="795" y="679"/>
                  </a:lnTo>
                  <a:lnTo>
                    <a:pt x="808" y="659"/>
                  </a:lnTo>
                  <a:lnTo>
                    <a:pt x="819" y="639"/>
                  </a:lnTo>
                  <a:lnTo>
                    <a:pt x="829" y="618"/>
                  </a:lnTo>
                  <a:lnTo>
                    <a:pt x="839" y="597"/>
                  </a:lnTo>
                  <a:lnTo>
                    <a:pt x="846" y="575"/>
                  </a:lnTo>
                  <a:lnTo>
                    <a:pt x="854" y="552"/>
                  </a:lnTo>
                  <a:lnTo>
                    <a:pt x="859" y="530"/>
                  </a:lnTo>
                  <a:lnTo>
                    <a:pt x="863" y="506"/>
                  </a:lnTo>
                  <a:lnTo>
                    <a:pt x="867" y="483"/>
                  </a:lnTo>
                  <a:lnTo>
                    <a:pt x="869" y="459"/>
                  </a:lnTo>
                  <a:lnTo>
                    <a:pt x="870" y="436"/>
                  </a:lnTo>
                  <a:lnTo>
                    <a:pt x="869" y="413"/>
                  </a:lnTo>
                  <a:lnTo>
                    <a:pt x="868" y="391"/>
                  </a:lnTo>
                  <a:lnTo>
                    <a:pt x="865" y="369"/>
                  </a:lnTo>
                  <a:lnTo>
                    <a:pt x="861" y="348"/>
                  </a:lnTo>
                  <a:lnTo>
                    <a:pt x="856" y="326"/>
                  </a:lnTo>
                  <a:lnTo>
                    <a:pt x="851" y="306"/>
                  </a:lnTo>
                  <a:lnTo>
                    <a:pt x="843" y="286"/>
                  </a:lnTo>
                  <a:lnTo>
                    <a:pt x="836" y="267"/>
                  </a:lnTo>
                  <a:lnTo>
                    <a:pt x="827" y="247"/>
                  </a:lnTo>
                  <a:lnTo>
                    <a:pt x="817" y="228"/>
                  </a:lnTo>
                  <a:lnTo>
                    <a:pt x="807" y="210"/>
                  </a:lnTo>
                  <a:lnTo>
                    <a:pt x="795" y="193"/>
                  </a:lnTo>
                  <a:lnTo>
                    <a:pt x="783" y="176"/>
                  </a:lnTo>
                  <a:lnTo>
                    <a:pt x="770" y="158"/>
                  </a:lnTo>
                  <a:lnTo>
                    <a:pt x="757" y="143"/>
                  </a:lnTo>
                  <a:lnTo>
                    <a:pt x="743" y="127"/>
                  </a:lnTo>
                  <a:lnTo>
                    <a:pt x="728" y="114"/>
                  </a:lnTo>
                  <a:lnTo>
                    <a:pt x="712" y="100"/>
                  </a:lnTo>
                  <a:lnTo>
                    <a:pt x="694" y="87"/>
                  </a:lnTo>
                  <a:lnTo>
                    <a:pt x="678" y="75"/>
                  </a:lnTo>
                  <a:lnTo>
                    <a:pt x="660" y="63"/>
                  </a:lnTo>
                  <a:lnTo>
                    <a:pt x="642" y="53"/>
                  </a:lnTo>
                  <a:lnTo>
                    <a:pt x="624" y="43"/>
                  </a:lnTo>
                  <a:lnTo>
                    <a:pt x="605" y="34"/>
                  </a:lnTo>
                  <a:lnTo>
                    <a:pt x="584" y="27"/>
                  </a:lnTo>
                  <a:lnTo>
                    <a:pt x="564" y="20"/>
                  </a:lnTo>
                  <a:lnTo>
                    <a:pt x="544" y="14"/>
                  </a:lnTo>
                  <a:lnTo>
                    <a:pt x="522" y="10"/>
                  </a:lnTo>
                  <a:lnTo>
                    <a:pt x="501" y="5"/>
                  </a:lnTo>
                  <a:lnTo>
                    <a:pt x="479" y="2"/>
                  </a:lnTo>
                  <a:lnTo>
                    <a:pt x="457" y="1"/>
                  </a:lnTo>
                  <a:lnTo>
                    <a:pt x="43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4" name="Google Shape;54;p8"/>
            <p:cNvSpPr/>
            <p:nvPr/>
          </p:nvSpPr>
          <p:spPr>
            <a:xfrm>
              <a:off x="4941888" y="4238625"/>
              <a:ext cx="180975" cy="144463"/>
            </a:xfrm>
            <a:custGeom>
              <a:rect b="b" l="l" r="r" t="t"/>
              <a:pathLst>
                <a:path extrusionOk="0" h="451" w="570">
                  <a:moveTo>
                    <a:pt x="286" y="0"/>
                  </a:moveTo>
                  <a:lnTo>
                    <a:pt x="271" y="1"/>
                  </a:lnTo>
                  <a:lnTo>
                    <a:pt x="256" y="2"/>
                  </a:lnTo>
                  <a:lnTo>
                    <a:pt x="242" y="4"/>
                  </a:lnTo>
                  <a:lnTo>
                    <a:pt x="228" y="6"/>
                  </a:lnTo>
                  <a:lnTo>
                    <a:pt x="214" y="10"/>
                  </a:lnTo>
                  <a:lnTo>
                    <a:pt x="200" y="13"/>
                  </a:lnTo>
                  <a:lnTo>
                    <a:pt x="187" y="18"/>
                  </a:lnTo>
                  <a:lnTo>
                    <a:pt x="174" y="22"/>
                  </a:lnTo>
                  <a:lnTo>
                    <a:pt x="162" y="29"/>
                  </a:lnTo>
                  <a:lnTo>
                    <a:pt x="150" y="35"/>
                  </a:lnTo>
                  <a:lnTo>
                    <a:pt x="138" y="42"/>
                  </a:lnTo>
                  <a:lnTo>
                    <a:pt x="126" y="49"/>
                  </a:lnTo>
                  <a:lnTo>
                    <a:pt x="114" y="57"/>
                  </a:lnTo>
                  <a:lnTo>
                    <a:pt x="104" y="65"/>
                  </a:lnTo>
                  <a:lnTo>
                    <a:pt x="94" y="75"/>
                  </a:lnTo>
                  <a:lnTo>
                    <a:pt x="83" y="84"/>
                  </a:lnTo>
                  <a:lnTo>
                    <a:pt x="75" y="94"/>
                  </a:lnTo>
                  <a:lnTo>
                    <a:pt x="65" y="104"/>
                  </a:lnTo>
                  <a:lnTo>
                    <a:pt x="57" y="114"/>
                  </a:lnTo>
                  <a:lnTo>
                    <a:pt x="49" y="126"/>
                  </a:lnTo>
                  <a:lnTo>
                    <a:pt x="42" y="138"/>
                  </a:lnTo>
                  <a:lnTo>
                    <a:pt x="35" y="150"/>
                  </a:lnTo>
                  <a:lnTo>
                    <a:pt x="29" y="161"/>
                  </a:lnTo>
                  <a:lnTo>
                    <a:pt x="22" y="174"/>
                  </a:lnTo>
                  <a:lnTo>
                    <a:pt x="18" y="187"/>
                  </a:lnTo>
                  <a:lnTo>
                    <a:pt x="13" y="201"/>
                  </a:lnTo>
                  <a:lnTo>
                    <a:pt x="10" y="214"/>
                  </a:lnTo>
                  <a:lnTo>
                    <a:pt x="6" y="228"/>
                  </a:lnTo>
                  <a:lnTo>
                    <a:pt x="3" y="242"/>
                  </a:lnTo>
                  <a:lnTo>
                    <a:pt x="2" y="256"/>
                  </a:lnTo>
                  <a:lnTo>
                    <a:pt x="1" y="271"/>
                  </a:lnTo>
                  <a:lnTo>
                    <a:pt x="0" y="286"/>
                  </a:lnTo>
                  <a:lnTo>
                    <a:pt x="1" y="307"/>
                  </a:lnTo>
                  <a:lnTo>
                    <a:pt x="3" y="327"/>
                  </a:lnTo>
                  <a:lnTo>
                    <a:pt x="7" y="349"/>
                  </a:lnTo>
                  <a:lnTo>
                    <a:pt x="13" y="369"/>
                  </a:lnTo>
                  <a:lnTo>
                    <a:pt x="19" y="388"/>
                  </a:lnTo>
                  <a:lnTo>
                    <a:pt x="28" y="407"/>
                  </a:lnTo>
                  <a:lnTo>
                    <a:pt x="37" y="427"/>
                  </a:lnTo>
                  <a:lnTo>
                    <a:pt x="49" y="444"/>
                  </a:lnTo>
                  <a:lnTo>
                    <a:pt x="51" y="447"/>
                  </a:lnTo>
                  <a:lnTo>
                    <a:pt x="55" y="449"/>
                  </a:lnTo>
                  <a:lnTo>
                    <a:pt x="58" y="450"/>
                  </a:lnTo>
                  <a:lnTo>
                    <a:pt x="61" y="451"/>
                  </a:lnTo>
                  <a:lnTo>
                    <a:pt x="66" y="450"/>
                  </a:lnTo>
                  <a:lnTo>
                    <a:pt x="70" y="448"/>
                  </a:lnTo>
                  <a:lnTo>
                    <a:pt x="72" y="446"/>
                  </a:lnTo>
                  <a:lnTo>
                    <a:pt x="74" y="444"/>
                  </a:lnTo>
                  <a:lnTo>
                    <a:pt x="75" y="442"/>
                  </a:lnTo>
                  <a:lnTo>
                    <a:pt x="76" y="438"/>
                  </a:lnTo>
                  <a:lnTo>
                    <a:pt x="76" y="436"/>
                  </a:lnTo>
                  <a:lnTo>
                    <a:pt x="76" y="433"/>
                  </a:lnTo>
                  <a:lnTo>
                    <a:pt x="75" y="430"/>
                  </a:lnTo>
                  <a:lnTo>
                    <a:pt x="74" y="428"/>
                  </a:lnTo>
                  <a:lnTo>
                    <a:pt x="64" y="412"/>
                  </a:lnTo>
                  <a:lnTo>
                    <a:pt x="55" y="395"/>
                  </a:lnTo>
                  <a:lnTo>
                    <a:pt x="48" y="378"/>
                  </a:lnTo>
                  <a:lnTo>
                    <a:pt x="42" y="359"/>
                  </a:lnTo>
                  <a:lnTo>
                    <a:pt x="36" y="341"/>
                  </a:lnTo>
                  <a:lnTo>
                    <a:pt x="33" y="323"/>
                  </a:lnTo>
                  <a:lnTo>
                    <a:pt x="31" y="304"/>
                  </a:lnTo>
                  <a:lnTo>
                    <a:pt x="30" y="286"/>
                  </a:lnTo>
                  <a:lnTo>
                    <a:pt x="31" y="272"/>
                  </a:lnTo>
                  <a:lnTo>
                    <a:pt x="32" y="259"/>
                  </a:lnTo>
                  <a:lnTo>
                    <a:pt x="33" y="246"/>
                  </a:lnTo>
                  <a:lnTo>
                    <a:pt x="35" y="234"/>
                  </a:lnTo>
                  <a:lnTo>
                    <a:pt x="39" y="221"/>
                  </a:lnTo>
                  <a:lnTo>
                    <a:pt x="42" y="210"/>
                  </a:lnTo>
                  <a:lnTo>
                    <a:pt x="46" y="198"/>
                  </a:lnTo>
                  <a:lnTo>
                    <a:pt x="50" y="186"/>
                  </a:lnTo>
                  <a:lnTo>
                    <a:pt x="56" y="174"/>
                  </a:lnTo>
                  <a:lnTo>
                    <a:pt x="61" y="164"/>
                  </a:lnTo>
                  <a:lnTo>
                    <a:pt x="67" y="153"/>
                  </a:lnTo>
                  <a:lnTo>
                    <a:pt x="74" y="143"/>
                  </a:lnTo>
                  <a:lnTo>
                    <a:pt x="81" y="133"/>
                  </a:lnTo>
                  <a:lnTo>
                    <a:pt x="89" y="123"/>
                  </a:lnTo>
                  <a:lnTo>
                    <a:pt x="96" y="114"/>
                  </a:lnTo>
                  <a:lnTo>
                    <a:pt x="105" y="105"/>
                  </a:lnTo>
                  <a:lnTo>
                    <a:pt x="114" y="96"/>
                  </a:lnTo>
                  <a:lnTo>
                    <a:pt x="123" y="89"/>
                  </a:lnTo>
                  <a:lnTo>
                    <a:pt x="133" y="81"/>
                  </a:lnTo>
                  <a:lnTo>
                    <a:pt x="142" y="74"/>
                  </a:lnTo>
                  <a:lnTo>
                    <a:pt x="153" y="67"/>
                  </a:lnTo>
                  <a:lnTo>
                    <a:pt x="164" y="61"/>
                  </a:lnTo>
                  <a:lnTo>
                    <a:pt x="174" y="56"/>
                  </a:lnTo>
                  <a:lnTo>
                    <a:pt x="186" y="50"/>
                  </a:lnTo>
                  <a:lnTo>
                    <a:pt x="198" y="46"/>
                  </a:lnTo>
                  <a:lnTo>
                    <a:pt x="210" y="42"/>
                  </a:lnTo>
                  <a:lnTo>
                    <a:pt x="221" y="38"/>
                  </a:lnTo>
                  <a:lnTo>
                    <a:pt x="234" y="35"/>
                  </a:lnTo>
                  <a:lnTo>
                    <a:pt x="246" y="33"/>
                  </a:lnTo>
                  <a:lnTo>
                    <a:pt x="259" y="32"/>
                  </a:lnTo>
                  <a:lnTo>
                    <a:pt x="272" y="31"/>
                  </a:lnTo>
                  <a:lnTo>
                    <a:pt x="286" y="30"/>
                  </a:lnTo>
                  <a:lnTo>
                    <a:pt x="298" y="31"/>
                  </a:lnTo>
                  <a:lnTo>
                    <a:pt x="311" y="32"/>
                  </a:lnTo>
                  <a:lnTo>
                    <a:pt x="324" y="33"/>
                  </a:lnTo>
                  <a:lnTo>
                    <a:pt x="336" y="35"/>
                  </a:lnTo>
                  <a:lnTo>
                    <a:pt x="349" y="38"/>
                  </a:lnTo>
                  <a:lnTo>
                    <a:pt x="360" y="42"/>
                  </a:lnTo>
                  <a:lnTo>
                    <a:pt x="372" y="46"/>
                  </a:lnTo>
                  <a:lnTo>
                    <a:pt x="384" y="50"/>
                  </a:lnTo>
                  <a:lnTo>
                    <a:pt x="396" y="56"/>
                  </a:lnTo>
                  <a:lnTo>
                    <a:pt x="406" y="61"/>
                  </a:lnTo>
                  <a:lnTo>
                    <a:pt x="417" y="67"/>
                  </a:lnTo>
                  <a:lnTo>
                    <a:pt x="428" y="74"/>
                  </a:lnTo>
                  <a:lnTo>
                    <a:pt x="438" y="81"/>
                  </a:lnTo>
                  <a:lnTo>
                    <a:pt x="447" y="89"/>
                  </a:lnTo>
                  <a:lnTo>
                    <a:pt x="457" y="96"/>
                  </a:lnTo>
                  <a:lnTo>
                    <a:pt x="465" y="105"/>
                  </a:lnTo>
                  <a:lnTo>
                    <a:pt x="474" y="114"/>
                  </a:lnTo>
                  <a:lnTo>
                    <a:pt x="481" y="123"/>
                  </a:lnTo>
                  <a:lnTo>
                    <a:pt x="489" y="133"/>
                  </a:lnTo>
                  <a:lnTo>
                    <a:pt x="496" y="143"/>
                  </a:lnTo>
                  <a:lnTo>
                    <a:pt x="503" y="153"/>
                  </a:lnTo>
                  <a:lnTo>
                    <a:pt x="509" y="164"/>
                  </a:lnTo>
                  <a:lnTo>
                    <a:pt x="515" y="174"/>
                  </a:lnTo>
                  <a:lnTo>
                    <a:pt x="520" y="186"/>
                  </a:lnTo>
                  <a:lnTo>
                    <a:pt x="524" y="198"/>
                  </a:lnTo>
                  <a:lnTo>
                    <a:pt x="528" y="210"/>
                  </a:lnTo>
                  <a:lnTo>
                    <a:pt x="532" y="221"/>
                  </a:lnTo>
                  <a:lnTo>
                    <a:pt x="535" y="234"/>
                  </a:lnTo>
                  <a:lnTo>
                    <a:pt x="537" y="246"/>
                  </a:lnTo>
                  <a:lnTo>
                    <a:pt x="538" y="259"/>
                  </a:lnTo>
                  <a:lnTo>
                    <a:pt x="539" y="272"/>
                  </a:lnTo>
                  <a:lnTo>
                    <a:pt x="540" y="286"/>
                  </a:lnTo>
                  <a:lnTo>
                    <a:pt x="539" y="304"/>
                  </a:lnTo>
                  <a:lnTo>
                    <a:pt x="537" y="323"/>
                  </a:lnTo>
                  <a:lnTo>
                    <a:pt x="534" y="341"/>
                  </a:lnTo>
                  <a:lnTo>
                    <a:pt x="528" y="359"/>
                  </a:lnTo>
                  <a:lnTo>
                    <a:pt x="523" y="378"/>
                  </a:lnTo>
                  <a:lnTo>
                    <a:pt x="516" y="395"/>
                  </a:lnTo>
                  <a:lnTo>
                    <a:pt x="507" y="411"/>
                  </a:lnTo>
                  <a:lnTo>
                    <a:pt x="496" y="427"/>
                  </a:lnTo>
                  <a:lnTo>
                    <a:pt x="495" y="430"/>
                  </a:lnTo>
                  <a:lnTo>
                    <a:pt x="494" y="432"/>
                  </a:lnTo>
                  <a:lnTo>
                    <a:pt x="494" y="435"/>
                  </a:lnTo>
                  <a:lnTo>
                    <a:pt x="494" y="438"/>
                  </a:lnTo>
                  <a:lnTo>
                    <a:pt x="495" y="441"/>
                  </a:lnTo>
                  <a:lnTo>
                    <a:pt x="496" y="444"/>
                  </a:lnTo>
                  <a:lnTo>
                    <a:pt x="498" y="446"/>
                  </a:lnTo>
                  <a:lnTo>
                    <a:pt x="501" y="448"/>
                  </a:lnTo>
                  <a:lnTo>
                    <a:pt x="504" y="449"/>
                  </a:lnTo>
                  <a:lnTo>
                    <a:pt x="506" y="450"/>
                  </a:lnTo>
                  <a:lnTo>
                    <a:pt x="509" y="450"/>
                  </a:lnTo>
                  <a:lnTo>
                    <a:pt x="512" y="450"/>
                  </a:lnTo>
                  <a:lnTo>
                    <a:pt x="515" y="449"/>
                  </a:lnTo>
                  <a:lnTo>
                    <a:pt x="518" y="448"/>
                  </a:lnTo>
                  <a:lnTo>
                    <a:pt x="520" y="446"/>
                  </a:lnTo>
                  <a:lnTo>
                    <a:pt x="522" y="444"/>
                  </a:lnTo>
                  <a:lnTo>
                    <a:pt x="533" y="426"/>
                  </a:lnTo>
                  <a:lnTo>
                    <a:pt x="542" y="407"/>
                  </a:lnTo>
                  <a:lnTo>
                    <a:pt x="551" y="388"/>
                  </a:lnTo>
                  <a:lnTo>
                    <a:pt x="557" y="368"/>
                  </a:lnTo>
                  <a:lnTo>
                    <a:pt x="563" y="348"/>
                  </a:lnTo>
                  <a:lnTo>
                    <a:pt x="567" y="327"/>
                  </a:lnTo>
                  <a:lnTo>
                    <a:pt x="569" y="306"/>
                  </a:lnTo>
                  <a:lnTo>
                    <a:pt x="570" y="286"/>
                  </a:lnTo>
                  <a:lnTo>
                    <a:pt x="569" y="271"/>
                  </a:lnTo>
                  <a:lnTo>
                    <a:pt x="568" y="256"/>
                  </a:lnTo>
                  <a:lnTo>
                    <a:pt x="567" y="242"/>
                  </a:lnTo>
                  <a:lnTo>
                    <a:pt x="564" y="228"/>
                  </a:lnTo>
                  <a:lnTo>
                    <a:pt x="561" y="214"/>
                  </a:lnTo>
                  <a:lnTo>
                    <a:pt x="557" y="201"/>
                  </a:lnTo>
                  <a:lnTo>
                    <a:pt x="553" y="187"/>
                  </a:lnTo>
                  <a:lnTo>
                    <a:pt x="548" y="174"/>
                  </a:lnTo>
                  <a:lnTo>
                    <a:pt x="541" y="161"/>
                  </a:lnTo>
                  <a:lnTo>
                    <a:pt x="536" y="150"/>
                  </a:lnTo>
                  <a:lnTo>
                    <a:pt x="528" y="138"/>
                  </a:lnTo>
                  <a:lnTo>
                    <a:pt x="521" y="126"/>
                  </a:lnTo>
                  <a:lnTo>
                    <a:pt x="513" y="114"/>
                  </a:lnTo>
                  <a:lnTo>
                    <a:pt x="505" y="104"/>
                  </a:lnTo>
                  <a:lnTo>
                    <a:pt x="496" y="94"/>
                  </a:lnTo>
                  <a:lnTo>
                    <a:pt x="487" y="83"/>
                  </a:lnTo>
                  <a:lnTo>
                    <a:pt x="476" y="75"/>
                  </a:lnTo>
                  <a:lnTo>
                    <a:pt x="466" y="65"/>
                  </a:lnTo>
                  <a:lnTo>
                    <a:pt x="456" y="57"/>
                  </a:lnTo>
                  <a:lnTo>
                    <a:pt x="444" y="49"/>
                  </a:lnTo>
                  <a:lnTo>
                    <a:pt x="433" y="42"/>
                  </a:lnTo>
                  <a:lnTo>
                    <a:pt x="420" y="35"/>
                  </a:lnTo>
                  <a:lnTo>
                    <a:pt x="409" y="29"/>
                  </a:lnTo>
                  <a:lnTo>
                    <a:pt x="396" y="22"/>
                  </a:lnTo>
                  <a:lnTo>
                    <a:pt x="383" y="18"/>
                  </a:lnTo>
                  <a:lnTo>
                    <a:pt x="370" y="13"/>
                  </a:lnTo>
                  <a:lnTo>
                    <a:pt x="356" y="10"/>
                  </a:lnTo>
                  <a:lnTo>
                    <a:pt x="342" y="6"/>
                  </a:lnTo>
                  <a:lnTo>
                    <a:pt x="328" y="4"/>
                  </a:lnTo>
                  <a:lnTo>
                    <a:pt x="314" y="2"/>
                  </a:lnTo>
                  <a:lnTo>
                    <a:pt x="300" y="1"/>
                  </a:lnTo>
                  <a:lnTo>
                    <a:pt x="28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5" name="Google Shape;55;p8"/>
            <p:cNvSpPr/>
            <p:nvPr/>
          </p:nvSpPr>
          <p:spPr>
            <a:xfrm>
              <a:off x="4989513" y="4287838"/>
              <a:ext cx="85725" cy="55563"/>
            </a:xfrm>
            <a:custGeom>
              <a:rect b="b" l="l" r="r" t="t"/>
              <a:pathLst>
                <a:path extrusionOk="0" h="179" w="270">
                  <a:moveTo>
                    <a:pt x="247" y="178"/>
                  </a:moveTo>
                  <a:lnTo>
                    <a:pt x="249" y="179"/>
                  </a:lnTo>
                  <a:lnTo>
                    <a:pt x="251" y="179"/>
                  </a:lnTo>
                  <a:lnTo>
                    <a:pt x="256" y="178"/>
                  </a:lnTo>
                  <a:lnTo>
                    <a:pt x="261" y="176"/>
                  </a:lnTo>
                  <a:lnTo>
                    <a:pt x="264" y="173"/>
                  </a:lnTo>
                  <a:lnTo>
                    <a:pt x="266" y="168"/>
                  </a:lnTo>
                  <a:lnTo>
                    <a:pt x="267" y="160"/>
                  </a:lnTo>
                  <a:lnTo>
                    <a:pt x="269" y="152"/>
                  </a:lnTo>
                  <a:lnTo>
                    <a:pt x="269" y="143"/>
                  </a:lnTo>
                  <a:lnTo>
                    <a:pt x="270" y="135"/>
                  </a:lnTo>
                  <a:lnTo>
                    <a:pt x="269" y="121"/>
                  </a:lnTo>
                  <a:lnTo>
                    <a:pt x="267" y="107"/>
                  </a:lnTo>
                  <a:lnTo>
                    <a:pt x="264" y="94"/>
                  </a:lnTo>
                  <a:lnTo>
                    <a:pt x="260" y="82"/>
                  </a:lnTo>
                  <a:lnTo>
                    <a:pt x="253" y="70"/>
                  </a:lnTo>
                  <a:lnTo>
                    <a:pt x="247" y="59"/>
                  </a:lnTo>
                  <a:lnTo>
                    <a:pt x="239" y="49"/>
                  </a:lnTo>
                  <a:lnTo>
                    <a:pt x="231" y="39"/>
                  </a:lnTo>
                  <a:lnTo>
                    <a:pt x="221" y="30"/>
                  </a:lnTo>
                  <a:lnTo>
                    <a:pt x="210" y="22"/>
                  </a:lnTo>
                  <a:lnTo>
                    <a:pt x="200" y="16"/>
                  </a:lnTo>
                  <a:lnTo>
                    <a:pt x="188" y="9"/>
                  </a:lnTo>
                  <a:lnTo>
                    <a:pt x="175" y="5"/>
                  </a:lnTo>
                  <a:lnTo>
                    <a:pt x="162" y="2"/>
                  </a:lnTo>
                  <a:lnTo>
                    <a:pt x="148" y="0"/>
                  </a:lnTo>
                  <a:lnTo>
                    <a:pt x="136" y="0"/>
                  </a:lnTo>
                  <a:lnTo>
                    <a:pt x="122" y="0"/>
                  </a:lnTo>
                  <a:lnTo>
                    <a:pt x="108" y="2"/>
                  </a:lnTo>
                  <a:lnTo>
                    <a:pt x="95" y="5"/>
                  </a:lnTo>
                  <a:lnTo>
                    <a:pt x="83" y="9"/>
                  </a:lnTo>
                  <a:lnTo>
                    <a:pt x="71" y="16"/>
                  </a:lnTo>
                  <a:lnTo>
                    <a:pt x="60" y="22"/>
                  </a:lnTo>
                  <a:lnTo>
                    <a:pt x="49" y="30"/>
                  </a:lnTo>
                  <a:lnTo>
                    <a:pt x="39" y="39"/>
                  </a:lnTo>
                  <a:lnTo>
                    <a:pt x="31" y="49"/>
                  </a:lnTo>
                  <a:lnTo>
                    <a:pt x="23" y="59"/>
                  </a:lnTo>
                  <a:lnTo>
                    <a:pt x="17" y="70"/>
                  </a:lnTo>
                  <a:lnTo>
                    <a:pt x="10" y="82"/>
                  </a:lnTo>
                  <a:lnTo>
                    <a:pt x="6" y="94"/>
                  </a:lnTo>
                  <a:lnTo>
                    <a:pt x="3" y="107"/>
                  </a:lnTo>
                  <a:lnTo>
                    <a:pt x="1" y="121"/>
                  </a:lnTo>
                  <a:lnTo>
                    <a:pt x="0" y="135"/>
                  </a:lnTo>
                  <a:lnTo>
                    <a:pt x="1" y="151"/>
                  </a:lnTo>
                  <a:lnTo>
                    <a:pt x="4" y="167"/>
                  </a:lnTo>
                  <a:lnTo>
                    <a:pt x="5" y="169"/>
                  </a:lnTo>
                  <a:lnTo>
                    <a:pt x="6" y="172"/>
                  </a:lnTo>
                  <a:lnTo>
                    <a:pt x="8" y="174"/>
                  </a:lnTo>
                  <a:lnTo>
                    <a:pt x="10" y="175"/>
                  </a:lnTo>
                  <a:lnTo>
                    <a:pt x="14" y="176"/>
                  </a:lnTo>
                  <a:lnTo>
                    <a:pt x="16" y="177"/>
                  </a:lnTo>
                  <a:lnTo>
                    <a:pt x="19" y="177"/>
                  </a:lnTo>
                  <a:lnTo>
                    <a:pt x="22" y="177"/>
                  </a:lnTo>
                  <a:lnTo>
                    <a:pt x="25" y="176"/>
                  </a:lnTo>
                  <a:lnTo>
                    <a:pt x="28" y="174"/>
                  </a:lnTo>
                  <a:lnTo>
                    <a:pt x="30" y="173"/>
                  </a:lnTo>
                  <a:lnTo>
                    <a:pt x="32" y="171"/>
                  </a:lnTo>
                  <a:lnTo>
                    <a:pt x="33" y="168"/>
                  </a:lnTo>
                  <a:lnTo>
                    <a:pt x="34" y="164"/>
                  </a:lnTo>
                  <a:lnTo>
                    <a:pt x="34" y="162"/>
                  </a:lnTo>
                  <a:lnTo>
                    <a:pt x="33" y="159"/>
                  </a:lnTo>
                  <a:lnTo>
                    <a:pt x="31" y="146"/>
                  </a:lnTo>
                  <a:lnTo>
                    <a:pt x="30" y="135"/>
                  </a:lnTo>
                  <a:lnTo>
                    <a:pt x="31" y="124"/>
                  </a:lnTo>
                  <a:lnTo>
                    <a:pt x="32" y="113"/>
                  </a:lnTo>
                  <a:lnTo>
                    <a:pt x="35" y="104"/>
                  </a:lnTo>
                  <a:lnTo>
                    <a:pt x="38" y="93"/>
                  </a:lnTo>
                  <a:lnTo>
                    <a:pt x="43" y="84"/>
                  </a:lnTo>
                  <a:lnTo>
                    <a:pt x="48" y="76"/>
                  </a:lnTo>
                  <a:lnTo>
                    <a:pt x="54" y="67"/>
                  </a:lnTo>
                  <a:lnTo>
                    <a:pt x="61" y="60"/>
                  </a:lnTo>
                  <a:lnTo>
                    <a:pt x="68" y="53"/>
                  </a:lnTo>
                  <a:lnTo>
                    <a:pt x="77" y="47"/>
                  </a:lnTo>
                  <a:lnTo>
                    <a:pt x="85" y="41"/>
                  </a:lnTo>
                  <a:lnTo>
                    <a:pt x="94" y="37"/>
                  </a:lnTo>
                  <a:lnTo>
                    <a:pt x="104" y="34"/>
                  </a:lnTo>
                  <a:lnTo>
                    <a:pt x="114" y="32"/>
                  </a:lnTo>
                  <a:lnTo>
                    <a:pt x="125" y="30"/>
                  </a:lnTo>
                  <a:lnTo>
                    <a:pt x="136" y="30"/>
                  </a:lnTo>
                  <a:lnTo>
                    <a:pt x="146" y="30"/>
                  </a:lnTo>
                  <a:lnTo>
                    <a:pt x="156" y="32"/>
                  </a:lnTo>
                  <a:lnTo>
                    <a:pt x="167" y="34"/>
                  </a:lnTo>
                  <a:lnTo>
                    <a:pt x="176" y="37"/>
                  </a:lnTo>
                  <a:lnTo>
                    <a:pt x="185" y="41"/>
                  </a:lnTo>
                  <a:lnTo>
                    <a:pt x="193" y="47"/>
                  </a:lnTo>
                  <a:lnTo>
                    <a:pt x="202" y="53"/>
                  </a:lnTo>
                  <a:lnTo>
                    <a:pt x="209" y="60"/>
                  </a:lnTo>
                  <a:lnTo>
                    <a:pt x="216" y="67"/>
                  </a:lnTo>
                  <a:lnTo>
                    <a:pt x="222" y="76"/>
                  </a:lnTo>
                  <a:lnTo>
                    <a:pt x="228" y="84"/>
                  </a:lnTo>
                  <a:lnTo>
                    <a:pt x="232" y="94"/>
                  </a:lnTo>
                  <a:lnTo>
                    <a:pt x="235" y="104"/>
                  </a:lnTo>
                  <a:lnTo>
                    <a:pt x="238" y="113"/>
                  </a:lnTo>
                  <a:lnTo>
                    <a:pt x="239" y="124"/>
                  </a:lnTo>
                  <a:lnTo>
                    <a:pt x="240" y="135"/>
                  </a:lnTo>
                  <a:lnTo>
                    <a:pt x="239" y="147"/>
                  </a:lnTo>
                  <a:lnTo>
                    <a:pt x="236" y="160"/>
                  </a:lnTo>
                  <a:lnTo>
                    <a:pt x="236" y="163"/>
                  </a:lnTo>
                  <a:lnTo>
                    <a:pt x="236" y="167"/>
                  </a:lnTo>
                  <a:lnTo>
                    <a:pt x="237" y="170"/>
                  </a:lnTo>
                  <a:lnTo>
                    <a:pt x="238" y="172"/>
                  </a:lnTo>
                  <a:lnTo>
                    <a:pt x="240" y="174"/>
                  </a:lnTo>
                  <a:lnTo>
                    <a:pt x="243" y="176"/>
                  </a:lnTo>
                  <a:lnTo>
                    <a:pt x="245" y="178"/>
                  </a:lnTo>
                  <a:lnTo>
                    <a:pt x="247" y="17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grpSp>
        <p:nvGrpSpPr>
          <p:cNvPr id="56" name="Google Shape;56;p8"/>
          <p:cNvGrpSpPr/>
          <p:nvPr/>
        </p:nvGrpSpPr>
        <p:grpSpPr>
          <a:xfrm>
            <a:off x="4660474" y="3943278"/>
            <a:ext cx="403891" cy="417820"/>
            <a:chOff x="3136473" y="3943278"/>
            <a:chExt cx="403891" cy="417820"/>
          </a:xfrm>
        </p:grpSpPr>
        <p:sp>
          <p:nvSpPr>
            <p:cNvPr id="57" name="Google Shape;57;p8"/>
            <p:cNvSpPr/>
            <p:nvPr/>
          </p:nvSpPr>
          <p:spPr>
            <a:xfrm>
              <a:off x="3240927" y="4140582"/>
              <a:ext cx="194982" cy="220516"/>
            </a:xfrm>
            <a:custGeom>
              <a:rect b="b" l="l" r="r" t="t"/>
              <a:pathLst>
                <a:path extrusionOk="0" h="479" w="420">
                  <a:moveTo>
                    <a:pt x="239" y="347"/>
                  </a:moveTo>
                  <a:lnTo>
                    <a:pt x="307" y="307"/>
                  </a:lnTo>
                  <a:lnTo>
                    <a:pt x="367" y="423"/>
                  </a:lnTo>
                  <a:lnTo>
                    <a:pt x="239" y="347"/>
                  </a:lnTo>
                  <a:close/>
                  <a:moveTo>
                    <a:pt x="211" y="364"/>
                  </a:moveTo>
                  <a:lnTo>
                    <a:pt x="351" y="449"/>
                  </a:lnTo>
                  <a:lnTo>
                    <a:pt x="69" y="449"/>
                  </a:lnTo>
                  <a:lnTo>
                    <a:pt x="211" y="364"/>
                  </a:lnTo>
                  <a:close/>
                  <a:moveTo>
                    <a:pt x="181" y="347"/>
                  </a:moveTo>
                  <a:lnTo>
                    <a:pt x="53" y="423"/>
                  </a:lnTo>
                  <a:lnTo>
                    <a:pt x="114" y="307"/>
                  </a:lnTo>
                  <a:lnTo>
                    <a:pt x="181" y="347"/>
                  </a:lnTo>
                  <a:close/>
                  <a:moveTo>
                    <a:pt x="272" y="239"/>
                  </a:moveTo>
                  <a:lnTo>
                    <a:pt x="293" y="280"/>
                  </a:lnTo>
                  <a:lnTo>
                    <a:pt x="211" y="329"/>
                  </a:lnTo>
                  <a:lnTo>
                    <a:pt x="128" y="280"/>
                  </a:lnTo>
                  <a:lnTo>
                    <a:pt x="149" y="239"/>
                  </a:lnTo>
                  <a:lnTo>
                    <a:pt x="272" y="239"/>
                  </a:lnTo>
                  <a:close/>
                  <a:moveTo>
                    <a:pt x="211" y="121"/>
                  </a:moveTo>
                  <a:lnTo>
                    <a:pt x="256" y="209"/>
                  </a:lnTo>
                  <a:lnTo>
                    <a:pt x="165" y="209"/>
                  </a:lnTo>
                  <a:lnTo>
                    <a:pt x="211" y="121"/>
                  </a:lnTo>
                  <a:close/>
                  <a:moveTo>
                    <a:pt x="226" y="85"/>
                  </a:moveTo>
                  <a:lnTo>
                    <a:pt x="226" y="15"/>
                  </a:lnTo>
                  <a:lnTo>
                    <a:pt x="225" y="11"/>
                  </a:lnTo>
                  <a:lnTo>
                    <a:pt x="223" y="8"/>
                  </a:lnTo>
                  <a:lnTo>
                    <a:pt x="222" y="6"/>
                  </a:lnTo>
                  <a:lnTo>
                    <a:pt x="220" y="4"/>
                  </a:lnTo>
                  <a:lnTo>
                    <a:pt x="218" y="2"/>
                  </a:lnTo>
                  <a:lnTo>
                    <a:pt x="216" y="1"/>
                  </a:lnTo>
                  <a:lnTo>
                    <a:pt x="213" y="0"/>
                  </a:lnTo>
                  <a:lnTo>
                    <a:pt x="211" y="0"/>
                  </a:lnTo>
                  <a:lnTo>
                    <a:pt x="207" y="0"/>
                  </a:lnTo>
                  <a:lnTo>
                    <a:pt x="204" y="1"/>
                  </a:lnTo>
                  <a:lnTo>
                    <a:pt x="202" y="2"/>
                  </a:lnTo>
                  <a:lnTo>
                    <a:pt x="200" y="4"/>
                  </a:lnTo>
                  <a:lnTo>
                    <a:pt x="198" y="6"/>
                  </a:lnTo>
                  <a:lnTo>
                    <a:pt x="197" y="8"/>
                  </a:lnTo>
                  <a:lnTo>
                    <a:pt x="196" y="11"/>
                  </a:lnTo>
                  <a:lnTo>
                    <a:pt x="196" y="15"/>
                  </a:lnTo>
                  <a:lnTo>
                    <a:pt x="196" y="85"/>
                  </a:lnTo>
                  <a:lnTo>
                    <a:pt x="2" y="456"/>
                  </a:lnTo>
                  <a:lnTo>
                    <a:pt x="1" y="461"/>
                  </a:lnTo>
                  <a:lnTo>
                    <a:pt x="0" y="464"/>
                  </a:lnTo>
                  <a:lnTo>
                    <a:pt x="1" y="468"/>
                  </a:lnTo>
                  <a:lnTo>
                    <a:pt x="2" y="471"/>
                  </a:lnTo>
                  <a:lnTo>
                    <a:pt x="5" y="475"/>
                  </a:lnTo>
                  <a:lnTo>
                    <a:pt x="8" y="477"/>
                  </a:lnTo>
                  <a:lnTo>
                    <a:pt x="12" y="478"/>
                  </a:lnTo>
                  <a:lnTo>
                    <a:pt x="15" y="479"/>
                  </a:lnTo>
                  <a:lnTo>
                    <a:pt x="405" y="479"/>
                  </a:lnTo>
                  <a:lnTo>
                    <a:pt x="409" y="478"/>
                  </a:lnTo>
                  <a:lnTo>
                    <a:pt x="413" y="477"/>
                  </a:lnTo>
                  <a:lnTo>
                    <a:pt x="415" y="475"/>
                  </a:lnTo>
                  <a:lnTo>
                    <a:pt x="418" y="471"/>
                  </a:lnTo>
                  <a:lnTo>
                    <a:pt x="419" y="468"/>
                  </a:lnTo>
                  <a:lnTo>
                    <a:pt x="420" y="464"/>
                  </a:lnTo>
                  <a:lnTo>
                    <a:pt x="419" y="461"/>
                  </a:lnTo>
                  <a:lnTo>
                    <a:pt x="418" y="456"/>
                  </a:lnTo>
                  <a:lnTo>
                    <a:pt x="226" y="8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8" name="Google Shape;58;p8"/>
            <p:cNvSpPr/>
            <p:nvPr/>
          </p:nvSpPr>
          <p:spPr>
            <a:xfrm>
              <a:off x="3136473" y="3943278"/>
              <a:ext cx="403891" cy="359789"/>
            </a:xfrm>
            <a:custGeom>
              <a:rect b="b" l="l" r="r" t="t"/>
              <a:pathLst>
                <a:path extrusionOk="0" h="771" w="870">
                  <a:moveTo>
                    <a:pt x="436" y="0"/>
                  </a:moveTo>
                  <a:lnTo>
                    <a:pt x="413" y="1"/>
                  </a:lnTo>
                  <a:lnTo>
                    <a:pt x="391" y="2"/>
                  </a:lnTo>
                  <a:lnTo>
                    <a:pt x="369" y="5"/>
                  </a:lnTo>
                  <a:lnTo>
                    <a:pt x="348" y="10"/>
                  </a:lnTo>
                  <a:lnTo>
                    <a:pt x="327" y="14"/>
                  </a:lnTo>
                  <a:lnTo>
                    <a:pt x="306" y="20"/>
                  </a:lnTo>
                  <a:lnTo>
                    <a:pt x="286" y="27"/>
                  </a:lnTo>
                  <a:lnTo>
                    <a:pt x="267" y="34"/>
                  </a:lnTo>
                  <a:lnTo>
                    <a:pt x="247" y="43"/>
                  </a:lnTo>
                  <a:lnTo>
                    <a:pt x="228" y="53"/>
                  </a:lnTo>
                  <a:lnTo>
                    <a:pt x="210" y="63"/>
                  </a:lnTo>
                  <a:lnTo>
                    <a:pt x="193" y="75"/>
                  </a:lnTo>
                  <a:lnTo>
                    <a:pt x="176" y="87"/>
                  </a:lnTo>
                  <a:lnTo>
                    <a:pt x="159" y="100"/>
                  </a:lnTo>
                  <a:lnTo>
                    <a:pt x="144" y="114"/>
                  </a:lnTo>
                  <a:lnTo>
                    <a:pt x="128" y="127"/>
                  </a:lnTo>
                  <a:lnTo>
                    <a:pt x="114" y="143"/>
                  </a:lnTo>
                  <a:lnTo>
                    <a:pt x="100" y="158"/>
                  </a:lnTo>
                  <a:lnTo>
                    <a:pt x="87" y="176"/>
                  </a:lnTo>
                  <a:lnTo>
                    <a:pt x="75" y="193"/>
                  </a:lnTo>
                  <a:lnTo>
                    <a:pt x="63" y="210"/>
                  </a:lnTo>
                  <a:lnTo>
                    <a:pt x="53" y="228"/>
                  </a:lnTo>
                  <a:lnTo>
                    <a:pt x="43" y="247"/>
                  </a:lnTo>
                  <a:lnTo>
                    <a:pt x="34" y="267"/>
                  </a:lnTo>
                  <a:lnTo>
                    <a:pt x="27" y="286"/>
                  </a:lnTo>
                  <a:lnTo>
                    <a:pt x="21" y="306"/>
                  </a:lnTo>
                  <a:lnTo>
                    <a:pt x="14" y="326"/>
                  </a:lnTo>
                  <a:lnTo>
                    <a:pt x="10" y="348"/>
                  </a:lnTo>
                  <a:lnTo>
                    <a:pt x="6" y="369"/>
                  </a:lnTo>
                  <a:lnTo>
                    <a:pt x="2" y="391"/>
                  </a:lnTo>
                  <a:lnTo>
                    <a:pt x="1" y="413"/>
                  </a:lnTo>
                  <a:lnTo>
                    <a:pt x="0" y="436"/>
                  </a:lnTo>
                  <a:lnTo>
                    <a:pt x="1" y="459"/>
                  </a:lnTo>
                  <a:lnTo>
                    <a:pt x="3" y="483"/>
                  </a:lnTo>
                  <a:lnTo>
                    <a:pt x="7" y="506"/>
                  </a:lnTo>
                  <a:lnTo>
                    <a:pt x="11" y="530"/>
                  </a:lnTo>
                  <a:lnTo>
                    <a:pt x="16" y="552"/>
                  </a:lnTo>
                  <a:lnTo>
                    <a:pt x="24" y="575"/>
                  </a:lnTo>
                  <a:lnTo>
                    <a:pt x="31" y="597"/>
                  </a:lnTo>
                  <a:lnTo>
                    <a:pt x="41" y="618"/>
                  </a:lnTo>
                  <a:lnTo>
                    <a:pt x="52" y="640"/>
                  </a:lnTo>
                  <a:lnTo>
                    <a:pt x="63" y="660"/>
                  </a:lnTo>
                  <a:lnTo>
                    <a:pt x="76" y="679"/>
                  </a:lnTo>
                  <a:lnTo>
                    <a:pt x="89" y="699"/>
                  </a:lnTo>
                  <a:lnTo>
                    <a:pt x="104" y="717"/>
                  </a:lnTo>
                  <a:lnTo>
                    <a:pt x="120" y="735"/>
                  </a:lnTo>
                  <a:lnTo>
                    <a:pt x="137" y="751"/>
                  </a:lnTo>
                  <a:lnTo>
                    <a:pt x="155" y="767"/>
                  </a:lnTo>
                  <a:lnTo>
                    <a:pt x="160" y="770"/>
                  </a:lnTo>
                  <a:lnTo>
                    <a:pt x="165" y="771"/>
                  </a:lnTo>
                  <a:lnTo>
                    <a:pt x="168" y="770"/>
                  </a:lnTo>
                  <a:lnTo>
                    <a:pt x="171" y="769"/>
                  </a:lnTo>
                  <a:lnTo>
                    <a:pt x="174" y="768"/>
                  </a:lnTo>
                  <a:lnTo>
                    <a:pt x="176" y="766"/>
                  </a:lnTo>
                  <a:lnTo>
                    <a:pt x="178" y="763"/>
                  </a:lnTo>
                  <a:lnTo>
                    <a:pt x="179" y="761"/>
                  </a:lnTo>
                  <a:lnTo>
                    <a:pt x="180" y="758"/>
                  </a:lnTo>
                  <a:lnTo>
                    <a:pt x="180" y="754"/>
                  </a:lnTo>
                  <a:lnTo>
                    <a:pt x="179" y="752"/>
                  </a:lnTo>
                  <a:lnTo>
                    <a:pt x="178" y="749"/>
                  </a:lnTo>
                  <a:lnTo>
                    <a:pt x="177" y="747"/>
                  </a:lnTo>
                  <a:lnTo>
                    <a:pt x="175" y="745"/>
                  </a:lnTo>
                  <a:lnTo>
                    <a:pt x="157" y="730"/>
                  </a:lnTo>
                  <a:lnTo>
                    <a:pt x="143" y="714"/>
                  </a:lnTo>
                  <a:lnTo>
                    <a:pt x="128" y="698"/>
                  </a:lnTo>
                  <a:lnTo>
                    <a:pt x="114" y="680"/>
                  </a:lnTo>
                  <a:lnTo>
                    <a:pt x="101" y="662"/>
                  </a:lnTo>
                  <a:lnTo>
                    <a:pt x="89" y="644"/>
                  </a:lnTo>
                  <a:lnTo>
                    <a:pt x="78" y="625"/>
                  </a:lnTo>
                  <a:lnTo>
                    <a:pt x="69" y="606"/>
                  </a:lnTo>
                  <a:lnTo>
                    <a:pt x="59" y="585"/>
                  </a:lnTo>
                  <a:lnTo>
                    <a:pt x="52" y="565"/>
                  </a:lnTo>
                  <a:lnTo>
                    <a:pt x="45" y="545"/>
                  </a:lnTo>
                  <a:lnTo>
                    <a:pt x="40" y="523"/>
                  </a:lnTo>
                  <a:lnTo>
                    <a:pt x="36" y="502"/>
                  </a:lnTo>
                  <a:lnTo>
                    <a:pt x="33" y="479"/>
                  </a:lnTo>
                  <a:lnTo>
                    <a:pt x="31" y="457"/>
                  </a:lnTo>
                  <a:lnTo>
                    <a:pt x="30" y="436"/>
                  </a:lnTo>
                  <a:lnTo>
                    <a:pt x="31" y="414"/>
                  </a:lnTo>
                  <a:lnTo>
                    <a:pt x="32" y="394"/>
                  </a:lnTo>
                  <a:lnTo>
                    <a:pt x="36" y="373"/>
                  </a:lnTo>
                  <a:lnTo>
                    <a:pt x="39" y="353"/>
                  </a:lnTo>
                  <a:lnTo>
                    <a:pt x="43" y="334"/>
                  </a:lnTo>
                  <a:lnTo>
                    <a:pt x="48" y="315"/>
                  </a:lnTo>
                  <a:lnTo>
                    <a:pt x="55" y="296"/>
                  </a:lnTo>
                  <a:lnTo>
                    <a:pt x="62" y="278"/>
                  </a:lnTo>
                  <a:lnTo>
                    <a:pt x="71" y="260"/>
                  </a:lnTo>
                  <a:lnTo>
                    <a:pt x="79" y="242"/>
                  </a:lnTo>
                  <a:lnTo>
                    <a:pt x="89" y="226"/>
                  </a:lnTo>
                  <a:lnTo>
                    <a:pt x="100" y="209"/>
                  </a:lnTo>
                  <a:lnTo>
                    <a:pt x="111" y="193"/>
                  </a:lnTo>
                  <a:lnTo>
                    <a:pt x="123" y="178"/>
                  </a:lnTo>
                  <a:lnTo>
                    <a:pt x="136" y="163"/>
                  </a:lnTo>
                  <a:lnTo>
                    <a:pt x="149" y="149"/>
                  </a:lnTo>
                  <a:lnTo>
                    <a:pt x="163" y="136"/>
                  </a:lnTo>
                  <a:lnTo>
                    <a:pt x="178" y="123"/>
                  </a:lnTo>
                  <a:lnTo>
                    <a:pt x="193" y="111"/>
                  </a:lnTo>
                  <a:lnTo>
                    <a:pt x="209" y="100"/>
                  </a:lnTo>
                  <a:lnTo>
                    <a:pt x="226" y="89"/>
                  </a:lnTo>
                  <a:lnTo>
                    <a:pt x="242" y="79"/>
                  </a:lnTo>
                  <a:lnTo>
                    <a:pt x="260" y="71"/>
                  </a:lnTo>
                  <a:lnTo>
                    <a:pt x="277" y="62"/>
                  </a:lnTo>
                  <a:lnTo>
                    <a:pt x="297" y="55"/>
                  </a:lnTo>
                  <a:lnTo>
                    <a:pt x="315" y="48"/>
                  </a:lnTo>
                  <a:lnTo>
                    <a:pt x="334" y="43"/>
                  </a:lnTo>
                  <a:lnTo>
                    <a:pt x="353" y="39"/>
                  </a:lnTo>
                  <a:lnTo>
                    <a:pt x="374" y="35"/>
                  </a:lnTo>
                  <a:lnTo>
                    <a:pt x="394" y="32"/>
                  </a:lnTo>
                  <a:lnTo>
                    <a:pt x="414" y="31"/>
                  </a:lnTo>
                  <a:lnTo>
                    <a:pt x="436" y="30"/>
                  </a:lnTo>
                  <a:lnTo>
                    <a:pt x="456" y="31"/>
                  </a:lnTo>
                  <a:lnTo>
                    <a:pt x="476" y="32"/>
                  </a:lnTo>
                  <a:lnTo>
                    <a:pt x="497" y="35"/>
                  </a:lnTo>
                  <a:lnTo>
                    <a:pt x="517" y="39"/>
                  </a:lnTo>
                  <a:lnTo>
                    <a:pt x="536" y="43"/>
                  </a:lnTo>
                  <a:lnTo>
                    <a:pt x="555" y="48"/>
                  </a:lnTo>
                  <a:lnTo>
                    <a:pt x="574" y="55"/>
                  </a:lnTo>
                  <a:lnTo>
                    <a:pt x="593" y="62"/>
                  </a:lnTo>
                  <a:lnTo>
                    <a:pt x="610" y="71"/>
                  </a:lnTo>
                  <a:lnTo>
                    <a:pt x="628" y="79"/>
                  </a:lnTo>
                  <a:lnTo>
                    <a:pt x="645" y="89"/>
                  </a:lnTo>
                  <a:lnTo>
                    <a:pt x="661" y="100"/>
                  </a:lnTo>
                  <a:lnTo>
                    <a:pt x="677" y="111"/>
                  </a:lnTo>
                  <a:lnTo>
                    <a:pt x="692" y="123"/>
                  </a:lnTo>
                  <a:lnTo>
                    <a:pt x="707" y="136"/>
                  </a:lnTo>
                  <a:lnTo>
                    <a:pt x="721" y="149"/>
                  </a:lnTo>
                  <a:lnTo>
                    <a:pt x="734" y="163"/>
                  </a:lnTo>
                  <a:lnTo>
                    <a:pt x="747" y="178"/>
                  </a:lnTo>
                  <a:lnTo>
                    <a:pt x="760" y="193"/>
                  </a:lnTo>
                  <a:lnTo>
                    <a:pt x="770" y="209"/>
                  </a:lnTo>
                  <a:lnTo>
                    <a:pt x="781" y="226"/>
                  </a:lnTo>
                  <a:lnTo>
                    <a:pt x="791" y="242"/>
                  </a:lnTo>
                  <a:lnTo>
                    <a:pt x="799" y="260"/>
                  </a:lnTo>
                  <a:lnTo>
                    <a:pt x="808" y="278"/>
                  </a:lnTo>
                  <a:lnTo>
                    <a:pt x="815" y="296"/>
                  </a:lnTo>
                  <a:lnTo>
                    <a:pt x="822" y="315"/>
                  </a:lnTo>
                  <a:lnTo>
                    <a:pt x="827" y="334"/>
                  </a:lnTo>
                  <a:lnTo>
                    <a:pt x="831" y="354"/>
                  </a:lnTo>
                  <a:lnTo>
                    <a:pt x="835" y="373"/>
                  </a:lnTo>
                  <a:lnTo>
                    <a:pt x="838" y="394"/>
                  </a:lnTo>
                  <a:lnTo>
                    <a:pt x="839" y="414"/>
                  </a:lnTo>
                  <a:lnTo>
                    <a:pt x="840" y="436"/>
                  </a:lnTo>
                  <a:lnTo>
                    <a:pt x="839" y="457"/>
                  </a:lnTo>
                  <a:lnTo>
                    <a:pt x="838" y="479"/>
                  </a:lnTo>
                  <a:lnTo>
                    <a:pt x="835" y="502"/>
                  </a:lnTo>
                  <a:lnTo>
                    <a:pt x="830" y="523"/>
                  </a:lnTo>
                  <a:lnTo>
                    <a:pt x="825" y="545"/>
                  </a:lnTo>
                  <a:lnTo>
                    <a:pt x="819" y="565"/>
                  </a:lnTo>
                  <a:lnTo>
                    <a:pt x="811" y="585"/>
                  </a:lnTo>
                  <a:lnTo>
                    <a:pt x="803" y="606"/>
                  </a:lnTo>
                  <a:lnTo>
                    <a:pt x="793" y="625"/>
                  </a:lnTo>
                  <a:lnTo>
                    <a:pt x="782" y="644"/>
                  </a:lnTo>
                  <a:lnTo>
                    <a:pt x="770" y="662"/>
                  </a:lnTo>
                  <a:lnTo>
                    <a:pt x="758" y="680"/>
                  </a:lnTo>
                  <a:lnTo>
                    <a:pt x="744" y="698"/>
                  </a:lnTo>
                  <a:lnTo>
                    <a:pt x="729" y="714"/>
                  </a:lnTo>
                  <a:lnTo>
                    <a:pt x="713" y="730"/>
                  </a:lnTo>
                  <a:lnTo>
                    <a:pt x="697" y="745"/>
                  </a:lnTo>
                  <a:lnTo>
                    <a:pt x="694" y="747"/>
                  </a:lnTo>
                  <a:lnTo>
                    <a:pt x="692" y="749"/>
                  </a:lnTo>
                  <a:lnTo>
                    <a:pt x="691" y="752"/>
                  </a:lnTo>
                  <a:lnTo>
                    <a:pt x="691" y="754"/>
                  </a:lnTo>
                  <a:lnTo>
                    <a:pt x="691" y="758"/>
                  </a:lnTo>
                  <a:lnTo>
                    <a:pt x="691" y="761"/>
                  </a:lnTo>
                  <a:lnTo>
                    <a:pt x="692" y="763"/>
                  </a:lnTo>
                  <a:lnTo>
                    <a:pt x="694" y="765"/>
                  </a:lnTo>
                  <a:lnTo>
                    <a:pt x="697" y="767"/>
                  </a:lnTo>
                  <a:lnTo>
                    <a:pt x="699" y="769"/>
                  </a:lnTo>
                  <a:lnTo>
                    <a:pt x="702" y="770"/>
                  </a:lnTo>
                  <a:lnTo>
                    <a:pt x="704" y="770"/>
                  </a:lnTo>
                  <a:lnTo>
                    <a:pt x="707" y="770"/>
                  </a:lnTo>
                  <a:lnTo>
                    <a:pt x="711" y="770"/>
                  </a:lnTo>
                  <a:lnTo>
                    <a:pt x="713" y="769"/>
                  </a:lnTo>
                  <a:lnTo>
                    <a:pt x="716" y="767"/>
                  </a:lnTo>
                  <a:lnTo>
                    <a:pt x="733" y="751"/>
                  </a:lnTo>
                  <a:lnTo>
                    <a:pt x="750" y="734"/>
                  </a:lnTo>
                  <a:lnTo>
                    <a:pt x="766" y="717"/>
                  </a:lnTo>
                  <a:lnTo>
                    <a:pt x="781" y="699"/>
                  </a:lnTo>
                  <a:lnTo>
                    <a:pt x="795" y="679"/>
                  </a:lnTo>
                  <a:lnTo>
                    <a:pt x="808" y="659"/>
                  </a:lnTo>
                  <a:lnTo>
                    <a:pt x="819" y="639"/>
                  </a:lnTo>
                  <a:lnTo>
                    <a:pt x="829" y="618"/>
                  </a:lnTo>
                  <a:lnTo>
                    <a:pt x="839" y="597"/>
                  </a:lnTo>
                  <a:lnTo>
                    <a:pt x="846" y="575"/>
                  </a:lnTo>
                  <a:lnTo>
                    <a:pt x="854" y="552"/>
                  </a:lnTo>
                  <a:lnTo>
                    <a:pt x="859" y="530"/>
                  </a:lnTo>
                  <a:lnTo>
                    <a:pt x="863" y="506"/>
                  </a:lnTo>
                  <a:lnTo>
                    <a:pt x="867" y="483"/>
                  </a:lnTo>
                  <a:lnTo>
                    <a:pt x="869" y="459"/>
                  </a:lnTo>
                  <a:lnTo>
                    <a:pt x="870" y="436"/>
                  </a:lnTo>
                  <a:lnTo>
                    <a:pt x="869" y="413"/>
                  </a:lnTo>
                  <a:lnTo>
                    <a:pt x="868" y="391"/>
                  </a:lnTo>
                  <a:lnTo>
                    <a:pt x="865" y="369"/>
                  </a:lnTo>
                  <a:lnTo>
                    <a:pt x="861" y="348"/>
                  </a:lnTo>
                  <a:lnTo>
                    <a:pt x="856" y="326"/>
                  </a:lnTo>
                  <a:lnTo>
                    <a:pt x="851" y="306"/>
                  </a:lnTo>
                  <a:lnTo>
                    <a:pt x="843" y="286"/>
                  </a:lnTo>
                  <a:lnTo>
                    <a:pt x="836" y="267"/>
                  </a:lnTo>
                  <a:lnTo>
                    <a:pt x="827" y="247"/>
                  </a:lnTo>
                  <a:lnTo>
                    <a:pt x="817" y="228"/>
                  </a:lnTo>
                  <a:lnTo>
                    <a:pt x="807" y="210"/>
                  </a:lnTo>
                  <a:lnTo>
                    <a:pt x="795" y="193"/>
                  </a:lnTo>
                  <a:lnTo>
                    <a:pt x="783" y="176"/>
                  </a:lnTo>
                  <a:lnTo>
                    <a:pt x="770" y="158"/>
                  </a:lnTo>
                  <a:lnTo>
                    <a:pt x="757" y="143"/>
                  </a:lnTo>
                  <a:lnTo>
                    <a:pt x="743" y="127"/>
                  </a:lnTo>
                  <a:lnTo>
                    <a:pt x="728" y="114"/>
                  </a:lnTo>
                  <a:lnTo>
                    <a:pt x="712" y="100"/>
                  </a:lnTo>
                  <a:lnTo>
                    <a:pt x="694" y="87"/>
                  </a:lnTo>
                  <a:lnTo>
                    <a:pt x="678" y="75"/>
                  </a:lnTo>
                  <a:lnTo>
                    <a:pt x="660" y="63"/>
                  </a:lnTo>
                  <a:lnTo>
                    <a:pt x="642" y="53"/>
                  </a:lnTo>
                  <a:lnTo>
                    <a:pt x="624" y="43"/>
                  </a:lnTo>
                  <a:lnTo>
                    <a:pt x="605" y="34"/>
                  </a:lnTo>
                  <a:lnTo>
                    <a:pt x="584" y="27"/>
                  </a:lnTo>
                  <a:lnTo>
                    <a:pt x="564" y="20"/>
                  </a:lnTo>
                  <a:lnTo>
                    <a:pt x="544" y="14"/>
                  </a:lnTo>
                  <a:lnTo>
                    <a:pt x="522" y="10"/>
                  </a:lnTo>
                  <a:lnTo>
                    <a:pt x="501" y="5"/>
                  </a:lnTo>
                  <a:lnTo>
                    <a:pt x="479" y="2"/>
                  </a:lnTo>
                  <a:lnTo>
                    <a:pt x="457" y="1"/>
                  </a:lnTo>
                  <a:lnTo>
                    <a:pt x="43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9" name="Google Shape;59;p8"/>
            <p:cNvSpPr/>
            <p:nvPr/>
          </p:nvSpPr>
          <p:spPr>
            <a:xfrm>
              <a:off x="3206109" y="4012914"/>
              <a:ext cx="264618" cy="211231"/>
            </a:xfrm>
            <a:custGeom>
              <a:rect b="b" l="l" r="r" t="t"/>
              <a:pathLst>
                <a:path extrusionOk="0" h="451" w="570">
                  <a:moveTo>
                    <a:pt x="286" y="0"/>
                  </a:moveTo>
                  <a:lnTo>
                    <a:pt x="271" y="1"/>
                  </a:lnTo>
                  <a:lnTo>
                    <a:pt x="256" y="2"/>
                  </a:lnTo>
                  <a:lnTo>
                    <a:pt x="242" y="4"/>
                  </a:lnTo>
                  <a:lnTo>
                    <a:pt x="228" y="6"/>
                  </a:lnTo>
                  <a:lnTo>
                    <a:pt x="214" y="10"/>
                  </a:lnTo>
                  <a:lnTo>
                    <a:pt x="200" y="13"/>
                  </a:lnTo>
                  <a:lnTo>
                    <a:pt x="187" y="18"/>
                  </a:lnTo>
                  <a:lnTo>
                    <a:pt x="174" y="22"/>
                  </a:lnTo>
                  <a:lnTo>
                    <a:pt x="162" y="29"/>
                  </a:lnTo>
                  <a:lnTo>
                    <a:pt x="150" y="35"/>
                  </a:lnTo>
                  <a:lnTo>
                    <a:pt x="138" y="42"/>
                  </a:lnTo>
                  <a:lnTo>
                    <a:pt x="126" y="49"/>
                  </a:lnTo>
                  <a:lnTo>
                    <a:pt x="114" y="57"/>
                  </a:lnTo>
                  <a:lnTo>
                    <a:pt x="104" y="65"/>
                  </a:lnTo>
                  <a:lnTo>
                    <a:pt x="94" y="75"/>
                  </a:lnTo>
                  <a:lnTo>
                    <a:pt x="83" y="84"/>
                  </a:lnTo>
                  <a:lnTo>
                    <a:pt x="75" y="94"/>
                  </a:lnTo>
                  <a:lnTo>
                    <a:pt x="65" y="104"/>
                  </a:lnTo>
                  <a:lnTo>
                    <a:pt x="57" y="114"/>
                  </a:lnTo>
                  <a:lnTo>
                    <a:pt x="49" y="126"/>
                  </a:lnTo>
                  <a:lnTo>
                    <a:pt x="42" y="138"/>
                  </a:lnTo>
                  <a:lnTo>
                    <a:pt x="35" y="150"/>
                  </a:lnTo>
                  <a:lnTo>
                    <a:pt x="29" y="161"/>
                  </a:lnTo>
                  <a:lnTo>
                    <a:pt x="22" y="174"/>
                  </a:lnTo>
                  <a:lnTo>
                    <a:pt x="18" y="187"/>
                  </a:lnTo>
                  <a:lnTo>
                    <a:pt x="13" y="201"/>
                  </a:lnTo>
                  <a:lnTo>
                    <a:pt x="10" y="214"/>
                  </a:lnTo>
                  <a:lnTo>
                    <a:pt x="6" y="228"/>
                  </a:lnTo>
                  <a:lnTo>
                    <a:pt x="3" y="242"/>
                  </a:lnTo>
                  <a:lnTo>
                    <a:pt x="2" y="256"/>
                  </a:lnTo>
                  <a:lnTo>
                    <a:pt x="1" y="271"/>
                  </a:lnTo>
                  <a:lnTo>
                    <a:pt x="0" y="286"/>
                  </a:lnTo>
                  <a:lnTo>
                    <a:pt x="1" y="307"/>
                  </a:lnTo>
                  <a:lnTo>
                    <a:pt x="3" y="327"/>
                  </a:lnTo>
                  <a:lnTo>
                    <a:pt x="7" y="349"/>
                  </a:lnTo>
                  <a:lnTo>
                    <a:pt x="13" y="369"/>
                  </a:lnTo>
                  <a:lnTo>
                    <a:pt x="19" y="388"/>
                  </a:lnTo>
                  <a:lnTo>
                    <a:pt x="28" y="407"/>
                  </a:lnTo>
                  <a:lnTo>
                    <a:pt x="37" y="427"/>
                  </a:lnTo>
                  <a:lnTo>
                    <a:pt x="49" y="444"/>
                  </a:lnTo>
                  <a:lnTo>
                    <a:pt x="51" y="447"/>
                  </a:lnTo>
                  <a:lnTo>
                    <a:pt x="55" y="449"/>
                  </a:lnTo>
                  <a:lnTo>
                    <a:pt x="58" y="450"/>
                  </a:lnTo>
                  <a:lnTo>
                    <a:pt x="61" y="451"/>
                  </a:lnTo>
                  <a:lnTo>
                    <a:pt x="66" y="450"/>
                  </a:lnTo>
                  <a:lnTo>
                    <a:pt x="70" y="448"/>
                  </a:lnTo>
                  <a:lnTo>
                    <a:pt x="72" y="446"/>
                  </a:lnTo>
                  <a:lnTo>
                    <a:pt x="74" y="444"/>
                  </a:lnTo>
                  <a:lnTo>
                    <a:pt x="75" y="442"/>
                  </a:lnTo>
                  <a:lnTo>
                    <a:pt x="76" y="438"/>
                  </a:lnTo>
                  <a:lnTo>
                    <a:pt x="76" y="436"/>
                  </a:lnTo>
                  <a:lnTo>
                    <a:pt x="76" y="433"/>
                  </a:lnTo>
                  <a:lnTo>
                    <a:pt x="75" y="430"/>
                  </a:lnTo>
                  <a:lnTo>
                    <a:pt x="74" y="428"/>
                  </a:lnTo>
                  <a:lnTo>
                    <a:pt x="64" y="412"/>
                  </a:lnTo>
                  <a:lnTo>
                    <a:pt x="55" y="395"/>
                  </a:lnTo>
                  <a:lnTo>
                    <a:pt x="48" y="378"/>
                  </a:lnTo>
                  <a:lnTo>
                    <a:pt x="42" y="359"/>
                  </a:lnTo>
                  <a:lnTo>
                    <a:pt x="36" y="341"/>
                  </a:lnTo>
                  <a:lnTo>
                    <a:pt x="33" y="323"/>
                  </a:lnTo>
                  <a:lnTo>
                    <a:pt x="31" y="304"/>
                  </a:lnTo>
                  <a:lnTo>
                    <a:pt x="30" y="286"/>
                  </a:lnTo>
                  <a:lnTo>
                    <a:pt x="31" y="272"/>
                  </a:lnTo>
                  <a:lnTo>
                    <a:pt x="32" y="259"/>
                  </a:lnTo>
                  <a:lnTo>
                    <a:pt x="33" y="246"/>
                  </a:lnTo>
                  <a:lnTo>
                    <a:pt x="35" y="234"/>
                  </a:lnTo>
                  <a:lnTo>
                    <a:pt x="39" y="221"/>
                  </a:lnTo>
                  <a:lnTo>
                    <a:pt x="42" y="210"/>
                  </a:lnTo>
                  <a:lnTo>
                    <a:pt x="46" y="198"/>
                  </a:lnTo>
                  <a:lnTo>
                    <a:pt x="50" y="186"/>
                  </a:lnTo>
                  <a:lnTo>
                    <a:pt x="56" y="174"/>
                  </a:lnTo>
                  <a:lnTo>
                    <a:pt x="61" y="164"/>
                  </a:lnTo>
                  <a:lnTo>
                    <a:pt x="67" y="153"/>
                  </a:lnTo>
                  <a:lnTo>
                    <a:pt x="74" y="143"/>
                  </a:lnTo>
                  <a:lnTo>
                    <a:pt x="81" y="133"/>
                  </a:lnTo>
                  <a:lnTo>
                    <a:pt x="89" y="123"/>
                  </a:lnTo>
                  <a:lnTo>
                    <a:pt x="96" y="114"/>
                  </a:lnTo>
                  <a:lnTo>
                    <a:pt x="105" y="105"/>
                  </a:lnTo>
                  <a:lnTo>
                    <a:pt x="114" y="96"/>
                  </a:lnTo>
                  <a:lnTo>
                    <a:pt x="123" y="89"/>
                  </a:lnTo>
                  <a:lnTo>
                    <a:pt x="133" y="81"/>
                  </a:lnTo>
                  <a:lnTo>
                    <a:pt x="142" y="74"/>
                  </a:lnTo>
                  <a:lnTo>
                    <a:pt x="153" y="67"/>
                  </a:lnTo>
                  <a:lnTo>
                    <a:pt x="164" y="61"/>
                  </a:lnTo>
                  <a:lnTo>
                    <a:pt x="174" y="56"/>
                  </a:lnTo>
                  <a:lnTo>
                    <a:pt x="186" y="50"/>
                  </a:lnTo>
                  <a:lnTo>
                    <a:pt x="198" y="46"/>
                  </a:lnTo>
                  <a:lnTo>
                    <a:pt x="210" y="42"/>
                  </a:lnTo>
                  <a:lnTo>
                    <a:pt x="221" y="38"/>
                  </a:lnTo>
                  <a:lnTo>
                    <a:pt x="234" y="35"/>
                  </a:lnTo>
                  <a:lnTo>
                    <a:pt x="246" y="33"/>
                  </a:lnTo>
                  <a:lnTo>
                    <a:pt x="259" y="32"/>
                  </a:lnTo>
                  <a:lnTo>
                    <a:pt x="272" y="31"/>
                  </a:lnTo>
                  <a:lnTo>
                    <a:pt x="286" y="30"/>
                  </a:lnTo>
                  <a:lnTo>
                    <a:pt x="298" y="31"/>
                  </a:lnTo>
                  <a:lnTo>
                    <a:pt x="311" y="32"/>
                  </a:lnTo>
                  <a:lnTo>
                    <a:pt x="324" y="33"/>
                  </a:lnTo>
                  <a:lnTo>
                    <a:pt x="336" y="35"/>
                  </a:lnTo>
                  <a:lnTo>
                    <a:pt x="349" y="38"/>
                  </a:lnTo>
                  <a:lnTo>
                    <a:pt x="360" y="42"/>
                  </a:lnTo>
                  <a:lnTo>
                    <a:pt x="372" y="46"/>
                  </a:lnTo>
                  <a:lnTo>
                    <a:pt x="384" y="50"/>
                  </a:lnTo>
                  <a:lnTo>
                    <a:pt x="396" y="56"/>
                  </a:lnTo>
                  <a:lnTo>
                    <a:pt x="406" y="61"/>
                  </a:lnTo>
                  <a:lnTo>
                    <a:pt x="417" y="67"/>
                  </a:lnTo>
                  <a:lnTo>
                    <a:pt x="428" y="74"/>
                  </a:lnTo>
                  <a:lnTo>
                    <a:pt x="438" y="81"/>
                  </a:lnTo>
                  <a:lnTo>
                    <a:pt x="447" y="89"/>
                  </a:lnTo>
                  <a:lnTo>
                    <a:pt x="457" y="96"/>
                  </a:lnTo>
                  <a:lnTo>
                    <a:pt x="465" y="105"/>
                  </a:lnTo>
                  <a:lnTo>
                    <a:pt x="474" y="114"/>
                  </a:lnTo>
                  <a:lnTo>
                    <a:pt x="481" y="123"/>
                  </a:lnTo>
                  <a:lnTo>
                    <a:pt x="489" y="133"/>
                  </a:lnTo>
                  <a:lnTo>
                    <a:pt x="496" y="143"/>
                  </a:lnTo>
                  <a:lnTo>
                    <a:pt x="503" y="153"/>
                  </a:lnTo>
                  <a:lnTo>
                    <a:pt x="509" y="164"/>
                  </a:lnTo>
                  <a:lnTo>
                    <a:pt x="515" y="174"/>
                  </a:lnTo>
                  <a:lnTo>
                    <a:pt x="520" y="186"/>
                  </a:lnTo>
                  <a:lnTo>
                    <a:pt x="524" y="198"/>
                  </a:lnTo>
                  <a:lnTo>
                    <a:pt x="528" y="210"/>
                  </a:lnTo>
                  <a:lnTo>
                    <a:pt x="532" y="221"/>
                  </a:lnTo>
                  <a:lnTo>
                    <a:pt x="535" y="234"/>
                  </a:lnTo>
                  <a:lnTo>
                    <a:pt x="537" y="246"/>
                  </a:lnTo>
                  <a:lnTo>
                    <a:pt x="538" y="259"/>
                  </a:lnTo>
                  <a:lnTo>
                    <a:pt x="539" y="272"/>
                  </a:lnTo>
                  <a:lnTo>
                    <a:pt x="540" y="286"/>
                  </a:lnTo>
                  <a:lnTo>
                    <a:pt x="539" y="304"/>
                  </a:lnTo>
                  <a:lnTo>
                    <a:pt x="537" y="323"/>
                  </a:lnTo>
                  <a:lnTo>
                    <a:pt x="534" y="341"/>
                  </a:lnTo>
                  <a:lnTo>
                    <a:pt x="528" y="359"/>
                  </a:lnTo>
                  <a:lnTo>
                    <a:pt x="523" y="378"/>
                  </a:lnTo>
                  <a:lnTo>
                    <a:pt x="516" y="395"/>
                  </a:lnTo>
                  <a:lnTo>
                    <a:pt x="507" y="411"/>
                  </a:lnTo>
                  <a:lnTo>
                    <a:pt x="496" y="427"/>
                  </a:lnTo>
                  <a:lnTo>
                    <a:pt x="495" y="430"/>
                  </a:lnTo>
                  <a:lnTo>
                    <a:pt x="494" y="432"/>
                  </a:lnTo>
                  <a:lnTo>
                    <a:pt x="494" y="435"/>
                  </a:lnTo>
                  <a:lnTo>
                    <a:pt x="494" y="438"/>
                  </a:lnTo>
                  <a:lnTo>
                    <a:pt x="495" y="441"/>
                  </a:lnTo>
                  <a:lnTo>
                    <a:pt x="496" y="444"/>
                  </a:lnTo>
                  <a:lnTo>
                    <a:pt x="498" y="446"/>
                  </a:lnTo>
                  <a:lnTo>
                    <a:pt x="501" y="448"/>
                  </a:lnTo>
                  <a:lnTo>
                    <a:pt x="504" y="449"/>
                  </a:lnTo>
                  <a:lnTo>
                    <a:pt x="506" y="450"/>
                  </a:lnTo>
                  <a:lnTo>
                    <a:pt x="509" y="450"/>
                  </a:lnTo>
                  <a:lnTo>
                    <a:pt x="512" y="450"/>
                  </a:lnTo>
                  <a:lnTo>
                    <a:pt x="515" y="449"/>
                  </a:lnTo>
                  <a:lnTo>
                    <a:pt x="518" y="448"/>
                  </a:lnTo>
                  <a:lnTo>
                    <a:pt x="520" y="446"/>
                  </a:lnTo>
                  <a:lnTo>
                    <a:pt x="522" y="444"/>
                  </a:lnTo>
                  <a:lnTo>
                    <a:pt x="533" y="426"/>
                  </a:lnTo>
                  <a:lnTo>
                    <a:pt x="542" y="407"/>
                  </a:lnTo>
                  <a:lnTo>
                    <a:pt x="551" y="388"/>
                  </a:lnTo>
                  <a:lnTo>
                    <a:pt x="557" y="368"/>
                  </a:lnTo>
                  <a:lnTo>
                    <a:pt x="563" y="348"/>
                  </a:lnTo>
                  <a:lnTo>
                    <a:pt x="567" y="327"/>
                  </a:lnTo>
                  <a:lnTo>
                    <a:pt x="569" y="306"/>
                  </a:lnTo>
                  <a:lnTo>
                    <a:pt x="570" y="286"/>
                  </a:lnTo>
                  <a:lnTo>
                    <a:pt x="569" y="271"/>
                  </a:lnTo>
                  <a:lnTo>
                    <a:pt x="568" y="256"/>
                  </a:lnTo>
                  <a:lnTo>
                    <a:pt x="567" y="242"/>
                  </a:lnTo>
                  <a:lnTo>
                    <a:pt x="564" y="228"/>
                  </a:lnTo>
                  <a:lnTo>
                    <a:pt x="561" y="214"/>
                  </a:lnTo>
                  <a:lnTo>
                    <a:pt x="557" y="201"/>
                  </a:lnTo>
                  <a:lnTo>
                    <a:pt x="553" y="187"/>
                  </a:lnTo>
                  <a:lnTo>
                    <a:pt x="548" y="174"/>
                  </a:lnTo>
                  <a:lnTo>
                    <a:pt x="541" y="161"/>
                  </a:lnTo>
                  <a:lnTo>
                    <a:pt x="536" y="150"/>
                  </a:lnTo>
                  <a:lnTo>
                    <a:pt x="528" y="138"/>
                  </a:lnTo>
                  <a:lnTo>
                    <a:pt x="521" y="126"/>
                  </a:lnTo>
                  <a:lnTo>
                    <a:pt x="513" y="114"/>
                  </a:lnTo>
                  <a:lnTo>
                    <a:pt x="505" y="104"/>
                  </a:lnTo>
                  <a:lnTo>
                    <a:pt x="496" y="94"/>
                  </a:lnTo>
                  <a:lnTo>
                    <a:pt x="487" y="83"/>
                  </a:lnTo>
                  <a:lnTo>
                    <a:pt x="476" y="75"/>
                  </a:lnTo>
                  <a:lnTo>
                    <a:pt x="466" y="65"/>
                  </a:lnTo>
                  <a:lnTo>
                    <a:pt x="456" y="57"/>
                  </a:lnTo>
                  <a:lnTo>
                    <a:pt x="444" y="49"/>
                  </a:lnTo>
                  <a:lnTo>
                    <a:pt x="433" y="42"/>
                  </a:lnTo>
                  <a:lnTo>
                    <a:pt x="420" y="35"/>
                  </a:lnTo>
                  <a:lnTo>
                    <a:pt x="409" y="29"/>
                  </a:lnTo>
                  <a:lnTo>
                    <a:pt x="396" y="22"/>
                  </a:lnTo>
                  <a:lnTo>
                    <a:pt x="383" y="18"/>
                  </a:lnTo>
                  <a:lnTo>
                    <a:pt x="370" y="13"/>
                  </a:lnTo>
                  <a:lnTo>
                    <a:pt x="356" y="10"/>
                  </a:lnTo>
                  <a:lnTo>
                    <a:pt x="342" y="6"/>
                  </a:lnTo>
                  <a:lnTo>
                    <a:pt x="328" y="4"/>
                  </a:lnTo>
                  <a:lnTo>
                    <a:pt x="314" y="2"/>
                  </a:lnTo>
                  <a:lnTo>
                    <a:pt x="300" y="1"/>
                  </a:lnTo>
                  <a:lnTo>
                    <a:pt x="28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60" name="Google Shape;60;p8"/>
            <p:cNvSpPr/>
            <p:nvPr/>
          </p:nvSpPr>
          <p:spPr>
            <a:xfrm>
              <a:off x="3275746" y="4084873"/>
              <a:ext cx="125345" cy="81243"/>
            </a:xfrm>
            <a:custGeom>
              <a:rect b="b" l="l" r="r" t="t"/>
              <a:pathLst>
                <a:path extrusionOk="0" h="179" w="270">
                  <a:moveTo>
                    <a:pt x="247" y="178"/>
                  </a:moveTo>
                  <a:lnTo>
                    <a:pt x="249" y="179"/>
                  </a:lnTo>
                  <a:lnTo>
                    <a:pt x="251" y="179"/>
                  </a:lnTo>
                  <a:lnTo>
                    <a:pt x="256" y="178"/>
                  </a:lnTo>
                  <a:lnTo>
                    <a:pt x="261" y="176"/>
                  </a:lnTo>
                  <a:lnTo>
                    <a:pt x="264" y="173"/>
                  </a:lnTo>
                  <a:lnTo>
                    <a:pt x="266" y="168"/>
                  </a:lnTo>
                  <a:lnTo>
                    <a:pt x="267" y="160"/>
                  </a:lnTo>
                  <a:lnTo>
                    <a:pt x="269" y="152"/>
                  </a:lnTo>
                  <a:lnTo>
                    <a:pt x="269" y="143"/>
                  </a:lnTo>
                  <a:lnTo>
                    <a:pt x="270" y="135"/>
                  </a:lnTo>
                  <a:lnTo>
                    <a:pt x="269" y="121"/>
                  </a:lnTo>
                  <a:lnTo>
                    <a:pt x="267" y="107"/>
                  </a:lnTo>
                  <a:lnTo>
                    <a:pt x="264" y="94"/>
                  </a:lnTo>
                  <a:lnTo>
                    <a:pt x="260" y="82"/>
                  </a:lnTo>
                  <a:lnTo>
                    <a:pt x="253" y="70"/>
                  </a:lnTo>
                  <a:lnTo>
                    <a:pt x="247" y="59"/>
                  </a:lnTo>
                  <a:lnTo>
                    <a:pt x="239" y="49"/>
                  </a:lnTo>
                  <a:lnTo>
                    <a:pt x="231" y="39"/>
                  </a:lnTo>
                  <a:lnTo>
                    <a:pt x="221" y="30"/>
                  </a:lnTo>
                  <a:lnTo>
                    <a:pt x="210" y="22"/>
                  </a:lnTo>
                  <a:lnTo>
                    <a:pt x="200" y="16"/>
                  </a:lnTo>
                  <a:lnTo>
                    <a:pt x="188" y="9"/>
                  </a:lnTo>
                  <a:lnTo>
                    <a:pt x="175" y="5"/>
                  </a:lnTo>
                  <a:lnTo>
                    <a:pt x="162" y="2"/>
                  </a:lnTo>
                  <a:lnTo>
                    <a:pt x="148" y="0"/>
                  </a:lnTo>
                  <a:lnTo>
                    <a:pt x="136" y="0"/>
                  </a:lnTo>
                  <a:lnTo>
                    <a:pt x="122" y="0"/>
                  </a:lnTo>
                  <a:lnTo>
                    <a:pt x="108" y="2"/>
                  </a:lnTo>
                  <a:lnTo>
                    <a:pt x="95" y="5"/>
                  </a:lnTo>
                  <a:lnTo>
                    <a:pt x="83" y="9"/>
                  </a:lnTo>
                  <a:lnTo>
                    <a:pt x="71" y="16"/>
                  </a:lnTo>
                  <a:lnTo>
                    <a:pt x="60" y="22"/>
                  </a:lnTo>
                  <a:lnTo>
                    <a:pt x="49" y="30"/>
                  </a:lnTo>
                  <a:lnTo>
                    <a:pt x="39" y="39"/>
                  </a:lnTo>
                  <a:lnTo>
                    <a:pt x="31" y="49"/>
                  </a:lnTo>
                  <a:lnTo>
                    <a:pt x="23" y="59"/>
                  </a:lnTo>
                  <a:lnTo>
                    <a:pt x="17" y="70"/>
                  </a:lnTo>
                  <a:lnTo>
                    <a:pt x="10" y="82"/>
                  </a:lnTo>
                  <a:lnTo>
                    <a:pt x="6" y="94"/>
                  </a:lnTo>
                  <a:lnTo>
                    <a:pt x="3" y="107"/>
                  </a:lnTo>
                  <a:lnTo>
                    <a:pt x="1" y="121"/>
                  </a:lnTo>
                  <a:lnTo>
                    <a:pt x="0" y="135"/>
                  </a:lnTo>
                  <a:lnTo>
                    <a:pt x="1" y="151"/>
                  </a:lnTo>
                  <a:lnTo>
                    <a:pt x="4" y="167"/>
                  </a:lnTo>
                  <a:lnTo>
                    <a:pt x="5" y="169"/>
                  </a:lnTo>
                  <a:lnTo>
                    <a:pt x="6" y="172"/>
                  </a:lnTo>
                  <a:lnTo>
                    <a:pt x="8" y="174"/>
                  </a:lnTo>
                  <a:lnTo>
                    <a:pt x="10" y="175"/>
                  </a:lnTo>
                  <a:lnTo>
                    <a:pt x="14" y="176"/>
                  </a:lnTo>
                  <a:lnTo>
                    <a:pt x="16" y="177"/>
                  </a:lnTo>
                  <a:lnTo>
                    <a:pt x="19" y="177"/>
                  </a:lnTo>
                  <a:lnTo>
                    <a:pt x="22" y="177"/>
                  </a:lnTo>
                  <a:lnTo>
                    <a:pt x="25" y="176"/>
                  </a:lnTo>
                  <a:lnTo>
                    <a:pt x="28" y="174"/>
                  </a:lnTo>
                  <a:lnTo>
                    <a:pt x="30" y="173"/>
                  </a:lnTo>
                  <a:lnTo>
                    <a:pt x="32" y="171"/>
                  </a:lnTo>
                  <a:lnTo>
                    <a:pt x="33" y="168"/>
                  </a:lnTo>
                  <a:lnTo>
                    <a:pt x="34" y="164"/>
                  </a:lnTo>
                  <a:lnTo>
                    <a:pt x="34" y="162"/>
                  </a:lnTo>
                  <a:lnTo>
                    <a:pt x="33" y="159"/>
                  </a:lnTo>
                  <a:lnTo>
                    <a:pt x="31" y="146"/>
                  </a:lnTo>
                  <a:lnTo>
                    <a:pt x="30" y="135"/>
                  </a:lnTo>
                  <a:lnTo>
                    <a:pt x="31" y="124"/>
                  </a:lnTo>
                  <a:lnTo>
                    <a:pt x="32" y="113"/>
                  </a:lnTo>
                  <a:lnTo>
                    <a:pt x="35" y="104"/>
                  </a:lnTo>
                  <a:lnTo>
                    <a:pt x="38" y="93"/>
                  </a:lnTo>
                  <a:lnTo>
                    <a:pt x="43" y="84"/>
                  </a:lnTo>
                  <a:lnTo>
                    <a:pt x="48" y="76"/>
                  </a:lnTo>
                  <a:lnTo>
                    <a:pt x="54" y="67"/>
                  </a:lnTo>
                  <a:lnTo>
                    <a:pt x="61" y="60"/>
                  </a:lnTo>
                  <a:lnTo>
                    <a:pt x="68" y="53"/>
                  </a:lnTo>
                  <a:lnTo>
                    <a:pt x="77" y="47"/>
                  </a:lnTo>
                  <a:lnTo>
                    <a:pt x="85" y="41"/>
                  </a:lnTo>
                  <a:lnTo>
                    <a:pt x="94" y="37"/>
                  </a:lnTo>
                  <a:lnTo>
                    <a:pt x="104" y="34"/>
                  </a:lnTo>
                  <a:lnTo>
                    <a:pt x="114" y="32"/>
                  </a:lnTo>
                  <a:lnTo>
                    <a:pt x="125" y="30"/>
                  </a:lnTo>
                  <a:lnTo>
                    <a:pt x="136" y="30"/>
                  </a:lnTo>
                  <a:lnTo>
                    <a:pt x="146" y="30"/>
                  </a:lnTo>
                  <a:lnTo>
                    <a:pt x="156" y="32"/>
                  </a:lnTo>
                  <a:lnTo>
                    <a:pt x="167" y="34"/>
                  </a:lnTo>
                  <a:lnTo>
                    <a:pt x="176" y="37"/>
                  </a:lnTo>
                  <a:lnTo>
                    <a:pt x="185" y="41"/>
                  </a:lnTo>
                  <a:lnTo>
                    <a:pt x="193" y="47"/>
                  </a:lnTo>
                  <a:lnTo>
                    <a:pt x="202" y="53"/>
                  </a:lnTo>
                  <a:lnTo>
                    <a:pt x="209" y="60"/>
                  </a:lnTo>
                  <a:lnTo>
                    <a:pt x="216" y="67"/>
                  </a:lnTo>
                  <a:lnTo>
                    <a:pt x="222" y="76"/>
                  </a:lnTo>
                  <a:lnTo>
                    <a:pt x="228" y="84"/>
                  </a:lnTo>
                  <a:lnTo>
                    <a:pt x="232" y="94"/>
                  </a:lnTo>
                  <a:lnTo>
                    <a:pt x="235" y="104"/>
                  </a:lnTo>
                  <a:lnTo>
                    <a:pt x="238" y="113"/>
                  </a:lnTo>
                  <a:lnTo>
                    <a:pt x="239" y="124"/>
                  </a:lnTo>
                  <a:lnTo>
                    <a:pt x="240" y="135"/>
                  </a:lnTo>
                  <a:lnTo>
                    <a:pt x="239" y="147"/>
                  </a:lnTo>
                  <a:lnTo>
                    <a:pt x="236" y="160"/>
                  </a:lnTo>
                  <a:lnTo>
                    <a:pt x="236" y="163"/>
                  </a:lnTo>
                  <a:lnTo>
                    <a:pt x="236" y="167"/>
                  </a:lnTo>
                  <a:lnTo>
                    <a:pt x="237" y="170"/>
                  </a:lnTo>
                  <a:lnTo>
                    <a:pt x="238" y="172"/>
                  </a:lnTo>
                  <a:lnTo>
                    <a:pt x="240" y="174"/>
                  </a:lnTo>
                  <a:lnTo>
                    <a:pt x="243" y="176"/>
                  </a:lnTo>
                  <a:lnTo>
                    <a:pt x="245" y="178"/>
                  </a:lnTo>
                  <a:lnTo>
                    <a:pt x="247" y="17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grpSp>
        <p:nvGrpSpPr>
          <p:cNvPr id="61" name="Google Shape;61;p8"/>
          <p:cNvGrpSpPr/>
          <p:nvPr/>
        </p:nvGrpSpPr>
        <p:grpSpPr>
          <a:xfrm>
            <a:off x="3570154" y="2102523"/>
            <a:ext cx="403891" cy="417820"/>
            <a:chOff x="4894263" y="4191000"/>
            <a:chExt cx="276225" cy="285751"/>
          </a:xfrm>
        </p:grpSpPr>
        <p:sp>
          <p:nvSpPr>
            <p:cNvPr id="62" name="Google Shape;62;p8"/>
            <p:cNvSpPr/>
            <p:nvPr/>
          </p:nvSpPr>
          <p:spPr>
            <a:xfrm>
              <a:off x="4965700" y="4325938"/>
              <a:ext cx="133350" cy="150813"/>
            </a:xfrm>
            <a:custGeom>
              <a:rect b="b" l="l" r="r" t="t"/>
              <a:pathLst>
                <a:path extrusionOk="0" h="479" w="420">
                  <a:moveTo>
                    <a:pt x="239" y="347"/>
                  </a:moveTo>
                  <a:lnTo>
                    <a:pt x="307" y="307"/>
                  </a:lnTo>
                  <a:lnTo>
                    <a:pt x="367" y="423"/>
                  </a:lnTo>
                  <a:lnTo>
                    <a:pt x="239" y="347"/>
                  </a:lnTo>
                  <a:close/>
                  <a:moveTo>
                    <a:pt x="211" y="364"/>
                  </a:moveTo>
                  <a:lnTo>
                    <a:pt x="351" y="449"/>
                  </a:lnTo>
                  <a:lnTo>
                    <a:pt x="69" y="449"/>
                  </a:lnTo>
                  <a:lnTo>
                    <a:pt x="211" y="364"/>
                  </a:lnTo>
                  <a:close/>
                  <a:moveTo>
                    <a:pt x="181" y="347"/>
                  </a:moveTo>
                  <a:lnTo>
                    <a:pt x="53" y="423"/>
                  </a:lnTo>
                  <a:lnTo>
                    <a:pt x="114" y="307"/>
                  </a:lnTo>
                  <a:lnTo>
                    <a:pt x="181" y="347"/>
                  </a:lnTo>
                  <a:close/>
                  <a:moveTo>
                    <a:pt x="272" y="239"/>
                  </a:moveTo>
                  <a:lnTo>
                    <a:pt x="293" y="280"/>
                  </a:lnTo>
                  <a:lnTo>
                    <a:pt x="211" y="329"/>
                  </a:lnTo>
                  <a:lnTo>
                    <a:pt x="128" y="280"/>
                  </a:lnTo>
                  <a:lnTo>
                    <a:pt x="149" y="239"/>
                  </a:lnTo>
                  <a:lnTo>
                    <a:pt x="272" y="239"/>
                  </a:lnTo>
                  <a:close/>
                  <a:moveTo>
                    <a:pt x="211" y="121"/>
                  </a:moveTo>
                  <a:lnTo>
                    <a:pt x="256" y="209"/>
                  </a:lnTo>
                  <a:lnTo>
                    <a:pt x="165" y="209"/>
                  </a:lnTo>
                  <a:lnTo>
                    <a:pt x="211" y="121"/>
                  </a:lnTo>
                  <a:close/>
                  <a:moveTo>
                    <a:pt x="226" y="85"/>
                  </a:moveTo>
                  <a:lnTo>
                    <a:pt x="226" y="15"/>
                  </a:lnTo>
                  <a:lnTo>
                    <a:pt x="225" y="11"/>
                  </a:lnTo>
                  <a:lnTo>
                    <a:pt x="223" y="8"/>
                  </a:lnTo>
                  <a:lnTo>
                    <a:pt x="222" y="6"/>
                  </a:lnTo>
                  <a:lnTo>
                    <a:pt x="220" y="4"/>
                  </a:lnTo>
                  <a:lnTo>
                    <a:pt x="218" y="2"/>
                  </a:lnTo>
                  <a:lnTo>
                    <a:pt x="216" y="1"/>
                  </a:lnTo>
                  <a:lnTo>
                    <a:pt x="213" y="0"/>
                  </a:lnTo>
                  <a:lnTo>
                    <a:pt x="211" y="0"/>
                  </a:lnTo>
                  <a:lnTo>
                    <a:pt x="207" y="0"/>
                  </a:lnTo>
                  <a:lnTo>
                    <a:pt x="204" y="1"/>
                  </a:lnTo>
                  <a:lnTo>
                    <a:pt x="202" y="2"/>
                  </a:lnTo>
                  <a:lnTo>
                    <a:pt x="200" y="4"/>
                  </a:lnTo>
                  <a:lnTo>
                    <a:pt x="198" y="6"/>
                  </a:lnTo>
                  <a:lnTo>
                    <a:pt x="197" y="8"/>
                  </a:lnTo>
                  <a:lnTo>
                    <a:pt x="196" y="11"/>
                  </a:lnTo>
                  <a:lnTo>
                    <a:pt x="196" y="15"/>
                  </a:lnTo>
                  <a:lnTo>
                    <a:pt x="196" y="85"/>
                  </a:lnTo>
                  <a:lnTo>
                    <a:pt x="2" y="456"/>
                  </a:lnTo>
                  <a:lnTo>
                    <a:pt x="1" y="461"/>
                  </a:lnTo>
                  <a:lnTo>
                    <a:pt x="0" y="464"/>
                  </a:lnTo>
                  <a:lnTo>
                    <a:pt x="1" y="468"/>
                  </a:lnTo>
                  <a:lnTo>
                    <a:pt x="2" y="471"/>
                  </a:lnTo>
                  <a:lnTo>
                    <a:pt x="5" y="475"/>
                  </a:lnTo>
                  <a:lnTo>
                    <a:pt x="8" y="477"/>
                  </a:lnTo>
                  <a:lnTo>
                    <a:pt x="12" y="478"/>
                  </a:lnTo>
                  <a:lnTo>
                    <a:pt x="15" y="479"/>
                  </a:lnTo>
                  <a:lnTo>
                    <a:pt x="405" y="479"/>
                  </a:lnTo>
                  <a:lnTo>
                    <a:pt x="409" y="478"/>
                  </a:lnTo>
                  <a:lnTo>
                    <a:pt x="413" y="477"/>
                  </a:lnTo>
                  <a:lnTo>
                    <a:pt x="415" y="475"/>
                  </a:lnTo>
                  <a:lnTo>
                    <a:pt x="418" y="471"/>
                  </a:lnTo>
                  <a:lnTo>
                    <a:pt x="419" y="468"/>
                  </a:lnTo>
                  <a:lnTo>
                    <a:pt x="420" y="464"/>
                  </a:lnTo>
                  <a:lnTo>
                    <a:pt x="419" y="461"/>
                  </a:lnTo>
                  <a:lnTo>
                    <a:pt x="418" y="456"/>
                  </a:lnTo>
                  <a:lnTo>
                    <a:pt x="226" y="8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63" name="Google Shape;63;p8"/>
            <p:cNvSpPr/>
            <p:nvPr/>
          </p:nvSpPr>
          <p:spPr>
            <a:xfrm>
              <a:off x="4894263" y="4191000"/>
              <a:ext cx="276225" cy="246063"/>
            </a:xfrm>
            <a:custGeom>
              <a:rect b="b" l="l" r="r" t="t"/>
              <a:pathLst>
                <a:path extrusionOk="0" h="771" w="870">
                  <a:moveTo>
                    <a:pt x="436" y="0"/>
                  </a:moveTo>
                  <a:lnTo>
                    <a:pt x="413" y="1"/>
                  </a:lnTo>
                  <a:lnTo>
                    <a:pt x="391" y="2"/>
                  </a:lnTo>
                  <a:lnTo>
                    <a:pt x="369" y="5"/>
                  </a:lnTo>
                  <a:lnTo>
                    <a:pt x="348" y="10"/>
                  </a:lnTo>
                  <a:lnTo>
                    <a:pt x="327" y="14"/>
                  </a:lnTo>
                  <a:lnTo>
                    <a:pt x="306" y="20"/>
                  </a:lnTo>
                  <a:lnTo>
                    <a:pt x="286" y="27"/>
                  </a:lnTo>
                  <a:lnTo>
                    <a:pt x="267" y="34"/>
                  </a:lnTo>
                  <a:lnTo>
                    <a:pt x="247" y="43"/>
                  </a:lnTo>
                  <a:lnTo>
                    <a:pt x="228" y="53"/>
                  </a:lnTo>
                  <a:lnTo>
                    <a:pt x="210" y="63"/>
                  </a:lnTo>
                  <a:lnTo>
                    <a:pt x="193" y="75"/>
                  </a:lnTo>
                  <a:lnTo>
                    <a:pt x="176" y="87"/>
                  </a:lnTo>
                  <a:lnTo>
                    <a:pt x="159" y="100"/>
                  </a:lnTo>
                  <a:lnTo>
                    <a:pt x="144" y="114"/>
                  </a:lnTo>
                  <a:lnTo>
                    <a:pt x="128" y="127"/>
                  </a:lnTo>
                  <a:lnTo>
                    <a:pt x="114" y="143"/>
                  </a:lnTo>
                  <a:lnTo>
                    <a:pt x="100" y="158"/>
                  </a:lnTo>
                  <a:lnTo>
                    <a:pt x="87" y="176"/>
                  </a:lnTo>
                  <a:lnTo>
                    <a:pt x="75" y="193"/>
                  </a:lnTo>
                  <a:lnTo>
                    <a:pt x="63" y="210"/>
                  </a:lnTo>
                  <a:lnTo>
                    <a:pt x="53" y="228"/>
                  </a:lnTo>
                  <a:lnTo>
                    <a:pt x="43" y="247"/>
                  </a:lnTo>
                  <a:lnTo>
                    <a:pt x="34" y="267"/>
                  </a:lnTo>
                  <a:lnTo>
                    <a:pt x="27" y="286"/>
                  </a:lnTo>
                  <a:lnTo>
                    <a:pt x="21" y="306"/>
                  </a:lnTo>
                  <a:lnTo>
                    <a:pt x="14" y="326"/>
                  </a:lnTo>
                  <a:lnTo>
                    <a:pt x="10" y="348"/>
                  </a:lnTo>
                  <a:lnTo>
                    <a:pt x="6" y="369"/>
                  </a:lnTo>
                  <a:lnTo>
                    <a:pt x="2" y="391"/>
                  </a:lnTo>
                  <a:lnTo>
                    <a:pt x="1" y="413"/>
                  </a:lnTo>
                  <a:lnTo>
                    <a:pt x="0" y="436"/>
                  </a:lnTo>
                  <a:lnTo>
                    <a:pt x="1" y="459"/>
                  </a:lnTo>
                  <a:lnTo>
                    <a:pt x="3" y="483"/>
                  </a:lnTo>
                  <a:lnTo>
                    <a:pt x="7" y="506"/>
                  </a:lnTo>
                  <a:lnTo>
                    <a:pt x="11" y="530"/>
                  </a:lnTo>
                  <a:lnTo>
                    <a:pt x="16" y="552"/>
                  </a:lnTo>
                  <a:lnTo>
                    <a:pt x="24" y="575"/>
                  </a:lnTo>
                  <a:lnTo>
                    <a:pt x="31" y="597"/>
                  </a:lnTo>
                  <a:lnTo>
                    <a:pt x="41" y="618"/>
                  </a:lnTo>
                  <a:lnTo>
                    <a:pt x="52" y="640"/>
                  </a:lnTo>
                  <a:lnTo>
                    <a:pt x="63" y="660"/>
                  </a:lnTo>
                  <a:lnTo>
                    <a:pt x="76" y="679"/>
                  </a:lnTo>
                  <a:lnTo>
                    <a:pt x="89" y="699"/>
                  </a:lnTo>
                  <a:lnTo>
                    <a:pt x="104" y="717"/>
                  </a:lnTo>
                  <a:lnTo>
                    <a:pt x="120" y="735"/>
                  </a:lnTo>
                  <a:lnTo>
                    <a:pt x="137" y="751"/>
                  </a:lnTo>
                  <a:lnTo>
                    <a:pt x="155" y="767"/>
                  </a:lnTo>
                  <a:lnTo>
                    <a:pt x="160" y="770"/>
                  </a:lnTo>
                  <a:lnTo>
                    <a:pt x="165" y="771"/>
                  </a:lnTo>
                  <a:lnTo>
                    <a:pt x="168" y="770"/>
                  </a:lnTo>
                  <a:lnTo>
                    <a:pt x="171" y="769"/>
                  </a:lnTo>
                  <a:lnTo>
                    <a:pt x="174" y="768"/>
                  </a:lnTo>
                  <a:lnTo>
                    <a:pt x="176" y="766"/>
                  </a:lnTo>
                  <a:lnTo>
                    <a:pt x="178" y="763"/>
                  </a:lnTo>
                  <a:lnTo>
                    <a:pt x="179" y="761"/>
                  </a:lnTo>
                  <a:lnTo>
                    <a:pt x="180" y="758"/>
                  </a:lnTo>
                  <a:lnTo>
                    <a:pt x="180" y="754"/>
                  </a:lnTo>
                  <a:lnTo>
                    <a:pt x="179" y="752"/>
                  </a:lnTo>
                  <a:lnTo>
                    <a:pt x="178" y="749"/>
                  </a:lnTo>
                  <a:lnTo>
                    <a:pt x="177" y="747"/>
                  </a:lnTo>
                  <a:lnTo>
                    <a:pt x="175" y="745"/>
                  </a:lnTo>
                  <a:lnTo>
                    <a:pt x="157" y="730"/>
                  </a:lnTo>
                  <a:lnTo>
                    <a:pt x="143" y="714"/>
                  </a:lnTo>
                  <a:lnTo>
                    <a:pt x="128" y="698"/>
                  </a:lnTo>
                  <a:lnTo>
                    <a:pt x="114" y="680"/>
                  </a:lnTo>
                  <a:lnTo>
                    <a:pt x="101" y="662"/>
                  </a:lnTo>
                  <a:lnTo>
                    <a:pt x="89" y="644"/>
                  </a:lnTo>
                  <a:lnTo>
                    <a:pt x="78" y="625"/>
                  </a:lnTo>
                  <a:lnTo>
                    <a:pt x="69" y="606"/>
                  </a:lnTo>
                  <a:lnTo>
                    <a:pt x="59" y="585"/>
                  </a:lnTo>
                  <a:lnTo>
                    <a:pt x="52" y="565"/>
                  </a:lnTo>
                  <a:lnTo>
                    <a:pt x="45" y="545"/>
                  </a:lnTo>
                  <a:lnTo>
                    <a:pt x="40" y="523"/>
                  </a:lnTo>
                  <a:lnTo>
                    <a:pt x="36" y="502"/>
                  </a:lnTo>
                  <a:lnTo>
                    <a:pt x="33" y="479"/>
                  </a:lnTo>
                  <a:lnTo>
                    <a:pt x="31" y="457"/>
                  </a:lnTo>
                  <a:lnTo>
                    <a:pt x="30" y="436"/>
                  </a:lnTo>
                  <a:lnTo>
                    <a:pt x="31" y="414"/>
                  </a:lnTo>
                  <a:lnTo>
                    <a:pt x="32" y="394"/>
                  </a:lnTo>
                  <a:lnTo>
                    <a:pt x="36" y="373"/>
                  </a:lnTo>
                  <a:lnTo>
                    <a:pt x="39" y="353"/>
                  </a:lnTo>
                  <a:lnTo>
                    <a:pt x="43" y="334"/>
                  </a:lnTo>
                  <a:lnTo>
                    <a:pt x="48" y="315"/>
                  </a:lnTo>
                  <a:lnTo>
                    <a:pt x="55" y="296"/>
                  </a:lnTo>
                  <a:lnTo>
                    <a:pt x="62" y="278"/>
                  </a:lnTo>
                  <a:lnTo>
                    <a:pt x="71" y="260"/>
                  </a:lnTo>
                  <a:lnTo>
                    <a:pt x="79" y="242"/>
                  </a:lnTo>
                  <a:lnTo>
                    <a:pt x="89" y="226"/>
                  </a:lnTo>
                  <a:lnTo>
                    <a:pt x="100" y="209"/>
                  </a:lnTo>
                  <a:lnTo>
                    <a:pt x="111" y="193"/>
                  </a:lnTo>
                  <a:lnTo>
                    <a:pt x="123" y="178"/>
                  </a:lnTo>
                  <a:lnTo>
                    <a:pt x="136" y="163"/>
                  </a:lnTo>
                  <a:lnTo>
                    <a:pt x="149" y="149"/>
                  </a:lnTo>
                  <a:lnTo>
                    <a:pt x="163" y="136"/>
                  </a:lnTo>
                  <a:lnTo>
                    <a:pt x="178" y="123"/>
                  </a:lnTo>
                  <a:lnTo>
                    <a:pt x="193" y="111"/>
                  </a:lnTo>
                  <a:lnTo>
                    <a:pt x="209" y="100"/>
                  </a:lnTo>
                  <a:lnTo>
                    <a:pt x="226" y="89"/>
                  </a:lnTo>
                  <a:lnTo>
                    <a:pt x="242" y="79"/>
                  </a:lnTo>
                  <a:lnTo>
                    <a:pt x="260" y="71"/>
                  </a:lnTo>
                  <a:lnTo>
                    <a:pt x="277" y="62"/>
                  </a:lnTo>
                  <a:lnTo>
                    <a:pt x="297" y="55"/>
                  </a:lnTo>
                  <a:lnTo>
                    <a:pt x="315" y="48"/>
                  </a:lnTo>
                  <a:lnTo>
                    <a:pt x="334" y="43"/>
                  </a:lnTo>
                  <a:lnTo>
                    <a:pt x="353" y="39"/>
                  </a:lnTo>
                  <a:lnTo>
                    <a:pt x="374" y="35"/>
                  </a:lnTo>
                  <a:lnTo>
                    <a:pt x="394" y="32"/>
                  </a:lnTo>
                  <a:lnTo>
                    <a:pt x="414" y="31"/>
                  </a:lnTo>
                  <a:lnTo>
                    <a:pt x="436" y="30"/>
                  </a:lnTo>
                  <a:lnTo>
                    <a:pt x="456" y="31"/>
                  </a:lnTo>
                  <a:lnTo>
                    <a:pt x="476" y="32"/>
                  </a:lnTo>
                  <a:lnTo>
                    <a:pt x="497" y="35"/>
                  </a:lnTo>
                  <a:lnTo>
                    <a:pt x="517" y="39"/>
                  </a:lnTo>
                  <a:lnTo>
                    <a:pt x="536" y="43"/>
                  </a:lnTo>
                  <a:lnTo>
                    <a:pt x="555" y="48"/>
                  </a:lnTo>
                  <a:lnTo>
                    <a:pt x="574" y="55"/>
                  </a:lnTo>
                  <a:lnTo>
                    <a:pt x="593" y="62"/>
                  </a:lnTo>
                  <a:lnTo>
                    <a:pt x="610" y="71"/>
                  </a:lnTo>
                  <a:lnTo>
                    <a:pt x="628" y="79"/>
                  </a:lnTo>
                  <a:lnTo>
                    <a:pt x="645" y="89"/>
                  </a:lnTo>
                  <a:lnTo>
                    <a:pt x="661" y="100"/>
                  </a:lnTo>
                  <a:lnTo>
                    <a:pt x="677" y="111"/>
                  </a:lnTo>
                  <a:lnTo>
                    <a:pt x="692" y="123"/>
                  </a:lnTo>
                  <a:lnTo>
                    <a:pt x="707" y="136"/>
                  </a:lnTo>
                  <a:lnTo>
                    <a:pt x="721" y="149"/>
                  </a:lnTo>
                  <a:lnTo>
                    <a:pt x="734" y="163"/>
                  </a:lnTo>
                  <a:lnTo>
                    <a:pt x="747" y="178"/>
                  </a:lnTo>
                  <a:lnTo>
                    <a:pt x="760" y="193"/>
                  </a:lnTo>
                  <a:lnTo>
                    <a:pt x="770" y="209"/>
                  </a:lnTo>
                  <a:lnTo>
                    <a:pt x="781" y="226"/>
                  </a:lnTo>
                  <a:lnTo>
                    <a:pt x="791" y="242"/>
                  </a:lnTo>
                  <a:lnTo>
                    <a:pt x="799" y="260"/>
                  </a:lnTo>
                  <a:lnTo>
                    <a:pt x="808" y="278"/>
                  </a:lnTo>
                  <a:lnTo>
                    <a:pt x="815" y="296"/>
                  </a:lnTo>
                  <a:lnTo>
                    <a:pt x="822" y="315"/>
                  </a:lnTo>
                  <a:lnTo>
                    <a:pt x="827" y="334"/>
                  </a:lnTo>
                  <a:lnTo>
                    <a:pt x="831" y="354"/>
                  </a:lnTo>
                  <a:lnTo>
                    <a:pt x="835" y="373"/>
                  </a:lnTo>
                  <a:lnTo>
                    <a:pt x="838" y="394"/>
                  </a:lnTo>
                  <a:lnTo>
                    <a:pt x="839" y="414"/>
                  </a:lnTo>
                  <a:lnTo>
                    <a:pt x="840" y="436"/>
                  </a:lnTo>
                  <a:lnTo>
                    <a:pt x="839" y="457"/>
                  </a:lnTo>
                  <a:lnTo>
                    <a:pt x="838" y="479"/>
                  </a:lnTo>
                  <a:lnTo>
                    <a:pt x="835" y="502"/>
                  </a:lnTo>
                  <a:lnTo>
                    <a:pt x="830" y="523"/>
                  </a:lnTo>
                  <a:lnTo>
                    <a:pt x="825" y="545"/>
                  </a:lnTo>
                  <a:lnTo>
                    <a:pt x="819" y="565"/>
                  </a:lnTo>
                  <a:lnTo>
                    <a:pt x="811" y="585"/>
                  </a:lnTo>
                  <a:lnTo>
                    <a:pt x="803" y="606"/>
                  </a:lnTo>
                  <a:lnTo>
                    <a:pt x="793" y="625"/>
                  </a:lnTo>
                  <a:lnTo>
                    <a:pt x="782" y="644"/>
                  </a:lnTo>
                  <a:lnTo>
                    <a:pt x="770" y="662"/>
                  </a:lnTo>
                  <a:lnTo>
                    <a:pt x="758" y="680"/>
                  </a:lnTo>
                  <a:lnTo>
                    <a:pt x="744" y="698"/>
                  </a:lnTo>
                  <a:lnTo>
                    <a:pt x="729" y="714"/>
                  </a:lnTo>
                  <a:lnTo>
                    <a:pt x="713" y="730"/>
                  </a:lnTo>
                  <a:lnTo>
                    <a:pt x="697" y="745"/>
                  </a:lnTo>
                  <a:lnTo>
                    <a:pt x="694" y="747"/>
                  </a:lnTo>
                  <a:lnTo>
                    <a:pt x="692" y="749"/>
                  </a:lnTo>
                  <a:lnTo>
                    <a:pt x="691" y="752"/>
                  </a:lnTo>
                  <a:lnTo>
                    <a:pt x="691" y="754"/>
                  </a:lnTo>
                  <a:lnTo>
                    <a:pt x="691" y="758"/>
                  </a:lnTo>
                  <a:lnTo>
                    <a:pt x="691" y="761"/>
                  </a:lnTo>
                  <a:lnTo>
                    <a:pt x="692" y="763"/>
                  </a:lnTo>
                  <a:lnTo>
                    <a:pt x="694" y="765"/>
                  </a:lnTo>
                  <a:lnTo>
                    <a:pt x="697" y="767"/>
                  </a:lnTo>
                  <a:lnTo>
                    <a:pt x="699" y="769"/>
                  </a:lnTo>
                  <a:lnTo>
                    <a:pt x="702" y="770"/>
                  </a:lnTo>
                  <a:lnTo>
                    <a:pt x="704" y="770"/>
                  </a:lnTo>
                  <a:lnTo>
                    <a:pt x="707" y="770"/>
                  </a:lnTo>
                  <a:lnTo>
                    <a:pt x="711" y="770"/>
                  </a:lnTo>
                  <a:lnTo>
                    <a:pt x="713" y="769"/>
                  </a:lnTo>
                  <a:lnTo>
                    <a:pt x="716" y="767"/>
                  </a:lnTo>
                  <a:lnTo>
                    <a:pt x="733" y="751"/>
                  </a:lnTo>
                  <a:lnTo>
                    <a:pt x="750" y="734"/>
                  </a:lnTo>
                  <a:lnTo>
                    <a:pt x="766" y="717"/>
                  </a:lnTo>
                  <a:lnTo>
                    <a:pt x="781" y="699"/>
                  </a:lnTo>
                  <a:lnTo>
                    <a:pt x="795" y="679"/>
                  </a:lnTo>
                  <a:lnTo>
                    <a:pt x="808" y="659"/>
                  </a:lnTo>
                  <a:lnTo>
                    <a:pt x="819" y="639"/>
                  </a:lnTo>
                  <a:lnTo>
                    <a:pt x="829" y="618"/>
                  </a:lnTo>
                  <a:lnTo>
                    <a:pt x="839" y="597"/>
                  </a:lnTo>
                  <a:lnTo>
                    <a:pt x="846" y="575"/>
                  </a:lnTo>
                  <a:lnTo>
                    <a:pt x="854" y="552"/>
                  </a:lnTo>
                  <a:lnTo>
                    <a:pt x="859" y="530"/>
                  </a:lnTo>
                  <a:lnTo>
                    <a:pt x="863" y="506"/>
                  </a:lnTo>
                  <a:lnTo>
                    <a:pt x="867" y="483"/>
                  </a:lnTo>
                  <a:lnTo>
                    <a:pt x="869" y="459"/>
                  </a:lnTo>
                  <a:lnTo>
                    <a:pt x="870" y="436"/>
                  </a:lnTo>
                  <a:lnTo>
                    <a:pt x="869" y="413"/>
                  </a:lnTo>
                  <a:lnTo>
                    <a:pt x="868" y="391"/>
                  </a:lnTo>
                  <a:lnTo>
                    <a:pt x="865" y="369"/>
                  </a:lnTo>
                  <a:lnTo>
                    <a:pt x="861" y="348"/>
                  </a:lnTo>
                  <a:lnTo>
                    <a:pt x="856" y="326"/>
                  </a:lnTo>
                  <a:lnTo>
                    <a:pt x="851" y="306"/>
                  </a:lnTo>
                  <a:lnTo>
                    <a:pt x="843" y="286"/>
                  </a:lnTo>
                  <a:lnTo>
                    <a:pt x="836" y="267"/>
                  </a:lnTo>
                  <a:lnTo>
                    <a:pt x="827" y="247"/>
                  </a:lnTo>
                  <a:lnTo>
                    <a:pt x="817" y="228"/>
                  </a:lnTo>
                  <a:lnTo>
                    <a:pt x="807" y="210"/>
                  </a:lnTo>
                  <a:lnTo>
                    <a:pt x="795" y="193"/>
                  </a:lnTo>
                  <a:lnTo>
                    <a:pt x="783" y="176"/>
                  </a:lnTo>
                  <a:lnTo>
                    <a:pt x="770" y="158"/>
                  </a:lnTo>
                  <a:lnTo>
                    <a:pt x="757" y="143"/>
                  </a:lnTo>
                  <a:lnTo>
                    <a:pt x="743" y="127"/>
                  </a:lnTo>
                  <a:lnTo>
                    <a:pt x="728" y="114"/>
                  </a:lnTo>
                  <a:lnTo>
                    <a:pt x="712" y="100"/>
                  </a:lnTo>
                  <a:lnTo>
                    <a:pt x="694" y="87"/>
                  </a:lnTo>
                  <a:lnTo>
                    <a:pt x="678" y="75"/>
                  </a:lnTo>
                  <a:lnTo>
                    <a:pt x="660" y="63"/>
                  </a:lnTo>
                  <a:lnTo>
                    <a:pt x="642" y="53"/>
                  </a:lnTo>
                  <a:lnTo>
                    <a:pt x="624" y="43"/>
                  </a:lnTo>
                  <a:lnTo>
                    <a:pt x="605" y="34"/>
                  </a:lnTo>
                  <a:lnTo>
                    <a:pt x="584" y="27"/>
                  </a:lnTo>
                  <a:lnTo>
                    <a:pt x="564" y="20"/>
                  </a:lnTo>
                  <a:lnTo>
                    <a:pt x="544" y="14"/>
                  </a:lnTo>
                  <a:lnTo>
                    <a:pt x="522" y="10"/>
                  </a:lnTo>
                  <a:lnTo>
                    <a:pt x="501" y="5"/>
                  </a:lnTo>
                  <a:lnTo>
                    <a:pt x="479" y="2"/>
                  </a:lnTo>
                  <a:lnTo>
                    <a:pt x="457" y="1"/>
                  </a:lnTo>
                  <a:lnTo>
                    <a:pt x="43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64" name="Google Shape;64;p8"/>
            <p:cNvSpPr/>
            <p:nvPr/>
          </p:nvSpPr>
          <p:spPr>
            <a:xfrm>
              <a:off x="4941888" y="4238625"/>
              <a:ext cx="180975" cy="144463"/>
            </a:xfrm>
            <a:custGeom>
              <a:rect b="b" l="l" r="r" t="t"/>
              <a:pathLst>
                <a:path extrusionOk="0" h="451" w="570">
                  <a:moveTo>
                    <a:pt x="286" y="0"/>
                  </a:moveTo>
                  <a:lnTo>
                    <a:pt x="271" y="1"/>
                  </a:lnTo>
                  <a:lnTo>
                    <a:pt x="256" y="2"/>
                  </a:lnTo>
                  <a:lnTo>
                    <a:pt x="242" y="4"/>
                  </a:lnTo>
                  <a:lnTo>
                    <a:pt x="228" y="6"/>
                  </a:lnTo>
                  <a:lnTo>
                    <a:pt x="214" y="10"/>
                  </a:lnTo>
                  <a:lnTo>
                    <a:pt x="200" y="13"/>
                  </a:lnTo>
                  <a:lnTo>
                    <a:pt x="187" y="18"/>
                  </a:lnTo>
                  <a:lnTo>
                    <a:pt x="174" y="22"/>
                  </a:lnTo>
                  <a:lnTo>
                    <a:pt x="162" y="29"/>
                  </a:lnTo>
                  <a:lnTo>
                    <a:pt x="150" y="35"/>
                  </a:lnTo>
                  <a:lnTo>
                    <a:pt x="138" y="42"/>
                  </a:lnTo>
                  <a:lnTo>
                    <a:pt x="126" y="49"/>
                  </a:lnTo>
                  <a:lnTo>
                    <a:pt x="114" y="57"/>
                  </a:lnTo>
                  <a:lnTo>
                    <a:pt x="104" y="65"/>
                  </a:lnTo>
                  <a:lnTo>
                    <a:pt x="94" y="75"/>
                  </a:lnTo>
                  <a:lnTo>
                    <a:pt x="83" y="84"/>
                  </a:lnTo>
                  <a:lnTo>
                    <a:pt x="75" y="94"/>
                  </a:lnTo>
                  <a:lnTo>
                    <a:pt x="65" y="104"/>
                  </a:lnTo>
                  <a:lnTo>
                    <a:pt x="57" y="114"/>
                  </a:lnTo>
                  <a:lnTo>
                    <a:pt x="49" y="126"/>
                  </a:lnTo>
                  <a:lnTo>
                    <a:pt x="42" y="138"/>
                  </a:lnTo>
                  <a:lnTo>
                    <a:pt x="35" y="150"/>
                  </a:lnTo>
                  <a:lnTo>
                    <a:pt x="29" y="161"/>
                  </a:lnTo>
                  <a:lnTo>
                    <a:pt x="22" y="174"/>
                  </a:lnTo>
                  <a:lnTo>
                    <a:pt x="18" y="187"/>
                  </a:lnTo>
                  <a:lnTo>
                    <a:pt x="13" y="201"/>
                  </a:lnTo>
                  <a:lnTo>
                    <a:pt x="10" y="214"/>
                  </a:lnTo>
                  <a:lnTo>
                    <a:pt x="6" y="228"/>
                  </a:lnTo>
                  <a:lnTo>
                    <a:pt x="3" y="242"/>
                  </a:lnTo>
                  <a:lnTo>
                    <a:pt x="2" y="256"/>
                  </a:lnTo>
                  <a:lnTo>
                    <a:pt x="1" y="271"/>
                  </a:lnTo>
                  <a:lnTo>
                    <a:pt x="0" y="286"/>
                  </a:lnTo>
                  <a:lnTo>
                    <a:pt x="1" y="307"/>
                  </a:lnTo>
                  <a:lnTo>
                    <a:pt x="3" y="327"/>
                  </a:lnTo>
                  <a:lnTo>
                    <a:pt x="7" y="349"/>
                  </a:lnTo>
                  <a:lnTo>
                    <a:pt x="13" y="369"/>
                  </a:lnTo>
                  <a:lnTo>
                    <a:pt x="19" y="388"/>
                  </a:lnTo>
                  <a:lnTo>
                    <a:pt x="28" y="407"/>
                  </a:lnTo>
                  <a:lnTo>
                    <a:pt x="37" y="427"/>
                  </a:lnTo>
                  <a:lnTo>
                    <a:pt x="49" y="444"/>
                  </a:lnTo>
                  <a:lnTo>
                    <a:pt x="51" y="447"/>
                  </a:lnTo>
                  <a:lnTo>
                    <a:pt x="55" y="449"/>
                  </a:lnTo>
                  <a:lnTo>
                    <a:pt x="58" y="450"/>
                  </a:lnTo>
                  <a:lnTo>
                    <a:pt x="61" y="451"/>
                  </a:lnTo>
                  <a:lnTo>
                    <a:pt x="66" y="450"/>
                  </a:lnTo>
                  <a:lnTo>
                    <a:pt x="70" y="448"/>
                  </a:lnTo>
                  <a:lnTo>
                    <a:pt x="72" y="446"/>
                  </a:lnTo>
                  <a:lnTo>
                    <a:pt x="74" y="444"/>
                  </a:lnTo>
                  <a:lnTo>
                    <a:pt x="75" y="442"/>
                  </a:lnTo>
                  <a:lnTo>
                    <a:pt x="76" y="438"/>
                  </a:lnTo>
                  <a:lnTo>
                    <a:pt x="76" y="436"/>
                  </a:lnTo>
                  <a:lnTo>
                    <a:pt x="76" y="433"/>
                  </a:lnTo>
                  <a:lnTo>
                    <a:pt x="75" y="430"/>
                  </a:lnTo>
                  <a:lnTo>
                    <a:pt x="74" y="428"/>
                  </a:lnTo>
                  <a:lnTo>
                    <a:pt x="64" y="412"/>
                  </a:lnTo>
                  <a:lnTo>
                    <a:pt x="55" y="395"/>
                  </a:lnTo>
                  <a:lnTo>
                    <a:pt x="48" y="378"/>
                  </a:lnTo>
                  <a:lnTo>
                    <a:pt x="42" y="359"/>
                  </a:lnTo>
                  <a:lnTo>
                    <a:pt x="36" y="341"/>
                  </a:lnTo>
                  <a:lnTo>
                    <a:pt x="33" y="323"/>
                  </a:lnTo>
                  <a:lnTo>
                    <a:pt x="31" y="304"/>
                  </a:lnTo>
                  <a:lnTo>
                    <a:pt x="30" y="286"/>
                  </a:lnTo>
                  <a:lnTo>
                    <a:pt x="31" y="272"/>
                  </a:lnTo>
                  <a:lnTo>
                    <a:pt x="32" y="259"/>
                  </a:lnTo>
                  <a:lnTo>
                    <a:pt x="33" y="246"/>
                  </a:lnTo>
                  <a:lnTo>
                    <a:pt x="35" y="234"/>
                  </a:lnTo>
                  <a:lnTo>
                    <a:pt x="39" y="221"/>
                  </a:lnTo>
                  <a:lnTo>
                    <a:pt x="42" y="210"/>
                  </a:lnTo>
                  <a:lnTo>
                    <a:pt x="46" y="198"/>
                  </a:lnTo>
                  <a:lnTo>
                    <a:pt x="50" y="186"/>
                  </a:lnTo>
                  <a:lnTo>
                    <a:pt x="56" y="174"/>
                  </a:lnTo>
                  <a:lnTo>
                    <a:pt x="61" y="164"/>
                  </a:lnTo>
                  <a:lnTo>
                    <a:pt x="67" y="153"/>
                  </a:lnTo>
                  <a:lnTo>
                    <a:pt x="74" y="143"/>
                  </a:lnTo>
                  <a:lnTo>
                    <a:pt x="81" y="133"/>
                  </a:lnTo>
                  <a:lnTo>
                    <a:pt x="89" y="123"/>
                  </a:lnTo>
                  <a:lnTo>
                    <a:pt x="96" y="114"/>
                  </a:lnTo>
                  <a:lnTo>
                    <a:pt x="105" y="105"/>
                  </a:lnTo>
                  <a:lnTo>
                    <a:pt x="114" y="96"/>
                  </a:lnTo>
                  <a:lnTo>
                    <a:pt x="123" y="89"/>
                  </a:lnTo>
                  <a:lnTo>
                    <a:pt x="133" y="81"/>
                  </a:lnTo>
                  <a:lnTo>
                    <a:pt x="142" y="74"/>
                  </a:lnTo>
                  <a:lnTo>
                    <a:pt x="153" y="67"/>
                  </a:lnTo>
                  <a:lnTo>
                    <a:pt x="164" y="61"/>
                  </a:lnTo>
                  <a:lnTo>
                    <a:pt x="174" y="56"/>
                  </a:lnTo>
                  <a:lnTo>
                    <a:pt x="186" y="50"/>
                  </a:lnTo>
                  <a:lnTo>
                    <a:pt x="198" y="46"/>
                  </a:lnTo>
                  <a:lnTo>
                    <a:pt x="210" y="42"/>
                  </a:lnTo>
                  <a:lnTo>
                    <a:pt x="221" y="38"/>
                  </a:lnTo>
                  <a:lnTo>
                    <a:pt x="234" y="35"/>
                  </a:lnTo>
                  <a:lnTo>
                    <a:pt x="246" y="33"/>
                  </a:lnTo>
                  <a:lnTo>
                    <a:pt x="259" y="32"/>
                  </a:lnTo>
                  <a:lnTo>
                    <a:pt x="272" y="31"/>
                  </a:lnTo>
                  <a:lnTo>
                    <a:pt x="286" y="30"/>
                  </a:lnTo>
                  <a:lnTo>
                    <a:pt x="298" y="31"/>
                  </a:lnTo>
                  <a:lnTo>
                    <a:pt x="311" y="32"/>
                  </a:lnTo>
                  <a:lnTo>
                    <a:pt x="324" y="33"/>
                  </a:lnTo>
                  <a:lnTo>
                    <a:pt x="336" y="35"/>
                  </a:lnTo>
                  <a:lnTo>
                    <a:pt x="349" y="38"/>
                  </a:lnTo>
                  <a:lnTo>
                    <a:pt x="360" y="42"/>
                  </a:lnTo>
                  <a:lnTo>
                    <a:pt x="372" y="46"/>
                  </a:lnTo>
                  <a:lnTo>
                    <a:pt x="384" y="50"/>
                  </a:lnTo>
                  <a:lnTo>
                    <a:pt x="396" y="56"/>
                  </a:lnTo>
                  <a:lnTo>
                    <a:pt x="406" y="61"/>
                  </a:lnTo>
                  <a:lnTo>
                    <a:pt x="417" y="67"/>
                  </a:lnTo>
                  <a:lnTo>
                    <a:pt x="428" y="74"/>
                  </a:lnTo>
                  <a:lnTo>
                    <a:pt x="438" y="81"/>
                  </a:lnTo>
                  <a:lnTo>
                    <a:pt x="447" y="89"/>
                  </a:lnTo>
                  <a:lnTo>
                    <a:pt x="457" y="96"/>
                  </a:lnTo>
                  <a:lnTo>
                    <a:pt x="465" y="105"/>
                  </a:lnTo>
                  <a:lnTo>
                    <a:pt x="474" y="114"/>
                  </a:lnTo>
                  <a:lnTo>
                    <a:pt x="481" y="123"/>
                  </a:lnTo>
                  <a:lnTo>
                    <a:pt x="489" y="133"/>
                  </a:lnTo>
                  <a:lnTo>
                    <a:pt x="496" y="143"/>
                  </a:lnTo>
                  <a:lnTo>
                    <a:pt x="503" y="153"/>
                  </a:lnTo>
                  <a:lnTo>
                    <a:pt x="509" y="164"/>
                  </a:lnTo>
                  <a:lnTo>
                    <a:pt x="515" y="174"/>
                  </a:lnTo>
                  <a:lnTo>
                    <a:pt x="520" y="186"/>
                  </a:lnTo>
                  <a:lnTo>
                    <a:pt x="524" y="198"/>
                  </a:lnTo>
                  <a:lnTo>
                    <a:pt x="528" y="210"/>
                  </a:lnTo>
                  <a:lnTo>
                    <a:pt x="532" y="221"/>
                  </a:lnTo>
                  <a:lnTo>
                    <a:pt x="535" y="234"/>
                  </a:lnTo>
                  <a:lnTo>
                    <a:pt x="537" y="246"/>
                  </a:lnTo>
                  <a:lnTo>
                    <a:pt x="538" y="259"/>
                  </a:lnTo>
                  <a:lnTo>
                    <a:pt x="539" y="272"/>
                  </a:lnTo>
                  <a:lnTo>
                    <a:pt x="540" y="286"/>
                  </a:lnTo>
                  <a:lnTo>
                    <a:pt x="539" y="304"/>
                  </a:lnTo>
                  <a:lnTo>
                    <a:pt x="537" y="323"/>
                  </a:lnTo>
                  <a:lnTo>
                    <a:pt x="534" y="341"/>
                  </a:lnTo>
                  <a:lnTo>
                    <a:pt x="528" y="359"/>
                  </a:lnTo>
                  <a:lnTo>
                    <a:pt x="523" y="378"/>
                  </a:lnTo>
                  <a:lnTo>
                    <a:pt x="516" y="395"/>
                  </a:lnTo>
                  <a:lnTo>
                    <a:pt x="507" y="411"/>
                  </a:lnTo>
                  <a:lnTo>
                    <a:pt x="496" y="427"/>
                  </a:lnTo>
                  <a:lnTo>
                    <a:pt x="495" y="430"/>
                  </a:lnTo>
                  <a:lnTo>
                    <a:pt x="494" y="432"/>
                  </a:lnTo>
                  <a:lnTo>
                    <a:pt x="494" y="435"/>
                  </a:lnTo>
                  <a:lnTo>
                    <a:pt x="494" y="438"/>
                  </a:lnTo>
                  <a:lnTo>
                    <a:pt x="495" y="441"/>
                  </a:lnTo>
                  <a:lnTo>
                    <a:pt x="496" y="444"/>
                  </a:lnTo>
                  <a:lnTo>
                    <a:pt x="498" y="446"/>
                  </a:lnTo>
                  <a:lnTo>
                    <a:pt x="501" y="448"/>
                  </a:lnTo>
                  <a:lnTo>
                    <a:pt x="504" y="449"/>
                  </a:lnTo>
                  <a:lnTo>
                    <a:pt x="506" y="450"/>
                  </a:lnTo>
                  <a:lnTo>
                    <a:pt x="509" y="450"/>
                  </a:lnTo>
                  <a:lnTo>
                    <a:pt x="512" y="450"/>
                  </a:lnTo>
                  <a:lnTo>
                    <a:pt x="515" y="449"/>
                  </a:lnTo>
                  <a:lnTo>
                    <a:pt x="518" y="448"/>
                  </a:lnTo>
                  <a:lnTo>
                    <a:pt x="520" y="446"/>
                  </a:lnTo>
                  <a:lnTo>
                    <a:pt x="522" y="444"/>
                  </a:lnTo>
                  <a:lnTo>
                    <a:pt x="533" y="426"/>
                  </a:lnTo>
                  <a:lnTo>
                    <a:pt x="542" y="407"/>
                  </a:lnTo>
                  <a:lnTo>
                    <a:pt x="551" y="388"/>
                  </a:lnTo>
                  <a:lnTo>
                    <a:pt x="557" y="368"/>
                  </a:lnTo>
                  <a:lnTo>
                    <a:pt x="563" y="348"/>
                  </a:lnTo>
                  <a:lnTo>
                    <a:pt x="567" y="327"/>
                  </a:lnTo>
                  <a:lnTo>
                    <a:pt x="569" y="306"/>
                  </a:lnTo>
                  <a:lnTo>
                    <a:pt x="570" y="286"/>
                  </a:lnTo>
                  <a:lnTo>
                    <a:pt x="569" y="271"/>
                  </a:lnTo>
                  <a:lnTo>
                    <a:pt x="568" y="256"/>
                  </a:lnTo>
                  <a:lnTo>
                    <a:pt x="567" y="242"/>
                  </a:lnTo>
                  <a:lnTo>
                    <a:pt x="564" y="228"/>
                  </a:lnTo>
                  <a:lnTo>
                    <a:pt x="561" y="214"/>
                  </a:lnTo>
                  <a:lnTo>
                    <a:pt x="557" y="201"/>
                  </a:lnTo>
                  <a:lnTo>
                    <a:pt x="553" y="187"/>
                  </a:lnTo>
                  <a:lnTo>
                    <a:pt x="548" y="174"/>
                  </a:lnTo>
                  <a:lnTo>
                    <a:pt x="541" y="161"/>
                  </a:lnTo>
                  <a:lnTo>
                    <a:pt x="536" y="150"/>
                  </a:lnTo>
                  <a:lnTo>
                    <a:pt x="528" y="138"/>
                  </a:lnTo>
                  <a:lnTo>
                    <a:pt x="521" y="126"/>
                  </a:lnTo>
                  <a:lnTo>
                    <a:pt x="513" y="114"/>
                  </a:lnTo>
                  <a:lnTo>
                    <a:pt x="505" y="104"/>
                  </a:lnTo>
                  <a:lnTo>
                    <a:pt x="496" y="94"/>
                  </a:lnTo>
                  <a:lnTo>
                    <a:pt x="487" y="83"/>
                  </a:lnTo>
                  <a:lnTo>
                    <a:pt x="476" y="75"/>
                  </a:lnTo>
                  <a:lnTo>
                    <a:pt x="466" y="65"/>
                  </a:lnTo>
                  <a:lnTo>
                    <a:pt x="456" y="57"/>
                  </a:lnTo>
                  <a:lnTo>
                    <a:pt x="444" y="49"/>
                  </a:lnTo>
                  <a:lnTo>
                    <a:pt x="433" y="42"/>
                  </a:lnTo>
                  <a:lnTo>
                    <a:pt x="420" y="35"/>
                  </a:lnTo>
                  <a:lnTo>
                    <a:pt x="409" y="29"/>
                  </a:lnTo>
                  <a:lnTo>
                    <a:pt x="396" y="22"/>
                  </a:lnTo>
                  <a:lnTo>
                    <a:pt x="383" y="18"/>
                  </a:lnTo>
                  <a:lnTo>
                    <a:pt x="370" y="13"/>
                  </a:lnTo>
                  <a:lnTo>
                    <a:pt x="356" y="10"/>
                  </a:lnTo>
                  <a:lnTo>
                    <a:pt x="342" y="6"/>
                  </a:lnTo>
                  <a:lnTo>
                    <a:pt x="328" y="4"/>
                  </a:lnTo>
                  <a:lnTo>
                    <a:pt x="314" y="2"/>
                  </a:lnTo>
                  <a:lnTo>
                    <a:pt x="300" y="1"/>
                  </a:lnTo>
                  <a:lnTo>
                    <a:pt x="28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65" name="Google Shape;65;p8"/>
            <p:cNvSpPr/>
            <p:nvPr/>
          </p:nvSpPr>
          <p:spPr>
            <a:xfrm>
              <a:off x="4989513" y="4287838"/>
              <a:ext cx="85725" cy="55563"/>
            </a:xfrm>
            <a:custGeom>
              <a:rect b="b" l="l" r="r" t="t"/>
              <a:pathLst>
                <a:path extrusionOk="0" h="179" w="270">
                  <a:moveTo>
                    <a:pt x="247" y="178"/>
                  </a:moveTo>
                  <a:lnTo>
                    <a:pt x="249" y="179"/>
                  </a:lnTo>
                  <a:lnTo>
                    <a:pt x="251" y="179"/>
                  </a:lnTo>
                  <a:lnTo>
                    <a:pt x="256" y="178"/>
                  </a:lnTo>
                  <a:lnTo>
                    <a:pt x="261" y="176"/>
                  </a:lnTo>
                  <a:lnTo>
                    <a:pt x="264" y="173"/>
                  </a:lnTo>
                  <a:lnTo>
                    <a:pt x="266" y="168"/>
                  </a:lnTo>
                  <a:lnTo>
                    <a:pt x="267" y="160"/>
                  </a:lnTo>
                  <a:lnTo>
                    <a:pt x="269" y="152"/>
                  </a:lnTo>
                  <a:lnTo>
                    <a:pt x="269" y="143"/>
                  </a:lnTo>
                  <a:lnTo>
                    <a:pt x="270" y="135"/>
                  </a:lnTo>
                  <a:lnTo>
                    <a:pt x="269" y="121"/>
                  </a:lnTo>
                  <a:lnTo>
                    <a:pt x="267" y="107"/>
                  </a:lnTo>
                  <a:lnTo>
                    <a:pt x="264" y="94"/>
                  </a:lnTo>
                  <a:lnTo>
                    <a:pt x="260" y="82"/>
                  </a:lnTo>
                  <a:lnTo>
                    <a:pt x="253" y="70"/>
                  </a:lnTo>
                  <a:lnTo>
                    <a:pt x="247" y="59"/>
                  </a:lnTo>
                  <a:lnTo>
                    <a:pt x="239" y="49"/>
                  </a:lnTo>
                  <a:lnTo>
                    <a:pt x="231" y="39"/>
                  </a:lnTo>
                  <a:lnTo>
                    <a:pt x="221" y="30"/>
                  </a:lnTo>
                  <a:lnTo>
                    <a:pt x="210" y="22"/>
                  </a:lnTo>
                  <a:lnTo>
                    <a:pt x="200" y="16"/>
                  </a:lnTo>
                  <a:lnTo>
                    <a:pt x="188" y="9"/>
                  </a:lnTo>
                  <a:lnTo>
                    <a:pt x="175" y="5"/>
                  </a:lnTo>
                  <a:lnTo>
                    <a:pt x="162" y="2"/>
                  </a:lnTo>
                  <a:lnTo>
                    <a:pt x="148" y="0"/>
                  </a:lnTo>
                  <a:lnTo>
                    <a:pt x="136" y="0"/>
                  </a:lnTo>
                  <a:lnTo>
                    <a:pt x="122" y="0"/>
                  </a:lnTo>
                  <a:lnTo>
                    <a:pt x="108" y="2"/>
                  </a:lnTo>
                  <a:lnTo>
                    <a:pt x="95" y="5"/>
                  </a:lnTo>
                  <a:lnTo>
                    <a:pt x="83" y="9"/>
                  </a:lnTo>
                  <a:lnTo>
                    <a:pt x="71" y="16"/>
                  </a:lnTo>
                  <a:lnTo>
                    <a:pt x="60" y="22"/>
                  </a:lnTo>
                  <a:lnTo>
                    <a:pt x="49" y="30"/>
                  </a:lnTo>
                  <a:lnTo>
                    <a:pt x="39" y="39"/>
                  </a:lnTo>
                  <a:lnTo>
                    <a:pt x="31" y="49"/>
                  </a:lnTo>
                  <a:lnTo>
                    <a:pt x="23" y="59"/>
                  </a:lnTo>
                  <a:lnTo>
                    <a:pt x="17" y="70"/>
                  </a:lnTo>
                  <a:lnTo>
                    <a:pt x="10" y="82"/>
                  </a:lnTo>
                  <a:lnTo>
                    <a:pt x="6" y="94"/>
                  </a:lnTo>
                  <a:lnTo>
                    <a:pt x="3" y="107"/>
                  </a:lnTo>
                  <a:lnTo>
                    <a:pt x="1" y="121"/>
                  </a:lnTo>
                  <a:lnTo>
                    <a:pt x="0" y="135"/>
                  </a:lnTo>
                  <a:lnTo>
                    <a:pt x="1" y="151"/>
                  </a:lnTo>
                  <a:lnTo>
                    <a:pt x="4" y="167"/>
                  </a:lnTo>
                  <a:lnTo>
                    <a:pt x="5" y="169"/>
                  </a:lnTo>
                  <a:lnTo>
                    <a:pt x="6" y="172"/>
                  </a:lnTo>
                  <a:lnTo>
                    <a:pt x="8" y="174"/>
                  </a:lnTo>
                  <a:lnTo>
                    <a:pt x="10" y="175"/>
                  </a:lnTo>
                  <a:lnTo>
                    <a:pt x="14" y="176"/>
                  </a:lnTo>
                  <a:lnTo>
                    <a:pt x="16" y="177"/>
                  </a:lnTo>
                  <a:lnTo>
                    <a:pt x="19" y="177"/>
                  </a:lnTo>
                  <a:lnTo>
                    <a:pt x="22" y="177"/>
                  </a:lnTo>
                  <a:lnTo>
                    <a:pt x="25" y="176"/>
                  </a:lnTo>
                  <a:lnTo>
                    <a:pt x="28" y="174"/>
                  </a:lnTo>
                  <a:lnTo>
                    <a:pt x="30" y="173"/>
                  </a:lnTo>
                  <a:lnTo>
                    <a:pt x="32" y="171"/>
                  </a:lnTo>
                  <a:lnTo>
                    <a:pt x="33" y="168"/>
                  </a:lnTo>
                  <a:lnTo>
                    <a:pt x="34" y="164"/>
                  </a:lnTo>
                  <a:lnTo>
                    <a:pt x="34" y="162"/>
                  </a:lnTo>
                  <a:lnTo>
                    <a:pt x="33" y="159"/>
                  </a:lnTo>
                  <a:lnTo>
                    <a:pt x="31" y="146"/>
                  </a:lnTo>
                  <a:lnTo>
                    <a:pt x="30" y="135"/>
                  </a:lnTo>
                  <a:lnTo>
                    <a:pt x="31" y="124"/>
                  </a:lnTo>
                  <a:lnTo>
                    <a:pt x="32" y="113"/>
                  </a:lnTo>
                  <a:lnTo>
                    <a:pt x="35" y="104"/>
                  </a:lnTo>
                  <a:lnTo>
                    <a:pt x="38" y="93"/>
                  </a:lnTo>
                  <a:lnTo>
                    <a:pt x="43" y="84"/>
                  </a:lnTo>
                  <a:lnTo>
                    <a:pt x="48" y="76"/>
                  </a:lnTo>
                  <a:lnTo>
                    <a:pt x="54" y="67"/>
                  </a:lnTo>
                  <a:lnTo>
                    <a:pt x="61" y="60"/>
                  </a:lnTo>
                  <a:lnTo>
                    <a:pt x="68" y="53"/>
                  </a:lnTo>
                  <a:lnTo>
                    <a:pt x="77" y="47"/>
                  </a:lnTo>
                  <a:lnTo>
                    <a:pt x="85" y="41"/>
                  </a:lnTo>
                  <a:lnTo>
                    <a:pt x="94" y="37"/>
                  </a:lnTo>
                  <a:lnTo>
                    <a:pt x="104" y="34"/>
                  </a:lnTo>
                  <a:lnTo>
                    <a:pt x="114" y="32"/>
                  </a:lnTo>
                  <a:lnTo>
                    <a:pt x="125" y="30"/>
                  </a:lnTo>
                  <a:lnTo>
                    <a:pt x="136" y="30"/>
                  </a:lnTo>
                  <a:lnTo>
                    <a:pt x="146" y="30"/>
                  </a:lnTo>
                  <a:lnTo>
                    <a:pt x="156" y="32"/>
                  </a:lnTo>
                  <a:lnTo>
                    <a:pt x="167" y="34"/>
                  </a:lnTo>
                  <a:lnTo>
                    <a:pt x="176" y="37"/>
                  </a:lnTo>
                  <a:lnTo>
                    <a:pt x="185" y="41"/>
                  </a:lnTo>
                  <a:lnTo>
                    <a:pt x="193" y="47"/>
                  </a:lnTo>
                  <a:lnTo>
                    <a:pt x="202" y="53"/>
                  </a:lnTo>
                  <a:lnTo>
                    <a:pt x="209" y="60"/>
                  </a:lnTo>
                  <a:lnTo>
                    <a:pt x="216" y="67"/>
                  </a:lnTo>
                  <a:lnTo>
                    <a:pt x="222" y="76"/>
                  </a:lnTo>
                  <a:lnTo>
                    <a:pt x="228" y="84"/>
                  </a:lnTo>
                  <a:lnTo>
                    <a:pt x="232" y="94"/>
                  </a:lnTo>
                  <a:lnTo>
                    <a:pt x="235" y="104"/>
                  </a:lnTo>
                  <a:lnTo>
                    <a:pt x="238" y="113"/>
                  </a:lnTo>
                  <a:lnTo>
                    <a:pt x="239" y="124"/>
                  </a:lnTo>
                  <a:lnTo>
                    <a:pt x="240" y="135"/>
                  </a:lnTo>
                  <a:lnTo>
                    <a:pt x="239" y="147"/>
                  </a:lnTo>
                  <a:lnTo>
                    <a:pt x="236" y="160"/>
                  </a:lnTo>
                  <a:lnTo>
                    <a:pt x="236" y="163"/>
                  </a:lnTo>
                  <a:lnTo>
                    <a:pt x="236" y="167"/>
                  </a:lnTo>
                  <a:lnTo>
                    <a:pt x="237" y="170"/>
                  </a:lnTo>
                  <a:lnTo>
                    <a:pt x="238" y="172"/>
                  </a:lnTo>
                  <a:lnTo>
                    <a:pt x="240" y="174"/>
                  </a:lnTo>
                  <a:lnTo>
                    <a:pt x="243" y="176"/>
                  </a:lnTo>
                  <a:lnTo>
                    <a:pt x="245" y="178"/>
                  </a:lnTo>
                  <a:lnTo>
                    <a:pt x="247" y="17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grpSp>
        <p:nvGrpSpPr>
          <p:cNvPr id="66" name="Google Shape;66;p8"/>
          <p:cNvGrpSpPr/>
          <p:nvPr/>
        </p:nvGrpSpPr>
        <p:grpSpPr>
          <a:xfrm>
            <a:off x="5007677" y="1461745"/>
            <a:ext cx="403891" cy="417820"/>
            <a:chOff x="4894263" y="4191000"/>
            <a:chExt cx="276225" cy="285751"/>
          </a:xfrm>
        </p:grpSpPr>
        <p:sp>
          <p:nvSpPr>
            <p:cNvPr id="67" name="Google Shape;67;p8"/>
            <p:cNvSpPr/>
            <p:nvPr/>
          </p:nvSpPr>
          <p:spPr>
            <a:xfrm>
              <a:off x="4965700" y="4325938"/>
              <a:ext cx="133350" cy="150813"/>
            </a:xfrm>
            <a:custGeom>
              <a:rect b="b" l="l" r="r" t="t"/>
              <a:pathLst>
                <a:path extrusionOk="0" h="479" w="420">
                  <a:moveTo>
                    <a:pt x="239" y="347"/>
                  </a:moveTo>
                  <a:lnTo>
                    <a:pt x="307" y="307"/>
                  </a:lnTo>
                  <a:lnTo>
                    <a:pt x="367" y="423"/>
                  </a:lnTo>
                  <a:lnTo>
                    <a:pt x="239" y="347"/>
                  </a:lnTo>
                  <a:close/>
                  <a:moveTo>
                    <a:pt x="211" y="364"/>
                  </a:moveTo>
                  <a:lnTo>
                    <a:pt x="351" y="449"/>
                  </a:lnTo>
                  <a:lnTo>
                    <a:pt x="69" y="449"/>
                  </a:lnTo>
                  <a:lnTo>
                    <a:pt x="211" y="364"/>
                  </a:lnTo>
                  <a:close/>
                  <a:moveTo>
                    <a:pt x="181" y="347"/>
                  </a:moveTo>
                  <a:lnTo>
                    <a:pt x="53" y="423"/>
                  </a:lnTo>
                  <a:lnTo>
                    <a:pt x="114" y="307"/>
                  </a:lnTo>
                  <a:lnTo>
                    <a:pt x="181" y="347"/>
                  </a:lnTo>
                  <a:close/>
                  <a:moveTo>
                    <a:pt x="272" y="239"/>
                  </a:moveTo>
                  <a:lnTo>
                    <a:pt x="293" y="280"/>
                  </a:lnTo>
                  <a:lnTo>
                    <a:pt x="211" y="329"/>
                  </a:lnTo>
                  <a:lnTo>
                    <a:pt x="128" y="280"/>
                  </a:lnTo>
                  <a:lnTo>
                    <a:pt x="149" y="239"/>
                  </a:lnTo>
                  <a:lnTo>
                    <a:pt x="272" y="239"/>
                  </a:lnTo>
                  <a:close/>
                  <a:moveTo>
                    <a:pt x="211" y="121"/>
                  </a:moveTo>
                  <a:lnTo>
                    <a:pt x="256" y="209"/>
                  </a:lnTo>
                  <a:lnTo>
                    <a:pt x="165" y="209"/>
                  </a:lnTo>
                  <a:lnTo>
                    <a:pt x="211" y="121"/>
                  </a:lnTo>
                  <a:close/>
                  <a:moveTo>
                    <a:pt x="226" y="85"/>
                  </a:moveTo>
                  <a:lnTo>
                    <a:pt x="226" y="15"/>
                  </a:lnTo>
                  <a:lnTo>
                    <a:pt x="225" y="11"/>
                  </a:lnTo>
                  <a:lnTo>
                    <a:pt x="223" y="8"/>
                  </a:lnTo>
                  <a:lnTo>
                    <a:pt x="222" y="6"/>
                  </a:lnTo>
                  <a:lnTo>
                    <a:pt x="220" y="4"/>
                  </a:lnTo>
                  <a:lnTo>
                    <a:pt x="218" y="2"/>
                  </a:lnTo>
                  <a:lnTo>
                    <a:pt x="216" y="1"/>
                  </a:lnTo>
                  <a:lnTo>
                    <a:pt x="213" y="0"/>
                  </a:lnTo>
                  <a:lnTo>
                    <a:pt x="211" y="0"/>
                  </a:lnTo>
                  <a:lnTo>
                    <a:pt x="207" y="0"/>
                  </a:lnTo>
                  <a:lnTo>
                    <a:pt x="204" y="1"/>
                  </a:lnTo>
                  <a:lnTo>
                    <a:pt x="202" y="2"/>
                  </a:lnTo>
                  <a:lnTo>
                    <a:pt x="200" y="4"/>
                  </a:lnTo>
                  <a:lnTo>
                    <a:pt x="198" y="6"/>
                  </a:lnTo>
                  <a:lnTo>
                    <a:pt x="197" y="8"/>
                  </a:lnTo>
                  <a:lnTo>
                    <a:pt x="196" y="11"/>
                  </a:lnTo>
                  <a:lnTo>
                    <a:pt x="196" y="15"/>
                  </a:lnTo>
                  <a:lnTo>
                    <a:pt x="196" y="85"/>
                  </a:lnTo>
                  <a:lnTo>
                    <a:pt x="2" y="456"/>
                  </a:lnTo>
                  <a:lnTo>
                    <a:pt x="1" y="461"/>
                  </a:lnTo>
                  <a:lnTo>
                    <a:pt x="0" y="464"/>
                  </a:lnTo>
                  <a:lnTo>
                    <a:pt x="1" y="468"/>
                  </a:lnTo>
                  <a:lnTo>
                    <a:pt x="2" y="471"/>
                  </a:lnTo>
                  <a:lnTo>
                    <a:pt x="5" y="475"/>
                  </a:lnTo>
                  <a:lnTo>
                    <a:pt x="8" y="477"/>
                  </a:lnTo>
                  <a:lnTo>
                    <a:pt x="12" y="478"/>
                  </a:lnTo>
                  <a:lnTo>
                    <a:pt x="15" y="479"/>
                  </a:lnTo>
                  <a:lnTo>
                    <a:pt x="405" y="479"/>
                  </a:lnTo>
                  <a:lnTo>
                    <a:pt x="409" y="478"/>
                  </a:lnTo>
                  <a:lnTo>
                    <a:pt x="413" y="477"/>
                  </a:lnTo>
                  <a:lnTo>
                    <a:pt x="415" y="475"/>
                  </a:lnTo>
                  <a:lnTo>
                    <a:pt x="418" y="471"/>
                  </a:lnTo>
                  <a:lnTo>
                    <a:pt x="419" y="468"/>
                  </a:lnTo>
                  <a:lnTo>
                    <a:pt x="420" y="464"/>
                  </a:lnTo>
                  <a:lnTo>
                    <a:pt x="419" y="461"/>
                  </a:lnTo>
                  <a:lnTo>
                    <a:pt x="418" y="456"/>
                  </a:lnTo>
                  <a:lnTo>
                    <a:pt x="226" y="8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68" name="Google Shape;68;p8"/>
            <p:cNvSpPr/>
            <p:nvPr/>
          </p:nvSpPr>
          <p:spPr>
            <a:xfrm>
              <a:off x="4894263" y="4191000"/>
              <a:ext cx="276225" cy="246063"/>
            </a:xfrm>
            <a:custGeom>
              <a:rect b="b" l="l" r="r" t="t"/>
              <a:pathLst>
                <a:path extrusionOk="0" h="771" w="870">
                  <a:moveTo>
                    <a:pt x="436" y="0"/>
                  </a:moveTo>
                  <a:lnTo>
                    <a:pt x="413" y="1"/>
                  </a:lnTo>
                  <a:lnTo>
                    <a:pt x="391" y="2"/>
                  </a:lnTo>
                  <a:lnTo>
                    <a:pt x="369" y="5"/>
                  </a:lnTo>
                  <a:lnTo>
                    <a:pt x="348" y="10"/>
                  </a:lnTo>
                  <a:lnTo>
                    <a:pt x="327" y="14"/>
                  </a:lnTo>
                  <a:lnTo>
                    <a:pt x="306" y="20"/>
                  </a:lnTo>
                  <a:lnTo>
                    <a:pt x="286" y="27"/>
                  </a:lnTo>
                  <a:lnTo>
                    <a:pt x="267" y="34"/>
                  </a:lnTo>
                  <a:lnTo>
                    <a:pt x="247" y="43"/>
                  </a:lnTo>
                  <a:lnTo>
                    <a:pt x="228" y="53"/>
                  </a:lnTo>
                  <a:lnTo>
                    <a:pt x="210" y="63"/>
                  </a:lnTo>
                  <a:lnTo>
                    <a:pt x="193" y="75"/>
                  </a:lnTo>
                  <a:lnTo>
                    <a:pt x="176" y="87"/>
                  </a:lnTo>
                  <a:lnTo>
                    <a:pt x="159" y="100"/>
                  </a:lnTo>
                  <a:lnTo>
                    <a:pt x="144" y="114"/>
                  </a:lnTo>
                  <a:lnTo>
                    <a:pt x="128" y="127"/>
                  </a:lnTo>
                  <a:lnTo>
                    <a:pt x="114" y="143"/>
                  </a:lnTo>
                  <a:lnTo>
                    <a:pt x="100" y="158"/>
                  </a:lnTo>
                  <a:lnTo>
                    <a:pt x="87" y="176"/>
                  </a:lnTo>
                  <a:lnTo>
                    <a:pt x="75" y="193"/>
                  </a:lnTo>
                  <a:lnTo>
                    <a:pt x="63" y="210"/>
                  </a:lnTo>
                  <a:lnTo>
                    <a:pt x="53" y="228"/>
                  </a:lnTo>
                  <a:lnTo>
                    <a:pt x="43" y="247"/>
                  </a:lnTo>
                  <a:lnTo>
                    <a:pt x="34" y="267"/>
                  </a:lnTo>
                  <a:lnTo>
                    <a:pt x="27" y="286"/>
                  </a:lnTo>
                  <a:lnTo>
                    <a:pt x="21" y="306"/>
                  </a:lnTo>
                  <a:lnTo>
                    <a:pt x="14" y="326"/>
                  </a:lnTo>
                  <a:lnTo>
                    <a:pt x="10" y="348"/>
                  </a:lnTo>
                  <a:lnTo>
                    <a:pt x="6" y="369"/>
                  </a:lnTo>
                  <a:lnTo>
                    <a:pt x="2" y="391"/>
                  </a:lnTo>
                  <a:lnTo>
                    <a:pt x="1" y="413"/>
                  </a:lnTo>
                  <a:lnTo>
                    <a:pt x="0" y="436"/>
                  </a:lnTo>
                  <a:lnTo>
                    <a:pt x="1" y="459"/>
                  </a:lnTo>
                  <a:lnTo>
                    <a:pt x="3" y="483"/>
                  </a:lnTo>
                  <a:lnTo>
                    <a:pt x="7" y="506"/>
                  </a:lnTo>
                  <a:lnTo>
                    <a:pt x="11" y="530"/>
                  </a:lnTo>
                  <a:lnTo>
                    <a:pt x="16" y="552"/>
                  </a:lnTo>
                  <a:lnTo>
                    <a:pt x="24" y="575"/>
                  </a:lnTo>
                  <a:lnTo>
                    <a:pt x="31" y="597"/>
                  </a:lnTo>
                  <a:lnTo>
                    <a:pt x="41" y="618"/>
                  </a:lnTo>
                  <a:lnTo>
                    <a:pt x="52" y="640"/>
                  </a:lnTo>
                  <a:lnTo>
                    <a:pt x="63" y="660"/>
                  </a:lnTo>
                  <a:lnTo>
                    <a:pt x="76" y="679"/>
                  </a:lnTo>
                  <a:lnTo>
                    <a:pt x="89" y="699"/>
                  </a:lnTo>
                  <a:lnTo>
                    <a:pt x="104" y="717"/>
                  </a:lnTo>
                  <a:lnTo>
                    <a:pt x="120" y="735"/>
                  </a:lnTo>
                  <a:lnTo>
                    <a:pt x="137" y="751"/>
                  </a:lnTo>
                  <a:lnTo>
                    <a:pt x="155" y="767"/>
                  </a:lnTo>
                  <a:lnTo>
                    <a:pt x="160" y="770"/>
                  </a:lnTo>
                  <a:lnTo>
                    <a:pt x="165" y="771"/>
                  </a:lnTo>
                  <a:lnTo>
                    <a:pt x="168" y="770"/>
                  </a:lnTo>
                  <a:lnTo>
                    <a:pt x="171" y="769"/>
                  </a:lnTo>
                  <a:lnTo>
                    <a:pt x="174" y="768"/>
                  </a:lnTo>
                  <a:lnTo>
                    <a:pt x="176" y="766"/>
                  </a:lnTo>
                  <a:lnTo>
                    <a:pt x="178" y="763"/>
                  </a:lnTo>
                  <a:lnTo>
                    <a:pt x="179" y="761"/>
                  </a:lnTo>
                  <a:lnTo>
                    <a:pt x="180" y="758"/>
                  </a:lnTo>
                  <a:lnTo>
                    <a:pt x="180" y="754"/>
                  </a:lnTo>
                  <a:lnTo>
                    <a:pt x="179" y="752"/>
                  </a:lnTo>
                  <a:lnTo>
                    <a:pt x="178" y="749"/>
                  </a:lnTo>
                  <a:lnTo>
                    <a:pt x="177" y="747"/>
                  </a:lnTo>
                  <a:lnTo>
                    <a:pt x="175" y="745"/>
                  </a:lnTo>
                  <a:lnTo>
                    <a:pt x="157" y="730"/>
                  </a:lnTo>
                  <a:lnTo>
                    <a:pt x="143" y="714"/>
                  </a:lnTo>
                  <a:lnTo>
                    <a:pt x="128" y="698"/>
                  </a:lnTo>
                  <a:lnTo>
                    <a:pt x="114" y="680"/>
                  </a:lnTo>
                  <a:lnTo>
                    <a:pt x="101" y="662"/>
                  </a:lnTo>
                  <a:lnTo>
                    <a:pt x="89" y="644"/>
                  </a:lnTo>
                  <a:lnTo>
                    <a:pt x="78" y="625"/>
                  </a:lnTo>
                  <a:lnTo>
                    <a:pt x="69" y="606"/>
                  </a:lnTo>
                  <a:lnTo>
                    <a:pt x="59" y="585"/>
                  </a:lnTo>
                  <a:lnTo>
                    <a:pt x="52" y="565"/>
                  </a:lnTo>
                  <a:lnTo>
                    <a:pt x="45" y="545"/>
                  </a:lnTo>
                  <a:lnTo>
                    <a:pt x="40" y="523"/>
                  </a:lnTo>
                  <a:lnTo>
                    <a:pt x="36" y="502"/>
                  </a:lnTo>
                  <a:lnTo>
                    <a:pt x="33" y="479"/>
                  </a:lnTo>
                  <a:lnTo>
                    <a:pt x="31" y="457"/>
                  </a:lnTo>
                  <a:lnTo>
                    <a:pt x="30" y="436"/>
                  </a:lnTo>
                  <a:lnTo>
                    <a:pt x="31" y="414"/>
                  </a:lnTo>
                  <a:lnTo>
                    <a:pt x="32" y="394"/>
                  </a:lnTo>
                  <a:lnTo>
                    <a:pt x="36" y="373"/>
                  </a:lnTo>
                  <a:lnTo>
                    <a:pt x="39" y="353"/>
                  </a:lnTo>
                  <a:lnTo>
                    <a:pt x="43" y="334"/>
                  </a:lnTo>
                  <a:lnTo>
                    <a:pt x="48" y="315"/>
                  </a:lnTo>
                  <a:lnTo>
                    <a:pt x="55" y="296"/>
                  </a:lnTo>
                  <a:lnTo>
                    <a:pt x="62" y="278"/>
                  </a:lnTo>
                  <a:lnTo>
                    <a:pt x="71" y="260"/>
                  </a:lnTo>
                  <a:lnTo>
                    <a:pt x="79" y="242"/>
                  </a:lnTo>
                  <a:lnTo>
                    <a:pt x="89" y="226"/>
                  </a:lnTo>
                  <a:lnTo>
                    <a:pt x="100" y="209"/>
                  </a:lnTo>
                  <a:lnTo>
                    <a:pt x="111" y="193"/>
                  </a:lnTo>
                  <a:lnTo>
                    <a:pt x="123" y="178"/>
                  </a:lnTo>
                  <a:lnTo>
                    <a:pt x="136" y="163"/>
                  </a:lnTo>
                  <a:lnTo>
                    <a:pt x="149" y="149"/>
                  </a:lnTo>
                  <a:lnTo>
                    <a:pt x="163" y="136"/>
                  </a:lnTo>
                  <a:lnTo>
                    <a:pt x="178" y="123"/>
                  </a:lnTo>
                  <a:lnTo>
                    <a:pt x="193" y="111"/>
                  </a:lnTo>
                  <a:lnTo>
                    <a:pt x="209" y="100"/>
                  </a:lnTo>
                  <a:lnTo>
                    <a:pt x="226" y="89"/>
                  </a:lnTo>
                  <a:lnTo>
                    <a:pt x="242" y="79"/>
                  </a:lnTo>
                  <a:lnTo>
                    <a:pt x="260" y="71"/>
                  </a:lnTo>
                  <a:lnTo>
                    <a:pt x="277" y="62"/>
                  </a:lnTo>
                  <a:lnTo>
                    <a:pt x="297" y="55"/>
                  </a:lnTo>
                  <a:lnTo>
                    <a:pt x="315" y="48"/>
                  </a:lnTo>
                  <a:lnTo>
                    <a:pt x="334" y="43"/>
                  </a:lnTo>
                  <a:lnTo>
                    <a:pt x="353" y="39"/>
                  </a:lnTo>
                  <a:lnTo>
                    <a:pt x="374" y="35"/>
                  </a:lnTo>
                  <a:lnTo>
                    <a:pt x="394" y="32"/>
                  </a:lnTo>
                  <a:lnTo>
                    <a:pt x="414" y="31"/>
                  </a:lnTo>
                  <a:lnTo>
                    <a:pt x="436" y="30"/>
                  </a:lnTo>
                  <a:lnTo>
                    <a:pt x="456" y="31"/>
                  </a:lnTo>
                  <a:lnTo>
                    <a:pt x="476" y="32"/>
                  </a:lnTo>
                  <a:lnTo>
                    <a:pt x="497" y="35"/>
                  </a:lnTo>
                  <a:lnTo>
                    <a:pt x="517" y="39"/>
                  </a:lnTo>
                  <a:lnTo>
                    <a:pt x="536" y="43"/>
                  </a:lnTo>
                  <a:lnTo>
                    <a:pt x="555" y="48"/>
                  </a:lnTo>
                  <a:lnTo>
                    <a:pt x="574" y="55"/>
                  </a:lnTo>
                  <a:lnTo>
                    <a:pt x="593" y="62"/>
                  </a:lnTo>
                  <a:lnTo>
                    <a:pt x="610" y="71"/>
                  </a:lnTo>
                  <a:lnTo>
                    <a:pt x="628" y="79"/>
                  </a:lnTo>
                  <a:lnTo>
                    <a:pt x="645" y="89"/>
                  </a:lnTo>
                  <a:lnTo>
                    <a:pt x="661" y="100"/>
                  </a:lnTo>
                  <a:lnTo>
                    <a:pt x="677" y="111"/>
                  </a:lnTo>
                  <a:lnTo>
                    <a:pt x="692" y="123"/>
                  </a:lnTo>
                  <a:lnTo>
                    <a:pt x="707" y="136"/>
                  </a:lnTo>
                  <a:lnTo>
                    <a:pt x="721" y="149"/>
                  </a:lnTo>
                  <a:lnTo>
                    <a:pt x="734" y="163"/>
                  </a:lnTo>
                  <a:lnTo>
                    <a:pt x="747" y="178"/>
                  </a:lnTo>
                  <a:lnTo>
                    <a:pt x="760" y="193"/>
                  </a:lnTo>
                  <a:lnTo>
                    <a:pt x="770" y="209"/>
                  </a:lnTo>
                  <a:lnTo>
                    <a:pt x="781" y="226"/>
                  </a:lnTo>
                  <a:lnTo>
                    <a:pt x="791" y="242"/>
                  </a:lnTo>
                  <a:lnTo>
                    <a:pt x="799" y="260"/>
                  </a:lnTo>
                  <a:lnTo>
                    <a:pt x="808" y="278"/>
                  </a:lnTo>
                  <a:lnTo>
                    <a:pt x="815" y="296"/>
                  </a:lnTo>
                  <a:lnTo>
                    <a:pt x="822" y="315"/>
                  </a:lnTo>
                  <a:lnTo>
                    <a:pt x="827" y="334"/>
                  </a:lnTo>
                  <a:lnTo>
                    <a:pt x="831" y="354"/>
                  </a:lnTo>
                  <a:lnTo>
                    <a:pt x="835" y="373"/>
                  </a:lnTo>
                  <a:lnTo>
                    <a:pt x="838" y="394"/>
                  </a:lnTo>
                  <a:lnTo>
                    <a:pt x="839" y="414"/>
                  </a:lnTo>
                  <a:lnTo>
                    <a:pt x="840" y="436"/>
                  </a:lnTo>
                  <a:lnTo>
                    <a:pt x="839" y="457"/>
                  </a:lnTo>
                  <a:lnTo>
                    <a:pt x="838" y="479"/>
                  </a:lnTo>
                  <a:lnTo>
                    <a:pt x="835" y="502"/>
                  </a:lnTo>
                  <a:lnTo>
                    <a:pt x="830" y="523"/>
                  </a:lnTo>
                  <a:lnTo>
                    <a:pt x="825" y="545"/>
                  </a:lnTo>
                  <a:lnTo>
                    <a:pt x="819" y="565"/>
                  </a:lnTo>
                  <a:lnTo>
                    <a:pt x="811" y="585"/>
                  </a:lnTo>
                  <a:lnTo>
                    <a:pt x="803" y="606"/>
                  </a:lnTo>
                  <a:lnTo>
                    <a:pt x="793" y="625"/>
                  </a:lnTo>
                  <a:lnTo>
                    <a:pt x="782" y="644"/>
                  </a:lnTo>
                  <a:lnTo>
                    <a:pt x="770" y="662"/>
                  </a:lnTo>
                  <a:lnTo>
                    <a:pt x="758" y="680"/>
                  </a:lnTo>
                  <a:lnTo>
                    <a:pt x="744" y="698"/>
                  </a:lnTo>
                  <a:lnTo>
                    <a:pt x="729" y="714"/>
                  </a:lnTo>
                  <a:lnTo>
                    <a:pt x="713" y="730"/>
                  </a:lnTo>
                  <a:lnTo>
                    <a:pt x="697" y="745"/>
                  </a:lnTo>
                  <a:lnTo>
                    <a:pt x="694" y="747"/>
                  </a:lnTo>
                  <a:lnTo>
                    <a:pt x="692" y="749"/>
                  </a:lnTo>
                  <a:lnTo>
                    <a:pt x="691" y="752"/>
                  </a:lnTo>
                  <a:lnTo>
                    <a:pt x="691" y="754"/>
                  </a:lnTo>
                  <a:lnTo>
                    <a:pt x="691" y="758"/>
                  </a:lnTo>
                  <a:lnTo>
                    <a:pt x="691" y="761"/>
                  </a:lnTo>
                  <a:lnTo>
                    <a:pt x="692" y="763"/>
                  </a:lnTo>
                  <a:lnTo>
                    <a:pt x="694" y="765"/>
                  </a:lnTo>
                  <a:lnTo>
                    <a:pt x="697" y="767"/>
                  </a:lnTo>
                  <a:lnTo>
                    <a:pt x="699" y="769"/>
                  </a:lnTo>
                  <a:lnTo>
                    <a:pt x="702" y="770"/>
                  </a:lnTo>
                  <a:lnTo>
                    <a:pt x="704" y="770"/>
                  </a:lnTo>
                  <a:lnTo>
                    <a:pt x="707" y="770"/>
                  </a:lnTo>
                  <a:lnTo>
                    <a:pt x="711" y="770"/>
                  </a:lnTo>
                  <a:lnTo>
                    <a:pt x="713" y="769"/>
                  </a:lnTo>
                  <a:lnTo>
                    <a:pt x="716" y="767"/>
                  </a:lnTo>
                  <a:lnTo>
                    <a:pt x="733" y="751"/>
                  </a:lnTo>
                  <a:lnTo>
                    <a:pt x="750" y="734"/>
                  </a:lnTo>
                  <a:lnTo>
                    <a:pt x="766" y="717"/>
                  </a:lnTo>
                  <a:lnTo>
                    <a:pt x="781" y="699"/>
                  </a:lnTo>
                  <a:lnTo>
                    <a:pt x="795" y="679"/>
                  </a:lnTo>
                  <a:lnTo>
                    <a:pt x="808" y="659"/>
                  </a:lnTo>
                  <a:lnTo>
                    <a:pt x="819" y="639"/>
                  </a:lnTo>
                  <a:lnTo>
                    <a:pt x="829" y="618"/>
                  </a:lnTo>
                  <a:lnTo>
                    <a:pt x="839" y="597"/>
                  </a:lnTo>
                  <a:lnTo>
                    <a:pt x="846" y="575"/>
                  </a:lnTo>
                  <a:lnTo>
                    <a:pt x="854" y="552"/>
                  </a:lnTo>
                  <a:lnTo>
                    <a:pt x="859" y="530"/>
                  </a:lnTo>
                  <a:lnTo>
                    <a:pt x="863" y="506"/>
                  </a:lnTo>
                  <a:lnTo>
                    <a:pt x="867" y="483"/>
                  </a:lnTo>
                  <a:lnTo>
                    <a:pt x="869" y="459"/>
                  </a:lnTo>
                  <a:lnTo>
                    <a:pt x="870" y="436"/>
                  </a:lnTo>
                  <a:lnTo>
                    <a:pt x="869" y="413"/>
                  </a:lnTo>
                  <a:lnTo>
                    <a:pt x="868" y="391"/>
                  </a:lnTo>
                  <a:lnTo>
                    <a:pt x="865" y="369"/>
                  </a:lnTo>
                  <a:lnTo>
                    <a:pt x="861" y="348"/>
                  </a:lnTo>
                  <a:lnTo>
                    <a:pt x="856" y="326"/>
                  </a:lnTo>
                  <a:lnTo>
                    <a:pt x="851" y="306"/>
                  </a:lnTo>
                  <a:lnTo>
                    <a:pt x="843" y="286"/>
                  </a:lnTo>
                  <a:lnTo>
                    <a:pt x="836" y="267"/>
                  </a:lnTo>
                  <a:lnTo>
                    <a:pt x="827" y="247"/>
                  </a:lnTo>
                  <a:lnTo>
                    <a:pt x="817" y="228"/>
                  </a:lnTo>
                  <a:lnTo>
                    <a:pt x="807" y="210"/>
                  </a:lnTo>
                  <a:lnTo>
                    <a:pt x="795" y="193"/>
                  </a:lnTo>
                  <a:lnTo>
                    <a:pt x="783" y="176"/>
                  </a:lnTo>
                  <a:lnTo>
                    <a:pt x="770" y="158"/>
                  </a:lnTo>
                  <a:lnTo>
                    <a:pt x="757" y="143"/>
                  </a:lnTo>
                  <a:lnTo>
                    <a:pt x="743" y="127"/>
                  </a:lnTo>
                  <a:lnTo>
                    <a:pt x="728" y="114"/>
                  </a:lnTo>
                  <a:lnTo>
                    <a:pt x="712" y="100"/>
                  </a:lnTo>
                  <a:lnTo>
                    <a:pt x="694" y="87"/>
                  </a:lnTo>
                  <a:lnTo>
                    <a:pt x="678" y="75"/>
                  </a:lnTo>
                  <a:lnTo>
                    <a:pt x="660" y="63"/>
                  </a:lnTo>
                  <a:lnTo>
                    <a:pt x="642" y="53"/>
                  </a:lnTo>
                  <a:lnTo>
                    <a:pt x="624" y="43"/>
                  </a:lnTo>
                  <a:lnTo>
                    <a:pt x="605" y="34"/>
                  </a:lnTo>
                  <a:lnTo>
                    <a:pt x="584" y="27"/>
                  </a:lnTo>
                  <a:lnTo>
                    <a:pt x="564" y="20"/>
                  </a:lnTo>
                  <a:lnTo>
                    <a:pt x="544" y="14"/>
                  </a:lnTo>
                  <a:lnTo>
                    <a:pt x="522" y="10"/>
                  </a:lnTo>
                  <a:lnTo>
                    <a:pt x="501" y="5"/>
                  </a:lnTo>
                  <a:lnTo>
                    <a:pt x="479" y="2"/>
                  </a:lnTo>
                  <a:lnTo>
                    <a:pt x="457" y="1"/>
                  </a:lnTo>
                  <a:lnTo>
                    <a:pt x="43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69" name="Google Shape;69;p8"/>
            <p:cNvSpPr/>
            <p:nvPr/>
          </p:nvSpPr>
          <p:spPr>
            <a:xfrm>
              <a:off x="4941888" y="4238625"/>
              <a:ext cx="180975" cy="144463"/>
            </a:xfrm>
            <a:custGeom>
              <a:rect b="b" l="l" r="r" t="t"/>
              <a:pathLst>
                <a:path extrusionOk="0" h="451" w="570">
                  <a:moveTo>
                    <a:pt x="286" y="0"/>
                  </a:moveTo>
                  <a:lnTo>
                    <a:pt x="271" y="1"/>
                  </a:lnTo>
                  <a:lnTo>
                    <a:pt x="256" y="2"/>
                  </a:lnTo>
                  <a:lnTo>
                    <a:pt x="242" y="4"/>
                  </a:lnTo>
                  <a:lnTo>
                    <a:pt x="228" y="6"/>
                  </a:lnTo>
                  <a:lnTo>
                    <a:pt x="214" y="10"/>
                  </a:lnTo>
                  <a:lnTo>
                    <a:pt x="200" y="13"/>
                  </a:lnTo>
                  <a:lnTo>
                    <a:pt x="187" y="18"/>
                  </a:lnTo>
                  <a:lnTo>
                    <a:pt x="174" y="22"/>
                  </a:lnTo>
                  <a:lnTo>
                    <a:pt x="162" y="29"/>
                  </a:lnTo>
                  <a:lnTo>
                    <a:pt x="150" y="35"/>
                  </a:lnTo>
                  <a:lnTo>
                    <a:pt x="138" y="42"/>
                  </a:lnTo>
                  <a:lnTo>
                    <a:pt x="126" y="49"/>
                  </a:lnTo>
                  <a:lnTo>
                    <a:pt x="114" y="57"/>
                  </a:lnTo>
                  <a:lnTo>
                    <a:pt x="104" y="65"/>
                  </a:lnTo>
                  <a:lnTo>
                    <a:pt x="94" y="75"/>
                  </a:lnTo>
                  <a:lnTo>
                    <a:pt x="83" y="84"/>
                  </a:lnTo>
                  <a:lnTo>
                    <a:pt x="75" y="94"/>
                  </a:lnTo>
                  <a:lnTo>
                    <a:pt x="65" y="104"/>
                  </a:lnTo>
                  <a:lnTo>
                    <a:pt x="57" y="114"/>
                  </a:lnTo>
                  <a:lnTo>
                    <a:pt x="49" y="126"/>
                  </a:lnTo>
                  <a:lnTo>
                    <a:pt x="42" y="138"/>
                  </a:lnTo>
                  <a:lnTo>
                    <a:pt x="35" y="150"/>
                  </a:lnTo>
                  <a:lnTo>
                    <a:pt x="29" y="161"/>
                  </a:lnTo>
                  <a:lnTo>
                    <a:pt x="22" y="174"/>
                  </a:lnTo>
                  <a:lnTo>
                    <a:pt x="18" y="187"/>
                  </a:lnTo>
                  <a:lnTo>
                    <a:pt x="13" y="201"/>
                  </a:lnTo>
                  <a:lnTo>
                    <a:pt x="10" y="214"/>
                  </a:lnTo>
                  <a:lnTo>
                    <a:pt x="6" y="228"/>
                  </a:lnTo>
                  <a:lnTo>
                    <a:pt x="3" y="242"/>
                  </a:lnTo>
                  <a:lnTo>
                    <a:pt x="2" y="256"/>
                  </a:lnTo>
                  <a:lnTo>
                    <a:pt x="1" y="271"/>
                  </a:lnTo>
                  <a:lnTo>
                    <a:pt x="0" y="286"/>
                  </a:lnTo>
                  <a:lnTo>
                    <a:pt x="1" y="307"/>
                  </a:lnTo>
                  <a:lnTo>
                    <a:pt x="3" y="327"/>
                  </a:lnTo>
                  <a:lnTo>
                    <a:pt x="7" y="349"/>
                  </a:lnTo>
                  <a:lnTo>
                    <a:pt x="13" y="369"/>
                  </a:lnTo>
                  <a:lnTo>
                    <a:pt x="19" y="388"/>
                  </a:lnTo>
                  <a:lnTo>
                    <a:pt x="28" y="407"/>
                  </a:lnTo>
                  <a:lnTo>
                    <a:pt x="37" y="427"/>
                  </a:lnTo>
                  <a:lnTo>
                    <a:pt x="49" y="444"/>
                  </a:lnTo>
                  <a:lnTo>
                    <a:pt x="51" y="447"/>
                  </a:lnTo>
                  <a:lnTo>
                    <a:pt x="55" y="449"/>
                  </a:lnTo>
                  <a:lnTo>
                    <a:pt x="58" y="450"/>
                  </a:lnTo>
                  <a:lnTo>
                    <a:pt x="61" y="451"/>
                  </a:lnTo>
                  <a:lnTo>
                    <a:pt x="66" y="450"/>
                  </a:lnTo>
                  <a:lnTo>
                    <a:pt x="70" y="448"/>
                  </a:lnTo>
                  <a:lnTo>
                    <a:pt x="72" y="446"/>
                  </a:lnTo>
                  <a:lnTo>
                    <a:pt x="74" y="444"/>
                  </a:lnTo>
                  <a:lnTo>
                    <a:pt x="75" y="442"/>
                  </a:lnTo>
                  <a:lnTo>
                    <a:pt x="76" y="438"/>
                  </a:lnTo>
                  <a:lnTo>
                    <a:pt x="76" y="436"/>
                  </a:lnTo>
                  <a:lnTo>
                    <a:pt x="76" y="433"/>
                  </a:lnTo>
                  <a:lnTo>
                    <a:pt x="75" y="430"/>
                  </a:lnTo>
                  <a:lnTo>
                    <a:pt x="74" y="428"/>
                  </a:lnTo>
                  <a:lnTo>
                    <a:pt x="64" y="412"/>
                  </a:lnTo>
                  <a:lnTo>
                    <a:pt x="55" y="395"/>
                  </a:lnTo>
                  <a:lnTo>
                    <a:pt x="48" y="378"/>
                  </a:lnTo>
                  <a:lnTo>
                    <a:pt x="42" y="359"/>
                  </a:lnTo>
                  <a:lnTo>
                    <a:pt x="36" y="341"/>
                  </a:lnTo>
                  <a:lnTo>
                    <a:pt x="33" y="323"/>
                  </a:lnTo>
                  <a:lnTo>
                    <a:pt x="31" y="304"/>
                  </a:lnTo>
                  <a:lnTo>
                    <a:pt x="30" y="286"/>
                  </a:lnTo>
                  <a:lnTo>
                    <a:pt x="31" y="272"/>
                  </a:lnTo>
                  <a:lnTo>
                    <a:pt x="32" y="259"/>
                  </a:lnTo>
                  <a:lnTo>
                    <a:pt x="33" y="246"/>
                  </a:lnTo>
                  <a:lnTo>
                    <a:pt x="35" y="234"/>
                  </a:lnTo>
                  <a:lnTo>
                    <a:pt x="39" y="221"/>
                  </a:lnTo>
                  <a:lnTo>
                    <a:pt x="42" y="210"/>
                  </a:lnTo>
                  <a:lnTo>
                    <a:pt x="46" y="198"/>
                  </a:lnTo>
                  <a:lnTo>
                    <a:pt x="50" y="186"/>
                  </a:lnTo>
                  <a:lnTo>
                    <a:pt x="56" y="174"/>
                  </a:lnTo>
                  <a:lnTo>
                    <a:pt x="61" y="164"/>
                  </a:lnTo>
                  <a:lnTo>
                    <a:pt x="67" y="153"/>
                  </a:lnTo>
                  <a:lnTo>
                    <a:pt x="74" y="143"/>
                  </a:lnTo>
                  <a:lnTo>
                    <a:pt x="81" y="133"/>
                  </a:lnTo>
                  <a:lnTo>
                    <a:pt x="89" y="123"/>
                  </a:lnTo>
                  <a:lnTo>
                    <a:pt x="96" y="114"/>
                  </a:lnTo>
                  <a:lnTo>
                    <a:pt x="105" y="105"/>
                  </a:lnTo>
                  <a:lnTo>
                    <a:pt x="114" y="96"/>
                  </a:lnTo>
                  <a:lnTo>
                    <a:pt x="123" y="89"/>
                  </a:lnTo>
                  <a:lnTo>
                    <a:pt x="133" y="81"/>
                  </a:lnTo>
                  <a:lnTo>
                    <a:pt x="142" y="74"/>
                  </a:lnTo>
                  <a:lnTo>
                    <a:pt x="153" y="67"/>
                  </a:lnTo>
                  <a:lnTo>
                    <a:pt x="164" y="61"/>
                  </a:lnTo>
                  <a:lnTo>
                    <a:pt x="174" y="56"/>
                  </a:lnTo>
                  <a:lnTo>
                    <a:pt x="186" y="50"/>
                  </a:lnTo>
                  <a:lnTo>
                    <a:pt x="198" y="46"/>
                  </a:lnTo>
                  <a:lnTo>
                    <a:pt x="210" y="42"/>
                  </a:lnTo>
                  <a:lnTo>
                    <a:pt x="221" y="38"/>
                  </a:lnTo>
                  <a:lnTo>
                    <a:pt x="234" y="35"/>
                  </a:lnTo>
                  <a:lnTo>
                    <a:pt x="246" y="33"/>
                  </a:lnTo>
                  <a:lnTo>
                    <a:pt x="259" y="32"/>
                  </a:lnTo>
                  <a:lnTo>
                    <a:pt x="272" y="31"/>
                  </a:lnTo>
                  <a:lnTo>
                    <a:pt x="286" y="30"/>
                  </a:lnTo>
                  <a:lnTo>
                    <a:pt x="298" y="31"/>
                  </a:lnTo>
                  <a:lnTo>
                    <a:pt x="311" y="32"/>
                  </a:lnTo>
                  <a:lnTo>
                    <a:pt x="324" y="33"/>
                  </a:lnTo>
                  <a:lnTo>
                    <a:pt x="336" y="35"/>
                  </a:lnTo>
                  <a:lnTo>
                    <a:pt x="349" y="38"/>
                  </a:lnTo>
                  <a:lnTo>
                    <a:pt x="360" y="42"/>
                  </a:lnTo>
                  <a:lnTo>
                    <a:pt x="372" y="46"/>
                  </a:lnTo>
                  <a:lnTo>
                    <a:pt x="384" y="50"/>
                  </a:lnTo>
                  <a:lnTo>
                    <a:pt x="396" y="56"/>
                  </a:lnTo>
                  <a:lnTo>
                    <a:pt x="406" y="61"/>
                  </a:lnTo>
                  <a:lnTo>
                    <a:pt x="417" y="67"/>
                  </a:lnTo>
                  <a:lnTo>
                    <a:pt x="428" y="74"/>
                  </a:lnTo>
                  <a:lnTo>
                    <a:pt x="438" y="81"/>
                  </a:lnTo>
                  <a:lnTo>
                    <a:pt x="447" y="89"/>
                  </a:lnTo>
                  <a:lnTo>
                    <a:pt x="457" y="96"/>
                  </a:lnTo>
                  <a:lnTo>
                    <a:pt x="465" y="105"/>
                  </a:lnTo>
                  <a:lnTo>
                    <a:pt x="474" y="114"/>
                  </a:lnTo>
                  <a:lnTo>
                    <a:pt x="481" y="123"/>
                  </a:lnTo>
                  <a:lnTo>
                    <a:pt x="489" y="133"/>
                  </a:lnTo>
                  <a:lnTo>
                    <a:pt x="496" y="143"/>
                  </a:lnTo>
                  <a:lnTo>
                    <a:pt x="503" y="153"/>
                  </a:lnTo>
                  <a:lnTo>
                    <a:pt x="509" y="164"/>
                  </a:lnTo>
                  <a:lnTo>
                    <a:pt x="515" y="174"/>
                  </a:lnTo>
                  <a:lnTo>
                    <a:pt x="520" y="186"/>
                  </a:lnTo>
                  <a:lnTo>
                    <a:pt x="524" y="198"/>
                  </a:lnTo>
                  <a:lnTo>
                    <a:pt x="528" y="210"/>
                  </a:lnTo>
                  <a:lnTo>
                    <a:pt x="532" y="221"/>
                  </a:lnTo>
                  <a:lnTo>
                    <a:pt x="535" y="234"/>
                  </a:lnTo>
                  <a:lnTo>
                    <a:pt x="537" y="246"/>
                  </a:lnTo>
                  <a:lnTo>
                    <a:pt x="538" y="259"/>
                  </a:lnTo>
                  <a:lnTo>
                    <a:pt x="539" y="272"/>
                  </a:lnTo>
                  <a:lnTo>
                    <a:pt x="540" y="286"/>
                  </a:lnTo>
                  <a:lnTo>
                    <a:pt x="539" y="304"/>
                  </a:lnTo>
                  <a:lnTo>
                    <a:pt x="537" y="323"/>
                  </a:lnTo>
                  <a:lnTo>
                    <a:pt x="534" y="341"/>
                  </a:lnTo>
                  <a:lnTo>
                    <a:pt x="528" y="359"/>
                  </a:lnTo>
                  <a:lnTo>
                    <a:pt x="523" y="378"/>
                  </a:lnTo>
                  <a:lnTo>
                    <a:pt x="516" y="395"/>
                  </a:lnTo>
                  <a:lnTo>
                    <a:pt x="507" y="411"/>
                  </a:lnTo>
                  <a:lnTo>
                    <a:pt x="496" y="427"/>
                  </a:lnTo>
                  <a:lnTo>
                    <a:pt x="495" y="430"/>
                  </a:lnTo>
                  <a:lnTo>
                    <a:pt x="494" y="432"/>
                  </a:lnTo>
                  <a:lnTo>
                    <a:pt x="494" y="435"/>
                  </a:lnTo>
                  <a:lnTo>
                    <a:pt x="494" y="438"/>
                  </a:lnTo>
                  <a:lnTo>
                    <a:pt x="495" y="441"/>
                  </a:lnTo>
                  <a:lnTo>
                    <a:pt x="496" y="444"/>
                  </a:lnTo>
                  <a:lnTo>
                    <a:pt x="498" y="446"/>
                  </a:lnTo>
                  <a:lnTo>
                    <a:pt x="501" y="448"/>
                  </a:lnTo>
                  <a:lnTo>
                    <a:pt x="504" y="449"/>
                  </a:lnTo>
                  <a:lnTo>
                    <a:pt x="506" y="450"/>
                  </a:lnTo>
                  <a:lnTo>
                    <a:pt x="509" y="450"/>
                  </a:lnTo>
                  <a:lnTo>
                    <a:pt x="512" y="450"/>
                  </a:lnTo>
                  <a:lnTo>
                    <a:pt x="515" y="449"/>
                  </a:lnTo>
                  <a:lnTo>
                    <a:pt x="518" y="448"/>
                  </a:lnTo>
                  <a:lnTo>
                    <a:pt x="520" y="446"/>
                  </a:lnTo>
                  <a:lnTo>
                    <a:pt x="522" y="444"/>
                  </a:lnTo>
                  <a:lnTo>
                    <a:pt x="533" y="426"/>
                  </a:lnTo>
                  <a:lnTo>
                    <a:pt x="542" y="407"/>
                  </a:lnTo>
                  <a:lnTo>
                    <a:pt x="551" y="388"/>
                  </a:lnTo>
                  <a:lnTo>
                    <a:pt x="557" y="368"/>
                  </a:lnTo>
                  <a:lnTo>
                    <a:pt x="563" y="348"/>
                  </a:lnTo>
                  <a:lnTo>
                    <a:pt x="567" y="327"/>
                  </a:lnTo>
                  <a:lnTo>
                    <a:pt x="569" y="306"/>
                  </a:lnTo>
                  <a:lnTo>
                    <a:pt x="570" y="286"/>
                  </a:lnTo>
                  <a:lnTo>
                    <a:pt x="569" y="271"/>
                  </a:lnTo>
                  <a:lnTo>
                    <a:pt x="568" y="256"/>
                  </a:lnTo>
                  <a:lnTo>
                    <a:pt x="567" y="242"/>
                  </a:lnTo>
                  <a:lnTo>
                    <a:pt x="564" y="228"/>
                  </a:lnTo>
                  <a:lnTo>
                    <a:pt x="561" y="214"/>
                  </a:lnTo>
                  <a:lnTo>
                    <a:pt x="557" y="201"/>
                  </a:lnTo>
                  <a:lnTo>
                    <a:pt x="553" y="187"/>
                  </a:lnTo>
                  <a:lnTo>
                    <a:pt x="548" y="174"/>
                  </a:lnTo>
                  <a:lnTo>
                    <a:pt x="541" y="161"/>
                  </a:lnTo>
                  <a:lnTo>
                    <a:pt x="536" y="150"/>
                  </a:lnTo>
                  <a:lnTo>
                    <a:pt x="528" y="138"/>
                  </a:lnTo>
                  <a:lnTo>
                    <a:pt x="521" y="126"/>
                  </a:lnTo>
                  <a:lnTo>
                    <a:pt x="513" y="114"/>
                  </a:lnTo>
                  <a:lnTo>
                    <a:pt x="505" y="104"/>
                  </a:lnTo>
                  <a:lnTo>
                    <a:pt x="496" y="94"/>
                  </a:lnTo>
                  <a:lnTo>
                    <a:pt x="487" y="83"/>
                  </a:lnTo>
                  <a:lnTo>
                    <a:pt x="476" y="75"/>
                  </a:lnTo>
                  <a:lnTo>
                    <a:pt x="466" y="65"/>
                  </a:lnTo>
                  <a:lnTo>
                    <a:pt x="456" y="57"/>
                  </a:lnTo>
                  <a:lnTo>
                    <a:pt x="444" y="49"/>
                  </a:lnTo>
                  <a:lnTo>
                    <a:pt x="433" y="42"/>
                  </a:lnTo>
                  <a:lnTo>
                    <a:pt x="420" y="35"/>
                  </a:lnTo>
                  <a:lnTo>
                    <a:pt x="409" y="29"/>
                  </a:lnTo>
                  <a:lnTo>
                    <a:pt x="396" y="22"/>
                  </a:lnTo>
                  <a:lnTo>
                    <a:pt x="383" y="18"/>
                  </a:lnTo>
                  <a:lnTo>
                    <a:pt x="370" y="13"/>
                  </a:lnTo>
                  <a:lnTo>
                    <a:pt x="356" y="10"/>
                  </a:lnTo>
                  <a:lnTo>
                    <a:pt x="342" y="6"/>
                  </a:lnTo>
                  <a:lnTo>
                    <a:pt x="328" y="4"/>
                  </a:lnTo>
                  <a:lnTo>
                    <a:pt x="314" y="2"/>
                  </a:lnTo>
                  <a:lnTo>
                    <a:pt x="300" y="1"/>
                  </a:lnTo>
                  <a:lnTo>
                    <a:pt x="28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70" name="Google Shape;70;p8"/>
            <p:cNvSpPr/>
            <p:nvPr/>
          </p:nvSpPr>
          <p:spPr>
            <a:xfrm>
              <a:off x="4989513" y="4287838"/>
              <a:ext cx="85725" cy="55563"/>
            </a:xfrm>
            <a:custGeom>
              <a:rect b="b" l="l" r="r" t="t"/>
              <a:pathLst>
                <a:path extrusionOk="0" h="179" w="270">
                  <a:moveTo>
                    <a:pt x="247" y="178"/>
                  </a:moveTo>
                  <a:lnTo>
                    <a:pt x="249" y="179"/>
                  </a:lnTo>
                  <a:lnTo>
                    <a:pt x="251" y="179"/>
                  </a:lnTo>
                  <a:lnTo>
                    <a:pt x="256" y="178"/>
                  </a:lnTo>
                  <a:lnTo>
                    <a:pt x="261" y="176"/>
                  </a:lnTo>
                  <a:lnTo>
                    <a:pt x="264" y="173"/>
                  </a:lnTo>
                  <a:lnTo>
                    <a:pt x="266" y="168"/>
                  </a:lnTo>
                  <a:lnTo>
                    <a:pt x="267" y="160"/>
                  </a:lnTo>
                  <a:lnTo>
                    <a:pt x="269" y="152"/>
                  </a:lnTo>
                  <a:lnTo>
                    <a:pt x="269" y="143"/>
                  </a:lnTo>
                  <a:lnTo>
                    <a:pt x="270" y="135"/>
                  </a:lnTo>
                  <a:lnTo>
                    <a:pt x="269" y="121"/>
                  </a:lnTo>
                  <a:lnTo>
                    <a:pt x="267" y="107"/>
                  </a:lnTo>
                  <a:lnTo>
                    <a:pt x="264" y="94"/>
                  </a:lnTo>
                  <a:lnTo>
                    <a:pt x="260" y="82"/>
                  </a:lnTo>
                  <a:lnTo>
                    <a:pt x="253" y="70"/>
                  </a:lnTo>
                  <a:lnTo>
                    <a:pt x="247" y="59"/>
                  </a:lnTo>
                  <a:lnTo>
                    <a:pt x="239" y="49"/>
                  </a:lnTo>
                  <a:lnTo>
                    <a:pt x="231" y="39"/>
                  </a:lnTo>
                  <a:lnTo>
                    <a:pt x="221" y="30"/>
                  </a:lnTo>
                  <a:lnTo>
                    <a:pt x="210" y="22"/>
                  </a:lnTo>
                  <a:lnTo>
                    <a:pt x="200" y="16"/>
                  </a:lnTo>
                  <a:lnTo>
                    <a:pt x="188" y="9"/>
                  </a:lnTo>
                  <a:lnTo>
                    <a:pt x="175" y="5"/>
                  </a:lnTo>
                  <a:lnTo>
                    <a:pt x="162" y="2"/>
                  </a:lnTo>
                  <a:lnTo>
                    <a:pt x="148" y="0"/>
                  </a:lnTo>
                  <a:lnTo>
                    <a:pt x="136" y="0"/>
                  </a:lnTo>
                  <a:lnTo>
                    <a:pt x="122" y="0"/>
                  </a:lnTo>
                  <a:lnTo>
                    <a:pt x="108" y="2"/>
                  </a:lnTo>
                  <a:lnTo>
                    <a:pt x="95" y="5"/>
                  </a:lnTo>
                  <a:lnTo>
                    <a:pt x="83" y="9"/>
                  </a:lnTo>
                  <a:lnTo>
                    <a:pt x="71" y="16"/>
                  </a:lnTo>
                  <a:lnTo>
                    <a:pt x="60" y="22"/>
                  </a:lnTo>
                  <a:lnTo>
                    <a:pt x="49" y="30"/>
                  </a:lnTo>
                  <a:lnTo>
                    <a:pt x="39" y="39"/>
                  </a:lnTo>
                  <a:lnTo>
                    <a:pt x="31" y="49"/>
                  </a:lnTo>
                  <a:lnTo>
                    <a:pt x="23" y="59"/>
                  </a:lnTo>
                  <a:lnTo>
                    <a:pt x="17" y="70"/>
                  </a:lnTo>
                  <a:lnTo>
                    <a:pt x="10" y="82"/>
                  </a:lnTo>
                  <a:lnTo>
                    <a:pt x="6" y="94"/>
                  </a:lnTo>
                  <a:lnTo>
                    <a:pt x="3" y="107"/>
                  </a:lnTo>
                  <a:lnTo>
                    <a:pt x="1" y="121"/>
                  </a:lnTo>
                  <a:lnTo>
                    <a:pt x="0" y="135"/>
                  </a:lnTo>
                  <a:lnTo>
                    <a:pt x="1" y="151"/>
                  </a:lnTo>
                  <a:lnTo>
                    <a:pt x="4" y="167"/>
                  </a:lnTo>
                  <a:lnTo>
                    <a:pt x="5" y="169"/>
                  </a:lnTo>
                  <a:lnTo>
                    <a:pt x="6" y="172"/>
                  </a:lnTo>
                  <a:lnTo>
                    <a:pt x="8" y="174"/>
                  </a:lnTo>
                  <a:lnTo>
                    <a:pt x="10" y="175"/>
                  </a:lnTo>
                  <a:lnTo>
                    <a:pt x="14" y="176"/>
                  </a:lnTo>
                  <a:lnTo>
                    <a:pt x="16" y="177"/>
                  </a:lnTo>
                  <a:lnTo>
                    <a:pt x="19" y="177"/>
                  </a:lnTo>
                  <a:lnTo>
                    <a:pt x="22" y="177"/>
                  </a:lnTo>
                  <a:lnTo>
                    <a:pt x="25" y="176"/>
                  </a:lnTo>
                  <a:lnTo>
                    <a:pt x="28" y="174"/>
                  </a:lnTo>
                  <a:lnTo>
                    <a:pt x="30" y="173"/>
                  </a:lnTo>
                  <a:lnTo>
                    <a:pt x="32" y="171"/>
                  </a:lnTo>
                  <a:lnTo>
                    <a:pt x="33" y="168"/>
                  </a:lnTo>
                  <a:lnTo>
                    <a:pt x="34" y="164"/>
                  </a:lnTo>
                  <a:lnTo>
                    <a:pt x="34" y="162"/>
                  </a:lnTo>
                  <a:lnTo>
                    <a:pt x="33" y="159"/>
                  </a:lnTo>
                  <a:lnTo>
                    <a:pt x="31" y="146"/>
                  </a:lnTo>
                  <a:lnTo>
                    <a:pt x="30" y="135"/>
                  </a:lnTo>
                  <a:lnTo>
                    <a:pt x="31" y="124"/>
                  </a:lnTo>
                  <a:lnTo>
                    <a:pt x="32" y="113"/>
                  </a:lnTo>
                  <a:lnTo>
                    <a:pt x="35" y="104"/>
                  </a:lnTo>
                  <a:lnTo>
                    <a:pt x="38" y="93"/>
                  </a:lnTo>
                  <a:lnTo>
                    <a:pt x="43" y="84"/>
                  </a:lnTo>
                  <a:lnTo>
                    <a:pt x="48" y="76"/>
                  </a:lnTo>
                  <a:lnTo>
                    <a:pt x="54" y="67"/>
                  </a:lnTo>
                  <a:lnTo>
                    <a:pt x="61" y="60"/>
                  </a:lnTo>
                  <a:lnTo>
                    <a:pt x="68" y="53"/>
                  </a:lnTo>
                  <a:lnTo>
                    <a:pt x="77" y="47"/>
                  </a:lnTo>
                  <a:lnTo>
                    <a:pt x="85" y="41"/>
                  </a:lnTo>
                  <a:lnTo>
                    <a:pt x="94" y="37"/>
                  </a:lnTo>
                  <a:lnTo>
                    <a:pt x="104" y="34"/>
                  </a:lnTo>
                  <a:lnTo>
                    <a:pt x="114" y="32"/>
                  </a:lnTo>
                  <a:lnTo>
                    <a:pt x="125" y="30"/>
                  </a:lnTo>
                  <a:lnTo>
                    <a:pt x="136" y="30"/>
                  </a:lnTo>
                  <a:lnTo>
                    <a:pt x="146" y="30"/>
                  </a:lnTo>
                  <a:lnTo>
                    <a:pt x="156" y="32"/>
                  </a:lnTo>
                  <a:lnTo>
                    <a:pt x="167" y="34"/>
                  </a:lnTo>
                  <a:lnTo>
                    <a:pt x="176" y="37"/>
                  </a:lnTo>
                  <a:lnTo>
                    <a:pt x="185" y="41"/>
                  </a:lnTo>
                  <a:lnTo>
                    <a:pt x="193" y="47"/>
                  </a:lnTo>
                  <a:lnTo>
                    <a:pt x="202" y="53"/>
                  </a:lnTo>
                  <a:lnTo>
                    <a:pt x="209" y="60"/>
                  </a:lnTo>
                  <a:lnTo>
                    <a:pt x="216" y="67"/>
                  </a:lnTo>
                  <a:lnTo>
                    <a:pt x="222" y="76"/>
                  </a:lnTo>
                  <a:lnTo>
                    <a:pt x="228" y="84"/>
                  </a:lnTo>
                  <a:lnTo>
                    <a:pt x="232" y="94"/>
                  </a:lnTo>
                  <a:lnTo>
                    <a:pt x="235" y="104"/>
                  </a:lnTo>
                  <a:lnTo>
                    <a:pt x="238" y="113"/>
                  </a:lnTo>
                  <a:lnTo>
                    <a:pt x="239" y="124"/>
                  </a:lnTo>
                  <a:lnTo>
                    <a:pt x="240" y="135"/>
                  </a:lnTo>
                  <a:lnTo>
                    <a:pt x="239" y="147"/>
                  </a:lnTo>
                  <a:lnTo>
                    <a:pt x="236" y="160"/>
                  </a:lnTo>
                  <a:lnTo>
                    <a:pt x="236" y="163"/>
                  </a:lnTo>
                  <a:lnTo>
                    <a:pt x="236" y="167"/>
                  </a:lnTo>
                  <a:lnTo>
                    <a:pt x="237" y="170"/>
                  </a:lnTo>
                  <a:lnTo>
                    <a:pt x="238" y="172"/>
                  </a:lnTo>
                  <a:lnTo>
                    <a:pt x="240" y="174"/>
                  </a:lnTo>
                  <a:lnTo>
                    <a:pt x="243" y="176"/>
                  </a:lnTo>
                  <a:lnTo>
                    <a:pt x="245" y="178"/>
                  </a:lnTo>
                  <a:lnTo>
                    <a:pt x="247" y="17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sp>
        <p:nvSpPr>
          <p:cNvPr id="71" name="Google Shape;71;p8"/>
          <p:cNvSpPr txBox="1"/>
          <p:nvPr/>
        </p:nvSpPr>
        <p:spPr>
          <a:xfrm>
            <a:off x="3039871" y="1254192"/>
            <a:ext cx="6506817" cy="16557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3200"/>
              <a:buFont typeface="Arial"/>
              <a:buNone/>
            </a:pPr>
            <a:r>
              <a:rPr b="1" lang="en-US" sz="3200" u="none">
                <a:solidFill>
                  <a:schemeClr val="lt1"/>
                </a:solidFill>
                <a:latin typeface="Arial"/>
                <a:ea typeface="Arial"/>
                <a:cs typeface="Arial"/>
                <a:sym typeface="Arial"/>
              </a:rPr>
              <a:t>Intelligent IOT Integrator (I</a:t>
            </a:r>
            <a:r>
              <a:rPr b="1" baseline="30000" lang="en-US" sz="3200" u="none">
                <a:solidFill>
                  <a:schemeClr val="lt1"/>
                </a:solidFill>
                <a:latin typeface="Arial"/>
                <a:ea typeface="Arial"/>
                <a:cs typeface="Arial"/>
                <a:sym typeface="Arial"/>
              </a:rPr>
              <a:t>3</a:t>
            </a:r>
            <a:r>
              <a:rPr b="1" lang="en-US" sz="3200" u="none">
                <a:solidFill>
                  <a:schemeClr val="lt1"/>
                </a:solidFill>
                <a:latin typeface="Arial"/>
                <a:ea typeface="Arial"/>
                <a:cs typeface="Arial"/>
                <a:sym typeface="Arial"/>
              </a:rPr>
              <a:t>)</a:t>
            </a:r>
            <a:endParaRPr/>
          </a:p>
          <a:p>
            <a:pPr indent="0" lvl="0" marL="0" marR="0" rtl="0" algn="ctr">
              <a:spcBef>
                <a:spcPts val="640"/>
              </a:spcBef>
              <a:spcAft>
                <a:spcPts val="0"/>
              </a:spcAft>
              <a:buClr>
                <a:schemeClr val="lt1"/>
              </a:buClr>
              <a:buSzPts val="3200"/>
              <a:buFont typeface="Arial"/>
              <a:buNone/>
            </a:pPr>
            <a:r>
              <a:rPr b="1" lang="en-US" sz="3200" u="none">
                <a:solidFill>
                  <a:schemeClr val="lt1"/>
                </a:solidFill>
                <a:latin typeface="Arial"/>
                <a:ea typeface="Arial"/>
                <a:cs typeface="Arial"/>
                <a:sym typeface="Arial"/>
              </a:rPr>
              <a:t>University of Southern California</a:t>
            </a:r>
            <a:endParaRPr/>
          </a:p>
          <a:p>
            <a:pPr indent="0" lvl="0" marL="0" marR="0" rtl="0" algn="ctr">
              <a:spcBef>
                <a:spcPts val="640"/>
              </a:spcBef>
              <a:spcAft>
                <a:spcPts val="0"/>
              </a:spcAft>
              <a:buClr>
                <a:schemeClr val="lt1"/>
              </a:buClr>
              <a:buSzPts val="3200"/>
              <a:buFont typeface="Arial"/>
              <a:buNone/>
            </a:pPr>
            <a:r>
              <a:rPr b="1" lang="en-US" sz="3200" u="none">
                <a:solidFill>
                  <a:schemeClr val="lt1"/>
                </a:solidFill>
                <a:latin typeface="Arial"/>
                <a:ea typeface="Arial"/>
                <a:cs typeface="Arial"/>
                <a:sym typeface="Arial"/>
              </a:rPr>
              <a:t>A joint project: Marshall and Viterbi</a:t>
            </a:r>
            <a:endParaRPr/>
          </a:p>
          <a:p>
            <a:pPr indent="-114300" lvl="0" marL="342900" marR="0" rtl="0" algn="ctr">
              <a:spcBef>
                <a:spcPts val="720"/>
              </a:spcBef>
              <a:spcAft>
                <a:spcPts val="0"/>
              </a:spcAft>
              <a:buClr>
                <a:schemeClr val="dk1"/>
              </a:buClr>
              <a:buSzPts val="3600"/>
              <a:buFont typeface="Arial"/>
              <a:buNone/>
            </a:pPr>
            <a:r>
              <a:t/>
            </a:r>
            <a:endParaRPr b="1" sz="3600" u="none">
              <a:solidFill>
                <a:schemeClr val="lt1"/>
              </a:solidFill>
              <a:latin typeface="Arial"/>
              <a:ea typeface="Arial"/>
              <a:cs typeface="Arial"/>
              <a:sym typeface="Arial"/>
            </a:endParaRPr>
          </a:p>
          <a:p>
            <a:pPr indent="-114300" lvl="0" marL="342900" marR="0" rtl="0" algn="ctr">
              <a:spcBef>
                <a:spcPts val="720"/>
              </a:spcBef>
              <a:spcAft>
                <a:spcPts val="0"/>
              </a:spcAft>
              <a:buClr>
                <a:schemeClr val="dk1"/>
              </a:buClr>
              <a:buSzPts val="3600"/>
              <a:buFont typeface="Arial"/>
              <a:buNone/>
            </a:pPr>
            <a:r>
              <a:t/>
            </a:r>
            <a:endParaRPr b="1" sz="3600" u="none">
              <a:solidFill>
                <a:schemeClr val="lt1"/>
              </a:solidFill>
              <a:latin typeface="Arial"/>
              <a:ea typeface="Arial"/>
              <a:cs typeface="Arial"/>
              <a:sym typeface="Arial"/>
            </a:endParaRPr>
          </a:p>
        </p:txBody>
      </p:sp>
      <p:sp>
        <p:nvSpPr>
          <p:cNvPr id="72" name="Google Shape;72;p8"/>
          <p:cNvSpPr/>
          <p:nvPr/>
        </p:nvSpPr>
        <p:spPr>
          <a:xfrm>
            <a:off x="11538237" y="6395579"/>
            <a:ext cx="59503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r>
              <a:rPr lang="en-US" sz="1800">
                <a:solidFill>
                  <a:schemeClr val="dk1"/>
                </a:solidFill>
                <a:latin typeface="Arial"/>
                <a:ea typeface="Arial"/>
                <a:cs typeface="Arial"/>
                <a:sym typeface="Arial"/>
              </a:rPr>
              <a:t>S1</a:t>
            </a:r>
            <a:endParaRPr sz="1800">
              <a:solidFill>
                <a:schemeClr val="dk1"/>
              </a:solidFill>
              <a:latin typeface="Arial"/>
              <a:ea typeface="Arial"/>
              <a:cs typeface="Arial"/>
              <a:sym typeface="Arial"/>
            </a:endParaRPr>
          </a:p>
        </p:txBody>
      </p:sp>
      <p:pic>
        <p:nvPicPr>
          <p:cNvPr id="73" name="Google Shape;73;p8"/>
          <p:cNvPicPr preferRelativeResize="0"/>
          <p:nvPr/>
        </p:nvPicPr>
        <p:blipFill rotWithShape="1">
          <a:blip r:embed="rId3">
            <a:alphaModFix/>
          </a:blip>
          <a:srcRect b="0" l="0" r="0" t="0"/>
          <a:stretch/>
        </p:blipFill>
        <p:spPr>
          <a:xfrm>
            <a:off x="0" y="551793"/>
            <a:ext cx="12192000" cy="5502165"/>
          </a:xfrm>
          <a:prstGeom prst="rect">
            <a:avLst/>
          </a:prstGeom>
          <a:noFill/>
          <a:ln>
            <a:noFill/>
          </a:ln>
        </p:spPr>
      </p:pic>
      <p:sp>
        <p:nvSpPr>
          <p:cNvPr id="74" name="Google Shape;74;p8"/>
          <p:cNvSpPr txBox="1"/>
          <p:nvPr/>
        </p:nvSpPr>
        <p:spPr>
          <a:xfrm>
            <a:off x="2828020" y="923694"/>
            <a:ext cx="9164815" cy="294066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3200"/>
              <a:buFont typeface="Arial"/>
              <a:buNone/>
            </a:pPr>
            <a:r>
              <a:rPr b="1" lang="en-US" sz="3200" u="none">
                <a:solidFill>
                  <a:schemeClr val="lt1"/>
                </a:solidFill>
                <a:latin typeface="Arial"/>
                <a:ea typeface="Arial"/>
                <a:cs typeface="Arial"/>
                <a:sym typeface="Arial"/>
              </a:rPr>
              <a:t>Welcome</a:t>
            </a:r>
            <a:endParaRPr b="1" sz="2000" u="none">
              <a:solidFill>
                <a:schemeClr val="lt1"/>
              </a:solidFill>
              <a:latin typeface="Arial"/>
              <a:ea typeface="Arial"/>
              <a:cs typeface="Arial"/>
              <a:sym typeface="Arial"/>
            </a:endParaRPr>
          </a:p>
          <a:p>
            <a:pPr indent="0" lvl="0" marL="0" marR="0" rtl="0" algn="ctr">
              <a:spcBef>
                <a:spcPts val="400"/>
              </a:spcBef>
              <a:spcAft>
                <a:spcPts val="0"/>
              </a:spcAft>
              <a:buClr>
                <a:schemeClr val="dk1"/>
              </a:buClr>
              <a:buSzPts val="2000"/>
              <a:buFont typeface="Arial"/>
              <a:buNone/>
            </a:pPr>
            <a:r>
              <a:t/>
            </a:r>
            <a:endParaRPr b="1" sz="2000" u="none">
              <a:solidFill>
                <a:schemeClr val="lt1"/>
              </a:solidFill>
              <a:latin typeface="Arial"/>
              <a:ea typeface="Arial"/>
              <a:cs typeface="Arial"/>
              <a:sym typeface="Arial"/>
            </a:endParaRPr>
          </a:p>
          <a:p>
            <a:pPr indent="0" lvl="0" marL="0" marR="0" rtl="0" algn="ctr">
              <a:spcBef>
                <a:spcPts val="800"/>
              </a:spcBef>
              <a:spcAft>
                <a:spcPts val="0"/>
              </a:spcAft>
              <a:buClr>
                <a:schemeClr val="lt1"/>
              </a:buClr>
              <a:buSzPts val="4000"/>
              <a:buFont typeface="Arial"/>
              <a:buNone/>
            </a:pPr>
            <a:r>
              <a:rPr b="1" lang="en-US" sz="4000" u="none">
                <a:solidFill>
                  <a:schemeClr val="lt1"/>
                </a:solidFill>
                <a:latin typeface="Arial"/>
                <a:ea typeface="Arial"/>
                <a:cs typeface="Arial"/>
                <a:sym typeface="Arial"/>
              </a:rPr>
              <a:t>University of Southern California</a:t>
            </a:r>
            <a:endParaRPr/>
          </a:p>
          <a:p>
            <a:pPr indent="0" lvl="0" marL="0" marR="0" rtl="0" algn="ctr">
              <a:spcBef>
                <a:spcPts val="640"/>
              </a:spcBef>
              <a:spcAft>
                <a:spcPts val="0"/>
              </a:spcAft>
              <a:buClr>
                <a:schemeClr val="lt1"/>
              </a:buClr>
              <a:buSzPts val="3200"/>
              <a:buFont typeface="Arial"/>
              <a:buNone/>
            </a:pPr>
            <a:r>
              <a:rPr b="1" lang="en-US" sz="3200" u="none">
                <a:solidFill>
                  <a:schemeClr val="lt1"/>
                </a:solidFill>
                <a:latin typeface="Arial"/>
                <a:ea typeface="Arial"/>
                <a:cs typeface="Arial"/>
                <a:sym typeface="Arial"/>
              </a:rPr>
              <a:t>A Joint Project: Led by Marshall and Viterbi</a:t>
            </a:r>
            <a:endParaRPr/>
          </a:p>
          <a:p>
            <a:pPr indent="-114300" lvl="0" marL="342900" marR="0" rtl="0" algn="ctr">
              <a:spcBef>
                <a:spcPts val="720"/>
              </a:spcBef>
              <a:spcAft>
                <a:spcPts val="0"/>
              </a:spcAft>
              <a:buClr>
                <a:schemeClr val="dk1"/>
              </a:buClr>
              <a:buSzPts val="3600"/>
              <a:buFont typeface="Arial"/>
              <a:buNone/>
            </a:pPr>
            <a:r>
              <a:t/>
            </a:r>
            <a:endParaRPr b="1" sz="3600" u="none">
              <a:solidFill>
                <a:schemeClr val="lt1"/>
              </a:solidFill>
              <a:latin typeface="Arial"/>
              <a:ea typeface="Arial"/>
              <a:cs typeface="Arial"/>
              <a:sym typeface="Arial"/>
            </a:endParaRPr>
          </a:p>
          <a:p>
            <a:pPr indent="-114300" lvl="0" marL="342900" marR="0" rtl="0" algn="ctr">
              <a:spcBef>
                <a:spcPts val="720"/>
              </a:spcBef>
              <a:spcAft>
                <a:spcPts val="0"/>
              </a:spcAft>
              <a:buClr>
                <a:schemeClr val="dk1"/>
              </a:buClr>
              <a:buSzPts val="3600"/>
              <a:buFont typeface="Arial"/>
              <a:buNone/>
            </a:pPr>
            <a:r>
              <a:t/>
            </a:r>
            <a:endParaRPr b="1" sz="3600" u="none">
              <a:solidFill>
                <a:schemeClr val="lt1"/>
              </a:solidFill>
              <a:latin typeface="Arial"/>
              <a:ea typeface="Arial"/>
              <a:cs typeface="Arial"/>
              <a:sym typeface="Arial"/>
            </a:endParaRPr>
          </a:p>
        </p:txBody>
      </p:sp>
      <p:sp>
        <p:nvSpPr>
          <p:cNvPr id="75" name="Google Shape;75;p8"/>
          <p:cNvSpPr txBox="1"/>
          <p:nvPr/>
        </p:nvSpPr>
        <p:spPr>
          <a:xfrm>
            <a:off x="689887" y="5227248"/>
            <a:ext cx="9164815" cy="6847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4000"/>
              <a:buFont typeface="Arial"/>
              <a:buNone/>
            </a:pPr>
            <a:r>
              <a:rPr b="1" lang="en-US" sz="4000" u="none">
                <a:solidFill>
                  <a:schemeClr val="lt1"/>
                </a:solidFill>
                <a:latin typeface="Arial"/>
                <a:ea typeface="Arial"/>
                <a:cs typeface="Arial"/>
                <a:sym typeface="Arial"/>
              </a:rPr>
              <a:t>I3.usc.edu</a:t>
            </a:r>
            <a:endParaRPr/>
          </a:p>
          <a:p>
            <a:pPr indent="-114300" lvl="0" marL="342900" marR="0" rtl="0" algn="l">
              <a:spcBef>
                <a:spcPts val="720"/>
              </a:spcBef>
              <a:spcAft>
                <a:spcPts val="0"/>
              </a:spcAft>
              <a:buClr>
                <a:schemeClr val="dk1"/>
              </a:buClr>
              <a:buSzPts val="3600"/>
              <a:buFont typeface="Arial"/>
              <a:buNone/>
            </a:pPr>
            <a:r>
              <a:t/>
            </a:r>
            <a:endParaRPr b="1" sz="3600" u="none">
              <a:solidFill>
                <a:schemeClr val="lt1"/>
              </a:solidFill>
              <a:latin typeface="Arial"/>
              <a:ea typeface="Arial"/>
              <a:cs typeface="Arial"/>
              <a:sym typeface="Arial"/>
            </a:endParaRPr>
          </a:p>
          <a:p>
            <a:pPr indent="-114300" lvl="0" marL="342900" marR="0" rtl="0" algn="l">
              <a:spcBef>
                <a:spcPts val="720"/>
              </a:spcBef>
              <a:spcAft>
                <a:spcPts val="0"/>
              </a:spcAft>
              <a:buClr>
                <a:schemeClr val="dk1"/>
              </a:buClr>
              <a:buSzPts val="3600"/>
              <a:buFont typeface="Arial"/>
              <a:buNone/>
            </a:pPr>
            <a:r>
              <a:t/>
            </a:r>
            <a:endParaRPr b="1" sz="3600" u="none">
              <a:solidFill>
                <a:schemeClr val="lt1"/>
              </a:solidFill>
              <a:latin typeface="Arial"/>
              <a:ea typeface="Arial"/>
              <a:cs typeface="Arial"/>
              <a:sym typeface="Arial"/>
            </a:endParaRPr>
          </a:p>
        </p:txBody>
      </p:sp>
      <p:sp>
        <p:nvSpPr>
          <p:cNvPr id="76" name="Google Shape;76;p8"/>
          <p:cNvSpPr txBox="1"/>
          <p:nvPr/>
        </p:nvSpPr>
        <p:spPr>
          <a:xfrm>
            <a:off x="284350" y="0"/>
            <a:ext cx="8870400" cy="5769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980000"/>
              </a:buClr>
              <a:buSzPts val="2400"/>
              <a:buFont typeface="Arial"/>
              <a:buNone/>
            </a:pPr>
            <a:r>
              <a:rPr b="1" lang="en-US" sz="2400">
                <a:solidFill>
                  <a:srgbClr val="980000"/>
                </a:solidFill>
                <a:latin typeface="Arial"/>
                <a:ea typeface="Arial"/>
                <a:cs typeface="Arial"/>
                <a:sym typeface="Arial"/>
              </a:rPr>
              <a:t>For more information, please visit </a:t>
            </a:r>
            <a:r>
              <a:rPr b="1" lang="en-US" sz="2400" u="sng">
                <a:solidFill>
                  <a:schemeClr val="hlink"/>
                </a:solidFill>
                <a:latin typeface="Arial"/>
                <a:ea typeface="Arial"/>
                <a:cs typeface="Arial"/>
                <a:sym typeface="Arial"/>
                <a:hlinkClick r:id="rId4"/>
              </a:rPr>
              <a:t>http://i3.usc.edu/</a:t>
            </a:r>
            <a:endParaRPr b="1" sz="2400">
              <a:solidFill>
                <a:srgbClr val="980000"/>
              </a:solidFill>
              <a:latin typeface="Arial"/>
              <a:ea typeface="Arial"/>
              <a:cs typeface="Arial"/>
              <a:sym typeface="Arial"/>
            </a:endParaRPr>
          </a:p>
          <a:p>
            <a:pPr indent="0" lvl="0" marL="0" marR="0" rtl="0" algn="l">
              <a:spcBef>
                <a:spcPts val="0"/>
              </a:spcBef>
              <a:spcAft>
                <a:spcPts val="0"/>
              </a:spcAft>
              <a:buClr>
                <a:schemeClr val="dk1"/>
              </a:buClr>
              <a:buSzPts val="2400"/>
              <a:buFont typeface="Calibri"/>
              <a:buNone/>
            </a:pPr>
            <a:r>
              <a:t/>
            </a:r>
            <a:endParaRPr b="1" sz="2400">
              <a:solidFill>
                <a:srgbClr val="98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17"/>
          <p:cNvSpPr txBox="1"/>
          <p:nvPr>
            <p:ph type="title"/>
          </p:nvPr>
        </p:nvSpPr>
        <p:spPr>
          <a:xfrm>
            <a:off x="880608" y="183659"/>
            <a:ext cx="7886700" cy="67168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Trust: A Critical Component</a:t>
            </a:r>
            <a:endParaRPr/>
          </a:p>
        </p:txBody>
      </p:sp>
      <p:sp>
        <p:nvSpPr>
          <p:cNvPr id="323" name="Google Shape;323;p17"/>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4" name="Google Shape;324;p17"/>
          <p:cNvSpPr/>
          <p:nvPr/>
        </p:nvSpPr>
        <p:spPr>
          <a:xfrm>
            <a:off x="701041" y="3463409"/>
            <a:ext cx="5117784" cy="822960"/>
          </a:xfrm>
          <a:prstGeom prst="roundRect">
            <a:avLst>
              <a:gd fmla="val 16667" name="adj"/>
            </a:avLst>
          </a:prstGeom>
          <a:solidFill>
            <a:srgbClr val="FF7C80"/>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Transparency and Satisfaction</a:t>
            </a:r>
            <a:endParaRPr/>
          </a:p>
        </p:txBody>
      </p:sp>
      <p:sp>
        <p:nvSpPr>
          <p:cNvPr id="325" name="Google Shape;325;p17"/>
          <p:cNvSpPr/>
          <p:nvPr/>
        </p:nvSpPr>
        <p:spPr>
          <a:xfrm>
            <a:off x="2579195" y="4717066"/>
            <a:ext cx="1358870" cy="934403"/>
          </a:xfrm>
          <a:prstGeom prst="ellipse">
            <a:avLst/>
          </a:prstGeom>
          <a:solidFill>
            <a:srgbClr val="FFF4CC"/>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IOT Data</a:t>
            </a:r>
            <a:endParaRPr/>
          </a:p>
        </p:txBody>
      </p:sp>
      <p:cxnSp>
        <p:nvCxnSpPr>
          <p:cNvPr id="326" name="Google Shape;326;p17"/>
          <p:cNvCxnSpPr>
            <a:stCxn id="327" idx="4"/>
            <a:endCxn id="324" idx="0"/>
          </p:cNvCxnSpPr>
          <p:nvPr/>
        </p:nvCxnSpPr>
        <p:spPr>
          <a:xfrm>
            <a:off x="2619072" y="2922807"/>
            <a:ext cx="640800" cy="540600"/>
          </a:xfrm>
          <a:prstGeom prst="straightConnector1">
            <a:avLst/>
          </a:prstGeom>
          <a:noFill/>
          <a:ln cap="flat" cmpd="sng" w="9525">
            <a:solidFill>
              <a:srgbClr val="98161A"/>
            </a:solidFill>
            <a:prstDash val="solid"/>
            <a:round/>
            <a:headEnd len="sm" w="sm" type="none"/>
            <a:tailEnd len="med" w="med" type="triangle"/>
          </a:ln>
        </p:spPr>
      </p:cxnSp>
      <p:sp>
        <p:nvSpPr>
          <p:cNvPr id="327" name="Google Shape;327;p17"/>
          <p:cNvSpPr/>
          <p:nvPr/>
        </p:nvSpPr>
        <p:spPr>
          <a:xfrm>
            <a:off x="1939637" y="1988404"/>
            <a:ext cx="1358870" cy="934403"/>
          </a:xfrm>
          <a:prstGeom prst="ellipse">
            <a:avLst/>
          </a:prstGeom>
          <a:solidFill>
            <a:srgbClr val="FFF4CC"/>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Incentives</a:t>
            </a:r>
            <a:endParaRPr/>
          </a:p>
        </p:txBody>
      </p:sp>
      <p:cxnSp>
        <p:nvCxnSpPr>
          <p:cNvPr id="328" name="Google Shape;328;p17"/>
          <p:cNvCxnSpPr>
            <a:stCxn id="325" idx="0"/>
            <a:endCxn id="324" idx="2"/>
          </p:cNvCxnSpPr>
          <p:nvPr/>
        </p:nvCxnSpPr>
        <p:spPr>
          <a:xfrm flipH="1" rot="10800000">
            <a:off x="3258630" y="4286266"/>
            <a:ext cx="1200" cy="430800"/>
          </a:xfrm>
          <a:prstGeom prst="straightConnector1">
            <a:avLst/>
          </a:prstGeom>
          <a:noFill/>
          <a:ln cap="flat" cmpd="sng" w="9525">
            <a:solidFill>
              <a:srgbClr val="98161A"/>
            </a:solidFill>
            <a:prstDash val="solid"/>
            <a:round/>
            <a:headEnd len="sm" w="sm" type="none"/>
            <a:tailEnd len="med" w="med" type="triangle"/>
          </a:ln>
        </p:spPr>
      </p:cxnSp>
      <p:sp>
        <p:nvSpPr>
          <p:cNvPr id="329" name="Google Shape;329;p17"/>
          <p:cNvSpPr/>
          <p:nvPr/>
        </p:nvSpPr>
        <p:spPr>
          <a:xfrm>
            <a:off x="5416564" y="1988404"/>
            <a:ext cx="1478221" cy="934403"/>
          </a:xfrm>
          <a:prstGeom prst="ellipse">
            <a:avLst/>
          </a:prstGeom>
          <a:solidFill>
            <a:srgbClr val="FFF4CC"/>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Usage Description</a:t>
            </a:r>
            <a:endParaRPr/>
          </a:p>
        </p:txBody>
      </p:sp>
      <p:cxnSp>
        <p:nvCxnSpPr>
          <p:cNvPr id="330" name="Google Shape;330;p17"/>
          <p:cNvCxnSpPr>
            <a:stCxn id="331" idx="4"/>
            <a:endCxn id="324" idx="0"/>
          </p:cNvCxnSpPr>
          <p:nvPr/>
        </p:nvCxnSpPr>
        <p:spPr>
          <a:xfrm>
            <a:off x="880608" y="2922806"/>
            <a:ext cx="2379300" cy="540600"/>
          </a:xfrm>
          <a:prstGeom prst="straightConnector1">
            <a:avLst/>
          </a:prstGeom>
          <a:noFill/>
          <a:ln cap="flat" cmpd="sng" w="9525">
            <a:solidFill>
              <a:srgbClr val="98161A"/>
            </a:solidFill>
            <a:prstDash val="solid"/>
            <a:round/>
            <a:headEnd len="sm" w="sm" type="none"/>
            <a:tailEnd len="med" w="med" type="triangle"/>
          </a:ln>
        </p:spPr>
      </p:cxnSp>
      <p:cxnSp>
        <p:nvCxnSpPr>
          <p:cNvPr id="332" name="Google Shape;332;p17"/>
          <p:cNvCxnSpPr>
            <a:stCxn id="329" idx="4"/>
            <a:endCxn id="324" idx="0"/>
          </p:cNvCxnSpPr>
          <p:nvPr/>
        </p:nvCxnSpPr>
        <p:spPr>
          <a:xfrm flipH="1">
            <a:off x="3260075" y="2922807"/>
            <a:ext cx="2895600" cy="540600"/>
          </a:xfrm>
          <a:prstGeom prst="straightConnector1">
            <a:avLst/>
          </a:prstGeom>
          <a:noFill/>
          <a:ln cap="flat" cmpd="sng" w="9525">
            <a:solidFill>
              <a:srgbClr val="98161A"/>
            </a:solidFill>
            <a:prstDash val="solid"/>
            <a:round/>
            <a:headEnd len="sm" w="sm" type="none"/>
            <a:tailEnd len="med" w="med" type="triangle"/>
          </a:ln>
        </p:spPr>
      </p:cxnSp>
      <p:sp>
        <p:nvSpPr>
          <p:cNvPr id="333" name="Google Shape;333;p17"/>
          <p:cNvSpPr/>
          <p:nvPr/>
        </p:nvSpPr>
        <p:spPr>
          <a:xfrm>
            <a:off x="3660631" y="2043708"/>
            <a:ext cx="1358870" cy="934403"/>
          </a:xfrm>
          <a:prstGeom prst="ellipse">
            <a:avLst/>
          </a:prstGeom>
          <a:solidFill>
            <a:srgbClr val="FFF4CC"/>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Data Policy</a:t>
            </a:r>
            <a:endParaRPr/>
          </a:p>
        </p:txBody>
      </p:sp>
      <p:sp>
        <p:nvSpPr>
          <p:cNvPr id="334" name="Google Shape;334;p17"/>
          <p:cNvSpPr/>
          <p:nvPr/>
        </p:nvSpPr>
        <p:spPr>
          <a:xfrm>
            <a:off x="4300189" y="4717066"/>
            <a:ext cx="1518636" cy="934403"/>
          </a:xfrm>
          <a:prstGeom prst="ellipse">
            <a:avLst/>
          </a:prstGeom>
          <a:solidFill>
            <a:srgbClr val="FFF4CC"/>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Permission Grants</a:t>
            </a:r>
            <a:endParaRPr/>
          </a:p>
        </p:txBody>
      </p:sp>
      <p:cxnSp>
        <p:nvCxnSpPr>
          <p:cNvPr id="335" name="Google Shape;335;p17"/>
          <p:cNvCxnSpPr>
            <a:stCxn id="333" idx="4"/>
            <a:endCxn id="324" idx="0"/>
          </p:cNvCxnSpPr>
          <p:nvPr/>
        </p:nvCxnSpPr>
        <p:spPr>
          <a:xfrm flipH="1">
            <a:off x="3260066" y="2978111"/>
            <a:ext cx="1080000" cy="485400"/>
          </a:xfrm>
          <a:prstGeom prst="straightConnector1">
            <a:avLst/>
          </a:prstGeom>
          <a:noFill/>
          <a:ln cap="flat" cmpd="sng" w="9525">
            <a:solidFill>
              <a:srgbClr val="98161A"/>
            </a:solidFill>
            <a:prstDash val="solid"/>
            <a:round/>
            <a:headEnd len="sm" w="sm" type="none"/>
            <a:tailEnd len="med" w="med" type="triangle"/>
          </a:ln>
        </p:spPr>
      </p:cxnSp>
      <p:cxnSp>
        <p:nvCxnSpPr>
          <p:cNvPr id="336" name="Google Shape;336;p17"/>
          <p:cNvCxnSpPr>
            <a:stCxn id="334" idx="0"/>
            <a:endCxn id="324" idx="2"/>
          </p:cNvCxnSpPr>
          <p:nvPr/>
        </p:nvCxnSpPr>
        <p:spPr>
          <a:xfrm rot="10800000">
            <a:off x="3259807" y="4286266"/>
            <a:ext cx="1799700" cy="430800"/>
          </a:xfrm>
          <a:prstGeom prst="straightConnector1">
            <a:avLst/>
          </a:prstGeom>
          <a:noFill/>
          <a:ln cap="flat" cmpd="sng" w="9525">
            <a:solidFill>
              <a:srgbClr val="98161A"/>
            </a:solidFill>
            <a:prstDash val="solid"/>
            <a:round/>
            <a:headEnd len="sm" w="sm" type="none"/>
            <a:tailEnd len="med" w="med" type="triangle"/>
          </a:ln>
        </p:spPr>
      </p:cxnSp>
      <p:sp>
        <p:nvSpPr>
          <p:cNvPr id="337" name="Google Shape;337;p17"/>
          <p:cNvSpPr txBox="1"/>
          <p:nvPr/>
        </p:nvSpPr>
        <p:spPr>
          <a:xfrm>
            <a:off x="7432044" y="2075335"/>
            <a:ext cx="4203541" cy="31393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Application owners rate device owners for data fidelity</a:t>
            </a:r>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Device owners rate applications for trustworthiness</a:t>
            </a:r>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Higher trust reduces need for incentives</a:t>
            </a:r>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Applications and Device Owners compete to win the trust of the others needed as the market becomes more efficient</a:t>
            </a:r>
            <a:endParaRPr/>
          </a:p>
        </p:txBody>
      </p:sp>
      <p:sp>
        <p:nvSpPr>
          <p:cNvPr id="338" name="Google Shape;338;p17"/>
          <p:cNvSpPr txBox="1"/>
          <p:nvPr>
            <p:ph idx="11" type="ftr"/>
          </p:nvPr>
        </p:nvSpPr>
        <p:spPr>
          <a:xfrm>
            <a:off x="8945830" y="6356358"/>
            <a:ext cx="3860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I3.usc.edu</a:t>
            </a:r>
            <a:endParaRPr/>
          </a:p>
        </p:txBody>
      </p:sp>
      <p:sp>
        <p:nvSpPr>
          <p:cNvPr id="331" name="Google Shape;331;p17"/>
          <p:cNvSpPr/>
          <p:nvPr/>
        </p:nvSpPr>
        <p:spPr>
          <a:xfrm>
            <a:off x="201173" y="1988403"/>
            <a:ext cx="1358870" cy="934403"/>
          </a:xfrm>
          <a:prstGeom prst="ellipse">
            <a:avLst/>
          </a:prstGeom>
          <a:solidFill>
            <a:srgbClr val="FFF4CC"/>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Trust Rating</a:t>
            </a:r>
            <a:endParaRPr/>
          </a:p>
        </p:txBody>
      </p:sp>
      <p:sp>
        <p:nvSpPr>
          <p:cNvPr id="339" name="Google Shape;339;p17"/>
          <p:cNvSpPr/>
          <p:nvPr/>
        </p:nvSpPr>
        <p:spPr>
          <a:xfrm>
            <a:off x="880608" y="4747455"/>
            <a:ext cx="1358870" cy="934403"/>
          </a:xfrm>
          <a:prstGeom prst="ellipse">
            <a:avLst/>
          </a:prstGeom>
          <a:solidFill>
            <a:srgbClr val="FFF4CC"/>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Trust Rating</a:t>
            </a:r>
            <a:endParaRPr/>
          </a:p>
        </p:txBody>
      </p:sp>
      <p:cxnSp>
        <p:nvCxnSpPr>
          <p:cNvPr id="340" name="Google Shape;340;p17"/>
          <p:cNvCxnSpPr>
            <a:stCxn id="339" idx="0"/>
            <a:endCxn id="324" idx="2"/>
          </p:cNvCxnSpPr>
          <p:nvPr/>
        </p:nvCxnSpPr>
        <p:spPr>
          <a:xfrm flipH="1" rot="10800000">
            <a:off x="1560043" y="4286355"/>
            <a:ext cx="1699800" cy="461100"/>
          </a:xfrm>
          <a:prstGeom prst="straightConnector1">
            <a:avLst/>
          </a:prstGeom>
          <a:noFill/>
          <a:ln cap="flat" cmpd="sng" w="9525">
            <a:solidFill>
              <a:srgbClr val="98161A"/>
            </a:solidFill>
            <a:prstDash val="solid"/>
            <a:round/>
            <a:headEnd len="sm" w="sm" type="none"/>
            <a:tailEnd len="med" w="med" type="triangle"/>
          </a:ln>
        </p:spPr>
      </p:cxnSp>
      <p:cxnSp>
        <p:nvCxnSpPr>
          <p:cNvPr id="341" name="Google Shape;341;p17"/>
          <p:cNvCxnSpPr/>
          <p:nvPr/>
        </p:nvCxnSpPr>
        <p:spPr>
          <a:xfrm>
            <a:off x="0" y="871946"/>
            <a:ext cx="6944008" cy="0"/>
          </a:xfrm>
          <a:prstGeom prst="straightConnector1">
            <a:avLst/>
          </a:prstGeom>
          <a:noFill/>
          <a:ln cap="flat" cmpd="sng" w="9525">
            <a:solidFill>
              <a:srgbClr val="98161A"/>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18"/>
          <p:cNvSpPr txBox="1"/>
          <p:nvPr>
            <p:ph type="title"/>
          </p:nvPr>
        </p:nvSpPr>
        <p:spPr>
          <a:xfrm>
            <a:off x="609600" y="269855"/>
            <a:ext cx="10972800" cy="696166"/>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Data Ownership/Permission</a:t>
            </a:r>
            <a:endParaRPr/>
          </a:p>
        </p:txBody>
      </p:sp>
      <p:pic>
        <p:nvPicPr>
          <p:cNvPr id="347" name="Google Shape;347;p18"/>
          <p:cNvPicPr preferRelativeResize="0"/>
          <p:nvPr/>
        </p:nvPicPr>
        <p:blipFill rotWithShape="1">
          <a:blip r:embed="rId3">
            <a:alphaModFix/>
          </a:blip>
          <a:srcRect b="0" l="0" r="0" t="0"/>
          <a:stretch/>
        </p:blipFill>
        <p:spPr>
          <a:xfrm>
            <a:off x="259080" y="4194810"/>
            <a:ext cx="4953000" cy="1931670"/>
          </a:xfrm>
          <a:prstGeom prst="rect">
            <a:avLst/>
          </a:prstGeom>
          <a:noFill/>
          <a:ln>
            <a:noFill/>
          </a:ln>
        </p:spPr>
      </p:pic>
      <p:sp>
        <p:nvSpPr>
          <p:cNvPr id="348" name="Google Shape;348;p18"/>
          <p:cNvSpPr txBox="1"/>
          <p:nvPr/>
        </p:nvSpPr>
        <p:spPr>
          <a:xfrm>
            <a:off x="4871727" y="4560480"/>
            <a:ext cx="2667205"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1800">
                <a:solidFill>
                  <a:srgbClr val="002060"/>
                </a:solidFill>
                <a:latin typeface="Calibri"/>
                <a:ea typeface="Calibri"/>
                <a:cs typeface="Calibri"/>
                <a:sym typeface="Calibri"/>
              </a:rPr>
              <a:t>“I own my data</a:t>
            </a:r>
            <a:endParaRPr/>
          </a:p>
          <a:p>
            <a:pPr indent="0" lvl="0" marL="0" marR="0" rtl="0" algn="l">
              <a:spcBef>
                <a:spcPts val="0"/>
              </a:spcBef>
              <a:spcAft>
                <a:spcPts val="0"/>
              </a:spcAft>
              <a:buNone/>
            </a:pPr>
            <a:r>
              <a:rPr i="1" lang="en-US" sz="1800">
                <a:solidFill>
                  <a:srgbClr val="002060"/>
                </a:solidFill>
                <a:latin typeface="Calibri"/>
                <a:ea typeface="Calibri"/>
                <a:cs typeface="Calibri"/>
                <a:sym typeface="Calibri"/>
              </a:rPr>
              <a:t>I determine the rules</a:t>
            </a:r>
            <a:endParaRPr/>
          </a:p>
          <a:p>
            <a:pPr indent="0" lvl="0" marL="0" marR="0" rtl="0" algn="l">
              <a:spcBef>
                <a:spcPts val="0"/>
              </a:spcBef>
              <a:spcAft>
                <a:spcPts val="0"/>
              </a:spcAft>
              <a:buNone/>
            </a:pPr>
            <a:r>
              <a:rPr i="1" lang="en-US" sz="1800">
                <a:solidFill>
                  <a:srgbClr val="002060"/>
                </a:solidFill>
                <a:latin typeface="Calibri"/>
                <a:ea typeface="Calibri"/>
                <a:cs typeface="Calibri"/>
                <a:sym typeface="Calibri"/>
              </a:rPr>
              <a:t>I decide who I trust</a:t>
            </a:r>
            <a:endParaRPr/>
          </a:p>
          <a:p>
            <a:pPr indent="0" lvl="0" marL="0" marR="0" rtl="0" algn="l">
              <a:spcBef>
                <a:spcPts val="0"/>
              </a:spcBef>
              <a:spcAft>
                <a:spcPts val="0"/>
              </a:spcAft>
              <a:buNone/>
            </a:pPr>
            <a:r>
              <a:rPr i="1" lang="en-US" sz="1800">
                <a:solidFill>
                  <a:srgbClr val="002060"/>
                </a:solidFill>
                <a:latin typeface="Calibri"/>
                <a:ea typeface="Calibri"/>
                <a:cs typeface="Calibri"/>
                <a:sym typeface="Calibri"/>
              </a:rPr>
              <a:t>I manage my own privacy”</a:t>
            </a:r>
            <a:endParaRPr sz="1800">
              <a:solidFill>
                <a:schemeClr val="dk1"/>
              </a:solidFill>
              <a:latin typeface="Calibri"/>
              <a:ea typeface="Calibri"/>
              <a:cs typeface="Calibri"/>
              <a:sym typeface="Calibri"/>
            </a:endParaRPr>
          </a:p>
        </p:txBody>
      </p:sp>
      <p:sp>
        <p:nvSpPr>
          <p:cNvPr id="349" name="Google Shape;349;p18"/>
          <p:cNvSpPr/>
          <p:nvPr/>
        </p:nvSpPr>
        <p:spPr>
          <a:xfrm>
            <a:off x="565613" y="2556933"/>
            <a:ext cx="6389370" cy="1522942"/>
          </a:xfrm>
          <a:prstGeom prst="roundRect">
            <a:avLst>
              <a:gd fmla="val 16667" name="adj"/>
            </a:avLst>
          </a:prstGeom>
          <a:solidFill>
            <a:srgbClr val="FFCDCD"/>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		         </a:t>
            </a:r>
            <a:r>
              <a:rPr b="1" lang="en-US" sz="2400">
                <a:solidFill>
                  <a:srgbClr val="262626"/>
                </a:solidFill>
                <a:latin typeface="Calibri"/>
                <a:ea typeface="Calibri"/>
                <a:cs typeface="Calibri"/>
                <a:sym typeface="Calibri"/>
              </a:rPr>
              <a:t>I</a:t>
            </a:r>
            <a:r>
              <a:rPr b="1" baseline="30000" lang="en-US" sz="2400">
                <a:solidFill>
                  <a:srgbClr val="262626"/>
                </a:solidFill>
                <a:latin typeface="Calibri"/>
                <a:ea typeface="Calibri"/>
                <a:cs typeface="Calibri"/>
                <a:sym typeface="Calibri"/>
              </a:rPr>
              <a:t>3</a:t>
            </a:r>
            <a:r>
              <a:rPr b="1" lang="en-US" sz="2400">
                <a:solidFill>
                  <a:srgbClr val="262626"/>
                </a:solidFill>
                <a:latin typeface="Calibri"/>
                <a:ea typeface="Calibri"/>
                <a:cs typeface="Calibri"/>
                <a:sym typeface="Calibri"/>
              </a:rPr>
              <a:t> Domain Controller</a:t>
            </a:r>
            <a:endParaRPr/>
          </a:p>
        </p:txBody>
      </p:sp>
      <p:sp>
        <p:nvSpPr>
          <p:cNvPr id="350" name="Google Shape;350;p18"/>
          <p:cNvSpPr txBox="1"/>
          <p:nvPr/>
        </p:nvSpPr>
        <p:spPr>
          <a:xfrm>
            <a:off x="535133" y="1432470"/>
            <a:ext cx="178587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Read only access</a:t>
            </a:r>
            <a:endParaRPr/>
          </a:p>
        </p:txBody>
      </p:sp>
      <p:sp>
        <p:nvSpPr>
          <p:cNvPr id="351" name="Google Shape;351;p18"/>
          <p:cNvSpPr txBox="1"/>
          <p:nvPr/>
        </p:nvSpPr>
        <p:spPr>
          <a:xfrm>
            <a:off x="2552942" y="1432470"/>
            <a:ext cx="193052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Only location data</a:t>
            </a:r>
            <a:endParaRPr/>
          </a:p>
        </p:txBody>
      </p:sp>
      <p:sp>
        <p:nvSpPr>
          <p:cNvPr id="352" name="Google Shape;352;p18"/>
          <p:cNvSpPr txBox="1"/>
          <p:nvPr/>
        </p:nvSpPr>
        <p:spPr>
          <a:xfrm>
            <a:off x="4698863" y="1432470"/>
            <a:ext cx="226959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Full read/write access</a:t>
            </a:r>
            <a:endParaRPr/>
          </a:p>
        </p:txBody>
      </p:sp>
      <p:cxnSp>
        <p:nvCxnSpPr>
          <p:cNvPr id="353" name="Google Shape;353;p18"/>
          <p:cNvCxnSpPr>
            <a:stCxn id="349" idx="0"/>
            <a:endCxn id="352" idx="2"/>
          </p:cNvCxnSpPr>
          <p:nvPr/>
        </p:nvCxnSpPr>
        <p:spPr>
          <a:xfrm flipH="1" rot="10800000">
            <a:off x="3760298" y="1801833"/>
            <a:ext cx="2073300" cy="755100"/>
          </a:xfrm>
          <a:prstGeom prst="straightConnector1">
            <a:avLst/>
          </a:prstGeom>
          <a:noFill/>
          <a:ln cap="flat" cmpd="sng" w="9525">
            <a:solidFill>
              <a:srgbClr val="98161A"/>
            </a:solidFill>
            <a:prstDash val="solid"/>
            <a:round/>
            <a:headEnd len="sm" w="sm" type="none"/>
            <a:tailEnd len="med" w="med" type="triangle"/>
          </a:ln>
        </p:spPr>
      </p:cxnSp>
      <p:cxnSp>
        <p:nvCxnSpPr>
          <p:cNvPr id="354" name="Google Shape;354;p18"/>
          <p:cNvCxnSpPr>
            <a:stCxn id="349" idx="0"/>
            <a:endCxn id="350" idx="2"/>
          </p:cNvCxnSpPr>
          <p:nvPr/>
        </p:nvCxnSpPr>
        <p:spPr>
          <a:xfrm rot="10800000">
            <a:off x="1428098" y="1801833"/>
            <a:ext cx="2332200" cy="755100"/>
          </a:xfrm>
          <a:prstGeom prst="straightConnector1">
            <a:avLst/>
          </a:prstGeom>
          <a:noFill/>
          <a:ln cap="flat" cmpd="sng" w="9525">
            <a:solidFill>
              <a:srgbClr val="98161A"/>
            </a:solidFill>
            <a:prstDash val="solid"/>
            <a:round/>
            <a:headEnd len="sm" w="sm" type="none"/>
            <a:tailEnd len="med" w="med" type="triangle"/>
          </a:ln>
        </p:spPr>
      </p:cxnSp>
      <p:cxnSp>
        <p:nvCxnSpPr>
          <p:cNvPr id="355" name="Google Shape;355;p18"/>
          <p:cNvCxnSpPr>
            <a:stCxn id="349" idx="0"/>
            <a:endCxn id="351" idx="2"/>
          </p:cNvCxnSpPr>
          <p:nvPr/>
        </p:nvCxnSpPr>
        <p:spPr>
          <a:xfrm rot="10800000">
            <a:off x="3518198" y="1801833"/>
            <a:ext cx="242100" cy="755100"/>
          </a:xfrm>
          <a:prstGeom prst="straightConnector1">
            <a:avLst/>
          </a:prstGeom>
          <a:noFill/>
          <a:ln cap="flat" cmpd="sng" w="9525">
            <a:solidFill>
              <a:srgbClr val="98161A"/>
            </a:solidFill>
            <a:prstDash val="solid"/>
            <a:round/>
            <a:headEnd len="sm" w="sm" type="none"/>
            <a:tailEnd len="med" w="med" type="triangle"/>
          </a:ln>
        </p:spPr>
      </p:cxnSp>
      <p:sp>
        <p:nvSpPr>
          <p:cNvPr id="356" name="Google Shape;356;p18"/>
          <p:cNvSpPr txBox="1"/>
          <p:nvPr/>
        </p:nvSpPr>
        <p:spPr>
          <a:xfrm>
            <a:off x="519371" y="2926265"/>
            <a:ext cx="2768643" cy="830997"/>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Reasonable system defaults</a:t>
            </a:r>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User malleable defaults</a:t>
            </a:r>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App - specific opportunities</a:t>
            </a:r>
            <a:endParaRPr/>
          </a:p>
        </p:txBody>
      </p:sp>
      <p:sp>
        <p:nvSpPr>
          <p:cNvPr id="357" name="Google Shape;357;p18"/>
          <p:cNvSpPr txBox="1"/>
          <p:nvPr/>
        </p:nvSpPr>
        <p:spPr>
          <a:xfrm>
            <a:off x="7789129" y="1108608"/>
            <a:ext cx="4071195" cy="4031873"/>
          </a:xfrm>
          <a:prstGeom prst="rect">
            <a:avLst/>
          </a:prstGeom>
          <a:solidFill>
            <a:srgbClr val="FFEB99"/>
          </a:solid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600"/>
              <a:buFont typeface="Arial"/>
              <a:buChar char="•"/>
            </a:pPr>
            <a:r>
              <a:rPr b="1" lang="en-US" sz="1600">
                <a:solidFill>
                  <a:schemeClr val="dk1"/>
                </a:solidFill>
                <a:latin typeface="Calibri"/>
                <a:ea typeface="Calibri"/>
                <a:cs typeface="Calibri"/>
                <a:sym typeface="Calibri"/>
              </a:rPr>
              <a:t>Device owners “own” their data and give it to the I</a:t>
            </a:r>
            <a:r>
              <a:rPr b="1" baseline="30000" lang="en-US" sz="1600">
                <a:solidFill>
                  <a:schemeClr val="dk1"/>
                </a:solidFill>
                <a:latin typeface="Calibri"/>
                <a:ea typeface="Calibri"/>
                <a:cs typeface="Calibri"/>
                <a:sym typeface="Calibri"/>
              </a:rPr>
              <a:t>3</a:t>
            </a:r>
            <a:r>
              <a:rPr b="1" lang="en-US" sz="1600">
                <a:solidFill>
                  <a:schemeClr val="dk1"/>
                </a:solidFill>
                <a:latin typeface="Calibri"/>
                <a:ea typeface="Calibri"/>
                <a:cs typeface="Calibri"/>
                <a:sym typeface="Calibri"/>
              </a:rPr>
              <a:t> domain controller for safekeeping.  Rules in  I</a:t>
            </a:r>
            <a:r>
              <a:rPr b="1" baseline="30000" lang="en-US" sz="1600">
                <a:solidFill>
                  <a:schemeClr val="dk1"/>
                </a:solidFill>
                <a:latin typeface="Calibri"/>
                <a:ea typeface="Calibri"/>
                <a:cs typeface="Calibri"/>
                <a:sym typeface="Calibri"/>
              </a:rPr>
              <a:t>3</a:t>
            </a:r>
            <a:r>
              <a:rPr b="1" lang="en-US" sz="1600">
                <a:solidFill>
                  <a:schemeClr val="dk1"/>
                </a:solidFill>
                <a:latin typeface="Calibri"/>
                <a:ea typeface="Calibri"/>
                <a:cs typeface="Calibri"/>
                <a:sym typeface="Calibri"/>
              </a:rPr>
              <a:t> determine who can see the owners data.  </a:t>
            </a:r>
            <a:endParaRPr/>
          </a:p>
          <a:p>
            <a:pPr indent="-184150" lvl="0" marL="285750" marR="0" rtl="0" algn="l">
              <a:spcBef>
                <a:spcPts val="0"/>
              </a:spcBef>
              <a:spcAft>
                <a:spcPts val="0"/>
              </a:spcAft>
              <a:buClr>
                <a:schemeClr val="dk1"/>
              </a:buClr>
              <a:buSzPts val="1600"/>
              <a:buFont typeface="Arial"/>
              <a:buNone/>
            </a:pPr>
            <a:r>
              <a:t/>
            </a:r>
            <a:endParaRPr b="1"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b="1" lang="en-US" sz="1600">
                <a:solidFill>
                  <a:schemeClr val="dk1"/>
                </a:solidFill>
                <a:latin typeface="Calibri"/>
                <a:ea typeface="Calibri"/>
                <a:cs typeface="Calibri"/>
                <a:sym typeface="Calibri"/>
              </a:rPr>
              <a:t>If you can “see” it, you can make a copy that the applications then own.</a:t>
            </a:r>
            <a:endParaRPr/>
          </a:p>
          <a:p>
            <a:pPr indent="-184150" lvl="0" marL="285750" marR="0" rtl="0" algn="l">
              <a:spcBef>
                <a:spcPts val="0"/>
              </a:spcBef>
              <a:spcAft>
                <a:spcPts val="0"/>
              </a:spcAft>
              <a:buClr>
                <a:schemeClr val="dk1"/>
              </a:buClr>
              <a:buSzPts val="1600"/>
              <a:buFont typeface="Arial"/>
              <a:buNone/>
            </a:pPr>
            <a:r>
              <a:t/>
            </a:r>
            <a:endParaRPr b="1"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b="1" lang="en-US" sz="1600">
                <a:solidFill>
                  <a:schemeClr val="dk1"/>
                </a:solidFill>
                <a:latin typeface="Calibri"/>
                <a:ea typeface="Calibri"/>
                <a:cs typeface="Calibri"/>
                <a:sym typeface="Calibri"/>
              </a:rPr>
              <a:t>Users can report whether they trust applications to safeguard their data.  </a:t>
            </a:r>
            <a:endParaRPr/>
          </a:p>
          <a:p>
            <a:pPr indent="-184150" lvl="0" marL="285750" marR="0" rtl="0" algn="l">
              <a:spcBef>
                <a:spcPts val="0"/>
              </a:spcBef>
              <a:spcAft>
                <a:spcPts val="0"/>
              </a:spcAft>
              <a:buClr>
                <a:schemeClr val="dk1"/>
              </a:buClr>
              <a:buSzPts val="1600"/>
              <a:buFont typeface="Arial"/>
              <a:buNone/>
            </a:pPr>
            <a:r>
              <a:t/>
            </a:r>
            <a:endParaRPr b="1"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b="1" lang="en-US" sz="1600">
                <a:solidFill>
                  <a:schemeClr val="dk1"/>
                </a:solidFill>
                <a:latin typeface="Calibri"/>
                <a:ea typeface="Calibri"/>
                <a:cs typeface="Calibri"/>
                <a:sym typeface="Calibri"/>
              </a:rPr>
              <a:t>The more trust the greater the visibility granted by the users.  </a:t>
            </a:r>
            <a:endParaRPr/>
          </a:p>
          <a:p>
            <a:pPr indent="-184150" lvl="0" marL="285750" marR="0" rtl="0" algn="l">
              <a:spcBef>
                <a:spcPts val="0"/>
              </a:spcBef>
              <a:spcAft>
                <a:spcPts val="0"/>
              </a:spcAft>
              <a:buClr>
                <a:schemeClr val="dk1"/>
              </a:buClr>
              <a:buSzPts val="1600"/>
              <a:buFont typeface="Arial"/>
              <a:buNone/>
            </a:pPr>
            <a:r>
              <a:t/>
            </a:r>
            <a:endParaRPr b="1"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b="1" lang="en-US" sz="1600">
                <a:solidFill>
                  <a:schemeClr val="dk1"/>
                </a:solidFill>
                <a:latin typeface="Calibri"/>
                <a:ea typeface="Calibri"/>
                <a:cs typeface="Calibri"/>
                <a:sym typeface="Calibri"/>
              </a:rPr>
              <a:t>There is no single definition of privacy that applies to all users and all applications. </a:t>
            </a:r>
            <a:endParaRPr/>
          </a:p>
        </p:txBody>
      </p:sp>
      <p:sp>
        <p:nvSpPr>
          <p:cNvPr id="358" name="Google Shape;358;p18"/>
          <p:cNvSpPr txBox="1"/>
          <p:nvPr/>
        </p:nvSpPr>
        <p:spPr>
          <a:xfrm>
            <a:off x="1122630" y="5941814"/>
            <a:ext cx="9669101" cy="615553"/>
          </a:xfrm>
          <a:prstGeom prst="rect">
            <a:avLst/>
          </a:prstGeom>
          <a:solidFill>
            <a:srgbClr val="FFEB9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rgbClr val="BB0000"/>
                </a:solidFill>
                <a:latin typeface="Arial"/>
                <a:ea typeface="Arial"/>
                <a:cs typeface="Arial"/>
                <a:sym typeface="Arial"/>
              </a:rPr>
              <a:t> </a:t>
            </a:r>
            <a:r>
              <a:rPr lang="en-US" sz="1600">
                <a:solidFill>
                  <a:srgbClr val="BB0000"/>
                </a:solidFill>
                <a:latin typeface="Calibri"/>
                <a:ea typeface="Calibri"/>
                <a:cs typeface="Calibri"/>
                <a:sym typeface="Calibri"/>
              </a:rPr>
              <a:t>Centralized permission management allows fine grain control </a:t>
            </a:r>
            <a:endParaRPr/>
          </a:p>
          <a:p>
            <a:pPr indent="0" lvl="0" marL="0" marR="0" rtl="0" algn="ctr">
              <a:spcBef>
                <a:spcPts val="0"/>
              </a:spcBef>
              <a:spcAft>
                <a:spcPts val="0"/>
              </a:spcAft>
              <a:buNone/>
            </a:pPr>
            <a:r>
              <a:rPr lang="en-US" sz="1600">
                <a:solidFill>
                  <a:srgbClr val="BB0000"/>
                </a:solidFill>
                <a:latin typeface="Calibri"/>
                <a:ea typeface="Calibri"/>
                <a:cs typeface="Calibri"/>
                <a:sym typeface="Calibri"/>
              </a:rPr>
              <a:t>without burdening IOT devices with extra management overhead</a:t>
            </a:r>
            <a:endParaRPr/>
          </a:p>
        </p:txBody>
      </p:sp>
      <p:sp>
        <p:nvSpPr>
          <p:cNvPr id="359" name="Google Shape;359;p18"/>
          <p:cNvSpPr txBox="1"/>
          <p:nvPr>
            <p:ph idx="12" type="sldNum"/>
          </p:nvPr>
        </p:nvSpPr>
        <p:spPr>
          <a:xfrm>
            <a:off x="8938789" y="6459900"/>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cxnSp>
        <p:nvCxnSpPr>
          <p:cNvPr id="360" name="Google Shape;360;p18"/>
          <p:cNvCxnSpPr/>
          <p:nvPr/>
        </p:nvCxnSpPr>
        <p:spPr>
          <a:xfrm>
            <a:off x="0" y="871946"/>
            <a:ext cx="6337426" cy="0"/>
          </a:xfrm>
          <a:prstGeom prst="straightConnector1">
            <a:avLst/>
          </a:prstGeom>
          <a:noFill/>
          <a:ln cap="flat" cmpd="sng" w="9525">
            <a:solidFill>
              <a:srgbClr val="98161A"/>
            </a:solidFill>
            <a:prstDash val="solid"/>
            <a:round/>
            <a:headEnd len="sm" w="sm" type="none"/>
            <a:tailEnd len="sm" w="sm" type="none"/>
          </a:ln>
        </p:spPr>
      </p:cxnSp>
      <p:sp>
        <p:nvSpPr>
          <p:cNvPr id="361" name="Google Shape;361;p18"/>
          <p:cNvSpPr txBox="1"/>
          <p:nvPr>
            <p:ph idx="11" type="ftr"/>
          </p:nvPr>
        </p:nvSpPr>
        <p:spPr>
          <a:xfrm>
            <a:off x="9256666" y="6456863"/>
            <a:ext cx="3860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latin typeface="Calibri"/>
                <a:ea typeface="Calibri"/>
                <a:cs typeface="Calibri"/>
                <a:sym typeface="Calibri"/>
              </a:rPr>
              <a:t>I3.usc.edu</a:t>
            </a:r>
            <a:endParaRPr/>
          </a:p>
        </p:txBody>
      </p:sp>
      <p:sp>
        <p:nvSpPr>
          <p:cNvPr id="362" name="Google Shape;362;p18"/>
          <p:cNvSpPr/>
          <p:nvPr/>
        </p:nvSpPr>
        <p:spPr>
          <a:xfrm>
            <a:off x="5339413" y="1928188"/>
            <a:ext cx="194854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2060"/>
                </a:solidFill>
                <a:latin typeface="Calibri"/>
                <a:ea typeface="Calibri"/>
                <a:cs typeface="Calibri"/>
                <a:sym typeface="Calibri"/>
              </a:rPr>
              <a:t>Controller Options</a:t>
            </a:r>
            <a:endParaRPr sz="1800">
              <a:solidFill>
                <a:srgbClr val="00206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19"/>
          <p:cNvSpPr txBox="1"/>
          <p:nvPr>
            <p:ph type="title"/>
          </p:nvPr>
        </p:nvSpPr>
        <p:spPr>
          <a:xfrm>
            <a:off x="389467" y="434019"/>
            <a:ext cx="10363199" cy="41027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An Incentive/Application Driven Marketplace</a:t>
            </a:r>
            <a:endParaRPr/>
          </a:p>
        </p:txBody>
      </p:sp>
      <p:grpSp>
        <p:nvGrpSpPr>
          <p:cNvPr id="371" name="Google Shape;371;p19"/>
          <p:cNvGrpSpPr/>
          <p:nvPr/>
        </p:nvGrpSpPr>
        <p:grpSpPr>
          <a:xfrm>
            <a:off x="977899" y="1744895"/>
            <a:ext cx="2207576" cy="4064000"/>
            <a:chOff x="584201" y="2286001"/>
            <a:chExt cx="1761259" cy="2694397"/>
          </a:xfrm>
        </p:grpSpPr>
        <p:sp>
          <p:nvSpPr>
            <p:cNvPr id="372" name="Google Shape;372;p19"/>
            <p:cNvSpPr/>
            <p:nvPr/>
          </p:nvSpPr>
          <p:spPr>
            <a:xfrm flipH="1">
              <a:off x="1024624" y="3735412"/>
              <a:ext cx="233795" cy="745832"/>
            </a:xfrm>
            <a:prstGeom prst="downArrow">
              <a:avLst>
                <a:gd fmla="val 50000" name="adj1"/>
                <a:gd fmla="val 50000" name="adj2"/>
              </a:avLst>
            </a:prstGeom>
            <a:solidFill>
              <a:srgbClr val="7F6600"/>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dk1"/>
                </a:solidFill>
                <a:latin typeface="Arial"/>
                <a:ea typeface="Arial"/>
                <a:cs typeface="Arial"/>
                <a:sym typeface="Arial"/>
              </a:endParaRPr>
            </a:p>
          </p:txBody>
        </p:sp>
        <p:cxnSp>
          <p:nvCxnSpPr>
            <p:cNvPr id="373" name="Google Shape;373;p19"/>
            <p:cNvCxnSpPr/>
            <p:nvPr/>
          </p:nvCxnSpPr>
          <p:spPr>
            <a:xfrm>
              <a:off x="1820718" y="3193934"/>
              <a:ext cx="0" cy="1372801"/>
            </a:xfrm>
            <a:prstGeom prst="straightConnector1">
              <a:avLst/>
            </a:prstGeom>
            <a:noFill/>
            <a:ln cap="flat" cmpd="sng" w="9525">
              <a:solidFill>
                <a:srgbClr val="98161A"/>
              </a:solidFill>
              <a:prstDash val="solid"/>
              <a:round/>
              <a:headEnd len="med" w="med" type="triangle"/>
              <a:tailEnd len="sm" w="sm" type="none"/>
            </a:ln>
          </p:spPr>
        </p:cxnSp>
        <p:sp>
          <p:nvSpPr>
            <p:cNvPr id="374" name="Google Shape;374;p19"/>
            <p:cNvSpPr/>
            <p:nvPr/>
          </p:nvSpPr>
          <p:spPr>
            <a:xfrm>
              <a:off x="725129" y="4470663"/>
              <a:ext cx="1476589" cy="509735"/>
            </a:xfrm>
            <a:prstGeom prst="ellipse">
              <a:avLst/>
            </a:prstGeom>
            <a:solidFill>
              <a:srgbClr val="EC8C90"/>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Owner</a:t>
              </a:r>
              <a:endParaRPr/>
            </a:p>
          </p:txBody>
        </p:sp>
        <p:sp>
          <p:nvSpPr>
            <p:cNvPr id="375" name="Google Shape;375;p19"/>
            <p:cNvSpPr/>
            <p:nvPr/>
          </p:nvSpPr>
          <p:spPr>
            <a:xfrm flipH="1">
              <a:off x="1016719" y="2989581"/>
              <a:ext cx="233795" cy="745832"/>
            </a:xfrm>
            <a:prstGeom prst="downArrow">
              <a:avLst>
                <a:gd fmla="val 50000" name="adj1"/>
                <a:gd fmla="val 50000" name="adj2"/>
              </a:avLst>
            </a:prstGeom>
            <a:solidFill>
              <a:srgbClr val="7F6600"/>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dk1"/>
                </a:solidFill>
                <a:latin typeface="Arial"/>
                <a:ea typeface="Arial"/>
                <a:cs typeface="Arial"/>
                <a:sym typeface="Arial"/>
              </a:endParaRPr>
            </a:p>
          </p:txBody>
        </p:sp>
        <p:sp>
          <p:nvSpPr>
            <p:cNvPr id="376" name="Google Shape;376;p19"/>
            <p:cNvSpPr/>
            <p:nvPr/>
          </p:nvSpPr>
          <p:spPr>
            <a:xfrm>
              <a:off x="584201" y="3727621"/>
              <a:ext cx="1761259" cy="444212"/>
            </a:xfrm>
            <a:prstGeom prst="roundRect">
              <a:avLst>
                <a:gd fmla="val 16667" name="adj"/>
              </a:avLst>
            </a:prstGeom>
            <a:solidFill>
              <a:srgbClr val="FEE999"/>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accent1"/>
                  </a:solidFill>
                  <a:latin typeface="Calibri"/>
                  <a:ea typeface="Calibri"/>
                  <a:cs typeface="Calibri"/>
                  <a:sym typeface="Calibri"/>
                </a:rPr>
                <a:t>I</a:t>
              </a:r>
              <a:r>
                <a:rPr b="1" baseline="30000" lang="en-US" sz="1600">
                  <a:solidFill>
                    <a:schemeClr val="accent1"/>
                  </a:solidFill>
                  <a:latin typeface="Calibri"/>
                  <a:ea typeface="Calibri"/>
                  <a:cs typeface="Calibri"/>
                  <a:sym typeface="Calibri"/>
                </a:rPr>
                <a:t>3</a:t>
              </a:r>
              <a:r>
                <a:rPr b="1" lang="en-US" sz="1600">
                  <a:solidFill>
                    <a:schemeClr val="accent1"/>
                  </a:solidFill>
                  <a:latin typeface="Calibri"/>
                  <a:ea typeface="Calibri"/>
                  <a:cs typeface="Calibri"/>
                  <a:sym typeface="Calibri"/>
                </a:rPr>
                <a:t> Platform</a:t>
              </a:r>
              <a:endParaRPr/>
            </a:p>
          </p:txBody>
        </p:sp>
        <p:sp>
          <p:nvSpPr>
            <p:cNvPr id="377" name="Google Shape;377;p19"/>
            <p:cNvSpPr/>
            <p:nvPr/>
          </p:nvSpPr>
          <p:spPr>
            <a:xfrm>
              <a:off x="928039" y="2286001"/>
              <a:ext cx="1325948" cy="896219"/>
            </a:xfrm>
            <a:prstGeom prst="ellipse">
              <a:avLst/>
            </a:prstGeom>
            <a:solidFill>
              <a:srgbClr val="FFF4CC"/>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Data Application</a:t>
              </a:r>
              <a:endParaRPr/>
            </a:p>
          </p:txBody>
        </p:sp>
        <p:sp>
          <p:nvSpPr>
            <p:cNvPr id="378" name="Google Shape;378;p19"/>
            <p:cNvSpPr txBox="1"/>
            <p:nvPr/>
          </p:nvSpPr>
          <p:spPr>
            <a:xfrm>
              <a:off x="893662" y="3350728"/>
              <a:ext cx="238135" cy="22445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a:t>
              </a:r>
              <a:endParaRPr/>
            </a:p>
          </p:txBody>
        </p:sp>
        <p:sp>
          <p:nvSpPr>
            <p:cNvPr id="379" name="Google Shape;379;p19"/>
            <p:cNvSpPr txBox="1"/>
            <p:nvPr/>
          </p:nvSpPr>
          <p:spPr>
            <a:xfrm>
              <a:off x="830118" y="4239150"/>
              <a:ext cx="238135" cy="22445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a:t>
              </a:r>
              <a:endParaRPr/>
            </a:p>
          </p:txBody>
        </p:sp>
        <p:sp>
          <p:nvSpPr>
            <p:cNvPr id="380" name="Google Shape;380;p19"/>
            <p:cNvSpPr/>
            <p:nvPr/>
          </p:nvSpPr>
          <p:spPr>
            <a:xfrm>
              <a:off x="1318252" y="3406713"/>
              <a:ext cx="231876" cy="152400"/>
            </a:xfrm>
            <a:prstGeom prst="flowChartDocument">
              <a:avLst/>
            </a:prstGeom>
            <a:solidFill>
              <a:srgbClr val="EC8C90"/>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dk1"/>
                </a:solidFill>
                <a:latin typeface="Arial"/>
                <a:ea typeface="Arial"/>
                <a:cs typeface="Arial"/>
                <a:sym typeface="Arial"/>
              </a:endParaRPr>
            </a:p>
          </p:txBody>
        </p:sp>
        <p:sp>
          <p:nvSpPr>
            <p:cNvPr id="381" name="Google Shape;381;p19"/>
            <p:cNvSpPr/>
            <p:nvPr/>
          </p:nvSpPr>
          <p:spPr>
            <a:xfrm>
              <a:off x="1318252" y="4250946"/>
              <a:ext cx="231876" cy="152400"/>
            </a:xfrm>
            <a:prstGeom prst="flowChartDocument">
              <a:avLst/>
            </a:prstGeom>
            <a:solidFill>
              <a:srgbClr val="EC8C90"/>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dk1"/>
                </a:solidFill>
                <a:latin typeface="Arial"/>
                <a:ea typeface="Arial"/>
                <a:cs typeface="Arial"/>
                <a:sym typeface="Arial"/>
              </a:endParaRPr>
            </a:p>
          </p:txBody>
        </p:sp>
      </p:grpSp>
      <p:sp>
        <p:nvSpPr>
          <p:cNvPr id="382" name="Google Shape;382;p19"/>
          <p:cNvSpPr txBox="1"/>
          <p:nvPr/>
        </p:nvSpPr>
        <p:spPr>
          <a:xfrm>
            <a:off x="2519017" y="3326190"/>
            <a:ext cx="552139"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data</a:t>
            </a:r>
            <a:endParaRPr/>
          </a:p>
        </p:txBody>
      </p:sp>
      <p:sp>
        <p:nvSpPr>
          <p:cNvPr id="383" name="Google Shape;383;p19"/>
          <p:cNvSpPr txBox="1"/>
          <p:nvPr/>
        </p:nvSpPr>
        <p:spPr>
          <a:xfrm>
            <a:off x="2509971" y="4674210"/>
            <a:ext cx="552139"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data</a:t>
            </a:r>
            <a:endParaRPr/>
          </a:p>
        </p:txBody>
      </p:sp>
      <p:sp>
        <p:nvSpPr>
          <p:cNvPr id="384" name="Google Shape;384;p19"/>
          <p:cNvSpPr txBox="1"/>
          <p:nvPr/>
        </p:nvSpPr>
        <p:spPr>
          <a:xfrm>
            <a:off x="1831330" y="3387135"/>
            <a:ext cx="441146"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terms</a:t>
            </a:r>
            <a:endParaRPr/>
          </a:p>
        </p:txBody>
      </p:sp>
      <p:sp>
        <p:nvSpPr>
          <p:cNvPr id="385" name="Google Shape;385;p19"/>
          <p:cNvSpPr txBox="1"/>
          <p:nvPr/>
        </p:nvSpPr>
        <p:spPr>
          <a:xfrm>
            <a:off x="1826562" y="4658727"/>
            <a:ext cx="441146"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terms</a:t>
            </a:r>
            <a:endParaRPr/>
          </a:p>
        </p:txBody>
      </p:sp>
      <p:sp>
        <p:nvSpPr>
          <p:cNvPr id="386" name="Google Shape;386;p19"/>
          <p:cNvSpPr txBox="1"/>
          <p:nvPr/>
        </p:nvSpPr>
        <p:spPr>
          <a:xfrm>
            <a:off x="3737504" y="1263093"/>
            <a:ext cx="8175095" cy="5042465"/>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600"/>
              <a:buFont typeface="Arial"/>
              <a:buChar char="•"/>
            </a:pPr>
            <a:r>
              <a:rPr b="1" lang="en-US" sz="1600">
                <a:solidFill>
                  <a:schemeClr val="dk1"/>
                </a:solidFill>
                <a:latin typeface="Calibri"/>
                <a:ea typeface="Calibri"/>
                <a:cs typeface="Calibri"/>
                <a:sym typeface="Calibri"/>
              </a:rPr>
              <a:t>Applications may need to apply for access to data. </a:t>
            </a:r>
            <a:endParaRPr/>
          </a:p>
          <a:p>
            <a:pPr indent="-184150" lvl="0" marL="285750" marR="0" rtl="0" algn="l">
              <a:spcBef>
                <a:spcPts val="0"/>
              </a:spcBef>
              <a:spcAft>
                <a:spcPts val="0"/>
              </a:spcAft>
              <a:buClr>
                <a:schemeClr val="dk1"/>
              </a:buClr>
              <a:buSzPts val="1600"/>
              <a:buFont typeface="Arial"/>
              <a:buNone/>
            </a:pPr>
            <a:r>
              <a:t/>
            </a:r>
            <a:endParaRPr b="1"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b="1" lang="en-US" sz="1600">
                <a:solidFill>
                  <a:schemeClr val="dk1"/>
                </a:solidFill>
                <a:latin typeface="Calibri"/>
                <a:ea typeface="Calibri"/>
                <a:cs typeface="Calibri"/>
                <a:sym typeface="Calibri"/>
              </a:rPr>
              <a:t>Access requests can include data security policy, usage statements, privacy statements.  </a:t>
            </a:r>
            <a:endParaRPr b="1" sz="1600">
              <a:solidFill>
                <a:schemeClr val="dk1"/>
              </a:solidFill>
              <a:latin typeface="Calibri"/>
              <a:ea typeface="Calibri"/>
              <a:cs typeface="Calibri"/>
              <a:sym typeface="Calibri"/>
            </a:endParaRPr>
          </a:p>
          <a:p>
            <a:pPr indent="-184150" lvl="0" marL="285750" marR="0" rtl="0" algn="l">
              <a:spcBef>
                <a:spcPts val="0"/>
              </a:spcBef>
              <a:spcAft>
                <a:spcPts val="0"/>
              </a:spcAft>
              <a:buClr>
                <a:schemeClr val="dk1"/>
              </a:buClr>
              <a:buSzPts val="1600"/>
              <a:buFont typeface="Arial"/>
              <a:buNone/>
            </a:pPr>
            <a:r>
              <a:t/>
            </a:r>
            <a:endParaRPr b="1"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b="1" lang="en-US" sz="1600">
                <a:solidFill>
                  <a:schemeClr val="dk1"/>
                </a:solidFill>
                <a:latin typeface="Calibri"/>
                <a:ea typeface="Calibri"/>
                <a:cs typeface="Calibri"/>
                <a:sym typeface="Calibri"/>
              </a:rPr>
              <a:t>Access requests can also include incentives such insurance discounts, coupons, or cash.  </a:t>
            </a:r>
            <a:endParaRPr b="1" sz="1600">
              <a:solidFill>
                <a:schemeClr val="dk1"/>
              </a:solidFill>
              <a:latin typeface="Calibri"/>
              <a:ea typeface="Calibri"/>
              <a:cs typeface="Calibri"/>
              <a:sym typeface="Calibri"/>
            </a:endParaRPr>
          </a:p>
          <a:p>
            <a:pPr indent="-184150" lvl="0" marL="285750" marR="0" rtl="0" algn="l">
              <a:spcBef>
                <a:spcPts val="0"/>
              </a:spcBef>
              <a:spcAft>
                <a:spcPts val="0"/>
              </a:spcAft>
              <a:buClr>
                <a:schemeClr val="dk1"/>
              </a:buClr>
              <a:buSzPts val="1600"/>
              <a:buFont typeface="Arial"/>
              <a:buNone/>
            </a:pPr>
            <a:r>
              <a:t/>
            </a:r>
            <a:endParaRPr b="1"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b="1" lang="en-US" sz="1600">
                <a:solidFill>
                  <a:schemeClr val="dk1"/>
                </a:solidFill>
                <a:latin typeface="Calibri"/>
                <a:ea typeface="Calibri"/>
                <a:cs typeface="Calibri"/>
                <a:sym typeface="Calibri"/>
              </a:rPr>
              <a:t>Device/Data owners can accept or refuse access requests. </a:t>
            </a:r>
            <a:endParaRPr/>
          </a:p>
          <a:p>
            <a:pPr indent="-184150" lvl="0" marL="285750" marR="0" rtl="0" algn="l">
              <a:spcBef>
                <a:spcPts val="0"/>
              </a:spcBef>
              <a:spcAft>
                <a:spcPts val="0"/>
              </a:spcAft>
              <a:buClr>
                <a:schemeClr val="dk1"/>
              </a:buClr>
              <a:buSzPts val="1600"/>
              <a:buFont typeface="Arial"/>
              <a:buNone/>
            </a:pPr>
            <a:r>
              <a:t/>
            </a:r>
            <a:endParaRPr b="1"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b="1" lang="en-US" sz="1600">
                <a:solidFill>
                  <a:schemeClr val="dk1"/>
                </a:solidFill>
                <a:latin typeface="Calibri"/>
                <a:ea typeface="Calibri"/>
                <a:cs typeface="Calibri"/>
                <a:sym typeface="Calibri"/>
              </a:rPr>
              <a:t>Device owners can set permissions to accept all requests from trusted entities.</a:t>
            </a:r>
            <a:endParaRPr b="1" sz="1600">
              <a:solidFill>
                <a:schemeClr val="dk1"/>
              </a:solidFill>
              <a:latin typeface="Calibri"/>
              <a:ea typeface="Calibri"/>
              <a:cs typeface="Calibri"/>
              <a:sym typeface="Calibri"/>
            </a:endParaRPr>
          </a:p>
          <a:p>
            <a:pPr indent="-184150" lvl="0" marL="285750" marR="0" rtl="0" algn="l">
              <a:spcBef>
                <a:spcPts val="0"/>
              </a:spcBef>
              <a:spcAft>
                <a:spcPts val="0"/>
              </a:spcAft>
              <a:buClr>
                <a:schemeClr val="dk1"/>
              </a:buClr>
              <a:buSzPts val="1600"/>
              <a:buFont typeface="Arial"/>
              <a:buNone/>
            </a:pPr>
            <a:r>
              <a:t/>
            </a:r>
            <a:endParaRPr b="1"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b="1" lang="en-US" sz="1600">
                <a:solidFill>
                  <a:schemeClr val="dk1"/>
                </a:solidFill>
                <a:latin typeface="Calibri"/>
                <a:ea typeface="Calibri"/>
                <a:cs typeface="Calibri"/>
                <a:sym typeface="Calibri"/>
              </a:rPr>
              <a:t>Device owners can provide access to different (including anonymized) streams of data as a function of the role / trust level. </a:t>
            </a:r>
            <a:endParaRPr b="1" sz="1600">
              <a:solidFill>
                <a:schemeClr val="dk1"/>
              </a:solidFill>
              <a:latin typeface="Calibri"/>
              <a:ea typeface="Calibri"/>
              <a:cs typeface="Calibri"/>
              <a:sym typeface="Calibri"/>
            </a:endParaRPr>
          </a:p>
          <a:p>
            <a:pPr indent="-184150" lvl="0" marL="285750" marR="0" rtl="0" algn="l">
              <a:spcBef>
                <a:spcPts val="0"/>
              </a:spcBef>
              <a:spcAft>
                <a:spcPts val="0"/>
              </a:spcAft>
              <a:buClr>
                <a:schemeClr val="dk1"/>
              </a:buClr>
              <a:buSzPts val="1600"/>
              <a:buFont typeface="Arial"/>
              <a:buNone/>
            </a:pPr>
            <a:r>
              <a:t/>
            </a:r>
            <a:endParaRPr b="1"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b="1" lang="en-US" sz="1600">
                <a:solidFill>
                  <a:schemeClr val="dk1"/>
                </a:solidFill>
                <a:latin typeface="Calibri"/>
                <a:ea typeface="Calibri"/>
                <a:cs typeface="Calibri"/>
                <a:sym typeface="Calibri"/>
              </a:rPr>
              <a:t>The greater the ‘trust quotient’ the lower the incentives.  </a:t>
            </a:r>
            <a:endParaRPr b="1" sz="1600">
              <a:solidFill>
                <a:schemeClr val="dk1"/>
              </a:solidFill>
              <a:latin typeface="Calibri"/>
              <a:ea typeface="Calibri"/>
              <a:cs typeface="Calibri"/>
              <a:sym typeface="Calibri"/>
            </a:endParaRPr>
          </a:p>
          <a:p>
            <a:pPr indent="-184150" lvl="0" marL="285750" marR="0" rtl="0" algn="l">
              <a:spcBef>
                <a:spcPts val="0"/>
              </a:spcBef>
              <a:spcAft>
                <a:spcPts val="0"/>
              </a:spcAft>
              <a:buClr>
                <a:schemeClr val="dk1"/>
              </a:buClr>
              <a:buSzPts val="1600"/>
              <a:buFont typeface="Arial"/>
              <a:buNone/>
            </a:pPr>
            <a:r>
              <a:t/>
            </a:r>
            <a:endParaRPr b="1"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b="1" lang="en-US" sz="1600">
                <a:solidFill>
                  <a:schemeClr val="dk1"/>
                </a:solidFill>
                <a:latin typeface="Calibri"/>
                <a:ea typeface="Calibri"/>
                <a:cs typeface="Calibri"/>
                <a:sym typeface="Calibri"/>
              </a:rPr>
              <a:t>Users can revoke permissions if trust is violated. </a:t>
            </a:r>
            <a:endParaRPr b="1" sz="1600">
              <a:solidFill>
                <a:schemeClr val="dk1"/>
              </a:solidFill>
              <a:latin typeface="Calibri"/>
              <a:ea typeface="Calibri"/>
              <a:cs typeface="Calibri"/>
              <a:sym typeface="Calibri"/>
            </a:endParaRPr>
          </a:p>
        </p:txBody>
      </p:sp>
      <p:cxnSp>
        <p:nvCxnSpPr>
          <p:cNvPr id="387" name="Google Shape;387;p19"/>
          <p:cNvCxnSpPr/>
          <p:nvPr/>
        </p:nvCxnSpPr>
        <p:spPr>
          <a:xfrm>
            <a:off x="0" y="871946"/>
            <a:ext cx="6944008" cy="0"/>
          </a:xfrm>
          <a:prstGeom prst="straightConnector1">
            <a:avLst/>
          </a:prstGeom>
          <a:noFill/>
          <a:ln cap="flat" cmpd="sng" w="9525">
            <a:solidFill>
              <a:srgbClr val="98161A"/>
            </a:solidFill>
            <a:prstDash val="solid"/>
            <a:round/>
            <a:headEnd len="sm" w="sm" type="none"/>
            <a:tailEnd len="sm" w="sm" type="none"/>
          </a:ln>
        </p:spPr>
      </p:cxnSp>
      <p:sp>
        <p:nvSpPr>
          <p:cNvPr id="388" name="Google Shape;388;p19"/>
          <p:cNvSpPr txBox="1"/>
          <p:nvPr>
            <p:ph idx="11" type="ftr"/>
          </p:nvPr>
        </p:nvSpPr>
        <p:spPr>
          <a:xfrm>
            <a:off x="8822266" y="6356359"/>
            <a:ext cx="3860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I3.usc.edu</a:t>
            </a:r>
            <a:endParaRPr/>
          </a:p>
        </p:txBody>
      </p:sp>
      <p:sp>
        <p:nvSpPr>
          <p:cNvPr id="389" name="Google Shape;389;p19"/>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20"/>
          <p:cNvSpPr/>
          <p:nvPr/>
        </p:nvSpPr>
        <p:spPr>
          <a:xfrm>
            <a:off x="5063835" y="1862111"/>
            <a:ext cx="3918799" cy="1923810"/>
          </a:xfrm>
          <a:prstGeom prst="roundRect">
            <a:avLst>
              <a:gd fmla="val 16667" name="adj"/>
            </a:avLst>
          </a:prstGeom>
          <a:solidFill>
            <a:srgbClr val="E5E5E5"/>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6" name="Google Shape;396;p20"/>
          <p:cNvSpPr/>
          <p:nvPr/>
        </p:nvSpPr>
        <p:spPr>
          <a:xfrm>
            <a:off x="5063835" y="4143828"/>
            <a:ext cx="3918799" cy="1923810"/>
          </a:xfrm>
          <a:prstGeom prst="roundRect">
            <a:avLst>
              <a:gd fmla="val 16667" name="adj"/>
            </a:avLst>
          </a:prstGeom>
          <a:solidFill>
            <a:srgbClr val="E5E5E5"/>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7" name="Google Shape;397;p20"/>
          <p:cNvSpPr/>
          <p:nvPr/>
        </p:nvSpPr>
        <p:spPr>
          <a:xfrm>
            <a:off x="625427" y="1828800"/>
            <a:ext cx="1212640" cy="4644571"/>
          </a:xfrm>
          <a:prstGeom prst="roundRect">
            <a:avLst>
              <a:gd fmla="val 16667" name="adj"/>
            </a:avLst>
          </a:prstGeom>
          <a:solidFill>
            <a:srgbClr val="E5E5E5"/>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8" name="Google Shape;398;p20"/>
          <p:cNvSpPr txBox="1"/>
          <p:nvPr/>
        </p:nvSpPr>
        <p:spPr>
          <a:xfrm>
            <a:off x="589732" y="5923866"/>
            <a:ext cx="128753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ecosystem</a:t>
            </a:r>
            <a:endParaRPr/>
          </a:p>
        </p:txBody>
      </p:sp>
      <p:sp>
        <p:nvSpPr>
          <p:cNvPr id="399" name="Google Shape;399;p20"/>
          <p:cNvSpPr txBox="1"/>
          <p:nvPr>
            <p:ph type="title"/>
          </p:nvPr>
        </p:nvSpPr>
        <p:spPr>
          <a:xfrm>
            <a:off x="381196" y="163780"/>
            <a:ext cx="10515600" cy="72938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BB0000"/>
              </a:buClr>
              <a:buSzPts val="2400"/>
              <a:buFont typeface="Calibri"/>
              <a:buNone/>
            </a:pPr>
            <a:r>
              <a:rPr b="1" lang="en-US" sz="2400">
                <a:solidFill>
                  <a:srgbClr val="BB0000"/>
                </a:solidFill>
                <a:latin typeface="Calibri"/>
                <a:ea typeface="Calibri"/>
                <a:cs typeface="Calibri"/>
                <a:sym typeface="Calibri"/>
              </a:rPr>
              <a:t>A Leveraged View of IOT Networks</a:t>
            </a:r>
            <a:endParaRPr/>
          </a:p>
        </p:txBody>
      </p:sp>
      <p:sp>
        <p:nvSpPr>
          <p:cNvPr id="400" name="Google Shape;400;p20"/>
          <p:cNvSpPr txBox="1"/>
          <p:nvPr/>
        </p:nvSpPr>
        <p:spPr>
          <a:xfrm>
            <a:off x="838200" y="1330036"/>
            <a:ext cx="10965873"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chemeClr val="dk1"/>
                </a:solidFill>
                <a:latin typeface="Calibri"/>
                <a:ea typeface="Calibri"/>
                <a:cs typeface="Calibri"/>
                <a:sym typeface="Calibri"/>
              </a:rPr>
              <a:t>From This:	To This:	</a:t>
            </a:r>
            <a:endParaRPr/>
          </a:p>
        </p:txBody>
      </p:sp>
      <p:cxnSp>
        <p:nvCxnSpPr>
          <p:cNvPr id="401" name="Google Shape;401;p20"/>
          <p:cNvCxnSpPr>
            <a:stCxn id="402" idx="0"/>
            <a:endCxn id="403" idx="4"/>
          </p:cNvCxnSpPr>
          <p:nvPr/>
        </p:nvCxnSpPr>
        <p:spPr>
          <a:xfrm flipH="1" rot="10800000">
            <a:off x="1255435" y="2895707"/>
            <a:ext cx="28200" cy="2008800"/>
          </a:xfrm>
          <a:prstGeom prst="straightConnector1">
            <a:avLst/>
          </a:prstGeom>
          <a:noFill/>
          <a:ln cap="flat" cmpd="sng" w="9525">
            <a:solidFill>
              <a:srgbClr val="98161A"/>
            </a:solidFill>
            <a:prstDash val="solid"/>
            <a:round/>
            <a:headEnd len="sm" w="sm" type="none"/>
            <a:tailEnd len="sm" w="sm" type="none"/>
          </a:ln>
        </p:spPr>
      </p:cxnSp>
      <p:cxnSp>
        <p:nvCxnSpPr>
          <p:cNvPr id="404" name="Google Shape;404;p20"/>
          <p:cNvCxnSpPr>
            <a:stCxn id="405" idx="0"/>
            <a:endCxn id="406" idx="2"/>
          </p:cNvCxnSpPr>
          <p:nvPr/>
        </p:nvCxnSpPr>
        <p:spPr>
          <a:xfrm flipH="1" rot="10800000">
            <a:off x="5928588" y="4388608"/>
            <a:ext cx="1126800" cy="566700"/>
          </a:xfrm>
          <a:prstGeom prst="straightConnector1">
            <a:avLst/>
          </a:prstGeom>
          <a:noFill/>
          <a:ln cap="flat" cmpd="sng" w="9525">
            <a:solidFill>
              <a:srgbClr val="98161A"/>
            </a:solidFill>
            <a:prstDash val="solid"/>
            <a:round/>
            <a:headEnd len="sm" w="sm" type="none"/>
            <a:tailEnd len="sm" w="sm" type="none"/>
          </a:ln>
        </p:spPr>
      </p:cxnSp>
      <p:cxnSp>
        <p:nvCxnSpPr>
          <p:cNvPr id="407" name="Google Shape;407;p20"/>
          <p:cNvCxnSpPr>
            <a:stCxn id="408" idx="4"/>
          </p:cNvCxnSpPr>
          <p:nvPr/>
        </p:nvCxnSpPr>
        <p:spPr>
          <a:xfrm flipH="1">
            <a:off x="7055358" y="2968166"/>
            <a:ext cx="2700" cy="2072100"/>
          </a:xfrm>
          <a:prstGeom prst="straightConnector1">
            <a:avLst/>
          </a:prstGeom>
          <a:noFill/>
          <a:ln cap="flat" cmpd="sng" w="9525">
            <a:solidFill>
              <a:srgbClr val="98161A"/>
            </a:solidFill>
            <a:prstDash val="solid"/>
            <a:round/>
            <a:headEnd len="sm" w="sm" type="none"/>
            <a:tailEnd len="sm" w="sm" type="none"/>
          </a:ln>
        </p:spPr>
      </p:cxnSp>
      <p:cxnSp>
        <p:nvCxnSpPr>
          <p:cNvPr id="409" name="Google Shape;409;p20"/>
          <p:cNvCxnSpPr>
            <a:stCxn id="410" idx="0"/>
            <a:endCxn id="406" idx="2"/>
          </p:cNvCxnSpPr>
          <p:nvPr/>
        </p:nvCxnSpPr>
        <p:spPr>
          <a:xfrm rot="10800000">
            <a:off x="7055364" y="4388608"/>
            <a:ext cx="1304700" cy="566700"/>
          </a:xfrm>
          <a:prstGeom prst="straightConnector1">
            <a:avLst/>
          </a:prstGeom>
          <a:noFill/>
          <a:ln cap="flat" cmpd="sng" w="9525">
            <a:solidFill>
              <a:srgbClr val="98161A"/>
            </a:solidFill>
            <a:prstDash val="solid"/>
            <a:round/>
            <a:headEnd len="sm" w="sm" type="none"/>
            <a:tailEnd len="sm" w="sm" type="none"/>
          </a:ln>
        </p:spPr>
      </p:cxnSp>
      <p:sp>
        <p:nvSpPr>
          <p:cNvPr id="406" name="Google Shape;406;p20"/>
          <p:cNvSpPr/>
          <p:nvPr/>
        </p:nvSpPr>
        <p:spPr>
          <a:xfrm>
            <a:off x="5489924" y="3598887"/>
            <a:ext cx="3131127" cy="789709"/>
          </a:xfrm>
          <a:prstGeom prst="roundRect">
            <a:avLst>
              <a:gd fmla="val 16667" name="adj"/>
            </a:avLst>
          </a:prstGeom>
          <a:solidFill>
            <a:srgbClr val="FEE999"/>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I</a:t>
            </a:r>
            <a:r>
              <a:rPr b="1" baseline="30000" lang="en-US" sz="1800">
                <a:solidFill>
                  <a:schemeClr val="dk1"/>
                </a:solidFill>
                <a:latin typeface="Arial"/>
                <a:ea typeface="Arial"/>
                <a:cs typeface="Arial"/>
                <a:sym typeface="Arial"/>
              </a:rPr>
              <a:t>3</a:t>
            </a:r>
            <a:r>
              <a:rPr b="1" lang="en-US" sz="1800">
                <a:solidFill>
                  <a:schemeClr val="dk1"/>
                </a:solidFill>
                <a:latin typeface="Arial"/>
                <a:ea typeface="Arial"/>
                <a:cs typeface="Arial"/>
                <a:sym typeface="Arial"/>
              </a:rPr>
              <a:t> Domain Controller</a:t>
            </a:r>
            <a:endParaRPr/>
          </a:p>
        </p:txBody>
      </p:sp>
      <p:sp>
        <p:nvSpPr>
          <p:cNvPr id="402" name="Google Shape;402;p20"/>
          <p:cNvSpPr/>
          <p:nvPr/>
        </p:nvSpPr>
        <p:spPr>
          <a:xfrm>
            <a:off x="839798" y="4904507"/>
            <a:ext cx="831273" cy="803564"/>
          </a:xfrm>
          <a:prstGeom prst="ellipse">
            <a:avLst/>
          </a:prstGeom>
          <a:solidFill>
            <a:srgbClr val="EC8C90"/>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Dev</a:t>
            </a:r>
            <a:endParaRPr/>
          </a:p>
        </p:txBody>
      </p:sp>
      <p:sp>
        <p:nvSpPr>
          <p:cNvPr id="405" name="Google Shape;405;p20"/>
          <p:cNvSpPr/>
          <p:nvPr/>
        </p:nvSpPr>
        <p:spPr>
          <a:xfrm>
            <a:off x="5512952" y="4955308"/>
            <a:ext cx="831273" cy="803564"/>
          </a:xfrm>
          <a:prstGeom prst="ellipse">
            <a:avLst/>
          </a:prstGeom>
          <a:solidFill>
            <a:srgbClr val="EC8C90"/>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Dev</a:t>
            </a:r>
            <a:endParaRPr/>
          </a:p>
        </p:txBody>
      </p:sp>
      <p:sp>
        <p:nvSpPr>
          <p:cNvPr id="411" name="Google Shape;411;p20"/>
          <p:cNvSpPr/>
          <p:nvPr/>
        </p:nvSpPr>
        <p:spPr>
          <a:xfrm>
            <a:off x="6676739" y="4955308"/>
            <a:ext cx="831273" cy="803564"/>
          </a:xfrm>
          <a:prstGeom prst="ellipse">
            <a:avLst/>
          </a:prstGeom>
          <a:solidFill>
            <a:srgbClr val="EC8C90"/>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Dev</a:t>
            </a:r>
            <a:endParaRPr/>
          </a:p>
        </p:txBody>
      </p:sp>
      <p:sp>
        <p:nvSpPr>
          <p:cNvPr id="410" name="Google Shape;410;p20"/>
          <p:cNvSpPr/>
          <p:nvPr/>
        </p:nvSpPr>
        <p:spPr>
          <a:xfrm>
            <a:off x="7944427" y="4955308"/>
            <a:ext cx="831273" cy="803564"/>
          </a:xfrm>
          <a:prstGeom prst="ellipse">
            <a:avLst/>
          </a:prstGeom>
          <a:solidFill>
            <a:srgbClr val="EC8C90"/>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Dev</a:t>
            </a:r>
            <a:endParaRPr/>
          </a:p>
        </p:txBody>
      </p:sp>
      <p:sp>
        <p:nvSpPr>
          <p:cNvPr id="403" name="Google Shape;403;p20"/>
          <p:cNvSpPr/>
          <p:nvPr/>
        </p:nvSpPr>
        <p:spPr>
          <a:xfrm>
            <a:off x="867855" y="2092032"/>
            <a:ext cx="831273" cy="803564"/>
          </a:xfrm>
          <a:prstGeom prst="ellipse">
            <a:avLst/>
          </a:prstGeom>
          <a:solidFill>
            <a:srgbClr val="EC8C90"/>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App</a:t>
            </a:r>
            <a:endParaRPr/>
          </a:p>
        </p:txBody>
      </p:sp>
      <p:sp>
        <p:nvSpPr>
          <p:cNvPr id="412" name="Google Shape;412;p20"/>
          <p:cNvSpPr/>
          <p:nvPr/>
        </p:nvSpPr>
        <p:spPr>
          <a:xfrm>
            <a:off x="5575622" y="2164604"/>
            <a:ext cx="831273" cy="803564"/>
          </a:xfrm>
          <a:prstGeom prst="ellipse">
            <a:avLst/>
          </a:prstGeom>
          <a:solidFill>
            <a:srgbClr val="EC8C90"/>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App</a:t>
            </a:r>
            <a:endParaRPr/>
          </a:p>
        </p:txBody>
      </p:sp>
      <p:sp>
        <p:nvSpPr>
          <p:cNvPr id="408" name="Google Shape;408;p20"/>
          <p:cNvSpPr/>
          <p:nvPr/>
        </p:nvSpPr>
        <p:spPr>
          <a:xfrm>
            <a:off x="6642422" y="2164602"/>
            <a:ext cx="831273" cy="803564"/>
          </a:xfrm>
          <a:prstGeom prst="ellipse">
            <a:avLst/>
          </a:prstGeom>
          <a:solidFill>
            <a:srgbClr val="EC8C90"/>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App</a:t>
            </a:r>
            <a:endParaRPr/>
          </a:p>
        </p:txBody>
      </p:sp>
      <p:sp>
        <p:nvSpPr>
          <p:cNvPr id="413" name="Google Shape;413;p20"/>
          <p:cNvSpPr/>
          <p:nvPr/>
        </p:nvSpPr>
        <p:spPr>
          <a:xfrm>
            <a:off x="7709221" y="2164602"/>
            <a:ext cx="831273" cy="803564"/>
          </a:xfrm>
          <a:prstGeom prst="ellipse">
            <a:avLst/>
          </a:prstGeom>
          <a:solidFill>
            <a:srgbClr val="EC8C90"/>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App</a:t>
            </a:r>
            <a:endParaRPr/>
          </a:p>
        </p:txBody>
      </p:sp>
      <p:cxnSp>
        <p:nvCxnSpPr>
          <p:cNvPr id="414" name="Google Shape;414;p20"/>
          <p:cNvCxnSpPr>
            <a:stCxn id="406" idx="0"/>
            <a:endCxn id="412" idx="4"/>
          </p:cNvCxnSpPr>
          <p:nvPr/>
        </p:nvCxnSpPr>
        <p:spPr>
          <a:xfrm rot="10800000">
            <a:off x="5991387" y="2968287"/>
            <a:ext cx="1064100" cy="630600"/>
          </a:xfrm>
          <a:prstGeom prst="straightConnector1">
            <a:avLst/>
          </a:prstGeom>
          <a:noFill/>
          <a:ln cap="flat" cmpd="sng" w="9525">
            <a:solidFill>
              <a:srgbClr val="98161A"/>
            </a:solidFill>
            <a:prstDash val="solid"/>
            <a:round/>
            <a:headEnd len="sm" w="sm" type="none"/>
            <a:tailEnd len="sm" w="sm" type="none"/>
          </a:ln>
        </p:spPr>
      </p:cxnSp>
      <p:cxnSp>
        <p:nvCxnSpPr>
          <p:cNvPr id="415" name="Google Shape;415;p20"/>
          <p:cNvCxnSpPr>
            <a:stCxn id="406" idx="0"/>
            <a:endCxn id="413" idx="4"/>
          </p:cNvCxnSpPr>
          <p:nvPr/>
        </p:nvCxnSpPr>
        <p:spPr>
          <a:xfrm flipH="1" rot="10800000">
            <a:off x="7055487" y="2968287"/>
            <a:ext cx="1069500" cy="630600"/>
          </a:xfrm>
          <a:prstGeom prst="straightConnector1">
            <a:avLst/>
          </a:prstGeom>
          <a:noFill/>
          <a:ln cap="flat" cmpd="sng" w="9525">
            <a:solidFill>
              <a:srgbClr val="98161A"/>
            </a:solidFill>
            <a:prstDash val="solid"/>
            <a:round/>
            <a:headEnd len="sm" w="sm" type="none"/>
            <a:tailEnd len="sm" w="sm" type="none"/>
          </a:ln>
        </p:spPr>
      </p:cxnSp>
      <p:sp>
        <p:nvSpPr>
          <p:cNvPr id="416" name="Google Shape;416;p20"/>
          <p:cNvSpPr txBox="1"/>
          <p:nvPr/>
        </p:nvSpPr>
        <p:spPr>
          <a:xfrm>
            <a:off x="9315148" y="2157886"/>
            <a:ext cx="2774490" cy="329320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Apps no longer have to justify themselves to device owners.  </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Data can be accessed as needed and in a shared environment  </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Users no longer have to develop a trust relationship with each app developer.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I</a:t>
            </a:r>
            <a:r>
              <a:rPr baseline="30000" lang="en-US" sz="1600">
                <a:solidFill>
                  <a:schemeClr val="dk1"/>
                </a:solidFill>
                <a:latin typeface="Calibri"/>
                <a:ea typeface="Calibri"/>
                <a:cs typeface="Calibri"/>
                <a:sym typeface="Calibri"/>
              </a:rPr>
              <a:t>3</a:t>
            </a:r>
            <a:r>
              <a:rPr lang="en-US" sz="1600">
                <a:solidFill>
                  <a:schemeClr val="dk1"/>
                </a:solidFill>
                <a:latin typeface="Calibri"/>
                <a:ea typeface="Calibri"/>
                <a:cs typeface="Calibri"/>
                <a:sym typeface="Calibri"/>
              </a:rPr>
              <a:t> provides user control of data dissemination and apps are user rated based on trust.</a:t>
            </a:r>
            <a:endParaRPr/>
          </a:p>
        </p:txBody>
      </p:sp>
      <p:sp>
        <p:nvSpPr>
          <p:cNvPr id="417" name="Google Shape;417;p20"/>
          <p:cNvSpPr/>
          <p:nvPr/>
        </p:nvSpPr>
        <p:spPr>
          <a:xfrm>
            <a:off x="1943687" y="1855470"/>
            <a:ext cx="1212640" cy="4644571"/>
          </a:xfrm>
          <a:prstGeom prst="roundRect">
            <a:avLst>
              <a:gd fmla="val 16667" name="adj"/>
            </a:avLst>
          </a:prstGeom>
          <a:solidFill>
            <a:srgbClr val="E5E5E5"/>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8" name="Google Shape;418;p20"/>
          <p:cNvSpPr txBox="1"/>
          <p:nvPr/>
        </p:nvSpPr>
        <p:spPr>
          <a:xfrm>
            <a:off x="1907992" y="5950536"/>
            <a:ext cx="128753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ecosystem</a:t>
            </a:r>
            <a:endParaRPr/>
          </a:p>
        </p:txBody>
      </p:sp>
      <p:cxnSp>
        <p:nvCxnSpPr>
          <p:cNvPr id="419" name="Google Shape;419;p20"/>
          <p:cNvCxnSpPr>
            <a:stCxn id="420" idx="0"/>
            <a:endCxn id="421" idx="4"/>
          </p:cNvCxnSpPr>
          <p:nvPr/>
        </p:nvCxnSpPr>
        <p:spPr>
          <a:xfrm flipH="1" rot="10800000">
            <a:off x="2573695" y="2922377"/>
            <a:ext cx="28200" cy="2008800"/>
          </a:xfrm>
          <a:prstGeom prst="straightConnector1">
            <a:avLst/>
          </a:prstGeom>
          <a:noFill/>
          <a:ln cap="flat" cmpd="sng" w="9525">
            <a:solidFill>
              <a:srgbClr val="98161A"/>
            </a:solidFill>
            <a:prstDash val="solid"/>
            <a:round/>
            <a:headEnd len="sm" w="sm" type="none"/>
            <a:tailEnd len="sm" w="sm" type="none"/>
          </a:ln>
        </p:spPr>
      </p:cxnSp>
      <p:sp>
        <p:nvSpPr>
          <p:cNvPr id="420" name="Google Shape;420;p20"/>
          <p:cNvSpPr/>
          <p:nvPr/>
        </p:nvSpPr>
        <p:spPr>
          <a:xfrm>
            <a:off x="2158058" y="4931177"/>
            <a:ext cx="831273" cy="803564"/>
          </a:xfrm>
          <a:prstGeom prst="ellipse">
            <a:avLst/>
          </a:prstGeom>
          <a:solidFill>
            <a:srgbClr val="EC8C90"/>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Dev</a:t>
            </a:r>
            <a:endParaRPr/>
          </a:p>
        </p:txBody>
      </p:sp>
      <p:sp>
        <p:nvSpPr>
          <p:cNvPr id="421" name="Google Shape;421;p20"/>
          <p:cNvSpPr/>
          <p:nvPr/>
        </p:nvSpPr>
        <p:spPr>
          <a:xfrm>
            <a:off x="2186115" y="2118702"/>
            <a:ext cx="831273" cy="803564"/>
          </a:xfrm>
          <a:prstGeom prst="ellipse">
            <a:avLst/>
          </a:prstGeom>
          <a:solidFill>
            <a:srgbClr val="EC8C90"/>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App</a:t>
            </a:r>
            <a:endParaRPr/>
          </a:p>
        </p:txBody>
      </p:sp>
      <p:sp>
        <p:nvSpPr>
          <p:cNvPr id="422" name="Google Shape;422;p20"/>
          <p:cNvSpPr/>
          <p:nvPr/>
        </p:nvSpPr>
        <p:spPr>
          <a:xfrm>
            <a:off x="3280997" y="1844040"/>
            <a:ext cx="1212640" cy="4644571"/>
          </a:xfrm>
          <a:prstGeom prst="roundRect">
            <a:avLst>
              <a:gd fmla="val 16667" name="adj"/>
            </a:avLst>
          </a:prstGeom>
          <a:solidFill>
            <a:srgbClr val="E5E5E5"/>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3" name="Google Shape;423;p20"/>
          <p:cNvSpPr txBox="1"/>
          <p:nvPr/>
        </p:nvSpPr>
        <p:spPr>
          <a:xfrm>
            <a:off x="3245302" y="5939106"/>
            <a:ext cx="128753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ecosystem</a:t>
            </a:r>
            <a:endParaRPr/>
          </a:p>
        </p:txBody>
      </p:sp>
      <p:cxnSp>
        <p:nvCxnSpPr>
          <p:cNvPr id="424" name="Google Shape;424;p20"/>
          <p:cNvCxnSpPr>
            <a:stCxn id="425" idx="0"/>
            <a:endCxn id="426" idx="4"/>
          </p:cNvCxnSpPr>
          <p:nvPr/>
        </p:nvCxnSpPr>
        <p:spPr>
          <a:xfrm flipH="1" rot="10800000">
            <a:off x="3911004" y="2910947"/>
            <a:ext cx="28200" cy="2008800"/>
          </a:xfrm>
          <a:prstGeom prst="straightConnector1">
            <a:avLst/>
          </a:prstGeom>
          <a:noFill/>
          <a:ln cap="flat" cmpd="sng" w="9525">
            <a:solidFill>
              <a:srgbClr val="98161A"/>
            </a:solidFill>
            <a:prstDash val="solid"/>
            <a:round/>
            <a:headEnd len="sm" w="sm" type="none"/>
            <a:tailEnd len="sm" w="sm" type="none"/>
          </a:ln>
        </p:spPr>
      </p:cxnSp>
      <p:sp>
        <p:nvSpPr>
          <p:cNvPr id="425" name="Google Shape;425;p20"/>
          <p:cNvSpPr/>
          <p:nvPr/>
        </p:nvSpPr>
        <p:spPr>
          <a:xfrm>
            <a:off x="3495368" y="4919747"/>
            <a:ext cx="831273" cy="803564"/>
          </a:xfrm>
          <a:prstGeom prst="ellipse">
            <a:avLst/>
          </a:prstGeom>
          <a:solidFill>
            <a:srgbClr val="EC8C90"/>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Dev</a:t>
            </a:r>
            <a:endParaRPr/>
          </a:p>
        </p:txBody>
      </p:sp>
      <p:sp>
        <p:nvSpPr>
          <p:cNvPr id="426" name="Google Shape;426;p20"/>
          <p:cNvSpPr/>
          <p:nvPr/>
        </p:nvSpPr>
        <p:spPr>
          <a:xfrm>
            <a:off x="3523425" y="2107272"/>
            <a:ext cx="831273" cy="803564"/>
          </a:xfrm>
          <a:prstGeom prst="ellipse">
            <a:avLst/>
          </a:prstGeom>
          <a:solidFill>
            <a:srgbClr val="EC8C90"/>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App</a:t>
            </a:r>
            <a:endParaRPr/>
          </a:p>
        </p:txBody>
      </p:sp>
      <p:cxnSp>
        <p:nvCxnSpPr>
          <p:cNvPr id="427" name="Google Shape;427;p20"/>
          <p:cNvCxnSpPr/>
          <p:nvPr/>
        </p:nvCxnSpPr>
        <p:spPr>
          <a:xfrm>
            <a:off x="0" y="871946"/>
            <a:ext cx="6337426" cy="0"/>
          </a:xfrm>
          <a:prstGeom prst="straightConnector1">
            <a:avLst/>
          </a:prstGeom>
          <a:noFill/>
          <a:ln cap="flat" cmpd="sng" w="9525">
            <a:solidFill>
              <a:srgbClr val="98161A"/>
            </a:solidFill>
            <a:prstDash val="solid"/>
            <a:round/>
            <a:headEnd len="sm" w="sm" type="none"/>
            <a:tailEnd len="sm" w="sm" type="none"/>
          </a:ln>
        </p:spPr>
      </p:cxnSp>
      <p:sp>
        <p:nvSpPr>
          <p:cNvPr id="428" name="Google Shape;428;p20"/>
          <p:cNvSpPr/>
          <p:nvPr/>
        </p:nvSpPr>
        <p:spPr>
          <a:xfrm>
            <a:off x="4599257" y="3513904"/>
            <a:ext cx="586926" cy="901942"/>
          </a:xfrm>
          <a:prstGeom prst="rightArrow">
            <a:avLst>
              <a:gd fmla="val 50000" name="adj1"/>
              <a:gd fmla="val 50000" name="adj2"/>
            </a:avLst>
          </a:prstGeom>
          <a:solidFill>
            <a:schemeClr val="accent1"/>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9" name="Google Shape;429;p20"/>
          <p:cNvSpPr txBox="1"/>
          <p:nvPr/>
        </p:nvSpPr>
        <p:spPr>
          <a:xfrm>
            <a:off x="8124857" y="6478887"/>
            <a:ext cx="3860800" cy="36512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200">
                <a:solidFill>
                  <a:srgbClr val="7F7F7F"/>
                </a:solidFill>
                <a:latin typeface="Calibri"/>
                <a:ea typeface="Calibri"/>
                <a:cs typeface="Calibri"/>
                <a:sym typeface="Calibri"/>
              </a:rPr>
              <a:t>I3.usc.edu    5</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21"/>
          <p:cNvSpPr txBox="1"/>
          <p:nvPr>
            <p:ph type="title"/>
          </p:nvPr>
        </p:nvSpPr>
        <p:spPr>
          <a:xfrm>
            <a:off x="400050" y="163506"/>
            <a:ext cx="11391900" cy="61023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Data Brokers: Digitally Managing Data Stream Content</a:t>
            </a:r>
            <a:endParaRPr/>
          </a:p>
        </p:txBody>
      </p:sp>
      <p:sp>
        <p:nvSpPr>
          <p:cNvPr id="438" name="Google Shape;438;p21"/>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39" name="Google Shape;439;p21"/>
          <p:cNvSpPr/>
          <p:nvPr/>
        </p:nvSpPr>
        <p:spPr>
          <a:xfrm>
            <a:off x="2132670" y="2112394"/>
            <a:ext cx="945356" cy="824286"/>
          </a:xfrm>
          <a:prstGeom prst="ellipse">
            <a:avLst/>
          </a:prstGeom>
          <a:solidFill>
            <a:srgbClr val="BDD7EE"/>
          </a:solidFill>
          <a:ln cap="flat" cmpd="sng" w="9525">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440" name="Google Shape;440;p21"/>
          <p:cNvSpPr/>
          <p:nvPr/>
        </p:nvSpPr>
        <p:spPr>
          <a:xfrm>
            <a:off x="2197923" y="2295364"/>
            <a:ext cx="705834" cy="184666"/>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Application</a:t>
            </a:r>
            <a:endParaRPr sz="1200">
              <a:solidFill>
                <a:schemeClr val="dk1"/>
              </a:solidFill>
              <a:latin typeface="Calibri"/>
              <a:ea typeface="Calibri"/>
              <a:cs typeface="Calibri"/>
              <a:sym typeface="Calibri"/>
            </a:endParaRPr>
          </a:p>
        </p:txBody>
      </p:sp>
      <p:sp>
        <p:nvSpPr>
          <p:cNvPr id="441" name="Google Shape;441;p21"/>
          <p:cNvSpPr/>
          <p:nvPr/>
        </p:nvSpPr>
        <p:spPr>
          <a:xfrm>
            <a:off x="1428152" y="3299388"/>
            <a:ext cx="1135875" cy="791765"/>
          </a:xfrm>
          <a:prstGeom prst="rect">
            <a:avLst/>
          </a:prstGeom>
          <a:solidFill>
            <a:srgbClr val="F4B18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442" name="Google Shape;442;p21"/>
          <p:cNvSpPr/>
          <p:nvPr/>
        </p:nvSpPr>
        <p:spPr>
          <a:xfrm>
            <a:off x="1644390" y="3457739"/>
            <a:ext cx="488595" cy="369332"/>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1200">
                <a:solidFill>
                  <a:srgbClr val="C00000"/>
                </a:solidFill>
                <a:latin typeface="Calibri"/>
                <a:ea typeface="Calibri"/>
                <a:cs typeface="Calibri"/>
                <a:sym typeface="Calibri"/>
              </a:rPr>
              <a:t>I3 </a:t>
            </a:r>
            <a:endParaRPr/>
          </a:p>
          <a:p>
            <a:pPr indent="0" lvl="0" marL="0" marR="0" rtl="0" algn="ctr">
              <a:spcBef>
                <a:spcPts val="0"/>
              </a:spcBef>
              <a:spcAft>
                <a:spcPts val="0"/>
              </a:spcAft>
              <a:buNone/>
            </a:pPr>
            <a:r>
              <a:rPr b="1" lang="en-US" sz="1200">
                <a:solidFill>
                  <a:srgbClr val="C00000"/>
                </a:solidFill>
                <a:latin typeface="Calibri"/>
                <a:ea typeface="Calibri"/>
                <a:cs typeface="Calibri"/>
                <a:sym typeface="Calibri"/>
              </a:rPr>
              <a:t>System </a:t>
            </a:r>
            <a:endParaRPr/>
          </a:p>
        </p:txBody>
      </p:sp>
      <p:sp>
        <p:nvSpPr>
          <p:cNvPr id="443" name="Google Shape;443;p21"/>
          <p:cNvSpPr/>
          <p:nvPr/>
        </p:nvSpPr>
        <p:spPr>
          <a:xfrm>
            <a:off x="1432827" y="4366187"/>
            <a:ext cx="1072754" cy="700845"/>
          </a:xfrm>
          <a:prstGeom prst="rect">
            <a:avLst/>
          </a:prstGeom>
          <a:solidFill>
            <a:srgbClr val="F4B18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444" name="Google Shape;444;p21"/>
          <p:cNvSpPr/>
          <p:nvPr/>
        </p:nvSpPr>
        <p:spPr>
          <a:xfrm>
            <a:off x="1548072" y="4840823"/>
            <a:ext cx="692177" cy="19620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275">
                <a:solidFill>
                  <a:srgbClr val="000000"/>
                </a:solidFill>
                <a:latin typeface="Calibri"/>
                <a:ea typeface="Calibri"/>
                <a:cs typeface="Calibri"/>
                <a:sym typeface="Calibri"/>
              </a:rPr>
              <a:t>IOT device</a:t>
            </a:r>
            <a:endParaRPr sz="1350">
              <a:solidFill>
                <a:schemeClr val="dk1"/>
              </a:solidFill>
              <a:latin typeface="Calibri"/>
              <a:ea typeface="Calibri"/>
              <a:cs typeface="Calibri"/>
              <a:sym typeface="Calibri"/>
            </a:endParaRPr>
          </a:p>
        </p:txBody>
      </p:sp>
      <p:sp>
        <p:nvSpPr>
          <p:cNvPr id="445" name="Google Shape;445;p21"/>
          <p:cNvSpPr txBox="1"/>
          <p:nvPr/>
        </p:nvSpPr>
        <p:spPr>
          <a:xfrm>
            <a:off x="332846" y="5135340"/>
            <a:ext cx="3298722" cy="160043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‘Smart’ devices that filter data at the source, reducing the value for future (TBD) application.  Changes may require significant effort.   </a:t>
            </a:r>
            <a:endParaRPr/>
          </a:p>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ctr">
              <a:spcBef>
                <a:spcPts val="0"/>
              </a:spcBef>
              <a:spcAft>
                <a:spcPts val="0"/>
              </a:spcAft>
              <a:buNone/>
            </a:pPr>
            <a:r>
              <a:rPr lang="en-US" sz="1400">
                <a:solidFill>
                  <a:schemeClr val="dk1"/>
                </a:solidFill>
                <a:latin typeface="Calibri"/>
                <a:ea typeface="Calibri"/>
                <a:cs typeface="Calibri"/>
                <a:sym typeface="Calibri"/>
              </a:rPr>
              <a:t>It does reduce communication costs if these are usage sensitive services.  </a:t>
            </a:r>
            <a:endParaRPr/>
          </a:p>
        </p:txBody>
      </p:sp>
      <p:cxnSp>
        <p:nvCxnSpPr>
          <p:cNvPr id="446" name="Google Shape;446;p21"/>
          <p:cNvCxnSpPr>
            <a:stCxn id="443" idx="0"/>
          </p:cNvCxnSpPr>
          <p:nvPr/>
        </p:nvCxnSpPr>
        <p:spPr>
          <a:xfrm rot="10800000">
            <a:off x="1966504" y="4062587"/>
            <a:ext cx="2700" cy="303600"/>
          </a:xfrm>
          <a:prstGeom prst="straightConnector1">
            <a:avLst/>
          </a:prstGeom>
          <a:noFill/>
          <a:ln cap="flat" cmpd="sng" w="9525">
            <a:solidFill>
              <a:srgbClr val="98161A"/>
            </a:solidFill>
            <a:prstDash val="solid"/>
            <a:round/>
            <a:headEnd len="sm" w="sm" type="none"/>
            <a:tailEnd len="med" w="med" type="triangle"/>
          </a:ln>
        </p:spPr>
      </p:cxnSp>
      <p:sp>
        <p:nvSpPr>
          <p:cNvPr id="447" name="Google Shape;447;p21"/>
          <p:cNvSpPr txBox="1"/>
          <p:nvPr/>
        </p:nvSpPr>
        <p:spPr>
          <a:xfrm>
            <a:off x="605766" y="1260206"/>
            <a:ext cx="11116842" cy="646331"/>
          </a:xfrm>
          <a:prstGeom prst="rect">
            <a:avLst/>
          </a:prstGeom>
          <a:solidFill>
            <a:srgbClr val="FFF4C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rgbClr val="7F7F7F"/>
                </a:solidFill>
                <a:latin typeface="Calibri"/>
                <a:ea typeface="Calibri"/>
                <a:cs typeface="Calibri"/>
                <a:sym typeface="Calibri"/>
              </a:rPr>
              <a:t>The ONLY constant in government systems is that things change. </a:t>
            </a:r>
            <a:endParaRPr/>
          </a:p>
          <a:p>
            <a:pPr indent="0" lvl="0" marL="0" marR="0" rtl="0" algn="ctr">
              <a:spcBef>
                <a:spcPts val="0"/>
              </a:spcBef>
              <a:spcAft>
                <a:spcPts val="0"/>
              </a:spcAft>
              <a:buNone/>
            </a:pPr>
            <a:r>
              <a:rPr lang="en-US" sz="1800">
                <a:solidFill>
                  <a:srgbClr val="7F7F7F"/>
                </a:solidFill>
                <a:latin typeface="Calibri"/>
                <a:ea typeface="Calibri"/>
                <a:cs typeface="Calibri"/>
                <a:sym typeface="Calibri"/>
              </a:rPr>
              <a:t>CIOs have to anticipate and pre-prepare for change  </a:t>
            </a:r>
            <a:endParaRPr/>
          </a:p>
        </p:txBody>
      </p:sp>
      <p:sp>
        <p:nvSpPr>
          <p:cNvPr id="448" name="Google Shape;448;p21"/>
          <p:cNvSpPr/>
          <p:nvPr/>
        </p:nvSpPr>
        <p:spPr>
          <a:xfrm>
            <a:off x="1075394" y="2082877"/>
            <a:ext cx="945356" cy="824286"/>
          </a:xfrm>
          <a:prstGeom prst="ellipse">
            <a:avLst/>
          </a:prstGeom>
          <a:solidFill>
            <a:srgbClr val="BDD7EE"/>
          </a:solidFill>
          <a:ln cap="flat" cmpd="sng" w="9525">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449" name="Google Shape;449;p21"/>
          <p:cNvSpPr/>
          <p:nvPr/>
        </p:nvSpPr>
        <p:spPr>
          <a:xfrm>
            <a:off x="1179102" y="2291203"/>
            <a:ext cx="705834" cy="184666"/>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Application</a:t>
            </a:r>
            <a:endParaRPr sz="1200">
              <a:solidFill>
                <a:schemeClr val="dk1"/>
              </a:solidFill>
              <a:latin typeface="Calibri"/>
              <a:ea typeface="Calibri"/>
              <a:cs typeface="Calibri"/>
              <a:sym typeface="Calibri"/>
            </a:endParaRPr>
          </a:p>
        </p:txBody>
      </p:sp>
      <p:cxnSp>
        <p:nvCxnSpPr>
          <p:cNvPr id="450" name="Google Shape;450;p21"/>
          <p:cNvCxnSpPr>
            <a:stCxn id="441" idx="0"/>
            <a:endCxn id="439" idx="4"/>
          </p:cNvCxnSpPr>
          <p:nvPr/>
        </p:nvCxnSpPr>
        <p:spPr>
          <a:xfrm flipH="1" rot="10800000">
            <a:off x="1996089" y="2936688"/>
            <a:ext cx="609300" cy="362700"/>
          </a:xfrm>
          <a:prstGeom prst="straightConnector1">
            <a:avLst/>
          </a:prstGeom>
          <a:noFill/>
          <a:ln cap="flat" cmpd="sng" w="9525">
            <a:solidFill>
              <a:srgbClr val="98161A"/>
            </a:solidFill>
            <a:prstDash val="solid"/>
            <a:round/>
            <a:headEnd len="sm" w="sm" type="none"/>
            <a:tailEnd len="med" w="med" type="triangle"/>
          </a:ln>
        </p:spPr>
      </p:cxnSp>
      <p:cxnSp>
        <p:nvCxnSpPr>
          <p:cNvPr id="451" name="Google Shape;451;p21"/>
          <p:cNvCxnSpPr>
            <a:stCxn id="441" idx="0"/>
            <a:endCxn id="448" idx="4"/>
          </p:cNvCxnSpPr>
          <p:nvPr/>
        </p:nvCxnSpPr>
        <p:spPr>
          <a:xfrm rot="10800000">
            <a:off x="1548189" y="2907288"/>
            <a:ext cx="447900" cy="392100"/>
          </a:xfrm>
          <a:prstGeom prst="straightConnector1">
            <a:avLst/>
          </a:prstGeom>
          <a:noFill/>
          <a:ln cap="flat" cmpd="sng" w="9525">
            <a:solidFill>
              <a:srgbClr val="98161A"/>
            </a:solidFill>
            <a:prstDash val="solid"/>
            <a:round/>
            <a:headEnd len="sm" w="sm" type="none"/>
            <a:tailEnd len="med" w="med" type="triangle"/>
          </a:ln>
        </p:spPr>
      </p:cxnSp>
      <p:sp>
        <p:nvSpPr>
          <p:cNvPr id="452" name="Google Shape;452;p21"/>
          <p:cNvSpPr/>
          <p:nvPr/>
        </p:nvSpPr>
        <p:spPr>
          <a:xfrm>
            <a:off x="6156905" y="2132138"/>
            <a:ext cx="945356" cy="824286"/>
          </a:xfrm>
          <a:prstGeom prst="ellipse">
            <a:avLst/>
          </a:prstGeom>
          <a:solidFill>
            <a:srgbClr val="BDD7EE"/>
          </a:solidFill>
          <a:ln cap="flat" cmpd="sng" w="9525">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453" name="Google Shape;453;p21"/>
          <p:cNvSpPr/>
          <p:nvPr/>
        </p:nvSpPr>
        <p:spPr>
          <a:xfrm>
            <a:off x="6222158" y="2315108"/>
            <a:ext cx="705834" cy="184666"/>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Application</a:t>
            </a:r>
            <a:endParaRPr sz="1200">
              <a:solidFill>
                <a:schemeClr val="dk1"/>
              </a:solidFill>
              <a:latin typeface="Calibri"/>
              <a:ea typeface="Calibri"/>
              <a:cs typeface="Calibri"/>
              <a:sym typeface="Calibri"/>
            </a:endParaRPr>
          </a:p>
        </p:txBody>
      </p:sp>
      <p:sp>
        <p:nvSpPr>
          <p:cNvPr id="454" name="Google Shape;454;p21"/>
          <p:cNvSpPr/>
          <p:nvPr/>
        </p:nvSpPr>
        <p:spPr>
          <a:xfrm>
            <a:off x="5452387" y="3319132"/>
            <a:ext cx="1099275" cy="791765"/>
          </a:xfrm>
          <a:prstGeom prst="rect">
            <a:avLst/>
          </a:prstGeom>
          <a:solidFill>
            <a:srgbClr val="F4B18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455" name="Google Shape;455;p21"/>
          <p:cNvSpPr/>
          <p:nvPr/>
        </p:nvSpPr>
        <p:spPr>
          <a:xfrm>
            <a:off x="5668625" y="3477483"/>
            <a:ext cx="488595" cy="369332"/>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1200">
                <a:solidFill>
                  <a:srgbClr val="C00000"/>
                </a:solidFill>
                <a:latin typeface="Calibri"/>
                <a:ea typeface="Calibri"/>
                <a:cs typeface="Calibri"/>
                <a:sym typeface="Calibri"/>
              </a:rPr>
              <a:t>I3 </a:t>
            </a:r>
            <a:endParaRPr/>
          </a:p>
          <a:p>
            <a:pPr indent="0" lvl="0" marL="0" marR="0" rtl="0" algn="ctr">
              <a:spcBef>
                <a:spcPts val="0"/>
              </a:spcBef>
              <a:spcAft>
                <a:spcPts val="0"/>
              </a:spcAft>
              <a:buNone/>
            </a:pPr>
            <a:r>
              <a:rPr b="1" lang="en-US" sz="1200">
                <a:solidFill>
                  <a:srgbClr val="C00000"/>
                </a:solidFill>
                <a:latin typeface="Calibri"/>
                <a:ea typeface="Calibri"/>
                <a:cs typeface="Calibri"/>
                <a:sym typeface="Calibri"/>
              </a:rPr>
              <a:t>System </a:t>
            </a:r>
            <a:endParaRPr/>
          </a:p>
        </p:txBody>
      </p:sp>
      <p:sp>
        <p:nvSpPr>
          <p:cNvPr id="456" name="Google Shape;456;p21"/>
          <p:cNvSpPr/>
          <p:nvPr/>
        </p:nvSpPr>
        <p:spPr>
          <a:xfrm>
            <a:off x="5457062" y="4385931"/>
            <a:ext cx="1072754" cy="700845"/>
          </a:xfrm>
          <a:prstGeom prst="rect">
            <a:avLst/>
          </a:prstGeom>
          <a:solidFill>
            <a:srgbClr val="F4B18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457" name="Google Shape;457;p21"/>
          <p:cNvSpPr/>
          <p:nvPr/>
        </p:nvSpPr>
        <p:spPr>
          <a:xfrm>
            <a:off x="5572307" y="4860567"/>
            <a:ext cx="692177" cy="19620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275">
                <a:solidFill>
                  <a:srgbClr val="000000"/>
                </a:solidFill>
                <a:latin typeface="Calibri"/>
                <a:ea typeface="Calibri"/>
                <a:cs typeface="Calibri"/>
                <a:sym typeface="Calibri"/>
              </a:rPr>
              <a:t>IOT device</a:t>
            </a:r>
            <a:endParaRPr sz="1350">
              <a:solidFill>
                <a:schemeClr val="dk1"/>
              </a:solidFill>
              <a:latin typeface="Calibri"/>
              <a:ea typeface="Calibri"/>
              <a:cs typeface="Calibri"/>
              <a:sym typeface="Calibri"/>
            </a:endParaRPr>
          </a:p>
        </p:txBody>
      </p:sp>
      <p:cxnSp>
        <p:nvCxnSpPr>
          <p:cNvPr id="458" name="Google Shape;458;p21"/>
          <p:cNvCxnSpPr>
            <a:stCxn id="456" idx="0"/>
          </p:cNvCxnSpPr>
          <p:nvPr/>
        </p:nvCxnSpPr>
        <p:spPr>
          <a:xfrm rot="10800000">
            <a:off x="5990739" y="4082331"/>
            <a:ext cx="2700" cy="303600"/>
          </a:xfrm>
          <a:prstGeom prst="straightConnector1">
            <a:avLst/>
          </a:prstGeom>
          <a:noFill/>
          <a:ln cap="flat" cmpd="sng" w="9525">
            <a:solidFill>
              <a:srgbClr val="98161A"/>
            </a:solidFill>
            <a:prstDash val="solid"/>
            <a:round/>
            <a:headEnd len="sm" w="sm" type="none"/>
            <a:tailEnd len="med" w="med" type="triangle"/>
          </a:ln>
        </p:spPr>
      </p:cxnSp>
      <p:sp>
        <p:nvSpPr>
          <p:cNvPr id="459" name="Google Shape;459;p21"/>
          <p:cNvSpPr/>
          <p:nvPr/>
        </p:nvSpPr>
        <p:spPr>
          <a:xfrm>
            <a:off x="5099629" y="2102621"/>
            <a:ext cx="945356" cy="824286"/>
          </a:xfrm>
          <a:prstGeom prst="ellipse">
            <a:avLst/>
          </a:prstGeom>
          <a:solidFill>
            <a:srgbClr val="BDD7EE"/>
          </a:solidFill>
          <a:ln cap="flat" cmpd="sng" w="9525">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460" name="Google Shape;460;p21"/>
          <p:cNvSpPr/>
          <p:nvPr/>
        </p:nvSpPr>
        <p:spPr>
          <a:xfrm>
            <a:off x="5203337" y="2310947"/>
            <a:ext cx="705834" cy="184666"/>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Application</a:t>
            </a:r>
            <a:endParaRPr sz="1200">
              <a:solidFill>
                <a:schemeClr val="dk1"/>
              </a:solidFill>
              <a:latin typeface="Calibri"/>
              <a:ea typeface="Calibri"/>
              <a:cs typeface="Calibri"/>
              <a:sym typeface="Calibri"/>
            </a:endParaRPr>
          </a:p>
        </p:txBody>
      </p:sp>
      <p:cxnSp>
        <p:nvCxnSpPr>
          <p:cNvPr id="461" name="Google Shape;461;p21"/>
          <p:cNvCxnSpPr>
            <a:stCxn id="454" idx="0"/>
            <a:endCxn id="452" idx="4"/>
          </p:cNvCxnSpPr>
          <p:nvPr/>
        </p:nvCxnSpPr>
        <p:spPr>
          <a:xfrm flipH="1" rot="10800000">
            <a:off x="6002025" y="2956432"/>
            <a:ext cx="627600" cy="362700"/>
          </a:xfrm>
          <a:prstGeom prst="straightConnector1">
            <a:avLst/>
          </a:prstGeom>
          <a:noFill/>
          <a:ln cap="flat" cmpd="sng" w="9525">
            <a:solidFill>
              <a:srgbClr val="98161A"/>
            </a:solidFill>
            <a:prstDash val="solid"/>
            <a:round/>
            <a:headEnd len="sm" w="sm" type="none"/>
            <a:tailEnd len="med" w="med" type="triangle"/>
          </a:ln>
        </p:spPr>
      </p:cxnSp>
      <p:cxnSp>
        <p:nvCxnSpPr>
          <p:cNvPr id="462" name="Google Shape;462;p21"/>
          <p:cNvCxnSpPr>
            <a:stCxn id="454" idx="0"/>
            <a:endCxn id="459" idx="4"/>
          </p:cNvCxnSpPr>
          <p:nvPr/>
        </p:nvCxnSpPr>
        <p:spPr>
          <a:xfrm rot="10800000">
            <a:off x="5572425" y="2927032"/>
            <a:ext cx="429600" cy="392100"/>
          </a:xfrm>
          <a:prstGeom prst="straightConnector1">
            <a:avLst/>
          </a:prstGeom>
          <a:noFill/>
          <a:ln cap="flat" cmpd="sng" w="9525">
            <a:solidFill>
              <a:srgbClr val="98161A"/>
            </a:solidFill>
            <a:prstDash val="solid"/>
            <a:round/>
            <a:headEnd len="sm" w="sm" type="none"/>
            <a:tailEnd len="med" w="med" type="triangle"/>
          </a:ln>
        </p:spPr>
      </p:cxnSp>
      <p:sp>
        <p:nvSpPr>
          <p:cNvPr id="463" name="Google Shape;463;p21"/>
          <p:cNvSpPr txBox="1"/>
          <p:nvPr/>
        </p:nvSpPr>
        <p:spPr>
          <a:xfrm>
            <a:off x="5174635" y="2462459"/>
            <a:ext cx="740908" cy="246221"/>
          </a:xfrm>
          <a:prstGeom prst="rect">
            <a:avLst/>
          </a:prstGeom>
          <a:solidFill>
            <a:srgbClr val="CCFFC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rgbClr val="C00000"/>
                </a:solidFill>
                <a:latin typeface="Calibri"/>
                <a:ea typeface="Calibri"/>
                <a:cs typeface="Calibri"/>
                <a:sym typeface="Calibri"/>
              </a:rPr>
              <a:t>Data Filter</a:t>
            </a:r>
            <a:endParaRPr/>
          </a:p>
        </p:txBody>
      </p:sp>
      <p:sp>
        <p:nvSpPr>
          <p:cNvPr id="464" name="Google Shape;464;p21"/>
          <p:cNvSpPr/>
          <p:nvPr/>
        </p:nvSpPr>
        <p:spPr>
          <a:xfrm>
            <a:off x="10414485" y="2082877"/>
            <a:ext cx="945356" cy="824286"/>
          </a:xfrm>
          <a:prstGeom prst="ellipse">
            <a:avLst/>
          </a:prstGeom>
          <a:solidFill>
            <a:srgbClr val="BDD7EE"/>
          </a:solidFill>
          <a:ln cap="flat" cmpd="sng" w="9525">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465" name="Google Shape;465;p21"/>
          <p:cNvSpPr/>
          <p:nvPr/>
        </p:nvSpPr>
        <p:spPr>
          <a:xfrm>
            <a:off x="10479738" y="2265847"/>
            <a:ext cx="705834" cy="184666"/>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Application</a:t>
            </a:r>
            <a:endParaRPr sz="1200">
              <a:solidFill>
                <a:schemeClr val="dk1"/>
              </a:solidFill>
              <a:latin typeface="Calibri"/>
              <a:ea typeface="Calibri"/>
              <a:cs typeface="Calibri"/>
              <a:sym typeface="Calibri"/>
            </a:endParaRPr>
          </a:p>
        </p:txBody>
      </p:sp>
      <p:sp>
        <p:nvSpPr>
          <p:cNvPr id="466" name="Google Shape;466;p21"/>
          <p:cNvSpPr/>
          <p:nvPr/>
        </p:nvSpPr>
        <p:spPr>
          <a:xfrm>
            <a:off x="9709967" y="3269871"/>
            <a:ext cx="1099275" cy="791765"/>
          </a:xfrm>
          <a:prstGeom prst="rect">
            <a:avLst/>
          </a:prstGeom>
          <a:solidFill>
            <a:srgbClr val="F4B18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467" name="Google Shape;467;p21"/>
          <p:cNvSpPr/>
          <p:nvPr/>
        </p:nvSpPr>
        <p:spPr>
          <a:xfrm>
            <a:off x="9926205" y="3428222"/>
            <a:ext cx="488595" cy="369332"/>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1200">
                <a:solidFill>
                  <a:srgbClr val="C00000"/>
                </a:solidFill>
                <a:latin typeface="Calibri"/>
                <a:ea typeface="Calibri"/>
                <a:cs typeface="Calibri"/>
                <a:sym typeface="Calibri"/>
              </a:rPr>
              <a:t>I3 </a:t>
            </a:r>
            <a:endParaRPr/>
          </a:p>
          <a:p>
            <a:pPr indent="0" lvl="0" marL="0" marR="0" rtl="0" algn="ctr">
              <a:spcBef>
                <a:spcPts val="0"/>
              </a:spcBef>
              <a:spcAft>
                <a:spcPts val="0"/>
              </a:spcAft>
              <a:buNone/>
            </a:pPr>
            <a:r>
              <a:rPr b="1" lang="en-US" sz="1200">
                <a:solidFill>
                  <a:srgbClr val="C00000"/>
                </a:solidFill>
                <a:latin typeface="Calibri"/>
                <a:ea typeface="Calibri"/>
                <a:cs typeface="Calibri"/>
                <a:sym typeface="Calibri"/>
              </a:rPr>
              <a:t>System </a:t>
            </a:r>
            <a:endParaRPr/>
          </a:p>
        </p:txBody>
      </p:sp>
      <p:sp>
        <p:nvSpPr>
          <p:cNvPr id="468" name="Google Shape;468;p21"/>
          <p:cNvSpPr/>
          <p:nvPr/>
        </p:nvSpPr>
        <p:spPr>
          <a:xfrm>
            <a:off x="9714642" y="4336670"/>
            <a:ext cx="1072754" cy="700845"/>
          </a:xfrm>
          <a:prstGeom prst="rect">
            <a:avLst/>
          </a:prstGeom>
          <a:solidFill>
            <a:srgbClr val="F4B18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469" name="Google Shape;469;p21"/>
          <p:cNvSpPr/>
          <p:nvPr/>
        </p:nvSpPr>
        <p:spPr>
          <a:xfrm>
            <a:off x="9829887" y="4811306"/>
            <a:ext cx="692177" cy="19620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275">
                <a:solidFill>
                  <a:srgbClr val="000000"/>
                </a:solidFill>
                <a:latin typeface="Calibri"/>
                <a:ea typeface="Calibri"/>
                <a:cs typeface="Calibri"/>
                <a:sym typeface="Calibri"/>
              </a:rPr>
              <a:t>IOT device</a:t>
            </a:r>
            <a:endParaRPr sz="1350">
              <a:solidFill>
                <a:schemeClr val="dk1"/>
              </a:solidFill>
              <a:latin typeface="Calibri"/>
              <a:ea typeface="Calibri"/>
              <a:cs typeface="Calibri"/>
              <a:sym typeface="Calibri"/>
            </a:endParaRPr>
          </a:p>
        </p:txBody>
      </p:sp>
      <p:cxnSp>
        <p:nvCxnSpPr>
          <p:cNvPr id="470" name="Google Shape;470;p21"/>
          <p:cNvCxnSpPr>
            <a:stCxn id="468" idx="0"/>
          </p:cNvCxnSpPr>
          <p:nvPr/>
        </p:nvCxnSpPr>
        <p:spPr>
          <a:xfrm rot="10800000">
            <a:off x="10248319" y="4033070"/>
            <a:ext cx="2700" cy="303600"/>
          </a:xfrm>
          <a:prstGeom prst="straightConnector1">
            <a:avLst/>
          </a:prstGeom>
          <a:noFill/>
          <a:ln cap="flat" cmpd="sng" w="9525">
            <a:solidFill>
              <a:srgbClr val="98161A"/>
            </a:solidFill>
            <a:prstDash val="solid"/>
            <a:round/>
            <a:headEnd len="sm" w="sm" type="none"/>
            <a:tailEnd len="med" w="med" type="triangle"/>
          </a:ln>
        </p:spPr>
      </p:cxnSp>
      <p:sp>
        <p:nvSpPr>
          <p:cNvPr id="471" name="Google Shape;471;p21"/>
          <p:cNvSpPr/>
          <p:nvPr/>
        </p:nvSpPr>
        <p:spPr>
          <a:xfrm>
            <a:off x="9357209" y="2053360"/>
            <a:ext cx="945356" cy="824286"/>
          </a:xfrm>
          <a:prstGeom prst="ellipse">
            <a:avLst/>
          </a:prstGeom>
          <a:solidFill>
            <a:srgbClr val="BDD7EE"/>
          </a:solidFill>
          <a:ln cap="flat" cmpd="sng" w="9525">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472" name="Google Shape;472;p21"/>
          <p:cNvSpPr/>
          <p:nvPr/>
        </p:nvSpPr>
        <p:spPr>
          <a:xfrm>
            <a:off x="9460917" y="2261686"/>
            <a:ext cx="705834" cy="184666"/>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Application</a:t>
            </a:r>
            <a:endParaRPr sz="1200">
              <a:solidFill>
                <a:schemeClr val="dk1"/>
              </a:solidFill>
              <a:latin typeface="Calibri"/>
              <a:ea typeface="Calibri"/>
              <a:cs typeface="Calibri"/>
              <a:sym typeface="Calibri"/>
            </a:endParaRPr>
          </a:p>
        </p:txBody>
      </p:sp>
      <p:cxnSp>
        <p:nvCxnSpPr>
          <p:cNvPr id="473" name="Google Shape;473;p21"/>
          <p:cNvCxnSpPr>
            <a:stCxn id="466" idx="0"/>
            <a:endCxn id="464" idx="4"/>
          </p:cNvCxnSpPr>
          <p:nvPr/>
        </p:nvCxnSpPr>
        <p:spPr>
          <a:xfrm flipH="1" rot="10800000">
            <a:off x="10259605" y="2907171"/>
            <a:ext cx="627600" cy="362700"/>
          </a:xfrm>
          <a:prstGeom prst="straightConnector1">
            <a:avLst/>
          </a:prstGeom>
          <a:noFill/>
          <a:ln cap="flat" cmpd="sng" w="9525">
            <a:solidFill>
              <a:srgbClr val="98161A"/>
            </a:solidFill>
            <a:prstDash val="solid"/>
            <a:round/>
            <a:headEnd len="sm" w="sm" type="none"/>
            <a:tailEnd len="med" w="med" type="triangle"/>
          </a:ln>
        </p:spPr>
      </p:cxnSp>
      <p:cxnSp>
        <p:nvCxnSpPr>
          <p:cNvPr id="474" name="Google Shape;474;p21"/>
          <p:cNvCxnSpPr>
            <a:stCxn id="466" idx="0"/>
            <a:endCxn id="471" idx="4"/>
          </p:cNvCxnSpPr>
          <p:nvPr/>
        </p:nvCxnSpPr>
        <p:spPr>
          <a:xfrm rot="10800000">
            <a:off x="9830005" y="2877771"/>
            <a:ext cx="429600" cy="392100"/>
          </a:xfrm>
          <a:prstGeom prst="straightConnector1">
            <a:avLst/>
          </a:prstGeom>
          <a:noFill/>
          <a:ln cap="flat" cmpd="sng" w="9525">
            <a:solidFill>
              <a:srgbClr val="98161A"/>
            </a:solidFill>
            <a:prstDash val="solid"/>
            <a:round/>
            <a:headEnd len="sm" w="sm" type="none"/>
            <a:tailEnd len="med" w="med" type="triangle"/>
          </a:ln>
        </p:spPr>
      </p:cxnSp>
      <p:sp>
        <p:nvSpPr>
          <p:cNvPr id="475" name="Google Shape;475;p21"/>
          <p:cNvSpPr txBox="1"/>
          <p:nvPr/>
        </p:nvSpPr>
        <p:spPr>
          <a:xfrm>
            <a:off x="6222157" y="2477242"/>
            <a:ext cx="803105" cy="246221"/>
          </a:xfrm>
          <a:prstGeom prst="rect">
            <a:avLst/>
          </a:prstGeom>
          <a:solidFill>
            <a:srgbClr val="CCFFC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rgbClr val="C00000"/>
                </a:solidFill>
                <a:latin typeface="Calibri"/>
                <a:ea typeface="Calibri"/>
                <a:cs typeface="Calibri"/>
                <a:sym typeface="Calibri"/>
              </a:rPr>
              <a:t>Data Filter</a:t>
            </a:r>
            <a:endParaRPr/>
          </a:p>
        </p:txBody>
      </p:sp>
      <p:sp>
        <p:nvSpPr>
          <p:cNvPr id="476" name="Google Shape;476;p21"/>
          <p:cNvSpPr txBox="1"/>
          <p:nvPr/>
        </p:nvSpPr>
        <p:spPr>
          <a:xfrm>
            <a:off x="4446639" y="5121046"/>
            <a:ext cx="3298722" cy="138499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Application based data management replicates functions in multiple places in multivendor environments.</a:t>
            </a:r>
            <a:endParaRPr/>
          </a:p>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ctr">
              <a:spcBef>
                <a:spcPts val="0"/>
              </a:spcBef>
              <a:spcAft>
                <a:spcPts val="0"/>
              </a:spcAft>
              <a:buNone/>
            </a:pPr>
            <a:r>
              <a:rPr lang="en-US" sz="1400">
                <a:solidFill>
                  <a:schemeClr val="dk1"/>
                </a:solidFill>
                <a:latin typeface="Calibri"/>
                <a:ea typeface="Calibri"/>
                <a:cs typeface="Calibri"/>
                <a:sym typeface="Calibri"/>
              </a:rPr>
              <a:t>Can be difficult to manage for consistent policy application</a:t>
            </a:r>
            <a:endParaRPr/>
          </a:p>
        </p:txBody>
      </p:sp>
      <p:cxnSp>
        <p:nvCxnSpPr>
          <p:cNvPr id="477" name="Google Shape;477;p21"/>
          <p:cNvCxnSpPr>
            <a:endCxn id="466" idx="3"/>
          </p:cNvCxnSpPr>
          <p:nvPr/>
        </p:nvCxnSpPr>
        <p:spPr>
          <a:xfrm rot="10800000">
            <a:off x="10809242" y="3665754"/>
            <a:ext cx="290100" cy="7800"/>
          </a:xfrm>
          <a:prstGeom prst="straightConnector1">
            <a:avLst/>
          </a:prstGeom>
          <a:noFill/>
          <a:ln cap="flat" cmpd="sng" w="9525">
            <a:solidFill>
              <a:srgbClr val="98161A"/>
            </a:solidFill>
            <a:prstDash val="solid"/>
            <a:round/>
            <a:headEnd len="sm" w="sm" type="none"/>
            <a:tailEnd len="med" w="med" type="triangle"/>
          </a:ln>
        </p:spPr>
      </p:cxnSp>
      <p:cxnSp>
        <p:nvCxnSpPr>
          <p:cNvPr id="478" name="Google Shape;478;p21"/>
          <p:cNvCxnSpPr/>
          <p:nvPr/>
        </p:nvCxnSpPr>
        <p:spPr>
          <a:xfrm>
            <a:off x="10809242" y="3890186"/>
            <a:ext cx="290068" cy="5358"/>
          </a:xfrm>
          <a:prstGeom prst="straightConnector1">
            <a:avLst/>
          </a:prstGeom>
          <a:noFill/>
          <a:ln cap="flat" cmpd="sng" w="9525">
            <a:solidFill>
              <a:srgbClr val="98161A"/>
            </a:solidFill>
            <a:prstDash val="solid"/>
            <a:round/>
            <a:headEnd len="sm" w="sm" type="none"/>
            <a:tailEnd len="med" w="med" type="triangle"/>
          </a:ln>
        </p:spPr>
      </p:cxnSp>
      <p:sp>
        <p:nvSpPr>
          <p:cNvPr id="479" name="Google Shape;479;p21"/>
          <p:cNvSpPr txBox="1"/>
          <p:nvPr/>
        </p:nvSpPr>
        <p:spPr>
          <a:xfrm>
            <a:off x="8796573" y="5171835"/>
            <a:ext cx="3298722" cy="11695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External filters, can be easily activated or changed as policies change.  </a:t>
            </a:r>
            <a:endParaRPr/>
          </a:p>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ctr">
              <a:spcBef>
                <a:spcPts val="0"/>
              </a:spcBef>
              <a:spcAft>
                <a:spcPts val="0"/>
              </a:spcAft>
              <a:buNone/>
            </a:pPr>
            <a:r>
              <a:rPr lang="en-US" sz="1400">
                <a:solidFill>
                  <a:schemeClr val="dk1"/>
                </a:solidFill>
                <a:latin typeface="Calibri"/>
                <a:ea typeface="Calibri"/>
                <a:cs typeface="Calibri"/>
                <a:sym typeface="Calibri"/>
              </a:rPr>
              <a:t>Different filters can be applied to different applications and different devices.  </a:t>
            </a:r>
            <a:endParaRPr/>
          </a:p>
        </p:txBody>
      </p:sp>
      <p:sp>
        <p:nvSpPr>
          <p:cNvPr id="480" name="Google Shape;480;p21"/>
          <p:cNvSpPr txBox="1"/>
          <p:nvPr/>
        </p:nvSpPr>
        <p:spPr>
          <a:xfrm>
            <a:off x="1556031" y="4496894"/>
            <a:ext cx="803105" cy="246221"/>
          </a:xfrm>
          <a:prstGeom prst="rect">
            <a:avLst/>
          </a:prstGeom>
          <a:solidFill>
            <a:srgbClr val="CCFFC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rgbClr val="C00000"/>
                </a:solidFill>
                <a:latin typeface="Calibri"/>
                <a:ea typeface="Calibri"/>
                <a:cs typeface="Calibri"/>
                <a:sym typeface="Calibri"/>
              </a:rPr>
              <a:t>Data Filter</a:t>
            </a:r>
            <a:endParaRPr/>
          </a:p>
        </p:txBody>
      </p:sp>
      <p:sp>
        <p:nvSpPr>
          <p:cNvPr id="481" name="Google Shape;481;p21"/>
          <p:cNvSpPr txBox="1"/>
          <p:nvPr/>
        </p:nvSpPr>
        <p:spPr>
          <a:xfrm>
            <a:off x="11153830" y="3642765"/>
            <a:ext cx="803105" cy="246221"/>
          </a:xfrm>
          <a:prstGeom prst="rect">
            <a:avLst/>
          </a:prstGeom>
          <a:solidFill>
            <a:srgbClr val="CCFFC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rgbClr val="C00000"/>
                </a:solidFill>
                <a:latin typeface="Calibri"/>
                <a:ea typeface="Calibri"/>
                <a:cs typeface="Calibri"/>
                <a:sym typeface="Calibri"/>
              </a:rPr>
              <a:t>Data Filter</a:t>
            </a:r>
            <a:endParaRPr/>
          </a:p>
        </p:txBody>
      </p:sp>
      <p:cxnSp>
        <p:nvCxnSpPr>
          <p:cNvPr id="482" name="Google Shape;482;p21"/>
          <p:cNvCxnSpPr/>
          <p:nvPr/>
        </p:nvCxnSpPr>
        <p:spPr>
          <a:xfrm>
            <a:off x="0" y="871946"/>
            <a:ext cx="8365402" cy="0"/>
          </a:xfrm>
          <a:prstGeom prst="straightConnector1">
            <a:avLst/>
          </a:prstGeom>
          <a:noFill/>
          <a:ln cap="flat" cmpd="sng" w="9525">
            <a:solidFill>
              <a:srgbClr val="98161A"/>
            </a:solidFill>
            <a:prstDash val="solid"/>
            <a:round/>
            <a:headEnd len="sm" w="sm" type="none"/>
            <a:tailEnd len="sm" w="sm" type="none"/>
          </a:ln>
        </p:spPr>
      </p:cxnSp>
      <p:sp>
        <p:nvSpPr>
          <p:cNvPr id="483" name="Google Shape;483;p21"/>
          <p:cNvSpPr txBox="1"/>
          <p:nvPr>
            <p:ph idx="11" type="ftr"/>
          </p:nvPr>
        </p:nvSpPr>
        <p:spPr>
          <a:xfrm>
            <a:off x="8878842" y="6355825"/>
            <a:ext cx="3860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I3.usc.edu</a:t>
            </a:r>
            <a:endParaRPr/>
          </a:p>
        </p:txBody>
      </p:sp>
      <p:sp>
        <p:nvSpPr>
          <p:cNvPr id="484" name="Google Shape;484;p21"/>
          <p:cNvSpPr txBox="1"/>
          <p:nvPr/>
        </p:nvSpPr>
        <p:spPr>
          <a:xfrm>
            <a:off x="3929204" y="4811306"/>
            <a:ext cx="1377771"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002060"/>
                </a:solidFill>
                <a:latin typeface="Calibri"/>
                <a:ea typeface="Calibri"/>
                <a:cs typeface="Calibri"/>
                <a:sym typeface="Calibri"/>
              </a:rPr>
              <a:t>Option 2</a:t>
            </a:r>
            <a:endParaRPr/>
          </a:p>
        </p:txBody>
      </p:sp>
      <p:sp>
        <p:nvSpPr>
          <p:cNvPr id="485" name="Google Shape;485;p21"/>
          <p:cNvSpPr txBox="1"/>
          <p:nvPr/>
        </p:nvSpPr>
        <p:spPr>
          <a:xfrm>
            <a:off x="170301" y="4719082"/>
            <a:ext cx="1377771"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002060"/>
                </a:solidFill>
                <a:latin typeface="Calibri"/>
                <a:ea typeface="Calibri"/>
                <a:cs typeface="Calibri"/>
                <a:sym typeface="Calibri"/>
              </a:rPr>
              <a:t>Option 1</a:t>
            </a:r>
            <a:endParaRPr/>
          </a:p>
        </p:txBody>
      </p:sp>
      <p:sp>
        <p:nvSpPr>
          <p:cNvPr id="486" name="Google Shape;486;p21"/>
          <p:cNvSpPr txBox="1"/>
          <p:nvPr/>
        </p:nvSpPr>
        <p:spPr>
          <a:xfrm>
            <a:off x="8588074" y="4838504"/>
            <a:ext cx="1377771"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002060"/>
                </a:solidFill>
                <a:latin typeface="Calibri"/>
                <a:ea typeface="Calibri"/>
                <a:cs typeface="Calibri"/>
                <a:sym typeface="Calibri"/>
              </a:rPr>
              <a:t>Option 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0" name="Shape 490"/>
        <p:cNvGrpSpPr/>
        <p:nvPr/>
      </p:nvGrpSpPr>
      <p:grpSpPr>
        <a:xfrm>
          <a:off x="0" y="0"/>
          <a:ext cx="0" cy="0"/>
          <a:chOff x="0" y="0"/>
          <a:chExt cx="0" cy="0"/>
        </a:xfrm>
      </p:grpSpPr>
      <p:sp>
        <p:nvSpPr>
          <p:cNvPr id="491" name="Google Shape;491;p22"/>
          <p:cNvSpPr txBox="1"/>
          <p:nvPr>
            <p:ph idx="11" type="ftr"/>
          </p:nvPr>
        </p:nvSpPr>
        <p:spPr>
          <a:xfrm>
            <a:off x="4165600" y="6356359"/>
            <a:ext cx="3860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I3.usc.edu</a:t>
            </a:r>
            <a:endParaRPr/>
          </a:p>
        </p:txBody>
      </p:sp>
      <p:sp>
        <p:nvSpPr>
          <p:cNvPr id="492" name="Google Shape;492;p22"/>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93" name="Google Shape;493;p22"/>
          <p:cNvSpPr txBox="1"/>
          <p:nvPr>
            <p:ph type="title"/>
          </p:nvPr>
        </p:nvSpPr>
        <p:spPr>
          <a:xfrm>
            <a:off x="350980" y="248194"/>
            <a:ext cx="10972800" cy="49779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I3 Networks</a:t>
            </a:r>
            <a:endParaRPr b="1" sz="2400">
              <a:solidFill>
                <a:srgbClr val="C00000"/>
              </a:solidFill>
              <a:latin typeface="Calibri"/>
              <a:ea typeface="Calibri"/>
              <a:cs typeface="Calibri"/>
              <a:sym typeface="Calibri"/>
            </a:endParaRPr>
          </a:p>
        </p:txBody>
      </p:sp>
      <p:sp>
        <p:nvSpPr>
          <p:cNvPr id="494" name="Google Shape;494;p22"/>
          <p:cNvSpPr/>
          <p:nvPr/>
        </p:nvSpPr>
        <p:spPr>
          <a:xfrm>
            <a:off x="521854" y="4521200"/>
            <a:ext cx="2438401" cy="738909"/>
          </a:xfrm>
          <a:prstGeom prst="rect">
            <a:avLst/>
          </a:prstGeom>
          <a:solidFill>
            <a:srgbClr val="F5C5C7"/>
          </a:solidFill>
          <a:ln cap="flat" cmpd="sng" w="5715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5" name="Google Shape;495;p22"/>
          <p:cNvSpPr txBox="1"/>
          <p:nvPr/>
        </p:nvSpPr>
        <p:spPr>
          <a:xfrm>
            <a:off x="705802" y="4705988"/>
            <a:ext cx="218309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I3 Independent Node</a:t>
            </a:r>
            <a:endParaRPr sz="1800">
              <a:solidFill>
                <a:schemeClr val="dk1"/>
              </a:solidFill>
              <a:latin typeface="Calibri"/>
              <a:ea typeface="Calibri"/>
              <a:cs typeface="Calibri"/>
              <a:sym typeface="Calibri"/>
            </a:endParaRPr>
          </a:p>
        </p:txBody>
      </p:sp>
      <p:sp>
        <p:nvSpPr>
          <p:cNvPr id="496" name="Google Shape;496;p22"/>
          <p:cNvSpPr/>
          <p:nvPr/>
        </p:nvSpPr>
        <p:spPr>
          <a:xfrm>
            <a:off x="521854" y="3716126"/>
            <a:ext cx="969818" cy="323273"/>
          </a:xfrm>
          <a:prstGeom prst="rect">
            <a:avLst/>
          </a:prstGeom>
          <a:solidFill>
            <a:srgbClr val="CC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Application</a:t>
            </a:r>
            <a:endParaRPr sz="1200">
              <a:solidFill>
                <a:schemeClr val="dk1"/>
              </a:solidFill>
              <a:latin typeface="Calibri"/>
              <a:ea typeface="Calibri"/>
              <a:cs typeface="Calibri"/>
              <a:sym typeface="Calibri"/>
            </a:endParaRPr>
          </a:p>
        </p:txBody>
      </p:sp>
      <p:sp>
        <p:nvSpPr>
          <p:cNvPr id="497" name="Google Shape;497;p22"/>
          <p:cNvSpPr/>
          <p:nvPr/>
        </p:nvSpPr>
        <p:spPr>
          <a:xfrm>
            <a:off x="1741054" y="3716125"/>
            <a:ext cx="969818" cy="323273"/>
          </a:xfrm>
          <a:prstGeom prst="rect">
            <a:avLst/>
          </a:prstGeom>
          <a:solidFill>
            <a:srgbClr val="CC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Data Lake</a:t>
            </a:r>
            <a:endParaRPr sz="1200">
              <a:solidFill>
                <a:schemeClr val="dk1"/>
              </a:solidFill>
              <a:latin typeface="Calibri"/>
              <a:ea typeface="Calibri"/>
              <a:cs typeface="Calibri"/>
              <a:sym typeface="Calibri"/>
            </a:endParaRPr>
          </a:p>
        </p:txBody>
      </p:sp>
      <p:sp>
        <p:nvSpPr>
          <p:cNvPr id="498" name="Google Shape;498;p22"/>
          <p:cNvSpPr/>
          <p:nvPr/>
        </p:nvSpPr>
        <p:spPr>
          <a:xfrm>
            <a:off x="521854" y="5488140"/>
            <a:ext cx="969818" cy="323273"/>
          </a:xfrm>
          <a:prstGeom prst="rect">
            <a:avLst/>
          </a:prstGeom>
          <a:solidFill>
            <a:srgbClr val="CC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IOT Devices</a:t>
            </a:r>
            <a:endParaRPr sz="1200">
              <a:solidFill>
                <a:schemeClr val="dk1"/>
              </a:solidFill>
              <a:latin typeface="Calibri"/>
              <a:ea typeface="Calibri"/>
              <a:cs typeface="Calibri"/>
              <a:sym typeface="Calibri"/>
            </a:endParaRPr>
          </a:p>
        </p:txBody>
      </p:sp>
      <p:sp>
        <p:nvSpPr>
          <p:cNvPr id="499" name="Google Shape;499;p22"/>
          <p:cNvSpPr/>
          <p:nvPr/>
        </p:nvSpPr>
        <p:spPr>
          <a:xfrm>
            <a:off x="1797351" y="5488140"/>
            <a:ext cx="969818" cy="413899"/>
          </a:xfrm>
          <a:prstGeom prst="rect">
            <a:avLst/>
          </a:prstGeom>
          <a:solidFill>
            <a:srgbClr val="FFF4CC"/>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IOT Controller</a:t>
            </a:r>
            <a:endParaRPr sz="1200">
              <a:solidFill>
                <a:schemeClr val="dk1"/>
              </a:solidFill>
              <a:latin typeface="Calibri"/>
              <a:ea typeface="Calibri"/>
              <a:cs typeface="Calibri"/>
              <a:sym typeface="Calibri"/>
            </a:endParaRPr>
          </a:p>
        </p:txBody>
      </p:sp>
      <p:sp>
        <p:nvSpPr>
          <p:cNvPr id="500" name="Google Shape;500;p22"/>
          <p:cNvSpPr/>
          <p:nvPr/>
        </p:nvSpPr>
        <p:spPr>
          <a:xfrm>
            <a:off x="1256145" y="6057917"/>
            <a:ext cx="969818" cy="323273"/>
          </a:xfrm>
          <a:prstGeom prst="rect">
            <a:avLst/>
          </a:prstGeom>
          <a:solidFill>
            <a:srgbClr val="CC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IOT Devices</a:t>
            </a:r>
            <a:endParaRPr sz="1200">
              <a:solidFill>
                <a:schemeClr val="dk1"/>
              </a:solidFill>
              <a:latin typeface="Calibri"/>
              <a:ea typeface="Calibri"/>
              <a:cs typeface="Calibri"/>
              <a:sym typeface="Calibri"/>
            </a:endParaRPr>
          </a:p>
        </p:txBody>
      </p:sp>
      <p:sp>
        <p:nvSpPr>
          <p:cNvPr id="501" name="Google Shape;501;p22"/>
          <p:cNvSpPr/>
          <p:nvPr/>
        </p:nvSpPr>
        <p:spPr>
          <a:xfrm>
            <a:off x="2403991" y="6057917"/>
            <a:ext cx="969818" cy="323273"/>
          </a:xfrm>
          <a:prstGeom prst="rect">
            <a:avLst/>
          </a:prstGeom>
          <a:solidFill>
            <a:srgbClr val="CC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IOT Devices</a:t>
            </a:r>
            <a:endParaRPr sz="1200">
              <a:solidFill>
                <a:schemeClr val="dk1"/>
              </a:solidFill>
              <a:latin typeface="Calibri"/>
              <a:ea typeface="Calibri"/>
              <a:cs typeface="Calibri"/>
              <a:sym typeface="Calibri"/>
            </a:endParaRPr>
          </a:p>
        </p:txBody>
      </p:sp>
      <p:cxnSp>
        <p:nvCxnSpPr>
          <p:cNvPr id="502" name="Google Shape;502;p22"/>
          <p:cNvCxnSpPr>
            <a:stCxn id="496" idx="2"/>
            <a:endCxn id="494" idx="0"/>
          </p:cNvCxnSpPr>
          <p:nvPr/>
        </p:nvCxnSpPr>
        <p:spPr>
          <a:xfrm>
            <a:off x="1006763" y="4039399"/>
            <a:ext cx="734400" cy="481800"/>
          </a:xfrm>
          <a:prstGeom prst="straightConnector1">
            <a:avLst/>
          </a:prstGeom>
          <a:noFill/>
          <a:ln cap="flat" cmpd="sng" w="9525">
            <a:solidFill>
              <a:srgbClr val="98161A"/>
            </a:solidFill>
            <a:prstDash val="solid"/>
            <a:round/>
            <a:headEnd len="sm" w="sm" type="none"/>
            <a:tailEnd len="sm" w="sm" type="none"/>
          </a:ln>
        </p:spPr>
      </p:cxnSp>
      <p:cxnSp>
        <p:nvCxnSpPr>
          <p:cNvPr id="503" name="Google Shape;503;p22"/>
          <p:cNvCxnSpPr>
            <a:stCxn id="494" idx="0"/>
            <a:endCxn id="497" idx="2"/>
          </p:cNvCxnSpPr>
          <p:nvPr/>
        </p:nvCxnSpPr>
        <p:spPr>
          <a:xfrm flipH="1" rot="10800000">
            <a:off x="1741055" y="4039400"/>
            <a:ext cx="484800" cy="481800"/>
          </a:xfrm>
          <a:prstGeom prst="straightConnector1">
            <a:avLst/>
          </a:prstGeom>
          <a:noFill/>
          <a:ln cap="flat" cmpd="sng" w="9525">
            <a:solidFill>
              <a:srgbClr val="98161A"/>
            </a:solidFill>
            <a:prstDash val="solid"/>
            <a:round/>
            <a:headEnd len="sm" w="sm" type="none"/>
            <a:tailEnd len="sm" w="sm" type="none"/>
          </a:ln>
        </p:spPr>
      </p:cxnSp>
      <p:cxnSp>
        <p:nvCxnSpPr>
          <p:cNvPr id="504" name="Google Shape;504;p22"/>
          <p:cNvCxnSpPr>
            <a:stCxn id="498" idx="0"/>
            <a:endCxn id="494" idx="2"/>
          </p:cNvCxnSpPr>
          <p:nvPr/>
        </p:nvCxnSpPr>
        <p:spPr>
          <a:xfrm flipH="1" rot="10800000">
            <a:off x="1006763" y="5260140"/>
            <a:ext cx="734400" cy="228000"/>
          </a:xfrm>
          <a:prstGeom prst="straightConnector1">
            <a:avLst/>
          </a:prstGeom>
          <a:noFill/>
          <a:ln cap="flat" cmpd="sng" w="9525">
            <a:solidFill>
              <a:srgbClr val="98161A"/>
            </a:solidFill>
            <a:prstDash val="solid"/>
            <a:round/>
            <a:headEnd len="sm" w="sm" type="none"/>
            <a:tailEnd len="sm" w="sm" type="none"/>
          </a:ln>
        </p:spPr>
      </p:cxnSp>
      <p:cxnSp>
        <p:nvCxnSpPr>
          <p:cNvPr id="505" name="Google Shape;505;p22"/>
          <p:cNvCxnSpPr>
            <a:stCxn id="499" idx="0"/>
            <a:endCxn id="494" idx="2"/>
          </p:cNvCxnSpPr>
          <p:nvPr/>
        </p:nvCxnSpPr>
        <p:spPr>
          <a:xfrm rot="10800000">
            <a:off x="1741060" y="5260140"/>
            <a:ext cx="541200" cy="228000"/>
          </a:xfrm>
          <a:prstGeom prst="straightConnector1">
            <a:avLst/>
          </a:prstGeom>
          <a:noFill/>
          <a:ln cap="flat" cmpd="sng" w="9525">
            <a:solidFill>
              <a:srgbClr val="98161A"/>
            </a:solidFill>
            <a:prstDash val="solid"/>
            <a:round/>
            <a:headEnd len="sm" w="sm" type="none"/>
            <a:tailEnd len="sm" w="sm" type="none"/>
          </a:ln>
        </p:spPr>
      </p:cxnSp>
      <p:cxnSp>
        <p:nvCxnSpPr>
          <p:cNvPr id="506" name="Google Shape;506;p22"/>
          <p:cNvCxnSpPr>
            <a:stCxn id="500" idx="0"/>
            <a:endCxn id="499" idx="2"/>
          </p:cNvCxnSpPr>
          <p:nvPr/>
        </p:nvCxnSpPr>
        <p:spPr>
          <a:xfrm flipH="1" rot="10800000">
            <a:off x="1741054" y="5901917"/>
            <a:ext cx="541200" cy="156000"/>
          </a:xfrm>
          <a:prstGeom prst="straightConnector1">
            <a:avLst/>
          </a:prstGeom>
          <a:noFill/>
          <a:ln cap="flat" cmpd="sng" w="9525">
            <a:solidFill>
              <a:srgbClr val="98161A"/>
            </a:solidFill>
            <a:prstDash val="solid"/>
            <a:round/>
            <a:headEnd len="sm" w="sm" type="none"/>
            <a:tailEnd len="sm" w="sm" type="none"/>
          </a:ln>
        </p:spPr>
      </p:cxnSp>
      <p:cxnSp>
        <p:nvCxnSpPr>
          <p:cNvPr id="507" name="Google Shape;507;p22"/>
          <p:cNvCxnSpPr>
            <a:stCxn id="501" idx="0"/>
            <a:endCxn id="499" idx="2"/>
          </p:cNvCxnSpPr>
          <p:nvPr/>
        </p:nvCxnSpPr>
        <p:spPr>
          <a:xfrm rot="10800000">
            <a:off x="2282300" y="5901917"/>
            <a:ext cx="606600" cy="156000"/>
          </a:xfrm>
          <a:prstGeom prst="straightConnector1">
            <a:avLst/>
          </a:prstGeom>
          <a:noFill/>
          <a:ln cap="flat" cmpd="sng" w="9525">
            <a:solidFill>
              <a:srgbClr val="98161A"/>
            </a:solidFill>
            <a:prstDash val="solid"/>
            <a:round/>
            <a:headEnd len="sm" w="sm" type="none"/>
            <a:tailEnd len="sm" w="sm" type="none"/>
          </a:ln>
        </p:spPr>
      </p:cxnSp>
      <p:sp>
        <p:nvSpPr>
          <p:cNvPr id="508" name="Google Shape;508;p22"/>
          <p:cNvSpPr/>
          <p:nvPr/>
        </p:nvSpPr>
        <p:spPr>
          <a:xfrm>
            <a:off x="9143999" y="4510277"/>
            <a:ext cx="2438401" cy="738909"/>
          </a:xfrm>
          <a:prstGeom prst="rect">
            <a:avLst/>
          </a:prstGeom>
          <a:solidFill>
            <a:srgbClr val="F5C5C7"/>
          </a:solidFill>
          <a:ln cap="flat" cmpd="sng" w="5715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9" name="Google Shape;509;p22"/>
          <p:cNvSpPr txBox="1"/>
          <p:nvPr/>
        </p:nvSpPr>
        <p:spPr>
          <a:xfrm>
            <a:off x="9327947" y="4695065"/>
            <a:ext cx="218309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I3 Independent Node</a:t>
            </a:r>
            <a:endParaRPr sz="1800">
              <a:solidFill>
                <a:schemeClr val="dk1"/>
              </a:solidFill>
              <a:latin typeface="Calibri"/>
              <a:ea typeface="Calibri"/>
              <a:cs typeface="Calibri"/>
              <a:sym typeface="Calibri"/>
            </a:endParaRPr>
          </a:p>
        </p:txBody>
      </p:sp>
      <p:sp>
        <p:nvSpPr>
          <p:cNvPr id="510" name="Google Shape;510;p22"/>
          <p:cNvSpPr/>
          <p:nvPr/>
        </p:nvSpPr>
        <p:spPr>
          <a:xfrm>
            <a:off x="9143999" y="3705203"/>
            <a:ext cx="969818" cy="323273"/>
          </a:xfrm>
          <a:prstGeom prst="rect">
            <a:avLst/>
          </a:prstGeom>
          <a:solidFill>
            <a:srgbClr val="CC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Application</a:t>
            </a:r>
            <a:endParaRPr sz="1200">
              <a:solidFill>
                <a:schemeClr val="dk1"/>
              </a:solidFill>
              <a:latin typeface="Calibri"/>
              <a:ea typeface="Calibri"/>
              <a:cs typeface="Calibri"/>
              <a:sym typeface="Calibri"/>
            </a:endParaRPr>
          </a:p>
        </p:txBody>
      </p:sp>
      <p:sp>
        <p:nvSpPr>
          <p:cNvPr id="511" name="Google Shape;511;p22"/>
          <p:cNvSpPr/>
          <p:nvPr/>
        </p:nvSpPr>
        <p:spPr>
          <a:xfrm>
            <a:off x="10363199" y="3705202"/>
            <a:ext cx="969818" cy="323273"/>
          </a:xfrm>
          <a:prstGeom prst="rect">
            <a:avLst/>
          </a:prstGeom>
          <a:solidFill>
            <a:srgbClr val="CC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Data Lake</a:t>
            </a:r>
            <a:endParaRPr sz="1200">
              <a:solidFill>
                <a:schemeClr val="dk1"/>
              </a:solidFill>
              <a:latin typeface="Calibri"/>
              <a:ea typeface="Calibri"/>
              <a:cs typeface="Calibri"/>
              <a:sym typeface="Calibri"/>
            </a:endParaRPr>
          </a:p>
        </p:txBody>
      </p:sp>
      <p:sp>
        <p:nvSpPr>
          <p:cNvPr id="512" name="Google Shape;512;p22"/>
          <p:cNvSpPr/>
          <p:nvPr/>
        </p:nvSpPr>
        <p:spPr>
          <a:xfrm>
            <a:off x="9143999" y="5467983"/>
            <a:ext cx="969818" cy="323273"/>
          </a:xfrm>
          <a:prstGeom prst="rect">
            <a:avLst/>
          </a:prstGeom>
          <a:solidFill>
            <a:srgbClr val="CC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IOT Devices</a:t>
            </a:r>
            <a:endParaRPr sz="1200">
              <a:solidFill>
                <a:schemeClr val="dk1"/>
              </a:solidFill>
              <a:latin typeface="Calibri"/>
              <a:ea typeface="Calibri"/>
              <a:cs typeface="Calibri"/>
              <a:sym typeface="Calibri"/>
            </a:endParaRPr>
          </a:p>
        </p:txBody>
      </p:sp>
      <p:sp>
        <p:nvSpPr>
          <p:cNvPr id="513" name="Google Shape;513;p22"/>
          <p:cNvSpPr/>
          <p:nvPr/>
        </p:nvSpPr>
        <p:spPr>
          <a:xfrm>
            <a:off x="10419496" y="5467983"/>
            <a:ext cx="969818" cy="413899"/>
          </a:xfrm>
          <a:prstGeom prst="rect">
            <a:avLst/>
          </a:prstGeom>
          <a:solidFill>
            <a:srgbClr val="FFF4CC"/>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IOT Controller</a:t>
            </a:r>
            <a:endParaRPr sz="1200">
              <a:solidFill>
                <a:schemeClr val="dk1"/>
              </a:solidFill>
              <a:latin typeface="Calibri"/>
              <a:ea typeface="Calibri"/>
              <a:cs typeface="Calibri"/>
              <a:sym typeface="Calibri"/>
            </a:endParaRPr>
          </a:p>
        </p:txBody>
      </p:sp>
      <p:sp>
        <p:nvSpPr>
          <p:cNvPr id="514" name="Google Shape;514;p22"/>
          <p:cNvSpPr/>
          <p:nvPr/>
        </p:nvSpPr>
        <p:spPr>
          <a:xfrm>
            <a:off x="9878290" y="6065471"/>
            <a:ext cx="969818" cy="323273"/>
          </a:xfrm>
          <a:prstGeom prst="rect">
            <a:avLst/>
          </a:prstGeom>
          <a:solidFill>
            <a:srgbClr val="CC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IOT Devices</a:t>
            </a:r>
            <a:endParaRPr sz="1200">
              <a:solidFill>
                <a:schemeClr val="dk1"/>
              </a:solidFill>
              <a:latin typeface="Calibri"/>
              <a:ea typeface="Calibri"/>
              <a:cs typeface="Calibri"/>
              <a:sym typeface="Calibri"/>
            </a:endParaRPr>
          </a:p>
        </p:txBody>
      </p:sp>
      <p:sp>
        <p:nvSpPr>
          <p:cNvPr id="515" name="Google Shape;515;p22"/>
          <p:cNvSpPr/>
          <p:nvPr/>
        </p:nvSpPr>
        <p:spPr>
          <a:xfrm>
            <a:off x="11026136" y="6065471"/>
            <a:ext cx="969818" cy="323273"/>
          </a:xfrm>
          <a:prstGeom prst="rect">
            <a:avLst/>
          </a:prstGeom>
          <a:solidFill>
            <a:srgbClr val="CC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IOT Devices</a:t>
            </a:r>
            <a:endParaRPr sz="1200">
              <a:solidFill>
                <a:schemeClr val="dk1"/>
              </a:solidFill>
              <a:latin typeface="Calibri"/>
              <a:ea typeface="Calibri"/>
              <a:cs typeface="Calibri"/>
              <a:sym typeface="Calibri"/>
            </a:endParaRPr>
          </a:p>
        </p:txBody>
      </p:sp>
      <p:cxnSp>
        <p:nvCxnSpPr>
          <p:cNvPr id="516" name="Google Shape;516;p22"/>
          <p:cNvCxnSpPr>
            <a:stCxn id="510" idx="2"/>
            <a:endCxn id="508" idx="0"/>
          </p:cNvCxnSpPr>
          <p:nvPr/>
        </p:nvCxnSpPr>
        <p:spPr>
          <a:xfrm>
            <a:off x="9628908" y="4028476"/>
            <a:ext cx="734400" cy="481800"/>
          </a:xfrm>
          <a:prstGeom prst="straightConnector1">
            <a:avLst/>
          </a:prstGeom>
          <a:noFill/>
          <a:ln cap="flat" cmpd="sng" w="9525">
            <a:solidFill>
              <a:srgbClr val="98161A"/>
            </a:solidFill>
            <a:prstDash val="solid"/>
            <a:round/>
            <a:headEnd len="sm" w="sm" type="none"/>
            <a:tailEnd len="sm" w="sm" type="none"/>
          </a:ln>
        </p:spPr>
      </p:cxnSp>
      <p:cxnSp>
        <p:nvCxnSpPr>
          <p:cNvPr id="517" name="Google Shape;517;p22"/>
          <p:cNvCxnSpPr>
            <a:stCxn id="508" idx="0"/>
            <a:endCxn id="511" idx="2"/>
          </p:cNvCxnSpPr>
          <p:nvPr/>
        </p:nvCxnSpPr>
        <p:spPr>
          <a:xfrm flipH="1" rot="10800000">
            <a:off x="10363200" y="4028477"/>
            <a:ext cx="484800" cy="481800"/>
          </a:xfrm>
          <a:prstGeom prst="straightConnector1">
            <a:avLst/>
          </a:prstGeom>
          <a:noFill/>
          <a:ln cap="flat" cmpd="sng" w="9525">
            <a:solidFill>
              <a:srgbClr val="98161A"/>
            </a:solidFill>
            <a:prstDash val="solid"/>
            <a:round/>
            <a:headEnd len="sm" w="sm" type="none"/>
            <a:tailEnd len="sm" w="sm" type="none"/>
          </a:ln>
        </p:spPr>
      </p:cxnSp>
      <p:cxnSp>
        <p:nvCxnSpPr>
          <p:cNvPr id="518" name="Google Shape;518;p22"/>
          <p:cNvCxnSpPr>
            <a:stCxn id="512" idx="0"/>
            <a:endCxn id="508" idx="2"/>
          </p:cNvCxnSpPr>
          <p:nvPr/>
        </p:nvCxnSpPr>
        <p:spPr>
          <a:xfrm flipH="1" rot="10800000">
            <a:off x="9628908" y="5249283"/>
            <a:ext cx="734400" cy="218700"/>
          </a:xfrm>
          <a:prstGeom prst="straightConnector1">
            <a:avLst/>
          </a:prstGeom>
          <a:noFill/>
          <a:ln cap="flat" cmpd="sng" w="9525">
            <a:solidFill>
              <a:srgbClr val="98161A"/>
            </a:solidFill>
            <a:prstDash val="solid"/>
            <a:round/>
            <a:headEnd len="sm" w="sm" type="none"/>
            <a:tailEnd len="sm" w="sm" type="none"/>
          </a:ln>
        </p:spPr>
      </p:cxnSp>
      <p:cxnSp>
        <p:nvCxnSpPr>
          <p:cNvPr id="519" name="Google Shape;519;p22"/>
          <p:cNvCxnSpPr>
            <a:stCxn id="513" idx="0"/>
            <a:endCxn id="508" idx="2"/>
          </p:cNvCxnSpPr>
          <p:nvPr/>
        </p:nvCxnSpPr>
        <p:spPr>
          <a:xfrm rot="10800000">
            <a:off x="10363205" y="5249283"/>
            <a:ext cx="541200" cy="218700"/>
          </a:xfrm>
          <a:prstGeom prst="straightConnector1">
            <a:avLst/>
          </a:prstGeom>
          <a:noFill/>
          <a:ln cap="flat" cmpd="sng" w="9525">
            <a:solidFill>
              <a:srgbClr val="98161A"/>
            </a:solidFill>
            <a:prstDash val="solid"/>
            <a:round/>
            <a:headEnd len="sm" w="sm" type="none"/>
            <a:tailEnd len="sm" w="sm" type="none"/>
          </a:ln>
        </p:spPr>
      </p:cxnSp>
      <p:cxnSp>
        <p:nvCxnSpPr>
          <p:cNvPr id="520" name="Google Shape;520;p22"/>
          <p:cNvCxnSpPr>
            <a:stCxn id="514" idx="0"/>
            <a:endCxn id="513" idx="2"/>
          </p:cNvCxnSpPr>
          <p:nvPr/>
        </p:nvCxnSpPr>
        <p:spPr>
          <a:xfrm flipH="1" rot="10800000">
            <a:off x="10363199" y="5881871"/>
            <a:ext cx="541200" cy="183600"/>
          </a:xfrm>
          <a:prstGeom prst="straightConnector1">
            <a:avLst/>
          </a:prstGeom>
          <a:noFill/>
          <a:ln cap="flat" cmpd="sng" w="9525">
            <a:solidFill>
              <a:srgbClr val="98161A"/>
            </a:solidFill>
            <a:prstDash val="solid"/>
            <a:round/>
            <a:headEnd len="sm" w="sm" type="none"/>
            <a:tailEnd len="sm" w="sm" type="none"/>
          </a:ln>
        </p:spPr>
      </p:cxnSp>
      <p:cxnSp>
        <p:nvCxnSpPr>
          <p:cNvPr id="521" name="Google Shape;521;p22"/>
          <p:cNvCxnSpPr>
            <a:stCxn id="515" idx="0"/>
            <a:endCxn id="513" idx="2"/>
          </p:cNvCxnSpPr>
          <p:nvPr/>
        </p:nvCxnSpPr>
        <p:spPr>
          <a:xfrm rot="10800000">
            <a:off x="10904445" y="5881871"/>
            <a:ext cx="606600" cy="183600"/>
          </a:xfrm>
          <a:prstGeom prst="straightConnector1">
            <a:avLst/>
          </a:prstGeom>
          <a:noFill/>
          <a:ln cap="flat" cmpd="sng" w="9525">
            <a:solidFill>
              <a:srgbClr val="98161A"/>
            </a:solidFill>
            <a:prstDash val="solid"/>
            <a:round/>
            <a:headEnd len="sm" w="sm" type="none"/>
            <a:tailEnd len="sm" w="sm" type="none"/>
          </a:ln>
        </p:spPr>
      </p:cxnSp>
      <p:sp>
        <p:nvSpPr>
          <p:cNvPr id="522" name="Google Shape;522;p22"/>
          <p:cNvSpPr/>
          <p:nvPr/>
        </p:nvSpPr>
        <p:spPr>
          <a:xfrm>
            <a:off x="4465781" y="2846005"/>
            <a:ext cx="2438401" cy="738909"/>
          </a:xfrm>
          <a:prstGeom prst="rect">
            <a:avLst/>
          </a:prstGeom>
          <a:solidFill>
            <a:srgbClr val="F5C5C7"/>
          </a:solidFill>
          <a:ln cap="flat" cmpd="sng" w="5715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3" name="Google Shape;523;p22"/>
          <p:cNvSpPr txBox="1"/>
          <p:nvPr/>
        </p:nvSpPr>
        <p:spPr>
          <a:xfrm>
            <a:off x="4649729" y="3030793"/>
            <a:ext cx="218309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I3 Independent Node</a:t>
            </a:r>
            <a:endParaRPr sz="1800">
              <a:solidFill>
                <a:schemeClr val="dk1"/>
              </a:solidFill>
              <a:latin typeface="Calibri"/>
              <a:ea typeface="Calibri"/>
              <a:cs typeface="Calibri"/>
              <a:sym typeface="Calibri"/>
            </a:endParaRPr>
          </a:p>
        </p:txBody>
      </p:sp>
      <p:sp>
        <p:nvSpPr>
          <p:cNvPr id="524" name="Google Shape;524;p22"/>
          <p:cNvSpPr/>
          <p:nvPr/>
        </p:nvSpPr>
        <p:spPr>
          <a:xfrm>
            <a:off x="4343733" y="2304025"/>
            <a:ext cx="969818" cy="323273"/>
          </a:xfrm>
          <a:prstGeom prst="rect">
            <a:avLst/>
          </a:prstGeom>
          <a:solidFill>
            <a:srgbClr val="CC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Application</a:t>
            </a:r>
            <a:endParaRPr sz="1200">
              <a:solidFill>
                <a:schemeClr val="dk1"/>
              </a:solidFill>
              <a:latin typeface="Calibri"/>
              <a:ea typeface="Calibri"/>
              <a:cs typeface="Calibri"/>
              <a:sym typeface="Calibri"/>
            </a:endParaRPr>
          </a:p>
        </p:txBody>
      </p:sp>
      <p:sp>
        <p:nvSpPr>
          <p:cNvPr id="525" name="Google Shape;525;p22"/>
          <p:cNvSpPr/>
          <p:nvPr/>
        </p:nvSpPr>
        <p:spPr>
          <a:xfrm>
            <a:off x="5911938" y="2304026"/>
            <a:ext cx="969818" cy="323273"/>
          </a:xfrm>
          <a:prstGeom prst="rect">
            <a:avLst/>
          </a:prstGeom>
          <a:solidFill>
            <a:srgbClr val="CC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Data Lake</a:t>
            </a:r>
            <a:endParaRPr sz="1200">
              <a:solidFill>
                <a:schemeClr val="dk1"/>
              </a:solidFill>
              <a:latin typeface="Calibri"/>
              <a:ea typeface="Calibri"/>
              <a:cs typeface="Calibri"/>
              <a:sym typeface="Calibri"/>
            </a:endParaRPr>
          </a:p>
        </p:txBody>
      </p:sp>
      <p:sp>
        <p:nvSpPr>
          <p:cNvPr id="526" name="Google Shape;526;p22"/>
          <p:cNvSpPr/>
          <p:nvPr/>
        </p:nvSpPr>
        <p:spPr>
          <a:xfrm>
            <a:off x="4465781" y="3794475"/>
            <a:ext cx="969818" cy="323273"/>
          </a:xfrm>
          <a:prstGeom prst="rect">
            <a:avLst/>
          </a:prstGeom>
          <a:solidFill>
            <a:srgbClr val="CC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IOT Devices</a:t>
            </a:r>
            <a:endParaRPr sz="1200">
              <a:solidFill>
                <a:schemeClr val="dk1"/>
              </a:solidFill>
              <a:latin typeface="Calibri"/>
              <a:ea typeface="Calibri"/>
              <a:cs typeface="Calibri"/>
              <a:sym typeface="Calibri"/>
            </a:endParaRPr>
          </a:p>
        </p:txBody>
      </p:sp>
      <p:sp>
        <p:nvSpPr>
          <p:cNvPr id="527" name="Google Shape;527;p22"/>
          <p:cNvSpPr/>
          <p:nvPr/>
        </p:nvSpPr>
        <p:spPr>
          <a:xfrm>
            <a:off x="5741278" y="3794475"/>
            <a:ext cx="969818" cy="413899"/>
          </a:xfrm>
          <a:prstGeom prst="rect">
            <a:avLst/>
          </a:prstGeom>
          <a:solidFill>
            <a:srgbClr val="FFF4CC"/>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IOT Controller</a:t>
            </a:r>
            <a:endParaRPr sz="1200">
              <a:solidFill>
                <a:schemeClr val="dk1"/>
              </a:solidFill>
              <a:latin typeface="Calibri"/>
              <a:ea typeface="Calibri"/>
              <a:cs typeface="Calibri"/>
              <a:sym typeface="Calibri"/>
            </a:endParaRPr>
          </a:p>
        </p:txBody>
      </p:sp>
      <p:sp>
        <p:nvSpPr>
          <p:cNvPr id="528" name="Google Shape;528;p22"/>
          <p:cNvSpPr/>
          <p:nvPr/>
        </p:nvSpPr>
        <p:spPr>
          <a:xfrm>
            <a:off x="5200072" y="4345780"/>
            <a:ext cx="969818" cy="323273"/>
          </a:xfrm>
          <a:prstGeom prst="rect">
            <a:avLst/>
          </a:prstGeom>
          <a:solidFill>
            <a:srgbClr val="CC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IOT Devices</a:t>
            </a:r>
            <a:endParaRPr sz="1200">
              <a:solidFill>
                <a:schemeClr val="dk1"/>
              </a:solidFill>
              <a:latin typeface="Calibri"/>
              <a:ea typeface="Calibri"/>
              <a:cs typeface="Calibri"/>
              <a:sym typeface="Calibri"/>
            </a:endParaRPr>
          </a:p>
        </p:txBody>
      </p:sp>
      <p:sp>
        <p:nvSpPr>
          <p:cNvPr id="529" name="Google Shape;529;p22"/>
          <p:cNvSpPr/>
          <p:nvPr/>
        </p:nvSpPr>
        <p:spPr>
          <a:xfrm>
            <a:off x="6347918" y="4345780"/>
            <a:ext cx="969818" cy="323273"/>
          </a:xfrm>
          <a:prstGeom prst="rect">
            <a:avLst/>
          </a:prstGeom>
          <a:solidFill>
            <a:srgbClr val="CC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IOT Devices</a:t>
            </a:r>
            <a:endParaRPr sz="1200">
              <a:solidFill>
                <a:schemeClr val="dk1"/>
              </a:solidFill>
              <a:latin typeface="Calibri"/>
              <a:ea typeface="Calibri"/>
              <a:cs typeface="Calibri"/>
              <a:sym typeface="Calibri"/>
            </a:endParaRPr>
          </a:p>
        </p:txBody>
      </p:sp>
      <p:cxnSp>
        <p:nvCxnSpPr>
          <p:cNvPr id="530" name="Google Shape;530;p22"/>
          <p:cNvCxnSpPr>
            <a:stCxn id="524" idx="2"/>
            <a:endCxn id="522" idx="0"/>
          </p:cNvCxnSpPr>
          <p:nvPr/>
        </p:nvCxnSpPr>
        <p:spPr>
          <a:xfrm>
            <a:off x="4828642" y="2627298"/>
            <a:ext cx="856200" cy="218700"/>
          </a:xfrm>
          <a:prstGeom prst="straightConnector1">
            <a:avLst/>
          </a:prstGeom>
          <a:noFill/>
          <a:ln cap="flat" cmpd="sng" w="9525">
            <a:solidFill>
              <a:srgbClr val="98161A"/>
            </a:solidFill>
            <a:prstDash val="solid"/>
            <a:round/>
            <a:headEnd len="sm" w="sm" type="none"/>
            <a:tailEnd len="sm" w="sm" type="none"/>
          </a:ln>
        </p:spPr>
      </p:cxnSp>
      <p:cxnSp>
        <p:nvCxnSpPr>
          <p:cNvPr id="531" name="Google Shape;531;p22"/>
          <p:cNvCxnSpPr>
            <a:stCxn id="522" idx="0"/>
            <a:endCxn id="525" idx="2"/>
          </p:cNvCxnSpPr>
          <p:nvPr/>
        </p:nvCxnSpPr>
        <p:spPr>
          <a:xfrm flipH="1" rot="10800000">
            <a:off x="5684981" y="2627305"/>
            <a:ext cx="711900" cy="218700"/>
          </a:xfrm>
          <a:prstGeom prst="straightConnector1">
            <a:avLst/>
          </a:prstGeom>
          <a:noFill/>
          <a:ln cap="flat" cmpd="sng" w="9525">
            <a:solidFill>
              <a:srgbClr val="98161A"/>
            </a:solidFill>
            <a:prstDash val="solid"/>
            <a:round/>
            <a:headEnd len="sm" w="sm" type="none"/>
            <a:tailEnd len="sm" w="sm" type="none"/>
          </a:ln>
        </p:spPr>
      </p:cxnSp>
      <p:cxnSp>
        <p:nvCxnSpPr>
          <p:cNvPr id="532" name="Google Shape;532;p22"/>
          <p:cNvCxnSpPr>
            <a:stCxn id="526" idx="0"/>
            <a:endCxn id="522" idx="2"/>
          </p:cNvCxnSpPr>
          <p:nvPr/>
        </p:nvCxnSpPr>
        <p:spPr>
          <a:xfrm flipH="1" rot="10800000">
            <a:off x="4950690" y="3584775"/>
            <a:ext cx="734400" cy="209700"/>
          </a:xfrm>
          <a:prstGeom prst="straightConnector1">
            <a:avLst/>
          </a:prstGeom>
          <a:noFill/>
          <a:ln cap="flat" cmpd="sng" w="9525">
            <a:solidFill>
              <a:srgbClr val="98161A"/>
            </a:solidFill>
            <a:prstDash val="solid"/>
            <a:round/>
            <a:headEnd len="sm" w="sm" type="none"/>
            <a:tailEnd len="sm" w="sm" type="none"/>
          </a:ln>
        </p:spPr>
      </p:cxnSp>
      <p:cxnSp>
        <p:nvCxnSpPr>
          <p:cNvPr id="533" name="Google Shape;533;p22"/>
          <p:cNvCxnSpPr>
            <a:stCxn id="527" idx="0"/>
            <a:endCxn id="522" idx="2"/>
          </p:cNvCxnSpPr>
          <p:nvPr/>
        </p:nvCxnSpPr>
        <p:spPr>
          <a:xfrm rot="10800000">
            <a:off x="5684987" y="3584775"/>
            <a:ext cx="541200" cy="209700"/>
          </a:xfrm>
          <a:prstGeom prst="straightConnector1">
            <a:avLst/>
          </a:prstGeom>
          <a:noFill/>
          <a:ln cap="flat" cmpd="sng" w="9525">
            <a:solidFill>
              <a:srgbClr val="98161A"/>
            </a:solidFill>
            <a:prstDash val="solid"/>
            <a:round/>
            <a:headEnd len="sm" w="sm" type="none"/>
            <a:tailEnd len="sm" w="sm" type="none"/>
          </a:ln>
        </p:spPr>
      </p:cxnSp>
      <p:cxnSp>
        <p:nvCxnSpPr>
          <p:cNvPr id="534" name="Google Shape;534;p22"/>
          <p:cNvCxnSpPr>
            <a:stCxn id="528" idx="0"/>
          </p:cNvCxnSpPr>
          <p:nvPr/>
        </p:nvCxnSpPr>
        <p:spPr>
          <a:xfrm flipH="1" rot="10800000">
            <a:off x="5684981" y="4217980"/>
            <a:ext cx="530100" cy="127800"/>
          </a:xfrm>
          <a:prstGeom prst="straightConnector1">
            <a:avLst/>
          </a:prstGeom>
          <a:noFill/>
          <a:ln cap="flat" cmpd="sng" w="9525">
            <a:solidFill>
              <a:srgbClr val="98161A"/>
            </a:solidFill>
            <a:prstDash val="solid"/>
            <a:round/>
            <a:headEnd len="sm" w="sm" type="none"/>
            <a:tailEnd len="sm" w="sm" type="none"/>
          </a:ln>
        </p:spPr>
      </p:cxnSp>
      <p:cxnSp>
        <p:nvCxnSpPr>
          <p:cNvPr id="535" name="Google Shape;535;p22"/>
          <p:cNvCxnSpPr>
            <a:stCxn id="529" idx="0"/>
            <a:endCxn id="527" idx="2"/>
          </p:cNvCxnSpPr>
          <p:nvPr/>
        </p:nvCxnSpPr>
        <p:spPr>
          <a:xfrm rot="10800000">
            <a:off x="6226227" y="4208380"/>
            <a:ext cx="606600" cy="137400"/>
          </a:xfrm>
          <a:prstGeom prst="straightConnector1">
            <a:avLst/>
          </a:prstGeom>
          <a:noFill/>
          <a:ln cap="flat" cmpd="sng" w="9525">
            <a:solidFill>
              <a:srgbClr val="98161A"/>
            </a:solidFill>
            <a:prstDash val="solid"/>
            <a:round/>
            <a:headEnd len="sm" w="sm" type="none"/>
            <a:tailEnd len="sm" w="sm" type="none"/>
          </a:ln>
        </p:spPr>
      </p:cxnSp>
      <p:cxnSp>
        <p:nvCxnSpPr>
          <p:cNvPr id="536" name="Google Shape;536;p22"/>
          <p:cNvCxnSpPr>
            <a:stCxn id="494" idx="3"/>
            <a:endCxn id="537" idx="1"/>
          </p:cNvCxnSpPr>
          <p:nvPr/>
        </p:nvCxnSpPr>
        <p:spPr>
          <a:xfrm flipH="1" rot="10800000">
            <a:off x="2960255" y="1151455"/>
            <a:ext cx="1505400" cy="3739200"/>
          </a:xfrm>
          <a:prstGeom prst="straightConnector1">
            <a:avLst/>
          </a:prstGeom>
          <a:noFill/>
          <a:ln cap="flat" cmpd="sng" w="9525">
            <a:solidFill>
              <a:srgbClr val="00FF99"/>
            </a:solidFill>
            <a:prstDash val="dash"/>
            <a:round/>
            <a:headEnd len="sm" w="sm" type="none"/>
            <a:tailEnd len="sm" w="sm" type="none"/>
          </a:ln>
        </p:spPr>
      </p:cxnSp>
      <p:cxnSp>
        <p:nvCxnSpPr>
          <p:cNvPr id="538" name="Google Shape;538;p22"/>
          <p:cNvCxnSpPr>
            <a:stCxn id="522" idx="0"/>
            <a:endCxn id="537" idx="2"/>
          </p:cNvCxnSpPr>
          <p:nvPr/>
        </p:nvCxnSpPr>
        <p:spPr>
          <a:xfrm rot="10800000">
            <a:off x="5684981" y="1520905"/>
            <a:ext cx="0" cy="1325100"/>
          </a:xfrm>
          <a:prstGeom prst="straightConnector1">
            <a:avLst/>
          </a:prstGeom>
          <a:noFill/>
          <a:ln cap="flat" cmpd="sng" w="9525">
            <a:solidFill>
              <a:srgbClr val="00FF99"/>
            </a:solidFill>
            <a:prstDash val="dash"/>
            <a:round/>
            <a:headEnd len="sm" w="sm" type="none"/>
            <a:tailEnd len="sm" w="sm" type="none"/>
          </a:ln>
        </p:spPr>
      </p:cxnSp>
      <p:cxnSp>
        <p:nvCxnSpPr>
          <p:cNvPr id="539" name="Google Shape;539;p22"/>
          <p:cNvCxnSpPr>
            <a:stCxn id="508" idx="1"/>
            <a:endCxn id="537" idx="3"/>
          </p:cNvCxnSpPr>
          <p:nvPr/>
        </p:nvCxnSpPr>
        <p:spPr>
          <a:xfrm rot="10800000">
            <a:off x="6904199" y="1151631"/>
            <a:ext cx="2239800" cy="3728100"/>
          </a:xfrm>
          <a:prstGeom prst="straightConnector1">
            <a:avLst/>
          </a:prstGeom>
          <a:noFill/>
          <a:ln cap="flat" cmpd="sng" w="9525">
            <a:solidFill>
              <a:srgbClr val="00FF99"/>
            </a:solidFill>
            <a:prstDash val="dash"/>
            <a:round/>
            <a:headEnd len="sm" w="sm" type="none"/>
            <a:tailEnd len="sm" w="sm" type="none"/>
          </a:ln>
        </p:spPr>
      </p:cxnSp>
      <p:cxnSp>
        <p:nvCxnSpPr>
          <p:cNvPr id="540" name="Google Shape;540;p22"/>
          <p:cNvCxnSpPr>
            <a:stCxn id="494" idx="3"/>
            <a:endCxn id="508" idx="1"/>
          </p:cNvCxnSpPr>
          <p:nvPr/>
        </p:nvCxnSpPr>
        <p:spPr>
          <a:xfrm flipH="1" rot="10800000">
            <a:off x="2960255" y="4879855"/>
            <a:ext cx="6183600" cy="10800"/>
          </a:xfrm>
          <a:prstGeom prst="straightConnector1">
            <a:avLst/>
          </a:prstGeom>
          <a:noFill/>
          <a:ln cap="flat" cmpd="sng" w="9525">
            <a:solidFill>
              <a:srgbClr val="98161A"/>
            </a:solidFill>
            <a:prstDash val="solid"/>
            <a:round/>
            <a:headEnd len="sm" w="sm" type="none"/>
            <a:tailEnd len="sm" w="sm" type="none"/>
          </a:ln>
        </p:spPr>
      </p:cxnSp>
      <p:cxnSp>
        <p:nvCxnSpPr>
          <p:cNvPr id="541" name="Google Shape;541;p22"/>
          <p:cNvCxnSpPr>
            <a:stCxn id="494" idx="3"/>
            <a:endCxn id="522" idx="1"/>
          </p:cNvCxnSpPr>
          <p:nvPr/>
        </p:nvCxnSpPr>
        <p:spPr>
          <a:xfrm flipH="1" rot="10800000">
            <a:off x="2960255" y="3215455"/>
            <a:ext cx="1505400" cy="1675200"/>
          </a:xfrm>
          <a:prstGeom prst="straightConnector1">
            <a:avLst/>
          </a:prstGeom>
          <a:noFill/>
          <a:ln cap="flat" cmpd="sng" w="9525">
            <a:solidFill>
              <a:srgbClr val="98161A"/>
            </a:solidFill>
            <a:prstDash val="solid"/>
            <a:round/>
            <a:headEnd len="sm" w="sm" type="none"/>
            <a:tailEnd len="sm" w="sm" type="none"/>
          </a:ln>
        </p:spPr>
      </p:cxnSp>
      <p:cxnSp>
        <p:nvCxnSpPr>
          <p:cNvPr id="542" name="Google Shape;542;p22"/>
          <p:cNvCxnSpPr>
            <a:stCxn id="508" idx="1"/>
            <a:endCxn id="522" idx="3"/>
          </p:cNvCxnSpPr>
          <p:nvPr/>
        </p:nvCxnSpPr>
        <p:spPr>
          <a:xfrm rot="10800000">
            <a:off x="6904199" y="3215331"/>
            <a:ext cx="2239800" cy="1664400"/>
          </a:xfrm>
          <a:prstGeom prst="straightConnector1">
            <a:avLst/>
          </a:prstGeom>
          <a:noFill/>
          <a:ln cap="flat" cmpd="sng" w="9525">
            <a:solidFill>
              <a:srgbClr val="98161A"/>
            </a:solidFill>
            <a:prstDash val="solid"/>
            <a:round/>
            <a:headEnd len="sm" w="sm" type="none"/>
            <a:tailEnd len="sm" w="sm" type="none"/>
          </a:ln>
        </p:spPr>
      </p:cxnSp>
      <p:sp>
        <p:nvSpPr>
          <p:cNvPr id="543" name="Google Shape;543;p22"/>
          <p:cNvSpPr txBox="1"/>
          <p:nvPr/>
        </p:nvSpPr>
        <p:spPr>
          <a:xfrm>
            <a:off x="4950690" y="4895353"/>
            <a:ext cx="776175" cy="2616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1100">
                <a:solidFill>
                  <a:schemeClr val="dk1"/>
                </a:solidFill>
                <a:latin typeface="Calibri"/>
                <a:ea typeface="Calibri"/>
                <a:cs typeface="Calibri"/>
                <a:sym typeface="Calibri"/>
              </a:rPr>
              <a:t>data flows</a:t>
            </a:r>
            <a:endParaRPr i="1" sz="1100">
              <a:solidFill>
                <a:schemeClr val="dk1"/>
              </a:solidFill>
              <a:latin typeface="Calibri"/>
              <a:ea typeface="Calibri"/>
              <a:cs typeface="Calibri"/>
              <a:sym typeface="Calibri"/>
            </a:endParaRPr>
          </a:p>
        </p:txBody>
      </p:sp>
      <p:sp>
        <p:nvSpPr>
          <p:cNvPr id="544" name="Google Shape;544;p22"/>
          <p:cNvSpPr txBox="1"/>
          <p:nvPr/>
        </p:nvSpPr>
        <p:spPr>
          <a:xfrm>
            <a:off x="7317736" y="1658318"/>
            <a:ext cx="930063" cy="430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1100">
                <a:solidFill>
                  <a:schemeClr val="dk1"/>
                </a:solidFill>
                <a:latin typeface="Calibri"/>
                <a:ea typeface="Calibri"/>
                <a:cs typeface="Calibri"/>
                <a:sym typeface="Calibri"/>
              </a:rPr>
              <a:t>Nodal</a:t>
            </a:r>
            <a:endParaRPr/>
          </a:p>
          <a:p>
            <a:pPr indent="0" lvl="0" marL="0" marR="0" rtl="0" algn="l">
              <a:spcBef>
                <a:spcPts val="0"/>
              </a:spcBef>
              <a:spcAft>
                <a:spcPts val="0"/>
              </a:spcAft>
              <a:buNone/>
            </a:pPr>
            <a:r>
              <a:rPr i="1" lang="en-US" sz="1100">
                <a:solidFill>
                  <a:schemeClr val="dk1"/>
                </a:solidFill>
                <a:latin typeface="Calibri"/>
                <a:ea typeface="Calibri"/>
                <a:cs typeface="Calibri"/>
                <a:sym typeface="Calibri"/>
              </a:rPr>
              <a:t>    permission</a:t>
            </a:r>
            <a:endParaRPr i="1" sz="1100">
              <a:solidFill>
                <a:schemeClr val="dk1"/>
              </a:solidFill>
              <a:latin typeface="Calibri"/>
              <a:ea typeface="Calibri"/>
              <a:cs typeface="Calibri"/>
              <a:sym typeface="Calibri"/>
            </a:endParaRPr>
          </a:p>
        </p:txBody>
      </p:sp>
      <p:sp>
        <p:nvSpPr>
          <p:cNvPr id="545" name="Google Shape;545;p22"/>
          <p:cNvSpPr txBox="1"/>
          <p:nvPr/>
        </p:nvSpPr>
        <p:spPr>
          <a:xfrm>
            <a:off x="8403006" y="437450"/>
            <a:ext cx="3448123"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Protocol/processes still in design.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No central/local data repository</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Validation system ensures integrity</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6" name="Google Shape;546;p22"/>
          <p:cNvSpPr/>
          <p:nvPr/>
        </p:nvSpPr>
        <p:spPr>
          <a:xfrm>
            <a:off x="4618180" y="934546"/>
            <a:ext cx="2438401" cy="738909"/>
          </a:xfrm>
          <a:prstGeom prst="rect">
            <a:avLst/>
          </a:prstGeom>
          <a:noFill/>
          <a:ln cap="flat" cmpd="sng" w="5715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7" name="Google Shape;537;p22"/>
          <p:cNvSpPr/>
          <p:nvPr/>
        </p:nvSpPr>
        <p:spPr>
          <a:xfrm>
            <a:off x="4465780" y="782146"/>
            <a:ext cx="2438401" cy="738909"/>
          </a:xfrm>
          <a:prstGeom prst="rect">
            <a:avLst/>
          </a:prstGeom>
          <a:solidFill>
            <a:schemeClr val="lt1"/>
          </a:solidFill>
          <a:ln cap="flat" cmpd="sng" w="5715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7" name="Google Shape;547;p22"/>
          <p:cNvSpPr txBox="1"/>
          <p:nvPr/>
        </p:nvSpPr>
        <p:spPr>
          <a:xfrm>
            <a:off x="4640593" y="950749"/>
            <a:ext cx="207050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I3 Validation System</a:t>
            </a:r>
            <a:endParaRPr sz="1800">
              <a:solidFill>
                <a:schemeClr val="dk1"/>
              </a:solidFill>
              <a:latin typeface="Calibri"/>
              <a:ea typeface="Calibri"/>
              <a:cs typeface="Calibri"/>
              <a:sym typeface="Calibri"/>
            </a:endParaRPr>
          </a:p>
        </p:txBody>
      </p:sp>
      <p:sp>
        <p:nvSpPr>
          <p:cNvPr id="548" name="Google Shape;548;p22"/>
          <p:cNvSpPr/>
          <p:nvPr/>
        </p:nvSpPr>
        <p:spPr>
          <a:xfrm>
            <a:off x="1741054" y="3185902"/>
            <a:ext cx="969818" cy="323273"/>
          </a:xfrm>
          <a:prstGeom prst="rect">
            <a:avLst/>
          </a:prstGeom>
          <a:solidFill>
            <a:srgbClr val="CC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Application</a:t>
            </a:r>
            <a:endParaRPr sz="1200">
              <a:solidFill>
                <a:schemeClr val="dk1"/>
              </a:solidFill>
              <a:latin typeface="Calibri"/>
              <a:ea typeface="Calibri"/>
              <a:cs typeface="Calibri"/>
              <a:sym typeface="Calibri"/>
            </a:endParaRPr>
          </a:p>
        </p:txBody>
      </p:sp>
      <p:sp>
        <p:nvSpPr>
          <p:cNvPr id="549" name="Google Shape;549;p22"/>
          <p:cNvSpPr/>
          <p:nvPr/>
        </p:nvSpPr>
        <p:spPr>
          <a:xfrm>
            <a:off x="5911938" y="1836340"/>
            <a:ext cx="969818" cy="323273"/>
          </a:xfrm>
          <a:prstGeom prst="rect">
            <a:avLst/>
          </a:prstGeom>
          <a:solidFill>
            <a:srgbClr val="CC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Application</a:t>
            </a:r>
            <a:endParaRPr sz="1200">
              <a:solidFill>
                <a:schemeClr val="dk1"/>
              </a:solidFill>
              <a:latin typeface="Calibri"/>
              <a:ea typeface="Calibri"/>
              <a:cs typeface="Calibri"/>
              <a:sym typeface="Calibri"/>
            </a:endParaRPr>
          </a:p>
        </p:txBody>
      </p:sp>
      <p:sp>
        <p:nvSpPr>
          <p:cNvPr id="550" name="Google Shape;550;p22"/>
          <p:cNvSpPr/>
          <p:nvPr/>
        </p:nvSpPr>
        <p:spPr>
          <a:xfrm>
            <a:off x="10363199" y="3234142"/>
            <a:ext cx="969818" cy="323273"/>
          </a:xfrm>
          <a:prstGeom prst="rect">
            <a:avLst/>
          </a:prstGeom>
          <a:solidFill>
            <a:srgbClr val="CC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Application</a:t>
            </a:r>
            <a:endParaRPr sz="1200">
              <a:solidFill>
                <a:schemeClr val="dk1"/>
              </a:solidFill>
              <a:latin typeface="Calibri"/>
              <a:ea typeface="Calibri"/>
              <a:cs typeface="Calibri"/>
              <a:sym typeface="Calibri"/>
            </a:endParaRPr>
          </a:p>
        </p:txBody>
      </p:sp>
      <p:cxnSp>
        <p:nvCxnSpPr>
          <p:cNvPr id="551" name="Google Shape;551;p22"/>
          <p:cNvCxnSpPr>
            <a:stCxn id="497" idx="0"/>
            <a:endCxn id="548" idx="2"/>
          </p:cNvCxnSpPr>
          <p:nvPr/>
        </p:nvCxnSpPr>
        <p:spPr>
          <a:xfrm rot="10800000">
            <a:off x="2225963" y="3509125"/>
            <a:ext cx="0" cy="207000"/>
          </a:xfrm>
          <a:prstGeom prst="straightConnector1">
            <a:avLst/>
          </a:prstGeom>
          <a:noFill/>
          <a:ln cap="flat" cmpd="sng" w="9525">
            <a:solidFill>
              <a:srgbClr val="98161A"/>
            </a:solidFill>
            <a:prstDash val="solid"/>
            <a:round/>
            <a:headEnd len="sm" w="sm" type="none"/>
            <a:tailEnd len="sm" w="sm" type="none"/>
          </a:ln>
        </p:spPr>
      </p:cxnSp>
      <p:cxnSp>
        <p:nvCxnSpPr>
          <p:cNvPr id="552" name="Google Shape;552;p22"/>
          <p:cNvCxnSpPr>
            <a:stCxn id="525" idx="0"/>
            <a:endCxn id="549" idx="2"/>
          </p:cNvCxnSpPr>
          <p:nvPr/>
        </p:nvCxnSpPr>
        <p:spPr>
          <a:xfrm rot="10800000">
            <a:off x="6396847" y="2159726"/>
            <a:ext cx="0" cy="144300"/>
          </a:xfrm>
          <a:prstGeom prst="straightConnector1">
            <a:avLst/>
          </a:prstGeom>
          <a:noFill/>
          <a:ln cap="flat" cmpd="sng" w="9525">
            <a:solidFill>
              <a:srgbClr val="98161A"/>
            </a:solidFill>
            <a:prstDash val="solid"/>
            <a:round/>
            <a:headEnd len="sm" w="sm" type="none"/>
            <a:tailEnd len="sm" w="sm" type="none"/>
          </a:ln>
        </p:spPr>
      </p:cxnSp>
      <p:cxnSp>
        <p:nvCxnSpPr>
          <p:cNvPr id="553" name="Google Shape;553;p22"/>
          <p:cNvCxnSpPr>
            <a:stCxn id="511" idx="0"/>
            <a:endCxn id="550" idx="2"/>
          </p:cNvCxnSpPr>
          <p:nvPr/>
        </p:nvCxnSpPr>
        <p:spPr>
          <a:xfrm rot="10800000">
            <a:off x="10848108" y="3557302"/>
            <a:ext cx="0" cy="147900"/>
          </a:xfrm>
          <a:prstGeom prst="straightConnector1">
            <a:avLst/>
          </a:prstGeom>
          <a:noFill/>
          <a:ln cap="flat" cmpd="sng" w="9525">
            <a:solidFill>
              <a:srgbClr val="98161A"/>
            </a:solidFill>
            <a:prstDash val="solid"/>
            <a:round/>
            <a:headEnd len="sm" w="sm" type="none"/>
            <a:tailEnd len="sm" w="sm" type="none"/>
          </a:ln>
        </p:spPr>
      </p:cxnSp>
      <p:cxnSp>
        <p:nvCxnSpPr>
          <p:cNvPr id="554" name="Google Shape;554;p22"/>
          <p:cNvCxnSpPr/>
          <p:nvPr/>
        </p:nvCxnSpPr>
        <p:spPr>
          <a:xfrm>
            <a:off x="0" y="727098"/>
            <a:ext cx="6337426" cy="0"/>
          </a:xfrm>
          <a:prstGeom prst="straightConnector1">
            <a:avLst/>
          </a:prstGeom>
          <a:noFill/>
          <a:ln cap="flat" cmpd="sng" w="9525">
            <a:solidFill>
              <a:srgbClr val="98161A"/>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9" name="Shape 559"/>
        <p:cNvGrpSpPr/>
        <p:nvPr/>
      </p:nvGrpSpPr>
      <p:grpSpPr>
        <a:xfrm>
          <a:off x="0" y="0"/>
          <a:ext cx="0" cy="0"/>
          <a:chOff x="0" y="0"/>
          <a:chExt cx="0" cy="0"/>
        </a:xfrm>
      </p:grpSpPr>
      <p:sp>
        <p:nvSpPr>
          <p:cNvPr id="560" name="Google Shape;560;p23"/>
          <p:cNvSpPr txBox="1"/>
          <p:nvPr/>
        </p:nvSpPr>
        <p:spPr>
          <a:xfrm>
            <a:off x="416911" y="535114"/>
            <a:ext cx="3281283"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C00000"/>
                </a:solidFill>
                <a:latin typeface="Calibri"/>
                <a:ea typeface="Calibri"/>
                <a:cs typeface="Calibri"/>
                <a:sym typeface="Calibri"/>
              </a:rPr>
              <a:t>The “Uberization” of IoT</a:t>
            </a:r>
            <a:endParaRPr/>
          </a:p>
        </p:txBody>
      </p:sp>
      <p:graphicFrame>
        <p:nvGraphicFramePr>
          <p:cNvPr id="561" name="Google Shape;561;p23"/>
          <p:cNvGraphicFramePr/>
          <p:nvPr/>
        </p:nvGraphicFramePr>
        <p:xfrm>
          <a:off x="828583" y="1780789"/>
          <a:ext cx="3000000" cy="3000000"/>
        </p:xfrm>
        <a:graphic>
          <a:graphicData uri="http://schemas.openxmlformats.org/drawingml/2006/table">
            <a:tbl>
              <a:tblPr bandRow="1" firstRow="1">
                <a:noFill/>
                <a:tableStyleId>{369F264D-4583-4FC0-9BAC-15076A725E57}</a:tableStyleId>
              </a:tblPr>
              <a:tblGrid>
                <a:gridCol w="4671800"/>
                <a:gridCol w="5567100"/>
              </a:tblGrid>
              <a:tr h="342900">
                <a:tc>
                  <a:txBody>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Uber</a:t>
                      </a:r>
                      <a:endParaRPr/>
                    </a:p>
                  </a:txBody>
                  <a:tcPr marT="34300" marB="34300" marR="91450" marL="91450">
                    <a:solidFill>
                      <a:srgbClr val="92D050"/>
                    </a:solidFill>
                  </a:tcPr>
                </a:tc>
                <a:tc>
                  <a:txBody>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IOT 2.0</a:t>
                      </a:r>
                      <a:endParaRPr baseline="30000" sz="2400">
                        <a:solidFill>
                          <a:schemeClr val="dk1"/>
                        </a:solidFill>
                        <a:latin typeface="Calibri"/>
                        <a:ea typeface="Calibri"/>
                        <a:cs typeface="Calibri"/>
                        <a:sym typeface="Calibri"/>
                      </a:endParaRPr>
                    </a:p>
                  </a:txBody>
                  <a:tcPr marT="34300" marB="34300" marR="91450" marL="91450">
                    <a:solidFill>
                      <a:srgbClr val="92D050"/>
                    </a:solidFill>
                  </a:tcPr>
                </a:tc>
              </a:tr>
              <a:tr h="278125">
                <a:tc>
                  <a:txBody>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People buy</a:t>
                      </a:r>
                      <a:r>
                        <a:rPr lang="en-US" sz="1400">
                          <a:solidFill>
                            <a:schemeClr val="dk1"/>
                          </a:solidFill>
                          <a:latin typeface="Calibri"/>
                          <a:ea typeface="Calibri"/>
                          <a:cs typeface="Calibri"/>
                          <a:sym typeface="Calibri"/>
                        </a:rPr>
                        <a:t> cars</a:t>
                      </a:r>
                      <a:endParaRPr sz="1400">
                        <a:solidFill>
                          <a:schemeClr val="dk1"/>
                        </a:solidFill>
                        <a:latin typeface="Calibri"/>
                        <a:ea typeface="Calibri"/>
                        <a:cs typeface="Calibri"/>
                        <a:sym typeface="Calibri"/>
                      </a:endParaRPr>
                    </a:p>
                  </a:txBody>
                  <a:tcPr marT="34300" marB="34300" marR="91450" marL="91450"/>
                </a:tc>
                <a:tc>
                  <a:txBody>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People buy IOT devices</a:t>
                      </a:r>
                      <a:endParaRPr/>
                    </a:p>
                  </a:txBody>
                  <a:tcPr marT="34300" marB="34300" marR="91450" marL="91450"/>
                </a:tc>
              </a:tr>
              <a:tr h="278125">
                <a:tc>
                  <a:txBody>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Cars are not fully</a:t>
                      </a:r>
                      <a:r>
                        <a:rPr lang="en-US" sz="1400">
                          <a:solidFill>
                            <a:schemeClr val="dk1"/>
                          </a:solidFill>
                          <a:latin typeface="Calibri"/>
                          <a:ea typeface="Calibri"/>
                          <a:cs typeface="Calibri"/>
                          <a:sym typeface="Calibri"/>
                        </a:rPr>
                        <a:t> utilized</a:t>
                      </a:r>
                      <a:endParaRPr sz="1400">
                        <a:solidFill>
                          <a:schemeClr val="dk1"/>
                        </a:solidFill>
                        <a:latin typeface="Calibri"/>
                        <a:ea typeface="Calibri"/>
                        <a:cs typeface="Calibri"/>
                        <a:sym typeface="Calibri"/>
                      </a:endParaRPr>
                    </a:p>
                  </a:txBody>
                  <a:tcPr marT="34300" marB="34300" marR="91450" marL="91450"/>
                </a:tc>
                <a:tc>
                  <a:txBody>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Device data  is</a:t>
                      </a:r>
                      <a:r>
                        <a:rPr lang="en-US" sz="1400">
                          <a:solidFill>
                            <a:schemeClr val="dk1"/>
                          </a:solidFill>
                          <a:latin typeface="Calibri"/>
                          <a:ea typeface="Calibri"/>
                          <a:cs typeface="Calibri"/>
                          <a:sym typeface="Calibri"/>
                        </a:rPr>
                        <a:t> not fully utilized </a:t>
                      </a:r>
                      <a:endParaRPr sz="1400">
                        <a:solidFill>
                          <a:schemeClr val="dk1"/>
                        </a:solidFill>
                        <a:latin typeface="Calibri"/>
                        <a:ea typeface="Calibri"/>
                        <a:cs typeface="Calibri"/>
                        <a:sym typeface="Calibri"/>
                      </a:endParaRPr>
                    </a:p>
                  </a:txBody>
                  <a:tcPr marT="34300" marB="34300" marR="91450" marL="91450"/>
                </a:tc>
              </a:tr>
              <a:tr h="548650">
                <a:tc>
                  <a:txBody>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Uber provides a system that allows people to realize economic value from under utilized assets</a:t>
                      </a:r>
                      <a:endParaRPr/>
                    </a:p>
                  </a:txBody>
                  <a:tcPr marT="34300" marB="34300" marR="91450" marL="91450"/>
                </a:tc>
                <a:tc>
                  <a:txBody>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IOT 2.0 provides a system that allows IOT</a:t>
                      </a:r>
                      <a:r>
                        <a:rPr lang="en-US" sz="1400">
                          <a:solidFill>
                            <a:schemeClr val="dk1"/>
                          </a:solidFill>
                          <a:latin typeface="Calibri"/>
                          <a:ea typeface="Calibri"/>
                          <a:cs typeface="Calibri"/>
                          <a:sym typeface="Calibri"/>
                        </a:rPr>
                        <a:t> device owners to realize economic value from their underutilized assets</a:t>
                      </a:r>
                      <a:endParaRPr sz="1400">
                        <a:solidFill>
                          <a:schemeClr val="dk1"/>
                        </a:solidFill>
                        <a:latin typeface="Calibri"/>
                        <a:ea typeface="Calibri"/>
                        <a:cs typeface="Calibri"/>
                        <a:sym typeface="Calibri"/>
                      </a:endParaRPr>
                    </a:p>
                  </a:txBody>
                  <a:tcPr marT="34300" marB="34300" marR="91450" marL="91450"/>
                </a:tc>
              </a:tr>
              <a:tr h="388625">
                <a:tc>
                  <a:txBody>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People want to self-manage</a:t>
                      </a:r>
                      <a:r>
                        <a:rPr lang="en-US" sz="1400">
                          <a:solidFill>
                            <a:schemeClr val="dk1"/>
                          </a:solidFill>
                          <a:latin typeface="Calibri"/>
                          <a:ea typeface="Calibri"/>
                          <a:cs typeface="Calibri"/>
                          <a:sym typeface="Calibri"/>
                        </a:rPr>
                        <a:t> their hours and maintain their independence</a:t>
                      </a:r>
                      <a:endParaRPr sz="1400">
                        <a:solidFill>
                          <a:schemeClr val="dk1"/>
                        </a:solidFill>
                        <a:latin typeface="Calibri"/>
                        <a:ea typeface="Calibri"/>
                        <a:cs typeface="Calibri"/>
                        <a:sym typeface="Calibri"/>
                      </a:endParaRPr>
                    </a:p>
                  </a:txBody>
                  <a:tcPr marT="34300" marB="34300" marR="91450" marL="91450"/>
                </a:tc>
                <a:tc>
                  <a:txBody>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IOT owners</a:t>
                      </a:r>
                      <a:r>
                        <a:rPr lang="en-US" sz="1400">
                          <a:solidFill>
                            <a:schemeClr val="dk1"/>
                          </a:solidFill>
                          <a:latin typeface="Calibri"/>
                          <a:ea typeface="Calibri"/>
                          <a:cs typeface="Calibri"/>
                          <a:sym typeface="Calibri"/>
                        </a:rPr>
                        <a:t> want to self-manage their device data and maintain their independence.</a:t>
                      </a:r>
                      <a:endParaRPr sz="1400">
                        <a:solidFill>
                          <a:schemeClr val="dk1"/>
                        </a:solidFill>
                        <a:latin typeface="Calibri"/>
                        <a:ea typeface="Calibri"/>
                        <a:cs typeface="Calibri"/>
                        <a:sym typeface="Calibri"/>
                      </a:endParaRPr>
                    </a:p>
                  </a:txBody>
                  <a:tcPr marT="34300" marB="34300" marR="91450" marL="91450"/>
                </a:tc>
              </a:tr>
              <a:tr h="388625">
                <a:tc>
                  <a:txBody>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Uber provides</a:t>
                      </a:r>
                      <a:r>
                        <a:rPr lang="en-US" sz="1400">
                          <a:solidFill>
                            <a:schemeClr val="dk1"/>
                          </a:solidFill>
                          <a:latin typeface="Calibri"/>
                          <a:ea typeface="Calibri"/>
                          <a:cs typeface="Calibri"/>
                          <a:sym typeface="Calibri"/>
                        </a:rPr>
                        <a:t> shared business transportation to as an alternative to dedicated company cars</a:t>
                      </a:r>
                      <a:endParaRPr sz="1400">
                        <a:solidFill>
                          <a:schemeClr val="dk1"/>
                        </a:solidFill>
                        <a:latin typeface="Calibri"/>
                        <a:ea typeface="Calibri"/>
                        <a:cs typeface="Calibri"/>
                        <a:sym typeface="Calibri"/>
                      </a:endParaRPr>
                    </a:p>
                  </a:txBody>
                  <a:tcPr marT="34300" marB="34300" marR="91450" marL="91450"/>
                </a:tc>
                <a:tc>
                  <a:txBody>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IOT 2.0 </a:t>
                      </a:r>
                      <a:r>
                        <a:rPr lang="en-US" sz="1400">
                          <a:solidFill>
                            <a:schemeClr val="dk1"/>
                          </a:solidFill>
                          <a:latin typeface="Calibri"/>
                          <a:ea typeface="Calibri"/>
                          <a:cs typeface="Calibri"/>
                          <a:sym typeface="Calibri"/>
                        </a:rPr>
                        <a:t>allows shared IOT devices as an alternative to dedicated IOT data silos</a:t>
                      </a:r>
                      <a:endParaRPr sz="1400">
                        <a:solidFill>
                          <a:schemeClr val="dk1"/>
                        </a:solidFill>
                        <a:latin typeface="Calibri"/>
                        <a:ea typeface="Calibri"/>
                        <a:cs typeface="Calibri"/>
                        <a:sym typeface="Calibri"/>
                      </a:endParaRPr>
                    </a:p>
                  </a:txBody>
                  <a:tcPr marT="34300" marB="34300" marR="91450" marL="91450"/>
                </a:tc>
              </a:tr>
            </a:tbl>
          </a:graphicData>
        </a:graphic>
      </p:graphicFrame>
      <p:sp>
        <p:nvSpPr>
          <p:cNvPr id="562" name="Google Shape;562;p23"/>
          <p:cNvSpPr txBox="1"/>
          <p:nvPr/>
        </p:nvSpPr>
        <p:spPr>
          <a:xfrm>
            <a:off x="1278385" y="5132428"/>
            <a:ext cx="9410331" cy="923330"/>
          </a:xfrm>
          <a:prstGeom prst="rect">
            <a:avLst/>
          </a:prstGeom>
          <a:solidFill>
            <a:srgbClr val="FEE99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u="sng">
                <a:solidFill>
                  <a:srgbClr val="C00000"/>
                </a:solidFill>
                <a:latin typeface="Calibri"/>
                <a:ea typeface="Calibri"/>
                <a:cs typeface="Calibri"/>
                <a:sym typeface="Calibri"/>
              </a:rPr>
              <a:t>Just like Uber</a:t>
            </a:r>
            <a:endParaRPr/>
          </a:p>
          <a:p>
            <a:pPr indent="0" lvl="1" marL="342900" marR="0" rtl="0" algn="ctr">
              <a:spcBef>
                <a:spcPts val="0"/>
              </a:spcBef>
              <a:spcAft>
                <a:spcPts val="0"/>
              </a:spcAft>
              <a:buNone/>
            </a:pPr>
            <a:r>
              <a:rPr b="1" i="0" lang="en-US" sz="1800" u="none" cap="none" strike="noStrike">
                <a:solidFill>
                  <a:srgbClr val="C00000"/>
                </a:solidFill>
                <a:latin typeface="Calibri"/>
                <a:ea typeface="Calibri"/>
                <a:cs typeface="Calibri"/>
                <a:sym typeface="Calibri"/>
              </a:rPr>
              <a:t>IOT 2.0 lowers the cost of IOT device ownership</a:t>
            </a:r>
            <a:endParaRPr/>
          </a:p>
          <a:p>
            <a:pPr indent="0" lvl="1" marL="342900" marR="0" rtl="0" algn="ctr">
              <a:spcBef>
                <a:spcPts val="0"/>
              </a:spcBef>
              <a:spcAft>
                <a:spcPts val="0"/>
              </a:spcAft>
              <a:buNone/>
            </a:pPr>
            <a:r>
              <a:rPr b="1" i="0" lang="en-US" sz="1800" u="none" cap="none" strike="noStrike">
                <a:solidFill>
                  <a:srgbClr val="C00000"/>
                </a:solidFill>
                <a:latin typeface="Calibri"/>
                <a:ea typeface="Calibri"/>
                <a:cs typeface="Calibri"/>
                <a:sym typeface="Calibri"/>
              </a:rPr>
              <a:t>IOT 2.0 increases the convenience for applications</a:t>
            </a:r>
            <a:endParaRPr/>
          </a:p>
        </p:txBody>
      </p:sp>
      <p:cxnSp>
        <p:nvCxnSpPr>
          <p:cNvPr id="563" name="Google Shape;563;p23"/>
          <p:cNvCxnSpPr/>
          <p:nvPr/>
        </p:nvCxnSpPr>
        <p:spPr>
          <a:xfrm>
            <a:off x="0" y="1063567"/>
            <a:ext cx="7200751" cy="0"/>
          </a:xfrm>
          <a:prstGeom prst="straightConnector1">
            <a:avLst/>
          </a:prstGeom>
          <a:noFill/>
          <a:ln cap="flat" cmpd="sng" w="9525">
            <a:solidFill>
              <a:srgbClr val="98161A"/>
            </a:solidFill>
            <a:prstDash val="solid"/>
            <a:round/>
            <a:headEnd len="sm" w="sm" type="none"/>
            <a:tailEnd len="sm" w="sm" type="none"/>
          </a:ln>
        </p:spPr>
      </p:cxnSp>
      <p:sp>
        <p:nvSpPr>
          <p:cNvPr id="564" name="Google Shape;564;p23"/>
          <p:cNvSpPr txBox="1"/>
          <p:nvPr/>
        </p:nvSpPr>
        <p:spPr>
          <a:xfrm>
            <a:off x="9814963" y="6360170"/>
            <a:ext cx="3860800"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rgbClr val="7F7F7F"/>
                </a:solidFill>
                <a:latin typeface="Calibri"/>
                <a:ea typeface="Calibri"/>
                <a:cs typeface="Calibri"/>
                <a:sym typeface="Calibri"/>
              </a:rPr>
              <a:t>I3.usc.edu</a:t>
            </a:r>
            <a:endParaRPr/>
          </a:p>
        </p:txBody>
      </p:sp>
      <p:sp>
        <p:nvSpPr>
          <p:cNvPr id="565" name="Google Shape;565;p23"/>
          <p:cNvSpPr txBox="1"/>
          <p:nvPr/>
        </p:nvSpPr>
        <p:spPr>
          <a:xfrm>
            <a:off x="10530186" y="6356358"/>
            <a:ext cx="2844800"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200">
                <a:solidFill>
                  <a:srgbClr val="7F7F7F"/>
                </a:solidFill>
                <a:latin typeface="Calibri"/>
                <a:ea typeface="Calibri"/>
                <a:cs typeface="Calibri"/>
                <a:sym typeface="Calibri"/>
              </a:rPr>
              <a:t>‹#›</a:t>
            </a:fld>
            <a:endParaRPr sz="1200">
              <a:solidFill>
                <a:srgbClr val="7F7F7F"/>
              </a:solidFill>
              <a:latin typeface="Calibri"/>
              <a:ea typeface="Calibri"/>
              <a:cs typeface="Calibri"/>
              <a:sym typeface="Calibri"/>
            </a:endParaRPr>
          </a:p>
        </p:txBody>
      </p:sp>
      <p:pic>
        <p:nvPicPr>
          <p:cNvPr descr="Related image" id="566" name="Google Shape;566;p23"/>
          <p:cNvPicPr preferRelativeResize="0"/>
          <p:nvPr/>
        </p:nvPicPr>
        <p:blipFill rotWithShape="1">
          <a:blip r:embed="rId3">
            <a:alphaModFix/>
          </a:blip>
          <a:srcRect b="0" l="0" r="0" t="0"/>
          <a:stretch/>
        </p:blipFill>
        <p:spPr>
          <a:xfrm>
            <a:off x="9225481" y="4537187"/>
            <a:ext cx="2174212" cy="17825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1" name="Shape 571"/>
        <p:cNvGrpSpPr/>
        <p:nvPr/>
      </p:nvGrpSpPr>
      <p:grpSpPr>
        <a:xfrm>
          <a:off x="0" y="0"/>
          <a:ext cx="0" cy="0"/>
          <a:chOff x="0" y="0"/>
          <a:chExt cx="0" cy="0"/>
        </a:xfrm>
      </p:grpSpPr>
      <p:sp>
        <p:nvSpPr>
          <p:cNvPr id="572" name="Google Shape;572;p24"/>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73" name="Google Shape;573;p24"/>
          <p:cNvSpPr txBox="1"/>
          <p:nvPr/>
        </p:nvSpPr>
        <p:spPr>
          <a:xfrm>
            <a:off x="751439" y="5494585"/>
            <a:ext cx="10909424" cy="954107"/>
          </a:xfrm>
          <a:prstGeom prst="rect">
            <a:avLst/>
          </a:prstGeom>
          <a:solidFill>
            <a:srgbClr val="FEE99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400">
                <a:solidFill>
                  <a:srgbClr val="BB0000"/>
                </a:solidFill>
                <a:latin typeface="Calibri"/>
                <a:ea typeface="Calibri"/>
                <a:cs typeface="Calibri"/>
                <a:sym typeface="Calibri"/>
              </a:rPr>
              <a:t>The key forward is to focus on the word “leverage”</a:t>
            </a:r>
            <a:endParaRPr/>
          </a:p>
          <a:p>
            <a:pPr indent="0" lvl="0" marL="0" marR="0" rtl="0" algn="ctr">
              <a:spcBef>
                <a:spcPts val="0"/>
              </a:spcBef>
              <a:spcAft>
                <a:spcPts val="0"/>
              </a:spcAft>
              <a:buNone/>
            </a:pPr>
            <a:r>
              <a:t/>
            </a:r>
            <a:endParaRPr b="1" sz="1400">
              <a:solidFill>
                <a:srgbClr val="BB0000"/>
              </a:solidFill>
              <a:latin typeface="Calibri"/>
              <a:ea typeface="Calibri"/>
              <a:cs typeface="Calibri"/>
              <a:sym typeface="Calibri"/>
            </a:endParaRPr>
          </a:p>
          <a:p>
            <a:pPr indent="0" lvl="0" marL="0" marR="0" rtl="0" algn="ctr">
              <a:spcBef>
                <a:spcPts val="0"/>
              </a:spcBef>
              <a:spcAft>
                <a:spcPts val="0"/>
              </a:spcAft>
              <a:buNone/>
            </a:pPr>
            <a:r>
              <a:rPr b="1" lang="en-US" sz="1400">
                <a:solidFill>
                  <a:srgbClr val="BB0000"/>
                </a:solidFill>
                <a:latin typeface="Calibri"/>
                <a:ea typeface="Calibri"/>
                <a:cs typeface="Calibri"/>
                <a:sym typeface="Calibri"/>
              </a:rPr>
              <a:t>Tools, technology, data, resources… </a:t>
            </a:r>
            <a:endParaRPr/>
          </a:p>
          <a:p>
            <a:pPr indent="0" lvl="0" marL="0" marR="0" rtl="0" algn="ctr">
              <a:spcBef>
                <a:spcPts val="0"/>
              </a:spcBef>
              <a:spcAft>
                <a:spcPts val="0"/>
              </a:spcAft>
              <a:buNone/>
            </a:pPr>
            <a:r>
              <a:rPr b="1" lang="en-US" sz="1400">
                <a:solidFill>
                  <a:srgbClr val="BB0000"/>
                </a:solidFill>
                <a:latin typeface="Calibri"/>
                <a:ea typeface="Calibri"/>
                <a:cs typeface="Calibri"/>
                <a:sym typeface="Calibri"/>
              </a:rPr>
              <a:t>You have to throw one ball and knock down many cans!</a:t>
            </a:r>
            <a:endParaRPr/>
          </a:p>
        </p:txBody>
      </p:sp>
      <p:pic>
        <p:nvPicPr>
          <p:cNvPr descr="Image result for throw a ball and knock down many cans" id="574" name="Google Shape;574;p24"/>
          <p:cNvPicPr preferRelativeResize="0"/>
          <p:nvPr/>
        </p:nvPicPr>
        <p:blipFill rotWithShape="1">
          <a:blip r:embed="rId3">
            <a:alphaModFix/>
          </a:blip>
          <a:srcRect b="0" l="0" r="0" t="0"/>
          <a:stretch/>
        </p:blipFill>
        <p:spPr>
          <a:xfrm>
            <a:off x="8693260" y="5033724"/>
            <a:ext cx="1270432" cy="1270432"/>
          </a:xfrm>
          <a:prstGeom prst="rect">
            <a:avLst/>
          </a:prstGeom>
          <a:noFill/>
          <a:ln cap="flat" cmpd="sng" w="9525">
            <a:solidFill>
              <a:srgbClr val="FF0000"/>
            </a:solidFill>
            <a:prstDash val="solid"/>
            <a:round/>
            <a:headEnd len="sm" w="sm" type="none"/>
            <a:tailEnd len="sm" w="sm" type="none"/>
          </a:ln>
        </p:spPr>
      </p:pic>
      <p:sp>
        <p:nvSpPr>
          <p:cNvPr id="575" name="Google Shape;575;p24"/>
          <p:cNvSpPr/>
          <p:nvPr/>
        </p:nvSpPr>
        <p:spPr>
          <a:xfrm>
            <a:off x="670937" y="1001047"/>
            <a:ext cx="10624457" cy="44935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Verdana"/>
              <a:buNone/>
            </a:pPr>
            <a:r>
              <a:rPr b="1" lang="en-US" sz="1800">
                <a:solidFill>
                  <a:schemeClr val="dk1"/>
                </a:solidFill>
                <a:latin typeface="Calibri"/>
                <a:ea typeface="Calibri"/>
                <a:cs typeface="Calibri"/>
                <a:sym typeface="Calibri"/>
              </a:rPr>
              <a:t>Cities are in a difficult spot:</a:t>
            </a:r>
            <a:r>
              <a:rPr lang="en-US" sz="1800">
                <a:solidFill>
                  <a:schemeClr val="dk1"/>
                </a:solidFill>
                <a:latin typeface="Calibri"/>
                <a:ea typeface="Calibri"/>
                <a:cs typeface="Calibri"/>
                <a:sym typeface="Calibri"/>
              </a:rPr>
              <a:t> </a:t>
            </a:r>
            <a:endParaRPr/>
          </a:p>
          <a:p>
            <a:pPr indent="0" lvl="0" marL="0" marR="0" rtl="0" algn="l">
              <a:spcBef>
                <a:spcPts val="0"/>
              </a:spcBef>
              <a:spcAft>
                <a:spcPts val="0"/>
              </a:spcAft>
              <a:buClr>
                <a:schemeClr val="dk1"/>
              </a:buClr>
              <a:buSzPts val="1800"/>
              <a:buFont typeface="Verdana"/>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Verdana"/>
              <a:buChar char="−"/>
            </a:pPr>
            <a:r>
              <a:rPr lang="en-US" sz="1800">
                <a:solidFill>
                  <a:schemeClr val="dk1"/>
                </a:solidFill>
                <a:latin typeface="Calibri"/>
                <a:ea typeface="Calibri"/>
                <a:cs typeface="Calibri"/>
                <a:sym typeface="Calibri"/>
              </a:rPr>
              <a:t>Employees are rapidly headed toward retirement, with little funding to cover attrition.  </a:t>
            </a:r>
            <a:endParaRPr/>
          </a:p>
          <a:p>
            <a:pPr indent="-342900" lvl="0" marL="342900" marR="0" rtl="0" algn="l">
              <a:spcBef>
                <a:spcPts val="0"/>
              </a:spcBef>
              <a:spcAft>
                <a:spcPts val="0"/>
              </a:spcAft>
              <a:buClr>
                <a:schemeClr val="dk1"/>
              </a:buClr>
              <a:buSzPts val="1800"/>
              <a:buFont typeface="Verdana"/>
              <a:buChar char="−"/>
            </a:pPr>
            <a:r>
              <a:rPr lang="en-US" sz="1800">
                <a:solidFill>
                  <a:schemeClr val="dk1"/>
                </a:solidFill>
                <a:latin typeface="Calibri"/>
                <a:ea typeface="Calibri"/>
                <a:cs typeface="Calibri"/>
                <a:sym typeface="Calibri"/>
              </a:rPr>
              <a:t>Citizen needs and demands are increasing.  Funding to expand services is scarce.</a:t>
            </a:r>
            <a:endParaRPr/>
          </a:p>
          <a:p>
            <a:pPr indent="-228600" lvl="0" marL="342900" marR="0" rtl="0" algn="l">
              <a:spcBef>
                <a:spcPts val="0"/>
              </a:spcBef>
              <a:spcAft>
                <a:spcPts val="0"/>
              </a:spcAft>
              <a:buClr>
                <a:schemeClr val="dk1"/>
              </a:buClr>
              <a:buSzPts val="1800"/>
              <a:buFont typeface="Verdana"/>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Verdana"/>
              <a:buNone/>
            </a:pPr>
            <a:r>
              <a:rPr b="1" lang="en-US" sz="1800">
                <a:solidFill>
                  <a:schemeClr val="dk1"/>
                </a:solidFill>
                <a:latin typeface="Calibri"/>
                <a:ea typeface="Calibri"/>
                <a:cs typeface="Calibri"/>
                <a:sym typeface="Calibri"/>
              </a:rPr>
              <a:t>Technology offers a possible solution</a:t>
            </a:r>
            <a:r>
              <a:rPr lang="en-US" sz="1800">
                <a:solidFill>
                  <a:schemeClr val="dk1"/>
                </a:solidFill>
                <a:latin typeface="Calibri"/>
                <a:ea typeface="Calibri"/>
                <a:cs typeface="Calibri"/>
                <a:sym typeface="Calibri"/>
              </a:rPr>
              <a:t>, but technology costs are high and citizens are wary</a:t>
            </a:r>
            <a:endParaRPr/>
          </a:p>
          <a:p>
            <a:pPr indent="-342900" lvl="0" marL="342900" marR="0" rtl="0" algn="l">
              <a:spcBef>
                <a:spcPts val="0"/>
              </a:spcBef>
              <a:spcAft>
                <a:spcPts val="0"/>
              </a:spcAft>
              <a:buClr>
                <a:schemeClr val="dk1"/>
              </a:buClr>
              <a:buSzPts val="1800"/>
              <a:buFont typeface="Verdana"/>
              <a:buChar char="−"/>
            </a:pPr>
            <a:r>
              <a:rPr lang="en-US" sz="1800">
                <a:solidFill>
                  <a:schemeClr val="dk1"/>
                </a:solidFill>
                <a:latin typeface="Calibri"/>
                <a:ea typeface="Calibri"/>
                <a:cs typeface="Calibri"/>
                <a:sym typeface="Calibri"/>
              </a:rPr>
              <a:t>Technology costs are coming down (but not fast enough)</a:t>
            </a:r>
            <a:endParaRPr/>
          </a:p>
          <a:p>
            <a:pPr indent="-342900" lvl="0" marL="342900" marR="0" rtl="0" algn="l">
              <a:spcBef>
                <a:spcPts val="0"/>
              </a:spcBef>
              <a:spcAft>
                <a:spcPts val="0"/>
              </a:spcAft>
              <a:buClr>
                <a:schemeClr val="dk1"/>
              </a:buClr>
              <a:buSzPts val="1800"/>
              <a:buFont typeface="Verdana"/>
              <a:buChar char="−"/>
            </a:pPr>
            <a:r>
              <a:rPr lang="en-US" sz="1800">
                <a:solidFill>
                  <a:schemeClr val="dk1"/>
                </a:solidFill>
                <a:latin typeface="Calibri"/>
                <a:ea typeface="Calibri"/>
                <a:cs typeface="Calibri"/>
                <a:sym typeface="Calibri"/>
              </a:rPr>
              <a:t>Technology silos provide benefit, but the silos impose limitations</a:t>
            </a:r>
            <a:endParaRPr/>
          </a:p>
          <a:p>
            <a:pPr indent="-228600" lvl="0" marL="342900" marR="0" rtl="0" algn="l">
              <a:spcBef>
                <a:spcPts val="0"/>
              </a:spcBef>
              <a:spcAft>
                <a:spcPts val="0"/>
              </a:spcAft>
              <a:buClr>
                <a:schemeClr val="dk1"/>
              </a:buClr>
              <a:buSzPts val="1800"/>
              <a:buFont typeface="Verdana"/>
              <a:buNone/>
            </a:pPr>
            <a:r>
              <a:t/>
            </a:r>
            <a:endParaRPr sz="1800">
              <a:solidFill>
                <a:schemeClr val="dk1"/>
              </a:solidFill>
              <a:latin typeface="Calibri"/>
              <a:ea typeface="Calibri"/>
              <a:cs typeface="Calibri"/>
              <a:sym typeface="Calibri"/>
            </a:endParaRPr>
          </a:p>
          <a:p>
            <a:pPr indent="0" lvl="0" marL="285750" marR="0" rtl="0" algn="l">
              <a:spcBef>
                <a:spcPts val="0"/>
              </a:spcBef>
              <a:spcAft>
                <a:spcPts val="0"/>
              </a:spcAft>
              <a:buClr>
                <a:schemeClr val="dk1"/>
              </a:buClr>
              <a:buSzPts val="1800"/>
              <a:buFont typeface="Verdana"/>
              <a:buNone/>
            </a:pPr>
            <a:r>
              <a:rPr b="1" lang="en-US" sz="1800">
                <a:solidFill>
                  <a:schemeClr val="dk1"/>
                </a:solidFill>
                <a:latin typeface="Calibri"/>
                <a:ea typeface="Calibri"/>
                <a:cs typeface="Calibri"/>
                <a:sym typeface="Calibri"/>
              </a:rPr>
              <a:t>A new paradigm is needed that increases IOT device technology leverage ratios</a:t>
            </a:r>
            <a:endParaRPr/>
          </a:p>
          <a:p>
            <a:pPr indent="0" lvl="0" marL="285750" marR="0" rtl="0" algn="l">
              <a:spcBef>
                <a:spcPts val="0"/>
              </a:spcBef>
              <a:spcAft>
                <a:spcPts val="0"/>
              </a:spcAft>
              <a:buClr>
                <a:schemeClr val="dk1"/>
              </a:buClr>
              <a:buSzPts val="1800"/>
              <a:buFont typeface="Verdana"/>
              <a:buNone/>
            </a:pPr>
            <a:r>
              <a:rPr b="1" lang="en-US" sz="1800">
                <a:solidFill>
                  <a:schemeClr val="dk1"/>
                </a:solidFill>
                <a:latin typeface="Calibri"/>
                <a:ea typeface="Calibri"/>
                <a:cs typeface="Calibri"/>
                <a:sym typeface="Calibri"/>
              </a:rPr>
              <a:t>A new paradigm that increases data repository leverage ratios.</a:t>
            </a:r>
            <a:endParaRPr/>
          </a:p>
          <a:p>
            <a:pPr indent="0" lvl="0" marL="0" marR="0" rtl="0" algn="l">
              <a:spcBef>
                <a:spcPts val="0"/>
              </a:spcBef>
              <a:spcAft>
                <a:spcPts val="0"/>
              </a:spcAft>
              <a:buClr>
                <a:schemeClr val="dk1"/>
              </a:buClr>
              <a:buSzPts val="1800"/>
              <a:buFont typeface="Verdana"/>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Verdana"/>
              <a:buNone/>
            </a:pPr>
            <a:r>
              <a:rPr lang="en-US" sz="1800">
                <a:solidFill>
                  <a:schemeClr val="dk1"/>
                </a:solidFill>
                <a:latin typeface="Calibri"/>
                <a:ea typeface="Calibri"/>
                <a:cs typeface="Calibri"/>
                <a:sym typeface="Calibri"/>
              </a:rPr>
              <a:t>And this has to be accomplished without challenging departmental independence</a:t>
            </a:r>
            <a:endParaRPr/>
          </a:p>
          <a:p>
            <a:pPr indent="-342900" lvl="0" marL="342900" marR="0" rtl="0" algn="l">
              <a:spcBef>
                <a:spcPts val="0"/>
              </a:spcBef>
              <a:spcAft>
                <a:spcPts val="0"/>
              </a:spcAft>
              <a:buClr>
                <a:schemeClr val="dk1"/>
              </a:buClr>
              <a:buSzPts val="1800"/>
              <a:buFont typeface="Verdana"/>
              <a:buChar char="−"/>
            </a:pPr>
            <a:r>
              <a:rPr lang="en-US" sz="1800">
                <a:solidFill>
                  <a:schemeClr val="dk1"/>
                </a:solidFill>
                <a:latin typeface="Calibri"/>
                <a:ea typeface="Calibri"/>
                <a:cs typeface="Calibri"/>
                <a:sym typeface="Calibri"/>
              </a:rPr>
              <a:t>It is easier to change technology than to change an organizational culture.</a:t>
            </a:r>
            <a:endParaRPr/>
          </a:p>
          <a:p>
            <a:pPr indent="0" lvl="0" marL="0" marR="0" rtl="0" algn="l">
              <a:spcBef>
                <a:spcPts val="0"/>
              </a:spcBef>
              <a:spcAft>
                <a:spcPts val="0"/>
              </a:spcAft>
              <a:buClr>
                <a:schemeClr val="dk1"/>
              </a:buClr>
              <a:buSzPts val="2400"/>
              <a:buFont typeface="Verdana"/>
              <a:buNone/>
            </a:pPr>
            <a:r>
              <a:t/>
            </a:r>
            <a:endParaRPr sz="2400">
              <a:solidFill>
                <a:schemeClr val="dk1"/>
              </a:solidFill>
              <a:latin typeface="Gill Sans"/>
              <a:ea typeface="Gill Sans"/>
              <a:cs typeface="Gill Sans"/>
              <a:sym typeface="Gill Sans"/>
            </a:endParaRPr>
          </a:p>
        </p:txBody>
      </p:sp>
      <p:pic>
        <p:nvPicPr>
          <p:cNvPr id="576" name="Google Shape;576;p24"/>
          <p:cNvPicPr preferRelativeResize="0"/>
          <p:nvPr/>
        </p:nvPicPr>
        <p:blipFill rotWithShape="1">
          <a:blip r:embed="rId4">
            <a:alphaModFix/>
          </a:blip>
          <a:srcRect b="-3467" l="0" r="0" t="0"/>
          <a:stretch/>
        </p:blipFill>
        <p:spPr>
          <a:xfrm>
            <a:off x="9328476" y="1110483"/>
            <a:ext cx="2671859" cy="2900202"/>
          </a:xfrm>
          <a:prstGeom prst="rect">
            <a:avLst/>
          </a:prstGeom>
          <a:noFill/>
          <a:ln>
            <a:noFill/>
          </a:ln>
        </p:spPr>
      </p:pic>
      <p:sp>
        <p:nvSpPr>
          <p:cNvPr id="577" name="Google Shape;577;p24"/>
          <p:cNvSpPr/>
          <p:nvPr/>
        </p:nvSpPr>
        <p:spPr>
          <a:xfrm>
            <a:off x="670937" y="123883"/>
            <a:ext cx="4371453"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rgbClr val="BB0000"/>
                </a:solidFill>
                <a:latin typeface="Calibri"/>
                <a:ea typeface="Calibri"/>
                <a:cs typeface="Calibri"/>
                <a:sym typeface="Calibri"/>
              </a:rPr>
              <a:t>I3: Unlocking the potential of IoT</a:t>
            </a:r>
            <a:endParaRPr sz="2400">
              <a:solidFill>
                <a:srgbClr val="BB0000"/>
              </a:solidFill>
              <a:latin typeface="Calibri"/>
              <a:ea typeface="Calibri"/>
              <a:cs typeface="Calibri"/>
              <a:sym typeface="Calibri"/>
            </a:endParaRPr>
          </a:p>
        </p:txBody>
      </p:sp>
      <p:cxnSp>
        <p:nvCxnSpPr>
          <p:cNvPr id="578" name="Google Shape;578;p24"/>
          <p:cNvCxnSpPr/>
          <p:nvPr/>
        </p:nvCxnSpPr>
        <p:spPr>
          <a:xfrm>
            <a:off x="0" y="727098"/>
            <a:ext cx="6337426" cy="0"/>
          </a:xfrm>
          <a:prstGeom prst="straightConnector1">
            <a:avLst/>
          </a:prstGeom>
          <a:noFill/>
          <a:ln cap="flat" cmpd="sng" w="9525">
            <a:solidFill>
              <a:srgbClr val="98161A"/>
            </a:solidFill>
            <a:prstDash val="solid"/>
            <a:round/>
            <a:headEnd len="sm" w="sm" type="none"/>
            <a:tailEnd len="sm" w="sm" type="none"/>
          </a:ln>
        </p:spPr>
      </p:cxnSp>
      <p:sp>
        <p:nvSpPr>
          <p:cNvPr id="579" name="Google Shape;579;p24"/>
          <p:cNvSpPr txBox="1"/>
          <p:nvPr>
            <p:ph idx="11" type="ftr"/>
          </p:nvPr>
        </p:nvSpPr>
        <p:spPr>
          <a:xfrm>
            <a:off x="7579761" y="6356359"/>
            <a:ext cx="3860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I3.usc.edu</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sp>
        <p:nvSpPr>
          <p:cNvPr id="585" name="Google Shape;585;p25"/>
          <p:cNvSpPr txBox="1"/>
          <p:nvPr>
            <p:ph type="title"/>
          </p:nvPr>
        </p:nvSpPr>
        <p:spPr>
          <a:xfrm>
            <a:off x="797025" y="212155"/>
            <a:ext cx="4122962"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Font typeface="Arial"/>
              <a:buNone/>
            </a:pPr>
            <a:r>
              <a:rPr b="1" lang="en-US" sz="2400">
                <a:solidFill>
                  <a:srgbClr val="C00000"/>
                </a:solidFill>
              </a:rPr>
              <a:t>Clean </a:t>
            </a:r>
            <a:r>
              <a:rPr b="1" lang="en-US" sz="2400">
                <a:solidFill>
                  <a:srgbClr val="C00000"/>
                </a:solidFill>
                <a:latin typeface="Calibri"/>
                <a:ea typeface="Calibri"/>
                <a:cs typeface="Calibri"/>
                <a:sym typeface="Calibri"/>
              </a:rPr>
              <a:t>Streets Project</a:t>
            </a:r>
            <a:endParaRPr/>
          </a:p>
        </p:txBody>
      </p:sp>
      <p:pic>
        <p:nvPicPr>
          <p:cNvPr id="586" name="Google Shape;586;p25"/>
          <p:cNvPicPr preferRelativeResize="0"/>
          <p:nvPr>
            <p:ph idx="1" type="body"/>
          </p:nvPr>
        </p:nvPicPr>
        <p:blipFill rotWithShape="1">
          <a:blip r:embed="rId3">
            <a:alphaModFix/>
          </a:blip>
          <a:srcRect b="0" l="0" r="0" t="0"/>
          <a:stretch/>
        </p:blipFill>
        <p:spPr>
          <a:xfrm>
            <a:off x="4573834" y="285184"/>
            <a:ext cx="7220351" cy="6287632"/>
          </a:xfrm>
          <a:prstGeom prst="rect">
            <a:avLst/>
          </a:prstGeom>
          <a:noFill/>
          <a:ln>
            <a:noFill/>
          </a:ln>
        </p:spPr>
      </p:pic>
      <p:sp>
        <p:nvSpPr>
          <p:cNvPr id="587" name="Google Shape;587;p25"/>
          <p:cNvSpPr txBox="1"/>
          <p:nvPr/>
        </p:nvSpPr>
        <p:spPr>
          <a:xfrm>
            <a:off x="208550" y="1183651"/>
            <a:ext cx="4122962" cy="2207941"/>
          </a:xfrm>
          <a:prstGeom prst="rect">
            <a:avLst/>
          </a:prstGeom>
          <a:noFill/>
          <a:ln>
            <a:noFill/>
          </a:ln>
        </p:spPr>
        <p:txBody>
          <a:bodyPr anchorCtr="0" anchor="t" bIns="45700" lIns="91425" spcFirstLastPara="1" rIns="91425" wrap="square" tIns="45700">
            <a:noAutofit/>
          </a:bodyPr>
          <a:lstStyle/>
          <a:p>
            <a:pPr indent="-234950" lvl="0" marL="2349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Currently, data are manually collected and evaluated: inefficient, costly</a:t>
            </a:r>
            <a:endParaRPr/>
          </a:p>
          <a:p>
            <a:pPr indent="-234950" lvl="0" marL="234950" marR="0" rtl="0" algn="l">
              <a:spcBef>
                <a:spcPts val="32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Sanitation Department of LA and IMSC are developing a framework to </a:t>
            </a:r>
            <a:r>
              <a:rPr i="1" lang="en-US" sz="1600">
                <a:solidFill>
                  <a:schemeClr val="dk1"/>
                </a:solidFill>
                <a:latin typeface="Calibri"/>
                <a:ea typeface="Calibri"/>
                <a:cs typeface="Calibri"/>
                <a:sym typeface="Calibri"/>
              </a:rPr>
              <a:t>automatically detect the cleanliness of streets as well as any special objects in need of removal</a:t>
            </a:r>
            <a:r>
              <a:rPr lang="en-US" sz="1600">
                <a:solidFill>
                  <a:schemeClr val="dk1"/>
                </a:solidFill>
                <a:latin typeface="Calibri"/>
                <a:ea typeface="Calibri"/>
                <a:cs typeface="Calibri"/>
                <a:sym typeface="Calibri"/>
              </a:rPr>
              <a:t>. </a:t>
            </a:r>
            <a:endParaRPr/>
          </a:p>
          <a:p>
            <a:pPr indent="-120650" lvl="0" marL="234950" marR="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pic>
        <p:nvPicPr>
          <p:cNvPr id="588" name="Google Shape;588;p25"/>
          <p:cNvPicPr preferRelativeResize="0"/>
          <p:nvPr/>
        </p:nvPicPr>
        <p:blipFill rotWithShape="1">
          <a:blip r:embed="rId4">
            <a:alphaModFix/>
          </a:blip>
          <a:srcRect b="0" l="0" r="0" t="0"/>
          <a:stretch/>
        </p:blipFill>
        <p:spPr>
          <a:xfrm>
            <a:off x="3122022" y="3163730"/>
            <a:ext cx="1423851" cy="791029"/>
          </a:xfrm>
          <a:prstGeom prst="rect">
            <a:avLst/>
          </a:prstGeom>
          <a:noFill/>
          <a:ln>
            <a:noFill/>
          </a:ln>
        </p:spPr>
      </p:pic>
      <p:pic>
        <p:nvPicPr>
          <p:cNvPr id="589" name="Google Shape;589;p25"/>
          <p:cNvPicPr preferRelativeResize="0"/>
          <p:nvPr/>
        </p:nvPicPr>
        <p:blipFill rotWithShape="1">
          <a:blip r:embed="rId5">
            <a:alphaModFix/>
          </a:blip>
          <a:srcRect b="0" l="0" r="0" t="0"/>
          <a:stretch/>
        </p:blipFill>
        <p:spPr>
          <a:xfrm>
            <a:off x="3133324" y="4068728"/>
            <a:ext cx="1412550" cy="824930"/>
          </a:xfrm>
          <a:prstGeom prst="rect">
            <a:avLst/>
          </a:prstGeom>
          <a:noFill/>
          <a:ln>
            <a:noFill/>
          </a:ln>
        </p:spPr>
      </p:pic>
      <p:pic>
        <p:nvPicPr>
          <p:cNvPr id="590" name="Google Shape;590;p25"/>
          <p:cNvPicPr preferRelativeResize="0"/>
          <p:nvPr/>
        </p:nvPicPr>
        <p:blipFill rotWithShape="1">
          <a:blip r:embed="rId6">
            <a:alphaModFix/>
          </a:blip>
          <a:srcRect b="0" l="0" r="0" t="0"/>
          <a:stretch/>
        </p:blipFill>
        <p:spPr>
          <a:xfrm>
            <a:off x="3120260" y="5865833"/>
            <a:ext cx="1412551" cy="791028"/>
          </a:xfrm>
          <a:prstGeom prst="rect">
            <a:avLst/>
          </a:prstGeom>
          <a:noFill/>
          <a:ln>
            <a:noFill/>
          </a:ln>
        </p:spPr>
      </p:pic>
      <p:pic>
        <p:nvPicPr>
          <p:cNvPr id="591" name="Google Shape;591;p25"/>
          <p:cNvPicPr preferRelativeResize="0"/>
          <p:nvPr/>
        </p:nvPicPr>
        <p:blipFill rotWithShape="1">
          <a:blip r:embed="rId7">
            <a:alphaModFix/>
          </a:blip>
          <a:srcRect b="0" l="0" r="0" t="0"/>
          <a:stretch/>
        </p:blipFill>
        <p:spPr>
          <a:xfrm>
            <a:off x="3133323" y="4974770"/>
            <a:ext cx="1412551" cy="779728"/>
          </a:xfrm>
          <a:prstGeom prst="rect">
            <a:avLst/>
          </a:prstGeom>
          <a:noFill/>
          <a:ln>
            <a:noFill/>
          </a:ln>
        </p:spPr>
      </p:pic>
      <p:sp>
        <p:nvSpPr>
          <p:cNvPr id="592" name="Google Shape;592;p25"/>
          <p:cNvSpPr txBox="1"/>
          <p:nvPr/>
        </p:nvSpPr>
        <p:spPr>
          <a:xfrm>
            <a:off x="610645" y="3559244"/>
            <a:ext cx="2522678" cy="255454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Abandon Bulky Items 🡺</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Overgrown Vegetation 🡺</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Unexpected Structure 🡺</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Special Removal Services 🡺</a:t>
            </a:r>
            <a:endParaRPr sz="1600">
              <a:solidFill>
                <a:schemeClr val="dk1"/>
              </a:solidFill>
              <a:latin typeface="Calibri"/>
              <a:ea typeface="Calibri"/>
              <a:cs typeface="Calibri"/>
              <a:sym typeface="Calibri"/>
            </a:endParaRPr>
          </a:p>
        </p:txBody>
      </p:sp>
      <p:sp>
        <p:nvSpPr>
          <p:cNvPr id="593" name="Google Shape;593;p25"/>
          <p:cNvSpPr txBox="1"/>
          <p:nvPr>
            <p:ph idx="11" type="ftr"/>
          </p:nvPr>
        </p:nvSpPr>
        <p:spPr>
          <a:xfrm>
            <a:off x="8938899" y="6356359"/>
            <a:ext cx="3860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I3.usc.edu</a:t>
            </a:r>
            <a:endParaRPr/>
          </a:p>
        </p:txBody>
      </p:sp>
      <p:sp>
        <p:nvSpPr>
          <p:cNvPr id="594" name="Google Shape;594;p25"/>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cxnSp>
        <p:nvCxnSpPr>
          <p:cNvPr id="595" name="Google Shape;595;p25"/>
          <p:cNvCxnSpPr/>
          <p:nvPr/>
        </p:nvCxnSpPr>
        <p:spPr>
          <a:xfrm>
            <a:off x="32968" y="1063566"/>
            <a:ext cx="4132632" cy="0"/>
          </a:xfrm>
          <a:prstGeom prst="straightConnector1">
            <a:avLst/>
          </a:prstGeom>
          <a:noFill/>
          <a:ln cap="flat" cmpd="sng" w="9525">
            <a:solidFill>
              <a:srgbClr val="98161A"/>
            </a:solidFill>
            <a:prstDash val="solid"/>
            <a:round/>
            <a:headEnd len="sm" w="sm" type="none"/>
            <a:tailEnd len="sm" w="sm" type="none"/>
          </a:ln>
        </p:spPr>
      </p:cxnSp>
      <p:sp>
        <p:nvSpPr>
          <p:cNvPr id="596" name="Google Shape;596;p25"/>
          <p:cNvSpPr txBox="1"/>
          <p:nvPr/>
        </p:nvSpPr>
        <p:spPr>
          <a:xfrm>
            <a:off x="1" y="0"/>
            <a:ext cx="3051018" cy="398352"/>
          </a:xfrm>
          <a:prstGeom prst="rect">
            <a:avLst/>
          </a:prstGeom>
          <a:solidFill>
            <a:srgbClr val="D8D8D8"/>
          </a:solid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Potential Application Concept:</a:t>
            </a:r>
            <a:endParaRPr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t/>
            </a:r>
            <a:endParaRPr b="1" sz="2400">
              <a:solidFill>
                <a:srgbClr val="98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1" name="Shape 601"/>
        <p:cNvGrpSpPr/>
        <p:nvPr/>
      </p:nvGrpSpPr>
      <p:grpSpPr>
        <a:xfrm>
          <a:off x="0" y="0"/>
          <a:ext cx="0" cy="0"/>
          <a:chOff x="0" y="0"/>
          <a:chExt cx="0" cy="0"/>
        </a:xfrm>
      </p:grpSpPr>
      <p:pic>
        <p:nvPicPr>
          <p:cNvPr id="602" name="Google Shape;602;p26"/>
          <p:cNvPicPr preferRelativeResize="0"/>
          <p:nvPr>
            <p:ph idx="1" type="body"/>
          </p:nvPr>
        </p:nvPicPr>
        <p:blipFill rotWithShape="1">
          <a:blip r:embed="rId3">
            <a:alphaModFix/>
          </a:blip>
          <a:srcRect b="0" l="0" r="0" t="0"/>
          <a:stretch/>
        </p:blipFill>
        <p:spPr>
          <a:xfrm>
            <a:off x="4331512" y="2706624"/>
            <a:ext cx="5269688" cy="1088136"/>
          </a:xfrm>
          <a:prstGeom prst="rect">
            <a:avLst/>
          </a:prstGeom>
          <a:noFill/>
          <a:ln>
            <a:noFill/>
          </a:ln>
        </p:spPr>
      </p:pic>
      <p:sp>
        <p:nvSpPr>
          <p:cNvPr id="603" name="Google Shape;603;p26"/>
          <p:cNvSpPr txBox="1"/>
          <p:nvPr>
            <p:ph type="title"/>
          </p:nvPr>
        </p:nvSpPr>
        <p:spPr>
          <a:xfrm>
            <a:off x="430771" y="199176"/>
            <a:ext cx="4122962"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Firespotter Project</a:t>
            </a:r>
            <a:endParaRPr/>
          </a:p>
        </p:txBody>
      </p:sp>
      <p:sp>
        <p:nvSpPr>
          <p:cNvPr id="604" name="Google Shape;604;p26"/>
          <p:cNvSpPr txBox="1"/>
          <p:nvPr/>
        </p:nvSpPr>
        <p:spPr>
          <a:xfrm>
            <a:off x="208550" y="1183651"/>
            <a:ext cx="4122962" cy="2207941"/>
          </a:xfrm>
          <a:prstGeom prst="rect">
            <a:avLst/>
          </a:prstGeom>
          <a:noFill/>
          <a:ln>
            <a:noFill/>
          </a:ln>
        </p:spPr>
        <p:txBody>
          <a:bodyPr anchorCtr="0" anchor="t" bIns="45700" lIns="91425" spcFirstLastPara="1" rIns="91425" wrap="square" tIns="45700">
            <a:noAutofit/>
          </a:bodyPr>
          <a:lstStyle/>
          <a:p>
            <a:pPr indent="-234950" lvl="0" marL="2349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Fires used by small stoves for cooking and heating</a:t>
            </a:r>
            <a:r>
              <a:rPr lang="en-US" sz="1800">
                <a:solidFill>
                  <a:schemeClr val="dk1"/>
                </a:solidFill>
                <a:latin typeface="Calibri"/>
                <a:ea typeface="Calibri"/>
                <a:cs typeface="Calibri"/>
                <a:sym typeface="Calibri"/>
              </a:rPr>
              <a:t>.</a:t>
            </a:r>
            <a:endParaRPr/>
          </a:p>
          <a:p>
            <a:pPr indent="-234950" lvl="1" marL="635000" marR="0" rtl="0" algn="l">
              <a:spcBef>
                <a:spcPts val="28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“Good” Fires</a:t>
            </a:r>
            <a:endParaRPr/>
          </a:p>
          <a:p>
            <a:pPr indent="-234950" lvl="0" marL="234950" marR="0" rtl="0" algn="l">
              <a:spcBef>
                <a:spcPts val="32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Some fires spread to nearby buildings and structures.</a:t>
            </a:r>
            <a:endParaRPr/>
          </a:p>
          <a:p>
            <a:pPr indent="-234950" lvl="1" marL="635000" marR="0" rtl="0" algn="l">
              <a:spcBef>
                <a:spcPts val="28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“Bad Fires”</a:t>
            </a:r>
            <a:endParaRPr/>
          </a:p>
          <a:p>
            <a:pPr indent="-146050" lvl="1" marL="635000" marR="0" rtl="0" algn="l">
              <a:spcBef>
                <a:spcPts val="28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234950" lvl="0" marL="234950" marR="0" rtl="0" algn="l">
              <a:spcBef>
                <a:spcPts val="32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Early detection of fires about to go bad can save property and lives</a:t>
            </a:r>
            <a:endParaRPr/>
          </a:p>
          <a:p>
            <a:pPr indent="-120650" lvl="0" marL="234950" marR="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34950" lvl="0" marL="234950" marR="0" rtl="0" algn="l">
              <a:spcBef>
                <a:spcPts val="32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Thermal cameras (privacy protection) coupled with system intelligence allows early detection and dispatching.</a:t>
            </a:r>
            <a:endParaRPr/>
          </a:p>
          <a:p>
            <a:pPr indent="-120650" lvl="0" marL="234950" marR="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34950" lvl="0" marL="234950" marR="0" rtl="0" algn="l">
              <a:spcBef>
                <a:spcPts val="32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Thermal detection can locate dangerous fires </a:t>
            </a:r>
            <a:r>
              <a:rPr i="1" lang="en-US" sz="1600">
                <a:solidFill>
                  <a:schemeClr val="dk1"/>
                </a:solidFill>
                <a:latin typeface="Calibri"/>
                <a:ea typeface="Calibri"/>
                <a:cs typeface="Calibri"/>
                <a:sym typeface="Calibri"/>
              </a:rPr>
              <a:t>before</a:t>
            </a:r>
            <a:r>
              <a:rPr lang="en-US" sz="1600">
                <a:solidFill>
                  <a:schemeClr val="dk1"/>
                </a:solidFill>
                <a:latin typeface="Calibri"/>
                <a:ea typeface="Calibri"/>
                <a:cs typeface="Calibri"/>
                <a:sym typeface="Calibri"/>
              </a:rPr>
              <a:t> smoke/flames are visible.   </a:t>
            </a:r>
            <a:endParaRPr/>
          </a:p>
          <a:p>
            <a:pPr indent="-120650" lvl="0" marL="234950" marR="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
        <p:nvSpPr>
          <p:cNvPr id="605" name="Google Shape;605;p26"/>
          <p:cNvSpPr/>
          <p:nvPr/>
        </p:nvSpPr>
        <p:spPr>
          <a:xfrm>
            <a:off x="6765188" y="4475314"/>
            <a:ext cx="2551997" cy="2104824"/>
          </a:xfrm>
          <a:prstGeom prst="rect">
            <a:avLst/>
          </a:prstGeom>
          <a:solidFill>
            <a:schemeClr val="lt1"/>
          </a:solidFill>
          <a:ln cap="flat" cmpd="sng" w="19050">
            <a:solidFill>
              <a:srgbClr val="CB2027"/>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rgbClr val="C00000"/>
                </a:solidFill>
                <a:latin typeface="Calibri"/>
                <a:ea typeface="Calibri"/>
                <a:cs typeface="Calibri"/>
                <a:sym typeface="Calibri"/>
              </a:rPr>
              <a:t>Video Analytics to Self Detect Emergency </a:t>
            </a:r>
            <a:endParaRPr/>
          </a:p>
          <a:p>
            <a:pPr indent="0" lvl="0" marL="0" marR="0" rtl="0" algn="ctr">
              <a:spcBef>
                <a:spcPts val="0"/>
              </a:spcBef>
              <a:spcAft>
                <a:spcPts val="0"/>
              </a:spcAft>
              <a:buNone/>
            </a:pPr>
            <a:r>
              <a:rPr b="1" lang="en-US" sz="1600">
                <a:solidFill>
                  <a:srgbClr val="C00000"/>
                </a:solidFill>
                <a:latin typeface="Calibri"/>
                <a:ea typeface="Calibri"/>
                <a:cs typeface="Calibri"/>
                <a:sym typeface="Calibri"/>
              </a:rPr>
              <a:t>Situations</a:t>
            </a:r>
            <a:endParaRPr/>
          </a:p>
          <a:p>
            <a:pPr indent="0" lvl="0" marL="0" marR="0" rtl="0" algn="ctr">
              <a:spcBef>
                <a:spcPts val="0"/>
              </a:spcBef>
              <a:spcAft>
                <a:spcPts val="0"/>
              </a:spcAft>
              <a:buNone/>
            </a:pPr>
            <a:r>
              <a:t/>
            </a:r>
            <a:endParaRPr b="1" sz="1600">
              <a:solidFill>
                <a:srgbClr val="C00000"/>
              </a:solidFill>
              <a:latin typeface="Calibri"/>
              <a:ea typeface="Calibri"/>
              <a:cs typeface="Calibri"/>
              <a:sym typeface="Calibri"/>
            </a:endParaRPr>
          </a:p>
          <a:p>
            <a:pPr indent="0" lvl="0" marL="0" marR="0" rtl="0" algn="ctr">
              <a:spcBef>
                <a:spcPts val="0"/>
              </a:spcBef>
              <a:spcAft>
                <a:spcPts val="0"/>
              </a:spcAft>
              <a:buNone/>
            </a:pPr>
            <a:r>
              <a:t/>
            </a:r>
            <a:endParaRPr b="1" sz="1600">
              <a:solidFill>
                <a:srgbClr val="C00000"/>
              </a:solidFill>
              <a:latin typeface="Calibri"/>
              <a:ea typeface="Calibri"/>
              <a:cs typeface="Calibri"/>
              <a:sym typeface="Calibri"/>
            </a:endParaRPr>
          </a:p>
          <a:p>
            <a:pPr indent="0" lvl="0" marL="0" marR="0" rtl="0" algn="ctr">
              <a:spcBef>
                <a:spcPts val="0"/>
              </a:spcBef>
              <a:spcAft>
                <a:spcPts val="0"/>
              </a:spcAft>
              <a:buNone/>
            </a:pPr>
            <a:r>
              <a:rPr b="1" lang="en-US" sz="1600">
                <a:solidFill>
                  <a:srgbClr val="C00000"/>
                </a:solidFill>
                <a:latin typeface="Calibri"/>
                <a:ea typeface="Calibri"/>
                <a:cs typeface="Calibri"/>
                <a:sym typeface="Calibri"/>
              </a:rPr>
              <a:t>Alert Monitoring</a:t>
            </a:r>
            <a:endParaRPr/>
          </a:p>
        </p:txBody>
      </p:sp>
      <p:pic>
        <p:nvPicPr>
          <p:cNvPr id="606" name="Google Shape;606;p26"/>
          <p:cNvPicPr preferRelativeResize="0"/>
          <p:nvPr/>
        </p:nvPicPr>
        <p:blipFill rotWithShape="1">
          <a:blip r:embed="rId4">
            <a:alphaModFix/>
          </a:blip>
          <a:srcRect b="0" l="0" r="0" t="0"/>
          <a:stretch/>
        </p:blipFill>
        <p:spPr>
          <a:xfrm>
            <a:off x="9725490" y="4893019"/>
            <a:ext cx="2384891" cy="1588934"/>
          </a:xfrm>
          <a:prstGeom prst="rect">
            <a:avLst/>
          </a:prstGeom>
          <a:noFill/>
          <a:ln>
            <a:noFill/>
          </a:ln>
        </p:spPr>
      </p:pic>
      <p:pic>
        <p:nvPicPr>
          <p:cNvPr id="607" name="Google Shape;607;p26"/>
          <p:cNvPicPr preferRelativeResize="0"/>
          <p:nvPr/>
        </p:nvPicPr>
        <p:blipFill rotWithShape="1">
          <a:blip r:embed="rId5">
            <a:alphaModFix/>
          </a:blip>
          <a:srcRect b="0" l="0" r="0" t="0"/>
          <a:stretch/>
        </p:blipFill>
        <p:spPr>
          <a:xfrm>
            <a:off x="9870623" y="2997265"/>
            <a:ext cx="2321377" cy="1549519"/>
          </a:xfrm>
          <a:prstGeom prst="rect">
            <a:avLst/>
          </a:prstGeom>
          <a:noFill/>
          <a:ln>
            <a:noFill/>
          </a:ln>
        </p:spPr>
      </p:pic>
      <p:cxnSp>
        <p:nvCxnSpPr>
          <p:cNvPr id="608" name="Google Shape;608;p26"/>
          <p:cNvCxnSpPr/>
          <p:nvPr/>
        </p:nvCxnSpPr>
        <p:spPr>
          <a:xfrm>
            <a:off x="8234608" y="3794760"/>
            <a:ext cx="0" cy="658368"/>
          </a:xfrm>
          <a:prstGeom prst="straightConnector1">
            <a:avLst/>
          </a:prstGeom>
          <a:noFill/>
          <a:ln cap="flat" cmpd="sng" w="38100">
            <a:solidFill>
              <a:schemeClr val="dk1"/>
            </a:solidFill>
            <a:prstDash val="solid"/>
            <a:round/>
            <a:headEnd len="med" w="med" type="triangle"/>
            <a:tailEnd len="med" w="med" type="triangle"/>
          </a:ln>
        </p:spPr>
      </p:cxnSp>
      <p:pic>
        <p:nvPicPr>
          <p:cNvPr id="609" name="Google Shape;609;p26"/>
          <p:cNvPicPr preferRelativeResize="0"/>
          <p:nvPr/>
        </p:nvPicPr>
        <p:blipFill rotWithShape="1">
          <a:blip r:embed="rId6">
            <a:alphaModFix/>
          </a:blip>
          <a:srcRect b="0" l="0" r="0" t="0"/>
          <a:stretch/>
        </p:blipFill>
        <p:spPr>
          <a:xfrm>
            <a:off x="4941865" y="109728"/>
            <a:ext cx="1632395" cy="1874520"/>
          </a:xfrm>
          <a:prstGeom prst="rect">
            <a:avLst/>
          </a:prstGeom>
          <a:noFill/>
          <a:ln>
            <a:noFill/>
          </a:ln>
        </p:spPr>
      </p:pic>
      <p:pic>
        <p:nvPicPr>
          <p:cNvPr id="610" name="Google Shape;610;p26"/>
          <p:cNvPicPr preferRelativeResize="0"/>
          <p:nvPr/>
        </p:nvPicPr>
        <p:blipFill rotWithShape="1">
          <a:blip r:embed="rId7">
            <a:alphaModFix/>
          </a:blip>
          <a:srcRect b="0" l="0" r="0" t="0"/>
          <a:stretch/>
        </p:blipFill>
        <p:spPr>
          <a:xfrm>
            <a:off x="5440680" y="1859573"/>
            <a:ext cx="782288" cy="688263"/>
          </a:xfrm>
          <a:prstGeom prst="rect">
            <a:avLst/>
          </a:prstGeom>
          <a:noFill/>
          <a:ln>
            <a:noFill/>
          </a:ln>
        </p:spPr>
      </p:pic>
      <p:cxnSp>
        <p:nvCxnSpPr>
          <p:cNvPr id="611" name="Google Shape;611;p26"/>
          <p:cNvCxnSpPr>
            <a:stCxn id="605" idx="3"/>
          </p:cNvCxnSpPr>
          <p:nvPr/>
        </p:nvCxnSpPr>
        <p:spPr>
          <a:xfrm>
            <a:off x="9317185" y="5527726"/>
            <a:ext cx="552900" cy="0"/>
          </a:xfrm>
          <a:prstGeom prst="straightConnector1">
            <a:avLst/>
          </a:prstGeom>
          <a:noFill/>
          <a:ln cap="flat" cmpd="sng" w="38100">
            <a:solidFill>
              <a:schemeClr val="dk1"/>
            </a:solidFill>
            <a:prstDash val="solid"/>
            <a:round/>
            <a:headEnd len="sm" w="sm" type="none"/>
            <a:tailEnd len="med" w="med" type="triangle"/>
          </a:ln>
        </p:spPr>
      </p:cxnSp>
      <p:pic>
        <p:nvPicPr>
          <p:cNvPr id="612" name="Google Shape;612;p26"/>
          <p:cNvPicPr preferRelativeResize="0"/>
          <p:nvPr/>
        </p:nvPicPr>
        <p:blipFill rotWithShape="1">
          <a:blip r:embed="rId8">
            <a:alphaModFix/>
          </a:blip>
          <a:srcRect b="0" l="0" r="0" t="0"/>
          <a:stretch/>
        </p:blipFill>
        <p:spPr>
          <a:xfrm>
            <a:off x="6721783" y="234277"/>
            <a:ext cx="5273773" cy="2274087"/>
          </a:xfrm>
          <a:prstGeom prst="rect">
            <a:avLst/>
          </a:prstGeom>
          <a:noFill/>
          <a:ln>
            <a:noFill/>
          </a:ln>
        </p:spPr>
      </p:pic>
      <p:sp>
        <p:nvSpPr>
          <p:cNvPr id="613" name="Google Shape;613;p26"/>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14" name="Google Shape;614;p26"/>
          <p:cNvSpPr txBox="1"/>
          <p:nvPr/>
        </p:nvSpPr>
        <p:spPr>
          <a:xfrm>
            <a:off x="8909616" y="6342065"/>
            <a:ext cx="3860800" cy="39371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Arial"/>
                <a:ea typeface="Arial"/>
                <a:cs typeface="Arial"/>
                <a:sym typeface="Arial"/>
              </a:rPr>
              <a:t>I3.usc.edu</a:t>
            </a:r>
            <a:endParaRPr/>
          </a:p>
        </p:txBody>
      </p:sp>
      <p:cxnSp>
        <p:nvCxnSpPr>
          <p:cNvPr id="615" name="Google Shape;615;p26"/>
          <p:cNvCxnSpPr/>
          <p:nvPr/>
        </p:nvCxnSpPr>
        <p:spPr>
          <a:xfrm>
            <a:off x="32968" y="1063566"/>
            <a:ext cx="4132632" cy="0"/>
          </a:xfrm>
          <a:prstGeom prst="straightConnector1">
            <a:avLst/>
          </a:prstGeom>
          <a:noFill/>
          <a:ln cap="flat" cmpd="sng" w="9525">
            <a:solidFill>
              <a:srgbClr val="98161A"/>
            </a:solidFill>
            <a:prstDash val="solid"/>
            <a:round/>
            <a:headEnd len="sm" w="sm" type="none"/>
            <a:tailEnd len="sm" w="sm" type="none"/>
          </a:ln>
        </p:spPr>
      </p:cxnSp>
      <p:sp>
        <p:nvSpPr>
          <p:cNvPr id="616" name="Google Shape;616;p26"/>
          <p:cNvSpPr txBox="1"/>
          <p:nvPr/>
        </p:nvSpPr>
        <p:spPr>
          <a:xfrm>
            <a:off x="1" y="0"/>
            <a:ext cx="3051018" cy="398352"/>
          </a:xfrm>
          <a:prstGeom prst="rect">
            <a:avLst/>
          </a:prstGeom>
          <a:solidFill>
            <a:srgbClr val="D8D8D8"/>
          </a:solid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Potential Application Concept:</a:t>
            </a:r>
            <a:endParaRPr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t/>
            </a:r>
            <a:endParaRPr b="1" sz="2400">
              <a:solidFill>
                <a:srgbClr val="980000"/>
              </a:solidFill>
              <a:latin typeface="Arial"/>
              <a:ea typeface="Arial"/>
              <a:cs typeface="Arial"/>
              <a:sym typeface="Arial"/>
            </a:endParaRPr>
          </a:p>
        </p:txBody>
      </p:sp>
      <p:cxnSp>
        <p:nvCxnSpPr>
          <p:cNvPr id="617" name="Google Shape;617;p26"/>
          <p:cNvCxnSpPr>
            <a:stCxn id="605" idx="1"/>
            <a:endCxn id="605" idx="3"/>
          </p:cNvCxnSpPr>
          <p:nvPr/>
        </p:nvCxnSpPr>
        <p:spPr>
          <a:xfrm>
            <a:off x="6765188" y="5527726"/>
            <a:ext cx="2552100" cy="0"/>
          </a:xfrm>
          <a:prstGeom prst="straightConnector1">
            <a:avLst/>
          </a:prstGeom>
          <a:noFill/>
          <a:ln cap="flat" cmpd="sng" w="9525">
            <a:solidFill>
              <a:srgbClr val="98161A"/>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9"/>
          <p:cNvSpPr/>
          <p:nvPr/>
        </p:nvSpPr>
        <p:spPr>
          <a:xfrm>
            <a:off x="7407854" y="905831"/>
            <a:ext cx="4200175" cy="3333089"/>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4" name="Google Shape;84;p9"/>
          <p:cNvSpPr txBox="1"/>
          <p:nvPr/>
        </p:nvSpPr>
        <p:spPr>
          <a:xfrm>
            <a:off x="7405605" y="775205"/>
            <a:ext cx="4202424" cy="411899"/>
          </a:xfrm>
          <a:prstGeom prst="rect">
            <a:avLst/>
          </a:prstGeom>
          <a:solidFill>
            <a:srgbClr val="80000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5" name="Google Shape;85;p9"/>
          <p:cNvSpPr txBox="1"/>
          <p:nvPr/>
        </p:nvSpPr>
        <p:spPr>
          <a:xfrm>
            <a:off x="7439204" y="1270220"/>
            <a:ext cx="4143195" cy="1022936"/>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US" sz="1400">
                <a:solidFill>
                  <a:schemeClr val="dk1"/>
                </a:solidFill>
                <a:latin typeface="Calibri"/>
                <a:ea typeface="Calibri"/>
                <a:cs typeface="Calibri"/>
                <a:sym typeface="Calibri"/>
              </a:rPr>
              <a:t>CTM Members: </a:t>
            </a:r>
            <a:r>
              <a:rPr lang="en-US" sz="1200">
                <a:solidFill>
                  <a:schemeClr val="dk1"/>
                </a:solidFill>
                <a:latin typeface="Calibri"/>
                <a:ea typeface="Calibri"/>
                <a:cs typeface="Calibri"/>
                <a:sym typeface="Calibri"/>
              </a:rPr>
              <a:t>CTM attracts companies that consider technology as a strategic weapon that can be used to create a competitive business advantage.  CTM influences these companies and the companies influence Marshall</a:t>
            </a:r>
            <a:r>
              <a:rPr i="1" lang="en-US" sz="1400">
                <a:solidFill>
                  <a:schemeClr val="dk1"/>
                </a:solidFill>
                <a:latin typeface="Calibri"/>
                <a:ea typeface="Calibri"/>
                <a:cs typeface="Calibri"/>
                <a:sym typeface="Calibri"/>
              </a:rPr>
              <a:t>..  </a:t>
            </a:r>
            <a:endParaRPr/>
          </a:p>
        </p:txBody>
      </p:sp>
      <p:sp>
        <p:nvSpPr>
          <p:cNvPr id="86" name="Google Shape;86;p9"/>
          <p:cNvSpPr/>
          <p:nvPr/>
        </p:nvSpPr>
        <p:spPr>
          <a:xfrm>
            <a:off x="366548" y="969600"/>
            <a:ext cx="3646958" cy="3327377"/>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7" name="Google Shape;87;p9"/>
          <p:cNvSpPr txBox="1"/>
          <p:nvPr/>
        </p:nvSpPr>
        <p:spPr>
          <a:xfrm>
            <a:off x="362857" y="737375"/>
            <a:ext cx="3657600" cy="411899"/>
          </a:xfrm>
          <a:prstGeom prst="rect">
            <a:avLst/>
          </a:prstGeom>
          <a:solidFill>
            <a:srgbClr val="80000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8" name="Google Shape;88;p9"/>
          <p:cNvSpPr txBox="1"/>
          <p:nvPr/>
        </p:nvSpPr>
        <p:spPr>
          <a:xfrm>
            <a:off x="512831" y="663543"/>
            <a:ext cx="2484300" cy="411899"/>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US" sz="1800">
                <a:solidFill>
                  <a:srgbClr val="FFFFFF"/>
                </a:solidFill>
                <a:latin typeface="Calibri"/>
                <a:ea typeface="Calibri"/>
                <a:cs typeface="Calibri"/>
                <a:sym typeface="Calibri"/>
              </a:rPr>
              <a:t>CTM Mission Summary</a:t>
            </a:r>
            <a:endParaRPr/>
          </a:p>
        </p:txBody>
      </p:sp>
      <p:sp>
        <p:nvSpPr>
          <p:cNvPr id="89" name="Google Shape;89;p9"/>
          <p:cNvSpPr txBox="1"/>
          <p:nvPr/>
        </p:nvSpPr>
        <p:spPr>
          <a:xfrm>
            <a:off x="366547" y="1121728"/>
            <a:ext cx="3641023" cy="2563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Key Questions:</a:t>
            </a:r>
            <a:br>
              <a:rPr b="1" lang="en-US" sz="1400">
                <a:solidFill>
                  <a:schemeClr val="dk1"/>
                </a:solidFill>
                <a:latin typeface="Calibri"/>
                <a:ea typeface="Calibri"/>
                <a:cs typeface="Calibri"/>
                <a:sym typeface="Calibri"/>
              </a:rPr>
            </a:br>
            <a:r>
              <a:rPr i="1" lang="en-US" sz="1400">
                <a:solidFill>
                  <a:schemeClr val="dk1"/>
                </a:solidFill>
                <a:latin typeface="Calibri"/>
                <a:ea typeface="Calibri"/>
                <a:cs typeface="Calibri"/>
                <a:sym typeface="Calibri"/>
              </a:rPr>
              <a:t>How does rapidly changing technology impact business issues?</a:t>
            </a:r>
            <a:endParaRPr/>
          </a:p>
          <a:p>
            <a:pPr indent="0" lvl="0" marL="0" marR="0" rtl="0" algn="l">
              <a:spcBef>
                <a:spcPts val="0"/>
              </a:spcBef>
              <a:spcAft>
                <a:spcPts val="0"/>
              </a:spcAft>
              <a:buNone/>
            </a:pPr>
            <a:r>
              <a:t/>
            </a:r>
            <a:endParaRPr i="1" sz="1400">
              <a:solidFill>
                <a:schemeClr val="dk1"/>
              </a:solidFill>
              <a:latin typeface="Calibri"/>
              <a:ea typeface="Calibri"/>
              <a:cs typeface="Calibri"/>
              <a:sym typeface="Calibri"/>
            </a:endParaRPr>
          </a:p>
          <a:p>
            <a:pPr indent="-130969" lvl="0" marL="130969" marR="0" rtl="0" algn="l">
              <a:spcBef>
                <a:spcPts val="0"/>
              </a:spcBef>
              <a:spcAft>
                <a:spcPts val="0"/>
              </a:spcAft>
              <a:buClr>
                <a:srgbClr val="000000"/>
              </a:buClr>
              <a:buSzPts val="1200"/>
              <a:buFont typeface="Calibri"/>
              <a:buAutoNum type="arabicPeriod"/>
            </a:pPr>
            <a:r>
              <a:rPr i="1" lang="en-US" sz="1200">
                <a:solidFill>
                  <a:schemeClr val="dk1"/>
                </a:solidFill>
                <a:latin typeface="Calibri"/>
                <a:ea typeface="Calibri"/>
                <a:cs typeface="Calibri"/>
                <a:sym typeface="Calibri"/>
              </a:rPr>
              <a:t>How does tech impact consumer and business markets?</a:t>
            </a:r>
            <a:endParaRPr/>
          </a:p>
          <a:p>
            <a:pPr indent="-130969" lvl="0" marL="130969" marR="0" rtl="0" algn="l">
              <a:spcBef>
                <a:spcPts val="0"/>
              </a:spcBef>
              <a:spcAft>
                <a:spcPts val="0"/>
              </a:spcAft>
              <a:buClr>
                <a:srgbClr val="000000"/>
              </a:buClr>
              <a:buSzPts val="1200"/>
              <a:buFont typeface="Calibri"/>
              <a:buAutoNum type="arabicPeriod"/>
            </a:pPr>
            <a:r>
              <a:rPr i="1" lang="en-US" sz="1200">
                <a:solidFill>
                  <a:schemeClr val="dk1"/>
                </a:solidFill>
                <a:latin typeface="Calibri"/>
                <a:ea typeface="Calibri"/>
                <a:cs typeface="Calibri"/>
                <a:sym typeface="Calibri"/>
              </a:rPr>
              <a:t>How does tech impact commercial operations and business practices?</a:t>
            </a:r>
            <a:endParaRPr/>
          </a:p>
          <a:p>
            <a:pPr indent="-130969" lvl="0" marL="130969" marR="0" rtl="0" algn="l">
              <a:spcBef>
                <a:spcPts val="0"/>
              </a:spcBef>
              <a:spcAft>
                <a:spcPts val="0"/>
              </a:spcAft>
              <a:buClr>
                <a:srgbClr val="000000"/>
              </a:buClr>
              <a:buSzPts val="1200"/>
              <a:buFont typeface="Calibri"/>
              <a:buAutoNum type="arabicPeriod"/>
            </a:pPr>
            <a:r>
              <a:rPr i="1" lang="en-US" sz="1200">
                <a:solidFill>
                  <a:schemeClr val="dk1"/>
                </a:solidFill>
                <a:latin typeface="Calibri"/>
                <a:ea typeface="Calibri"/>
                <a:cs typeface="Calibri"/>
                <a:sym typeface="Calibri"/>
              </a:rPr>
              <a:t>How does tech impact corporate culture; can performance be optimized?</a:t>
            </a:r>
            <a:endParaRPr/>
          </a:p>
          <a:p>
            <a:pPr indent="-130969" lvl="0" marL="130969" marR="0" rtl="0" algn="l">
              <a:spcBef>
                <a:spcPts val="0"/>
              </a:spcBef>
              <a:spcAft>
                <a:spcPts val="0"/>
              </a:spcAft>
              <a:buClr>
                <a:srgbClr val="000000"/>
              </a:buClr>
              <a:buSzPts val="1200"/>
              <a:buFont typeface="Calibri"/>
              <a:buAutoNum type="arabicPeriod"/>
            </a:pPr>
            <a:r>
              <a:rPr i="1" lang="en-US" sz="1200">
                <a:solidFill>
                  <a:schemeClr val="dk1"/>
                </a:solidFill>
                <a:latin typeface="Calibri"/>
                <a:ea typeface="Calibri"/>
                <a:cs typeface="Calibri"/>
                <a:sym typeface="Calibri"/>
              </a:rPr>
              <a:t>How can a company provide shareholder value in a world where change has become the norm? </a:t>
            </a:r>
            <a:endParaRPr/>
          </a:p>
          <a:p>
            <a:pPr indent="-130969" lvl="0" marL="130969" marR="0" rtl="0" algn="l">
              <a:spcBef>
                <a:spcPts val="0"/>
              </a:spcBef>
              <a:spcAft>
                <a:spcPts val="0"/>
              </a:spcAft>
              <a:buClr>
                <a:srgbClr val="000000"/>
              </a:buClr>
              <a:buSzPts val="1200"/>
              <a:buFont typeface="Calibri"/>
              <a:buAutoNum type="arabicPeriod"/>
            </a:pPr>
            <a:r>
              <a:rPr i="1" lang="en-US" sz="1200">
                <a:solidFill>
                  <a:schemeClr val="dk1"/>
                </a:solidFill>
                <a:latin typeface="Calibri"/>
                <a:ea typeface="Calibri"/>
                <a:cs typeface="Calibri"/>
                <a:sym typeface="Calibri"/>
              </a:rPr>
              <a:t>What are the opportunities and risks that await over the horizon?</a:t>
            </a:r>
            <a:endParaRPr/>
          </a:p>
        </p:txBody>
      </p:sp>
      <p:sp>
        <p:nvSpPr>
          <p:cNvPr id="90" name="Google Shape;90;p9"/>
          <p:cNvSpPr/>
          <p:nvPr/>
        </p:nvSpPr>
        <p:spPr>
          <a:xfrm>
            <a:off x="362857" y="4416339"/>
            <a:ext cx="11219541" cy="1775200"/>
          </a:xfrm>
          <a:prstGeom prst="rect">
            <a:avLst/>
          </a:prstGeom>
          <a:no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1" name="Google Shape;91;p9"/>
          <p:cNvSpPr txBox="1"/>
          <p:nvPr/>
        </p:nvSpPr>
        <p:spPr>
          <a:xfrm>
            <a:off x="362856" y="4416338"/>
            <a:ext cx="11219542" cy="362754"/>
          </a:xfrm>
          <a:prstGeom prst="rect">
            <a:avLst/>
          </a:prstGeom>
          <a:solidFill>
            <a:srgbClr val="80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2" name="Google Shape;92;p9"/>
          <p:cNvSpPr txBox="1"/>
          <p:nvPr/>
        </p:nvSpPr>
        <p:spPr>
          <a:xfrm>
            <a:off x="731514" y="4329732"/>
            <a:ext cx="4989600" cy="411899"/>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US" sz="1800">
                <a:solidFill>
                  <a:srgbClr val="FFFFFF"/>
                </a:solidFill>
                <a:latin typeface="Calibri"/>
                <a:ea typeface="Calibri"/>
                <a:cs typeface="Calibri"/>
                <a:sym typeface="Calibri"/>
              </a:rPr>
              <a:t>The Process</a:t>
            </a:r>
            <a:endParaRPr/>
          </a:p>
        </p:txBody>
      </p:sp>
      <p:sp>
        <p:nvSpPr>
          <p:cNvPr descr="Image result for deloitte logo" id="93" name="Google Shape;93;p9"/>
          <p:cNvSpPr/>
          <p:nvPr/>
        </p:nvSpPr>
        <p:spPr>
          <a:xfrm>
            <a:off x="1640681" y="-108348"/>
            <a:ext cx="228600" cy="9121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50">
              <a:solidFill>
                <a:schemeClr val="dk1"/>
              </a:solidFill>
              <a:latin typeface="Arial"/>
              <a:ea typeface="Arial"/>
              <a:cs typeface="Arial"/>
              <a:sym typeface="Arial"/>
            </a:endParaRPr>
          </a:p>
        </p:txBody>
      </p:sp>
      <p:pic>
        <p:nvPicPr>
          <p:cNvPr descr="Image result for deloitte AT&amp;T" id="94" name="Google Shape;94;p9"/>
          <p:cNvPicPr preferRelativeResize="0"/>
          <p:nvPr/>
        </p:nvPicPr>
        <p:blipFill rotWithShape="1">
          <a:blip r:embed="rId3">
            <a:alphaModFix/>
          </a:blip>
          <a:srcRect b="0" l="0" r="0" t="0"/>
          <a:stretch/>
        </p:blipFill>
        <p:spPr>
          <a:xfrm>
            <a:off x="7538007" y="3060306"/>
            <a:ext cx="1052608" cy="519807"/>
          </a:xfrm>
          <a:prstGeom prst="rect">
            <a:avLst/>
          </a:prstGeom>
          <a:noFill/>
          <a:ln>
            <a:noFill/>
          </a:ln>
        </p:spPr>
      </p:pic>
      <p:pic>
        <p:nvPicPr>
          <p:cNvPr descr="Image result for city of los angeles logo" id="95" name="Google Shape;95;p9"/>
          <p:cNvPicPr preferRelativeResize="0"/>
          <p:nvPr/>
        </p:nvPicPr>
        <p:blipFill rotWithShape="1">
          <a:blip r:embed="rId4">
            <a:alphaModFix/>
          </a:blip>
          <a:srcRect b="0" l="0" r="0" t="0"/>
          <a:stretch/>
        </p:blipFill>
        <p:spPr>
          <a:xfrm>
            <a:off x="7949886" y="2389204"/>
            <a:ext cx="698668" cy="698668"/>
          </a:xfrm>
          <a:prstGeom prst="rect">
            <a:avLst/>
          </a:prstGeom>
          <a:noFill/>
          <a:ln>
            <a:noFill/>
          </a:ln>
        </p:spPr>
      </p:pic>
      <p:pic>
        <p:nvPicPr>
          <p:cNvPr descr="Image result for verizon logo" id="96" name="Google Shape;96;p9"/>
          <p:cNvPicPr preferRelativeResize="0"/>
          <p:nvPr/>
        </p:nvPicPr>
        <p:blipFill rotWithShape="1">
          <a:blip r:embed="rId5">
            <a:alphaModFix/>
          </a:blip>
          <a:srcRect b="0" l="0" r="0" t="0"/>
          <a:stretch/>
        </p:blipFill>
        <p:spPr>
          <a:xfrm>
            <a:off x="9712012" y="2527904"/>
            <a:ext cx="894715" cy="559968"/>
          </a:xfrm>
          <a:prstGeom prst="rect">
            <a:avLst/>
          </a:prstGeom>
          <a:noFill/>
          <a:ln>
            <a:noFill/>
          </a:ln>
        </p:spPr>
      </p:pic>
      <p:sp>
        <p:nvSpPr>
          <p:cNvPr id="97" name="Google Shape;97;p9"/>
          <p:cNvSpPr txBox="1"/>
          <p:nvPr>
            <p:ph idx="4294967295" type="title"/>
          </p:nvPr>
        </p:nvSpPr>
        <p:spPr>
          <a:xfrm>
            <a:off x="400873" y="296793"/>
            <a:ext cx="10919462" cy="57269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accent1"/>
              </a:buClr>
              <a:buSzPts val="2400"/>
              <a:buFont typeface="Calibri"/>
              <a:buNone/>
            </a:pPr>
            <a:r>
              <a:rPr b="1" lang="en-US" sz="2400">
                <a:solidFill>
                  <a:schemeClr val="accent1"/>
                </a:solidFill>
                <a:latin typeface="Calibri"/>
                <a:ea typeface="Calibri"/>
                <a:cs typeface="Calibri"/>
                <a:sym typeface="Calibri"/>
              </a:rPr>
              <a:t>Communications Technology Management (CTM</a:t>
            </a:r>
            <a:r>
              <a:rPr b="1" lang="en-US" sz="2400">
                <a:solidFill>
                  <a:srgbClr val="C00000"/>
                </a:solidFill>
                <a:latin typeface="Calibri"/>
                <a:ea typeface="Calibri"/>
                <a:cs typeface="Calibri"/>
                <a:sym typeface="Calibri"/>
              </a:rPr>
              <a:t>)</a:t>
            </a:r>
            <a:br>
              <a:rPr b="1" lang="en-US" sz="2400">
                <a:solidFill>
                  <a:srgbClr val="C00000"/>
                </a:solidFill>
                <a:latin typeface="Calibri"/>
                <a:ea typeface="Calibri"/>
                <a:cs typeface="Calibri"/>
                <a:sym typeface="Calibri"/>
              </a:rPr>
            </a:br>
            <a:endParaRPr b="1" sz="2400">
              <a:solidFill>
                <a:srgbClr val="C00000"/>
              </a:solidFill>
              <a:latin typeface="Calibri"/>
              <a:ea typeface="Calibri"/>
              <a:cs typeface="Calibri"/>
              <a:sym typeface="Calibri"/>
            </a:endParaRPr>
          </a:p>
        </p:txBody>
      </p:sp>
      <p:sp>
        <p:nvSpPr>
          <p:cNvPr id="98" name="Google Shape;98;p9"/>
          <p:cNvSpPr txBox="1"/>
          <p:nvPr/>
        </p:nvSpPr>
        <p:spPr>
          <a:xfrm>
            <a:off x="4103915" y="2412401"/>
            <a:ext cx="3209941" cy="1930113"/>
          </a:xfrm>
          <a:prstGeom prst="rect">
            <a:avLst/>
          </a:prstGeom>
          <a:solidFill>
            <a:srgbClr val="FFCCCC"/>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38100" marR="0" rtl="0" algn="l">
              <a:spcBef>
                <a:spcPts val="0"/>
              </a:spcBef>
              <a:spcAft>
                <a:spcPts val="0"/>
              </a:spcAft>
              <a:buNone/>
            </a:pPr>
            <a:r>
              <a:rPr b="1" lang="en-US" sz="1100" u="sng">
                <a:solidFill>
                  <a:schemeClr val="dk1"/>
                </a:solidFill>
                <a:latin typeface="Calibri"/>
                <a:ea typeface="Calibri"/>
                <a:cs typeface="Calibri"/>
                <a:sym typeface="Calibri"/>
              </a:rPr>
              <a:t>Business Processes and Culture</a:t>
            </a:r>
            <a:endParaRPr/>
          </a:p>
          <a:p>
            <a:pPr indent="-114300" lvl="0" marL="114300" marR="0" rtl="0" algn="l">
              <a:spcBef>
                <a:spcPts val="0"/>
              </a:spcBef>
              <a:spcAft>
                <a:spcPts val="0"/>
              </a:spcAft>
              <a:buClr>
                <a:schemeClr val="lt1"/>
              </a:buClr>
              <a:buSzPts val="1100"/>
              <a:buFont typeface="Arial"/>
              <a:buChar char="•"/>
            </a:pPr>
            <a:r>
              <a:rPr lang="en-US" sz="1100">
                <a:solidFill>
                  <a:schemeClr val="dk1"/>
                </a:solidFill>
                <a:latin typeface="Calibri"/>
                <a:ea typeface="Calibri"/>
                <a:cs typeface="Calibri"/>
                <a:sym typeface="Calibri"/>
              </a:rPr>
              <a:t>People and environments need to be managed for max potential in an evolving workplace</a:t>
            </a:r>
            <a:endParaRPr/>
          </a:p>
          <a:p>
            <a:pPr indent="0" lvl="0" marL="38100" marR="0" rtl="0" algn="l">
              <a:spcBef>
                <a:spcPts val="0"/>
              </a:spcBef>
              <a:spcAft>
                <a:spcPts val="0"/>
              </a:spcAft>
              <a:buNone/>
            </a:pPr>
            <a:r>
              <a:rPr b="1" lang="en-US" sz="1100" u="sng">
                <a:solidFill>
                  <a:schemeClr val="dk1"/>
                </a:solidFill>
                <a:latin typeface="Calibri"/>
                <a:ea typeface="Calibri"/>
                <a:cs typeface="Calibri"/>
                <a:sym typeface="Calibri"/>
              </a:rPr>
              <a:t>Business Disruption</a:t>
            </a:r>
            <a:endParaRPr/>
          </a:p>
          <a:p>
            <a:pPr indent="-114300" lvl="0" marL="114300" marR="0" rtl="0" algn="l">
              <a:spcBef>
                <a:spcPts val="0"/>
              </a:spcBef>
              <a:spcAft>
                <a:spcPts val="0"/>
              </a:spcAft>
              <a:buClr>
                <a:schemeClr val="lt1"/>
              </a:buClr>
              <a:buSzPts val="1100"/>
              <a:buFont typeface="Arial"/>
              <a:buChar char="•"/>
            </a:pPr>
            <a:r>
              <a:rPr lang="en-US" sz="1100">
                <a:solidFill>
                  <a:schemeClr val="dk1"/>
                </a:solidFill>
                <a:latin typeface="Calibri"/>
                <a:ea typeface="Calibri"/>
                <a:cs typeface="Calibri"/>
                <a:sym typeface="Calibri"/>
              </a:rPr>
              <a:t>Consumers have redefined how they entertain themselves and how the interact with businesses and with each other</a:t>
            </a:r>
            <a:endParaRPr/>
          </a:p>
          <a:p>
            <a:pPr indent="0" lvl="0" marL="38100" marR="0" rtl="0" algn="l">
              <a:spcBef>
                <a:spcPts val="0"/>
              </a:spcBef>
              <a:spcAft>
                <a:spcPts val="0"/>
              </a:spcAft>
              <a:buNone/>
            </a:pPr>
            <a:r>
              <a:rPr b="1" lang="en-US" sz="1100" u="sng">
                <a:solidFill>
                  <a:schemeClr val="dk1"/>
                </a:solidFill>
                <a:latin typeface="Calibri"/>
                <a:ea typeface="Calibri"/>
                <a:cs typeface="Calibri"/>
                <a:sym typeface="Calibri"/>
              </a:rPr>
              <a:t>Internet of Things, Automation, and Big Data </a:t>
            </a:r>
            <a:endParaRPr/>
          </a:p>
          <a:p>
            <a:pPr indent="-133350" lvl="0" marL="133350" marR="0" rtl="0" algn="l">
              <a:spcBef>
                <a:spcPts val="0"/>
              </a:spcBef>
              <a:spcAft>
                <a:spcPts val="0"/>
              </a:spcAft>
              <a:buClr>
                <a:schemeClr val="lt1"/>
              </a:buClr>
              <a:buSzPts val="1100"/>
              <a:buFont typeface="Arial"/>
              <a:buChar char="•"/>
            </a:pPr>
            <a:r>
              <a:rPr lang="en-US" sz="1100">
                <a:solidFill>
                  <a:schemeClr val="dk1"/>
                </a:solidFill>
                <a:latin typeface="Calibri"/>
                <a:ea typeface="Calibri"/>
                <a:cs typeface="Calibri"/>
                <a:sym typeface="Calibri"/>
              </a:rPr>
              <a:t>Tech is makes big-data a real-time asset that allow firms to be customer context senstivie.  </a:t>
            </a:r>
            <a:endParaRPr sz="1100" u="sng">
              <a:solidFill>
                <a:schemeClr val="dk1"/>
              </a:solidFill>
              <a:latin typeface="Calibri"/>
              <a:ea typeface="Calibri"/>
              <a:cs typeface="Calibri"/>
              <a:sym typeface="Calibri"/>
            </a:endParaRPr>
          </a:p>
        </p:txBody>
      </p:sp>
      <p:sp>
        <p:nvSpPr>
          <p:cNvPr id="99" name="Google Shape;99;p9"/>
          <p:cNvSpPr txBox="1"/>
          <p:nvPr/>
        </p:nvSpPr>
        <p:spPr>
          <a:xfrm>
            <a:off x="4116144" y="726374"/>
            <a:ext cx="3209941" cy="1647476"/>
          </a:xfrm>
          <a:prstGeom prst="rect">
            <a:avLst/>
          </a:prstGeom>
          <a:solidFill>
            <a:srgbClr val="FEE999"/>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38100" marR="0" rtl="0" algn="l">
              <a:spcBef>
                <a:spcPts val="0"/>
              </a:spcBef>
              <a:spcAft>
                <a:spcPts val="0"/>
              </a:spcAft>
              <a:buNone/>
            </a:pPr>
            <a:r>
              <a:rPr b="1" lang="en-US" sz="1050" u="sng">
                <a:solidFill>
                  <a:schemeClr val="dk1"/>
                </a:solidFill>
                <a:latin typeface="Calibri"/>
                <a:ea typeface="Calibri"/>
                <a:cs typeface="Calibri"/>
                <a:sym typeface="Calibri"/>
              </a:rPr>
              <a:t>Welcome to CTM:</a:t>
            </a:r>
            <a:endParaRPr/>
          </a:p>
          <a:p>
            <a:pPr indent="-136525" lvl="0" marL="174625" marR="0" rtl="0" algn="l">
              <a:spcBef>
                <a:spcPts val="400"/>
              </a:spcBef>
              <a:spcAft>
                <a:spcPts val="0"/>
              </a:spcAft>
              <a:buClr>
                <a:schemeClr val="lt1"/>
              </a:buClr>
              <a:buSzPts val="1050"/>
              <a:buFont typeface="Arial"/>
              <a:buChar char="•"/>
            </a:pPr>
            <a:r>
              <a:rPr lang="en-US" sz="1050">
                <a:solidFill>
                  <a:schemeClr val="dk1"/>
                </a:solidFill>
                <a:latin typeface="Calibri"/>
                <a:ea typeface="Calibri"/>
                <a:cs typeface="Calibri"/>
                <a:sym typeface="Calibri"/>
              </a:rPr>
              <a:t>A consortium funded Center of Excellence at the Marshall School of Business</a:t>
            </a:r>
            <a:endParaRPr/>
          </a:p>
          <a:p>
            <a:pPr indent="-136525" lvl="0" marL="174625" marR="0" rtl="0" algn="just">
              <a:spcBef>
                <a:spcPts val="400"/>
              </a:spcBef>
              <a:spcAft>
                <a:spcPts val="0"/>
              </a:spcAft>
              <a:buClr>
                <a:schemeClr val="lt1"/>
              </a:buClr>
              <a:buSzPts val="1050"/>
              <a:buFont typeface="Arial"/>
              <a:buChar char="•"/>
            </a:pPr>
            <a:r>
              <a:rPr b="1" lang="en-US" sz="1050">
                <a:solidFill>
                  <a:schemeClr val="dk1"/>
                </a:solidFill>
                <a:latin typeface="Calibri"/>
                <a:ea typeface="Calibri"/>
                <a:cs typeface="Calibri"/>
                <a:sym typeface="Calibri"/>
              </a:rPr>
              <a:t>A unique group that looks at technology driven disruption as an opportunity enablers and threat indicators that must be understood.</a:t>
            </a:r>
            <a:endParaRPr/>
          </a:p>
          <a:p>
            <a:pPr indent="-136525" lvl="0" marL="174625" marR="0" rtl="0" algn="just">
              <a:spcBef>
                <a:spcPts val="400"/>
              </a:spcBef>
              <a:spcAft>
                <a:spcPts val="0"/>
              </a:spcAft>
              <a:buClr>
                <a:schemeClr val="lt1"/>
              </a:buClr>
              <a:buSzPts val="1050"/>
              <a:buFont typeface="Arial"/>
              <a:buChar char="•"/>
            </a:pPr>
            <a:r>
              <a:rPr lang="en-US" sz="1050">
                <a:solidFill>
                  <a:schemeClr val="dk1"/>
                </a:solidFill>
                <a:latin typeface="Calibri"/>
                <a:ea typeface="Calibri"/>
                <a:cs typeface="Calibri"/>
                <a:sym typeface="Calibri"/>
              </a:rPr>
              <a:t>Founded in 1985 when the world was a very different place</a:t>
            </a:r>
            <a:endParaRPr/>
          </a:p>
          <a:p>
            <a:pPr indent="-69850" lvl="0" marL="174625" marR="0" rtl="0" algn="just">
              <a:spcBef>
                <a:spcPts val="400"/>
              </a:spcBef>
              <a:spcAft>
                <a:spcPts val="0"/>
              </a:spcAft>
              <a:buClr>
                <a:schemeClr val="lt1"/>
              </a:buClr>
              <a:buSzPts val="1050"/>
              <a:buFont typeface="Arial"/>
              <a:buNone/>
            </a:pPr>
            <a:r>
              <a:t/>
            </a:r>
            <a:endParaRPr b="1" sz="1050">
              <a:solidFill>
                <a:schemeClr val="dk1"/>
              </a:solidFill>
              <a:latin typeface="Calibri"/>
              <a:ea typeface="Calibri"/>
              <a:cs typeface="Calibri"/>
              <a:sym typeface="Calibri"/>
            </a:endParaRPr>
          </a:p>
        </p:txBody>
      </p:sp>
      <p:pic>
        <p:nvPicPr>
          <p:cNvPr descr="Image result for children's hospital los angeles logo" id="100" name="Google Shape;100;p9"/>
          <p:cNvPicPr preferRelativeResize="0"/>
          <p:nvPr/>
        </p:nvPicPr>
        <p:blipFill rotWithShape="1">
          <a:blip r:embed="rId6">
            <a:alphaModFix/>
          </a:blip>
          <a:srcRect b="0" l="0" r="0" t="0"/>
          <a:stretch/>
        </p:blipFill>
        <p:spPr>
          <a:xfrm>
            <a:off x="10442662" y="3673905"/>
            <a:ext cx="938188" cy="469094"/>
          </a:xfrm>
          <a:prstGeom prst="rect">
            <a:avLst/>
          </a:prstGeom>
          <a:noFill/>
          <a:ln>
            <a:noFill/>
          </a:ln>
        </p:spPr>
      </p:pic>
      <p:sp>
        <p:nvSpPr>
          <p:cNvPr id="101" name="Google Shape;101;p9"/>
          <p:cNvSpPr txBox="1"/>
          <p:nvPr/>
        </p:nvSpPr>
        <p:spPr>
          <a:xfrm>
            <a:off x="0" y="6581001"/>
            <a:ext cx="5744714" cy="276999"/>
          </a:xfrm>
          <a:prstGeom prst="rect">
            <a:avLst/>
          </a:prstGeom>
          <a:solidFill>
            <a:srgbClr val="D8D8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For further information:  </a:t>
            </a:r>
            <a:r>
              <a:rPr b="1" lang="en-US" sz="1200" u="sng">
                <a:solidFill>
                  <a:schemeClr val="hlink"/>
                </a:solidFill>
                <a:latin typeface="Calibri"/>
                <a:ea typeface="Calibri"/>
                <a:cs typeface="Calibri"/>
                <a:sym typeface="Calibri"/>
                <a:hlinkClick r:id="rId7"/>
              </a:rPr>
              <a:t>Jerry.power@marshall.usc.edu</a:t>
            </a:r>
            <a:r>
              <a:rPr b="1" lang="en-US" sz="1200">
                <a:solidFill>
                  <a:schemeClr val="dk1"/>
                </a:solidFill>
                <a:latin typeface="Calibri"/>
                <a:ea typeface="Calibri"/>
                <a:cs typeface="Calibri"/>
                <a:sym typeface="Calibri"/>
              </a:rPr>
              <a:t> or </a:t>
            </a:r>
            <a:r>
              <a:rPr b="1" lang="en-US" sz="1200" u="sng">
                <a:solidFill>
                  <a:schemeClr val="dk1"/>
                </a:solidFill>
                <a:latin typeface="Calibri"/>
                <a:ea typeface="Calibri"/>
                <a:cs typeface="Calibri"/>
                <a:sym typeface="Calibri"/>
              </a:rPr>
              <a:t>www.marshall.usc.edu/ctm</a:t>
            </a:r>
            <a:endParaRPr/>
          </a:p>
        </p:txBody>
      </p:sp>
      <p:sp>
        <p:nvSpPr>
          <p:cNvPr id="102" name="Google Shape;102;p9"/>
          <p:cNvSpPr txBox="1"/>
          <p:nvPr/>
        </p:nvSpPr>
        <p:spPr>
          <a:xfrm>
            <a:off x="362855" y="4759735"/>
            <a:ext cx="11219541" cy="4924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400">
                <a:solidFill>
                  <a:srgbClr val="7F7F7F"/>
                </a:solidFill>
                <a:latin typeface="Calibri"/>
                <a:ea typeface="Calibri"/>
                <a:cs typeface="Calibri"/>
                <a:sym typeface="Calibri"/>
              </a:rPr>
              <a:t>"</a:t>
            </a:r>
            <a:r>
              <a:rPr i="1" lang="en-US" sz="1200">
                <a:solidFill>
                  <a:srgbClr val="7F7F7F"/>
                </a:solidFill>
                <a:latin typeface="Calibri"/>
                <a:ea typeface="Calibri"/>
                <a:cs typeface="Calibri"/>
                <a:sym typeface="Calibri"/>
              </a:rPr>
              <a:t>What people think of as the moment of discovery is really the discovery of the question." - Jonas Salk</a:t>
            </a:r>
            <a:endParaRPr/>
          </a:p>
          <a:p>
            <a:pPr indent="0" lvl="0" marL="0" marR="0" rtl="0" algn="ctr">
              <a:spcBef>
                <a:spcPts val="0"/>
              </a:spcBef>
              <a:spcAft>
                <a:spcPts val="0"/>
              </a:spcAft>
              <a:buNone/>
            </a:pPr>
            <a:r>
              <a:rPr i="1" lang="en-US" sz="1200">
                <a:solidFill>
                  <a:srgbClr val="7F7F7F"/>
                </a:solidFill>
                <a:latin typeface="Calibri"/>
                <a:ea typeface="Calibri"/>
                <a:cs typeface="Calibri"/>
                <a:sym typeface="Calibri"/>
              </a:rPr>
              <a:t>"We thought that we had the answers, it was the questions we had wrong." - Bono</a:t>
            </a:r>
            <a:endParaRPr/>
          </a:p>
        </p:txBody>
      </p:sp>
      <p:sp>
        <p:nvSpPr>
          <p:cNvPr id="103" name="Google Shape;103;p9"/>
          <p:cNvSpPr txBox="1"/>
          <p:nvPr/>
        </p:nvSpPr>
        <p:spPr>
          <a:xfrm>
            <a:off x="350040" y="5328645"/>
            <a:ext cx="11245173"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CTM’s paramount objective is to create a collaborative environment that includes industry, academia, or other interested parties that provide a means to focus on the issues that serve to shape our future (opportunities and threats) from a business perspective.  </a:t>
            </a:r>
            <a:endParaRPr/>
          </a:p>
          <a:p>
            <a:pPr indent="0" lvl="0" marL="0" marR="0" rtl="0" algn="ctr">
              <a:spcBef>
                <a:spcPts val="0"/>
              </a:spcBef>
              <a:spcAft>
                <a:spcPts val="0"/>
              </a:spcAft>
              <a:buNone/>
            </a:pPr>
            <a:r>
              <a:rPr b="1" lang="en-US" sz="1200">
                <a:solidFill>
                  <a:schemeClr val="dk1"/>
                </a:solidFill>
                <a:latin typeface="Calibri"/>
                <a:ea typeface="Calibri"/>
                <a:cs typeface="Calibri"/>
                <a:sym typeface="Calibri"/>
              </a:rPr>
              <a:t>The rapid rate of technological evolution creates a growing number of disruptors that continually need to be assessed, considered,  and responded to.   </a:t>
            </a:r>
            <a:endParaRPr/>
          </a:p>
          <a:p>
            <a:pPr indent="0" lvl="0" marL="0" marR="0" rtl="0" algn="ctr">
              <a:spcBef>
                <a:spcPts val="0"/>
              </a:spcBef>
              <a:spcAft>
                <a:spcPts val="0"/>
              </a:spcAft>
              <a:buNone/>
            </a:pPr>
            <a:r>
              <a:rPr b="1" lang="en-US" sz="1200">
                <a:solidFill>
                  <a:schemeClr val="dk1"/>
                </a:solidFill>
                <a:latin typeface="Calibri"/>
                <a:ea typeface="Calibri"/>
                <a:cs typeface="Calibri"/>
                <a:sym typeface="Calibri"/>
              </a:rPr>
              <a:t>The CTM members work together to develop an understanding and to find pathways for forward action.</a:t>
            </a:r>
            <a:endParaRPr/>
          </a:p>
        </p:txBody>
      </p:sp>
      <p:sp>
        <p:nvSpPr>
          <p:cNvPr id="104" name="Google Shape;104;p9"/>
          <p:cNvSpPr txBox="1"/>
          <p:nvPr>
            <p:ph idx="12" type="sldNum"/>
          </p:nvPr>
        </p:nvSpPr>
        <p:spPr>
          <a:xfrm>
            <a:off x="11320335" y="6241344"/>
            <a:ext cx="731599"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300"/>
              <a:buFont typeface="Arial"/>
              <a:buNone/>
            </a:pPr>
            <a:fld id="{00000000-1234-1234-1234-123412341234}" type="slidenum">
              <a:rPr lang="en-US"/>
              <a:t>‹#›</a:t>
            </a:fld>
            <a:endParaRPr/>
          </a:p>
        </p:txBody>
      </p:sp>
      <p:sp>
        <p:nvSpPr>
          <p:cNvPr id="105" name="Google Shape;105;p9"/>
          <p:cNvSpPr txBox="1"/>
          <p:nvPr/>
        </p:nvSpPr>
        <p:spPr>
          <a:xfrm>
            <a:off x="7428723" y="738734"/>
            <a:ext cx="2484300" cy="411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US" sz="1800">
                <a:solidFill>
                  <a:srgbClr val="FFFFFF"/>
                </a:solidFill>
                <a:latin typeface="Calibri"/>
                <a:ea typeface="Calibri"/>
                <a:cs typeface="Calibri"/>
                <a:sym typeface="Calibri"/>
              </a:rPr>
              <a:t>Market Value</a:t>
            </a:r>
            <a:endParaRPr/>
          </a:p>
        </p:txBody>
      </p:sp>
      <p:sp>
        <p:nvSpPr>
          <p:cNvPr id="106" name="Google Shape;106;p9"/>
          <p:cNvSpPr txBox="1"/>
          <p:nvPr/>
        </p:nvSpPr>
        <p:spPr>
          <a:xfrm>
            <a:off x="7975443" y="6341556"/>
            <a:ext cx="3860800" cy="36512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200">
                <a:solidFill>
                  <a:srgbClr val="7F7F7F"/>
                </a:solidFill>
                <a:latin typeface="Calibri"/>
                <a:ea typeface="Calibri"/>
                <a:cs typeface="Calibri"/>
                <a:sym typeface="Calibri"/>
              </a:rPr>
              <a:t>I3.usc.edu    13</a:t>
            </a:r>
            <a:endParaRPr/>
          </a:p>
        </p:txBody>
      </p:sp>
      <p:sp>
        <p:nvSpPr>
          <p:cNvPr id="107" name="Google Shape;107;p9"/>
          <p:cNvSpPr/>
          <p:nvPr/>
        </p:nvSpPr>
        <p:spPr>
          <a:xfrm>
            <a:off x="7407854" y="905831"/>
            <a:ext cx="4200175" cy="3333089"/>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Image result for telus" id="108" name="Google Shape;108;p9"/>
          <p:cNvPicPr preferRelativeResize="0"/>
          <p:nvPr/>
        </p:nvPicPr>
        <p:blipFill rotWithShape="1">
          <a:blip r:embed="rId8">
            <a:alphaModFix/>
          </a:blip>
          <a:srcRect b="41320" l="0" r="0" t="39765"/>
          <a:stretch/>
        </p:blipFill>
        <p:spPr>
          <a:xfrm>
            <a:off x="9506817" y="3245212"/>
            <a:ext cx="1834626" cy="346991"/>
          </a:xfrm>
          <a:prstGeom prst="rect">
            <a:avLst/>
          </a:prstGeom>
          <a:noFill/>
          <a:ln>
            <a:noFill/>
          </a:ln>
        </p:spPr>
      </p:pic>
      <p:pic>
        <p:nvPicPr>
          <p:cNvPr descr="Image result for tds" id="109" name="Google Shape;109;p9"/>
          <p:cNvPicPr preferRelativeResize="0"/>
          <p:nvPr/>
        </p:nvPicPr>
        <p:blipFill rotWithShape="1">
          <a:blip r:embed="rId9">
            <a:alphaModFix/>
          </a:blip>
          <a:srcRect b="0" l="0" r="0" t="0"/>
          <a:stretch/>
        </p:blipFill>
        <p:spPr>
          <a:xfrm>
            <a:off x="9082408" y="3586133"/>
            <a:ext cx="700816" cy="480560"/>
          </a:xfrm>
          <a:prstGeom prst="rect">
            <a:avLst/>
          </a:prstGeom>
          <a:noFill/>
          <a:ln>
            <a:noFill/>
          </a:ln>
        </p:spPr>
      </p:pic>
      <p:pic>
        <p:nvPicPr>
          <p:cNvPr descr="Image result for 20th century fox" id="110" name="Google Shape;110;p9"/>
          <p:cNvPicPr preferRelativeResize="0"/>
          <p:nvPr/>
        </p:nvPicPr>
        <p:blipFill rotWithShape="1">
          <a:blip r:embed="rId10">
            <a:alphaModFix/>
          </a:blip>
          <a:srcRect b="0" l="0" r="0" t="0"/>
          <a:stretch/>
        </p:blipFill>
        <p:spPr>
          <a:xfrm>
            <a:off x="8873383" y="2550172"/>
            <a:ext cx="640483" cy="640483"/>
          </a:xfrm>
          <a:prstGeom prst="rect">
            <a:avLst/>
          </a:prstGeom>
          <a:noFill/>
          <a:ln>
            <a:noFill/>
          </a:ln>
        </p:spPr>
      </p:pic>
      <p:pic>
        <p:nvPicPr>
          <p:cNvPr descr="Image result for centurylink" id="111" name="Google Shape;111;p9"/>
          <p:cNvPicPr preferRelativeResize="0"/>
          <p:nvPr/>
        </p:nvPicPr>
        <p:blipFill rotWithShape="1">
          <a:blip r:embed="rId11">
            <a:alphaModFix/>
          </a:blip>
          <a:srcRect b="11311" l="0" r="0" t="18610"/>
          <a:stretch/>
        </p:blipFill>
        <p:spPr>
          <a:xfrm>
            <a:off x="7639261" y="3789498"/>
            <a:ext cx="1234122" cy="261435"/>
          </a:xfrm>
          <a:prstGeom prst="rect">
            <a:avLst/>
          </a:prstGeom>
          <a:noFill/>
          <a:ln>
            <a:noFill/>
          </a:ln>
        </p:spPr>
      </p:pic>
      <p:pic>
        <p:nvPicPr>
          <p:cNvPr descr="Image result for warner bros" id="112" name="Google Shape;112;p9"/>
          <p:cNvPicPr preferRelativeResize="0"/>
          <p:nvPr/>
        </p:nvPicPr>
        <p:blipFill rotWithShape="1">
          <a:blip r:embed="rId12">
            <a:alphaModFix/>
          </a:blip>
          <a:srcRect b="0" l="0" r="0" t="0"/>
          <a:stretch/>
        </p:blipFill>
        <p:spPr>
          <a:xfrm>
            <a:off x="10607852" y="2474632"/>
            <a:ext cx="843553" cy="80981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2" name="Shape 622"/>
        <p:cNvGrpSpPr/>
        <p:nvPr/>
      </p:nvGrpSpPr>
      <p:grpSpPr>
        <a:xfrm>
          <a:off x="0" y="0"/>
          <a:ext cx="0" cy="0"/>
          <a:chOff x="0" y="0"/>
          <a:chExt cx="0" cy="0"/>
        </a:xfrm>
      </p:grpSpPr>
      <p:sp>
        <p:nvSpPr>
          <p:cNvPr id="623" name="Google Shape;623;p27"/>
          <p:cNvSpPr/>
          <p:nvPr/>
        </p:nvSpPr>
        <p:spPr>
          <a:xfrm>
            <a:off x="6862291" y="3335081"/>
            <a:ext cx="5237018" cy="3154680"/>
          </a:xfrm>
          <a:custGeom>
            <a:rect b="b" l="l" r="r" t="t"/>
            <a:pathLst>
              <a:path extrusionOk="0" h="2733963" w="5237018">
                <a:moveTo>
                  <a:pt x="0" y="2687781"/>
                </a:moveTo>
                <a:lnTo>
                  <a:pt x="5237018" y="2687781"/>
                </a:lnTo>
                <a:cubicBezTo>
                  <a:pt x="5233939" y="1801090"/>
                  <a:pt x="5230861" y="914400"/>
                  <a:pt x="5227782" y="27709"/>
                </a:cubicBezTo>
                <a:lnTo>
                  <a:pt x="701963" y="0"/>
                </a:lnTo>
                <a:lnTo>
                  <a:pt x="18473" y="2096654"/>
                </a:lnTo>
                <a:lnTo>
                  <a:pt x="27709" y="2733963"/>
                </a:lnTo>
                <a:lnTo>
                  <a:pt x="27709" y="2733963"/>
                </a:lnTo>
                <a:lnTo>
                  <a:pt x="0" y="2687781"/>
                </a:lnTo>
                <a:close/>
              </a:path>
            </a:pathLst>
          </a:custGeom>
          <a:solidFill>
            <a:srgbClr val="FFF4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4" name="Google Shape;624;p27"/>
          <p:cNvSpPr/>
          <p:nvPr/>
        </p:nvSpPr>
        <p:spPr>
          <a:xfrm>
            <a:off x="4377987" y="184727"/>
            <a:ext cx="4479974" cy="4568466"/>
          </a:xfrm>
          <a:custGeom>
            <a:rect b="b" l="l" r="r" t="t"/>
            <a:pathLst>
              <a:path extrusionOk="0" h="3664813" w="4489181">
                <a:moveTo>
                  <a:pt x="0" y="0"/>
                </a:moveTo>
                <a:lnTo>
                  <a:pt x="4470400" y="27709"/>
                </a:lnTo>
                <a:cubicBezTo>
                  <a:pt x="4473479" y="868218"/>
                  <a:pt x="4486102" y="2824304"/>
                  <a:pt x="4489181" y="3664813"/>
                </a:cubicBezTo>
                <a:lnTo>
                  <a:pt x="56861" y="3617191"/>
                </a:lnTo>
                <a:cubicBezTo>
                  <a:pt x="53782" y="2779761"/>
                  <a:pt x="3079" y="837430"/>
                  <a:pt x="0" y="0"/>
                </a:cubicBezTo>
                <a:close/>
              </a:path>
            </a:pathLst>
          </a:custGeom>
          <a:solidFill>
            <a:srgbClr val="CCFF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5" name="Google Shape;625;p27"/>
          <p:cNvSpPr txBox="1"/>
          <p:nvPr>
            <p:ph type="title"/>
          </p:nvPr>
        </p:nvSpPr>
        <p:spPr>
          <a:xfrm>
            <a:off x="182632" y="434264"/>
            <a:ext cx="4391762" cy="51555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Healthcare Coordination Project</a:t>
            </a:r>
            <a:endParaRPr b="1" sz="2400">
              <a:solidFill>
                <a:srgbClr val="C00000"/>
              </a:solidFill>
              <a:latin typeface="Calibri"/>
              <a:ea typeface="Calibri"/>
              <a:cs typeface="Calibri"/>
              <a:sym typeface="Calibri"/>
            </a:endParaRPr>
          </a:p>
        </p:txBody>
      </p:sp>
      <p:sp>
        <p:nvSpPr>
          <p:cNvPr id="626" name="Google Shape;626;p27"/>
          <p:cNvSpPr txBox="1"/>
          <p:nvPr/>
        </p:nvSpPr>
        <p:spPr>
          <a:xfrm>
            <a:off x="209003" y="4126578"/>
            <a:ext cx="1674661" cy="258532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Pill mgmt., pulse monitoring🡺</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Sensor and video conferencing🡺</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Bureau of Street Services Logo" id="627" name="Google Shape;627;p27"/>
          <p:cNvPicPr preferRelativeResize="0"/>
          <p:nvPr/>
        </p:nvPicPr>
        <p:blipFill rotWithShape="1">
          <a:blip r:embed="rId3">
            <a:alphaModFix/>
          </a:blip>
          <a:srcRect b="0" l="0" r="0" t="0"/>
          <a:stretch/>
        </p:blipFill>
        <p:spPr>
          <a:xfrm>
            <a:off x="7529513" y="1429784"/>
            <a:ext cx="150013" cy="93835"/>
          </a:xfrm>
          <a:prstGeom prst="rect">
            <a:avLst/>
          </a:prstGeom>
          <a:noFill/>
          <a:ln>
            <a:noFill/>
          </a:ln>
        </p:spPr>
      </p:pic>
      <p:pic>
        <p:nvPicPr>
          <p:cNvPr id="628" name="Google Shape;628;p27"/>
          <p:cNvPicPr preferRelativeResize="0"/>
          <p:nvPr/>
        </p:nvPicPr>
        <p:blipFill rotWithShape="1">
          <a:blip r:embed="rId4">
            <a:alphaModFix/>
          </a:blip>
          <a:srcRect b="0" l="0" r="0" t="0"/>
          <a:stretch/>
        </p:blipFill>
        <p:spPr>
          <a:xfrm>
            <a:off x="1731246" y="4160932"/>
            <a:ext cx="1597552" cy="1213379"/>
          </a:xfrm>
          <a:prstGeom prst="rect">
            <a:avLst/>
          </a:prstGeom>
          <a:noFill/>
          <a:ln>
            <a:noFill/>
          </a:ln>
        </p:spPr>
      </p:pic>
      <p:pic>
        <p:nvPicPr>
          <p:cNvPr id="629" name="Google Shape;629;p27"/>
          <p:cNvPicPr preferRelativeResize="0"/>
          <p:nvPr/>
        </p:nvPicPr>
        <p:blipFill rotWithShape="1">
          <a:blip r:embed="rId5">
            <a:alphaModFix/>
          </a:blip>
          <a:srcRect b="0" l="0" r="0" t="0"/>
          <a:stretch/>
        </p:blipFill>
        <p:spPr>
          <a:xfrm>
            <a:off x="1696756" y="5479712"/>
            <a:ext cx="1642723" cy="1232042"/>
          </a:xfrm>
          <a:prstGeom prst="rect">
            <a:avLst/>
          </a:prstGeom>
          <a:noFill/>
          <a:ln>
            <a:noFill/>
          </a:ln>
        </p:spPr>
      </p:pic>
      <p:pic>
        <p:nvPicPr>
          <p:cNvPr id="630" name="Google Shape;630;p27"/>
          <p:cNvPicPr preferRelativeResize="0"/>
          <p:nvPr/>
        </p:nvPicPr>
        <p:blipFill rotWithShape="1">
          <a:blip r:embed="rId6">
            <a:alphaModFix/>
          </a:blip>
          <a:srcRect b="0" l="0" r="0" t="0"/>
          <a:stretch/>
        </p:blipFill>
        <p:spPr>
          <a:xfrm>
            <a:off x="3238834" y="4262665"/>
            <a:ext cx="1499641" cy="1009914"/>
          </a:xfrm>
          <a:prstGeom prst="rect">
            <a:avLst/>
          </a:prstGeom>
          <a:noFill/>
          <a:ln>
            <a:noFill/>
          </a:ln>
        </p:spPr>
      </p:pic>
      <p:pic>
        <p:nvPicPr>
          <p:cNvPr id="631" name="Google Shape;631;p27"/>
          <p:cNvPicPr preferRelativeResize="0"/>
          <p:nvPr/>
        </p:nvPicPr>
        <p:blipFill rotWithShape="1">
          <a:blip r:embed="rId7">
            <a:alphaModFix/>
          </a:blip>
          <a:srcRect b="0" l="0" r="0" t="0"/>
          <a:stretch/>
        </p:blipFill>
        <p:spPr>
          <a:xfrm>
            <a:off x="3529234" y="5536168"/>
            <a:ext cx="1604556" cy="1073882"/>
          </a:xfrm>
          <a:prstGeom prst="rect">
            <a:avLst/>
          </a:prstGeom>
          <a:noFill/>
          <a:ln>
            <a:noFill/>
          </a:ln>
        </p:spPr>
      </p:pic>
      <p:pic>
        <p:nvPicPr>
          <p:cNvPr id="632" name="Google Shape;632;p27"/>
          <p:cNvPicPr preferRelativeResize="0"/>
          <p:nvPr/>
        </p:nvPicPr>
        <p:blipFill rotWithShape="1">
          <a:blip r:embed="rId8">
            <a:alphaModFix/>
          </a:blip>
          <a:srcRect b="0" l="6470" r="5361" t="8632"/>
          <a:stretch/>
        </p:blipFill>
        <p:spPr>
          <a:xfrm rot="5400000">
            <a:off x="4453785" y="1137933"/>
            <a:ext cx="1271796" cy="885791"/>
          </a:xfrm>
          <a:prstGeom prst="rect">
            <a:avLst/>
          </a:prstGeom>
          <a:noFill/>
          <a:ln>
            <a:noFill/>
          </a:ln>
        </p:spPr>
      </p:pic>
      <p:sp>
        <p:nvSpPr>
          <p:cNvPr id="633" name="Google Shape;633;p27"/>
          <p:cNvSpPr txBox="1"/>
          <p:nvPr/>
        </p:nvSpPr>
        <p:spPr>
          <a:xfrm rot="-5400000">
            <a:off x="4569998" y="1304689"/>
            <a:ext cx="1081371"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Tablet/video conference</a:t>
            </a:r>
            <a:endParaRPr/>
          </a:p>
        </p:txBody>
      </p:sp>
      <p:pic>
        <p:nvPicPr>
          <p:cNvPr id="634" name="Google Shape;634;p27"/>
          <p:cNvPicPr preferRelativeResize="0"/>
          <p:nvPr/>
        </p:nvPicPr>
        <p:blipFill rotWithShape="1">
          <a:blip r:embed="rId9">
            <a:alphaModFix/>
          </a:blip>
          <a:srcRect b="0" l="0" r="0" t="0"/>
          <a:stretch/>
        </p:blipFill>
        <p:spPr>
          <a:xfrm>
            <a:off x="6029003" y="395607"/>
            <a:ext cx="2005369" cy="690181"/>
          </a:xfrm>
          <a:prstGeom prst="rect">
            <a:avLst/>
          </a:prstGeom>
          <a:noFill/>
          <a:ln>
            <a:noFill/>
          </a:ln>
        </p:spPr>
      </p:pic>
      <p:pic>
        <p:nvPicPr>
          <p:cNvPr id="635" name="Google Shape;635;p27"/>
          <p:cNvPicPr preferRelativeResize="0"/>
          <p:nvPr/>
        </p:nvPicPr>
        <p:blipFill rotWithShape="1">
          <a:blip r:embed="rId10">
            <a:alphaModFix/>
          </a:blip>
          <a:srcRect b="0" l="0" r="0" t="0"/>
          <a:stretch/>
        </p:blipFill>
        <p:spPr>
          <a:xfrm>
            <a:off x="7261018" y="991190"/>
            <a:ext cx="1137702" cy="1137702"/>
          </a:xfrm>
          <a:prstGeom prst="rect">
            <a:avLst/>
          </a:prstGeom>
          <a:noFill/>
          <a:ln>
            <a:noFill/>
          </a:ln>
        </p:spPr>
      </p:pic>
      <p:pic>
        <p:nvPicPr>
          <p:cNvPr id="636" name="Google Shape;636;p27"/>
          <p:cNvPicPr preferRelativeResize="0"/>
          <p:nvPr/>
        </p:nvPicPr>
        <p:blipFill rotWithShape="1">
          <a:blip r:embed="rId11">
            <a:alphaModFix/>
          </a:blip>
          <a:srcRect b="0" l="0" r="0" t="0"/>
          <a:stretch/>
        </p:blipFill>
        <p:spPr>
          <a:xfrm flipH="1">
            <a:off x="5936553" y="1059283"/>
            <a:ext cx="566857" cy="1123407"/>
          </a:xfrm>
          <a:prstGeom prst="rect">
            <a:avLst/>
          </a:prstGeom>
          <a:noFill/>
          <a:ln>
            <a:noFill/>
          </a:ln>
        </p:spPr>
      </p:pic>
      <p:cxnSp>
        <p:nvCxnSpPr>
          <p:cNvPr id="637" name="Google Shape;637;p27"/>
          <p:cNvCxnSpPr/>
          <p:nvPr/>
        </p:nvCxnSpPr>
        <p:spPr>
          <a:xfrm flipH="1" rot="10800000">
            <a:off x="5150635" y="2333002"/>
            <a:ext cx="7658" cy="645927"/>
          </a:xfrm>
          <a:prstGeom prst="straightConnector1">
            <a:avLst/>
          </a:prstGeom>
          <a:noFill/>
          <a:ln cap="flat" cmpd="sng" w="38100">
            <a:solidFill>
              <a:schemeClr val="dk1"/>
            </a:solidFill>
            <a:prstDash val="solid"/>
            <a:round/>
            <a:headEnd len="med" w="med" type="triangle"/>
            <a:tailEnd len="med" w="med" type="triangle"/>
          </a:ln>
        </p:spPr>
      </p:cxnSp>
      <p:cxnSp>
        <p:nvCxnSpPr>
          <p:cNvPr id="638" name="Google Shape;638;p27"/>
          <p:cNvCxnSpPr/>
          <p:nvPr/>
        </p:nvCxnSpPr>
        <p:spPr>
          <a:xfrm flipH="1" rot="10800000">
            <a:off x="6398794" y="2333002"/>
            <a:ext cx="7658" cy="645927"/>
          </a:xfrm>
          <a:prstGeom prst="straightConnector1">
            <a:avLst/>
          </a:prstGeom>
          <a:noFill/>
          <a:ln cap="flat" cmpd="sng" w="38100">
            <a:solidFill>
              <a:schemeClr val="dk1"/>
            </a:solidFill>
            <a:prstDash val="solid"/>
            <a:round/>
            <a:headEnd len="med" w="med" type="triangle"/>
            <a:tailEnd len="med" w="med" type="triangle"/>
          </a:ln>
        </p:spPr>
      </p:cxnSp>
      <p:cxnSp>
        <p:nvCxnSpPr>
          <p:cNvPr id="639" name="Google Shape;639;p27"/>
          <p:cNvCxnSpPr/>
          <p:nvPr/>
        </p:nvCxnSpPr>
        <p:spPr>
          <a:xfrm flipH="1" rot="10800000">
            <a:off x="5607585" y="3331577"/>
            <a:ext cx="2751" cy="251445"/>
          </a:xfrm>
          <a:prstGeom prst="straightConnector1">
            <a:avLst/>
          </a:prstGeom>
          <a:noFill/>
          <a:ln cap="flat" cmpd="sng" w="38100">
            <a:solidFill>
              <a:schemeClr val="dk1"/>
            </a:solidFill>
            <a:prstDash val="solid"/>
            <a:round/>
            <a:headEnd len="med" w="med" type="triangle"/>
            <a:tailEnd len="sm" w="sm" type="none"/>
          </a:ln>
        </p:spPr>
      </p:cxnSp>
      <p:cxnSp>
        <p:nvCxnSpPr>
          <p:cNvPr id="640" name="Google Shape;640;p27"/>
          <p:cNvCxnSpPr/>
          <p:nvPr/>
        </p:nvCxnSpPr>
        <p:spPr>
          <a:xfrm flipH="1" rot="10800000">
            <a:off x="6448100" y="3347419"/>
            <a:ext cx="7658" cy="645927"/>
          </a:xfrm>
          <a:prstGeom prst="straightConnector1">
            <a:avLst/>
          </a:prstGeom>
          <a:noFill/>
          <a:ln cap="flat" cmpd="sng" w="38100">
            <a:solidFill>
              <a:schemeClr val="dk1"/>
            </a:solidFill>
            <a:prstDash val="solid"/>
            <a:round/>
            <a:headEnd len="sm" w="sm" type="none"/>
            <a:tailEnd len="med" w="med" type="triangle"/>
          </a:ln>
        </p:spPr>
      </p:cxnSp>
      <p:sp>
        <p:nvSpPr>
          <p:cNvPr id="641" name="Google Shape;641;p27"/>
          <p:cNvSpPr/>
          <p:nvPr/>
        </p:nvSpPr>
        <p:spPr>
          <a:xfrm>
            <a:off x="16702767" y="8978321"/>
            <a:ext cx="575986" cy="721214"/>
          </a:xfrm>
          <a:prstGeom prst="rect">
            <a:avLst/>
          </a:prstGeom>
          <a:solidFill>
            <a:srgbClr val="FFF4CC"/>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Report Generator</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Alert Monitoring</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History Logs</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Research Base</a:t>
            </a:r>
            <a:endParaRPr/>
          </a:p>
        </p:txBody>
      </p:sp>
      <p:pic>
        <p:nvPicPr>
          <p:cNvPr descr="Image result for emergency medical services" id="642" name="Google Shape;642;p27"/>
          <p:cNvPicPr preferRelativeResize="0"/>
          <p:nvPr/>
        </p:nvPicPr>
        <p:blipFill rotWithShape="1">
          <a:blip r:embed="rId12">
            <a:alphaModFix/>
          </a:blip>
          <a:srcRect b="0" l="0" r="0" t="0"/>
          <a:stretch/>
        </p:blipFill>
        <p:spPr>
          <a:xfrm>
            <a:off x="10539847" y="3963239"/>
            <a:ext cx="1417700" cy="850620"/>
          </a:xfrm>
          <a:prstGeom prst="rect">
            <a:avLst/>
          </a:prstGeom>
          <a:noFill/>
          <a:ln>
            <a:noFill/>
          </a:ln>
        </p:spPr>
      </p:pic>
      <p:pic>
        <p:nvPicPr>
          <p:cNvPr descr="Image result for relatives" id="643" name="Google Shape;643;p27"/>
          <p:cNvPicPr preferRelativeResize="0"/>
          <p:nvPr/>
        </p:nvPicPr>
        <p:blipFill rotWithShape="1">
          <a:blip r:embed="rId13">
            <a:alphaModFix/>
          </a:blip>
          <a:srcRect b="0" l="0" r="0" t="0"/>
          <a:stretch/>
        </p:blipFill>
        <p:spPr>
          <a:xfrm flipH="1">
            <a:off x="10748137" y="1458593"/>
            <a:ext cx="1216462" cy="1231668"/>
          </a:xfrm>
          <a:prstGeom prst="rect">
            <a:avLst/>
          </a:prstGeom>
          <a:noFill/>
          <a:ln>
            <a:noFill/>
          </a:ln>
        </p:spPr>
      </p:pic>
      <p:pic>
        <p:nvPicPr>
          <p:cNvPr descr="Image result for social services" id="644" name="Google Shape;644;p27"/>
          <p:cNvPicPr preferRelativeResize="0"/>
          <p:nvPr/>
        </p:nvPicPr>
        <p:blipFill rotWithShape="1">
          <a:blip r:embed="rId14">
            <a:alphaModFix/>
          </a:blip>
          <a:srcRect b="0" l="0" r="0" t="0"/>
          <a:stretch/>
        </p:blipFill>
        <p:spPr>
          <a:xfrm>
            <a:off x="9321071" y="227736"/>
            <a:ext cx="1034497" cy="1457037"/>
          </a:xfrm>
          <a:prstGeom prst="rect">
            <a:avLst/>
          </a:prstGeom>
          <a:noFill/>
          <a:ln>
            <a:noFill/>
          </a:ln>
        </p:spPr>
      </p:pic>
      <p:pic>
        <p:nvPicPr>
          <p:cNvPr descr="Image result for meals on wheels" id="645" name="Google Shape;645;p27"/>
          <p:cNvPicPr preferRelativeResize="0"/>
          <p:nvPr/>
        </p:nvPicPr>
        <p:blipFill rotWithShape="1">
          <a:blip r:embed="rId15">
            <a:alphaModFix/>
          </a:blip>
          <a:srcRect b="0" l="0" r="0" t="0"/>
          <a:stretch/>
        </p:blipFill>
        <p:spPr>
          <a:xfrm>
            <a:off x="9417168" y="2025082"/>
            <a:ext cx="1402102" cy="927840"/>
          </a:xfrm>
          <a:prstGeom prst="rect">
            <a:avLst/>
          </a:prstGeom>
          <a:noFill/>
          <a:ln>
            <a:noFill/>
          </a:ln>
        </p:spPr>
      </p:pic>
      <p:sp>
        <p:nvSpPr>
          <p:cNvPr id="646" name="Google Shape;646;p27"/>
          <p:cNvSpPr/>
          <p:nvPr/>
        </p:nvSpPr>
        <p:spPr>
          <a:xfrm>
            <a:off x="5281569" y="3550153"/>
            <a:ext cx="1823099" cy="1041222"/>
          </a:xfrm>
          <a:prstGeom prst="rect">
            <a:avLst/>
          </a:prstGeom>
          <a:solidFill>
            <a:schemeClr val="lt1"/>
          </a:solidFill>
          <a:ln cap="flat" cmpd="sng" w="25400">
            <a:solidFill>
              <a:srgbClr val="CB2027"/>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Consumer AI Based</a:t>
            </a:r>
            <a:endParaRPr/>
          </a:p>
          <a:p>
            <a:pPr indent="0" lvl="0" marL="0" marR="0" rtl="0" algn="ctr">
              <a:spcBef>
                <a:spcPts val="0"/>
              </a:spcBef>
              <a:spcAft>
                <a:spcPts val="0"/>
              </a:spcAft>
              <a:buNone/>
            </a:pPr>
            <a:r>
              <a:rPr b="1" lang="en-US" sz="1600">
                <a:solidFill>
                  <a:schemeClr val="dk1"/>
                </a:solidFill>
                <a:latin typeface="Calibri"/>
                <a:ea typeface="Calibri"/>
                <a:cs typeface="Calibri"/>
                <a:sym typeface="Calibri"/>
              </a:rPr>
              <a:t>Report Generator</a:t>
            </a:r>
            <a:endParaRPr/>
          </a:p>
          <a:p>
            <a:pPr indent="0" lvl="0" marL="0" marR="0" rtl="0" algn="ctr">
              <a:spcBef>
                <a:spcPts val="0"/>
              </a:spcBef>
              <a:spcAft>
                <a:spcPts val="0"/>
              </a:spcAft>
              <a:buNone/>
            </a:pPr>
            <a:r>
              <a:rPr b="1" lang="en-US" sz="1600">
                <a:solidFill>
                  <a:schemeClr val="dk1"/>
                </a:solidFill>
                <a:latin typeface="Calibri"/>
                <a:ea typeface="Calibri"/>
                <a:cs typeface="Calibri"/>
                <a:sym typeface="Calibri"/>
              </a:rPr>
              <a:t>Alert Monitoring</a:t>
            </a:r>
            <a:endParaRPr/>
          </a:p>
          <a:p>
            <a:pPr indent="0" lvl="0" marL="0" marR="0" rtl="0" algn="ctr">
              <a:spcBef>
                <a:spcPts val="0"/>
              </a:spcBef>
              <a:spcAft>
                <a:spcPts val="0"/>
              </a:spcAft>
              <a:buNone/>
            </a:pPr>
            <a:r>
              <a:rPr b="1" lang="en-US" sz="1600">
                <a:solidFill>
                  <a:schemeClr val="dk1"/>
                </a:solidFill>
                <a:latin typeface="Calibri"/>
                <a:ea typeface="Calibri"/>
                <a:cs typeface="Calibri"/>
                <a:sym typeface="Calibri"/>
              </a:rPr>
              <a:t>Research Programs</a:t>
            </a:r>
            <a:endParaRPr b="1" sz="1600">
              <a:solidFill>
                <a:schemeClr val="dk1"/>
              </a:solidFill>
              <a:latin typeface="Calibri"/>
              <a:ea typeface="Calibri"/>
              <a:cs typeface="Calibri"/>
              <a:sym typeface="Calibri"/>
            </a:endParaRPr>
          </a:p>
        </p:txBody>
      </p:sp>
      <p:sp>
        <p:nvSpPr>
          <p:cNvPr id="647" name="Google Shape;647;p27"/>
          <p:cNvSpPr txBox="1"/>
          <p:nvPr/>
        </p:nvSpPr>
        <p:spPr>
          <a:xfrm>
            <a:off x="9475397" y="6371925"/>
            <a:ext cx="3860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Arial"/>
                <a:ea typeface="Arial"/>
                <a:cs typeface="Arial"/>
                <a:sym typeface="Arial"/>
              </a:rPr>
              <a:t>I3.usc.edu     23</a:t>
            </a:r>
            <a:endParaRPr/>
          </a:p>
        </p:txBody>
      </p:sp>
      <p:cxnSp>
        <p:nvCxnSpPr>
          <p:cNvPr id="648" name="Google Shape;648;p27"/>
          <p:cNvCxnSpPr/>
          <p:nvPr/>
        </p:nvCxnSpPr>
        <p:spPr>
          <a:xfrm>
            <a:off x="0" y="897319"/>
            <a:ext cx="4132632" cy="0"/>
          </a:xfrm>
          <a:prstGeom prst="straightConnector1">
            <a:avLst/>
          </a:prstGeom>
          <a:noFill/>
          <a:ln cap="flat" cmpd="sng" w="9525">
            <a:solidFill>
              <a:srgbClr val="98161A"/>
            </a:solidFill>
            <a:prstDash val="solid"/>
            <a:round/>
            <a:headEnd len="sm" w="sm" type="none"/>
            <a:tailEnd len="sm" w="sm" type="none"/>
          </a:ln>
        </p:spPr>
      </p:cxnSp>
      <p:sp>
        <p:nvSpPr>
          <p:cNvPr id="649" name="Google Shape;649;p27"/>
          <p:cNvSpPr txBox="1"/>
          <p:nvPr/>
        </p:nvSpPr>
        <p:spPr>
          <a:xfrm>
            <a:off x="1" y="0"/>
            <a:ext cx="3051018" cy="398352"/>
          </a:xfrm>
          <a:prstGeom prst="rect">
            <a:avLst/>
          </a:prstGeom>
          <a:solidFill>
            <a:srgbClr val="D8D8D8"/>
          </a:solid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Potential Application Concept:</a:t>
            </a:r>
            <a:endParaRPr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t/>
            </a:r>
            <a:endParaRPr b="1" sz="2400">
              <a:solidFill>
                <a:srgbClr val="980000"/>
              </a:solidFill>
              <a:latin typeface="Arial"/>
              <a:ea typeface="Arial"/>
              <a:cs typeface="Arial"/>
              <a:sym typeface="Arial"/>
            </a:endParaRPr>
          </a:p>
        </p:txBody>
      </p:sp>
      <p:sp>
        <p:nvSpPr>
          <p:cNvPr id="650" name="Google Shape;650;p27"/>
          <p:cNvSpPr txBox="1"/>
          <p:nvPr/>
        </p:nvSpPr>
        <p:spPr>
          <a:xfrm>
            <a:off x="5020561" y="3006184"/>
            <a:ext cx="3347200" cy="307777"/>
          </a:xfrm>
          <a:prstGeom prst="rect">
            <a:avLst/>
          </a:prstGeom>
          <a:noFill/>
          <a:ln cap="flat" cmpd="sng" w="381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I3 IOT </a:t>
            </a:r>
            <a:endParaRPr sz="1400">
              <a:solidFill>
                <a:schemeClr val="dk1"/>
              </a:solidFill>
              <a:latin typeface="Calibri"/>
              <a:ea typeface="Calibri"/>
              <a:cs typeface="Calibri"/>
              <a:sym typeface="Calibri"/>
            </a:endParaRPr>
          </a:p>
        </p:txBody>
      </p:sp>
      <p:cxnSp>
        <p:nvCxnSpPr>
          <p:cNvPr id="651" name="Google Shape;651;p27"/>
          <p:cNvCxnSpPr/>
          <p:nvPr/>
        </p:nvCxnSpPr>
        <p:spPr>
          <a:xfrm flipH="1" rot="10800000">
            <a:off x="7905297" y="2328705"/>
            <a:ext cx="7658" cy="645927"/>
          </a:xfrm>
          <a:prstGeom prst="straightConnector1">
            <a:avLst/>
          </a:prstGeom>
          <a:noFill/>
          <a:ln cap="flat" cmpd="sng" w="38100">
            <a:solidFill>
              <a:schemeClr val="dk1"/>
            </a:solidFill>
            <a:prstDash val="solid"/>
            <a:round/>
            <a:headEnd len="med" w="med" type="triangle"/>
            <a:tailEnd len="med" w="med" type="triangle"/>
          </a:ln>
        </p:spPr>
      </p:cxnSp>
      <p:cxnSp>
        <p:nvCxnSpPr>
          <p:cNvPr id="652" name="Google Shape;652;p27"/>
          <p:cNvCxnSpPr>
            <a:stCxn id="650" idx="3"/>
            <a:endCxn id="644" idx="1"/>
          </p:cNvCxnSpPr>
          <p:nvPr/>
        </p:nvCxnSpPr>
        <p:spPr>
          <a:xfrm flipH="1" rot="10800000">
            <a:off x="8367761" y="956272"/>
            <a:ext cx="953400" cy="2203800"/>
          </a:xfrm>
          <a:prstGeom prst="straightConnector1">
            <a:avLst/>
          </a:prstGeom>
          <a:noFill/>
          <a:ln cap="flat" cmpd="sng" w="38100">
            <a:solidFill>
              <a:schemeClr val="dk1"/>
            </a:solidFill>
            <a:prstDash val="solid"/>
            <a:round/>
            <a:headEnd len="med" w="med" type="triangle"/>
            <a:tailEnd len="med" w="med" type="triangle"/>
          </a:ln>
        </p:spPr>
      </p:cxnSp>
      <p:cxnSp>
        <p:nvCxnSpPr>
          <p:cNvPr id="653" name="Google Shape;653;p27"/>
          <p:cNvCxnSpPr>
            <a:stCxn id="650" idx="3"/>
          </p:cNvCxnSpPr>
          <p:nvPr/>
        </p:nvCxnSpPr>
        <p:spPr>
          <a:xfrm>
            <a:off x="8367761" y="3160072"/>
            <a:ext cx="1506600" cy="2553900"/>
          </a:xfrm>
          <a:prstGeom prst="straightConnector1">
            <a:avLst/>
          </a:prstGeom>
          <a:noFill/>
          <a:ln cap="flat" cmpd="sng" w="38100">
            <a:solidFill>
              <a:schemeClr val="dk1"/>
            </a:solidFill>
            <a:prstDash val="solid"/>
            <a:round/>
            <a:headEnd len="med" w="med" type="triangle"/>
            <a:tailEnd len="med" w="med" type="triangle"/>
          </a:ln>
        </p:spPr>
      </p:cxnSp>
      <p:cxnSp>
        <p:nvCxnSpPr>
          <p:cNvPr id="654" name="Google Shape;654;p27"/>
          <p:cNvCxnSpPr>
            <a:stCxn id="650" idx="3"/>
            <a:endCxn id="645" idx="1"/>
          </p:cNvCxnSpPr>
          <p:nvPr/>
        </p:nvCxnSpPr>
        <p:spPr>
          <a:xfrm flipH="1" rot="10800000">
            <a:off x="8367761" y="2488972"/>
            <a:ext cx="1049400" cy="671100"/>
          </a:xfrm>
          <a:prstGeom prst="straightConnector1">
            <a:avLst/>
          </a:prstGeom>
          <a:noFill/>
          <a:ln cap="flat" cmpd="sng" w="38100">
            <a:solidFill>
              <a:schemeClr val="dk1"/>
            </a:solidFill>
            <a:prstDash val="solid"/>
            <a:round/>
            <a:headEnd len="med" w="med" type="triangle"/>
            <a:tailEnd len="med" w="med" type="triangle"/>
          </a:ln>
        </p:spPr>
      </p:cxnSp>
      <p:cxnSp>
        <p:nvCxnSpPr>
          <p:cNvPr id="655" name="Google Shape;655;p27"/>
          <p:cNvCxnSpPr/>
          <p:nvPr/>
        </p:nvCxnSpPr>
        <p:spPr>
          <a:xfrm flipH="1" rot="10800000">
            <a:off x="7699390" y="3375370"/>
            <a:ext cx="2788" cy="1961198"/>
          </a:xfrm>
          <a:prstGeom prst="straightConnector1">
            <a:avLst/>
          </a:prstGeom>
          <a:noFill/>
          <a:ln cap="flat" cmpd="sng" w="38100">
            <a:solidFill>
              <a:schemeClr val="dk1"/>
            </a:solidFill>
            <a:prstDash val="solid"/>
            <a:round/>
            <a:headEnd len="med" w="med" type="triangle"/>
            <a:tailEnd len="sm" w="sm" type="none"/>
          </a:ln>
        </p:spPr>
      </p:cxnSp>
      <p:cxnSp>
        <p:nvCxnSpPr>
          <p:cNvPr id="656" name="Google Shape;656;p27"/>
          <p:cNvCxnSpPr/>
          <p:nvPr/>
        </p:nvCxnSpPr>
        <p:spPr>
          <a:xfrm rot="10800000">
            <a:off x="8162122" y="3285193"/>
            <a:ext cx="26364" cy="2030647"/>
          </a:xfrm>
          <a:prstGeom prst="straightConnector1">
            <a:avLst/>
          </a:prstGeom>
          <a:noFill/>
          <a:ln cap="flat" cmpd="sng" w="38100">
            <a:solidFill>
              <a:schemeClr val="dk1"/>
            </a:solidFill>
            <a:prstDash val="solid"/>
            <a:round/>
            <a:headEnd len="sm" w="sm" type="none"/>
            <a:tailEnd len="med" w="med" type="triangle"/>
          </a:ln>
        </p:spPr>
      </p:cxnSp>
      <p:sp>
        <p:nvSpPr>
          <p:cNvPr id="657" name="Google Shape;657;p27"/>
          <p:cNvSpPr/>
          <p:nvPr/>
        </p:nvSpPr>
        <p:spPr>
          <a:xfrm>
            <a:off x="7161113" y="5351896"/>
            <a:ext cx="1823099" cy="1041222"/>
          </a:xfrm>
          <a:prstGeom prst="rect">
            <a:avLst/>
          </a:prstGeom>
          <a:solidFill>
            <a:schemeClr val="lt1"/>
          </a:solidFill>
          <a:ln cap="flat" cmpd="sng" w="25400">
            <a:solidFill>
              <a:srgbClr val="CB2027"/>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HIPAA AI Based</a:t>
            </a:r>
            <a:endParaRPr/>
          </a:p>
          <a:p>
            <a:pPr indent="0" lvl="0" marL="0" marR="0" rtl="0" algn="ctr">
              <a:spcBef>
                <a:spcPts val="0"/>
              </a:spcBef>
              <a:spcAft>
                <a:spcPts val="0"/>
              </a:spcAft>
              <a:buNone/>
            </a:pPr>
            <a:r>
              <a:rPr b="1" lang="en-US" sz="1600">
                <a:solidFill>
                  <a:schemeClr val="dk1"/>
                </a:solidFill>
                <a:latin typeface="Calibri"/>
                <a:ea typeface="Calibri"/>
                <a:cs typeface="Calibri"/>
                <a:sym typeface="Calibri"/>
              </a:rPr>
              <a:t>Report Generator</a:t>
            </a:r>
            <a:endParaRPr/>
          </a:p>
          <a:p>
            <a:pPr indent="0" lvl="0" marL="0" marR="0" rtl="0" algn="ctr">
              <a:spcBef>
                <a:spcPts val="0"/>
              </a:spcBef>
              <a:spcAft>
                <a:spcPts val="0"/>
              </a:spcAft>
              <a:buNone/>
            </a:pPr>
            <a:r>
              <a:rPr b="1" lang="en-US" sz="1600">
                <a:solidFill>
                  <a:schemeClr val="dk1"/>
                </a:solidFill>
                <a:latin typeface="Calibri"/>
                <a:ea typeface="Calibri"/>
                <a:cs typeface="Calibri"/>
                <a:sym typeface="Calibri"/>
              </a:rPr>
              <a:t>Alert Monitoring</a:t>
            </a:r>
            <a:endParaRPr/>
          </a:p>
          <a:p>
            <a:pPr indent="0" lvl="0" marL="0" marR="0" rtl="0" algn="ctr">
              <a:spcBef>
                <a:spcPts val="0"/>
              </a:spcBef>
              <a:spcAft>
                <a:spcPts val="0"/>
              </a:spcAft>
              <a:buNone/>
            </a:pPr>
            <a:r>
              <a:rPr b="1" lang="en-US" sz="1600">
                <a:solidFill>
                  <a:schemeClr val="dk1"/>
                </a:solidFill>
                <a:latin typeface="Calibri"/>
                <a:ea typeface="Calibri"/>
                <a:cs typeface="Calibri"/>
                <a:sym typeface="Calibri"/>
              </a:rPr>
              <a:t>Research Programs</a:t>
            </a:r>
            <a:endParaRPr b="1" sz="1600">
              <a:solidFill>
                <a:schemeClr val="dk1"/>
              </a:solidFill>
              <a:latin typeface="Calibri"/>
              <a:ea typeface="Calibri"/>
              <a:cs typeface="Calibri"/>
              <a:sym typeface="Calibri"/>
            </a:endParaRPr>
          </a:p>
        </p:txBody>
      </p:sp>
      <p:pic>
        <p:nvPicPr>
          <p:cNvPr descr="Image result for doctor" id="658" name="Google Shape;658;p27"/>
          <p:cNvPicPr preferRelativeResize="0"/>
          <p:nvPr/>
        </p:nvPicPr>
        <p:blipFill rotWithShape="1">
          <a:blip r:embed="rId16">
            <a:alphaModFix/>
          </a:blip>
          <a:srcRect b="0" l="0" r="0" t="0"/>
          <a:stretch/>
        </p:blipFill>
        <p:spPr>
          <a:xfrm>
            <a:off x="9797502" y="4685593"/>
            <a:ext cx="978018" cy="1266357"/>
          </a:xfrm>
          <a:prstGeom prst="rect">
            <a:avLst/>
          </a:prstGeom>
          <a:noFill/>
          <a:ln>
            <a:noFill/>
          </a:ln>
        </p:spPr>
      </p:pic>
      <p:pic>
        <p:nvPicPr>
          <p:cNvPr id="659" name="Google Shape;659;p27"/>
          <p:cNvPicPr preferRelativeResize="0"/>
          <p:nvPr/>
        </p:nvPicPr>
        <p:blipFill rotWithShape="1">
          <a:blip r:embed="rId17">
            <a:alphaModFix/>
          </a:blip>
          <a:srcRect b="0" l="0" r="0" t="0"/>
          <a:stretch/>
        </p:blipFill>
        <p:spPr>
          <a:xfrm>
            <a:off x="10447213" y="5105858"/>
            <a:ext cx="1622401" cy="1143136"/>
          </a:xfrm>
          <a:prstGeom prst="rect">
            <a:avLst/>
          </a:prstGeom>
          <a:noFill/>
          <a:ln>
            <a:noFill/>
          </a:ln>
        </p:spPr>
      </p:pic>
      <p:cxnSp>
        <p:nvCxnSpPr>
          <p:cNvPr id="660" name="Google Shape;660;p27"/>
          <p:cNvCxnSpPr>
            <a:stCxn id="650" idx="3"/>
          </p:cNvCxnSpPr>
          <p:nvPr/>
        </p:nvCxnSpPr>
        <p:spPr>
          <a:xfrm>
            <a:off x="8367761" y="3160072"/>
            <a:ext cx="2034900" cy="1400100"/>
          </a:xfrm>
          <a:prstGeom prst="straightConnector1">
            <a:avLst/>
          </a:prstGeom>
          <a:noFill/>
          <a:ln cap="flat" cmpd="sng" w="38100">
            <a:solidFill>
              <a:schemeClr val="dk1"/>
            </a:solidFill>
            <a:prstDash val="solid"/>
            <a:round/>
            <a:headEnd len="med" w="med" type="triangle"/>
            <a:tailEnd len="med" w="med" type="triangle"/>
          </a:ln>
        </p:spPr>
      </p:cxnSp>
      <p:pic>
        <p:nvPicPr>
          <p:cNvPr id="661" name="Google Shape;661;p27"/>
          <p:cNvPicPr preferRelativeResize="0"/>
          <p:nvPr/>
        </p:nvPicPr>
        <p:blipFill rotWithShape="1">
          <a:blip r:embed="rId18">
            <a:alphaModFix/>
          </a:blip>
          <a:srcRect b="0" l="28319" r="22804" t="0"/>
          <a:stretch/>
        </p:blipFill>
        <p:spPr>
          <a:xfrm>
            <a:off x="6753467" y="1429784"/>
            <a:ext cx="401739" cy="462339"/>
          </a:xfrm>
          <a:prstGeom prst="rect">
            <a:avLst/>
          </a:prstGeom>
          <a:noFill/>
          <a:ln>
            <a:noFill/>
          </a:ln>
        </p:spPr>
      </p:pic>
      <p:sp>
        <p:nvSpPr>
          <p:cNvPr id="662" name="Google Shape;662;p27"/>
          <p:cNvSpPr txBox="1"/>
          <p:nvPr/>
        </p:nvSpPr>
        <p:spPr>
          <a:xfrm>
            <a:off x="200920" y="951809"/>
            <a:ext cx="4122962" cy="1532773"/>
          </a:xfrm>
          <a:prstGeom prst="rect">
            <a:avLst/>
          </a:prstGeom>
          <a:noFill/>
          <a:ln>
            <a:noFill/>
          </a:ln>
        </p:spPr>
        <p:txBody>
          <a:bodyPr anchorCtr="0" anchor="t" bIns="45700" lIns="91425" spcFirstLastPara="1" rIns="91425" wrap="square" tIns="45700">
            <a:noAutofit/>
          </a:bodyPr>
          <a:lstStyle/>
          <a:p>
            <a:pPr indent="-234950" lvl="0" marL="2349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Many private and governmental agencies involved in supporting elderly and handicapped.</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IOT tech can improve efficiency but crates data sharing complexity</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There is a ‘consumer’ component and a HIPAA component that must be distinct but allow opt-in interactions </a:t>
            </a:r>
            <a:endParaRPr/>
          </a:p>
          <a:p>
            <a:pPr indent="-120650" lvl="0" marL="234950" marR="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20650" lvl="0" marL="234950" marR="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pic>
        <p:nvPicPr>
          <p:cNvPr id="663" name="Google Shape;663;p27"/>
          <p:cNvPicPr preferRelativeResize="0"/>
          <p:nvPr/>
        </p:nvPicPr>
        <p:blipFill rotWithShape="1">
          <a:blip r:embed="rId19">
            <a:alphaModFix/>
          </a:blip>
          <a:srcRect b="23167" l="20043" r="27256" t="8002"/>
          <a:stretch/>
        </p:blipFill>
        <p:spPr>
          <a:xfrm>
            <a:off x="10829122" y="203037"/>
            <a:ext cx="1104900" cy="1076325"/>
          </a:xfrm>
          <a:prstGeom prst="rect">
            <a:avLst/>
          </a:prstGeom>
          <a:noFill/>
          <a:ln>
            <a:noFill/>
          </a:ln>
        </p:spPr>
      </p:pic>
      <p:cxnSp>
        <p:nvCxnSpPr>
          <p:cNvPr id="664" name="Google Shape;664;p27"/>
          <p:cNvCxnSpPr>
            <a:stCxn id="644" idx="3"/>
            <a:endCxn id="663" idx="1"/>
          </p:cNvCxnSpPr>
          <p:nvPr/>
        </p:nvCxnSpPr>
        <p:spPr>
          <a:xfrm flipH="1" rot="10800000">
            <a:off x="10355568" y="741154"/>
            <a:ext cx="473700" cy="215100"/>
          </a:xfrm>
          <a:prstGeom prst="straightConnector1">
            <a:avLst/>
          </a:prstGeom>
          <a:noFill/>
          <a:ln cap="flat" cmpd="sng" w="38100">
            <a:solidFill>
              <a:schemeClr val="dk1"/>
            </a:solidFill>
            <a:prstDash val="solid"/>
            <a:round/>
            <a:headEnd len="med" w="med" type="triangle"/>
            <a:tailEnd len="med" w="med" type="triangle"/>
          </a:ln>
        </p:spPr>
      </p:cxnSp>
      <p:sp>
        <p:nvSpPr>
          <p:cNvPr id="665" name="Google Shape;665;p27"/>
          <p:cNvSpPr txBox="1"/>
          <p:nvPr/>
        </p:nvSpPr>
        <p:spPr>
          <a:xfrm>
            <a:off x="9463706" y="3411326"/>
            <a:ext cx="2190824"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HIPAA Compliant environment</a:t>
            </a:r>
            <a:endParaRPr sz="12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0" name="Shape 670"/>
        <p:cNvGrpSpPr/>
        <p:nvPr/>
      </p:nvGrpSpPr>
      <p:grpSpPr>
        <a:xfrm>
          <a:off x="0" y="0"/>
          <a:ext cx="0" cy="0"/>
          <a:chOff x="0" y="0"/>
          <a:chExt cx="0" cy="0"/>
        </a:xfrm>
      </p:grpSpPr>
      <p:sp>
        <p:nvSpPr>
          <p:cNvPr id="671" name="Google Shape;671;p28"/>
          <p:cNvSpPr txBox="1"/>
          <p:nvPr>
            <p:ph type="title"/>
          </p:nvPr>
        </p:nvSpPr>
        <p:spPr>
          <a:xfrm>
            <a:off x="182632" y="434264"/>
            <a:ext cx="4391762" cy="51555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Child Family Services</a:t>
            </a:r>
            <a:endParaRPr b="1" sz="2400">
              <a:solidFill>
                <a:srgbClr val="C00000"/>
              </a:solidFill>
              <a:latin typeface="Calibri"/>
              <a:ea typeface="Calibri"/>
              <a:cs typeface="Calibri"/>
              <a:sym typeface="Calibri"/>
            </a:endParaRPr>
          </a:p>
        </p:txBody>
      </p:sp>
      <p:pic>
        <p:nvPicPr>
          <p:cNvPr descr="Bureau of Street Services Logo" id="672" name="Google Shape;672;p28"/>
          <p:cNvPicPr preferRelativeResize="0"/>
          <p:nvPr/>
        </p:nvPicPr>
        <p:blipFill rotWithShape="1">
          <a:blip r:embed="rId3">
            <a:alphaModFix/>
          </a:blip>
          <a:srcRect b="0" l="0" r="0" t="0"/>
          <a:stretch/>
        </p:blipFill>
        <p:spPr>
          <a:xfrm>
            <a:off x="7529513" y="1429784"/>
            <a:ext cx="150013" cy="93835"/>
          </a:xfrm>
          <a:prstGeom prst="rect">
            <a:avLst/>
          </a:prstGeom>
          <a:noFill/>
          <a:ln>
            <a:noFill/>
          </a:ln>
        </p:spPr>
      </p:pic>
      <p:pic>
        <p:nvPicPr>
          <p:cNvPr id="673" name="Google Shape;673;p28"/>
          <p:cNvPicPr preferRelativeResize="0"/>
          <p:nvPr/>
        </p:nvPicPr>
        <p:blipFill rotWithShape="1">
          <a:blip r:embed="rId4">
            <a:alphaModFix/>
          </a:blip>
          <a:srcRect b="0" l="0" r="0" t="0"/>
          <a:stretch/>
        </p:blipFill>
        <p:spPr>
          <a:xfrm>
            <a:off x="7316280" y="1198625"/>
            <a:ext cx="1137702" cy="1137702"/>
          </a:xfrm>
          <a:prstGeom prst="rect">
            <a:avLst/>
          </a:prstGeom>
          <a:noFill/>
          <a:ln>
            <a:noFill/>
          </a:ln>
        </p:spPr>
      </p:pic>
      <p:cxnSp>
        <p:nvCxnSpPr>
          <p:cNvPr id="674" name="Google Shape;674;p28"/>
          <p:cNvCxnSpPr/>
          <p:nvPr/>
        </p:nvCxnSpPr>
        <p:spPr>
          <a:xfrm flipH="1" rot="10800000">
            <a:off x="5150635" y="2333002"/>
            <a:ext cx="7658" cy="645927"/>
          </a:xfrm>
          <a:prstGeom prst="straightConnector1">
            <a:avLst/>
          </a:prstGeom>
          <a:noFill/>
          <a:ln cap="flat" cmpd="sng" w="38100">
            <a:solidFill>
              <a:schemeClr val="dk1"/>
            </a:solidFill>
            <a:prstDash val="solid"/>
            <a:round/>
            <a:headEnd len="med" w="med" type="triangle"/>
            <a:tailEnd len="med" w="med" type="triangle"/>
          </a:ln>
        </p:spPr>
      </p:cxnSp>
      <p:cxnSp>
        <p:nvCxnSpPr>
          <p:cNvPr id="675" name="Google Shape;675;p28"/>
          <p:cNvCxnSpPr/>
          <p:nvPr/>
        </p:nvCxnSpPr>
        <p:spPr>
          <a:xfrm flipH="1" rot="10800000">
            <a:off x="6398794" y="2333002"/>
            <a:ext cx="7658" cy="645927"/>
          </a:xfrm>
          <a:prstGeom prst="straightConnector1">
            <a:avLst/>
          </a:prstGeom>
          <a:noFill/>
          <a:ln cap="flat" cmpd="sng" w="38100">
            <a:solidFill>
              <a:schemeClr val="dk1"/>
            </a:solidFill>
            <a:prstDash val="solid"/>
            <a:round/>
            <a:headEnd len="med" w="med" type="triangle"/>
            <a:tailEnd len="med" w="med" type="triangle"/>
          </a:ln>
        </p:spPr>
      </p:cxnSp>
      <p:sp>
        <p:nvSpPr>
          <p:cNvPr id="676" name="Google Shape;676;p28"/>
          <p:cNvSpPr/>
          <p:nvPr/>
        </p:nvSpPr>
        <p:spPr>
          <a:xfrm>
            <a:off x="16702767" y="8978321"/>
            <a:ext cx="575986" cy="721214"/>
          </a:xfrm>
          <a:prstGeom prst="rect">
            <a:avLst/>
          </a:prstGeom>
          <a:solidFill>
            <a:srgbClr val="FFF4CC"/>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Report Generator</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Alert Monitoring</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History Logs</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Research Base</a:t>
            </a:r>
            <a:endParaRPr/>
          </a:p>
        </p:txBody>
      </p:sp>
      <p:pic>
        <p:nvPicPr>
          <p:cNvPr descr="Image result for relatives" id="677" name="Google Shape;677;p28"/>
          <p:cNvPicPr preferRelativeResize="0"/>
          <p:nvPr/>
        </p:nvPicPr>
        <p:blipFill rotWithShape="1">
          <a:blip r:embed="rId5">
            <a:alphaModFix/>
          </a:blip>
          <a:srcRect b="0" l="0" r="0" t="0"/>
          <a:stretch/>
        </p:blipFill>
        <p:spPr>
          <a:xfrm flipH="1">
            <a:off x="9443603" y="1259142"/>
            <a:ext cx="1216462" cy="1231668"/>
          </a:xfrm>
          <a:prstGeom prst="rect">
            <a:avLst/>
          </a:prstGeom>
          <a:noFill/>
          <a:ln>
            <a:noFill/>
          </a:ln>
        </p:spPr>
      </p:pic>
      <p:sp>
        <p:nvSpPr>
          <p:cNvPr id="678" name="Google Shape;678;p28"/>
          <p:cNvSpPr txBox="1"/>
          <p:nvPr/>
        </p:nvSpPr>
        <p:spPr>
          <a:xfrm>
            <a:off x="9475397" y="6371925"/>
            <a:ext cx="3860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Arial"/>
                <a:ea typeface="Arial"/>
                <a:cs typeface="Arial"/>
                <a:sym typeface="Arial"/>
              </a:rPr>
              <a:t>I3.usc.edu     23</a:t>
            </a:r>
            <a:endParaRPr/>
          </a:p>
        </p:txBody>
      </p:sp>
      <p:cxnSp>
        <p:nvCxnSpPr>
          <p:cNvPr id="679" name="Google Shape;679;p28"/>
          <p:cNvCxnSpPr/>
          <p:nvPr/>
        </p:nvCxnSpPr>
        <p:spPr>
          <a:xfrm>
            <a:off x="0" y="897319"/>
            <a:ext cx="4132632" cy="0"/>
          </a:xfrm>
          <a:prstGeom prst="straightConnector1">
            <a:avLst/>
          </a:prstGeom>
          <a:noFill/>
          <a:ln cap="flat" cmpd="sng" w="9525">
            <a:solidFill>
              <a:srgbClr val="98161A"/>
            </a:solidFill>
            <a:prstDash val="solid"/>
            <a:round/>
            <a:headEnd len="sm" w="sm" type="none"/>
            <a:tailEnd len="sm" w="sm" type="none"/>
          </a:ln>
        </p:spPr>
      </p:cxnSp>
      <p:sp>
        <p:nvSpPr>
          <p:cNvPr id="680" name="Google Shape;680;p28"/>
          <p:cNvSpPr txBox="1"/>
          <p:nvPr/>
        </p:nvSpPr>
        <p:spPr>
          <a:xfrm>
            <a:off x="1" y="0"/>
            <a:ext cx="3051018" cy="398352"/>
          </a:xfrm>
          <a:prstGeom prst="rect">
            <a:avLst/>
          </a:prstGeom>
          <a:solidFill>
            <a:srgbClr val="D8D8D8"/>
          </a:solid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Potential Application Concept:</a:t>
            </a:r>
            <a:endParaRPr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t/>
            </a:r>
            <a:endParaRPr b="1" sz="2400">
              <a:solidFill>
                <a:srgbClr val="980000"/>
              </a:solidFill>
              <a:latin typeface="Arial"/>
              <a:ea typeface="Arial"/>
              <a:cs typeface="Arial"/>
              <a:sym typeface="Arial"/>
            </a:endParaRPr>
          </a:p>
        </p:txBody>
      </p:sp>
      <p:sp>
        <p:nvSpPr>
          <p:cNvPr id="681" name="Google Shape;681;p28"/>
          <p:cNvSpPr txBox="1"/>
          <p:nvPr/>
        </p:nvSpPr>
        <p:spPr>
          <a:xfrm>
            <a:off x="5020561" y="3006184"/>
            <a:ext cx="3347200" cy="307777"/>
          </a:xfrm>
          <a:prstGeom prst="rect">
            <a:avLst/>
          </a:prstGeom>
          <a:noFill/>
          <a:ln cap="flat" cmpd="sng" w="381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I3 IOT </a:t>
            </a:r>
            <a:endParaRPr sz="1400">
              <a:solidFill>
                <a:schemeClr val="dk1"/>
              </a:solidFill>
              <a:latin typeface="Calibri"/>
              <a:ea typeface="Calibri"/>
              <a:cs typeface="Calibri"/>
              <a:sym typeface="Calibri"/>
            </a:endParaRPr>
          </a:p>
        </p:txBody>
      </p:sp>
      <p:cxnSp>
        <p:nvCxnSpPr>
          <p:cNvPr id="682" name="Google Shape;682;p28"/>
          <p:cNvCxnSpPr/>
          <p:nvPr/>
        </p:nvCxnSpPr>
        <p:spPr>
          <a:xfrm flipH="1" rot="10800000">
            <a:off x="7905297" y="2328705"/>
            <a:ext cx="7658" cy="645927"/>
          </a:xfrm>
          <a:prstGeom prst="straightConnector1">
            <a:avLst/>
          </a:prstGeom>
          <a:noFill/>
          <a:ln cap="flat" cmpd="sng" w="38100">
            <a:solidFill>
              <a:schemeClr val="dk1"/>
            </a:solidFill>
            <a:prstDash val="solid"/>
            <a:round/>
            <a:headEnd len="med" w="med" type="triangle"/>
            <a:tailEnd len="med" w="med" type="triangle"/>
          </a:ln>
        </p:spPr>
      </p:cxnSp>
      <p:cxnSp>
        <p:nvCxnSpPr>
          <p:cNvPr id="683" name="Google Shape;683;p28"/>
          <p:cNvCxnSpPr>
            <a:stCxn id="681" idx="3"/>
            <a:endCxn id="684" idx="1"/>
          </p:cNvCxnSpPr>
          <p:nvPr/>
        </p:nvCxnSpPr>
        <p:spPr>
          <a:xfrm flipH="1" rot="10800000">
            <a:off x="8367761" y="790672"/>
            <a:ext cx="1475700" cy="2369400"/>
          </a:xfrm>
          <a:prstGeom prst="straightConnector1">
            <a:avLst/>
          </a:prstGeom>
          <a:noFill/>
          <a:ln cap="flat" cmpd="sng" w="38100">
            <a:solidFill>
              <a:schemeClr val="dk1"/>
            </a:solidFill>
            <a:prstDash val="solid"/>
            <a:round/>
            <a:headEnd len="med" w="med" type="triangle"/>
            <a:tailEnd len="med" w="med" type="triangle"/>
          </a:ln>
        </p:spPr>
      </p:cxnSp>
      <p:cxnSp>
        <p:nvCxnSpPr>
          <p:cNvPr id="685" name="Google Shape;685;p28"/>
          <p:cNvCxnSpPr>
            <a:stCxn id="681" idx="3"/>
          </p:cNvCxnSpPr>
          <p:nvPr/>
        </p:nvCxnSpPr>
        <p:spPr>
          <a:xfrm>
            <a:off x="8367761" y="3160072"/>
            <a:ext cx="1506600" cy="2553900"/>
          </a:xfrm>
          <a:prstGeom prst="straightConnector1">
            <a:avLst/>
          </a:prstGeom>
          <a:noFill/>
          <a:ln cap="flat" cmpd="sng" w="38100">
            <a:solidFill>
              <a:schemeClr val="dk1"/>
            </a:solidFill>
            <a:prstDash val="solid"/>
            <a:round/>
            <a:headEnd len="med" w="med" type="triangle"/>
            <a:tailEnd len="med" w="med" type="triangle"/>
          </a:ln>
        </p:spPr>
      </p:cxnSp>
      <p:cxnSp>
        <p:nvCxnSpPr>
          <p:cNvPr id="686" name="Google Shape;686;p28"/>
          <p:cNvCxnSpPr>
            <a:endCxn id="677" idx="3"/>
          </p:cNvCxnSpPr>
          <p:nvPr/>
        </p:nvCxnSpPr>
        <p:spPr>
          <a:xfrm flipH="1" rot="10800000">
            <a:off x="8367803" y="1874976"/>
            <a:ext cx="1075800" cy="1392600"/>
          </a:xfrm>
          <a:prstGeom prst="straightConnector1">
            <a:avLst/>
          </a:prstGeom>
          <a:noFill/>
          <a:ln cap="flat" cmpd="sng" w="38100">
            <a:solidFill>
              <a:schemeClr val="dk1"/>
            </a:solidFill>
            <a:prstDash val="solid"/>
            <a:round/>
            <a:headEnd len="med" w="med" type="triangle"/>
            <a:tailEnd len="med" w="med" type="triangle"/>
          </a:ln>
        </p:spPr>
      </p:cxnSp>
      <p:cxnSp>
        <p:nvCxnSpPr>
          <p:cNvPr id="687" name="Google Shape;687;p28"/>
          <p:cNvCxnSpPr/>
          <p:nvPr/>
        </p:nvCxnSpPr>
        <p:spPr>
          <a:xfrm flipH="1" rot="10800000">
            <a:off x="6462177" y="3407791"/>
            <a:ext cx="2788" cy="1961198"/>
          </a:xfrm>
          <a:prstGeom prst="straightConnector1">
            <a:avLst/>
          </a:prstGeom>
          <a:noFill/>
          <a:ln cap="flat" cmpd="sng" w="38100">
            <a:solidFill>
              <a:schemeClr val="dk1"/>
            </a:solidFill>
            <a:prstDash val="solid"/>
            <a:round/>
            <a:headEnd len="med" w="med" type="triangle"/>
            <a:tailEnd len="sm" w="sm" type="none"/>
          </a:ln>
        </p:spPr>
      </p:cxnSp>
      <p:cxnSp>
        <p:nvCxnSpPr>
          <p:cNvPr id="688" name="Google Shape;688;p28"/>
          <p:cNvCxnSpPr/>
          <p:nvPr/>
        </p:nvCxnSpPr>
        <p:spPr>
          <a:xfrm rot="10800000">
            <a:off x="6924909" y="3317614"/>
            <a:ext cx="26364" cy="2030647"/>
          </a:xfrm>
          <a:prstGeom prst="straightConnector1">
            <a:avLst/>
          </a:prstGeom>
          <a:noFill/>
          <a:ln cap="flat" cmpd="sng" w="38100">
            <a:solidFill>
              <a:schemeClr val="dk1"/>
            </a:solidFill>
            <a:prstDash val="solid"/>
            <a:round/>
            <a:headEnd len="sm" w="sm" type="none"/>
            <a:tailEnd len="med" w="med" type="triangle"/>
          </a:ln>
        </p:spPr>
      </p:cxnSp>
      <p:sp>
        <p:nvSpPr>
          <p:cNvPr id="689" name="Google Shape;689;p28"/>
          <p:cNvSpPr/>
          <p:nvPr/>
        </p:nvSpPr>
        <p:spPr>
          <a:xfrm>
            <a:off x="5923900" y="5384317"/>
            <a:ext cx="1823099" cy="702974"/>
          </a:xfrm>
          <a:prstGeom prst="rect">
            <a:avLst/>
          </a:prstGeom>
          <a:solidFill>
            <a:schemeClr val="lt1"/>
          </a:solidFill>
          <a:ln cap="flat" cmpd="sng" w="25400">
            <a:solidFill>
              <a:srgbClr val="CB2027"/>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Family Services Database</a:t>
            </a:r>
            <a:endParaRPr b="1" sz="1600">
              <a:solidFill>
                <a:schemeClr val="dk1"/>
              </a:solidFill>
              <a:latin typeface="Calibri"/>
              <a:ea typeface="Calibri"/>
              <a:cs typeface="Calibri"/>
              <a:sym typeface="Calibri"/>
            </a:endParaRPr>
          </a:p>
        </p:txBody>
      </p:sp>
      <p:cxnSp>
        <p:nvCxnSpPr>
          <p:cNvPr id="690" name="Google Shape;690;p28"/>
          <p:cNvCxnSpPr>
            <a:stCxn id="681" idx="3"/>
            <a:endCxn id="691" idx="1"/>
          </p:cNvCxnSpPr>
          <p:nvPr/>
        </p:nvCxnSpPr>
        <p:spPr>
          <a:xfrm flipH="1" rot="10800000">
            <a:off x="8367761" y="2920372"/>
            <a:ext cx="1044000" cy="239700"/>
          </a:xfrm>
          <a:prstGeom prst="straightConnector1">
            <a:avLst/>
          </a:prstGeom>
          <a:noFill/>
          <a:ln cap="flat" cmpd="sng" w="38100">
            <a:solidFill>
              <a:schemeClr val="dk1"/>
            </a:solidFill>
            <a:prstDash val="solid"/>
            <a:round/>
            <a:headEnd len="med" w="med" type="triangle"/>
            <a:tailEnd len="med" w="med" type="triangle"/>
          </a:ln>
        </p:spPr>
      </p:cxnSp>
      <p:pic>
        <p:nvPicPr>
          <p:cNvPr id="692" name="Google Shape;692;p28"/>
          <p:cNvPicPr preferRelativeResize="0"/>
          <p:nvPr/>
        </p:nvPicPr>
        <p:blipFill rotWithShape="1">
          <a:blip r:embed="rId6">
            <a:alphaModFix/>
          </a:blip>
          <a:srcRect b="0" l="28319" r="22804" t="0"/>
          <a:stretch/>
        </p:blipFill>
        <p:spPr>
          <a:xfrm>
            <a:off x="6257807" y="1514357"/>
            <a:ext cx="401739" cy="462339"/>
          </a:xfrm>
          <a:prstGeom prst="rect">
            <a:avLst/>
          </a:prstGeom>
          <a:noFill/>
          <a:ln>
            <a:noFill/>
          </a:ln>
        </p:spPr>
      </p:pic>
      <p:sp>
        <p:nvSpPr>
          <p:cNvPr id="693" name="Google Shape;693;p28"/>
          <p:cNvSpPr txBox="1"/>
          <p:nvPr/>
        </p:nvSpPr>
        <p:spPr>
          <a:xfrm>
            <a:off x="200920" y="951809"/>
            <a:ext cx="4122962" cy="1532773"/>
          </a:xfrm>
          <a:prstGeom prst="rect">
            <a:avLst/>
          </a:prstGeom>
          <a:noFill/>
          <a:ln>
            <a:noFill/>
          </a:ln>
        </p:spPr>
        <p:txBody>
          <a:bodyPr anchorCtr="0" anchor="t" bIns="45700" lIns="91425" spcFirstLastPara="1" rIns="91425" wrap="square" tIns="45700">
            <a:noAutofit/>
          </a:bodyPr>
          <a:lstStyle/>
          <a:p>
            <a:pPr indent="-234950" lvl="0" marL="2349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At risk children can be equipped with a programmed smartwatch</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Smartwatch can be used to message extended family members or social workers during times of need (non-emergency)</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Smartwatch also provides a discrete “911” signal for emergency help</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Smartwatch monitors heartbeat to determine if removed.  Unexpected removal may flag social working wellness check.</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Smartwatch can receive reminders related to school, dinner, bedtime, etc.</a:t>
            </a:r>
            <a:endParaRPr/>
          </a:p>
          <a:p>
            <a:pPr indent="-120650" lvl="0" marL="234950" marR="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The goal is to automate check-in processes so social workers can intervene when needed</a:t>
            </a:r>
            <a:endParaRPr/>
          </a:p>
          <a:p>
            <a:pPr indent="-120650" lvl="0" marL="234950" marR="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20650" lvl="0" marL="234950" marR="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20650" lvl="0" marL="234950" marR="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cxnSp>
        <p:nvCxnSpPr>
          <p:cNvPr id="694" name="Google Shape;694;p28"/>
          <p:cNvCxnSpPr/>
          <p:nvPr/>
        </p:nvCxnSpPr>
        <p:spPr>
          <a:xfrm flipH="1" rot="10800000">
            <a:off x="10355568" y="741200"/>
            <a:ext cx="473554" cy="215055"/>
          </a:xfrm>
          <a:prstGeom prst="straightConnector1">
            <a:avLst/>
          </a:prstGeom>
          <a:noFill/>
          <a:ln cap="flat" cmpd="sng" w="38100">
            <a:solidFill>
              <a:schemeClr val="dk1"/>
            </a:solidFill>
            <a:prstDash val="solid"/>
            <a:round/>
            <a:headEnd len="med" w="med" type="triangle"/>
            <a:tailEnd len="med" w="med" type="triangle"/>
          </a:ln>
        </p:spPr>
      </p:cxnSp>
      <p:pic>
        <p:nvPicPr>
          <p:cNvPr id="695" name="Google Shape;695;p28"/>
          <p:cNvPicPr preferRelativeResize="0"/>
          <p:nvPr/>
        </p:nvPicPr>
        <p:blipFill rotWithShape="1">
          <a:blip r:embed="rId7">
            <a:alphaModFix/>
          </a:blip>
          <a:srcRect b="0" l="0" r="0" t="0"/>
          <a:stretch/>
        </p:blipFill>
        <p:spPr>
          <a:xfrm>
            <a:off x="4720221" y="1633394"/>
            <a:ext cx="1042566" cy="654202"/>
          </a:xfrm>
          <a:prstGeom prst="rect">
            <a:avLst/>
          </a:prstGeom>
          <a:noFill/>
          <a:ln>
            <a:noFill/>
          </a:ln>
        </p:spPr>
      </p:pic>
      <p:pic>
        <p:nvPicPr>
          <p:cNvPr descr="Image result for family services los angeles" id="691" name="Google Shape;691;p28"/>
          <p:cNvPicPr preferRelativeResize="0"/>
          <p:nvPr/>
        </p:nvPicPr>
        <p:blipFill rotWithShape="1">
          <a:blip r:embed="rId8">
            <a:alphaModFix/>
          </a:blip>
          <a:srcRect b="0" l="0" r="0" t="0"/>
          <a:stretch/>
        </p:blipFill>
        <p:spPr>
          <a:xfrm>
            <a:off x="9411800" y="2528124"/>
            <a:ext cx="2452822" cy="784657"/>
          </a:xfrm>
          <a:prstGeom prst="rect">
            <a:avLst/>
          </a:prstGeom>
          <a:noFill/>
          <a:ln>
            <a:noFill/>
          </a:ln>
        </p:spPr>
      </p:pic>
      <p:pic>
        <p:nvPicPr>
          <p:cNvPr descr="Image result for social worker" id="684" name="Google Shape;684;p28"/>
          <p:cNvPicPr preferRelativeResize="0"/>
          <p:nvPr/>
        </p:nvPicPr>
        <p:blipFill rotWithShape="1">
          <a:blip r:embed="rId9">
            <a:alphaModFix/>
          </a:blip>
          <a:srcRect b="0" l="0" r="0" t="0"/>
          <a:stretch/>
        </p:blipFill>
        <p:spPr>
          <a:xfrm>
            <a:off x="9843392" y="343429"/>
            <a:ext cx="2080425" cy="894218"/>
          </a:xfrm>
          <a:prstGeom prst="rect">
            <a:avLst/>
          </a:prstGeom>
          <a:noFill/>
          <a:ln>
            <a:noFill/>
          </a:ln>
        </p:spPr>
      </p:pic>
      <p:pic>
        <p:nvPicPr>
          <p:cNvPr descr="Image result for at risk youth" id="696" name="Google Shape;696;p28"/>
          <p:cNvPicPr preferRelativeResize="0"/>
          <p:nvPr/>
        </p:nvPicPr>
        <p:blipFill rotWithShape="1">
          <a:blip r:embed="rId10">
            <a:alphaModFix/>
          </a:blip>
          <a:srcRect b="0" l="0" r="0" t="0"/>
          <a:stretch/>
        </p:blipFill>
        <p:spPr>
          <a:xfrm>
            <a:off x="5742763" y="266469"/>
            <a:ext cx="1636431" cy="1093136"/>
          </a:xfrm>
          <a:prstGeom prst="rect">
            <a:avLst/>
          </a:prstGeom>
          <a:noFill/>
          <a:ln>
            <a:noFill/>
          </a:ln>
        </p:spPr>
      </p:pic>
      <p:pic>
        <p:nvPicPr>
          <p:cNvPr descr="Image result for teachers" id="697" name="Google Shape;697;p28"/>
          <p:cNvPicPr preferRelativeResize="0"/>
          <p:nvPr/>
        </p:nvPicPr>
        <p:blipFill rotWithShape="1">
          <a:blip r:embed="rId11">
            <a:alphaModFix/>
          </a:blip>
          <a:srcRect b="0" l="0" r="0" t="0"/>
          <a:stretch/>
        </p:blipFill>
        <p:spPr>
          <a:xfrm>
            <a:off x="9874264" y="4924244"/>
            <a:ext cx="1918539" cy="1274777"/>
          </a:xfrm>
          <a:prstGeom prst="rect">
            <a:avLst/>
          </a:prstGeom>
          <a:noFill/>
          <a:ln>
            <a:noFill/>
          </a:ln>
        </p:spPr>
      </p:pic>
      <p:pic>
        <p:nvPicPr>
          <p:cNvPr descr="Image result for police los angeles" id="698" name="Google Shape;698;p28"/>
          <p:cNvPicPr preferRelativeResize="0"/>
          <p:nvPr/>
        </p:nvPicPr>
        <p:blipFill rotWithShape="1">
          <a:blip r:embed="rId12">
            <a:alphaModFix/>
          </a:blip>
          <a:srcRect b="0" l="0" r="0" t="0"/>
          <a:stretch/>
        </p:blipFill>
        <p:spPr>
          <a:xfrm>
            <a:off x="10019475" y="3548277"/>
            <a:ext cx="1710705" cy="1140470"/>
          </a:xfrm>
          <a:prstGeom prst="rect">
            <a:avLst/>
          </a:prstGeom>
          <a:noFill/>
          <a:ln>
            <a:noFill/>
          </a:ln>
        </p:spPr>
      </p:pic>
      <p:cxnSp>
        <p:nvCxnSpPr>
          <p:cNvPr id="699" name="Google Shape;699;p28"/>
          <p:cNvCxnSpPr>
            <a:stCxn id="681" idx="3"/>
            <a:endCxn id="698" idx="1"/>
          </p:cNvCxnSpPr>
          <p:nvPr/>
        </p:nvCxnSpPr>
        <p:spPr>
          <a:xfrm>
            <a:off x="8367761" y="3160072"/>
            <a:ext cx="1651800" cy="958500"/>
          </a:xfrm>
          <a:prstGeom prst="straightConnector1">
            <a:avLst/>
          </a:prstGeom>
          <a:noFill/>
          <a:ln cap="flat" cmpd="sng" w="38100">
            <a:solidFill>
              <a:schemeClr val="dk1"/>
            </a:solidFill>
            <a:prstDash val="solid"/>
            <a:round/>
            <a:headEnd len="med" w="med" type="triangl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pic>
        <p:nvPicPr>
          <p:cNvPr id="705" name="Google Shape;705;p29"/>
          <p:cNvPicPr preferRelativeResize="0"/>
          <p:nvPr>
            <p:ph idx="1" type="body"/>
          </p:nvPr>
        </p:nvPicPr>
        <p:blipFill rotWithShape="1">
          <a:blip r:embed="rId3">
            <a:alphaModFix/>
          </a:blip>
          <a:srcRect b="0" l="0" r="0" t="0"/>
          <a:stretch/>
        </p:blipFill>
        <p:spPr>
          <a:xfrm>
            <a:off x="4331512" y="2706624"/>
            <a:ext cx="5269688" cy="1088136"/>
          </a:xfrm>
          <a:prstGeom prst="rect">
            <a:avLst/>
          </a:prstGeom>
          <a:noFill/>
          <a:ln>
            <a:noFill/>
          </a:ln>
        </p:spPr>
      </p:pic>
      <p:sp>
        <p:nvSpPr>
          <p:cNvPr id="706" name="Google Shape;706;p29"/>
          <p:cNvSpPr txBox="1"/>
          <p:nvPr>
            <p:ph type="title"/>
          </p:nvPr>
        </p:nvSpPr>
        <p:spPr>
          <a:xfrm>
            <a:off x="317757" y="453244"/>
            <a:ext cx="4122962" cy="7925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Parking Finder Project</a:t>
            </a:r>
            <a:endParaRPr/>
          </a:p>
        </p:txBody>
      </p:sp>
      <p:sp>
        <p:nvSpPr>
          <p:cNvPr id="707" name="Google Shape;707;p29"/>
          <p:cNvSpPr txBox="1"/>
          <p:nvPr/>
        </p:nvSpPr>
        <p:spPr>
          <a:xfrm>
            <a:off x="544279" y="1428095"/>
            <a:ext cx="4122962" cy="4439909"/>
          </a:xfrm>
          <a:prstGeom prst="rect">
            <a:avLst/>
          </a:prstGeom>
          <a:noFill/>
          <a:ln>
            <a:noFill/>
          </a:ln>
        </p:spPr>
        <p:txBody>
          <a:bodyPr anchorCtr="0" anchor="t" bIns="45700" lIns="91425" spcFirstLastPara="1" rIns="91425" wrap="square" tIns="45700">
            <a:noAutofit/>
          </a:bodyPr>
          <a:lstStyle/>
          <a:p>
            <a:pPr indent="-234950" lvl="0" marL="2349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By Directing Cars to an Open Parking spot, time, gas, congesting is minimized</a:t>
            </a:r>
            <a:endParaRPr/>
          </a:p>
          <a:p>
            <a:pPr indent="-234950" lvl="1" marL="635000" marR="0" rtl="0" algn="l">
              <a:spcBef>
                <a:spcPts val="28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No more hunting for a parking spot</a:t>
            </a:r>
            <a:endParaRPr/>
          </a:p>
          <a:p>
            <a:pPr indent="-146050" lvl="1" marL="635000" marR="0" rtl="0" algn="l">
              <a:spcBef>
                <a:spcPts val="28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Meter based parking detection requires maintenance</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Embedded sensors difficult to install</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Many multiple parking lots with different management </a:t>
            </a:r>
            <a:endParaRPr/>
          </a:p>
          <a:p>
            <a:pPr indent="-120650" lvl="0" marL="234950" marR="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Video analytics provides low cost easily deployed solution</a:t>
            </a:r>
            <a:endParaRPr/>
          </a:p>
          <a:p>
            <a:pPr indent="-120650" lvl="0" marL="234950" marR="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Services like reserved parking, VIP monitored parking, also possible</a:t>
            </a:r>
            <a:endParaRPr/>
          </a:p>
          <a:p>
            <a:pPr indent="-120650" lvl="0" marL="234950" marR="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20650" lvl="0" marL="234950" marR="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
        <p:nvSpPr>
          <p:cNvPr id="708" name="Google Shape;708;p29"/>
          <p:cNvSpPr/>
          <p:nvPr/>
        </p:nvSpPr>
        <p:spPr>
          <a:xfrm>
            <a:off x="6958609" y="4480560"/>
            <a:ext cx="2551997" cy="773342"/>
          </a:xfrm>
          <a:prstGeom prst="rect">
            <a:avLst/>
          </a:prstGeom>
          <a:solidFill>
            <a:schemeClr val="lt1"/>
          </a:solidFill>
          <a:ln cap="flat" cmpd="sng" w="19050">
            <a:solidFill>
              <a:schemeClr val="lt1"/>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Video Analytics to Detect Open Parking</a:t>
            </a:r>
            <a:endParaRPr/>
          </a:p>
        </p:txBody>
      </p:sp>
      <p:cxnSp>
        <p:nvCxnSpPr>
          <p:cNvPr id="709" name="Google Shape;709;p29"/>
          <p:cNvCxnSpPr/>
          <p:nvPr/>
        </p:nvCxnSpPr>
        <p:spPr>
          <a:xfrm>
            <a:off x="8234608" y="3794760"/>
            <a:ext cx="0" cy="658368"/>
          </a:xfrm>
          <a:prstGeom prst="straightConnector1">
            <a:avLst/>
          </a:prstGeom>
          <a:noFill/>
          <a:ln cap="flat" cmpd="sng" w="38100">
            <a:solidFill>
              <a:schemeClr val="dk1"/>
            </a:solidFill>
            <a:prstDash val="solid"/>
            <a:round/>
            <a:headEnd len="med" w="med" type="triangle"/>
            <a:tailEnd len="med" w="med" type="triangle"/>
          </a:ln>
        </p:spPr>
      </p:cxnSp>
      <p:pic>
        <p:nvPicPr>
          <p:cNvPr id="710" name="Google Shape;710;p29"/>
          <p:cNvPicPr preferRelativeResize="0"/>
          <p:nvPr/>
        </p:nvPicPr>
        <p:blipFill rotWithShape="1">
          <a:blip r:embed="rId4">
            <a:alphaModFix/>
          </a:blip>
          <a:srcRect b="0" l="0" r="0" t="0"/>
          <a:stretch/>
        </p:blipFill>
        <p:spPr>
          <a:xfrm>
            <a:off x="4941865" y="109728"/>
            <a:ext cx="1632395" cy="1874520"/>
          </a:xfrm>
          <a:prstGeom prst="rect">
            <a:avLst/>
          </a:prstGeom>
          <a:noFill/>
          <a:ln>
            <a:noFill/>
          </a:ln>
        </p:spPr>
      </p:pic>
      <p:pic>
        <p:nvPicPr>
          <p:cNvPr id="711" name="Google Shape;711;p29"/>
          <p:cNvPicPr preferRelativeResize="0"/>
          <p:nvPr/>
        </p:nvPicPr>
        <p:blipFill rotWithShape="1">
          <a:blip r:embed="rId5">
            <a:alphaModFix/>
          </a:blip>
          <a:srcRect b="0" l="0" r="0" t="0"/>
          <a:stretch/>
        </p:blipFill>
        <p:spPr>
          <a:xfrm>
            <a:off x="5440680" y="1859573"/>
            <a:ext cx="782288" cy="688263"/>
          </a:xfrm>
          <a:prstGeom prst="rect">
            <a:avLst/>
          </a:prstGeom>
          <a:noFill/>
          <a:ln>
            <a:noFill/>
          </a:ln>
        </p:spPr>
      </p:pic>
      <p:cxnSp>
        <p:nvCxnSpPr>
          <p:cNvPr id="712" name="Google Shape;712;p29"/>
          <p:cNvCxnSpPr>
            <a:stCxn id="708" idx="2"/>
            <a:endCxn id="713" idx="0"/>
          </p:cNvCxnSpPr>
          <p:nvPr/>
        </p:nvCxnSpPr>
        <p:spPr>
          <a:xfrm>
            <a:off x="8234608" y="5253902"/>
            <a:ext cx="0" cy="375000"/>
          </a:xfrm>
          <a:prstGeom prst="straightConnector1">
            <a:avLst/>
          </a:prstGeom>
          <a:noFill/>
          <a:ln cap="flat" cmpd="sng" w="38100">
            <a:solidFill>
              <a:schemeClr val="dk1"/>
            </a:solidFill>
            <a:prstDash val="solid"/>
            <a:round/>
            <a:headEnd len="sm" w="sm" type="none"/>
            <a:tailEnd len="med" w="med" type="triangle"/>
          </a:ln>
        </p:spPr>
      </p:cxnSp>
      <p:pic>
        <p:nvPicPr>
          <p:cNvPr id="714" name="Google Shape;714;p29"/>
          <p:cNvPicPr preferRelativeResize="0"/>
          <p:nvPr/>
        </p:nvPicPr>
        <p:blipFill rotWithShape="1">
          <a:blip r:embed="rId6">
            <a:alphaModFix/>
          </a:blip>
          <a:srcRect b="0" l="0" r="0" t="0"/>
          <a:stretch/>
        </p:blipFill>
        <p:spPr>
          <a:xfrm>
            <a:off x="9718596" y="332232"/>
            <a:ext cx="2333163" cy="1553011"/>
          </a:xfrm>
          <a:prstGeom prst="rect">
            <a:avLst/>
          </a:prstGeom>
          <a:noFill/>
          <a:ln>
            <a:noFill/>
          </a:ln>
        </p:spPr>
      </p:pic>
      <p:sp>
        <p:nvSpPr>
          <p:cNvPr id="713" name="Google Shape;713;p29"/>
          <p:cNvSpPr/>
          <p:nvPr/>
        </p:nvSpPr>
        <p:spPr>
          <a:xfrm>
            <a:off x="6958609" y="5628806"/>
            <a:ext cx="2551997" cy="773342"/>
          </a:xfrm>
          <a:prstGeom prst="rect">
            <a:avLst/>
          </a:prstGeom>
          <a:solidFill>
            <a:schemeClr val="lt1"/>
          </a:solidFill>
          <a:ln cap="flat" cmpd="sng" w="19050">
            <a:solidFill>
              <a:schemeClr val="lt1"/>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Link to Traffic Nav System (e.g. Waze)</a:t>
            </a:r>
            <a:endParaRPr/>
          </a:p>
        </p:txBody>
      </p:sp>
      <p:pic>
        <p:nvPicPr>
          <p:cNvPr id="715" name="Google Shape;715;p29"/>
          <p:cNvPicPr preferRelativeResize="0"/>
          <p:nvPr/>
        </p:nvPicPr>
        <p:blipFill rotWithShape="1">
          <a:blip r:embed="rId7">
            <a:alphaModFix/>
          </a:blip>
          <a:srcRect b="0" l="0" r="0" t="0"/>
          <a:stretch/>
        </p:blipFill>
        <p:spPr>
          <a:xfrm>
            <a:off x="9479811" y="4355131"/>
            <a:ext cx="2567609" cy="1925204"/>
          </a:xfrm>
          <a:prstGeom prst="rect">
            <a:avLst/>
          </a:prstGeom>
          <a:noFill/>
          <a:ln>
            <a:noFill/>
          </a:ln>
        </p:spPr>
      </p:pic>
      <p:pic>
        <p:nvPicPr>
          <p:cNvPr id="716" name="Google Shape;716;p29"/>
          <p:cNvPicPr preferRelativeResize="0"/>
          <p:nvPr/>
        </p:nvPicPr>
        <p:blipFill rotWithShape="1">
          <a:blip r:embed="rId8">
            <a:alphaModFix/>
          </a:blip>
          <a:srcRect b="0" l="0" r="0" t="0"/>
          <a:stretch/>
        </p:blipFill>
        <p:spPr>
          <a:xfrm>
            <a:off x="9718597" y="2477450"/>
            <a:ext cx="2328823" cy="1546484"/>
          </a:xfrm>
          <a:prstGeom prst="rect">
            <a:avLst/>
          </a:prstGeom>
          <a:noFill/>
          <a:ln>
            <a:noFill/>
          </a:ln>
        </p:spPr>
      </p:pic>
      <p:pic>
        <p:nvPicPr>
          <p:cNvPr id="717" name="Google Shape;717;p29"/>
          <p:cNvPicPr preferRelativeResize="0"/>
          <p:nvPr/>
        </p:nvPicPr>
        <p:blipFill rotWithShape="1">
          <a:blip r:embed="rId9">
            <a:alphaModFix/>
          </a:blip>
          <a:srcRect b="0" l="0" r="0" t="0"/>
          <a:stretch/>
        </p:blipFill>
        <p:spPr>
          <a:xfrm>
            <a:off x="7124497" y="332232"/>
            <a:ext cx="2386109" cy="1596177"/>
          </a:xfrm>
          <a:prstGeom prst="rect">
            <a:avLst/>
          </a:prstGeom>
          <a:noFill/>
          <a:ln>
            <a:noFill/>
          </a:ln>
        </p:spPr>
      </p:pic>
      <p:sp>
        <p:nvSpPr>
          <p:cNvPr id="718" name="Google Shape;718;p29"/>
          <p:cNvSpPr txBox="1"/>
          <p:nvPr>
            <p:ph idx="11" type="ftr"/>
          </p:nvPr>
        </p:nvSpPr>
        <p:spPr>
          <a:xfrm>
            <a:off x="8952608" y="6364960"/>
            <a:ext cx="3860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I3.usc.edu</a:t>
            </a:r>
            <a:endParaRPr/>
          </a:p>
        </p:txBody>
      </p:sp>
      <p:sp>
        <p:nvSpPr>
          <p:cNvPr id="719" name="Google Shape;719;p29"/>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cxnSp>
        <p:nvCxnSpPr>
          <p:cNvPr id="720" name="Google Shape;720;p29"/>
          <p:cNvCxnSpPr/>
          <p:nvPr/>
        </p:nvCxnSpPr>
        <p:spPr>
          <a:xfrm>
            <a:off x="32968" y="1063566"/>
            <a:ext cx="4132632" cy="0"/>
          </a:xfrm>
          <a:prstGeom prst="straightConnector1">
            <a:avLst/>
          </a:prstGeom>
          <a:noFill/>
          <a:ln cap="flat" cmpd="sng" w="9525">
            <a:solidFill>
              <a:srgbClr val="98161A"/>
            </a:solidFill>
            <a:prstDash val="solid"/>
            <a:round/>
            <a:headEnd len="sm" w="sm" type="none"/>
            <a:tailEnd len="sm" w="sm" type="none"/>
          </a:ln>
        </p:spPr>
      </p:cxnSp>
      <p:sp>
        <p:nvSpPr>
          <p:cNvPr id="721" name="Google Shape;721;p29"/>
          <p:cNvSpPr txBox="1"/>
          <p:nvPr/>
        </p:nvSpPr>
        <p:spPr>
          <a:xfrm>
            <a:off x="1" y="0"/>
            <a:ext cx="3051018" cy="398352"/>
          </a:xfrm>
          <a:prstGeom prst="rect">
            <a:avLst/>
          </a:prstGeom>
          <a:solidFill>
            <a:srgbClr val="D8D8D8"/>
          </a:solid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Potential Application Concept:</a:t>
            </a:r>
            <a:endParaRPr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t/>
            </a:r>
            <a:endParaRPr b="1" sz="2400">
              <a:solidFill>
                <a:srgbClr val="98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6" name="Shape 726"/>
        <p:cNvGrpSpPr/>
        <p:nvPr/>
      </p:nvGrpSpPr>
      <p:grpSpPr>
        <a:xfrm>
          <a:off x="0" y="0"/>
          <a:ext cx="0" cy="0"/>
          <a:chOff x="0" y="0"/>
          <a:chExt cx="0" cy="0"/>
        </a:xfrm>
      </p:grpSpPr>
      <p:sp>
        <p:nvSpPr>
          <p:cNvPr id="727" name="Google Shape;727;p30"/>
          <p:cNvSpPr txBox="1"/>
          <p:nvPr>
            <p:ph type="title"/>
          </p:nvPr>
        </p:nvSpPr>
        <p:spPr>
          <a:xfrm>
            <a:off x="257828" y="279273"/>
            <a:ext cx="4122962" cy="89799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Concierge Concept</a:t>
            </a:r>
            <a:endParaRPr/>
          </a:p>
        </p:txBody>
      </p:sp>
      <p:sp>
        <p:nvSpPr>
          <p:cNvPr id="728" name="Google Shape;728;p30"/>
          <p:cNvSpPr txBox="1"/>
          <p:nvPr/>
        </p:nvSpPr>
        <p:spPr>
          <a:xfrm>
            <a:off x="257828" y="1058191"/>
            <a:ext cx="5387578" cy="5491469"/>
          </a:xfrm>
          <a:prstGeom prst="rect">
            <a:avLst/>
          </a:prstGeom>
          <a:noFill/>
          <a:ln>
            <a:noFill/>
          </a:ln>
        </p:spPr>
        <p:txBody>
          <a:bodyPr anchorCtr="0" anchor="t" bIns="45700" lIns="91425" spcFirstLastPara="1" rIns="91425" wrap="square" tIns="45700">
            <a:noAutofit/>
          </a:bodyPr>
          <a:lstStyle/>
          <a:p>
            <a:pPr indent="-234950" lvl="0" marL="234950" marR="0" rtl="0" algn="l">
              <a:lnSpc>
                <a:spcPct val="150000"/>
              </a:lnSpc>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City loses visibility of emergency service in high rises:</a:t>
            </a:r>
            <a:endParaRPr/>
          </a:p>
          <a:p>
            <a:pPr indent="-234950" lvl="1" marL="635000" marR="0" rtl="0" algn="l">
              <a:lnSpc>
                <a:spcPct val="150000"/>
              </a:lnSpc>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Beacons on each floor provides technology based solution</a:t>
            </a:r>
            <a:endParaRPr/>
          </a:p>
          <a:p>
            <a:pPr indent="-234950" lvl="0" marL="234950" marR="0" rtl="0" algn="l">
              <a:lnSpc>
                <a:spcPct val="150000"/>
              </a:lnSpc>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Dedicated Inter-building tracking of emergency services is expensive</a:t>
            </a:r>
            <a:endParaRPr/>
          </a:p>
          <a:p>
            <a:pPr indent="-234950" lvl="1" marL="635000" marR="0" rtl="0" algn="l">
              <a:lnSpc>
                <a:spcPct val="150000"/>
              </a:lnSpc>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I3 can be used to create an concierge service</a:t>
            </a:r>
            <a:endParaRPr/>
          </a:p>
          <a:p>
            <a:pPr indent="-234950" lvl="2" marL="1035050" marR="0" rtl="0" algn="l">
              <a:lnSpc>
                <a:spcPct val="150000"/>
              </a:lnSpc>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Track residents for safety</a:t>
            </a:r>
            <a:endParaRPr/>
          </a:p>
          <a:p>
            <a:pPr indent="-234950" lvl="2" marL="1035050" marR="0" rtl="0" algn="l">
              <a:lnSpc>
                <a:spcPct val="150000"/>
              </a:lnSpc>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Monitor maintenance support</a:t>
            </a:r>
            <a:endParaRPr/>
          </a:p>
          <a:p>
            <a:pPr indent="-234950" lvl="2" marL="1035050" marR="0" rtl="0" algn="l">
              <a:lnSpc>
                <a:spcPct val="150000"/>
              </a:lnSpc>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Track Delivery Services</a:t>
            </a:r>
            <a:endParaRPr/>
          </a:p>
          <a:p>
            <a:pPr indent="-234950" lvl="0" marL="234950" marR="0" rtl="0" algn="l">
              <a:lnSpc>
                <a:spcPct val="150000"/>
              </a:lnSpc>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Concierge services improves security, reduces vacancy rates.</a:t>
            </a:r>
            <a:endParaRPr/>
          </a:p>
          <a:p>
            <a:pPr indent="-234950" lvl="0" marL="234950" marR="0" rtl="0" algn="l">
              <a:lnSpc>
                <a:spcPct val="150000"/>
              </a:lnSpc>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Supports smart building enviromentals/power</a:t>
            </a:r>
            <a:endParaRPr/>
          </a:p>
          <a:p>
            <a:pPr indent="-234950" lvl="0" marL="234950" marR="0" rtl="0" algn="l">
              <a:lnSpc>
                <a:spcPct val="150000"/>
              </a:lnSpc>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ALSO improves ability to track emergency services</a:t>
            </a:r>
            <a:endParaRPr/>
          </a:p>
          <a:p>
            <a:pPr indent="-234950" lvl="1" marL="635000" marR="0" rtl="0" algn="l">
              <a:lnSpc>
                <a:spcPct val="150000"/>
              </a:lnSpc>
              <a:spcBef>
                <a:spcPts val="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Possible discount an permitting fees</a:t>
            </a:r>
            <a:endParaRPr/>
          </a:p>
          <a:p>
            <a:pPr indent="-146050" lvl="1" marL="635000" marR="0" rtl="0" algn="l">
              <a:lnSpc>
                <a:spcPct val="15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20650" lvl="0" marL="234950" marR="0" rtl="0" algn="l">
              <a:lnSpc>
                <a:spcPct val="150000"/>
              </a:lnSpc>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pic>
        <p:nvPicPr>
          <p:cNvPr id="729" name="Google Shape;729;p30"/>
          <p:cNvPicPr preferRelativeResize="0"/>
          <p:nvPr/>
        </p:nvPicPr>
        <p:blipFill rotWithShape="1">
          <a:blip r:embed="rId3">
            <a:alphaModFix/>
          </a:blip>
          <a:srcRect b="0" l="0" r="0" t="0"/>
          <a:stretch/>
        </p:blipFill>
        <p:spPr>
          <a:xfrm>
            <a:off x="9441418" y="57743"/>
            <a:ext cx="2542032" cy="6227572"/>
          </a:xfrm>
          <a:prstGeom prst="rect">
            <a:avLst/>
          </a:prstGeom>
          <a:noFill/>
          <a:ln>
            <a:noFill/>
          </a:ln>
        </p:spPr>
      </p:pic>
      <p:pic>
        <p:nvPicPr>
          <p:cNvPr id="730" name="Google Shape;730;p30"/>
          <p:cNvPicPr preferRelativeResize="0"/>
          <p:nvPr/>
        </p:nvPicPr>
        <p:blipFill rotWithShape="1">
          <a:blip r:embed="rId4">
            <a:alphaModFix/>
          </a:blip>
          <a:srcRect b="0" l="0" r="0" t="0"/>
          <a:stretch/>
        </p:blipFill>
        <p:spPr>
          <a:xfrm>
            <a:off x="5900928" y="891698"/>
            <a:ext cx="2809313" cy="1741774"/>
          </a:xfrm>
          <a:prstGeom prst="rect">
            <a:avLst/>
          </a:prstGeom>
          <a:noFill/>
          <a:ln>
            <a:noFill/>
          </a:ln>
        </p:spPr>
      </p:pic>
      <p:pic>
        <p:nvPicPr>
          <p:cNvPr id="731" name="Google Shape;731;p30"/>
          <p:cNvPicPr preferRelativeResize="0"/>
          <p:nvPr/>
        </p:nvPicPr>
        <p:blipFill rotWithShape="1">
          <a:blip r:embed="rId5">
            <a:alphaModFix/>
          </a:blip>
          <a:srcRect b="0" l="0" r="0" t="0"/>
          <a:stretch/>
        </p:blipFill>
        <p:spPr>
          <a:xfrm>
            <a:off x="6001006" y="5440681"/>
            <a:ext cx="2609155" cy="773590"/>
          </a:xfrm>
          <a:prstGeom prst="rect">
            <a:avLst/>
          </a:prstGeom>
          <a:noFill/>
          <a:ln>
            <a:noFill/>
          </a:ln>
        </p:spPr>
      </p:pic>
      <p:cxnSp>
        <p:nvCxnSpPr>
          <p:cNvPr id="732" name="Google Shape;732;p30"/>
          <p:cNvCxnSpPr>
            <a:stCxn id="730" idx="2"/>
            <a:endCxn id="731" idx="0"/>
          </p:cNvCxnSpPr>
          <p:nvPr/>
        </p:nvCxnSpPr>
        <p:spPr>
          <a:xfrm>
            <a:off x="7305585" y="2633472"/>
            <a:ext cx="0" cy="2807100"/>
          </a:xfrm>
          <a:prstGeom prst="straightConnector1">
            <a:avLst/>
          </a:prstGeom>
          <a:noFill/>
          <a:ln cap="flat" cmpd="sng" w="9525">
            <a:solidFill>
              <a:schemeClr val="dk1"/>
            </a:solidFill>
            <a:prstDash val="solid"/>
            <a:round/>
            <a:headEnd len="med" w="med" type="triangle"/>
            <a:tailEnd len="med" w="med" type="triangle"/>
          </a:ln>
        </p:spPr>
      </p:cxnSp>
      <p:pic>
        <p:nvPicPr>
          <p:cNvPr id="733" name="Google Shape;733;p30"/>
          <p:cNvPicPr preferRelativeResize="0"/>
          <p:nvPr>
            <p:ph idx="1" type="body"/>
          </p:nvPr>
        </p:nvPicPr>
        <p:blipFill rotWithShape="1">
          <a:blip r:embed="rId6">
            <a:alphaModFix/>
          </a:blip>
          <a:srcRect b="0" l="0" r="0" t="0"/>
          <a:stretch/>
        </p:blipFill>
        <p:spPr>
          <a:xfrm>
            <a:off x="6062472" y="3520440"/>
            <a:ext cx="2724912" cy="969264"/>
          </a:xfrm>
          <a:prstGeom prst="rect">
            <a:avLst/>
          </a:prstGeom>
          <a:noFill/>
          <a:ln>
            <a:noFill/>
          </a:ln>
        </p:spPr>
      </p:pic>
      <p:cxnSp>
        <p:nvCxnSpPr>
          <p:cNvPr id="734" name="Google Shape;734;p30"/>
          <p:cNvCxnSpPr>
            <a:endCxn id="733" idx="3"/>
          </p:cNvCxnSpPr>
          <p:nvPr/>
        </p:nvCxnSpPr>
        <p:spPr>
          <a:xfrm rot="10800000">
            <a:off x="8787384" y="4005072"/>
            <a:ext cx="1060800" cy="0"/>
          </a:xfrm>
          <a:prstGeom prst="straightConnector1">
            <a:avLst/>
          </a:prstGeom>
          <a:noFill/>
          <a:ln cap="flat" cmpd="sng" w="9525">
            <a:solidFill>
              <a:schemeClr val="dk1"/>
            </a:solidFill>
            <a:prstDash val="solid"/>
            <a:round/>
            <a:headEnd len="med" w="med" type="triangle"/>
            <a:tailEnd len="med" w="med" type="triangle"/>
          </a:ln>
        </p:spPr>
      </p:cxnSp>
      <p:sp>
        <p:nvSpPr>
          <p:cNvPr id="735" name="Google Shape;735;p30"/>
          <p:cNvSpPr txBox="1"/>
          <p:nvPr>
            <p:ph idx="11" type="ftr"/>
          </p:nvPr>
        </p:nvSpPr>
        <p:spPr>
          <a:xfrm>
            <a:off x="8907231" y="6356359"/>
            <a:ext cx="3860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I3.usc.edu</a:t>
            </a:r>
            <a:endParaRPr/>
          </a:p>
        </p:txBody>
      </p:sp>
      <p:sp>
        <p:nvSpPr>
          <p:cNvPr id="736" name="Google Shape;736;p30"/>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cxnSp>
        <p:nvCxnSpPr>
          <p:cNvPr id="737" name="Google Shape;737;p30"/>
          <p:cNvCxnSpPr/>
          <p:nvPr/>
        </p:nvCxnSpPr>
        <p:spPr>
          <a:xfrm>
            <a:off x="32968" y="1063566"/>
            <a:ext cx="4132632" cy="0"/>
          </a:xfrm>
          <a:prstGeom prst="straightConnector1">
            <a:avLst/>
          </a:prstGeom>
          <a:noFill/>
          <a:ln cap="flat" cmpd="sng" w="9525">
            <a:solidFill>
              <a:srgbClr val="98161A"/>
            </a:solidFill>
            <a:prstDash val="solid"/>
            <a:round/>
            <a:headEnd len="sm" w="sm" type="none"/>
            <a:tailEnd len="sm" w="sm" type="none"/>
          </a:ln>
        </p:spPr>
      </p:cxnSp>
      <p:sp>
        <p:nvSpPr>
          <p:cNvPr id="738" name="Google Shape;738;p30"/>
          <p:cNvSpPr txBox="1"/>
          <p:nvPr/>
        </p:nvSpPr>
        <p:spPr>
          <a:xfrm>
            <a:off x="1" y="0"/>
            <a:ext cx="3051018" cy="398352"/>
          </a:xfrm>
          <a:prstGeom prst="rect">
            <a:avLst/>
          </a:prstGeom>
          <a:solidFill>
            <a:srgbClr val="D8D8D8"/>
          </a:solid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Potential Application Concept:</a:t>
            </a:r>
            <a:endParaRPr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t/>
            </a:r>
            <a:endParaRPr b="1" sz="2400">
              <a:solidFill>
                <a:srgbClr val="98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3" name="Shape 743"/>
        <p:cNvGrpSpPr/>
        <p:nvPr/>
      </p:nvGrpSpPr>
      <p:grpSpPr>
        <a:xfrm>
          <a:off x="0" y="0"/>
          <a:ext cx="0" cy="0"/>
          <a:chOff x="0" y="0"/>
          <a:chExt cx="0" cy="0"/>
        </a:xfrm>
      </p:grpSpPr>
      <p:pic>
        <p:nvPicPr>
          <p:cNvPr id="744" name="Google Shape;744;p31"/>
          <p:cNvPicPr preferRelativeResize="0"/>
          <p:nvPr>
            <p:ph idx="1" type="body"/>
          </p:nvPr>
        </p:nvPicPr>
        <p:blipFill rotWithShape="1">
          <a:blip r:embed="rId3">
            <a:alphaModFix/>
          </a:blip>
          <a:srcRect b="48694" l="32477" r="33232" t="37689"/>
          <a:stretch/>
        </p:blipFill>
        <p:spPr>
          <a:xfrm>
            <a:off x="6894786" y="2858814"/>
            <a:ext cx="2706414" cy="935946"/>
          </a:xfrm>
          <a:prstGeom prst="rect">
            <a:avLst/>
          </a:prstGeom>
          <a:noFill/>
          <a:ln>
            <a:noFill/>
          </a:ln>
        </p:spPr>
      </p:pic>
      <p:sp>
        <p:nvSpPr>
          <p:cNvPr id="745" name="Google Shape;745;p31"/>
          <p:cNvSpPr txBox="1"/>
          <p:nvPr>
            <p:ph type="title"/>
          </p:nvPr>
        </p:nvSpPr>
        <p:spPr>
          <a:xfrm>
            <a:off x="208550" y="365918"/>
            <a:ext cx="5826490" cy="58084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Multifunction Kiosk Stream Manager</a:t>
            </a:r>
            <a:endParaRPr b="1" sz="2400">
              <a:solidFill>
                <a:srgbClr val="C00000"/>
              </a:solidFill>
              <a:latin typeface="Calibri"/>
              <a:ea typeface="Calibri"/>
              <a:cs typeface="Calibri"/>
              <a:sym typeface="Calibri"/>
            </a:endParaRPr>
          </a:p>
        </p:txBody>
      </p:sp>
      <p:sp>
        <p:nvSpPr>
          <p:cNvPr id="746" name="Google Shape;746;p31"/>
          <p:cNvSpPr txBox="1"/>
          <p:nvPr/>
        </p:nvSpPr>
        <p:spPr>
          <a:xfrm>
            <a:off x="208550" y="1183651"/>
            <a:ext cx="4122962" cy="4439909"/>
          </a:xfrm>
          <a:prstGeom prst="rect">
            <a:avLst/>
          </a:prstGeom>
          <a:noFill/>
          <a:ln>
            <a:noFill/>
          </a:ln>
        </p:spPr>
        <p:txBody>
          <a:bodyPr anchorCtr="0" anchor="t" bIns="45700" lIns="91425" spcFirstLastPara="1" rIns="91425" wrap="square" tIns="45700">
            <a:noAutofit/>
          </a:bodyPr>
          <a:lstStyle/>
          <a:p>
            <a:pPr indent="-234950" lvl="0" marL="2349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Allows city to support multiple kiosks from different vendors from a common application set.</a:t>
            </a:r>
            <a:endParaRPr/>
          </a:p>
          <a:p>
            <a:pPr indent="-234950" lvl="1" marL="635000" marR="0" rtl="0" algn="l">
              <a:spcBef>
                <a:spcPts val="28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Geographic targeted kiosks</a:t>
            </a:r>
            <a:endParaRPr/>
          </a:p>
          <a:p>
            <a:pPr indent="-234950" lvl="1" marL="635000" marR="0" rtl="0" algn="l">
              <a:spcBef>
                <a:spcPts val="28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Functionally targeted kiosks</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Kiosk vendors</a:t>
            </a:r>
            <a:endParaRPr/>
          </a:p>
          <a:p>
            <a:pPr indent="-234950" lvl="1" marL="635000" marR="0" rtl="0" algn="l">
              <a:spcBef>
                <a:spcPts val="28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Generate independent ad content</a:t>
            </a:r>
            <a:endParaRPr/>
          </a:p>
          <a:p>
            <a:pPr indent="-234950" lvl="1" marL="635000" marR="0" rtl="0" algn="l">
              <a:spcBef>
                <a:spcPts val="28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Provide kiosk local content</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City Operations</a:t>
            </a:r>
            <a:endParaRPr/>
          </a:p>
          <a:p>
            <a:pPr indent="-234950" lvl="1" marL="635000" marR="0" rtl="0" algn="l">
              <a:spcBef>
                <a:spcPts val="28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Provides city-wide content to multiple kiosk vendors for common look/feel</a:t>
            </a:r>
            <a:endParaRPr/>
          </a:p>
          <a:p>
            <a:pPr indent="-234950" lvl="1" marL="635000" marR="0" rtl="0" algn="l">
              <a:spcBef>
                <a:spcPts val="28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Provides managed video link to police for area security. </a:t>
            </a:r>
            <a:endParaRPr/>
          </a:p>
          <a:p>
            <a:pPr indent="-234950" lvl="1" marL="635000" marR="0" rtl="0" algn="l">
              <a:spcBef>
                <a:spcPts val="28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Provides emergency services support</a:t>
            </a:r>
            <a:endParaRPr/>
          </a:p>
          <a:p>
            <a:pPr indent="-234950" lvl="1" marL="635000" marR="0" rtl="0" algn="l">
              <a:spcBef>
                <a:spcPts val="28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Manages citizen access (opt-in) so citizens are recognized across different vendor ecosystems</a:t>
            </a:r>
            <a:endParaRPr/>
          </a:p>
          <a:p>
            <a:pPr indent="-234950" lvl="1" marL="635000" marR="0" rtl="0" algn="l">
              <a:spcBef>
                <a:spcPts val="280"/>
              </a:spcBef>
              <a:spcAft>
                <a:spcPts val="0"/>
              </a:spcAft>
              <a:buClr>
                <a:schemeClr val="dk1"/>
              </a:buClr>
              <a:buSzPts val="1400"/>
              <a:buFont typeface="Arial"/>
              <a:buChar char="–"/>
            </a:pPr>
            <a:r>
              <a:rPr b="0" i="0" lang="en-US" sz="1400" u="none" cap="none" strike="noStrike">
                <a:solidFill>
                  <a:schemeClr val="dk1"/>
                </a:solidFill>
                <a:latin typeface="Calibri"/>
                <a:ea typeface="Calibri"/>
                <a:cs typeface="Calibri"/>
                <a:sym typeface="Calibri"/>
              </a:rPr>
              <a:t>Can feed city specific data to kiosks in support of city operations personnell</a:t>
            </a:r>
            <a:endParaRPr b="0" i="0" sz="1400" u="none" cap="none" strike="noStrike">
              <a:solidFill>
                <a:schemeClr val="dk1"/>
              </a:solidFill>
              <a:latin typeface="Calibri"/>
              <a:ea typeface="Calibri"/>
              <a:cs typeface="Calibri"/>
              <a:sym typeface="Calibri"/>
            </a:endParaRPr>
          </a:p>
          <a:p>
            <a:pPr indent="-146050" lvl="1" marL="635000" marR="0" rtl="0" algn="l">
              <a:spcBef>
                <a:spcPts val="28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120650" lvl="0" marL="234950" marR="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20650" lvl="0" marL="234950" marR="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cxnSp>
        <p:nvCxnSpPr>
          <p:cNvPr id="747" name="Google Shape;747;p31"/>
          <p:cNvCxnSpPr>
            <a:stCxn id="744" idx="2"/>
            <a:endCxn id="748" idx="1"/>
          </p:cNvCxnSpPr>
          <p:nvPr/>
        </p:nvCxnSpPr>
        <p:spPr>
          <a:xfrm>
            <a:off x="8247993" y="3794760"/>
            <a:ext cx="478200" cy="1172700"/>
          </a:xfrm>
          <a:prstGeom prst="straightConnector1">
            <a:avLst/>
          </a:prstGeom>
          <a:noFill/>
          <a:ln cap="flat" cmpd="sng" w="38100">
            <a:solidFill>
              <a:schemeClr val="dk1"/>
            </a:solidFill>
            <a:prstDash val="solid"/>
            <a:round/>
            <a:headEnd len="med" w="med" type="triangle"/>
            <a:tailEnd len="med" w="med" type="triangle"/>
          </a:ln>
        </p:spPr>
      </p:cxnSp>
      <p:pic>
        <p:nvPicPr>
          <p:cNvPr id="749" name="Google Shape;749;p31"/>
          <p:cNvPicPr preferRelativeResize="0"/>
          <p:nvPr/>
        </p:nvPicPr>
        <p:blipFill rotWithShape="1">
          <a:blip r:embed="rId4">
            <a:alphaModFix/>
          </a:blip>
          <a:srcRect b="7090" l="0" r="0" t="0"/>
          <a:stretch/>
        </p:blipFill>
        <p:spPr>
          <a:xfrm>
            <a:off x="5406737" y="240463"/>
            <a:ext cx="1766030" cy="2226014"/>
          </a:xfrm>
          <a:prstGeom prst="rect">
            <a:avLst/>
          </a:prstGeom>
          <a:noFill/>
          <a:ln>
            <a:noFill/>
          </a:ln>
        </p:spPr>
      </p:pic>
      <p:pic>
        <p:nvPicPr>
          <p:cNvPr id="750" name="Google Shape;750;p31"/>
          <p:cNvPicPr preferRelativeResize="0"/>
          <p:nvPr/>
        </p:nvPicPr>
        <p:blipFill rotWithShape="1">
          <a:blip r:embed="rId5">
            <a:alphaModFix/>
          </a:blip>
          <a:srcRect b="0" l="0" r="0" t="0"/>
          <a:stretch/>
        </p:blipFill>
        <p:spPr>
          <a:xfrm>
            <a:off x="9291145" y="358054"/>
            <a:ext cx="1737902" cy="2083236"/>
          </a:xfrm>
          <a:prstGeom prst="rect">
            <a:avLst/>
          </a:prstGeom>
          <a:noFill/>
          <a:ln>
            <a:noFill/>
          </a:ln>
        </p:spPr>
      </p:pic>
      <p:cxnSp>
        <p:nvCxnSpPr>
          <p:cNvPr id="751" name="Google Shape;751;p31"/>
          <p:cNvCxnSpPr>
            <a:stCxn id="744" idx="0"/>
            <a:endCxn id="750" idx="2"/>
          </p:cNvCxnSpPr>
          <p:nvPr/>
        </p:nvCxnSpPr>
        <p:spPr>
          <a:xfrm flipH="1" rot="10800000">
            <a:off x="8247993" y="2441214"/>
            <a:ext cx="1912200" cy="417600"/>
          </a:xfrm>
          <a:prstGeom prst="straightConnector1">
            <a:avLst/>
          </a:prstGeom>
          <a:noFill/>
          <a:ln cap="flat" cmpd="sng" w="38100">
            <a:solidFill>
              <a:schemeClr val="dk1"/>
            </a:solidFill>
            <a:prstDash val="solid"/>
            <a:round/>
            <a:headEnd len="med" w="med" type="triangle"/>
            <a:tailEnd len="med" w="med" type="triangle"/>
          </a:ln>
        </p:spPr>
      </p:cxnSp>
      <p:cxnSp>
        <p:nvCxnSpPr>
          <p:cNvPr id="752" name="Google Shape;752;p31"/>
          <p:cNvCxnSpPr>
            <a:stCxn id="744" idx="0"/>
            <a:endCxn id="749" idx="2"/>
          </p:cNvCxnSpPr>
          <p:nvPr/>
        </p:nvCxnSpPr>
        <p:spPr>
          <a:xfrm rot="10800000">
            <a:off x="6289893" y="2466414"/>
            <a:ext cx="1958100" cy="392400"/>
          </a:xfrm>
          <a:prstGeom prst="straightConnector1">
            <a:avLst/>
          </a:prstGeom>
          <a:noFill/>
          <a:ln cap="flat" cmpd="sng" w="38100">
            <a:solidFill>
              <a:schemeClr val="dk1"/>
            </a:solidFill>
            <a:prstDash val="solid"/>
            <a:round/>
            <a:headEnd len="med" w="med" type="triangle"/>
            <a:tailEnd len="med" w="med" type="triangle"/>
          </a:ln>
        </p:spPr>
      </p:cxnSp>
      <p:pic>
        <p:nvPicPr>
          <p:cNvPr id="753" name="Google Shape;753;p31"/>
          <p:cNvPicPr preferRelativeResize="0"/>
          <p:nvPr/>
        </p:nvPicPr>
        <p:blipFill rotWithShape="1">
          <a:blip r:embed="rId6">
            <a:alphaModFix/>
          </a:blip>
          <a:srcRect b="6743" l="21626" r="24996" t="7631"/>
          <a:stretch/>
        </p:blipFill>
        <p:spPr>
          <a:xfrm>
            <a:off x="7543624" y="457956"/>
            <a:ext cx="1344590" cy="1451390"/>
          </a:xfrm>
          <a:prstGeom prst="rect">
            <a:avLst/>
          </a:prstGeom>
          <a:noFill/>
          <a:ln>
            <a:noFill/>
          </a:ln>
        </p:spPr>
      </p:pic>
      <p:cxnSp>
        <p:nvCxnSpPr>
          <p:cNvPr id="754" name="Google Shape;754;p31"/>
          <p:cNvCxnSpPr>
            <a:stCxn id="744" idx="0"/>
            <a:endCxn id="753" idx="2"/>
          </p:cNvCxnSpPr>
          <p:nvPr/>
        </p:nvCxnSpPr>
        <p:spPr>
          <a:xfrm rot="10800000">
            <a:off x="8215893" y="1909314"/>
            <a:ext cx="32100" cy="949500"/>
          </a:xfrm>
          <a:prstGeom prst="straightConnector1">
            <a:avLst/>
          </a:prstGeom>
          <a:noFill/>
          <a:ln cap="flat" cmpd="sng" w="38100">
            <a:solidFill>
              <a:schemeClr val="dk1"/>
            </a:solidFill>
            <a:prstDash val="solid"/>
            <a:round/>
            <a:headEnd len="med" w="med" type="triangle"/>
            <a:tailEnd len="med" w="med" type="triangle"/>
          </a:ln>
        </p:spPr>
      </p:cxnSp>
      <p:sp>
        <p:nvSpPr>
          <p:cNvPr id="748" name="Google Shape;748;p31"/>
          <p:cNvSpPr/>
          <p:nvPr/>
        </p:nvSpPr>
        <p:spPr>
          <a:xfrm>
            <a:off x="8023283" y="4967447"/>
            <a:ext cx="1405759" cy="892854"/>
          </a:xfrm>
          <a:prstGeom prst="flowChartMagneticDisk">
            <a:avLst/>
          </a:prstGeom>
          <a:solidFill>
            <a:srgbClr val="FFF4CC"/>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common map application</a:t>
            </a:r>
            <a:endParaRPr sz="1400">
              <a:solidFill>
                <a:schemeClr val="dk1"/>
              </a:solidFill>
              <a:latin typeface="Calibri"/>
              <a:ea typeface="Calibri"/>
              <a:cs typeface="Calibri"/>
              <a:sym typeface="Calibri"/>
            </a:endParaRPr>
          </a:p>
        </p:txBody>
      </p:sp>
      <p:pic>
        <p:nvPicPr>
          <p:cNvPr id="755" name="Google Shape;755;p31"/>
          <p:cNvPicPr preferRelativeResize="0"/>
          <p:nvPr/>
        </p:nvPicPr>
        <p:blipFill rotWithShape="1">
          <a:blip r:embed="rId7">
            <a:alphaModFix/>
          </a:blip>
          <a:srcRect b="0" l="0" r="0" t="0"/>
          <a:stretch/>
        </p:blipFill>
        <p:spPr>
          <a:xfrm>
            <a:off x="9754096" y="4975769"/>
            <a:ext cx="1627175" cy="1085313"/>
          </a:xfrm>
          <a:prstGeom prst="rect">
            <a:avLst/>
          </a:prstGeom>
          <a:noFill/>
          <a:ln>
            <a:noFill/>
          </a:ln>
        </p:spPr>
      </p:pic>
      <p:cxnSp>
        <p:nvCxnSpPr>
          <p:cNvPr id="756" name="Google Shape;756;p31"/>
          <p:cNvCxnSpPr>
            <a:stCxn id="744" idx="2"/>
            <a:endCxn id="755" idx="0"/>
          </p:cNvCxnSpPr>
          <p:nvPr/>
        </p:nvCxnSpPr>
        <p:spPr>
          <a:xfrm>
            <a:off x="8247993" y="3794760"/>
            <a:ext cx="2319600" cy="1181100"/>
          </a:xfrm>
          <a:prstGeom prst="straightConnector1">
            <a:avLst/>
          </a:prstGeom>
          <a:noFill/>
          <a:ln cap="flat" cmpd="sng" w="38100">
            <a:solidFill>
              <a:schemeClr val="dk1"/>
            </a:solidFill>
            <a:prstDash val="solid"/>
            <a:round/>
            <a:headEnd len="med" w="med" type="triangle"/>
            <a:tailEnd len="med" w="med" type="triangle"/>
          </a:ln>
        </p:spPr>
      </p:cxnSp>
      <p:sp>
        <p:nvSpPr>
          <p:cNvPr id="757" name="Google Shape;757;p31"/>
          <p:cNvSpPr/>
          <p:nvPr/>
        </p:nvSpPr>
        <p:spPr>
          <a:xfrm>
            <a:off x="5202621" y="2880360"/>
            <a:ext cx="906995" cy="892854"/>
          </a:xfrm>
          <a:prstGeom prst="flowChartMagneticDisk">
            <a:avLst/>
          </a:prstGeom>
          <a:solidFill>
            <a:srgbClr val="FFF4CC"/>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Local ad server</a:t>
            </a:r>
            <a:endParaRPr sz="1400">
              <a:solidFill>
                <a:schemeClr val="dk1"/>
              </a:solidFill>
              <a:latin typeface="Calibri"/>
              <a:ea typeface="Calibri"/>
              <a:cs typeface="Calibri"/>
              <a:sym typeface="Calibri"/>
            </a:endParaRPr>
          </a:p>
        </p:txBody>
      </p:sp>
      <p:cxnSp>
        <p:nvCxnSpPr>
          <p:cNvPr id="758" name="Google Shape;758;p31"/>
          <p:cNvCxnSpPr>
            <a:stCxn id="757" idx="1"/>
            <a:endCxn id="749" idx="2"/>
          </p:cNvCxnSpPr>
          <p:nvPr/>
        </p:nvCxnSpPr>
        <p:spPr>
          <a:xfrm flipH="1" rot="10800000">
            <a:off x="5656119" y="2466360"/>
            <a:ext cx="633600" cy="414000"/>
          </a:xfrm>
          <a:prstGeom prst="straightConnector1">
            <a:avLst/>
          </a:prstGeom>
          <a:noFill/>
          <a:ln cap="flat" cmpd="sng" w="38100">
            <a:solidFill>
              <a:schemeClr val="dk1"/>
            </a:solidFill>
            <a:prstDash val="solid"/>
            <a:round/>
            <a:headEnd len="med" w="med" type="triangle"/>
            <a:tailEnd len="med" w="med" type="triangle"/>
          </a:ln>
        </p:spPr>
      </p:cxnSp>
      <p:sp>
        <p:nvSpPr>
          <p:cNvPr id="759" name="Google Shape;759;p31"/>
          <p:cNvSpPr/>
          <p:nvPr/>
        </p:nvSpPr>
        <p:spPr>
          <a:xfrm>
            <a:off x="6342772" y="4967447"/>
            <a:ext cx="1405759" cy="892854"/>
          </a:xfrm>
          <a:prstGeom prst="flowChartMagneticDisk">
            <a:avLst/>
          </a:prstGeom>
          <a:solidFill>
            <a:srgbClr val="FFF4CC"/>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common city info server</a:t>
            </a:r>
            <a:endParaRPr sz="1400">
              <a:solidFill>
                <a:schemeClr val="dk1"/>
              </a:solidFill>
              <a:latin typeface="Calibri"/>
              <a:ea typeface="Calibri"/>
              <a:cs typeface="Calibri"/>
              <a:sym typeface="Calibri"/>
            </a:endParaRPr>
          </a:p>
        </p:txBody>
      </p:sp>
      <p:cxnSp>
        <p:nvCxnSpPr>
          <p:cNvPr id="760" name="Google Shape;760;p31"/>
          <p:cNvCxnSpPr>
            <a:stCxn id="744" idx="2"/>
            <a:endCxn id="759" idx="1"/>
          </p:cNvCxnSpPr>
          <p:nvPr/>
        </p:nvCxnSpPr>
        <p:spPr>
          <a:xfrm flipH="1">
            <a:off x="7045593" y="3794760"/>
            <a:ext cx="1202400" cy="1172700"/>
          </a:xfrm>
          <a:prstGeom prst="straightConnector1">
            <a:avLst/>
          </a:prstGeom>
          <a:noFill/>
          <a:ln cap="flat" cmpd="sng" w="38100">
            <a:solidFill>
              <a:schemeClr val="dk1"/>
            </a:solidFill>
            <a:prstDash val="solid"/>
            <a:round/>
            <a:headEnd len="med" w="med" type="triangle"/>
            <a:tailEnd len="med" w="med" type="triangle"/>
          </a:ln>
        </p:spPr>
      </p:cxnSp>
      <p:sp>
        <p:nvSpPr>
          <p:cNvPr id="761" name="Google Shape;761;p31"/>
          <p:cNvSpPr/>
          <p:nvPr/>
        </p:nvSpPr>
        <p:spPr>
          <a:xfrm>
            <a:off x="10578833" y="2880360"/>
            <a:ext cx="1255936" cy="741939"/>
          </a:xfrm>
          <a:prstGeom prst="flowChartMagneticDisk">
            <a:avLst/>
          </a:prstGeom>
          <a:solidFill>
            <a:srgbClr val="FFF4CC"/>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ctr">
              <a:spcBef>
                <a:spcPts val="0"/>
              </a:spcBef>
              <a:spcAft>
                <a:spcPts val="0"/>
              </a:spcAft>
              <a:buNone/>
            </a:pPr>
            <a:r>
              <a:rPr lang="en-US" sz="1400">
                <a:solidFill>
                  <a:schemeClr val="dk1"/>
                </a:solidFill>
                <a:latin typeface="Calibri"/>
                <a:ea typeface="Calibri"/>
                <a:cs typeface="Calibri"/>
                <a:sym typeface="Calibri"/>
              </a:rPr>
              <a:t>Local content server</a:t>
            </a:r>
            <a:endParaRPr sz="1400">
              <a:solidFill>
                <a:schemeClr val="dk1"/>
              </a:solidFill>
              <a:latin typeface="Calibri"/>
              <a:ea typeface="Calibri"/>
              <a:cs typeface="Calibri"/>
              <a:sym typeface="Calibri"/>
            </a:endParaRPr>
          </a:p>
        </p:txBody>
      </p:sp>
      <p:cxnSp>
        <p:nvCxnSpPr>
          <p:cNvPr id="762" name="Google Shape;762;p31"/>
          <p:cNvCxnSpPr>
            <a:stCxn id="750" idx="2"/>
            <a:endCxn id="761" idx="1"/>
          </p:cNvCxnSpPr>
          <p:nvPr/>
        </p:nvCxnSpPr>
        <p:spPr>
          <a:xfrm>
            <a:off x="10160096" y="2441290"/>
            <a:ext cx="1046700" cy="439200"/>
          </a:xfrm>
          <a:prstGeom prst="straightConnector1">
            <a:avLst/>
          </a:prstGeom>
          <a:noFill/>
          <a:ln cap="flat" cmpd="sng" w="38100">
            <a:solidFill>
              <a:schemeClr val="dk1"/>
            </a:solidFill>
            <a:prstDash val="solid"/>
            <a:round/>
            <a:headEnd len="med" w="med" type="triangle"/>
            <a:tailEnd len="med" w="med" type="triangle"/>
          </a:ln>
        </p:spPr>
      </p:cxnSp>
      <p:cxnSp>
        <p:nvCxnSpPr>
          <p:cNvPr id="763" name="Google Shape;763;p31"/>
          <p:cNvCxnSpPr>
            <a:stCxn id="744" idx="2"/>
            <a:endCxn id="764" idx="1"/>
          </p:cNvCxnSpPr>
          <p:nvPr/>
        </p:nvCxnSpPr>
        <p:spPr>
          <a:xfrm flipH="1">
            <a:off x="5413893" y="3794760"/>
            <a:ext cx="2834100" cy="1172700"/>
          </a:xfrm>
          <a:prstGeom prst="straightConnector1">
            <a:avLst/>
          </a:prstGeom>
          <a:noFill/>
          <a:ln cap="flat" cmpd="sng" w="38100">
            <a:solidFill>
              <a:schemeClr val="dk1"/>
            </a:solidFill>
            <a:prstDash val="solid"/>
            <a:round/>
            <a:headEnd len="med" w="med" type="triangle"/>
            <a:tailEnd len="med" w="med" type="triangle"/>
          </a:ln>
        </p:spPr>
      </p:cxnSp>
      <p:sp>
        <p:nvSpPr>
          <p:cNvPr id="764" name="Google Shape;764;p31"/>
          <p:cNvSpPr/>
          <p:nvPr/>
        </p:nvSpPr>
        <p:spPr>
          <a:xfrm>
            <a:off x="4710997" y="4967447"/>
            <a:ext cx="1405759" cy="892854"/>
          </a:xfrm>
          <a:prstGeom prst="flowChartMagneticDisk">
            <a:avLst/>
          </a:prstGeom>
          <a:solidFill>
            <a:srgbClr val="FFF4CC"/>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Citizen coordinator</a:t>
            </a:r>
            <a:endParaRPr sz="1400">
              <a:solidFill>
                <a:schemeClr val="dk1"/>
              </a:solidFill>
              <a:latin typeface="Calibri"/>
              <a:ea typeface="Calibri"/>
              <a:cs typeface="Calibri"/>
              <a:sym typeface="Calibri"/>
            </a:endParaRPr>
          </a:p>
        </p:txBody>
      </p:sp>
      <p:sp>
        <p:nvSpPr>
          <p:cNvPr id="765" name="Google Shape;765;p31"/>
          <p:cNvSpPr txBox="1"/>
          <p:nvPr/>
        </p:nvSpPr>
        <p:spPr>
          <a:xfrm>
            <a:off x="10437294" y="4536699"/>
            <a:ext cx="1259704"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Police/security</a:t>
            </a:r>
            <a:endParaRPr sz="1400">
              <a:solidFill>
                <a:schemeClr val="dk1"/>
              </a:solidFill>
              <a:latin typeface="Calibri"/>
              <a:ea typeface="Calibri"/>
              <a:cs typeface="Calibri"/>
              <a:sym typeface="Calibri"/>
            </a:endParaRPr>
          </a:p>
        </p:txBody>
      </p:sp>
      <p:cxnSp>
        <p:nvCxnSpPr>
          <p:cNvPr id="766" name="Google Shape;766;p31"/>
          <p:cNvCxnSpPr/>
          <p:nvPr/>
        </p:nvCxnSpPr>
        <p:spPr>
          <a:xfrm>
            <a:off x="0" y="882546"/>
            <a:ext cx="6337426" cy="0"/>
          </a:xfrm>
          <a:prstGeom prst="straightConnector1">
            <a:avLst/>
          </a:prstGeom>
          <a:noFill/>
          <a:ln cap="flat" cmpd="sng" w="9525">
            <a:solidFill>
              <a:srgbClr val="98161A"/>
            </a:solidFill>
            <a:prstDash val="solid"/>
            <a:round/>
            <a:headEnd len="sm" w="sm" type="none"/>
            <a:tailEnd len="sm" w="sm" type="none"/>
          </a:ln>
        </p:spPr>
      </p:cxnSp>
      <p:sp>
        <p:nvSpPr>
          <p:cNvPr id="767" name="Google Shape;767;p31"/>
          <p:cNvSpPr txBox="1"/>
          <p:nvPr/>
        </p:nvSpPr>
        <p:spPr>
          <a:xfrm>
            <a:off x="1" y="0"/>
            <a:ext cx="3051018" cy="398352"/>
          </a:xfrm>
          <a:prstGeom prst="rect">
            <a:avLst/>
          </a:prstGeom>
          <a:solidFill>
            <a:srgbClr val="D8D8D8"/>
          </a:solid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Potential Application Concept:</a:t>
            </a:r>
            <a:endParaRPr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t/>
            </a:r>
            <a:endParaRPr b="1" sz="2400">
              <a:solidFill>
                <a:srgbClr val="98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2" name="Shape 772"/>
        <p:cNvGrpSpPr/>
        <p:nvPr/>
      </p:nvGrpSpPr>
      <p:grpSpPr>
        <a:xfrm>
          <a:off x="0" y="0"/>
          <a:ext cx="0" cy="0"/>
          <a:chOff x="0" y="0"/>
          <a:chExt cx="0" cy="0"/>
        </a:xfrm>
      </p:grpSpPr>
      <p:sp>
        <p:nvSpPr>
          <p:cNvPr id="773" name="Google Shape;773;p32"/>
          <p:cNvSpPr txBox="1"/>
          <p:nvPr>
            <p:ph type="title"/>
          </p:nvPr>
        </p:nvSpPr>
        <p:spPr>
          <a:xfrm>
            <a:off x="208550" y="365918"/>
            <a:ext cx="4122962" cy="51662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IOT Business Districts</a:t>
            </a:r>
            <a:endParaRPr b="1" sz="2400">
              <a:solidFill>
                <a:srgbClr val="C00000"/>
              </a:solidFill>
              <a:latin typeface="Calibri"/>
              <a:ea typeface="Calibri"/>
              <a:cs typeface="Calibri"/>
              <a:sym typeface="Calibri"/>
            </a:endParaRPr>
          </a:p>
        </p:txBody>
      </p:sp>
      <p:sp>
        <p:nvSpPr>
          <p:cNvPr id="774" name="Google Shape;774;p32"/>
          <p:cNvSpPr txBox="1"/>
          <p:nvPr/>
        </p:nvSpPr>
        <p:spPr>
          <a:xfrm>
            <a:off x="208549" y="1183651"/>
            <a:ext cx="5234309" cy="5450655"/>
          </a:xfrm>
          <a:prstGeom prst="rect">
            <a:avLst/>
          </a:prstGeom>
          <a:noFill/>
          <a:ln>
            <a:noFill/>
          </a:ln>
        </p:spPr>
        <p:txBody>
          <a:bodyPr anchorCtr="0" anchor="t" bIns="45700" lIns="91425" spcFirstLastPara="1" rIns="91425" wrap="square" tIns="45700">
            <a:noAutofit/>
          </a:bodyPr>
          <a:lstStyle/>
          <a:p>
            <a:pPr indent="-234950" lvl="0" marL="2349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IOT data from multiple independent businesses can be consolidated to created a managed/coordinated data lake that supports a business district</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By consolidating data, small/local merchants can have access to the larger amounts of data that larger firms have.</a:t>
            </a:r>
            <a:endParaRPr/>
          </a:p>
          <a:p>
            <a:pPr indent="-120650" lvl="0" marL="234950" marR="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Business District data can be used to drive incremental. local merchant business services (coupons, advertising, security,…)</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Business District data can be used to support consortium suppliers</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Business District data can be used to support business area customers</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Business District data can be used to improve business district operations</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 future, data could be as important as tax incentives in efforts to secure corporate moves</a:t>
            </a:r>
            <a:endParaRPr sz="1400">
              <a:solidFill>
                <a:schemeClr val="dk1"/>
              </a:solidFill>
              <a:latin typeface="Calibri"/>
              <a:ea typeface="Calibri"/>
              <a:cs typeface="Calibri"/>
              <a:sym typeface="Calibri"/>
            </a:endParaRPr>
          </a:p>
        </p:txBody>
      </p:sp>
      <p:sp>
        <p:nvSpPr>
          <p:cNvPr id="775" name="Google Shape;775;p32"/>
          <p:cNvSpPr/>
          <p:nvPr/>
        </p:nvSpPr>
        <p:spPr>
          <a:xfrm>
            <a:off x="6886500" y="2041443"/>
            <a:ext cx="2365343" cy="611528"/>
          </a:xfrm>
          <a:prstGeom prst="flowChartMagneticDisk">
            <a:avLst/>
          </a:prstGeom>
          <a:solidFill>
            <a:srgbClr val="F5C5C7"/>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Business District Data Lake</a:t>
            </a:r>
            <a:endParaRPr sz="1400">
              <a:solidFill>
                <a:schemeClr val="dk1"/>
              </a:solidFill>
              <a:latin typeface="Calibri"/>
              <a:ea typeface="Calibri"/>
              <a:cs typeface="Calibri"/>
              <a:sym typeface="Calibri"/>
            </a:endParaRPr>
          </a:p>
        </p:txBody>
      </p:sp>
      <p:cxnSp>
        <p:nvCxnSpPr>
          <p:cNvPr id="776" name="Google Shape;776;p32"/>
          <p:cNvCxnSpPr>
            <a:stCxn id="777" idx="2"/>
            <a:endCxn id="778" idx="0"/>
          </p:cNvCxnSpPr>
          <p:nvPr/>
        </p:nvCxnSpPr>
        <p:spPr>
          <a:xfrm>
            <a:off x="8049438" y="3388379"/>
            <a:ext cx="3037500" cy="415500"/>
          </a:xfrm>
          <a:prstGeom prst="straightConnector1">
            <a:avLst/>
          </a:prstGeom>
          <a:noFill/>
          <a:ln cap="flat" cmpd="sng" w="38100">
            <a:solidFill>
              <a:schemeClr val="dk1"/>
            </a:solidFill>
            <a:prstDash val="solid"/>
            <a:round/>
            <a:headEnd len="med" w="med" type="triangle"/>
            <a:tailEnd len="med" w="med" type="triangle"/>
          </a:ln>
        </p:spPr>
      </p:cxnSp>
      <p:cxnSp>
        <p:nvCxnSpPr>
          <p:cNvPr id="779" name="Google Shape;779;p32"/>
          <p:cNvCxnSpPr>
            <a:stCxn id="775" idx="3"/>
            <a:endCxn id="777" idx="0"/>
          </p:cNvCxnSpPr>
          <p:nvPr/>
        </p:nvCxnSpPr>
        <p:spPr>
          <a:xfrm flipH="1">
            <a:off x="8049371" y="2652971"/>
            <a:ext cx="19800" cy="427500"/>
          </a:xfrm>
          <a:prstGeom prst="straightConnector1">
            <a:avLst/>
          </a:prstGeom>
          <a:noFill/>
          <a:ln cap="flat" cmpd="sng" w="38100">
            <a:solidFill>
              <a:schemeClr val="dk1"/>
            </a:solidFill>
            <a:prstDash val="solid"/>
            <a:round/>
            <a:headEnd len="med" w="med" type="triangle"/>
            <a:tailEnd len="med" w="med" type="triangle"/>
          </a:ln>
        </p:spPr>
      </p:cxnSp>
      <p:cxnSp>
        <p:nvCxnSpPr>
          <p:cNvPr id="780" name="Google Shape;780;p32"/>
          <p:cNvCxnSpPr>
            <a:endCxn id="775" idx="1"/>
          </p:cNvCxnSpPr>
          <p:nvPr/>
        </p:nvCxnSpPr>
        <p:spPr>
          <a:xfrm flipH="1">
            <a:off x="8069171" y="1434543"/>
            <a:ext cx="2613300" cy="606900"/>
          </a:xfrm>
          <a:prstGeom prst="straightConnector1">
            <a:avLst/>
          </a:prstGeom>
          <a:noFill/>
          <a:ln cap="flat" cmpd="sng" w="38100">
            <a:solidFill>
              <a:schemeClr val="dk1"/>
            </a:solidFill>
            <a:prstDash val="solid"/>
            <a:round/>
            <a:headEnd len="med" w="med" type="triangle"/>
            <a:tailEnd len="med" w="med" type="triangle"/>
          </a:ln>
        </p:spPr>
      </p:cxnSp>
      <p:cxnSp>
        <p:nvCxnSpPr>
          <p:cNvPr id="781" name="Google Shape;781;p32"/>
          <p:cNvCxnSpPr>
            <a:stCxn id="782" idx="2"/>
            <a:endCxn id="775" idx="1"/>
          </p:cNvCxnSpPr>
          <p:nvPr/>
        </p:nvCxnSpPr>
        <p:spPr>
          <a:xfrm flipH="1">
            <a:off x="8069214" y="1534549"/>
            <a:ext cx="315900" cy="507000"/>
          </a:xfrm>
          <a:prstGeom prst="straightConnector1">
            <a:avLst/>
          </a:prstGeom>
          <a:noFill/>
          <a:ln cap="flat" cmpd="sng" w="38100">
            <a:solidFill>
              <a:schemeClr val="dk1"/>
            </a:solidFill>
            <a:prstDash val="solid"/>
            <a:round/>
            <a:headEnd len="med" w="med" type="triangle"/>
            <a:tailEnd len="med" w="med" type="triangle"/>
          </a:ln>
        </p:spPr>
      </p:cxnSp>
      <p:sp>
        <p:nvSpPr>
          <p:cNvPr id="777" name="Google Shape;777;p32"/>
          <p:cNvSpPr txBox="1"/>
          <p:nvPr/>
        </p:nvSpPr>
        <p:spPr>
          <a:xfrm>
            <a:off x="7040996" y="3080602"/>
            <a:ext cx="2016884" cy="307777"/>
          </a:xfrm>
          <a:prstGeom prst="rect">
            <a:avLst/>
          </a:prstGeom>
          <a:noFill/>
          <a:ln cap="flat" cmpd="sng" w="381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I3 IOT </a:t>
            </a:r>
            <a:endParaRPr sz="1400">
              <a:solidFill>
                <a:schemeClr val="dk1"/>
              </a:solidFill>
              <a:latin typeface="Calibri"/>
              <a:ea typeface="Calibri"/>
              <a:cs typeface="Calibri"/>
              <a:sym typeface="Calibri"/>
            </a:endParaRPr>
          </a:p>
        </p:txBody>
      </p:sp>
      <p:sp>
        <p:nvSpPr>
          <p:cNvPr id="783" name="Google Shape;783;p32"/>
          <p:cNvSpPr/>
          <p:nvPr/>
        </p:nvSpPr>
        <p:spPr>
          <a:xfrm>
            <a:off x="5595250" y="1080118"/>
            <a:ext cx="1345532" cy="502023"/>
          </a:xfrm>
          <a:prstGeom prst="flowChartDocument">
            <a:avLst/>
          </a:prstGeom>
          <a:solidFill>
            <a:srgbClr val="99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Application</a:t>
            </a:r>
            <a:endParaRPr sz="1400">
              <a:solidFill>
                <a:schemeClr val="dk1"/>
              </a:solidFill>
              <a:latin typeface="Calibri"/>
              <a:ea typeface="Calibri"/>
              <a:cs typeface="Calibri"/>
              <a:sym typeface="Calibri"/>
            </a:endParaRPr>
          </a:p>
        </p:txBody>
      </p:sp>
      <p:sp>
        <p:nvSpPr>
          <p:cNvPr id="782" name="Google Shape;782;p32"/>
          <p:cNvSpPr/>
          <p:nvPr/>
        </p:nvSpPr>
        <p:spPr>
          <a:xfrm>
            <a:off x="7712348" y="1065715"/>
            <a:ext cx="1345532" cy="502023"/>
          </a:xfrm>
          <a:prstGeom prst="flowChartDocument">
            <a:avLst/>
          </a:prstGeom>
          <a:solidFill>
            <a:srgbClr val="99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Application</a:t>
            </a:r>
            <a:endParaRPr sz="1400">
              <a:solidFill>
                <a:schemeClr val="dk1"/>
              </a:solidFill>
              <a:latin typeface="Calibri"/>
              <a:ea typeface="Calibri"/>
              <a:cs typeface="Calibri"/>
              <a:sym typeface="Calibri"/>
            </a:endParaRPr>
          </a:p>
        </p:txBody>
      </p:sp>
      <p:sp>
        <p:nvSpPr>
          <p:cNvPr id="784" name="Google Shape;784;p32"/>
          <p:cNvSpPr/>
          <p:nvPr/>
        </p:nvSpPr>
        <p:spPr>
          <a:xfrm>
            <a:off x="10009644" y="1080118"/>
            <a:ext cx="1345532" cy="502023"/>
          </a:xfrm>
          <a:prstGeom prst="flowChartDocument">
            <a:avLst/>
          </a:prstGeom>
          <a:solidFill>
            <a:srgbClr val="99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Application</a:t>
            </a:r>
            <a:endParaRPr sz="1400">
              <a:solidFill>
                <a:schemeClr val="dk1"/>
              </a:solidFill>
              <a:latin typeface="Calibri"/>
              <a:ea typeface="Calibri"/>
              <a:cs typeface="Calibri"/>
              <a:sym typeface="Calibri"/>
            </a:endParaRPr>
          </a:p>
        </p:txBody>
      </p:sp>
      <p:cxnSp>
        <p:nvCxnSpPr>
          <p:cNvPr id="785" name="Google Shape;785;p32"/>
          <p:cNvCxnSpPr>
            <a:stCxn id="783" idx="2"/>
            <a:endCxn id="775" idx="1"/>
          </p:cNvCxnSpPr>
          <p:nvPr/>
        </p:nvCxnSpPr>
        <p:spPr>
          <a:xfrm>
            <a:off x="6268016" y="1548952"/>
            <a:ext cx="1801200" cy="492600"/>
          </a:xfrm>
          <a:prstGeom prst="straightConnector1">
            <a:avLst/>
          </a:prstGeom>
          <a:noFill/>
          <a:ln cap="flat" cmpd="sng" w="38100">
            <a:solidFill>
              <a:schemeClr val="dk1"/>
            </a:solidFill>
            <a:prstDash val="solid"/>
            <a:round/>
            <a:headEnd len="med" w="med" type="triangle"/>
            <a:tailEnd len="med" w="med" type="triangle"/>
          </a:ln>
        </p:spPr>
      </p:cxnSp>
      <p:pic>
        <p:nvPicPr>
          <p:cNvPr id="786" name="Google Shape;786;p32"/>
          <p:cNvPicPr preferRelativeResize="0"/>
          <p:nvPr/>
        </p:nvPicPr>
        <p:blipFill rotWithShape="1">
          <a:blip r:embed="rId3">
            <a:alphaModFix/>
          </a:blip>
          <a:srcRect b="0" l="0" r="0" t="0"/>
          <a:stretch/>
        </p:blipFill>
        <p:spPr>
          <a:xfrm>
            <a:off x="7786239" y="4156468"/>
            <a:ext cx="1251176" cy="938382"/>
          </a:xfrm>
          <a:prstGeom prst="rect">
            <a:avLst/>
          </a:prstGeom>
          <a:noFill/>
          <a:ln>
            <a:noFill/>
          </a:ln>
        </p:spPr>
      </p:pic>
      <p:pic>
        <p:nvPicPr>
          <p:cNvPr id="778" name="Google Shape;778;p32"/>
          <p:cNvPicPr preferRelativeResize="0"/>
          <p:nvPr/>
        </p:nvPicPr>
        <p:blipFill rotWithShape="1">
          <a:blip r:embed="rId4">
            <a:alphaModFix/>
          </a:blip>
          <a:srcRect b="5058" l="9612" r="16572" t="15922"/>
          <a:stretch/>
        </p:blipFill>
        <p:spPr>
          <a:xfrm>
            <a:off x="10482649" y="3803837"/>
            <a:ext cx="1208290" cy="1321063"/>
          </a:xfrm>
          <a:prstGeom prst="rect">
            <a:avLst/>
          </a:prstGeom>
          <a:noFill/>
          <a:ln>
            <a:noFill/>
          </a:ln>
        </p:spPr>
      </p:pic>
      <p:pic>
        <p:nvPicPr>
          <p:cNvPr id="787" name="Google Shape;787;p32"/>
          <p:cNvPicPr preferRelativeResize="0"/>
          <p:nvPr/>
        </p:nvPicPr>
        <p:blipFill rotWithShape="1">
          <a:blip r:embed="rId5">
            <a:alphaModFix/>
          </a:blip>
          <a:srcRect b="19218" l="20654" r="26081" t="24395"/>
          <a:stretch/>
        </p:blipFill>
        <p:spPr>
          <a:xfrm>
            <a:off x="9131771" y="4156468"/>
            <a:ext cx="1217514" cy="966632"/>
          </a:xfrm>
          <a:prstGeom prst="rect">
            <a:avLst/>
          </a:prstGeom>
          <a:noFill/>
          <a:ln>
            <a:noFill/>
          </a:ln>
        </p:spPr>
      </p:pic>
      <p:pic>
        <p:nvPicPr>
          <p:cNvPr id="788" name="Google Shape;788;p32"/>
          <p:cNvPicPr preferRelativeResize="0"/>
          <p:nvPr/>
        </p:nvPicPr>
        <p:blipFill rotWithShape="1">
          <a:blip r:embed="rId6">
            <a:alphaModFix/>
          </a:blip>
          <a:srcRect b="10010" l="38312" r="10843" t="3434"/>
          <a:stretch/>
        </p:blipFill>
        <p:spPr>
          <a:xfrm>
            <a:off x="5150835" y="3692130"/>
            <a:ext cx="1235964" cy="1402720"/>
          </a:xfrm>
          <a:prstGeom prst="rect">
            <a:avLst/>
          </a:prstGeom>
          <a:noFill/>
          <a:ln>
            <a:noFill/>
          </a:ln>
        </p:spPr>
      </p:pic>
      <p:pic>
        <p:nvPicPr>
          <p:cNvPr id="789" name="Google Shape;789;p32"/>
          <p:cNvPicPr preferRelativeResize="0"/>
          <p:nvPr/>
        </p:nvPicPr>
        <p:blipFill rotWithShape="1">
          <a:blip r:embed="rId7">
            <a:alphaModFix/>
          </a:blip>
          <a:srcRect b="10777" l="35299" r="0" t="16589"/>
          <a:stretch/>
        </p:blipFill>
        <p:spPr>
          <a:xfrm>
            <a:off x="6507112" y="4128218"/>
            <a:ext cx="1148069" cy="966632"/>
          </a:xfrm>
          <a:prstGeom prst="rect">
            <a:avLst/>
          </a:prstGeom>
          <a:noFill/>
          <a:ln>
            <a:noFill/>
          </a:ln>
        </p:spPr>
      </p:pic>
      <p:cxnSp>
        <p:nvCxnSpPr>
          <p:cNvPr id="790" name="Google Shape;790;p32"/>
          <p:cNvCxnSpPr>
            <a:stCxn id="788" idx="0"/>
            <a:endCxn id="777" idx="2"/>
          </p:cNvCxnSpPr>
          <p:nvPr/>
        </p:nvCxnSpPr>
        <p:spPr>
          <a:xfrm flipH="1" rot="10800000">
            <a:off x="5768817" y="3388230"/>
            <a:ext cx="2280600" cy="303900"/>
          </a:xfrm>
          <a:prstGeom prst="straightConnector1">
            <a:avLst/>
          </a:prstGeom>
          <a:noFill/>
          <a:ln cap="flat" cmpd="sng" w="38100">
            <a:solidFill>
              <a:schemeClr val="dk1"/>
            </a:solidFill>
            <a:prstDash val="solid"/>
            <a:round/>
            <a:headEnd len="med" w="med" type="triangle"/>
            <a:tailEnd len="med" w="med" type="triangle"/>
          </a:ln>
        </p:spPr>
      </p:cxnSp>
      <p:cxnSp>
        <p:nvCxnSpPr>
          <p:cNvPr id="791" name="Google Shape;791;p32"/>
          <p:cNvCxnSpPr>
            <a:stCxn id="789" idx="0"/>
            <a:endCxn id="777" idx="2"/>
          </p:cNvCxnSpPr>
          <p:nvPr/>
        </p:nvCxnSpPr>
        <p:spPr>
          <a:xfrm flipH="1" rot="10800000">
            <a:off x="7081147" y="3388418"/>
            <a:ext cx="968400" cy="739800"/>
          </a:xfrm>
          <a:prstGeom prst="straightConnector1">
            <a:avLst/>
          </a:prstGeom>
          <a:noFill/>
          <a:ln cap="flat" cmpd="sng" w="38100">
            <a:solidFill>
              <a:schemeClr val="dk1"/>
            </a:solidFill>
            <a:prstDash val="solid"/>
            <a:round/>
            <a:headEnd len="med" w="med" type="triangle"/>
            <a:tailEnd len="med" w="med" type="triangle"/>
          </a:ln>
        </p:spPr>
      </p:cxnSp>
      <p:cxnSp>
        <p:nvCxnSpPr>
          <p:cNvPr id="792" name="Google Shape;792;p32"/>
          <p:cNvCxnSpPr>
            <a:stCxn id="786" idx="0"/>
            <a:endCxn id="777" idx="2"/>
          </p:cNvCxnSpPr>
          <p:nvPr/>
        </p:nvCxnSpPr>
        <p:spPr>
          <a:xfrm rot="10800000">
            <a:off x="8049427" y="3388468"/>
            <a:ext cx="362400" cy="768000"/>
          </a:xfrm>
          <a:prstGeom prst="straightConnector1">
            <a:avLst/>
          </a:prstGeom>
          <a:noFill/>
          <a:ln cap="flat" cmpd="sng" w="38100">
            <a:solidFill>
              <a:schemeClr val="dk1"/>
            </a:solidFill>
            <a:prstDash val="solid"/>
            <a:round/>
            <a:headEnd len="med" w="med" type="triangle"/>
            <a:tailEnd len="med" w="med" type="triangle"/>
          </a:ln>
        </p:spPr>
      </p:cxnSp>
      <p:cxnSp>
        <p:nvCxnSpPr>
          <p:cNvPr id="793" name="Google Shape;793;p32"/>
          <p:cNvCxnSpPr>
            <a:stCxn id="777" idx="2"/>
            <a:endCxn id="787" idx="0"/>
          </p:cNvCxnSpPr>
          <p:nvPr/>
        </p:nvCxnSpPr>
        <p:spPr>
          <a:xfrm>
            <a:off x="8049438" y="3388379"/>
            <a:ext cx="1691100" cy="768000"/>
          </a:xfrm>
          <a:prstGeom prst="straightConnector1">
            <a:avLst/>
          </a:prstGeom>
          <a:noFill/>
          <a:ln cap="flat" cmpd="sng" w="38100">
            <a:solidFill>
              <a:schemeClr val="dk1"/>
            </a:solidFill>
            <a:prstDash val="solid"/>
            <a:round/>
            <a:headEnd len="med" w="med" type="triangle"/>
            <a:tailEnd len="med" w="med" type="triangle"/>
          </a:ln>
        </p:spPr>
      </p:cxnSp>
      <p:pic>
        <p:nvPicPr>
          <p:cNvPr id="794" name="Google Shape;794;p32"/>
          <p:cNvPicPr preferRelativeResize="0"/>
          <p:nvPr/>
        </p:nvPicPr>
        <p:blipFill rotWithShape="1">
          <a:blip r:embed="rId8">
            <a:alphaModFix/>
          </a:blip>
          <a:srcRect b="8719" l="14287" r="14899" t="1045"/>
          <a:stretch/>
        </p:blipFill>
        <p:spPr>
          <a:xfrm flipH="1">
            <a:off x="5936918" y="5398601"/>
            <a:ext cx="449881" cy="581892"/>
          </a:xfrm>
          <a:prstGeom prst="rect">
            <a:avLst/>
          </a:prstGeom>
          <a:noFill/>
          <a:ln>
            <a:noFill/>
          </a:ln>
        </p:spPr>
      </p:pic>
      <p:pic>
        <p:nvPicPr>
          <p:cNvPr id="795" name="Google Shape;795;p32"/>
          <p:cNvPicPr preferRelativeResize="0"/>
          <p:nvPr/>
        </p:nvPicPr>
        <p:blipFill rotWithShape="1">
          <a:blip r:embed="rId9">
            <a:alphaModFix/>
          </a:blip>
          <a:srcRect b="66991" l="68684" r="20701" t="17404"/>
          <a:stretch/>
        </p:blipFill>
        <p:spPr>
          <a:xfrm>
            <a:off x="5266979" y="5689547"/>
            <a:ext cx="656542" cy="547485"/>
          </a:xfrm>
          <a:prstGeom prst="rect">
            <a:avLst/>
          </a:prstGeom>
          <a:noFill/>
          <a:ln>
            <a:noFill/>
          </a:ln>
        </p:spPr>
      </p:pic>
      <p:pic>
        <p:nvPicPr>
          <p:cNvPr id="796" name="Google Shape;796;p32"/>
          <p:cNvPicPr preferRelativeResize="0"/>
          <p:nvPr/>
        </p:nvPicPr>
        <p:blipFill rotWithShape="1">
          <a:blip r:embed="rId8">
            <a:alphaModFix/>
          </a:blip>
          <a:srcRect b="8719" l="14287" r="14899" t="1045"/>
          <a:stretch/>
        </p:blipFill>
        <p:spPr>
          <a:xfrm flipH="1">
            <a:off x="9899404" y="5541764"/>
            <a:ext cx="449881" cy="581892"/>
          </a:xfrm>
          <a:prstGeom prst="rect">
            <a:avLst/>
          </a:prstGeom>
          <a:noFill/>
          <a:ln>
            <a:noFill/>
          </a:ln>
        </p:spPr>
      </p:pic>
      <p:pic>
        <p:nvPicPr>
          <p:cNvPr id="797" name="Google Shape;797;p32"/>
          <p:cNvPicPr preferRelativeResize="0"/>
          <p:nvPr/>
        </p:nvPicPr>
        <p:blipFill rotWithShape="1">
          <a:blip r:embed="rId10">
            <a:alphaModFix/>
          </a:blip>
          <a:srcRect b="0" l="0" r="0" t="0"/>
          <a:stretch/>
        </p:blipFill>
        <p:spPr>
          <a:xfrm>
            <a:off x="7791386" y="5645847"/>
            <a:ext cx="495427" cy="446395"/>
          </a:xfrm>
          <a:prstGeom prst="rect">
            <a:avLst/>
          </a:prstGeom>
          <a:noFill/>
          <a:ln>
            <a:noFill/>
          </a:ln>
        </p:spPr>
      </p:pic>
      <p:pic>
        <p:nvPicPr>
          <p:cNvPr id="798" name="Google Shape;798;p32"/>
          <p:cNvPicPr preferRelativeResize="0"/>
          <p:nvPr/>
        </p:nvPicPr>
        <p:blipFill rotWithShape="1">
          <a:blip r:embed="rId11">
            <a:alphaModFix/>
          </a:blip>
          <a:srcRect b="0" l="0" r="0" t="0"/>
          <a:stretch/>
        </p:blipFill>
        <p:spPr>
          <a:xfrm>
            <a:off x="11194494" y="5487056"/>
            <a:ext cx="592248" cy="373116"/>
          </a:xfrm>
          <a:prstGeom prst="rect">
            <a:avLst/>
          </a:prstGeom>
          <a:noFill/>
          <a:ln>
            <a:noFill/>
          </a:ln>
        </p:spPr>
      </p:pic>
      <p:pic>
        <p:nvPicPr>
          <p:cNvPr id="799" name="Google Shape;799;p32"/>
          <p:cNvPicPr preferRelativeResize="0"/>
          <p:nvPr/>
        </p:nvPicPr>
        <p:blipFill rotWithShape="1">
          <a:blip r:embed="rId9">
            <a:alphaModFix/>
          </a:blip>
          <a:srcRect b="66991" l="68684" r="20701" t="17404"/>
          <a:stretch/>
        </p:blipFill>
        <p:spPr>
          <a:xfrm>
            <a:off x="8401338" y="5692034"/>
            <a:ext cx="656542" cy="547485"/>
          </a:xfrm>
          <a:prstGeom prst="rect">
            <a:avLst/>
          </a:prstGeom>
          <a:noFill/>
          <a:ln>
            <a:noFill/>
          </a:ln>
        </p:spPr>
      </p:pic>
      <p:pic>
        <p:nvPicPr>
          <p:cNvPr id="800" name="Google Shape;800;p32"/>
          <p:cNvPicPr preferRelativeResize="0"/>
          <p:nvPr/>
        </p:nvPicPr>
        <p:blipFill rotWithShape="1">
          <a:blip r:embed="rId12">
            <a:alphaModFix/>
          </a:blip>
          <a:srcRect b="0" l="0" r="0" t="0"/>
          <a:stretch/>
        </p:blipFill>
        <p:spPr>
          <a:xfrm>
            <a:off x="7508885" y="6140539"/>
            <a:ext cx="658356" cy="493767"/>
          </a:xfrm>
          <a:prstGeom prst="rect">
            <a:avLst/>
          </a:prstGeom>
          <a:noFill/>
          <a:ln>
            <a:noFill/>
          </a:ln>
        </p:spPr>
      </p:pic>
      <p:pic>
        <p:nvPicPr>
          <p:cNvPr id="801" name="Google Shape;801;p32"/>
          <p:cNvPicPr preferRelativeResize="0"/>
          <p:nvPr/>
        </p:nvPicPr>
        <p:blipFill rotWithShape="1">
          <a:blip r:embed="rId13">
            <a:alphaModFix/>
          </a:blip>
          <a:srcRect b="0" l="0" r="0" t="0"/>
          <a:stretch/>
        </p:blipFill>
        <p:spPr>
          <a:xfrm>
            <a:off x="10666192" y="5685279"/>
            <a:ext cx="761092" cy="514739"/>
          </a:xfrm>
          <a:prstGeom prst="rect">
            <a:avLst/>
          </a:prstGeom>
          <a:noFill/>
          <a:ln>
            <a:noFill/>
          </a:ln>
        </p:spPr>
      </p:pic>
      <p:pic>
        <p:nvPicPr>
          <p:cNvPr id="802" name="Google Shape;802;p32"/>
          <p:cNvPicPr preferRelativeResize="0"/>
          <p:nvPr/>
        </p:nvPicPr>
        <p:blipFill rotWithShape="1">
          <a:blip r:embed="rId14">
            <a:alphaModFix/>
          </a:blip>
          <a:srcRect b="11008" l="10669" r="8775" t="8858"/>
          <a:stretch/>
        </p:blipFill>
        <p:spPr>
          <a:xfrm>
            <a:off x="9201915" y="6214818"/>
            <a:ext cx="514872" cy="464165"/>
          </a:xfrm>
          <a:prstGeom prst="rect">
            <a:avLst/>
          </a:prstGeom>
          <a:noFill/>
          <a:ln>
            <a:noFill/>
          </a:ln>
        </p:spPr>
      </p:pic>
      <p:pic>
        <p:nvPicPr>
          <p:cNvPr id="803" name="Google Shape;803;p32"/>
          <p:cNvPicPr preferRelativeResize="0"/>
          <p:nvPr/>
        </p:nvPicPr>
        <p:blipFill rotWithShape="1">
          <a:blip r:embed="rId15">
            <a:alphaModFix/>
          </a:blip>
          <a:srcRect b="0" l="0" r="0" t="0"/>
          <a:stretch/>
        </p:blipFill>
        <p:spPr>
          <a:xfrm>
            <a:off x="6162802" y="6077286"/>
            <a:ext cx="647078" cy="647078"/>
          </a:xfrm>
          <a:prstGeom prst="rect">
            <a:avLst/>
          </a:prstGeom>
          <a:noFill/>
          <a:ln>
            <a:noFill/>
          </a:ln>
        </p:spPr>
      </p:pic>
      <p:pic>
        <p:nvPicPr>
          <p:cNvPr descr="Image result for smart cash register" id="804" name="Google Shape;804;p32"/>
          <p:cNvPicPr preferRelativeResize="0"/>
          <p:nvPr/>
        </p:nvPicPr>
        <p:blipFill rotWithShape="1">
          <a:blip r:embed="rId16">
            <a:alphaModFix/>
          </a:blip>
          <a:srcRect b="4443" l="13430" r="13963" t="13132"/>
          <a:stretch/>
        </p:blipFill>
        <p:spPr>
          <a:xfrm>
            <a:off x="6972070" y="6057783"/>
            <a:ext cx="581354" cy="659968"/>
          </a:xfrm>
          <a:prstGeom prst="rect">
            <a:avLst/>
          </a:prstGeom>
          <a:noFill/>
          <a:ln>
            <a:noFill/>
          </a:ln>
        </p:spPr>
      </p:pic>
      <p:cxnSp>
        <p:nvCxnSpPr>
          <p:cNvPr id="805" name="Google Shape;805;p32"/>
          <p:cNvCxnSpPr>
            <a:stCxn id="795" idx="0"/>
            <a:endCxn id="788" idx="2"/>
          </p:cNvCxnSpPr>
          <p:nvPr/>
        </p:nvCxnSpPr>
        <p:spPr>
          <a:xfrm flipH="1" rot="10800000">
            <a:off x="5595250" y="5094947"/>
            <a:ext cx="173700" cy="594600"/>
          </a:xfrm>
          <a:prstGeom prst="straightConnector1">
            <a:avLst/>
          </a:prstGeom>
          <a:noFill/>
          <a:ln cap="flat" cmpd="sng" w="9525">
            <a:solidFill>
              <a:srgbClr val="98161A"/>
            </a:solidFill>
            <a:prstDash val="solid"/>
            <a:round/>
            <a:headEnd len="sm" w="sm" type="none"/>
            <a:tailEnd len="med" w="med" type="triangle"/>
          </a:ln>
        </p:spPr>
      </p:cxnSp>
      <p:cxnSp>
        <p:nvCxnSpPr>
          <p:cNvPr id="806" name="Google Shape;806;p32"/>
          <p:cNvCxnSpPr>
            <a:stCxn id="794" idx="0"/>
            <a:endCxn id="788" idx="2"/>
          </p:cNvCxnSpPr>
          <p:nvPr/>
        </p:nvCxnSpPr>
        <p:spPr>
          <a:xfrm rot="10800000">
            <a:off x="5768858" y="5094701"/>
            <a:ext cx="393000" cy="303900"/>
          </a:xfrm>
          <a:prstGeom prst="straightConnector1">
            <a:avLst/>
          </a:prstGeom>
          <a:noFill/>
          <a:ln cap="flat" cmpd="sng" w="9525">
            <a:solidFill>
              <a:srgbClr val="98161A"/>
            </a:solidFill>
            <a:prstDash val="solid"/>
            <a:round/>
            <a:headEnd len="sm" w="sm" type="none"/>
            <a:tailEnd len="med" w="med" type="triangle"/>
          </a:ln>
        </p:spPr>
      </p:cxnSp>
      <p:cxnSp>
        <p:nvCxnSpPr>
          <p:cNvPr id="807" name="Google Shape;807;p32"/>
          <p:cNvCxnSpPr>
            <a:stCxn id="800" idx="0"/>
            <a:endCxn id="789" idx="2"/>
          </p:cNvCxnSpPr>
          <p:nvPr/>
        </p:nvCxnSpPr>
        <p:spPr>
          <a:xfrm rot="10800000">
            <a:off x="7081163" y="5094739"/>
            <a:ext cx="756900" cy="1045800"/>
          </a:xfrm>
          <a:prstGeom prst="straightConnector1">
            <a:avLst/>
          </a:prstGeom>
          <a:noFill/>
          <a:ln cap="flat" cmpd="sng" w="9525">
            <a:solidFill>
              <a:srgbClr val="98161A"/>
            </a:solidFill>
            <a:prstDash val="solid"/>
            <a:round/>
            <a:headEnd len="sm" w="sm" type="none"/>
            <a:tailEnd len="med" w="med" type="triangle"/>
          </a:ln>
        </p:spPr>
      </p:cxnSp>
      <p:cxnSp>
        <p:nvCxnSpPr>
          <p:cNvPr id="808" name="Google Shape;808;p32"/>
          <p:cNvCxnSpPr>
            <a:stCxn id="804" idx="0"/>
            <a:endCxn id="789" idx="2"/>
          </p:cNvCxnSpPr>
          <p:nvPr/>
        </p:nvCxnSpPr>
        <p:spPr>
          <a:xfrm rot="10800000">
            <a:off x="7081247" y="5094783"/>
            <a:ext cx="181500" cy="963000"/>
          </a:xfrm>
          <a:prstGeom prst="straightConnector1">
            <a:avLst/>
          </a:prstGeom>
          <a:noFill/>
          <a:ln cap="flat" cmpd="sng" w="9525">
            <a:solidFill>
              <a:srgbClr val="98161A"/>
            </a:solidFill>
            <a:prstDash val="solid"/>
            <a:round/>
            <a:headEnd len="sm" w="sm" type="none"/>
            <a:tailEnd len="med" w="med" type="triangle"/>
          </a:ln>
        </p:spPr>
      </p:cxnSp>
      <p:cxnSp>
        <p:nvCxnSpPr>
          <p:cNvPr id="809" name="Google Shape;809;p32"/>
          <p:cNvCxnSpPr>
            <a:stCxn id="797" idx="0"/>
            <a:endCxn id="786" idx="2"/>
          </p:cNvCxnSpPr>
          <p:nvPr/>
        </p:nvCxnSpPr>
        <p:spPr>
          <a:xfrm flipH="1" rot="10800000">
            <a:off x="8039099" y="5094747"/>
            <a:ext cx="372600" cy="551100"/>
          </a:xfrm>
          <a:prstGeom prst="straightConnector1">
            <a:avLst/>
          </a:prstGeom>
          <a:noFill/>
          <a:ln cap="flat" cmpd="sng" w="9525">
            <a:solidFill>
              <a:srgbClr val="98161A"/>
            </a:solidFill>
            <a:prstDash val="solid"/>
            <a:round/>
            <a:headEnd len="sm" w="sm" type="none"/>
            <a:tailEnd len="med" w="med" type="triangle"/>
          </a:ln>
        </p:spPr>
      </p:cxnSp>
      <p:cxnSp>
        <p:nvCxnSpPr>
          <p:cNvPr id="810" name="Google Shape;810;p32"/>
          <p:cNvCxnSpPr>
            <a:stCxn id="799" idx="0"/>
            <a:endCxn id="786" idx="2"/>
          </p:cNvCxnSpPr>
          <p:nvPr/>
        </p:nvCxnSpPr>
        <p:spPr>
          <a:xfrm rot="10800000">
            <a:off x="8411909" y="5094734"/>
            <a:ext cx="317700" cy="597300"/>
          </a:xfrm>
          <a:prstGeom prst="straightConnector1">
            <a:avLst/>
          </a:prstGeom>
          <a:noFill/>
          <a:ln cap="flat" cmpd="sng" w="9525">
            <a:solidFill>
              <a:srgbClr val="98161A"/>
            </a:solidFill>
            <a:prstDash val="solid"/>
            <a:round/>
            <a:headEnd len="sm" w="sm" type="none"/>
            <a:tailEnd len="med" w="med" type="triangle"/>
          </a:ln>
        </p:spPr>
      </p:cxnSp>
      <p:cxnSp>
        <p:nvCxnSpPr>
          <p:cNvPr id="811" name="Google Shape;811;p32"/>
          <p:cNvCxnSpPr>
            <a:stCxn id="802" idx="0"/>
            <a:endCxn id="787" idx="2"/>
          </p:cNvCxnSpPr>
          <p:nvPr/>
        </p:nvCxnSpPr>
        <p:spPr>
          <a:xfrm flipH="1" rot="10800000">
            <a:off x="9459351" y="5123118"/>
            <a:ext cx="281100" cy="1091700"/>
          </a:xfrm>
          <a:prstGeom prst="straightConnector1">
            <a:avLst/>
          </a:prstGeom>
          <a:noFill/>
          <a:ln cap="flat" cmpd="sng" w="9525">
            <a:solidFill>
              <a:srgbClr val="98161A"/>
            </a:solidFill>
            <a:prstDash val="solid"/>
            <a:round/>
            <a:headEnd len="sm" w="sm" type="none"/>
            <a:tailEnd len="med" w="med" type="triangle"/>
          </a:ln>
        </p:spPr>
      </p:cxnSp>
      <p:cxnSp>
        <p:nvCxnSpPr>
          <p:cNvPr id="812" name="Google Shape;812;p32"/>
          <p:cNvCxnSpPr>
            <a:stCxn id="796" idx="0"/>
            <a:endCxn id="787" idx="2"/>
          </p:cNvCxnSpPr>
          <p:nvPr/>
        </p:nvCxnSpPr>
        <p:spPr>
          <a:xfrm rot="10800000">
            <a:off x="9740645" y="5122964"/>
            <a:ext cx="383700" cy="418800"/>
          </a:xfrm>
          <a:prstGeom prst="straightConnector1">
            <a:avLst/>
          </a:prstGeom>
          <a:noFill/>
          <a:ln cap="flat" cmpd="sng" w="9525">
            <a:solidFill>
              <a:srgbClr val="98161A"/>
            </a:solidFill>
            <a:prstDash val="solid"/>
            <a:round/>
            <a:headEnd len="sm" w="sm" type="none"/>
            <a:tailEnd len="med" w="med" type="triangle"/>
          </a:ln>
        </p:spPr>
      </p:cxnSp>
      <p:cxnSp>
        <p:nvCxnSpPr>
          <p:cNvPr id="813" name="Google Shape;813;p32"/>
          <p:cNvCxnSpPr>
            <a:stCxn id="801" idx="0"/>
            <a:endCxn id="778" idx="2"/>
          </p:cNvCxnSpPr>
          <p:nvPr/>
        </p:nvCxnSpPr>
        <p:spPr>
          <a:xfrm flipH="1" rot="10800000">
            <a:off x="11046738" y="5124879"/>
            <a:ext cx="40200" cy="560400"/>
          </a:xfrm>
          <a:prstGeom prst="straightConnector1">
            <a:avLst/>
          </a:prstGeom>
          <a:noFill/>
          <a:ln cap="flat" cmpd="sng" w="9525">
            <a:solidFill>
              <a:srgbClr val="98161A"/>
            </a:solidFill>
            <a:prstDash val="solid"/>
            <a:round/>
            <a:headEnd len="sm" w="sm" type="none"/>
            <a:tailEnd len="med" w="med" type="triangle"/>
          </a:ln>
        </p:spPr>
      </p:cxnSp>
      <p:cxnSp>
        <p:nvCxnSpPr>
          <p:cNvPr id="814" name="Google Shape;814;p32"/>
          <p:cNvCxnSpPr>
            <a:stCxn id="798" idx="0"/>
            <a:endCxn id="778" idx="2"/>
          </p:cNvCxnSpPr>
          <p:nvPr/>
        </p:nvCxnSpPr>
        <p:spPr>
          <a:xfrm rot="10800000">
            <a:off x="11086818" y="5124956"/>
            <a:ext cx="403800" cy="362100"/>
          </a:xfrm>
          <a:prstGeom prst="straightConnector1">
            <a:avLst/>
          </a:prstGeom>
          <a:noFill/>
          <a:ln cap="flat" cmpd="sng" w="9525">
            <a:solidFill>
              <a:srgbClr val="98161A"/>
            </a:solidFill>
            <a:prstDash val="solid"/>
            <a:round/>
            <a:headEnd len="sm" w="sm" type="none"/>
            <a:tailEnd len="med" w="med" type="triangle"/>
          </a:ln>
        </p:spPr>
      </p:cxnSp>
      <p:cxnSp>
        <p:nvCxnSpPr>
          <p:cNvPr id="815" name="Google Shape;815;p32"/>
          <p:cNvCxnSpPr>
            <a:stCxn id="803" idx="0"/>
            <a:endCxn id="789" idx="2"/>
          </p:cNvCxnSpPr>
          <p:nvPr/>
        </p:nvCxnSpPr>
        <p:spPr>
          <a:xfrm flipH="1" rot="10800000">
            <a:off x="6486341" y="5094786"/>
            <a:ext cx="594900" cy="982500"/>
          </a:xfrm>
          <a:prstGeom prst="straightConnector1">
            <a:avLst/>
          </a:prstGeom>
          <a:noFill/>
          <a:ln cap="flat" cmpd="sng" w="9525">
            <a:solidFill>
              <a:srgbClr val="98161A"/>
            </a:solidFill>
            <a:prstDash val="solid"/>
            <a:round/>
            <a:headEnd len="sm" w="sm" type="none"/>
            <a:tailEnd len="med" w="med" type="triangle"/>
          </a:ln>
        </p:spPr>
      </p:cxnSp>
      <p:cxnSp>
        <p:nvCxnSpPr>
          <p:cNvPr id="816" name="Google Shape;816;p32"/>
          <p:cNvCxnSpPr/>
          <p:nvPr/>
        </p:nvCxnSpPr>
        <p:spPr>
          <a:xfrm>
            <a:off x="0" y="882546"/>
            <a:ext cx="6337426" cy="0"/>
          </a:xfrm>
          <a:prstGeom prst="straightConnector1">
            <a:avLst/>
          </a:prstGeom>
          <a:noFill/>
          <a:ln cap="flat" cmpd="sng" w="9525">
            <a:solidFill>
              <a:srgbClr val="98161A"/>
            </a:solidFill>
            <a:prstDash val="solid"/>
            <a:round/>
            <a:headEnd len="sm" w="sm" type="none"/>
            <a:tailEnd len="sm" w="sm" type="none"/>
          </a:ln>
        </p:spPr>
      </p:cxnSp>
      <p:sp>
        <p:nvSpPr>
          <p:cNvPr id="817" name="Google Shape;817;p32"/>
          <p:cNvSpPr txBox="1"/>
          <p:nvPr/>
        </p:nvSpPr>
        <p:spPr>
          <a:xfrm>
            <a:off x="1" y="0"/>
            <a:ext cx="3051018" cy="398352"/>
          </a:xfrm>
          <a:prstGeom prst="rect">
            <a:avLst/>
          </a:prstGeom>
          <a:solidFill>
            <a:srgbClr val="D8D8D8"/>
          </a:solid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Potential Application Concept:</a:t>
            </a:r>
            <a:endParaRPr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t/>
            </a:r>
            <a:endParaRPr b="1" sz="2400">
              <a:solidFill>
                <a:srgbClr val="98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2" name="Shape 822"/>
        <p:cNvGrpSpPr/>
        <p:nvPr/>
      </p:nvGrpSpPr>
      <p:grpSpPr>
        <a:xfrm>
          <a:off x="0" y="0"/>
          <a:ext cx="0" cy="0"/>
          <a:chOff x="0" y="0"/>
          <a:chExt cx="0" cy="0"/>
        </a:xfrm>
      </p:grpSpPr>
      <p:sp>
        <p:nvSpPr>
          <p:cNvPr id="823" name="Google Shape;823;p33"/>
          <p:cNvSpPr txBox="1"/>
          <p:nvPr>
            <p:ph type="title"/>
          </p:nvPr>
        </p:nvSpPr>
        <p:spPr>
          <a:xfrm>
            <a:off x="208550" y="365918"/>
            <a:ext cx="4122962" cy="51662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Crowd Sourced Analytics</a:t>
            </a:r>
            <a:endParaRPr b="1" sz="2400">
              <a:solidFill>
                <a:srgbClr val="C00000"/>
              </a:solidFill>
              <a:latin typeface="Calibri"/>
              <a:ea typeface="Calibri"/>
              <a:cs typeface="Calibri"/>
              <a:sym typeface="Calibri"/>
            </a:endParaRPr>
          </a:p>
        </p:txBody>
      </p:sp>
      <p:sp>
        <p:nvSpPr>
          <p:cNvPr id="824" name="Google Shape;824;p33"/>
          <p:cNvSpPr txBox="1"/>
          <p:nvPr/>
        </p:nvSpPr>
        <p:spPr>
          <a:xfrm>
            <a:off x="358878" y="1621124"/>
            <a:ext cx="4122962" cy="4439909"/>
          </a:xfrm>
          <a:prstGeom prst="rect">
            <a:avLst/>
          </a:prstGeom>
          <a:noFill/>
          <a:ln>
            <a:noFill/>
          </a:ln>
        </p:spPr>
        <p:txBody>
          <a:bodyPr anchorCtr="0" anchor="t" bIns="45700" lIns="91425" spcFirstLastPara="1" rIns="91425" wrap="square" tIns="45700">
            <a:noAutofit/>
          </a:bodyPr>
          <a:lstStyle/>
          <a:p>
            <a:pPr indent="-234950" lvl="0" marL="2349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Entrepreneurs can readily find data and request access permission.  Data analytics can then be used to enhance the value of the raw IoT data to create new data sets that can be sold</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 data-centric crowdsourced economy emerges data is enriched and data analysts build on the work of others.</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Hurdles in the data economy which require data entrepreneurs to develop and maintain individual relationships with every IoT device owners are reduced.  </a:t>
            </a:r>
            <a:endParaRPr sz="1400">
              <a:solidFill>
                <a:schemeClr val="dk1"/>
              </a:solidFill>
              <a:latin typeface="Calibri"/>
              <a:ea typeface="Calibri"/>
              <a:cs typeface="Calibri"/>
              <a:sym typeface="Calibri"/>
            </a:endParaRPr>
          </a:p>
        </p:txBody>
      </p:sp>
      <p:sp>
        <p:nvSpPr>
          <p:cNvPr id="825" name="Google Shape;825;p33"/>
          <p:cNvSpPr/>
          <p:nvPr/>
        </p:nvSpPr>
        <p:spPr>
          <a:xfrm>
            <a:off x="6791441" y="3506953"/>
            <a:ext cx="1182672" cy="611528"/>
          </a:xfrm>
          <a:prstGeom prst="flowChartMagneticDisk">
            <a:avLst/>
          </a:prstGeom>
          <a:solidFill>
            <a:srgbClr val="F5C5C7"/>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Data Lake</a:t>
            </a:r>
            <a:endParaRPr sz="1400">
              <a:solidFill>
                <a:schemeClr val="dk1"/>
              </a:solidFill>
              <a:latin typeface="Calibri"/>
              <a:ea typeface="Calibri"/>
              <a:cs typeface="Calibri"/>
              <a:sym typeface="Calibri"/>
            </a:endParaRPr>
          </a:p>
        </p:txBody>
      </p:sp>
      <p:cxnSp>
        <p:nvCxnSpPr>
          <p:cNvPr id="826" name="Google Shape;826;p33"/>
          <p:cNvCxnSpPr>
            <a:stCxn id="825" idx="3"/>
            <a:endCxn id="827" idx="0"/>
          </p:cNvCxnSpPr>
          <p:nvPr/>
        </p:nvCxnSpPr>
        <p:spPr>
          <a:xfrm>
            <a:off x="7382777" y="4118481"/>
            <a:ext cx="721800" cy="405600"/>
          </a:xfrm>
          <a:prstGeom prst="straightConnector1">
            <a:avLst/>
          </a:prstGeom>
          <a:noFill/>
          <a:ln cap="flat" cmpd="sng" w="38100">
            <a:solidFill>
              <a:schemeClr val="dk1"/>
            </a:solidFill>
            <a:prstDash val="solid"/>
            <a:round/>
            <a:headEnd len="med" w="med" type="triangle"/>
            <a:tailEnd len="med" w="med" type="triangle"/>
          </a:ln>
        </p:spPr>
      </p:cxnSp>
      <p:cxnSp>
        <p:nvCxnSpPr>
          <p:cNvPr id="828" name="Google Shape;828;p33"/>
          <p:cNvCxnSpPr>
            <a:stCxn id="829" idx="2"/>
            <a:endCxn id="827" idx="0"/>
          </p:cNvCxnSpPr>
          <p:nvPr/>
        </p:nvCxnSpPr>
        <p:spPr>
          <a:xfrm flipH="1">
            <a:off x="8104459" y="3305287"/>
            <a:ext cx="306300" cy="1218600"/>
          </a:xfrm>
          <a:prstGeom prst="straightConnector1">
            <a:avLst/>
          </a:prstGeom>
          <a:noFill/>
          <a:ln cap="flat" cmpd="sng" w="38100">
            <a:solidFill>
              <a:schemeClr val="dk1"/>
            </a:solidFill>
            <a:prstDash val="solid"/>
            <a:round/>
            <a:headEnd len="med" w="med" type="triangle"/>
            <a:tailEnd len="med" w="med" type="triangle"/>
          </a:ln>
        </p:spPr>
      </p:cxnSp>
      <p:cxnSp>
        <p:nvCxnSpPr>
          <p:cNvPr id="830" name="Google Shape;830;p33"/>
          <p:cNvCxnSpPr>
            <a:stCxn id="831" idx="2"/>
            <a:endCxn id="825" idx="1"/>
          </p:cNvCxnSpPr>
          <p:nvPr/>
        </p:nvCxnSpPr>
        <p:spPr>
          <a:xfrm flipH="1">
            <a:off x="7382847" y="2331770"/>
            <a:ext cx="205200" cy="1175100"/>
          </a:xfrm>
          <a:prstGeom prst="straightConnector1">
            <a:avLst/>
          </a:prstGeom>
          <a:noFill/>
          <a:ln cap="flat" cmpd="sng" w="38100">
            <a:solidFill>
              <a:schemeClr val="dk1"/>
            </a:solidFill>
            <a:prstDash val="solid"/>
            <a:round/>
            <a:headEnd len="med" w="med" type="triangle"/>
            <a:tailEnd len="med" w="med" type="triangle"/>
          </a:ln>
        </p:spPr>
      </p:cxnSp>
      <p:sp>
        <p:nvSpPr>
          <p:cNvPr id="827" name="Google Shape;827;p33"/>
          <p:cNvSpPr txBox="1"/>
          <p:nvPr/>
        </p:nvSpPr>
        <p:spPr>
          <a:xfrm>
            <a:off x="7096039" y="4524018"/>
            <a:ext cx="2016884" cy="307777"/>
          </a:xfrm>
          <a:prstGeom prst="rect">
            <a:avLst/>
          </a:prstGeom>
          <a:noFill/>
          <a:ln cap="flat" cmpd="sng" w="381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I3 IOT </a:t>
            </a:r>
            <a:endParaRPr sz="1400">
              <a:solidFill>
                <a:schemeClr val="dk1"/>
              </a:solidFill>
              <a:latin typeface="Calibri"/>
              <a:ea typeface="Calibri"/>
              <a:cs typeface="Calibri"/>
              <a:sym typeface="Calibri"/>
            </a:endParaRPr>
          </a:p>
        </p:txBody>
      </p:sp>
      <p:sp>
        <p:nvSpPr>
          <p:cNvPr id="832" name="Google Shape;832;p33"/>
          <p:cNvSpPr/>
          <p:nvPr/>
        </p:nvSpPr>
        <p:spPr>
          <a:xfrm>
            <a:off x="5801125" y="2486712"/>
            <a:ext cx="1345532" cy="651004"/>
          </a:xfrm>
          <a:prstGeom prst="flowChartDocument">
            <a:avLst/>
          </a:prstGeom>
          <a:solidFill>
            <a:srgbClr val="99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Data Analytics Entrepreneur</a:t>
            </a:r>
            <a:endParaRPr sz="1400">
              <a:solidFill>
                <a:schemeClr val="dk1"/>
              </a:solidFill>
              <a:latin typeface="Calibri"/>
              <a:ea typeface="Calibri"/>
              <a:cs typeface="Calibri"/>
              <a:sym typeface="Calibri"/>
            </a:endParaRPr>
          </a:p>
        </p:txBody>
      </p:sp>
      <p:sp>
        <p:nvSpPr>
          <p:cNvPr id="831" name="Google Shape;831;p33"/>
          <p:cNvSpPr/>
          <p:nvPr/>
        </p:nvSpPr>
        <p:spPr>
          <a:xfrm>
            <a:off x="6915281" y="1862936"/>
            <a:ext cx="1345532" cy="502023"/>
          </a:xfrm>
          <a:prstGeom prst="flowChartDocument">
            <a:avLst/>
          </a:prstGeom>
          <a:solidFill>
            <a:srgbClr val="99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Data Analytics Entrepreneur</a:t>
            </a:r>
            <a:endParaRPr/>
          </a:p>
        </p:txBody>
      </p:sp>
      <p:sp>
        <p:nvSpPr>
          <p:cNvPr id="829" name="Google Shape;829;p33"/>
          <p:cNvSpPr/>
          <p:nvPr/>
        </p:nvSpPr>
        <p:spPr>
          <a:xfrm>
            <a:off x="7737993" y="2836453"/>
            <a:ext cx="1345532" cy="502023"/>
          </a:xfrm>
          <a:prstGeom prst="flowChartDocument">
            <a:avLst/>
          </a:prstGeom>
          <a:solidFill>
            <a:srgbClr val="99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Data Analytics Entrepreneur</a:t>
            </a:r>
            <a:endParaRPr/>
          </a:p>
        </p:txBody>
      </p:sp>
      <p:cxnSp>
        <p:nvCxnSpPr>
          <p:cNvPr id="833" name="Google Shape;833;p33"/>
          <p:cNvCxnSpPr>
            <a:stCxn id="832" idx="2"/>
            <a:endCxn id="825" idx="1"/>
          </p:cNvCxnSpPr>
          <p:nvPr/>
        </p:nvCxnSpPr>
        <p:spPr>
          <a:xfrm>
            <a:off x="6473891" y="3094677"/>
            <a:ext cx="909000" cy="412200"/>
          </a:xfrm>
          <a:prstGeom prst="straightConnector1">
            <a:avLst/>
          </a:prstGeom>
          <a:noFill/>
          <a:ln cap="flat" cmpd="sng" w="38100">
            <a:solidFill>
              <a:schemeClr val="dk1"/>
            </a:solidFill>
            <a:prstDash val="solid"/>
            <a:round/>
            <a:headEnd len="med" w="med" type="triangle"/>
            <a:tailEnd len="med" w="med" type="triangle"/>
          </a:ln>
        </p:spPr>
      </p:cxnSp>
      <p:pic>
        <p:nvPicPr>
          <p:cNvPr id="834" name="Google Shape;834;p33"/>
          <p:cNvPicPr preferRelativeResize="0"/>
          <p:nvPr/>
        </p:nvPicPr>
        <p:blipFill rotWithShape="1">
          <a:blip r:embed="rId3">
            <a:alphaModFix/>
          </a:blip>
          <a:srcRect b="66991" l="68684" r="20701" t="17404"/>
          <a:stretch/>
        </p:blipFill>
        <p:spPr>
          <a:xfrm>
            <a:off x="5266979" y="5689547"/>
            <a:ext cx="656542" cy="547485"/>
          </a:xfrm>
          <a:prstGeom prst="rect">
            <a:avLst/>
          </a:prstGeom>
          <a:noFill/>
          <a:ln>
            <a:noFill/>
          </a:ln>
        </p:spPr>
      </p:pic>
      <p:pic>
        <p:nvPicPr>
          <p:cNvPr id="835" name="Google Shape;835;p33"/>
          <p:cNvPicPr preferRelativeResize="0"/>
          <p:nvPr/>
        </p:nvPicPr>
        <p:blipFill rotWithShape="1">
          <a:blip r:embed="rId4">
            <a:alphaModFix/>
          </a:blip>
          <a:srcRect b="8719" l="14287" r="14899" t="1045"/>
          <a:stretch/>
        </p:blipFill>
        <p:spPr>
          <a:xfrm flipH="1">
            <a:off x="9899404" y="5541764"/>
            <a:ext cx="449881" cy="581892"/>
          </a:xfrm>
          <a:prstGeom prst="rect">
            <a:avLst/>
          </a:prstGeom>
          <a:noFill/>
          <a:ln>
            <a:noFill/>
          </a:ln>
        </p:spPr>
      </p:pic>
      <p:pic>
        <p:nvPicPr>
          <p:cNvPr id="836" name="Google Shape;836;p33"/>
          <p:cNvPicPr preferRelativeResize="0"/>
          <p:nvPr/>
        </p:nvPicPr>
        <p:blipFill rotWithShape="1">
          <a:blip r:embed="rId5">
            <a:alphaModFix/>
          </a:blip>
          <a:srcRect b="0" l="0" r="0" t="0"/>
          <a:stretch/>
        </p:blipFill>
        <p:spPr>
          <a:xfrm>
            <a:off x="8260813" y="5735002"/>
            <a:ext cx="495427" cy="446395"/>
          </a:xfrm>
          <a:prstGeom prst="rect">
            <a:avLst/>
          </a:prstGeom>
          <a:noFill/>
          <a:ln>
            <a:noFill/>
          </a:ln>
        </p:spPr>
      </p:pic>
      <p:pic>
        <p:nvPicPr>
          <p:cNvPr id="837" name="Google Shape;837;p33"/>
          <p:cNvPicPr preferRelativeResize="0"/>
          <p:nvPr/>
        </p:nvPicPr>
        <p:blipFill rotWithShape="1">
          <a:blip r:embed="rId6">
            <a:alphaModFix/>
          </a:blip>
          <a:srcRect b="0" l="0" r="0" t="0"/>
          <a:stretch/>
        </p:blipFill>
        <p:spPr>
          <a:xfrm>
            <a:off x="11194494" y="5487056"/>
            <a:ext cx="592248" cy="373116"/>
          </a:xfrm>
          <a:prstGeom prst="rect">
            <a:avLst/>
          </a:prstGeom>
          <a:noFill/>
          <a:ln>
            <a:noFill/>
          </a:ln>
        </p:spPr>
      </p:pic>
      <p:pic>
        <p:nvPicPr>
          <p:cNvPr id="838" name="Google Shape;838;p33"/>
          <p:cNvPicPr preferRelativeResize="0"/>
          <p:nvPr/>
        </p:nvPicPr>
        <p:blipFill rotWithShape="1">
          <a:blip r:embed="rId7">
            <a:alphaModFix/>
          </a:blip>
          <a:srcRect b="0" l="0" r="0" t="0"/>
          <a:stretch/>
        </p:blipFill>
        <p:spPr>
          <a:xfrm>
            <a:off x="7508885" y="6140539"/>
            <a:ext cx="658356" cy="493767"/>
          </a:xfrm>
          <a:prstGeom prst="rect">
            <a:avLst/>
          </a:prstGeom>
          <a:noFill/>
          <a:ln>
            <a:noFill/>
          </a:ln>
        </p:spPr>
      </p:pic>
      <p:pic>
        <p:nvPicPr>
          <p:cNvPr id="839" name="Google Shape;839;p33"/>
          <p:cNvPicPr preferRelativeResize="0"/>
          <p:nvPr/>
        </p:nvPicPr>
        <p:blipFill rotWithShape="1">
          <a:blip r:embed="rId8">
            <a:alphaModFix/>
          </a:blip>
          <a:srcRect b="0" l="0" r="0" t="0"/>
          <a:stretch/>
        </p:blipFill>
        <p:spPr>
          <a:xfrm>
            <a:off x="10666192" y="5685279"/>
            <a:ext cx="761092" cy="514739"/>
          </a:xfrm>
          <a:prstGeom prst="rect">
            <a:avLst/>
          </a:prstGeom>
          <a:noFill/>
          <a:ln>
            <a:noFill/>
          </a:ln>
        </p:spPr>
      </p:pic>
      <p:pic>
        <p:nvPicPr>
          <p:cNvPr id="840" name="Google Shape;840;p33"/>
          <p:cNvPicPr preferRelativeResize="0"/>
          <p:nvPr/>
        </p:nvPicPr>
        <p:blipFill rotWithShape="1">
          <a:blip r:embed="rId9">
            <a:alphaModFix/>
          </a:blip>
          <a:srcRect b="11008" l="10669" r="8775" t="8858"/>
          <a:stretch/>
        </p:blipFill>
        <p:spPr>
          <a:xfrm>
            <a:off x="9201915" y="6214818"/>
            <a:ext cx="514872" cy="464165"/>
          </a:xfrm>
          <a:prstGeom prst="rect">
            <a:avLst/>
          </a:prstGeom>
          <a:noFill/>
          <a:ln>
            <a:noFill/>
          </a:ln>
        </p:spPr>
      </p:pic>
      <p:pic>
        <p:nvPicPr>
          <p:cNvPr id="841" name="Google Shape;841;p33"/>
          <p:cNvPicPr preferRelativeResize="0"/>
          <p:nvPr/>
        </p:nvPicPr>
        <p:blipFill rotWithShape="1">
          <a:blip r:embed="rId10">
            <a:alphaModFix/>
          </a:blip>
          <a:srcRect b="0" l="0" r="0" t="0"/>
          <a:stretch/>
        </p:blipFill>
        <p:spPr>
          <a:xfrm>
            <a:off x="6162802" y="6077286"/>
            <a:ext cx="647078" cy="647078"/>
          </a:xfrm>
          <a:prstGeom prst="rect">
            <a:avLst/>
          </a:prstGeom>
          <a:noFill/>
          <a:ln>
            <a:noFill/>
          </a:ln>
        </p:spPr>
      </p:pic>
      <p:cxnSp>
        <p:nvCxnSpPr>
          <p:cNvPr id="842" name="Google Shape;842;p33"/>
          <p:cNvCxnSpPr>
            <a:stCxn id="834" idx="0"/>
            <a:endCxn id="827" idx="2"/>
          </p:cNvCxnSpPr>
          <p:nvPr/>
        </p:nvCxnSpPr>
        <p:spPr>
          <a:xfrm flipH="1" rot="10800000">
            <a:off x="5595250" y="4831847"/>
            <a:ext cx="2509200" cy="857700"/>
          </a:xfrm>
          <a:prstGeom prst="straightConnector1">
            <a:avLst/>
          </a:prstGeom>
          <a:noFill/>
          <a:ln cap="flat" cmpd="sng" w="9525">
            <a:solidFill>
              <a:srgbClr val="98161A"/>
            </a:solidFill>
            <a:prstDash val="solid"/>
            <a:round/>
            <a:headEnd len="sm" w="sm" type="none"/>
            <a:tailEnd len="med" w="med" type="triangle"/>
          </a:ln>
        </p:spPr>
      </p:cxnSp>
      <p:cxnSp>
        <p:nvCxnSpPr>
          <p:cNvPr id="843" name="Google Shape;843;p33"/>
          <p:cNvCxnSpPr>
            <a:stCxn id="838" idx="0"/>
            <a:endCxn id="827" idx="2"/>
          </p:cNvCxnSpPr>
          <p:nvPr/>
        </p:nvCxnSpPr>
        <p:spPr>
          <a:xfrm flipH="1" rot="10800000">
            <a:off x="7838063" y="4831939"/>
            <a:ext cx="266400" cy="1308600"/>
          </a:xfrm>
          <a:prstGeom prst="straightConnector1">
            <a:avLst/>
          </a:prstGeom>
          <a:noFill/>
          <a:ln cap="flat" cmpd="sng" w="9525">
            <a:solidFill>
              <a:srgbClr val="98161A"/>
            </a:solidFill>
            <a:prstDash val="solid"/>
            <a:round/>
            <a:headEnd len="sm" w="sm" type="none"/>
            <a:tailEnd len="med" w="med" type="triangle"/>
          </a:ln>
        </p:spPr>
      </p:cxnSp>
      <p:cxnSp>
        <p:nvCxnSpPr>
          <p:cNvPr id="844" name="Google Shape;844;p33"/>
          <p:cNvCxnSpPr>
            <a:stCxn id="836" idx="0"/>
            <a:endCxn id="827" idx="2"/>
          </p:cNvCxnSpPr>
          <p:nvPr/>
        </p:nvCxnSpPr>
        <p:spPr>
          <a:xfrm rot="10800000">
            <a:off x="8104427" y="4831702"/>
            <a:ext cx="404100" cy="903300"/>
          </a:xfrm>
          <a:prstGeom prst="straightConnector1">
            <a:avLst/>
          </a:prstGeom>
          <a:noFill/>
          <a:ln cap="flat" cmpd="sng" w="9525">
            <a:solidFill>
              <a:srgbClr val="98161A"/>
            </a:solidFill>
            <a:prstDash val="solid"/>
            <a:round/>
            <a:headEnd len="sm" w="sm" type="none"/>
            <a:tailEnd len="med" w="med" type="triangle"/>
          </a:ln>
        </p:spPr>
      </p:cxnSp>
      <p:cxnSp>
        <p:nvCxnSpPr>
          <p:cNvPr id="845" name="Google Shape;845;p33"/>
          <p:cNvCxnSpPr>
            <a:stCxn id="840" idx="0"/>
            <a:endCxn id="827" idx="2"/>
          </p:cNvCxnSpPr>
          <p:nvPr/>
        </p:nvCxnSpPr>
        <p:spPr>
          <a:xfrm rot="10800000">
            <a:off x="8104551" y="4831818"/>
            <a:ext cx="1354800" cy="1383000"/>
          </a:xfrm>
          <a:prstGeom prst="straightConnector1">
            <a:avLst/>
          </a:prstGeom>
          <a:noFill/>
          <a:ln cap="flat" cmpd="sng" w="9525">
            <a:solidFill>
              <a:srgbClr val="98161A"/>
            </a:solidFill>
            <a:prstDash val="solid"/>
            <a:round/>
            <a:headEnd len="sm" w="sm" type="none"/>
            <a:tailEnd len="med" w="med" type="triangle"/>
          </a:ln>
        </p:spPr>
      </p:cxnSp>
      <p:cxnSp>
        <p:nvCxnSpPr>
          <p:cNvPr id="846" name="Google Shape;846;p33"/>
          <p:cNvCxnSpPr>
            <a:stCxn id="835" idx="0"/>
            <a:endCxn id="827" idx="2"/>
          </p:cNvCxnSpPr>
          <p:nvPr/>
        </p:nvCxnSpPr>
        <p:spPr>
          <a:xfrm rot="10800000">
            <a:off x="8104445" y="4831664"/>
            <a:ext cx="2019900" cy="710100"/>
          </a:xfrm>
          <a:prstGeom prst="straightConnector1">
            <a:avLst/>
          </a:prstGeom>
          <a:noFill/>
          <a:ln cap="flat" cmpd="sng" w="9525">
            <a:solidFill>
              <a:srgbClr val="98161A"/>
            </a:solidFill>
            <a:prstDash val="solid"/>
            <a:round/>
            <a:headEnd len="sm" w="sm" type="none"/>
            <a:tailEnd len="med" w="med" type="triangle"/>
          </a:ln>
        </p:spPr>
      </p:cxnSp>
      <p:cxnSp>
        <p:nvCxnSpPr>
          <p:cNvPr id="847" name="Google Shape;847;p33"/>
          <p:cNvCxnSpPr>
            <a:stCxn id="839" idx="0"/>
            <a:endCxn id="827" idx="2"/>
          </p:cNvCxnSpPr>
          <p:nvPr/>
        </p:nvCxnSpPr>
        <p:spPr>
          <a:xfrm rot="10800000">
            <a:off x="8104338" y="4831779"/>
            <a:ext cx="2942400" cy="853500"/>
          </a:xfrm>
          <a:prstGeom prst="straightConnector1">
            <a:avLst/>
          </a:prstGeom>
          <a:noFill/>
          <a:ln cap="flat" cmpd="sng" w="9525">
            <a:solidFill>
              <a:srgbClr val="98161A"/>
            </a:solidFill>
            <a:prstDash val="solid"/>
            <a:round/>
            <a:headEnd len="sm" w="sm" type="none"/>
            <a:tailEnd len="med" w="med" type="triangle"/>
          </a:ln>
        </p:spPr>
      </p:cxnSp>
      <p:cxnSp>
        <p:nvCxnSpPr>
          <p:cNvPr id="848" name="Google Shape;848;p33"/>
          <p:cNvCxnSpPr>
            <a:stCxn id="837" idx="0"/>
            <a:endCxn id="827" idx="2"/>
          </p:cNvCxnSpPr>
          <p:nvPr/>
        </p:nvCxnSpPr>
        <p:spPr>
          <a:xfrm rot="10800000">
            <a:off x="8104518" y="4831856"/>
            <a:ext cx="3386100" cy="655200"/>
          </a:xfrm>
          <a:prstGeom prst="straightConnector1">
            <a:avLst/>
          </a:prstGeom>
          <a:noFill/>
          <a:ln cap="flat" cmpd="sng" w="9525">
            <a:solidFill>
              <a:srgbClr val="98161A"/>
            </a:solidFill>
            <a:prstDash val="solid"/>
            <a:round/>
            <a:headEnd len="sm" w="sm" type="none"/>
            <a:tailEnd len="med" w="med" type="triangle"/>
          </a:ln>
        </p:spPr>
      </p:cxnSp>
      <p:cxnSp>
        <p:nvCxnSpPr>
          <p:cNvPr id="849" name="Google Shape;849;p33"/>
          <p:cNvCxnSpPr>
            <a:stCxn id="841" idx="0"/>
            <a:endCxn id="827" idx="2"/>
          </p:cNvCxnSpPr>
          <p:nvPr/>
        </p:nvCxnSpPr>
        <p:spPr>
          <a:xfrm flipH="1" rot="10800000">
            <a:off x="6486341" y="4831686"/>
            <a:ext cx="1618200" cy="1245600"/>
          </a:xfrm>
          <a:prstGeom prst="straightConnector1">
            <a:avLst/>
          </a:prstGeom>
          <a:noFill/>
          <a:ln cap="flat" cmpd="sng" w="9525">
            <a:solidFill>
              <a:srgbClr val="98161A"/>
            </a:solidFill>
            <a:prstDash val="solid"/>
            <a:round/>
            <a:headEnd len="sm" w="sm" type="none"/>
            <a:tailEnd len="med" w="med" type="triangle"/>
          </a:ln>
        </p:spPr>
      </p:cxnSp>
      <p:cxnSp>
        <p:nvCxnSpPr>
          <p:cNvPr id="850" name="Google Shape;850;p33"/>
          <p:cNvCxnSpPr/>
          <p:nvPr/>
        </p:nvCxnSpPr>
        <p:spPr>
          <a:xfrm>
            <a:off x="0" y="882546"/>
            <a:ext cx="6337426" cy="0"/>
          </a:xfrm>
          <a:prstGeom prst="straightConnector1">
            <a:avLst/>
          </a:prstGeom>
          <a:noFill/>
          <a:ln cap="flat" cmpd="sng" w="9525">
            <a:solidFill>
              <a:srgbClr val="98161A"/>
            </a:solidFill>
            <a:prstDash val="solid"/>
            <a:round/>
            <a:headEnd len="sm" w="sm" type="none"/>
            <a:tailEnd len="sm" w="sm" type="none"/>
          </a:ln>
        </p:spPr>
      </p:cxnSp>
      <p:sp>
        <p:nvSpPr>
          <p:cNvPr id="851" name="Google Shape;851;p33"/>
          <p:cNvSpPr txBox="1"/>
          <p:nvPr/>
        </p:nvSpPr>
        <p:spPr>
          <a:xfrm>
            <a:off x="1" y="0"/>
            <a:ext cx="3051018" cy="398352"/>
          </a:xfrm>
          <a:prstGeom prst="rect">
            <a:avLst/>
          </a:prstGeom>
          <a:solidFill>
            <a:srgbClr val="D8D8D8"/>
          </a:solid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Potential Application Concept:</a:t>
            </a:r>
            <a:endParaRPr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t/>
            </a:r>
            <a:endParaRPr b="1" sz="2400">
              <a:solidFill>
                <a:srgbClr val="980000"/>
              </a:solidFill>
              <a:latin typeface="Arial"/>
              <a:ea typeface="Arial"/>
              <a:cs typeface="Arial"/>
              <a:sym typeface="Arial"/>
            </a:endParaRPr>
          </a:p>
        </p:txBody>
      </p:sp>
      <p:pic>
        <p:nvPicPr>
          <p:cNvPr id="852" name="Google Shape;852;p33"/>
          <p:cNvPicPr preferRelativeResize="0"/>
          <p:nvPr/>
        </p:nvPicPr>
        <p:blipFill rotWithShape="1">
          <a:blip r:embed="rId11">
            <a:alphaModFix/>
          </a:blip>
          <a:srcRect b="0" l="0" r="0" t="0"/>
          <a:stretch/>
        </p:blipFill>
        <p:spPr>
          <a:xfrm>
            <a:off x="7146741" y="219274"/>
            <a:ext cx="957740" cy="1488243"/>
          </a:xfrm>
          <a:prstGeom prst="rect">
            <a:avLst/>
          </a:prstGeom>
          <a:noFill/>
          <a:ln>
            <a:noFill/>
          </a:ln>
        </p:spPr>
      </p:pic>
      <p:pic>
        <p:nvPicPr>
          <p:cNvPr id="853" name="Google Shape;853;p33"/>
          <p:cNvPicPr preferRelativeResize="0"/>
          <p:nvPr/>
        </p:nvPicPr>
        <p:blipFill rotWithShape="1">
          <a:blip r:embed="rId12">
            <a:alphaModFix/>
          </a:blip>
          <a:srcRect b="0" l="0" r="0" t="0"/>
          <a:stretch/>
        </p:blipFill>
        <p:spPr>
          <a:xfrm>
            <a:off x="5433220" y="398352"/>
            <a:ext cx="1179442" cy="1720672"/>
          </a:xfrm>
          <a:prstGeom prst="rect">
            <a:avLst/>
          </a:prstGeom>
          <a:noFill/>
          <a:ln>
            <a:noFill/>
          </a:ln>
        </p:spPr>
      </p:pic>
      <p:pic>
        <p:nvPicPr>
          <p:cNvPr id="854" name="Google Shape;854;p33"/>
          <p:cNvPicPr preferRelativeResize="0"/>
          <p:nvPr/>
        </p:nvPicPr>
        <p:blipFill rotWithShape="1">
          <a:blip r:embed="rId13">
            <a:alphaModFix/>
          </a:blip>
          <a:srcRect b="0" l="0" r="0" t="0"/>
          <a:stretch/>
        </p:blipFill>
        <p:spPr>
          <a:xfrm>
            <a:off x="8508527" y="1327355"/>
            <a:ext cx="982769" cy="1070721"/>
          </a:xfrm>
          <a:prstGeom prst="rect">
            <a:avLst/>
          </a:prstGeom>
          <a:noFill/>
          <a:ln>
            <a:noFill/>
          </a:ln>
        </p:spPr>
      </p:pic>
      <p:sp>
        <p:nvSpPr>
          <p:cNvPr id="855" name="Google Shape;855;p33"/>
          <p:cNvSpPr/>
          <p:nvPr/>
        </p:nvSpPr>
        <p:spPr>
          <a:xfrm>
            <a:off x="9747411" y="3506953"/>
            <a:ext cx="1345532" cy="502023"/>
          </a:xfrm>
          <a:prstGeom prst="flowChartDocument">
            <a:avLst/>
          </a:prstGeom>
          <a:solidFill>
            <a:srgbClr val="99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Data Analytics Entrepreneur</a:t>
            </a:r>
            <a:endParaRPr/>
          </a:p>
        </p:txBody>
      </p:sp>
      <p:cxnSp>
        <p:nvCxnSpPr>
          <p:cNvPr id="856" name="Google Shape;856;p33"/>
          <p:cNvCxnSpPr>
            <a:stCxn id="855" idx="2"/>
            <a:endCxn id="827" idx="0"/>
          </p:cNvCxnSpPr>
          <p:nvPr/>
        </p:nvCxnSpPr>
        <p:spPr>
          <a:xfrm flipH="1">
            <a:off x="8104477" y="3975787"/>
            <a:ext cx="2315700" cy="548100"/>
          </a:xfrm>
          <a:prstGeom prst="straightConnector1">
            <a:avLst/>
          </a:prstGeom>
          <a:noFill/>
          <a:ln cap="flat" cmpd="sng" w="38100">
            <a:solidFill>
              <a:schemeClr val="dk1"/>
            </a:solidFill>
            <a:prstDash val="solid"/>
            <a:round/>
            <a:headEnd len="med" w="med" type="triangle"/>
            <a:tailEnd len="med" w="med" type="triangle"/>
          </a:ln>
        </p:spPr>
      </p:cxnSp>
      <p:pic>
        <p:nvPicPr>
          <p:cNvPr id="857" name="Google Shape;857;p33"/>
          <p:cNvPicPr preferRelativeResize="0"/>
          <p:nvPr/>
        </p:nvPicPr>
        <p:blipFill rotWithShape="1">
          <a:blip r:embed="rId14">
            <a:alphaModFix/>
          </a:blip>
          <a:srcRect b="0" l="39403" r="37475" t="11909"/>
          <a:stretch/>
        </p:blipFill>
        <p:spPr>
          <a:xfrm>
            <a:off x="10517970" y="1358097"/>
            <a:ext cx="653224" cy="186811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2" name="Shape 862"/>
        <p:cNvGrpSpPr/>
        <p:nvPr/>
      </p:nvGrpSpPr>
      <p:grpSpPr>
        <a:xfrm>
          <a:off x="0" y="0"/>
          <a:ext cx="0" cy="0"/>
          <a:chOff x="0" y="0"/>
          <a:chExt cx="0" cy="0"/>
        </a:xfrm>
      </p:grpSpPr>
      <p:sp>
        <p:nvSpPr>
          <p:cNvPr id="863" name="Google Shape;863;p34"/>
          <p:cNvSpPr/>
          <p:nvPr/>
        </p:nvSpPr>
        <p:spPr>
          <a:xfrm>
            <a:off x="5527431" y="3280859"/>
            <a:ext cx="2880482" cy="3486993"/>
          </a:xfrm>
          <a:prstGeom prst="rect">
            <a:avLst/>
          </a:prstGeom>
          <a:solidFill>
            <a:srgbClr val="FFF4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4" name="Google Shape;864;p34"/>
          <p:cNvSpPr/>
          <p:nvPr/>
        </p:nvSpPr>
        <p:spPr>
          <a:xfrm>
            <a:off x="8834571" y="3525523"/>
            <a:ext cx="2880482" cy="2949722"/>
          </a:xfrm>
          <a:prstGeom prst="rect">
            <a:avLst/>
          </a:prstGeom>
          <a:solidFill>
            <a:srgbClr val="CCFF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5" name="Google Shape;865;p34"/>
          <p:cNvSpPr txBox="1"/>
          <p:nvPr>
            <p:ph type="title"/>
          </p:nvPr>
        </p:nvSpPr>
        <p:spPr>
          <a:xfrm>
            <a:off x="208550" y="274478"/>
            <a:ext cx="4122962" cy="59437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Smarter Cars (and Trucks)</a:t>
            </a:r>
            <a:endParaRPr b="1" sz="2400">
              <a:solidFill>
                <a:srgbClr val="C00000"/>
              </a:solidFill>
              <a:latin typeface="Calibri"/>
              <a:ea typeface="Calibri"/>
              <a:cs typeface="Calibri"/>
              <a:sym typeface="Calibri"/>
            </a:endParaRPr>
          </a:p>
        </p:txBody>
      </p:sp>
      <p:sp>
        <p:nvSpPr>
          <p:cNvPr id="866" name="Google Shape;866;p34"/>
          <p:cNvSpPr txBox="1"/>
          <p:nvPr/>
        </p:nvSpPr>
        <p:spPr>
          <a:xfrm>
            <a:off x="208550" y="1183651"/>
            <a:ext cx="4122962" cy="4439909"/>
          </a:xfrm>
          <a:prstGeom prst="rect">
            <a:avLst/>
          </a:prstGeom>
          <a:noFill/>
          <a:ln>
            <a:noFill/>
          </a:ln>
        </p:spPr>
        <p:txBody>
          <a:bodyPr anchorCtr="0" anchor="t" bIns="45700" lIns="91425" spcFirstLastPara="1" rIns="91425" wrap="square" tIns="45700">
            <a:noAutofit/>
          </a:bodyPr>
          <a:lstStyle/>
          <a:p>
            <a:pPr indent="-234950" lvl="0" marL="2349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Automobiles will evolve toward autonomous vehicles over time.  Each step being smarter and smarter.</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Smart cars are not IOT devices but complete IOT systems</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The functionality of a ‘completely’ smart vehicle will include multiple smart IOT channels</a:t>
            </a:r>
            <a:endParaRPr/>
          </a:p>
          <a:p>
            <a:pPr indent="-234950" lvl="1" marL="635000" marR="0" rtl="0" algn="l">
              <a:spcBef>
                <a:spcPts val="36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Diagnostics Channel</a:t>
            </a:r>
            <a:endParaRPr/>
          </a:p>
          <a:p>
            <a:pPr indent="-234950" lvl="1" marL="635000" marR="0" rtl="0" algn="l">
              <a:spcBef>
                <a:spcPts val="36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Entertainment Channel</a:t>
            </a:r>
            <a:endParaRPr/>
          </a:p>
          <a:p>
            <a:pPr indent="-234950" lvl="1" marL="635000" marR="0" rtl="0" algn="l">
              <a:spcBef>
                <a:spcPts val="36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Intra-vehicle Communications</a:t>
            </a:r>
            <a:endParaRPr/>
          </a:p>
          <a:p>
            <a:pPr indent="-234950" lvl="1" marL="635000" marR="0" rtl="0" algn="l">
              <a:spcBef>
                <a:spcPts val="36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Roadway Communications</a:t>
            </a:r>
            <a:endParaRPr/>
          </a:p>
          <a:p>
            <a:pPr indent="-234950" lvl="1" marL="635000" marR="0" rtl="0" algn="l">
              <a:spcBef>
                <a:spcPts val="36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Usage Channel</a:t>
            </a:r>
            <a:endParaRPr/>
          </a:p>
          <a:p>
            <a:pPr indent="-234950" lvl="1" marL="635000" marR="0" rtl="0" algn="l">
              <a:spcBef>
                <a:spcPts val="36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Personal Communications</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Some data supports private operations (different destinations) other data supports city services (different departments)</a:t>
            </a:r>
            <a:endParaRPr/>
          </a:p>
          <a:p>
            <a:pPr indent="-120650" lvl="1" marL="635000" marR="0" rtl="0" algn="l">
              <a:spcBef>
                <a:spcPts val="36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867" name="Google Shape;867;p34"/>
          <p:cNvCxnSpPr>
            <a:stCxn id="868" idx="2"/>
          </p:cNvCxnSpPr>
          <p:nvPr/>
        </p:nvCxnSpPr>
        <p:spPr>
          <a:xfrm flipH="1">
            <a:off x="8596993" y="3156749"/>
            <a:ext cx="10500" cy="3611100"/>
          </a:xfrm>
          <a:prstGeom prst="straightConnector1">
            <a:avLst/>
          </a:prstGeom>
          <a:noFill/>
          <a:ln cap="flat" cmpd="sng" w="38100">
            <a:solidFill>
              <a:schemeClr val="dk1"/>
            </a:solidFill>
            <a:prstDash val="solid"/>
            <a:round/>
            <a:headEnd len="med" w="med" type="triangle"/>
            <a:tailEnd len="med" w="med" type="triangle"/>
          </a:ln>
        </p:spPr>
      </p:cxnSp>
      <p:grpSp>
        <p:nvGrpSpPr>
          <p:cNvPr id="869" name="Google Shape;869;p34"/>
          <p:cNvGrpSpPr/>
          <p:nvPr/>
        </p:nvGrpSpPr>
        <p:grpSpPr>
          <a:xfrm>
            <a:off x="7400940" y="1606595"/>
            <a:ext cx="2101791" cy="901749"/>
            <a:chOff x="7180754" y="1440800"/>
            <a:chExt cx="2101791" cy="901749"/>
          </a:xfrm>
        </p:grpSpPr>
        <p:sp>
          <p:nvSpPr>
            <p:cNvPr id="870" name="Google Shape;870;p34"/>
            <p:cNvSpPr/>
            <p:nvPr/>
          </p:nvSpPr>
          <p:spPr>
            <a:xfrm>
              <a:off x="7505639" y="1677530"/>
              <a:ext cx="1776906" cy="665019"/>
            </a:xfrm>
            <a:prstGeom prst="ellipse">
              <a:avLst/>
            </a:prstGeom>
            <a:solidFill>
              <a:srgbClr val="FFF4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1" name="Google Shape;871;p34"/>
            <p:cNvSpPr/>
            <p:nvPr/>
          </p:nvSpPr>
          <p:spPr>
            <a:xfrm>
              <a:off x="7180754" y="1751064"/>
              <a:ext cx="1776906" cy="542235"/>
            </a:xfrm>
            <a:prstGeom prst="ellipse">
              <a:avLst/>
            </a:prstGeom>
            <a:solidFill>
              <a:srgbClr val="FFF4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2" name="Google Shape;872;p34"/>
            <p:cNvSpPr/>
            <p:nvPr/>
          </p:nvSpPr>
          <p:spPr>
            <a:xfrm>
              <a:off x="7318270" y="1440800"/>
              <a:ext cx="1528881" cy="665019"/>
            </a:xfrm>
            <a:prstGeom prst="ellipse">
              <a:avLst/>
            </a:prstGeom>
            <a:solidFill>
              <a:srgbClr val="FFF4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3" name="Google Shape;873;p34"/>
            <p:cNvSpPr txBox="1"/>
            <p:nvPr/>
          </p:nvSpPr>
          <p:spPr>
            <a:xfrm>
              <a:off x="7601071" y="1719699"/>
              <a:ext cx="1328569"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Wireless carrier</a:t>
              </a:r>
              <a:endParaRPr sz="1400">
                <a:solidFill>
                  <a:schemeClr val="dk1"/>
                </a:solidFill>
                <a:latin typeface="Calibri"/>
                <a:ea typeface="Calibri"/>
                <a:cs typeface="Calibri"/>
                <a:sym typeface="Calibri"/>
              </a:endParaRPr>
            </a:p>
          </p:txBody>
        </p:sp>
      </p:grpSp>
      <p:cxnSp>
        <p:nvCxnSpPr>
          <p:cNvPr id="874" name="Google Shape;874;p34"/>
          <p:cNvCxnSpPr>
            <a:stCxn id="870" idx="4"/>
            <a:endCxn id="868" idx="0"/>
          </p:cNvCxnSpPr>
          <p:nvPr/>
        </p:nvCxnSpPr>
        <p:spPr>
          <a:xfrm flipH="1">
            <a:off x="8607378" y="2508344"/>
            <a:ext cx="6900" cy="340500"/>
          </a:xfrm>
          <a:prstGeom prst="straightConnector1">
            <a:avLst/>
          </a:prstGeom>
          <a:noFill/>
          <a:ln cap="flat" cmpd="sng" w="38100">
            <a:solidFill>
              <a:schemeClr val="dk1"/>
            </a:solidFill>
            <a:prstDash val="solid"/>
            <a:round/>
            <a:headEnd len="med" w="med" type="triangle"/>
            <a:tailEnd len="med" w="med" type="triangle"/>
          </a:ln>
        </p:spPr>
      </p:cxnSp>
      <p:cxnSp>
        <p:nvCxnSpPr>
          <p:cNvPr id="875" name="Google Shape;875;p34"/>
          <p:cNvCxnSpPr>
            <a:stCxn id="876" idx="1"/>
            <a:endCxn id="877" idx="3"/>
          </p:cNvCxnSpPr>
          <p:nvPr/>
        </p:nvCxnSpPr>
        <p:spPr>
          <a:xfrm flipH="1">
            <a:off x="6290810" y="780590"/>
            <a:ext cx="754500" cy="518100"/>
          </a:xfrm>
          <a:prstGeom prst="straightConnector1">
            <a:avLst/>
          </a:prstGeom>
          <a:noFill/>
          <a:ln cap="flat" cmpd="sng" w="38100">
            <a:solidFill>
              <a:schemeClr val="dk1"/>
            </a:solidFill>
            <a:prstDash val="solid"/>
            <a:round/>
            <a:headEnd len="med" w="med" type="triangle"/>
            <a:tailEnd len="med" w="med" type="triangle"/>
          </a:ln>
        </p:spPr>
      </p:cxnSp>
      <p:cxnSp>
        <p:nvCxnSpPr>
          <p:cNvPr id="878" name="Google Shape;878;p34"/>
          <p:cNvCxnSpPr>
            <a:stCxn id="876" idx="3"/>
            <a:endCxn id="879" idx="1"/>
          </p:cNvCxnSpPr>
          <p:nvPr/>
        </p:nvCxnSpPr>
        <p:spPr>
          <a:xfrm>
            <a:off x="9545479" y="780590"/>
            <a:ext cx="455700" cy="666600"/>
          </a:xfrm>
          <a:prstGeom prst="straightConnector1">
            <a:avLst/>
          </a:prstGeom>
          <a:noFill/>
          <a:ln cap="flat" cmpd="sng" w="38100">
            <a:solidFill>
              <a:schemeClr val="dk1"/>
            </a:solidFill>
            <a:prstDash val="solid"/>
            <a:round/>
            <a:headEnd len="med" w="med" type="triangle"/>
            <a:tailEnd len="med" w="med" type="triangle"/>
          </a:ln>
        </p:spPr>
      </p:cxnSp>
      <p:cxnSp>
        <p:nvCxnSpPr>
          <p:cNvPr id="880" name="Google Shape;880;p34"/>
          <p:cNvCxnSpPr>
            <a:stCxn id="876" idx="2"/>
            <a:endCxn id="872" idx="0"/>
          </p:cNvCxnSpPr>
          <p:nvPr/>
        </p:nvCxnSpPr>
        <p:spPr>
          <a:xfrm>
            <a:off x="8295395" y="1315435"/>
            <a:ext cx="7500" cy="291300"/>
          </a:xfrm>
          <a:prstGeom prst="straightConnector1">
            <a:avLst/>
          </a:prstGeom>
          <a:noFill/>
          <a:ln cap="flat" cmpd="sng" w="38100">
            <a:solidFill>
              <a:schemeClr val="dk1"/>
            </a:solidFill>
            <a:prstDash val="solid"/>
            <a:round/>
            <a:headEnd len="med" w="med" type="triangle"/>
            <a:tailEnd len="med" w="med" type="triangle"/>
          </a:ln>
        </p:spPr>
      </p:cxnSp>
      <p:pic>
        <p:nvPicPr>
          <p:cNvPr id="876" name="Google Shape;876;p34"/>
          <p:cNvPicPr preferRelativeResize="0"/>
          <p:nvPr/>
        </p:nvPicPr>
        <p:blipFill rotWithShape="1">
          <a:blip r:embed="rId3">
            <a:alphaModFix/>
          </a:blip>
          <a:srcRect b="11202" l="1829" r="-1828" t="20341"/>
          <a:stretch/>
        </p:blipFill>
        <p:spPr>
          <a:xfrm>
            <a:off x="7045310" y="245745"/>
            <a:ext cx="2500169" cy="1069690"/>
          </a:xfrm>
          <a:prstGeom prst="rect">
            <a:avLst/>
          </a:prstGeom>
          <a:noFill/>
          <a:ln>
            <a:noFill/>
          </a:ln>
        </p:spPr>
      </p:pic>
      <p:pic>
        <p:nvPicPr>
          <p:cNvPr id="877" name="Google Shape;877;p34"/>
          <p:cNvPicPr preferRelativeResize="0"/>
          <p:nvPr/>
        </p:nvPicPr>
        <p:blipFill rotWithShape="1">
          <a:blip r:embed="rId4">
            <a:alphaModFix/>
          </a:blip>
          <a:srcRect b="8025" l="13809" r="6917" t="17476"/>
          <a:stretch/>
        </p:blipFill>
        <p:spPr>
          <a:xfrm>
            <a:off x="4417369" y="711562"/>
            <a:ext cx="1873330" cy="1174245"/>
          </a:xfrm>
          <a:prstGeom prst="rect">
            <a:avLst/>
          </a:prstGeom>
          <a:noFill/>
          <a:ln>
            <a:noFill/>
          </a:ln>
        </p:spPr>
      </p:pic>
      <p:pic>
        <p:nvPicPr>
          <p:cNvPr id="879" name="Google Shape;879;p34"/>
          <p:cNvPicPr preferRelativeResize="0"/>
          <p:nvPr/>
        </p:nvPicPr>
        <p:blipFill rotWithShape="1">
          <a:blip r:embed="rId5">
            <a:alphaModFix/>
          </a:blip>
          <a:srcRect b="0" l="0" r="0" t="29591"/>
          <a:stretch/>
        </p:blipFill>
        <p:spPr>
          <a:xfrm>
            <a:off x="10001050" y="919331"/>
            <a:ext cx="2249116" cy="1055721"/>
          </a:xfrm>
          <a:prstGeom prst="rect">
            <a:avLst/>
          </a:prstGeom>
          <a:noFill/>
          <a:ln>
            <a:noFill/>
          </a:ln>
        </p:spPr>
      </p:pic>
      <p:sp>
        <p:nvSpPr>
          <p:cNvPr id="881" name="Google Shape;881;p34"/>
          <p:cNvSpPr txBox="1"/>
          <p:nvPr/>
        </p:nvSpPr>
        <p:spPr>
          <a:xfrm>
            <a:off x="9630167" y="281621"/>
            <a:ext cx="2016884"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Vehicle to smart road communications</a:t>
            </a:r>
            <a:endParaRPr sz="1400">
              <a:solidFill>
                <a:schemeClr val="dk1"/>
              </a:solidFill>
              <a:latin typeface="Calibri"/>
              <a:ea typeface="Calibri"/>
              <a:cs typeface="Calibri"/>
              <a:sym typeface="Calibri"/>
            </a:endParaRPr>
          </a:p>
        </p:txBody>
      </p:sp>
      <p:sp>
        <p:nvSpPr>
          <p:cNvPr id="882" name="Google Shape;882;p34"/>
          <p:cNvSpPr txBox="1"/>
          <p:nvPr/>
        </p:nvSpPr>
        <p:spPr>
          <a:xfrm>
            <a:off x="5127789" y="132005"/>
            <a:ext cx="2016884"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Vehicle to vehicle communications</a:t>
            </a:r>
            <a:endParaRPr sz="1400">
              <a:solidFill>
                <a:schemeClr val="dk1"/>
              </a:solidFill>
              <a:latin typeface="Calibri"/>
              <a:ea typeface="Calibri"/>
              <a:cs typeface="Calibri"/>
              <a:sym typeface="Calibri"/>
            </a:endParaRPr>
          </a:p>
        </p:txBody>
      </p:sp>
      <p:sp>
        <p:nvSpPr>
          <p:cNvPr id="868" name="Google Shape;868;p34"/>
          <p:cNvSpPr txBox="1"/>
          <p:nvPr/>
        </p:nvSpPr>
        <p:spPr>
          <a:xfrm>
            <a:off x="7599051" y="2848972"/>
            <a:ext cx="2016884" cy="307777"/>
          </a:xfrm>
          <a:prstGeom prst="rect">
            <a:avLst/>
          </a:prstGeom>
          <a:noFill/>
          <a:ln cap="flat" cmpd="sng" w="381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I3 IOT </a:t>
            </a:r>
            <a:endParaRPr sz="1400">
              <a:solidFill>
                <a:schemeClr val="dk1"/>
              </a:solidFill>
              <a:latin typeface="Calibri"/>
              <a:ea typeface="Calibri"/>
              <a:cs typeface="Calibri"/>
              <a:sym typeface="Calibri"/>
            </a:endParaRPr>
          </a:p>
        </p:txBody>
      </p:sp>
      <p:sp>
        <p:nvSpPr>
          <p:cNvPr id="883" name="Google Shape;883;p34"/>
          <p:cNvSpPr txBox="1"/>
          <p:nvPr/>
        </p:nvSpPr>
        <p:spPr>
          <a:xfrm>
            <a:off x="5818073" y="3669070"/>
            <a:ext cx="2928763" cy="3000821"/>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400">
                <a:solidFill>
                  <a:schemeClr val="dk1"/>
                </a:solidFill>
                <a:latin typeface="Calibri"/>
                <a:ea typeface="Calibri"/>
                <a:cs typeface="Calibri"/>
                <a:sym typeface="Calibri"/>
              </a:rPr>
              <a:t>Vehicle Dealer</a:t>
            </a:r>
            <a:endParaRPr/>
          </a:p>
          <a:p>
            <a:pPr indent="0" lvl="0" marL="0" marR="0" rtl="0" algn="l">
              <a:lnSpc>
                <a:spcPct val="150000"/>
              </a:lnSpc>
              <a:spcBef>
                <a:spcPts val="0"/>
              </a:spcBef>
              <a:spcAft>
                <a:spcPts val="0"/>
              </a:spcAft>
              <a:buNone/>
            </a:pPr>
            <a:r>
              <a:rPr lang="en-US" sz="1400">
                <a:solidFill>
                  <a:schemeClr val="dk1"/>
                </a:solidFill>
                <a:latin typeface="Calibri"/>
                <a:ea typeface="Calibri"/>
                <a:cs typeface="Calibri"/>
                <a:sym typeface="Calibri"/>
              </a:rPr>
              <a:t>Vehicle Manufacturer</a:t>
            </a:r>
            <a:endParaRPr/>
          </a:p>
          <a:p>
            <a:pPr indent="0" lvl="0" marL="0" marR="0" rtl="0" algn="l">
              <a:lnSpc>
                <a:spcPct val="150000"/>
              </a:lnSpc>
              <a:spcBef>
                <a:spcPts val="0"/>
              </a:spcBef>
              <a:spcAft>
                <a:spcPts val="0"/>
              </a:spcAft>
              <a:buNone/>
            </a:pPr>
            <a:r>
              <a:rPr lang="en-US" sz="1400">
                <a:solidFill>
                  <a:schemeClr val="dk1"/>
                </a:solidFill>
                <a:latin typeface="Calibri"/>
                <a:ea typeface="Calibri"/>
                <a:cs typeface="Calibri"/>
                <a:sym typeface="Calibri"/>
              </a:rPr>
              <a:t>Independent Service Agent</a:t>
            </a:r>
            <a:endParaRPr/>
          </a:p>
          <a:p>
            <a:pPr indent="0" lvl="0" marL="0" marR="0" rtl="0" algn="l">
              <a:lnSpc>
                <a:spcPct val="150000"/>
              </a:lnSpc>
              <a:spcBef>
                <a:spcPts val="0"/>
              </a:spcBef>
              <a:spcAft>
                <a:spcPts val="0"/>
              </a:spcAft>
              <a:buNone/>
            </a:pPr>
            <a:r>
              <a:rPr lang="en-US" sz="1400">
                <a:solidFill>
                  <a:schemeClr val="dk1"/>
                </a:solidFill>
                <a:latin typeface="Calibri"/>
                <a:ea typeface="Calibri"/>
                <a:cs typeface="Calibri"/>
                <a:sym typeface="Calibri"/>
              </a:rPr>
              <a:t>Insurance Company</a:t>
            </a:r>
            <a:endParaRPr/>
          </a:p>
          <a:p>
            <a:pPr indent="0" lvl="0" marL="0" marR="0" rtl="0" algn="l">
              <a:lnSpc>
                <a:spcPct val="150000"/>
              </a:lnSpc>
              <a:spcBef>
                <a:spcPts val="0"/>
              </a:spcBef>
              <a:spcAft>
                <a:spcPts val="0"/>
              </a:spcAft>
              <a:buNone/>
            </a:pPr>
            <a:r>
              <a:rPr lang="en-US" sz="1400">
                <a:solidFill>
                  <a:schemeClr val="dk1"/>
                </a:solidFill>
                <a:latin typeface="Calibri"/>
                <a:ea typeface="Calibri"/>
                <a:cs typeface="Calibri"/>
                <a:sym typeface="Calibri"/>
              </a:rPr>
              <a:t>Bank/Lease/Finance Company</a:t>
            </a:r>
            <a:endParaRPr/>
          </a:p>
          <a:p>
            <a:pPr indent="0" lvl="0" marL="0" marR="0" rtl="0" algn="l">
              <a:lnSpc>
                <a:spcPct val="150000"/>
              </a:lnSpc>
              <a:spcBef>
                <a:spcPts val="0"/>
              </a:spcBef>
              <a:spcAft>
                <a:spcPts val="0"/>
              </a:spcAft>
              <a:buNone/>
            </a:pPr>
            <a:r>
              <a:rPr lang="en-US" sz="1400">
                <a:solidFill>
                  <a:schemeClr val="dk1"/>
                </a:solidFill>
                <a:latin typeface="Calibri"/>
                <a:ea typeface="Calibri"/>
                <a:cs typeface="Calibri"/>
                <a:sym typeface="Calibri"/>
              </a:rPr>
              <a:t>Entertainment Service company</a:t>
            </a:r>
            <a:endParaRPr/>
          </a:p>
          <a:p>
            <a:pPr indent="0" lvl="0" marL="0" marR="0" rtl="0" algn="l">
              <a:lnSpc>
                <a:spcPct val="150000"/>
              </a:lnSpc>
              <a:spcBef>
                <a:spcPts val="0"/>
              </a:spcBef>
              <a:spcAft>
                <a:spcPts val="0"/>
              </a:spcAft>
              <a:buNone/>
            </a:pPr>
            <a:r>
              <a:rPr lang="en-US" sz="1400">
                <a:solidFill>
                  <a:schemeClr val="dk1"/>
                </a:solidFill>
                <a:latin typeface="Calibri"/>
                <a:ea typeface="Calibri"/>
                <a:cs typeface="Calibri"/>
                <a:sym typeface="Calibri"/>
              </a:rPr>
              <a:t>Text/Voice Communications</a:t>
            </a:r>
            <a:endParaRPr/>
          </a:p>
          <a:p>
            <a:pPr indent="0" lvl="0" marL="0" marR="0" rtl="0" algn="l">
              <a:lnSpc>
                <a:spcPct val="150000"/>
              </a:lnSpc>
              <a:spcBef>
                <a:spcPts val="0"/>
              </a:spcBef>
              <a:spcAft>
                <a:spcPts val="0"/>
              </a:spcAft>
              <a:buNone/>
            </a:pPr>
            <a:r>
              <a:rPr lang="en-US" sz="1400">
                <a:solidFill>
                  <a:schemeClr val="dk1"/>
                </a:solidFill>
                <a:latin typeface="Calibri"/>
                <a:ea typeface="Calibri"/>
                <a:cs typeface="Calibri"/>
                <a:sym typeface="Calibri"/>
              </a:rPr>
              <a:t>Internet Provider</a:t>
            </a:r>
            <a:endParaRPr/>
          </a:p>
          <a:p>
            <a:pPr indent="0" lvl="0" marL="0" marR="0" rtl="0" algn="l">
              <a:lnSpc>
                <a:spcPct val="150000"/>
              </a:lnSpc>
              <a:spcBef>
                <a:spcPts val="0"/>
              </a:spcBef>
              <a:spcAft>
                <a:spcPts val="0"/>
              </a:spcAft>
              <a:buNone/>
            </a:pPr>
            <a:r>
              <a:rPr lang="en-US" sz="1400">
                <a:solidFill>
                  <a:schemeClr val="dk1"/>
                </a:solidFill>
                <a:latin typeface="Calibri"/>
                <a:ea typeface="Calibri"/>
                <a:cs typeface="Calibri"/>
                <a:sym typeface="Calibri"/>
              </a:rPr>
              <a:t>Owner/Fleet Manager/Family</a:t>
            </a:r>
            <a:endParaRPr/>
          </a:p>
        </p:txBody>
      </p:sp>
      <p:cxnSp>
        <p:nvCxnSpPr>
          <p:cNvPr id="884" name="Google Shape;884;p34"/>
          <p:cNvCxnSpPr/>
          <p:nvPr/>
        </p:nvCxnSpPr>
        <p:spPr>
          <a:xfrm flipH="1" rot="10800000">
            <a:off x="6990512" y="3905780"/>
            <a:ext cx="1606347" cy="10438"/>
          </a:xfrm>
          <a:prstGeom prst="straightConnector1">
            <a:avLst/>
          </a:prstGeom>
          <a:noFill/>
          <a:ln cap="flat" cmpd="sng" w="9525">
            <a:solidFill>
              <a:schemeClr val="dk1"/>
            </a:solidFill>
            <a:prstDash val="solid"/>
            <a:round/>
            <a:headEnd len="med" w="med" type="triangle"/>
            <a:tailEnd len="sm" w="sm" type="none"/>
          </a:ln>
        </p:spPr>
      </p:cxnSp>
      <p:cxnSp>
        <p:nvCxnSpPr>
          <p:cNvPr id="885" name="Google Shape;885;p34"/>
          <p:cNvCxnSpPr/>
          <p:nvPr/>
        </p:nvCxnSpPr>
        <p:spPr>
          <a:xfrm flipH="1" rot="10800000">
            <a:off x="7538456" y="4207533"/>
            <a:ext cx="1058403" cy="13485"/>
          </a:xfrm>
          <a:prstGeom prst="straightConnector1">
            <a:avLst/>
          </a:prstGeom>
          <a:noFill/>
          <a:ln cap="flat" cmpd="sng" w="9525">
            <a:solidFill>
              <a:schemeClr val="dk1"/>
            </a:solidFill>
            <a:prstDash val="solid"/>
            <a:round/>
            <a:headEnd len="med" w="med" type="triangle"/>
            <a:tailEnd len="sm" w="sm" type="none"/>
          </a:ln>
        </p:spPr>
      </p:cxnSp>
      <p:cxnSp>
        <p:nvCxnSpPr>
          <p:cNvPr id="886" name="Google Shape;886;p34"/>
          <p:cNvCxnSpPr/>
          <p:nvPr/>
        </p:nvCxnSpPr>
        <p:spPr>
          <a:xfrm>
            <a:off x="7934036" y="4535055"/>
            <a:ext cx="662823" cy="10807"/>
          </a:xfrm>
          <a:prstGeom prst="straightConnector1">
            <a:avLst/>
          </a:prstGeom>
          <a:noFill/>
          <a:ln cap="flat" cmpd="sng" w="9525">
            <a:solidFill>
              <a:schemeClr val="dk1"/>
            </a:solidFill>
            <a:prstDash val="solid"/>
            <a:round/>
            <a:headEnd len="med" w="med" type="triangle"/>
            <a:tailEnd len="sm" w="sm" type="none"/>
          </a:ln>
        </p:spPr>
      </p:cxnSp>
      <p:cxnSp>
        <p:nvCxnSpPr>
          <p:cNvPr id="887" name="Google Shape;887;p34"/>
          <p:cNvCxnSpPr/>
          <p:nvPr/>
        </p:nvCxnSpPr>
        <p:spPr>
          <a:xfrm>
            <a:off x="7400940" y="4876800"/>
            <a:ext cx="1195919" cy="7389"/>
          </a:xfrm>
          <a:prstGeom prst="straightConnector1">
            <a:avLst/>
          </a:prstGeom>
          <a:noFill/>
          <a:ln cap="flat" cmpd="sng" w="9525">
            <a:solidFill>
              <a:schemeClr val="dk1"/>
            </a:solidFill>
            <a:prstDash val="solid"/>
            <a:round/>
            <a:headEnd len="med" w="med" type="triangle"/>
            <a:tailEnd len="sm" w="sm" type="none"/>
          </a:ln>
        </p:spPr>
      </p:cxnSp>
      <p:cxnSp>
        <p:nvCxnSpPr>
          <p:cNvPr id="888" name="Google Shape;888;p34"/>
          <p:cNvCxnSpPr/>
          <p:nvPr/>
        </p:nvCxnSpPr>
        <p:spPr>
          <a:xfrm>
            <a:off x="8100291" y="5200073"/>
            <a:ext cx="477070" cy="1307"/>
          </a:xfrm>
          <a:prstGeom prst="straightConnector1">
            <a:avLst/>
          </a:prstGeom>
          <a:noFill/>
          <a:ln cap="flat" cmpd="sng" w="9525">
            <a:solidFill>
              <a:schemeClr val="dk1"/>
            </a:solidFill>
            <a:prstDash val="solid"/>
            <a:round/>
            <a:headEnd len="med" w="med" type="triangle"/>
            <a:tailEnd len="sm" w="sm" type="none"/>
          </a:ln>
        </p:spPr>
      </p:cxnSp>
      <p:cxnSp>
        <p:nvCxnSpPr>
          <p:cNvPr id="889" name="Google Shape;889;p34"/>
          <p:cNvCxnSpPr/>
          <p:nvPr/>
        </p:nvCxnSpPr>
        <p:spPr>
          <a:xfrm>
            <a:off x="8229600" y="5514109"/>
            <a:ext cx="356626" cy="11917"/>
          </a:xfrm>
          <a:prstGeom prst="straightConnector1">
            <a:avLst/>
          </a:prstGeom>
          <a:noFill/>
          <a:ln cap="flat" cmpd="sng" w="9525">
            <a:solidFill>
              <a:schemeClr val="dk1"/>
            </a:solidFill>
            <a:prstDash val="solid"/>
            <a:round/>
            <a:headEnd len="med" w="med" type="triangle"/>
            <a:tailEnd len="sm" w="sm" type="none"/>
          </a:ln>
        </p:spPr>
      </p:cxnSp>
      <p:cxnSp>
        <p:nvCxnSpPr>
          <p:cNvPr id="890" name="Google Shape;890;p34"/>
          <p:cNvCxnSpPr/>
          <p:nvPr/>
        </p:nvCxnSpPr>
        <p:spPr>
          <a:xfrm>
            <a:off x="8100291" y="5809673"/>
            <a:ext cx="496568" cy="2738"/>
          </a:xfrm>
          <a:prstGeom prst="straightConnector1">
            <a:avLst/>
          </a:prstGeom>
          <a:noFill/>
          <a:ln cap="flat" cmpd="sng" w="9525">
            <a:solidFill>
              <a:schemeClr val="dk1"/>
            </a:solidFill>
            <a:prstDash val="solid"/>
            <a:round/>
            <a:headEnd len="med" w="med" type="triangle"/>
            <a:tailEnd len="sm" w="sm" type="none"/>
          </a:ln>
        </p:spPr>
      </p:cxnSp>
      <p:cxnSp>
        <p:nvCxnSpPr>
          <p:cNvPr id="891" name="Google Shape;891;p34"/>
          <p:cNvCxnSpPr/>
          <p:nvPr/>
        </p:nvCxnSpPr>
        <p:spPr>
          <a:xfrm flipH="1" rot="10800000">
            <a:off x="7213600" y="6127773"/>
            <a:ext cx="1383259" cy="5172"/>
          </a:xfrm>
          <a:prstGeom prst="straightConnector1">
            <a:avLst/>
          </a:prstGeom>
          <a:noFill/>
          <a:ln cap="flat" cmpd="sng" w="9525">
            <a:solidFill>
              <a:schemeClr val="dk1"/>
            </a:solidFill>
            <a:prstDash val="solid"/>
            <a:round/>
            <a:headEnd len="med" w="med" type="triangle"/>
            <a:tailEnd len="sm" w="sm" type="none"/>
          </a:ln>
        </p:spPr>
      </p:cxnSp>
      <p:cxnSp>
        <p:nvCxnSpPr>
          <p:cNvPr id="892" name="Google Shape;892;p34"/>
          <p:cNvCxnSpPr/>
          <p:nvPr/>
        </p:nvCxnSpPr>
        <p:spPr>
          <a:xfrm flipH="1" rot="10800000">
            <a:off x="8100291" y="6475245"/>
            <a:ext cx="496568" cy="8682"/>
          </a:xfrm>
          <a:prstGeom prst="straightConnector1">
            <a:avLst/>
          </a:prstGeom>
          <a:noFill/>
          <a:ln cap="flat" cmpd="sng" w="9525">
            <a:solidFill>
              <a:schemeClr val="dk1"/>
            </a:solidFill>
            <a:prstDash val="solid"/>
            <a:round/>
            <a:headEnd len="med" w="med" type="triangle"/>
            <a:tailEnd len="sm" w="sm" type="none"/>
          </a:ln>
        </p:spPr>
      </p:cxnSp>
      <p:sp>
        <p:nvSpPr>
          <p:cNvPr id="893" name="Google Shape;893;p34"/>
          <p:cNvSpPr txBox="1"/>
          <p:nvPr/>
        </p:nvSpPr>
        <p:spPr>
          <a:xfrm>
            <a:off x="9447440" y="4163413"/>
            <a:ext cx="2328924" cy="1384995"/>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400">
                <a:solidFill>
                  <a:schemeClr val="dk1"/>
                </a:solidFill>
                <a:latin typeface="Calibri"/>
                <a:ea typeface="Calibri"/>
                <a:cs typeface="Calibri"/>
                <a:sym typeface="Calibri"/>
              </a:rPr>
              <a:t>Traffic Management</a:t>
            </a:r>
            <a:endParaRPr/>
          </a:p>
          <a:p>
            <a:pPr indent="0" lvl="0" marL="0" marR="0" rtl="0" algn="l">
              <a:lnSpc>
                <a:spcPct val="150000"/>
              </a:lnSpc>
              <a:spcBef>
                <a:spcPts val="0"/>
              </a:spcBef>
              <a:spcAft>
                <a:spcPts val="0"/>
              </a:spcAft>
              <a:buNone/>
            </a:pPr>
            <a:r>
              <a:rPr lang="en-US" sz="1400">
                <a:solidFill>
                  <a:schemeClr val="dk1"/>
                </a:solidFill>
                <a:latin typeface="Calibri"/>
                <a:ea typeface="Calibri"/>
                <a:cs typeface="Calibri"/>
                <a:sym typeface="Calibri"/>
              </a:rPr>
              <a:t>Wayfinding</a:t>
            </a:r>
            <a:endParaRPr/>
          </a:p>
          <a:p>
            <a:pPr indent="0" lvl="0" marL="0" marR="0" rtl="0" algn="l">
              <a:lnSpc>
                <a:spcPct val="150000"/>
              </a:lnSpc>
              <a:spcBef>
                <a:spcPts val="0"/>
              </a:spcBef>
              <a:spcAft>
                <a:spcPts val="0"/>
              </a:spcAft>
              <a:buNone/>
            </a:pPr>
            <a:r>
              <a:rPr lang="en-US" sz="1400">
                <a:solidFill>
                  <a:schemeClr val="dk1"/>
                </a:solidFill>
                <a:latin typeface="Calibri"/>
                <a:ea typeface="Calibri"/>
                <a:cs typeface="Calibri"/>
                <a:sym typeface="Calibri"/>
              </a:rPr>
              <a:t>Road Repair</a:t>
            </a:r>
            <a:endParaRPr/>
          </a:p>
          <a:p>
            <a:pPr indent="0" lvl="0" marL="0" marR="0" rtl="0" algn="l">
              <a:lnSpc>
                <a:spcPct val="150000"/>
              </a:lnSpc>
              <a:spcBef>
                <a:spcPts val="0"/>
              </a:spcBef>
              <a:spcAft>
                <a:spcPts val="0"/>
              </a:spcAft>
              <a:buNone/>
            </a:pPr>
            <a:r>
              <a:rPr lang="en-US" sz="1400">
                <a:solidFill>
                  <a:schemeClr val="dk1"/>
                </a:solidFill>
                <a:latin typeface="Calibri"/>
                <a:ea typeface="Calibri"/>
                <a:cs typeface="Calibri"/>
                <a:sym typeface="Calibri"/>
              </a:rPr>
              <a:t>Emergency Services Routing</a:t>
            </a:r>
            <a:endParaRPr/>
          </a:p>
        </p:txBody>
      </p:sp>
      <p:cxnSp>
        <p:nvCxnSpPr>
          <p:cNvPr id="894" name="Google Shape;894;p34"/>
          <p:cNvCxnSpPr/>
          <p:nvPr/>
        </p:nvCxnSpPr>
        <p:spPr>
          <a:xfrm>
            <a:off x="8612403" y="4368800"/>
            <a:ext cx="890328" cy="9236"/>
          </a:xfrm>
          <a:prstGeom prst="straightConnector1">
            <a:avLst/>
          </a:prstGeom>
          <a:noFill/>
          <a:ln cap="flat" cmpd="sng" w="9525">
            <a:solidFill>
              <a:schemeClr val="dk1"/>
            </a:solidFill>
            <a:prstDash val="solid"/>
            <a:round/>
            <a:headEnd len="sm" w="sm" type="none"/>
            <a:tailEnd len="med" w="med" type="triangle"/>
          </a:ln>
        </p:spPr>
      </p:cxnSp>
      <p:cxnSp>
        <p:nvCxnSpPr>
          <p:cNvPr id="895" name="Google Shape;895;p34"/>
          <p:cNvCxnSpPr/>
          <p:nvPr/>
        </p:nvCxnSpPr>
        <p:spPr>
          <a:xfrm>
            <a:off x="8586226" y="4705265"/>
            <a:ext cx="890328" cy="9236"/>
          </a:xfrm>
          <a:prstGeom prst="straightConnector1">
            <a:avLst/>
          </a:prstGeom>
          <a:noFill/>
          <a:ln cap="flat" cmpd="sng" w="9525">
            <a:solidFill>
              <a:schemeClr val="dk1"/>
            </a:solidFill>
            <a:prstDash val="solid"/>
            <a:round/>
            <a:headEnd len="sm" w="sm" type="none"/>
            <a:tailEnd len="med" w="med" type="triangle"/>
          </a:ln>
        </p:spPr>
      </p:cxnSp>
      <p:cxnSp>
        <p:nvCxnSpPr>
          <p:cNvPr id="896" name="Google Shape;896;p34"/>
          <p:cNvCxnSpPr/>
          <p:nvPr/>
        </p:nvCxnSpPr>
        <p:spPr>
          <a:xfrm>
            <a:off x="8607493" y="5032494"/>
            <a:ext cx="890328" cy="9236"/>
          </a:xfrm>
          <a:prstGeom prst="straightConnector1">
            <a:avLst/>
          </a:prstGeom>
          <a:noFill/>
          <a:ln cap="flat" cmpd="sng" w="9525">
            <a:solidFill>
              <a:schemeClr val="dk1"/>
            </a:solidFill>
            <a:prstDash val="solid"/>
            <a:round/>
            <a:headEnd len="sm" w="sm" type="none"/>
            <a:tailEnd len="med" w="med" type="triangle"/>
          </a:ln>
        </p:spPr>
      </p:cxnSp>
      <p:cxnSp>
        <p:nvCxnSpPr>
          <p:cNvPr id="897" name="Google Shape;897;p34"/>
          <p:cNvCxnSpPr/>
          <p:nvPr/>
        </p:nvCxnSpPr>
        <p:spPr>
          <a:xfrm>
            <a:off x="8586226" y="5359723"/>
            <a:ext cx="890328" cy="9236"/>
          </a:xfrm>
          <a:prstGeom prst="straightConnector1">
            <a:avLst/>
          </a:prstGeom>
          <a:noFill/>
          <a:ln cap="flat" cmpd="sng" w="9525">
            <a:solidFill>
              <a:schemeClr val="dk1"/>
            </a:solidFill>
            <a:prstDash val="solid"/>
            <a:round/>
            <a:headEnd len="sm" w="sm" type="none"/>
            <a:tailEnd len="med" w="med" type="triangle"/>
          </a:ln>
        </p:spPr>
      </p:cxnSp>
      <p:sp>
        <p:nvSpPr>
          <p:cNvPr id="898" name="Google Shape;898;p34"/>
          <p:cNvSpPr txBox="1"/>
          <p:nvPr/>
        </p:nvSpPr>
        <p:spPr>
          <a:xfrm>
            <a:off x="9409659" y="3789611"/>
            <a:ext cx="134254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1800" u="sng">
                <a:solidFill>
                  <a:schemeClr val="dk1"/>
                </a:solidFill>
                <a:latin typeface="Calibri"/>
                <a:ea typeface="Calibri"/>
                <a:cs typeface="Calibri"/>
                <a:sym typeface="Calibri"/>
              </a:rPr>
              <a:t>City services</a:t>
            </a:r>
            <a:endParaRPr i="1" sz="1800" u="sng">
              <a:solidFill>
                <a:schemeClr val="dk1"/>
              </a:solidFill>
              <a:latin typeface="Calibri"/>
              <a:ea typeface="Calibri"/>
              <a:cs typeface="Calibri"/>
              <a:sym typeface="Calibri"/>
            </a:endParaRPr>
          </a:p>
        </p:txBody>
      </p:sp>
      <p:sp>
        <p:nvSpPr>
          <p:cNvPr id="899" name="Google Shape;899;p34"/>
          <p:cNvSpPr txBox="1"/>
          <p:nvPr/>
        </p:nvSpPr>
        <p:spPr>
          <a:xfrm>
            <a:off x="5730338" y="3302589"/>
            <a:ext cx="162551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1800" u="sng">
                <a:solidFill>
                  <a:schemeClr val="dk1"/>
                </a:solidFill>
                <a:latin typeface="Calibri"/>
                <a:ea typeface="Calibri"/>
                <a:cs typeface="Calibri"/>
                <a:sym typeface="Calibri"/>
              </a:rPr>
              <a:t>Private services</a:t>
            </a:r>
            <a:endParaRPr i="1" sz="1800" u="sng">
              <a:solidFill>
                <a:schemeClr val="dk1"/>
              </a:solidFill>
              <a:latin typeface="Calibri"/>
              <a:ea typeface="Calibri"/>
              <a:cs typeface="Calibri"/>
              <a:sym typeface="Calibri"/>
            </a:endParaRPr>
          </a:p>
        </p:txBody>
      </p:sp>
      <p:cxnSp>
        <p:nvCxnSpPr>
          <p:cNvPr id="900" name="Google Shape;900;p34"/>
          <p:cNvCxnSpPr/>
          <p:nvPr/>
        </p:nvCxnSpPr>
        <p:spPr>
          <a:xfrm>
            <a:off x="0" y="791106"/>
            <a:ext cx="6337426" cy="0"/>
          </a:xfrm>
          <a:prstGeom prst="straightConnector1">
            <a:avLst/>
          </a:prstGeom>
          <a:noFill/>
          <a:ln cap="flat" cmpd="sng" w="9525">
            <a:solidFill>
              <a:srgbClr val="98161A"/>
            </a:solidFill>
            <a:prstDash val="solid"/>
            <a:round/>
            <a:headEnd len="sm" w="sm" type="none"/>
            <a:tailEnd len="sm" w="sm" type="none"/>
          </a:ln>
        </p:spPr>
      </p:cxnSp>
      <p:sp>
        <p:nvSpPr>
          <p:cNvPr id="901" name="Google Shape;901;p34"/>
          <p:cNvSpPr txBox="1"/>
          <p:nvPr/>
        </p:nvSpPr>
        <p:spPr>
          <a:xfrm>
            <a:off x="1" y="0"/>
            <a:ext cx="3051018" cy="398352"/>
          </a:xfrm>
          <a:prstGeom prst="rect">
            <a:avLst/>
          </a:prstGeom>
          <a:solidFill>
            <a:srgbClr val="D8D8D8"/>
          </a:solid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Potential Application Concept:</a:t>
            </a:r>
            <a:endParaRPr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t/>
            </a:r>
            <a:endParaRPr b="1" sz="2400">
              <a:solidFill>
                <a:srgbClr val="98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6" name="Shape 906"/>
        <p:cNvGrpSpPr/>
        <p:nvPr/>
      </p:nvGrpSpPr>
      <p:grpSpPr>
        <a:xfrm>
          <a:off x="0" y="0"/>
          <a:ext cx="0" cy="0"/>
          <a:chOff x="0" y="0"/>
          <a:chExt cx="0" cy="0"/>
        </a:xfrm>
      </p:grpSpPr>
      <p:sp>
        <p:nvSpPr>
          <p:cNvPr id="907" name="Google Shape;907;p35"/>
          <p:cNvSpPr txBox="1"/>
          <p:nvPr>
            <p:ph type="title"/>
          </p:nvPr>
        </p:nvSpPr>
        <p:spPr>
          <a:xfrm>
            <a:off x="208550" y="210470"/>
            <a:ext cx="5403926" cy="70393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Context Sensitive Entertainment</a:t>
            </a:r>
            <a:endParaRPr b="1" sz="2400">
              <a:solidFill>
                <a:srgbClr val="C00000"/>
              </a:solidFill>
              <a:latin typeface="Calibri"/>
              <a:ea typeface="Calibri"/>
              <a:cs typeface="Calibri"/>
              <a:sym typeface="Calibri"/>
            </a:endParaRPr>
          </a:p>
        </p:txBody>
      </p:sp>
      <p:sp>
        <p:nvSpPr>
          <p:cNvPr id="908" name="Google Shape;908;p35"/>
          <p:cNvSpPr txBox="1"/>
          <p:nvPr/>
        </p:nvSpPr>
        <p:spPr>
          <a:xfrm>
            <a:off x="208549" y="1183651"/>
            <a:ext cx="4428105" cy="4439909"/>
          </a:xfrm>
          <a:prstGeom prst="rect">
            <a:avLst/>
          </a:prstGeom>
          <a:noFill/>
          <a:ln>
            <a:noFill/>
          </a:ln>
        </p:spPr>
        <p:txBody>
          <a:bodyPr anchorCtr="0" anchor="t" bIns="45700" lIns="91425" spcFirstLastPara="1" rIns="91425" wrap="square" tIns="45700">
            <a:noAutofit/>
          </a:bodyPr>
          <a:lstStyle/>
          <a:p>
            <a:pPr indent="-234950" lvl="0" marL="2349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Targeted advertising allows delivery of location specific advertising based on geolocation data.</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IOT allows a greater range of context indicators to shape content delivery.</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More data types means greater variability in what data individuals will release.  Permission maximized of people are actively involved opt-in processes.</a:t>
            </a:r>
            <a:endParaRPr/>
          </a:p>
          <a:p>
            <a:pPr indent="-120650" lvl="0" marL="234950" marR="0" rtl="0" algn="l">
              <a:spcBef>
                <a:spcPts val="36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Techniques include and go beyond advertising to include personalized entertainment content, entertainment-plus services (franchise games, commentary, ..)</a:t>
            </a:r>
            <a:endParaRPr/>
          </a:p>
          <a:p>
            <a:pPr indent="-234950" lvl="0" marL="234950" marR="0" rtl="0" algn="l">
              <a:spcBef>
                <a:spcPts val="36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IOT Can be combined with AR technology, theme park experiences, etc</a:t>
            </a:r>
            <a:endParaRPr sz="1400">
              <a:solidFill>
                <a:schemeClr val="dk1"/>
              </a:solidFill>
              <a:latin typeface="Calibri"/>
              <a:ea typeface="Calibri"/>
              <a:cs typeface="Calibri"/>
              <a:sym typeface="Calibri"/>
            </a:endParaRPr>
          </a:p>
        </p:txBody>
      </p:sp>
      <p:cxnSp>
        <p:nvCxnSpPr>
          <p:cNvPr id="909" name="Google Shape;909;p35"/>
          <p:cNvCxnSpPr>
            <a:stCxn id="910" idx="2"/>
            <a:endCxn id="911" idx="0"/>
          </p:cNvCxnSpPr>
          <p:nvPr/>
        </p:nvCxnSpPr>
        <p:spPr>
          <a:xfrm>
            <a:off x="6437642" y="1726525"/>
            <a:ext cx="1800" cy="809100"/>
          </a:xfrm>
          <a:prstGeom prst="straightConnector1">
            <a:avLst/>
          </a:prstGeom>
          <a:noFill/>
          <a:ln cap="flat" cmpd="sng" w="38100">
            <a:solidFill>
              <a:schemeClr val="dk1"/>
            </a:solidFill>
            <a:prstDash val="solid"/>
            <a:round/>
            <a:headEnd len="med" w="med" type="triangle"/>
            <a:tailEnd len="med" w="med" type="triangle"/>
          </a:ln>
        </p:spPr>
      </p:cxnSp>
      <p:cxnSp>
        <p:nvCxnSpPr>
          <p:cNvPr id="912" name="Google Shape;912;p35"/>
          <p:cNvCxnSpPr/>
          <p:nvPr/>
        </p:nvCxnSpPr>
        <p:spPr>
          <a:xfrm>
            <a:off x="7415208" y="1582590"/>
            <a:ext cx="799377" cy="0"/>
          </a:xfrm>
          <a:prstGeom prst="straightConnector1">
            <a:avLst/>
          </a:prstGeom>
          <a:noFill/>
          <a:ln cap="flat" cmpd="sng" w="38100">
            <a:solidFill>
              <a:schemeClr val="dk1"/>
            </a:solidFill>
            <a:prstDash val="solid"/>
            <a:round/>
            <a:headEnd len="med" w="med" type="triangle"/>
            <a:tailEnd len="sm" w="sm" type="none"/>
          </a:ln>
        </p:spPr>
      </p:cxnSp>
      <p:sp>
        <p:nvSpPr>
          <p:cNvPr id="911" name="Google Shape;911;p35"/>
          <p:cNvSpPr txBox="1"/>
          <p:nvPr/>
        </p:nvSpPr>
        <p:spPr>
          <a:xfrm>
            <a:off x="5431032" y="2535651"/>
            <a:ext cx="2016884" cy="307777"/>
          </a:xfrm>
          <a:prstGeom prst="rect">
            <a:avLst/>
          </a:prstGeom>
          <a:noFill/>
          <a:ln cap="flat" cmpd="sng" w="381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I3 IOT </a:t>
            </a:r>
            <a:endParaRPr sz="1400">
              <a:solidFill>
                <a:schemeClr val="dk1"/>
              </a:solidFill>
              <a:latin typeface="Calibri"/>
              <a:ea typeface="Calibri"/>
              <a:cs typeface="Calibri"/>
              <a:sym typeface="Calibri"/>
            </a:endParaRPr>
          </a:p>
        </p:txBody>
      </p:sp>
      <p:sp>
        <p:nvSpPr>
          <p:cNvPr id="910" name="Google Shape;910;p35"/>
          <p:cNvSpPr/>
          <p:nvPr/>
        </p:nvSpPr>
        <p:spPr>
          <a:xfrm>
            <a:off x="5764876" y="1257691"/>
            <a:ext cx="1345532" cy="502023"/>
          </a:xfrm>
          <a:prstGeom prst="flowChartDocument">
            <a:avLst/>
          </a:prstGeom>
          <a:solidFill>
            <a:srgbClr val="99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Entertainment Applications</a:t>
            </a:r>
            <a:endParaRPr sz="1400">
              <a:solidFill>
                <a:schemeClr val="dk1"/>
              </a:solidFill>
              <a:latin typeface="Calibri"/>
              <a:ea typeface="Calibri"/>
              <a:cs typeface="Calibri"/>
              <a:sym typeface="Calibri"/>
            </a:endParaRPr>
          </a:p>
        </p:txBody>
      </p:sp>
      <p:cxnSp>
        <p:nvCxnSpPr>
          <p:cNvPr id="913" name="Google Shape;913;p35"/>
          <p:cNvCxnSpPr>
            <a:endCxn id="911" idx="2"/>
          </p:cNvCxnSpPr>
          <p:nvPr/>
        </p:nvCxnSpPr>
        <p:spPr>
          <a:xfrm rot="10800000">
            <a:off x="6439474" y="2843428"/>
            <a:ext cx="0" cy="874200"/>
          </a:xfrm>
          <a:prstGeom prst="straightConnector1">
            <a:avLst/>
          </a:prstGeom>
          <a:noFill/>
          <a:ln cap="flat" cmpd="sng" w="38100">
            <a:solidFill>
              <a:schemeClr val="dk1"/>
            </a:solidFill>
            <a:prstDash val="solid"/>
            <a:round/>
            <a:headEnd len="med" w="med" type="triangle"/>
            <a:tailEnd len="med" w="med" type="triangle"/>
          </a:ln>
        </p:spPr>
      </p:cxnSp>
      <p:cxnSp>
        <p:nvCxnSpPr>
          <p:cNvPr id="914" name="Google Shape;914;p35"/>
          <p:cNvCxnSpPr/>
          <p:nvPr/>
        </p:nvCxnSpPr>
        <p:spPr>
          <a:xfrm rot="10800000">
            <a:off x="8214585" y="1582590"/>
            <a:ext cx="27709" cy="3783731"/>
          </a:xfrm>
          <a:prstGeom prst="straightConnector1">
            <a:avLst/>
          </a:prstGeom>
          <a:noFill/>
          <a:ln cap="flat" cmpd="sng" w="38100">
            <a:solidFill>
              <a:schemeClr val="dk1"/>
            </a:solidFill>
            <a:prstDash val="solid"/>
            <a:round/>
            <a:headEnd len="med" w="med" type="triangle"/>
            <a:tailEnd len="sm" w="sm" type="none"/>
          </a:ln>
        </p:spPr>
      </p:cxnSp>
      <p:sp>
        <p:nvSpPr>
          <p:cNvPr id="915" name="Google Shape;915;p35"/>
          <p:cNvSpPr txBox="1"/>
          <p:nvPr/>
        </p:nvSpPr>
        <p:spPr>
          <a:xfrm>
            <a:off x="5738244" y="3717636"/>
            <a:ext cx="1381401" cy="2031325"/>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1400">
                <a:solidFill>
                  <a:schemeClr val="dk1"/>
                </a:solidFill>
                <a:latin typeface="Calibri"/>
                <a:ea typeface="Calibri"/>
                <a:cs typeface="Calibri"/>
                <a:sym typeface="Calibri"/>
              </a:rPr>
              <a:t>Traffic Data</a:t>
            </a:r>
            <a:endParaRPr/>
          </a:p>
          <a:p>
            <a:pPr indent="0" lvl="0" marL="0" marR="0" rtl="0" algn="l">
              <a:lnSpc>
                <a:spcPct val="150000"/>
              </a:lnSpc>
              <a:spcBef>
                <a:spcPts val="0"/>
              </a:spcBef>
              <a:spcAft>
                <a:spcPts val="0"/>
              </a:spcAft>
              <a:buNone/>
            </a:pPr>
            <a:r>
              <a:rPr lang="en-US" sz="1400">
                <a:solidFill>
                  <a:schemeClr val="dk1"/>
                </a:solidFill>
                <a:latin typeface="Calibri"/>
                <a:ea typeface="Calibri"/>
                <a:cs typeface="Calibri"/>
                <a:sym typeface="Calibri"/>
              </a:rPr>
              <a:t>Weather Data</a:t>
            </a:r>
            <a:endParaRPr/>
          </a:p>
          <a:p>
            <a:pPr indent="0" lvl="0" marL="0" marR="0" rtl="0" algn="l">
              <a:lnSpc>
                <a:spcPct val="150000"/>
              </a:lnSpc>
              <a:spcBef>
                <a:spcPts val="0"/>
              </a:spcBef>
              <a:spcAft>
                <a:spcPts val="0"/>
              </a:spcAft>
              <a:buNone/>
            </a:pPr>
            <a:r>
              <a:rPr lang="en-US" sz="1400">
                <a:solidFill>
                  <a:schemeClr val="dk1"/>
                </a:solidFill>
                <a:latin typeface="Calibri"/>
                <a:ea typeface="Calibri"/>
                <a:cs typeface="Calibri"/>
                <a:sym typeface="Calibri"/>
              </a:rPr>
              <a:t>Location Data</a:t>
            </a:r>
            <a:endParaRPr/>
          </a:p>
          <a:p>
            <a:pPr indent="0" lvl="0" marL="0" marR="0" rtl="0" algn="l">
              <a:lnSpc>
                <a:spcPct val="150000"/>
              </a:lnSpc>
              <a:spcBef>
                <a:spcPts val="0"/>
              </a:spcBef>
              <a:spcAft>
                <a:spcPts val="0"/>
              </a:spcAft>
              <a:buNone/>
            </a:pPr>
            <a:r>
              <a:rPr lang="en-US" sz="1400">
                <a:solidFill>
                  <a:schemeClr val="dk1"/>
                </a:solidFill>
                <a:latin typeface="Calibri"/>
                <a:ea typeface="Calibri"/>
                <a:cs typeface="Calibri"/>
                <a:sym typeface="Calibri"/>
              </a:rPr>
              <a:t>Event Data</a:t>
            </a:r>
            <a:endParaRPr/>
          </a:p>
          <a:p>
            <a:pPr indent="0" lvl="0" marL="0" marR="0" rtl="0" algn="l">
              <a:lnSpc>
                <a:spcPct val="150000"/>
              </a:lnSpc>
              <a:spcBef>
                <a:spcPts val="0"/>
              </a:spcBef>
              <a:spcAft>
                <a:spcPts val="0"/>
              </a:spcAft>
              <a:buNone/>
            </a:pPr>
            <a:r>
              <a:rPr lang="en-US" sz="1400">
                <a:solidFill>
                  <a:schemeClr val="dk1"/>
                </a:solidFill>
                <a:latin typeface="Calibri"/>
                <a:ea typeface="Calibri"/>
                <a:cs typeface="Calibri"/>
                <a:sym typeface="Calibri"/>
              </a:rPr>
              <a:t>more</a:t>
            </a:r>
            <a:endParaRPr/>
          </a:p>
          <a:p>
            <a:pPr indent="0" lvl="0" marL="0" marR="0" rtl="0" algn="l">
              <a:lnSpc>
                <a:spcPct val="150000"/>
              </a:lnSpc>
              <a:spcBef>
                <a:spcPts val="0"/>
              </a:spcBef>
              <a:spcAft>
                <a:spcPts val="0"/>
              </a:spcAft>
              <a:buNone/>
            </a:pPr>
            <a:r>
              <a:t/>
            </a:r>
            <a:endParaRPr sz="1400">
              <a:solidFill>
                <a:schemeClr val="dk1"/>
              </a:solidFill>
              <a:latin typeface="Calibri"/>
              <a:ea typeface="Calibri"/>
              <a:cs typeface="Calibri"/>
              <a:sym typeface="Calibri"/>
            </a:endParaRPr>
          </a:p>
        </p:txBody>
      </p:sp>
      <p:sp>
        <p:nvSpPr>
          <p:cNvPr id="916" name="Google Shape;916;p35"/>
          <p:cNvSpPr txBox="1"/>
          <p:nvPr/>
        </p:nvSpPr>
        <p:spPr>
          <a:xfrm>
            <a:off x="8728931" y="1582590"/>
            <a:ext cx="2521527" cy="738664"/>
          </a:xfrm>
          <a:prstGeom prst="rect">
            <a:avLst/>
          </a:prstGeom>
          <a:noFill/>
          <a:ln cap="flat" cmpd="sng" w="9525">
            <a:solidFill>
              <a:srgbClr val="E1555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In car entertainment that uses traffic data to personalize entertainment content </a:t>
            </a:r>
            <a:endParaRPr sz="1400">
              <a:solidFill>
                <a:schemeClr val="dk1"/>
              </a:solidFill>
              <a:latin typeface="Calibri"/>
              <a:ea typeface="Calibri"/>
              <a:cs typeface="Calibri"/>
              <a:sym typeface="Calibri"/>
            </a:endParaRPr>
          </a:p>
        </p:txBody>
      </p:sp>
      <p:sp>
        <p:nvSpPr>
          <p:cNvPr id="917" name="Google Shape;917;p35"/>
          <p:cNvSpPr txBox="1"/>
          <p:nvPr/>
        </p:nvSpPr>
        <p:spPr>
          <a:xfrm>
            <a:off x="8756640" y="2474096"/>
            <a:ext cx="2521527" cy="738664"/>
          </a:xfrm>
          <a:prstGeom prst="rect">
            <a:avLst/>
          </a:prstGeom>
          <a:noFill/>
          <a:ln cap="flat" cmpd="sng" w="9525">
            <a:solidFill>
              <a:srgbClr val="E1555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AR “theme” parks with experiences that are distributed throughout a city </a:t>
            </a:r>
            <a:endParaRPr sz="1400">
              <a:solidFill>
                <a:schemeClr val="dk1"/>
              </a:solidFill>
              <a:latin typeface="Calibri"/>
              <a:ea typeface="Calibri"/>
              <a:cs typeface="Calibri"/>
              <a:sym typeface="Calibri"/>
            </a:endParaRPr>
          </a:p>
        </p:txBody>
      </p:sp>
      <p:sp>
        <p:nvSpPr>
          <p:cNvPr id="918" name="Google Shape;918;p35"/>
          <p:cNvSpPr txBox="1"/>
          <p:nvPr/>
        </p:nvSpPr>
        <p:spPr>
          <a:xfrm>
            <a:off x="8756640" y="3348304"/>
            <a:ext cx="2521527" cy="738664"/>
          </a:xfrm>
          <a:prstGeom prst="rect">
            <a:avLst/>
          </a:prstGeom>
          <a:noFill/>
          <a:ln cap="flat" cmpd="sng" w="9525">
            <a:solidFill>
              <a:srgbClr val="E1555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Movies that dynamically adjusts content based on time-of-day, weather, …  </a:t>
            </a:r>
            <a:endParaRPr sz="1400">
              <a:solidFill>
                <a:schemeClr val="dk1"/>
              </a:solidFill>
              <a:latin typeface="Calibri"/>
              <a:ea typeface="Calibri"/>
              <a:cs typeface="Calibri"/>
              <a:sym typeface="Calibri"/>
            </a:endParaRPr>
          </a:p>
        </p:txBody>
      </p:sp>
      <p:sp>
        <p:nvSpPr>
          <p:cNvPr id="919" name="Google Shape;919;p35"/>
          <p:cNvSpPr txBox="1"/>
          <p:nvPr/>
        </p:nvSpPr>
        <p:spPr>
          <a:xfrm>
            <a:off x="8756640" y="4222512"/>
            <a:ext cx="2521527" cy="523220"/>
          </a:xfrm>
          <a:prstGeom prst="rect">
            <a:avLst/>
          </a:prstGeom>
          <a:noFill/>
          <a:ln cap="flat" cmpd="sng" w="9525">
            <a:solidFill>
              <a:srgbClr val="E1555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Advertising that is triggered by crowd size and demographics</a:t>
            </a:r>
            <a:endParaRPr sz="1400">
              <a:solidFill>
                <a:schemeClr val="dk1"/>
              </a:solidFill>
              <a:latin typeface="Calibri"/>
              <a:ea typeface="Calibri"/>
              <a:cs typeface="Calibri"/>
              <a:sym typeface="Calibri"/>
            </a:endParaRPr>
          </a:p>
        </p:txBody>
      </p:sp>
      <p:sp>
        <p:nvSpPr>
          <p:cNvPr id="920" name="Google Shape;920;p35"/>
          <p:cNvSpPr txBox="1"/>
          <p:nvPr/>
        </p:nvSpPr>
        <p:spPr>
          <a:xfrm>
            <a:off x="8756640" y="4867285"/>
            <a:ext cx="2521527" cy="738664"/>
          </a:xfrm>
          <a:prstGeom prst="rect">
            <a:avLst/>
          </a:prstGeom>
          <a:noFill/>
          <a:ln cap="flat" cmpd="sng" w="9525">
            <a:solidFill>
              <a:srgbClr val="E1555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Live events that are more than visual – detect and recreate environmental variables </a:t>
            </a:r>
            <a:endParaRPr sz="1400">
              <a:solidFill>
                <a:schemeClr val="dk1"/>
              </a:solidFill>
              <a:latin typeface="Calibri"/>
              <a:ea typeface="Calibri"/>
              <a:cs typeface="Calibri"/>
              <a:sym typeface="Calibri"/>
            </a:endParaRPr>
          </a:p>
        </p:txBody>
      </p:sp>
      <p:cxnSp>
        <p:nvCxnSpPr>
          <p:cNvPr id="921" name="Google Shape;921;p35"/>
          <p:cNvCxnSpPr>
            <a:endCxn id="916" idx="1"/>
          </p:cNvCxnSpPr>
          <p:nvPr/>
        </p:nvCxnSpPr>
        <p:spPr>
          <a:xfrm>
            <a:off x="8214731" y="1951922"/>
            <a:ext cx="514200" cy="0"/>
          </a:xfrm>
          <a:prstGeom prst="straightConnector1">
            <a:avLst/>
          </a:prstGeom>
          <a:noFill/>
          <a:ln cap="flat" cmpd="sng" w="9525">
            <a:solidFill>
              <a:srgbClr val="98161A"/>
            </a:solidFill>
            <a:prstDash val="solid"/>
            <a:round/>
            <a:headEnd len="sm" w="sm" type="none"/>
            <a:tailEnd len="med" w="med" type="triangle"/>
          </a:ln>
        </p:spPr>
      </p:cxnSp>
      <p:cxnSp>
        <p:nvCxnSpPr>
          <p:cNvPr id="922" name="Google Shape;922;p35"/>
          <p:cNvCxnSpPr>
            <a:endCxn id="917" idx="1"/>
          </p:cNvCxnSpPr>
          <p:nvPr/>
        </p:nvCxnSpPr>
        <p:spPr>
          <a:xfrm>
            <a:off x="8214540" y="2843428"/>
            <a:ext cx="542100" cy="0"/>
          </a:xfrm>
          <a:prstGeom prst="straightConnector1">
            <a:avLst/>
          </a:prstGeom>
          <a:noFill/>
          <a:ln cap="flat" cmpd="sng" w="9525">
            <a:solidFill>
              <a:srgbClr val="98161A"/>
            </a:solidFill>
            <a:prstDash val="solid"/>
            <a:round/>
            <a:headEnd len="sm" w="sm" type="none"/>
            <a:tailEnd len="med" w="med" type="triangle"/>
          </a:ln>
        </p:spPr>
      </p:cxnSp>
      <p:cxnSp>
        <p:nvCxnSpPr>
          <p:cNvPr id="923" name="Google Shape;923;p35"/>
          <p:cNvCxnSpPr>
            <a:endCxn id="918" idx="1"/>
          </p:cNvCxnSpPr>
          <p:nvPr/>
        </p:nvCxnSpPr>
        <p:spPr>
          <a:xfrm>
            <a:off x="8242440" y="3717636"/>
            <a:ext cx="514200" cy="0"/>
          </a:xfrm>
          <a:prstGeom prst="straightConnector1">
            <a:avLst/>
          </a:prstGeom>
          <a:noFill/>
          <a:ln cap="flat" cmpd="sng" w="9525">
            <a:solidFill>
              <a:srgbClr val="98161A"/>
            </a:solidFill>
            <a:prstDash val="solid"/>
            <a:round/>
            <a:headEnd len="sm" w="sm" type="none"/>
            <a:tailEnd len="med" w="med" type="triangle"/>
          </a:ln>
        </p:spPr>
      </p:cxnSp>
      <p:cxnSp>
        <p:nvCxnSpPr>
          <p:cNvPr id="924" name="Google Shape;924;p35"/>
          <p:cNvCxnSpPr>
            <a:endCxn id="919" idx="1"/>
          </p:cNvCxnSpPr>
          <p:nvPr/>
        </p:nvCxnSpPr>
        <p:spPr>
          <a:xfrm>
            <a:off x="8242440" y="4484122"/>
            <a:ext cx="514200" cy="0"/>
          </a:xfrm>
          <a:prstGeom prst="straightConnector1">
            <a:avLst/>
          </a:prstGeom>
          <a:noFill/>
          <a:ln cap="flat" cmpd="sng" w="9525">
            <a:solidFill>
              <a:srgbClr val="98161A"/>
            </a:solidFill>
            <a:prstDash val="solid"/>
            <a:round/>
            <a:headEnd len="sm" w="sm" type="none"/>
            <a:tailEnd len="med" w="med" type="triangle"/>
          </a:ln>
        </p:spPr>
      </p:cxnSp>
      <p:cxnSp>
        <p:nvCxnSpPr>
          <p:cNvPr id="925" name="Google Shape;925;p35"/>
          <p:cNvCxnSpPr/>
          <p:nvPr/>
        </p:nvCxnSpPr>
        <p:spPr>
          <a:xfrm>
            <a:off x="8242294" y="5080000"/>
            <a:ext cx="514346" cy="0"/>
          </a:xfrm>
          <a:prstGeom prst="straightConnector1">
            <a:avLst/>
          </a:prstGeom>
          <a:noFill/>
          <a:ln cap="flat" cmpd="sng" w="9525">
            <a:solidFill>
              <a:srgbClr val="98161A"/>
            </a:solidFill>
            <a:prstDash val="solid"/>
            <a:round/>
            <a:headEnd len="sm" w="sm" type="none"/>
            <a:tailEnd len="med" w="med" type="triangle"/>
          </a:ln>
        </p:spPr>
      </p:cxnSp>
      <p:sp>
        <p:nvSpPr>
          <p:cNvPr id="926" name="Google Shape;926;p35"/>
          <p:cNvSpPr/>
          <p:nvPr/>
        </p:nvSpPr>
        <p:spPr>
          <a:xfrm>
            <a:off x="5917276" y="1410091"/>
            <a:ext cx="1345532" cy="502023"/>
          </a:xfrm>
          <a:prstGeom prst="flowChartDocument">
            <a:avLst/>
          </a:prstGeom>
          <a:solidFill>
            <a:srgbClr val="99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Entertainment Applications</a:t>
            </a:r>
            <a:endParaRPr sz="1400">
              <a:solidFill>
                <a:schemeClr val="dk1"/>
              </a:solidFill>
              <a:latin typeface="Calibri"/>
              <a:ea typeface="Calibri"/>
              <a:cs typeface="Calibri"/>
              <a:sym typeface="Calibri"/>
            </a:endParaRPr>
          </a:p>
        </p:txBody>
      </p:sp>
      <p:sp>
        <p:nvSpPr>
          <p:cNvPr id="927" name="Google Shape;927;p35"/>
          <p:cNvSpPr/>
          <p:nvPr/>
        </p:nvSpPr>
        <p:spPr>
          <a:xfrm>
            <a:off x="6069676" y="1562491"/>
            <a:ext cx="1345532" cy="502023"/>
          </a:xfrm>
          <a:prstGeom prst="flowChartDocument">
            <a:avLst/>
          </a:prstGeom>
          <a:solidFill>
            <a:srgbClr val="99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Entertainment Applications</a:t>
            </a:r>
            <a:endParaRPr sz="1400">
              <a:solidFill>
                <a:schemeClr val="dk1"/>
              </a:solidFill>
              <a:latin typeface="Calibri"/>
              <a:ea typeface="Calibri"/>
              <a:cs typeface="Calibri"/>
              <a:sym typeface="Calibri"/>
            </a:endParaRPr>
          </a:p>
        </p:txBody>
      </p:sp>
      <p:sp>
        <p:nvSpPr>
          <p:cNvPr id="928" name="Google Shape;928;p35"/>
          <p:cNvSpPr/>
          <p:nvPr/>
        </p:nvSpPr>
        <p:spPr>
          <a:xfrm>
            <a:off x="6222076" y="1714891"/>
            <a:ext cx="1345532" cy="502023"/>
          </a:xfrm>
          <a:prstGeom prst="flowChartDocument">
            <a:avLst/>
          </a:prstGeom>
          <a:solidFill>
            <a:srgbClr val="99CCFF"/>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Entertainment Applications</a:t>
            </a:r>
            <a:endParaRPr sz="1400">
              <a:solidFill>
                <a:schemeClr val="dk1"/>
              </a:solidFill>
              <a:latin typeface="Calibri"/>
              <a:ea typeface="Calibri"/>
              <a:cs typeface="Calibri"/>
              <a:sym typeface="Calibri"/>
            </a:endParaRPr>
          </a:p>
        </p:txBody>
      </p:sp>
      <p:cxnSp>
        <p:nvCxnSpPr>
          <p:cNvPr id="929" name="Google Shape;929;p35"/>
          <p:cNvCxnSpPr/>
          <p:nvPr/>
        </p:nvCxnSpPr>
        <p:spPr>
          <a:xfrm>
            <a:off x="0" y="727098"/>
            <a:ext cx="6337426" cy="0"/>
          </a:xfrm>
          <a:prstGeom prst="straightConnector1">
            <a:avLst/>
          </a:prstGeom>
          <a:noFill/>
          <a:ln cap="flat" cmpd="sng" w="9525">
            <a:solidFill>
              <a:srgbClr val="98161A"/>
            </a:solidFill>
            <a:prstDash val="solid"/>
            <a:round/>
            <a:headEnd len="sm" w="sm" type="none"/>
            <a:tailEnd len="sm" w="sm" type="none"/>
          </a:ln>
        </p:spPr>
      </p:cxnSp>
      <p:sp>
        <p:nvSpPr>
          <p:cNvPr id="930" name="Google Shape;930;p35"/>
          <p:cNvSpPr txBox="1"/>
          <p:nvPr/>
        </p:nvSpPr>
        <p:spPr>
          <a:xfrm>
            <a:off x="1" y="0"/>
            <a:ext cx="3051018" cy="398352"/>
          </a:xfrm>
          <a:prstGeom prst="rect">
            <a:avLst/>
          </a:prstGeom>
          <a:solidFill>
            <a:srgbClr val="D8D8D8"/>
          </a:solid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Potential Application Concept:</a:t>
            </a:r>
            <a:endParaRPr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t/>
            </a:r>
            <a:endParaRPr b="1" sz="2400">
              <a:solidFill>
                <a:srgbClr val="98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4" name="Shape 934"/>
        <p:cNvGrpSpPr/>
        <p:nvPr/>
      </p:nvGrpSpPr>
      <p:grpSpPr>
        <a:xfrm>
          <a:off x="0" y="0"/>
          <a:ext cx="0" cy="0"/>
          <a:chOff x="0" y="0"/>
          <a:chExt cx="0" cy="0"/>
        </a:xfrm>
      </p:grpSpPr>
      <p:sp>
        <p:nvSpPr>
          <p:cNvPr id="935" name="Google Shape;935;p36"/>
          <p:cNvSpPr txBox="1"/>
          <p:nvPr>
            <p:ph idx="1" type="body"/>
          </p:nvPr>
        </p:nvSpPr>
        <p:spPr>
          <a:xfrm>
            <a:off x="561473" y="1154378"/>
            <a:ext cx="8447773" cy="5065465"/>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en-US" sz="2400">
                <a:latin typeface="Calibri"/>
                <a:ea typeface="Calibri"/>
                <a:cs typeface="Calibri"/>
                <a:sym typeface="Calibri"/>
              </a:rPr>
              <a:t>Complex issues require complex ecosystems (n:n relationships)</a:t>
            </a:r>
            <a:endParaRPr/>
          </a:p>
          <a:p>
            <a:pPr indent="-342900" lvl="0" marL="342900" rtl="0" algn="l">
              <a:spcBef>
                <a:spcPts val="480"/>
              </a:spcBef>
              <a:spcAft>
                <a:spcPts val="0"/>
              </a:spcAft>
              <a:buClr>
                <a:schemeClr val="dk1"/>
              </a:buClr>
              <a:buSzPts val="2400"/>
              <a:buChar char="•"/>
            </a:pPr>
            <a:r>
              <a:rPr lang="en-US" sz="2400">
                <a:latin typeface="Calibri"/>
                <a:ea typeface="Calibri"/>
                <a:cs typeface="Calibri"/>
                <a:sym typeface="Calibri"/>
              </a:rPr>
              <a:t>Ecosystems are harder to manage than partnerships</a:t>
            </a:r>
            <a:endParaRPr/>
          </a:p>
          <a:p>
            <a:pPr indent="-285750" lvl="1" marL="742950" rtl="0" algn="l">
              <a:spcBef>
                <a:spcPts val="480"/>
              </a:spcBef>
              <a:spcAft>
                <a:spcPts val="0"/>
              </a:spcAft>
              <a:buClr>
                <a:schemeClr val="dk1"/>
              </a:buClr>
              <a:buSzPts val="2400"/>
              <a:buChar char="–"/>
            </a:pPr>
            <a:r>
              <a:rPr lang="en-US" sz="2400">
                <a:latin typeface="Calibri"/>
                <a:ea typeface="Calibri"/>
                <a:cs typeface="Calibri"/>
                <a:sym typeface="Calibri"/>
              </a:rPr>
              <a:t>Solid deliverables provide ecosystem touchstone</a:t>
            </a:r>
            <a:endParaRPr/>
          </a:p>
          <a:p>
            <a:pPr indent="-285750" lvl="1" marL="742950" rtl="0" algn="l">
              <a:spcBef>
                <a:spcPts val="480"/>
              </a:spcBef>
              <a:spcAft>
                <a:spcPts val="0"/>
              </a:spcAft>
              <a:buClr>
                <a:schemeClr val="dk1"/>
              </a:buClr>
              <a:buSzPts val="2400"/>
              <a:buChar char="–"/>
            </a:pPr>
            <a:r>
              <a:rPr lang="en-US" sz="2400">
                <a:latin typeface="Calibri"/>
                <a:ea typeface="Calibri"/>
                <a:cs typeface="Calibri"/>
                <a:sym typeface="Calibri"/>
              </a:rPr>
              <a:t>There needs to be a “win” for all player types</a:t>
            </a:r>
            <a:endParaRPr/>
          </a:p>
          <a:p>
            <a:pPr indent="-285750" lvl="1" marL="742950" rtl="0" algn="l">
              <a:spcBef>
                <a:spcPts val="480"/>
              </a:spcBef>
              <a:spcAft>
                <a:spcPts val="0"/>
              </a:spcAft>
              <a:buClr>
                <a:schemeClr val="dk1"/>
              </a:buClr>
              <a:buSzPts val="2400"/>
              <a:buChar char="–"/>
            </a:pPr>
            <a:r>
              <a:rPr lang="en-US" sz="2400">
                <a:latin typeface="Calibri"/>
                <a:ea typeface="Calibri"/>
                <a:cs typeface="Calibri"/>
                <a:sym typeface="Calibri"/>
              </a:rPr>
              <a:t>The “win” has to consider both tech and business goals</a:t>
            </a:r>
            <a:endParaRPr/>
          </a:p>
          <a:p>
            <a:pPr indent="-342900" lvl="0" marL="342900" rtl="0" algn="l">
              <a:spcBef>
                <a:spcPts val="480"/>
              </a:spcBef>
              <a:spcAft>
                <a:spcPts val="0"/>
              </a:spcAft>
              <a:buClr>
                <a:schemeClr val="dk1"/>
              </a:buClr>
              <a:buSzPts val="2400"/>
              <a:buChar char="•"/>
            </a:pPr>
            <a:r>
              <a:rPr lang="en-US" sz="2400">
                <a:latin typeface="Calibri"/>
                <a:ea typeface="Calibri"/>
                <a:cs typeface="Calibri"/>
                <a:sym typeface="Calibri"/>
              </a:rPr>
              <a:t>Need to be comfortable with their business to participate</a:t>
            </a:r>
            <a:endParaRPr/>
          </a:p>
          <a:p>
            <a:pPr indent="-342900" lvl="0" marL="342900" rtl="0" algn="l">
              <a:spcBef>
                <a:spcPts val="480"/>
              </a:spcBef>
              <a:spcAft>
                <a:spcPts val="0"/>
              </a:spcAft>
              <a:buClr>
                <a:schemeClr val="dk1"/>
              </a:buClr>
              <a:buSzPts val="2400"/>
              <a:buChar char="•"/>
            </a:pPr>
            <a:r>
              <a:rPr lang="en-US" sz="2400">
                <a:latin typeface="Calibri"/>
                <a:ea typeface="Calibri"/>
                <a:cs typeface="Calibri"/>
                <a:sym typeface="Calibri"/>
              </a:rPr>
              <a:t>Companies have a think long term to justify near term infrastructure investments </a:t>
            </a:r>
            <a:endParaRPr/>
          </a:p>
        </p:txBody>
      </p:sp>
      <p:sp>
        <p:nvSpPr>
          <p:cNvPr id="936" name="Google Shape;936;p36"/>
          <p:cNvSpPr txBox="1"/>
          <p:nvPr>
            <p:ph idx="11" type="ftr"/>
          </p:nvPr>
        </p:nvSpPr>
        <p:spPr>
          <a:xfrm>
            <a:off x="8909616" y="6342065"/>
            <a:ext cx="3860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I3.usc.edu</a:t>
            </a:r>
            <a:endParaRPr/>
          </a:p>
        </p:txBody>
      </p:sp>
      <p:sp>
        <p:nvSpPr>
          <p:cNvPr id="937" name="Google Shape;937;p36"/>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38" name="Google Shape;938;p36"/>
          <p:cNvSpPr txBox="1"/>
          <p:nvPr/>
        </p:nvSpPr>
        <p:spPr>
          <a:xfrm>
            <a:off x="434246" y="334182"/>
            <a:ext cx="6054786" cy="72938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Learnings</a:t>
            </a:r>
            <a:endParaRPr/>
          </a:p>
        </p:txBody>
      </p:sp>
      <p:cxnSp>
        <p:nvCxnSpPr>
          <p:cNvPr id="939" name="Google Shape;939;p36"/>
          <p:cNvCxnSpPr/>
          <p:nvPr/>
        </p:nvCxnSpPr>
        <p:spPr>
          <a:xfrm>
            <a:off x="0" y="1063567"/>
            <a:ext cx="7200751" cy="0"/>
          </a:xfrm>
          <a:prstGeom prst="straightConnector1">
            <a:avLst/>
          </a:prstGeom>
          <a:noFill/>
          <a:ln cap="flat" cmpd="sng" w="9525">
            <a:solidFill>
              <a:srgbClr val="98161A"/>
            </a:solidFill>
            <a:prstDash val="solid"/>
            <a:round/>
            <a:headEnd len="sm" w="sm" type="none"/>
            <a:tailEnd len="sm" w="sm" type="none"/>
          </a:ln>
        </p:spPr>
      </p:cxnSp>
      <p:graphicFrame>
        <p:nvGraphicFramePr>
          <p:cNvPr id="940" name="Google Shape;940;p36"/>
          <p:cNvGraphicFramePr/>
          <p:nvPr/>
        </p:nvGraphicFramePr>
        <p:xfrm>
          <a:off x="4700505" y="4448681"/>
          <a:ext cx="3000000" cy="3000000"/>
        </p:xfrm>
        <a:graphic>
          <a:graphicData uri="http://schemas.openxmlformats.org/drawingml/2006/table">
            <a:tbl>
              <a:tblPr>
                <a:noFill/>
                <a:tableStyleId>{158C333E-2AE9-47DE-80C7-30FE604ED9E9}</a:tableStyleId>
              </a:tblPr>
              <a:tblGrid>
                <a:gridCol w="1472025"/>
                <a:gridCol w="1123800"/>
                <a:gridCol w="1796500"/>
                <a:gridCol w="1305825"/>
              </a:tblGrid>
              <a:tr h="263950">
                <a:tc>
                  <a:txBody>
                    <a:bodyPr/>
                    <a:lstStyle/>
                    <a:p>
                      <a:pPr indent="0" lvl="0" marL="0" marR="0" rtl="0" algn="ctr">
                        <a:lnSpc>
                          <a:spcPct val="100000"/>
                        </a:lnSpc>
                        <a:spcBef>
                          <a:spcPts val="0"/>
                        </a:spcBef>
                        <a:spcAft>
                          <a:spcPts val="0"/>
                        </a:spcAft>
                        <a:buClr>
                          <a:schemeClr val="dk1"/>
                        </a:buClr>
                        <a:buSzPts val="1200"/>
                        <a:buFont typeface="Calibri"/>
                        <a:buNone/>
                      </a:pPr>
                      <a:r>
                        <a:rPr lang="en-US" sz="1200"/>
                        <a:t>USC Marshall</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Verizon</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a:t>City of Los Angeles</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Niksun</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r>
              <a:tr h="263950">
                <a:tc>
                  <a:txBody>
                    <a:bodyPr/>
                    <a:lstStyle/>
                    <a:p>
                      <a:pPr indent="0" lvl="0" marL="0" marR="0" rtl="0" algn="ctr">
                        <a:spcBef>
                          <a:spcPts val="0"/>
                        </a:spcBef>
                        <a:spcAft>
                          <a:spcPts val="0"/>
                        </a:spcAft>
                        <a:buNone/>
                      </a:pPr>
                      <a:r>
                        <a:rPr lang="en-US" sz="1200"/>
                        <a:t>NetObjex</a:t>
                      </a:r>
                      <a:endParaRPr/>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TU Wien </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CradlePoint</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Kiana</a:t>
                      </a:r>
                      <a:endParaRPr/>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r>
              <a:tr h="263950">
                <a:tc>
                  <a:txBody>
                    <a:bodyPr/>
                    <a:lstStyle/>
                    <a:p>
                      <a:pPr indent="0" lvl="0" marL="0" marR="0" rtl="0" algn="ctr">
                        <a:lnSpc>
                          <a:spcPct val="100000"/>
                        </a:lnSpc>
                        <a:spcBef>
                          <a:spcPts val="0"/>
                        </a:spcBef>
                        <a:spcAft>
                          <a:spcPts val="0"/>
                        </a:spcAft>
                        <a:buClr>
                          <a:schemeClr val="dk1"/>
                        </a:buClr>
                        <a:buSzPts val="1200"/>
                        <a:buFont typeface="Calibri"/>
                        <a:buNone/>
                      </a:pPr>
                      <a:r>
                        <a:rPr lang="en-US" sz="1200"/>
                        <a:t>Traction Labs</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USC ISI</a:t>
                      </a:r>
                      <a:endParaRPr/>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Orange Barrel</a:t>
                      </a:r>
                      <a:endParaRPr/>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SmartLink</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r>
              <a:tr h="263950">
                <a:tc>
                  <a:txBody>
                    <a:bodyPr/>
                    <a:lstStyle/>
                    <a:p>
                      <a:pPr indent="0" lvl="0" marL="0" marR="0" rtl="0" algn="ctr">
                        <a:spcBef>
                          <a:spcPts val="0"/>
                        </a:spcBef>
                        <a:spcAft>
                          <a:spcPts val="0"/>
                        </a:spcAft>
                        <a:buNone/>
                      </a:pPr>
                      <a:r>
                        <a:rPr lang="en-US" sz="1200"/>
                        <a:t>Fantasmo</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USC Etc</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SmartP3.City</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USDB</a:t>
                      </a:r>
                      <a:endParaRPr/>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r>
              <a:tr h="263950">
                <a:tc>
                  <a:txBody>
                    <a:bodyPr/>
                    <a:lstStyle/>
                    <a:p>
                      <a:pPr indent="0" lvl="0" marL="0" marR="0" rtl="0" algn="ctr">
                        <a:spcBef>
                          <a:spcPts val="0"/>
                        </a:spcBef>
                        <a:spcAft>
                          <a:spcPts val="0"/>
                        </a:spcAft>
                        <a:buNone/>
                      </a:pPr>
                      <a:r>
                        <a:rPr lang="en-US" sz="1200"/>
                        <a:t>TechMahindra</a:t>
                      </a:r>
                      <a:endParaRPr/>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Avata</a:t>
                      </a:r>
                      <a:endParaRPr/>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Synchromatics</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Ether2</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r>
              <a:tr h="263950">
                <a:tc>
                  <a:txBody>
                    <a:bodyPr/>
                    <a:lstStyle/>
                    <a:p>
                      <a:pPr indent="0" lvl="0" marL="0" marR="0" rtl="0" algn="ctr">
                        <a:lnSpc>
                          <a:spcPct val="100000"/>
                        </a:lnSpc>
                        <a:spcBef>
                          <a:spcPts val="0"/>
                        </a:spcBef>
                        <a:spcAft>
                          <a:spcPts val="0"/>
                        </a:spcAft>
                        <a:buClr>
                          <a:schemeClr val="dk1"/>
                        </a:buClr>
                        <a:buSzPts val="1200"/>
                        <a:buFont typeface="Calibri"/>
                        <a:buNone/>
                      </a:pPr>
                      <a:r>
                        <a:rPr lang="en-US" sz="1200"/>
                        <a:t>Korea University</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Wizr</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MimoCloud</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Valarm</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r>
              <a:tr h="263950">
                <a:tc>
                  <a:txBody>
                    <a:bodyPr/>
                    <a:lstStyle/>
                    <a:p>
                      <a:pPr indent="0" lvl="0" marL="0" marR="0" rtl="0" algn="ctr">
                        <a:lnSpc>
                          <a:spcPct val="100000"/>
                        </a:lnSpc>
                        <a:spcBef>
                          <a:spcPts val="0"/>
                        </a:spcBef>
                        <a:spcAft>
                          <a:spcPts val="0"/>
                        </a:spcAft>
                        <a:buClr>
                          <a:schemeClr val="dk1"/>
                        </a:buClr>
                        <a:buSzPts val="1200"/>
                        <a:buFont typeface="Calibri"/>
                        <a:buNone/>
                      </a:pPr>
                      <a:r>
                        <a:rPr lang="en-US" sz="1200"/>
                        <a:t>USC Viterbi</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Inria</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DiscoveryIOT</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Metro</a:t>
                      </a:r>
                      <a:endParaRPr/>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r>
              <a:tr h="329050">
                <a:tc>
                  <a:txBody>
                    <a:bodyPr/>
                    <a:lstStyle/>
                    <a:p>
                      <a:pPr indent="0" lvl="0" marL="0" marR="0" rtl="0" algn="ctr">
                        <a:spcBef>
                          <a:spcPts val="0"/>
                        </a:spcBef>
                        <a:spcAft>
                          <a:spcPts val="0"/>
                        </a:spcAft>
                        <a:buNone/>
                      </a:pPr>
                      <a:r>
                        <a:rPr lang="en-US" sz="1200"/>
                        <a:t>USC Facilities</a:t>
                      </a:r>
                      <a:endParaRPr/>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USC IT</a:t>
                      </a:r>
                      <a:endParaRPr/>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a:t>USC Hospitality</a:t>
                      </a:r>
                      <a:endParaRPr sz="1200"/>
                    </a:p>
                  </a:txBody>
                  <a:tcPr marT="57150" marB="57150" marR="91450" marL="9145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c>
                  <a:txBody>
                    <a:bodyPr/>
                    <a:lstStyle/>
                    <a:p>
                      <a:pPr indent="0" lvl="0" marL="0" marR="0" rtl="0" algn="ctr">
                        <a:spcBef>
                          <a:spcPts val="0"/>
                        </a:spcBef>
                        <a:spcAft>
                          <a:spcPts val="0"/>
                        </a:spcAft>
                        <a:buNone/>
                      </a:pPr>
                      <a:r>
                        <a:rPr lang="en-US" sz="1200"/>
                        <a:t>Oracle</a:t>
                      </a:r>
                      <a:endParaRPr sz="1200"/>
                    </a:p>
                  </a:txBody>
                  <a:tcPr marT="57150" marB="57150" marR="228600" marL="228600">
                    <a:lnL cap="flat" cmpd="sng" w="9525">
                      <a:solidFill>
                        <a:srgbClr val="EEEEEE"/>
                      </a:solidFill>
                      <a:prstDash val="solid"/>
                      <a:round/>
                      <a:headEnd len="sm" w="sm" type="none"/>
                      <a:tailEnd len="sm" w="sm" type="none"/>
                    </a:lnL>
                    <a:lnR cap="flat" cmpd="sng" w="9525">
                      <a:solidFill>
                        <a:srgbClr val="EEEEEE"/>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EEEEEE"/>
                      </a:solidFill>
                      <a:prstDash val="solid"/>
                      <a:round/>
                      <a:headEnd len="sm" w="sm" type="none"/>
                      <a:tailEnd len="sm" w="sm" type="none"/>
                    </a:lnB>
                    <a:solidFill>
                      <a:srgbClr val="FFF4CC"/>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10"/>
          <p:cNvSpPr txBox="1"/>
          <p:nvPr>
            <p:ph type="title"/>
          </p:nvPr>
        </p:nvSpPr>
        <p:spPr>
          <a:xfrm>
            <a:off x="609600" y="274639"/>
            <a:ext cx="109728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CTM Newsletter</a:t>
            </a:r>
            <a:endParaRPr b="1" sz="2400">
              <a:solidFill>
                <a:srgbClr val="C00000"/>
              </a:solidFill>
              <a:latin typeface="Calibri"/>
              <a:ea typeface="Calibri"/>
              <a:cs typeface="Calibri"/>
              <a:sym typeface="Calibri"/>
            </a:endParaRPr>
          </a:p>
        </p:txBody>
      </p:sp>
      <p:sp>
        <p:nvSpPr>
          <p:cNvPr id="118" name="Google Shape;118;p10"/>
          <p:cNvSpPr txBox="1"/>
          <p:nvPr>
            <p:ph idx="11" type="ftr"/>
          </p:nvPr>
        </p:nvSpPr>
        <p:spPr>
          <a:xfrm>
            <a:off x="4165600" y="6356359"/>
            <a:ext cx="3860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I3.usc.edu</a:t>
            </a:r>
            <a:endParaRPr/>
          </a:p>
        </p:txBody>
      </p:sp>
      <p:sp>
        <p:nvSpPr>
          <p:cNvPr id="119" name="Google Shape;119;p10"/>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20" name="Google Shape;120;p10"/>
          <p:cNvPicPr preferRelativeResize="0"/>
          <p:nvPr/>
        </p:nvPicPr>
        <p:blipFill rotWithShape="1">
          <a:blip r:embed="rId3">
            <a:alphaModFix/>
          </a:blip>
          <a:srcRect b="5122" l="32778" r="25906" t="13333"/>
          <a:stretch/>
        </p:blipFill>
        <p:spPr>
          <a:xfrm>
            <a:off x="4061861" y="0"/>
            <a:ext cx="5216893" cy="6435276"/>
          </a:xfrm>
          <a:prstGeom prst="rect">
            <a:avLst/>
          </a:prstGeom>
          <a:noFill/>
          <a:ln cap="flat" cmpd="sng" w="9525">
            <a:solidFill>
              <a:schemeClr val="accent1"/>
            </a:solidFill>
            <a:prstDash val="solid"/>
            <a:round/>
            <a:headEnd len="sm" w="sm" type="none"/>
            <a:tailEnd len="sm" w="sm" type="none"/>
          </a:ln>
        </p:spPr>
      </p:pic>
      <p:pic>
        <p:nvPicPr>
          <p:cNvPr id="121" name="Google Shape;121;p10"/>
          <p:cNvPicPr preferRelativeResize="0"/>
          <p:nvPr/>
        </p:nvPicPr>
        <p:blipFill rotWithShape="1">
          <a:blip r:embed="rId4">
            <a:alphaModFix/>
          </a:blip>
          <a:srcRect b="4000" l="32076" r="25994" t="15999"/>
          <a:stretch/>
        </p:blipFill>
        <p:spPr>
          <a:xfrm>
            <a:off x="6694742" y="0"/>
            <a:ext cx="5330420" cy="6356359"/>
          </a:xfrm>
          <a:prstGeom prst="rect">
            <a:avLst/>
          </a:prstGeom>
          <a:noFill/>
          <a:ln cap="flat" cmpd="sng" w="9525">
            <a:solidFill>
              <a:schemeClr val="accent1"/>
            </a:solidFill>
            <a:prstDash val="solid"/>
            <a:round/>
            <a:headEnd len="sm" w="sm" type="none"/>
            <a:tailEnd len="sm" w="sm" type="none"/>
          </a:ln>
        </p:spPr>
      </p:pic>
      <p:sp>
        <p:nvSpPr>
          <p:cNvPr id="122" name="Google Shape;122;p10"/>
          <p:cNvSpPr txBox="1"/>
          <p:nvPr>
            <p:ph idx="1" type="body"/>
          </p:nvPr>
        </p:nvSpPr>
        <p:spPr>
          <a:xfrm>
            <a:off x="561473" y="1154378"/>
            <a:ext cx="3433011" cy="5065465"/>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en-US" sz="2400">
                <a:latin typeface="Calibri"/>
                <a:ea typeface="Calibri"/>
                <a:cs typeface="Calibri"/>
                <a:sym typeface="Calibri"/>
              </a:rPr>
              <a:t>Linear innovation comes when people are motivated and do their job well.</a:t>
            </a:r>
            <a:endParaRPr/>
          </a:p>
          <a:p>
            <a:pPr indent="-190500" lvl="0" marL="342900" rtl="0" algn="l">
              <a:spcBef>
                <a:spcPts val="480"/>
              </a:spcBef>
              <a:spcAft>
                <a:spcPts val="0"/>
              </a:spcAft>
              <a:buClr>
                <a:schemeClr val="dk1"/>
              </a:buClr>
              <a:buSzPts val="2400"/>
              <a:buNone/>
            </a:pPr>
            <a:r>
              <a:t/>
            </a:r>
            <a:endParaRPr sz="2400">
              <a:latin typeface="Calibri"/>
              <a:ea typeface="Calibri"/>
              <a:cs typeface="Calibri"/>
              <a:sym typeface="Calibri"/>
            </a:endParaRPr>
          </a:p>
          <a:p>
            <a:pPr indent="-342900" lvl="0" marL="342900" rtl="0" algn="l">
              <a:spcBef>
                <a:spcPts val="480"/>
              </a:spcBef>
              <a:spcAft>
                <a:spcPts val="0"/>
              </a:spcAft>
              <a:buClr>
                <a:schemeClr val="dk1"/>
              </a:buClr>
              <a:buSzPts val="2400"/>
              <a:buChar char="•"/>
            </a:pPr>
            <a:r>
              <a:rPr lang="en-US" sz="2400">
                <a:latin typeface="Calibri"/>
                <a:ea typeface="Calibri"/>
                <a:cs typeface="Calibri"/>
                <a:sym typeface="Calibri"/>
              </a:rPr>
              <a:t>Disruptive innovation occurs when outside perspectives are inserted in an open environment and allowed to flourish.</a:t>
            </a:r>
            <a:endParaRPr sz="24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4" name="Shape 944"/>
        <p:cNvGrpSpPr/>
        <p:nvPr/>
      </p:nvGrpSpPr>
      <p:grpSpPr>
        <a:xfrm>
          <a:off x="0" y="0"/>
          <a:ext cx="0" cy="0"/>
          <a:chOff x="0" y="0"/>
          <a:chExt cx="0" cy="0"/>
        </a:xfrm>
      </p:grpSpPr>
      <p:sp>
        <p:nvSpPr>
          <p:cNvPr id="945" name="Google Shape;945;p37"/>
          <p:cNvSpPr txBox="1"/>
          <p:nvPr>
            <p:ph idx="2" type="body"/>
          </p:nvPr>
        </p:nvSpPr>
        <p:spPr>
          <a:xfrm>
            <a:off x="237591" y="252634"/>
            <a:ext cx="6546342" cy="36552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None/>
            </a:pPr>
            <a:r>
              <a:rPr b="1" lang="en-US" sz="2400" cap="none">
                <a:solidFill>
                  <a:srgbClr val="C00000"/>
                </a:solidFill>
                <a:latin typeface="Calibri"/>
                <a:ea typeface="Calibri"/>
                <a:cs typeface="Calibri"/>
                <a:sym typeface="Calibri"/>
              </a:rPr>
              <a:t>NIST GCTC Program</a:t>
            </a:r>
            <a:endParaRPr/>
          </a:p>
        </p:txBody>
      </p:sp>
      <p:sp>
        <p:nvSpPr>
          <p:cNvPr id="946" name="Google Shape;946;p37"/>
          <p:cNvSpPr txBox="1"/>
          <p:nvPr/>
        </p:nvSpPr>
        <p:spPr>
          <a:xfrm>
            <a:off x="609600" y="1315776"/>
            <a:ext cx="4353879" cy="286232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The I3 Consortium is an action cluster under the Data Governance SuperCluster within the NIST (National Institute of Standards and Technology) GCTC (Global City Team Challenge) program.</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GCTC has been formed to develop a forum to accelerate deployment and shared experiences related to smart cities and smart communities.   </a:t>
            </a:r>
            <a:endParaRPr/>
          </a:p>
        </p:txBody>
      </p:sp>
      <p:sp>
        <p:nvSpPr>
          <p:cNvPr id="947" name="Google Shape;947;p37"/>
          <p:cNvSpPr txBox="1"/>
          <p:nvPr/>
        </p:nvSpPr>
        <p:spPr>
          <a:xfrm>
            <a:off x="6051507" y="1638215"/>
            <a:ext cx="2989921" cy="369332"/>
          </a:xfrm>
          <a:prstGeom prst="rect">
            <a:avLst/>
          </a:prstGeom>
          <a:solidFill>
            <a:srgbClr val="FEE99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Applications</a:t>
            </a:r>
            <a:endParaRPr/>
          </a:p>
        </p:txBody>
      </p:sp>
      <p:sp>
        <p:nvSpPr>
          <p:cNvPr id="948" name="Google Shape;948;p37"/>
          <p:cNvSpPr txBox="1"/>
          <p:nvPr/>
        </p:nvSpPr>
        <p:spPr>
          <a:xfrm>
            <a:off x="6051507" y="4532284"/>
            <a:ext cx="2989921" cy="369332"/>
          </a:xfrm>
          <a:prstGeom prst="rect">
            <a:avLst/>
          </a:prstGeom>
          <a:solidFill>
            <a:srgbClr val="FEE99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Devices</a:t>
            </a:r>
            <a:endParaRPr/>
          </a:p>
        </p:txBody>
      </p:sp>
      <p:sp>
        <p:nvSpPr>
          <p:cNvPr id="949" name="Google Shape;949;p37"/>
          <p:cNvSpPr txBox="1"/>
          <p:nvPr/>
        </p:nvSpPr>
        <p:spPr>
          <a:xfrm>
            <a:off x="6051507" y="3085249"/>
            <a:ext cx="2989921" cy="369332"/>
          </a:xfrm>
          <a:prstGeom prst="rect">
            <a:avLst/>
          </a:prstGeom>
          <a:solidFill>
            <a:srgbClr val="FEE99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Infrastructure</a:t>
            </a:r>
            <a:endParaRPr/>
          </a:p>
        </p:txBody>
      </p:sp>
      <p:sp>
        <p:nvSpPr>
          <p:cNvPr id="950" name="Google Shape;950;p37"/>
          <p:cNvSpPr txBox="1"/>
          <p:nvPr/>
        </p:nvSpPr>
        <p:spPr>
          <a:xfrm>
            <a:off x="6010791" y="3808766"/>
            <a:ext cx="3071354" cy="369332"/>
          </a:xfrm>
          <a:prstGeom prst="rect">
            <a:avLst/>
          </a:prstGeom>
          <a:solidFill>
            <a:srgbClr val="FEE99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PPI </a:t>
            </a:r>
            <a:r>
              <a:rPr b="1" lang="en-US" sz="1400">
                <a:solidFill>
                  <a:schemeClr val="dk1"/>
                </a:solidFill>
                <a:latin typeface="Calibri"/>
                <a:ea typeface="Calibri"/>
                <a:cs typeface="Calibri"/>
                <a:sym typeface="Calibri"/>
              </a:rPr>
              <a:t>(Pivotal Points of Interoperability)</a:t>
            </a:r>
            <a:endParaRPr/>
          </a:p>
        </p:txBody>
      </p:sp>
      <p:sp>
        <p:nvSpPr>
          <p:cNvPr id="951" name="Google Shape;951;p37"/>
          <p:cNvSpPr txBox="1"/>
          <p:nvPr/>
        </p:nvSpPr>
        <p:spPr>
          <a:xfrm>
            <a:off x="6010791" y="2361732"/>
            <a:ext cx="3071354" cy="369332"/>
          </a:xfrm>
          <a:prstGeom prst="rect">
            <a:avLst/>
          </a:prstGeom>
          <a:solidFill>
            <a:srgbClr val="FEE99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PPI </a:t>
            </a:r>
            <a:r>
              <a:rPr b="1" lang="en-US" sz="1400">
                <a:solidFill>
                  <a:schemeClr val="dk1"/>
                </a:solidFill>
                <a:latin typeface="Calibri"/>
                <a:ea typeface="Calibri"/>
                <a:cs typeface="Calibri"/>
                <a:sym typeface="Calibri"/>
              </a:rPr>
              <a:t>(Pivotal Points of Interoperability)</a:t>
            </a:r>
            <a:endParaRPr/>
          </a:p>
        </p:txBody>
      </p:sp>
      <p:sp>
        <p:nvSpPr>
          <p:cNvPr id="952" name="Google Shape;952;p37"/>
          <p:cNvSpPr txBox="1"/>
          <p:nvPr/>
        </p:nvSpPr>
        <p:spPr>
          <a:xfrm>
            <a:off x="9582150" y="3074575"/>
            <a:ext cx="37702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I3</a:t>
            </a:r>
            <a:endParaRPr/>
          </a:p>
        </p:txBody>
      </p:sp>
      <p:sp>
        <p:nvSpPr>
          <p:cNvPr id="953" name="Google Shape;953;p37"/>
          <p:cNvSpPr/>
          <p:nvPr/>
        </p:nvSpPr>
        <p:spPr>
          <a:xfrm>
            <a:off x="8553451" y="2546399"/>
            <a:ext cx="1208397" cy="1092067"/>
          </a:xfrm>
          <a:prstGeom prst="arc">
            <a:avLst>
              <a:gd fmla="val 16200000" name="adj1"/>
              <a:gd fmla="val 0" name="adj2"/>
            </a:avLst>
          </a:prstGeom>
          <a:noFill/>
          <a:ln cap="flat" cmpd="sng" w="9525">
            <a:solidFill>
              <a:srgbClr val="98161A"/>
            </a:solidFill>
            <a:prstDash val="solid"/>
            <a:round/>
            <a:headEnd len="med" w="med" type="triangl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dk1"/>
              </a:solidFill>
              <a:latin typeface="Arial"/>
              <a:ea typeface="Arial"/>
              <a:cs typeface="Arial"/>
              <a:sym typeface="Arial"/>
            </a:endParaRPr>
          </a:p>
        </p:txBody>
      </p:sp>
      <p:sp>
        <p:nvSpPr>
          <p:cNvPr id="954" name="Google Shape;954;p37"/>
          <p:cNvSpPr/>
          <p:nvPr/>
        </p:nvSpPr>
        <p:spPr>
          <a:xfrm flipH="1" rot="10800000">
            <a:off x="8553451" y="2936924"/>
            <a:ext cx="1208397" cy="1092067"/>
          </a:xfrm>
          <a:prstGeom prst="arc">
            <a:avLst>
              <a:gd fmla="val 16200000" name="adj1"/>
              <a:gd fmla="val 0" name="adj2"/>
            </a:avLst>
          </a:prstGeom>
          <a:noFill/>
          <a:ln cap="flat" cmpd="sng" w="9525">
            <a:solidFill>
              <a:srgbClr val="98161A"/>
            </a:solidFill>
            <a:prstDash val="solid"/>
            <a:round/>
            <a:headEnd len="med" w="med" type="triangl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dk1"/>
              </a:solidFill>
              <a:latin typeface="Arial"/>
              <a:ea typeface="Arial"/>
              <a:cs typeface="Arial"/>
              <a:sym typeface="Arial"/>
            </a:endParaRPr>
          </a:p>
        </p:txBody>
      </p:sp>
      <p:sp>
        <p:nvSpPr>
          <p:cNvPr id="955" name="Google Shape;955;p37"/>
          <p:cNvSpPr txBox="1"/>
          <p:nvPr>
            <p:ph idx="11" type="ftr"/>
          </p:nvPr>
        </p:nvSpPr>
        <p:spPr>
          <a:xfrm>
            <a:off x="8900563" y="6356359"/>
            <a:ext cx="3860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I3.usc.edu</a:t>
            </a:r>
            <a:endParaRPr/>
          </a:p>
        </p:txBody>
      </p:sp>
      <p:sp>
        <p:nvSpPr>
          <p:cNvPr id="956" name="Google Shape;956;p37"/>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29</a:t>
            </a:r>
            <a:endParaRPr/>
          </a:p>
        </p:txBody>
      </p:sp>
      <p:sp>
        <p:nvSpPr>
          <p:cNvPr id="957" name="Google Shape;957;p37"/>
          <p:cNvSpPr txBox="1"/>
          <p:nvPr/>
        </p:nvSpPr>
        <p:spPr>
          <a:xfrm>
            <a:off x="609600" y="5155722"/>
            <a:ext cx="10972800" cy="1231106"/>
          </a:xfrm>
          <a:prstGeom prst="rect">
            <a:avLst/>
          </a:prstGeom>
          <a:solidFill>
            <a:srgbClr val="D8D8D8"/>
          </a:solidFill>
          <a:ln cap="flat" cmpd="sng" w="9525">
            <a:solidFill>
              <a:srgbClr val="8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400">
                <a:solidFill>
                  <a:srgbClr val="C00000"/>
                </a:solidFill>
                <a:latin typeface="Calibri"/>
                <a:ea typeface="Calibri"/>
                <a:cs typeface="Calibri"/>
                <a:sym typeface="Calibri"/>
              </a:rPr>
              <a:t>Long-Term Goal</a:t>
            </a:r>
            <a:endParaRPr/>
          </a:p>
          <a:p>
            <a:pPr indent="0" lvl="0" marL="0" marR="0" rtl="0" algn="ctr">
              <a:spcBef>
                <a:spcPts val="0"/>
              </a:spcBef>
              <a:spcAft>
                <a:spcPts val="0"/>
              </a:spcAft>
              <a:buNone/>
            </a:pPr>
            <a:r>
              <a:rPr b="1" lang="en-US" sz="1400">
                <a:solidFill>
                  <a:schemeClr val="dk1"/>
                </a:solidFill>
                <a:latin typeface="Calibri"/>
                <a:ea typeface="Calibri"/>
                <a:cs typeface="Calibri"/>
                <a:sym typeface="Calibri"/>
              </a:rPr>
              <a:t>“To establish and demonstrate replicable, scalable, and sustainable models for incubation and deployment of interoperable, secure, standard-based solutions using advanced technologies such as Internet of Things (IoT) and Cyber-Physical Systems (CPS) </a:t>
            </a:r>
            <a:endParaRPr/>
          </a:p>
          <a:p>
            <a:pPr indent="0" lvl="0" marL="0" marR="0" rtl="0" algn="ctr">
              <a:spcBef>
                <a:spcPts val="0"/>
              </a:spcBef>
              <a:spcAft>
                <a:spcPts val="0"/>
              </a:spcAft>
              <a:buNone/>
            </a:pPr>
            <a:r>
              <a:rPr b="1" lang="en-US" sz="1400">
                <a:solidFill>
                  <a:schemeClr val="dk1"/>
                </a:solidFill>
                <a:latin typeface="Calibri"/>
                <a:ea typeface="Calibri"/>
                <a:cs typeface="Calibri"/>
                <a:sym typeface="Calibri"/>
              </a:rPr>
              <a:t>and demonstrate their measurable benefits in cities and communities.”</a:t>
            </a:r>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958" name="Google Shape;958;p37"/>
          <p:cNvPicPr preferRelativeResize="0"/>
          <p:nvPr/>
        </p:nvPicPr>
        <p:blipFill rotWithShape="1">
          <a:blip r:embed="rId3">
            <a:alphaModFix/>
          </a:blip>
          <a:srcRect b="0" l="-815" r="0" t="0"/>
          <a:stretch/>
        </p:blipFill>
        <p:spPr>
          <a:xfrm>
            <a:off x="7847239" y="597529"/>
            <a:ext cx="3705225" cy="840550"/>
          </a:xfrm>
          <a:prstGeom prst="rect">
            <a:avLst/>
          </a:prstGeom>
          <a:noFill/>
          <a:ln>
            <a:noFill/>
          </a:ln>
        </p:spPr>
      </p:pic>
      <p:cxnSp>
        <p:nvCxnSpPr>
          <p:cNvPr id="959" name="Google Shape;959;p37"/>
          <p:cNvCxnSpPr/>
          <p:nvPr/>
        </p:nvCxnSpPr>
        <p:spPr>
          <a:xfrm>
            <a:off x="0" y="727098"/>
            <a:ext cx="6337426" cy="0"/>
          </a:xfrm>
          <a:prstGeom prst="straightConnector1">
            <a:avLst/>
          </a:prstGeom>
          <a:noFill/>
          <a:ln cap="flat" cmpd="sng" w="9525">
            <a:solidFill>
              <a:srgbClr val="98161A"/>
            </a:solidFill>
            <a:prstDash val="solid"/>
            <a:round/>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3" name="Shape 963"/>
        <p:cNvGrpSpPr/>
        <p:nvPr/>
      </p:nvGrpSpPr>
      <p:grpSpPr>
        <a:xfrm>
          <a:off x="0" y="0"/>
          <a:ext cx="0" cy="0"/>
          <a:chOff x="0" y="0"/>
          <a:chExt cx="0" cy="0"/>
        </a:xfrm>
      </p:grpSpPr>
      <p:sp>
        <p:nvSpPr>
          <p:cNvPr id="964" name="Google Shape;964;p38"/>
          <p:cNvSpPr txBox="1"/>
          <p:nvPr>
            <p:ph type="title"/>
          </p:nvPr>
        </p:nvSpPr>
        <p:spPr>
          <a:xfrm>
            <a:off x="452534" y="198677"/>
            <a:ext cx="10515600" cy="72938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The Direction Forward: CTM/I</a:t>
            </a:r>
            <a:r>
              <a:rPr b="1" baseline="30000" lang="en-US" sz="2400">
                <a:solidFill>
                  <a:srgbClr val="C00000"/>
                </a:solidFill>
                <a:latin typeface="Calibri"/>
                <a:ea typeface="Calibri"/>
                <a:cs typeface="Calibri"/>
                <a:sym typeface="Calibri"/>
              </a:rPr>
              <a:t>3</a:t>
            </a:r>
            <a:r>
              <a:rPr b="1" lang="en-US" sz="2400">
                <a:solidFill>
                  <a:srgbClr val="C00000"/>
                </a:solidFill>
                <a:latin typeface="Calibri"/>
                <a:ea typeface="Calibri"/>
                <a:cs typeface="Calibri"/>
                <a:sym typeface="Calibri"/>
              </a:rPr>
              <a:t> </a:t>
            </a:r>
            <a:endParaRPr/>
          </a:p>
        </p:txBody>
      </p:sp>
      <p:sp>
        <p:nvSpPr>
          <p:cNvPr id="965" name="Google Shape;965;p38"/>
          <p:cNvSpPr txBox="1"/>
          <p:nvPr>
            <p:ph idx="1" type="body"/>
          </p:nvPr>
        </p:nvSpPr>
        <p:spPr>
          <a:xfrm>
            <a:off x="7804087" y="1048193"/>
            <a:ext cx="3941900" cy="3970318"/>
          </a:xfrm>
          <a:prstGeom prst="rect">
            <a:avLst/>
          </a:prstGeom>
          <a:solidFill>
            <a:srgbClr val="FEE999"/>
          </a:solid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1800"/>
              <a:buChar char="•"/>
            </a:pPr>
            <a:r>
              <a:rPr lang="en-US" sz="1800">
                <a:latin typeface="Calibri"/>
                <a:ea typeface="Calibri"/>
                <a:cs typeface="Calibri"/>
                <a:sym typeface="Calibri"/>
              </a:rPr>
              <a:t>I</a:t>
            </a:r>
            <a:r>
              <a:rPr baseline="30000" lang="en-US" sz="1800">
                <a:latin typeface="Calibri"/>
                <a:ea typeface="Calibri"/>
                <a:cs typeface="Calibri"/>
                <a:sym typeface="Calibri"/>
              </a:rPr>
              <a:t>3</a:t>
            </a:r>
            <a:r>
              <a:rPr lang="en-US" sz="1800">
                <a:latin typeface="Calibri"/>
                <a:ea typeface="Calibri"/>
                <a:cs typeface="Calibri"/>
                <a:sym typeface="Calibri"/>
              </a:rPr>
              <a:t> can be used as a platform that corporations can build commercial products upon.  The platform is opensource but corporate value-added may be licensed.</a:t>
            </a:r>
            <a:endParaRPr/>
          </a:p>
          <a:p>
            <a:pPr indent="-228600" lvl="0" marL="342900" rtl="0" algn="l">
              <a:lnSpc>
                <a:spcPct val="90000"/>
              </a:lnSpc>
              <a:spcBef>
                <a:spcPts val="360"/>
              </a:spcBef>
              <a:spcAft>
                <a:spcPts val="0"/>
              </a:spcAft>
              <a:buClr>
                <a:schemeClr val="dk1"/>
              </a:buClr>
              <a:buSzPts val="1800"/>
              <a:buNone/>
            </a:pPr>
            <a:r>
              <a:t/>
            </a:r>
            <a:endParaRPr sz="1800">
              <a:latin typeface="Calibri"/>
              <a:ea typeface="Calibri"/>
              <a:cs typeface="Calibri"/>
              <a:sym typeface="Calibri"/>
            </a:endParaRPr>
          </a:p>
          <a:p>
            <a:pPr indent="-342900" lvl="0" marL="342900" rtl="0" algn="l">
              <a:lnSpc>
                <a:spcPct val="90000"/>
              </a:lnSpc>
              <a:spcBef>
                <a:spcPts val="360"/>
              </a:spcBef>
              <a:spcAft>
                <a:spcPts val="0"/>
              </a:spcAft>
              <a:buClr>
                <a:schemeClr val="dk1"/>
              </a:buClr>
              <a:buSzPts val="1800"/>
              <a:buChar char="•"/>
            </a:pPr>
            <a:r>
              <a:rPr lang="en-US" sz="1800">
                <a:latin typeface="Calibri"/>
                <a:ea typeface="Calibri"/>
                <a:cs typeface="Calibri"/>
                <a:sym typeface="Calibri"/>
              </a:rPr>
              <a:t>Anyone (corporations, individuals, universities..) can contribute to the I</a:t>
            </a:r>
            <a:r>
              <a:rPr baseline="30000" lang="en-US" sz="1800">
                <a:latin typeface="Calibri"/>
                <a:ea typeface="Calibri"/>
                <a:cs typeface="Calibri"/>
                <a:sym typeface="Calibri"/>
              </a:rPr>
              <a:t>3</a:t>
            </a:r>
            <a:r>
              <a:rPr lang="en-US" sz="1800">
                <a:latin typeface="Calibri"/>
                <a:ea typeface="Calibri"/>
                <a:cs typeface="Calibri"/>
                <a:sym typeface="Calibri"/>
              </a:rPr>
              <a:t> development process</a:t>
            </a:r>
            <a:endParaRPr/>
          </a:p>
          <a:p>
            <a:pPr indent="-228600" lvl="0" marL="342900" rtl="0" algn="l">
              <a:lnSpc>
                <a:spcPct val="90000"/>
              </a:lnSpc>
              <a:spcBef>
                <a:spcPts val="360"/>
              </a:spcBef>
              <a:spcAft>
                <a:spcPts val="0"/>
              </a:spcAft>
              <a:buClr>
                <a:schemeClr val="dk1"/>
              </a:buClr>
              <a:buSzPts val="1800"/>
              <a:buNone/>
            </a:pPr>
            <a:r>
              <a:t/>
            </a:r>
            <a:endParaRPr sz="1800">
              <a:latin typeface="Calibri"/>
              <a:ea typeface="Calibri"/>
              <a:cs typeface="Calibri"/>
              <a:sym typeface="Calibri"/>
            </a:endParaRPr>
          </a:p>
          <a:p>
            <a:pPr indent="-342900" lvl="0" marL="342900" rtl="0" algn="l">
              <a:lnSpc>
                <a:spcPct val="90000"/>
              </a:lnSpc>
              <a:spcBef>
                <a:spcPts val="360"/>
              </a:spcBef>
              <a:spcAft>
                <a:spcPts val="0"/>
              </a:spcAft>
              <a:buClr>
                <a:schemeClr val="dk1"/>
              </a:buClr>
              <a:buSzPts val="1800"/>
              <a:buChar char="•"/>
            </a:pPr>
            <a:r>
              <a:rPr lang="en-US" sz="1800">
                <a:latin typeface="Calibri"/>
                <a:ea typeface="Calibri"/>
                <a:cs typeface="Calibri"/>
                <a:sym typeface="Calibri"/>
              </a:rPr>
              <a:t>I</a:t>
            </a:r>
            <a:r>
              <a:rPr baseline="30000" lang="en-US" sz="1800">
                <a:latin typeface="Calibri"/>
                <a:ea typeface="Calibri"/>
                <a:cs typeface="Calibri"/>
                <a:sym typeface="Calibri"/>
              </a:rPr>
              <a:t>3</a:t>
            </a:r>
            <a:r>
              <a:rPr lang="en-US" sz="1800">
                <a:latin typeface="Calibri"/>
                <a:ea typeface="Calibri"/>
                <a:cs typeface="Calibri"/>
                <a:sym typeface="Calibri"/>
              </a:rPr>
              <a:t> systems are rigorously tested before software is released; dependable software must be quality assured and supported.</a:t>
            </a:r>
            <a:endParaRPr/>
          </a:p>
        </p:txBody>
      </p:sp>
      <p:sp>
        <p:nvSpPr>
          <p:cNvPr id="966" name="Google Shape;966;p38"/>
          <p:cNvSpPr txBox="1"/>
          <p:nvPr/>
        </p:nvSpPr>
        <p:spPr>
          <a:xfrm>
            <a:off x="536370" y="1048192"/>
            <a:ext cx="6811060" cy="3970318"/>
          </a:xfrm>
          <a:prstGeom prst="rect">
            <a:avLst/>
          </a:prstGeom>
          <a:solidFill>
            <a:srgbClr val="FEE99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C00000"/>
                </a:solidFill>
                <a:latin typeface="Calibri"/>
                <a:ea typeface="Calibri"/>
                <a:cs typeface="Calibri"/>
                <a:sym typeface="Calibri"/>
              </a:rPr>
              <a:t>I3 is actively seeking corporate partners to participate in the process.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Partner value can be derived from:</a:t>
            </a:r>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Partner use of opensource platform as basis for value-add projects </a:t>
            </a:r>
            <a:endParaRPr/>
          </a:p>
          <a:p>
            <a:pPr indent="-171450" lvl="0" marL="285750" marR="0" rtl="0" algn="l">
              <a:spcBef>
                <a:spcPts val="0"/>
              </a:spcBef>
              <a:spcAft>
                <a:spcPts val="0"/>
              </a:spcAft>
              <a:buClr>
                <a:schemeClr val="dk1"/>
              </a:buClr>
              <a:buSzPts val="1800"/>
              <a:buFont typeface="Arial"/>
              <a:buNone/>
            </a:pPr>
            <a:r>
              <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New Partner research that the I3 platform allows</a:t>
            </a:r>
            <a:endParaRPr/>
          </a:p>
          <a:p>
            <a:pPr indent="-171450" lvl="0" marL="285750" marR="0" rtl="0" algn="l">
              <a:spcBef>
                <a:spcPts val="0"/>
              </a:spcBef>
              <a:spcAft>
                <a:spcPts val="0"/>
              </a:spcAft>
              <a:buClr>
                <a:schemeClr val="dk1"/>
              </a:buClr>
              <a:buSzPts val="1800"/>
              <a:buFont typeface="Arial"/>
              <a:buNone/>
            </a:pPr>
            <a:r>
              <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New Partner products based on the business research behind the program,</a:t>
            </a:r>
            <a:endParaRPr/>
          </a:p>
          <a:p>
            <a:pPr indent="-171450" lvl="0" marL="285750" marR="0" rtl="0" algn="l">
              <a:spcBef>
                <a:spcPts val="0"/>
              </a:spcBef>
              <a:spcAft>
                <a:spcPts val="0"/>
              </a:spcAft>
              <a:buClr>
                <a:schemeClr val="dk1"/>
              </a:buClr>
              <a:buSzPts val="1800"/>
              <a:buFont typeface="Arial"/>
              <a:buNone/>
            </a:pPr>
            <a:r>
              <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Exposure to future hires with IOT experience</a:t>
            </a:r>
            <a:endParaRPr/>
          </a:p>
          <a:p>
            <a:pPr indent="-171450" lvl="0" marL="285750" marR="0" rtl="0" algn="l">
              <a:spcBef>
                <a:spcPts val="0"/>
              </a:spcBef>
              <a:spcAft>
                <a:spcPts val="0"/>
              </a:spcAft>
              <a:buClr>
                <a:schemeClr val="dk1"/>
              </a:buClr>
              <a:buSzPts val="1800"/>
              <a:buFont typeface="Arial"/>
              <a:buNone/>
            </a:pPr>
            <a:r>
              <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Interactions with thought leaders/others in the I</a:t>
            </a:r>
            <a:r>
              <a:rPr b="1" baseline="30000" lang="en-US" sz="1800">
                <a:solidFill>
                  <a:schemeClr val="dk1"/>
                </a:solidFill>
                <a:latin typeface="Calibri"/>
                <a:ea typeface="Calibri"/>
                <a:cs typeface="Calibri"/>
                <a:sym typeface="Calibri"/>
              </a:rPr>
              <a:t>3</a:t>
            </a:r>
            <a:r>
              <a:rPr b="1" lang="en-US" sz="1800">
                <a:solidFill>
                  <a:schemeClr val="dk1"/>
                </a:solidFill>
                <a:latin typeface="Calibri"/>
                <a:ea typeface="Calibri"/>
                <a:cs typeface="Calibri"/>
                <a:sym typeface="Calibri"/>
              </a:rPr>
              <a:t> community</a:t>
            </a:r>
            <a:endParaRPr/>
          </a:p>
        </p:txBody>
      </p:sp>
      <p:grpSp>
        <p:nvGrpSpPr>
          <p:cNvPr id="967" name="Google Shape;967;p38"/>
          <p:cNvGrpSpPr/>
          <p:nvPr/>
        </p:nvGrpSpPr>
        <p:grpSpPr>
          <a:xfrm>
            <a:off x="2552874" y="5451678"/>
            <a:ext cx="6799087" cy="607666"/>
            <a:chOff x="5986" y="1088022"/>
            <a:chExt cx="6799087" cy="607666"/>
          </a:xfrm>
        </p:grpSpPr>
        <p:sp>
          <p:nvSpPr>
            <p:cNvPr id="968" name="Google Shape;968;p38"/>
            <p:cNvSpPr/>
            <p:nvPr/>
          </p:nvSpPr>
          <p:spPr>
            <a:xfrm>
              <a:off x="5986" y="1099595"/>
              <a:ext cx="1789233" cy="584521"/>
            </a:xfrm>
            <a:prstGeom prst="roundRect">
              <a:avLst>
                <a:gd fmla="val 10000" name="adj"/>
              </a:avLst>
            </a:prstGeom>
            <a:solidFill>
              <a:srgbClr val="99181C"/>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38"/>
            <p:cNvSpPr txBox="1"/>
            <p:nvPr/>
          </p:nvSpPr>
          <p:spPr>
            <a:xfrm>
              <a:off x="23106" y="1116715"/>
              <a:ext cx="1754993" cy="55028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lang="en-US" sz="1600">
                  <a:solidFill>
                    <a:schemeClr val="lt1"/>
                  </a:solidFill>
                  <a:latin typeface="Calibri"/>
                  <a:ea typeface="Calibri"/>
                  <a:cs typeface="Calibri"/>
                  <a:sym typeface="Calibri"/>
                </a:rPr>
                <a:t>www.I3-IOT.net</a:t>
              </a:r>
              <a:endParaRPr/>
            </a:p>
          </p:txBody>
        </p:sp>
        <p:sp>
          <p:nvSpPr>
            <p:cNvPr id="970" name="Google Shape;970;p38"/>
            <p:cNvSpPr/>
            <p:nvPr/>
          </p:nvSpPr>
          <p:spPr>
            <a:xfrm>
              <a:off x="1974143" y="1169991"/>
              <a:ext cx="379317" cy="443729"/>
            </a:xfrm>
            <a:prstGeom prst="rightArrow">
              <a:avLst>
                <a:gd fmla="val 60000" name="adj1"/>
                <a:gd fmla="val 50000" name="adj2"/>
              </a:avLst>
            </a:prstGeom>
            <a:solidFill>
              <a:srgbClr val="C9A9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38"/>
            <p:cNvSpPr txBox="1"/>
            <p:nvPr/>
          </p:nvSpPr>
          <p:spPr>
            <a:xfrm>
              <a:off x="1974143" y="1258737"/>
              <a:ext cx="265522" cy="26623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sz="1900">
                <a:solidFill>
                  <a:schemeClr val="lt1"/>
                </a:solidFill>
                <a:latin typeface="Calibri"/>
                <a:ea typeface="Calibri"/>
                <a:cs typeface="Calibri"/>
                <a:sym typeface="Calibri"/>
              </a:endParaRPr>
            </a:p>
          </p:txBody>
        </p:sp>
        <p:sp>
          <p:nvSpPr>
            <p:cNvPr id="972" name="Google Shape;972;p38"/>
            <p:cNvSpPr/>
            <p:nvPr/>
          </p:nvSpPr>
          <p:spPr>
            <a:xfrm>
              <a:off x="2510913" y="1099595"/>
              <a:ext cx="1789233" cy="584521"/>
            </a:xfrm>
            <a:prstGeom prst="roundRect">
              <a:avLst>
                <a:gd fmla="val 10000" name="adj"/>
              </a:avLst>
            </a:prstGeom>
            <a:solidFill>
              <a:srgbClr val="99181C"/>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38"/>
            <p:cNvSpPr txBox="1"/>
            <p:nvPr/>
          </p:nvSpPr>
          <p:spPr>
            <a:xfrm>
              <a:off x="2528033" y="1116715"/>
              <a:ext cx="1754993" cy="550281"/>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None/>
              </a:pPr>
              <a:r>
                <a:rPr lang="en-US" sz="1400">
                  <a:solidFill>
                    <a:schemeClr val="lt1"/>
                  </a:solidFill>
                  <a:latin typeface="Calibri"/>
                  <a:ea typeface="Calibri"/>
                  <a:cs typeface="Calibri"/>
                  <a:sym typeface="Calibri"/>
                </a:rPr>
                <a:t>Join I3 Today</a:t>
              </a:r>
              <a:endParaRPr/>
            </a:p>
          </p:txBody>
        </p:sp>
        <p:sp>
          <p:nvSpPr>
            <p:cNvPr id="974" name="Google Shape;974;p38"/>
            <p:cNvSpPr/>
            <p:nvPr/>
          </p:nvSpPr>
          <p:spPr>
            <a:xfrm>
              <a:off x="4479070" y="1169991"/>
              <a:ext cx="379317" cy="443729"/>
            </a:xfrm>
            <a:prstGeom prst="rightArrow">
              <a:avLst>
                <a:gd fmla="val 60000" name="adj1"/>
                <a:gd fmla="val 50000" name="adj2"/>
              </a:avLst>
            </a:prstGeom>
            <a:solidFill>
              <a:srgbClr val="C9A9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38"/>
            <p:cNvSpPr txBox="1"/>
            <p:nvPr/>
          </p:nvSpPr>
          <p:spPr>
            <a:xfrm>
              <a:off x="4479070" y="1258737"/>
              <a:ext cx="265522" cy="26623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sz="1900">
                <a:solidFill>
                  <a:schemeClr val="lt1"/>
                </a:solidFill>
                <a:latin typeface="Calibri"/>
                <a:ea typeface="Calibri"/>
                <a:cs typeface="Calibri"/>
                <a:sym typeface="Calibri"/>
              </a:endParaRPr>
            </a:p>
          </p:txBody>
        </p:sp>
        <p:sp>
          <p:nvSpPr>
            <p:cNvPr id="976" name="Google Shape;976;p38"/>
            <p:cNvSpPr/>
            <p:nvPr/>
          </p:nvSpPr>
          <p:spPr>
            <a:xfrm>
              <a:off x="5015840" y="1088022"/>
              <a:ext cx="1789233" cy="607666"/>
            </a:xfrm>
            <a:prstGeom prst="roundRect">
              <a:avLst>
                <a:gd fmla="val 10000" name="adj"/>
              </a:avLst>
            </a:prstGeom>
            <a:solidFill>
              <a:srgbClr val="99181C"/>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8"/>
            <p:cNvSpPr txBox="1"/>
            <p:nvPr/>
          </p:nvSpPr>
          <p:spPr>
            <a:xfrm>
              <a:off x="5033638" y="1105820"/>
              <a:ext cx="1753637" cy="57207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None/>
              </a:pPr>
              <a:r>
                <a:rPr lang="en-US" sz="1400">
                  <a:solidFill>
                    <a:schemeClr val="lt1"/>
                  </a:solidFill>
                  <a:latin typeface="Calibri"/>
                  <a:ea typeface="Calibri"/>
                  <a:cs typeface="Calibri"/>
                  <a:sym typeface="Calibri"/>
                </a:rPr>
                <a:t>Manager@I3-IOT.net</a:t>
              </a:r>
              <a:endParaRPr/>
            </a:p>
          </p:txBody>
        </p:sp>
      </p:grpSp>
      <p:sp>
        <p:nvSpPr>
          <p:cNvPr id="978" name="Google Shape;978;p38"/>
          <p:cNvSpPr txBox="1"/>
          <p:nvPr>
            <p:ph idx="11" type="ftr"/>
          </p:nvPr>
        </p:nvSpPr>
        <p:spPr>
          <a:xfrm>
            <a:off x="8945830" y="6356359"/>
            <a:ext cx="3860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I3.usc.edu</a:t>
            </a:r>
            <a:endParaRPr/>
          </a:p>
        </p:txBody>
      </p:sp>
      <p:sp>
        <p:nvSpPr>
          <p:cNvPr id="979" name="Google Shape;979;p38"/>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80" name="Google Shape;980;p38"/>
          <p:cNvSpPr/>
          <p:nvPr/>
        </p:nvSpPr>
        <p:spPr>
          <a:xfrm>
            <a:off x="536370" y="5151422"/>
            <a:ext cx="11209617" cy="1204936"/>
          </a:xfrm>
          <a:prstGeom prst="rect">
            <a:avLst/>
          </a:prstGeom>
          <a:noFill/>
          <a:ln cap="flat" cmpd="sng" w="25400">
            <a:solidFill>
              <a:srgbClr val="8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4" name="Shape 984"/>
        <p:cNvGrpSpPr/>
        <p:nvPr/>
      </p:nvGrpSpPr>
      <p:grpSpPr>
        <a:xfrm>
          <a:off x="0" y="0"/>
          <a:ext cx="0" cy="0"/>
          <a:chOff x="0" y="0"/>
          <a:chExt cx="0" cy="0"/>
        </a:xfrm>
      </p:grpSpPr>
      <p:sp>
        <p:nvSpPr>
          <p:cNvPr id="985" name="Google Shape;985;p39"/>
          <p:cNvSpPr txBox="1"/>
          <p:nvPr>
            <p:ph idx="1" type="body"/>
          </p:nvPr>
        </p:nvSpPr>
        <p:spPr>
          <a:xfrm>
            <a:off x="609600" y="2658986"/>
            <a:ext cx="10972800" cy="1479878"/>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3200"/>
              <a:buNone/>
            </a:pPr>
            <a:r>
              <a:rPr lang="en-US"/>
              <a:t>Other Current CTM Activities</a:t>
            </a:r>
            <a:endParaRPr/>
          </a:p>
        </p:txBody>
      </p:sp>
      <p:sp>
        <p:nvSpPr>
          <p:cNvPr id="986" name="Google Shape;986;p39"/>
          <p:cNvSpPr txBox="1"/>
          <p:nvPr>
            <p:ph idx="11" type="ftr"/>
          </p:nvPr>
        </p:nvSpPr>
        <p:spPr>
          <a:xfrm>
            <a:off x="4165600" y="6356359"/>
            <a:ext cx="3860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I3.usc.edu</a:t>
            </a:r>
            <a:endParaRPr/>
          </a:p>
        </p:txBody>
      </p:sp>
      <p:sp>
        <p:nvSpPr>
          <p:cNvPr id="987" name="Google Shape;987;p39"/>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1" name="Shape 991"/>
        <p:cNvGrpSpPr/>
        <p:nvPr/>
      </p:nvGrpSpPr>
      <p:grpSpPr>
        <a:xfrm>
          <a:off x="0" y="0"/>
          <a:ext cx="0" cy="0"/>
          <a:chOff x="0" y="0"/>
          <a:chExt cx="0" cy="0"/>
        </a:xfrm>
      </p:grpSpPr>
      <p:sp>
        <p:nvSpPr>
          <p:cNvPr id="992" name="Google Shape;992;p40"/>
          <p:cNvSpPr txBox="1"/>
          <p:nvPr/>
        </p:nvSpPr>
        <p:spPr>
          <a:xfrm>
            <a:off x="7452333" y="755963"/>
            <a:ext cx="2477396" cy="646331"/>
          </a:xfrm>
          <a:prstGeom prst="rect">
            <a:avLst/>
          </a:prstGeom>
          <a:solidFill>
            <a:srgbClr val="FFF4CC"/>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Project Management Tracking System</a:t>
            </a:r>
            <a:endParaRPr/>
          </a:p>
        </p:txBody>
      </p:sp>
      <p:sp>
        <p:nvSpPr>
          <p:cNvPr id="993" name="Google Shape;993;p40"/>
          <p:cNvSpPr txBox="1"/>
          <p:nvPr/>
        </p:nvSpPr>
        <p:spPr>
          <a:xfrm>
            <a:off x="4964322" y="1005905"/>
            <a:ext cx="2158403" cy="4247317"/>
          </a:xfrm>
          <a:prstGeom prst="rect">
            <a:avLst/>
          </a:prstGeom>
          <a:solidFill>
            <a:srgbClr val="FFF4CC"/>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Database of available City IT associated resources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4" name="Google Shape;994;p40"/>
          <p:cNvSpPr/>
          <p:nvPr/>
        </p:nvSpPr>
        <p:spPr>
          <a:xfrm>
            <a:off x="5198233" y="2580956"/>
            <a:ext cx="1564757" cy="428178"/>
          </a:xfrm>
          <a:prstGeom prst="flowChartMagneticDisk">
            <a:avLst/>
          </a:prstGeom>
          <a:solidFill>
            <a:schemeClr val="lt1"/>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Forms/Templates</a:t>
            </a:r>
            <a:endParaRPr/>
          </a:p>
        </p:txBody>
      </p:sp>
      <p:sp>
        <p:nvSpPr>
          <p:cNvPr id="995" name="Google Shape;995;p40"/>
          <p:cNvSpPr/>
          <p:nvPr/>
        </p:nvSpPr>
        <p:spPr>
          <a:xfrm>
            <a:off x="5198233" y="1980104"/>
            <a:ext cx="1564757" cy="428178"/>
          </a:xfrm>
          <a:prstGeom prst="flowChartMagneticDisk">
            <a:avLst/>
          </a:prstGeom>
          <a:solidFill>
            <a:schemeClr val="lt1"/>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Platform Systems</a:t>
            </a:r>
            <a:endParaRPr/>
          </a:p>
        </p:txBody>
      </p:sp>
      <p:sp>
        <p:nvSpPr>
          <p:cNvPr id="996" name="Google Shape;996;p40"/>
          <p:cNvSpPr/>
          <p:nvPr/>
        </p:nvSpPr>
        <p:spPr>
          <a:xfrm>
            <a:off x="5198233" y="3181808"/>
            <a:ext cx="1564757" cy="428178"/>
          </a:xfrm>
          <a:prstGeom prst="flowChartMagneticDisk">
            <a:avLst/>
          </a:prstGeom>
          <a:solidFill>
            <a:schemeClr val="lt1"/>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IOT Devices</a:t>
            </a:r>
            <a:endParaRPr/>
          </a:p>
        </p:txBody>
      </p:sp>
      <p:sp>
        <p:nvSpPr>
          <p:cNvPr id="997" name="Google Shape;997;p40"/>
          <p:cNvSpPr/>
          <p:nvPr/>
        </p:nvSpPr>
        <p:spPr>
          <a:xfrm>
            <a:off x="5198233" y="3782660"/>
            <a:ext cx="1564757" cy="428178"/>
          </a:xfrm>
          <a:prstGeom prst="flowChartMagneticDisk">
            <a:avLst/>
          </a:prstGeom>
          <a:solidFill>
            <a:schemeClr val="lt1"/>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APIs</a:t>
            </a:r>
            <a:endParaRPr/>
          </a:p>
        </p:txBody>
      </p:sp>
      <p:sp>
        <p:nvSpPr>
          <p:cNvPr id="998" name="Google Shape;998;p40"/>
          <p:cNvSpPr/>
          <p:nvPr/>
        </p:nvSpPr>
        <p:spPr>
          <a:xfrm>
            <a:off x="5198233" y="4383514"/>
            <a:ext cx="1564757" cy="518096"/>
          </a:xfrm>
          <a:prstGeom prst="flowChartMagneticDisk">
            <a:avLst/>
          </a:prstGeom>
          <a:solidFill>
            <a:schemeClr val="lt1"/>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Database Systems</a:t>
            </a:r>
            <a:endParaRPr/>
          </a:p>
        </p:txBody>
      </p:sp>
      <p:sp>
        <p:nvSpPr>
          <p:cNvPr id="999" name="Google Shape;999;p40"/>
          <p:cNvSpPr txBox="1"/>
          <p:nvPr/>
        </p:nvSpPr>
        <p:spPr>
          <a:xfrm>
            <a:off x="7452333" y="4919181"/>
            <a:ext cx="2477396" cy="646331"/>
          </a:xfrm>
          <a:prstGeom prst="rect">
            <a:avLst/>
          </a:prstGeom>
          <a:solidFill>
            <a:srgbClr val="FFF4CC"/>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Keyword management system </a:t>
            </a:r>
            <a:endParaRPr/>
          </a:p>
        </p:txBody>
      </p:sp>
      <p:sp>
        <p:nvSpPr>
          <p:cNvPr id="1000" name="Google Shape;1000;p40"/>
          <p:cNvSpPr txBox="1"/>
          <p:nvPr/>
        </p:nvSpPr>
        <p:spPr>
          <a:xfrm>
            <a:off x="7504470" y="1836902"/>
            <a:ext cx="2373123" cy="2585323"/>
          </a:xfrm>
          <a:prstGeom prst="rect">
            <a:avLst/>
          </a:prstGeom>
          <a:solidFill>
            <a:srgbClr val="FEE999"/>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Searchable AI Engine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1" name="Google Shape;1001;p40"/>
          <p:cNvSpPr txBox="1"/>
          <p:nvPr/>
        </p:nvSpPr>
        <p:spPr>
          <a:xfrm>
            <a:off x="10302504" y="1698402"/>
            <a:ext cx="1611865" cy="2862322"/>
          </a:xfrm>
          <a:prstGeom prst="rect">
            <a:avLst/>
          </a:prstGeom>
          <a:solidFill>
            <a:srgbClr val="FFF4CC"/>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External Data Reference Engine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(standards, regulatory, subject matter experts, vendors,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Etc.)</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2" name="Google Shape;1002;p40"/>
          <p:cNvSpPr/>
          <p:nvPr/>
        </p:nvSpPr>
        <p:spPr>
          <a:xfrm>
            <a:off x="9883548" y="3043226"/>
            <a:ext cx="425304" cy="172674"/>
          </a:xfrm>
          <a:prstGeom prst="leftRightArrow">
            <a:avLst>
              <a:gd fmla="val 50000" name="adj1"/>
              <a:gd fmla="val 50000" name="adj2"/>
            </a:avLst>
          </a:prstGeom>
          <a:solidFill>
            <a:schemeClr val="accent1"/>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3" name="Google Shape;1003;p40"/>
          <p:cNvSpPr/>
          <p:nvPr/>
        </p:nvSpPr>
        <p:spPr>
          <a:xfrm>
            <a:off x="7124953" y="3043226"/>
            <a:ext cx="425304" cy="172674"/>
          </a:xfrm>
          <a:prstGeom prst="leftRightArrow">
            <a:avLst>
              <a:gd fmla="val 50000" name="adj1"/>
              <a:gd fmla="val 50000" name="adj2"/>
            </a:avLst>
          </a:prstGeom>
          <a:solidFill>
            <a:schemeClr val="accent1"/>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4" name="Google Shape;1004;p40"/>
          <p:cNvSpPr/>
          <p:nvPr/>
        </p:nvSpPr>
        <p:spPr>
          <a:xfrm rot="5400000">
            <a:off x="8478379" y="4588293"/>
            <a:ext cx="425304" cy="172674"/>
          </a:xfrm>
          <a:prstGeom prst="leftRightArrow">
            <a:avLst>
              <a:gd fmla="val 50000" name="adj1"/>
              <a:gd fmla="val 50000" name="adj2"/>
            </a:avLst>
          </a:prstGeom>
          <a:solidFill>
            <a:schemeClr val="accent1"/>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5" name="Google Shape;1005;p40"/>
          <p:cNvSpPr/>
          <p:nvPr/>
        </p:nvSpPr>
        <p:spPr>
          <a:xfrm rot="5400000">
            <a:off x="8478379" y="1523960"/>
            <a:ext cx="425304" cy="172674"/>
          </a:xfrm>
          <a:prstGeom prst="leftRightArrow">
            <a:avLst>
              <a:gd fmla="val 50000" name="adj1"/>
              <a:gd fmla="val 50000" name="adj2"/>
            </a:avLst>
          </a:prstGeom>
          <a:solidFill>
            <a:schemeClr val="accent1"/>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6" name="Google Shape;1006;p40"/>
          <p:cNvSpPr txBox="1"/>
          <p:nvPr/>
        </p:nvSpPr>
        <p:spPr>
          <a:xfrm>
            <a:off x="435934" y="922331"/>
            <a:ext cx="4402564" cy="5262979"/>
          </a:xfrm>
          <a:prstGeom prst="rect">
            <a:avLst/>
          </a:prstGeom>
          <a:noFill/>
          <a:ln cap="flat" cmpd="sng" w="9525">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An IOT rich data environment is difficult to manage, and to develop on because it is super-dynamic.</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New Tools and Management paradigms are needed.  </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u="sng">
                <a:solidFill>
                  <a:schemeClr val="dk1"/>
                </a:solidFill>
                <a:latin typeface="Calibri"/>
                <a:ea typeface="Calibri"/>
                <a:cs typeface="Calibri"/>
                <a:sym typeface="Calibri"/>
              </a:rPr>
              <a:t>‘Testing’ a possible solution</a:t>
            </a:r>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Includes an AI engine at its core</a:t>
            </a:r>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AI knows the available digital assets and knows project histories.  </a:t>
            </a:r>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Current request conditions become queries to identify knowledge that improves efficiency of current projects</a:t>
            </a:r>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External modules can suggest vendors, standards, regulatory issues, and subject matter experts that might provide additional value to the project. </a:t>
            </a:r>
            <a:endParaRPr/>
          </a:p>
          <a:p>
            <a:pPr indent="-184150" lvl="0" marL="285750" marR="0" rtl="0" algn="l">
              <a:spcBef>
                <a:spcPts val="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I</a:t>
            </a:r>
            <a:r>
              <a:rPr baseline="30000" lang="en-US" sz="1600">
                <a:solidFill>
                  <a:schemeClr val="dk1"/>
                </a:solidFill>
                <a:latin typeface="Calibri"/>
                <a:ea typeface="Calibri"/>
                <a:cs typeface="Calibri"/>
                <a:sym typeface="Calibri"/>
              </a:rPr>
              <a:t>3</a:t>
            </a:r>
            <a:r>
              <a:rPr lang="en-US" sz="1600">
                <a:solidFill>
                  <a:schemeClr val="dk1"/>
                </a:solidFill>
                <a:latin typeface="Calibri"/>
                <a:ea typeface="Calibri"/>
                <a:cs typeface="Calibri"/>
                <a:sym typeface="Calibri"/>
              </a:rPr>
              <a:t> will auto-register IOT devices with the AI engine as devices come on line to keep data resources current.  </a:t>
            </a:r>
            <a:endParaRPr/>
          </a:p>
        </p:txBody>
      </p:sp>
      <p:sp>
        <p:nvSpPr>
          <p:cNvPr id="1007" name="Google Shape;1007;p40"/>
          <p:cNvSpPr txBox="1"/>
          <p:nvPr/>
        </p:nvSpPr>
        <p:spPr>
          <a:xfrm>
            <a:off x="616945" y="6312665"/>
            <a:ext cx="11403506" cy="369332"/>
          </a:xfrm>
          <a:prstGeom prst="rect">
            <a:avLst/>
          </a:prstGeom>
          <a:solidFill>
            <a:srgbClr val="D8D8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800000"/>
                </a:solidFill>
                <a:latin typeface="Calibri"/>
                <a:ea typeface="Calibri"/>
                <a:cs typeface="Calibri"/>
                <a:sym typeface="Calibri"/>
              </a:rPr>
              <a:t>Goal: Create a AI engine that knows the state of each project so that it can recommend strategies forward from there.</a:t>
            </a:r>
            <a:endParaRPr/>
          </a:p>
        </p:txBody>
      </p:sp>
      <p:sp>
        <p:nvSpPr>
          <p:cNvPr id="1008" name="Google Shape;1008;p40"/>
          <p:cNvSpPr txBox="1"/>
          <p:nvPr/>
        </p:nvSpPr>
        <p:spPr>
          <a:xfrm>
            <a:off x="435934" y="161047"/>
            <a:ext cx="10515600" cy="72938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Project Management in Complex Multifunctional Environments</a:t>
            </a:r>
            <a:endParaRPr b="1" sz="2400">
              <a:solidFill>
                <a:srgbClr val="C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2" name="Shape 1012"/>
        <p:cNvGrpSpPr/>
        <p:nvPr/>
      </p:nvGrpSpPr>
      <p:grpSpPr>
        <a:xfrm>
          <a:off x="0" y="0"/>
          <a:ext cx="0" cy="0"/>
          <a:chOff x="0" y="0"/>
          <a:chExt cx="0" cy="0"/>
        </a:xfrm>
      </p:grpSpPr>
      <p:grpSp>
        <p:nvGrpSpPr>
          <p:cNvPr id="1013" name="Google Shape;1013;p41"/>
          <p:cNvGrpSpPr/>
          <p:nvPr/>
        </p:nvGrpSpPr>
        <p:grpSpPr>
          <a:xfrm>
            <a:off x="8563855" y="1722284"/>
            <a:ext cx="403891" cy="417820"/>
            <a:chOff x="4894263" y="4191000"/>
            <a:chExt cx="276225" cy="285751"/>
          </a:xfrm>
        </p:grpSpPr>
        <p:sp>
          <p:nvSpPr>
            <p:cNvPr id="1014" name="Google Shape;1014;p41"/>
            <p:cNvSpPr/>
            <p:nvPr/>
          </p:nvSpPr>
          <p:spPr>
            <a:xfrm>
              <a:off x="4965700" y="4325938"/>
              <a:ext cx="133350" cy="150813"/>
            </a:xfrm>
            <a:custGeom>
              <a:rect b="b" l="l" r="r" t="t"/>
              <a:pathLst>
                <a:path extrusionOk="0" h="479" w="420">
                  <a:moveTo>
                    <a:pt x="239" y="347"/>
                  </a:moveTo>
                  <a:lnTo>
                    <a:pt x="307" y="307"/>
                  </a:lnTo>
                  <a:lnTo>
                    <a:pt x="367" y="423"/>
                  </a:lnTo>
                  <a:lnTo>
                    <a:pt x="239" y="347"/>
                  </a:lnTo>
                  <a:close/>
                  <a:moveTo>
                    <a:pt x="211" y="364"/>
                  </a:moveTo>
                  <a:lnTo>
                    <a:pt x="351" y="449"/>
                  </a:lnTo>
                  <a:lnTo>
                    <a:pt x="69" y="449"/>
                  </a:lnTo>
                  <a:lnTo>
                    <a:pt x="211" y="364"/>
                  </a:lnTo>
                  <a:close/>
                  <a:moveTo>
                    <a:pt x="181" y="347"/>
                  </a:moveTo>
                  <a:lnTo>
                    <a:pt x="53" y="423"/>
                  </a:lnTo>
                  <a:lnTo>
                    <a:pt x="114" y="307"/>
                  </a:lnTo>
                  <a:lnTo>
                    <a:pt x="181" y="347"/>
                  </a:lnTo>
                  <a:close/>
                  <a:moveTo>
                    <a:pt x="272" y="239"/>
                  </a:moveTo>
                  <a:lnTo>
                    <a:pt x="293" y="280"/>
                  </a:lnTo>
                  <a:lnTo>
                    <a:pt x="211" y="329"/>
                  </a:lnTo>
                  <a:lnTo>
                    <a:pt x="128" y="280"/>
                  </a:lnTo>
                  <a:lnTo>
                    <a:pt x="149" y="239"/>
                  </a:lnTo>
                  <a:lnTo>
                    <a:pt x="272" y="239"/>
                  </a:lnTo>
                  <a:close/>
                  <a:moveTo>
                    <a:pt x="211" y="121"/>
                  </a:moveTo>
                  <a:lnTo>
                    <a:pt x="256" y="209"/>
                  </a:lnTo>
                  <a:lnTo>
                    <a:pt x="165" y="209"/>
                  </a:lnTo>
                  <a:lnTo>
                    <a:pt x="211" y="121"/>
                  </a:lnTo>
                  <a:close/>
                  <a:moveTo>
                    <a:pt x="226" y="85"/>
                  </a:moveTo>
                  <a:lnTo>
                    <a:pt x="226" y="15"/>
                  </a:lnTo>
                  <a:lnTo>
                    <a:pt x="225" y="11"/>
                  </a:lnTo>
                  <a:lnTo>
                    <a:pt x="223" y="8"/>
                  </a:lnTo>
                  <a:lnTo>
                    <a:pt x="222" y="6"/>
                  </a:lnTo>
                  <a:lnTo>
                    <a:pt x="220" y="4"/>
                  </a:lnTo>
                  <a:lnTo>
                    <a:pt x="218" y="2"/>
                  </a:lnTo>
                  <a:lnTo>
                    <a:pt x="216" y="1"/>
                  </a:lnTo>
                  <a:lnTo>
                    <a:pt x="213" y="0"/>
                  </a:lnTo>
                  <a:lnTo>
                    <a:pt x="211" y="0"/>
                  </a:lnTo>
                  <a:lnTo>
                    <a:pt x="207" y="0"/>
                  </a:lnTo>
                  <a:lnTo>
                    <a:pt x="204" y="1"/>
                  </a:lnTo>
                  <a:lnTo>
                    <a:pt x="202" y="2"/>
                  </a:lnTo>
                  <a:lnTo>
                    <a:pt x="200" y="4"/>
                  </a:lnTo>
                  <a:lnTo>
                    <a:pt x="198" y="6"/>
                  </a:lnTo>
                  <a:lnTo>
                    <a:pt x="197" y="8"/>
                  </a:lnTo>
                  <a:lnTo>
                    <a:pt x="196" y="11"/>
                  </a:lnTo>
                  <a:lnTo>
                    <a:pt x="196" y="15"/>
                  </a:lnTo>
                  <a:lnTo>
                    <a:pt x="196" y="85"/>
                  </a:lnTo>
                  <a:lnTo>
                    <a:pt x="2" y="456"/>
                  </a:lnTo>
                  <a:lnTo>
                    <a:pt x="1" y="461"/>
                  </a:lnTo>
                  <a:lnTo>
                    <a:pt x="0" y="464"/>
                  </a:lnTo>
                  <a:lnTo>
                    <a:pt x="1" y="468"/>
                  </a:lnTo>
                  <a:lnTo>
                    <a:pt x="2" y="471"/>
                  </a:lnTo>
                  <a:lnTo>
                    <a:pt x="5" y="475"/>
                  </a:lnTo>
                  <a:lnTo>
                    <a:pt x="8" y="477"/>
                  </a:lnTo>
                  <a:lnTo>
                    <a:pt x="12" y="478"/>
                  </a:lnTo>
                  <a:lnTo>
                    <a:pt x="15" y="479"/>
                  </a:lnTo>
                  <a:lnTo>
                    <a:pt x="405" y="479"/>
                  </a:lnTo>
                  <a:lnTo>
                    <a:pt x="409" y="478"/>
                  </a:lnTo>
                  <a:lnTo>
                    <a:pt x="413" y="477"/>
                  </a:lnTo>
                  <a:lnTo>
                    <a:pt x="415" y="475"/>
                  </a:lnTo>
                  <a:lnTo>
                    <a:pt x="418" y="471"/>
                  </a:lnTo>
                  <a:lnTo>
                    <a:pt x="419" y="468"/>
                  </a:lnTo>
                  <a:lnTo>
                    <a:pt x="420" y="464"/>
                  </a:lnTo>
                  <a:lnTo>
                    <a:pt x="419" y="461"/>
                  </a:lnTo>
                  <a:lnTo>
                    <a:pt x="418" y="456"/>
                  </a:lnTo>
                  <a:lnTo>
                    <a:pt x="226" y="8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15" name="Google Shape;1015;p41"/>
            <p:cNvSpPr/>
            <p:nvPr/>
          </p:nvSpPr>
          <p:spPr>
            <a:xfrm>
              <a:off x="4894263" y="4191000"/>
              <a:ext cx="276225" cy="246063"/>
            </a:xfrm>
            <a:custGeom>
              <a:rect b="b" l="l" r="r" t="t"/>
              <a:pathLst>
                <a:path extrusionOk="0" h="771" w="870">
                  <a:moveTo>
                    <a:pt x="436" y="0"/>
                  </a:moveTo>
                  <a:lnTo>
                    <a:pt x="413" y="1"/>
                  </a:lnTo>
                  <a:lnTo>
                    <a:pt x="391" y="2"/>
                  </a:lnTo>
                  <a:lnTo>
                    <a:pt x="369" y="5"/>
                  </a:lnTo>
                  <a:lnTo>
                    <a:pt x="348" y="10"/>
                  </a:lnTo>
                  <a:lnTo>
                    <a:pt x="327" y="14"/>
                  </a:lnTo>
                  <a:lnTo>
                    <a:pt x="306" y="20"/>
                  </a:lnTo>
                  <a:lnTo>
                    <a:pt x="286" y="27"/>
                  </a:lnTo>
                  <a:lnTo>
                    <a:pt x="267" y="34"/>
                  </a:lnTo>
                  <a:lnTo>
                    <a:pt x="247" y="43"/>
                  </a:lnTo>
                  <a:lnTo>
                    <a:pt x="228" y="53"/>
                  </a:lnTo>
                  <a:lnTo>
                    <a:pt x="210" y="63"/>
                  </a:lnTo>
                  <a:lnTo>
                    <a:pt x="193" y="75"/>
                  </a:lnTo>
                  <a:lnTo>
                    <a:pt x="176" y="87"/>
                  </a:lnTo>
                  <a:lnTo>
                    <a:pt x="159" y="100"/>
                  </a:lnTo>
                  <a:lnTo>
                    <a:pt x="144" y="114"/>
                  </a:lnTo>
                  <a:lnTo>
                    <a:pt x="128" y="127"/>
                  </a:lnTo>
                  <a:lnTo>
                    <a:pt x="114" y="143"/>
                  </a:lnTo>
                  <a:lnTo>
                    <a:pt x="100" y="158"/>
                  </a:lnTo>
                  <a:lnTo>
                    <a:pt x="87" y="176"/>
                  </a:lnTo>
                  <a:lnTo>
                    <a:pt x="75" y="193"/>
                  </a:lnTo>
                  <a:lnTo>
                    <a:pt x="63" y="210"/>
                  </a:lnTo>
                  <a:lnTo>
                    <a:pt x="53" y="228"/>
                  </a:lnTo>
                  <a:lnTo>
                    <a:pt x="43" y="247"/>
                  </a:lnTo>
                  <a:lnTo>
                    <a:pt x="34" y="267"/>
                  </a:lnTo>
                  <a:lnTo>
                    <a:pt x="27" y="286"/>
                  </a:lnTo>
                  <a:lnTo>
                    <a:pt x="21" y="306"/>
                  </a:lnTo>
                  <a:lnTo>
                    <a:pt x="14" y="326"/>
                  </a:lnTo>
                  <a:lnTo>
                    <a:pt x="10" y="348"/>
                  </a:lnTo>
                  <a:lnTo>
                    <a:pt x="6" y="369"/>
                  </a:lnTo>
                  <a:lnTo>
                    <a:pt x="2" y="391"/>
                  </a:lnTo>
                  <a:lnTo>
                    <a:pt x="1" y="413"/>
                  </a:lnTo>
                  <a:lnTo>
                    <a:pt x="0" y="436"/>
                  </a:lnTo>
                  <a:lnTo>
                    <a:pt x="1" y="459"/>
                  </a:lnTo>
                  <a:lnTo>
                    <a:pt x="3" y="483"/>
                  </a:lnTo>
                  <a:lnTo>
                    <a:pt x="7" y="506"/>
                  </a:lnTo>
                  <a:lnTo>
                    <a:pt x="11" y="530"/>
                  </a:lnTo>
                  <a:lnTo>
                    <a:pt x="16" y="552"/>
                  </a:lnTo>
                  <a:lnTo>
                    <a:pt x="24" y="575"/>
                  </a:lnTo>
                  <a:lnTo>
                    <a:pt x="31" y="597"/>
                  </a:lnTo>
                  <a:lnTo>
                    <a:pt x="41" y="618"/>
                  </a:lnTo>
                  <a:lnTo>
                    <a:pt x="52" y="640"/>
                  </a:lnTo>
                  <a:lnTo>
                    <a:pt x="63" y="660"/>
                  </a:lnTo>
                  <a:lnTo>
                    <a:pt x="76" y="679"/>
                  </a:lnTo>
                  <a:lnTo>
                    <a:pt x="89" y="699"/>
                  </a:lnTo>
                  <a:lnTo>
                    <a:pt x="104" y="717"/>
                  </a:lnTo>
                  <a:lnTo>
                    <a:pt x="120" y="735"/>
                  </a:lnTo>
                  <a:lnTo>
                    <a:pt x="137" y="751"/>
                  </a:lnTo>
                  <a:lnTo>
                    <a:pt x="155" y="767"/>
                  </a:lnTo>
                  <a:lnTo>
                    <a:pt x="160" y="770"/>
                  </a:lnTo>
                  <a:lnTo>
                    <a:pt x="165" y="771"/>
                  </a:lnTo>
                  <a:lnTo>
                    <a:pt x="168" y="770"/>
                  </a:lnTo>
                  <a:lnTo>
                    <a:pt x="171" y="769"/>
                  </a:lnTo>
                  <a:lnTo>
                    <a:pt x="174" y="768"/>
                  </a:lnTo>
                  <a:lnTo>
                    <a:pt x="176" y="766"/>
                  </a:lnTo>
                  <a:lnTo>
                    <a:pt x="178" y="763"/>
                  </a:lnTo>
                  <a:lnTo>
                    <a:pt x="179" y="761"/>
                  </a:lnTo>
                  <a:lnTo>
                    <a:pt x="180" y="758"/>
                  </a:lnTo>
                  <a:lnTo>
                    <a:pt x="180" y="754"/>
                  </a:lnTo>
                  <a:lnTo>
                    <a:pt x="179" y="752"/>
                  </a:lnTo>
                  <a:lnTo>
                    <a:pt x="178" y="749"/>
                  </a:lnTo>
                  <a:lnTo>
                    <a:pt x="177" y="747"/>
                  </a:lnTo>
                  <a:lnTo>
                    <a:pt x="175" y="745"/>
                  </a:lnTo>
                  <a:lnTo>
                    <a:pt x="157" y="730"/>
                  </a:lnTo>
                  <a:lnTo>
                    <a:pt x="143" y="714"/>
                  </a:lnTo>
                  <a:lnTo>
                    <a:pt x="128" y="698"/>
                  </a:lnTo>
                  <a:lnTo>
                    <a:pt x="114" y="680"/>
                  </a:lnTo>
                  <a:lnTo>
                    <a:pt x="101" y="662"/>
                  </a:lnTo>
                  <a:lnTo>
                    <a:pt x="89" y="644"/>
                  </a:lnTo>
                  <a:lnTo>
                    <a:pt x="78" y="625"/>
                  </a:lnTo>
                  <a:lnTo>
                    <a:pt x="69" y="606"/>
                  </a:lnTo>
                  <a:lnTo>
                    <a:pt x="59" y="585"/>
                  </a:lnTo>
                  <a:lnTo>
                    <a:pt x="52" y="565"/>
                  </a:lnTo>
                  <a:lnTo>
                    <a:pt x="45" y="545"/>
                  </a:lnTo>
                  <a:lnTo>
                    <a:pt x="40" y="523"/>
                  </a:lnTo>
                  <a:lnTo>
                    <a:pt x="36" y="502"/>
                  </a:lnTo>
                  <a:lnTo>
                    <a:pt x="33" y="479"/>
                  </a:lnTo>
                  <a:lnTo>
                    <a:pt x="31" y="457"/>
                  </a:lnTo>
                  <a:lnTo>
                    <a:pt x="30" y="436"/>
                  </a:lnTo>
                  <a:lnTo>
                    <a:pt x="31" y="414"/>
                  </a:lnTo>
                  <a:lnTo>
                    <a:pt x="32" y="394"/>
                  </a:lnTo>
                  <a:lnTo>
                    <a:pt x="36" y="373"/>
                  </a:lnTo>
                  <a:lnTo>
                    <a:pt x="39" y="353"/>
                  </a:lnTo>
                  <a:lnTo>
                    <a:pt x="43" y="334"/>
                  </a:lnTo>
                  <a:lnTo>
                    <a:pt x="48" y="315"/>
                  </a:lnTo>
                  <a:lnTo>
                    <a:pt x="55" y="296"/>
                  </a:lnTo>
                  <a:lnTo>
                    <a:pt x="62" y="278"/>
                  </a:lnTo>
                  <a:lnTo>
                    <a:pt x="71" y="260"/>
                  </a:lnTo>
                  <a:lnTo>
                    <a:pt x="79" y="242"/>
                  </a:lnTo>
                  <a:lnTo>
                    <a:pt x="89" y="226"/>
                  </a:lnTo>
                  <a:lnTo>
                    <a:pt x="100" y="209"/>
                  </a:lnTo>
                  <a:lnTo>
                    <a:pt x="111" y="193"/>
                  </a:lnTo>
                  <a:lnTo>
                    <a:pt x="123" y="178"/>
                  </a:lnTo>
                  <a:lnTo>
                    <a:pt x="136" y="163"/>
                  </a:lnTo>
                  <a:lnTo>
                    <a:pt x="149" y="149"/>
                  </a:lnTo>
                  <a:lnTo>
                    <a:pt x="163" y="136"/>
                  </a:lnTo>
                  <a:lnTo>
                    <a:pt x="178" y="123"/>
                  </a:lnTo>
                  <a:lnTo>
                    <a:pt x="193" y="111"/>
                  </a:lnTo>
                  <a:lnTo>
                    <a:pt x="209" y="100"/>
                  </a:lnTo>
                  <a:lnTo>
                    <a:pt x="226" y="89"/>
                  </a:lnTo>
                  <a:lnTo>
                    <a:pt x="242" y="79"/>
                  </a:lnTo>
                  <a:lnTo>
                    <a:pt x="260" y="71"/>
                  </a:lnTo>
                  <a:lnTo>
                    <a:pt x="277" y="62"/>
                  </a:lnTo>
                  <a:lnTo>
                    <a:pt x="297" y="55"/>
                  </a:lnTo>
                  <a:lnTo>
                    <a:pt x="315" y="48"/>
                  </a:lnTo>
                  <a:lnTo>
                    <a:pt x="334" y="43"/>
                  </a:lnTo>
                  <a:lnTo>
                    <a:pt x="353" y="39"/>
                  </a:lnTo>
                  <a:lnTo>
                    <a:pt x="374" y="35"/>
                  </a:lnTo>
                  <a:lnTo>
                    <a:pt x="394" y="32"/>
                  </a:lnTo>
                  <a:lnTo>
                    <a:pt x="414" y="31"/>
                  </a:lnTo>
                  <a:lnTo>
                    <a:pt x="436" y="30"/>
                  </a:lnTo>
                  <a:lnTo>
                    <a:pt x="456" y="31"/>
                  </a:lnTo>
                  <a:lnTo>
                    <a:pt x="476" y="32"/>
                  </a:lnTo>
                  <a:lnTo>
                    <a:pt x="497" y="35"/>
                  </a:lnTo>
                  <a:lnTo>
                    <a:pt x="517" y="39"/>
                  </a:lnTo>
                  <a:lnTo>
                    <a:pt x="536" y="43"/>
                  </a:lnTo>
                  <a:lnTo>
                    <a:pt x="555" y="48"/>
                  </a:lnTo>
                  <a:lnTo>
                    <a:pt x="574" y="55"/>
                  </a:lnTo>
                  <a:lnTo>
                    <a:pt x="593" y="62"/>
                  </a:lnTo>
                  <a:lnTo>
                    <a:pt x="610" y="71"/>
                  </a:lnTo>
                  <a:lnTo>
                    <a:pt x="628" y="79"/>
                  </a:lnTo>
                  <a:lnTo>
                    <a:pt x="645" y="89"/>
                  </a:lnTo>
                  <a:lnTo>
                    <a:pt x="661" y="100"/>
                  </a:lnTo>
                  <a:lnTo>
                    <a:pt x="677" y="111"/>
                  </a:lnTo>
                  <a:lnTo>
                    <a:pt x="692" y="123"/>
                  </a:lnTo>
                  <a:lnTo>
                    <a:pt x="707" y="136"/>
                  </a:lnTo>
                  <a:lnTo>
                    <a:pt x="721" y="149"/>
                  </a:lnTo>
                  <a:lnTo>
                    <a:pt x="734" y="163"/>
                  </a:lnTo>
                  <a:lnTo>
                    <a:pt x="747" y="178"/>
                  </a:lnTo>
                  <a:lnTo>
                    <a:pt x="760" y="193"/>
                  </a:lnTo>
                  <a:lnTo>
                    <a:pt x="770" y="209"/>
                  </a:lnTo>
                  <a:lnTo>
                    <a:pt x="781" y="226"/>
                  </a:lnTo>
                  <a:lnTo>
                    <a:pt x="791" y="242"/>
                  </a:lnTo>
                  <a:lnTo>
                    <a:pt x="799" y="260"/>
                  </a:lnTo>
                  <a:lnTo>
                    <a:pt x="808" y="278"/>
                  </a:lnTo>
                  <a:lnTo>
                    <a:pt x="815" y="296"/>
                  </a:lnTo>
                  <a:lnTo>
                    <a:pt x="822" y="315"/>
                  </a:lnTo>
                  <a:lnTo>
                    <a:pt x="827" y="334"/>
                  </a:lnTo>
                  <a:lnTo>
                    <a:pt x="831" y="354"/>
                  </a:lnTo>
                  <a:lnTo>
                    <a:pt x="835" y="373"/>
                  </a:lnTo>
                  <a:lnTo>
                    <a:pt x="838" y="394"/>
                  </a:lnTo>
                  <a:lnTo>
                    <a:pt x="839" y="414"/>
                  </a:lnTo>
                  <a:lnTo>
                    <a:pt x="840" y="436"/>
                  </a:lnTo>
                  <a:lnTo>
                    <a:pt x="839" y="457"/>
                  </a:lnTo>
                  <a:lnTo>
                    <a:pt x="838" y="479"/>
                  </a:lnTo>
                  <a:lnTo>
                    <a:pt x="835" y="502"/>
                  </a:lnTo>
                  <a:lnTo>
                    <a:pt x="830" y="523"/>
                  </a:lnTo>
                  <a:lnTo>
                    <a:pt x="825" y="545"/>
                  </a:lnTo>
                  <a:lnTo>
                    <a:pt x="819" y="565"/>
                  </a:lnTo>
                  <a:lnTo>
                    <a:pt x="811" y="585"/>
                  </a:lnTo>
                  <a:lnTo>
                    <a:pt x="803" y="606"/>
                  </a:lnTo>
                  <a:lnTo>
                    <a:pt x="793" y="625"/>
                  </a:lnTo>
                  <a:lnTo>
                    <a:pt x="782" y="644"/>
                  </a:lnTo>
                  <a:lnTo>
                    <a:pt x="770" y="662"/>
                  </a:lnTo>
                  <a:lnTo>
                    <a:pt x="758" y="680"/>
                  </a:lnTo>
                  <a:lnTo>
                    <a:pt x="744" y="698"/>
                  </a:lnTo>
                  <a:lnTo>
                    <a:pt x="729" y="714"/>
                  </a:lnTo>
                  <a:lnTo>
                    <a:pt x="713" y="730"/>
                  </a:lnTo>
                  <a:lnTo>
                    <a:pt x="697" y="745"/>
                  </a:lnTo>
                  <a:lnTo>
                    <a:pt x="694" y="747"/>
                  </a:lnTo>
                  <a:lnTo>
                    <a:pt x="692" y="749"/>
                  </a:lnTo>
                  <a:lnTo>
                    <a:pt x="691" y="752"/>
                  </a:lnTo>
                  <a:lnTo>
                    <a:pt x="691" y="754"/>
                  </a:lnTo>
                  <a:lnTo>
                    <a:pt x="691" y="758"/>
                  </a:lnTo>
                  <a:lnTo>
                    <a:pt x="691" y="761"/>
                  </a:lnTo>
                  <a:lnTo>
                    <a:pt x="692" y="763"/>
                  </a:lnTo>
                  <a:lnTo>
                    <a:pt x="694" y="765"/>
                  </a:lnTo>
                  <a:lnTo>
                    <a:pt x="697" y="767"/>
                  </a:lnTo>
                  <a:lnTo>
                    <a:pt x="699" y="769"/>
                  </a:lnTo>
                  <a:lnTo>
                    <a:pt x="702" y="770"/>
                  </a:lnTo>
                  <a:lnTo>
                    <a:pt x="704" y="770"/>
                  </a:lnTo>
                  <a:lnTo>
                    <a:pt x="707" y="770"/>
                  </a:lnTo>
                  <a:lnTo>
                    <a:pt x="711" y="770"/>
                  </a:lnTo>
                  <a:lnTo>
                    <a:pt x="713" y="769"/>
                  </a:lnTo>
                  <a:lnTo>
                    <a:pt x="716" y="767"/>
                  </a:lnTo>
                  <a:lnTo>
                    <a:pt x="733" y="751"/>
                  </a:lnTo>
                  <a:lnTo>
                    <a:pt x="750" y="734"/>
                  </a:lnTo>
                  <a:lnTo>
                    <a:pt x="766" y="717"/>
                  </a:lnTo>
                  <a:lnTo>
                    <a:pt x="781" y="699"/>
                  </a:lnTo>
                  <a:lnTo>
                    <a:pt x="795" y="679"/>
                  </a:lnTo>
                  <a:lnTo>
                    <a:pt x="808" y="659"/>
                  </a:lnTo>
                  <a:lnTo>
                    <a:pt x="819" y="639"/>
                  </a:lnTo>
                  <a:lnTo>
                    <a:pt x="829" y="618"/>
                  </a:lnTo>
                  <a:lnTo>
                    <a:pt x="839" y="597"/>
                  </a:lnTo>
                  <a:lnTo>
                    <a:pt x="846" y="575"/>
                  </a:lnTo>
                  <a:lnTo>
                    <a:pt x="854" y="552"/>
                  </a:lnTo>
                  <a:lnTo>
                    <a:pt x="859" y="530"/>
                  </a:lnTo>
                  <a:lnTo>
                    <a:pt x="863" y="506"/>
                  </a:lnTo>
                  <a:lnTo>
                    <a:pt x="867" y="483"/>
                  </a:lnTo>
                  <a:lnTo>
                    <a:pt x="869" y="459"/>
                  </a:lnTo>
                  <a:lnTo>
                    <a:pt x="870" y="436"/>
                  </a:lnTo>
                  <a:lnTo>
                    <a:pt x="869" y="413"/>
                  </a:lnTo>
                  <a:lnTo>
                    <a:pt x="868" y="391"/>
                  </a:lnTo>
                  <a:lnTo>
                    <a:pt x="865" y="369"/>
                  </a:lnTo>
                  <a:lnTo>
                    <a:pt x="861" y="348"/>
                  </a:lnTo>
                  <a:lnTo>
                    <a:pt x="856" y="326"/>
                  </a:lnTo>
                  <a:lnTo>
                    <a:pt x="851" y="306"/>
                  </a:lnTo>
                  <a:lnTo>
                    <a:pt x="843" y="286"/>
                  </a:lnTo>
                  <a:lnTo>
                    <a:pt x="836" y="267"/>
                  </a:lnTo>
                  <a:lnTo>
                    <a:pt x="827" y="247"/>
                  </a:lnTo>
                  <a:lnTo>
                    <a:pt x="817" y="228"/>
                  </a:lnTo>
                  <a:lnTo>
                    <a:pt x="807" y="210"/>
                  </a:lnTo>
                  <a:lnTo>
                    <a:pt x="795" y="193"/>
                  </a:lnTo>
                  <a:lnTo>
                    <a:pt x="783" y="176"/>
                  </a:lnTo>
                  <a:lnTo>
                    <a:pt x="770" y="158"/>
                  </a:lnTo>
                  <a:lnTo>
                    <a:pt x="757" y="143"/>
                  </a:lnTo>
                  <a:lnTo>
                    <a:pt x="743" y="127"/>
                  </a:lnTo>
                  <a:lnTo>
                    <a:pt x="728" y="114"/>
                  </a:lnTo>
                  <a:lnTo>
                    <a:pt x="712" y="100"/>
                  </a:lnTo>
                  <a:lnTo>
                    <a:pt x="694" y="87"/>
                  </a:lnTo>
                  <a:lnTo>
                    <a:pt x="678" y="75"/>
                  </a:lnTo>
                  <a:lnTo>
                    <a:pt x="660" y="63"/>
                  </a:lnTo>
                  <a:lnTo>
                    <a:pt x="642" y="53"/>
                  </a:lnTo>
                  <a:lnTo>
                    <a:pt x="624" y="43"/>
                  </a:lnTo>
                  <a:lnTo>
                    <a:pt x="605" y="34"/>
                  </a:lnTo>
                  <a:lnTo>
                    <a:pt x="584" y="27"/>
                  </a:lnTo>
                  <a:lnTo>
                    <a:pt x="564" y="20"/>
                  </a:lnTo>
                  <a:lnTo>
                    <a:pt x="544" y="14"/>
                  </a:lnTo>
                  <a:lnTo>
                    <a:pt x="522" y="10"/>
                  </a:lnTo>
                  <a:lnTo>
                    <a:pt x="501" y="5"/>
                  </a:lnTo>
                  <a:lnTo>
                    <a:pt x="479" y="2"/>
                  </a:lnTo>
                  <a:lnTo>
                    <a:pt x="457" y="1"/>
                  </a:lnTo>
                  <a:lnTo>
                    <a:pt x="43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16" name="Google Shape;1016;p41"/>
            <p:cNvSpPr/>
            <p:nvPr/>
          </p:nvSpPr>
          <p:spPr>
            <a:xfrm>
              <a:off x="4941888" y="4238625"/>
              <a:ext cx="180975" cy="144463"/>
            </a:xfrm>
            <a:custGeom>
              <a:rect b="b" l="l" r="r" t="t"/>
              <a:pathLst>
                <a:path extrusionOk="0" h="451" w="570">
                  <a:moveTo>
                    <a:pt x="286" y="0"/>
                  </a:moveTo>
                  <a:lnTo>
                    <a:pt x="271" y="1"/>
                  </a:lnTo>
                  <a:lnTo>
                    <a:pt x="256" y="2"/>
                  </a:lnTo>
                  <a:lnTo>
                    <a:pt x="242" y="4"/>
                  </a:lnTo>
                  <a:lnTo>
                    <a:pt x="228" y="6"/>
                  </a:lnTo>
                  <a:lnTo>
                    <a:pt x="214" y="10"/>
                  </a:lnTo>
                  <a:lnTo>
                    <a:pt x="200" y="13"/>
                  </a:lnTo>
                  <a:lnTo>
                    <a:pt x="187" y="18"/>
                  </a:lnTo>
                  <a:lnTo>
                    <a:pt x="174" y="22"/>
                  </a:lnTo>
                  <a:lnTo>
                    <a:pt x="162" y="29"/>
                  </a:lnTo>
                  <a:lnTo>
                    <a:pt x="150" y="35"/>
                  </a:lnTo>
                  <a:lnTo>
                    <a:pt x="138" y="42"/>
                  </a:lnTo>
                  <a:lnTo>
                    <a:pt x="126" y="49"/>
                  </a:lnTo>
                  <a:lnTo>
                    <a:pt x="114" y="57"/>
                  </a:lnTo>
                  <a:lnTo>
                    <a:pt x="104" y="65"/>
                  </a:lnTo>
                  <a:lnTo>
                    <a:pt x="94" y="75"/>
                  </a:lnTo>
                  <a:lnTo>
                    <a:pt x="83" y="84"/>
                  </a:lnTo>
                  <a:lnTo>
                    <a:pt x="75" y="94"/>
                  </a:lnTo>
                  <a:lnTo>
                    <a:pt x="65" y="104"/>
                  </a:lnTo>
                  <a:lnTo>
                    <a:pt x="57" y="114"/>
                  </a:lnTo>
                  <a:lnTo>
                    <a:pt x="49" y="126"/>
                  </a:lnTo>
                  <a:lnTo>
                    <a:pt x="42" y="138"/>
                  </a:lnTo>
                  <a:lnTo>
                    <a:pt x="35" y="150"/>
                  </a:lnTo>
                  <a:lnTo>
                    <a:pt x="29" y="161"/>
                  </a:lnTo>
                  <a:lnTo>
                    <a:pt x="22" y="174"/>
                  </a:lnTo>
                  <a:lnTo>
                    <a:pt x="18" y="187"/>
                  </a:lnTo>
                  <a:lnTo>
                    <a:pt x="13" y="201"/>
                  </a:lnTo>
                  <a:lnTo>
                    <a:pt x="10" y="214"/>
                  </a:lnTo>
                  <a:lnTo>
                    <a:pt x="6" y="228"/>
                  </a:lnTo>
                  <a:lnTo>
                    <a:pt x="3" y="242"/>
                  </a:lnTo>
                  <a:lnTo>
                    <a:pt x="2" y="256"/>
                  </a:lnTo>
                  <a:lnTo>
                    <a:pt x="1" y="271"/>
                  </a:lnTo>
                  <a:lnTo>
                    <a:pt x="0" y="286"/>
                  </a:lnTo>
                  <a:lnTo>
                    <a:pt x="1" y="307"/>
                  </a:lnTo>
                  <a:lnTo>
                    <a:pt x="3" y="327"/>
                  </a:lnTo>
                  <a:lnTo>
                    <a:pt x="7" y="349"/>
                  </a:lnTo>
                  <a:lnTo>
                    <a:pt x="13" y="369"/>
                  </a:lnTo>
                  <a:lnTo>
                    <a:pt x="19" y="388"/>
                  </a:lnTo>
                  <a:lnTo>
                    <a:pt x="28" y="407"/>
                  </a:lnTo>
                  <a:lnTo>
                    <a:pt x="37" y="427"/>
                  </a:lnTo>
                  <a:lnTo>
                    <a:pt x="49" y="444"/>
                  </a:lnTo>
                  <a:lnTo>
                    <a:pt x="51" y="447"/>
                  </a:lnTo>
                  <a:lnTo>
                    <a:pt x="55" y="449"/>
                  </a:lnTo>
                  <a:lnTo>
                    <a:pt x="58" y="450"/>
                  </a:lnTo>
                  <a:lnTo>
                    <a:pt x="61" y="451"/>
                  </a:lnTo>
                  <a:lnTo>
                    <a:pt x="66" y="450"/>
                  </a:lnTo>
                  <a:lnTo>
                    <a:pt x="70" y="448"/>
                  </a:lnTo>
                  <a:lnTo>
                    <a:pt x="72" y="446"/>
                  </a:lnTo>
                  <a:lnTo>
                    <a:pt x="74" y="444"/>
                  </a:lnTo>
                  <a:lnTo>
                    <a:pt x="75" y="442"/>
                  </a:lnTo>
                  <a:lnTo>
                    <a:pt x="76" y="438"/>
                  </a:lnTo>
                  <a:lnTo>
                    <a:pt x="76" y="436"/>
                  </a:lnTo>
                  <a:lnTo>
                    <a:pt x="76" y="433"/>
                  </a:lnTo>
                  <a:lnTo>
                    <a:pt x="75" y="430"/>
                  </a:lnTo>
                  <a:lnTo>
                    <a:pt x="74" y="428"/>
                  </a:lnTo>
                  <a:lnTo>
                    <a:pt x="64" y="412"/>
                  </a:lnTo>
                  <a:lnTo>
                    <a:pt x="55" y="395"/>
                  </a:lnTo>
                  <a:lnTo>
                    <a:pt x="48" y="378"/>
                  </a:lnTo>
                  <a:lnTo>
                    <a:pt x="42" y="359"/>
                  </a:lnTo>
                  <a:lnTo>
                    <a:pt x="36" y="341"/>
                  </a:lnTo>
                  <a:lnTo>
                    <a:pt x="33" y="323"/>
                  </a:lnTo>
                  <a:lnTo>
                    <a:pt x="31" y="304"/>
                  </a:lnTo>
                  <a:lnTo>
                    <a:pt x="30" y="286"/>
                  </a:lnTo>
                  <a:lnTo>
                    <a:pt x="31" y="272"/>
                  </a:lnTo>
                  <a:lnTo>
                    <a:pt x="32" y="259"/>
                  </a:lnTo>
                  <a:lnTo>
                    <a:pt x="33" y="246"/>
                  </a:lnTo>
                  <a:lnTo>
                    <a:pt x="35" y="234"/>
                  </a:lnTo>
                  <a:lnTo>
                    <a:pt x="39" y="221"/>
                  </a:lnTo>
                  <a:lnTo>
                    <a:pt x="42" y="210"/>
                  </a:lnTo>
                  <a:lnTo>
                    <a:pt x="46" y="198"/>
                  </a:lnTo>
                  <a:lnTo>
                    <a:pt x="50" y="186"/>
                  </a:lnTo>
                  <a:lnTo>
                    <a:pt x="56" y="174"/>
                  </a:lnTo>
                  <a:lnTo>
                    <a:pt x="61" y="164"/>
                  </a:lnTo>
                  <a:lnTo>
                    <a:pt x="67" y="153"/>
                  </a:lnTo>
                  <a:lnTo>
                    <a:pt x="74" y="143"/>
                  </a:lnTo>
                  <a:lnTo>
                    <a:pt x="81" y="133"/>
                  </a:lnTo>
                  <a:lnTo>
                    <a:pt x="89" y="123"/>
                  </a:lnTo>
                  <a:lnTo>
                    <a:pt x="96" y="114"/>
                  </a:lnTo>
                  <a:lnTo>
                    <a:pt x="105" y="105"/>
                  </a:lnTo>
                  <a:lnTo>
                    <a:pt x="114" y="96"/>
                  </a:lnTo>
                  <a:lnTo>
                    <a:pt x="123" y="89"/>
                  </a:lnTo>
                  <a:lnTo>
                    <a:pt x="133" y="81"/>
                  </a:lnTo>
                  <a:lnTo>
                    <a:pt x="142" y="74"/>
                  </a:lnTo>
                  <a:lnTo>
                    <a:pt x="153" y="67"/>
                  </a:lnTo>
                  <a:lnTo>
                    <a:pt x="164" y="61"/>
                  </a:lnTo>
                  <a:lnTo>
                    <a:pt x="174" y="56"/>
                  </a:lnTo>
                  <a:lnTo>
                    <a:pt x="186" y="50"/>
                  </a:lnTo>
                  <a:lnTo>
                    <a:pt x="198" y="46"/>
                  </a:lnTo>
                  <a:lnTo>
                    <a:pt x="210" y="42"/>
                  </a:lnTo>
                  <a:lnTo>
                    <a:pt x="221" y="38"/>
                  </a:lnTo>
                  <a:lnTo>
                    <a:pt x="234" y="35"/>
                  </a:lnTo>
                  <a:lnTo>
                    <a:pt x="246" y="33"/>
                  </a:lnTo>
                  <a:lnTo>
                    <a:pt x="259" y="32"/>
                  </a:lnTo>
                  <a:lnTo>
                    <a:pt x="272" y="31"/>
                  </a:lnTo>
                  <a:lnTo>
                    <a:pt x="286" y="30"/>
                  </a:lnTo>
                  <a:lnTo>
                    <a:pt x="298" y="31"/>
                  </a:lnTo>
                  <a:lnTo>
                    <a:pt x="311" y="32"/>
                  </a:lnTo>
                  <a:lnTo>
                    <a:pt x="324" y="33"/>
                  </a:lnTo>
                  <a:lnTo>
                    <a:pt x="336" y="35"/>
                  </a:lnTo>
                  <a:lnTo>
                    <a:pt x="349" y="38"/>
                  </a:lnTo>
                  <a:lnTo>
                    <a:pt x="360" y="42"/>
                  </a:lnTo>
                  <a:lnTo>
                    <a:pt x="372" y="46"/>
                  </a:lnTo>
                  <a:lnTo>
                    <a:pt x="384" y="50"/>
                  </a:lnTo>
                  <a:lnTo>
                    <a:pt x="396" y="56"/>
                  </a:lnTo>
                  <a:lnTo>
                    <a:pt x="406" y="61"/>
                  </a:lnTo>
                  <a:lnTo>
                    <a:pt x="417" y="67"/>
                  </a:lnTo>
                  <a:lnTo>
                    <a:pt x="428" y="74"/>
                  </a:lnTo>
                  <a:lnTo>
                    <a:pt x="438" y="81"/>
                  </a:lnTo>
                  <a:lnTo>
                    <a:pt x="447" y="89"/>
                  </a:lnTo>
                  <a:lnTo>
                    <a:pt x="457" y="96"/>
                  </a:lnTo>
                  <a:lnTo>
                    <a:pt x="465" y="105"/>
                  </a:lnTo>
                  <a:lnTo>
                    <a:pt x="474" y="114"/>
                  </a:lnTo>
                  <a:lnTo>
                    <a:pt x="481" y="123"/>
                  </a:lnTo>
                  <a:lnTo>
                    <a:pt x="489" y="133"/>
                  </a:lnTo>
                  <a:lnTo>
                    <a:pt x="496" y="143"/>
                  </a:lnTo>
                  <a:lnTo>
                    <a:pt x="503" y="153"/>
                  </a:lnTo>
                  <a:lnTo>
                    <a:pt x="509" y="164"/>
                  </a:lnTo>
                  <a:lnTo>
                    <a:pt x="515" y="174"/>
                  </a:lnTo>
                  <a:lnTo>
                    <a:pt x="520" y="186"/>
                  </a:lnTo>
                  <a:lnTo>
                    <a:pt x="524" y="198"/>
                  </a:lnTo>
                  <a:lnTo>
                    <a:pt x="528" y="210"/>
                  </a:lnTo>
                  <a:lnTo>
                    <a:pt x="532" y="221"/>
                  </a:lnTo>
                  <a:lnTo>
                    <a:pt x="535" y="234"/>
                  </a:lnTo>
                  <a:lnTo>
                    <a:pt x="537" y="246"/>
                  </a:lnTo>
                  <a:lnTo>
                    <a:pt x="538" y="259"/>
                  </a:lnTo>
                  <a:lnTo>
                    <a:pt x="539" y="272"/>
                  </a:lnTo>
                  <a:lnTo>
                    <a:pt x="540" y="286"/>
                  </a:lnTo>
                  <a:lnTo>
                    <a:pt x="539" y="304"/>
                  </a:lnTo>
                  <a:lnTo>
                    <a:pt x="537" y="323"/>
                  </a:lnTo>
                  <a:lnTo>
                    <a:pt x="534" y="341"/>
                  </a:lnTo>
                  <a:lnTo>
                    <a:pt x="528" y="359"/>
                  </a:lnTo>
                  <a:lnTo>
                    <a:pt x="523" y="378"/>
                  </a:lnTo>
                  <a:lnTo>
                    <a:pt x="516" y="395"/>
                  </a:lnTo>
                  <a:lnTo>
                    <a:pt x="507" y="411"/>
                  </a:lnTo>
                  <a:lnTo>
                    <a:pt x="496" y="427"/>
                  </a:lnTo>
                  <a:lnTo>
                    <a:pt x="495" y="430"/>
                  </a:lnTo>
                  <a:lnTo>
                    <a:pt x="494" y="432"/>
                  </a:lnTo>
                  <a:lnTo>
                    <a:pt x="494" y="435"/>
                  </a:lnTo>
                  <a:lnTo>
                    <a:pt x="494" y="438"/>
                  </a:lnTo>
                  <a:lnTo>
                    <a:pt x="495" y="441"/>
                  </a:lnTo>
                  <a:lnTo>
                    <a:pt x="496" y="444"/>
                  </a:lnTo>
                  <a:lnTo>
                    <a:pt x="498" y="446"/>
                  </a:lnTo>
                  <a:lnTo>
                    <a:pt x="501" y="448"/>
                  </a:lnTo>
                  <a:lnTo>
                    <a:pt x="504" y="449"/>
                  </a:lnTo>
                  <a:lnTo>
                    <a:pt x="506" y="450"/>
                  </a:lnTo>
                  <a:lnTo>
                    <a:pt x="509" y="450"/>
                  </a:lnTo>
                  <a:lnTo>
                    <a:pt x="512" y="450"/>
                  </a:lnTo>
                  <a:lnTo>
                    <a:pt x="515" y="449"/>
                  </a:lnTo>
                  <a:lnTo>
                    <a:pt x="518" y="448"/>
                  </a:lnTo>
                  <a:lnTo>
                    <a:pt x="520" y="446"/>
                  </a:lnTo>
                  <a:lnTo>
                    <a:pt x="522" y="444"/>
                  </a:lnTo>
                  <a:lnTo>
                    <a:pt x="533" y="426"/>
                  </a:lnTo>
                  <a:lnTo>
                    <a:pt x="542" y="407"/>
                  </a:lnTo>
                  <a:lnTo>
                    <a:pt x="551" y="388"/>
                  </a:lnTo>
                  <a:lnTo>
                    <a:pt x="557" y="368"/>
                  </a:lnTo>
                  <a:lnTo>
                    <a:pt x="563" y="348"/>
                  </a:lnTo>
                  <a:lnTo>
                    <a:pt x="567" y="327"/>
                  </a:lnTo>
                  <a:lnTo>
                    <a:pt x="569" y="306"/>
                  </a:lnTo>
                  <a:lnTo>
                    <a:pt x="570" y="286"/>
                  </a:lnTo>
                  <a:lnTo>
                    <a:pt x="569" y="271"/>
                  </a:lnTo>
                  <a:lnTo>
                    <a:pt x="568" y="256"/>
                  </a:lnTo>
                  <a:lnTo>
                    <a:pt x="567" y="242"/>
                  </a:lnTo>
                  <a:lnTo>
                    <a:pt x="564" y="228"/>
                  </a:lnTo>
                  <a:lnTo>
                    <a:pt x="561" y="214"/>
                  </a:lnTo>
                  <a:lnTo>
                    <a:pt x="557" y="201"/>
                  </a:lnTo>
                  <a:lnTo>
                    <a:pt x="553" y="187"/>
                  </a:lnTo>
                  <a:lnTo>
                    <a:pt x="548" y="174"/>
                  </a:lnTo>
                  <a:lnTo>
                    <a:pt x="541" y="161"/>
                  </a:lnTo>
                  <a:lnTo>
                    <a:pt x="536" y="150"/>
                  </a:lnTo>
                  <a:lnTo>
                    <a:pt x="528" y="138"/>
                  </a:lnTo>
                  <a:lnTo>
                    <a:pt x="521" y="126"/>
                  </a:lnTo>
                  <a:lnTo>
                    <a:pt x="513" y="114"/>
                  </a:lnTo>
                  <a:lnTo>
                    <a:pt x="505" y="104"/>
                  </a:lnTo>
                  <a:lnTo>
                    <a:pt x="496" y="94"/>
                  </a:lnTo>
                  <a:lnTo>
                    <a:pt x="487" y="83"/>
                  </a:lnTo>
                  <a:lnTo>
                    <a:pt x="476" y="75"/>
                  </a:lnTo>
                  <a:lnTo>
                    <a:pt x="466" y="65"/>
                  </a:lnTo>
                  <a:lnTo>
                    <a:pt x="456" y="57"/>
                  </a:lnTo>
                  <a:lnTo>
                    <a:pt x="444" y="49"/>
                  </a:lnTo>
                  <a:lnTo>
                    <a:pt x="433" y="42"/>
                  </a:lnTo>
                  <a:lnTo>
                    <a:pt x="420" y="35"/>
                  </a:lnTo>
                  <a:lnTo>
                    <a:pt x="409" y="29"/>
                  </a:lnTo>
                  <a:lnTo>
                    <a:pt x="396" y="22"/>
                  </a:lnTo>
                  <a:lnTo>
                    <a:pt x="383" y="18"/>
                  </a:lnTo>
                  <a:lnTo>
                    <a:pt x="370" y="13"/>
                  </a:lnTo>
                  <a:lnTo>
                    <a:pt x="356" y="10"/>
                  </a:lnTo>
                  <a:lnTo>
                    <a:pt x="342" y="6"/>
                  </a:lnTo>
                  <a:lnTo>
                    <a:pt x="328" y="4"/>
                  </a:lnTo>
                  <a:lnTo>
                    <a:pt x="314" y="2"/>
                  </a:lnTo>
                  <a:lnTo>
                    <a:pt x="300" y="1"/>
                  </a:lnTo>
                  <a:lnTo>
                    <a:pt x="28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17" name="Google Shape;1017;p41"/>
            <p:cNvSpPr/>
            <p:nvPr/>
          </p:nvSpPr>
          <p:spPr>
            <a:xfrm>
              <a:off x="4989513" y="4287838"/>
              <a:ext cx="85725" cy="55563"/>
            </a:xfrm>
            <a:custGeom>
              <a:rect b="b" l="l" r="r" t="t"/>
              <a:pathLst>
                <a:path extrusionOk="0" h="179" w="270">
                  <a:moveTo>
                    <a:pt x="247" y="178"/>
                  </a:moveTo>
                  <a:lnTo>
                    <a:pt x="249" y="179"/>
                  </a:lnTo>
                  <a:lnTo>
                    <a:pt x="251" y="179"/>
                  </a:lnTo>
                  <a:lnTo>
                    <a:pt x="256" y="178"/>
                  </a:lnTo>
                  <a:lnTo>
                    <a:pt x="261" y="176"/>
                  </a:lnTo>
                  <a:lnTo>
                    <a:pt x="264" y="173"/>
                  </a:lnTo>
                  <a:lnTo>
                    <a:pt x="266" y="168"/>
                  </a:lnTo>
                  <a:lnTo>
                    <a:pt x="267" y="160"/>
                  </a:lnTo>
                  <a:lnTo>
                    <a:pt x="269" y="152"/>
                  </a:lnTo>
                  <a:lnTo>
                    <a:pt x="269" y="143"/>
                  </a:lnTo>
                  <a:lnTo>
                    <a:pt x="270" y="135"/>
                  </a:lnTo>
                  <a:lnTo>
                    <a:pt x="269" y="121"/>
                  </a:lnTo>
                  <a:lnTo>
                    <a:pt x="267" y="107"/>
                  </a:lnTo>
                  <a:lnTo>
                    <a:pt x="264" y="94"/>
                  </a:lnTo>
                  <a:lnTo>
                    <a:pt x="260" y="82"/>
                  </a:lnTo>
                  <a:lnTo>
                    <a:pt x="253" y="70"/>
                  </a:lnTo>
                  <a:lnTo>
                    <a:pt x="247" y="59"/>
                  </a:lnTo>
                  <a:lnTo>
                    <a:pt x="239" y="49"/>
                  </a:lnTo>
                  <a:lnTo>
                    <a:pt x="231" y="39"/>
                  </a:lnTo>
                  <a:lnTo>
                    <a:pt x="221" y="30"/>
                  </a:lnTo>
                  <a:lnTo>
                    <a:pt x="210" y="22"/>
                  </a:lnTo>
                  <a:lnTo>
                    <a:pt x="200" y="16"/>
                  </a:lnTo>
                  <a:lnTo>
                    <a:pt x="188" y="9"/>
                  </a:lnTo>
                  <a:lnTo>
                    <a:pt x="175" y="5"/>
                  </a:lnTo>
                  <a:lnTo>
                    <a:pt x="162" y="2"/>
                  </a:lnTo>
                  <a:lnTo>
                    <a:pt x="148" y="0"/>
                  </a:lnTo>
                  <a:lnTo>
                    <a:pt x="136" y="0"/>
                  </a:lnTo>
                  <a:lnTo>
                    <a:pt x="122" y="0"/>
                  </a:lnTo>
                  <a:lnTo>
                    <a:pt x="108" y="2"/>
                  </a:lnTo>
                  <a:lnTo>
                    <a:pt x="95" y="5"/>
                  </a:lnTo>
                  <a:lnTo>
                    <a:pt x="83" y="9"/>
                  </a:lnTo>
                  <a:lnTo>
                    <a:pt x="71" y="16"/>
                  </a:lnTo>
                  <a:lnTo>
                    <a:pt x="60" y="22"/>
                  </a:lnTo>
                  <a:lnTo>
                    <a:pt x="49" y="30"/>
                  </a:lnTo>
                  <a:lnTo>
                    <a:pt x="39" y="39"/>
                  </a:lnTo>
                  <a:lnTo>
                    <a:pt x="31" y="49"/>
                  </a:lnTo>
                  <a:lnTo>
                    <a:pt x="23" y="59"/>
                  </a:lnTo>
                  <a:lnTo>
                    <a:pt x="17" y="70"/>
                  </a:lnTo>
                  <a:lnTo>
                    <a:pt x="10" y="82"/>
                  </a:lnTo>
                  <a:lnTo>
                    <a:pt x="6" y="94"/>
                  </a:lnTo>
                  <a:lnTo>
                    <a:pt x="3" y="107"/>
                  </a:lnTo>
                  <a:lnTo>
                    <a:pt x="1" y="121"/>
                  </a:lnTo>
                  <a:lnTo>
                    <a:pt x="0" y="135"/>
                  </a:lnTo>
                  <a:lnTo>
                    <a:pt x="1" y="151"/>
                  </a:lnTo>
                  <a:lnTo>
                    <a:pt x="4" y="167"/>
                  </a:lnTo>
                  <a:lnTo>
                    <a:pt x="5" y="169"/>
                  </a:lnTo>
                  <a:lnTo>
                    <a:pt x="6" y="172"/>
                  </a:lnTo>
                  <a:lnTo>
                    <a:pt x="8" y="174"/>
                  </a:lnTo>
                  <a:lnTo>
                    <a:pt x="10" y="175"/>
                  </a:lnTo>
                  <a:lnTo>
                    <a:pt x="14" y="176"/>
                  </a:lnTo>
                  <a:lnTo>
                    <a:pt x="16" y="177"/>
                  </a:lnTo>
                  <a:lnTo>
                    <a:pt x="19" y="177"/>
                  </a:lnTo>
                  <a:lnTo>
                    <a:pt x="22" y="177"/>
                  </a:lnTo>
                  <a:lnTo>
                    <a:pt x="25" y="176"/>
                  </a:lnTo>
                  <a:lnTo>
                    <a:pt x="28" y="174"/>
                  </a:lnTo>
                  <a:lnTo>
                    <a:pt x="30" y="173"/>
                  </a:lnTo>
                  <a:lnTo>
                    <a:pt x="32" y="171"/>
                  </a:lnTo>
                  <a:lnTo>
                    <a:pt x="33" y="168"/>
                  </a:lnTo>
                  <a:lnTo>
                    <a:pt x="34" y="164"/>
                  </a:lnTo>
                  <a:lnTo>
                    <a:pt x="34" y="162"/>
                  </a:lnTo>
                  <a:lnTo>
                    <a:pt x="33" y="159"/>
                  </a:lnTo>
                  <a:lnTo>
                    <a:pt x="31" y="146"/>
                  </a:lnTo>
                  <a:lnTo>
                    <a:pt x="30" y="135"/>
                  </a:lnTo>
                  <a:lnTo>
                    <a:pt x="31" y="124"/>
                  </a:lnTo>
                  <a:lnTo>
                    <a:pt x="32" y="113"/>
                  </a:lnTo>
                  <a:lnTo>
                    <a:pt x="35" y="104"/>
                  </a:lnTo>
                  <a:lnTo>
                    <a:pt x="38" y="93"/>
                  </a:lnTo>
                  <a:lnTo>
                    <a:pt x="43" y="84"/>
                  </a:lnTo>
                  <a:lnTo>
                    <a:pt x="48" y="76"/>
                  </a:lnTo>
                  <a:lnTo>
                    <a:pt x="54" y="67"/>
                  </a:lnTo>
                  <a:lnTo>
                    <a:pt x="61" y="60"/>
                  </a:lnTo>
                  <a:lnTo>
                    <a:pt x="68" y="53"/>
                  </a:lnTo>
                  <a:lnTo>
                    <a:pt x="77" y="47"/>
                  </a:lnTo>
                  <a:lnTo>
                    <a:pt x="85" y="41"/>
                  </a:lnTo>
                  <a:lnTo>
                    <a:pt x="94" y="37"/>
                  </a:lnTo>
                  <a:lnTo>
                    <a:pt x="104" y="34"/>
                  </a:lnTo>
                  <a:lnTo>
                    <a:pt x="114" y="32"/>
                  </a:lnTo>
                  <a:lnTo>
                    <a:pt x="125" y="30"/>
                  </a:lnTo>
                  <a:lnTo>
                    <a:pt x="136" y="30"/>
                  </a:lnTo>
                  <a:lnTo>
                    <a:pt x="146" y="30"/>
                  </a:lnTo>
                  <a:lnTo>
                    <a:pt x="156" y="32"/>
                  </a:lnTo>
                  <a:lnTo>
                    <a:pt x="167" y="34"/>
                  </a:lnTo>
                  <a:lnTo>
                    <a:pt x="176" y="37"/>
                  </a:lnTo>
                  <a:lnTo>
                    <a:pt x="185" y="41"/>
                  </a:lnTo>
                  <a:lnTo>
                    <a:pt x="193" y="47"/>
                  </a:lnTo>
                  <a:lnTo>
                    <a:pt x="202" y="53"/>
                  </a:lnTo>
                  <a:lnTo>
                    <a:pt x="209" y="60"/>
                  </a:lnTo>
                  <a:lnTo>
                    <a:pt x="216" y="67"/>
                  </a:lnTo>
                  <a:lnTo>
                    <a:pt x="222" y="76"/>
                  </a:lnTo>
                  <a:lnTo>
                    <a:pt x="228" y="84"/>
                  </a:lnTo>
                  <a:lnTo>
                    <a:pt x="232" y="94"/>
                  </a:lnTo>
                  <a:lnTo>
                    <a:pt x="235" y="104"/>
                  </a:lnTo>
                  <a:lnTo>
                    <a:pt x="238" y="113"/>
                  </a:lnTo>
                  <a:lnTo>
                    <a:pt x="239" y="124"/>
                  </a:lnTo>
                  <a:lnTo>
                    <a:pt x="240" y="135"/>
                  </a:lnTo>
                  <a:lnTo>
                    <a:pt x="239" y="147"/>
                  </a:lnTo>
                  <a:lnTo>
                    <a:pt x="236" y="160"/>
                  </a:lnTo>
                  <a:lnTo>
                    <a:pt x="236" y="163"/>
                  </a:lnTo>
                  <a:lnTo>
                    <a:pt x="236" y="167"/>
                  </a:lnTo>
                  <a:lnTo>
                    <a:pt x="237" y="170"/>
                  </a:lnTo>
                  <a:lnTo>
                    <a:pt x="238" y="172"/>
                  </a:lnTo>
                  <a:lnTo>
                    <a:pt x="240" y="174"/>
                  </a:lnTo>
                  <a:lnTo>
                    <a:pt x="243" y="176"/>
                  </a:lnTo>
                  <a:lnTo>
                    <a:pt x="245" y="178"/>
                  </a:lnTo>
                  <a:lnTo>
                    <a:pt x="247" y="17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grpSp>
        <p:nvGrpSpPr>
          <p:cNvPr id="1018" name="Google Shape;1018;p41"/>
          <p:cNvGrpSpPr/>
          <p:nvPr/>
        </p:nvGrpSpPr>
        <p:grpSpPr>
          <a:xfrm>
            <a:off x="8229601" y="4210178"/>
            <a:ext cx="403891" cy="417820"/>
            <a:chOff x="4894263" y="4191000"/>
            <a:chExt cx="276225" cy="285751"/>
          </a:xfrm>
        </p:grpSpPr>
        <p:sp>
          <p:nvSpPr>
            <p:cNvPr id="1019" name="Google Shape;1019;p41"/>
            <p:cNvSpPr/>
            <p:nvPr/>
          </p:nvSpPr>
          <p:spPr>
            <a:xfrm>
              <a:off x="4965700" y="4325938"/>
              <a:ext cx="133350" cy="150813"/>
            </a:xfrm>
            <a:custGeom>
              <a:rect b="b" l="l" r="r" t="t"/>
              <a:pathLst>
                <a:path extrusionOk="0" h="479" w="420">
                  <a:moveTo>
                    <a:pt x="239" y="347"/>
                  </a:moveTo>
                  <a:lnTo>
                    <a:pt x="307" y="307"/>
                  </a:lnTo>
                  <a:lnTo>
                    <a:pt x="367" y="423"/>
                  </a:lnTo>
                  <a:lnTo>
                    <a:pt x="239" y="347"/>
                  </a:lnTo>
                  <a:close/>
                  <a:moveTo>
                    <a:pt x="211" y="364"/>
                  </a:moveTo>
                  <a:lnTo>
                    <a:pt x="351" y="449"/>
                  </a:lnTo>
                  <a:lnTo>
                    <a:pt x="69" y="449"/>
                  </a:lnTo>
                  <a:lnTo>
                    <a:pt x="211" y="364"/>
                  </a:lnTo>
                  <a:close/>
                  <a:moveTo>
                    <a:pt x="181" y="347"/>
                  </a:moveTo>
                  <a:lnTo>
                    <a:pt x="53" y="423"/>
                  </a:lnTo>
                  <a:lnTo>
                    <a:pt x="114" y="307"/>
                  </a:lnTo>
                  <a:lnTo>
                    <a:pt x="181" y="347"/>
                  </a:lnTo>
                  <a:close/>
                  <a:moveTo>
                    <a:pt x="272" y="239"/>
                  </a:moveTo>
                  <a:lnTo>
                    <a:pt x="293" y="280"/>
                  </a:lnTo>
                  <a:lnTo>
                    <a:pt x="211" y="329"/>
                  </a:lnTo>
                  <a:lnTo>
                    <a:pt x="128" y="280"/>
                  </a:lnTo>
                  <a:lnTo>
                    <a:pt x="149" y="239"/>
                  </a:lnTo>
                  <a:lnTo>
                    <a:pt x="272" y="239"/>
                  </a:lnTo>
                  <a:close/>
                  <a:moveTo>
                    <a:pt x="211" y="121"/>
                  </a:moveTo>
                  <a:lnTo>
                    <a:pt x="256" y="209"/>
                  </a:lnTo>
                  <a:lnTo>
                    <a:pt x="165" y="209"/>
                  </a:lnTo>
                  <a:lnTo>
                    <a:pt x="211" y="121"/>
                  </a:lnTo>
                  <a:close/>
                  <a:moveTo>
                    <a:pt x="226" y="85"/>
                  </a:moveTo>
                  <a:lnTo>
                    <a:pt x="226" y="15"/>
                  </a:lnTo>
                  <a:lnTo>
                    <a:pt x="225" y="11"/>
                  </a:lnTo>
                  <a:lnTo>
                    <a:pt x="223" y="8"/>
                  </a:lnTo>
                  <a:lnTo>
                    <a:pt x="222" y="6"/>
                  </a:lnTo>
                  <a:lnTo>
                    <a:pt x="220" y="4"/>
                  </a:lnTo>
                  <a:lnTo>
                    <a:pt x="218" y="2"/>
                  </a:lnTo>
                  <a:lnTo>
                    <a:pt x="216" y="1"/>
                  </a:lnTo>
                  <a:lnTo>
                    <a:pt x="213" y="0"/>
                  </a:lnTo>
                  <a:lnTo>
                    <a:pt x="211" y="0"/>
                  </a:lnTo>
                  <a:lnTo>
                    <a:pt x="207" y="0"/>
                  </a:lnTo>
                  <a:lnTo>
                    <a:pt x="204" y="1"/>
                  </a:lnTo>
                  <a:lnTo>
                    <a:pt x="202" y="2"/>
                  </a:lnTo>
                  <a:lnTo>
                    <a:pt x="200" y="4"/>
                  </a:lnTo>
                  <a:lnTo>
                    <a:pt x="198" y="6"/>
                  </a:lnTo>
                  <a:lnTo>
                    <a:pt x="197" y="8"/>
                  </a:lnTo>
                  <a:lnTo>
                    <a:pt x="196" y="11"/>
                  </a:lnTo>
                  <a:lnTo>
                    <a:pt x="196" y="15"/>
                  </a:lnTo>
                  <a:lnTo>
                    <a:pt x="196" y="85"/>
                  </a:lnTo>
                  <a:lnTo>
                    <a:pt x="2" y="456"/>
                  </a:lnTo>
                  <a:lnTo>
                    <a:pt x="1" y="461"/>
                  </a:lnTo>
                  <a:lnTo>
                    <a:pt x="0" y="464"/>
                  </a:lnTo>
                  <a:lnTo>
                    <a:pt x="1" y="468"/>
                  </a:lnTo>
                  <a:lnTo>
                    <a:pt x="2" y="471"/>
                  </a:lnTo>
                  <a:lnTo>
                    <a:pt x="5" y="475"/>
                  </a:lnTo>
                  <a:lnTo>
                    <a:pt x="8" y="477"/>
                  </a:lnTo>
                  <a:lnTo>
                    <a:pt x="12" y="478"/>
                  </a:lnTo>
                  <a:lnTo>
                    <a:pt x="15" y="479"/>
                  </a:lnTo>
                  <a:lnTo>
                    <a:pt x="405" y="479"/>
                  </a:lnTo>
                  <a:lnTo>
                    <a:pt x="409" y="478"/>
                  </a:lnTo>
                  <a:lnTo>
                    <a:pt x="413" y="477"/>
                  </a:lnTo>
                  <a:lnTo>
                    <a:pt x="415" y="475"/>
                  </a:lnTo>
                  <a:lnTo>
                    <a:pt x="418" y="471"/>
                  </a:lnTo>
                  <a:lnTo>
                    <a:pt x="419" y="468"/>
                  </a:lnTo>
                  <a:lnTo>
                    <a:pt x="420" y="464"/>
                  </a:lnTo>
                  <a:lnTo>
                    <a:pt x="419" y="461"/>
                  </a:lnTo>
                  <a:lnTo>
                    <a:pt x="418" y="456"/>
                  </a:lnTo>
                  <a:lnTo>
                    <a:pt x="226" y="8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20" name="Google Shape;1020;p41"/>
            <p:cNvSpPr/>
            <p:nvPr/>
          </p:nvSpPr>
          <p:spPr>
            <a:xfrm>
              <a:off x="4894263" y="4191000"/>
              <a:ext cx="276225" cy="246063"/>
            </a:xfrm>
            <a:custGeom>
              <a:rect b="b" l="l" r="r" t="t"/>
              <a:pathLst>
                <a:path extrusionOk="0" h="771" w="870">
                  <a:moveTo>
                    <a:pt x="436" y="0"/>
                  </a:moveTo>
                  <a:lnTo>
                    <a:pt x="413" y="1"/>
                  </a:lnTo>
                  <a:lnTo>
                    <a:pt x="391" y="2"/>
                  </a:lnTo>
                  <a:lnTo>
                    <a:pt x="369" y="5"/>
                  </a:lnTo>
                  <a:lnTo>
                    <a:pt x="348" y="10"/>
                  </a:lnTo>
                  <a:lnTo>
                    <a:pt x="327" y="14"/>
                  </a:lnTo>
                  <a:lnTo>
                    <a:pt x="306" y="20"/>
                  </a:lnTo>
                  <a:lnTo>
                    <a:pt x="286" y="27"/>
                  </a:lnTo>
                  <a:lnTo>
                    <a:pt x="267" y="34"/>
                  </a:lnTo>
                  <a:lnTo>
                    <a:pt x="247" y="43"/>
                  </a:lnTo>
                  <a:lnTo>
                    <a:pt x="228" y="53"/>
                  </a:lnTo>
                  <a:lnTo>
                    <a:pt x="210" y="63"/>
                  </a:lnTo>
                  <a:lnTo>
                    <a:pt x="193" y="75"/>
                  </a:lnTo>
                  <a:lnTo>
                    <a:pt x="176" y="87"/>
                  </a:lnTo>
                  <a:lnTo>
                    <a:pt x="159" y="100"/>
                  </a:lnTo>
                  <a:lnTo>
                    <a:pt x="144" y="114"/>
                  </a:lnTo>
                  <a:lnTo>
                    <a:pt x="128" y="127"/>
                  </a:lnTo>
                  <a:lnTo>
                    <a:pt x="114" y="143"/>
                  </a:lnTo>
                  <a:lnTo>
                    <a:pt x="100" y="158"/>
                  </a:lnTo>
                  <a:lnTo>
                    <a:pt x="87" y="176"/>
                  </a:lnTo>
                  <a:lnTo>
                    <a:pt x="75" y="193"/>
                  </a:lnTo>
                  <a:lnTo>
                    <a:pt x="63" y="210"/>
                  </a:lnTo>
                  <a:lnTo>
                    <a:pt x="53" y="228"/>
                  </a:lnTo>
                  <a:lnTo>
                    <a:pt x="43" y="247"/>
                  </a:lnTo>
                  <a:lnTo>
                    <a:pt x="34" y="267"/>
                  </a:lnTo>
                  <a:lnTo>
                    <a:pt x="27" y="286"/>
                  </a:lnTo>
                  <a:lnTo>
                    <a:pt x="21" y="306"/>
                  </a:lnTo>
                  <a:lnTo>
                    <a:pt x="14" y="326"/>
                  </a:lnTo>
                  <a:lnTo>
                    <a:pt x="10" y="348"/>
                  </a:lnTo>
                  <a:lnTo>
                    <a:pt x="6" y="369"/>
                  </a:lnTo>
                  <a:lnTo>
                    <a:pt x="2" y="391"/>
                  </a:lnTo>
                  <a:lnTo>
                    <a:pt x="1" y="413"/>
                  </a:lnTo>
                  <a:lnTo>
                    <a:pt x="0" y="436"/>
                  </a:lnTo>
                  <a:lnTo>
                    <a:pt x="1" y="459"/>
                  </a:lnTo>
                  <a:lnTo>
                    <a:pt x="3" y="483"/>
                  </a:lnTo>
                  <a:lnTo>
                    <a:pt x="7" y="506"/>
                  </a:lnTo>
                  <a:lnTo>
                    <a:pt x="11" y="530"/>
                  </a:lnTo>
                  <a:lnTo>
                    <a:pt x="16" y="552"/>
                  </a:lnTo>
                  <a:lnTo>
                    <a:pt x="24" y="575"/>
                  </a:lnTo>
                  <a:lnTo>
                    <a:pt x="31" y="597"/>
                  </a:lnTo>
                  <a:lnTo>
                    <a:pt x="41" y="618"/>
                  </a:lnTo>
                  <a:lnTo>
                    <a:pt x="52" y="640"/>
                  </a:lnTo>
                  <a:lnTo>
                    <a:pt x="63" y="660"/>
                  </a:lnTo>
                  <a:lnTo>
                    <a:pt x="76" y="679"/>
                  </a:lnTo>
                  <a:lnTo>
                    <a:pt x="89" y="699"/>
                  </a:lnTo>
                  <a:lnTo>
                    <a:pt x="104" y="717"/>
                  </a:lnTo>
                  <a:lnTo>
                    <a:pt x="120" y="735"/>
                  </a:lnTo>
                  <a:lnTo>
                    <a:pt x="137" y="751"/>
                  </a:lnTo>
                  <a:lnTo>
                    <a:pt x="155" y="767"/>
                  </a:lnTo>
                  <a:lnTo>
                    <a:pt x="160" y="770"/>
                  </a:lnTo>
                  <a:lnTo>
                    <a:pt x="165" y="771"/>
                  </a:lnTo>
                  <a:lnTo>
                    <a:pt x="168" y="770"/>
                  </a:lnTo>
                  <a:lnTo>
                    <a:pt x="171" y="769"/>
                  </a:lnTo>
                  <a:lnTo>
                    <a:pt x="174" y="768"/>
                  </a:lnTo>
                  <a:lnTo>
                    <a:pt x="176" y="766"/>
                  </a:lnTo>
                  <a:lnTo>
                    <a:pt x="178" y="763"/>
                  </a:lnTo>
                  <a:lnTo>
                    <a:pt x="179" y="761"/>
                  </a:lnTo>
                  <a:lnTo>
                    <a:pt x="180" y="758"/>
                  </a:lnTo>
                  <a:lnTo>
                    <a:pt x="180" y="754"/>
                  </a:lnTo>
                  <a:lnTo>
                    <a:pt x="179" y="752"/>
                  </a:lnTo>
                  <a:lnTo>
                    <a:pt x="178" y="749"/>
                  </a:lnTo>
                  <a:lnTo>
                    <a:pt x="177" y="747"/>
                  </a:lnTo>
                  <a:lnTo>
                    <a:pt x="175" y="745"/>
                  </a:lnTo>
                  <a:lnTo>
                    <a:pt x="157" y="730"/>
                  </a:lnTo>
                  <a:lnTo>
                    <a:pt x="143" y="714"/>
                  </a:lnTo>
                  <a:lnTo>
                    <a:pt x="128" y="698"/>
                  </a:lnTo>
                  <a:lnTo>
                    <a:pt x="114" y="680"/>
                  </a:lnTo>
                  <a:lnTo>
                    <a:pt x="101" y="662"/>
                  </a:lnTo>
                  <a:lnTo>
                    <a:pt x="89" y="644"/>
                  </a:lnTo>
                  <a:lnTo>
                    <a:pt x="78" y="625"/>
                  </a:lnTo>
                  <a:lnTo>
                    <a:pt x="69" y="606"/>
                  </a:lnTo>
                  <a:lnTo>
                    <a:pt x="59" y="585"/>
                  </a:lnTo>
                  <a:lnTo>
                    <a:pt x="52" y="565"/>
                  </a:lnTo>
                  <a:lnTo>
                    <a:pt x="45" y="545"/>
                  </a:lnTo>
                  <a:lnTo>
                    <a:pt x="40" y="523"/>
                  </a:lnTo>
                  <a:lnTo>
                    <a:pt x="36" y="502"/>
                  </a:lnTo>
                  <a:lnTo>
                    <a:pt x="33" y="479"/>
                  </a:lnTo>
                  <a:lnTo>
                    <a:pt x="31" y="457"/>
                  </a:lnTo>
                  <a:lnTo>
                    <a:pt x="30" y="436"/>
                  </a:lnTo>
                  <a:lnTo>
                    <a:pt x="31" y="414"/>
                  </a:lnTo>
                  <a:lnTo>
                    <a:pt x="32" y="394"/>
                  </a:lnTo>
                  <a:lnTo>
                    <a:pt x="36" y="373"/>
                  </a:lnTo>
                  <a:lnTo>
                    <a:pt x="39" y="353"/>
                  </a:lnTo>
                  <a:lnTo>
                    <a:pt x="43" y="334"/>
                  </a:lnTo>
                  <a:lnTo>
                    <a:pt x="48" y="315"/>
                  </a:lnTo>
                  <a:lnTo>
                    <a:pt x="55" y="296"/>
                  </a:lnTo>
                  <a:lnTo>
                    <a:pt x="62" y="278"/>
                  </a:lnTo>
                  <a:lnTo>
                    <a:pt x="71" y="260"/>
                  </a:lnTo>
                  <a:lnTo>
                    <a:pt x="79" y="242"/>
                  </a:lnTo>
                  <a:lnTo>
                    <a:pt x="89" y="226"/>
                  </a:lnTo>
                  <a:lnTo>
                    <a:pt x="100" y="209"/>
                  </a:lnTo>
                  <a:lnTo>
                    <a:pt x="111" y="193"/>
                  </a:lnTo>
                  <a:lnTo>
                    <a:pt x="123" y="178"/>
                  </a:lnTo>
                  <a:lnTo>
                    <a:pt x="136" y="163"/>
                  </a:lnTo>
                  <a:lnTo>
                    <a:pt x="149" y="149"/>
                  </a:lnTo>
                  <a:lnTo>
                    <a:pt x="163" y="136"/>
                  </a:lnTo>
                  <a:lnTo>
                    <a:pt x="178" y="123"/>
                  </a:lnTo>
                  <a:lnTo>
                    <a:pt x="193" y="111"/>
                  </a:lnTo>
                  <a:lnTo>
                    <a:pt x="209" y="100"/>
                  </a:lnTo>
                  <a:lnTo>
                    <a:pt x="226" y="89"/>
                  </a:lnTo>
                  <a:lnTo>
                    <a:pt x="242" y="79"/>
                  </a:lnTo>
                  <a:lnTo>
                    <a:pt x="260" y="71"/>
                  </a:lnTo>
                  <a:lnTo>
                    <a:pt x="277" y="62"/>
                  </a:lnTo>
                  <a:lnTo>
                    <a:pt x="297" y="55"/>
                  </a:lnTo>
                  <a:lnTo>
                    <a:pt x="315" y="48"/>
                  </a:lnTo>
                  <a:lnTo>
                    <a:pt x="334" y="43"/>
                  </a:lnTo>
                  <a:lnTo>
                    <a:pt x="353" y="39"/>
                  </a:lnTo>
                  <a:lnTo>
                    <a:pt x="374" y="35"/>
                  </a:lnTo>
                  <a:lnTo>
                    <a:pt x="394" y="32"/>
                  </a:lnTo>
                  <a:lnTo>
                    <a:pt x="414" y="31"/>
                  </a:lnTo>
                  <a:lnTo>
                    <a:pt x="436" y="30"/>
                  </a:lnTo>
                  <a:lnTo>
                    <a:pt x="456" y="31"/>
                  </a:lnTo>
                  <a:lnTo>
                    <a:pt x="476" y="32"/>
                  </a:lnTo>
                  <a:lnTo>
                    <a:pt x="497" y="35"/>
                  </a:lnTo>
                  <a:lnTo>
                    <a:pt x="517" y="39"/>
                  </a:lnTo>
                  <a:lnTo>
                    <a:pt x="536" y="43"/>
                  </a:lnTo>
                  <a:lnTo>
                    <a:pt x="555" y="48"/>
                  </a:lnTo>
                  <a:lnTo>
                    <a:pt x="574" y="55"/>
                  </a:lnTo>
                  <a:lnTo>
                    <a:pt x="593" y="62"/>
                  </a:lnTo>
                  <a:lnTo>
                    <a:pt x="610" y="71"/>
                  </a:lnTo>
                  <a:lnTo>
                    <a:pt x="628" y="79"/>
                  </a:lnTo>
                  <a:lnTo>
                    <a:pt x="645" y="89"/>
                  </a:lnTo>
                  <a:lnTo>
                    <a:pt x="661" y="100"/>
                  </a:lnTo>
                  <a:lnTo>
                    <a:pt x="677" y="111"/>
                  </a:lnTo>
                  <a:lnTo>
                    <a:pt x="692" y="123"/>
                  </a:lnTo>
                  <a:lnTo>
                    <a:pt x="707" y="136"/>
                  </a:lnTo>
                  <a:lnTo>
                    <a:pt x="721" y="149"/>
                  </a:lnTo>
                  <a:lnTo>
                    <a:pt x="734" y="163"/>
                  </a:lnTo>
                  <a:lnTo>
                    <a:pt x="747" y="178"/>
                  </a:lnTo>
                  <a:lnTo>
                    <a:pt x="760" y="193"/>
                  </a:lnTo>
                  <a:lnTo>
                    <a:pt x="770" y="209"/>
                  </a:lnTo>
                  <a:lnTo>
                    <a:pt x="781" y="226"/>
                  </a:lnTo>
                  <a:lnTo>
                    <a:pt x="791" y="242"/>
                  </a:lnTo>
                  <a:lnTo>
                    <a:pt x="799" y="260"/>
                  </a:lnTo>
                  <a:lnTo>
                    <a:pt x="808" y="278"/>
                  </a:lnTo>
                  <a:lnTo>
                    <a:pt x="815" y="296"/>
                  </a:lnTo>
                  <a:lnTo>
                    <a:pt x="822" y="315"/>
                  </a:lnTo>
                  <a:lnTo>
                    <a:pt x="827" y="334"/>
                  </a:lnTo>
                  <a:lnTo>
                    <a:pt x="831" y="354"/>
                  </a:lnTo>
                  <a:lnTo>
                    <a:pt x="835" y="373"/>
                  </a:lnTo>
                  <a:lnTo>
                    <a:pt x="838" y="394"/>
                  </a:lnTo>
                  <a:lnTo>
                    <a:pt x="839" y="414"/>
                  </a:lnTo>
                  <a:lnTo>
                    <a:pt x="840" y="436"/>
                  </a:lnTo>
                  <a:lnTo>
                    <a:pt x="839" y="457"/>
                  </a:lnTo>
                  <a:lnTo>
                    <a:pt x="838" y="479"/>
                  </a:lnTo>
                  <a:lnTo>
                    <a:pt x="835" y="502"/>
                  </a:lnTo>
                  <a:lnTo>
                    <a:pt x="830" y="523"/>
                  </a:lnTo>
                  <a:lnTo>
                    <a:pt x="825" y="545"/>
                  </a:lnTo>
                  <a:lnTo>
                    <a:pt x="819" y="565"/>
                  </a:lnTo>
                  <a:lnTo>
                    <a:pt x="811" y="585"/>
                  </a:lnTo>
                  <a:lnTo>
                    <a:pt x="803" y="606"/>
                  </a:lnTo>
                  <a:lnTo>
                    <a:pt x="793" y="625"/>
                  </a:lnTo>
                  <a:lnTo>
                    <a:pt x="782" y="644"/>
                  </a:lnTo>
                  <a:lnTo>
                    <a:pt x="770" y="662"/>
                  </a:lnTo>
                  <a:lnTo>
                    <a:pt x="758" y="680"/>
                  </a:lnTo>
                  <a:lnTo>
                    <a:pt x="744" y="698"/>
                  </a:lnTo>
                  <a:lnTo>
                    <a:pt x="729" y="714"/>
                  </a:lnTo>
                  <a:lnTo>
                    <a:pt x="713" y="730"/>
                  </a:lnTo>
                  <a:lnTo>
                    <a:pt x="697" y="745"/>
                  </a:lnTo>
                  <a:lnTo>
                    <a:pt x="694" y="747"/>
                  </a:lnTo>
                  <a:lnTo>
                    <a:pt x="692" y="749"/>
                  </a:lnTo>
                  <a:lnTo>
                    <a:pt x="691" y="752"/>
                  </a:lnTo>
                  <a:lnTo>
                    <a:pt x="691" y="754"/>
                  </a:lnTo>
                  <a:lnTo>
                    <a:pt x="691" y="758"/>
                  </a:lnTo>
                  <a:lnTo>
                    <a:pt x="691" y="761"/>
                  </a:lnTo>
                  <a:lnTo>
                    <a:pt x="692" y="763"/>
                  </a:lnTo>
                  <a:lnTo>
                    <a:pt x="694" y="765"/>
                  </a:lnTo>
                  <a:lnTo>
                    <a:pt x="697" y="767"/>
                  </a:lnTo>
                  <a:lnTo>
                    <a:pt x="699" y="769"/>
                  </a:lnTo>
                  <a:lnTo>
                    <a:pt x="702" y="770"/>
                  </a:lnTo>
                  <a:lnTo>
                    <a:pt x="704" y="770"/>
                  </a:lnTo>
                  <a:lnTo>
                    <a:pt x="707" y="770"/>
                  </a:lnTo>
                  <a:lnTo>
                    <a:pt x="711" y="770"/>
                  </a:lnTo>
                  <a:lnTo>
                    <a:pt x="713" y="769"/>
                  </a:lnTo>
                  <a:lnTo>
                    <a:pt x="716" y="767"/>
                  </a:lnTo>
                  <a:lnTo>
                    <a:pt x="733" y="751"/>
                  </a:lnTo>
                  <a:lnTo>
                    <a:pt x="750" y="734"/>
                  </a:lnTo>
                  <a:lnTo>
                    <a:pt x="766" y="717"/>
                  </a:lnTo>
                  <a:lnTo>
                    <a:pt x="781" y="699"/>
                  </a:lnTo>
                  <a:lnTo>
                    <a:pt x="795" y="679"/>
                  </a:lnTo>
                  <a:lnTo>
                    <a:pt x="808" y="659"/>
                  </a:lnTo>
                  <a:lnTo>
                    <a:pt x="819" y="639"/>
                  </a:lnTo>
                  <a:lnTo>
                    <a:pt x="829" y="618"/>
                  </a:lnTo>
                  <a:lnTo>
                    <a:pt x="839" y="597"/>
                  </a:lnTo>
                  <a:lnTo>
                    <a:pt x="846" y="575"/>
                  </a:lnTo>
                  <a:lnTo>
                    <a:pt x="854" y="552"/>
                  </a:lnTo>
                  <a:lnTo>
                    <a:pt x="859" y="530"/>
                  </a:lnTo>
                  <a:lnTo>
                    <a:pt x="863" y="506"/>
                  </a:lnTo>
                  <a:lnTo>
                    <a:pt x="867" y="483"/>
                  </a:lnTo>
                  <a:lnTo>
                    <a:pt x="869" y="459"/>
                  </a:lnTo>
                  <a:lnTo>
                    <a:pt x="870" y="436"/>
                  </a:lnTo>
                  <a:lnTo>
                    <a:pt x="869" y="413"/>
                  </a:lnTo>
                  <a:lnTo>
                    <a:pt x="868" y="391"/>
                  </a:lnTo>
                  <a:lnTo>
                    <a:pt x="865" y="369"/>
                  </a:lnTo>
                  <a:lnTo>
                    <a:pt x="861" y="348"/>
                  </a:lnTo>
                  <a:lnTo>
                    <a:pt x="856" y="326"/>
                  </a:lnTo>
                  <a:lnTo>
                    <a:pt x="851" y="306"/>
                  </a:lnTo>
                  <a:lnTo>
                    <a:pt x="843" y="286"/>
                  </a:lnTo>
                  <a:lnTo>
                    <a:pt x="836" y="267"/>
                  </a:lnTo>
                  <a:lnTo>
                    <a:pt x="827" y="247"/>
                  </a:lnTo>
                  <a:lnTo>
                    <a:pt x="817" y="228"/>
                  </a:lnTo>
                  <a:lnTo>
                    <a:pt x="807" y="210"/>
                  </a:lnTo>
                  <a:lnTo>
                    <a:pt x="795" y="193"/>
                  </a:lnTo>
                  <a:lnTo>
                    <a:pt x="783" y="176"/>
                  </a:lnTo>
                  <a:lnTo>
                    <a:pt x="770" y="158"/>
                  </a:lnTo>
                  <a:lnTo>
                    <a:pt x="757" y="143"/>
                  </a:lnTo>
                  <a:lnTo>
                    <a:pt x="743" y="127"/>
                  </a:lnTo>
                  <a:lnTo>
                    <a:pt x="728" y="114"/>
                  </a:lnTo>
                  <a:lnTo>
                    <a:pt x="712" y="100"/>
                  </a:lnTo>
                  <a:lnTo>
                    <a:pt x="694" y="87"/>
                  </a:lnTo>
                  <a:lnTo>
                    <a:pt x="678" y="75"/>
                  </a:lnTo>
                  <a:lnTo>
                    <a:pt x="660" y="63"/>
                  </a:lnTo>
                  <a:lnTo>
                    <a:pt x="642" y="53"/>
                  </a:lnTo>
                  <a:lnTo>
                    <a:pt x="624" y="43"/>
                  </a:lnTo>
                  <a:lnTo>
                    <a:pt x="605" y="34"/>
                  </a:lnTo>
                  <a:lnTo>
                    <a:pt x="584" y="27"/>
                  </a:lnTo>
                  <a:lnTo>
                    <a:pt x="564" y="20"/>
                  </a:lnTo>
                  <a:lnTo>
                    <a:pt x="544" y="14"/>
                  </a:lnTo>
                  <a:lnTo>
                    <a:pt x="522" y="10"/>
                  </a:lnTo>
                  <a:lnTo>
                    <a:pt x="501" y="5"/>
                  </a:lnTo>
                  <a:lnTo>
                    <a:pt x="479" y="2"/>
                  </a:lnTo>
                  <a:lnTo>
                    <a:pt x="457" y="1"/>
                  </a:lnTo>
                  <a:lnTo>
                    <a:pt x="43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21" name="Google Shape;1021;p41"/>
            <p:cNvSpPr/>
            <p:nvPr/>
          </p:nvSpPr>
          <p:spPr>
            <a:xfrm>
              <a:off x="4941888" y="4238625"/>
              <a:ext cx="180975" cy="144463"/>
            </a:xfrm>
            <a:custGeom>
              <a:rect b="b" l="l" r="r" t="t"/>
              <a:pathLst>
                <a:path extrusionOk="0" h="451" w="570">
                  <a:moveTo>
                    <a:pt x="286" y="0"/>
                  </a:moveTo>
                  <a:lnTo>
                    <a:pt x="271" y="1"/>
                  </a:lnTo>
                  <a:lnTo>
                    <a:pt x="256" y="2"/>
                  </a:lnTo>
                  <a:lnTo>
                    <a:pt x="242" y="4"/>
                  </a:lnTo>
                  <a:lnTo>
                    <a:pt x="228" y="6"/>
                  </a:lnTo>
                  <a:lnTo>
                    <a:pt x="214" y="10"/>
                  </a:lnTo>
                  <a:lnTo>
                    <a:pt x="200" y="13"/>
                  </a:lnTo>
                  <a:lnTo>
                    <a:pt x="187" y="18"/>
                  </a:lnTo>
                  <a:lnTo>
                    <a:pt x="174" y="22"/>
                  </a:lnTo>
                  <a:lnTo>
                    <a:pt x="162" y="29"/>
                  </a:lnTo>
                  <a:lnTo>
                    <a:pt x="150" y="35"/>
                  </a:lnTo>
                  <a:lnTo>
                    <a:pt x="138" y="42"/>
                  </a:lnTo>
                  <a:lnTo>
                    <a:pt x="126" y="49"/>
                  </a:lnTo>
                  <a:lnTo>
                    <a:pt x="114" y="57"/>
                  </a:lnTo>
                  <a:lnTo>
                    <a:pt x="104" y="65"/>
                  </a:lnTo>
                  <a:lnTo>
                    <a:pt x="94" y="75"/>
                  </a:lnTo>
                  <a:lnTo>
                    <a:pt x="83" y="84"/>
                  </a:lnTo>
                  <a:lnTo>
                    <a:pt x="75" y="94"/>
                  </a:lnTo>
                  <a:lnTo>
                    <a:pt x="65" y="104"/>
                  </a:lnTo>
                  <a:lnTo>
                    <a:pt x="57" y="114"/>
                  </a:lnTo>
                  <a:lnTo>
                    <a:pt x="49" y="126"/>
                  </a:lnTo>
                  <a:lnTo>
                    <a:pt x="42" y="138"/>
                  </a:lnTo>
                  <a:lnTo>
                    <a:pt x="35" y="150"/>
                  </a:lnTo>
                  <a:lnTo>
                    <a:pt x="29" y="161"/>
                  </a:lnTo>
                  <a:lnTo>
                    <a:pt x="22" y="174"/>
                  </a:lnTo>
                  <a:lnTo>
                    <a:pt x="18" y="187"/>
                  </a:lnTo>
                  <a:lnTo>
                    <a:pt x="13" y="201"/>
                  </a:lnTo>
                  <a:lnTo>
                    <a:pt x="10" y="214"/>
                  </a:lnTo>
                  <a:lnTo>
                    <a:pt x="6" y="228"/>
                  </a:lnTo>
                  <a:lnTo>
                    <a:pt x="3" y="242"/>
                  </a:lnTo>
                  <a:lnTo>
                    <a:pt x="2" y="256"/>
                  </a:lnTo>
                  <a:lnTo>
                    <a:pt x="1" y="271"/>
                  </a:lnTo>
                  <a:lnTo>
                    <a:pt x="0" y="286"/>
                  </a:lnTo>
                  <a:lnTo>
                    <a:pt x="1" y="307"/>
                  </a:lnTo>
                  <a:lnTo>
                    <a:pt x="3" y="327"/>
                  </a:lnTo>
                  <a:lnTo>
                    <a:pt x="7" y="349"/>
                  </a:lnTo>
                  <a:lnTo>
                    <a:pt x="13" y="369"/>
                  </a:lnTo>
                  <a:lnTo>
                    <a:pt x="19" y="388"/>
                  </a:lnTo>
                  <a:lnTo>
                    <a:pt x="28" y="407"/>
                  </a:lnTo>
                  <a:lnTo>
                    <a:pt x="37" y="427"/>
                  </a:lnTo>
                  <a:lnTo>
                    <a:pt x="49" y="444"/>
                  </a:lnTo>
                  <a:lnTo>
                    <a:pt x="51" y="447"/>
                  </a:lnTo>
                  <a:lnTo>
                    <a:pt x="55" y="449"/>
                  </a:lnTo>
                  <a:lnTo>
                    <a:pt x="58" y="450"/>
                  </a:lnTo>
                  <a:lnTo>
                    <a:pt x="61" y="451"/>
                  </a:lnTo>
                  <a:lnTo>
                    <a:pt x="66" y="450"/>
                  </a:lnTo>
                  <a:lnTo>
                    <a:pt x="70" y="448"/>
                  </a:lnTo>
                  <a:lnTo>
                    <a:pt x="72" y="446"/>
                  </a:lnTo>
                  <a:lnTo>
                    <a:pt x="74" y="444"/>
                  </a:lnTo>
                  <a:lnTo>
                    <a:pt x="75" y="442"/>
                  </a:lnTo>
                  <a:lnTo>
                    <a:pt x="76" y="438"/>
                  </a:lnTo>
                  <a:lnTo>
                    <a:pt x="76" y="436"/>
                  </a:lnTo>
                  <a:lnTo>
                    <a:pt x="76" y="433"/>
                  </a:lnTo>
                  <a:lnTo>
                    <a:pt x="75" y="430"/>
                  </a:lnTo>
                  <a:lnTo>
                    <a:pt x="74" y="428"/>
                  </a:lnTo>
                  <a:lnTo>
                    <a:pt x="64" y="412"/>
                  </a:lnTo>
                  <a:lnTo>
                    <a:pt x="55" y="395"/>
                  </a:lnTo>
                  <a:lnTo>
                    <a:pt x="48" y="378"/>
                  </a:lnTo>
                  <a:lnTo>
                    <a:pt x="42" y="359"/>
                  </a:lnTo>
                  <a:lnTo>
                    <a:pt x="36" y="341"/>
                  </a:lnTo>
                  <a:lnTo>
                    <a:pt x="33" y="323"/>
                  </a:lnTo>
                  <a:lnTo>
                    <a:pt x="31" y="304"/>
                  </a:lnTo>
                  <a:lnTo>
                    <a:pt x="30" y="286"/>
                  </a:lnTo>
                  <a:lnTo>
                    <a:pt x="31" y="272"/>
                  </a:lnTo>
                  <a:lnTo>
                    <a:pt x="32" y="259"/>
                  </a:lnTo>
                  <a:lnTo>
                    <a:pt x="33" y="246"/>
                  </a:lnTo>
                  <a:lnTo>
                    <a:pt x="35" y="234"/>
                  </a:lnTo>
                  <a:lnTo>
                    <a:pt x="39" y="221"/>
                  </a:lnTo>
                  <a:lnTo>
                    <a:pt x="42" y="210"/>
                  </a:lnTo>
                  <a:lnTo>
                    <a:pt x="46" y="198"/>
                  </a:lnTo>
                  <a:lnTo>
                    <a:pt x="50" y="186"/>
                  </a:lnTo>
                  <a:lnTo>
                    <a:pt x="56" y="174"/>
                  </a:lnTo>
                  <a:lnTo>
                    <a:pt x="61" y="164"/>
                  </a:lnTo>
                  <a:lnTo>
                    <a:pt x="67" y="153"/>
                  </a:lnTo>
                  <a:lnTo>
                    <a:pt x="74" y="143"/>
                  </a:lnTo>
                  <a:lnTo>
                    <a:pt x="81" y="133"/>
                  </a:lnTo>
                  <a:lnTo>
                    <a:pt x="89" y="123"/>
                  </a:lnTo>
                  <a:lnTo>
                    <a:pt x="96" y="114"/>
                  </a:lnTo>
                  <a:lnTo>
                    <a:pt x="105" y="105"/>
                  </a:lnTo>
                  <a:lnTo>
                    <a:pt x="114" y="96"/>
                  </a:lnTo>
                  <a:lnTo>
                    <a:pt x="123" y="89"/>
                  </a:lnTo>
                  <a:lnTo>
                    <a:pt x="133" y="81"/>
                  </a:lnTo>
                  <a:lnTo>
                    <a:pt x="142" y="74"/>
                  </a:lnTo>
                  <a:lnTo>
                    <a:pt x="153" y="67"/>
                  </a:lnTo>
                  <a:lnTo>
                    <a:pt x="164" y="61"/>
                  </a:lnTo>
                  <a:lnTo>
                    <a:pt x="174" y="56"/>
                  </a:lnTo>
                  <a:lnTo>
                    <a:pt x="186" y="50"/>
                  </a:lnTo>
                  <a:lnTo>
                    <a:pt x="198" y="46"/>
                  </a:lnTo>
                  <a:lnTo>
                    <a:pt x="210" y="42"/>
                  </a:lnTo>
                  <a:lnTo>
                    <a:pt x="221" y="38"/>
                  </a:lnTo>
                  <a:lnTo>
                    <a:pt x="234" y="35"/>
                  </a:lnTo>
                  <a:lnTo>
                    <a:pt x="246" y="33"/>
                  </a:lnTo>
                  <a:lnTo>
                    <a:pt x="259" y="32"/>
                  </a:lnTo>
                  <a:lnTo>
                    <a:pt x="272" y="31"/>
                  </a:lnTo>
                  <a:lnTo>
                    <a:pt x="286" y="30"/>
                  </a:lnTo>
                  <a:lnTo>
                    <a:pt x="298" y="31"/>
                  </a:lnTo>
                  <a:lnTo>
                    <a:pt x="311" y="32"/>
                  </a:lnTo>
                  <a:lnTo>
                    <a:pt x="324" y="33"/>
                  </a:lnTo>
                  <a:lnTo>
                    <a:pt x="336" y="35"/>
                  </a:lnTo>
                  <a:lnTo>
                    <a:pt x="349" y="38"/>
                  </a:lnTo>
                  <a:lnTo>
                    <a:pt x="360" y="42"/>
                  </a:lnTo>
                  <a:lnTo>
                    <a:pt x="372" y="46"/>
                  </a:lnTo>
                  <a:lnTo>
                    <a:pt x="384" y="50"/>
                  </a:lnTo>
                  <a:lnTo>
                    <a:pt x="396" y="56"/>
                  </a:lnTo>
                  <a:lnTo>
                    <a:pt x="406" y="61"/>
                  </a:lnTo>
                  <a:lnTo>
                    <a:pt x="417" y="67"/>
                  </a:lnTo>
                  <a:lnTo>
                    <a:pt x="428" y="74"/>
                  </a:lnTo>
                  <a:lnTo>
                    <a:pt x="438" y="81"/>
                  </a:lnTo>
                  <a:lnTo>
                    <a:pt x="447" y="89"/>
                  </a:lnTo>
                  <a:lnTo>
                    <a:pt x="457" y="96"/>
                  </a:lnTo>
                  <a:lnTo>
                    <a:pt x="465" y="105"/>
                  </a:lnTo>
                  <a:lnTo>
                    <a:pt x="474" y="114"/>
                  </a:lnTo>
                  <a:lnTo>
                    <a:pt x="481" y="123"/>
                  </a:lnTo>
                  <a:lnTo>
                    <a:pt x="489" y="133"/>
                  </a:lnTo>
                  <a:lnTo>
                    <a:pt x="496" y="143"/>
                  </a:lnTo>
                  <a:lnTo>
                    <a:pt x="503" y="153"/>
                  </a:lnTo>
                  <a:lnTo>
                    <a:pt x="509" y="164"/>
                  </a:lnTo>
                  <a:lnTo>
                    <a:pt x="515" y="174"/>
                  </a:lnTo>
                  <a:lnTo>
                    <a:pt x="520" y="186"/>
                  </a:lnTo>
                  <a:lnTo>
                    <a:pt x="524" y="198"/>
                  </a:lnTo>
                  <a:lnTo>
                    <a:pt x="528" y="210"/>
                  </a:lnTo>
                  <a:lnTo>
                    <a:pt x="532" y="221"/>
                  </a:lnTo>
                  <a:lnTo>
                    <a:pt x="535" y="234"/>
                  </a:lnTo>
                  <a:lnTo>
                    <a:pt x="537" y="246"/>
                  </a:lnTo>
                  <a:lnTo>
                    <a:pt x="538" y="259"/>
                  </a:lnTo>
                  <a:lnTo>
                    <a:pt x="539" y="272"/>
                  </a:lnTo>
                  <a:lnTo>
                    <a:pt x="540" y="286"/>
                  </a:lnTo>
                  <a:lnTo>
                    <a:pt x="539" y="304"/>
                  </a:lnTo>
                  <a:lnTo>
                    <a:pt x="537" y="323"/>
                  </a:lnTo>
                  <a:lnTo>
                    <a:pt x="534" y="341"/>
                  </a:lnTo>
                  <a:lnTo>
                    <a:pt x="528" y="359"/>
                  </a:lnTo>
                  <a:lnTo>
                    <a:pt x="523" y="378"/>
                  </a:lnTo>
                  <a:lnTo>
                    <a:pt x="516" y="395"/>
                  </a:lnTo>
                  <a:lnTo>
                    <a:pt x="507" y="411"/>
                  </a:lnTo>
                  <a:lnTo>
                    <a:pt x="496" y="427"/>
                  </a:lnTo>
                  <a:lnTo>
                    <a:pt x="495" y="430"/>
                  </a:lnTo>
                  <a:lnTo>
                    <a:pt x="494" y="432"/>
                  </a:lnTo>
                  <a:lnTo>
                    <a:pt x="494" y="435"/>
                  </a:lnTo>
                  <a:lnTo>
                    <a:pt x="494" y="438"/>
                  </a:lnTo>
                  <a:lnTo>
                    <a:pt x="495" y="441"/>
                  </a:lnTo>
                  <a:lnTo>
                    <a:pt x="496" y="444"/>
                  </a:lnTo>
                  <a:lnTo>
                    <a:pt x="498" y="446"/>
                  </a:lnTo>
                  <a:lnTo>
                    <a:pt x="501" y="448"/>
                  </a:lnTo>
                  <a:lnTo>
                    <a:pt x="504" y="449"/>
                  </a:lnTo>
                  <a:lnTo>
                    <a:pt x="506" y="450"/>
                  </a:lnTo>
                  <a:lnTo>
                    <a:pt x="509" y="450"/>
                  </a:lnTo>
                  <a:lnTo>
                    <a:pt x="512" y="450"/>
                  </a:lnTo>
                  <a:lnTo>
                    <a:pt x="515" y="449"/>
                  </a:lnTo>
                  <a:lnTo>
                    <a:pt x="518" y="448"/>
                  </a:lnTo>
                  <a:lnTo>
                    <a:pt x="520" y="446"/>
                  </a:lnTo>
                  <a:lnTo>
                    <a:pt x="522" y="444"/>
                  </a:lnTo>
                  <a:lnTo>
                    <a:pt x="533" y="426"/>
                  </a:lnTo>
                  <a:lnTo>
                    <a:pt x="542" y="407"/>
                  </a:lnTo>
                  <a:lnTo>
                    <a:pt x="551" y="388"/>
                  </a:lnTo>
                  <a:lnTo>
                    <a:pt x="557" y="368"/>
                  </a:lnTo>
                  <a:lnTo>
                    <a:pt x="563" y="348"/>
                  </a:lnTo>
                  <a:lnTo>
                    <a:pt x="567" y="327"/>
                  </a:lnTo>
                  <a:lnTo>
                    <a:pt x="569" y="306"/>
                  </a:lnTo>
                  <a:lnTo>
                    <a:pt x="570" y="286"/>
                  </a:lnTo>
                  <a:lnTo>
                    <a:pt x="569" y="271"/>
                  </a:lnTo>
                  <a:lnTo>
                    <a:pt x="568" y="256"/>
                  </a:lnTo>
                  <a:lnTo>
                    <a:pt x="567" y="242"/>
                  </a:lnTo>
                  <a:lnTo>
                    <a:pt x="564" y="228"/>
                  </a:lnTo>
                  <a:lnTo>
                    <a:pt x="561" y="214"/>
                  </a:lnTo>
                  <a:lnTo>
                    <a:pt x="557" y="201"/>
                  </a:lnTo>
                  <a:lnTo>
                    <a:pt x="553" y="187"/>
                  </a:lnTo>
                  <a:lnTo>
                    <a:pt x="548" y="174"/>
                  </a:lnTo>
                  <a:lnTo>
                    <a:pt x="541" y="161"/>
                  </a:lnTo>
                  <a:lnTo>
                    <a:pt x="536" y="150"/>
                  </a:lnTo>
                  <a:lnTo>
                    <a:pt x="528" y="138"/>
                  </a:lnTo>
                  <a:lnTo>
                    <a:pt x="521" y="126"/>
                  </a:lnTo>
                  <a:lnTo>
                    <a:pt x="513" y="114"/>
                  </a:lnTo>
                  <a:lnTo>
                    <a:pt x="505" y="104"/>
                  </a:lnTo>
                  <a:lnTo>
                    <a:pt x="496" y="94"/>
                  </a:lnTo>
                  <a:lnTo>
                    <a:pt x="487" y="83"/>
                  </a:lnTo>
                  <a:lnTo>
                    <a:pt x="476" y="75"/>
                  </a:lnTo>
                  <a:lnTo>
                    <a:pt x="466" y="65"/>
                  </a:lnTo>
                  <a:lnTo>
                    <a:pt x="456" y="57"/>
                  </a:lnTo>
                  <a:lnTo>
                    <a:pt x="444" y="49"/>
                  </a:lnTo>
                  <a:lnTo>
                    <a:pt x="433" y="42"/>
                  </a:lnTo>
                  <a:lnTo>
                    <a:pt x="420" y="35"/>
                  </a:lnTo>
                  <a:lnTo>
                    <a:pt x="409" y="29"/>
                  </a:lnTo>
                  <a:lnTo>
                    <a:pt x="396" y="22"/>
                  </a:lnTo>
                  <a:lnTo>
                    <a:pt x="383" y="18"/>
                  </a:lnTo>
                  <a:lnTo>
                    <a:pt x="370" y="13"/>
                  </a:lnTo>
                  <a:lnTo>
                    <a:pt x="356" y="10"/>
                  </a:lnTo>
                  <a:lnTo>
                    <a:pt x="342" y="6"/>
                  </a:lnTo>
                  <a:lnTo>
                    <a:pt x="328" y="4"/>
                  </a:lnTo>
                  <a:lnTo>
                    <a:pt x="314" y="2"/>
                  </a:lnTo>
                  <a:lnTo>
                    <a:pt x="300" y="1"/>
                  </a:lnTo>
                  <a:lnTo>
                    <a:pt x="28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22" name="Google Shape;1022;p41"/>
            <p:cNvSpPr/>
            <p:nvPr/>
          </p:nvSpPr>
          <p:spPr>
            <a:xfrm>
              <a:off x="4989513" y="4287838"/>
              <a:ext cx="85725" cy="55563"/>
            </a:xfrm>
            <a:custGeom>
              <a:rect b="b" l="l" r="r" t="t"/>
              <a:pathLst>
                <a:path extrusionOk="0" h="179" w="270">
                  <a:moveTo>
                    <a:pt x="247" y="178"/>
                  </a:moveTo>
                  <a:lnTo>
                    <a:pt x="249" y="179"/>
                  </a:lnTo>
                  <a:lnTo>
                    <a:pt x="251" y="179"/>
                  </a:lnTo>
                  <a:lnTo>
                    <a:pt x="256" y="178"/>
                  </a:lnTo>
                  <a:lnTo>
                    <a:pt x="261" y="176"/>
                  </a:lnTo>
                  <a:lnTo>
                    <a:pt x="264" y="173"/>
                  </a:lnTo>
                  <a:lnTo>
                    <a:pt x="266" y="168"/>
                  </a:lnTo>
                  <a:lnTo>
                    <a:pt x="267" y="160"/>
                  </a:lnTo>
                  <a:lnTo>
                    <a:pt x="269" y="152"/>
                  </a:lnTo>
                  <a:lnTo>
                    <a:pt x="269" y="143"/>
                  </a:lnTo>
                  <a:lnTo>
                    <a:pt x="270" y="135"/>
                  </a:lnTo>
                  <a:lnTo>
                    <a:pt x="269" y="121"/>
                  </a:lnTo>
                  <a:lnTo>
                    <a:pt x="267" y="107"/>
                  </a:lnTo>
                  <a:lnTo>
                    <a:pt x="264" y="94"/>
                  </a:lnTo>
                  <a:lnTo>
                    <a:pt x="260" y="82"/>
                  </a:lnTo>
                  <a:lnTo>
                    <a:pt x="253" y="70"/>
                  </a:lnTo>
                  <a:lnTo>
                    <a:pt x="247" y="59"/>
                  </a:lnTo>
                  <a:lnTo>
                    <a:pt x="239" y="49"/>
                  </a:lnTo>
                  <a:lnTo>
                    <a:pt x="231" y="39"/>
                  </a:lnTo>
                  <a:lnTo>
                    <a:pt x="221" y="30"/>
                  </a:lnTo>
                  <a:lnTo>
                    <a:pt x="210" y="22"/>
                  </a:lnTo>
                  <a:lnTo>
                    <a:pt x="200" y="16"/>
                  </a:lnTo>
                  <a:lnTo>
                    <a:pt x="188" y="9"/>
                  </a:lnTo>
                  <a:lnTo>
                    <a:pt x="175" y="5"/>
                  </a:lnTo>
                  <a:lnTo>
                    <a:pt x="162" y="2"/>
                  </a:lnTo>
                  <a:lnTo>
                    <a:pt x="148" y="0"/>
                  </a:lnTo>
                  <a:lnTo>
                    <a:pt x="136" y="0"/>
                  </a:lnTo>
                  <a:lnTo>
                    <a:pt x="122" y="0"/>
                  </a:lnTo>
                  <a:lnTo>
                    <a:pt x="108" y="2"/>
                  </a:lnTo>
                  <a:lnTo>
                    <a:pt x="95" y="5"/>
                  </a:lnTo>
                  <a:lnTo>
                    <a:pt x="83" y="9"/>
                  </a:lnTo>
                  <a:lnTo>
                    <a:pt x="71" y="16"/>
                  </a:lnTo>
                  <a:lnTo>
                    <a:pt x="60" y="22"/>
                  </a:lnTo>
                  <a:lnTo>
                    <a:pt x="49" y="30"/>
                  </a:lnTo>
                  <a:lnTo>
                    <a:pt x="39" y="39"/>
                  </a:lnTo>
                  <a:lnTo>
                    <a:pt x="31" y="49"/>
                  </a:lnTo>
                  <a:lnTo>
                    <a:pt x="23" y="59"/>
                  </a:lnTo>
                  <a:lnTo>
                    <a:pt x="17" y="70"/>
                  </a:lnTo>
                  <a:lnTo>
                    <a:pt x="10" y="82"/>
                  </a:lnTo>
                  <a:lnTo>
                    <a:pt x="6" y="94"/>
                  </a:lnTo>
                  <a:lnTo>
                    <a:pt x="3" y="107"/>
                  </a:lnTo>
                  <a:lnTo>
                    <a:pt x="1" y="121"/>
                  </a:lnTo>
                  <a:lnTo>
                    <a:pt x="0" y="135"/>
                  </a:lnTo>
                  <a:lnTo>
                    <a:pt x="1" y="151"/>
                  </a:lnTo>
                  <a:lnTo>
                    <a:pt x="4" y="167"/>
                  </a:lnTo>
                  <a:lnTo>
                    <a:pt x="5" y="169"/>
                  </a:lnTo>
                  <a:lnTo>
                    <a:pt x="6" y="172"/>
                  </a:lnTo>
                  <a:lnTo>
                    <a:pt x="8" y="174"/>
                  </a:lnTo>
                  <a:lnTo>
                    <a:pt x="10" y="175"/>
                  </a:lnTo>
                  <a:lnTo>
                    <a:pt x="14" y="176"/>
                  </a:lnTo>
                  <a:lnTo>
                    <a:pt x="16" y="177"/>
                  </a:lnTo>
                  <a:lnTo>
                    <a:pt x="19" y="177"/>
                  </a:lnTo>
                  <a:lnTo>
                    <a:pt x="22" y="177"/>
                  </a:lnTo>
                  <a:lnTo>
                    <a:pt x="25" y="176"/>
                  </a:lnTo>
                  <a:lnTo>
                    <a:pt x="28" y="174"/>
                  </a:lnTo>
                  <a:lnTo>
                    <a:pt x="30" y="173"/>
                  </a:lnTo>
                  <a:lnTo>
                    <a:pt x="32" y="171"/>
                  </a:lnTo>
                  <a:lnTo>
                    <a:pt x="33" y="168"/>
                  </a:lnTo>
                  <a:lnTo>
                    <a:pt x="34" y="164"/>
                  </a:lnTo>
                  <a:lnTo>
                    <a:pt x="34" y="162"/>
                  </a:lnTo>
                  <a:lnTo>
                    <a:pt x="33" y="159"/>
                  </a:lnTo>
                  <a:lnTo>
                    <a:pt x="31" y="146"/>
                  </a:lnTo>
                  <a:lnTo>
                    <a:pt x="30" y="135"/>
                  </a:lnTo>
                  <a:lnTo>
                    <a:pt x="31" y="124"/>
                  </a:lnTo>
                  <a:lnTo>
                    <a:pt x="32" y="113"/>
                  </a:lnTo>
                  <a:lnTo>
                    <a:pt x="35" y="104"/>
                  </a:lnTo>
                  <a:lnTo>
                    <a:pt x="38" y="93"/>
                  </a:lnTo>
                  <a:lnTo>
                    <a:pt x="43" y="84"/>
                  </a:lnTo>
                  <a:lnTo>
                    <a:pt x="48" y="76"/>
                  </a:lnTo>
                  <a:lnTo>
                    <a:pt x="54" y="67"/>
                  </a:lnTo>
                  <a:lnTo>
                    <a:pt x="61" y="60"/>
                  </a:lnTo>
                  <a:lnTo>
                    <a:pt x="68" y="53"/>
                  </a:lnTo>
                  <a:lnTo>
                    <a:pt x="77" y="47"/>
                  </a:lnTo>
                  <a:lnTo>
                    <a:pt x="85" y="41"/>
                  </a:lnTo>
                  <a:lnTo>
                    <a:pt x="94" y="37"/>
                  </a:lnTo>
                  <a:lnTo>
                    <a:pt x="104" y="34"/>
                  </a:lnTo>
                  <a:lnTo>
                    <a:pt x="114" y="32"/>
                  </a:lnTo>
                  <a:lnTo>
                    <a:pt x="125" y="30"/>
                  </a:lnTo>
                  <a:lnTo>
                    <a:pt x="136" y="30"/>
                  </a:lnTo>
                  <a:lnTo>
                    <a:pt x="146" y="30"/>
                  </a:lnTo>
                  <a:lnTo>
                    <a:pt x="156" y="32"/>
                  </a:lnTo>
                  <a:lnTo>
                    <a:pt x="167" y="34"/>
                  </a:lnTo>
                  <a:lnTo>
                    <a:pt x="176" y="37"/>
                  </a:lnTo>
                  <a:lnTo>
                    <a:pt x="185" y="41"/>
                  </a:lnTo>
                  <a:lnTo>
                    <a:pt x="193" y="47"/>
                  </a:lnTo>
                  <a:lnTo>
                    <a:pt x="202" y="53"/>
                  </a:lnTo>
                  <a:lnTo>
                    <a:pt x="209" y="60"/>
                  </a:lnTo>
                  <a:lnTo>
                    <a:pt x="216" y="67"/>
                  </a:lnTo>
                  <a:lnTo>
                    <a:pt x="222" y="76"/>
                  </a:lnTo>
                  <a:lnTo>
                    <a:pt x="228" y="84"/>
                  </a:lnTo>
                  <a:lnTo>
                    <a:pt x="232" y="94"/>
                  </a:lnTo>
                  <a:lnTo>
                    <a:pt x="235" y="104"/>
                  </a:lnTo>
                  <a:lnTo>
                    <a:pt x="238" y="113"/>
                  </a:lnTo>
                  <a:lnTo>
                    <a:pt x="239" y="124"/>
                  </a:lnTo>
                  <a:lnTo>
                    <a:pt x="240" y="135"/>
                  </a:lnTo>
                  <a:lnTo>
                    <a:pt x="239" y="147"/>
                  </a:lnTo>
                  <a:lnTo>
                    <a:pt x="236" y="160"/>
                  </a:lnTo>
                  <a:lnTo>
                    <a:pt x="236" y="163"/>
                  </a:lnTo>
                  <a:lnTo>
                    <a:pt x="236" y="167"/>
                  </a:lnTo>
                  <a:lnTo>
                    <a:pt x="237" y="170"/>
                  </a:lnTo>
                  <a:lnTo>
                    <a:pt x="238" y="172"/>
                  </a:lnTo>
                  <a:lnTo>
                    <a:pt x="240" y="174"/>
                  </a:lnTo>
                  <a:lnTo>
                    <a:pt x="243" y="176"/>
                  </a:lnTo>
                  <a:lnTo>
                    <a:pt x="245" y="178"/>
                  </a:lnTo>
                  <a:lnTo>
                    <a:pt x="247" y="17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grpSp>
        <p:nvGrpSpPr>
          <p:cNvPr id="1023" name="Google Shape;1023;p41"/>
          <p:cNvGrpSpPr/>
          <p:nvPr/>
        </p:nvGrpSpPr>
        <p:grpSpPr>
          <a:xfrm>
            <a:off x="7575144" y="2863427"/>
            <a:ext cx="403891" cy="417820"/>
            <a:chOff x="4894263" y="4191000"/>
            <a:chExt cx="276225" cy="285751"/>
          </a:xfrm>
        </p:grpSpPr>
        <p:sp>
          <p:nvSpPr>
            <p:cNvPr id="1024" name="Google Shape;1024;p41"/>
            <p:cNvSpPr/>
            <p:nvPr/>
          </p:nvSpPr>
          <p:spPr>
            <a:xfrm>
              <a:off x="4965700" y="4325938"/>
              <a:ext cx="133350" cy="150813"/>
            </a:xfrm>
            <a:custGeom>
              <a:rect b="b" l="l" r="r" t="t"/>
              <a:pathLst>
                <a:path extrusionOk="0" h="479" w="420">
                  <a:moveTo>
                    <a:pt x="239" y="347"/>
                  </a:moveTo>
                  <a:lnTo>
                    <a:pt x="307" y="307"/>
                  </a:lnTo>
                  <a:lnTo>
                    <a:pt x="367" y="423"/>
                  </a:lnTo>
                  <a:lnTo>
                    <a:pt x="239" y="347"/>
                  </a:lnTo>
                  <a:close/>
                  <a:moveTo>
                    <a:pt x="211" y="364"/>
                  </a:moveTo>
                  <a:lnTo>
                    <a:pt x="351" y="449"/>
                  </a:lnTo>
                  <a:lnTo>
                    <a:pt x="69" y="449"/>
                  </a:lnTo>
                  <a:lnTo>
                    <a:pt x="211" y="364"/>
                  </a:lnTo>
                  <a:close/>
                  <a:moveTo>
                    <a:pt x="181" y="347"/>
                  </a:moveTo>
                  <a:lnTo>
                    <a:pt x="53" y="423"/>
                  </a:lnTo>
                  <a:lnTo>
                    <a:pt x="114" y="307"/>
                  </a:lnTo>
                  <a:lnTo>
                    <a:pt x="181" y="347"/>
                  </a:lnTo>
                  <a:close/>
                  <a:moveTo>
                    <a:pt x="272" y="239"/>
                  </a:moveTo>
                  <a:lnTo>
                    <a:pt x="293" y="280"/>
                  </a:lnTo>
                  <a:lnTo>
                    <a:pt x="211" y="329"/>
                  </a:lnTo>
                  <a:lnTo>
                    <a:pt x="128" y="280"/>
                  </a:lnTo>
                  <a:lnTo>
                    <a:pt x="149" y="239"/>
                  </a:lnTo>
                  <a:lnTo>
                    <a:pt x="272" y="239"/>
                  </a:lnTo>
                  <a:close/>
                  <a:moveTo>
                    <a:pt x="211" y="121"/>
                  </a:moveTo>
                  <a:lnTo>
                    <a:pt x="256" y="209"/>
                  </a:lnTo>
                  <a:lnTo>
                    <a:pt x="165" y="209"/>
                  </a:lnTo>
                  <a:lnTo>
                    <a:pt x="211" y="121"/>
                  </a:lnTo>
                  <a:close/>
                  <a:moveTo>
                    <a:pt x="226" y="85"/>
                  </a:moveTo>
                  <a:lnTo>
                    <a:pt x="226" y="15"/>
                  </a:lnTo>
                  <a:lnTo>
                    <a:pt x="225" y="11"/>
                  </a:lnTo>
                  <a:lnTo>
                    <a:pt x="223" y="8"/>
                  </a:lnTo>
                  <a:lnTo>
                    <a:pt x="222" y="6"/>
                  </a:lnTo>
                  <a:lnTo>
                    <a:pt x="220" y="4"/>
                  </a:lnTo>
                  <a:lnTo>
                    <a:pt x="218" y="2"/>
                  </a:lnTo>
                  <a:lnTo>
                    <a:pt x="216" y="1"/>
                  </a:lnTo>
                  <a:lnTo>
                    <a:pt x="213" y="0"/>
                  </a:lnTo>
                  <a:lnTo>
                    <a:pt x="211" y="0"/>
                  </a:lnTo>
                  <a:lnTo>
                    <a:pt x="207" y="0"/>
                  </a:lnTo>
                  <a:lnTo>
                    <a:pt x="204" y="1"/>
                  </a:lnTo>
                  <a:lnTo>
                    <a:pt x="202" y="2"/>
                  </a:lnTo>
                  <a:lnTo>
                    <a:pt x="200" y="4"/>
                  </a:lnTo>
                  <a:lnTo>
                    <a:pt x="198" y="6"/>
                  </a:lnTo>
                  <a:lnTo>
                    <a:pt x="197" y="8"/>
                  </a:lnTo>
                  <a:lnTo>
                    <a:pt x="196" y="11"/>
                  </a:lnTo>
                  <a:lnTo>
                    <a:pt x="196" y="15"/>
                  </a:lnTo>
                  <a:lnTo>
                    <a:pt x="196" y="85"/>
                  </a:lnTo>
                  <a:lnTo>
                    <a:pt x="2" y="456"/>
                  </a:lnTo>
                  <a:lnTo>
                    <a:pt x="1" y="461"/>
                  </a:lnTo>
                  <a:lnTo>
                    <a:pt x="0" y="464"/>
                  </a:lnTo>
                  <a:lnTo>
                    <a:pt x="1" y="468"/>
                  </a:lnTo>
                  <a:lnTo>
                    <a:pt x="2" y="471"/>
                  </a:lnTo>
                  <a:lnTo>
                    <a:pt x="5" y="475"/>
                  </a:lnTo>
                  <a:lnTo>
                    <a:pt x="8" y="477"/>
                  </a:lnTo>
                  <a:lnTo>
                    <a:pt x="12" y="478"/>
                  </a:lnTo>
                  <a:lnTo>
                    <a:pt x="15" y="479"/>
                  </a:lnTo>
                  <a:lnTo>
                    <a:pt x="405" y="479"/>
                  </a:lnTo>
                  <a:lnTo>
                    <a:pt x="409" y="478"/>
                  </a:lnTo>
                  <a:lnTo>
                    <a:pt x="413" y="477"/>
                  </a:lnTo>
                  <a:lnTo>
                    <a:pt x="415" y="475"/>
                  </a:lnTo>
                  <a:lnTo>
                    <a:pt x="418" y="471"/>
                  </a:lnTo>
                  <a:lnTo>
                    <a:pt x="419" y="468"/>
                  </a:lnTo>
                  <a:lnTo>
                    <a:pt x="420" y="464"/>
                  </a:lnTo>
                  <a:lnTo>
                    <a:pt x="419" y="461"/>
                  </a:lnTo>
                  <a:lnTo>
                    <a:pt x="418" y="456"/>
                  </a:lnTo>
                  <a:lnTo>
                    <a:pt x="226" y="8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25" name="Google Shape;1025;p41"/>
            <p:cNvSpPr/>
            <p:nvPr/>
          </p:nvSpPr>
          <p:spPr>
            <a:xfrm>
              <a:off x="4894263" y="4191000"/>
              <a:ext cx="276225" cy="246063"/>
            </a:xfrm>
            <a:custGeom>
              <a:rect b="b" l="l" r="r" t="t"/>
              <a:pathLst>
                <a:path extrusionOk="0" h="771" w="870">
                  <a:moveTo>
                    <a:pt x="436" y="0"/>
                  </a:moveTo>
                  <a:lnTo>
                    <a:pt x="413" y="1"/>
                  </a:lnTo>
                  <a:lnTo>
                    <a:pt x="391" y="2"/>
                  </a:lnTo>
                  <a:lnTo>
                    <a:pt x="369" y="5"/>
                  </a:lnTo>
                  <a:lnTo>
                    <a:pt x="348" y="10"/>
                  </a:lnTo>
                  <a:lnTo>
                    <a:pt x="327" y="14"/>
                  </a:lnTo>
                  <a:lnTo>
                    <a:pt x="306" y="20"/>
                  </a:lnTo>
                  <a:lnTo>
                    <a:pt x="286" y="27"/>
                  </a:lnTo>
                  <a:lnTo>
                    <a:pt x="267" y="34"/>
                  </a:lnTo>
                  <a:lnTo>
                    <a:pt x="247" y="43"/>
                  </a:lnTo>
                  <a:lnTo>
                    <a:pt x="228" y="53"/>
                  </a:lnTo>
                  <a:lnTo>
                    <a:pt x="210" y="63"/>
                  </a:lnTo>
                  <a:lnTo>
                    <a:pt x="193" y="75"/>
                  </a:lnTo>
                  <a:lnTo>
                    <a:pt x="176" y="87"/>
                  </a:lnTo>
                  <a:lnTo>
                    <a:pt x="159" y="100"/>
                  </a:lnTo>
                  <a:lnTo>
                    <a:pt x="144" y="114"/>
                  </a:lnTo>
                  <a:lnTo>
                    <a:pt x="128" y="127"/>
                  </a:lnTo>
                  <a:lnTo>
                    <a:pt x="114" y="143"/>
                  </a:lnTo>
                  <a:lnTo>
                    <a:pt x="100" y="158"/>
                  </a:lnTo>
                  <a:lnTo>
                    <a:pt x="87" y="176"/>
                  </a:lnTo>
                  <a:lnTo>
                    <a:pt x="75" y="193"/>
                  </a:lnTo>
                  <a:lnTo>
                    <a:pt x="63" y="210"/>
                  </a:lnTo>
                  <a:lnTo>
                    <a:pt x="53" y="228"/>
                  </a:lnTo>
                  <a:lnTo>
                    <a:pt x="43" y="247"/>
                  </a:lnTo>
                  <a:lnTo>
                    <a:pt x="34" y="267"/>
                  </a:lnTo>
                  <a:lnTo>
                    <a:pt x="27" y="286"/>
                  </a:lnTo>
                  <a:lnTo>
                    <a:pt x="21" y="306"/>
                  </a:lnTo>
                  <a:lnTo>
                    <a:pt x="14" y="326"/>
                  </a:lnTo>
                  <a:lnTo>
                    <a:pt x="10" y="348"/>
                  </a:lnTo>
                  <a:lnTo>
                    <a:pt x="6" y="369"/>
                  </a:lnTo>
                  <a:lnTo>
                    <a:pt x="2" y="391"/>
                  </a:lnTo>
                  <a:lnTo>
                    <a:pt x="1" y="413"/>
                  </a:lnTo>
                  <a:lnTo>
                    <a:pt x="0" y="436"/>
                  </a:lnTo>
                  <a:lnTo>
                    <a:pt x="1" y="459"/>
                  </a:lnTo>
                  <a:lnTo>
                    <a:pt x="3" y="483"/>
                  </a:lnTo>
                  <a:lnTo>
                    <a:pt x="7" y="506"/>
                  </a:lnTo>
                  <a:lnTo>
                    <a:pt x="11" y="530"/>
                  </a:lnTo>
                  <a:lnTo>
                    <a:pt x="16" y="552"/>
                  </a:lnTo>
                  <a:lnTo>
                    <a:pt x="24" y="575"/>
                  </a:lnTo>
                  <a:lnTo>
                    <a:pt x="31" y="597"/>
                  </a:lnTo>
                  <a:lnTo>
                    <a:pt x="41" y="618"/>
                  </a:lnTo>
                  <a:lnTo>
                    <a:pt x="52" y="640"/>
                  </a:lnTo>
                  <a:lnTo>
                    <a:pt x="63" y="660"/>
                  </a:lnTo>
                  <a:lnTo>
                    <a:pt x="76" y="679"/>
                  </a:lnTo>
                  <a:lnTo>
                    <a:pt x="89" y="699"/>
                  </a:lnTo>
                  <a:lnTo>
                    <a:pt x="104" y="717"/>
                  </a:lnTo>
                  <a:lnTo>
                    <a:pt x="120" y="735"/>
                  </a:lnTo>
                  <a:lnTo>
                    <a:pt x="137" y="751"/>
                  </a:lnTo>
                  <a:lnTo>
                    <a:pt x="155" y="767"/>
                  </a:lnTo>
                  <a:lnTo>
                    <a:pt x="160" y="770"/>
                  </a:lnTo>
                  <a:lnTo>
                    <a:pt x="165" y="771"/>
                  </a:lnTo>
                  <a:lnTo>
                    <a:pt x="168" y="770"/>
                  </a:lnTo>
                  <a:lnTo>
                    <a:pt x="171" y="769"/>
                  </a:lnTo>
                  <a:lnTo>
                    <a:pt x="174" y="768"/>
                  </a:lnTo>
                  <a:lnTo>
                    <a:pt x="176" y="766"/>
                  </a:lnTo>
                  <a:lnTo>
                    <a:pt x="178" y="763"/>
                  </a:lnTo>
                  <a:lnTo>
                    <a:pt x="179" y="761"/>
                  </a:lnTo>
                  <a:lnTo>
                    <a:pt x="180" y="758"/>
                  </a:lnTo>
                  <a:lnTo>
                    <a:pt x="180" y="754"/>
                  </a:lnTo>
                  <a:lnTo>
                    <a:pt x="179" y="752"/>
                  </a:lnTo>
                  <a:lnTo>
                    <a:pt x="178" y="749"/>
                  </a:lnTo>
                  <a:lnTo>
                    <a:pt x="177" y="747"/>
                  </a:lnTo>
                  <a:lnTo>
                    <a:pt x="175" y="745"/>
                  </a:lnTo>
                  <a:lnTo>
                    <a:pt x="157" y="730"/>
                  </a:lnTo>
                  <a:lnTo>
                    <a:pt x="143" y="714"/>
                  </a:lnTo>
                  <a:lnTo>
                    <a:pt x="128" y="698"/>
                  </a:lnTo>
                  <a:lnTo>
                    <a:pt x="114" y="680"/>
                  </a:lnTo>
                  <a:lnTo>
                    <a:pt x="101" y="662"/>
                  </a:lnTo>
                  <a:lnTo>
                    <a:pt x="89" y="644"/>
                  </a:lnTo>
                  <a:lnTo>
                    <a:pt x="78" y="625"/>
                  </a:lnTo>
                  <a:lnTo>
                    <a:pt x="69" y="606"/>
                  </a:lnTo>
                  <a:lnTo>
                    <a:pt x="59" y="585"/>
                  </a:lnTo>
                  <a:lnTo>
                    <a:pt x="52" y="565"/>
                  </a:lnTo>
                  <a:lnTo>
                    <a:pt x="45" y="545"/>
                  </a:lnTo>
                  <a:lnTo>
                    <a:pt x="40" y="523"/>
                  </a:lnTo>
                  <a:lnTo>
                    <a:pt x="36" y="502"/>
                  </a:lnTo>
                  <a:lnTo>
                    <a:pt x="33" y="479"/>
                  </a:lnTo>
                  <a:lnTo>
                    <a:pt x="31" y="457"/>
                  </a:lnTo>
                  <a:lnTo>
                    <a:pt x="30" y="436"/>
                  </a:lnTo>
                  <a:lnTo>
                    <a:pt x="31" y="414"/>
                  </a:lnTo>
                  <a:lnTo>
                    <a:pt x="32" y="394"/>
                  </a:lnTo>
                  <a:lnTo>
                    <a:pt x="36" y="373"/>
                  </a:lnTo>
                  <a:lnTo>
                    <a:pt x="39" y="353"/>
                  </a:lnTo>
                  <a:lnTo>
                    <a:pt x="43" y="334"/>
                  </a:lnTo>
                  <a:lnTo>
                    <a:pt x="48" y="315"/>
                  </a:lnTo>
                  <a:lnTo>
                    <a:pt x="55" y="296"/>
                  </a:lnTo>
                  <a:lnTo>
                    <a:pt x="62" y="278"/>
                  </a:lnTo>
                  <a:lnTo>
                    <a:pt x="71" y="260"/>
                  </a:lnTo>
                  <a:lnTo>
                    <a:pt x="79" y="242"/>
                  </a:lnTo>
                  <a:lnTo>
                    <a:pt x="89" y="226"/>
                  </a:lnTo>
                  <a:lnTo>
                    <a:pt x="100" y="209"/>
                  </a:lnTo>
                  <a:lnTo>
                    <a:pt x="111" y="193"/>
                  </a:lnTo>
                  <a:lnTo>
                    <a:pt x="123" y="178"/>
                  </a:lnTo>
                  <a:lnTo>
                    <a:pt x="136" y="163"/>
                  </a:lnTo>
                  <a:lnTo>
                    <a:pt x="149" y="149"/>
                  </a:lnTo>
                  <a:lnTo>
                    <a:pt x="163" y="136"/>
                  </a:lnTo>
                  <a:lnTo>
                    <a:pt x="178" y="123"/>
                  </a:lnTo>
                  <a:lnTo>
                    <a:pt x="193" y="111"/>
                  </a:lnTo>
                  <a:lnTo>
                    <a:pt x="209" y="100"/>
                  </a:lnTo>
                  <a:lnTo>
                    <a:pt x="226" y="89"/>
                  </a:lnTo>
                  <a:lnTo>
                    <a:pt x="242" y="79"/>
                  </a:lnTo>
                  <a:lnTo>
                    <a:pt x="260" y="71"/>
                  </a:lnTo>
                  <a:lnTo>
                    <a:pt x="277" y="62"/>
                  </a:lnTo>
                  <a:lnTo>
                    <a:pt x="297" y="55"/>
                  </a:lnTo>
                  <a:lnTo>
                    <a:pt x="315" y="48"/>
                  </a:lnTo>
                  <a:lnTo>
                    <a:pt x="334" y="43"/>
                  </a:lnTo>
                  <a:lnTo>
                    <a:pt x="353" y="39"/>
                  </a:lnTo>
                  <a:lnTo>
                    <a:pt x="374" y="35"/>
                  </a:lnTo>
                  <a:lnTo>
                    <a:pt x="394" y="32"/>
                  </a:lnTo>
                  <a:lnTo>
                    <a:pt x="414" y="31"/>
                  </a:lnTo>
                  <a:lnTo>
                    <a:pt x="436" y="30"/>
                  </a:lnTo>
                  <a:lnTo>
                    <a:pt x="456" y="31"/>
                  </a:lnTo>
                  <a:lnTo>
                    <a:pt x="476" y="32"/>
                  </a:lnTo>
                  <a:lnTo>
                    <a:pt x="497" y="35"/>
                  </a:lnTo>
                  <a:lnTo>
                    <a:pt x="517" y="39"/>
                  </a:lnTo>
                  <a:lnTo>
                    <a:pt x="536" y="43"/>
                  </a:lnTo>
                  <a:lnTo>
                    <a:pt x="555" y="48"/>
                  </a:lnTo>
                  <a:lnTo>
                    <a:pt x="574" y="55"/>
                  </a:lnTo>
                  <a:lnTo>
                    <a:pt x="593" y="62"/>
                  </a:lnTo>
                  <a:lnTo>
                    <a:pt x="610" y="71"/>
                  </a:lnTo>
                  <a:lnTo>
                    <a:pt x="628" y="79"/>
                  </a:lnTo>
                  <a:lnTo>
                    <a:pt x="645" y="89"/>
                  </a:lnTo>
                  <a:lnTo>
                    <a:pt x="661" y="100"/>
                  </a:lnTo>
                  <a:lnTo>
                    <a:pt x="677" y="111"/>
                  </a:lnTo>
                  <a:lnTo>
                    <a:pt x="692" y="123"/>
                  </a:lnTo>
                  <a:lnTo>
                    <a:pt x="707" y="136"/>
                  </a:lnTo>
                  <a:lnTo>
                    <a:pt x="721" y="149"/>
                  </a:lnTo>
                  <a:lnTo>
                    <a:pt x="734" y="163"/>
                  </a:lnTo>
                  <a:lnTo>
                    <a:pt x="747" y="178"/>
                  </a:lnTo>
                  <a:lnTo>
                    <a:pt x="760" y="193"/>
                  </a:lnTo>
                  <a:lnTo>
                    <a:pt x="770" y="209"/>
                  </a:lnTo>
                  <a:lnTo>
                    <a:pt x="781" y="226"/>
                  </a:lnTo>
                  <a:lnTo>
                    <a:pt x="791" y="242"/>
                  </a:lnTo>
                  <a:lnTo>
                    <a:pt x="799" y="260"/>
                  </a:lnTo>
                  <a:lnTo>
                    <a:pt x="808" y="278"/>
                  </a:lnTo>
                  <a:lnTo>
                    <a:pt x="815" y="296"/>
                  </a:lnTo>
                  <a:lnTo>
                    <a:pt x="822" y="315"/>
                  </a:lnTo>
                  <a:lnTo>
                    <a:pt x="827" y="334"/>
                  </a:lnTo>
                  <a:lnTo>
                    <a:pt x="831" y="354"/>
                  </a:lnTo>
                  <a:lnTo>
                    <a:pt x="835" y="373"/>
                  </a:lnTo>
                  <a:lnTo>
                    <a:pt x="838" y="394"/>
                  </a:lnTo>
                  <a:lnTo>
                    <a:pt x="839" y="414"/>
                  </a:lnTo>
                  <a:lnTo>
                    <a:pt x="840" y="436"/>
                  </a:lnTo>
                  <a:lnTo>
                    <a:pt x="839" y="457"/>
                  </a:lnTo>
                  <a:lnTo>
                    <a:pt x="838" y="479"/>
                  </a:lnTo>
                  <a:lnTo>
                    <a:pt x="835" y="502"/>
                  </a:lnTo>
                  <a:lnTo>
                    <a:pt x="830" y="523"/>
                  </a:lnTo>
                  <a:lnTo>
                    <a:pt x="825" y="545"/>
                  </a:lnTo>
                  <a:lnTo>
                    <a:pt x="819" y="565"/>
                  </a:lnTo>
                  <a:lnTo>
                    <a:pt x="811" y="585"/>
                  </a:lnTo>
                  <a:lnTo>
                    <a:pt x="803" y="606"/>
                  </a:lnTo>
                  <a:lnTo>
                    <a:pt x="793" y="625"/>
                  </a:lnTo>
                  <a:lnTo>
                    <a:pt x="782" y="644"/>
                  </a:lnTo>
                  <a:lnTo>
                    <a:pt x="770" y="662"/>
                  </a:lnTo>
                  <a:lnTo>
                    <a:pt x="758" y="680"/>
                  </a:lnTo>
                  <a:lnTo>
                    <a:pt x="744" y="698"/>
                  </a:lnTo>
                  <a:lnTo>
                    <a:pt x="729" y="714"/>
                  </a:lnTo>
                  <a:lnTo>
                    <a:pt x="713" y="730"/>
                  </a:lnTo>
                  <a:lnTo>
                    <a:pt x="697" y="745"/>
                  </a:lnTo>
                  <a:lnTo>
                    <a:pt x="694" y="747"/>
                  </a:lnTo>
                  <a:lnTo>
                    <a:pt x="692" y="749"/>
                  </a:lnTo>
                  <a:lnTo>
                    <a:pt x="691" y="752"/>
                  </a:lnTo>
                  <a:lnTo>
                    <a:pt x="691" y="754"/>
                  </a:lnTo>
                  <a:lnTo>
                    <a:pt x="691" y="758"/>
                  </a:lnTo>
                  <a:lnTo>
                    <a:pt x="691" y="761"/>
                  </a:lnTo>
                  <a:lnTo>
                    <a:pt x="692" y="763"/>
                  </a:lnTo>
                  <a:lnTo>
                    <a:pt x="694" y="765"/>
                  </a:lnTo>
                  <a:lnTo>
                    <a:pt x="697" y="767"/>
                  </a:lnTo>
                  <a:lnTo>
                    <a:pt x="699" y="769"/>
                  </a:lnTo>
                  <a:lnTo>
                    <a:pt x="702" y="770"/>
                  </a:lnTo>
                  <a:lnTo>
                    <a:pt x="704" y="770"/>
                  </a:lnTo>
                  <a:lnTo>
                    <a:pt x="707" y="770"/>
                  </a:lnTo>
                  <a:lnTo>
                    <a:pt x="711" y="770"/>
                  </a:lnTo>
                  <a:lnTo>
                    <a:pt x="713" y="769"/>
                  </a:lnTo>
                  <a:lnTo>
                    <a:pt x="716" y="767"/>
                  </a:lnTo>
                  <a:lnTo>
                    <a:pt x="733" y="751"/>
                  </a:lnTo>
                  <a:lnTo>
                    <a:pt x="750" y="734"/>
                  </a:lnTo>
                  <a:lnTo>
                    <a:pt x="766" y="717"/>
                  </a:lnTo>
                  <a:lnTo>
                    <a:pt x="781" y="699"/>
                  </a:lnTo>
                  <a:lnTo>
                    <a:pt x="795" y="679"/>
                  </a:lnTo>
                  <a:lnTo>
                    <a:pt x="808" y="659"/>
                  </a:lnTo>
                  <a:lnTo>
                    <a:pt x="819" y="639"/>
                  </a:lnTo>
                  <a:lnTo>
                    <a:pt x="829" y="618"/>
                  </a:lnTo>
                  <a:lnTo>
                    <a:pt x="839" y="597"/>
                  </a:lnTo>
                  <a:lnTo>
                    <a:pt x="846" y="575"/>
                  </a:lnTo>
                  <a:lnTo>
                    <a:pt x="854" y="552"/>
                  </a:lnTo>
                  <a:lnTo>
                    <a:pt x="859" y="530"/>
                  </a:lnTo>
                  <a:lnTo>
                    <a:pt x="863" y="506"/>
                  </a:lnTo>
                  <a:lnTo>
                    <a:pt x="867" y="483"/>
                  </a:lnTo>
                  <a:lnTo>
                    <a:pt x="869" y="459"/>
                  </a:lnTo>
                  <a:lnTo>
                    <a:pt x="870" y="436"/>
                  </a:lnTo>
                  <a:lnTo>
                    <a:pt x="869" y="413"/>
                  </a:lnTo>
                  <a:lnTo>
                    <a:pt x="868" y="391"/>
                  </a:lnTo>
                  <a:lnTo>
                    <a:pt x="865" y="369"/>
                  </a:lnTo>
                  <a:lnTo>
                    <a:pt x="861" y="348"/>
                  </a:lnTo>
                  <a:lnTo>
                    <a:pt x="856" y="326"/>
                  </a:lnTo>
                  <a:lnTo>
                    <a:pt x="851" y="306"/>
                  </a:lnTo>
                  <a:lnTo>
                    <a:pt x="843" y="286"/>
                  </a:lnTo>
                  <a:lnTo>
                    <a:pt x="836" y="267"/>
                  </a:lnTo>
                  <a:lnTo>
                    <a:pt x="827" y="247"/>
                  </a:lnTo>
                  <a:lnTo>
                    <a:pt x="817" y="228"/>
                  </a:lnTo>
                  <a:lnTo>
                    <a:pt x="807" y="210"/>
                  </a:lnTo>
                  <a:lnTo>
                    <a:pt x="795" y="193"/>
                  </a:lnTo>
                  <a:lnTo>
                    <a:pt x="783" y="176"/>
                  </a:lnTo>
                  <a:lnTo>
                    <a:pt x="770" y="158"/>
                  </a:lnTo>
                  <a:lnTo>
                    <a:pt x="757" y="143"/>
                  </a:lnTo>
                  <a:lnTo>
                    <a:pt x="743" y="127"/>
                  </a:lnTo>
                  <a:lnTo>
                    <a:pt x="728" y="114"/>
                  </a:lnTo>
                  <a:lnTo>
                    <a:pt x="712" y="100"/>
                  </a:lnTo>
                  <a:lnTo>
                    <a:pt x="694" y="87"/>
                  </a:lnTo>
                  <a:lnTo>
                    <a:pt x="678" y="75"/>
                  </a:lnTo>
                  <a:lnTo>
                    <a:pt x="660" y="63"/>
                  </a:lnTo>
                  <a:lnTo>
                    <a:pt x="642" y="53"/>
                  </a:lnTo>
                  <a:lnTo>
                    <a:pt x="624" y="43"/>
                  </a:lnTo>
                  <a:lnTo>
                    <a:pt x="605" y="34"/>
                  </a:lnTo>
                  <a:lnTo>
                    <a:pt x="584" y="27"/>
                  </a:lnTo>
                  <a:lnTo>
                    <a:pt x="564" y="20"/>
                  </a:lnTo>
                  <a:lnTo>
                    <a:pt x="544" y="14"/>
                  </a:lnTo>
                  <a:lnTo>
                    <a:pt x="522" y="10"/>
                  </a:lnTo>
                  <a:lnTo>
                    <a:pt x="501" y="5"/>
                  </a:lnTo>
                  <a:lnTo>
                    <a:pt x="479" y="2"/>
                  </a:lnTo>
                  <a:lnTo>
                    <a:pt x="457" y="1"/>
                  </a:lnTo>
                  <a:lnTo>
                    <a:pt x="43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26" name="Google Shape;1026;p41"/>
            <p:cNvSpPr/>
            <p:nvPr/>
          </p:nvSpPr>
          <p:spPr>
            <a:xfrm>
              <a:off x="4941888" y="4238625"/>
              <a:ext cx="180975" cy="144463"/>
            </a:xfrm>
            <a:custGeom>
              <a:rect b="b" l="l" r="r" t="t"/>
              <a:pathLst>
                <a:path extrusionOk="0" h="451" w="570">
                  <a:moveTo>
                    <a:pt x="286" y="0"/>
                  </a:moveTo>
                  <a:lnTo>
                    <a:pt x="271" y="1"/>
                  </a:lnTo>
                  <a:lnTo>
                    <a:pt x="256" y="2"/>
                  </a:lnTo>
                  <a:lnTo>
                    <a:pt x="242" y="4"/>
                  </a:lnTo>
                  <a:lnTo>
                    <a:pt x="228" y="6"/>
                  </a:lnTo>
                  <a:lnTo>
                    <a:pt x="214" y="10"/>
                  </a:lnTo>
                  <a:lnTo>
                    <a:pt x="200" y="13"/>
                  </a:lnTo>
                  <a:lnTo>
                    <a:pt x="187" y="18"/>
                  </a:lnTo>
                  <a:lnTo>
                    <a:pt x="174" y="22"/>
                  </a:lnTo>
                  <a:lnTo>
                    <a:pt x="162" y="29"/>
                  </a:lnTo>
                  <a:lnTo>
                    <a:pt x="150" y="35"/>
                  </a:lnTo>
                  <a:lnTo>
                    <a:pt x="138" y="42"/>
                  </a:lnTo>
                  <a:lnTo>
                    <a:pt x="126" y="49"/>
                  </a:lnTo>
                  <a:lnTo>
                    <a:pt x="114" y="57"/>
                  </a:lnTo>
                  <a:lnTo>
                    <a:pt x="104" y="65"/>
                  </a:lnTo>
                  <a:lnTo>
                    <a:pt x="94" y="75"/>
                  </a:lnTo>
                  <a:lnTo>
                    <a:pt x="83" y="84"/>
                  </a:lnTo>
                  <a:lnTo>
                    <a:pt x="75" y="94"/>
                  </a:lnTo>
                  <a:lnTo>
                    <a:pt x="65" y="104"/>
                  </a:lnTo>
                  <a:lnTo>
                    <a:pt x="57" y="114"/>
                  </a:lnTo>
                  <a:lnTo>
                    <a:pt x="49" y="126"/>
                  </a:lnTo>
                  <a:lnTo>
                    <a:pt x="42" y="138"/>
                  </a:lnTo>
                  <a:lnTo>
                    <a:pt x="35" y="150"/>
                  </a:lnTo>
                  <a:lnTo>
                    <a:pt x="29" y="161"/>
                  </a:lnTo>
                  <a:lnTo>
                    <a:pt x="22" y="174"/>
                  </a:lnTo>
                  <a:lnTo>
                    <a:pt x="18" y="187"/>
                  </a:lnTo>
                  <a:lnTo>
                    <a:pt x="13" y="201"/>
                  </a:lnTo>
                  <a:lnTo>
                    <a:pt x="10" y="214"/>
                  </a:lnTo>
                  <a:lnTo>
                    <a:pt x="6" y="228"/>
                  </a:lnTo>
                  <a:lnTo>
                    <a:pt x="3" y="242"/>
                  </a:lnTo>
                  <a:lnTo>
                    <a:pt x="2" y="256"/>
                  </a:lnTo>
                  <a:lnTo>
                    <a:pt x="1" y="271"/>
                  </a:lnTo>
                  <a:lnTo>
                    <a:pt x="0" y="286"/>
                  </a:lnTo>
                  <a:lnTo>
                    <a:pt x="1" y="307"/>
                  </a:lnTo>
                  <a:lnTo>
                    <a:pt x="3" y="327"/>
                  </a:lnTo>
                  <a:lnTo>
                    <a:pt x="7" y="349"/>
                  </a:lnTo>
                  <a:lnTo>
                    <a:pt x="13" y="369"/>
                  </a:lnTo>
                  <a:lnTo>
                    <a:pt x="19" y="388"/>
                  </a:lnTo>
                  <a:lnTo>
                    <a:pt x="28" y="407"/>
                  </a:lnTo>
                  <a:lnTo>
                    <a:pt x="37" y="427"/>
                  </a:lnTo>
                  <a:lnTo>
                    <a:pt x="49" y="444"/>
                  </a:lnTo>
                  <a:lnTo>
                    <a:pt x="51" y="447"/>
                  </a:lnTo>
                  <a:lnTo>
                    <a:pt x="55" y="449"/>
                  </a:lnTo>
                  <a:lnTo>
                    <a:pt x="58" y="450"/>
                  </a:lnTo>
                  <a:lnTo>
                    <a:pt x="61" y="451"/>
                  </a:lnTo>
                  <a:lnTo>
                    <a:pt x="66" y="450"/>
                  </a:lnTo>
                  <a:lnTo>
                    <a:pt x="70" y="448"/>
                  </a:lnTo>
                  <a:lnTo>
                    <a:pt x="72" y="446"/>
                  </a:lnTo>
                  <a:lnTo>
                    <a:pt x="74" y="444"/>
                  </a:lnTo>
                  <a:lnTo>
                    <a:pt x="75" y="442"/>
                  </a:lnTo>
                  <a:lnTo>
                    <a:pt x="76" y="438"/>
                  </a:lnTo>
                  <a:lnTo>
                    <a:pt x="76" y="436"/>
                  </a:lnTo>
                  <a:lnTo>
                    <a:pt x="76" y="433"/>
                  </a:lnTo>
                  <a:lnTo>
                    <a:pt x="75" y="430"/>
                  </a:lnTo>
                  <a:lnTo>
                    <a:pt x="74" y="428"/>
                  </a:lnTo>
                  <a:lnTo>
                    <a:pt x="64" y="412"/>
                  </a:lnTo>
                  <a:lnTo>
                    <a:pt x="55" y="395"/>
                  </a:lnTo>
                  <a:lnTo>
                    <a:pt x="48" y="378"/>
                  </a:lnTo>
                  <a:lnTo>
                    <a:pt x="42" y="359"/>
                  </a:lnTo>
                  <a:lnTo>
                    <a:pt x="36" y="341"/>
                  </a:lnTo>
                  <a:lnTo>
                    <a:pt x="33" y="323"/>
                  </a:lnTo>
                  <a:lnTo>
                    <a:pt x="31" y="304"/>
                  </a:lnTo>
                  <a:lnTo>
                    <a:pt x="30" y="286"/>
                  </a:lnTo>
                  <a:lnTo>
                    <a:pt x="31" y="272"/>
                  </a:lnTo>
                  <a:lnTo>
                    <a:pt x="32" y="259"/>
                  </a:lnTo>
                  <a:lnTo>
                    <a:pt x="33" y="246"/>
                  </a:lnTo>
                  <a:lnTo>
                    <a:pt x="35" y="234"/>
                  </a:lnTo>
                  <a:lnTo>
                    <a:pt x="39" y="221"/>
                  </a:lnTo>
                  <a:lnTo>
                    <a:pt x="42" y="210"/>
                  </a:lnTo>
                  <a:lnTo>
                    <a:pt x="46" y="198"/>
                  </a:lnTo>
                  <a:lnTo>
                    <a:pt x="50" y="186"/>
                  </a:lnTo>
                  <a:lnTo>
                    <a:pt x="56" y="174"/>
                  </a:lnTo>
                  <a:lnTo>
                    <a:pt x="61" y="164"/>
                  </a:lnTo>
                  <a:lnTo>
                    <a:pt x="67" y="153"/>
                  </a:lnTo>
                  <a:lnTo>
                    <a:pt x="74" y="143"/>
                  </a:lnTo>
                  <a:lnTo>
                    <a:pt x="81" y="133"/>
                  </a:lnTo>
                  <a:lnTo>
                    <a:pt x="89" y="123"/>
                  </a:lnTo>
                  <a:lnTo>
                    <a:pt x="96" y="114"/>
                  </a:lnTo>
                  <a:lnTo>
                    <a:pt x="105" y="105"/>
                  </a:lnTo>
                  <a:lnTo>
                    <a:pt x="114" y="96"/>
                  </a:lnTo>
                  <a:lnTo>
                    <a:pt x="123" y="89"/>
                  </a:lnTo>
                  <a:lnTo>
                    <a:pt x="133" y="81"/>
                  </a:lnTo>
                  <a:lnTo>
                    <a:pt x="142" y="74"/>
                  </a:lnTo>
                  <a:lnTo>
                    <a:pt x="153" y="67"/>
                  </a:lnTo>
                  <a:lnTo>
                    <a:pt x="164" y="61"/>
                  </a:lnTo>
                  <a:lnTo>
                    <a:pt x="174" y="56"/>
                  </a:lnTo>
                  <a:lnTo>
                    <a:pt x="186" y="50"/>
                  </a:lnTo>
                  <a:lnTo>
                    <a:pt x="198" y="46"/>
                  </a:lnTo>
                  <a:lnTo>
                    <a:pt x="210" y="42"/>
                  </a:lnTo>
                  <a:lnTo>
                    <a:pt x="221" y="38"/>
                  </a:lnTo>
                  <a:lnTo>
                    <a:pt x="234" y="35"/>
                  </a:lnTo>
                  <a:lnTo>
                    <a:pt x="246" y="33"/>
                  </a:lnTo>
                  <a:lnTo>
                    <a:pt x="259" y="32"/>
                  </a:lnTo>
                  <a:lnTo>
                    <a:pt x="272" y="31"/>
                  </a:lnTo>
                  <a:lnTo>
                    <a:pt x="286" y="30"/>
                  </a:lnTo>
                  <a:lnTo>
                    <a:pt x="298" y="31"/>
                  </a:lnTo>
                  <a:lnTo>
                    <a:pt x="311" y="32"/>
                  </a:lnTo>
                  <a:lnTo>
                    <a:pt x="324" y="33"/>
                  </a:lnTo>
                  <a:lnTo>
                    <a:pt x="336" y="35"/>
                  </a:lnTo>
                  <a:lnTo>
                    <a:pt x="349" y="38"/>
                  </a:lnTo>
                  <a:lnTo>
                    <a:pt x="360" y="42"/>
                  </a:lnTo>
                  <a:lnTo>
                    <a:pt x="372" y="46"/>
                  </a:lnTo>
                  <a:lnTo>
                    <a:pt x="384" y="50"/>
                  </a:lnTo>
                  <a:lnTo>
                    <a:pt x="396" y="56"/>
                  </a:lnTo>
                  <a:lnTo>
                    <a:pt x="406" y="61"/>
                  </a:lnTo>
                  <a:lnTo>
                    <a:pt x="417" y="67"/>
                  </a:lnTo>
                  <a:lnTo>
                    <a:pt x="428" y="74"/>
                  </a:lnTo>
                  <a:lnTo>
                    <a:pt x="438" y="81"/>
                  </a:lnTo>
                  <a:lnTo>
                    <a:pt x="447" y="89"/>
                  </a:lnTo>
                  <a:lnTo>
                    <a:pt x="457" y="96"/>
                  </a:lnTo>
                  <a:lnTo>
                    <a:pt x="465" y="105"/>
                  </a:lnTo>
                  <a:lnTo>
                    <a:pt x="474" y="114"/>
                  </a:lnTo>
                  <a:lnTo>
                    <a:pt x="481" y="123"/>
                  </a:lnTo>
                  <a:lnTo>
                    <a:pt x="489" y="133"/>
                  </a:lnTo>
                  <a:lnTo>
                    <a:pt x="496" y="143"/>
                  </a:lnTo>
                  <a:lnTo>
                    <a:pt x="503" y="153"/>
                  </a:lnTo>
                  <a:lnTo>
                    <a:pt x="509" y="164"/>
                  </a:lnTo>
                  <a:lnTo>
                    <a:pt x="515" y="174"/>
                  </a:lnTo>
                  <a:lnTo>
                    <a:pt x="520" y="186"/>
                  </a:lnTo>
                  <a:lnTo>
                    <a:pt x="524" y="198"/>
                  </a:lnTo>
                  <a:lnTo>
                    <a:pt x="528" y="210"/>
                  </a:lnTo>
                  <a:lnTo>
                    <a:pt x="532" y="221"/>
                  </a:lnTo>
                  <a:lnTo>
                    <a:pt x="535" y="234"/>
                  </a:lnTo>
                  <a:lnTo>
                    <a:pt x="537" y="246"/>
                  </a:lnTo>
                  <a:lnTo>
                    <a:pt x="538" y="259"/>
                  </a:lnTo>
                  <a:lnTo>
                    <a:pt x="539" y="272"/>
                  </a:lnTo>
                  <a:lnTo>
                    <a:pt x="540" y="286"/>
                  </a:lnTo>
                  <a:lnTo>
                    <a:pt x="539" y="304"/>
                  </a:lnTo>
                  <a:lnTo>
                    <a:pt x="537" y="323"/>
                  </a:lnTo>
                  <a:lnTo>
                    <a:pt x="534" y="341"/>
                  </a:lnTo>
                  <a:lnTo>
                    <a:pt x="528" y="359"/>
                  </a:lnTo>
                  <a:lnTo>
                    <a:pt x="523" y="378"/>
                  </a:lnTo>
                  <a:lnTo>
                    <a:pt x="516" y="395"/>
                  </a:lnTo>
                  <a:lnTo>
                    <a:pt x="507" y="411"/>
                  </a:lnTo>
                  <a:lnTo>
                    <a:pt x="496" y="427"/>
                  </a:lnTo>
                  <a:lnTo>
                    <a:pt x="495" y="430"/>
                  </a:lnTo>
                  <a:lnTo>
                    <a:pt x="494" y="432"/>
                  </a:lnTo>
                  <a:lnTo>
                    <a:pt x="494" y="435"/>
                  </a:lnTo>
                  <a:lnTo>
                    <a:pt x="494" y="438"/>
                  </a:lnTo>
                  <a:lnTo>
                    <a:pt x="495" y="441"/>
                  </a:lnTo>
                  <a:lnTo>
                    <a:pt x="496" y="444"/>
                  </a:lnTo>
                  <a:lnTo>
                    <a:pt x="498" y="446"/>
                  </a:lnTo>
                  <a:lnTo>
                    <a:pt x="501" y="448"/>
                  </a:lnTo>
                  <a:lnTo>
                    <a:pt x="504" y="449"/>
                  </a:lnTo>
                  <a:lnTo>
                    <a:pt x="506" y="450"/>
                  </a:lnTo>
                  <a:lnTo>
                    <a:pt x="509" y="450"/>
                  </a:lnTo>
                  <a:lnTo>
                    <a:pt x="512" y="450"/>
                  </a:lnTo>
                  <a:lnTo>
                    <a:pt x="515" y="449"/>
                  </a:lnTo>
                  <a:lnTo>
                    <a:pt x="518" y="448"/>
                  </a:lnTo>
                  <a:lnTo>
                    <a:pt x="520" y="446"/>
                  </a:lnTo>
                  <a:lnTo>
                    <a:pt x="522" y="444"/>
                  </a:lnTo>
                  <a:lnTo>
                    <a:pt x="533" y="426"/>
                  </a:lnTo>
                  <a:lnTo>
                    <a:pt x="542" y="407"/>
                  </a:lnTo>
                  <a:lnTo>
                    <a:pt x="551" y="388"/>
                  </a:lnTo>
                  <a:lnTo>
                    <a:pt x="557" y="368"/>
                  </a:lnTo>
                  <a:lnTo>
                    <a:pt x="563" y="348"/>
                  </a:lnTo>
                  <a:lnTo>
                    <a:pt x="567" y="327"/>
                  </a:lnTo>
                  <a:lnTo>
                    <a:pt x="569" y="306"/>
                  </a:lnTo>
                  <a:lnTo>
                    <a:pt x="570" y="286"/>
                  </a:lnTo>
                  <a:lnTo>
                    <a:pt x="569" y="271"/>
                  </a:lnTo>
                  <a:lnTo>
                    <a:pt x="568" y="256"/>
                  </a:lnTo>
                  <a:lnTo>
                    <a:pt x="567" y="242"/>
                  </a:lnTo>
                  <a:lnTo>
                    <a:pt x="564" y="228"/>
                  </a:lnTo>
                  <a:lnTo>
                    <a:pt x="561" y="214"/>
                  </a:lnTo>
                  <a:lnTo>
                    <a:pt x="557" y="201"/>
                  </a:lnTo>
                  <a:lnTo>
                    <a:pt x="553" y="187"/>
                  </a:lnTo>
                  <a:lnTo>
                    <a:pt x="548" y="174"/>
                  </a:lnTo>
                  <a:lnTo>
                    <a:pt x="541" y="161"/>
                  </a:lnTo>
                  <a:lnTo>
                    <a:pt x="536" y="150"/>
                  </a:lnTo>
                  <a:lnTo>
                    <a:pt x="528" y="138"/>
                  </a:lnTo>
                  <a:lnTo>
                    <a:pt x="521" y="126"/>
                  </a:lnTo>
                  <a:lnTo>
                    <a:pt x="513" y="114"/>
                  </a:lnTo>
                  <a:lnTo>
                    <a:pt x="505" y="104"/>
                  </a:lnTo>
                  <a:lnTo>
                    <a:pt x="496" y="94"/>
                  </a:lnTo>
                  <a:lnTo>
                    <a:pt x="487" y="83"/>
                  </a:lnTo>
                  <a:lnTo>
                    <a:pt x="476" y="75"/>
                  </a:lnTo>
                  <a:lnTo>
                    <a:pt x="466" y="65"/>
                  </a:lnTo>
                  <a:lnTo>
                    <a:pt x="456" y="57"/>
                  </a:lnTo>
                  <a:lnTo>
                    <a:pt x="444" y="49"/>
                  </a:lnTo>
                  <a:lnTo>
                    <a:pt x="433" y="42"/>
                  </a:lnTo>
                  <a:lnTo>
                    <a:pt x="420" y="35"/>
                  </a:lnTo>
                  <a:lnTo>
                    <a:pt x="409" y="29"/>
                  </a:lnTo>
                  <a:lnTo>
                    <a:pt x="396" y="22"/>
                  </a:lnTo>
                  <a:lnTo>
                    <a:pt x="383" y="18"/>
                  </a:lnTo>
                  <a:lnTo>
                    <a:pt x="370" y="13"/>
                  </a:lnTo>
                  <a:lnTo>
                    <a:pt x="356" y="10"/>
                  </a:lnTo>
                  <a:lnTo>
                    <a:pt x="342" y="6"/>
                  </a:lnTo>
                  <a:lnTo>
                    <a:pt x="328" y="4"/>
                  </a:lnTo>
                  <a:lnTo>
                    <a:pt x="314" y="2"/>
                  </a:lnTo>
                  <a:lnTo>
                    <a:pt x="300" y="1"/>
                  </a:lnTo>
                  <a:lnTo>
                    <a:pt x="28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27" name="Google Shape;1027;p41"/>
            <p:cNvSpPr/>
            <p:nvPr/>
          </p:nvSpPr>
          <p:spPr>
            <a:xfrm>
              <a:off x="4989513" y="4287838"/>
              <a:ext cx="85725" cy="55563"/>
            </a:xfrm>
            <a:custGeom>
              <a:rect b="b" l="l" r="r" t="t"/>
              <a:pathLst>
                <a:path extrusionOk="0" h="179" w="270">
                  <a:moveTo>
                    <a:pt x="247" y="178"/>
                  </a:moveTo>
                  <a:lnTo>
                    <a:pt x="249" y="179"/>
                  </a:lnTo>
                  <a:lnTo>
                    <a:pt x="251" y="179"/>
                  </a:lnTo>
                  <a:lnTo>
                    <a:pt x="256" y="178"/>
                  </a:lnTo>
                  <a:lnTo>
                    <a:pt x="261" y="176"/>
                  </a:lnTo>
                  <a:lnTo>
                    <a:pt x="264" y="173"/>
                  </a:lnTo>
                  <a:lnTo>
                    <a:pt x="266" y="168"/>
                  </a:lnTo>
                  <a:lnTo>
                    <a:pt x="267" y="160"/>
                  </a:lnTo>
                  <a:lnTo>
                    <a:pt x="269" y="152"/>
                  </a:lnTo>
                  <a:lnTo>
                    <a:pt x="269" y="143"/>
                  </a:lnTo>
                  <a:lnTo>
                    <a:pt x="270" y="135"/>
                  </a:lnTo>
                  <a:lnTo>
                    <a:pt x="269" y="121"/>
                  </a:lnTo>
                  <a:lnTo>
                    <a:pt x="267" y="107"/>
                  </a:lnTo>
                  <a:lnTo>
                    <a:pt x="264" y="94"/>
                  </a:lnTo>
                  <a:lnTo>
                    <a:pt x="260" y="82"/>
                  </a:lnTo>
                  <a:lnTo>
                    <a:pt x="253" y="70"/>
                  </a:lnTo>
                  <a:lnTo>
                    <a:pt x="247" y="59"/>
                  </a:lnTo>
                  <a:lnTo>
                    <a:pt x="239" y="49"/>
                  </a:lnTo>
                  <a:lnTo>
                    <a:pt x="231" y="39"/>
                  </a:lnTo>
                  <a:lnTo>
                    <a:pt x="221" y="30"/>
                  </a:lnTo>
                  <a:lnTo>
                    <a:pt x="210" y="22"/>
                  </a:lnTo>
                  <a:lnTo>
                    <a:pt x="200" y="16"/>
                  </a:lnTo>
                  <a:lnTo>
                    <a:pt x="188" y="9"/>
                  </a:lnTo>
                  <a:lnTo>
                    <a:pt x="175" y="5"/>
                  </a:lnTo>
                  <a:lnTo>
                    <a:pt x="162" y="2"/>
                  </a:lnTo>
                  <a:lnTo>
                    <a:pt x="148" y="0"/>
                  </a:lnTo>
                  <a:lnTo>
                    <a:pt x="136" y="0"/>
                  </a:lnTo>
                  <a:lnTo>
                    <a:pt x="122" y="0"/>
                  </a:lnTo>
                  <a:lnTo>
                    <a:pt x="108" y="2"/>
                  </a:lnTo>
                  <a:lnTo>
                    <a:pt x="95" y="5"/>
                  </a:lnTo>
                  <a:lnTo>
                    <a:pt x="83" y="9"/>
                  </a:lnTo>
                  <a:lnTo>
                    <a:pt x="71" y="16"/>
                  </a:lnTo>
                  <a:lnTo>
                    <a:pt x="60" y="22"/>
                  </a:lnTo>
                  <a:lnTo>
                    <a:pt x="49" y="30"/>
                  </a:lnTo>
                  <a:lnTo>
                    <a:pt x="39" y="39"/>
                  </a:lnTo>
                  <a:lnTo>
                    <a:pt x="31" y="49"/>
                  </a:lnTo>
                  <a:lnTo>
                    <a:pt x="23" y="59"/>
                  </a:lnTo>
                  <a:lnTo>
                    <a:pt x="17" y="70"/>
                  </a:lnTo>
                  <a:lnTo>
                    <a:pt x="10" y="82"/>
                  </a:lnTo>
                  <a:lnTo>
                    <a:pt x="6" y="94"/>
                  </a:lnTo>
                  <a:lnTo>
                    <a:pt x="3" y="107"/>
                  </a:lnTo>
                  <a:lnTo>
                    <a:pt x="1" y="121"/>
                  </a:lnTo>
                  <a:lnTo>
                    <a:pt x="0" y="135"/>
                  </a:lnTo>
                  <a:lnTo>
                    <a:pt x="1" y="151"/>
                  </a:lnTo>
                  <a:lnTo>
                    <a:pt x="4" y="167"/>
                  </a:lnTo>
                  <a:lnTo>
                    <a:pt x="5" y="169"/>
                  </a:lnTo>
                  <a:lnTo>
                    <a:pt x="6" y="172"/>
                  </a:lnTo>
                  <a:lnTo>
                    <a:pt x="8" y="174"/>
                  </a:lnTo>
                  <a:lnTo>
                    <a:pt x="10" y="175"/>
                  </a:lnTo>
                  <a:lnTo>
                    <a:pt x="14" y="176"/>
                  </a:lnTo>
                  <a:lnTo>
                    <a:pt x="16" y="177"/>
                  </a:lnTo>
                  <a:lnTo>
                    <a:pt x="19" y="177"/>
                  </a:lnTo>
                  <a:lnTo>
                    <a:pt x="22" y="177"/>
                  </a:lnTo>
                  <a:lnTo>
                    <a:pt x="25" y="176"/>
                  </a:lnTo>
                  <a:lnTo>
                    <a:pt x="28" y="174"/>
                  </a:lnTo>
                  <a:lnTo>
                    <a:pt x="30" y="173"/>
                  </a:lnTo>
                  <a:lnTo>
                    <a:pt x="32" y="171"/>
                  </a:lnTo>
                  <a:lnTo>
                    <a:pt x="33" y="168"/>
                  </a:lnTo>
                  <a:lnTo>
                    <a:pt x="34" y="164"/>
                  </a:lnTo>
                  <a:lnTo>
                    <a:pt x="34" y="162"/>
                  </a:lnTo>
                  <a:lnTo>
                    <a:pt x="33" y="159"/>
                  </a:lnTo>
                  <a:lnTo>
                    <a:pt x="31" y="146"/>
                  </a:lnTo>
                  <a:lnTo>
                    <a:pt x="30" y="135"/>
                  </a:lnTo>
                  <a:lnTo>
                    <a:pt x="31" y="124"/>
                  </a:lnTo>
                  <a:lnTo>
                    <a:pt x="32" y="113"/>
                  </a:lnTo>
                  <a:lnTo>
                    <a:pt x="35" y="104"/>
                  </a:lnTo>
                  <a:lnTo>
                    <a:pt x="38" y="93"/>
                  </a:lnTo>
                  <a:lnTo>
                    <a:pt x="43" y="84"/>
                  </a:lnTo>
                  <a:lnTo>
                    <a:pt x="48" y="76"/>
                  </a:lnTo>
                  <a:lnTo>
                    <a:pt x="54" y="67"/>
                  </a:lnTo>
                  <a:lnTo>
                    <a:pt x="61" y="60"/>
                  </a:lnTo>
                  <a:lnTo>
                    <a:pt x="68" y="53"/>
                  </a:lnTo>
                  <a:lnTo>
                    <a:pt x="77" y="47"/>
                  </a:lnTo>
                  <a:lnTo>
                    <a:pt x="85" y="41"/>
                  </a:lnTo>
                  <a:lnTo>
                    <a:pt x="94" y="37"/>
                  </a:lnTo>
                  <a:lnTo>
                    <a:pt x="104" y="34"/>
                  </a:lnTo>
                  <a:lnTo>
                    <a:pt x="114" y="32"/>
                  </a:lnTo>
                  <a:lnTo>
                    <a:pt x="125" y="30"/>
                  </a:lnTo>
                  <a:lnTo>
                    <a:pt x="136" y="30"/>
                  </a:lnTo>
                  <a:lnTo>
                    <a:pt x="146" y="30"/>
                  </a:lnTo>
                  <a:lnTo>
                    <a:pt x="156" y="32"/>
                  </a:lnTo>
                  <a:lnTo>
                    <a:pt x="167" y="34"/>
                  </a:lnTo>
                  <a:lnTo>
                    <a:pt x="176" y="37"/>
                  </a:lnTo>
                  <a:lnTo>
                    <a:pt x="185" y="41"/>
                  </a:lnTo>
                  <a:lnTo>
                    <a:pt x="193" y="47"/>
                  </a:lnTo>
                  <a:lnTo>
                    <a:pt x="202" y="53"/>
                  </a:lnTo>
                  <a:lnTo>
                    <a:pt x="209" y="60"/>
                  </a:lnTo>
                  <a:lnTo>
                    <a:pt x="216" y="67"/>
                  </a:lnTo>
                  <a:lnTo>
                    <a:pt x="222" y="76"/>
                  </a:lnTo>
                  <a:lnTo>
                    <a:pt x="228" y="84"/>
                  </a:lnTo>
                  <a:lnTo>
                    <a:pt x="232" y="94"/>
                  </a:lnTo>
                  <a:lnTo>
                    <a:pt x="235" y="104"/>
                  </a:lnTo>
                  <a:lnTo>
                    <a:pt x="238" y="113"/>
                  </a:lnTo>
                  <a:lnTo>
                    <a:pt x="239" y="124"/>
                  </a:lnTo>
                  <a:lnTo>
                    <a:pt x="240" y="135"/>
                  </a:lnTo>
                  <a:lnTo>
                    <a:pt x="239" y="147"/>
                  </a:lnTo>
                  <a:lnTo>
                    <a:pt x="236" y="160"/>
                  </a:lnTo>
                  <a:lnTo>
                    <a:pt x="236" y="163"/>
                  </a:lnTo>
                  <a:lnTo>
                    <a:pt x="236" y="167"/>
                  </a:lnTo>
                  <a:lnTo>
                    <a:pt x="237" y="170"/>
                  </a:lnTo>
                  <a:lnTo>
                    <a:pt x="238" y="172"/>
                  </a:lnTo>
                  <a:lnTo>
                    <a:pt x="240" y="174"/>
                  </a:lnTo>
                  <a:lnTo>
                    <a:pt x="243" y="176"/>
                  </a:lnTo>
                  <a:lnTo>
                    <a:pt x="245" y="178"/>
                  </a:lnTo>
                  <a:lnTo>
                    <a:pt x="247" y="17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grpSp>
        <p:nvGrpSpPr>
          <p:cNvPr id="1028" name="Google Shape;1028;p41"/>
          <p:cNvGrpSpPr/>
          <p:nvPr/>
        </p:nvGrpSpPr>
        <p:grpSpPr>
          <a:xfrm>
            <a:off x="4660474" y="3943278"/>
            <a:ext cx="403891" cy="417820"/>
            <a:chOff x="3136473" y="3943278"/>
            <a:chExt cx="403891" cy="417820"/>
          </a:xfrm>
        </p:grpSpPr>
        <p:sp>
          <p:nvSpPr>
            <p:cNvPr id="1029" name="Google Shape;1029;p41"/>
            <p:cNvSpPr/>
            <p:nvPr/>
          </p:nvSpPr>
          <p:spPr>
            <a:xfrm>
              <a:off x="3240927" y="4140582"/>
              <a:ext cx="194982" cy="220516"/>
            </a:xfrm>
            <a:custGeom>
              <a:rect b="b" l="l" r="r" t="t"/>
              <a:pathLst>
                <a:path extrusionOk="0" h="479" w="420">
                  <a:moveTo>
                    <a:pt x="239" y="347"/>
                  </a:moveTo>
                  <a:lnTo>
                    <a:pt x="307" y="307"/>
                  </a:lnTo>
                  <a:lnTo>
                    <a:pt x="367" y="423"/>
                  </a:lnTo>
                  <a:lnTo>
                    <a:pt x="239" y="347"/>
                  </a:lnTo>
                  <a:close/>
                  <a:moveTo>
                    <a:pt x="211" y="364"/>
                  </a:moveTo>
                  <a:lnTo>
                    <a:pt x="351" y="449"/>
                  </a:lnTo>
                  <a:lnTo>
                    <a:pt x="69" y="449"/>
                  </a:lnTo>
                  <a:lnTo>
                    <a:pt x="211" y="364"/>
                  </a:lnTo>
                  <a:close/>
                  <a:moveTo>
                    <a:pt x="181" y="347"/>
                  </a:moveTo>
                  <a:lnTo>
                    <a:pt x="53" y="423"/>
                  </a:lnTo>
                  <a:lnTo>
                    <a:pt x="114" y="307"/>
                  </a:lnTo>
                  <a:lnTo>
                    <a:pt x="181" y="347"/>
                  </a:lnTo>
                  <a:close/>
                  <a:moveTo>
                    <a:pt x="272" y="239"/>
                  </a:moveTo>
                  <a:lnTo>
                    <a:pt x="293" y="280"/>
                  </a:lnTo>
                  <a:lnTo>
                    <a:pt x="211" y="329"/>
                  </a:lnTo>
                  <a:lnTo>
                    <a:pt x="128" y="280"/>
                  </a:lnTo>
                  <a:lnTo>
                    <a:pt x="149" y="239"/>
                  </a:lnTo>
                  <a:lnTo>
                    <a:pt x="272" y="239"/>
                  </a:lnTo>
                  <a:close/>
                  <a:moveTo>
                    <a:pt x="211" y="121"/>
                  </a:moveTo>
                  <a:lnTo>
                    <a:pt x="256" y="209"/>
                  </a:lnTo>
                  <a:lnTo>
                    <a:pt x="165" y="209"/>
                  </a:lnTo>
                  <a:lnTo>
                    <a:pt x="211" y="121"/>
                  </a:lnTo>
                  <a:close/>
                  <a:moveTo>
                    <a:pt x="226" y="85"/>
                  </a:moveTo>
                  <a:lnTo>
                    <a:pt x="226" y="15"/>
                  </a:lnTo>
                  <a:lnTo>
                    <a:pt x="225" y="11"/>
                  </a:lnTo>
                  <a:lnTo>
                    <a:pt x="223" y="8"/>
                  </a:lnTo>
                  <a:lnTo>
                    <a:pt x="222" y="6"/>
                  </a:lnTo>
                  <a:lnTo>
                    <a:pt x="220" y="4"/>
                  </a:lnTo>
                  <a:lnTo>
                    <a:pt x="218" y="2"/>
                  </a:lnTo>
                  <a:lnTo>
                    <a:pt x="216" y="1"/>
                  </a:lnTo>
                  <a:lnTo>
                    <a:pt x="213" y="0"/>
                  </a:lnTo>
                  <a:lnTo>
                    <a:pt x="211" y="0"/>
                  </a:lnTo>
                  <a:lnTo>
                    <a:pt x="207" y="0"/>
                  </a:lnTo>
                  <a:lnTo>
                    <a:pt x="204" y="1"/>
                  </a:lnTo>
                  <a:lnTo>
                    <a:pt x="202" y="2"/>
                  </a:lnTo>
                  <a:lnTo>
                    <a:pt x="200" y="4"/>
                  </a:lnTo>
                  <a:lnTo>
                    <a:pt x="198" y="6"/>
                  </a:lnTo>
                  <a:lnTo>
                    <a:pt x="197" y="8"/>
                  </a:lnTo>
                  <a:lnTo>
                    <a:pt x="196" y="11"/>
                  </a:lnTo>
                  <a:lnTo>
                    <a:pt x="196" y="15"/>
                  </a:lnTo>
                  <a:lnTo>
                    <a:pt x="196" y="85"/>
                  </a:lnTo>
                  <a:lnTo>
                    <a:pt x="2" y="456"/>
                  </a:lnTo>
                  <a:lnTo>
                    <a:pt x="1" y="461"/>
                  </a:lnTo>
                  <a:lnTo>
                    <a:pt x="0" y="464"/>
                  </a:lnTo>
                  <a:lnTo>
                    <a:pt x="1" y="468"/>
                  </a:lnTo>
                  <a:lnTo>
                    <a:pt x="2" y="471"/>
                  </a:lnTo>
                  <a:lnTo>
                    <a:pt x="5" y="475"/>
                  </a:lnTo>
                  <a:lnTo>
                    <a:pt x="8" y="477"/>
                  </a:lnTo>
                  <a:lnTo>
                    <a:pt x="12" y="478"/>
                  </a:lnTo>
                  <a:lnTo>
                    <a:pt x="15" y="479"/>
                  </a:lnTo>
                  <a:lnTo>
                    <a:pt x="405" y="479"/>
                  </a:lnTo>
                  <a:lnTo>
                    <a:pt x="409" y="478"/>
                  </a:lnTo>
                  <a:lnTo>
                    <a:pt x="413" y="477"/>
                  </a:lnTo>
                  <a:lnTo>
                    <a:pt x="415" y="475"/>
                  </a:lnTo>
                  <a:lnTo>
                    <a:pt x="418" y="471"/>
                  </a:lnTo>
                  <a:lnTo>
                    <a:pt x="419" y="468"/>
                  </a:lnTo>
                  <a:lnTo>
                    <a:pt x="420" y="464"/>
                  </a:lnTo>
                  <a:lnTo>
                    <a:pt x="419" y="461"/>
                  </a:lnTo>
                  <a:lnTo>
                    <a:pt x="418" y="456"/>
                  </a:lnTo>
                  <a:lnTo>
                    <a:pt x="226" y="8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30" name="Google Shape;1030;p41"/>
            <p:cNvSpPr/>
            <p:nvPr/>
          </p:nvSpPr>
          <p:spPr>
            <a:xfrm>
              <a:off x="3136473" y="3943278"/>
              <a:ext cx="403891" cy="359789"/>
            </a:xfrm>
            <a:custGeom>
              <a:rect b="b" l="l" r="r" t="t"/>
              <a:pathLst>
                <a:path extrusionOk="0" h="771" w="870">
                  <a:moveTo>
                    <a:pt x="436" y="0"/>
                  </a:moveTo>
                  <a:lnTo>
                    <a:pt x="413" y="1"/>
                  </a:lnTo>
                  <a:lnTo>
                    <a:pt x="391" y="2"/>
                  </a:lnTo>
                  <a:lnTo>
                    <a:pt x="369" y="5"/>
                  </a:lnTo>
                  <a:lnTo>
                    <a:pt x="348" y="10"/>
                  </a:lnTo>
                  <a:lnTo>
                    <a:pt x="327" y="14"/>
                  </a:lnTo>
                  <a:lnTo>
                    <a:pt x="306" y="20"/>
                  </a:lnTo>
                  <a:lnTo>
                    <a:pt x="286" y="27"/>
                  </a:lnTo>
                  <a:lnTo>
                    <a:pt x="267" y="34"/>
                  </a:lnTo>
                  <a:lnTo>
                    <a:pt x="247" y="43"/>
                  </a:lnTo>
                  <a:lnTo>
                    <a:pt x="228" y="53"/>
                  </a:lnTo>
                  <a:lnTo>
                    <a:pt x="210" y="63"/>
                  </a:lnTo>
                  <a:lnTo>
                    <a:pt x="193" y="75"/>
                  </a:lnTo>
                  <a:lnTo>
                    <a:pt x="176" y="87"/>
                  </a:lnTo>
                  <a:lnTo>
                    <a:pt x="159" y="100"/>
                  </a:lnTo>
                  <a:lnTo>
                    <a:pt x="144" y="114"/>
                  </a:lnTo>
                  <a:lnTo>
                    <a:pt x="128" y="127"/>
                  </a:lnTo>
                  <a:lnTo>
                    <a:pt x="114" y="143"/>
                  </a:lnTo>
                  <a:lnTo>
                    <a:pt x="100" y="158"/>
                  </a:lnTo>
                  <a:lnTo>
                    <a:pt x="87" y="176"/>
                  </a:lnTo>
                  <a:lnTo>
                    <a:pt x="75" y="193"/>
                  </a:lnTo>
                  <a:lnTo>
                    <a:pt x="63" y="210"/>
                  </a:lnTo>
                  <a:lnTo>
                    <a:pt x="53" y="228"/>
                  </a:lnTo>
                  <a:lnTo>
                    <a:pt x="43" y="247"/>
                  </a:lnTo>
                  <a:lnTo>
                    <a:pt x="34" y="267"/>
                  </a:lnTo>
                  <a:lnTo>
                    <a:pt x="27" y="286"/>
                  </a:lnTo>
                  <a:lnTo>
                    <a:pt x="21" y="306"/>
                  </a:lnTo>
                  <a:lnTo>
                    <a:pt x="14" y="326"/>
                  </a:lnTo>
                  <a:lnTo>
                    <a:pt x="10" y="348"/>
                  </a:lnTo>
                  <a:lnTo>
                    <a:pt x="6" y="369"/>
                  </a:lnTo>
                  <a:lnTo>
                    <a:pt x="2" y="391"/>
                  </a:lnTo>
                  <a:lnTo>
                    <a:pt x="1" y="413"/>
                  </a:lnTo>
                  <a:lnTo>
                    <a:pt x="0" y="436"/>
                  </a:lnTo>
                  <a:lnTo>
                    <a:pt x="1" y="459"/>
                  </a:lnTo>
                  <a:lnTo>
                    <a:pt x="3" y="483"/>
                  </a:lnTo>
                  <a:lnTo>
                    <a:pt x="7" y="506"/>
                  </a:lnTo>
                  <a:lnTo>
                    <a:pt x="11" y="530"/>
                  </a:lnTo>
                  <a:lnTo>
                    <a:pt x="16" y="552"/>
                  </a:lnTo>
                  <a:lnTo>
                    <a:pt x="24" y="575"/>
                  </a:lnTo>
                  <a:lnTo>
                    <a:pt x="31" y="597"/>
                  </a:lnTo>
                  <a:lnTo>
                    <a:pt x="41" y="618"/>
                  </a:lnTo>
                  <a:lnTo>
                    <a:pt x="52" y="640"/>
                  </a:lnTo>
                  <a:lnTo>
                    <a:pt x="63" y="660"/>
                  </a:lnTo>
                  <a:lnTo>
                    <a:pt x="76" y="679"/>
                  </a:lnTo>
                  <a:lnTo>
                    <a:pt x="89" y="699"/>
                  </a:lnTo>
                  <a:lnTo>
                    <a:pt x="104" y="717"/>
                  </a:lnTo>
                  <a:lnTo>
                    <a:pt x="120" y="735"/>
                  </a:lnTo>
                  <a:lnTo>
                    <a:pt x="137" y="751"/>
                  </a:lnTo>
                  <a:lnTo>
                    <a:pt x="155" y="767"/>
                  </a:lnTo>
                  <a:lnTo>
                    <a:pt x="160" y="770"/>
                  </a:lnTo>
                  <a:lnTo>
                    <a:pt x="165" y="771"/>
                  </a:lnTo>
                  <a:lnTo>
                    <a:pt x="168" y="770"/>
                  </a:lnTo>
                  <a:lnTo>
                    <a:pt x="171" y="769"/>
                  </a:lnTo>
                  <a:lnTo>
                    <a:pt x="174" y="768"/>
                  </a:lnTo>
                  <a:lnTo>
                    <a:pt x="176" y="766"/>
                  </a:lnTo>
                  <a:lnTo>
                    <a:pt x="178" y="763"/>
                  </a:lnTo>
                  <a:lnTo>
                    <a:pt x="179" y="761"/>
                  </a:lnTo>
                  <a:lnTo>
                    <a:pt x="180" y="758"/>
                  </a:lnTo>
                  <a:lnTo>
                    <a:pt x="180" y="754"/>
                  </a:lnTo>
                  <a:lnTo>
                    <a:pt x="179" y="752"/>
                  </a:lnTo>
                  <a:lnTo>
                    <a:pt x="178" y="749"/>
                  </a:lnTo>
                  <a:lnTo>
                    <a:pt x="177" y="747"/>
                  </a:lnTo>
                  <a:lnTo>
                    <a:pt x="175" y="745"/>
                  </a:lnTo>
                  <a:lnTo>
                    <a:pt x="157" y="730"/>
                  </a:lnTo>
                  <a:lnTo>
                    <a:pt x="143" y="714"/>
                  </a:lnTo>
                  <a:lnTo>
                    <a:pt x="128" y="698"/>
                  </a:lnTo>
                  <a:lnTo>
                    <a:pt x="114" y="680"/>
                  </a:lnTo>
                  <a:lnTo>
                    <a:pt x="101" y="662"/>
                  </a:lnTo>
                  <a:lnTo>
                    <a:pt x="89" y="644"/>
                  </a:lnTo>
                  <a:lnTo>
                    <a:pt x="78" y="625"/>
                  </a:lnTo>
                  <a:lnTo>
                    <a:pt x="69" y="606"/>
                  </a:lnTo>
                  <a:lnTo>
                    <a:pt x="59" y="585"/>
                  </a:lnTo>
                  <a:lnTo>
                    <a:pt x="52" y="565"/>
                  </a:lnTo>
                  <a:lnTo>
                    <a:pt x="45" y="545"/>
                  </a:lnTo>
                  <a:lnTo>
                    <a:pt x="40" y="523"/>
                  </a:lnTo>
                  <a:lnTo>
                    <a:pt x="36" y="502"/>
                  </a:lnTo>
                  <a:lnTo>
                    <a:pt x="33" y="479"/>
                  </a:lnTo>
                  <a:lnTo>
                    <a:pt x="31" y="457"/>
                  </a:lnTo>
                  <a:lnTo>
                    <a:pt x="30" y="436"/>
                  </a:lnTo>
                  <a:lnTo>
                    <a:pt x="31" y="414"/>
                  </a:lnTo>
                  <a:lnTo>
                    <a:pt x="32" y="394"/>
                  </a:lnTo>
                  <a:lnTo>
                    <a:pt x="36" y="373"/>
                  </a:lnTo>
                  <a:lnTo>
                    <a:pt x="39" y="353"/>
                  </a:lnTo>
                  <a:lnTo>
                    <a:pt x="43" y="334"/>
                  </a:lnTo>
                  <a:lnTo>
                    <a:pt x="48" y="315"/>
                  </a:lnTo>
                  <a:lnTo>
                    <a:pt x="55" y="296"/>
                  </a:lnTo>
                  <a:lnTo>
                    <a:pt x="62" y="278"/>
                  </a:lnTo>
                  <a:lnTo>
                    <a:pt x="71" y="260"/>
                  </a:lnTo>
                  <a:lnTo>
                    <a:pt x="79" y="242"/>
                  </a:lnTo>
                  <a:lnTo>
                    <a:pt x="89" y="226"/>
                  </a:lnTo>
                  <a:lnTo>
                    <a:pt x="100" y="209"/>
                  </a:lnTo>
                  <a:lnTo>
                    <a:pt x="111" y="193"/>
                  </a:lnTo>
                  <a:lnTo>
                    <a:pt x="123" y="178"/>
                  </a:lnTo>
                  <a:lnTo>
                    <a:pt x="136" y="163"/>
                  </a:lnTo>
                  <a:lnTo>
                    <a:pt x="149" y="149"/>
                  </a:lnTo>
                  <a:lnTo>
                    <a:pt x="163" y="136"/>
                  </a:lnTo>
                  <a:lnTo>
                    <a:pt x="178" y="123"/>
                  </a:lnTo>
                  <a:lnTo>
                    <a:pt x="193" y="111"/>
                  </a:lnTo>
                  <a:lnTo>
                    <a:pt x="209" y="100"/>
                  </a:lnTo>
                  <a:lnTo>
                    <a:pt x="226" y="89"/>
                  </a:lnTo>
                  <a:lnTo>
                    <a:pt x="242" y="79"/>
                  </a:lnTo>
                  <a:lnTo>
                    <a:pt x="260" y="71"/>
                  </a:lnTo>
                  <a:lnTo>
                    <a:pt x="277" y="62"/>
                  </a:lnTo>
                  <a:lnTo>
                    <a:pt x="297" y="55"/>
                  </a:lnTo>
                  <a:lnTo>
                    <a:pt x="315" y="48"/>
                  </a:lnTo>
                  <a:lnTo>
                    <a:pt x="334" y="43"/>
                  </a:lnTo>
                  <a:lnTo>
                    <a:pt x="353" y="39"/>
                  </a:lnTo>
                  <a:lnTo>
                    <a:pt x="374" y="35"/>
                  </a:lnTo>
                  <a:lnTo>
                    <a:pt x="394" y="32"/>
                  </a:lnTo>
                  <a:lnTo>
                    <a:pt x="414" y="31"/>
                  </a:lnTo>
                  <a:lnTo>
                    <a:pt x="436" y="30"/>
                  </a:lnTo>
                  <a:lnTo>
                    <a:pt x="456" y="31"/>
                  </a:lnTo>
                  <a:lnTo>
                    <a:pt x="476" y="32"/>
                  </a:lnTo>
                  <a:lnTo>
                    <a:pt x="497" y="35"/>
                  </a:lnTo>
                  <a:lnTo>
                    <a:pt x="517" y="39"/>
                  </a:lnTo>
                  <a:lnTo>
                    <a:pt x="536" y="43"/>
                  </a:lnTo>
                  <a:lnTo>
                    <a:pt x="555" y="48"/>
                  </a:lnTo>
                  <a:lnTo>
                    <a:pt x="574" y="55"/>
                  </a:lnTo>
                  <a:lnTo>
                    <a:pt x="593" y="62"/>
                  </a:lnTo>
                  <a:lnTo>
                    <a:pt x="610" y="71"/>
                  </a:lnTo>
                  <a:lnTo>
                    <a:pt x="628" y="79"/>
                  </a:lnTo>
                  <a:lnTo>
                    <a:pt x="645" y="89"/>
                  </a:lnTo>
                  <a:lnTo>
                    <a:pt x="661" y="100"/>
                  </a:lnTo>
                  <a:lnTo>
                    <a:pt x="677" y="111"/>
                  </a:lnTo>
                  <a:lnTo>
                    <a:pt x="692" y="123"/>
                  </a:lnTo>
                  <a:lnTo>
                    <a:pt x="707" y="136"/>
                  </a:lnTo>
                  <a:lnTo>
                    <a:pt x="721" y="149"/>
                  </a:lnTo>
                  <a:lnTo>
                    <a:pt x="734" y="163"/>
                  </a:lnTo>
                  <a:lnTo>
                    <a:pt x="747" y="178"/>
                  </a:lnTo>
                  <a:lnTo>
                    <a:pt x="760" y="193"/>
                  </a:lnTo>
                  <a:lnTo>
                    <a:pt x="770" y="209"/>
                  </a:lnTo>
                  <a:lnTo>
                    <a:pt x="781" y="226"/>
                  </a:lnTo>
                  <a:lnTo>
                    <a:pt x="791" y="242"/>
                  </a:lnTo>
                  <a:lnTo>
                    <a:pt x="799" y="260"/>
                  </a:lnTo>
                  <a:lnTo>
                    <a:pt x="808" y="278"/>
                  </a:lnTo>
                  <a:lnTo>
                    <a:pt x="815" y="296"/>
                  </a:lnTo>
                  <a:lnTo>
                    <a:pt x="822" y="315"/>
                  </a:lnTo>
                  <a:lnTo>
                    <a:pt x="827" y="334"/>
                  </a:lnTo>
                  <a:lnTo>
                    <a:pt x="831" y="354"/>
                  </a:lnTo>
                  <a:lnTo>
                    <a:pt x="835" y="373"/>
                  </a:lnTo>
                  <a:lnTo>
                    <a:pt x="838" y="394"/>
                  </a:lnTo>
                  <a:lnTo>
                    <a:pt x="839" y="414"/>
                  </a:lnTo>
                  <a:lnTo>
                    <a:pt x="840" y="436"/>
                  </a:lnTo>
                  <a:lnTo>
                    <a:pt x="839" y="457"/>
                  </a:lnTo>
                  <a:lnTo>
                    <a:pt x="838" y="479"/>
                  </a:lnTo>
                  <a:lnTo>
                    <a:pt x="835" y="502"/>
                  </a:lnTo>
                  <a:lnTo>
                    <a:pt x="830" y="523"/>
                  </a:lnTo>
                  <a:lnTo>
                    <a:pt x="825" y="545"/>
                  </a:lnTo>
                  <a:lnTo>
                    <a:pt x="819" y="565"/>
                  </a:lnTo>
                  <a:lnTo>
                    <a:pt x="811" y="585"/>
                  </a:lnTo>
                  <a:lnTo>
                    <a:pt x="803" y="606"/>
                  </a:lnTo>
                  <a:lnTo>
                    <a:pt x="793" y="625"/>
                  </a:lnTo>
                  <a:lnTo>
                    <a:pt x="782" y="644"/>
                  </a:lnTo>
                  <a:lnTo>
                    <a:pt x="770" y="662"/>
                  </a:lnTo>
                  <a:lnTo>
                    <a:pt x="758" y="680"/>
                  </a:lnTo>
                  <a:lnTo>
                    <a:pt x="744" y="698"/>
                  </a:lnTo>
                  <a:lnTo>
                    <a:pt x="729" y="714"/>
                  </a:lnTo>
                  <a:lnTo>
                    <a:pt x="713" y="730"/>
                  </a:lnTo>
                  <a:lnTo>
                    <a:pt x="697" y="745"/>
                  </a:lnTo>
                  <a:lnTo>
                    <a:pt x="694" y="747"/>
                  </a:lnTo>
                  <a:lnTo>
                    <a:pt x="692" y="749"/>
                  </a:lnTo>
                  <a:lnTo>
                    <a:pt x="691" y="752"/>
                  </a:lnTo>
                  <a:lnTo>
                    <a:pt x="691" y="754"/>
                  </a:lnTo>
                  <a:lnTo>
                    <a:pt x="691" y="758"/>
                  </a:lnTo>
                  <a:lnTo>
                    <a:pt x="691" y="761"/>
                  </a:lnTo>
                  <a:lnTo>
                    <a:pt x="692" y="763"/>
                  </a:lnTo>
                  <a:lnTo>
                    <a:pt x="694" y="765"/>
                  </a:lnTo>
                  <a:lnTo>
                    <a:pt x="697" y="767"/>
                  </a:lnTo>
                  <a:lnTo>
                    <a:pt x="699" y="769"/>
                  </a:lnTo>
                  <a:lnTo>
                    <a:pt x="702" y="770"/>
                  </a:lnTo>
                  <a:lnTo>
                    <a:pt x="704" y="770"/>
                  </a:lnTo>
                  <a:lnTo>
                    <a:pt x="707" y="770"/>
                  </a:lnTo>
                  <a:lnTo>
                    <a:pt x="711" y="770"/>
                  </a:lnTo>
                  <a:lnTo>
                    <a:pt x="713" y="769"/>
                  </a:lnTo>
                  <a:lnTo>
                    <a:pt x="716" y="767"/>
                  </a:lnTo>
                  <a:lnTo>
                    <a:pt x="733" y="751"/>
                  </a:lnTo>
                  <a:lnTo>
                    <a:pt x="750" y="734"/>
                  </a:lnTo>
                  <a:lnTo>
                    <a:pt x="766" y="717"/>
                  </a:lnTo>
                  <a:lnTo>
                    <a:pt x="781" y="699"/>
                  </a:lnTo>
                  <a:lnTo>
                    <a:pt x="795" y="679"/>
                  </a:lnTo>
                  <a:lnTo>
                    <a:pt x="808" y="659"/>
                  </a:lnTo>
                  <a:lnTo>
                    <a:pt x="819" y="639"/>
                  </a:lnTo>
                  <a:lnTo>
                    <a:pt x="829" y="618"/>
                  </a:lnTo>
                  <a:lnTo>
                    <a:pt x="839" y="597"/>
                  </a:lnTo>
                  <a:lnTo>
                    <a:pt x="846" y="575"/>
                  </a:lnTo>
                  <a:lnTo>
                    <a:pt x="854" y="552"/>
                  </a:lnTo>
                  <a:lnTo>
                    <a:pt x="859" y="530"/>
                  </a:lnTo>
                  <a:lnTo>
                    <a:pt x="863" y="506"/>
                  </a:lnTo>
                  <a:lnTo>
                    <a:pt x="867" y="483"/>
                  </a:lnTo>
                  <a:lnTo>
                    <a:pt x="869" y="459"/>
                  </a:lnTo>
                  <a:lnTo>
                    <a:pt x="870" y="436"/>
                  </a:lnTo>
                  <a:lnTo>
                    <a:pt x="869" y="413"/>
                  </a:lnTo>
                  <a:lnTo>
                    <a:pt x="868" y="391"/>
                  </a:lnTo>
                  <a:lnTo>
                    <a:pt x="865" y="369"/>
                  </a:lnTo>
                  <a:lnTo>
                    <a:pt x="861" y="348"/>
                  </a:lnTo>
                  <a:lnTo>
                    <a:pt x="856" y="326"/>
                  </a:lnTo>
                  <a:lnTo>
                    <a:pt x="851" y="306"/>
                  </a:lnTo>
                  <a:lnTo>
                    <a:pt x="843" y="286"/>
                  </a:lnTo>
                  <a:lnTo>
                    <a:pt x="836" y="267"/>
                  </a:lnTo>
                  <a:lnTo>
                    <a:pt x="827" y="247"/>
                  </a:lnTo>
                  <a:lnTo>
                    <a:pt x="817" y="228"/>
                  </a:lnTo>
                  <a:lnTo>
                    <a:pt x="807" y="210"/>
                  </a:lnTo>
                  <a:lnTo>
                    <a:pt x="795" y="193"/>
                  </a:lnTo>
                  <a:lnTo>
                    <a:pt x="783" y="176"/>
                  </a:lnTo>
                  <a:lnTo>
                    <a:pt x="770" y="158"/>
                  </a:lnTo>
                  <a:lnTo>
                    <a:pt x="757" y="143"/>
                  </a:lnTo>
                  <a:lnTo>
                    <a:pt x="743" y="127"/>
                  </a:lnTo>
                  <a:lnTo>
                    <a:pt x="728" y="114"/>
                  </a:lnTo>
                  <a:lnTo>
                    <a:pt x="712" y="100"/>
                  </a:lnTo>
                  <a:lnTo>
                    <a:pt x="694" y="87"/>
                  </a:lnTo>
                  <a:lnTo>
                    <a:pt x="678" y="75"/>
                  </a:lnTo>
                  <a:lnTo>
                    <a:pt x="660" y="63"/>
                  </a:lnTo>
                  <a:lnTo>
                    <a:pt x="642" y="53"/>
                  </a:lnTo>
                  <a:lnTo>
                    <a:pt x="624" y="43"/>
                  </a:lnTo>
                  <a:lnTo>
                    <a:pt x="605" y="34"/>
                  </a:lnTo>
                  <a:lnTo>
                    <a:pt x="584" y="27"/>
                  </a:lnTo>
                  <a:lnTo>
                    <a:pt x="564" y="20"/>
                  </a:lnTo>
                  <a:lnTo>
                    <a:pt x="544" y="14"/>
                  </a:lnTo>
                  <a:lnTo>
                    <a:pt x="522" y="10"/>
                  </a:lnTo>
                  <a:lnTo>
                    <a:pt x="501" y="5"/>
                  </a:lnTo>
                  <a:lnTo>
                    <a:pt x="479" y="2"/>
                  </a:lnTo>
                  <a:lnTo>
                    <a:pt x="457" y="1"/>
                  </a:lnTo>
                  <a:lnTo>
                    <a:pt x="43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31" name="Google Shape;1031;p41"/>
            <p:cNvSpPr/>
            <p:nvPr/>
          </p:nvSpPr>
          <p:spPr>
            <a:xfrm>
              <a:off x="3206109" y="4012914"/>
              <a:ext cx="264618" cy="211231"/>
            </a:xfrm>
            <a:custGeom>
              <a:rect b="b" l="l" r="r" t="t"/>
              <a:pathLst>
                <a:path extrusionOk="0" h="451" w="570">
                  <a:moveTo>
                    <a:pt x="286" y="0"/>
                  </a:moveTo>
                  <a:lnTo>
                    <a:pt x="271" y="1"/>
                  </a:lnTo>
                  <a:lnTo>
                    <a:pt x="256" y="2"/>
                  </a:lnTo>
                  <a:lnTo>
                    <a:pt x="242" y="4"/>
                  </a:lnTo>
                  <a:lnTo>
                    <a:pt x="228" y="6"/>
                  </a:lnTo>
                  <a:lnTo>
                    <a:pt x="214" y="10"/>
                  </a:lnTo>
                  <a:lnTo>
                    <a:pt x="200" y="13"/>
                  </a:lnTo>
                  <a:lnTo>
                    <a:pt x="187" y="18"/>
                  </a:lnTo>
                  <a:lnTo>
                    <a:pt x="174" y="22"/>
                  </a:lnTo>
                  <a:lnTo>
                    <a:pt x="162" y="29"/>
                  </a:lnTo>
                  <a:lnTo>
                    <a:pt x="150" y="35"/>
                  </a:lnTo>
                  <a:lnTo>
                    <a:pt x="138" y="42"/>
                  </a:lnTo>
                  <a:lnTo>
                    <a:pt x="126" y="49"/>
                  </a:lnTo>
                  <a:lnTo>
                    <a:pt x="114" y="57"/>
                  </a:lnTo>
                  <a:lnTo>
                    <a:pt x="104" y="65"/>
                  </a:lnTo>
                  <a:lnTo>
                    <a:pt x="94" y="75"/>
                  </a:lnTo>
                  <a:lnTo>
                    <a:pt x="83" y="84"/>
                  </a:lnTo>
                  <a:lnTo>
                    <a:pt x="75" y="94"/>
                  </a:lnTo>
                  <a:lnTo>
                    <a:pt x="65" y="104"/>
                  </a:lnTo>
                  <a:lnTo>
                    <a:pt x="57" y="114"/>
                  </a:lnTo>
                  <a:lnTo>
                    <a:pt x="49" y="126"/>
                  </a:lnTo>
                  <a:lnTo>
                    <a:pt x="42" y="138"/>
                  </a:lnTo>
                  <a:lnTo>
                    <a:pt x="35" y="150"/>
                  </a:lnTo>
                  <a:lnTo>
                    <a:pt x="29" y="161"/>
                  </a:lnTo>
                  <a:lnTo>
                    <a:pt x="22" y="174"/>
                  </a:lnTo>
                  <a:lnTo>
                    <a:pt x="18" y="187"/>
                  </a:lnTo>
                  <a:lnTo>
                    <a:pt x="13" y="201"/>
                  </a:lnTo>
                  <a:lnTo>
                    <a:pt x="10" y="214"/>
                  </a:lnTo>
                  <a:lnTo>
                    <a:pt x="6" y="228"/>
                  </a:lnTo>
                  <a:lnTo>
                    <a:pt x="3" y="242"/>
                  </a:lnTo>
                  <a:lnTo>
                    <a:pt x="2" y="256"/>
                  </a:lnTo>
                  <a:lnTo>
                    <a:pt x="1" y="271"/>
                  </a:lnTo>
                  <a:lnTo>
                    <a:pt x="0" y="286"/>
                  </a:lnTo>
                  <a:lnTo>
                    <a:pt x="1" y="307"/>
                  </a:lnTo>
                  <a:lnTo>
                    <a:pt x="3" y="327"/>
                  </a:lnTo>
                  <a:lnTo>
                    <a:pt x="7" y="349"/>
                  </a:lnTo>
                  <a:lnTo>
                    <a:pt x="13" y="369"/>
                  </a:lnTo>
                  <a:lnTo>
                    <a:pt x="19" y="388"/>
                  </a:lnTo>
                  <a:lnTo>
                    <a:pt x="28" y="407"/>
                  </a:lnTo>
                  <a:lnTo>
                    <a:pt x="37" y="427"/>
                  </a:lnTo>
                  <a:lnTo>
                    <a:pt x="49" y="444"/>
                  </a:lnTo>
                  <a:lnTo>
                    <a:pt x="51" y="447"/>
                  </a:lnTo>
                  <a:lnTo>
                    <a:pt x="55" y="449"/>
                  </a:lnTo>
                  <a:lnTo>
                    <a:pt x="58" y="450"/>
                  </a:lnTo>
                  <a:lnTo>
                    <a:pt x="61" y="451"/>
                  </a:lnTo>
                  <a:lnTo>
                    <a:pt x="66" y="450"/>
                  </a:lnTo>
                  <a:lnTo>
                    <a:pt x="70" y="448"/>
                  </a:lnTo>
                  <a:lnTo>
                    <a:pt x="72" y="446"/>
                  </a:lnTo>
                  <a:lnTo>
                    <a:pt x="74" y="444"/>
                  </a:lnTo>
                  <a:lnTo>
                    <a:pt x="75" y="442"/>
                  </a:lnTo>
                  <a:lnTo>
                    <a:pt x="76" y="438"/>
                  </a:lnTo>
                  <a:lnTo>
                    <a:pt x="76" y="436"/>
                  </a:lnTo>
                  <a:lnTo>
                    <a:pt x="76" y="433"/>
                  </a:lnTo>
                  <a:lnTo>
                    <a:pt x="75" y="430"/>
                  </a:lnTo>
                  <a:lnTo>
                    <a:pt x="74" y="428"/>
                  </a:lnTo>
                  <a:lnTo>
                    <a:pt x="64" y="412"/>
                  </a:lnTo>
                  <a:lnTo>
                    <a:pt x="55" y="395"/>
                  </a:lnTo>
                  <a:lnTo>
                    <a:pt x="48" y="378"/>
                  </a:lnTo>
                  <a:lnTo>
                    <a:pt x="42" y="359"/>
                  </a:lnTo>
                  <a:lnTo>
                    <a:pt x="36" y="341"/>
                  </a:lnTo>
                  <a:lnTo>
                    <a:pt x="33" y="323"/>
                  </a:lnTo>
                  <a:lnTo>
                    <a:pt x="31" y="304"/>
                  </a:lnTo>
                  <a:lnTo>
                    <a:pt x="30" y="286"/>
                  </a:lnTo>
                  <a:lnTo>
                    <a:pt x="31" y="272"/>
                  </a:lnTo>
                  <a:lnTo>
                    <a:pt x="32" y="259"/>
                  </a:lnTo>
                  <a:lnTo>
                    <a:pt x="33" y="246"/>
                  </a:lnTo>
                  <a:lnTo>
                    <a:pt x="35" y="234"/>
                  </a:lnTo>
                  <a:lnTo>
                    <a:pt x="39" y="221"/>
                  </a:lnTo>
                  <a:lnTo>
                    <a:pt x="42" y="210"/>
                  </a:lnTo>
                  <a:lnTo>
                    <a:pt x="46" y="198"/>
                  </a:lnTo>
                  <a:lnTo>
                    <a:pt x="50" y="186"/>
                  </a:lnTo>
                  <a:lnTo>
                    <a:pt x="56" y="174"/>
                  </a:lnTo>
                  <a:lnTo>
                    <a:pt x="61" y="164"/>
                  </a:lnTo>
                  <a:lnTo>
                    <a:pt x="67" y="153"/>
                  </a:lnTo>
                  <a:lnTo>
                    <a:pt x="74" y="143"/>
                  </a:lnTo>
                  <a:lnTo>
                    <a:pt x="81" y="133"/>
                  </a:lnTo>
                  <a:lnTo>
                    <a:pt x="89" y="123"/>
                  </a:lnTo>
                  <a:lnTo>
                    <a:pt x="96" y="114"/>
                  </a:lnTo>
                  <a:lnTo>
                    <a:pt x="105" y="105"/>
                  </a:lnTo>
                  <a:lnTo>
                    <a:pt x="114" y="96"/>
                  </a:lnTo>
                  <a:lnTo>
                    <a:pt x="123" y="89"/>
                  </a:lnTo>
                  <a:lnTo>
                    <a:pt x="133" y="81"/>
                  </a:lnTo>
                  <a:lnTo>
                    <a:pt x="142" y="74"/>
                  </a:lnTo>
                  <a:lnTo>
                    <a:pt x="153" y="67"/>
                  </a:lnTo>
                  <a:lnTo>
                    <a:pt x="164" y="61"/>
                  </a:lnTo>
                  <a:lnTo>
                    <a:pt x="174" y="56"/>
                  </a:lnTo>
                  <a:lnTo>
                    <a:pt x="186" y="50"/>
                  </a:lnTo>
                  <a:lnTo>
                    <a:pt x="198" y="46"/>
                  </a:lnTo>
                  <a:lnTo>
                    <a:pt x="210" y="42"/>
                  </a:lnTo>
                  <a:lnTo>
                    <a:pt x="221" y="38"/>
                  </a:lnTo>
                  <a:lnTo>
                    <a:pt x="234" y="35"/>
                  </a:lnTo>
                  <a:lnTo>
                    <a:pt x="246" y="33"/>
                  </a:lnTo>
                  <a:lnTo>
                    <a:pt x="259" y="32"/>
                  </a:lnTo>
                  <a:lnTo>
                    <a:pt x="272" y="31"/>
                  </a:lnTo>
                  <a:lnTo>
                    <a:pt x="286" y="30"/>
                  </a:lnTo>
                  <a:lnTo>
                    <a:pt x="298" y="31"/>
                  </a:lnTo>
                  <a:lnTo>
                    <a:pt x="311" y="32"/>
                  </a:lnTo>
                  <a:lnTo>
                    <a:pt x="324" y="33"/>
                  </a:lnTo>
                  <a:lnTo>
                    <a:pt x="336" y="35"/>
                  </a:lnTo>
                  <a:lnTo>
                    <a:pt x="349" y="38"/>
                  </a:lnTo>
                  <a:lnTo>
                    <a:pt x="360" y="42"/>
                  </a:lnTo>
                  <a:lnTo>
                    <a:pt x="372" y="46"/>
                  </a:lnTo>
                  <a:lnTo>
                    <a:pt x="384" y="50"/>
                  </a:lnTo>
                  <a:lnTo>
                    <a:pt x="396" y="56"/>
                  </a:lnTo>
                  <a:lnTo>
                    <a:pt x="406" y="61"/>
                  </a:lnTo>
                  <a:lnTo>
                    <a:pt x="417" y="67"/>
                  </a:lnTo>
                  <a:lnTo>
                    <a:pt x="428" y="74"/>
                  </a:lnTo>
                  <a:lnTo>
                    <a:pt x="438" y="81"/>
                  </a:lnTo>
                  <a:lnTo>
                    <a:pt x="447" y="89"/>
                  </a:lnTo>
                  <a:lnTo>
                    <a:pt x="457" y="96"/>
                  </a:lnTo>
                  <a:lnTo>
                    <a:pt x="465" y="105"/>
                  </a:lnTo>
                  <a:lnTo>
                    <a:pt x="474" y="114"/>
                  </a:lnTo>
                  <a:lnTo>
                    <a:pt x="481" y="123"/>
                  </a:lnTo>
                  <a:lnTo>
                    <a:pt x="489" y="133"/>
                  </a:lnTo>
                  <a:lnTo>
                    <a:pt x="496" y="143"/>
                  </a:lnTo>
                  <a:lnTo>
                    <a:pt x="503" y="153"/>
                  </a:lnTo>
                  <a:lnTo>
                    <a:pt x="509" y="164"/>
                  </a:lnTo>
                  <a:lnTo>
                    <a:pt x="515" y="174"/>
                  </a:lnTo>
                  <a:lnTo>
                    <a:pt x="520" y="186"/>
                  </a:lnTo>
                  <a:lnTo>
                    <a:pt x="524" y="198"/>
                  </a:lnTo>
                  <a:lnTo>
                    <a:pt x="528" y="210"/>
                  </a:lnTo>
                  <a:lnTo>
                    <a:pt x="532" y="221"/>
                  </a:lnTo>
                  <a:lnTo>
                    <a:pt x="535" y="234"/>
                  </a:lnTo>
                  <a:lnTo>
                    <a:pt x="537" y="246"/>
                  </a:lnTo>
                  <a:lnTo>
                    <a:pt x="538" y="259"/>
                  </a:lnTo>
                  <a:lnTo>
                    <a:pt x="539" y="272"/>
                  </a:lnTo>
                  <a:lnTo>
                    <a:pt x="540" y="286"/>
                  </a:lnTo>
                  <a:lnTo>
                    <a:pt x="539" y="304"/>
                  </a:lnTo>
                  <a:lnTo>
                    <a:pt x="537" y="323"/>
                  </a:lnTo>
                  <a:lnTo>
                    <a:pt x="534" y="341"/>
                  </a:lnTo>
                  <a:lnTo>
                    <a:pt x="528" y="359"/>
                  </a:lnTo>
                  <a:lnTo>
                    <a:pt x="523" y="378"/>
                  </a:lnTo>
                  <a:lnTo>
                    <a:pt x="516" y="395"/>
                  </a:lnTo>
                  <a:lnTo>
                    <a:pt x="507" y="411"/>
                  </a:lnTo>
                  <a:lnTo>
                    <a:pt x="496" y="427"/>
                  </a:lnTo>
                  <a:lnTo>
                    <a:pt x="495" y="430"/>
                  </a:lnTo>
                  <a:lnTo>
                    <a:pt x="494" y="432"/>
                  </a:lnTo>
                  <a:lnTo>
                    <a:pt x="494" y="435"/>
                  </a:lnTo>
                  <a:lnTo>
                    <a:pt x="494" y="438"/>
                  </a:lnTo>
                  <a:lnTo>
                    <a:pt x="495" y="441"/>
                  </a:lnTo>
                  <a:lnTo>
                    <a:pt x="496" y="444"/>
                  </a:lnTo>
                  <a:lnTo>
                    <a:pt x="498" y="446"/>
                  </a:lnTo>
                  <a:lnTo>
                    <a:pt x="501" y="448"/>
                  </a:lnTo>
                  <a:lnTo>
                    <a:pt x="504" y="449"/>
                  </a:lnTo>
                  <a:lnTo>
                    <a:pt x="506" y="450"/>
                  </a:lnTo>
                  <a:lnTo>
                    <a:pt x="509" y="450"/>
                  </a:lnTo>
                  <a:lnTo>
                    <a:pt x="512" y="450"/>
                  </a:lnTo>
                  <a:lnTo>
                    <a:pt x="515" y="449"/>
                  </a:lnTo>
                  <a:lnTo>
                    <a:pt x="518" y="448"/>
                  </a:lnTo>
                  <a:lnTo>
                    <a:pt x="520" y="446"/>
                  </a:lnTo>
                  <a:lnTo>
                    <a:pt x="522" y="444"/>
                  </a:lnTo>
                  <a:lnTo>
                    <a:pt x="533" y="426"/>
                  </a:lnTo>
                  <a:lnTo>
                    <a:pt x="542" y="407"/>
                  </a:lnTo>
                  <a:lnTo>
                    <a:pt x="551" y="388"/>
                  </a:lnTo>
                  <a:lnTo>
                    <a:pt x="557" y="368"/>
                  </a:lnTo>
                  <a:lnTo>
                    <a:pt x="563" y="348"/>
                  </a:lnTo>
                  <a:lnTo>
                    <a:pt x="567" y="327"/>
                  </a:lnTo>
                  <a:lnTo>
                    <a:pt x="569" y="306"/>
                  </a:lnTo>
                  <a:lnTo>
                    <a:pt x="570" y="286"/>
                  </a:lnTo>
                  <a:lnTo>
                    <a:pt x="569" y="271"/>
                  </a:lnTo>
                  <a:lnTo>
                    <a:pt x="568" y="256"/>
                  </a:lnTo>
                  <a:lnTo>
                    <a:pt x="567" y="242"/>
                  </a:lnTo>
                  <a:lnTo>
                    <a:pt x="564" y="228"/>
                  </a:lnTo>
                  <a:lnTo>
                    <a:pt x="561" y="214"/>
                  </a:lnTo>
                  <a:lnTo>
                    <a:pt x="557" y="201"/>
                  </a:lnTo>
                  <a:lnTo>
                    <a:pt x="553" y="187"/>
                  </a:lnTo>
                  <a:lnTo>
                    <a:pt x="548" y="174"/>
                  </a:lnTo>
                  <a:lnTo>
                    <a:pt x="541" y="161"/>
                  </a:lnTo>
                  <a:lnTo>
                    <a:pt x="536" y="150"/>
                  </a:lnTo>
                  <a:lnTo>
                    <a:pt x="528" y="138"/>
                  </a:lnTo>
                  <a:lnTo>
                    <a:pt x="521" y="126"/>
                  </a:lnTo>
                  <a:lnTo>
                    <a:pt x="513" y="114"/>
                  </a:lnTo>
                  <a:lnTo>
                    <a:pt x="505" y="104"/>
                  </a:lnTo>
                  <a:lnTo>
                    <a:pt x="496" y="94"/>
                  </a:lnTo>
                  <a:lnTo>
                    <a:pt x="487" y="83"/>
                  </a:lnTo>
                  <a:lnTo>
                    <a:pt x="476" y="75"/>
                  </a:lnTo>
                  <a:lnTo>
                    <a:pt x="466" y="65"/>
                  </a:lnTo>
                  <a:lnTo>
                    <a:pt x="456" y="57"/>
                  </a:lnTo>
                  <a:lnTo>
                    <a:pt x="444" y="49"/>
                  </a:lnTo>
                  <a:lnTo>
                    <a:pt x="433" y="42"/>
                  </a:lnTo>
                  <a:lnTo>
                    <a:pt x="420" y="35"/>
                  </a:lnTo>
                  <a:lnTo>
                    <a:pt x="409" y="29"/>
                  </a:lnTo>
                  <a:lnTo>
                    <a:pt x="396" y="22"/>
                  </a:lnTo>
                  <a:lnTo>
                    <a:pt x="383" y="18"/>
                  </a:lnTo>
                  <a:lnTo>
                    <a:pt x="370" y="13"/>
                  </a:lnTo>
                  <a:lnTo>
                    <a:pt x="356" y="10"/>
                  </a:lnTo>
                  <a:lnTo>
                    <a:pt x="342" y="6"/>
                  </a:lnTo>
                  <a:lnTo>
                    <a:pt x="328" y="4"/>
                  </a:lnTo>
                  <a:lnTo>
                    <a:pt x="314" y="2"/>
                  </a:lnTo>
                  <a:lnTo>
                    <a:pt x="300" y="1"/>
                  </a:lnTo>
                  <a:lnTo>
                    <a:pt x="28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32" name="Google Shape;1032;p41"/>
            <p:cNvSpPr/>
            <p:nvPr/>
          </p:nvSpPr>
          <p:spPr>
            <a:xfrm>
              <a:off x="3275746" y="4084873"/>
              <a:ext cx="125345" cy="81243"/>
            </a:xfrm>
            <a:custGeom>
              <a:rect b="b" l="l" r="r" t="t"/>
              <a:pathLst>
                <a:path extrusionOk="0" h="179" w="270">
                  <a:moveTo>
                    <a:pt x="247" y="178"/>
                  </a:moveTo>
                  <a:lnTo>
                    <a:pt x="249" y="179"/>
                  </a:lnTo>
                  <a:lnTo>
                    <a:pt x="251" y="179"/>
                  </a:lnTo>
                  <a:lnTo>
                    <a:pt x="256" y="178"/>
                  </a:lnTo>
                  <a:lnTo>
                    <a:pt x="261" y="176"/>
                  </a:lnTo>
                  <a:lnTo>
                    <a:pt x="264" y="173"/>
                  </a:lnTo>
                  <a:lnTo>
                    <a:pt x="266" y="168"/>
                  </a:lnTo>
                  <a:lnTo>
                    <a:pt x="267" y="160"/>
                  </a:lnTo>
                  <a:lnTo>
                    <a:pt x="269" y="152"/>
                  </a:lnTo>
                  <a:lnTo>
                    <a:pt x="269" y="143"/>
                  </a:lnTo>
                  <a:lnTo>
                    <a:pt x="270" y="135"/>
                  </a:lnTo>
                  <a:lnTo>
                    <a:pt x="269" y="121"/>
                  </a:lnTo>
                  <a:lnTo>
                    <a:pt x="267" y="107"/>
                  </a:lnTo>
                  <a:lnTo>
                    <a:pt x="264" y="94"/>
                  </a:lnTo>
                  <a:lnTo>
                    <a:pt x="260" y="82"/>
                  </a:lnTo>
                  <a:lnTo>
                    <a:pt x="253" y="70"/>
                  </a:lnTo>
                  <a:lnTo>
                    <a:pt x="247" y="59"/>
                  </a:lnTo>
                  <a:lnTo>
                    <a:pt x="239" y="49"/>
                  </a:lnTo>
                  <a:lnTo>
                    <a:pt x="231" y="39"/>
                  </a:lnTo>
                  <a:lnTo>
                    <a:pt x="221" y="30"/>
                  </a:lnTo>
                  <a:lnTo>
                    <a:pt x="210" y="22"/>
                  </a:lnTo>
                  <a:lnTo>
                    <a:pt x="200" y="16"/>
                  </a:lnTo>
                  <a:lnTo>
                    <a:pt x="188" y="9"/>
                  </a:lnTo>
                  <a:lnTo>
                    <a:pt x="175" y="5"/>
                  </a:lnTo>
                  <a:lnTo>
                    <a:pt x="162" y="2"/>
                  </a:lnTo>
                  <a:lnTo>
                    <a:pt x="148" y="0"/>
                  </a:lnTo>
                  <a:lnTo>
                    <a:pt x="136" y="0"/>
                  </a:lnTo>
                  <a:lnTo>
                    <a:pt x="122" y="0"/>
                  </a:lnTo>
                  <a:lnTo>
                    <a:pt x="108" y="2"/>
                  </a:lnTo>
                  <a:lnTo>
                    <a:pt x="95" y="5"/>
                  </a:lnTo>
                  <a:lnTo>
                    <a:pt x="83" y="9"/>
                  </a:lnTo>
                  <a:lnTo>
                    <a:pt x="71" y="16"/>
                  </a:lnTo>
                  <a:lnTo>
                    <a:pt x="60" y="22"/>
                  </a:lnTo>
                  <a:lnTo>
                    <a:pt x="49" y="30"/>
                  </a:lnTo>
                  <a:lnTo>
                    <a:pt x="39" y="39"/>
                  </a:lnTo>
                  <a:lnTo>
                    <a:pt x="31" y="49"/>
                  </a:lnTo>
                  <a:lnTo>
                    <a:pt x="23" y="59"/>
                  </a:lnTo>
                  <a:lnTo>
                    <a:pt x="17" y="70"/>
                  </a:lnTo>
                  <a:lnTo>
                    <a:pt x="10" y="82"/>
                  </a:lnTo>
                  <a:lnTo>
                    <a:pt x="6" y="94"/>
                  </a:lnTo>
                  <a:lnTo>
                    <a:pt x="3" y="107"/>
                  </a:lnTo>
                  <a:lnTo>
                    <a:pt x="1" y="121"/>
                  </a:lnTo>
                  <a:lnTo>
                    <a:pt x="0" y="135"/>
                  </a:lnTo>
                  <a:lnTo>
                    <a:pt x="1" y="151"/>
                  </a:lnTo>
                  <a:lnTo>
                    <a:pt x="4" y="167"/>
                  </a:lnTo>
                  <a:lnTo>
                    <a:pt x="5" y="169"/>
                  </a:lnTo>
                  <a:lnTo>
                    <a:pt x="6" y="172"/>
                  </a:lnTo>
                  <a:lnTo>
                    <a:pt x="8" y="174"/>
                  </a:lnTo>
                  <a:lnTo>
                    <a:pt x="10" y="175"/>
                  </a:lnTo>
                  <a:lnTo>
                    <a:pt x="14" y="176"/>
                  </a:lnTo>
                  <a:lnTo>
                    <a:pt x="16" y="177"/>
                  </a:lnTo>
                  <a:lnTo>
                    <a:pt x="19" y="177"/>
                  </a:lnTo>
                  <a:lnTo>
                    <a:pt x="22" y="177"/>
                  </a:lnTo>
                  <a:lnTo>
                    <a:pt x="25" y="176"/>
                  </a:lnTo>
                  <a:lnTo>
                    <a:pt x="28" y="174"/>
                  </a:lnTo>
                  <a:lnTo>
                    <a:pt x="30" y="173"/>
                  </a:lnTo>
                  <a:lnTo>
                    <a:pt x="32" y="171"/>
                  </a:lnTo>
                  <a:lnTo>
                    <a:pt x="33" y="168"/>
                  </a:lnTo>
                  <a:lnTo>
                    <a:pt x="34" y="164"/>
                  </a:lnTo>
                  <a:lnTo>
                    <a:pt x="34" y="162"/>
                  </a:lnTo>
                  <a:lnTo>
                    <a:pt x="33" y="159"/>
                  </a:lnTo>
                  <a:lnTo>
                    <a:pt x="31" y="146"/>
                  </a:lnTo>
                  <a:lnTo>
                    <a:pt x="30" y="135"/>
                  </a:lnTo>
                  <a:lnTo>
                    <a:pt x="31" y="124"/>
                  </a:lnTo>
                  <a:lnTo>
                    <a:pt x="32" y="113"/>
                  </a:lnTo>
                  <a:lnTo>
                    <a:pt x="35" y="104"/>
                  </a:lnTo>
                  <a:lnTo>
                    <a:pt x="38" y="93"/>
                  </a:lnTo>
                  <a:lnTo>
                    <a:pt x="43" y="84"/>
                  </a:lnTo>
                  <a:lnTo>
                    <a:pt x="48" y="76"/>
                  </a:lnTo>
                  <a:lnTo>
                    <a:pt x="54" y="67"/>
                  </a:lnTo>
                  <a:lnTo>
                    <a:pt x="61" y="60"/>
                  </a:lnTo>
                  <a:lnTo>
                    <a:pt x="68" y="53"/>
                  </a:lnTo>
                  <a:lnTo>
                    <a:pt x="77" y="47"/>
                  </a:lnTo>
                  <a:lnTo>
                    <a:pt x="85" y="41"/>
                  </a:lnTo>
                  <a:lnTo>
                    <a:pt x="94" y="37"/>
                  </a:lnTo>
                  <a:lnTo>
                    <a:pt x="104" y="34"/>
                  </a:lnTo>
                  <a:lnTo>
                    <a:pt x="114" y="32"/>
                  </a:lnTo>
                  <a:lnTo>
                    <a:pt x="125" y="30"/>
                  </a:lnTo>
                  <a:lnTo>
                    <a:pt x="136" y="30"/>
                  </a:lnTo>
                  <a:lnTo>
                    <a:pt x="146" y="30"/>
                  </a:lnTo>
                  <a:lnTo>
                    <a:pt x="156" y="32"/>
                  </a:lnTo>
                  <a:lnTo>
                    <a:pt x="167" y="34"/>
                  </a:lnTo>
                  <a:lnTo>
                    <a:pt x="176" y="37"/>
                  </a:lnTo>
                  <a:lnTo>
                    <a:pt x="185" y="41"/>
                  </a:lnTo>
                  <a:lnTo>
                    <a:pt x="193" y="47"/>
                  </a:lnTo>
                  <a:lnTo>
                    <a:pt x="202" y="53"/>
                  </a:lnTo>
                  <a:lnTo>
                    <a:pt x="209" y="60"/>
                  </a:lnTo>
                  <a:lnTo>
                    <a:pt x="216" y="67"/>
                  </a:lnTo>
                  <a:lnTo>
                    <a:pt x="222" y="76"/>
                  </a:lnTo>
                  <a:lnTo>
                    <a:pt x="228" y="84"/>
                  </a:lnTo>
                  <a:lnTo>
                    <a:pt x="232" y="94"/>
                  </a:lnTo>
                  <a:lnTo>
                    <a:pt x="235" y="104"/>
                  </a:lnTo>
                  <a:lnTo>
                    <a:pt x="238" y="113"/>
                  </a:lnTo>
                  <a:lnTo>
                    <a:pt x="239" y="124"/>
                  </a:lnTo>
                  <a:lnTo>
                    <a:pt x="240" y="135"/>
                  </a:lnTo>
                  <a:lnTo>
                    <a:pt x="239" y="147"/>
                  </a:lnTo>
                  <a:lnTo>
                    <a:pt x="236" y="160"/>
                  </a:lnTo>
                  <a:lnTo>
                    <a:pt x="236" y="163"/>
                  </a:lnTo>
                  <a:lnTo>
                    <a:pt x="236" y="167"/>
                  </a:lnTo>
                  <a:lnTo>
                    <a:pt x="237" y="170"/>
                  </a:lnTo>
                  <a:lnTo>
                    <a:pt x="238" y="172"/>
                  </a:lnTo>
                  <a:lnTo>
                    <a:pt x="240" y="174"/>
                  </a:lnTo>
                  <a:lnTo>
                    <a:pt x="243" y="176"/>
                  </a:lnTo>
                  <a:lnTo>
                    <a:pt x="245" y="178"/>
                  </a:lnTo>
                  <a:lnTo>
                    <a:pt x="247" y="17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grpSp>
        <p:nvGrpSpPr>
          <p:cNvPr id="1033" name="Google Shape;1033;p41"/>
          <p:cNvGrpSpPr/>
          <p:nvPr/>
        </p:nvGrpSpPr>
        <p:grpSpPr>
          <a:xfrm>
            <a:off x="3570154" y="2102523"/>
            <a:ext cx="403891" cy="417820"/>
            <a:chOff x="4894263" y="4191000"/>
            <a:chExt cx="276225" cy="285751"/>
          </a:xfrm>
        </p:grpSpPr>
        <p:sp>
          <p:nvSpPr>
            <p:cNvPr id="1034" name="Google Shape;1034;p41"/>
            <p:cNvSpPr/>
            <p:nvPr/>
          </p:nvSpPr>
          <p:spPr>
            <a:xfrm>
              <a:off x="4965700" y="4325938"/>
              <a:ext cx="133350" cy="150813"/>
            </a:xfrm>
            <a:custGeom>
              <a:rect b="b" l="l" r="r" t="t"/>
              <a:pathLst>
                <a:path extrusionOk="0" h="479" w="420">
                  <a:moveTo>
                    <a:pt x="239" y="347"/>
                  </a:moveTo>
                  <a:lnTo>
                    <a:pt x="307" y="307"/>
                  </a:lnTo>
                  <a:lnTo>
                    <a:pt x="367" y="423"/>
                  </a:lnTo>
                  <a:lnTo>
                    <a:pt x="239" y="347"/>
                  </a:lnTo>
                  <a:close/>
                  <a:moveTo>
                    <a:pt x="211" y="364"/>
                  </a:moveTo>
                  <a:lnTo>
                    <a:pt x="351" y="449"/>
                  </a:lnTo>
                  <a:lnTo>
                    <a:pt x="69" y="449"/>
                  </a:lnTo>
                  <a:lnTo>
                    <a:pt x="211" y="364"/>
                  </a:lnTo>
                  <a:close/>
                  <a:moveTo>
                    <a:pt x="181" y="347"/>
                  </a:moveTo>
                  <a:lnTo>
                    <a:pt x="53" y="423"/>
                  </a:lnTo>
                  <a:lnTo>
                    <a:pt x="114" y="307"/>
                  </a:lnTo>
                  <a:lnTo>
                    <a:pt x="181" y="347"/>
                  </a:lnTo>
                  <a:close/>
                  <a:moveTo>
                    <a:pt x="272" y="239"/>
                  </a:moveTo>
                  <a:lnTo>
                    <a:pt x="293" y="280"/>
                  </a:lnTo>
                  <a:lnTo>
                    <a:pt x="211" y="329"/>
                  </a:lnTo>
                  <a:lnTo>
                    <a:pt x="128" y="280"/>
                  </a:lnTo>
                  <a:lnTo>
                    <a:pt x="149" y="239"/>
                  </a:lnTo>
                  <a:lnTo>
                    <a:pt x="272" y="239"/>
                  </a:lnTo>
                  <a:close/>
                  <a:moveTo>
                    <a:pt x="211" y="121"/>
                  </a:moveTo>
                  <a:lnTo>
                    <a:pt x="256" y="209"/>
                  </a:lnTo>
                  <a:lnTo>
                    <a:pt x="165" y="209"/>
                  </a:lnTo>
                  <a:lnTo>
                    <a:pt x="211" y="121"/>
                  </a:lnTo>
                  <a:close/>
                  <a:moveTo>
                    <a:pt x="226" y="85"/>
                  </a:moveTo>
                  <a:lnTo>
                    <a:pt x="226" y="15"/>
                  </a:lnTo>
                  <a:lnTo>
                    <a:pt x="225" y="11"/>
                  </a:lnTo>
                  <a:lnTo>
                    <a:pt x="223" y="8"/>
                  </a:lnTo>
                  <a:lnTo>
                    <a:pt x="222" y="6"/>
                  </a:lnTo>
                  <a:lnTo>
                    <a:pt x="220" y="4"/>
                  </a:lnTo>
                  <a:lnTo>
                    <a:pt x="218" y="2"/>
                  </a:lnTo>
                  <a:lnTo>
                    <a:pt x="216" y="1"/>
                  </a:lnTo>
                  <a:lnTo>
                    <a:pt x="213" y="0"/>
                  </a:lnTo>
                  <a:lnTo>
                    <a:pt x="211" y="0"/>
                  </a:lnTo>
                  <a:lnTo>
                    <a:pt x="207" y="0"/>
                  </a:lnTo>
                  <a:lnTo>
                    <a:pt x="204" y="1"/>
                  </a:lnTo>
                  <a:lnTo>
                    <a:pt x="202" y="2"/>
                  </a:lnTo>
                  <a:lnTo>
                    <a:pt x="200" y="4"/>
                  </a:lnTo>
                  <a:lnTo>
                    <a:pt x="198" y="6"/>
                  </a:lnTo>
                  <a:lnTo>
                    <a:pt x="197" y="8"/>
                  </a:lnTo>
                  <a:lnTo>
                    <a:pt x="196" y="11"/>
                  </a:lnTo>
                  <a:lnTo>
                    <a:pt x="196" y="15"/>
                  </a:lnTo>
                  <a:lnTo>
                    <a:pt x="196" y="85"/>
                  </a:lnTo>
                  <a:lnTo>
                    <a:pt x="2" y="456"/>
                  </a:lnTo>
                  <a:lnTo>
                    <a:pt x="1" y="461"/>
                  </a:lnTo>
                  <a:lnTo>
                    <a:pt x="0" y="464"/>
                  </a:lnTo>
                  <a:lnTo>
                    <a:pt x="1" y="468"/>
                  </a:lnTo>
                  <a:lnTo>
                    <a:pt x="2" y="471"/>
                  </a:lnTo>
                  <a:lnTo>
                    <a:pt x="5" y="475"/>
                  </a:lnTo>
                  <a:lnTo>
                    <a:pt x="8" y="477"/>
                  </a:lnTo>
                  <a:lnTo>
                    <a:pt x="12" y="478"/>
                  </a:lnTo>
                  <a:lnTo>
                    <a:pt x="15" y="479"/>
                  </a:lnTo>
                  <a:lnTo>
                    <a:pt x="405" y="479"/>
                  </a:lnTo>
                  <a:lnTo>
                    <a:pt x="409" y="478"/>
                  </a:lnTo>
                  <a:lnTo>
                    <a:pt x="413" y="477"/>
                  </a:lnTo>
                  <a:lnTo>
                    <a:pt x="415" y="475"/>
                  </a:lnTo>
                  <a:lnTo>
                    <a:pt x="418" y="471"/>
                  </a:lnTo>
                  <a:lnTo>
                    <a:pt x="419" y="468"/>
                  </a:lnTo>
                  <a:lnTo>
                    <a:pt x="420" y="464"/>
                  </a:lnTo>
                  <a:lnTo>
                    <a:pt x="419" y="461"/>
                  </a:lnTo>
                  <a:lnTo>
                    <a:pt x="418" y="456"/>
                  </a:lnTo>
                  <a:lnTo>
                    <a:pt x="226" y="8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35" name="Google Shape;1035;p41"/>
            <p:cNvSpPr/>
            <p:nvPr/>
          </p:nvSpPr>
          <p:spPr>
            <a:xfrm>
              <a:off x="4894263" y="4191000"/>
              <a:ext cx="276225" cy="246063"/>
            </a:xfrm>
            <a:custGeom>
              <a:rect b="b" l="l" r="r" t="t"/>
              <a:pathLst>
                <a:path extrusionOk="0" h="771" w="870">
                  <a:moveTo>
                    <a:pt x="436" y="0"/>
                  </a:moveTo>
                  <a:lnTo>
                    <a:pt x="413" y="1"/>
                  </a:lnTo>
                  <a:lnTo>
                    <a:pt x="391" y="2"/>
                  </a:lnTo>
                  <a:lnTo>
                    <a:pt x="369" y="5"/>
                  </a:lnTo>
                  <a:lnTo>
                    <a:pt x="348" y="10"/>
                  </a:lnTo>
                  <a:lnTo>
                    <a:pt x="327" y="14"/>
                  </a:lnTo>
                  <a:lnTo>
                    <a:pt x="306" y="20"/>
                  </a:lnTo>
                  <a:lnTo>
                    <a:pt x="286" y="27"/>
                  </a:lnTo>
                  <a:lnTo>
                    <a:pt x="267" y="34"/>
                  </a:lnTo>
                  <a:lnTo>
                    <a:pt x="247" y="43"/>
                  </a:lnTo>
                  <a:lnTo>
                    <a:pt x="228" y="53"/>
                  </a:lnTo>
                  <a:lnTo>
                    <a:pt x="210" y="63"/>
                  </a:lnTo>
                  <a:lnTo>
                    <a:pt x="193" y="75"/>
                  </a:lnTo>
                  <a:lnTo>
                    <a:pt x="176" y="87"/>
                  </a:lnTo>
                  <a:lnTo>
                    <a:pt x="159" y="100"/>
                  </a:lnTo>
                  <a:lnTo>
                    <a:pt x="144" y="114"/>
                  </a:lnTo>
                  <a:lnTo>
                    <a:pt x="128" y="127"/>
                  </a:lnTo>
                  <a:lnTo>
                    <a:pt x="114" y="143"/>
                  </a:lnTo>
                  <a:lnTo>
                    <a:pt x="100" y="158"/>
                  </a:lnTo>
                  <a:lnTo>
                    <a:pt x="87" y="176"/>
                  </a:lnTo>
                  <a:lnTo>
                    <a:pt x="75" y="193"/>
                  </a:lnTo>
                  <a:lnTo>
                    <a:pt x="63" y="210"/>
                  </a:lnTo>
                  <a:lnTo>
                    <a:pt x="53" y="228"/>
                  </a:lnTo>
                  <a:lnTo>
                    <a:pt x="43" y="247"/>
                  </a:lnTo>
                  <a:lnTo>
                    <a:pt x="34" y="267"/>
                  </a:lnTo>
                  <a:lnTo>
                    <a:pt x="27" y="286"/>
                  </a:lnTo>
                  <a:lnTo>
                    <a:pt x="21" y="306"/>
                  </a:lnTo>
                  <a:lnTo>
                    <a:pt x="14" y="326"/>
                  </a:lnTo>
                  <a:lnTo>
                    <a:pt x="10" y="348"/>
                  </a:lnTo>
                  <a:lnTo>
                    <a:pt x="6" y="369"/>
                  </a:lnTo>
                  <a:lnTo>
                    <a:pt x="2" y="391"/>
                  </a:lnTo>
                  <a:lnTo>
                    <a:pt x="1" y="413"/>
                  </a:lnTo>
                  <a:lnTo>
                    <a:pt x="0" y="436"/>
                  </a:lnTo>
                  <a:lnTo>
                    <a:pt x="1" y="459"/>
                  </a:lnTo>
                  <a:lnTo>
                    <a:pt x="3" y="483"/>
                  </a:lnTo>
                  <a:lnTo>
                    <a:pt x="7" y="506"/>
                  </a:lnTo>
                  <a:lnTo>
                    <a:pt x="11" y="530"/>
                  </a:lnTo>
                  <a:lnTo>
                    <a:pt x="16" y="552"/>
                  </a:lnTo>
                  <a:lnTo>
                    <a:pt x="24" y="575"/>
                  </a:lnTo>
                  <a:lnTo>
                    <a:pt x="31" y="597"/>
                  </a:lnTo>
                  <a:lnTo>
                    <a:pt x="41" y="618"/>
                  </a:lnTo>
                  <a:lnTo>
                    <a:pt x="52" y="640"/>
                  </a:lnTo>
                  <a:lnTo>
                    <a:pt x="63" y="660"/>
                  </a:lnTo>
                  <a:lnTo>
                    <a:pt x="76" y="679"/>
                  </a:lnTo>
                  <a:lnTo>
                    <a:pt x="89" y="699"/>
                  </a:lnTo>
                  <a:lnTo>
                    <a:pt x="104" y="717"/>
                  </a:lnTo>
                  <a:lnTo>
                    <a:pt x="120" y="735"/>
                  </a:lnTo>
                  <a:lnTo>
                    <a:pt x="137" y="751"/>
                  </a:lnTo>
                  <a:lnTo>
                    <a:pt x="155" y="767"/>
                  </a:lnTo>
                  <a:lnTo>
                    <a:pt x="160" y="770"/>
                  </a:lnTo>
                  <a:lnTo>
                    <a:pt x="165" y="771"/>
                  </a:lnTo>
                  <a:lnTo>
                    <a:pt x="168" y="770"/>
                  </a:lnTo>
                  <a:lnTo>
                    <a:pt x="171" y="769"/>
                  </a:lnTo>
                  <a:lnTo>
                    <a:pt x="174" y="768"/>
                  </a:lnTo>
                  <a:lnTo>
                    <a:pt x="176" y="766"/>
                  </a:lnTo>
                  <a:lnTo>
                    <a:pt x="178" y="763"/>
                  </a:lnTo>
                  <a:lnTo>
                    <a:pt x="179" y="761"/>
                  </a:lnTo>
                  <a:lnTo>
                    <a:pt x="180" y="758"/>
                  </a:lnTo>
                  <a:lnTo>
                    <a:pt x="180" y="754"/>
                  </a:lnTo>
                  <a:lnTo>
                    <a:pt x="179" y="752"/>
                  </a:lnTo>
                  <a:lnTo>
                    <a:pt x="178" y="749"/>
                  </a:lnTo>
                  <a:lnTo>
                    <a:pt x="177" y="747"/>
                  </a:lnTo>
                  <a:lnTo>
                    <a:pt x="175" y="745"/>
                  </a:lnTo>
                  <a:lnTo>
                    <a:pt x="157" y="730"/>
                  </a:lnTo>
                  <a:lnTo>
                    <a:pt x="143" y="714"/>
                  </a:lnTo>
                  <a:lnTo>
                    <a:pt x="128" y="698"/>
                  </a:lnTo>
                  <a:lnTo>
                    <a:pt x="114" y="680"/>
                  </a:lnTo>
                  <a:lnTo>
                    <a:pt x="101" y="662"/>
                  </a:lnTo>
                  <a:lnTo>
                    <a:pt x="89" y="644"/>
                  </a:lnTo>
                  <a:lnTo>
                    <a:pt x="78" y="625"/>
                  </a:lnTo>
                  <a:lnTo>
                    <a:pt x="69" y="606"/>
                  </a:lnTo>
                  <a:lnTo>
                    <a:pt x="59" y="585"/>
                  </a:lnTo>
                  <a:lnTo>
                    <a:pt x="52" y="565"/>
                  </a:lnTo>
                  <a:lnTo>
                    <a:pt x="45" y="545"/>
                  </a:lnTo>
                  <a:lnTo>
                    <a:pt x="40" y="523"/>
                  </a:lnTo>
                  <a:lnTo>
                    <a:pt x="36" y="502"/>
                  </a:lnTo>
                  <a:lnTo>
                    <a:pt x="33" y="479"/>
                  </a:lnTo>
                  <a:lnTo>
                    <a:pt x="31" y="457"/>
                  </a:lnTo>
                  <a:lnTo>
                    <a:pt x="30" y="436"/>
                  </a:lnTo>
                  <a:lnTo>
                    <a:pt x="31" y="414"/>
                  </a:lnTo>
                  <a:lnTo>
                    <a:pt x="32" y="394"/>
                  </a:lnTo>
                  <a:lnTo>
                    <a:pt x="36" y="373"/>
                  </a:lnTo>
                  <a:lnTo>
                    <a:pt x="39" y="353"/>
                  </a:lnTo>
                  <a:lnTo>
                    <a:pt x="43" y="334"/>
                  </a:lnTo>
                  <a:lnTo>
                    <a:pt x="48" y="315"/>
                  </a:lnTo>
                  <a:lnTo>
                    <a:pt x="55" y="296"/>
                  </a:lnTo>
                  <a:lnTo>
                    <a:pt x="62" y="278"/>
                  </a:lnTo>
                  <a:lnTo>
                    <a:pt x="71" y="260"/>
                  </a:lnTo>
                  <a:lnTo>
                    <a:pt x="79" y="242"/>
                  </a:lnTo>
                  <a:lnTo>
                    <a:pt x="89" y="226"/>
                  </a:lnTo>
                  <a:lnTo>
                    <a:pt x="100" y="209"/>
                  </a:lnTo>
                  <a:lnTo>
                    <a:pt x="111" y="193"/>
                  </a:lnTo>
                  <a:lnTo>
                    <a:pt x="123" y="178"/>
                  </a:lnTo>
                  <a:lnTo>
                    <a:pt x="136" y="163"/>
                  </a:lnTo>
                  <a:lnTo>
                    <a:pt x="149" y="149"/>
                  </a:lnTo>
                  <a:lnTo>
                    <a:pt x="163" y="136"/>
                  </a:lnTo>
                  <a:lnTo>
                    <a:pt x="178" y="123"/>
                  </a:lnTo>
                  <a:lnTo>
                    <a:pt x="193" y="111"/>
                  </a:lnTo>
                  <a:lnTo>
                    <a:pt x="209" y="100"/>
                  </a:lnTo>
                  <a:lnTo>
                    <a:pt x="226" y="89"/>
                  </a:lnTo>
                  <a:lnTo>
                    <a:pt x="242" y="79"/>
                  </a:lnTo>
                  <a:lnTo>
                    <a:pt x="260" y="71"/>
                  </a:lnTo>
                  <a:lnTo>
                    <a:pt x="277" y="62"/>
                  </a:lnTo>
                  <a:lnTo>
                    <a:pt x="297" y="55"/>
                  </a:lnTo>
                  <a:lnTo>
                    <a:pt x="315" y="48"/>
                  </a:lnTo>
                  <a:lnTo>
                    <a:pt x="334" y="43"/>
                  </a:lnTo>
                  <a:lnTo>
                    <a:pt x="353" y="39"/>
                  </a:lnTo>
                  <a:lnTo>
                    <a:pt x="374" y="35"/>
                  </a:lnTo>
                  <a:lnTo>
                    <a:pt x="394" y="32"/>
                  </a:lnTo>
                  <a:lnTo>
                    <a:pt x="414" y="31"/>
                  </a:lnTo>
                  <a:lnTo>
                    <a:pt x="436" y="30"/>
                  </a:lnTo>
                  <a:lnTo>
                    <a:pt x="456" y="31"/>
                  </a:lnTo>
                  <a:lnTo>
                    <a:pt x="476" y="32"/>
                  </a:lnTo>
                  <a:lnTo>
                    <a:pt x="497" y="35"/>
                  </a:lnTo>
                  <a:lnTo>
                    <a:pt x="517" y="39"/>
                  </a:lnTo>
                  <a:lnTo>
                    <a:pt x="536" y="43"/>
                  </a:lnTo>
                  <a:lnTo>
                    <a:pt x="555" y="48"/>
                  </a:lnTo>
                  <a:lnTo>
                    <a:pt x="574" y="55"/>
                  </a:lnTo>
                  <a:lnTo>
                    <a:pt x="593" y="62"/>
                  </a:lnTo>
                  <a:lnTo>
                    <a:pt x="610" y="71"/>
                  </a:lnTo>
                  <a:lnTo>
                    <a:pt x="628" y="79"/>
                  </a:lnTo>
                  <a:lnTo>
                    <a:pt x="645" y="89"/>
                  </a:lnTo>
                  <a:lnTo>
                    <a:pt x="661" y="100"/>
                  </a:lnTo>
                  <a:lnTo>
                    <a:pt x="677" y="111"/>
                  </a:lnTo>
                  <a:lnTo>
                    <a:pt x="692" y="123"/>
                  </a:lnTo>
                  <a:lnTo>
                    <a:pt x="707" y="136"/>
                  </a:lnTo>
                  <a:lnTo>
                    <a:pt x="721" y="149"/>
                  </a:lnTo>
                  <a:lnTo>
                    <a:pt x="734" y="163"/>
                  </a:lnTo>
                  <a:lnTo>
                    <a:pt x="747" y="178"/>
                  </a:lnTo>
                  <a:lnTo>
                    <a:pt x="760" y="193"/>
                  </a:lnTo>
                  <a:lnTo>
                    <a:pt x="770" y="209"/>
                  </a:lnTo>
                  <a:lnTo>
                    <a:pt x="781" y="226"/>
                  </a:lnTo>
                  <a:lnTo>
                    <a:pt x="791" y="242"/>
                  </a:lnTo>
                  <a:lnTo>
                    <a:pt x="799" y="260"/>
                  </a:lnTo>
                  <a:lnTo>
                    <a:pt x="808" y="278"/>
                  </a:lnTo>
                  <a:lnTo>
                    <a:pt x="815" y="296"/>
                  </a:lnTo>
                  <a:lnTo>
                    <a:pt x="822" y="315"/>
                  </a:lnTo>
                  <a:lnTo>
                    <a:pt x="827" y="334"/>
                  </a:lnTo>
                  <a:lnTo>
                    <a:pt x="831" y="354"/>
                  </a:lnTo>
                  <a:lnTo>
                    <a:pt x="835" y="373"/>
                  </a:lnTo>
                  <a:lnTo>
                    <a:pt x="838" y="394"/>
                  </a:lnTo>
                  <a:lnTo>
                    <a:pt x="839" y="414"/>
                  </a:lnTo>
                  <a:lnTo>
                    <a:pt x="840" y="436"/>
                  </a:lnTo>
                  <a:lnTo>
                    <a:pt x="839" y="457"/>
                  </a:lnTo>
                  <a:lnTo>
                    <a:pt x="838" y="479"/>
                  </a:lnTo>
                  <a:lnTo>
                    <a:pt x="835" y="502"/>
                  </a:lnTo>
                  <a:lnTo>
                    <a:pt x="830" y="523"/>
                  </a:lnTo>
                  <a:lnTo>
                    <a:pt x="825" y="545"/>
                  </a:lnTo>
                  <a:lnTo>
                    <a:pt x="819" y="565"/>
                  </a:lnTo>
                  <a:lnTo>
                    <a:pt x="811" y="585"/>
                  </a:lnTo>
                  <a:lnTo>
                    <a:pt x="803" y="606"/>
                  </a:lnTo>
                  <a:lnTo>
                    <a:pt x="793" y="625"/>
                  </a:lnTo>
                  <a:lnTo>
                    <a:pt x="782" y="644"/>
                  </a:lnTo>
                  <a:lnTo>
                    <a:pt x="770" y="662"/>
                  </a:lnTo>
                  <a:lnTo>
                    <a:pt x="758" y="680"/>
                  </a:lnTo>
                  <a:lnTo>
                    <a:pt x="744" y="698"/>
                  </a:lnTo>
                  <a:lnTo>
                    <a:pt x="729" y="714"/>
                  </a:lnTo>
                  <a:lnTo>
                    <a:pt x="713" y="730"/>
                  </a:lnTo>
                  <a:lnTo>
                    <a:pt x="697" y="745"/>
                  </a:lnTo>
                  <a:lnTo>
                    <a:pt x="694" y="747"/>
                  </a:lnTo>
                  <a:lnTo>
                    <a:pt x="692" y="749"/>
                  </a:lnTo>
                  <a:lnTo>
                    <a:pt x="691" y="752"/>
                  </a:lnTo>
                  <a:lnTo>
                    <a:pt x="691" y="754"/>
                  </a:lnTo>
                  <a:lnTo>
                    <a:pt x="691" y="758"/>
                  </a:lnTo>
                  <a:lnTo>
                    <a:pt x="691" y="761"/>
                  </a:lnTo>
                  <a:lnTo>
                    <a:pt x="692" y="763"/>
                  </a:lnTo>
                  <a:lnTo>
                    <a:pt x="694" y="765"/>
                  </a:lnTo>
                  <a:lnTo>
                    <a:pt x="697" y="767"/>
                  </a:lnTo>
                  <a:lnTo>
                    <a:pt x="699" y="769"/>
                  </a:lnTo>
                  <a:lnTo>
                    <a:pt x="702" y="770"/>
                  </a:lnTo>
                  <a:lnTo>
                    <a:pt x="704" y="770"/>
                  </a:lnTo>
                  <a:lnTo>
                    <a:pt x="707" y="770"/>
                  </a:lnTo>
                  <a:lnTo>
                    <a:pt x="711" y="770"/>
                  </a:lnTo>
                  <a:lnTo>
                    <a:pt x="713" y="769"/>
                  </a:lnTo>
                  <a:lnTo>
                    <a:pt x="716" y="767"/>
                  </a:lnTo>
                  <a:lnTo>
                    <a:pt x="733" y="751"/>
                  </a:lnTo>
                  <a:lnTo>
                    <a:pt x="750" y="734"/>
                  </a:lnTo>
                  <a:lnTo>
                    <a:pt x="766" y="717"/>
                  </a:lnTo>
                  <a:lnTo>
                    <a:pt x="781" y="699"/>
                  </a:lnTo>
                  <a:lnTo>
                    <a:pt x="795" y="679"/>
                  </a:lnTo>
                  <a:lnTo>
                    <a:pt x="808" y="659"/>
                  </a:lnTo>
                  <a:lnTo>
                    <a:pt x="819" y="639"/>
                  </a:lnTo>
                  <a:lnTo>
                    <a:pt x="829" y="618"/>
                  </a:lnTo>
                  <a:lnTo>
                    <a:pt x="839" y="597"/>
                  </a:lnTo>
                  <a:lnTo>
                    <a:pt x="846" y="575"/>
                  </a:lnTo>
                  <a:lnTo>
                    <a:pt x="854" y="552"/>
                  </a:lnTo>
                  <a:lnTo>
                    <a:pt x="859" y="530"/>
                  </a:lnTo>
                  <a:lnTo>
                    <a:pt x="863" y="506"/>
                  </a:lnTo>
                  <a:lnTo>
                    <a:pt x="867" y="483"/>
                  </a:lnTo>
                  <a:lnTo>
                    <a:pt x="869" y="459"/>
                  </a:lnTo>
                  <a:lnTo>
                    <a:pt x="870" y="436"/>
                  </a:lnTo>
                  <a:lnTo>
                    <a:pt x="869" y="413"/>
                  </a:lnTo>
                  <a:lnTo>
                    <a:pt x="868" y="391"/>
                  </a:lnTo>
                  <a:lnTo>
                    <a:pt x="865" y="369"/>
                  </a:lnTo>
                  <a:lnTo>
                    <a:pt x="861" y="348"/>
                  </a:lnTo>
                  <a:lnTo>
                    <a:pt x="856" y="326"/>
                  </a:lnTo>
                  <a:lnTo>
                    <a:pt x="851" y="306"/>
                  </a:lnTo>
                  <a:lnTo>
                    <a:pt x="843" y="286"/>
                  </a:lnTo>
                  <a:lnTo>
                    <a:pt x="836" y="267"/>
                  </a:lnTo>
                  <a:lnTo>
                    <a:pt x="827" y="247"/>
                  </a:lnTo>
                  <a:lnTo>
                    <a:pt x="817" y="228"/>
                  </a:lnTo>
                  <a:lnTo>
                    <a:pt x="807" y="210"/>
                  </a:lnTo>
                  <a:lnTo>
                    <a:pt x="795" y="193"/>
                  </a:lnTo>
                  <a:lnTo>
                    <a:pt x="783" y="176"/>
                  </a:lnTo>
                  <a:lnTo>
                    <a:pt x="770" y="158"/>
                  </a:lnTo>
                  <a:lnTo>
                    <a:pt x="757" y="143"/>
                  </a:lnTo>
                  <a:lnTo>
                    <a:pt x="743" y="127"/>
                  </a:lnTo>
                  <a:lnTo>
                    <a:pt x="728" y="114"/>
                  </a:lnTo>
                  <a:lnTo>
                    <a:pt x="712" y="100"/>
                  </a:lnTo>
                  <a:lnTo>
                    <a:pt x="694" y="87"/>
                  </a:lnTo>
                  <a:lnTo>
                    <a:pt x="678" y="75"/>
                  </a:lnTo>
                  <a:lnTo>
                    <a:pt x="660" y="63"/>
                  </a:lnTo>
                  <a:lnTo>
                    <a:pt x="642" y="53"/>
                  </a:lnTo>
                  <a:lnTo>
                    <a:pt x="624" y="43"/>
                  </a:lnTo>
                  <a:lnTo>
                    <a:pt x="605" y="34"/>
                  </a:lnTo>
                  <a:lnTo>
                    <a:pt x="584" y="27"/>
                  </a:lnTo>
                  <a:lnTo>
                    <a:pt x="564" y="20"/>
                  </a:lnTo>
                  <a:lnTo>
                    <a:pt x="544" y="14"/>
                  </a:lnTo>
                  <a:lnTo>
                    <a:pt x="522" y="10"/>
                  </a:lnTo>
                  <a:lnTo>
                    <a:pt x="501" y="5"/>
                  </a:lnTo>
                  <a:lnTo>
                    <a:pt x="479" y="2"/>
                  </a:lnTo>
                  <a:lnTo>
                    <a:pt x="457" y="1"/>
                  </a:lnTo>
                  <a:lnTo>
                    <a:pt x="43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36" name="Google Shape;1036;p41"/>
            <p:cNvSpPr/>
            <p:nvPr/>
          </p:nvSpPr>
          <p:spPr>
            <a:xfrm>
              <a:off x="4941888" y="4238625"/>
              <a:ext cx="180975" cy="144463"/>
            </a:xfrm>
            <a:custGeom>
              <a:rect b="b" l="l" r="r" t="t"/>
              <a:pathLst>
                <a:path extrusionOk="0" h="451" w="570">
                  <a:moveTo>
                    <a:pt x="286" y="0"/>
                  </a:moveTo>
                  <a:lnTo>
                    <a:pt x="271" y="1"/>
                  </a:lnTo>
                  <a:lnTo>
                    <a:pt x="256" y="2"/>
                  </a:lnTo>
                  <a:lnTo>
                    <a:pt x="242" y="4"/>
                  </a:lnTo>
                  <a:lnTo>
                    <a:pt x="228" y="6"/>
                  </a:lnTo>
                  <a:lnTo>
                    <a:pt x="214" y="10"/>
                  </a:lnTo>
                  <a:lnTo>
                    <a:pt x="200" y="13"/>
                  </a:lnTo>
                  <a:lnTo>
                    <a:pt x="187" y="18"/>
                  </a:lnTo>
                  <a:lnTo>
                    <a:pt x="174" y="22"/>
                  </a:lnTo>
                  <a:lnTo>
                    <a:pt x="162" y="29"/>
                  </a:lnTo>
                  <a:lnTo>
                    <a:pt x="150" y="35"/>
                  </a:lnTo>
                  <a:lnTo>
                    <a:pt x="138" y="42"/>
                  </a:lnTo>
                  <a:lnTo>
                    <a:pt x="126" y="49"/>
                  </a:lnTo>
                  <a:lnTo>
                    <a:pt x="114" y="57"/>
                  </a:lnTo>
                  <a:lnTo>
                    <a:pt x="104" y="65"/>
                  </a:lnTo>
                  <a:lnTo>
                    <a:pt x="94" y="75"/>
                  </a:lnTo>
                  <a:lnTo>
                    <a:pt x="83" y="84"/>
                  </a:lnTo>
                  <a:lnTo>
                    <a:pt x="75" y="94"/>
                  </a:lnTo>
                  <a:lnTo>
                    <a:pt x="65" y="104"/>
                  </a:lnTo>
                  <a:lnTo>
                    <a:pt x="57" y="114"/>
                  </a:lnTo>
                  <a:lnTo>
                    <a:pt x="49" y="126"/>
                  </a:lnTo>
                  <a:lnTo>
                    <a:pt x="42" y="138"/>
                  </a:lnTo>
                  <a:lnTo>
                    <a:pt x="35" y="150"/>
                  </a:lnTo>
                  <a:lnTo>
                    <a:pt x="29" y="161"/>
                  </a:lnTo>
                  <a:lnTo>
                    <a:pt x="22" y="174"/>
                  </a:lnTo>
                  <a:lnTo>
                    <a:pt x="18" y="187"/>
                  </a:lnTo>
                  <a:lnTo>
                    <a:pt x="13" y="201"/>
                  </a:lnTo>
                  <a:lnTo>
                    <a:pt x="10" y="214"/>
                  </a:lnTo>
                  <a:lnTo>
                    <a:pt x="6" y="228"/>
                  </a:lnTo>
                  <a:lnTo>
                    <a:pt x="3" y="242"/>
                  </a:lnTo>
                  <a:lnTo>
                    <a:pt x="2" y="256"/>
                  </a:lnTo>
                  <a:lnTo>
                    <a:pt x="1" y="271"/>
                  </a:lnTo>
                  <a:lnTo>
                    <a:pt x="0" y="286"/>
                  </a:lnTo>
                  <a:lnTo>
                    <a:pt x="1" y="307"/>
                  </a:lnTo>
                  <a:lnTo>
                    <a:pt x="3" y="327"/>
                  </a:lnTo>
                  <a:lnTo>
                    <a:pt x="7" y="349"/>
                  </a:lnTo>
                  <a:lnTo>
                    <a:pt x="13" y="369"/>
                  </a:lnTo>
                  <a:lnTo>
                    <a:pt x="19" y="388"/>
                  </a:lnTo>
                  <a:lnTo>
                    <a:pt x="28" y="407"/>
                  </a:lnTo>
                  <a:lnTo>
                    <a:pt x="37" y="427"/>
                  </a:lnTo>
                  <a:lnTo>
                    <a:pt x="49" y="444"/>
                  </a:lnTo>
                  <a:lnTo>
                    <a:pt x="51" y="447"/>
                  </a:lnTo>
                  <a:lnTo>
                    <a:pt x="55" y="449"/>
                  </a:lnTo>
                  <a:lnTo>
                    <a:pt x="58" y="450"/>
                  </a:lnTo>
                  <a:lnTo>
                    <a:pt x="61" y="451"/>
                  </a:lnTo>
                  <a:lnTo>
                    <a:pt x="66" y="450"/>
                  </a:lnTo>
                  <a:lnTo>
                    <a:pt x="70" y="448"/>
                  </a:lnTo>
                  <a:lnTo>
                    <a:pt x="72" y="446"/>
                  </a:lnTo>
                  <a:lnTo>
                    <a:pt x="74" y="444"/>
                  </a:lnTo>
                  <a:lnTo>
                    <a:pt x="75" y="442"/>
                  </a:lnTo>
                  <a:lnTo>
                    <a:pt x="76" y="438"/>
                  </a:lnTo>
                  <a:lnTo>
                    <a:pt x="76" y="436"/>
                  </a:lnTo>
                  <a:lnTo>
                    <a:pt x="76" y="433"/>
                  </a:lnTo>
                  <a:lnTo>
                    <a:pt x="75" y="430"/>
                  </a:lnTo>
                  <a:lnTo>
                    <a:pt x="74" y="428"/>
                  </a:lnTo>
                  <a:lnTo>
                    <a:pt x="64" y="412"/>
                  </a:lnTo>
                  <a:lnTo>
                    <a:pt x="55" y="395"/>
                  </a:lnTo>
                  <a:lnTo>
                    <a:pt x="48" y="378"/>
                  </a:lnTo>
                  <a:lnTo>
                    <a:pt x="42" y="359"/>
                  </a:lnTo>
                  <a:lnTo>
                    <a:pt x="36" y="341"/>
                  </a:lnTo>
                  <a:lnTo>
                    <a:pt x="33" y="323"/>
                  </a:lnTo>
                  <a:lnTo>
                    <a:pt x="31" y="304"/>
                  </a:lnTo>
                  <a:lnTo>
                    <a:pt x="30" y="286"/>
                  </a:lnTo>
                  <a:lnTo>
                    <a:pt x="31" y="272"/>
                  </a:lnTo>
                  <a:lnTo>
                    <a:pt x="32" y="259"/>
                  </a:lnTo>
                  <a:lnTo>
                    <a:pt x="33" y="246"/>
                  </a:lnTo>
                  <a:lnTo>
                    <a:pt x="35" y="234"/>
                  </a:lnTo>
                  <a:lnTo>
                    <a:pt x="39" y="221"/>
                  </a:lnTo>
                  <a:lnTo>
                    <a:pt x="42" y="210"/>
                  </a:lnTo>
                  <a:lnTo>
                    <a:pt x="46" y="198"/>
                  </a:lnTo>
                  <a:lnTo>
                    <a:pt x="50" y="186"/>
                  </a:lnTo>
                  <a:lnTo>
                    <a:pt x="56" y="174"/>
                  </a:lnTo>
                  <a:lnTo>
                    <a:pt x="61" y="164"/>
                  </a:lnTo>
                  <a:lnTo>
                    <a:pt x="67" y="153"/>
                  </a:lnTo>
                  <a:lnTo>
                    <a:pt x="74" y="143"/>
                  </a:lnTo>
                  <a:lnTo>
                    <a:pt x="81" y="133"/>
                  </a:lnTo>
                  <a:lnTo>
                    <a:pt x="89" y="123"/>
                  </a:lnTo>
                  <a:lnTo>
                    <a:pt x="96" y="114"/>
                  </a:lnTo>
                  <a:lnTo>
                    <a:pt x="105" y="105"/>
                  </a:lnTo>
                  <a:lnTo>
                    <a:pt x="114" y="96"/>
                  </a:lnTo>
                  <a:lnTo>
                    <a:pt x="123" y="89"/>
                  </a:lnTo>
                  <a:lnTo>
                    <a:pt x="133" y="81"/>
                  </a:lnTo>
                  <a:lnTo>
                    <a:pt x="142" y="74"/>
                  </a:lnTo>
                  <a:lnTo>
                    <a:pt x="153" y="67"/>
                  </a:lnTo>
                  <a:lnTo>
                    <a:pt x="164" y="61"/>
                  </a:lnTo>
                  <a:lnTo>
                    <a:pt x="174" y="56"/>
                  </a:lnTo>
                  <a:lnTo>
                    <a:pt x="186" y="50"/>
                  </a:lnTo>
                  <a:lnTo>
                    <a:pt x="198" y="46"/>
                  </a:lnTo>
                  <a:lnTo>
                    <a:pt x="210" y="42"/>
                  </a:lnTo>
                  <a:lnTo>
                    <a:pt x="221" y="38"/>
                  </a:lnTo>
                  <a:lnTo>
                    <a:pt x="234" y="35"/>
                  </a:lnTo>
                  <a:lnTo>
                    <a:pt x="246" y="33"/>
                  </a:lnTo>
                  <a:lnTo>
                    <a:pt x="259" y="32"/>
                  </a:lnTo>
                  <a:lnTo>
                    <a:pt x="272" y="31"/>
                  </a:lnTo>
                  <a:lnTo>
                    <a:pt x="286" y="30"/>
                  </a:lnTo>
                  <a:lnTo>
                    <a:pt x="298" y="31"/>
                  </a:lnTo>
                  <a:lnTo>
                    <a:pt x="311" y="32"/>
                  </a:lnTo>
                  <a:lnTo>
                    <a:pt x="324" y="33"/>
                  </a:lnTo>
                  <a:lnTo>
                    <a:pt x="336" y="35"/>
                  </a:lnTo>
                  <a:lnTo>
                    <a:pt x="349" y="38"/>
                  </a:lnTo>
                  <a:lnTo>
                    <a:pt x="360" y="42"/>
                  </a:lnTo>
                  <a:lnTo>
                    <a:pt x="372" y="46"/>
                  </a:lnTo>
                  <a:lnTo>
                    <a:pt x="384" y="50"/>
                  </a:lnTo>
                  <a:lnTo>
                    <a:pt x="396" y="56"/>
                  </a:lnTo>
                  <a:lnTo>
                    <a:pt x="406" y="61"/>
                  </a:lnTo>
                  <a:lnTo>
                    <a:pt x="417" y="67"/>
                  </a:lnTo>
                  <a:lnTo>
                    <a:pt x="428" y="74"/>
                  </a:lnTo>
                  <a:lnTo>
                    <a:pt x="438" y="81"/>
                  </a:lnTo>
                  <a:lnTo>
                    <a:pt x="447" y="89"/>
                  </a:lnTo>
                  <a:lnTo>
                    <a:pt x="457" y="96"/>
                  </a:lnTo>
                  <a:lnTo>
                    <a:pt x="465" y="105"/>
                  </a:lnTo>
                  <a:lnTo>
                    <a:pt x="474" y="114"/>
                  </a:lnTo>
                  <a:lnTo>
                    <a:pt x="481" y="123"/>
                  </a:lnTo>
                  <a:lnTo>
                    <a:pt x="489" y="133"/>
                  </a:lnTo>
                  <a:lnTo>
                    <a:pt x="496" y="143"/>
                  </a:lnTo>
                  <a:lnTo>
                    <a:pt x="503" y="153"/>
                  </a:lnTo>
                  <a:lnTo>
                    <a:pt x="509" y="164"/>
                  </a:lnTo>
                  <a:lnTo>
                    <a:pt x="515" y="174"/>
                  </a:lnTo>
                  <a:lnTo>
                    <a:pt x="520" y="186"/>
                  </a:lnTo>
                  <a:lnTo>
                    <a:pt x="524" y="198"/>
                  </a:lnTo>
                  <a:lnTo>
                    <a:pt x="528" y="210"/>
                  </a:lnTo>
                  <a:lnTo>
                    <a:pt x="532" y="221"/>
                  </a:lnTo>
                  <a:lnTo>
                    <a:pt x="535" y="234"/>
                  </a:lnTo>
                  <a:lnTo>
                    <a:pt x="537" y="246"/>
                  </a:lnTo>
                  <a:lnTo>
                    <a:pt x="538" y="259"/>
                  </a:lnTo>
                  <a:lnTo>
                    <a:pt x="539" y="272"/>
                  </a:lnTo>
                  <a:lnTo>
                    <a:pt x="540" y="286"/>
                  </a:lnTo>
                  <a:lnTo>
                    <a:pt x="539" y="304"/>
                  </a:lnTo>
                  <a:lnTo>
                    <a:pt x="537" y="323"/>
                  </a:lnTo>
                  <a:lnTo>
                    <a:pt x="534" y="341"/>
                  </a:lnTo>
                  <a:lnTo>
                    <a:pt x="528" y="359"/>
                  </a:lnTo>
                  <a:lnTo>
                    <a:pt x="523" y="378"/>
                  </a:lnTo>
                  <a:lnTo>
                    <a:pt x="516" y="395"/>
                  </a:lnTo>
                  <a:lnTo>
                    <a:pt x="507" y="411"/>
                  </a:lnTo>
                  <a:lnTo>
                    <a:pt x="496" y="427"/>
                  </a:lnTo>
                  <a:lnTo>
                    <a:pt x="495" y="430"/>
                  </a:lnTo>
                  <a:lnTo>
                    <a:pt x="494" y="432"/>
                  </a:lnTo>
                  <a:lnTo>
                    <a:pt x="494" y="435"/>
                  </a:lnTo>
                  <a:lnTo>
                    <a:pt x="494" y="438"/>
                  </a:lnTo>
                  <a:lnTo>
                    <a:pt x="495" y="441"/>
                  </a:lnTo>
                  <a:lnTo>
                    <a:pt x="496" y="444"/>
                  </a:lnTo>
                  <a:lnTo>
                    <a:pt x="498" y="446"/>
                  </a:lnTo>
                  <a:lnTo>
                    <a:pt x="501" y="448"/>
                  </a:lnTo>
                  <a:lnTo>
                    <a:pt x="504" y="449"/>
                  </a:lnTo>
                  <a:lnTo>
                    <a:pt x="506" y="450"/>
                  </a:lnTo>
                  <a:lnTo>
                    <a:pt x="509" y="450"/>
                  </a:lnTo>
                  <a:lnTo>
                    <a:pt x="512" y="450"/>
                  </a:lnTo>
                  <a:lnTo>
                    <a:pt x="515" y="449"/>
                  </a:lnTo>
                  <a:lnTo>
                    <a:pt x="518" y="448"/>
                  </a:lnTo>
                  <a:lnTo>
                    <a:pt x="520" y="446"/>
                  </a:lnTo>
                  <a:lnTo>
                    <a:pt x="522" y="444"/>
                  </a:lnTo>
                  <a:lnTo>
                    <a:pt x="533" y="426"/>
                  </a:lnTo>
                  <a:lnTo>
                    <a:pt x="542" y="407"/>
                  </a:lnTo>
                  <a:lnTo>
                    <a:pt x="551" y="388"/>
                  </a:lnTo>
                  <a:lnTo>
                    <a:pt x="557" y="368"/>
                  </a:lnTo>
                  <a:lnTo>
                    <a:pt x="563" y="348"/>
                  </a:lnTo>
                  <a:lnTo>
                    <a:pt x="567" y="327"/>
                  </a:lnTo>
                  <a:lnTo>
                    <a:pt x="569" y="306"/>
                  </a:lnTo>
                  <a:lnTo>
                    <a:pt x="570" y="286"/>
                  </a:lnTo>
                  <a:lnTo>
                    <a:pt x="569" y="271"/>
                  </a:lnTo>
                  <a:lnTo>
                    <a:pt x="568" y="256"/>
                  </a:lnTo>
                  <a:lnTo>
                    <a:pt x="567" y="242"/>
                  </a:lnTo>
                  <a:lnTo>
                    <a:pt x="564" y="228"/>
                  </a:lnTo>
                  <a:lnTo>
                    <a:pt x="561" y="214"/>
                  </a:lnTo>
                  <a:lnTo>
                    <a:pt x="557" y="201"/>
                  </a:lnTo>
                  <a:lnTo>
                    <a:pt x="553" y="187"/>
                  </a:lnTo>
                  <a:lnTo>
                    <a:pt x="548" y="174"/>
                  </a:lnTo>
                  <a:lnTo>
                    <a:pt x="541" y="161"/>
                  </a:lnTo>
                  <a:lnTo>
                    <a:pt x="536" y="150"/>
                  </a:lnTo>
                  <a:lnTo>
                    <a:pt x="528" y="138"/>
                  </a:lnTo>
                  <a:lnTo>
                    <a:pt x="521" y="126"/>
                  </a:lnTo>
                  <a:lnTo>
                    <a:pt x="513" y="114"/>
                  </a:lnTo>
                  <a:lnTo>
                    <a:pt x="505" y="104"/>
                  </a:lnTo>
                  <a:lnTo>
                    <a:pt x="496" y="94"/>
                  </a:lnTo>
                  <a:lnTo>
                    <a:pt x="487" y="83"/>
                  </a:lnTo>
                  <a:lnTo>
                    <a:pt x="476" y="75"/>
                  </a:lnTo>
                  <a:lnTo>
                    <a:pt x="466" y="65"/>
                  </a:lnTo>
                  <a:lnTo>
                    <a:pt x="456" y="57"/>
                  </a:lnTo>
                  <a:lnTo>
                    <a:pt x="444" y="49"/>
                  </a:lnTo>
                  <a:lnTo>
                    <a:pt x="433" y="42"/>
                  </a:lnTo>
                  <a:lnTo>
                    <a:pt x="420" y="35"/>
                  </a:lnTo>
                  <a:lnTo>
                    <a:pt x="409" y="29"/>
                  </a:lnTo>
                  <a:lnTo>
                    <a:pt x="396" y="22"/>
                  </a:lnTo>
                  <a:lnTo>
                    <a:pt x="383" y="18"/>
                  </a:lnTo>
                  <a:lnTo>
                    <a:pt x="370" y="13"/>
                  </a:lnTo>
                  <a:lnTo>
                    <a:pt x="356" y="10"/>
                  </a:lnTo>
                  <a:lnTo>
                    <a:pt x="342" y="6"/>
                  </a:lnTo>
                  <a:lnTo>
                    <a:pt x="328" y="4"/>
                  </a:lnTo>
                  <a:lnTo>
                    <a:pt x="314" y="2"/>
                  </a:lnTo>
                  <a:lnTo>
                    <a:pt x="300" y="1"/>
                  </a:lnTo>
                  <a:lnTo>
                    <a:pt x="28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37" name="Google Shape;1037;p41"/>
            <p:cNvSpPr/>
            <p:nvPr/>
          </p:nvSpPr>
          <p:spPr>
            <a:xfrm>
              <a:off x="4989513" y="4287838"/>
              <a:ext cx="85725" cy="55563"/>
            </a:xfrm>
            <a:custGeom>
              <a:rect b="b" l="l" r="r" t="t"/>
              <a:pathLst>
                <a:path extrusionOk="0" h="179" w="270">
                  <a:moveTo>
                    <a:pt x="247" y="178"/>
                  </a:moveTo>
                  <a:lnTo>
                    <a:pt x="249" y="179"/>
                  </a:lnTo>
                  <a:lnTo>
                    <a:pt x="251" y="179"/>
                  </a:lnTo>
                  <a:lnTo>
                    <a:pt x="256" y="178"/>
                  </a:lnTo>
                  <a:lnTo>
                    <a:pt x="261" y="176"/>
                  </a:lnTo>
                  <a:lnTo>
                    <a:pt x="264" y="173"/>
                  </a:lnTo>
                  <a:lnTo>
                    <a:pt x="266" y="168"/>
                  </a:lnTo>
                  <a:lnTo>
                    <a:pt x="267" y="160"/>
                  </a:lnTo>
                  <a:lnTo>
                    <a:pt x="269" y="152"/>
                  </a:lnTo>
                  <a:lnTo>
                    <a:pt x="269" y="143"/>
                  </a:lnTo>
                  <a:lnTo>
                    <a:pt x="270" y="135"/>
                  </a:lnTo>
                  <a:lnTo>
                    <a:pt x="269" y="121"/>
                  </a:lnTo>
                  <a:lnTo>
                    <a:pt x="267" y="107"/>
                  </a:lnTo>
                  <a:lnTo>
                    <a:pt x="264" y="94"/>
                  </a:lnTo>
                  <a:lnTo>
                    <a:pt x="260" y="82"/>
                  </a:lnTo>
                  <a:lnTo>
                    <a:pt x="253" y="70"/>
                  </a:lnTo>
                  <a:lnTo>
                    <a:pt x="247" y="59"/>
                  </a:lnTo>
                  <a:lnTo>
                    <a:pt x="239" y="49"/>
                  </a:lnTo>
                  <a:lnTo>
                    <a:pt x="231" y="39"/>
                  </a:lnTo>
                  <a:lnTo>
                    <a:pt x="221" y="30"/>
                  </a:lnTo>
                  <a:lnTo>
                    <a:pt x="210" y="22"/>
                  </a:lnTo>
                  <a:lnTo>
                    <a:pt x="200" y="16"/>
                  </a:lnTo>
                  <a:lnTo>
                    <a:pt x="188" y="9"/>
                  </a:lnTo>
                  <a:lnTo>
                    <a:pt x="175" y="5"/>
                  </a:lnTo>
                  <a:lnTo>
                    <a:pt x="162" y="2"/>
                  </a:lnTo>
                  <a:lnTo>
                    <a:pt x="148" y="0"/>
                  </a:lnTo>
                  <a:lnTo>
                    <a:pt x="136" y="0"/>
                  </a:lnTo>
                  <a:lnTo>
                    <a:pt x="122" y="0"/>
                  </a:lnTo>
                  <a:lnTo>
                    <a:pt x="108" y="2"/>
                  </a:lnTo>
                  <a:lnTo>
                    <a:pt x="95" y="5"/>
                  </a:lnTo>
                  <a:lnTo>
                    <a:pt x="83" y="9"/>
                  </a:lnTo>
                  <a:lnTo>
                    <a:pt x="71" y="16"/>
                  </a:lnTo>
                  <a:lnTo>
                    <a:pt x="60" y="22"/>
                  </a:lnTo>
                  <a:lnTo>
                    <a:pt x="49" y="30"/>
                  </a:lnTo>
                  <a:lnTo>
                    <a:pt x="39" y="39"/>
                  </a:lnTo>
                  <a:lnTo>
                    <a:pt x="31" y="49"/>
                  </a:lnTo>
                  <a:lnTo>
                    <a:pt x="23" y="59"/>
                  </a:lnTo>
                  <a:lnTo>
                    <a:pt x="17" y="70"/>
                  </a:lnTo>
                  <a:lnTo>
                    <a:pt x="10" y="82"/>
                  </a:lnTo>
                  <a:lnTo>
                    <a:pt x="6" y="94"/>
                  </a:lnTo>
                  <a:lnTo>
                    <a:pt x="3" y="107"/>
                  </a:lnTo>
                  <a:lnTo>
                    <a:pt x="1" y="121"/>
                  </a:lnTo>
                  <a:lnTo>
                    <a:pt x="0" y="135"/>
                  </a:lnTo>
                  <a:lnTo>
                    <a:pt x="1" y="151"/>
                  </a:lnTo>
                  <a:lnTo>
                    <a:pt x="4" y="167"/>
                  </a:lnTo>
                  <a:lnTo>
                    <a:pt x="5" y="169"/>
                  </a:lnTo>
                  <a:lnTo>
                    <a:pt x="6" y="172"/>
                  </a:lnTo>
                  <a:lnTo>
                    <a:pt x="8" y="174"/>
                  </a:lnTo>
                  <a:lnTo>
                    <a:pt x="10" y="175"/>
                  </a:lnTo>
                  <a:lnTo>
                    <a:pt x="14" y="176"/>
                  </a:lnTo>
                  <a:lnTo>
                    <a:pt x="16" y="177"/>
                  </a:lnTo>
                  <a:lnTo>
                    <a:pt x="19" y="177"/>
                  </a:lnTo>
                  <a:lnTo>
                    <a:pt x="22" y="177"/>
                  </a:lnTo>
                  <a:lnTo>
                    <a:pt x="25" y="176"/>
                  </a:lnTo>
                  <a:lnTo>
                    <a:pt x="28" y="174"/>
                  </a:lnTo>
                  <a:lnTo>
                    <a:pt x="30" y="173"/>
                  </a:lnTo>
                  <a:lnTo>
                    <a:pt x="32" y="171"/>
                  </a:lnTo>
                  <a:lnTo>
                    <a:pt x="33" y="168"/>
                  </a:lnTo>
                  <a:lnTo>
                    <a:pt x="34" y="164"/>
                  </a:lnTo>
                  <a:lnTo>
                    <a:pt x="34" y="162"/>
                  </a:lnTo>
                  <a:lnTo>
                    <a:pt x="33" y="159"/>
                  </a:lnTo>
                  <a:lnTo>
                    <a:pt x="31" y="146"/>
                  </a:lnTo>
                  <a:lnTo>
                    <a:pt x="30" y="135"/>
                  </a:lnTo>
                  <a:lnTo>
                    <a:pt x="31" y="124"/>
                  </a:lnTo>
                  <a:lnTo>
                    <a:pt x="32" y="113"/>
                  </a:lnTo>
                  <a:lnTo>
                    <a:pt x="35" y="104"/>
                  </a:lnTo>
                  <a:lnTo>
                    <a:pt x="38" y="93"/>
                  </a:lnTo>
                  <a:lnTo>
                    <a:pt x="43" y="84"/>
                  </a:lnTo>
                  <a:lnTo>
                    <a:pt x="48" y="76"/>
                  </a:lnTo>
                  <a:lnTo>
                    <a:pt x="54" y="67"/>
                  </a:lnTo>
                  <a:lnTo>
                    <a:pt x="61" y="60"/>
                  </a:lnTo>
                  <a:lnTo>
                    <a:pt x="68" y="53"/>
                  </a:lnTo>
                  <a:lnTo>
                    <a:pt x="77" y="47"/>
                  </a:lnTo>
                  <a:lnTo>
                    <a:pt x="85" y="41"/>
                  </a:lnTo>
                  <a:lnTo>
                    <a:pt x="94" y="37"/>
                  </a:lnTo>
                  <a:lnTo>
                    <a:pt x="104" y="34"/>
                  </a:lnTo>
                  <a:lnTo>
                    <a:pt x="114" y="32"/>
                  </a:lnTo>
                  <a:lnTo>
                    <a:pt x="125" y="30"/>
                  </a:lnTo>
                  <a:lnTo>
                    <a:pt x="136" y="30"/>
                  </a:lnTo>
                  <a:lnTo>
                    <a:pt x="146" y="30"/>
                  </a:lnTo>
                  <a:lnTo>
                    <a:pt x="156" y="32"/>
                  </a:lnTo>
                  <a:lnTo>
                    <a:pt x="167" y="34"/>
                  </a:lnTo>
                  <a:lnTo>
                    <a:pt x="176" y="37"/>
                  </a:lnTo>
                  <a:lnTo>
                    <a:pt x="185" y="41"/>
                  </a:lnTo>
                  <a:lnTo>
                    <a:pt x="193" y="47"/>
                  </a:lnTo>
                  <a:lnTo>
                    <a:pt x="202" y="53"/>
                  </a:lnTo>
                  <a:lnTo>
                    <a:pt x="209" y="60"/>
                  </a:lnTo>
                  <a:lnTo>
                    <a:pt x="216" y="67"/>
                  </a:lnTo>
                  <a:lnTo>
                    <a:pt x="222" y="76"/>
                  </a:lnTo>
                  <a:lnTo>
                    <a:pt x="228" y="84"/>
                  </a:lnTo>
                  <a:lnTo>
                    <a:pt x="232" y="94"/>
                  </a:lnTo>
                  <a:lnTo>
                    <a:pt x="235" y="104"/>
                  </a:lnTo>
                  <a:lnTo>
                    <a:pt x="238" y="113"/>
                  </a:lnTo>
                  <a:lnTo>
                    <a:pt x="239" y="124"/>
                  </a:lnTo>
                  <a:lnTo>
                    <a:pt x="240" y="135"/>
                  </a:lnTo>
                  <a:lnTo>
                    <a:pt x="239" y="147"/>
                  </a:lnTo>
                  <a:lnTo>
                    <a:pt x="236" y="160"/>
                  </a:lnTo>
                  <a:lnTo>
                    <a:pt x="236" y="163"/>
                  </a:lnTo>
                  <a:lnTo>
                    <a:pt x="236" y="167"/>
                  </a:lnTo>
                  <a:lnTo>
                    <a:pt x="237" y="170"/>
                  </a:lnTo>
                  <a:lnTo>
                    <a:pt x="238" y="172"/>
                  </a:lnTo>
                  <a:lnTo>
                    <a:pt x="240" y="174"/>
                  </a:lnTo>
                  <a:lnTo>
                    <a:pt x="243" y="176"/>
                  </a:lnTo>
                  <a:lnTo>
                    <a:pt x="245" y="178"/>
                  </a:lnTo>
                  <a:lnTo>
                    <a:pt x="247" y="17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grpSp>
        <p:nvGrpSpPr>
          <p:cNvPr id="1038" name="Google Shape;1038;p41"/>
          <p:cNvGrpSpPr/>
          <p:nvPr/>
        </p:nvGrpSpPr>
        <p:grpSpPr>
          <a:xfrm>
            <a:off x="5007677" y="1461745"/>
            <a:ext cx="403891" cy="417820"/>
            <a:chOff x="4894263" y="4191000"/>
            <a:chExt cx="276225" cy="285751"/>
          </a:xfrm>
        </p:grpSpPr>
        <p:sp>
          <p:nvSpPr>
            <p:cNvPr id="1039" name="Google Shape;1039;p41"/>
            <p:cNvSpPr/>
            <p:nvPr/>
          </p:nvSpPr>
          <p:spPr>
            <a:xfrm>
              <a:off x="4965700" y="4325938"/>
              <a:ext cx="133350" cy="150813"/>
            </a:xfrm>
            <a:custGeom>
              <a:rect b="b" l="l" r="r" t="t"/>
              <a:pathLst>
                <a:path extrusionOk="0" h="479" w="420">
                  <a:moveTo>
                    <a:pt x="239" y="347"/>
                  </a:moveTo>
                  <a:lnTo>
                    <a:pt x="307" y="307"/>
                  </a:lnTo>
                  <a:lnTo>
                    <a:pt x="367" y="423"/>
                  </a:lnTo>
                  <a:lnTo>
                    <a:pt x="239" y="347"/>
                  </a:lnTo>
                  <a:close/>
                  <a:moveTo>
                    <a:pt x="211" y="364"/>
                  </a:moveTo>
                  <a:lnTo>
                    <a:pt x="351" y="449"/>
                  </a:lnTo>
                  <a:lnTo>
                    <a:pt x="69" y="449"/>
                  </a:lnTo>
                  <a:lnTo>
                    <a:pt x="211" y="364"/>
                  </a:lnTo>
                  <a:close/>
                  <a:moveTo>
                    <a:pt x="181" y="347"/>
                  </a:moveTo>
                  <a:lnTo>
                    <a:pt x="53" y="423"/>
                  </a:lnTo>
                  <a:lnTo>
                    <a:pt x="114" y="307"/>
                  </a:lnTo>
                  <a:lnTo>
                    <a:pt x="181" y="347"/>
                  </a:lnTo>
                  <a:close/>
                  <a:moveTo>
                    <a:pt x="272" y="239"/>
                  </a:moveTo>
                  <a:lnTo>
                    <a:pt x="293" y="280"/>
                  </a:lnTo>
                  <a:lnTo>
                    <a:pt x="211" y="329"/>
                  </a:lnTo>
                  <a:lnTo>
                    <a:pt x="128" y="280"/>
                  </a:lnTo>
                  <a:lnTo>
                    <a:pt x="149" y="239"/>
                  </a:lnTo>
                  <a:lnTo>
                    <a:pt x="272" y="239"/>
                  </a:lnTo>
                  <a:close/>
                  <a:moveTo>
                    <a:pt x="211" y="121"/>
                  </a:moveTo>
                  <a:lnTo>
                    <a:pt x="256" y="209"/>
                  </a:lnTo>
                  <a:lnTo>
                    <a:pt x="165" y="209"/>
                  </a:lnTo>
                  <a:lnTo>
                    <a:pt x="211" y="121"/>
                  </a:lnTo>
                  <a:close/>
                  <a:moveTo>
                    <a:pt x="226" y="85"/>
                  </a:moveTo>
                  <a:lnTo>
                    <a:pt x="226" y="15"/>
                  </a:lnTo>
                  <a:lnTo>
                    <a:pt x="225" y="11"/>
                  </a:lnTo>
                  <a:lnTo>
                    <a:pt x="223" y="8"/>
                  </a:lnTo>
                  <a:lnTo>
                    <a:pt x="222" y="6"/>
                  </a:lnTo>
                  <a:lnTo>
                    <a:pt x="220" y="4"/>
                  </a:lnTo>
                  <a:lnTo>
                    <a:pt x="218" y="2"/>
                  </a:lnTo>
                  <a:lnTo>
                    <a:pt x="216" y="1"/>
                  </a:lnTo>
                  <a:lnTo>
                    <a:pt x="213" y="0"/>
                  </a:lnTo>
                  <a:lnTo>
                    <a:pt x="211" y="0"/>
                  </a:lnTo>
                  <a:lnTo>
                    <a:pt x="207" y="0"/>
                  </a:lnTo>
                  <a:lnTo>
                    <a:pt x="204" y="1"/>
                  </a:lnTo>
                  <a:lnTo>
                    <a:pt x="202" y="2"/>
                  </a:lnTo>
                  <a:lnTo>
                    <a:pt x="200" y="4"/>
                  </a:lnTo>
                  <a:lnTo>
                    <a:pt x="198" y="6"/>
                  </a:lnTo>
                  <a:lnTo>
                    <a:pt x="197" y="8"/>
                  </a:lnTo>
                  <a:lnTo>
                    <a:pt x="196" y="11"/>
                  </a:lnTo>
                  <a:lnTo>
                    <a:pt x="196" y="15"/>
                  </a:lnTo>
                  <a:lnTo>
                    <a:pt x="196" y="85"/>
                  </a:lnTo>
                  <a:lnTo>
                    <a:pt x="2" y="456"/>
                  </a:lnTo>
                  <a:lnTo>
                    <a:pt x="1" y="461"/>
                  </a:lnTo>
                  <a:lnTo>
                    <a:pt x="0" y="464"/>
                  </a:lnTo>
                  <a:lnTo>
                    <a:pt x="1" y="468"/>
                  </a:lnTo>
                  <a:lnTo>
                    <a:pt x="2" y="471"/>
                  </a:lnTo>
                  <a:lnTo>
                    <a:pt x="5" y="475"/>
                  </a:lnTo>
                  <a:lnTo>
                    <a:pt x="8" y="477"/>
                  </a:lnTo>
                  <a:lnTo>
                    <a:pt x="12" y="478"/>
                  </a:lnTo>
                  <a:lnTo>
                    <a:pt x="15" y="479"/>
                  </a:lnTo>
                  <a:lnTo>
                    <a:pt x="405" y="479"/>
                  </a:lnTo>
                  <a:lnTo>
                    <a:pt x="409" y="478"/>
                  </a:lnTo>
                  <a:lnTo>
                    <a:pt x="413" y="477"/>
                  </a:lnTo>
                  <a:lnTo>
                    <a:pt x="415" y="475"/>
                  </a:lnTo>
                  <a:lnTo>
                    <a:pt x="418" y="471"/>
                  </a:lnTo>
                  <a:lnTo>
                    <a:pt x="419" y="468"/>
                  </a:lnTo>
                  <a:lnTo>
                    <a:pt x="420" y="464"/>
                  </a:lnTo>
                  <a:lnTo>
                    <a:pt x="419" y="461"/>
                  </a:lnTo>
                  <a:lnTo>
                    <a:pt x="418" y="456"/>
                  </a:lnTo>
                  <a:lnTo>
                    <a:pt x="226" y="8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40" name="Google Shape;1040;p41"/>
            <p:cNvSpPr/>
            <p:nvPr/>
          </p:nvSpPr>
          <p:spPr>
            <a:xfrm>
              <a:off x="4894263" y="4191000"/>
              <a:ext cx="276225" cy="246063"/>
            </a:xfrm>
            <a:custGeom>
              <a:rect b="b" l="l" r="r" t="t"/>
              <a:pathLst>
                <a:path extrusionOk="0" h="771" w="870">
                  <a:moveTo>
                    <a:pt x="436" y="0"/>
                  </a:moveTo>
                  <a:lnTo>
                    <a:pt x="413" y="1"/>
                  </a:lnTo>
                  <a:lnTo>
                    <a:pt x="391" y="2"/>
                  </a:lnTo>
                  <a:lnTo>
                    <a:pt x="369" y="5"/>
                  </a:lnTo>
                  <a:lnTo>
                    <a:pt x="348" y="10"/>
                  </a:lnTo>
                  <a:lnTo>
                    <a:pt x="327" y="14"/>
                  </a:lnTo>
                  <a:lnTo>
                    <a:pt x="306" y="20"/>
                  </a:lnTo>
                  <a:lnTo>
                    <a:pt x="286" y="27"/>
                  </a:lnTo>
                  <a:lnTo>
                    <a:pt x="267" y="34"/>
                  </a:lnTo>
                  <a:lnTo>
                    <a:pt x="247" y="43"/>
                  </a:lnTo>
                  <a:lnTo>
                    <a:pt x="228" y="53"/>
                  </a:lnTo>
                  <a:lnTo>
                    <a:pt x="210" y="63"/>
                  </a:lnTo>
                  <a:lnTo>
                    <a:pt x="193" y="75"/>
                  </a:lnTo>
                  <a:lnTo>
                    <a:pt x="176" y="87"/>
                  </a:lnTo>
                  <a:lnTo>
                    <a:pt x="159" y="100"/>
                  </a:lnTo>
                  <a:lnTo>
                    <a:pt x="144" y="114"/>
                  </a:lnTo>
                  <a:lnTo>
                    <a:pt x="128" y="127"/>
                  </a:lnTo>
                  <a:lnTo>
                    <a:pt x="114" y="143"/>
                  </a:lnTo>
                  <a:lnTo>
                    <a:pt x="100" y="158"/>
                  </a:lnTo>
                  <a:lnTo>
                    <a:pt x="87" y="176"/>
                  </a:lnTo>
                  <a:lnTo>
                    <a:pt x="75" y="193"/>
                  </a:lnTo>
                  <a:lnTo>
                    <a:pt x="63" y="210"/>
                  </a:lnTo>
                  <a:lnTo>
                    <a:pt x="53" y="228"/>
                  </a:lnTo>
                  <a:lnTo>
                    <a:pt x="43" y="247"/>
                  </a:lnTo>
                  <a:lnTo>
                    <a:pt x="34" y="267"/>
                  </a:lnTo>
                  <a:lnTo>
                    <a:pt x="27" y="286"/>
                  </a:lnTo>
                  <a:lnTo>
                    <a:pt x="21" y="306"/>
                  </a:lnTo>
                  <a:lnTo>
                    <a:pt x="14" y="326"/>
                  </a:lnTo>
                  <a:lnTo>
                    <a:pt x="10" y="348"/>
                  </a:lnTo>
                  <a:lnTo>
                    <a:pt x="6" y="369"/>
                  </a:lnTo>
                  <a:lnTo>
                    <a:pt x="2" y="391"/>
                  </a:lnTo>
                  <a:lnTo>
                    <a:pt x="1" y="413"/>
                  </a:lnTo>
                  <a:lnTo>
                    <a:pt x="0" y="436"/>
                  </a:lnTo>
                  <a:lnTo>
                    <a:pt x="1" y="459"/>
                  </a:lnTo>
                  <a:lnTo>
                    <a:pt x="3" y="483"/>
                  </a:lnTo>
                  <a:lnTo>
                    <a:pt x="7" y="506"/>
                  </a:lnTo>
                  <a:lnTo>
                    <a:pt x="11" y="530"/>
                  </a:lnTo>
                  <a:lnTo>
                    <a:pt x="16" y="552"/>
                  </a:lnTo>
                  <a:lnTo>
                    <a:pt x="24" y="575"/>
                  </a:lnTo>
                  <a:lnTo>
                    <a:pt x="31" y="597"/>
                  </a:lnTo>
                  <a:lnTo>
                    <a:pt x="41" y="618"/>
                  </a:lnTo>
                  <a:lnTo>
                    <a:pt x="52" y="640"/>
                  </a:lnTo>
                  <a:lnTo>
                    <a:pt x="63" y="660"/>
                  </a:lnTo>
                  <a:lnTo>
                    <a:pt x="76" y="679"/>
                  </a:lnTo>
                  <a:lnTo>
                    <a:pt x="89" y="699"/>
                  </a:lnTo>
                  <a:lnTo>
                    <a:pt x="104" y="717"/>
                  </a:lnTo>
                  <a:lnTo>
                    <a:pt x="120" y="735"/>
                  </a:lnTo>
                  <a:lnTo>
                    <a:pt x="137" y="751"/>
                  </a:lnTo>
                  <a:lnTo>
                    <a:pt x="155" y="767"/>
                  </a:lnTo>
                  <a:lnTo>
                    <a:pt x="160" y="770"/>
                  </a:lnTo>
                  <a:lnTo>
                    <a:pt x="165" y="771"/>
                  </a:lnTo>
                  <a:lnTo>
                    <a:pt x="168" y="770"/>
                  </a:lnTo>
                  <a:lnTo>
                    <a:pt x="171" y="769"/>
                  </a:lnTo>
                  <a:lnTo>
                    <a:pt x="174" y="768"/>
                  </a:lnTo>
                  <a:lnTo>
                    <a:pt x="176" y="766"/>
                  </a:lnTo>
                  <a:lnTo>
                    <a:pt x="178" y="763"/>
                  </a:lnTo>
                  <a:lnTo>
                    <a:pt x="179" y="761"/>
                  </a:lnTo>
                  <a:lnTo>
                    <a:pt x="180" y="758"/>
                  </a:lnTo>
                  <a:lnTo>
                    <a:pt x="180" y="754"/>
                  </a:lnTo>
                  <a:lnTo>
                    <a:pt x="179" y="752"/>
                  </a:lnTo>
                  <a:lnTo>
                    <a:pt x="178" y="749"/>
                  </a:lnTo>
                  <a:lnTo>
                    <a:pt x="177" y="747"/>
                  </a:lnTo>
                  <a:lnTo>
                    <a:pt x="175" y="745"/>
                  </a:lnTo>
                  <a:lnTo>
                    <a:pt x="157" y="730"/>
                  </a:lnTo>
                  <a:lnTo>
                    <a:pt x="143" y="714"/>
                  </a:lnTo>
                  <a:lnTo>
                    <a:pt x="128" y="698"/>
                  </a:lnTo>
                  <a:lnTo>
                    <a:pt x="114" y="680"/>
                  </a:lnTo>
                  <a:lnTo>
                    <a:pt x="101" y="662"/>
                  </a:lnTo>
                  <a:lnTo>
                    <a:pt x="89" y="644"/>
                  </a:lnTo>
                  <a:lnTo>
                    <a:pt x="78" y="625"/>
                  </a:lnTo>
                  <a:lnTo>
                    <a:pt x="69" y="606"/>
                  </a:lnTo>
                  <a:lnTo>
                    <a:pt x="59" y="585"/>
                  </a:lnTo>
                  <a:lnTo>
                    <a:pt x="52" y="565"/>
                  </a:lnTo>
                  <a:lnTo>
                    <a:pt x="45" y="545"/>
                  </a:lnTo>
                  <a:lnTo>
                    <a:pt x="40" y="523"/>
                  </a:lnTo>
                  <a:lnTo>
                    <a:pt x="36" y="502"/>
                  </a:lnTo>
                  <a:lnTo>
                    <a:pt x="33" y="479"/>
                  </a:lnTo>
                  <a:lnTo>
                    <a:pt x="31" y="457"/>
                  </a:lnTo>
                  <a:lnTo>
                    <a:pt x="30" y="436"/>
                  </a:lnTo>
                  <a:lnTo>
                    <a:pt x="31" y="414"/>
                  </a:lnTo>
                  <a:lnTo>
                    <a:pt x="32" y="394"/>
                  </a:lnTo>
                  <a:lnTo>
                    <a:pt x="36" y="373"/>
                  </a:lnTo>
                  <a:lnTo>
                    <a:pt x="39" y="353"/>
                  </a:lnTo>
                  <a:lnTo>
                    <a:pt x="43" y="334"/>
                  </a:lnTo>
                  <a:lnTo>
                    <a:pt x="48" y="315"/>
                  </a:lnTo>
                  <a:lnTo>
                    <a:pt x="55" y="296"/>
                  </a:lnTo>
                  <a:lnTo>
                    <a:pt x="62" y="278"/>
                  </a:lnTo>
                  <a:lnTo>
                    <a:pt x="71" y="260"/>
                  </a:lnTo>
                  <a:lnTo>
                    <a:pt x="79" y="242"/>
                  </a:lnTo>
                  <a:lnTo>
                    <a:pt x="89" y="226"/>
                  </a:lnTo>
                  <a:lnTo>
                    <a:pt x="100" y="209"/>
                  </a:lnTo>
                  <a:lnTo>
                    <a:pt x="111" y="193"/>
                  </a:lnTo>
                  <a:lnTo>
                    <a:pt x="123" y="178"/>
                  </a:lnTo>
                  <a:lnTo>
                    <a:pt x="136" y="163"/>
                  </a:lnTo>
                  <a:lnTo>
                    <a:pt x="149" y="149"/>
                  </a:lnTo>
                  <a:lnTo>
                    <a:pt x="163" y="136"/>
                  </a:lnTo>
                  <a:lnTo>
                    <a:pt x="178" y="123"/>
                  </a:lnTo>
                  <a:lnTo>
                    <a:pt x="193" y="111"/>
                  </a:lnTo>
                  <a:lnTo>
                    <a:pt x="209" y="100"/>
                  </a:lnTo>
                  <a:lnTo>
                    <a:pt x="226" y="89"/>
                  </a:lnTo>
                  <a:lnTo>
                    <a:pt x="242" y="79"/>
                  </a:lnTo>
                  <a:lnTo>
                    <a:pt x="260" y="71"/>
                  </a:lnTo>
                  <a:lnTo>
                    <a:pt x="277" y="62"/>
                  </a:lnTo>
                  <a:lnTo>
                    <a:pt x="297" y="55"/>
                  </a:lnTo>
                  <a:lnTo>
                    <a:pt x="315" y="48"/>
                  </a:lnTo>
                  <a:lnTo>
                    <a:pt x="334" y="43"/>
                  </a:lnTo>
                  <a:lnTo>
                    <a:pt x="353" y="39"/>
                  </a:lnTo>
                  <a:lnTo>
                    <a:pt x="374" y="35"/>
                  </a:lnTo>
                  <a:lnTo>
                    <a:pt x="394" y="32"/>
                  </a:lnTo>
                  <a:lnTo>
                    <a:pt x="414" y="31"/>
                  </a:lnTo>
                  <a:lnTo>
                    <a:pt x="436" y="30"/>
                  </a:lnTo>
                  <a:lnTo>
                    <a:pt x="456" y="31"/>
                  </a:lnTo>
                  <a:lnTo>
                    <a:pt x="476" y="32"/>
                  </a:lnTo>
                  <a:lnTo>
                    <a:pt x="497" y="35"/>
                  </a:lnTo>
                  <a:lnTo>
                    <a:pt x="517" y="39"/>
                  </a:lnTo>
                  <a:lnTo>
                    <a:pt x="536" y="43"/>
                  </a:lnTo>
                  <a:lnTo>
                    <a:pt x="555" y="48"/>
                  </a:lnTo>
                  <a:lnTo>
                    <a:pt x="574" y="55"/>
                  </a:lnTo>
                  <a:lnTo>
                    <a:pt x="593" y="62"/>
                  </a:lnTo>
                  <a:lnTo>
                    <a:pt x="610" y="71"/>
                  </a:lnTo>
                  <a:lnTo>
                    <a:pt x="628" y="79"/>
                  </a:lnTo>
                  <a:lnTo>
                    <a:pt x="645" y="89"/>
                  </a:lnTo>
                  <a:lnTo>
                    <a:pt x="661" y="100"/>
                  </a:lnTo>
                  <a:lnTo>
                    <a:pt x="677" y="111"/>
                  </a:lnTo>
                  <a:lnTo>
                    <a:pt x="692" y="123"/>
                  </a:lnTo>
                  <a:lnTo>
                    <a:pt x="707" y="136"/>
                  </a:lnTo>
                  <a:lnTo>
                    <a:pt x="721" y="149"/>
                  </a:lnTo>
                  <a:lnTo>
                    <a:pt x="734" y="163"/>
                  </a:lnTo>
                  <a:lnTo>
                    <a:pt x="747" y="178"/>
                  </a:lnTo>
                  <a:lnTo>
                    <a:pt x="760" y="193"/>
                  </a:lnTo>
                  <a:lnTo>
                    <a:pt x="770" y="209"/>
                  </a:lnTo>
                  <a:lnTo>
                    <a:pt x="781" y="226"/>
                  </a:lnTo>
                  <a:lnTo>
                    <a:pt x="791" y="242"/>
                  </a:lnTo>
                  <a:lnTo>
                    <a:pt x="799" y="260"/>
                  </a:lnTo>
                  <a:lnTo>
                    <a:pt x="808" y="278"/>
                  </a:lnTo>
                  <a:lnTo>
                    <a:pt x="815" y="296"/>
                  </a:lnTo>
                  <a:lnTo>
                    <a:pt x="822" y="315"/>
                  </a:lnTo>
                  <a:lnTo>
                    <a:pt x="827" y="334"/>
                  </a:lnTo>
                  <a:lnTo>
                    <a:pt x="831" y="354"/>
                  </a:lnTo>
                  <a:lnTo>
                    <a:pt x="835" y="373"/>
                  </a:lnTo>
                  <a:lnTo>
                    <a:pt x="838" y="394"/>
                  </a:lnTo>
                  <a:lnTo>
                    <a:pt x="839" y="414"/>
                  </a:lnTo>
                  <a:lnTo>
                    <a:pt x="840" y="436"/>
                  </a:lnTo>
                  <a:lnTo>
                    <a:pt x="839" y="457"/>
                  </a:lnTo>
                  <a:lnTo>
                    <a:pt x="838" y="479"/>
                  </a:lnTo>
                  <a:lnTo>
                    <a:pt x="835" y="502"/>
                  </a:lnTo>
                  <a:lnTo>
                    <a:pt x="830" y="523"/>
                  </a:lnTo>
                  <a:lnTo>
                    <a:pt x="825" y="545"/>
                  </a:lnTo>
                  <a:lnTo>
                    <a:pt x="819" y="565"/>
                  </a:lnTo>
                  <a:lnTo>
                    <a:pt x="811" y="585"/>
                  </a:lnTo>
                  <a:lnTo>
                    <a:pt x="803" y="606"/>
                  </a:lnTo>
                  <a:lnTo>
                    <a:pt x="793" y="625"/>
                  </a:lnTo>
                  <a:lnTo>
                    <a:pt x="782" y="644"/>
                  </a:lnTo>
                  <a:lnTo>
                    <a:pt x="770" y="662"/>
                  </a:lnTo>
                  <a:lnTo>
                    <a:pt x="758" y="680"/>
                  </a:lnTo>
                  <a:lnTo>
                    <a:pt x="744" y="698"/>
                  </a:lnTo>
                  <a:lnTo>
                    <a:pt x="729" y="714"/>
                  </a:lnTo>
                  <a:lnTo>
                    <a:pt x="713" y="730"/>
                  </a:lnTo>
                  <a:lnTo>
                    <a:pt x="697" y="745"/>
                  </a:lnTo>
                  <a:lnTo>
                    <a:pt x="694" y="747"/>
                  </a:lnTo>
                  <a:lnTo>
                    <a:pt x="692" y="749"/>
                  </a:lnTo>
                  <a:lnTo>
                    <a:pt x="691" y="752"/>
                  </a:lnTo>
                  <a:lnTo>
                    <a:pt x="691" y="754"/>
                  </a:lnTo>
                  <a:lnTo>
                    <a:pt x="691" y="758"/>
                  </a:lnTo>
                  <a:lnTo>
                    <a:pt x="691" y="761"/>
                  </a:lnTo>
                  <a:lnTo>
                    <a:pt x="692" y="763"/>
                  </a:lnTo>
                  <a:lnTo>
                    <a:pt x="694" y="765"/>
                  </a:lnTo>
                  <a:lnTo>
                    <a:pt x="697" y="767"/>
                  </a:lnTo>
                  <a:lnTo>
                    <a:pt x="699" y="769"/>
                  </a:lnTo>
                  <a:lnTo>
                    <a:pt x="702" y="770"/>
                  </a:lnTo>
                  <a:lnTo>
                    <a:pt x="704" y="770"/>
                  </a:lnTo>
                  <a:lnTo>
                    <a:pt x="707" y="770"/>
                  </a:lnTo>
                  <a:lnTo>
                    <a:pt x="711" y="770"/>
                  </a:lnTo>
                  <a:lnTo>
                    <a:pt x="713" y="769"/>
                  </a:lnTo>
                  <a:lnTo>
                    <a:pt x="716" y="767"/>
                  </a:lnTo>
                  <a:lnTo>
                    <a:pt x="733" y="751"/>
                  </a:lnTo>
                  <a:lnTo>
                    <a:pt x="750" y="734"/>
                  </a:lnTo>
                  <a:lnTo>
                    <a:pt x="766" y="717"/>
                  </a:lnTo>
                  <a:lnTo>
                    <a:pt x="781" y="699"/>
                  </a:lnTo>
                  <a:lnTo>
                    <a:pt x="795" y="679"/>
                  </a:lnTo>
                  <a:lnTo>
                    <a:pt x="808" y="659"/>
                  </a:lnTo>
                  <a:lnTo>
                    <a:pt x="819" y="639"/>
                  </a:lnTo>
                  <a:lnTo>
                    <a:pt x="829" y="618"/>
                  </a:lnTo>
                  <a:lnTo>
                    <a:pt x="839" y="597"/>
                  </a:lnTo>
                  <a:lnTo>
                    <a:pt x="846" y="575"/>
                  </a:lnTo>
                  <a:lnTo>
                    <a:pt x="854" y="552"/>
                  </a:lnTo>
                  <a:lnTo>
                    <a:pt x="859" y="530"/>
                  </a:lnTo>
                  <a:lnTo>
                    <a:pt x="863" y="506"/>
                  </a:lnTo>
                  <a:lnTo>
                    <a:pt x="867" y="483"/>
                  </a:lnTo>
                  <a:lnTo>
                    <a:pt x="869" y="459"/>
                  </a:lnTo>
                  <a:lnTo>
                    <a:pt x="870" y="436"/>
                  </a:lnTo>
                  <a:lnTo>
                    <a:pt x="869" y="413"/>
                  </a:lnTo>
                  <a:lnTo>
                    <a:pt x="868" y="391"/>
                  </a:lnTo>
                  <a:lnTo>
                    <a:pt x="865" y="369"/>
                  </a:lnTo>
                  <a:lnTo>
                    <a:pt x="861" y="348"/>
                  </a:lnTo>
                  <a:lnTo>
                    <a:pt x="856" y="326"/>
                  </a:lnTo>
                  <a:lnTo>
                    <a:pt x="851" y="306"/>
                  </a:lnTo>
                  <a:lnTo>
                    <a:pt x="843" y="286"/>
                  </a:lnTo>
                  <a:lnTo>
                    <a:pt x="836" y="267"/>
                  </a:lnTo>
                  <a:lnTo>
                    <a:pt x="827" y="247"/>
                  </a:lnTo>
                  <a:lnTo>
                    <a:pt x="817" y="228"/>
                  </a:lnTo>
                  <a:lnTo>
                    <a:pt x="807" y="210"/>
                  </a:lnTo>
                  <a:lnTo>
                    <a:pt x="795" y="193"/>
                  </a:lnTo>
                  <a:lnTo>
                    <a:pt x="783" y="176"/>
                  </a:lnTo>
                  <a:lnTo>
                    <a:pt x="770" y="158"/>
                  </a:lnTo>
                  <a:lnTo>
                    <a:pt x="757" y="143"/>
                  </a:lnTo>
                  <a:lnTo>
                    <a:pt x="743" y="127"/>
                  </a:lnTo>
                  <a:lnTo>
                    <a:pt x="728" y="114"/>
                  </a:lnTo>
                  <a:lnTo>
                    <a:pt x="712" y="100"/>
                  </a:lnTo>
                  <a:lnTo>
                    <a:pt x="694" y="87"/>
                  </a:lnTo>
                  <a:lnTo>
                    <a:pt x="678" y="75"/>
                  </a:lnTo>
                  <a:lnTo>
                    <a:pt x="660" y="63"/>
                  </a:lnTo>
                  <a:lnTo>
                    <a:pt x="642" y="53"/>
                  </a:lnTo>
                  <a:lnTo>
                    <a:pt x="624" y="43"/>
                  </a:lnTo>
                  <a:lnTo>
                    <a:pt x="605" y="34"/>
                  </a:lnTo>
                  <a:lnTo>
                    <a:pt x="584" y="27"/>
                  </a:lnTo>
                  <a:lnTo>
                    <a:pt x="564" y="20"/>
                  </a:lnTo>
                  <a:lnTo>
                    <a:pt x="544" y="14"/>
                  </a:lnTo>
                  <a:lnTo>
                    <a:pt x="522" y="10"/>
                  </a:lnTo>
                  <a:lnTo>
                    <a:pt x="501" y="5"/>
                  </a:lnTo>
                  <a:lnTo>
                    <a:pt x="479" y="2"/>
                  </a:lnTo>
                  <a:lnTo>
                    <a:pt x="457" y="1"/>
                  </a:lnTo>
                  <a:lnTo>
                    <a:pt x="43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41" name="Google Shape;1041;p41"/>
            <p:cNvSpPr/>
            <p:nvPr/>
          </p:nvSpPr>
          <p:spPr>
            <a:xfrm>
              <a:off x="4941888" y="4238625"/>
              <a:ext cx="180975" cy="144463"/>
            </a:xfrm>
            <a:custGeom>
              <a:rect b="b" l="l" r="r" t="t"/>
              <a:pathLst>
                <a:path extrusionOk="0" h="451" w="570">
                  <a:moveTo>
                    <a:pt x="286" y="0"/>
                  </a:moveTo>
                  <a:lnTo>
                    <a:pt x="271" y="1"/>
                  </a:lnTo>
                  <a:lnTo>
                    <a:pt x="256" y="2"/>
                  </a:lnTo>
                  <a:lnTo>
                    <a:pt x="242" y="4"/>
                  </a:lnTo>
                  <a:lnTo>
                    <a:pt x="228" y="6"/>
                  </a:lnTo>
                  <a:lnTo>
                    <a:pt x="214" y="10"/>
                  </a:lnTo>
                  <a:lnTo>
                    <a:pt x="200" y="13"/>
                  </a:lnTo>
                  <a:lnTo>
                    <a:pt x="187" y="18"/>
                  </a:lnTo>
                  <a:lnTo>
                    <a:pt x="174" y="22"/>
                  </a:lnTo>
                  <a:lnTo>
                    <a:pt x="162" y="29"/>
                  </a:lnTo>
                  <a:lnTo>
                    <a:pt x="150" y="35"/>
                  </a:lnTo>
                  <a:lnTo>
                    <a:pt x="138" y="42"/>
                  </a:lnTo>
                  <a:lnTo>
                    <a:pt x="126" y="49"/>
                  </a:lnTo>
                  <a:lnTo>
                    <a:pt x="114" y="57"/>
                  </a:lnTo>
                  <a:lnTo>
                    <a:pt x="104" y="65"/>
                  </a:lnTo>
                  <a:lnTo>
                    <a:pt x="94" y="75"/>
                  </a:lnTo>
                  <a:lnTo>
                    <a:pt x="83" y="84"/>
                  </a:lnTo>
                  <a:lnTo>
                    <a:pt x="75" y="94"/>
                  </a:lnTo>
                  <a:lnTo>
                    <a:pt x="65" y="104"/>
                  </a:lnTo>
                  <a:lnTo>
                    <a:pt x="57" y="114"/>
                  </a:lnTo>
                  <a:lnTo>
                    <a:pt x="49" y="126"/>
                  </a:lnTo>
                  <a:lnTo>
                    <a:pt x="42" y="138"/>
                  </a:lnTo>
                  <a:lnTo>
                    <a:pt x="35" y="150"/>
                  </a:lnTo>
                  <a:lnTo>
                    <a:pt x="29" y="161"/>
                  </a:lnTo>
                  <a:lnTo>
                    <a:pt x="22" y="174"/>
                  </a:lnTo>
                  <a:lnTo>
                    <a:pt x="18" y="187"/>
                  </a:lnTo>
                  <a:lnTo>
                    <a:pt x="13" y="201"/>
                  </a:lnTo>
                  <a:lnTo>
                    <a:pt x="10" y="214"/>
                  </a:lnTo>
                  <a:lnTo>
                    <a:pt x="6" y="228"/>
                  </a:lnTo>
                  <a:lnTo>
                    <a:pt x="3" y="242"/>
                  </a:lnTo>
                  <a:lnTo>
                    <a:pt x="2" y="256"/>
                  </a:lnTo>
                  <a:lnTo>
                    <a:pt x="1" y="271"/>
                  </a:lnTo>
                  <a:lnTo>
                    <a:pt x="0" y="286"/>
                  </a:lnTo>
                  <a:lnTo>
                    <a:pt x="1" y="307"/>
                  </a:lnTo>
                  <a:lnTo>
                    <a:pt x="3" y="327"/>
                  </a:lnTo>
                  <a:lnTo>
                    <a:pt x="7" y="349"/>
                  </a:lnTo>
                  <a:lnTo>
                    <a:pt x="13" y="369"/>
                  </a:lnTo>
                  <a:lnTo>
                    <a:pt x="19" y="388"/>
                  </a:lnTo>
                  <a:lnTo>
                    <a:pt x="28" y="407"/>
                  </a:lnTo>
                  <a:lnTo>
                    <a:pt x="37" y="427"/>
                  </a:lnTo>
                  <a:lnTo>
                    <a:pt x="49" y="444"/>
                  </a:lnTo>
                  <a:lnTo>
                    <a:pt x="51" y="447"/>
                  </a:lnTo>
                  <a:lnTo>
                    <a:pt x="55" y="449"/>
                  </a:lnTo>
                  <a:lnTo>
                    <a:pt x="58" y="450"/>
                  </a:lnTo>
                  <a:lnTo>
                    <a:pt x="61" y="451"/>
                  </a:lnTo>
                  <a:lnTo>
                    <a:pt x="66" y="450"/>
                  </a:lnTo>
                  <a:lnTo>
                    <a:pt x="70" y="448"/>
                  </a:lnTo>
                  <a:lnTo>
                    <a:pt x="72" y="446"/>
                  </a:lnTo>
                  <a:lnTo>
                    <a:pt x="74" y="444"/>
                  </a:lnTo>
                  <a:lnTo>
                    <a:pt x="75" y="442"/>
                  </a:lnTo>
                  <a:lnTo>
                    <a:pt x="76" y="438"/>
                  </a:lnTo>
                  <a:lnTo>
                    <a:pt x="76" y="436"/>
                  </a:lnTo>
                  <a:lnTo>
                    <a:pt x="76" y="433"/>
                  </a:lnTo>
                  <a:lnTo>
                    <a:pt x="75" y="430"/>
                  </a:lnTo>
                  <a:lnTo>
                    <a:pt x="74" y="428"/>
                  </a:lnTo>
                  <a:lnTo>
                    <a:pt x="64" y="412"/>
                  </a:lnTo>
                  <a:lnTo>
                    <a:pt x="55" y="395"/>
                  </a:lnTo>
                  <a:lnTo>
                    <a:pt x="48" y="378"/>
                  </a:lnTo>
                  <a:lnTo>
                    <a:pt x="42" y="359"/>
                  </a:lnTo>
                  <a:lnTo>
                    <a:pt x="36" y="341"/>
                  </a:lnTo>
                  <a:lnTo>
                    <a:pt x="33" y="323"/>
                  </a:lnTo>
                  <a:lnTo>
                    <a:pt x="31" y="304"/>
                  </a:lnTo>
                  <a:lnTo>
                    <a:pt x="30" y="286"/>
                  </a:lnTo>
                  <a:lnTo>
                    <a:pt x="31" y="272"/>
                  </a:lnTo>
                  <a:lnTo>
                    <a:pt x="32" y="259"/>
                  </a:lnTo>
                  <a:lnTo>
                    <a:pt x="33" y="246"/>
                  </a:lnTo>
                  <a:lnTo>
                    <a:pt x="35" y="234"/>
                  </a:lnTo>
                  <a:lnTo>
                    <a:pt x="39" y="221"/>
                  </a:lnTo>
                  <a:lnTo>
                    <a:pt x="42" y="210"/>
                  </a:lnTo>
                  <a:lnTo>
                    <a:pt x="46" y="198"/>
                  </a:lnTo>
                  <a:lnTo>
                    <a:pt x="50" y="186"/>
                  </a:lnTo>
                  <a:lnTo>
                    <a:pt x="56" y="174"/>
                  </a:lnTo>
                  <a:lnTo>
                    <a:pt x="61" y="164"/>
                  </a:lnTo>
                  <a:lnTo>
                    <a:pt x="67" y="153"/>
                  </a:lnTo>
                  <a:lnTo>
                    <a:pt x="74" y="143"/>
                  </a:lnTo>
                  <a:lnTo>
                    <a:pt x="81" y="133"/>
                  </a:lnTo>
                  <a:lnTo>
                    <a:pt x="89" y="123"/>
                  </a:lnTo>
                  <a:lnTo>
                    <a:pt x="96" y="114"/>
                  </a:lnTo>
                  <a:lnTo>
                    <a:pt x="105" y="105"/>
                  </a:lnTo>
                  <a:lnTo>
                    <a:pt x="114" y="96"/>
                  </a:lnTo>
                  <a:lnTo>
                    <a:pt x="123" y="89"/>
                  </a:lnTo>
                  <a:lnTo>
                    <a:pt x="133" y="81"/>
                  </a:lnTo>
                  <a:lnTo>
                    <a:pt x="142" y="74"/>
                  </a:lnTo>
                  <a:lnTo>
                    <a:pt x="153" y="67"/>
                  </a:lnTo>
                  <a:lnTo>
                    <a:pt x="164" y="61"/>
                  </a:lnTo>
                  <a:lnTo>
                    <a:pt x="174" y="56"/>
                  </a:lnTo>
                  <a:lnTo>
                    <a:pt x="186" y="50"/>
                  </a:lnTo>
                  <a:lnTo>
                    <a:pt x="198" y="46"/>
                  </a:lnTo>
                  <a:lnTo>
                    <a:pt x="210" y="42"/>
                  </a:lnTo>
                  <a:lnTo>
                    <a:pt x="221" y="38"/>
                  </a:lnTo>
                  <a:lnTo>
                    <a:pt x="234" y="35"/>
                  </a:lnTo>
                  <a:lnTo>
                    <a:pt x="246" y="33"/>
                  </a:lnTo>
                  <a:lnTo>
                    <a:pt x="259" y="32"/>
                  </a:lnTo>
                  <a:lnTo>
                    <a:pt x="272" y="31"/>
                  </a:lnTo>
                  <a:lnTo>
                    <a:pt x="286" y="30"/>
                  </a:lnTo>
                  <a:lnTo>
                    <a:pt x="298" y="31"/>
                  </a:lnTo>
                  <a:lnTo>
                    <a:pt x="311" y="32"/>
                  </a:lnTo>
                  <a:lnTo>
                    <a:pt x="324" y="33"/>
                  </a:lnTo>
                  <a:lnTo>
                    <a:pt x="336" y="35"/>
                  </a:lnTo>
                  <a:lnTo>
                    <a:pt x="349" y="38"/>
                  </a:lnTo>
                  <a:lnTo>
                    <a:pt x="360" y="42"/>
                  </a:lnTo>
                  <a:lnTo>
                    <a:pt x="372" y="46"/>
                  </a:lnTo>
                  <a:lnTo>
                    <a:pt x="384" y="50"/>
                  </a:lnTo>
                  <a:lnTo>
                    <a:pt x="396" y="56"/>
                  </a:lnTo>
                  <a:lnTo>
                    <a:pt x="406" y="61"/>
                  </a:lnTo>
                  <a:lnTo>
                    <a:pt x="417" y="67"/>
                  </a:lnTo>
                  <a:lnTo>
                    <a:pt x="428" y="74"/>
                  </a:lnTo>
                  <a:lnTo>
                    <a:pt x="438" y="81"/>
                  </a:lnTo>
                  <a:lnTo>
                    <a:pt x="447" y="89"/>
                  </a:lnTo>
                  <a:lnTo>
                    <a:pt x="457" y="96"/>
                  </a:lnTo>
                  <a:lnTo>
                    <a:pt x="465" y="105"/>
                  </a:lnTo>
                  <a:lnTo>
                    <a:pt x="474" y="114"/>
                  </a:lnTo>
                  <a:lnTo>
                    <a:pt x="481" y="123"/>
                  </a:lnTo>
                  <a:lnTo>
                    <a:pt x="489" y="133"/>
                  </a:lnTo>
                  <a:lnTo>
                    <a:pt x="496" y="143"/>
                  </a:lnTo>
                  <a:lnTo>
                    <a:pt x="503" y="153"/>
                  </a:lnTo>
                  <a:lnTo>
                    <a:pt x="509" y="164"/>
                  </a:lnTo>
                  <a:lnTo>
                    <a:pt x="515" y="174"/>
                  </a:lnTo>
                  <a:lnTo>
                    <a:pt x="520" y="186"/>
                  </a:lnTo>
                  <a:lnTo>
                    <a:pt x="524" y="198"/>
                  </a:lnTo>
                  <a:lnTo>
                    <a:pt x="528" y="210"/>
                  </a:lnTo>
                  <a:lnTo>
                    <a:pt x="532" y="221"/>
                  </a:lnTo>
                  <a:lnTo>
                    <a:pt x="535" y="234"/>
                  </a:lnTo>
                  <a:lnTo>
                    <a:pt x="537" y="246"/>
                  </a:lnTo>
                  <a:lnTo>
                    <a:pt x="538" y="259"/>
                  </a:lnTo>
                  <a:lnTo>
                    <a:pt x="539" y="272"/>
                  </a:lnTo>
                  <a:lnTo>
                    <a:pt x="540" y="286"/>
                  </a:lnTo>
                  <a:lnTo>
                    <a:pt x="539" y="304"/>
                  </a:lnTo>
                  <a:lnTo>
                    <a:pt x="537" y="323"/>
                  </a:lnTo>
                  <a:lnTo>
                    <a:pt x="534" y="341"/>
                  </a:lnTo>
                  <a:lnTo>
                    <a:pt x="528" y="359"/>
                  </a:lnTo>
                  <a:lnTo>
                    <a:pt x="523" y="378"/>
                  </a:lnTo>
                  <a:lnTo>
                    <a:pt x="516" y="395"/>
                  </a:lnTo>
                  <a:lnTo>
                    <a:pt x="507" y="411"/>
                  </a:lnTo>
                  <a:lnTo>
                    <a:pt x="496" y="427"/>
                  </a:lnTo>
                  <a:lnTo>
                    <a:pt x="495" y="430"/>
                  </a:lnTo>
                  <a:lnTo>
                    <a:pt x="494" y="432"/>
                  </a:lnTo>
                  <a:lnTo>
                    <a:pt x="494" y="435"/>
                  </a:lnTo>
                  <a:lnTo>
                    <a:pt x="494" y="438"/>
                  </a:lnTo>
                  <a:lnTo>
                    <a:pt x="495" y="441"/>
                  </a:lnTo>
                  <a:lnTo>
                    <a:pt x="496" y="444"/>
                  </a:lnTo>
                  <a:lnTo>
                    <a:pt x="498" y="446"/>
                  </a:lnTo>
                  <a:lnTo>
                    <a:pt x="501" y="448"/>
                  </a:lnTo>
                  <a:lnTo>
                    <a:pt x="504" y="449"/>
                  </a:lnTo>
                  <a:lnTo>
                    <a:pt x="506" y="450"/>
                  </a:lnTo>
                  <a:lnTo>
                    <a:pt x="509" y="450"/>
                  </a:lnTo>
                  <a:lnTo>
                    <a:pt x="512" y="450"/>
                  </a:lnTo>
                  <a:lnTo>
                    <a:pt x="515" y="449"/>
                  </a:lnTo>
                  <a:lnTo>
                    <a:pt x="518" y="448"/>
                  </a:lnTo>
                  <a:lnTo>
                    <a:pt x="520" y="446"/>
                  </a:lnTo>
                  <a:lnTo>
                    <a:pt x="522" y="444"/>
                  </a:lnTo>
                  <a:lnTo>
                    <a:pt x="533" y="426"/>
                  </a:lnTo>
                  <a:lnTo>
                    <a:pt x="542" y="407"/>
                  </a:lnTo>
                  <a:lnTo>
                    <a:pt x="551" y="388"/>
                  </a:lnTo>
                  <a:lnTo>
                    <a:pt x="557" y="368"/>
                  </a:lnTo>
                  <a:lnTo>
                    <a:pt x="563" y="348"/>
                  </a:lnTo>
                  <a:lnTo>
                    <a:pt x="567" y="327"/>
                  </a:lnTo>
                  <a:lnTo>
                    <a:pt x="569" y="306"/>
                  </a:lnTo>
                  <a:lnTo>
                    <a:pt x="570" y="286"/>
                  </a:lnTo>
                  <a:lnTo>
                    <a:pt x="569" y="271"/>
                  </a:lnTo>
                  <a:lnTo>
                    <a:pt x="568" y="256"/>
                  </a:lnTo>
                  <a:lnTo>
                    <a:pt x="567" y="242"/>
                  </a:lnTo>
                  <a:lnTo>
                    <a:pt x="564" y="228"/>
                  </a:lnTo>
                  <a:lnTo>
                    <a:pt x="561" y="214"/>
                  </a:lnTo>
                  <a:lnTo>
                    <a:pt x="557" y="201"/>
                  </a:lnTo>
                  <a:lnTo>
                    <a:pt x="553" y="187"/>
                  </a:lnTo>
                  <a:lnTo>
                    <a:pt x="548" y="174"/>
                  </a:lnTo>
                  <a:lnTo>
                    <a:pt x="541" y="161"/>
                  </a:lnTo>
                  <a:lnTo>
                    <a:pt x="536" y="150"/>
                  </a:lnTo>
                  <a:lnTo>
                    <a:pt x="528" y="138"/>
                  </a:lnTo>
                  <a:lnTo>
                    <a:pt x="521" y="126"/>
                  </a:lnTo>
                  <a:lnTo>
                    <a:pt x="513" y="114"/>
                  </a:lnTo>
                  <a:lnTo>
                    <a:pt x="505" y="104"/>
                  </a:lnTo>
                  <a:lnTo>
                    <a:pt x="496" y="94"/>
                  </a:lnTo>
                  <a:lnTo>
                    <a:pt x="487" y="83"/>
                  </a:lnTo>
                  <a:lnTo>
                    <a:pt x="476" y="75"/>
                  </a:lnTo>
                  <a:lnTo>
                    <a:pt x="466" y="65"/>
                  </a:lnTo>
                  <a:lnTo>
                    <a:pt x="456" y="57"/>
                  </a:lnTo>
                  <a:lnTo>
                    <a:pt x="444" y="49"/>
                  </a:lnTo>
                  <a:lnTo>
                    <a:pt x="433" y="42"/>
                  </a:lnTo>
                  <a:lnTo>
                    <a:pt x="420" y="35"/>
                  </a:lnTo>
                  <a:lnTo>
                    <a:pt x="409" y="29"/>
                  </a:lnTo>
                  <a:lnTo>
                    <a:pt x="396" y="22"/>
                  </a:lnTo>
                  <a:lnTo>
                    <a:pt x="383" y="18"/>
                  </a:lnTo>
                  <a:lnTo>
                    <a:pt x="370" y="13"/>
                  </a:lnTo>
                  <a:lnTo>
                    <a:pt x="356" y="10"/>
                  </a:lnTo>
                  <a:lnTo>
                    <a:pt x="342" y="6"/>
                  </a:lnTo>
                  <a:lnTo>
                    <a:pt x="328" y="4"/>
                  </a:lnTo>
                  <a:lnTo>
                    <a:pt x="314" y="2"/>
                  </a:lnTo>
                  <a:lnTo>
                    <a:pt x="300" y="1"/>
                  </a:lnTo>
                  <a:lnTo>
                    <a:pt x="28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42" name="Google Shape;1042;p41"/>
            <p:cNvSpPr/>
            <p:nvPr/>
          </p:nvSpPr>
          <p:spPr>
            <a:xfrm>
              <a:off x="4989513" y="4287838"/>
              <a:ext cx="85725" cy="55563"/>
            </a:xfrm>
            <a:custGeom>
              <a:rect b="b" l="l" r="r" t="t"/>
              <a:pathLst>
                <a:path extrusionOk="0" h="179" w="270">
                  <a:moveTo>
                    <a:pt x="247" y="178"/>
                  </a:moveTo>
                  <a:lnTo>
                    <a:pt x="249" y="179"/>
                  </a:lnTo>
                  <a:lnTo>
                    <a:pt x="251" y="179"/>
                  </a:lnTo>
                  <a:lnTo>
                    <a:pt x="256" y="178"/>
                  </a:lnTo>
                  <a:lnTo>
                    <a:pt x="261" y="176"/>
                  </a:lnTo>
                  <a:lnTo>
                    <a:pt x="264" y="173"/>
                  </a:lnTo>
                  <a:lnTo>
                    <a:pt x="266" y="168"/>
                  </a:lnTo>
                  <a:lnTo>
                    <a:pt x="267" y="160"/>
                  </a:lnTo>
                  <a:lnTo>
                    <a:pt x="269" y="152"/>
                  </a:lnTo>
                  <a:lnTo>
                    <a:pt x="269" y="143"/>
                  </a:lnTo>
                  <a:lnTo>
                    <a:pt x="270" y="135"/>
                  </a:lnTo>
                  <a:lnTo>
                    <a:pt x="269" y="121"/>
                  </a:lnTo>
                  <a:lnTo>
                    <a:pt x="267" y="107"/>
                  </a:lnTo>
                  <a:lnTo>
                    <a:pt x="264" y="94"/>
                  </a:lnTo>
                  <a:lnTo>
                    <a:pt x="260" y="82"/>
                  </a:lnTo>
                  <a:lnTo>
                    <a:pt x="253" y="70"/>
                  </a:lnTo>
                  <a:lnTo>
                    <a:pt x="247" y="59"/>
                  </a:lnTo>
                  <a:lnTo>
                    <a:pt x="239" y="49"/>
                  </a:lnTo>
                  <a:lnTo>
                    <a:pt x="231" y="39"/>
                  </a:lnTo>
                  <a:lnTo>
                    <a:pt x="221" y="30"/>
                  </a:lnTo>
                  <a:lnTo>
                    <a:pt x="210" y="22"/>
                  </a:lnTo>
                  <a:lnTo>
                    <a:pt x="200" y="16"/>
                  </a:lnTo>
                  <a:lnTo>
                    <a:pt x="188" y="9"/>
                  </a:lnTo>
                  <a:lnTo>
                    <a:pt x="175" y="5"/>
                  </a:lnTo>
                  <a:lnTo>
                    <a:pt x="162" y="2"/>
                  </a:lnTo>
                  <a:lnTo>
                    <a:pt x="148" y="0"/>
                  </a:lnTo>
                  <a:lnTo>
                    <a:pt x="136" y="0"/>
                  </a:lnTo>
                  <a:lnTo>
                    <a:pt x="122" y="0"/>
                  </a:lnTo>
                  <a:lnTo>
                    <a:pt x="108" y="2"/>
                  </a:lnTo>
                  <a:lnTo>
                    <a:pt x="95" y="5"/>
                  </a:lnTo>
                  <a:lnTo>
                    <a:pt x="83" y="9"/>
                  </a:lnTo>
                  <a:lnTo>
                    <a:pt x="71" y="16"/>
                  </a:lnTo>
                  <a:lnTo>
                    <a:pt x="60" y="22"/>
                  </a:lnTo>
                  <a:lnTo>
                    <a:pt x="49" y="30"/>
                  </a:lnTo>
                  <a:lnTo>
                    <a:pt x="39" y="39"/>
                  </a:lnTo>
                  <a:lnTo>
                    <a:pt x="31" y="49"/>
                  </a:lnTo>
                  <a:lnTo>
                    <a:pt x="23" y="59"/>
                  </a:lnTo>
                  <a:lnTo>
                    <a:pt x="17" y="70"/>
                  </a:lnTo>
                  <a:lnTo>
                    <a:pt x="10" y="82"/>
                  </a:lnTo>
                  <a:lnTo>
                    <a:pt x="6" y="94"/>
                  </a:lnTo>
                  <a:lnTo>
                    <a:pt x="3" y="107"/>
                  </a:lnTo>
                  <a:lnTo>
                    <a:pt x="1" y="121"/>
                  </a:lnTo>
                  <a:lnTo>
                    <a:pt x="0" y="135"/>
                  </a:lnTo>
                  <a:lnTo>
                    <a:pt x="1" y="151"/>
                  </a:lnTo>
                  <a:lnTo>
                    <a:pt x="4" y="167"/>
                  </a:lnTo>
                  <a:lnTo>
                    <a:pt x="5" y="169"/>
                  </a:lnTo>
                  <a:lnTo>
                    <a:pt x="6" y="172"/>
                  </a:lnTo>
                  <a:lnTo>
                    <a:pt x="8" y="174"/>
                  </a:lnTo>
                  <a:lnTo>
                    <a:pt x="10" y="175"/>
                  </a:lnTo>
                  <a:lnTo>
                    <a:pt x="14" y="176"/>
                  </a:lnTo>
                  <a:lnTo>
                    <a:pt x="16" y="177"/>
                  </a:lnTo>
                  <a:lnTo>
                    <a:pt x="19" y="177"/>
                  </a:lnTo>
                  <a:lnTo>
                    <a:pt x="22" y="177"/>
                  </a:lnTo>
                  <a:lnTo>
                    <a:pt x="25" y="176"/>
                  </a:lnTo>
                  <a:lnTo>
                    <a:pt x="28" y="174"/>
                  </a:lnTo>
                  <a:lnTo>
                    <a:pt x="30" y="173"/>
                  </a:lnTo>
                  <a:lnTo>
                    <a:pt x="32" y="171"/>
                  </a:lnTo>
                  <a:lnTo>
                    <a:pt x="33" y="168"/>
                  </a:lnTo>
                  <a:lnTo>
                    <a:pt x="34" y="164"/>
                  </a:lnTo>
                  <a:lnTo>
                    <a:pt x="34" y="162"/>
                  </a:lnTo>
                  <a:lnTo>
                    <a:pt x="33" y="159"/>
                  </a:lnTo>
                  <a:lnTo>
                    <a:pt x="31" y="146"/>
                  </a:lnTo>
                  <a:lnTo>
                    <a:pt x="30" y="135"/>
                  </a:lnTo>
                  <a:lnTo>
                    <a:pt x="31" y="124"/>
                  </a:lnTo>
                  <a:lnTo>
                    <a:pt x="32" y="113"/>
                  </a:lnTo>
                  <a:lnTo>
                    <a:pt x="35" y="104"/>
                  </a:lnTo>
                  <a:lnTo>
                    <a:pt x="38" y="93"/>
                  </a:lnTo>
                  <a:lnTo>
                    <a:pt x="43" y="84"/>
                  </a:lnTo>
                  <a:lnTo>
                    <a:pt x="48" y="76"/>
                  </a:lnTo>
                  <a:lnTo>
                    <a:pt x="54" y="67"/>
                  </a:lnTo>
                  <a:lnTo>
                    <a:pt x="61" y="60"/>
                  </a:lnTo>
                  <a:lnTo>
                    <a:pt x="68" y="53"/>
                  </a:lnTo>
                  <a:lnTo>
                    <a:pt x="77" y="47"/>
                  </a:lnTo>
                  <a:lnTo>
                    <a:pt x="85" y="41"/>
                  </a:lnTo>
                  <a:lnTo>
                    <a:pt x="94" y="37"/>
                  </a:lnTo>
                  <a:lnTo>
                    <a:pt x="104" y="34"/>
                  </a:lnTo>
                  <a:lnTo>
                    <a:pt x="114" y="32"/>
                  </a:lnTo>
                  <a:lnTo>
                    <a:pt x="125" y="30"/>
                  </a:lnTo>
                  <a:lnTo>
                    <a:pt x="136" y="30"/>
                  </a:lnTo>
                  <a:lnTo>
                    <a:pt x="146" y="30"/>
                  </a:lnTo>
                  <a:lnTo>
                    <a:pt x="156" y="32"/>
                  </a:lnTo>
                  <a:lnTo>
                    <a:pt x="167" y="34"/>
                  </a:lnTo>
                  <a:lnTo>
                    <a:pt x="176" y="37"/>
                  </a:lnTo>
                  <a:lnTo>
                    <a:pt x="185" y="41"/>
                  </a:lnTo>
                  <a:lnTo>
                    <a:pt x="193" y="47"/>
                  </a:lnTo>
                  <a:lnTo>
                    <a:pt x="202" y="53"/>
                  </a:lnTo>
                  <a:lnTo>
                    <a:pt x="209" y="60"/>
                  </a:lnTo>
                  <a:lnTo>
                    <a:pt x="216" y="67"/>
                  </a:lnTo>
                  <a:lnTo>
                    <a:pt x="222" y="76"/>
                  </a:lnTo>
                  <a:lnTo>
                    <a:pt x="228" y="84"/>
                  </a:lnTo>
                  <a:lnTo>
                    <a:pt x="232" y="94"/>
                  </a:lnTo>
                  <a:lnTo>
                    <a:pt x="235" y="104"/>
                  </a:lnTo>
                  <a:lnTo>
                    <a:pt x="238" y="113"/>
                  </a:lnTo>
                  <a:lnTo>
                    <a:pt x="239" y="124"/>
                  </a:lnTo>
                  <a:lnTo>
                    <a:pt x="240" y="135"/>
                  </a:lnTo>
                  <a:lnTo>
                    <a:pt x="239" y="147"/>
                  </a:lnTo>
                  <a:lnTo>
                    <a:pt x="236" y="160"/>
                  </a:lnTo>
                  <a:lnTo>
                    <a:pt x="236" y="163"/>
                  </a:lnTo>
                  <a:lnTo>
                    <a:pt x="236" y="167"/>
                  </a:lnTo>
                  <a:lnTo>
                    <a:pt x="237" y="170"/>
                  </a:lnTo>
                  <a:lnTo>
                    <a:pt x="238" y="172"/>
                  </a:lnTo>
                  <a:lnTo>
                    <a:pt x="240" y="174"/>
                  </a:lnTo>
                  <a:lnTo>
                    <a:pt x="243" y="176"/>
                  </a:lnTo>
                  <a:lnTo>
                    <a:pt x="245" y="178"/>
                  </a:lnTo>
                  <a:lnTo>
                    <a:pt x="247" y="178"/>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sp>
        <p:nvSpPr>
          <p:cNvPr id="1043" name="Google Shape;1043;p41"/>
          <p:cNvSpPr txBox="1"/>
          <p:nvPr/>
        </p:nvSpPr>
        <p:spPr>
          <a:xfrm>
            <a:off x="3039871" y="1254192"/>
            <a:ext cx="6506817" cy="16557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3200"/>
              <a:buFont typeface="Arial"/>
              <a:buNone/>
            </a:pPr>
            <a:r>
              <a:rPr b="1" lang="en-US" sz="3200">
                <a:solidFill>
                  <a:schemeClr val="lt1"/>
                </a:solidFill>
                <a:latin typeface="Arial"/>
                <a:ea typeface="Arial"/>
                <a:cs typeface="Arial"/>
                <a:sym typeface="Arial"/>
              </a:rPr>
              <a:t>Intelligent IOT Integrator (I</a:t>
            </a:r>
            <a:r>
              <a:rPr b="1" baseline="30000" lang="en-US" sz="3200">
                <a:solidFill>
                  <a:schemeClr val="lt1"/>
                </a:solidFill>
                <a:latin typeface="Arial"/>
                <a:ea typeface="Arial"/>
                <a:cs typeface="Arial"/>
                <a:sym typeface="Arial"/>
              </a:rPr>
              <a:t>3</a:t>
            </a:r>
            <a:r>
              <a:rPr b="1" lang="en-US" sz="3200">
                <a:solidFill>
                  <a:schemeClr val="lt1"/>
                </a:solidFill>
                <a:latin typeface="Arial"/>
                <a:ea typeface="Arial"/>
                <a:cs typeface="Arial"/>
                <a:sym typeface="Arial"/>
              </a:rPr>
              <a:t>)</a:t>
            </a:r>
            <a:endParaRPr/>
          </a:p>
          <a:p>
            <a:pPr indent="0" lvl="0" marL="0" marR="0" rtl="0" algn="ctr">
              <a:spcBef>
                <a:spcPts val="640"/>
              </a:spcBef>
              <a:spcAft>
                <a:spcPts val="0"/>
              </a:spcAft>
              <a:buClr>
                <a:schemeClr val="lt1"/>
              </a:buClr>
              <a:buSzPts val="3200"/>
              <a:buFont typeface="Arial"/>
              <a:buNone/>
            </a:pPr>
            <a:r>
              <a:rPr b="1" lang="en-US" sz="3200">
                <a:solidFill>
                  <a:schemeClr val="lt1"/>
                </a:solidFill>
                <a:latin typeface="Arial"/>
                <a:ea typeface="Arial"/>
                <a:cs typeface="Arial"/>
                <a:sym typeface="Arial"/>
              </a:rPr>
              <a:t>University of Southern California</a:t>
            </a:r>
            <a:endParaRPr/>
          </a:p>
          <a:p>
            <a:pPr indent="0" lvl="0" marL="0" marR="0" rtl="0" algn="ctr">
              <a:spcBef>
                <a:spcPts val="640"/>
              </a:spcBef>
              <a:spcAft>
                <a:spcPts val="0"/>
              </a:spcAft>
              <a:buClr>
                <a:schemeClr val="lt1"/>
              </a:buClr>
              <a:buSzPts val="3200"/>
              <a:buFont typeface="Arial"/>
              <a:buNone/>
            </a:pPr>
            <a:r>
              <a:rPr b="1" lang="en-US" sz="3200">
                <a:solidFill>
                  <a:schemeClr val="lt1"/>
                </a:solidFill>
                <a:latin typeface="Arial"/>
                <a:ea typeface="Arial"/>
                <a:cs typeface="Arial"/>
                <a:sym typeface="Arial"/>
              </a:rPr>
              <a:t>A joint project: Marshall and Viterbi</a:t>
            </a:r>
            <a:endParaRPr/>
          </a:p>
          <a:p>
            <a:pPr indent="-114300" lvl="0" marL="342900" marR="0" rtl="0" algn="ctr">
              <a:spcBef>
                <a:spcPts val="720"/>
              </a:spcBef>
              <a:spcAft>
                <a:spcPts val="0"/>
              </a:spcAft>
              <a:buClr>
                <a:schemeClr val="dk1"/>
              </a:buClr>
              <a:buSzPts val="3600"/>
              <a:buFont typeface="Arial"/>
              <a:buNone/>
            </a:pPr>
            <a:r>
              <a:t/>
            </a:r>
            <a:endParaRPr b="1" sz="3600">
              <a:solidFill>
                <a:schemeClr val="lt1"/>
              </a:solidFill>
              <a:latin typeface="Arial"/>
              <a:ea typeface="Arial"/>
              <a:cs typeface="Arial"/>
              <a:sym typeface="Arial"/>
            </a:endParaRPr>
          </a:p>
          <a:p>
            <a:pPr indent="-114300" lvl="0" marL="342900" marR="0" rtl="0" algn="ctr">
              <a:spcBef>
                <a:spcPts val="720"/>
              </a:spcBef>
              <a:spcAft>
                <a:spcPts val="0"/>
              </a:spcAft>
              <a:buClr>
                <a:schemeClr val="dk1"/>
              </a:buClr>
              <a:buSzPts val="3600"/>
              <a:buFont typeface="Arial"/>
              <a:buNone/>
            </a:pPr>
            <a:r>
              <a:t/>
            </a:r>
            <a:endParaRPr b="1" sz="3600">
              <a:solidFill>
                <a:schemeClr val="lt1"/>
              </a:solidFill>
              <a:latin typeface="Arial"/>
              <a:ea typeface="Arial"/>
              <a:cs typeface="Arial"/>
              <a:sym typeface="Arial"/>
            </a:endParaRPr>
          </a:p>
        </p:txBody>
      </p:sp>
      <p:sp>
        <p:nvSpPr>
          <p:cNvPr id="1044" name="Google Shape;1044;p41"/>
          <p:cNvSpPr/>
          <p:nvPr/>
        </p:nvSpPr>
        <p:spPr>
          <a:xfrm>
            <a:off x="11538237" y="6395579"/>
            <a:ext cx="44114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pic>
        <p:nvPicPr>
          <p:cNvPr id="1045" name="Google Shape;1045;p41"/>
          <p:cNvPicPr preferRelativeResize="0"/>
          <p:nvPr/>
        </p:nvPicPr>
        <p:blipFill rotWithShape="1">
          <a:blip r:embed="rId3">
            <a:alphaModFix/>
          </a:blip>
          <a:srcRect b="0" l="0" r="0" t="0"/>
          <a:stretch/>
        </p:blipFill>
        <p:spPr>
          <a:xfrm>
            <a:off x="0" y="551793"/>
            <a:ext cx="12192000" cy="5502165"/>
          </a:xfrm>
          <a:prstGeom prst="rect">
            <a:avLst/>
          </a:prstGeom>
          <a:noFill/>
          <a:ln>
            <a:noFill/>
          </a:ln>
        </p:spPr>
      </p:pic>
      <p:sp>
        <p:nvSpPr>
          <p:cNvPr id="1046" name="Google Shape;1046;p41"/>
          <p:cNvSpPr txBox="1"/>
          <p:nvPr/>
        </p:nvSpPr>
        <p:spPr>
          <a:xfrm>
            <a:off x="2873740" y="914551"/>
            <a:ext cx="9164815" cy="16557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3200"/>
              <a:buFont typeface="Arial"/>
              <a:buNone/>
            </a:pPr>
            <a:r>
              <a:rPr b="1" lang="en-US" sz="3200">
                <a:solidFill>
                  <a:schemeClr val="lt1"/>
                </a:solidFill>
                <a:latin typeface="Arial"/>
                <a:ea typeface="Arial"/>
                <a:cs typeface="Arial"/>
                <a:sym typeface="Arial"/>
              </a:rPr>
              <a:t>Thank You!</a:t>
            </a:r>
            <a:endParaRPr/>
          </a:p>
          <a:p>
            <a:pPr indent="0" lvl="0" marL="0" marR="0" rtl="0" algn="ctr">
              <a:spcBef>
                <a:spcPts val="360"/>
              </a:spcBef>
              <a:spcAft>
                <a:spcPts val="0"/>
              </a:spcAft>
              <a:buClr>
                <a:schemeClr val="dk1"/>
              </a:buClr>
              <a:buSzPts val="1800"/>
              <a:buFont typeface="Arial"/>
              <a:buNone/>
            </a:pPr>
            <a:r>
              <a:t/>
            </a:r>
            <a:endParaRPr b="1" sz="1800">
              <a:solidFill>
                <a:schemeClr val="lt1"/>
              </a:solidFill>
              <a:latin typeface="Arial"/>
              <a:ea typeface="Arial"/>
              <a:cs typeface="Arial"/>
              <a:sym typeface="Arial"/>
            </a:endParaRPr>
          </a:p>
          <a:p>
            <a:pPr indent="0" lvl="0" marL="0" marR="0" rtl="0" algn="ctr">
              <a:spcBef>
                <a:spcPts val="800"/>
              </a:spcBef>
              <a:spcAft>
                <a:spcPts val="0"/>
              </a:spcAft>
              <a:buClr>
                <a:schemeClr val="lt1"/>
              </a:buClr>
              <a:buSzPts val="4000"/>
              <a:buFont typeface="Arial"/>
              <a:buNone/>
            </a:pPr>
            <a:r>
              <a:rPr b="1" lang="en-US" sz="4000">
                <a:solidFill>
                  <a:schemeClr val="lt1"/>
                </a:solidFill>
                <a:latin typeface="Arial"/>
                <a:ea typeface="Arial"/>
                <a:cs typeface="Arial"/>
                <a:sym typeface="Arial"/>
              </a:rPr>
              <a:t>University of Southern California</a:t>
            </a:r>
            <a:endParaRPr/>
          </a:p>
          <a:p>
            <a:pPr indent="0" lvl="0" marL="0" marR="0" rtl="0" algn="ctr">
              <a:spcBef>
                <a:spcPts val="800"/>
              </a:spcBef>
              <a:spcAft>
                <a:spcPts val="0"/>
              </a:spcAft>
              <a:buClr>
                <a:schemeClr val="lt1"/>
              </a:buClr>
              <a:buSzPts val="4000"/>
              <a:buFont typeface="Arial"/>
              <a:buNone/>
            </a:pPr>
            <a:r>
              <a:rPr b="1" lang="en-US" sz="4000">
                <a:solidFill>
                  <a:schemeClr val="lt1"/>
                </a:solidFill>
                <a:latin typeface="Arial"/>
                <a:ea typeface="Arial"/>
                <a:cs typeface="Arial"/>
                <a:sym typeface="Arial"/>
              </a:rPr>
              <a:t>A Joint Project: Marshall and Viterbi</a:t>
            </a:r>
            <a:endParaRPr/>
          </a:p>
          <a:p>
            <a:pPr indent="-114300" lvl="0" marL="342900" marR="0" rtl="0" algn="ctr">
              <a:spcBef>
                <a:spcPts val="720"/>
              </a:spcBef>
              <a:spcAft>
                <a:spcPts val="0"/>
              </a:spcAft>
              <a:buClr>
                <a:schemeClr val="dk1"/>
              </a:buClr>
              <a:buSzPts val="3600"/>
              <a:buFont typeface="Arial"/>
              <a:buNone/>
            </a:pPr>
            <a:r>
              <a:t/>
            </a:r>
            <a:endParaRPr b="1" sz="3600">
              <a:solidFill>
                <a:schemeClr val="lt1"/>
              </a:solidFill>
              <a:latin typeface="Arial"/>
              <a:ea typeface="Arial"/>
              <a:cs typeface="Arial"/>
              <a:sym typeface="Arial"/>
            </a:endParaRPr>
          </a:p>
          <a:p>
            <a:pPr indent="-114300" lvl="0" marL="342900" marR="0" rtl="0" algn="ctr">
              <a:spcBef>
                <a:spcPts val="720"/>
              </a:spcBef>
              <a:spcAft>
                <a:spcPts val="0"/>
              </a:spcAft>
              <a:buClr>
                <a:schemeClr val="dk1"/>
              </a:buClr>
              <a:buSzPts val="3600"/>
              <a:buFont typeface="Arial"/>
              <a:buNone/>
            </a:pPr>
            <a:r>
              <a:t/>
            </a:r>
            <a:endParaRPr b="1" sz="3600">
              <a:solidFill>
                <a:schemeClr val="lt1"/>
              </a:solidFill>
              <a:latin typeface="Arial"/>
              <a:ea typeface="Arial"/>
              <a:cs typeface="Arial"/>
              <a:sym typeface="Arial"/>
            </a:endParaRPr>
          </a:p>
        </p:txBody>
      </p:sp>
      <p:sp>
        <p:nvSpPr>
          <p:cNvPr id="1047" name="Google Shape;1047;p41"/>
          <p:cNvSpPr txBox="1"/>
          <p:nvPr/>
        </p:nvSpPr>
        <p:spPr>
          <a:xfrm>
            <a:off x="689887" y="5227248"/>
            <a:ext cx="9164815" cy="6847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4000"/>
              <a:buFont typeface="Arial"/>
              <a:buNone/>
            </a:pPr>
            <a:r>
              <a:rPr b="1" lang="en-US" sz="4000">
                <a:solidFill>
                  <a:schemeClr val="lt1"/>
                </a:solidFill>
                <a:latin typeface="Arial"/>
                <a:ea typeface="Arial"/>
                <a:cs typeface="Arial"/>
                <a:sym typeface="Arial"/>
              </a:rPr>
              <a:t>I3.usc.edu</a:t>
            </a:r>
            <a:endParaRPr/>
          </a:p>
          <a:p>
            <a:pPr indent="-114300" lvl="0" marL="342900" marR="0" rtl="0" algn="l">
              <a:spcBef>
                <a:spcPts val="720"/>
              </a:spcBef>
              <a:spcAft>
                <a:spcPts val="0"/>
              </a:spcAft>
              <a:buClr>
                <a:schemeClr val="dk1"/>
              </a:buClr>
              <a:buSzPts val="3600"/>
              <a:buFont typeface="Arial"/>
              <a:buNone/>
            </a:pPr>
            <a:r>
              <a:t/>
            </a:r>
            <a:endParaRPr b="1" sz="3600">
              <a:solidFill>
                <a:schemeClr val="lt1"/>
              </a:solidFill>
              <a:latin typeface="Arial"/>
              <a:ea typeface="Arial"/>
              <a:cs typeface="Arial"/>
              <a:sym typeface="Arial"/>
            </a:endParaRPr>
          </a:p>
          <a:p>
            <a:pPr indent="-114300" lvl="0" marL="342900" marR="0" rtl="0" algn="l">
              <a:spcBef>
                <a:spcPts val="720"/>
              </a:spcBef>
              <a:spcAft>
                <a:spcPts val="0"/>
              </a:spcAft>
              <a:buClr>
                <a:schemeClr val="dk1"/>
              </a:buClr>
              <a:buSzPts val="3600"/>
              <a:buFont typeface="Arial"/>
              <a:buNone/>
            </a:pPr>
            <a:r>
              <a:t/>
            </a:r>
            <a:endParaRPr b="1" sz="3600">
              <a:solidFill>
                <a:schemeClr val="lt1"/>
              </a:solidFill>
              <a:latin typeface="Arial"/>
              <a:ea typeface="Arial"/>
              <a:cs typeface="Arial"/>
              <a:sym typeface="Arial"/>
            </a:endParaRPr>
          </a:p>
        </p:txBody>
      </p:sp>
      <p:sp>
        <p:nvSpPr>
          <p:cNvPr id="1048" name="Google Shape;1048;p41"/>
          <p:cNvSpPr txBox="1"/>
          <p:nvPr/>
        </p:nvSpPr>
        <p:spPr>
          <a:xfrm>
            <a:off x="284350" y="0"/>
            <a:ext cx="8870400" cy="5769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980000"/>
              </a:buClr>
              <a:buSzPts val="2400"/>
              <a:buFont typeface="Arial"/>
              <a:buNone/>
            </a:pPr>
            <a:r>
              <a:rPr b="1" lang="en-US" sz="2400">
                <a:solidFill>
                  <a:srgbClr val="980000"/>
                </a:solidFill>
                <a:latin typeface="Arial"/>
                <a:ea typeface="Arial"/>
                <a:cs typeface="Arial"/>
                <a:sym typeface="Arial"/>
              </a:rPr>
              <a:t>For more information, please visit </a:t>
            </a:r>
            <a:r>
              <a:rPr b="1" lang="en-US" sz="2400" u="sng">
                <a:solidFill>
                  <a:schemeClr val="hlink"/>
                </a:solidFill>
                <a:latin typeface="Arial"/>
                <a:ea typeface="Arial"/>
                <a:cs typeface="Arial"/>
                <a:sym typeface="Arial"/>
                <a:hlinkClick r:id="rId4"/>
              </a:rPr>
              <a:t>http://i3.usc.edu/</a:t>
            </a:r>
            <a:endParaRPr b="1" sz="2400">
              <a:solidFill>
                <a:srgbClr val="980000"/>
              </a:solidFill>
              <a:latin typeface="Arial"/>
              <a:ea typeface="Arial"/>
              <a:cs typeface="Arial"/>
              <a:sym typeface="Arial"/>
            </a:endParaRPr>
          </a:p>
          <a:p>
            <a:pPr indent="0" lvl="0" marL="0" marR="0" rtl="0" algn="l">
              <a:spcBef>
                <a:spcPts val="0"/>
              </a:spcBef>
              <a:spcAft>
                <a:spcPts val="0"/>
              </a:spcAft>
              <a:buClr>
                <a:schemeClr val="dk1"/>
              </a:buClr>
              <a:buSzPts val="2400"/>
              <a:buFont typeface="Calibri"/>
              <a:buNone/>
            </a:pPr>
            <a:r>
              <a:t/>
            </a:r>
            <a:endParaRPr b="1" sz="2400">
              <a:solidFill>
                <a:srgbClr val="98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pic>
        <p:nvPicPr>
          <p:cNvPr id="127" name="Google Shape;127;p11"/>
          <p:cNvPicPr preferRelativeResize="0"/>
          <p:nvPr/>
        </p:nvPicPr>
        <p:blipFill rotWithShape="1">
          <a:blip r:embed="rId3">
            <a:alphaModFix/>
          </a:blip>
          <a:srcRect b="12045" l="27338" r="43566" t="17778"/>
          <a:stretch/>
        </p:blipFill>
        <p:spPr>
          <a:xfrm>
            <a:off x="484618" y="1026695"/>
            <a:ext cx="3192379" cy="4812632"/>
          </a:xfrm>
          <a:prstGeom prst="rect">
            <a:avLst/>
          </a:prstGeom>
          <a:noFill/>
          <a:ln>
            <a:noFill/>
          </a:ln>
        </p:spPr>
      </p:pic>
      <p:sp>
        <p:nvSpPr>
          <p:cNvPr id="128" name="Google Shape;128;p11"/>
          <p:cNvSpPr txBox="1"/>
          <p:nvPr/>
        </p:nvSpPr>
        <p:spPr>
          <a:xfrm>
            <a:off x="452534" y="198677"/>
            <a:ext cx="10515600" cy="7293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00000"/>
              </a:buClr>
              <a:buSzPts val="2400"/>
              <a:buFont typeface="Calibri"/>
              <a:buNone/>
            </a:pPr>
            <a:r>
              <a:rPr b="1" lang="en-US" sz="2400">
                <a:solidFill>
                  <a:srgbClr val="C00000"/>
                </a:solidFill>
                <a:latin typeface="Calibri"/>
                <a:ea typeface="Calibri"/>
                <a:cs typeface="Calibri"/>
                <a:sym typeface="Calibri"/>
              </a:rPr>
              <a:t>Scheduled for release summer 2019</a:t>
            </a:r>
            <a:endParaRPr b="1" sz="2400">
              <a:solidFill>
                <a:srgbClr val="C00000"/>
              </a:solidFill>
              <a:latin typeface="Calibri"/>
              <a:ea typeface="Calibri"/>
              <a:cs typeface="Calibri"/>
              <a:sym typeface="Calibri"/>
            </a:endParaRPr>
          </a:p>
        </p:txBody>
      </p:sp>
      <p:sp>
        <p:nvSpPr>
          <p:cNvPr id="129" name="Google Shape;129;p11"/>
          <p:cNvSpPr txBox="1"/>
          <p:nvPr/>
        </p:nvSpPr>
        <p:spPr>
          <a:xfrm>
            <a:off x="4074694" y="755355"/>
            <a:ext cx="7630743" cy="59093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Time is the customer’s most precious resource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People shop on-line because it is convenient and saves them time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Customers patronize suppliers that respect customer time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Customers consider time spent with a company an “investment”</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Reducing time requirements improves the customers ROI</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Respecting customer time demonstrates respect for the customer</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Real-time does not mean instantaneous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Real-time means efficient and effective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Real-time means better than the competition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Real-time companies increase quality experiences (e.g. movies) </a:t>
            </a:r>
            <a:endParaRPr b="0" i="0" sz="18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Real-time understanding includes partners and other participants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Transformations that improve customer perception are critical</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Transformations that improve internal efficiencies are low priority</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Companies need to know where/how customers spend time with them</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Companies need to understand customer interactions with competitors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Becoming a real-time company is a journey – not a destination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There are 4 levers that can be used to improve real-time performance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Product/Service </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People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Process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Data</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pic>
        <p:nvPicPr>
          <p:cNvPr id="134" name="Google Shape;134;p12"/>
          <p:cNvPicPr preferRelativeResize="0"/>
          <p:nvPr/>
        </p:nvPicPr>
        <p:blipFill rotWithShape="1">
          <a:blip r:embed="rId3">
            <a:alphaModFix/>
          </a:blip>
          <a:srcRect b="23626" l="11696" r="9794" t="30526"/>
          <a:stretch/>
        </p:blipFill>
        <p:spPr>
          <a:xfrm>
            <a:off x="3657599" y="0"/>
            <a:ext cx="8614611" cy="3144253"/>
          </a:xfrm>
          <a:prstGeom prst="rect">
            <a:avLst/>
          </a:prstGeom>
          <a:noFill/>
          <a:ln>
            <a:noFill/>
          </a:ln>
        </p:spPr>
      </p:pic>
      <p:pic>
        <p:nvPicPr>
          <p:cNvPr id="135" name="Google Shape;135;p12"/>
          <p:cNvPicPr preferRelativeResize="0"/>
          <p:nvPr/>
        </p:nvPicPr>
        <p:blipFill rotWithShape="1">
          <a:blip r:embed="rId4">
            <a:alphaModFix/>
          </a:blip>
          <a:srcRect b="8187" l="12062" r="9793" t="19766"/>
          <a:stretch/>
        </p:blipFill>
        <p:spPr>
          <a:xfrm>
            <a:off x="0" y="1917032"/>
            <a:ext cx="8574505" cy="4940968"/>
          </a:xfrm>
          <a:prstGeom prst="rect">
            <a:avLst/>
          </a:prstGeom>
          <a:noFill/>
          <a:ln>
            <a:noFill/>
          </a:ln>
        </p:spPr>
      </p:pic>
      <p:sp>
        <p:nvSpPr>
          <p:cNvPr id="136" name="Google Shape;136;p12"/>
          <p:cNvSpPr txBox="1"/>
          <p:nvPr>
            <p:ph idx="12" type="sldNum"/>
          </p:nvPr>
        </p:nvSpPr>
        <p:spPr>
          <a:xfrm>
            <a:off x="11320335" y="6241344"/>
            <a:ext cx="731599"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300"/>
              <a:buFont typeface="Arial"/>
              <a:buNone/>
            </a:pPr>
            <a:fld id="{00000000-1234-1234-1234-123412341234}" type="slidenum">
              <a:rPr lang="en-US"/>
              <a:t>‹#›</a:t>
            </a:fld>
            <a:endParaRPr/>
          </a:p>
        </p:txBody>
      </p:sp>
      <p:pic>
        <p:nvPicPr>
          <p:cNvPr id="137" name="Google Shape;137;p12"/>
          <p:cNvPicPr preferRelativeResize="0"/>
          <p:nvPr/>
        </p:nvPicPr>
        <p:blipFill rotWithShape="1">
          <a:blip r:embed="rId5">
            <a:alphaModFix/>
          </a:blip>
          <a:srcRect b="6082" l="12281" r="27120" t="20936"/>
          <a:stretch/>
        </p:blipFill>
        <p:spPr>
          <a:xfrm>
            <a:off x="0" y="0"/>
            <a:ext cx="6649452" cy="5005137"/>
          </a:xfrm>
          <a:prstGeom prst="rect">
            <a:avLst/>
          </a:prstGeom>
          <a:noFill/>
          <a:ln>
            <a:noFill/>
          </a:ln>
        </p:spPr>
      </p:pic>
      <p:pic>
        <p:nvPicPr>
          <p:cNvPr id="138" name="Google Shape;138;p12"/>
          <p:cNvPicPr preferRelativeResize="0"/>
          <p:nvPr/>
        </p:nvPicPr>
        <p:blipFill rotWithShape="1">
          <a:blip r:embed="rId6">
            <a:alphaModFix/>
          </a:blip>
          <a:srcRect b="5028" l="11696" r="9794" t="21520"/>
          <a:stretch/>
        </p:blipFill>
        <p:spPr>
          <a:xfrm>
            <a:off x="3657600" y="1820778"/>
            <a:ext cx="8614611" cy="5037222"/>
          </a:xfrm>
          <a:prstGeom prst="rect">
            <a:avLst/>
          </a:prstGeom>
          <a:noFill/>
          <a:ln>
            <a:noFill/>
          </a:ln>
        </p:spPr>
      </p:pic>
      <p:sp>
        <p:nvSpPr>
          <p:cNvPr id="139" name="Google Shape;139;p12"/>
          <p:cNvSpPr txBox="1"/>
          <p:nvPr/>
        </p:nvSpPr>
        <p:spPr>
          <a:xfrm>
            <a:off x="144199" y="240652"/>
            <a:ext cx="8189675" cy="31280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CB2027"/>
              </a:buClr>
              <a:buSzPts val="2400"/>
              <a:buFont typeface="Calibri"/>
              <a:buNone/>
            </a:pPr>
            <a:r>
              <a:rPr b="1" lang="en-US" sz="2400">
                <a:solidFill>
                  <a:srgbClr val="CB2027"/>
                </a:solidFill>
                <a:latin typeface="Calibri"/>
                <a:ea typeface="Calibri"/>
                <a:cs typeface="Calibri"/>
                <a:sym typeface="Calibri"/>
              </a:rPr>
              <a:t>Communications Technology Management (CTM) IOT Modeling</a:t>
            </a:r>
            <a:endParaRPr b="1" sz="2400">
              <a:solidFill>
                <a:srgbClr val="CB2027"/>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13"/>
          <p:cNvSpPr/>
          <p:nvPr/>
        </p:nvSpPr>
        <p:spPr>
          <a:xfrm>
            <a:off x="7090314" y="2692019"/>
            <a:ext cx="3724275" cy="2452688"/>
          </a:xfrm>
          <a:custGeom>
            <a:rect b="b" l="l" r="r" t="t"/>
            <a:pathLst>
              <a:path extrusionOk="0" h="7848" w="19968">
                <a:moveTo>
                  <a:pt x="0" y="1309"/>
                </a:moveTo>
                <a:cubicBezTo>
                  <a:pt x="0" y="586"/>
                  <a:pt x="4471" y="0"/>
                  <a:pt x="9984" y="0"/>
                </a:cubicBezTo>
                <a:cubicBezTo>
                  <a:pt x="15498" y="0"/>
                  <a:pt x="19968" y="586"/>
                  <a:pt x="19968" y="1309"/>
                </a:cubicBezTo>
                <a:lnTo>
                  <a:pt x="19968" y="6540"/>
                </a:lnTo>
                <a:cubicBezTo>
                  <a:pt x="19968" y="7263"/>
                  <a:pt x="15498" y="7848"/>
                  <a:pt x="9984" y="7848"/>
                </a:cubicBezTo>
                <a:cubicBezTo>
                  <a:pt x="4471" y="7848"/>
                  <a:pt x="0" y="7263"/>
                  <a:pt x="0" y="6540"/>
                </a:cubicBezTo>
                <a:lnTo>
                  <a:pt x="0" y="1309"/>
                </a:lnTo>
                <a:close/>
              </a:path>
            </a:pathLst>
          </a:custGeom>
          <a:solidFill>
            <a:srgbClr val="FFCCCC"/>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 name="Google Shape;148;p13"/>
          <p:cNvSpPr/>
          <p:nvPr/>
        </p:nvSpPr>
        <p:spPr>
          <a:xfrm>
            <a:off x="7688263" y="2496947"/>
            <a:ext cx="3162301" cy="2452688"/>
          </a:xfrm>
          <a:custGeom>
            <a:rect b="b" l="l" r="r" t="t"/>
            <a:pathLst>
              <a:path extrusionOk="0" h="7848" w="19968">
                <a:moveTo>
                  <a:pt x="0" y="1309"/>
                </a:moveTo>
                <a:cubicBezTo>
                  <a:pt x="0" y="586"/>
                  <a:pt x="4471" y="0"/>
                  <a:pt x="9984" y="0"/>
                </a:cubicBezTo>
                <a:cubicBezTo>
                  <a:pt x="15498" y="0"/>
                  <a:pt x="19968" y="586"/>
                  <a:pt x="19968" y="1309"/>
                </a:cubicBezTo>
                <a:lnTo>
                  <a:pt x="19968" y="6540"/>
                </a:lnTo>
                <a:cubicBezTo>
                  <a:pt x="19968" y="7263"/>
                  <a:pt x="15498" y="7848"/>
                  <a:pt x="9984" y="7848"/>
                </a:cubicBezTo>
                <a:cubicBezTo>
                  <a:pt x="4471" y="7848"/>
                  <a:pt x="0" y="7263"/>
                  <a:pt x="0" y="6540"/>
                </a:cubicBezTo>
                <a:lnTo>
                  <a:pt x="0" y="1309"/>
                </a:lnTo>
                <a:close/>
              </a:path>
            </a:pathLst>
          </a:custGeom>
          <a:solidFill>
            <a:srgbClr val="FFCCCC"/>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13"/>
          <p:cNvSpPr/>
          <p:nvPr/>
        </p:nvSpPr>
        <p:spPr>
          <a:xfrm>
            <a:off x="7659498" y="2833688"/>
            <a:ext cx="3183858" cy="428625"/>
          </a:xfrm>
          <a:custGeom>
            <a:rect b="b" l="l" r="r" t="t"/>
            <a:pathLst>
              <a:path extrusionOk="0" h="270" w="2346">
                <a:moveTo>
                  <a:pt x="2346" y="0"/>
                </a:moveTo>
                <a:cubicBezTo>
                  <a:pt x="2346" y="79"/>
                  <a:pt x="1829" y="270"/>
                  <a:pt x="1181" y="270"/>
                </a:cubicBezTo>
                <a:cubicBezTo>
                  <a:pt x="533" y="270"/>
                  <a:pt x="0" y="79"/>
                  <a:pt x="0" y="0"/>
                </a:cubicBezTo>
              </a:path>
            </a:pathLst>
          </a:custGeom>
          <a:noFill/>
          <a:ln cap="flat" cmpd="sng" w="12700">
            <a:solidFill>
              <a:srgbClr val="41719C"/>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 name="Google Shape;150;p13"/>
          <p:cNvSpPr/>
          <p:nvPr/>
        </p:nvSpPr>
        <p:spPr>
          <a:xfrm>
            <a:off x="7388225" y="3368675"/>
            <a:ext cx="3724275" cy="2217738"/>
          </a:xfrm>
          <a:custGeom>
            <a:rect b="b" l="l" r="r" t="t"/>
            <a:pathLst>
              <a:path extrusionOk="0" h="12784" w="19968">
                <a:moveTo>
                  <a:pt x="0" y="12784"/>
                </a:moveTo>
                <a:lnTo>
                  <a:pt x="0" y="6392"/>
                </a:lnTo>
                <a:cubicBezTo>
                  <a:pt x="0" y="2862"/>
                  <a:pt x="4470" y="0"/>
                  <a:pt x="9984" y="0"/>
                </a:cubicBezTo>
                <a:cubicBezTo>
                  <a:pt x="15498" y="0"/>
                  <a:pt x="19968" y="2862"/>
                  <a:pt x="19968" y="6392"/>
                </a:cubicBezTo>
                <a:lnTo>
                  <a:pt x="19968" y="12784"/>
                </a:lnTo>
                <a:lnTo>
                  <a:pt x="0" y="12784"/>
                </a:lnTo>
                <a:close/>
              </a:path>
            </a:pathLst>
          </a:custGeom>
          <a:solidFill>
            <a:srgbClr val="FFD966"/>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13"/>
          <p:cNvSpPr/>
          <p:nvPr/>
        </p:nvSpPr>
        <p:spPr>
          <a:xfrm>
            <a:off x="7388225" y="3368675"/>
            <a:ext cx="3724275" cy="2217738"/>
          </a:xfrm>
          <a:custGeom>
            <a:rect b="b" l="l" r="r" t="t"/>
            <a:pathLst>
              <a:path extrusionOk="0" h="12784" w="19968">
                <a:moveTo>
                  <a:pt x="0" y="12784"/>
                </a:moveTo>
                <a:lnTo>
                  <a:pt x="0" y="6392"/>
                </a:lnTo>
                <a:cubicBezTo>
                  <a:pt x="0" y="2862"/>
                  <a:pt x="4470" y="0"/>
                  <a:pt x="9984" y="0"/>
                </a:cubicBezTo>
                <a:cubicBezTo>
                  <a:pt x="15498" y="0"/>
                  <a:pt x="19968" y="2862"/>
                  <a:pt x="19968" y="6392"/>
                </a:cubicBezTo>
                <a:lnTo>
                  <a:pt x="19968" y="12784"/>
                </a:lnTo>
                <a:lnTo>
                  <a:pt x="0" y="12784"/>
                </a:lnTo>
                <a:close/>
              </a:path>
            </a:pathLst>
          </a:custGeom>
          <a:noFill/>
          <a:ln cap="flat" cmpd="sng" w="12700">
            <a:solidFill>
              <a:srgbClr val="41719C"/>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13"/>
          <p:cNvSpPr/>
          <p:nvPr/>
        </p:nvSpPr>
        <p:spPr>
          <a:xfrm>
            <a:off x="7500938" y="5373688"/>
            <a:ext cx="1200150" cy="32385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IOT devices</a:t>
            </a:r>
            <a:endParaRPr b="0" i="0" sz="1800" u="none" cap="none" strike="noStrike">
              <a:solidFill>
                <a:schemeClr val="dk1"/>
              </a:solidFill>
              <a:latin typeface="Arial"/>
              <a:ea typeface="Arial"/>
              <a:cs typeface="Arial"/>
              <a:sym typeface="Arial"/>
            </a:endParaRPr>
          </a:p>
        </p:txBody>
      </p:sp>
      <p:sp>
        <p:nvSpPr>
          <p:cNvPr id="153" name="Google Shape;153;p13"/>
          <p:cNvSpPr/>
          <p:nvPr/>
        </p:nvSpPr>
        <p:spPr>
          <a:xfrm>
            <a:off x="7707313" y="5110163"/>
            <a:ext cx="363538" cy="193675"/>
          </a:xfrm>
          <a:prstGeom prst="rect">
            <a:avLst/>
          </a:prstGeom>
          <a:solidFill>
            <a:srgbClr val="C5E0B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 name="Google Shape;154;p13"/>
          <p:cNvSpPr/>
          <p:nvPr/>
        </p:nvSpPr>
        <p:spPr>
          <a:xfrm>
            <a:off x="8070850" y="5045075"/>
            <a:ext cx="69850" cy="258763"/>
          </a:xfrm>
          <a:custGeom>
            <a:rect b="b" l="l" r="r" t="t"/>
            <a:pathLst>
              <a:path extrusionOk="0" h="163" w="44">
                <a:moveTo>
                  <a:pt x="0" y="41"/>
                </a:moveTo>
                <a:lnTo>
                  <a:pt x="44" y="0"/>
                </a:lnTo>
                <a:lnTo>
                  <a:pt x="44" y="122"/>
                </a:lnTo>
                <a:lnTo>
                  <a:pt x="0" y="163"/>
                </a:lnTo>
                <a:lnTo>
                  <a:pt x="0" y="41"/>
                </a:lnTo>
                <a:close/>
              </a:path>
            </a:pathLst>
          </a:custGeom>
          <a:solidFill>
            <a:srgbClr val="9EB4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13"/>
          <p:cNvSpPr/>
          <p:nvPr/>
        </p:nvSpPr>
        <p:spPr>
          <a:xfrm>
            <a:off x="7707313" y="5045075"/>
            <a:ext cx="433388" cy="65088"/>
          </a:xfrm>
          <a:custGeom>
            <a:rect b="b" l="l" r="r" t="t"/>
            <a:pathLst>
              <a:path extrusionOk="0" h="41" w="273">
                <a:moveTo>
                  <a:pt x="0" y="41"/>
                </a:moveTo>
                <a:lnTo>
                  <a:pt x="44" y="0"/>
                </a:lnTo>
                <a:lnTo>
                  <a:pt x="273" y="0"/>
                </a:lnTo>
                <a:lnTo>
                  <a:pt x="229" y="41"/>
                </a:lnTo>
                <a:lnTo>
                  <a:pt x="0" y="41"/>
                </a:lnTo>
                <a:close/>
              </a:path>
            </a:pathLst>
          </a:custGeom>
          <a:solidFill>
            <a:srgbClr val="D0E6C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p13"/>
          <p:cNvSpPr/>
          <p:nvPr/>
        </p:nvSpPr>
        <p:spPr>
          <a:xfrm>
            <a:off x="7707313" y="5045075"/>
            <a:ext cx="433388" cy="258763"/>
          </a:xfrm>
          <a:custGeom>
            <a:rect b="b" l="l" r="r" t="t"/>
            <a:pathLst>
              <a:path extrusionOk="0" h="163" w="273">
                <a:moveTo>
                  <a:pt x="0" y="41"/>
                </a:moveTo>
                <a:lnTo>
                  <a:pt x="44" y="0"/>
                </a:lnTo>
                <a:lnTo>
                  <a:pt x="273" y="0"/>
                </a:lnTo>
                <a:lnTo>
                  <a:pt x="273" y="122"/>
                </a:lnTo>
                <a:lnTo>
                  <a:pt x="229" y="163"/>
                </a:lnTo>
                <a:lnTo>
                  <a:pt x="0" y="163"/>
                </a:lnTo>
                <a:lnTo>
                  <a:pt x="0" y="41"/>
                </a:lnTo>
                <a:close/>
              </a:path>
            </a:pathLst>
          </a:custGeom>
          <a:noFill/>
          <a:ln cap="flat" cmpd="sng" w="12700">
            <a:solidFill>
              <a:srgbClr val="41719C"/>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 name="Google Shape;157;p13"/>
          <p:cNvSpPr/>
          <p:nvPr/>
        </p:nvSpPr>
        <p:spPr>
          <a:xfrm>
            <a:off x="7707313" y="5045075"/>
            <a:ext cx="433388" cy="65088"/>
          </a:xfrm>
          <a:custGeom>
            <a:rect b="b" l="l" r="r" t="t"/>
            <a:pathLst>
              <a:path extrusionOk="0" h="41" w="273">
                <a:moveTo>
                  <a:pt x="0" y="41"/>
                </a:moveTo>
                <a:lnTo>
                  <a:pt x="229" y="41"/>
                </a:lnTo>
                <a:lnTo>
                  <a:pt x="273" y="0"/>
                </a:lnTo>
              </a:path>
            </a:pathLst>
          </a:custGeom>
          <a:noFill/>
          <a:ln cap="flat" cmpd="sng" w="12700">
            <a:solidFill>
              <a:srgbClr val="41719C"/>
            </a:solidFill>
            <a:prstDash val="solid"/>
            <a:miter lim="800000"/>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58" name="Google Shape;158;p13"/>
          <p:cNvCxnSpPr/>
          <p:nvPr/>
        </p:nvCxnSpPr>
        <p:spPr>
          <a:xfrm>
            <a:off x="8070850" y="5110163"/>
            <a:ext cx="0" cy="193675"/>
          </a:xfrm>
          <a:prstGeom prst="straightConnector1">
            <a:avLst/>
          </a:prstGeom>
          <a:noFill/>
          <a:ln cap="flat" cmpd="sng" w="12700">
            <a:solidFill>
              <a:srgbClr val="41719C"/>
            </a:solidFill>
            <a:prstDash val="solid"/>
            <a:miter lim="800000"/>
            <a:headEnd len="med" w="med" type="none"/>
            <a:tailEnd len="med" w="med" type="none"/>
          </a:ln>
        </p:spPr>
      </p:cxnSp>
      <p:sp>
        <p:nvSpPr>
          <p:cNvPr id="159" name="Google Shape;159;p13"/>
          <p:cNvSpPr/>
          <p:nvPr/>
        </p:nvSpPr>
        <p:spPr>
          <a:xfrm>
            <a:off x="7807325" y="5133975"/>
            <a:ext cx="242888" cy="18732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IoT</a:t>
            </a:r>
            <a:endParaRPr b="0" i="0" sz="1800" u="none" cap="none" strike="noStrike">
              <a:solidFill>
                <a:schemeClr val="dk1"/>
              </a:solidFill>
              <a:latin typeface="Arial"/>
              <a:ea typeface="Arial"/>
              <a:cs typeface="Arial"/>
              <a:sym typeface="Arial"/>
            </a:endParaRPr>
          </a:p>
        </p:txBody>
      </p:sp>
      <p:sp>
        <p:nvSpPr>
          <p:cNvPr id="160" name="Google Shape;160;p13"/>
          <p:cNvSpPr/>
          <p:nvPr/>
        </p:nvSpPr>
        <p:spPr>
          <a:xfrm>
            <a:off x="8370888" y="4899025"/>
            <a:ext cx="420688" cy="290513"/>
          </a:xfrm>
          <a:prstGeom prst="rect">
            <a:avLst/>
          </a:prstGeom>
          <a:solidFill>
            <a:srgbClr val="C5E0B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 name="Google Shape;161;p13"/>
          <p:cNvSpPr/>
          <p:nvPr/>
        </p:nvSpPr>
        <p:spPr>
          <a:xfrm>
            <a:off x="8791575" y="4800600"/>
            <a:ext cx="104775" cy="388938"/>
          </a:xfrm>
          <a:custGeom>
            <a:rect b="b" l="l" r="r" t="t"/>
            <a:pathLst>
              <a:path extrusionOk="0" h="245" w="66">
                <a:moveTo>
                  <a:pt x="0" y="62"/>
                </a:moveTo>
                <a:lnTo>
                  <a:pt x="66" y="0"/>
                </a:lnTo>
                <a:lnTo>
                  <a:pt x="66" y="184"/>
                </a:lnTo>
                <a:lnTo>
                  <a:pt x="0" y="245"/>
                </a:lnTo>
                <a:lnTo>
                  <a:pt x="0" y="62"/>
                </a:lnTo>
                <a:close/>
              </a:path>
            </a:pathLst>
          </a:custGeom>
          <a:solidFill>
            <a:srgbClr val="9EB4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13"/>
          <p:cNvSpPr/>
          <p:nvPr/>
        </p:nvSpPr>
        <p:spPr>
          <a:xfrm>
            <a:off x="8370888" y="4800600"/>
            <a:ext cx="525463" cy="98425"/>
          </a:xfrm>
          <a:custGeom>
            <a:rect b="b" l="l" r="r" t="t"/>
            <a:pathLst>
              <a:path extrusionOk="0" h="62" w="331">
                <a:moveTo>
                  <a:pt x="0" y="62"/>
                </a:moveTo>
                <a:lnTo>
                  <a:pt x="66" y="0"/>
                </a:lnTo>
                <a:lnTo>
                  <a:pt x="331" y="0"/>
                </a:lnTo>
                <a:lnTo>
                  <a:pt x="265" y="62"/>
                </a:lnTo>
                <a:lnTo>
                  <a:pt x="0" y="62"/>
                </a:lnTo>
                <a:close/>
              </a:path>
            </a:pathLst>
          </a:custGeom>
          <a:solidFill>
            <a:srgbClr val="D0E6C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13"/>
          <p:cNvSpPr/>
          <p:nvPr/>
        </p:nvSpPr>
        <p:spPr>
          <a:xfrm>
            <a:off x="8370888" y="4800600"/>
            <a:ext cx="525463" cy="388938"/>
          </a:xfrm>
          <a:custGeom>
            <a:rect b="b" l="l" r="r" t="t"/>
            <a:pathLst>
              <a:path extrusionOk="0" h="245" w="331">
                <a:moveTo>
                  <a:pt x="0" y="62"/>
                </a:moveTo>
                <a:lnTo>
                  <a:pt x="66" y="0"/>
                </a:lnTo>
                <a:lnTo>
                  <a:pt x="331" y="0"/>
                </a:lnTo>
                <a:lnTo>
                  <a:pt x="331" y="184"/>
                </a:lnTo>
                <a:lnTo>
                  <a:pt x="265" y="245"/>
                </a:lnTo>
                <a:lnTo>
                  <a:pt x="0" y="245"/>
                </a:lnTo>
                <a:lnTo>
                  <a:pt x="0" y="62"/>
                </a:lnTo>
                <a:close/>
              </a:path>
            </a:pathLst>
          </a:custGeom>
          <a:noFill/>
          <a:ln cap="flat" cmpd="sng" w="12700">
            <a:solidFill>
              <a:srgbClr val="41719C"/>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13"/>
          <p:cNvSpPr/>
          <p:nvPr/>
        </p:nvSpPr>
        <p:spPr>
          <a:xfrm>
            <a:off x="8370888" y="4800600"/>
            <a:ext cx="525463" cy="98425"/>
          </a:xfrm>
          <a:custGeom>
            <a:rect b="b" l="l" r="r" t="t"/>
            <a:pathLst>
              <a:path extrusionOk="0" h="62" w="331">
                <a:moveTo>
                  <a:pt x="0" y="62"/>
                </a:moveTo>
                <a:lnTo>
                  <a:pt x="265" y="62"/>
                </a:lnTo>
                <a:lnTo>
                  <a:pt x="331" y="0"/>
                </a:lnTo>
              </a:path>
            </a:pathLst>
          </a:custGeom>
          <a:noFill/>
          <a:ln cap="flat" cmpd="sng" w="12700">
            <a:solidFill>
              <a:srgbClr val="41719C"/>
            </a:solidFill>
            <a:prstDash val="solid"/>
            <a:miter lim="800000"/>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65" name="Google Shape;165;p13"/>
          <p:cNvCxnSpPr/>
          <p:nvPr/>
        </p:nvCxnSpPr>
        <p:spPr>
          <a:xfrm>
            <a:off x="8791575" y="4899025"/>
            <a:ext cx="0" cy="290513"/>
          </a:xfrm>
          <a:prstGeom prst="straightConnector1">
            <a:avLst/>
          </a:prstGeom>
          <a:noFill/>
          <a:ln cap="flat" cmpd="sng" w="12700">
            <a:solidFill>
              <a:srgbClr val="41719C"/>
            </a:solidFill>
            <a:prstDash val="solid"/>
            <a:miter lim="800000"/>
            <a:headEnd len="med" w="med" type="none"/>
            <a:tailEnd len="med" w="med" type="none"/>
          </a:ln>
        </p:spPr>
      </p:cxnSp>
      <p:sp>
        <p:nvSpPr>
          <p:cNvPr id="166" name="Google Shape;166;p13"/>
          <p:cNvSpPr/>
          <p:nvPr/>
        </p:nvSpPr>
        <p:spPr>
          <a:xfrm>
            <a:off x="8497888" y="4972050"/>
            <a:ext cx="244475" cy="18732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IoT</a:t>
            </a:r>
            <a:endParaRPr b="0" i="0" sz="1800" u="none" cap="none" strike="noStrike">
              <a:solidFill>
                <a:schemeClr val="dk1"/>
              </a:solidFill>
              <a:latin typeface="Arial"/>
              <a:ea typeface="Arial"/>
              <a:cs typeface="Arial"/>
              <a:sym typeface="Arial"/>
            </a:endParaRPr>
          </a:p>
        </p:txBody>
      </p:sp>
      <p:sp>
        <p:nvSpPr>
          <p:cNvPr id="167" name="Google Shape;167;p13"/>
          <p:cNvSpPr/>
          <p:nvPr/>
        </p:nvSpPr>
        <p:spPr>
          <a:xfrm>
            <a:off x="9077325" y="4675188"/>
            <a:ext cx="347663" cy="246063"/>
          </a:xfrm>
          <a:prstGeom prst="rect">
            <a:avLst/>
          </a:prstGeom>
          <a:solidFill>
            <a:srgbClr val="C5E0B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13"/>
          <p:cNvSpPr/>
          <p:nvPr/>
        </p:nvSpPr>
        <p:spPr>
          <a:xfrm>
            <a:off x="9424988" y="4592638"/>
            <a:ext cx="87313" cy="328613"/>
          </a:xfrm>
          <a:custGeom>
            <a:rect b="b" l="l" r="r" t="t"/>
            <a:pathLst>
              <a:path extrusionOk="0" h="207" w="55">
                <a:moveTo>
                  <a:pt x="0" y="52"/>
                </a:moveTo>
                <a:lnTo>
                  <a:pt x="55" y="0"/>
                </a:lnTo>
                <a:lnTo>
                  <a:pt x="55" y="156"/>
                </a:lnTo>
                <a:lnTo>
                  <a:pt x="0" y="207"/>
                </a:lnTo>
                <a:lnTo>
                  <a:pt x="0" y="52"/>
                </a:lnTo>
                <a:close/>
              </a:path>
            </a:pathLst>
          </a:custGeom>
          <a:solidFill>
            <a:srgbClr val="9EB4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13"/>
          <p:cNvSpPr/>
          <p:nvPr/>
        </p:nvSpPr>
        <p:spPr>
          <a:xfrm>
            <a:off x="9077325" y="4592638"/>
            <a:ext cx="434975" cy="82550"/>
          </a:xfrm>
          <a:custGeom>
            <a:rect b="b" l="l" r="r" t="t"/>
            <a:pathLst>
              <a:path extrusionOk="0" h="52" w="274">
                <a:moveTo>
                  <a:pt x="0" y="52"/>
                </a:moveTo>
                <a:lnTo>
                  <a:pt x="56" y="0"/>
                </a:lnTo>
                <a:lnTo>
                  <a:pt x="274" y="0"/>
                </a:lnTo>
                <a:lnTo>
                  <a:pt x="219" y="52"/>
                </a:lnTo>
                <a:lnTo>
                  <a:pt x="0" y="52"/>
                </a:lnTo>
                <a:close/>
              </a:path>
            </a:pathLst>
          </a:custGeom>
          <a:solidFill>
            <a:srgbClr val="D0E6C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13"/>
          <p:cNvSpPr/>
          <p:nvPr/>
        </p:nvSpPr>
        <p:spPr>
          <a:xfrm>
            <a:off x="9077325" y="4592638"/>
            <a:ext cx="434975" cy="328613"/>
          </a:xfrm>
          <a:custGeom>
            <a:rect b="b" l="l" r="r" t="t"/>
            <a:pathLst>
              <a:path extrusionOk="0" h="207" w="274">
                <a:moveTo>
                  <a:pt x="0" y="52"/>
                </a:moveTo>
                <a:lnTo>
                  <a:pt x="56" y="0"/>
                </a:lnTo>
                <a:lnTo>
                  <a:pt x="274" y="0"/>
                </a:lnTo>
                <a:lnTo>
                  <a:pt x="274" y="156"/>
                </a:lnTo>
                <a:lnTo>
                  <a:pt x="219" y="207"/>
                </a:lnTo>
                <a:lnTo>
                  <a:pt x="0" y="207"/>
                </a:lnTo>
                <a:lnTo>
                  <a:pt x="0" y="52"/>
                </a:lnTo>
                <a:close/>
              </a:path>
            </a:pathLst>
          </a:custGeom>
          <a:noFill/>
          <a:ln cap="flat" cmpd="sng" w="12700">
            <a:solidFill>
              <a:srgbClr val="41719C"/>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13"/>
          <p:cNvSpPr/>
          <p:nvPr/>
        </p:nvSpPr>
        <p:spPr>
          <a:xfrm>
            <a:off x="9077325" y="4592638"/>
            <a:ext cx="434975" cy="82550"/>
          </a:xfrm>
          <a:custGeom>
            <a:rect b="b" l="l" r="r" t="t"/>
            <a:pathLst>
              <a:path extrusionOk="0" h="52" w="274">
                <a:moveTo>
                  <a:pt x="0" y="52"/>
                </a:moveTo>
                <a:lnTo>
                  <a:pt x="219" y="52"/>
                </a:lnTo>
                <a:lnTo>
                  <a:pt x="274" y="0"/>
                </a:lnTo>
              </a:path>
            </a:pathLst>
          </a:custGeom>
          <a:noFill/>
          <a:ln cap="flat" cmpd="sng" w="12700">
            <a:solidFill>
              <a:srgbClr val="41719C"/>
            </a:solidFill>
            <a:prstDash val="solid"/>
            <a:miter lim="800000"/>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72" name="Google Shape;172;p13"/>
          <p:cNvCxnSpPr/>
          <p:nvPr/>
        </p:nvCxnSpPr>
        <p:spPr>
          <a:xfrm>
            <a:off x="9424988" y="4675188"/>
            <a:ext cx="0" cy="246063"/>
          </a:xfrm>
          <a:prstGeom prst="straightConnector1">
            <a:avLst/>
          </a:prstGeom>
          <a:noFill/>
          <a:ln cap="flat" cmpd="sng" w="12700">
            <a:solidFill>
              <a:srgbClr val="41719C"/>
            </a:solidFill>
            <a:prstDash val="solid"/>
            <a:miter lim="800000"/>
            <a:headEnd len="med" w="med" type="none"/>
            <a:tailEnd len="med" w="med" type="none"/>
          </a:ln>
        </p:spPr>
      </p:cxnSp>
      <p:sp>
        <p:nvSpPr>
          <p:cNvPr id="173" name="Google Shape;173;p13"/>
          <p:cNvSpPr/>
          <p:nvPr/>
        </p:nvSpPr>
        <p:spPr>
          <a:xfrm>
            <a:off x="9169400" y="4725988"/>
            <a:ext cx="242888" cy="18732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IoT</a:t>
            </a:r>
            <a:endParaRPr b="0" i="0" sz="1800" u="none" cap="none" strike="noStrike">
              <a:solidFill>
                <a:schemeClr val="dk1"/>
              </a:solidFill>
              <a:latin typeface="Arial"/>
              <a:ea typeface="Arial"/>
              <a:cs typeface="Arial"/>
              <a:sym typeface="Arial"/>
            </a:endParaRPr>
          </a:p>
        </p:txBody>
      </p:sp>
      <p:sp>
        <p:nvSpPr>
          <p:cNvPr id="174" name="Google Shape;174;p13"/>
          <p:cNvSpPr/>
          <p:nvPr/>
        </p:nvSpPr>
        <p:spPr>
          <a:xfrm>
            <a:off x="9931400" y="5857875"/>
            <a:ext cx="342900" cy="246063"/>
          </a:xfrm>
          <a:prstGeom prst="rect">
            <a:avLst/>
          </a:prstGeom>
          <a:solidFill>
            <a:srgbClr val="C5E0B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13"/>
          <p:cNvSpPr/>
          <p:nvPr/>
        </p:nvSpPr>
        <p:spPr>
          <a:xfrm>
            <a:off x="10274300" y="5775325"/>
            <a:ext cx="88900" cy="328613"/>
          </a:xfrm>
          <a:custGeom>
            <a:rect b="b" l="l" r="r" t="t"/>
            <a:pathLst>
              <a:path extrusionOk="0" h="207" w="56">
                <a:moveTo>
                  <a:pt x="0" y="52"/>
                </a:moveTo>
                <a:lnTo>
                  <a:pt x="56" y="0"/>
                </a:lnTo>
                <a:lnTo>
                  <a:pt x="56" y="156"/>
                </a:lnTo>
                <a:lnTo>
                  <a:pt x="0" y="207"/>
                </a:lnTo>
                <a:lnTo>
                  <a:pt x="0" y="52"/>
                </a:lnTo>
                <a:close/>
              </a:path>
            </a:pathLst>
          </a:custGeom>
          <a:solidFill>
            <a:srgbClr val="9EB4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13"/>
          <p:cNvSpPr/>
          <p:nvPr/>
        </p:nvSpPr>
        <p:spPr>
          <a:xfrm>
            <a:off x="9931400" y="5775325"/>
            <a:ext cx="431800" cy="82550"/>
          </a:xfrm>
          <a:custGeom>
            <a:rect b="b" l="l" r="r" t="t"/>
            <a:pathLst>
              <a:path extrusionOk="0" h="52" w="272">
                <a:moveTo>
                  <a:pt x="0" y="52"/>
                </a:moveTo>
                <a:lnTo>
                  <a:pt x="55" y="0"/>
                </a:lnTo>
                <a:lnTo>
                  <a:pt x="272" y="0"/>
                </a:lnTo>
                <a:lnTo>
                  <a:pt x="216" y="52"/>
                </a:lnTo>
                <a:lnTo>
                  <a:pt x="0" y="52"/>
                </a:lnTo>
                <a:close/>
              </a:path>
            </a:pathLst>
          </a:custGeom>
          <a:solidFill>
            <a:srgbClr val="D0E6C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p13"/>
          <p:cNvSpPr/>
          <p:nvPr/>
        </p:nvSpPr>
        <p:spPr>
          <a:xfrm>
            <a:off x="9931400" y="5775325"/>
            <a:ext cx="431800" cy="328613"/>
          </a:xfrm>
          <a:custGeom>
            <a:rect b="b" l="l" r="r" t="t"/>
            <a:pathLst>
              <a:path extrusionOk="0" h="207" w="272">
                <a:moveTo>
                  <a:pt x="0" y="52"/>
                </a:moveTo>
                <a:lnTo>
                  <a:pt x="55" y="0"/>
                </a:lnTo>
                <a:lnTo>
                  <a:pt x="272" y="0"/>
                </a:lnTo>
                <a:lnTo>
                  <a:pt x="272" y="156"/>
                </a:lnTo>
                <a:lnTo>
                  <a:pt x="216" y="207"/>
                </a:lnTo>
                <a:lnTo>
                  <a:pt x="0" y="207"/>
                </a:lnTo>
                <a:lnTo>
                  <a:pt x="0" y="52"/>
                </a:lnTo>
                <a:close/>
              </a:path>
            </a:pathLst>
          </a:custGeom>
          <a:noFill/>
          <a:ln cap="flat" cmpd="sng" w="12700">
            <a:solidFill>
              <a:srgbClr val="41719C"/>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13"/>
          <p:cNvSpPr/>
          <p:nvPr/>
        </p:nvSpPr>
        <p:spPr>
          <a:xfrm>
            <a:off x="9931400" y="5775325"/>
            <a:ext cx="431800" cy="82550"/>
          </a:xfrm>
          <a:custGeom>
            <a:rect b="b" l="l" r="r" t="t"/>
            <a:pathLst>
              <a:path extrusionOk="0" h="52" w="272">
                <a:moveTo>
                  <a:pt x="0" y="52"/>
                </a:moveTo>
                <a:lnTo>
                  <a:pt x="216" y="52"/>
                </a:lnTo>
                <a:lnTo>
                  <a:pt x="272" y="0"/>
                </a:lnTo>
              </a:path>
            </a:pathLst>
          </a:custGeom>
          <a:noFill/>
          <a:ln cap="flat" cmpd="sng" w="12700">
            <a:solidFill>
              <a:srgbClr val="41719C"/>
            </a:solidFill>
            <a:prstDash val="solid"/>
            <a:miter lim="800000"/>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79" name="Google Shape;179;p13"/>
          <p:cNvCxnSpPr/>
          <p:nvPr/>
        </p:nvCxnSpPr>
        <p:spPr>
          <a:xfrm>
            <a:off x="10274300" y="5857875"/>
            <a:ext cx="0" cy="246063"/>
          </a:xfrm>
          <a:prstGeom prst="straightConnector1">
            <a:avLst/>
          </a:prstGeom>
          <a:noFill/>
          <a:ln cap="flat" cmpd="sng" w="12700">
            <a:solidFill>
              <a:srgbClr val="41719C"/>
            </a:solidFill>
            <a:prstDash val="solid"/>
            <a:miter lim="800000"/>
            <a:headEnd len="med" w="med" type="none"/>
            <a:tailEnd len="med" w="med" type="none"/>
          </a:ln>
        </p:spPr>
      </p:cxnSp>
      <p:sp>
        <p:nvSpPr>
          <p:cNvPr id="180" name="Google Shape;180;p13"/>
          <p:cNvSpPr/>
          <p:nvPr/>
        </p:nvSpPr>
        <p:spPr>
          <a:xfrm>
            <a:off x="10021888" y="5908675"/>
            <a:ext cx="242888" cy="18732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IoT</a:t>
            </a:r>
            <a:endParaRPr b="0" i="0" sz="1800" u="none" cap="none" strike="noStrike">
              <a:solidFill>
                <a:schemeClr val="dk1"/>
              </a:solidFill>
              <a:latin typeface="Arial"/>
              <a:ea typeface="Arial"/>
              <a:cs typeface="Arial"/>
              <a:sym typeface="Arial"/>
            </a:endParaRPr>
          </a:p>
        </p:txBody>
      </p:sp>
      <p:sp>
        <p:nvSpPr>
          <p:cNvPr id="181" name="Google Shape;181;p13"/>
          <p:cNvSpPr/>
          <p:nvPr/>
        </p:nvSpPr>
        <p:spPr>
          <a:xfrm>
            <a:off x="9713913" y="5146675"/>
            <a:ext cx="428625" cy="342900"/>
          </a:xfrm>
          <a:prstGeom prst="rect">
            <a:avLst/>
          </a:prstGeom>
          <a:solidFill>
            <a:srgbClr val="C5E0B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 name="Google Shape;182;p13"/>
          <p:cNvSpPr/>
          <p:nvPr/>
        </p:nvSpPr>
        <p:spPr>
          <a:xfrm>
            <a:off x="10142538" y="5032375"/>
            <a:ext cx="122238" cy="457200"/>
          </a:xfrm>
          <a:custGeom>
            <a:rect b="b" l="l" r="r" t="t"/>
            <a:pathLst>
              <a:path extrusionOk="0" h="288" w="77">
                <a:moveTo>
                  <a:pt x="0" y="72"/>
                </a:moveTo>
                <a:lnTo>
                  <a:pt x="77" y="0"/>
                </a:lnTo>
                <a:lnTo>
                  <a:pt x="77" y="216"/>
                </a:lnTo>
                <a:lnTo>
                  <a:pt x="0" y="288"/>
                </a:lnTo>
                <a:lnTo>
                  <a:pt x="0" y="72"/>
                </a:lnTo>
                <a:close/>
              </a:path>
            </a:pathLst>
          </a:custGeom>
          <a:solidFill>
            <a:srgbClr val="9EB4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13"/>
          <p:cNvSpPr/>
          <p:nvPr/>
        </p:nvSpPr>
        <p:spPr>
          <a:xfrm>
            <a:off x="9713913" y="5032375"/>
            <a:ext cx="550863" cy="114300"/>
          </a:xfrm>
          <a:custGeom>
            <a:rect b="b" l="l" r="r" t="t"/>
            <a:pathLst>
              <a:path extrusionOk="0" h="72" w="347">
                <a:moveTo>
                  <a:pt x="0" y="72"/>
                </a:moveTo>
                <a:lnTo>
                  <a:pt x="78" y="0"/>
                </a:lnTo>
                <a:lnTo>
                  <a:pt x="347" y="0"/>
                </a:lnTo>
                <a:lnTo>
                  <a:pt x="270" y="72"/>
                </a:lnTo>
                <a:lnTo>
                  <a:pt x="0" y="72"/>
                </a:lnTo>
                <a:close/>
              </a:path>
            </a:pathLst>
          </a:custGeom>
          <a:solidFill>
            <a:srgbClr val="D0E6C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13"/>
          <p:cNvSpPr/>
          <p:nvPr/>
        </p:nvSpPr>
        <p:spPr>
          <a:xfrm>
            <a:off x="9713913" y="5032375"/>
            <a:ext cx="550863" cy="457200"/>
          </a:xfrm>
          <a:custGeom>
            <a:rect b="b" l="l" r="r" t="t"/>
            <a:pathLst>
              <a:path extrusionOk="0" h="288" w="347">
                <a:moveTo>
                  <a:pt x="0" y="72"/>
                </a:moveTo>
                <a:lnTo>
                  <a:pt x="78" y="0"/>
                </a:lnTo>
                <a:lnTo>
                  <a:pt x="347" y="0"/>
                </a:lnTo>
                <a:lnTo>
                  <a:pt x="347" y="216"/>
                </a:lnTo>
                <a:lnTo>
                  <a:pt x="270" y="288"/>
                </a:lnTo>
                <a:lnTo>
                  <a:pt x="0" y="288"/>
                </a:lnTo>
                <a:lnTo>
                  <a:pt x="0" y="72"/>
                </a:lnTo>
                <a:close/>
              </a:path>
            </a:pathLst>
          </a:custGeom>
          <a:noFill/>
          <a:ln cap="flat" cmpd="sng" w="12700">
            <a:solidFill>
              <a:srgbClr val="41719C"/>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 name="Google Shape;185;p13"/>
          <p:cNvSpPr/>
          <p:nvPr/>
        </p:nvSpPr>
        <p:spPr>
          <a:xfrm>
            <a:off x="9713913" y="5032375"/>
            <a:ext cx="550863" cy="114300"/>
          </a:xfrm>
          <a:custGeom>
            <a:rect b="b" l="l" r="r" t="t"/>
            <a:pathLst>
              <a:path extrusionOk="0" h="72" w="347">
                <a:moveTo>
                  <a:pt x="0" y="72"/>
                </a:moveTo>
                <a:lnTo>
                  <a:pt x="270" y="72"/>
                </a:lnTo>
                <a:lnTo>
                  <a:pt x="347" y="0"/>
                </a:lnTo>
              </a:path>
            </a:pathLst>
          </a:custGeom>
          <a:noFill/>
          <a:ln cap="flat" cmpd="sng" w="12700">
            <a:solidFill>
              <a:srgbClr val="41719C"/>
            </a:solidFill>
            <a:prstDash val="solid"/>
            <a:miter lim="800000"/>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86" name="Google Shape;186;p13"/>
          <p:cNvCxnSpPr/>
          <p:nvPr/>
        </p:nvCxnSpPr>
        <p:spPr>
          <a:xfrm>
            <a:off x="10142538" y="5146675"/>
            <a:ext cx="0" cy="342900"/>
          </a:xfrm>
          <a:prstGeom prst="straightConnector1">
            <a:avLst/>
          </a:prstGeom>
          <a:noFill/>
          <a:ln cap="flat" cmpd="sng" w="12700">
            <a:solidFill>
              <a:srgbClr val="41719C"/>
            </a:solidFill>
            <a:prstDash val="solid"/>
            <a:miter lim="800000"/>
            <a:headEnd len="med" w="med" type="none"/>
            <a:tailEnd len="med" w="med" type="none"/>
          </a:ln>
        </p:spPr>
      </p:cxnSp>
      <p:sp>
        <p:nvSpPr>
          <p:cNvPr id="187" name="Google Shape;187;p13"/>
          <p:cNvSpPr/>
          <p:nvPr/>
        </p:nvSpPr>
        <p:spPr>
          <a:xfrm>
            <a:off x="9845675" y="5243513"/>
            <a:ext cx="242888" cy="18732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IoT</a:t>
            </a:r>
            <a:endParaRPr b="0" i="0" sz="1800" u="none" cap="none" strike="noStrike">
              <a:solidFill>
                <a:schemeClr val="dk1"/>
              </a:solidFill>
              <a:latin typeface="Arial"/>
              <a:ea typeface="Arial"/>
              <a:cs typeface="Arial"/>
              <a:sym typeface="Arial"/>
            </a:endParaRPr>
          </a:p>
        </p:txBody>
      </p:sp>
      <p:sp>
        <p:nvSpPr>
          <p:cNvPr id="188" name="Google Shape;188;p13"/>
          <p:cNvSpPr/>
          <p:nvPr/>
        </p:nvSpPr>
        <p:spPr>
          <a:xfrm>
            <a:off x="7753350" y="5811838"/>
            <a:ext cx="344488" cy="246063"/>
          </a:xfrm>
          <a:prstGeom prst="rect">
            <a:avLst/>
          </a:prstGeom>
          <a:solidFill>
            <a:srgbClr val="C5E0B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13"/>
          <p:cNvSpPr/>
          <p:nvPr/>
        </p:nvSpPr>
        <p:spPr>
          <a:xfrm>
            <a:off x="8097838" y="5729288"/>
            <a:ext cx="88900" cy="328613"/>
          </a:xfrm>
          <a:custGeom>
            <a:rect b="b" l="l" r="r" t="t"/>
            <a:pathLst>
              <a:path extrusionOk="0" h="207" w="56">
                <a:moveTo>
                  <a:pt x="0" y="52"/>
                </a:moveTo>
                <a:lnTo>
                  <a:pt x="56" y="0"/>
                </a:lnTo>
                <a:lnTo>
                  <a:pt x="56" y="155"/>
                </a:lnTo>
                <a:lnTo>
                  <a:pt x="0" y="207"/>
                </a:lnTo>
                <a:lnTo>
                  <a:pt x="0" y="52"/>
                </a:lnTo>
                <a:close/>
              </a:path>
            </a:pathLst>
          </a:custGeom>
          <a:solidFill>
            <a:srgbClr val="9EB4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13"/>
          <p:cNvSpPr/>
          <p:nvPr/>
        </p:nvSpPr>
        <p:spPr>
          <a:xfrm>
            <a:off x="7753350" y="5729288"/>
            <a:ext cx="433388" cy="82550"/>
          </a:xfrm>
          <a:custGeom>
            <a:rect b="b" l="l" r="r" t="t"/>
            <a:pathLst>
              <a:path extrusionOk="0" h="52" w="273">
                <a:moveTo>
                  <a:pt x="0" y="52"/>
                </a:moveTo>
                <a:lnTo>
                  <a:pt x="56" y="0"/>
                </a:lnTo>
                <a:lnTo>
                  <a:pt x="273" y="0"/>
                </a:lnTo>
                <a:lnTo>
                  <a:pt x="217" y="52"/>
                </a:lnTo>
                <a:lnTo>
                  <a:pt x="0" y="52"/>
                </a:lnTo>
                <a:close/>
              </a:path>
            </a:pathLst>
          </a:custGeom>
          <a:solidFill>
            <a:srgbClr val="D0E6C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13"/>
          <p:cNvSpPr/>
          <p:nvPr/>
        </p:nvSpPr>
        <p:spPr>
          <a:xfrm>
            <a:off x="7753350" y="5729288"/>
            <a:ext cx="433388" cy="328613"/>
          </a:xfrm>
          <a:custGeom>
            <a:rect b="b" l="l" r="r" t="t"/>
            <a:pathLst>
              <a:path extrusionOk="0" h="207" w="273">
                <a:moveTo>
                  <a:pt x="0" y="52"/>
                </a:moveTo>
                <a:lnTo>
                  <a:pt x="56" y="0"/>
                </a:lnTo>
                <a:lnTo>
                  <a:pt x="273" y="0"/>
                </a:lnTo>
                <a:lnTo>
                  <a:pt x="273" y="155"/>
                </a:lnTo>
                <a:lnTo>
                  <a:pt x="217" y="207"/>
                </a:lnTo>
                <a:lnTo>
                  <a:pt x="0" y="207"/>
                </a:lnTo>
                <a:lnTo>
                  <a:pt x="0" y="52"/>
                </a:lnTo>
                <a:close/>
              </a:path>
            </a:pathLst>
          </a:custGeom>
          <a:noFill/>
          <a:ln cap="flat" cmpd="sng" w="12700">
            <a:solidFill>
              <a:srgbClr val="41719C"/>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13"/>
          <p:cNvSpPr/>
          <p:nvPr/>
        </p:nvSpPr>
        <p:spPr>
          <a:xfrm>
            <a:off x="7753350" y="5729288"/>
            <a:ext cx="433388" cy="82550"/>
          </a:xfrm>
          <a:custGeom>
            <a:rect b="b" l="l" r="r" t="t"/>
            <a:pathLst>
              <a:path extrusionOk="0" h="52" w="273">
                <a:moveTo>
                  <a:pt x="0" y="52"/>
                </a:moveTo>
                <a:lnTo>
                  <a:pt x="217" y="52"/>
                </a:lnTo>
                <a:lnTo>
                  <a:pt x="273" y="0"/>
                </a:lnTo>
              </a:path>
            </a:pathLst>
          </a:custGeom>
          <a:noFill/>
          <a:ln cap="flat" cmpd="sng" w="12700">
            <a:solidFill>
              <a:srgbClr val="41719C"/>
            </a:solidFill>
            <a:prstDash val="solid"/>
            <a:miter lim="800000"/>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93" name="Google Shape;193;p13"/>
          <p:cNvCxnSpPr/>
          <p:nvPr/>
        </p:nvCxnSpPr>
        <p:spPr>
          <a:xfrm>
            <a:off x="8097838" y="5811838"/>
            <a:ext cx="0" cy="246063"/>
          </a:xfrm>
          <a:prstGeom prst="straightConnector1">
            <a:avLst/>
          </a:prstGeom>
          <a:noFill/>
          <a:ln cap="flat" cmpd="sng" w="12700">
            <a:solidFill>
              <a:srgbClr val="41719C"/>
            </a:solidFill>
            <a:prstDash val="solid"/>
            <a:miter lim="800000"/>
            <a:headEnd len="med" w="med" type="none"/>
            <a:tailEnd len="med" w="med" type="none"/>
          </a:ln>
        </p:spPr>
      </p:cxnSp>
      <p:sp>
        <p:nvSpPr>
          <p:cNvPr id="194" name="Google Shape;194;p13"/>
          <p:cNvSpPr/>
          <p:nvPr/>
        </p:nvSpPr>
        <p:spPr>
          <a:xfrm>
            <a:off x="7843838" y="5859463"/>
            <a:ext cx="242888" cy="18732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IoT</a:t>
            </a:r>
            <a:endParaRPr b="0" i="0" sz="1800" u="none" cap="none" strike="noStrike">
              <a:solidFill>
                <a:schemeClr val="dk1"/>
              </a:solidFill>
              <a:latin typeface="Arial"/>
              <a:ea typeface="Arial"/>
              <a:cs typeface="Arial"/>
              <a:sym typeface="Arial"/>
            </a:endParaRPr>
          </a:p>
        </p:txBody>
      </p:sp>
      <p:sp>
        <p:nvSpPr>
          <p:cNvPr id="195" name="Google Shape;195;p13"/>
          <p:cNvSpPr/>
          <p:nvPr/>
        </p:nvSpPr>
        <p:spPr>
          <a:xfrm>
            <a:off x="7688263" y="3895725"/>
            <a:ext cx="3033713" cy="32385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700"/>
              <a:buFont typeface="Calibri"/>
              <a:buNone/>
            </a:pPr>
            <a:r>
              <a:rPr b="0" i="0" lang="en-US" sz="1700" u="none" cap="none" strike="noStrike">
                <a:solidFill>
                  <a:srgbClr val="000000"/>
                </a:solidFill>
                <a:latin typeface="Calibri"/>
                <a:ea typeface="Calibri"/>
                <a:cs typeface="Calibri"/>
                <a:sym typeface="Calibri"/>
              </a:rPr>
              <a:t>Communications/Connectivity </a:t>
            </a:r>
            <a:endParaRPr b="0" i="0" sz="1800" u="none" cap="none" strike="noStrike">
              <a:solidFill>
                <a:schemeClr val="dk1"/>
              </a:solidFill>
              <a:latin typeface="Arial"/>
              <a:ea typeface="Arial"/>
              <a:cs typeface="Arial"/>
              <a:sym typeface="Arial"/>
            </a:endParaRPr>
          </a:p>
        </p:txBody>
      </p:sp>
      <p:sp>
        <p:nvSpPr>
          <p:cNvPr id="196" name="Google Shape;196;p13"/>
          <p:cNvSpPr/>
          <p:nvPr/>
        </p:nvSpPr>
        <p:spPr>
          <a:xfrm>
            <a:off x="8437563" y="4146550"/>
            <a:ext cx="1433513" cy="32385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Infrastructure</a:t>
            </a:r>
            <a:endParaRPr b="0" i="0" sz="1800" u="none" cap="none" strike="noStrike">
              <a:solidFill>
                <a:schemeClr val="dk1"/>
              </a:solidFill>
              <a:latin typeface="Arial"/>
              <a:ea typeface="Arial"/>
              <a:cs typeface="Arial"/>
              <a:sym typeface="Arial"/>
            </a:endParaRPr>
          </a:p>
        </p:txBody>
      </p:sp>
      <p:sp>
        <p:nvSpPr>
          <p:cNvPr id="197" name="Google Shape;197;p13"/>
          <p:cNvSpPr/>
          <p:nvPr/>
        </p:nvSpPr>
        <p:spPr>
          <a:xfrm>
            <a:off x="8481637" y="2918287"/>
            <a:ext cx="1621213"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Big Data Data Lakes</a:t>
            </a:r>
            <a:endParaRPr b="0" i="0" sz="1800" u="none" cap="none" strike="noStrike">
              <a:solidFill>
                <a:schemeClr val="dk1"/>
              </a:solidFill>
              <a:latin typeface="Arial"/>
              <a:ea typeface="Arial"/>
              <a:cs typeface="Arial"/>
              <a:sym typeface="Arial"/>
            </a:endParaRPr>
          </a:p>
        </p:txBody>
      </p:sp>
      <p:sp>
        <p:nvSpPr>
          <p:cNvPr id="198" name="Google Shape;198;p13"/>
          <p:cNvSpPr/>
          <p:nvPr/>
        </p:nvSpPr>
        <p:spPr>
          <a:xfrm>
            <a:off x="7150100" y="2291398"/>
            <a:ext cx="4132263" cy="477838"/>
          </a:xfrm>
          <a:prstGeom prst="rect">
            <a:avLst/>
          </a:prstGeom>
          <a:solidFill>
            <a:srgbClr val="C5E0B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13"/>
          <p:cNvSpPr/>
          <p:nvPr/>
        </p:nvSpPr>
        <p:spPr>
          <a:xfrm>
            <a:off x="11282363" y="2132648"/>
            <a:ext cx="169863" cy="636588"/>
          </a:xfrm>
          <a:custGeom>
            <a:rect b="b" l="l" r="r" t="t"/>
            <a:pathLst>
              <a:path extrusionOk="0" h="401" w="107">
                <a:moveTo>
                  <a:pt x="0" y="100"/>
                </a:moveTo>
                <a:lnTo>
                  <a:pt x="107" y="0"/>
                </a:lnTo>
                <a:lnTo>
                  <a:pt x="107" y="301"/>
                </a:lnTo>
                <a:lnTo>
                  <a:pt x="0" y="401"/>
                </a:lnTo>
                <a:lnTo>
                  <a:pt x="0" y="100"/>
                </a:lnTo>
                <a:close/>
              </a:path>
            </a:pathLst>
          </a:custGeom>
          <a:solidFill>
            <a:srgbClr val="9EB4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13"/>
          <p:cNvSpPr/>
          <p:nvPr/>
        </p:nvSpPr>
        <p:spPr>
          <a:xfrm>
            <a:off x="7150100" y="2132648"/>
            <a:ext cx="4302125" cy="158750"/>
          </a:xfrm>
          <a:custGeom>
            <a:rect b="b" l="l" r="r" t="t"/>
            <a:pathLst>
              <a:path extrusionOk="0" h="100" w="2710">
                <a:moveTo>
                  <a:pt x="0" y="100"/>
                </a:moveTo>
                <a:lnTo>
                  <a:pt x="107" y="0"/>
                </a:lnTo>
                <a:lnTo>
                  <a:pt x="2710" y="0"/>
                </a:lnTo>
                <a:lnTo>
                  <a:pt x="2603" y="100"/>
                </a:lnTo>
                <a:lnTo>
                  <a:pt x="0" y="100"/>
                </a:lnTo>
                <a:close/>
              </a:path>
            </a:pathLst>
          </a:custGeom>
          <a:solidFill>
            <a:srgbClr val="D0E6C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p13"/>
          <p:cNvSpPr/>
          <p:nvPr/>
        </p:nvSpPr>
        <p:spPr>
          <a:xfrm>
            <a:off x="7150100" y="2132648"/>
            <a:ext cx="4302125" cy="636588"/>
          </a:xfrm>
          <a:custGeom>
            <a:rect b="b" l="l" r="r" t="t"/>
            <a:pathLst>
              <a:path extrusionOk="0" h="401" w="2710">
                <a:moveTo>
                  <a:pt x="0" y="100"/>
                </a:moveTo>
                <a:lnTo>
                  <a:pt x="107" y="0"/>
                </a:lnTo>
                <a:lnTo>
                  <a:pt x="2710" y="0"/>
                </a:lnTo>
                <a:lnTo>
                  <a:pt x="2710" y="301"/>
                </a:lnTo>
                <a:lnTo>
                  <a:pt x="2603" y="401"/>
                </a:lnTo>
                <a:lnTo>
                  <a:pt x="0" y="401"/>
                </a:lnTo>
                <a:lnTo>
                  <a:pt x="0" y="100"/>
                </a:lnTo>
                <a:close/>
              </a:path>
            </a:pathLst>
          </a:custGeom>
          <a:noFill/>
          <a:ln cap="flat" cmpd="sng" w="12700">
            <a:solidFill>
              <a:srgbClr val="41719C"/>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13"/>
          <p:cNvSpPr/>
          <p:nvPr/>
        </p:nvSpPr>
        <p:spPr>
          <a:xfrm>
            <a:off x="7150100" y="2132648"/>
            <a:ext cx="4302125" cy="158750"/>
          </a:xfrm>
          <a:custGeom>
            <a:rect b="b" l="l" r="r" t="t"/>
            <a:pathLst>
              <a:path extrusionOk="0" h="100" w="2710">
                <a:moveTo>
                  <a:pt x="0" y="100"/>
                </a:moveTo>
                <a:lnTo>
                  <a:pt x="2603" y="100"/>
                </a:lnTo>
                <a:lnTo>
                  <a:pt x="2710" y="0"/>
                </a:lnTo>
              </a:path>
            </a:pathLst>
          </a:custGeom>
          <a:noFill/>
          <a:ln cap="flat" cmpd="sng" w="12700">
            <a:solidFill>
              <a:srgbClr val="41719C"/>
            </a:solidFill>
            <a:prstDash val="solid"/>
            <a:miter lim="800000"/>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03" name="Google Shape;203;p13"/>
          <p:cNvCxnSpPr/>
          <p:nvPr/>
        </p:nvCxnSpPr>
        <p:spPr>
          <a:xfrm>
            <a:off x="11282363" y="2291398"/>
            <a:ext cx="0" cy="477838"/>
          </a:xfrm>
          <a:prstGeom prst="straightConnector1">
            <a:avLst/>
          </a:prstGeom>
          <a:noFill/>
          <a:ln cap="flat" cmpd="sng" w="12700">
            <a:solidFill>
              <a:srgbClr val="41719C"/>
            </a:solidFill>
            <a:prstDash val="solid"/>
            <a:miter lim="800000"/>
            <a:headEnd len="med" w="med" type="none"/>
            <a:tailEnd len="med" w="med" type="none"/>
          </a:ln>
        </p:spPr>
      </p:cxnSp>
      <p:sp>
        <p:nvSpPr>
          <p:cNvPr id="204" name="Google Shape;204;p13"/>
          <p:cNvSpPr/>
          <p:nvPr/>
        </p:nvSpPr>
        <p:spPr>
          <a:xfrm>
            <a:off x="8286750" y="2277110"/>
            <a:ext cx="2114550" cy="32385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Artificial Intelligence </a:t>
            </a:r>
            <a:endParaRPr b="0" i="0" sz="1800" u="none" cap="none" strike="noStrike">
              <a:solidFill>
                <a:schemeClr val="dk1"/>
              </a:solidFill>
              <a:latin typeface="Arial"/>
              <a:ea typeface="Arial"/>
              <a:cs typeface="Arial"/>
              <a:sym typeface="Arial"/>
            </a:endParaRPr>
          </a:p>
        </p:txBody>
      </p:sp>
      <p:sp>
        <p:nvSpPr>
          <p:cNvPr id="205" name="Google Shape;205;p13"/>
          <p:cNvSpPr/>
          <p:nvPr/>
        </p:nvSpPr>
        <p:spPr>
          <a:xfrm>
            <a:off x="8374063" y="2526348"/>
            <a:ext cx="1871663" cy="32385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700"/>
              <a:buFont typeface="Calibri"/>
              <a:buNone/>
            </a:pPr>
            <a:r>
              <a:rPr b="0" i="0" lang="en-US" sz="1700" u="none" cap="none" strike="noStrike">
                <a:solidFill>
                  <a:srgbClr val="000000"/>
                </a:solidFill>
                <a:latin typeface="Calibri"/>
                <a:ea typeface="Calibri"/>
                <a:cs typeface="Calibri"/>
                <a:sym typeface="Calibri"/>
              </a:rPr>
              <a:t>and Data Analytics</a:t>
            </a:r>
            <a:endParaRPr b="0" i="0" sz="1800" u="none" cap="none" strike="noStrike">
              <a:solidFill>
                <a:schemeClr val="dk1"/>
              </a:solidFill>
              <a:latin typeface="Arial"/>
              <a:ea typeface="Arial"/>
              <a:cs typeface="Arial"/>
              <a:sym typeface="Arial"/>
            </a:endParaRPr>
          </a:p>
        </p:txBody>
      </p:sp>
      <p:sp>
        <p:nvSpPr>
          <p:cNvPr id="206" name="Google Shape;206;p13"/>
          <p:cNvSpPr/>
          <p:nvPr/>
        </p:nvSpPr>
        <p:spPr>
          <a:xfrm>
            <a:off x="6989763" y="1684973"/>
            <a:ext cx="1449388" cy="477838"/>
          </a:xfrm>
          <a:prstGeom prst="rect">
            <a:avLst/>
          </a:prstGeom>
          <a:solidFill>
            <a:srgbClr val="FFFF9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13"/>
          <p:cNvSpPr/>
          <p:nvPr/>
        </p:nvSpPr>
        <p:spPr>
          <a:xfrm>
            <a:off x="8439150" y="1526223"/>
            <a:ext cx="171450" cy="636588"/>
          </a:xfrm>
          <a:custGeom>
            <a:rect b="b" l="l" r="r" t="t"/>
            <a:pathLst>
              <a:path extrusionOk="0" h="401" w="108">
                <a:moveTo>
                  <a:pt x="0" y="100"/>
                </a:moveTo>
                <a:lnTo>
                  <a:pt x="108" y="0"/>
                </a:lnTo>
                <a:lnTo>
                  <a:pt x="108" y="301"/>
                </a:lnTo>
                <a:lnTo>
                  <a:pt x="0" y="401"/>
                </a:lnTo>
                <a:lnTo>
                  <a:pt x="0" y="100"/>
                </a:lnTo>
                <a:close/>
              </a:path>
            </a:pathLst>
          </a:custGeom>
          <a:solidFill>
            <a:srgbClr val="CDCD7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13"/>
          <p:cNvSpPr/>
          <p:nvPr/>
        </p:nvSpPr>
        <p:spPr>
          <a:xfrm>
            <a:off x="6989763" y="1526223"/>
            <a:ext cx="1620838" cy="158750"/>
          </a:xfrm>
          <a:custGeom>
            <a:rect b="b" l="l" r="r" t="t"/>
            <a:pathLst>
              <a:path extrusionOk="0" h="100" w="1021">
                <a:moveTo>
                  <a:pt x="0" y="100"/>
                </a:moveTo>
                <a:lnTo>
                  <a:pt x="108" y="0"/>
                </a:lnTo>
                <a:lnTo>
                  <a:pt x="1021" y="0"/>
                </a:lnTo>
                <a:lnTo>
                  <a:pt x="913" y="100"/>
                </a:lnTo>
                <a:lnTo>
                  <a:pt x="0" y="100"/>
                </a:lnTo>
                <a:close/>
              </a:path>
            </a:pathLst>
          </a:custGeom>
          <a:solidFill>
            <a:srgbClr val="FFFFA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13"/>
          <p:cNvSpPr/>
          <p:nvPr/>
        </p:nvSpPr>
        <p:spPr>
          <a:xfrm>
            <a:off x="6989763" y="1526223"/>
            <a:ext cx="1620838" cy="636588"/>
          </a:xfrm>
          <a:custGeom>
            <a:rect b="b" l="l" r="r" t="t"/>
            <a:pathLst>
              <a:path extrusionOk="0" h="401" w="1021">
                <a:moveTo>
                  <a:pt x="0" y="100"/>
                </a:moveTo>
                <a:lnTo>
                  <a:pt x="108" y="0"/>
                </a:lnTo>
                <a:lnTo>
                  <a:pt x="1021" y="0"/>
                </a:lnTo>
                <a:lnTo>
                  <a:pt x="1021" y="301"/>
                </a:lnTo>
                <a:lnTo>
                  <a:pt x="913" y="401"/>
                </a:lnTo>
                <a:lnTo>
                  <a:pt x="0" y="401"/>
                </a:lnTo>
                <a:lnTo>
                  <a:pt x="0" y="100"/>
                </a:lnTo>
                <a:close/>
              </a:path>
            </a:pathLst>
          </a:custGeom>
          <a:noFill/>
          <a:ln cap="flat" cmpd="sng" w="12700">
            <a:solidFill>
              <a:srgbClr val="41719C"/>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13"/>
          <p:cNvSpPr/>
          <p:nvPr/>
        </p:nvSpPr>
        <p:spPr>
          <a:xfrm>
            <a:off x="6989763" y="1526223"/>
            <a:ext cx="1620838" cy="158750"/>
          </a:xfrm>
          <a:custGeom>
            <a:rect b="b" l="l" r="r" t="t"/>
            <a:pathLst>
              <a:path extrusionOk="0" h="100" w="1021">
                <a:moveTo>
                  <a:pt x="0" y="100"/>
                </a:moveTo>
                <a:lnTo>
                  <a:pt x="913" y="100"/>
                </a:lnTo>
                <a:lnTo>
                  <a:pt x="1021" y="0"/>
                </a:lnTo>
              </a:path>
            </a:pathLst>
          </a:custGeom>
          <a:noFill/>
          <a:ln cap="flat" cmpd="sng" w="12700">
            <a:solidFill>
              <a:srgbClr val="41719C"/>
            </a:solidFill>
            <a:prstDash val="solid"/>
            <a:miter lim="800000"/>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11" name="Google Shape;211;p13"/>
          <p:cNvCxnSpPr/>
          <p:nvPr/>
        </p:nvCxnSpPr>
        <p:spPr>
          <a:xfrm>
            <a:off x="8439150" y="1684973"/>
            <a:ext cx="0" cy="477838"/>
          </a:xfrm>
          <a:prstGeom prst="straightConnector1">
            <a:avLst/>
          </a:prstGeom>
          <a:noFill/>
          <a:ln cap="flat" cmpd="sng" w="12700">
            <a:solidFill>
              <a:srgbClr val="41719C"/>
            </a:solidFill>
            <a:prstDash val="solid"/>
            <a:miter lim="800000"/>
            <a:headEnd len="med" w="med" type="none"/>
            <a:tailEnd len="med" w="med" type="none"/>
          </a:ln>
        </p:spPr>
      </p:cxnSp>
      <p:sp>
        <p:nvSpPr>
          <p:cNvPr id="212" name="Google Shape;212;p13"/>
          <p:cNvSpPr/>
          <p:nvPr/>
        </p:nvSpPr>
        <p:spPr>
          <a:xfrm>
            <a:off x="7472363" y="1670685"/>
            <a:ext cx="552450" cy="32226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Man</a:t>
            </a:r>
            <a:endParaRPr b="0" i="0" sz="1800" u="none" cap="none" strike="noStrike">
              <a:solidFill>
                <a:schemeClr val="dk1"/>
              </a:solidFill>
              <a:latin typeface="Arial"/>
              <a:ea typeface="Arial"/>
              <a:cs typeface="Arial"/>
              <a:sym typeface="Arial"/>
            </a:endParaRPr>
          </a:p>
        </p:txBody>
      </p:sp>
      <p:sp>
        <p:nvSpPr>
          <p:cNvPr id="213" name="Google Shape;213;p13"/>
          <p:cNvSpPr/>
          <p:nvPr/>
        </p:nvSpPr>
        <p:spPr>
          <a:xfrm>
            <a:off x="7888288" y="1670685"/>
            <a:ext cx="192088" cy="32226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a:t>
            </a:r>
            <a:endParaRPr b="0" i="0" sz="1800" u="none" cap="none" strike="noStrike">
              <a:solidFill>
                <a:schemeClr val="dk1"/>
              </a:solidFill>
              <a:latin typeface="Arial"/>
              <a:ea typeface="Arial"/>
              <a:cs typeface="Arial"/>
              <a:sym typeface="Arial"/>
            </a:endParaRPr>
          </a:p>
        </p:txBody>
      </p:sp>
      <p:sp>
        <p:nvSpPr>
          <p:cNvPr id="214" name="Google Shape;214;p13"/>
          <p:cNvSpPr/>
          <p:nvPr/>
        </p:nvSpPr>
        <p:spPr>
          <a:xfrm>
            <a:off x="7085013" y="1919923"/>
            <a:ext cx="1444625" cy="32385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Machine Tech</a:t>
            </a:r>
            <a:endParaRPr b="0" i="0" sz="1800" u="none" cap="none" strike="noStrike">
              <a:solidFill>
                <a:schemeClr val="dk1"/>
              </a:solidFill>
              <a:latin typeface="Arial"/>
              <a:ea typeface="Arial"/>
              <a:cs typeface="Arial"/>
              <a:sym typeface="Arial"/>
            </a:endParaRPr>
          </a:p>
        </p:txBody>
      </p:sp>
      <p:sp>
        <p:nvSpPr>
          <p:cNvPr id="215" name="Google Shape;215;p13"/>
          <p:cNvSpPr/>
          <p:nvPr/>
        </p:nvSpPr>
        <p:spPr>
          <a:xfrm>
            <a:off x="8634413" y="1684973"/>
            <a:ext cx="1447800" cy="477838"/>
          </a:xfrm>
          <a:prstGeom prst="rect">
            <a:avLst/>
          </a:prstGeom>
          <a:solidFill>
            <a:srgbClr val="FFFF9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13"/>
          <p:cNvSpPr/>
          <p:nvPr/>
        </p:nvSpPr>
        <p:spPr>
          <a:xfrm>
            <a:off x="10082213" y="1526223"/>
            <a:ext cx="171450" cy="636588"/>
          </a:xfrm>
          <a:custGeom>
            <a:rect b="b" l="l" r="r" t="t"/>
            <a:pathLst>
              <a:path extrusionOk="0" h="401" w="108">
                <a:moveTo>
                  <a:pt x="0" y="100"/>
                </a:moveTo>
                <a:lnTo>
                  <a:pt x="108" y="0"/>
                </a:lnTo>
                <a:lnTo>
                  <a:pt x="108" y="301"/>
                </a:lnTo>
                <a:lnTo>
                  <a:pt x="0" y="401"/>
                </a:lnTo>
                <a:lnTo>
                  <a:pt x="0" y="100"/>
                </a:lnTo>
                <a:close/>
              </a:path>
            </a:pathLst>
          </a:custGeom>
          <a:solidFill>
            <a:srgbClr val="CDCD7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 name="Google Shape;217;p13"/>
          <p:cNvSpPr/>
          <p:nvPr/>
        </p:nvSpPr>
        <p:spPr>
          <a:xfrm>
            <a:off x="8634413" y="1526223"/>
            <a:ext cx="1619250" cy="158750"/>
          </a:xfrm>
          <a:custGeom>
            <a:rect b="b" l="l" r="r" t="t"/>
            <a:pathLst>
              <a:path extrusionOk="0" h="100" w="1020">
                <a:moveTo>
                  <a:pt x="0" y="100"/>
                </a:moveTo>
                <a:lnTo>
                  <a:pt x="107" y="0"/>
                </a:lnTo>
                <a:lnTo>
                  <a:pt x="1020" y="0"/>
                </a:lnTo>
                <a:lnTo>
                  <a:pt x="912" y="100"/>
                </a:lnTo>
                <a:lnTo>
                  <a:pt x="0" y="100"/>
                </a:lnTo>
                <a:close/>
              </a:path>
            </a:pathLst>
          </a:custGeom>
          <a:solidFill>
            <a:srgbClr val="FFFFA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13"/>
          <p:cNvSpPr/>
          <p:nvPr/>
        </p:nvSpPr>
        <p:spPr>
          <a:xfrm>
            <a:off x="8634413" y="1526223"/>
            <a:ext cx="1619250" cy="636588"/>
          </a:xfrm>
          <a:custGeom>
            <a:rect b="b" l="l" r="r" t="t"/>
            <a:pathLst>
              <a:path extrusionOk="0" h="401" w="1020">
                <a:moveTo>
                  <a:pt x="0" y="100"/>
                </a:moveTo>
                <a:lnTo>
                  <a:pt x="107" y="0"/>
                </a:lnTo>
                <a:lnTo>
                  <a:pt x="1020" y="0"/>
                </a:lnTo>
                <a:lnTo>
                  <a:pt x="1020" y="301"/>
                </a:lnTo>
                <a:lnTo>
                  <a:pt x="912" y="401"/>
                </a:lnTo>
                <a:lnTo>
                  <a:pt x="0" y="401"/>
                </a:lnTo>
                <a:lnTo>
                  <a:pt x="0" y="100"/>
                </a:lnTo>
                <a:close/>
              </a:path>
            </a:pathLst>
          </a:custGeom>
          <a:noFill/>
          <a:ln cap="flat" cmpd="sng" w="12700">
            <a:solidFill>
              <a:srgbClr val="41719C"/>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 name="Google Shape;219;p13"/>
          <p:cNvSpPr/>
          <p:nvPr/>
        </p:nvSpPr>
        <p:spPr>
          <a:xfrm>
            <a:off x="8634413" y="1526223"/>
            <a:ext cx="1619250" cy="158750"/>
          </a:xfrm>
          <a:custGeom>
            <a:rect b="b" l="l" r="r" t="t"/>
            <a:pathLst>
              <a:path extrusionOk="0" h="100" w="1020">
                <a:moveTo>
                  <a:pt x="0" y="100"/>
                </a:moveTo>
                <a:lnTo>
                  <a:pt x="912" y="100"/>
                </a:lnTo>
                <a:lnTo>
                  <a:pt x="1020" y="0"/>
                </a:lnTo>
              </a:path>
            </a:pathLst>
          </a:custGeom>
          <a:noFill/>
          <a:ln cap="flat" cmpd="sng" w="12700">
            <a:solidFill>
              <a:srgbClr val="41719C"/>
            </a:solidFill>
            <a:prstDash val="solid"/>
            <a:miter lim="800000"/>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20" name="Google Shape;220;p13"/>
          <p:cNvCxnSpPr/>
          <p:nvPr/>
        </p:nvCxnSpPr>
        <p:spPr>
          <a:xfrm>
            <a:off x="10082213" y="1684973"/>
            <a:ext cx="0" cy="477838"/>
          </a:xfrm>
          <a:prstGeom prst="straightConnector1">
            <a:avLst/>
          </a:prstGeom>
          <a:noFill/>
          <a:ln cap="flat" cmpd="sng" w="12700">
            <a:solidFill>
              <a:srgbClr val="41719C"/>
            </a:solidFill>
            <a:prstDash val="solid"/>
            <a:miter lim="800000"/>
            <a:headEnd len="med" w="med" type="none"/>
            <a:tailEnd len="med" w="med" type="none"/>
          </a:ln>
        </p:spPr>
      </p:cxnSp>
      <p:sp>
        <p:nvSpPr>
          <p:cNvPr id="221" name="Google Shape;221;p13"/>
          <p:cNvSpPr/>
          <p:nvPr/>
        </p:nvSpPr>
        <p:spPr>
          <a:xfrm>
            <a:off x="9115425" y="1670685"/>
            <a:ext cx="552450" cy="32226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Man</a:t>
            </a:r>
            <a:endParaRPr b="0" i="0" sz="1800" u="none" cap="none" strike="noStrike">
              <a:solidFill>
                <a:schemeClr val="dk1"/>
              </a:solidFill>
              <a:latin typeface="Arial"/>
              <a:ea typeface="Arial"/>
              <a:cs typeface="Arial"/>
              <a:sym typeface="Arial"/>
            </a:endParaRPr>
          </a:p>
        </p:txBody>
      </p:sp>
      <p:sp>
        <p:nvSpPr>
          <p:cNvPr id="222" name="Google Shape;222;p13"/>
          <p:cNvSpPr/>
          <p:nvPr/>
        </p:nvSpPr>
        <p:spPr>
          <a:xfrm>
            <a:off x="9531350" y="1670685"/>
            <a:ext cx="193675" cy="32226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a:t>
            </a:r>
            <a:endParaRPr b="0" i="0" sz="1800" u="none" cap="none" strike="noStrike">
              <a:solidFill>
                <a:schemeClr val="dk1"/>
              </a:solidFill>
              <a:latin typeface="Arial"/>
              <a:ea typeface="Arial"/>
              <a:cs typeface="Arial"/>
              <a:sym typeface="Arial"/>
            </a:endParaRPr>
          </a:p>
        </p:txBody>
      </p:sp>
      <p:sp>
        <p:nvSpPr>
          <p:cNvPr id="223" name="Google Shape;223;p13"/>
          <p:cNvSpPr/>
          <p:nvPr/>
        </p:nvSpPr>
        <p:spPr>
          <a:xfrm>
            <a:off x="8729663" y="1919923"/>
            <a:ext cx="1444625" cy="32385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Machine Tech</a:t>
            </a:r>
            <a:endParaRPr b="0" i="0" sz="1800" u="none" cap="none" strike="noStrike">
              <a:solidFill>
                <a:schemeClr val="dk1"/>
              </a:solidFill>
              <a:latin typeface="Arial"/>
              <a:ea typeface="Arial"/>
              <a:cs typeface="Arial"/>
              <a:sym typeface="Arial"/>
            </a:endParaRPr>
          </a:p>
        </p:txBody>
      </p:sp>
      <p:sp>
        <p:nvSpPr>
          <p:cNvPr id="224" name="Google Shape;224;p13"/>
          <p:cNvSpPr/>
          <p:nvPr/>
        </p:nvSpPr>
        <p:spPr>
          <a:xfrm>
            <a:off x="10825163" y="1670685"/>
            <a:ext cx="552450" cy="32226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Man</a:t>
            </a:r>
            <a:endParaRPr b="0" i="0" sz="1800" u="none" cap="none" strike="noStrike">
              <a:solidFill>
                <a:schemeClr val="dk1"/>
              </a:solidFill>
              <a:latin typeface="Arial"/>
              <a:ea typeface="Arial"/>
              <a:cs typeface="Arial"/>
              <a:sym typeface="Arial"/>
            </a:endParaRPr>
          </a:p>
        </p:txBody>
      </p:sp>
      <p:sp>
        <p:nvSpPr>
          <p:cNvPr id="225" name="Google Shape;225;p13"/>
          <p:cNvSpPr/>
          <p:nvPr/>
        </p:nvSpPr>
        <p:spPr>
          <a:xfrm>
            <a:off x="11242675" y="1670685"/>
            <a:ext cx="192088" cy="32226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a:t>
            </a:r>
            <a:endParaRPr b="0" i="0" sz="1800" u="none" cap="none" strike="noStrike">
              <a:solidFill>
                <a:schemeClr val="dk1"/>
              </a:solidFill>
              <a:latin typeface="Arial"/>
              <a:ea typeface="Arial"/>
              <a:cs typeface="Arial"/>
              <a:sym typeface="Arial"/>
            </a:endParaRPr>
          </a:p>
        </p:txBody>
      </p:sp>
      <p:pic>
        <p:nvPicPr>
          <p:cNvPr id="226" name="Google Shape;226;p13"/>
          <p:cNvPicPr preferRelativeResize="0"/>
          <p:nvPr/>
        </p:nvPicPr>
        <p:blipFill rotWithShape="1">
          <a:blip r:embed="rId3">
            <a:alphaModFix/>
          </a:blip>
          <a:srcRect b="0" l="0" r="0" t="0"/>
          <a:stretch/>
        </p:blipFill>
        <p:spPr>
          <a:xfrm>
            <a:off x="6395155" y="425498"/>
            <a:ext cx="5114982" cy="5883021"/>
          </a:xfrm>
          <a:prstGeom prst="rect">
            <a:avLst/>
          </a:prstGeom>
          <a:noFill/>
          <a:ln>
            <a:noFill/>
          </a:ln>
        </p:spPr>
      </p:pic>
      <p:sp>
        <p:nvSpPr>
          <p:cNvPr id="227" name="Google Shape;227;p13"/>
          <p:cNvSpPr/>
          <p:nvPr/>
        </p:nvSpPr>
        <p:spPr>
          <a:xfrm>
            <a:off x="1889020" y="281999"/>
            <a:ext cx="195592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rgbClr val="BB0000"/>
                </a:solidFill>
                <a:latin typeface="Calibri"/>
                <a:ea typeface="Calibri"/>
                <a:cs typeface="Calibri"/>
                <a:sym typeface="Calibri"/>
              </a:rPr>
              <a:t>Key Concepts </a:t>
            </a:r>
            <a:endParaRPr sz="2400">
              <a:solidFill>
                <a:srgbClr val="BB0000"/>
              </a:solidFill>
              <a:latin typeface="Calibri"/>
              <a:ea typeface="Calibri"/>
              <a:cs typeface="Calibri"/>
              <a:sym typeface="Calibri"/>
            </a:endParaRPr>
          </a:p>
        </p:txBody>
      </p:sp>
      <p:sp>
        <p:nvSpPr>
          <p:cNvPr id="228" name="Google Shape;228;p13"/>
          <p:cNvSpPr/>
          <p:nvPr/>
        </p:nvSpPr>
        <p:spPr>
          <a:xfrm>
            <a:off x="6309244" y="2932225"/>
            <a:ext cx="619182" cy="145827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29" name="Google Shape;229;p13"/>
          <p:cNvGrpSpPr/>
          <p:nvPr/>
        </p:nvGrpSpPr>
        <p:grpSpPr>
          <a:xfrm>
            <a:off x="81317" y="1349053"/>
            <a:ext cx="6476347" cy="4395479"/>
            <a:chOff x="114953" y="1574872"/>
            <a:chExt cx="7154897" cy="4505580"/>
          </a:xfrm>
        </p:grpSpPr>
        <p:sp>
          <p:nvSpPr>
            <p:cNvPr id="230" name="Google Shape;230;p13"/>
            <p:cNvSpPr txBox="1"/>
            <p:nvPr/>
          </p:nvSpPr>
          <p:spPr>
            <a:xfrm>
              <a:off x="114953" y="3750315"/>
              <a:ext cx="56938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FFE066"/>
                  </a:solidFill>
                  <a:latin typeface="Arial"/>
                  <a:ea typeface="Arial"/>
                  <a:cs typeface="Arial"/>
                  <a:sym typeface="Arial"/>
                </a:rPr>
                <a:t>IOT</a:t>
              </a:r>
              <a:endParaRPr/>
            </a:p>
          </p:txBody>
        </p:sp>
        <p:sp>
          <p:nvSpPr>
            <p:cNvPr id="231" name="Google Shape;231;p13"/>
            <p:cNvSpPr txBox="1"/>
            <p:nvPr/>
          </p:nvSpPr>
          <p:spPr>
            <a:xfrm>
              <a:off x="3174616" y="1574872"/>
              <a:ext cx="67197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FFE066"/>
                  </a:solidFill>
                  <a:latin typeface="Arial"/>
                  <a:ea typeface="Arial"/>
                  <a:cs typeface="Arial"/>
                  <a:sym typeface="Arial"/>
                </a:rPr>
                <a:t>Data</a:t>
              </a:r>
              <a:endParaRPr/>
            </a:p>
          </p:txBody>
        </p:sp>
        <p:sp>
          <p:nvSpPr>
            <p:cNvPr id="232" name="Google Shape;232;p13"/>
            <p:cNvSpPr txBox="1"/>
            <p:nvPr/>
          </p:nvSpPr>
          <p:spPr>
            <a:xfrm>
              <a:off x="3218024" y="5711120"/>
              <a:ext cx="82586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FFE066"/>
                  </a:solidFill>
                  <a:latin typeface="Arial"/>
                  <a:ea typeface="Arial"/>
                  <a:cs typeface="Arial"/>
                  <a:sym typeface="Arial"/>
                </a:rPr>
                <a:t>Action</a:t>
              </a:r>
              <a:endParaRPr/>
            </a:p>
          </p:txBody>
        </p:sp>
        <p:sp>
          <p:nvSpPr>
            <p:cNvPr id="233" name="Google Shape;233;p13"/>
            <p:cNvSpPr txBox="1"/>
            <p:nvPr/>
          </p:nvSpPr>
          <p:spPr>
            <a:xfrm>
              <a:off x="6264447" y="3750315"/>
              <a:ext cx="100540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FFE066"/>
                  </a:solidFill>
                  <a:latin typeface="Arial"/>
                  <a:ea typeface="Arial"/>
                  <a:cs typeface="Arial"/>
                  <a:sym typeface="Arial"/>
                </a:rPr>
                <a:t>Analyze</a:t>
              </a:r>
              <a:endParaRPr/>
            </a:p>
          </p:txBody>
        </p:sp>
        <p:cxnSp>
          <p:nvCxnSpPr>
            <p:cNvPr id="234" name="Google Shape;234;p13"/>
            <p:cNvCxnSpPr>
              <a:stCxn id="230" idx="3"/>
              <a:endCxn id="231" idx="1"/>
            </p:cNvCxnSpPr>
            <p:nvPr/>
          </p:nvCxnSpPr>
          <p:spPr>
            <a:xfrm flipH="1" rot="10800000">
              <a:off x="684340" y="1759681"/>
              <a:ext cx="2490300" cy="2175300"/>
            </a:xfrm>
            <a:prstGeom prst="straightConnector1">
              <a:avLst/>
            </a:prstGeom>
            <a:noFill/>
            <a:ln cap="flat" cmpd="sng" w="50800">
              <a:solidFill>
                <a:srgbClr val="FFE066"/>
              </a:solidFill>
              <a:prstDash val="solid"/>
              <a:round/>
              <a:headEnd len="lg" w="lg" type="none"/>
              <a:tailEnd len="lg" w="lg" type="triangle"/>
            </a:ln>
          </p:spPr>
        </p:cxnSp>
        <p:cxnSp>
          <p:nvCxnSpPr>
            <p:cNvPr id="235" name="Google Shape;235;p13"/>
            <p:cNvCxnSpPr>
              <a:stCxn id="231" idx="3"/>
              <a:endCxn id="233" idx="1"/>
            </p:cNvCxnSpPr>
            <p:nvPr/>
          </p:nvCxnSpPr>
          <p:spPr>
            <a:xfrm>
              <a:off x="3846595" y="1759538"/>
              <a:ext cx="2417700" cy="2175300"/>
            </a:xfrm>
            <a:prstGeom prst="straightConnector1">
              <a:avLst/>
            </a:prstGeom>
            <a:noFill/>
            <a:ln cap="flat" cmpd="sng" w="50800">
              <a:solidFill>
                <a:srgbClr val="FFE066"/>
              </a:solidFill>
              <a:prstDash val="solid"/>
              <a:round/>
              <a:headEnd len="lg" w="lg" type="none"/>
              <a:tailEnd len="lg" w="lg" type="triangle"/>
            </a:ln>
          </p:spPr>
        </p:cxnSp>
        <p:cxnSp>
          <p:nvCxnSpPr>
            <p:cNvPr id="236" name="Google Shape;236;p13"/>
            <p:cNvCxnSpPr>
              <a:stCxn id="233" idx="1"/>
              <a:endCxn id="232" idx="3"/>
            </p:cNvCxnSpPr>
            <p:nvPr/>
          </p:nvCxnSpPr>
          <p:spPr>
            <a:xfrm flipH="1">
              <a:off x="4043847" y="3934981"/>
              <a:ext cx="2220600" cy="1960800"/>
            </a:xfrm>
            <a:prstGeom prst="straightConnector1">
              <a:avLst/>
            </a:prstGeom>
            <a:noFill/>
            <a:ln cap="flat" cmpd="sng" w="50800">
              <a:solidFill>
                <a:srgbClr val="FFE066"/>
              </a:solidFill>
              <a:prstDash val="solid"/>
              <a:round/>
              <a:headEnd len="lg" w="lg" type="none"/>
              <a:tailEnd len="lg" w="lg" type="triangle"/>
            </a:ln>
          </p:spPr>
        </p:cxnSp>
        <p:cxnSp>
          <p:nvCxnSpPr>
            <p:cNvPr id="237" name="Google Shape;237;p13"/>
            <p:cNvCxnSpPr>
              <a:stCxn id="232" idx="1"/>
            </p:cNvCxnSpPr>
            <p:nvPr/>
          </p:nvCxnSpPr>
          <p:spPr>
            <a:xfrm rot="10800000">
              <a:off x="605024" y="4047486"/>
              <a:ext cx="2613000" cy="1848300"/>
            </a:xfrm>
            <a:prstGeom prst="straightConnector1">
              <a:avLst/>
            </a:prstGeom>
            <a:noFill/>
            <a:ln cap="flat" cmpd="sng" w="50800">
              <a:solidFill>
                <a:srgbClr val="FFE066"/>
              </a:solidFill>
              <a:prstDash val="solid"/>
              <a:round/>
              <a:headEnd len="lg" w="lg" type="none"/>
              <a:tailEnd len="lg" w="lg" type="triangle"/>
            </a:ln>
          </p:spPr>
        </p:cxnSp>
      </p:grpSp>
      <p:sp>
        <p:nvSpPr>
          <p:cNvPr id="238" name="Google Shape;238;p13"/>
          <p:cNvSpPr/>
          <p:nvPr/>
        </p:nvSpPr>
        <p:spPr>
          <a:xfrm>
            <a:off x="766615" y="1988403"/>
            <a:ext cx="4882765" cy="378565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1600"/>
              <a:buFont typeface="Verdana"/>
              <a:buNone/>
            </a:pPr>
            <a:r>
              <a:rPr b="1" lang="en-US" sz="1600">
                <a:solidFill>
                  <a:schemeClr val="dk1"/>
                </a:solidFill>
                <a:latin typeface="Calibri"/>
                <a:ea typeface="Calibri"/>
                <a:cs typeface="Calibri"/>
                <a:sym typeface="Calibri"/>
              </a:rPr>
              <a:t>“The ultimate goal is transforming the raw data to insights and actionable knowledge.</a:t>
            </a:r>
            <a:endParaRPr/>
          </a:p>
          <a:p>
            <a:pPr indent="0" lvl="0" marL="0" marR="0" rtl="0" algn="ctr">
              <a:spcBef>
                <a:spcPts val="0"/>
              </a:spcBef>
              <a:spcAft>
                <a:spcPts val="0"/>
              </a:spcAft>
              <a:buClr>
                <a:schemeClr val="dk1"/>
              </a:buClr>
              <a:buSzPts val="1600"/>
              <a:buFont typeface="Verdana"/>
              <a:buNone/>
            </a:pPr>
            <a:r>
              <a:t/>
            </a:r>
            <a:endParaRPr b="1" sz="16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600"/>
              <a:buFont typeface="Verdana"/>
              <a:buNone/>
            </a:pPr>
            <a:r>
              <a:rPr b="1" lang="en-US" sz="1600">
                <a:solidFill>
                  <a:schemeClr val="dk1"/>
                </a:solidFill>
                <a:latin typeface="Calibri"/>
                <a:ea typeface="Calibri"/>
                <a:cs typeface="Calibri"/>
                <a:sym typeface="Calibri"/>
              </a:rPr>
              <a:t> The data can help create effective representation forms for human users and machines creating automation.”</a:t>
            </a:r>
            <a:endParaRPr b="1" sz="16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600"/>
              <a:buFont typeface="Verdana"/>
              <a:buNone/>
            </a:pPr>
            <a:r>
              <a:t/>
            </a:r>
            <a:endParaRPr sz="16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600"/>
              <a:buFont typeface="Verdana"/>
              <a:buNone/>
            </a:pPr>
            <a:r>
              <a:rPr lang="en-US" sz="1600">
                <a:solidFill>
                  <a:schemeClr val="dk1"/>
                </a:solidFill>
                <a:latin typeface="Calibri"/>
                <a:ea typeface="Calibri"/>
                <a:cs typeface="Calibri"/>
                <a:sym typeface="Calibri"/>
              </a:rPr>
              <a:t>Typically, this requires management of many data streams from multiple sources, multiple owners, multiple device-types.  It also requires (near-) real time analytics and visualisation and/or semantic representations.  </a:t>
            </a:r>
            <a:endParaRPr/>
          </a:p>
          <a:p>
            <a:pPr indent="0" lvl="0" marL="0" marR="0" rtl="0" algn="ctr">
              <a:spcBef>
                <a:spcPts val="0"/>
              </a:spcBef>
              <a:spcAft>
                <a:spcPts val="0"/>
              </a:spcAft>
              <a:buClr>
                <a:schemeClr val="dk1"/>
              </a:buClr>
              <a:buSzPts val="1600"/>
              <a:buFont typeface="Verdana"/>
              <a:buNone/>
            </a:pPr>
            <a:r>
              <a:t/>
            </a:r>
            <a:endParaRPr sz="16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600"/>
              <a:buFont typeface="Verdana"/>
              <a:buNone/>
            </a:pPr>
            <a:r>
              <a:rPr lang="en-US" sz="1600">
                <a:solidFill>
                  <a:schemeClr val="dk1"/>
                </a:solidFill>
                <a:latin typeface="Calibri"/>
                <a:ea typeface="Calibri"/>
                <a:cs typeface="Calibri"/>
                <a:sym typeface="Calibri"/>
              </a:rPr>
              <a:t>Policies, functionality, data, and everything else is constantly changing and needs to be managed.</a:t>
            </a:r>
            <a:endParaRPr sz="1600">
              <a:solidFill>
                <a:schemeClr val="dk1"/>
              </a:solidFill>
              <a:latin typeface="Calibri"/>
              <a:ea typeface="Calibri"/>
              <a:cs typeface="Calibri"/>
              <a:sym typeface="Calibri"/>
            </a:endParaRPr>
          </a:p>
        </p:txBody>
      </p:sp>
      <p:sp>
        <p:nvSpPr>
          <p:cNvPr id="239" name="Google Shape;239;p13"/>
          <p:cNvSpPr/>
          <p:nvPr/>
        </p:nvSpPr>
        <p:spPr>
          <a:xfrm>
            <a:off x="10596326" y="813475"/>
            <a:ext cx="71410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2060"/>
                </a:solidFill>
                <a:latin typeface="Calibri"/>
                <a:ea typeface="Calibri"/>
                <a:cs typeface="Calibri"/>
                <a:sym typeface="Calibri"/>
              </a:rPr>
              <a:t>Apps</a:t>
            </a:r>
            <a:r>
              <a:rPr b="1"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40" name="Google Shape;240;p13"/>
          <p:cNvSpPr/>
          <p:nvPr/>
        </p:nvSpPr>
        <p:spPr>
          <a:xfrm>
            <a:off x="10596326" y="3269353"/>
            <a:ext cx="63395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2060"/>
                </a:solidFill>
                <a:latin typeface="Calibri"/>
                <a:ea typeface="Calibri"/>
                <a:cs typeface="Calibri"/>
                <a:sym typeface="Calibri"/>
              </a:rPr>
              <a:t>Data</a:t>
            </a:r>
            <a:endParaRPr sz="1800">
              <a:solidFill>
                <a:srgbClr val="002060"/>
              </a:solidFill>
              <a:latin typeface="Calibri"/>
              <a:ea typeface="Calibri"/>
              <a:cs typeface="Calibri"/>
              <a:sym typeface="Calibri"/>
            </a:endParaRPr>
          </a:p>
        </p:txBody>
      </p:sp>
      <p:sp>
        <p:nvSpPr>
          <p:cNvPr id="241" name="Google Shape;241;p13"/>
          <p:cNvSpPr/>
          <p:nvPr/>
        </p:nvSpPr>
        <p:spPr>
          <a:xfrm>
            <a:off x="10682157" y="4824678"/>
            <a:ext cx="917624"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2060"/>
                </a:solidFill>
                <a:latin typeface="Calibri"/>
                <a:ea typeface="Calibri"/>
                <a:cs typeface="Calibri"/>
                <a:sym typeface="Calibri"/>
              </a:rPr>
              <a:t>Devices</a:t>
            </a:r>
            <a:endParaRPr/>
          </a:p>
          <a:p>
            <a:pPr indent="0" lvl="0" marL="0" marR="0" rtl="0" algn="l">
              <a:spcBef>
                <a:spcPts val="0"/>
              </a:spcBef>
              <a:spcAft>
                <a:spcPts val="0"/>
              </a:spcAft>
              <a:buNone/>
            </a:pPr>
            <a:r>
              <a:rPr b="1" lang="en-US" sz="1800">
                <a:solidFill>
                  <a:srgbClr val="002060"/>
                </a:solidFill>
                <a:latin typeface="Calibri"/>
                <a:ea typeface="Calibri"/>
                <a:cs typeface="Calibri"/>
                <a:sym typeface="Calibri"/>
              </a:rPr>
              <a:t>+</a:t>
            </a:r>
            <a:endParaRPr/>
          </a:p>
          <a:p>
            <a:pPr indent="0" lvl="0" marL="0" marR="0" rtl="0" algn="l">
              <a:spcBef>
                <a:spcPts val="0"/>
              </a:spcBef>
              <a:spcAft>
                <a:spcPts val="0"/>
              </a:spcAft>
              <a:buNone/>
            </a:pPr>
            <a:r>
              <a:rPr b="1" lang="en-US" sz="1800">
                <a:solidFill>
                  <a:srgbClr val="002060"/>
                </a:solidFill>
                <a:latin typeface="Calibri"/>
                <a:ea typeface="Calibri"/>
                <a:cs typeface="Calibri"/>
                <a:sym typeface="Calibri"/>
              </a:rPr>
              <a:t>Sensors</a:t>
            </a:r>
            <a:endParaRPr/>
          </a:p>
          <a:p>
            <a:pPr indent="0" lvl="0" marL="0" marR="0" rtl="0" algn="l">
              <a:spcBef>
                <a:spcPts val="0"/>
              </a:spcBef>
              <a:spcAft>
                <a:spcPts val="0"/>
              </a:spcAft>
              <a:buNone/>
            </a:pPr>
            <a:r>
              <a:rPr b="1" lang="en-US" sz="1800">
                <a:solidFill>
                  <a:srgbClr val="002060"/>
                </a:solidFill>
                <a:latin typeface="Calibri"/>
                <a:ea typeface="Calibri"/>
                <a:cs typeface="Calibri"/>
                <a:sym typeface="Calibri"/>
              </a:rPr>
              <a:t> </a:t>
            </a:r>
            <a:endParaRPr sz="1800">
              <a:solidFill>
                <a:srgbClr val="002060"/>
              </a:solidFill>
              <a:latin typeface="Calibri"/>
              <a:ea typeface="Calibri"/>
              <a:cs typeface="Calibri"/>
              <a:sym typeface="Calibri"/>
            </a:endParaRPr>
          </a:p>
        </p:txBody>
      </p:sp>
      <p:cxnSp>
        <p:nvCxnSpPr>
          <p:cNvPr id="242" name="Google Shape;242;p13"/>
          <p:cNvCxnSpPr/>
          <p:nvPr/>
        </p:nvCxnSpPr>
        <p:spPr>
          <a:xfrm>
            <a:off x="0" y="770346"/>
            <a:ext cx="6337426" cy="0"/>
          </a:xfrm>
          <a:prstGeom prst="straightConnector1">
            <a:avLst/>
          </a:prstGeom>
          <a:noFill/>
          <a:ln cap="flat" cmpd="sng" w="9525">
            <a:solidFill>
              <a:srgbClr val="98161A"/>
            </a:solidFill>
            <a:prstDash val="solid"/>
            <a:round/>
            <a:headEnd len="sm" w="sm" type="none"/>
            <a:tailEnd len="sm" w="sm" type="none"/>
          </a:ln>
        </p:spPr>
      </p:cxnSp>
      <p:sp>
        <p:nvSpPr>
          <p:cNvPr id="243" name="Google Shape;243;p13"/>
          <p:cNvSpPr/>
          <p:nvPr/>
        </p:nvSpPr>
        <p:spPr>
          <a:xfrm>
            <a:off x="8105665" y="596335"/>
            <a:ext cx="2084526" cy="1164204"/>
          </a:xfrm>
          <a:prstGeom prst="ellipse">
            <a:avLst/>
          </a:prstGeom>
          <a:no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13"/>
          <p:cNvSpPr txBox="1"/>
          <p:nvPr>
            <p:ph idx="12" type="sldNum"/>
          </p:nvPr>
        </p:nvSpPr>
        <p:spPr>
          <a:xfrm>
            <a:off x="11320335" y="6241344"/>
            <a:ext cx="731599"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300"/>
              <a:buFont typeface="Arial"/>
              <a:buNone/>
            </a:pPr>
            <a:fld id="{00000000-1234-1234-1234-123412341234}" type="slidenum">
              <a:rPr lang="en-US"/>
              <a:t>‹#›</a:t>
            </a:fld>
            <a:endParaRPr/>
          </a:p>
        </p:txBody>
      </p:sp>
      <p:sp>
        <p:nvSpPr>
          <p:cNvPr id="245" name="Google Shape;245;p13"/>
          <p:cNvSpPr txBox="1"/>
          <p:nvPr/>
        </p:nvSpPr>
        <p:spPr>
          <a:xfrm>
            <a:off x="7975443" y="6341556"/>
            <a:ext cx="3860800" cy="36512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200">
                <a:solidFill>
                  <a:srgbClr val="7F7F7F"/>
                </a:solidFill>
                <a:latin typeface="Calibri"/>
                <a:ea typeface="Calibri"/>
                <a:cs typeface="Calibri"/>
                <a:sym typeface="Calibri"/>
              </a:rPr>
              <a:t>I3.usc.edu    3</a:t>
            </a:r>
            <a:endParaRPr/>
          </a:p>
        </p:txBody>
      </p:sp>
      <p:sp>
        <p:nvSpPr>
          <p:cNvPr id="246" name="Google Shape;246;p13"/>
          <p:cNvSpPr/>
          <p:nvPr/>
        </p:nvSpPr>
        <p:spPr>
          <a:xfrm>
            <a:off x="3650024" y="938967"/>
            <a:ext cx="3413731" cy="692727"/>
          </a:xfrm>
          <a:prstGeom prst="curvedDownArrow">
            <a:avLst>
              <a:gd fmla="val 25000" name="adj1"/>
              <a:gd fmla="val 50000" name="adj2"/>
              <a:gd fmla="val 25000" name="adj3"/>
            </a:avLst>
          </a:prstGeom>
          <a:solidFill>
            <a:srgbClr val="DB3135"/>
          </a:solidFill>
          <a:ln cap="flat" cmpd="sng" w="25400">
            <a:solidFill>
              <a:srgbClr val="CB202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14"/>
          <p:cNvSpPr txBox="1"/>
          <p:nvPr>
            <p:ph idx="12" type="sldNum"/>
          </p:nvPr>
        </p:nvSpPr>
        <p:spPr>
          <a:xfrm>
            <a:off x="11320335" y="6241344"/>
            <a:ext cx="731599"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300"/>
              <a:buFont typeface="Arial"/>
              <a:buNone/>
            </a:pPr>
            <a:fld id="{00000000-1234-1234-1234-123412341234}" type="slidenum">
              <a:rPr lang="en-US"/>
              <a:t>‹#›</a:t>
            </a:fld>
            <a:endParaRPr/>
          </a:p>
        </p:txBody>
      </p:sp>
      <p:sp>
        <p:nvSpPr>
          <p:cNvPr id="252" name="Google Shape;252;p14"/>
          <p:cNvSpPr/>
          <p:nvPr/>
        </p:nvSpPr>
        <p:spPr>
          <a:xfrm>
            <a:off x="1889020" y="281999"/>
            <a:ext cx="3146695"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rgbClr val="BB0000"/>
                </a:solidFill>
                <a:latin typeface="Calibri"/>
                <a:ea typeface="Calibri"/>
                <a:cs typeface="Calibri"/>
                <a:sym typeface="Calibri"/>
              </a:rPr>
              <a:t>IOT Impact on Business</a:t>
            </a:r>
            <a:endParaRPr sz="2400">
              <a:solidFill>
                <a:srgbClr val="BB0000"/>
              </a:solidFill>
              <a:latin typeface="Calibri"/>
              <a:ea typeface="Calibri"/>
              <a:cs typeface="Calibri"/>
              <a:sym typeface="Calibri"/>
            </a:endParaRPr>
          </a:p>
        </p:txBody>
      </p:sp>
      <p:cxnSp>
        <p:nvCxnSpPr>
          <p:cNvPr id="253" name="Google Shape;253;p14"/>
          <p:cNvCxnSpPr/>
          <p:nvPr/>
        </p:nvCxnSpPr>
        <p:spPr>
          <a:xfrm>
            <a:off x="0" y="770346"/>
            <a:ext cx="6337426" cy="0"/>
          </a:xfrm>
          <a:prstGeom prst="straightConnector1">
            <a:avLst/>
          </a:prstGeom>
          <a:noFill/>
          <a:ln cap="flat" cmpd="sng" w="9525">
            <a:solidFill>
              <a:srgbClr val="98161A"/>
            </a:solidFill>
            <a:prstDash val="solid"/>
            <a:round/>
            <a:headEnd len="sm" w="sm" type="none"/>
            <a:tailEnd len="sm" w="sm" type="none"/>
          </a:ln>
        </p:spPr>
      </p:cxnSp>
      <p:graphicFrame>
        <p:nvGraphicFramePr>
          <p:cNvPr id="254" name="Google Shape;254;p14"/>
          <p:cNvGraphicFramePr/>
          <p:nvPr/>
        </p:nvGraphicFramePr>
        <p:xfrm>
          <a:off x="876968" y="922422"/>
          <a:ext cx="3000000" cy="3000000"/>
        </p:xfrm>
        <a:graphic>
          <a:graphicData uri="http://schemas.openxmlformats.org/drawingml/2006/table">
            <a:tbl>
              <a:tblPr bandRow="1" firstRow="1">
                <a:noFill/>
                <a:tableStyleId>{369F264D-4583-4FC0-9BAC-15076A725E57}</a:tableStyleId>
              </a:tblPr>
              <a:tblGrid>
                <a:gridCol w="3085425"/>
                <a:gridCol w="7724275"/>
              </a:tblGrid>
              <a:tr h="431025">
                <a:tc>
                  <a:txBody>
                    <a:bodyPr/>
                    <a:lstStyle/>
                    <a:p>
                      <a:pPr indent="0" lvl="0" marL="0" marR="0" rtl="0" algn="l">
                        <a:spcBef>
                          <a:spcPts val="0"/>
                        </a:spcBef>
                        <a:spcAft>
                          <a:spcPts val="0"/>
                        </a:spcAft>
                        <a:buNone/>
                      </a:pPr>
                      <a:r>
                        <a:rPr lang="en-US" sz="1800" u="none" cap="none" strike="noStrike"/>
                        <a:t>Business Sectors</a:t>
                      </a:r>
                      <a:endParaRPr sz="1800"/>
                    </a:p>
                  </a:txBody>
                  <a:tcPr marT="45725" marB="45725" marR="91450" marL="91450"/>
                </a:tc>
                <a:tc>
                  <a:txBody>
                    <a:bodyPr/>
                    <a:lstStyle/>
                    <a:p>
                      <a:pPr indent="0" lvl="0" marL="0" marR="0" rtl="0" algn="l">
                        <a:spcBef>
                          <a:spcPts val="0"/>
                        </a:spcBef>
                        <a:spcAft>
                          <a:spcPts val="0"/>
                        </a:spcAft>
                        <a:buNone/>
                      </a:pPr>
                      <a:r>
                        <a:rPr lang="en-US" sz="1800"/>
                        <a:t>IOT Impact</a:t>
                      </a:r>
                      <a:endParaRPr sz="1800"/>
                    </a:p>
                  </a:txBody>
                  <a:tcPr marT="45725" marB="45725" marR="91450" marL="91450"/>
                </a:tc>
              </a:tr>
              <a:tr h="743975">
                <a:tc>
                  <a:txBody>
                    <a:bodyPr/>
                    <a:lstStyle/>
                    <a:p>
                      <a:pPr indent="0" lvl="0" marL="0" marR="0" rtl="0" algn="l">
                        <a:spcBef>
                          <a:spcPts val="0"/>
                        </a:spcBef>
                        <a:spcAft>
                          <a:spcPts val="0"/>
                        </a:spcAft>
                        <a:buNone/>
                      </a:pPr>
                      <a:r>
                        <a:rPr lang="en-US" sz="1800"/>
                        <a:t>Business Communications</a:t>
                      </a:r>
                      <a:endParaRPr sz="1800"/>
                    </a:p>
                  </a:txBody>
                  <a:tcPr marT="45725" marB="45725" marR="91450" marL="91450"/>
                </a:tc>
                <a:tc>
                  <a:txBody>
                    <a:bodyPr/>
                    <a:lstStyle/>
                    <a:p>
                      <a:pPr indent="0" lvl="0" marL="0" marR="0" rtl="0" algn="l">
                        <a:spcBef>
                          <a:spcPts val="0"/>
                        </a:spcBef>
                        <a:spcAft>
                          <a:spcPts val="0"/>
                        </a:spcAft>
                        <a:buNone/>
                      </a:pPr>
                      <a:r>
                        <a:rPr lang="en-US" sz="1400"/>
                        <a:t>IOT</a:t>
                      </a:r>
                      <a:r>
                        <a:rPr lang="en-US" sz="1400"/>
                        <a:t> provides data about the environment and the person.  Just like targeted marketing improves advertising response rates, targeted business communications can improve employee (and partner) performance</a:t>
                      </a:r>
                      <a:endParaRPr sz="1400"/>
                    </a:p>
                  </a:txBody>
                  <a:tcPr marT="45725" marB="45725" marR="91450" marL="91450"/>
                </a:tc>
              </a:tr>
              <a:tr h="743975">
                <a:tc>
                  <a:txBody>
                    <a:bodyPr/>
                    <a:lstStyle/>
                    <a:p>
                      <a:pPr indent="0" lvl="0" marL="0" marR="0" rtl="0" algn="l">
                        <a:spcBef>
                          <a:spcPts val="0"/>
                        </a:spcBef>
                        <a:spcAft>
                          <a:spcPts val="0"/>
                        </a:spcAft>
                        <a:buNone/>
                      </a:pPr>
                      <a:r>
                        <a:rPr lang="en-US" sz="1800"/>
                        <a:t>Data Sciences &amp; Operations</a:t>
                      </a:r>
                      <a:endParaRPr sz="1800"/>
                    </a:p>
                  </a:txBody>
                  <a:tcPr marT="45725" marB="45725" marR="91450" marL="91450"/>
                </a:tc>
                <a:tc>
                  <a:txBody>
                    <a:bodyPr/>
                    <a:lstStyle/>
                    <a:p>
                      <a:pPr indent="0" lvl="0" marL="0" marR="0" rtl="0" algn="l">
                        <a:spcBef>
                          <a:spcPts val="0"/>
                        </a:spcBef>
                        <a:spcAft>
                          <a:spcPts val="0"/>
                        </a:spcAft>
                        <a:buNone/>
                      </a:pPr>
                      <a:r>
                        <a:rPr lang="en-US" sz="1400"/>
                        <a:t>Most data science</a:t>
                      </a:r>
                      <a:r>
                        <a:rPr lang="en-US" sz="1400"/>
                        <a:t> efforts are conducted against off-line databases.  Off-line data supports historical and trend analysis but as IOT data comes on line, data science techniques can be applied to manage a company in real-time. </a:t>
                      </a:r>
                      <a:endParaRPr sz="1400"/>
                    </a:p>
                  </a:txBody>
                  <a:tcPr marT="45725" marB="45725" marR="91450" marL="91450"/>
                </a:tc>
              </a:tr>
              <a:tr h="743975">
                <a:tc>
                  <a:txBody>
                    <a:bodyPr/>
                    <a:lstStyle/>
                    <a:p>
                      <a:pPr indent="0" lvl="0" marL="0" marR="0" rtl="0" algn="l">
                        <a:spcBef>
                          <a:spcPts val="0"/>
                        </a:spcBef>
                        <a:spcAft>
                          <a:spcPts val="0"/>
                        </a:spcAft>
                        <a:buNone/>
                      </a:pPr>
                      <a:r>
                        <a:rPr lang="en-US" sz="1800"/>
                        <a:t>Finance and Economics</a:t>
                      </a:r>
                      <a:endParaRPr sz="1800"/>
                    </a:p>
                  </a:txBody>
                  <a:tcPr marT="45725" marB="45725" marR="91450" marL="91450"/>
                </a:tc>
                <a:tc>
                  <a:txBody>
                    <a:bodyPr/>
                    <a:lstStyle/>
                    <a:p>
                      <a:pPr indent="0" lvl="0" marL="0" marR="0" rtl="0" algn="l">
                        <a:spcBef>
                          <a:spcPts val="0"/>
                        </a:spcBef>
                        <a:spcAft>
                          <a:spcPts val="0"/>
                        </a:spcAft>
                        <a:buNone/>
                      </a:pPr>
                      <a:r>
                        <a:rPr lang="en-US" sz="1400"/>
                        <a:t>Finance as based on off-line data;</a:t>
                      </a:r>
                      <a:r>
                        <a:rPr lang="en-US" sz="1400"/>
                        <a:t> books are closed and financial data is reviewed to determine business health and to drive management decisions.  In an IOT world, employees and assets report their condition real-time making finance much more of strategic function with automated reporting functions.</a:t>
                      </a:r>
                      <a:endParaRPr sz="1400"/>
                    </a:p>
                  </a:txBody>
                  <a:tcPr marT="45725" marB="45725" marR="91450" marL="91450"/>
                </a:tc>
              </a:tr>
              <a:tr h="743975">
                <a:tc>
                  <a:txBody>
                    <a:bodyPr/>
                    <a:lstStyle/>
                    <a:p>
                      <a:pPr indent="0" lvl="0" marL="0" marR="0" rtl="0" algn="l">
                        <a:spcBef>
                          <a:spcPts val="0"/>
                        </a:spcBef>
                        <a:spcAft>
                          <a:spcPts val="0"/>
                        </a:spcAft>
                        <a:buNone/>
                      </a:pPr>
                      <a:r>
                        <a:rPr lang="en-US" sz="1800"/>
                        <a:t>Accounting</a:t>
                      </a:r>
                      <a:endParaRPr sz="1800"/>
                    </a:p>
                  </a:txBody>
                  <a:tcPr marT="45725" marB="45725" marR="91450" marL="91450"/>
                </a:tc>
                <a:tc>
                  <a:txBody>
                    <a:bodyPr/>
                    <a:lstStyle/>
                    <a:p>
                      <a:pPr indent="0" lvl="0" marL="0" marR="0" rtl="0" algn="l">
                        <a:spcBef>
                          <a:spcPts val="0"/>
                        </a:spcBef>
                        <a:spcAft>
                          <a:spcPts val="0"/>
                        </a:spcAft>
                        <a:buNone/>
                      </a:pPr>
                      <a:r>
                        <a:rPr lang="en-US" sz="1400"/>
                        <a:t>IOT provides real time asset and</a:t>
                      </a:r>
                      <a:r>
                        <a:rPr lang="en-US" sz="1400"/>
                        <a:t> WIP tracking.  </a:t>
                      </a:r>
                      <a:endParaRPr sz="1400"/>
                    </a:p>
                    <a:p>
                      <a:pPr indent="0" lvl="0" marL="0" marR="0" rtl="0" algn="l">
                        <a:spcBef>
                          <a:spcPts val="0"/>
                        </a:spcBef>
                        <a:spcAft>
                          <a:spcPts val="0"/>
                        </a:spcAft>
                        <a:buNone/>
                      </a:pPr>
                      <a:r>
                        <a:t/>
                      </a:r>
                      <a:endParaRPr sz="1400"/>
                    </a:p>
                  </a:txBody>
                  <a:tcPr marT="45725" marB="45725" marR="91450" marL="91450"/>
                </a:tc>
              </a:tr>
              <a:tr h="743975">
                <a:tc>
                  <a:txBody>
                    <a:bodyPr/>
                    <a:lstStyle/>
                    <a:p>
                      <a:pPr indent="0" lvl="0" marL="0" marR="0" rtl="0" algn="l">
                        <a:spcBef>
                          <a:spcPts val="0"/>
                        </a:spcBef>
                        <a:spcAft>
                          <a:spcPts val="0"/>
                        </a:spcAft>
                        <a:buNone/>
                      </a:pPr>
                      <a:r>
                        <a:rPr lang="en-US" sz="1800"/>
                        <a:t>Management and Operations</a:t>
                      </a:r>
                      <a:endParaRPr sz="1800"/>
                    </a:p>
                  </a:txBody>
                  <a:tcPr marT="45725" marB="45725" marR="91450" marL="91450"/>
                </a:tc>
                <a:tc>
                  <a:txBody>
                    <a:bodyPr/>
                    <a:lstStyle/>
                    <a:p>
                      <a:pPr indent="0" lvl="0" marL="0" marR="0" rtl="0" algn="l">
                        <a:spcBef>
                          <a:spcPts val="0"/>
                        </a:spcBef>
                        <a:spcAft>
                          <a:spcPts val="0"/>
                        </a:spcAft>
                        <a:buNone/>
                      </a:pPr>
                      <a:r>
                        <a:rPr lang="en-US" sz="1400"/>
                        <a:t>Data</a:t>
                      </a:r>
                      <a:r>
                        <a:rPr lang="en-US" sz="1400"/>
                        <a:t> from IOT devices drives evolutionary changes to all employees.   Job functions may be redefined.  New training may be required.  New organizational and reporting structures may be necessary.</a:t>
                      </a:r>
                      <a:endParaRPr sz="1400"/>
                    </a:p>
                    <a:p>
                      <a:pPr indent="0" lvl="0" marL="0" marR="0" rtl="0" algn="l">
                        <a:spcBef>
                          <a:spcPts val="0"/>
                        </a:spcBef>
                        <a:spcAft>
                          <a:spcPts val="0"/>
                        </a:spcAft>
                        <a:buNone/>
                      </a:pPr>
                      <a:r>
                        <a:t/>
                      </a:r>
                      <a:endParaRPr sz="1400"/>
                    </a:p>
                  </a:txBody>
                  <a:tcPr marT="45725" marB="45725" marR="91450" marL="91450"/>
                </a:tc>
              </a:tr>
              <a:tr h="743975">
                <a:tc>
                  <a:txBody>
                    <a:bodyPr/>
                    <a:lstStyle/>
                    <a:p>
                      <a:pPr indent="0" lvl="0" marL="0" marR="0" rtl="0" algn="l">
                        <a:spcBef>
                          <a:spcPts val="0"/>
                        </a:spcBef>
                        <a:spcAft>
                          <a:spcPts val="0"/>
                        </a:spcAft>
                        <a:buNone/>
                      </a:pPr>
                      <a:r>
                        <a:rPr lang="en-US" sz="1800"/>
                        <a:t>Marketing</a:t>
                      </a:r>
                      <a:endParaRPr sz="1800"/>
                    </a:p>
                  </a:txBody>
                  <a:tcPr marT="45725" marB="45725" marR="91450" marL="91450"/>
                </a:tc>
                <a:tc>
                  <a:txBody>
                    <a:bodyPr/>
                    <a:lstStyle/>
                    <a:p>
                      <a:pPr indent="0" lvl="0" marL="0" marR="0" rtl="0" algn="l">
                        <a:spcBef>
                          <a:spcPts val="0"/>
                        </a:spcBef>
                        <a:spcAft>
                          <a:spcPts val="0"/>
                        </a:spcAft>
                        <a:buNone/>
                      </a:pPr>
                      <a:r>
                        <a:rPr lang="en-US" sz="1400"/>
                        <a:t>Marketing has shifted to digital content</a:t>
                      </a:r>
                      <a:r>
                        <a:rPr lang="en-US" sz="1400"/>
                        <a:t> and digital metrics but these efforts are very general in nature with measures of clicks and location at best.  With IOT, there is much more data and much more granularity that allows improvements to targeting and even the display of digital content becoming more personal.</a:t>
                      </a:r>
                      <a:endParaRPr sz="1400"/>
                    </a:p>
                  </a:txBody>
                  <a:tcPr marT="45725" marB="45725" marR="91450" marL="91450"/>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15"/>
          <p:cNvSpPr txBox="1"/>
          <p:nvPr/>
        </p:nvSpPr>
        <p:spPr>
          <a:xfrm>
            <a:off x="389195" y="953352"/>
            <a:ext cx="11231356" cy="569386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Developed by the </a:t>
            </a:r>
            <a:r>
              <a:rPr b="1" lang="en-US" sz="1600">
                <a:solidFill>
                  <a:schemeClr val="dk1"/>
                </a:solidFill>
                <a:latin typeface="Calibri"/>
                <a:ea typeface="Calibri"/>
                <a:cs typeface="Calibri"/>
                <a:sym typeface="Calibri"/>
              </a:rPr>
              <a:t>University of Southern California </a:t>
            </a:r>
            <a:endParaRPr/>
          </a:p>
          <a:p>
            <a:pPr indent="0" lvl="1" marL="457200" marR="0" rtl="0" algn="l">
              <a:spcBef>
                <a:spcPts val="0"/>
              </a:spcBef>
              <a:spcAft>
                <a:spcPts val="0"/>
              </a:spcAft>
              <a:buNone/>
            </a:pPr>
            <a:r>
              <a:rPr b="1" i="0" lang="en-US" sz="1600" u="none" cap="none" strike="noStrike">
                <a:solidFill>
                  <a:schemeClr val="dk1"/>
                </a:solidFill>
                <a:latin typeface="Calibri"/>
                <a:ea typeface="Calibri"/>
                <a:cs typeface="Calibri"/>
                <a:sym typeface="Calibri"/>
              </a:rPr>
              <a:t>Marshall School of Business </a:t>
            </a:r>
            <a:r>
              <a:rPr b="0" i="0" lang="en-US" sz="1600" u="none" cap="none" strike="noStrike">
                <a:solidFill>
                  <a:schemeClr val="dk1"/>
                </a:solidFill>
                <a:latin typeface="Calibri"/>
                <a:ea typeface="Calibri"/>
                <a:cs typeface="Calibri"/>
                <a:sym typeface="Calibri"/>
              </a:rPr>
              <a:t>(sustainable business practices) </a:t>
            </a:r>
            <a:endParaRPr/>
          </a:p>
          <a:p>
            <a:pPr indent="0" lvl="1" marL="457200" marR="0" rtl="0" algn="l">
              <a:spcBef>
                <a:spcPts val="0"/>
              </a:spcBef>
              <a:spcAft>
                <a:spcPts val="0"/>
              </a:spcAft>
              <a:buNone/>
            </a:pPr>
            <a:r>
              <a:rPr b="1" i="0" lang="en-US" sz="1600" u="none" cap="none" strike="noStrike">
                <a:solidFill>
                  <a:schemeClr val="dk1"/>
                </a:solidFill>
                <a:latin typeface="Calibri"/>
                <a:ea typeface="Calibri"/>
                <a:cs typeface="Calibri"/>
                <a:sym typeface="Calibri"/>
              </a:rPr>
              <a:t>Viterbi School of Engineering </a:t>
            </a:r>
            <a:r>
              <a:rPr b="0" i="0" lang="en-US" sz="1600" u="none" cap="none" strike="noStrike">
                <a:solidFill>
                  <a:schemeClr val="dk1"/>
                </a:solidFill>
                <a:latin typeface="Calibri"/>
                <a:ea typeface="Calibri"/>
                <a:cs typeface="Calibri"/>
                <a:sym typeface="Calibri"/>
              </a:rPr>
              <a:t>(realization experience);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and the support of the </a:t>
            </a:r>
            <a:r>
              <a:rPr b="1" lang="en-US" sz="1600">
                <a:solidFill>
                  <a:schemeClr val="dk1"/>
                </a:solidFill>
                <a:latin typeface="Calibri"/>
                <a:ea typeface="Calibri"/>
                <a:cs typeface="Calibri"/>
                <a:sym typeface="Calibri"/>
              </a:rPr>
              <a:t>City of Los Angeles</a:t>
            </a:r>
            <a:r>
              <a:rPr lang="en-US" sz="1600">
                <a:solidFill>
                  <a:schemeClr val="dk1"/>
                </a:solidFill>
                <a:latin typeface="Calibri"/>
                <a:ea typeface="Calibri"/>
                <a:cs typeface="Calibri"/>
                <a:sym typeface="Calibri"/>
              </a:rPr>
              <a:t>’ </a:t>
            </a:r>
            <a:endParaRPr/>
          </a:p>
          <a:p>
            <a:pPr indent="0" lvl="1" marL="457200" marR="0" rtl="0" algn="l">
              <a:spcBef>
                <a:spcPts val="0"/>
              </a:spcBef>
              <a:spcAft>
                <a:spcPts val="0"/>
              </a:spcAft>
              <a:buNone/>
            </a:pPr>
            <a:r>
              <a:rPr b="0" i="0" lang="en-US" sz="1600" u="none" cap="none" strike="noStrike">
                <a:solidFill>
                  <a:schemeClr val="dk1"/>
                </a:solidFill>
                <a:latin typeface="Calibri"/>
                <a:ea typeface="Calibri"/>
                <a:cs typeface="Calibri"/>
                <a:sym typeface="Calibri"/>
              </a:rPr>
              <a:t>Chief Information Officer and Chief Data Officer</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Our intended impact is: </a:t>
            </a:r>
            <a:endParaRPr/>
          </a:p>
          <a:p>
            <a:pPr indent="-285743" lvl="0" marL="285743"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IOT device data supports </a:t>
            </a:r>
            <a:r>
              <a:rPr lang="en-US" sz="1600" u="sng">
                <a:solidFill>
                  <a:schemeClr val="dk1"/>
                </a:solidFill>
                <a:latin typeface="Calibri"/>
                <a:ea typeface="Calibri"/>
                <a:cs typeface="Calibri"/>
                <a:sym typeface="Calibri"/>
              </a:rPr>
              <a:t>a understanding of customer behaviors that drive product/service development</a:t>
            </a:r>
            <a:r>
              <a:rPr lang="en-US" sz="1600">
                <a:solidFill>
                  <a:schemeClr val="dk1"/>
                </a:solidFill>
                <a:latin typeface="Calibri"/>
                <a:ea typeface="Calibri"/>
                <a:cs typeface="Calibri"/>
                <a:sym typeface="Calibri"/>
              </a:rPr>
              <a:t>.</a:t>
            </a:r>
            <a:endParaRPr/>
          </a:p>
          <a:p>
            <a:pPr indent="-184143" lvl="0" marL="285743" marR="0" rtl="0" algn="l">
              <a:spcBef>
                <a:spcPts val="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285743" lvl="0" marL="285743"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IOT data are a prerequisite for </a:t>
            </a:r>
            <a:r>
              <a:rPr lang="en-US" sz="1600" u="sng">
                <a:solidFill>
                  <a:schemeClr val="dk1"/>
                </a:solidFill>
                <a:latin typeface="Calibri"/>
                <a:ea typeface="Calibri"/>
                <a:cs typeface="Calibri"/>
                <a:sym typeface="Calibri"/>
              </a:rPr>
              <a:t>advanced analytics </a:t>
            </a:r>
            <a:r>
              <a:rPr lang="en-US" sz="1600">
                <a:solidFill>
                  <a:schemeClr val="dk1"/>
                </a:solidFill>
                <a:latin typeface="Calibri"/>
                <a:ea typeface="Calibri"/>
                <a:cs typeface="Calibri"/>
                <a:sym typeface="Calibri"/>
              </a:rPr>
              <a:t>programs that drive better management decisions.</a:t>
            </a:r>
            <a:endParaRPr/>
          </a:p>
          <a:p>
            <a:pPr indent="-184143" lvl="0" marL="285743" marR="0" rtl="0" algn="l">
              <a:spcBef>
                <a:spcPts val="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285743" lvl="0" marL="285743"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An IOT marketplace creates a point of demarcation serves to delimit </a:t>
            </a:r>
            <a:r>
              <a:rPr lang="en-US" sz="1600" u="sng">
                <a:solidFill>
                  <a:schemeClr val="dk1"/>
                </a:solidFill>
                <a:latin typeface="Calibri"/>
                <a:ea typeface="Calibri"/>
                <a:cs typeface="Calibri"/>
                <a:sym typeface="Calibri"/>
              </a:rPr>
              <a:t>data ownership</a:t>
            </a:r>
            <a:r>
              <a:rPr lang="en-US" sz="1600">
                <a:solidFill>
                  <a:schemeClr val="dk1"/>
                </a:solidFill>
                <a:latin typeface="Calibri"/>
                <a:ea typeface="Calibri"/>
                <a:cs typeface="Calibri"/>
                <a:sym typeface="Calibri"/>
              </a:rPr>
              <a:t>.</a:t>
            </a:r>
            <a:endParaRPr/>
          </a:p>
          <a:p>
            <a:pPr indent="-184143" lvl="0" marL="285743" marR="0" rtl="0" algn="l">
              <a:spcBef>
                <a:spcPts val="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285743" lvl="0" marL="285743"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An IOT controller manages security close to the device without forcing complex device requirements.</a:t>
            </a:r>
            <a:endParaRPr/>
          </a:p>
          <a:p>
            <a:pPr indent="-184143" lvl="0" marL="285743" marR="0" rtl="0" algn="l">
              <a:spcBef>
                <a:spcPts val="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285743" lvl="0" marL="285743"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A shared, IOT data river </a:t>
            </a:r>
            <a:r>
              <a:rPr lang="en-US" sz="1600" u="sng">
                <a:solidFill>
                  <a:schemeClr val="dk1"/>
                </a:solidFill>
                <a:latin typeface="Calibri"/>
                <a:ea typeface="Calibri"/>
                <a:cs typeface="Calibri"/>
                <a:sym typeface="Calibri"/>
              </a:rPr>
              <a:t>transforms the Internet from a connectivity tool to a context awareness tool</a:t>
            </a:r>
            <a:endParaRPr/>
          </a:p>
        </p:txBody>
      </p:sp>
      <p:sp>
        <p:nvSpPr>
          <p:cNvPr id="262" name="Google Shape;262;p15"/>
          <p:cNvSpPr txBox="1"/>
          <p:nvPr>
            <p:ph idx="4294967295" type="title"/>
          </p:nvPr>
        </p:nvSpPr>
        <p:spPr>
          <a:xfrm>
            <a:off x="389195" y="242668"/>
            <a:ext cx="8520113" cy="5730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BB0000"/>
              </a:buClr>
              <a:buSzPts val="2400"/>
              <a:buFont typeface="Calibri"/>
              <a:buNone/>
            </a:pPr>
            <a:r>
              <a:rPr b="1" lang="en-US" sz="2400">
                <a:solidFill>
                  <a:srgbClr val="BB0000"/>
                </a:solidFill>
                <a:latin typeface="Calibri"/>
                <a:ea typeface="Calibri"/>
                <a:cs typeface="Calibri"/>
                <a:sym typeface="Calibri"/>
              </a:rPr>
              <a:t>About I3 - Intelligent IOT Integrator (I3) </a:t>
            </a:r>
            <a:endParaRPr/>
          </a:p>
        </p:txBody>
      </p:sp>
      <p:sp>
        <p:nvSpPr>
          <p:cNvPr id="263" name="Google Shape;263;p15"/>
          <p:cNvSpPr txBox="1"/>
          <p:nvPr>
            <p:ph idx="12" type="sldNum"/>
          </p:nvPr>
        </p:nvSpPr>
        <p:spPr>
          <a:xfrm>
            <a:off x="11320335" y="6241344"/>
            <a:ext cx="731599" cy="52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300"/>
              <a:buFont typeface="Arial"/>
              <a:buNone/>
            </a:pPr>
            <a:fld id="{00000000-1234-1234-1234-123412341234}" type="slidenum">
              <a:rPr lang="en-US"/>
              <a:t>‹#›</a:t>
            </a:fld>
            <a:endParaRPr/>
          </a:p>
        </p:txBody>
      </p:sp>
      <p:sp>
        <p:nvSpPr>
          <p:cNvPr id="264" name="Google Shape;264;p15"/>
          <p:cNvSpPr/>
          <p:nvPr/>
        </p:nvSpPr>
        <p:spPr>
          <a:xfrm>
            <a:off x="465721" y="2510862"/>
            <a:ext cx="9176220" cy="1423171"/>
          </a:xfrm>
          <a:prstGeom prst="rect">
            <a:avLst/>
          </a:prstGeom>
          <a:solidFill>
            <a:srgbClr val="FFEB9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400">
                <a:solidFill>
                  <a:srgbClr val="C00000"/>
                </a:solidFill>
                <a:latin typeface="Arial"/>
                <a:ea typeface="Arial"/>
                <a:cs typeface="Arial"/>
                <a:sym typeface="Arial"/>
              </a:rPr>
              <a:t>The I3 system is a new, public/private, open-source, community driven development effort.</a:t>
            </a:r>
            <a:endParaRPr/>
          </a:p>
          <a:p>
            <a:pPr indent="0" lvl="0" marL="0" marR="0" rtl="0" algn="l">
              <a:spcBef>
                <a:spcPts val="0"/>
              </a:spcBef>
              <a:spcAft>
                <a:spcPts val="0"/>
              </a:spcAft>
              <a:buNone/>
            </a:pPr>
            <a:r>
              <a:t/>
            </a:r>
            <a:endParaRPr b="1" sz="1400">
              <a:solidFill>
                <a:srgbClr val="C00000"/>
              </a:solidFill>
              <a:latin typeface="Arial"/>
              <a:ea typeface="Arial"/>
              <a:cs typeface="Arial"/>
              <a:sym typeface="Arial"/>
            </a:endParaRPr>
          </a:p>
          <a:p>
            <a:pPr indent="0" lvl="0" marL="0" marR="0" rtl="0" algn="l">
              <a:spcBef>
                <a:spcPts val="0"/>
              </a:spcBef>
              <a:spcAft>
                <a:spcPts val="0"/>
              </a:spcAft>
              <a:buNone/>
            </a:pPr>
            <a:r>
              <a:rPr b="1" lang="en-US" sz="1400">
                <a:solidFill>
                  <a:srgbClr val="C00000"/>
                </a:solidFill>
                <a:latin typeface="Arial"/>
                <a:ea typeface="Arial"/>
                <a:cs typeface="Arial"/>
                <a:sym typeface="Arial"/>
              </a:rPr>
              <a:t>Universities, companies, and individuals are contributing to its realization. </a:t>
            </a:r>
            <a:endParaRPr/>
          </a:p>
          <a:p>
            <a:pPr indent="0" lvl="0" marL="0" marR="0" rtl="0" algn="l">
              <a:spcBef>
                <a:spcPts val="0"/>
              </a:spcBef>
              <a:spcAft>
                <a:spcPts val="0"/>
              </a:spcAft>
              <a:buNone/>
            </a:pPr>
            <a:r>
              <a:t/>
            </a:r>
            <a:endParaRPr b="1" sz="1400">
              <a:solidFill>
                <a:srgbClr val="C00000"/>
              </a:solidFill>
              <a:latin typeface="Arial"/>
              <a:ea typeface="Arial"/>
              <a:cs typeface="Arial"/>
              <a:sym typeface="Arial"/>
            </a:endParaRPr>
          </a:p>
          <a:p>
            <a:pPr indent="0" lvl="0" marL="0" marR="0" rtl="0" algn="l">
              <a:spcBef>
                <a:spcPts val="0"/>
              </a:spcBef>
              <a:spcAft>
                <a:spcPts val="0"/>
              </a:spcAft>
              <a:buNone/>
            </a:pPr>
            <a:r>
              <a:rPr b="1" lang="en-US" sz="1400">
                <a:solidFill>
                  <a:srgbClr val="C00000"/>
                </a:solidFill>
                <a:latin typeface="Arial"/>
                <a:ea typeface="Arial"/>
                <a:cs typeface="Arial"/>
                <a:sym typeface="Arial"/>
              </a:rPr>
              <a:t>I3 creates an IOT data marketplace that connects independently owned devices with data to applications</a:t>
            </a:r>
            <a:r>
              <a:rPr b="1" lang="en-US" sz="1800">
                <a:solidFill>
                  <a:srgbClr val="C00000"/>
                </a:solidFill>
                <a:latin typeface="Arial"/>
                <a:ea typeface="Arial"/>
                <a:cs typeface="Arial"/>
                <a:sym typeface="Arial"/>
              </a:rPr>
              <a:t>. </a:t>
            </a:r>
            <a:endParaRPr/>
          </a:p>
        </p:txBody>
      </p:sp>
      <p:cxnSp>
        <p:nvCxnSpPr>
          <p:cNvPr id="265" name="Google Shape;265;p15"/>
          <p:cNvCxnSpPr/>
          <p:nvPr/>
        </p:nvCxnSpPr>
        <p:spPr>
          <a:xfrm>
            <a:off x="0" y="871946"/>
            <a:ext cx="6337426" cy="0"/>
          </a:xfrm>
          <a:prstGeom prst="straightConnector1">
            <a:avLst/>
          </a:prstGeom>
          <a:noFill/>
          <a:ln cap="flat" cmpd="sng" w="9525">
            <a:solidFill>
              <a:srgbClr val="98161A"/>
            </a:solidFill>
            <a:prstDash val="solid"/>
            <a:round/>
            <a:headEnd len="sm" w="sm" type="none"/>
            <a:tailEnd len="sm" w="sm" type="none"/>
          </a:ln>
        </p:spPr>
      </p:cxnSp>
      <p:pic>
        <p:nvPicPr>
          <p:cNvPr descr="Image result for usc campus dtla" id="266" name="Google Shape;266;p15"/>
          <p:cNvPicPr preferRelativeResize="0"/>
          <p:nvPr/>
        </p:nvPicPr>
        <p:blipFill rotWithShape="1">
          <a:blip r:embed="rId3">
            <a:alphaModFix/>
          </a:blip>
          <a:srcRect b="0" l="0" r="0" t="0"/>
          <a:stretch/>
        </p:blipFill>
        <p:spPr>
          <a:xfrm>
            <a:off x="6755656" y="380265"/>
            <a:ext cx="5296278" cy="1993000"/>
          </a:xfrm>
          <a:prstGeom prst="rect">
            <a:avLst/>
          </a:prstGeom>
          <a:noFill/>
          <a:ln>
            <a:noFill/>
          </a:ln>
        </p:spPr>
      </p:pic>
      <p:sp>
        <p:nvSpPr>
          <p:cNvPr id="267" name="Google Shape;267;p15"/>
          <p:cNvSpPr txBox="1"/>
          <p:nvPr/>
        </p:nvSpPr>
        <p:spPr>
          <a:xfrm>
            <a:off x="7975443" y="6341556"/>
            <a:ext cx="3860800" cy="36512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200">
                <a:solidFill>
                  <a:srgbClr val="7F7F7F"/>
                </a:solidFill>
                <a:latin typeface="Calibri"/>
                <a:ea typeface="Calibri"/>
                <a:cs typeface="Calibri"/>
                <a:sym typeface="Calibri"/>
              </a:rPr>
              <a:t>I3.usc.edu    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16"/>
          <p:cNvSpPr/>
          <p:nvPr/>
        </p:nvSpPr>
        <p:spPr>
          <a:xfrm>
            <a:off x="3514431" y="4516573"/>
            <a:ext cx="3432993" cy="830998"/>
          </a:xfrm>
          <a:prstGeom prst="rect">
            <a:avLst/>
          </a:prstGeom>
          <a:solidFill>
            <a:srgbClr val="BF99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Arial"/>
              <a:ea typeface="Arial"/>
              <a:cs typeface="Arial"/>
              <a:sym typeface="Arial"/>
            </a:endParaRPr>
          </a:p>
        </p:txBody>
      </p:sp>
      <p:sp>
        <p:nvSpPr>
          <p:cNvPr id="276" name="Google Shape;276;p16"/>
          <p:cNvSpPr/>
          <p:nvPr/>
        </p:nvSpPr>
        <p:spPr>
          <a:xfrm>
            <a:off x="3589912" y="2505249"/>
            <a:ext cx="3282032" cy="646331"/>
          </a:xfrm>
          <a:prstGeom prst="rect">
            <a:avLst/>
          </a:prstGeom>
          <a:solidFill>
            <a:srgbClr val="FEE9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277" name="Google Shape;277;p16"/>
          <p:cNvSpPr/>
          <p:nvPr/>
        </p:nvSpPr>
        <p:spPr>
          <a:xfrm>
            <a:off x="3542310" y="3547320"/>
            <a:ext cx="3329634" cy="620318"/>
          </a:xfrm>
          <a:prstGeom prst="rect">
            <a:avLst/>
          </a:prstGeom>
          <a:solidFill>
            <a:srgbClr val="FFE0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Arial"/>
              <a:ea typeface="Arial"/>
              <a:cs typeface="Arial"/>
              <a:sym typeface="Arial"/>
            </a:endParaRPr>
          </a:p>
        </p:txBody>
      </p:sp>
      <p:grpSp>
        <p:nvGrpSpPr>
          <p:cNvPr id="278" name="Google Shape;278;p16"/>
          <p:cNvGrpSpPr/>
          <p:nvPr/>
        </p:nvGrpSpPr>
        <p:grpSpPr>
          <a:xfrm>
            <a:off x="3149299" y="3812908"/>
            <a:ext cx="342900" cy="342900"/>
            <a:chOff x="4324350" y="4191000"/>
            <a:chExt cx="285750" cy="285750"/>
          </a:xfrm>
        </p:grpSpPr>
        <p:sp>
          <p:nvSpPr>
            <p:cNvPr id="279" name="Google Shape;279;p16"/>
            <p:cNvSpPr/>
            <p:nvPr/>
          </p:nvSpPr>
          <p:spPr>
            <a:xfrm>
              <a:off x="4381500" y="4311650"/>
              <a:ext cx="109538" cy="103188"/>
            </a:xfrm>
            <a:custGeom>
              <a:rect b="b" l="l" r="r" t="t"/>
              <a:pathLst>
                <a:path extrusionOk="0" h="329" w="344">
                  <a:moveTo>
                    <a:pt x="0" y="0"/>
                  </a:moveTo>
                  <a:lnTo>
                    <a:pt x="0" y="30"/>
                  </a:lnTo>
                  <a:lnTo>
                    <a:pt x="16" y="30"/>
                  </a:lnTo>
                  <a:lnTo>
                    <a:pt x="32" y="31"/>
                  </a:lnTo>
                  <a:lnTo>
                    <a:pt x="48" y="33"/>
                  </a:lnTo>
                  <a:lnTo>
                    <a:pt x="63" y="35"/>
                  </a:lnTo>
                  <a:lnTo>
                    <a:pt x="79" y="38"/>
                  </a:lnTo>
                  <a:lnTo>
                    <a:pt x="94" y="42"/>
                  </a:lnTo>
                  <a:lnTo>
                    <a:pt x="108" y="48"/>
                  </a:lnTo>
                  <a:lnTo>
                    <a:pt x="123" y="53"/>
                  </a:lnTo>
                  <a:lnTo>
                    <a:pt x="137" y="58"/>
                  </a:lnTo>
                  <a:lnTo>
                    <a:pt x="150" y="65"/>
                  </a:lnTo>
                  <a:lnTo>
                    <a:pt x="163" y="72"/>
                  </a:lnTo>
                  <a:lnTo>
                    <a:pt x="176" y="81"/>
                  </a:lnTo>
                  <a:lnTo>
                    <a:pt x="188" y="88"/>
                  </a:lnTo>
                  <a:lnTo>
                    <a:pt x="200" y="98"/>
                  </a:lnTo>
                  <a:lnTo>
                    <a:pt x="212" y="107"/>
                  </a:lnTo>
                  <a:lnTo>
                    <a:pt x="222" y="117"/>
                  </a:lnTo>
                  <a:lnTo>
                    <a:pt x="233" y="127"/>
                  </a:lnTo>
                  <a:lnTo>
                    <a:pt x="243" y="139"/>
                  </a:lnTo>
                  <a:lnTo>
                    <a:pt x="252" y="149"/>
                  </a:lnTo>
                  <a:lnTo>
                    <a:pt x="261" y="161"/>
                  </a:lnTo>
                  <a:lnTo>
                    <a:pt x="269" y="174"/>
                  </a:lnTo>
                  <a:lnTo>
                    <a:pt x="277" y="186"/>
                  </a:lnTo>
                  <a:lnTo>
                    <a:pt x="283" y="199"/>
                  </a:lnTo>
                  <a:lnTo>
                    <a:pt x="290" y="212"/>
                  </a:lnTo>
                  <a:lnTo>
                    <a:pt x="296" y="226"/>
                  </a:lnTo>
                  <a:lnTo>
                    <a:pt x="300" y="240"/>
                  </a:lnTo>
                  <a:lnTo>
                    <a:pt x="305" y="254"/>
                  </a:lnTo>
                  <a:lnTo>
                    <a:pt x="308" y="268"/>
                  </a:lnTo>
                  <a:lnTo>
                    <a:pt x="311" y="283"/>
                  </a:lnTo>
                  <a:lnTo>
                    <a:pt x="313" y="298"/>
                  </a:lnTo>
                  <a:lnTo>
                    <a:pt x="314" y="313"/>
                  </a:lnTo>
                  <a:lnTo>
                    <a:pt x="314" y="329"/>
                  </a:lnTo>
                  <a:lnTo>
                    <a:pt x="344" y="329"/>
                  </a:lnTo>
                  <a:lnTo>
                    <a:pt x="344" y="312"/>
                  </a:lnTo>
                  <a:lnTo>
                    <a:pt x="343" y="295"/>
                  </a:lnTo>
                  <a:lnTo>
                    <a:pt x="341" y="279"/>
                  </a:lnTo>
                  <a:lnTo>
                    <a:pt x="338" y="263"/>
                  </a:lnTo>
                  <a:lnTo>
                    <a:pt x="334" y="247"/>
                  </a:lnTo>
                  <a:lnTo>
                    <a:pt x="329" y="231"/>
                  </a:lnTo>
                  <a:lnTo>
                    <a:pt x="324" y="216"/>
                  </a:lnTo>
                  <a:lnTo>
                    <a:pt x="318" y="201"/>
                  </a:lnTo>
                  <a:lnTo>
                    <a:pt x="311" y="186"/>
                  </a:lnTo>
                  <a:lnTo>
                    <a:pt x="304" y="172"/>
                  </a:lnTo>
                  <a:lnTo>
                    <a:pt x="295" y="158"/>
                  </a:lnTo>
                  <a:lnTo>
                    <a:pt x="285" y="145"/>
                  </a:lnTo>
                  <a:lnTo>
                    <a:pt x="276" y="132"/>
                  </a:lnTo>
                  <a:lnTo>
                    <a:pt x="266" y="119"/>
                  </a:lnTo>
                  <a:lnTo>
                    <a:pt x="255" y="108"/>
                  </a:lnTo>
                  <a:lnTo>
                    <a:pt x="244" y="96"/>
                  </a:lnTo>
                  <a:lnTo>
                    <a:pt x="232" y="85"/>
                  </a:lnTo>
                  <a:lnTo>
                    <a:pt x="219" y="75"/>
                  </a:lnTo>
                  <a:lnTo>
                    <a:pt x="206" y="65"/>
                  </a:lnTo>
                  <a:lnTo>
                    <a:pt x="192" y="55"/>
                  </a:lnTo>
                  <a:lnTo>
                    <a:pt x="178" y="47"/>
                  </a:lnTo>
                  <a:lnTo>
                    <a:pt x="165" y="39"/>
                  </a:lnTo>
                  <a:lnTo>
                    <a:pt x="150" y="32"/>
                  </a:lnTo>
                  <a:lnTo>
                    <a:pt x="135" y="25"/>
                  </a:lnTo>
                  <a:lnTo>
                    <a:pt x="119" y="19"/>
                  </a:lnTo>
                  <a:lnTo>
                    <a:pt x="103" y="14"/>
                  </a:lnTo>
                  <a:lnTo>
                    <a:pt x="86" y="9"/>
                  </a:lnTo>
                  <a:lnTo>
                    <a:pt x="69" y="6"/>
                  </a:lnTo>
                  <a:lnTo>
                    <a:pt x="52" y="3"/>
                  </a:lnTo>
                  <a:lnTo>
                    <a:pt x="35" y="1"/>
                  </a:lnTo>
                  <a:lnTo>
                    <a:pt x="18" y="0"/>
                  </a:lnTo>
                  <a:lnTo>
                    <a:pt x="0"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000000"/>
                </a:solidFill>
                <a:latin typeface="Arial"/>
                <a:ea typeface="Arial"/>
                <a:cs typeface="Arial"/>
                <a:sym typeface="Arial"/>
              </a:endParaRPr>
            </a:p>
          </p:txBody>
        </p:sp>
        <p:sp>
          <p:nvSpPr>
            <p:cNvPr id="280" name="Google Shape;280;p16"/>
            <p:cNvSpPr/>
            <p:nvPr/>
          </p:nvSpPr>
          <p:spPr>
            <a:xfrm>
              <a:off x="4381500" y="4252913"/>
              <a:ext cx="166688" cy="161925"/>
            </a:xfrm>
            <a:custGeom>
              <a:rect b="b" l="l" r="r" t="t"/>
              <a:pathLst>
                <a:path extrusionOk="0" h="510" w="525">
                  <a:moveTo>
                    <a:pt x="0" y="0"/>
                  </a:moveTo>
                  <a:lnTo>
                    <a:pt x="0" y="31"/>
                  </a:lnTo>
                  <a:lnTo>
                    <a:pt x="25" y="31"/>
                  </a:lnTo>
                  <a:lnTo>
                    <a:pt x="51" y="33"/>
                  </a:lnTo>
                  <a:lnTo>
                    <a:pt x="77" y="36"/>
                  </a:lnTo>
                  <a:lnTo>
                    <a:pt x="101" y="39"/>
                  </a:lnTo>
                  <a:lnTo>
                    <a:pt x="125" y="45"/>
                  </a:lnTo>
                  <a:lnTo>
                    <a:pt x="148" y="51"/>
                  </a:lnTo>
                  <a:lnTo>
                    <a:pt x="172" y="59"/>
                  </a:lnTo>
                  <a:lnTo>
                    <a:pt x="194" y="67"/>
                  </a:lnTo>
                  <a:lnTo>
                    <a:pt x="216" y="77"/>
                  </a:lnTo>
                  <a:lnTo>
                    <a:pt x="237" y="88"/>
                  </a:lnTo>
                  <a:lnTo>
                    <a:pt x="259" y="99"/>
                  </a:lnTo>
                  <a:lnTo>
                    <a:pt x="278" y="111"/>
                  </a:lnTo>
                  <a:lnTo>
                    <a:pt x="298" y="124"/>
                  </a:lnTo>
                  <a:lnTo>
                    <a:pt x="316" y="139"/>
                  </a:lnTo>
                  <a:lnTo>
                    <a:pt x="335" y="154"/>
                  </a:lnTo>
                  <a:lnTo>
                    <a:pt x="352" y="169"/>
                  </a:lnTo>
                  <a:lnTo>
                    <a:pt x="368" y="186"/>
                  </a:lnTo>
                  <a:lnTo>
                    <a:pt x="383" y="203"/>
                  </a:lnTo>
                  <a:lnTo>
                    <a:pt x="398" y="221"/>
                  </a:lnTo>
                  <a:lnTo>
                    <a:pt x="412" y="239"/>
                  </a:lnTo>
                  <a:lnTo>
                    <a:pt x="424" y="260"/>
                  </a:lnTo>
                  <a:lnTo>
                    <a:pt x="436" y="279"/>
                  </a:lnTo>
                  <a:lnTo>
                    <a:pt x="447" y="300"/>
                  </a:lnTo>
                  <a:lnTo>
                    <a:pt x="457" y="322"/>
                  </a:lnTo>
                  <a:lnTo>
                    <a:pt x="465" y="343"/>
                  </a:lnTo>
                  <a:lnTo>
                    <a:pt x="473" y="366"/>
                  </a:lnTo>
                  <a:lnTo>
                    <a:pt x="479" y="388"/>
                  </a:lnTo>
                  <a:lnTo>
                    <a:pt x="484" y="412"/>
                  </a:lnTo>
                  <a:lnTo>
                    <a:pt x="489" y="436"/>
                  </a:lnTo>
                  <a:lnTo>
                    <a:pt x="492" y="460"/>
                  </a:lnTo>
                  <a:lnTo>
                    <a:pt x="494" y="484"/>
                  </a:lnTo>
                  <a:lnTo>
                    <a:pt x="495" y="510"/>
                  </a:lnTo>
                  <a:lnTo>
                    <a:pt x="525" y="510"/>
                  </a:lnTo>
                  <a:lnTo>
                    <a:pt x="524" y="483"/>
                  </a:lnTo>
                  <a:lnTo>
                    <a:pt x="522" y="457"/>
                  </a:lnTo>
                  <a:lnTo>
                    <a:pt x="519" y="431"/>
                  </a:lnTo>
                  <a:lnTo>
                    <a:pt x="514" y="406"/>
                  </a:lnTo>
                  <a:lnTo>
                    <a:pt x="508" y="381"/>
                  </a:lnTo>
                  <a:lnTo>
                    <a:pt x="501" y="357"/>
                  </a:lnTo>
                  <a:lnTo>
                    <a:pt x="493" y="333"/>
                  </a:lnTo>
                  <a:lnTo>
                    <a:pt x="484" y="310"/>
                  </a:lnTo>
                  <a:lnTo>
                    <a:pt x="474" y="288"/>
                  </a:lnTo>
                  <a:lnTo>
                    <a:pt x="462" y="265"/>
                  </a:lnTo>
                  <a:lnTo>
                    <a:pt x="450" y="244"/>
                  </a:lnTo>
                  <a:lnTo>
                    <a:pt x="436" y="223"/>
                  </a:lnTo>
                  <a:lnTo>
                    <a:pt x="421" y="203"/>
                  </a:lnTo>
                  <a:lnTo>
                    <a:pt x="406" y="184"/>
                  </a:lnTo>
                  <a:lnTo>
                    <a:pt x="390" y="166"/>
                  </a:lnTo>
                  <a:lnTo>
                    <a:pt x="373" y="147"/>
                  </a:lnTo>
                  <a:lnTo>
                    <a:pt x="355" y="131"/>
                  </a:lnTo>
                  <a:lnTo>
                    <a:pt x="336" y="115"/>
                  </a:lnTo>
                  <a:lnTo>
                    <a:pt x="315" y="100"/>
                  </a:lnTo>
                  <a:lnTo>
                    <a:pt x="295" y="86"/>
                  </a:lnTo>
                  <a:lnTo>
                    <a:pt x="274" y="73"/>
                  </a:lnTo>
                  <a:lnTo>
                    <a:pt x="252" y="61"/>
                  </a:lnTo>
                  <a:lnTo>
                    <a:pt x="230" y="50"/>
                  </a:lnTo>
                  <a:lnTo>
                    <a:pt x="206" y="39"/>
                  </a:lnTo>
                  <a:lnTo>
                    <a:pt x="183" y="31"/>
                  </a:lnTo>
                  <a:lnTo>
                    <a:pt x="158" y="23"/>
                  </a:lnTo>
                  <a:lnTo>
                    <a:pt x="132" y="16"/>
                  </a:lnTo>
                  <a:lnTo>
                    <a:pt x="107" y="11"/>
                  </a:lnTo>
                  <a:lnTo>
                    <a:pt x="81" y="6"/>
                  </a:lnTo>
                  <a:lnTo>
                    <a:pt x="54" y="3"/>
                  </a:lnTo>
                  <a:lnTo>
                    <a:pt x="28" y="1"/>
                  </a:lnTo>
                  <a:lnTo>
                    <a:pt x="0"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000000"/>
                </a:solidFill>
                <a:latin typeface="Arial"/>
                <a:ea typeface="Arial"/>
                <a:cs typeface="Arial"/>
                <a:sym typeface="Arial"/>
              </a:endParaRPr>
            </a:p>
          </p:txBody>
        </p:sp>
        <p:sp>
          <p:nvSpPr>
            <p:cNvPr id="281" name="Google Shape;281;p16"/>
            <p:cNvSpPr/>
            <p:nvPr/>
          </p:nvSpPr>
          <p:spPr>
            <a:xfrm>
              <a:off x="4381500" y="4367213"/>
              <a:ext cx="47625" cy="47625"/>
            </a:xfrm>
            <a:custGeom>
              <a:rect b="b" l="l" r="r" t="t"/>
              <a:pathLst>
                <a:path extrusionOk="0" h="150" w="150">
                  <a:moveTo>
                    <a:pt x="75" y="120"/>
                  </a:moveTo>
                  <a:lnTo>
                    <a:pt x="66" y="119"/>
                  </a:lnTo>
                  <a:lnTo>
                    <a:pt x="58" y="116"/>
                  </a:lnTo>
                  <a:lnTo>
                    <a:pt x="50" y="113"/>
                  </a:lnTo>
                  <a:lnTo>
                    <a:pt x="44" y="106"/>
                  </a:lnTo>
                  <a:lnTo>
                    <a:pt x="37" y="100"/>
                  </a:lnTo>
                  <a:lnTo>
                    <a:pt x="34" y="92"/>
                  </a:lnTo>
                  <a:lnTo>
                    <a:pt x="31" y="84"/>
                  </a:lnTo>
                  <a:lnTo>
                    <a:pt x="30" y="75"/>
                  </a:lnTo>
                  <a:lnTo>
                    <a:pt x="31" y="66"/>
                  </a:lnTo>
                  <a:lnTo>
                    <a:pt x="34" y="57"/>
                  </a:lnTo>
                  <a:lnTo>
                    <a:pt x="37" y="50"/>
                  </a:lnTo>
                  <a:lnTo>
                    <a:pt x="44" y="43"/>
                  </a:lnTo>
                  <a:lnTo>
                    <a:pt x="50" y="38"/>
                  </a:lnTo>
                  <a:lnTo>
                    <a:pt x="58" y="33"/>
                  </a:lnTo>
                  <a:lnTo>
                    <a:pt x="66" y="31"/>
                  </a:lnTo>
                  <a:lnTo>
                    <a:pt x="75" y="30"/>
                  </a:lnTo>
                  <a:lnTo>
                    <a:pt x="84" y="31"/>
                  </a:lnTo>
                  <a:lnTo>
                    <a:pt x="93" y="33"/>
                  </a:lnTo>
                  <a:lnTo>
                    <a:pt x="100" y="38"/>
                  </a:lnTo>
                  <a:lnTo>
                    <a:pt x="107" y="43"/>
                  </a:lnTo>
                  <a:lnTo>
                    <a:pt x="112" y="50"/>
                  </a:lnTo>
                  <a:lnTo>
                    <a:pt x="116" y="57"/>
                  </a:lnTo>
                  <a:lnTo>
                    <a:pt x="119" y="66"/>
                  </a:lnTo>
                  <a:lnTo>
                    <a:pt x="120" y="75"/>
                  </a:lnTo>
                  <a:lnTo>
                    <a:pt x="119" y="84"/>
                  </a:lnTo>
                  <a:lnTo>
                    <a:pt x="116" y="92"/>
                  </a:lnTo>
                  <a:lnTo>
                    <a:pt x="112" y="100"/>
                  </a:lnTo>
                  <a:lnTo>
                    <a:pt x="107" y="106"/>
                  </a:lnTo>
                  <a:lnTo>
                    <a:pt x="100" y="113"/>
                  </a:lnTo>
                  <a:lnTo>
                    <a:pt x="93" y="116"/>
                  </a:lnTo>
                  <a:lnTo>
                    <a:pt x="84" y="119"/>
                  </a:lnTo>
                  <a:lnTo>
                    <a:pt x="75" y="120"/>
                  </a:lnTo>
                  <a:close/>
                  <a:moveTo>
                    <a:pt x="75" y="0"/>
                  </a:moveTo>
                  <a:lnTo>
                    <a:pt x="67" y="0"/>
                  </a:lnTo>
                  <a:lnTo>
                    <a:pt x="60" y="1"/>
                  </a:lnTo>
                  <a:lnTo>
                    <a:pt x="53" y="4"/>
                  </a:lnTo>
                  <a:lnTo>
                    <a:pt x="46" y="6"/>
                  </a:lnTo>
                  <a:lnTo>
                    <a:pt x="39" y="9"/>
                  </a:lnTo>
                  <a:lnTo>
                    <a:pt x="33" y="13"/>
                  </a:lnTo>
                  <a:lnTo>
                    <a:pt x="28" y="17"/>
                  </a:lnTo>
                  <a:lnTo>
                    <a:pt x="22" y="22"/>
                  </a:lnTo>
                  <a:lnTo>
                    <a:pt x="17" y="27"/>
                  </a:lnTo>
                  <a:lnTo>
                    <a:pt x="13" y="33"/>
                  </a:lnTo>
                  <a:lnTo>
                    <a:pt x="9" y="39"/>
                  </a:lnTo>
                  <a:lnTo>
                    <a:pt x="6" y="46"/>
                  </a:lnTo>
                  <a:lnTo>
                    <a:pt x="3" y="53"/>
                  </a:lnTo>
                  <a:lnTo>
                    <a:pt x="2" y="60"/>
                  </a:lnTo>
                  <a:lnTo>
                    <a:pt x="1" y="68"/>
                  </a:lnTo>
                  <a:lnTo>
                    <a:pt x="0" y="75"/>
                  </a:lnTo>
                  <a:lnTo>
                    <a:pt x="1" y="83"/>
                  </a:lnTo>
                  <a:lnTo>
                    <a:pt x="2" y="90"/>
                  </a:lnTo>
                  <a:lnTo>
                    <a:pt x="3" y="98"/>
                  </a:lnTo>
                  <a:lnTo>
                    <a:pt x="6" y="104"/>
                  </a:lnTo>
                  <a:lnTo>
                    <a:pt x="9" y="111"/>
                  </a:lnTo>
                  <a:lnTo>
                    <a:pt x="13" y="117"/>
                  </a:lnTo>
                  <a:lnTo>
                    <a:pt x="17" y="122"/>
                  </a:lnTo>
                  <a:lnTo>
                    <a:pt x="22" y="128"/>
                  </a:lnTo>
                  <a:lnTo>
                    <a:pt x="28" y="133"/>
                  </a:lnTo>
                  <a:lnTo>
                    <a:pt x="33" y="137"/>
                  </a:lnTo>
                  <a:lnTo>
                    <a:pt x="39" y="140"/>
                  </a:lnTo>
                  <a:lnTo>
                    <a:pt x="46" y="144"/>
                  </a:lnTo>
                  <a:lnTo>
                    <a:pt x="53" y="147"/>
                  </a:lnTo>
                  <a:lnTo>
                    <a:pt x="60" y="148"/>
                  </a:lnTo>
                  <a:lnTo>
                    <a:pt x="67" y="149"/>
                  </a:lnTo>
                  <a:lnTo>
                    <a:pt x="75" y="150"/>
                  </a:lnTo>
                  <a:lnTo>
                    <a:pt x="82" y="149"/>
                  </a:lnTo>
                  <a:lnTo>
                    <a:pt x="90" y="148"/>
                  </a:lnTo>
                  <a:lnTo>
                    <a:pt x="97" y="147"/>
                  </a:lnTo>
                  <a:lnTo>
                    <a:pt x="105" y="144"/>
                  </a:lnTo>
                  <a:lnTo>
                    <a:pt x="111" y="140"/>
                  </a:lnTo>
                  <a:lnTo>
                    <a:pt x="116" y="137"/>
                  </a:lnTo>
                  <a:lnTo>
                    <a:pt x="123" y="133"/>
                  </a:lnTo>
                  <a:lnTo>
                    <a:pt x="128" y="128"/>
                  </a:lnTo>
                  <a:lnTo>
                    <a:pt x="132" y="122"/>
                  </a:lnTo>
                  <a:lnTo>
                    <a:pt x="137" y="117"/>
                  </a:lnTo>
                  <a:lnTo>
                    <a:pt x="141" y="111"/>
                  </a:lnTo>
                  <a:lnTo>
                    <a:pt x="144" y="104"/>
                  </a:lnTo>
                  <a:lnTo>
                    <a:pt x="146" y="98"/>
                  </a:lnTo>
                  <a:lnTo>
                    <a:pt x="148" y="90"/>
                  </a:lnTo>
                  <a:lnTo>
                    <a:pt x="150" y="83"/>
                  </a:lnTo>
                  <a:lnTo>
                    <a:pt x="150" y="75"/>
                  </a:lnTo>
                  <a:lnTo>
                    <a:pt x="150" y="68"/>
                  </a:lnTo>
                  <a:lnTo>
                    <a:pt x="148" y="60"/>
                  </a:lnTo>
                  <a:lnTo>
                    <a:pt x="146" y="53"/>
                  </a:lnTo>
                  <a:lnTo>
                    <a:pt x="144" y="45"/>
                  </a:lnTo>
                  <a:lnTo>
                    <a:pt x="141" y="39"/>
                  </a:lnTo>
                  <a:lnTo>
                    <a:pt x="137" y="33"/>
                  </a:lnTo>
                  <a:lnTo>
                    <a:pt x="132" y="27"/>
                  </a:lnTo>
                  <a:lnTo>
                    <a:pt x="128" y="22"/>
                  </a:lnTo>
                  <a:lnTo>
                    <a:pt x="123" y="17"/>
                  </a:lnTo>
                  <a:lnTo>
                    <a:pt x="116" y="13"/>
                  </a:lnTo>
                  <a:lnTo>
                    <a:pt x="111" y="9"/>
                  </a:lnTo>
                  <a:lnTo>
                    <a:pt x="105" y="6"/>
                  </a:lnTo>
                  <a:lnTo>
                    <a:pt x="97" y="4"/>
                  </a:lnTo>
                  <a:lnTo>
                    <a:pt x="90" y="1"/>
                  </a:lnTo>
                  <a:lnTo>
                    <a:pt x="82" y="0"/>
                  </a:lnTo>
                  <a:lnTo>
                    <a:pt x="75"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000000"/>
                </a:solidFill>
                <a:latin typeface="Arial"/>
                <a:ea typeface="Arial"/>
                <a:cs typeface="Arial"/>
                <a:sym typeface="Arial"/>
              </a:endParaRPr>
            </a:p>
          </p:txBody>
        </p:sp>
        <p:sp>
          <p:nvSpPr>
            <p:cNvPr id="282" name="Google Shape;282;p16"/>
            <p:cNvSpPr/>
            <p:nvPr/>
          </p:nvSpPr>
          <p:spPr>
            <a:xfrm>
              <a:off x="4324350" y="4191000"/>
              <a:ext cx="285750" cy="285750"/>
            </a:xfrm>
            <a:custGeom>
              <a:rect b="b" l="l" r="r" t="t"/>
              <a:pathLst>
                <a:path extrusionOk="0" h="900" w="900">
                  <a:moveTo>
                    <a:pt x="870" y="795"/>
                  </a:moveTo>
                  <a:lnTo>
                    <a:pt x="869" y="802"/>
                  </a:lnTo>
                  <a:lnTo>
                    <a:pt x="868" y="810"/>
                  </a:lnTo>
                  <a:lnTo>
                    <a:pt x="867" y="817"/>
                  </a:lnTo>
                  <a:lnTo>
                    <a:pt x="863" y="824"/>
                  </a:lnTo>
                  <a:lnTo>
                    <a:pt x="860" y="830"/>
                  </a:lnTo>
                  <a:lnTo>
                    <a:pt x="857" y="837"/>
                  </a:lnTo>
                  <a:lnTo>
                    <a:pt x="853" y="842"/>
                  </a:lnTo>
                  <a:lnTo>
                    <a:pt x="847" y="847"/>
                  </a:lnTo>
                  <a:lnTo>
                    <a:pt x="842" y="853"/>
                  </a:lnTo>
                  <a:lnTo>
                    <a:pt x="837" y="857"/>
                  </a:lnTo>
                  <a:lnTo>
                    <a:pt x="830" y="860"/>
                  </a:lnTo>
                  <a:lnTo>
                    <a:pt x="824" y="863"/>
                  </a:lnTo>
                  <a:lnTo>
                    <a:pt x="816" y="867"/>
                  </a:lnTo>
                  <a:lnTo>
                    <a:pt x="810" y="868"/>
                  </a:lnTo>
                  <a:lnTo>
                    <a:pt x="802" y="870"/>
                  </a:lnTo>
                  <a:lnTo>
                    <a:pt x="795" y="870"/>
                  </a:lnTo>
                  <a:lnTo>
                    <a:pt x="105" y="870"/>
                  </a:lnTo>
                  <a:lnTo>
                    <a:pt x="97" y="869"/>
                  </a:lnTo>
                  <a:lnTo>
                    <a:pt x="90" y="868"/>
                  </a:lnTo>
                  <a:lnTo>
                    <a:pt x="82" y="867"/>
                  </a:lnTo>
                  <a:lnTo>
                    <a:pt x="76" y="863"/>
                  </a:lnTo>
                  <a:lnTo>
                    <a:pt x="70" y="860"/>
                  </a:lnTo>
                  <a:lnTo>
                    <a:pt x="63" y="857"/>
                  </a:lnTo>
                  <a:lnTo>
                    <a:pt x="58" y="853"/>
                  </a:lnTo>
                  <a:lnTo>
                    <a:pt x="53" y="847"/>
                  </a:lnTo>
                  <a:lnTo>
                    <a:pt x="47" y="842"/>
                  </a:lnTo>
                  <a:lnTo>
                    <a:pt x="43" y="837"/>
                  </a:lnTo>
                  <a:lnTo>
                    <a:pt x="40" y="830"/>
                  </a:lnTo>
                  <a:lnTo>
                    <a:pt x="36" y="824"/>
                  </a:lnTo>
                  <a:lnTo>
                    <a:pt x="33" y="817"/>
                  </a:lnTo>
                  <a:lnTo>
                    <a:pt x="32" y="810"/>
                  </a:lnTo>
                  <a:lnTo>
                    <a:pt x="31" y="802"/>
                  </a:lnTo>
                  <a:lnTo>
                    <a:pt x="30" y="795"/>
                  </a:lnTo>
                  <a:lnTo>
                    <a:pt x="30" y="105"/>
                  </a:lnTo>
                  <a:lnTo>
                    <a:pt x="31" y="97"/>
                  </a:lnTo>
                  <a:lnTo>
                    <a:pt x="32" y="90"/>
                  </a:lnTo>
                  <a:lnTo>
                    <a:pt x="33" y="84"/>
                  </a:lnTo>
                  <a:lnTo>
                    <a:pt x="36" y="76"/>
                  </a:lnTo>
                  <a:lnTo>
                    <a:pt x="40" y="70"/>
                  </a:lnTo>
                  <a:lnTo>
                    <a:pt x="43" y="63"/>
                  </a:lnTo>
                  <a:lnTo>
                    <a:pt x="47" y="58"/>
                  </a:lnTo>
                  <a:lnTo>
                    <a:pt x="53" y="53"/>
                  </a:lnTo>
                  <a:lnTo>
                    <a:pt x="58" y="47"/>
                  </a:lnTo>
                  <a:lnTo>
                    <a:pt x="63" y="43"/>
                  </a:lnTo>
                  <a:lnTo>
                    <a:pt x="70" y="40"/>
                  </a:lnTo>
                  <a:lnTo>
                    <a:pt x="76" y="37"/>
                  </a:lnTo>
                  <a:lnTo>
                    <a:pt x="82" y="34"/>
                  </a:lnTo>
                  <a:lnTo>
                    <a:pt x="90" y="32"/>
                  </a:lnTo>
                  <a:lnTo>
                    <a:pt x="97" y="31"/>
                  </a:lnTo>
                  <a:lnTo>
                    <a:pt x="105" y="30"/>
                  </a:lnTo>
                  <a:lnTo>
                    <a:pt x="795" y="30"/>
                  </a:lnTo>
                  <a:lnTo>
                    <a:pt x="802" y="31"/>
                  </a:lnTo>
                  <a:lnTo>
                    <a:pt x="810" y="32"/>
                  </a:lnTo>
                  <a:lnTo>
                    <a:pt x="816" y="34"/>
                  </a:lnTo>
                  <a:lnTo>
                    <a:pt x="824" y="37"/>
                  </a:lnTo>
                  <a:lnTo>
                    <a:pt x="830" y="40"/>
                  </a:lnTo>
                  <a:lnTo>
                    <a:pt x="837" y="43"/>
                  </a:lnTo>
                  <a:lnTo>
                    <a:pt x="842" y="47"/>
                  </a:lnTo>
                  <a:lnTo>
                    <a:pt x="847" y="53"/>
                  </a:lnTo>
                  <a:lnTo>
                    <a:pt x="853" y="58"/>
                  </a:lnTo>
                  <a:lnTo>
                    <a:pt x="857" y="63"/>
                  </a:lnTo>
                  <a:lnTo>
                    <a:pt x="860" y="70"/>
                  </a:lnTo>
                  <a:lnTo>
                    <a:pt x="863" y="76"/>
                  </a:lnTo>
                  <a:lnTo>
                    <a:pt x="867" y="84"/>
                  </a:lnTo>
                  <a:lnTo>
                    <a:pt x="868" y="90"/>
                  </a:lnTo>
                  <a:lnTo>
                    <a:pt x="869" y="97"/>
                  </a:lnTo>
                  <a:lnTo>
                    <a:pt x="870" y="105"/>
                  </a:lnTo>
                  <a:lnTo>
                    <a:pt x="870" y="795"/>
                  </a:lnTo>
                  <a:close/>
                  <a:moveTo>
                    <a:pt x="795" y="0"/>
                  </a:moveTo>
                  <a:lnTo>
                    <a:pt x="105" y="0"/>
                  </a:lnTo>
                  <a:lnTo>
                    <a:pt x="94" y="1"/>
                  </a:lnTo>
                  <a:lnTo>
                    <a:pt x="84" y="2"/>
                  </a:lnTo>
                  <a:lnTo>
                    <a:pt x="74" y="5"/>
                  </a:lnTo>
                  <a:lnTo>
                    <a:pt x="64" y="9"/>
                  </a:lnTo>
                  <a:lnTo>
                    <a:pt x="56" y="13"/>
                  </a:lnTo>
                  <a:lnTo>
                    <a:pt x="46" y="18"/>
                  </a:lnTo>
                  <a:lnTo>
                    <a:pt x="39" y="25"/>
                  </a:lnTo>
                  <a:lnTo>
                    <a:pt x="31" y="31"/>
                  </a:lnTo>
                  <a:lnTo>
                    <a:pt x="25" y="39"/>
                  </a:lnTo>
                  <a:lnTo>
                    <a:pt x="18" y="47"/>
                  </a:lnTo>
                  <a:lnTo>
                    <a:pt x="13" y="56"/>
                  </a:lnTo>
                  <a:lnTo>
                    <a:pt x="9" y="64"/>
                  </a:lnTo>
                  <a:lnTo>
                    <a:pt x="5" y="74"/>
                  </a:lnTo>
                  <a:lnTo>
                    <a:pt x="2" y="85"/>
                  </a:lnTo>
                  <a:lnTo>
                    <a:pt x="1" y="94"/>
                  </a:lnTo>
                  <a:lnTo>
                    <a:pt x="0" y="105"/>
                  </a:lnTo>
                  <a:lnTo>
                    <a:pt x="0" y="795"/>
                  </a:lnTo>
                  <a:lnTo>
                    <a:pt x="1" y="806"/>
                  </a:lnTo>
                  <a:lnTo>
                    <a:pt x="2" y="816"/>
                  </a:lnTo>
                  <a:lnTo>
                    <a:pt x="5" y="826"/>
                  </a:lnTo>
                  <a:lnTo>
                    <a:pt x="9" y="836"/>
                  </a:lnTo>
                  <a:lnTo>
                    <a:pt x="13" y="845"/>
                  </a:lnTo>
                  <a:lnTo>
                    <a:pt x="18" y="854"/>
                  </a:lnTo>
                  <a:lnTo>
                    <a:pt x="25" y="861"/>
                  </a:lnTo>
                  <a:lnTo>
                    <a:pt x="31" y="869"/>
                  </a:lnTo>
                  <a:lnTo>
                    <a:pt x="39" y="875"/>
                  </a:lnTo>
                  <a:lnTo>
                    <a:pt x="46" y="882"/>
                  </a:lnTo>
                  <a:lnTo>
                    <a:pt x="56" y="887"/>
                  </a:lnTo>
                  <a:lnTo>
                    <a:pt x="64" y="891"/>
                  </a:lnTo>
                  <a:lnTo>
                    <a:pt x="74" y="896"/>
                  </a:lnTo>
                  <a:lnTo>
                    <a:pt x="84" y="898"/>
                  </a:lnTo>
                  <a:lnTo>
                    <a:pt x="94" y="899"/>
                  </a:lnTo>
                  <a:lnTo>
                    <a:pt x="105" y="900"/>
                  </a:lnTo>
                  <a:lnTo>
                    <a:pt x="795" y="900"/>
                  </a:lnTo>
                  <a:lnTo>
                    <a:pt x="806" y="899"/>
                  </a:lnTo>
                  <a:lnTo>
                    <a:pt x="815" y="898"/>
                  </a:lnTo>
                  <a:lnTo>
                    <a:pt x="826" y="894"/>
                  </a:lnTo>
                  <a:lnTo>
                    <a:pt x="836" y="891"/>
                  </a:lnTo>
                  <a:lnTo>
                    <a:pt x="844" y="887"/>
                  </a:lnTo>
                  <a:lnTo>
                    <a:pt x="853" y="882"/>
                  </a:lnTo>
                  <a:lnTo>
                    <a:pt x="861" y="875"/>
                  </a:lnTo>
                  <a:lnTo>
                    <a:pt x="869" y="869"/>
                  </a:lnTo>
                  <a:lnTo>
                    <a:pt x="875" y="861"/>
                  </a:lnTo>
                  <a:lnTo>
                    <a:pt x="882" y="854"/>
                  </a:lnTo>
                  <a:lnTo>
                    <a:pt x="887" y="845"/>
                  </a:lnTo>
                  <a:lnTo>
                    <a:pt x="891" y="836"/>
                  </a:lnTo>
                  <a:lnTo>
                    <a:pt x="894" y="826"/>
                  </a:lnTo>
                  <a:lnTo>
                    <a:pt x="898" y="816"/>
                  </a:lnTo>
                  <a:lnTo>
                    <a:pt x="899" y="806"/>
                  </a:lnTo>
                  <a:lnTo>
                    <a:pt x="900" y="795"/>
                  </a:lnTo>
                  <a:lnTo>
                    <a:pt x="900" y="105"/>
                  </a:lnTo>
                  <a:lnTo>
                    <a:pt x="899" y="94"/>
                  </a:lnTo>
                  <a:lnTo>
                    <a:pt x="898" y="85"/>
                  </a:lnTo>
                  <a:lnTo>
                    <a:pt x="894" y="74"/>
                  </a:lnTo>
                  <a:lnTo>
                    <a:pt x="891" y="64"/>
                  </a:lnTo>
                  <a:lnTo>
                    <a:pt x="887" y="56"/>
                  </a:lnTo>
                  <a:lnTo>
                    <a:pt x="882" y="47"/>
                  </a:lnTo>
                  <a:lnTo>
                    <a:pt x="875" y="39"/>
                  </a:lnTo>
                  <a:lnTo>
                    <a:pt x="869" y="31"/>
                  </a:lnTo>
                  <a:lnTo>
                    <a:pt x="861" y="25"/>
                  </a:lnTo>
                  <a:lnTo>
                    <a:pt x="853" y="18"/>
                  </a:lnTo>
                  <a:lnTo>
                    <a:pt x="844" y="13"/>
                  </a:lnTo>
                  <a:lnTo>
                    <a:pt x="836" y="9"/>
                  </a:lnTo>
                  <a:lnTo>
                    <a:pt x="826" y="5"/>
                  </a:lnTo>
                  <a:lnTo>
                    <a:pt x="815" y="2"/>
                  </a:lnTo>
                  <a:lnTo>
                    <a:pt x="806" y="1"/>
                  </a:lnTo>
                  <a:lnTo>
                    <a:pt x="795"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000000"/>
                </a:solidFill>
                <a:latin typeface="Arial"/>
                <a:ea typeface="Arial"/>
                <a:cs typeface="Arial"/>
                <a:sym typeface="Arial"/>
              </a:endParaRPr>
            </a:p>
          </p:txBody>
        </p:sp>
      </p:grpSp>
      <p:grpSp>
        <p:nvGrpSpPr>
          <p:cNvPr id="283" name="Google Shape;283;p16"/>
          <p:cNvGrpSpPr/>
          <p:nvPr/>
        </p:nvGrpSpPr>
        <p:grpSpPr>
          <a:xfrm>
            <a:off x="3918840" y="4825210"/>
            <a:ext cx="342900" cy="342900"/>
            <a:chOff x="4324350" y="4191000"/>
            <a:chExt cx="285750" cy="285750"/>
          </a:xfrm>
        </p:grpSpPr>
        <p:sp>
          <p:nvSpPr>
            <p:cNvPr id="284" name="Google Shape;284;p16"/>
            <p:cNvSpPr/>
            <p:nvPr/>
          </p:nvSpPr>
          <p:spPr>
            <a:xfrm>
              <a:off x="4381500" y="4311650"/>
              <a:ext cx="109538" cy="103188"/>
            </a:xfrm>
            <a:custGeom>
              <a:rect b="b" l="l" r="r" t="t"/>
              <a:pathLst>
                <a:path extrusionOk="0" h="329" w="344">
                  <a:moveTo>
                    <a:pt x="0" y="0"/>
                  </a:moveTo>
                  <a:lnTo>
                    <a:pt x="0" y="30"/>
                  </a:lnTo>
                  <a:lnTo>
                    <a:pt x="16" y="30"/>
                  </a:lnTo>
                  <a:lnTo>
                    <a:pt x="32" y="31"/>
                  </a:lnTo>
                  <a:lnTo>
                    <a:pt x="48" y="33"/>
                  </a:lnTo>
                  <a:lnTo>
                    <a:pt x="63" y="35"/>
                  </a:lnTo>
                  <a:lnTo>
                    <a:pt x="79" y="38"/>
                  </a:lnTo>
                  <a:lnTo>
                    <a:pt x="94" y="42"/>
                  </a:lnTo>
                  <a:lnTo>
                    <a:pt x="108" y="48"/>
                  </a:lnTo>
                  <a:lnTo>
                    <a:pt x="123" y="53"/>
                  </a:lnTo>
                  <a:lnTo>
                    <a:pt x="137" y="58"/>
                  </a:lnTo>
                  <a:lnTo>
                    <a:pt x="150" y="65"/>
                  </a:lnTo>
                  <a:lnTo>
                    <a:pt x="163" y="72"/>
                  </a:lnTo>
                  <a:lnTo>
                    <a:pt x="176" y="81"/>
                  </a:lnTo>
                  <a:lnTo>
                    <a:pt x="188" y="88"/>
                  </a:lnTo>
                  <a:lnTo>
                    <a:pt x="200" y="98"/>
                  </a:lnTo>
                  <a:lnTo>
                    <a:pt x="212" y="107"/>
                  </a:lnTo>
                  <a:lnTo>
                    <a:pt x="222" y="117"/>
                  </a:lnTo>
                  <a:lnTo>
                    <a:pt x="233" y="127"/>
                  </a:lnTo>
                  <a:lnTo>
                    <a:pt x="243" y="139"/>
                  </a:lnTo>
                  <a:lnTo>
                    <a:pt x="252" y="149"/>
                  </a:lnTo>
                  <a:lnTo>
                    <a:pt x="261" y="161"/>
                  </a:lnTo>
                  <a:lnTo>
                    <a:pt x="269" y="174"/>
                  </a:lnTo>
                  <a:lnTo>
                    <a:pt x="277" y="186"/>
                  </a:lnTo>
                  <a:lnTo>
                    <a:pt x="283" y="199"/>
                  </a:lnTo>
                  <a:lnTo>
                    <a:pt x="290" y="212"/>
                  </a:lnTo>
                  <a:lnTo>
                    <a:pt x="296" y="226"/>
                  </a:lnTo>
                  <a:lnTo>
                    <a:pt x="300" y="240"/>
                  </a:lnTo>
                  <a:lnTo>
                    <a:pt x="305" y="254"/>
                  </a:lnTo>
                  <a:lnTo>
                    <a:pt x="308" y="268"/>
                  </a:lnTo>
                  <a:lnTo>
                    <a:pt x="311" y="283"/>
                  </a:lnTo>
                  <a:lnTo>
                    <a:pt x="313" y="298"/>
                  </a:lnTo>
                  <a:lnTo>
                    <a:pt x="314" y="313"/>
                  </a:lnTo>
                  <a:lnTo>
                    <a:pt x="314" y="329"/>
                  </a:lnTo>
                  <a:lnTo>
                    <a:pt x="344" y="329"/>
                  </a:lnTo>
                  <a:lnTo>
                    <a:pt x="344" y="312"/>
                  </a:lnTo>
                  <a:lnTo>
                    <a:pt x="343" y="295"/>
                  </a:lnTo>
                  <a:lnTo>
                    <a:pt x="341" y="279"/>
                  </a:lnTo>
                  <a:lnTo>
                    <a:pt x="338" y="263"/>
                  </a:lnTo>
                  <a:lnTo>
                    <a:pt x="334" y="247"/>
                  </a:lnTo>
                  <a:lnTo>
                    <a:pt x="329" y="231"/>
                  </a:lnTo>
                  <a:lnTo>
                    <a:pt x="324" y="216"/>
                  </a:lnTo>
                  <a:lnTo>
                    <a:pt x="318" y="201"/>
                  </a:lnTo>
                  <a:lnTo>
                    <a:pt x="311" y="186"/>
                  </a:lnTo>
                  <a:lnTo>
                    <a:pt x="304" y="172"/>
                  </a:lnTo>
                  <a:lnTo>
                    <a:pt x="295" y="158"/>
                  </a:lnTo>
                  <a:lnTo>
                    <a:pt x="285" y="145"/>
                  </a:lnTo>
                  <a:lnTo>
                    <a:pt x="276" y="132"/>
                  </a:lnTo>
                  <a:lnTo>
                    <a:pt x="266" y="119"/>
                  </a:lnTo>
                  <a:lnTo>
                    <a:pt x="255" y="108"/>
                  </a:lnTo>
                  <a:lnTo>
                    <a:pt x="244" y="96"/>
                  </a:lnTo>
                  <a:lnTo>
                    <a:pt x="232" y="85"/>
                  </a:lnTo>
                  <a:lnTo>
                    <a:pt x="219" y="75"/>
                  </a:lnTo>
                  <a:lnTo>
                    <a:pt x="206" y="65"/>
                  </a:lnTo>
                  <a:lnTo>
                    <a:pt x="192" y="55"/>
                  </a:lnTo>
                  <a:lnTo>
                    <a:pt x="178" y="47"/>
                  </a:lnTo>
                  <a:lnTo>
                    <a:pt x="165" y="39"/>
                  </a:lnTo>
                  <a:lnTo>
                    <a:pt x="150" y="32"/>
                  </a:lnTo>
                  <a:lnTo>
                    <a:pt x="135" y="25"/>
                  </a:lnTo>
                  <a:lnTo>
                    <a:pt x="119" y="19"/>
                  </a:lnTo>
                  <a:lnTo>
                    <a:pt x="103" y="14"/>
                  </a:lnTo>
                  <a:lnTo>
                    <a:pt x="86" y="9"/>
                  </a:lnTo>
                  <a:lnTo>
                    <a:pt x="69" y="6"/>
                  </a:lnTo>
                  <a:lnTo>
                    <a:pt x="52" y="3"/>
                  </a:lnTo>
                  <a:lnTo>
                    <a:pt x="35" y="1"/>
                  </a:lnTo>
                  <a:lnTo>
                    <a:pt x="18" y="0"/>
                  </a:lnTo>
                  <a:lnTo>
                    <a:pt x="0"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000000"/>
                </a:solidFill>
                <a:latin typeface="Arial"/>
                <a:ea typeface="Arial"/>
                <a:cs typeface="Arial"/>
                <a:sym typeface="Arial"/>
              </a:endParaRPr>
            </a:p>
          </p:txBody>
        </p:sp>
        <p:sp>
          <p:nvSpPr>
            <p:cNvPr id="285" name="Google Shape;285;p16"/>
            <p:cNvSpPr/>
            <p:nvPr/>
          </p:nvSpPr>
          <p:spPr>
            <a:xfrm>
              <a:off x="4381500" y="4252913"/>
              <a:ext cx="166688" cy="161925"/>
            </a:xfrm>
            <a:custGeom>
              <a:rect b="b" l="l" r="r" t="t"/>
              <a:pathLst>
                <a:path extrusionOk="0" h="510" w="525">
                  <a:moveTo>
                    <a:pt x="0" y="0"/>
                  </a:moveTo>
                  <a:lnTo>
                    <a:pt x="0" y="31"/>
                  </a:lnTo>
                  <a:lnTo>
                    <a:pt x="25" y="31"/>
                  </a:lnTo>
                  <a:lnTo>
                    <a:pt x="51" y="33"/>
                  </a:lnTo>
                  <a:lnTo>
                    <a:pt x="77" y="36"/>
                  </a:lnTo>
                  <a:lnTo>
                    <a:pt x="101" y="39"/>
                  </a:lnTo>
                  <a:lnTo>
                    <a:pt x="125" y="45"/>
                  </a:lnTo>
                  <a:lnTo>
                    <a:pt x="148" y="51"/>
                  </a:lnTo>
                  <a:lnTo>
                    <a:pt x="172" y="59"/>
                  </a:lnTo>
                  <a:lnTo>
                    <a:pt x="194" y="67"/>
                  </a:lnTo>
                  <a:lnTo>
                    <a:pt x="216" y="77"/>
                  </a:lnTo>
                  <a:lnTo>
                    <a:pt x="237" y="88"/>
                  </a:lnTo>
                  <a:lnTo>
                    <a:pt x="259" y="99"/>
                  </a:lnTo>
                  <a:lnTo>
                    <a:pt x="278" y="111"/>
                  </a:lnTo>
                  <a:lnTo>
                    <a:pt x="298" y="124"/>
                  </a:lnTo>
                  <a:lnTo>
                    <a:pt x="316" y="139"/>
                  </a:lnTo>
                  <a:lnTo>
                    <a:pt x="335" y="154"/>
                  </a:lnTo>
                  <a:lnTo>
                    <a:pt x="352" y="169"/>
                  </a:lnTo>
                  <a:lnTo>
                    <a:pt x="368" y="186"/>
                  </a:lnTo>
                  <a:lnTo>
                    <a:pt x="383" y="203"/>
                  </a:lnTo>
                  <a:lnTo>
                    <a:pt x="398" y="221"/>
                  </a:lnTo>
                  <a:lnTo>
                    <a:pt x="412" y="239"/>
                  </a:lnTo>
                  <a:lnTo>
                    <a:pt x="424" y="260"/>
                  </a:lnTo>
                  <a:lnTo>
                    <a:pt x="436" y="279"/>
                  </a:lnTo>
                  <a:lnTo>
                    <a:pt x="447" y="300"/>
                  </a:lnTo>
                  <a:lnTo>
                    <a:pt x="457" y="322"/>
                  </a:lnTo>
                  <a:lnTo>
                    <a:pt x="465" y="343"/>
                  </a:lnTo>
                  <a:lnTo>
                    <a:pt x="473" y="366"/>
                  </a:lnTo>
                  <a:lnTo>
                    <a:pt x="479" y="388"/>
                  </a:lnTo>
                  <a:lnTo>
                    <a:pt x="484" y="412"/>
                  </a:lnTo>
                  <a:lnTo>
                    <a:pt x="489" y="436"/>
                  </a:lnTo>
                  <a:lnTo>
                    <a:pt x="492" y="460"/>
                  </a:lnTo>
                  <a:lnTo>
                    <a:pt x="494" y="484"/>
                  </a:lnTo>
                  <a:lnTo>
                    <a:pt x="495" y="510"/>
                  </a:lnTo>
                  <a:lnTo>
                    <a:pt x="525" y="510"/>
                  </a:lnTo>
                  <a:lnTo>
                    <a:pt x="524" y="483"/>
                  </a:lnTo>
                  <a:lnTo>
                    <a:pt x="522" y="457"/>
                  </a:lnTo>
                  <a:lnTo>
                    <a:pt x="519" y="431"/>
                  </a:lnTo>
                  <a:lnTo>
                    <a:pt x="514" y="406"/>
                  </a:lnTo>
                  <a:lnTo>
                    <a:pt x="508" y="381"/>
                  </a:lnTo>
                  <a:lnTo>
                    <a:pt x="501" y="357"/>
                  </a:lnTo>
                  <a:lnTo>
                    <a:pt x="493" y="333"/>
                  </a:lnTo>
                  <a:lnTo>
                    <a:pt x="484" y="310"/>
                  </a:lnTo>
                  <a:lnTo>
                    <a:pt x="474" y="288"/>
                  </a:lnTo>
                  <a:lnTo>
                    <a:pt x="462" y="265"/>
                  </a:lnTo>
                  <a:lnTo>
                    <a:pt x="450" y="244"/>
                  </a:lnTo>
                  <a:lnTo>
                    <a:pt x="436" y="223"/>
                  </a:lnTo>
                  <a:lnTo>
                    <a:pt x="421" y="203"/>
                  </a:lnTo>
                  <a:lnTo>
                    <a:pt x="406" y="184"/>
                  </a:lnTo>
                  <a:lnTo>
                    <a:pt x="390" y="166"/>
                  </a:lnTo>
                  <a:lnTo>
                    <a:pt x="373" y="147"/>
                  </a:lnTo>
                  <a:lnTo>
                    <a:pt x="355" y="131"/>
                  </a:lnTo>
                  <a:lnTo>
                    <a:pt x="336" y="115"/>
                  </a:lnTo>
                  <a:lnTo>
                    <a:pt x="315" y="100"/>
                  </a:lnTo>
                  <a:lnTo>
                    <a:pt x="295" y="86"/>
                  </a:lnTo>
                  <a:lnTo>
                    <a:pt x="274" y="73"/>
                  </a:lnTo>
                  <a:lnTo>
                    <a:pt x="252" y="61"/>
                  </a:lnTo>
                  <a:lnTo>
                    <a:pt x="230" y="50"/>
                  </a:lnTo>
                  <a:lnTo>
                    <a:pt x="206" y="39"/>
                  </a:lnTo>
                  <a:lnTo>
                    <a:pt x="183" y="31"/>
                  </a:lnTo>
                  <a:lnTo>
                    <a:pt x="158" y="23"/>
                  </a:lnTo>
                  <a:lnTo>
                    <a:pt x="132" y="16"/>
                  </a:lnTo>
                  <a:lnTo>
                    <a:pt x="107" y="11"/>
                  </a:lnTo>
                  <a:lnTo>
                    <a:pt x="81" y="6"/>
                  </a:lnTo>
                  <a:lnTo>
                    <a:pt x="54" y="3"/>
                  </a:lnTo>
                  <a:lnTo>
                    <a:pt x="28" y="1"/>
                  </a:lnTo>
                  <a:lnTo>
                    <a:pt x="0"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000000"/>
                </a:solidFill>
                <a:latin typeface="Arial"/>
                <a:ea typeface="Arial"/>
                <a:cs typeface="Arial"/>
                <a:sym typeface="Arial"/>
              </a:endParaRPr>
            </a:p>
          </p:txBody>
        </p:sp>
        <p:sp>
          <p:nvSpPr>
            <p:cNvPr id="286" name="Google Shape;286;p16"/>
            <p:cNvSpPr/>
            <p:nvPr/>
          </p:nvSpPr>
          <p:spPr>
            <a:xfrm>
              <a:off x="4381500" y="4367213"/>
              <a:ext cx="47625" cy="47625"/>
            </a:xfrm>
            <a:custGeom>
              <a:rect b="b" l="l" r="r" t="t"/>
              <a:pathLst>
                <a:path extrusionOk="0" h="150" w="150">
                  <a:moveTo>
                    <a:pt x="75" y="120"/>
                  </a:moveTo>
                  <a:lnTo>
                    <a:pt x="66" y="119"/>
                  </a:lnTo>
                  <a:lnTo>
                    <a:pt x="58" y="116"/>
                  </a:lnTo>
                  <a:lnTo>
                    <a:pt x="50" y="113"/>
                  </a:lnTo>
                  <a:lnTo>
                    <a:pt x="44" y="106"/>
                  </a:lnTo>
                  <a:lnTo>
                    <a:pt x="37" y="100"/>
                  </a:lnTo>
                  <a:lnTo>
                    <a:pt x="34" y="92"/>
                  </a:lnTo>
                  <a:lnTo>
                    <a:pt x="31" y="84"/>
                  </a:lnTo>
                  <a:lnTo>
                    <a:pt x="30" y="75"/>
                  </a:lnTo>
                  <a:lnTo>
                    <a:pt x="31" y="66"/>
                  </a:lnTo>
                  <a:lnTo>
                    <a:pt x="34" y="57"/>
                  </a:lnTo>
                  <a:lnTo>
                    <a:pt x="37" y="50"/>
                  </a:lnTo>
                  <a:lnTo>
                    <a:pt x="44" y="43"/>
                  </a:lnTo>
                  <a:lnTo>
                    <a:pt x="50" y="38"/>
                  </a:lnTo>
                  <a:lnTo>
                    <a:pt x="58" y="33"/>
                  </a:lnTo>
                  <a:lnTo>
                    <a:pt x="66" y="31"/>
                  </a:lnTo>
                  <a:lnTo>
                    <a:pt x="75" y="30"/>
                  </a:lnTo>
                  <a:lnTo>
                    <a:pt x="84" y="31"/>
                  </a:lnTo>
                  <a:lnTo>
                    <a:pt x="93" y="33"/>
                  </a:lnTo>
                  <a:lnTo>
                    <a:pt x="100" y="38"/>
                  </a:lnTo>
                  <a:lnTo>
                    <a:pt x="107" y="43"/>
                  </a:lnTo>
                  <a:lnTo>
                    <a:pt x="112" y="50"/>
                  </a:lnTo>
                  <a:lnTo>
                    <a:pt x="116" y="57"/>
                  </a:lnTo>
                  <a:lnTo>
                    <a:pt x="119" y="66"/>
                  </a:lnTo>
                  <a:lnTo>
                    <a:pt x="120" y="75"/>
                  </a:lnTo>
                  <a:lnTo>
                    <a:pt x="119" y="84"/>
                  </a:lnTo>
                  <a:lnTo>
                    <a:pt x="116" y="92"/>
                  </a:lnTo>
                  <a:lnTo>
                    <a:pt x="112" y="100"/>
                  </a:lnTo>
                  <a:lnTo>
                    <a:pt x="107" y="106"/>
                  </a:lnTo>
                  <a:lnTo>
                    <a:pt x="100" y="113"/>
                  </a:lnTo>
                  <a:lnTo>
                    <a:pt x="93" y="116"/>
                  </a:lnTo>
                  <a:lnTo>
                    <a:pt x="84" y="119"/>
                  </a:lnTo>
                  <a:lnTo>
                    <a:pt x="75" y="120"/>
                  </a:lnTo>
                  <a:close/>
                  <a:moveTo>
                    <a:pt x="75" y="0"/>
                  </a:moveTo>
                  <a:lnTo>
                    <a:pt x="67" y="0"/>
                  </a:lnTo>
                  <a:lnTo>
                    <a:pt x="60" y="1"/>
                  </a:lnTo>
                  <a:lnTo>
                    <a:pt x="53" y="4"/>
                  </a:lnTo>
                  <a:lnTo>
                    <a:pt x="46" y="6"/>
                  </a:lnTo>
                  <a:lnTo>
                    <a:pt x="39" y="9"/>
                  </a:lnTo>
                  <a:lnTo>
                    <a:pt x="33" y="13"/>
                  </a:lnTo>
                  <a:lnTo>
                    <a:pt x="28" y="17"/>
                  </a:lnTo>
                  <a:lnTo>
                    <a:pt x="22" y="22"/>
                  </a:lnTo>
                  <a:lnTo>
                    <a:pt x="17" y="27"/>
                  </a:lnTo>
                  <a:lnTo>
                    <a:pt x="13" y="33"/>
                  </a:lnTo>
                  <a:lnTo>
                    <a:pt x="9" y="39"/>
                  </a:lnTo>
                  <a:lnTo>
                    <a:pt x="6" y="46"/>
                  </a:lnTo>
                  <a:lnTo>
                    <a:pt x="3" y="53"/>
                  </a:lnTo>
                  <a:lnTo>
                    <a:pt x="2" y="60"/>
                  </a:lnTo>
                  <a:lnTo>
                    <a:pt x="1" y="68"/>
                  </a:lnTo>
                  <a:lnTo>
                    <a:pt x="0" y="75"/>
                  </a:lnTo>
                  <a:lnTo>
                    <a:pt x="1" y="83"/>
                  </a:lnTo>
                  <a:lnTo>
                    <a:pt x="2" y="90"/>
                  </a:lnTo>
                  <a:lnTo>
                    <a:pt x="3" y="98"/>
                  </a:lnTo>
                  <a:lnTo>
                    <a:pt x="6" y="104"/>
                  </a:lnTo>
                  <a:lnTo>
                    <a:pt x="9" y="111"/>
                  </a:lnTo>
                  <a:lnTo>
                    <a:pt x="13" y="117"/>
                  </a:lnTo>
                  <a:lnTo>
                    <a:pt x="17" y="122"/>
                  </a:lnTo>
                  <a:lnTo>
                    <a:pt x="22" y="128"/>
                  </a:lnTo>
                  <a:lnTo>
                    <a:pt x="28" y="133"/>
                  </a:lnTo>
                  <a:lnTo>
                    <a:pt x="33" y="137"/>
                  </a:lnTo>
                  <a:lnTo>
                    <a:pt x="39" y="140"/>
                  </a:lnTo>
                  <a:lnTo>
                    <a:pt x="46" y="144"/>
                  </a:lnTo>
                  <a:lnTo>
                    <a:pt x="53" y="147"/>
                  </a:lnTo>
                  <a:lnTo>
                    <a:pt x="60" y="148"/>
                  </a:lnTo>
                  <a:lnTo>
                    <a:pt x="67" y="149"/>
                  </a:lnTo>
                  <a:lnTo>
                    <a:pt x="75" y="150"/>
                  </a:lnTo>
                  <a:lnTo>
                    <a:pt x="82" y="149"/>
                  </a:lnTo>
                  <a:lnTo>
                    <a:pt x="90" y="148"/>
                  </a:lnTo>
                  <a:lnTo>
                    <a:pt x="97" y="147"/>
                  </a:lnTo>
                  <a:lnTo>
                    <a:pt x="105" y="144"/>
                  </a:lnTo>
                  <a:lnTo>
                    <a:pt x="111" y="140"/>
                  </a:lnTo>
                  <a:lnTo>
                    <a:pt x="116" y="137"/>
                  </a:lnTo>
                  <a:lnTo>
                    <a:pt x="123" y="133"/>
                  </a:lnTo>
                  <a:lnTo>
                    <a:pt x="128" y="128"/>
                  </a:lnTo>
                  <a:lnTo>
                    <a:pt x="132" y="122"/>
                  </a:lnTo>
                  <a:lnTo>
                    <a:pt x="137" y="117"/>
                  </a:lnTo>
                  <a:lnTo>
                    <a:pt x="141" y="111"/>
                  </a:lnTo>
                  <a:lnTo>
                    <a:pt x="144" y="104"/>
                  </a:lnTo>
                  <a:lnTo>
                    <a:pt x="146" y="98"/>
                  </a:lnTo>
                  <a:lnTo>
                    <a:pt x="148" y="90"/>
                  </a:lnTo>
                  <a:lnTo>
                    <a:pt x="150" y="83"/>
                  </a:lnTo>
                  <a:lnTo>
                    <a:pt x="150" y="75"/>
                  </a:lnTo>
                  <a:lnTo>
                    <a:pt x="150" y="68"/>
                  </a:lnTo>
                  <a:lnTo>
                    <a:pt x="148" y="60"/>
                  </a:lnTo>
                  <a:lnTo>
                    <a:pt x="146" y="53"/>
                  </a:lnTo>
                  <a:lnTo>
                    <a:pt x="144" y="45"/>
                  </a:lnTo>
                  <a:lnTo>
                    <a:pt x="141" y="39"/>
                  </a:lnTo>
                  <a:lnTo>
                    <a:pt x="137" y="33"/>
                  </a:lnTo>
                  <a:lnTo>
                    <a:pt x="132" y="27"/>
                  </a:lnTo>
                  <a:lnTo>
                    <a:pt x="128" y="22"/>
                  </a:lnTo>
                  <a:lnTo>
                    <a:pt x="123" y="17"/>
                  </a:lnTo>
                  <a:lnTo>
                    <a:pt x="116" y="13"/>
                  </a:lnTo>
                  <a:lnTo>
                    <a:pt x="111" y="9"/>
                  </a:lnTo>
                  <a:lnTo>
                    <a:pt x="105" y="6"/>
                  </a:lnTo>
                  <a:lnTo>
                    <a:pt x="97" y="4"/>
                  </a:lnTo>
                  <a:lnTo>
                    <a:pt x="90" y="1"/>
                  </a:lnTo>
                  <a:lnTo>
                    <a:pt x="82" y="0"/>
                  </a:lnTo>
                  <a:lnTo>
                    <a:pt x="75"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000000"/>
                </a:solidFill>
                <a:latin typeface="Arial"/>
                <a:ea typeface="Arial"/>
                <a:cs typeface="Arial"/>
                <a:sym typeface="Arial"/>
              </a:endParaRPr>
            </a:p>
          </p:txBody>
        </p:sp>
        <p:sp>
          <p:nvSpPr>
            <p:cNvPr id="287" name="Google Shape;287;p16"/>
            <p:cNvSpPr/>
            <p:nvPr/>
          </p:nvSpPr>
          <p:spPr>
            <a:xfrm>
              <a:off x="4324350" y="4191000"/>
              <a:ext cx="285750" cy="285750"/>
            </a:xfrm>
            <a:custGeom>
              <a:rect b="b" l="l" r="r" t="t"/>
              <a:pathLst>
                <a:path extrusionOk="0" h="900" w="900">
                  <a:moveTo>
                    <a:pt x="870" y="795"/>
                  </a:moveTo>
                  <a:lnTo>
                    <a:pt x="869" y="802"/>
                  </a:lnTo>
                  <a:lnTo>
                    <a:pt x="868" y="810"/>
                  </a:lnTo>
                  <a:lnTo>
                    <a:pt x="867" y="817"/>
                  </a:lnTo>
                  <a:lnTo>
                    <a:pt x="863" y="824"/>
                  </a:lnTo>
                  <a:lnTo>
                    <a:pt x="860" y="830"/>
                  </a:lnTo>
                  <a:lnTo>
                    <a:pt x="857" y="837"/>
                  </a:lnTo>
                  <a:lnTo>
                    <a:pt x="853" y="842"/>
                  </a:lnTo>
                  <a:lnTo>
                    <a:pt x="847" y="847"/>
                  </a:lnTo>
                  <a:lnTo>
                    <a:pt x="842" y="853"/>
                  </a:lnTo>
                  <a:lnTo>
                    <a:pt x="837" y="857"/>
                  </a:lnTo>
                  <a:lnTo>
                    <a:pt x="830" y="860"/>
                  </a:lnTo>
                  <a:lnTo>
                    <a:pt x="824" y="863"/>
                  </a:lnTo>
                  <a:lnTo>
                    <a:pt x="816" y="867"/>
                  </a:lnTo>
                  <a:lnTo>
                    <a:pt x="810" y="868"/>
                  </a:lnTo>
                  <a:lnTo>
                    <a:pt x="802" y="870"/>
                  </a:lnTo>
                  <a:lnTo>
                    <a:pt x="795" y="870"/>
                  </a:lnTo>
                  <a:lnTo>
                    <a:pt x="105" y="870"/>
                  </a:lnTo>
                  <a:lnTo>
                    <a:pt x="97" y="869"/>
                  </a:lnTo>
                  <a:lnTo>
                    <a:pt x="90" y="868"/>
                  </a:lnTo>
                  <a:lnTo>
                    <a:pt x="82" y="867"/>
                  </a:lnTo>
                  <a:lnTo>
                    <a:pt x="76" y="863"/>
                  </a:lnTo>
                  <a:lnTo>
                    <a:pt x="70" y="860"/>
                  </a:lnTo>
                  <a:lnTo>
                    <a:pt x="63" y="857"/>
                  </a:lnTo>
                  <a:lnTo>
                    <a:pt x="58" y="853"/>
                  </a:lnTo>
                  <a:lnTo>
                    <a:pt x="53" y="847"/>
                  </a:lnTo>
                  <a:lnTo>
                    <a:pt x="47" y="842"/>
                  </a:lnTo>
                  <a:lnTo>
                    <a:pt x="43" y="837"/>
                  </a:lnTo>
                  <a:lnTo>
                    <a:pt x="40" y="830"/>
                  </a:lnTo>
                  <a:lnTo>
                    <a:pt x="36" y="824"/>
                  </a:lnTo>
                  <a:lnTo>
                    <a:pt x="33" y="817"/>
                  </a:lnTo>
                  <a:lnTo>
                    <a:pt x="32" y="810"/>
                  </a:lnTo>
                  <a:lnTo>
                    <a:pt x="31" y="802"/>
                  </a:lnTo>
                  <a:lnTo>
                    <a:pt x="30" y="795"/>
                  </a:lnTo>
                  <a:lnTo>
                    <a:pt x="30" y="105"/>
                  </a:lnTo>
                  <a:lnTo>
                    <a:pt x="31" y="97"/>
                  </a:lnTo>
                  <a:lnTo>
                    <a:pt x="32" y="90"/>
                  </a:lnTo>
                  <a:lnTo>
                    <a:pt x="33" y="84"/>
                  </a:lnTo>
                  <a:lnTo>
                    <a:pt x="36" y="76"/>
                  </a:lnTo>
                  <a:lnTo>
                    <a:pt x="40" y="70"/>
                  </a:lnTo>
                  <a:lnTo>
                    <a:pt x="43" y="63"/>
                  </a:lnTo>
                  <a:lnTo>
                    <a:pt x="47" y="58"/>
                  </a:lnTo>
                  <a:lnTo>
                    <a:pt x="53" y="53"/>
                  </a:lnTo>
                  <a:lnTo>
                    <a:pt x="58" y="47"/>
                  </a:lnTo>
                  <a:lnTo>
                    <a:pt x="63" y="43"/>
                  </a:lnTo>
                  <a:lnTo>
                    <a:pt x="70" y="40"/>
                  </a:lnTo>
                  <a:lnTo>
                    <a:pt x="76" y="37"/>
                  </a:lnTo>
                  <a:lnTo>
                    <a:pt x="82" y="34"/>
                  </a:lnTo>
                  <a:lnTo>
                    <a:pt x="90" y="32"/>
                  </a:lnTo>
                  <a:lnTo>
                    <a:pt x="97" y="31"/>
                  </a:lnTo>
                  <a:lnTo>
                    <a:pt x="105" y="30"/>
                  </a:lnTo>
                  <a:lnTo>
                    <a:pt x="795" y="30"/>
                  </a:lnTo>
                  <a:lnTo>
                    <a:pt x="802" y="31"/>
                  </a:lnTo>
                  <a:lnTo>
                    <a:pt x="810" y="32"/>
                  </a:lnTo>
                  <a:lnTo>
                    <a:pt x="816" y="34"/>
                  </a:lnTo>
                  <a:lnTo>
                    <a:pt x="824" y="37"/>
                  </a:lnTo>
                  <a:lnTo>
                    <a:pt x="830" y="40"/>
                  </a:lnTo>
                  <a:lnTo>
                    <a:pt x="837" y="43"/>
                  </a:lnTo>
                  <a:lnTo>
                    <a:pt x="842" y="47"/>
                  </a:lnTo>
                  <a:lnTo>
                    <a:pt x="847" y="53"/>
                  </a:lnTo>
                  <a:lnTo>
                    <a:pt x="853" y="58"/>
                  </a:lnTo>
                  <a:lnTo>
                    <a:pt x="857" y="63"/>
                  </a:lnTo>
                  <a:lnTo>
                    <a:pt x="860" y="70"/>
                  </a:lnTo>
                  <a:lnTo>
                    <a:pt x="863" y="76"/>
                  </a:lnTo>
                  <a:lnTo>
                    <a:pt x="867" y="84"/>
                  </a:lnTo>
                  <a:lnTo>
                    <a:pt x="868" y="90"/>
                  </a:lnTo>
                  <a:lnTo>
                    <a:pt x="869" y="97"/>
                  </a:lnTo>
                  <a:lnTo>
                    <a:pt x="870" y="105"/>
                  </a:lnTo>
                  <a:lnTo>
                    <a:pt x="870" y="795"/>
                  </a:lnTo>
                  <a:close/>
                  <a:moveTo>
                    <a:pt x="795" y="0"/>
                  </a:moveTo>
                  <a:lnTo>
                    <a:pt x="105" y="0"/>
                  </a:lnTo>
                  <a:lnTo>
                    <a:pt x="94" y="1"/>
                  </a:lnTo>
                  <a:lnTo>
                    <a:pt x="84" y="2"/>
                  </a:lnTo>
                  <a:lnTo>
                    <a:pt x="74" y="5"/>
                  </a:lnTo>
                  <a:lnTo>
                    <a:pt x="64" y="9"/>
                  </a:lnTo>
                  <a:lnTo>
                    <a:pt x="56" y="13"/>
                  </a:lnTo>
                  <a:lnTo>
                    <a:pt x="46" y="18"/>
                  </a:lnTo>
                  <a:lnTo>
                    <a:pt x="39" y="25"/>
                  </a:lnTo>
                  <a:lnTo>
                    <a:pt x="31" y="31"/>
                  </a:lnTo>
                  <a:lnTo>
                    <a:pt x="25" y="39"/>
                  </a:lnTo>
                  <a:lnTo>
                    <a:pt x="18" y="47"/>
                  </a:lnTo>
                  <a:lnTo>
                    <a:pt x="13" y="56"/>
                  </a:lnTo>
                  <a:lnTo>
                    <a:pt x="9" y="64"/>
                  </a:lnTo>
                  <a:lnTo>
                    <a:pt x="5" y="74"/>
                  </a:lnTo>
                  <a:lnTo>
                    <a:pt x="2" y="85"/>
                  </a:lnTo>
                  <a:lnTo>
                    <a:pt x="1" y="94"/>
                  </a:lnTo>
                  <a:lnTo>
                    <a:pt x="0" y="105"/>
                  </a:lnTo>
                  <a:lnTo>
                    <a:pt x="0" y="795"/>
                  </a:lnTo>
                  <a:lnTo>
                    <a:pt x="1" y="806"/>
                  </a:lnTo>
                  <a:lnTo>
                    <a:pt x="2" y="816"/>
                  </a:lnTo>
                  <a:lnTo>
                    <a:pt x="5" y="826"/>
                  </a:lnTo>
                  <a:lnTo>
                    <a:pt x="9" y="836"/>
                  </a:lnTo>
                  <a:lnTo>
                    <a:pt x="13" y="845"/>
                  </a:lnTo>
                  <a:lnTo>
                    <a:pt x="18" y="854"/>
                  </a:lnTo>
                  <a:lnTo>
                    <a:pt x="25" y="861"/>
                  </a:lnTo>
                  <a:lnTo>
                    <a:pt x="31" y="869"/>
                  </a:lnTo>
                  <a:lnTo>
                    <a:pt x="39" y="875"/>
                  </a:lnTo>
                  <a:lnTo>
                    <a:pt x="46" y="882"/>
                  </a:lnTo>
                  <a:lnTo>
                    <a:pt x="56" y="887"/>
                  </a:lnTo>
                  <a:lnTo>
                    <a:pt x="64" y="891"/>
                  </a:lnTo>
                  <a:lnTo>
                    <a:pt x="74" y="896"/>
                  </a:lnTo>
                  <a:lnTo>
                    <a:pt x="84" y="898"/>
                  </a:lnTo>
                  <a:lnTo>
                    <a:pt x="94" y="899"/>
                  </a:lnTo>
                  <a:lnTo>
                    <a:pt x="105" y="900"/>
                  </a:lnTo>
                  <a:lnTo>
                    <a:pt x="795" y="900"/>
                  </a:lnTo>
                  <a:lnTo>
                    <a:pt x="806" y="899"/>
                  </a:lnTo>
                  <a:lnTo>
                    <a:pt x="815" y="898"/>
                  </a:lnTo>
                  <a:lnTo>
                    <a:pt x="826" y="894"/>
                  </a:lnTo>
                  <a:lnTo>
                    <a:pt x="836" y="891"/>
                  </a:lnTo>
                  <a:lnTo>
                    <a:pt x="844" y="887"/>
                  </a:lnTo>
                  <a:lnTo>
                    <a:pt x="853" y="882"/>
                  </a:lnTo>
                  <a:lnTo>
                    <a:pt x="861" y="875"/>
                  </a:lnTo>
                  <a:lnTo>
                    <a:pt x="869" y="869"/>
                  </a:lnTo>
                  <a:lnTo>
                    <a:pt x="875" y="861"/>
                  </a:lnTo>
                  <a:lnTo>
                    <a:pt x="882" y="854"/>
                  </a:lnTo>
                  <a:lnTo>
                    <a:pt x="887" y="845"/>
                  </a:lnTo>
                  <a:lnTo>
                    <a:pt x="891" y="836"/>
                  </a:lnTo>
                  <a:lnTo>
                    <a:pt x="894" y="826"/>
                  </a:lnTo>
                  <a:lnTo>
                    <a:pt x="898" y="816"/>
                  </a:lnTo>
                  <a:lnTo>
                    <a:pt x="899" y="806"/>
                  </a:lnTo>
                  <a:lnTo>
                    <a:pt x="900" y="795"/>
                  </a:lnTo>
                  <a:lnTo>
                    <a:pt x="900" y="105"/>
                  </a:lnTo>
                  <a:lnTo>
                    <a:pt x="899" y="94"/>
                  </a:lnTo>
                  <a:lnTo>
                    <a:pt x="898" y="85"/>
                  </a:lnTo>
                  <a:lnTo>
                    <a:pt x="894" y="74"/>
                  </a:lnTo>
                  <a:lnTo>
                    <a:pt x="891" y="64"/>
                  </a:lnTo>
                  <a:lnTo>
                    <a:pt x="887" y="56"/>
                  </a:lnTo>
                  <a:lnTo>
                    <a:pt x="882" y="47"/>
                  </a:lnTo>
                  <a:lnTo>
                    <a:pt x="875" y="39"/>
                  </a:lnTo>
                  <a:lnTo>
                    <a:pt x="869" y="31"/>
                  </a:lnTo>
                  <a:lnTo>
                    <a:pt x="861" y="25"/>
                  </a:lnTo>
                  <a:lnTo>
                    <a:pt x="853" y="18"/>
                  </a:lnTo>
                  <a:lnTo>
                    <a:pt x="844" y="13"/>
                  </a:lnTo>
                  <a:lnTo>
                    <a:pt x="836" y="9"/>
                  </a:lnTo>
                  <a:lnTo>
                    <a:pt x="826" y="5"/>
                  </a:lnTo>
                  <a:lnTo>
                    <a:pt x="815" y="2"/>
                  </a:lnTo>
                  <a:lnTo>
                    <a:pt x="806" y="1"/>
                  </a:lnTo>
                  <a:lnTo>
                    <a:pt x="795"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000000"/>
                </a:solidFill>
                <a:latin typeface="Arial"/>
                <a:ea typeface="Arial"/>
                <a:cs typeface="Arial"/>
                <a:sym typeface="Arial"/>
              </a:endParaRPr>
            </a:p>
          </p:txBody>
        </p:sp>
      </p:grpSp>
      <p:grpSp>
        <p:nvGrpSpPr>
          <p:cNvPr id="288" name="Google Shape;288;p16"/>
          <p:cNvGrpSpPr/>
          <p:nvPr/>
        </p:nvGrpSpPr>
        <p:grpSpPr>
          <a:xfrm>
            <a:off x="3896933" y="2623994"/>
            <a:ext cx="342900" cy="342900"/>
            <a:chOff x="4324350" y="4191000"/>
            <a:chExt cx="285750" cy="285750"/>
          </a:xfrm>
        </p:grpSpPr>
        <p:sp>
          <p:nvSpPr>
            <p:cNvPr id="289" name="Google Shape;289;p16"/>
            <p:cNvSpPr/>
            <p:nvPr/>
          </p:nvSpPr>
          <p:spPr>
            <a:xfrm>
              <a:off x="4381500" y="4311650"/>
              <a:ext cx="109538" cy="103188"/>
            </a:xfrm>
            <a:custGeom>
              <a:rect b="b" l="l" r="r" t="t"/>
              <a:pathLst>
                <a:path extrusionOk="0" h="329" w="344">
                  <a:moveTo>
                    <a:pt x="0" y="0"/>
                  </a:moveTo>
                  <a:lnTo>
                    <a:pt x="0" y="30"/>
                  </a:lnTo>
                  <a:lnTo>
                    <a:pt x="16" y="30"/>
                  </a:lnTo>
                  <a:lnTo>
                    <a:pt x="32" y="31"/>
                  </a:lnTo>
                  <a:lnTo>
                    <a:pt x="48" y="33"/>
                  </a:lnTo>
                  <a:lnTo>
                    <a:pt x="63" y="35"/>
                  </a:lnTo>
                  <a:lnTo>
                    <a:pt x="79" y="38"/>
                  </a:lnTo>
                  <a:lnTo>
                    <a:pt x="94" y="42"/>
                  </a:lnTo>
                  <a:lnTo>
                    <a:pt x="108" y="48"/>
                  </a:lnTo>
                  <a:lnTo>
                    <a:pt x="123" y="53"/>
                  </a:lnTo>
                  <a:lnTo>
                    <a:pt x="137" y="58"/>
                  </a:lnTo>
                  <a:lnTo>
                    <a:pt x="150" y="65"/>
                  </a:lnTo>
                  <a:lnTo>
                    <a:pt x="163" y="72"/>
                  </a:lnTo>
                  <a:lnTo>
                    <a:pt x="176" y="81"/>
                  </a:lnTo>
                  <a:lnTo>
                    <a:pt x="188" y="88"/>
                  </a:lnTo>
                  <a:lnTo>
                    <a:pt x="200" y="98"/>
                  </a:lnTo>
                  <a:lnTo>
                    <a:pt x="212" y="107"/>
                  </a:lnTo>
                  <a:lnTo>
                    <a:pt x="222" y="117"/>
                  </a:lnTo>
                  <a:lnTo>
                    <a:pt x="233" y="127"/>
                  </a:lnTo>
                  <a:lnTo>
                    <a:pt x="243" y="139"/>
                  </a:lnTo>
                  <a:lnTo>
                    <a:pt x="252" y="149"/>
                  </a:lnTo>
                  <a:lnTo>
                    <a:pt x="261" y="161"/>
                  </a:lnTo>
                  <a:lnTo>
                    <a:pt x="269" y="174"/>
                  </a:lnTo>
                  <a:lnTo>
                    <a:pt x="277" y="186"/>
                  </a:lnTo>
                  <a:lnTo>
                    <a:pt x="283" y="199"/>
                  </a:lnTo>
                  <a:lnTo>
                    <a:pt x="290" y="212"/>
                  </a:lnTo>
                  <a:lnTo>
                    <a:pt x="296" y="226"/>
                  </a:lnTo>
                  <a:lnTo>
                    <a:pt x="300" y="240"/>
                  </a:lnTo>
                  <a:lnTo>
                    <a:pt x="305" y="254"/>
                  </a:lnTo>
                  <a:lnTo>
                    <a:pt x="308" y="268"/>
                  </a:lnTo>
                  <a:lnTo>
                    <a:pt x="311" y="283"/>
                  </a:lnTo>
                  <a:lnTo>
                    <a:pt x="313" y="298"/>
                  </a:lnTo>
                  <a:lnTo>
                    <a:pt x="314" y="313"/>
                  </a:lnTo>
                  <a:lnTo>
                    <a:pt x="314" y="329"/>
                  </a:lnTo>
                  <a:lnTo>
                    <a:pt x="344" y="329"/>
                  </a:lnTo>
                  <a:lnTo>
                    <a:pt x="344" y="312"/>
                  </a:lnTo>
                  <a:lnTo>
                    <a:pt x="343" y="295"/>
                  </a:lnTo>
                  <a:lnTo>
                    <a:pt x="341" y="279"/>
                  </a:lnTo>
                  <a:lnTo>
                    <a:pt x="338" y="263"/>
                  </a:lnTo>
                  <a:lnTo>
                    <a:pt x="334" y="247"/>
                  </a:lnTo>
                  <a:lnTo>
                    <a:pt x="329" y="231"/>
                  </a:lnTo>
                  <a:lnTo>
                    <a:pt x="324" y="216"/>
                  </a:lnTo>
                  <a:lnTo>
                    <a:pt x="318" y="201"/>
                  </a:lnTo>
                  <a:lnTo>
                    <a:pt x="311" y="186"/>
                  </a:lnTo>
                  <a:lnTo>
                    <a:pt x="304" y="172"/>
                  </a:lnTo>
                  <a:lnTo>
                    <a:pt x="295" y="158"/>
                  </a:lnTo>
                  <a:lnTo>
                    <a:pt x="285" y="145"/>
                  </a:lnTo>
                  <a:lnTo>
                    <a:pt x="276" y="132"/>
                  </a:lnTo>
                  <a:lnTo>
                    <a:pt x="266" y="119"/>
                  </a:lnTo>
                  <a:lnTo>
                    <a:pt x="255" y="108"/>
                  </a:lnTo>
                  <a:lnTo>
                    <a:pt x="244" y="96"/>
                  </a:lnTo>
                  <a:lnTo>
                    <a:pt x="232" y="85"/>
                  </a:lnTo>
                  <a:lnTo>
                    <a:pt x="219" y="75"/>
                  </a:lnTo>
                  <a:lnTo>
                    <a:pt x="206" y="65"/>
                  </a:lnTo>
                  <a:lnTo>
                    <a:pt x="192" y="55"/>
                  </a:lnTo>
                  <a:lnTo>
                    <a:pt x="178" y="47"/>
                  </a:lnTo>
                  <a:lnTo>
                    <a:pt x="165" y="39"/>
                  </a:lnTo>
                  <a:lnTo>
                    <a:pt x="150" y="32"/>
                  </a:lnTo>
                  <a:lnTo>
                    <a:pt x="135" y="25"/>
                  </a:lnTo>
                  <a:lnTo>
                    <a:pt x="119" y="19"/>
                  </a:lnTo>
                  <a:lnTo>
                    <a:pt x="103" y="14"/>
                  </a:lnTo>
                  <a:lnTo>
                    <a:pt x="86" y="9"/>
                  </a:lnTo>
                  <a:lnTo>
                    <a:pt x="69" y="6"/>
                  </a:lnTo>
                  <a:lnTo>
                    <a:pt x="52" y="3"/>
                  </a:lnTo>
                  <a:lnTo>
                    <a:pt x="35" y="1"/>
                  </a:lnTo>
                  <a:lnTo>
                    <a:pt x="18" y="0"/>
                  </a:lnTo>
                  <a:lnTo>
                    <a:pt x="0"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290" name="Google Shape;290;p16"/>
            <p:cNvSpPr/>
            <p:nvPr/>
          </p:nvSpPr>
          <p:spPr>
            <a:xfrm>
              <a:off x="4381500" y="4252913"/>
              <a:ext cx="166688" cy="161925"/>
            </a:xfrm>
            <a:custGeom>
              <a:rect b="b" l="l" r="r" t="t"/>
              <a:pathLst>
                <a:path extrusionOk="0" h="510" w="525">
                  <a:moveTo>
                    <a:pt x="0" y="0"/>
                  </a:moveTo>
                  <a:lnTo>
                    <a:pt x="0" y="31"/>
                  </a:lnTo>
                  <a:lnTo>
                    <a:pt x="25" y="31"/>
                  </a:lnTo>
                  <a:lnTo>
                    <a:pt x="51" y="33"/>
                  </a:lnTo>
                  <a:lnTo>
                    <a:pt x="77" y="36"/>
                  </a:lnTo>
                  <a:lnTo>
                    <a:pt x="101" y="39"/>
                  </a:lnTo>
                  <a:lnTo>
                    <a:pt x="125" y="45"/>
                  </a:lnTo>
                  <a:lnTo>
                    <a:pt x="148" y="51"/>
                  </a:lnTo>
                  <a:lnTo>
                    <a:pt x="172" y="59"/>
                  </a:lnTo>
                  <a:lnTo>
                    <a:pt x="194" y="67"/>
                  </a:lnTo>
                  <a:lnTo>
                    <a:pt x="216" y="77"/>
                  </a:lnTo>
                  <a:lnTo>
                    <a:pt x="237" y="88"/>
                  </a:lnTo>
                  <a:lnTo>
                    <a:pt x="259" y="99"/>
                  </a:lnTo>
                  <a:lnTo>
                    <a:pt x="278" y="111"/>
                  </a:lnTo>
                  <a:lnTo>
                    <a:pt x="298" y="124"/>
                  </a:lnTo>
                  <a:lnTo>
                    <a:pt x="316" y="139"/>
                  </a:lnTo>
                  <a:lnTo>
                    <a:pt x="335" y="154"/>
                  </a:lnTo>
                  <a:lnTo>
                    <a:pt x="352" y="169"/>
                  </a:lnTo>
                  <a:lnTo>
                    <a:pt x="368" y="186"/>
                  </a:lnTo>
                  <a:lnTo>
                    <a:pt x="383" y="203"/>
                  </a:lnTo>
                  <a:lnTo>
                    <a:pt x="398" y="221"/>
                  </a:lnTo>
                  <a:lnTo>
                    <a:pt x="412" y="239"/>
                  </a:lnTo>
                  <a:lnTo>
                    <a:pt x="424" y="260"/>
                  </a:lnTo>
                  <a:lnTo>
                    <a:pt x="436" y="279"/>
                  </a:lnTo>
                  <a:lnTo>
                    <a:pt x="447" y="300"/>
                  </a:lnTo>
                  <a:lnTo>
                    <a:pt x="457" y="322"/>
                  </a:lnTo>
                  <a:lnTo>
                    <a:pt x="465" y="343"/>
                  </a:lnTo>
                  <a:lnTo>
                    <a:pt x="473" y="366"/>
                  </a:lnTo>
                  <a:lnTo>
                    <a:pt x="479" y="388"/>
                  </a:lnTo>
                  <a:lnTo>
                    <a:pt x="484" y="412"/>
                  </a:lnTo>
                  <a:lnTo>
                    <a:pt x="489" y="436"/>
                  </a:lnTo>
                  <a:lnTo>
                    <a:pt x="492" y="460"/>
                  </a:lnTo>
                  <a:lnTo>
                    <a:pt x="494" y="484"/>
                  </a:lnTo>
                  <a:lnTo>
                    <a:pt x="495" y="510"/>
                  </a:lnTo>
                  <a:lnTo>
                    <a:pt x="525" y="510"/>
                  </a:lnTo>
                  <a:lnTo>
                    <a:pt x="524" y="483"/>
                  </a:lnTo>
                  <a:lnTo>
                    <a:pt x="522" y="457"/>
                  </a:lnTo>
                  <a:lnTo>
                    <a:pt x="519" y="431"/>
                  </a:lnTo>
                  <a:lnTo>
                    <a:pt x="514" y="406"/>
                  </a:lnTo>
                  <a:lnTo>
                    <a:pt x="508" y="381"/>
                  </a:lnTo>
                  <a:lnTo>
                    <a:pt x="501" y="357"/>
                  </a:lnTo>
                  <a:lnTo>
                    <a:pt x="493" y="333"/>
                  </a:lnTo>
                  <a:lnTo>
                    <a:pt x="484" y="310"/>
                  </a:lnTo>
                  <a:lnTo>
                    <a:pt x="474" y="288"/>
                  </a:lnTo>
                  <a:lnTo>
                    <a:pt x="462" y="265"/>
                  </a:lnTo>
                  <a:lnTo>
                    <a:pt x="450" y="244"/>
                  </a:lnTo>
                  <a:lnTo>
                    <a:pt x="436" y="223"/>
                  </a:lnTo>
                  <a:lnTo>
                    <a:pt x="421" y="203"/>
                  </a:lnTo>
                  <a:lnTo>
                    <a:pt x="406" y="184"/>
                  </a:lnTo>
                  <a:lnTo>
                    <a:pt x="390" y="166"/>
                  </a:lnTo>
                  <a:lnTo>
                    <a:pt x="373" y="147"/>
                  </a:lnTo>
                  <a:lnTo>
                    <a:pt x="355" y="131"/>
                  </a:lnTo>
                  <a:lnTo>
                    <a:pt x="336" y="115"/>
                  </a:lnTo>
                  <a:lnTo>
                    <a:pt x="315" y="100"/>
                  </a:lnTo>
                  <a:lnTo>
                    <a:pt x="295" y="86"/>
                  </a:lnTo>
                  <a:lnTo>
                    <a:pt x="274" y="73"/>
                  </a:lnTo>
                  <a:lnTo>
                    <a:pt x="252" y="61"/>
                  </a:lnTo>
                  <a:lnTo>
                    <a:pt x="230" y="50"/>
                  </a:lnTo>
                  <a:lnTo>
                    <a:pt x="206" y="39"/>
                  </a:lnTo>
                  <a:lnTo>
                    <a:pt x="183" y="31"/>
                  </a:lnTo>
                  <a:lnTo>
                    <a:pt x="158" y="23"/>
                  </a:lnTo>
                  <a:lnTo>
                    <a:pt x="132" y="16"/>
                  </a:lnTo>
                  <a:lnTo>
                    <a:pt x="107" y="11"/>
                  </a:lnTo>
                  <a:lnTo>
                    <a:pt x="81" y="6"/>
                  </a:lnTo>
                  <a:lnTo>
                    <a:pt x="54" y="3"/>
                  </a:lnTo>
                  <a:lnTo>
                    <a:pt x="28" y="1"/>
                  </a:lnTo>
                  <a:lnTo>
                    <a:pt x="0"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291" name="Google Shape;291;p16"/>
            <p:cNvSpPr/>
            <p:nvPr/>
          </p:nvSpPr>
          <p:spPr>
            <a:xfrm>
              <a:off x="4381500" y="4367213"/>
              <a:ext cx="47625" cy="47625"/>
            </a:xfrm>
            <a:custGeom>
              <a:rect b="b" l="l" r="r" t="t"/>
              <a:pathLst>
                <a:path extrusionOk="0" h="150" w="150">
                  <a:moveTo>
                    <a:pt x="75" y="120"/>
                  </a:moveTo>
                  <a:lnTo>
                    <a:pt x="66" y="119"/>
                  </a:lnTo>
                  <a:lnTo>
                    <a:pt x="58" y="116"/>
                  </a:lnTo>
                  <a:lnTo>
                    <a:pt x="50" y="113"/>
                  </a:lnTo>
                  <a:lnTo>
                    <a:pt x="44" y="106"/>
                  </a:lnTo>
                  <a:lnTo>
                    <a:pt x="37" y="100"/>
                  </a:lnTo>
                  <a:lnTo>
                    <a:pt x="34" y="92"/>
                  </a:lnTo>
                  <a:lnTo>
                    <a:pt x="31" y="84"/>
                  </a:lnTo>
                  <a:lnTo>
                    <a:pt x="30" y="75"/>
                  </a:lnTo>
                  <a:lnTo>
                    <a:pt x="31" y="66"/>
                  </a:lnTo>
                  <a:lnTo>
                    <a:pt x="34" y="57"/>
                  </a:lnTo>
                  <a:lnTo>
                    <a:pt x="37" y="50"/>
                  </a:lnTo>
                  <a:lnTo>
                    <a:pt x="44" y="43"/>
                  </a:lnTo>
                  <a:lnTo>
                    <a:pt x="50" y="38"/>
                  </a:lnTo>
                  <a:lnTo>
                    <a:pt x="58" y="33"/>
                  </a:lnTo>
                  <a:lnTo>
                    <a:pt x="66" y="31"/>
                  </a:lnTo>
                  <a:lnTo>
                    <a:pt x="75" y="30"/>
                  </a:lnTo>
                  <a:lnTo>
                    <a:pt x="84" y="31"/>
                  </a:lnTo>
                  <a:lnTo>
                    <a:pt x="93" y="33"/>
                  </a:lnTo>
                  <a:lnTo>
                    <a:pt x="100" y="38"/>
                  </a:lnTo>
                  <a:lnTo>
                    <a:pt x="107" y="43"/>
                  </a:lnTo>
                  <a:lnTo>
                    <a:pt x="112" y="50"/>
                  </a:lnTo>
                  <a:lnTo>
                    <a:pt x="116" y="57"/>
                  </a:lnTo>
                  <a:lnTo>
                    <a:pt x="119" y="66"/>
                  </a:lnTo>
                  <a:lnTo>
                    <a:pt x="120" y="75"/>
                  </a:lnTo>
                  <a:lnTo>
                    <a:pt x="119" y="84"/>
                  </a:lnTo>
                  <a:lnTo>
                    <a:pt x="116" y="92"/>
                  </a:lnTo>
                  <a:lnTo>
                    <a:pt x="112" y="100"/>
                  </a:lnTo>
                  <a:lnTo>
                    <a:pt x="107" y="106"/>
                  </a:lnTo>
                  <a:lnTo>
                    <a:pt x="100" y="113"/>
                  </a:lnTo>
                  <a:lnTo>
                    <a:pt x="93" y="116"/>
                  </a:lnTo>
                  <a:lnTo>
                    <a:pt x="84" y="119"/>
                  </a:lnTo>
                  <a:lnTo>
                    <a:pt x="75" y="120"/>
                  </a:lnTo>
                  <a:close/>
                  <a:moveTo>
                    <a:pt x="75" y="0"/>
                  </a:moveTo>
                  <a:lnTo>
                    <a:pt x="67" y="0"/>
                  </a:lnTo>
                  <a:lnTo>
                    <a:pt x="60" y="1"/>
                  </a:lnTo>
                  <a:lnTo>
                    <a:pt x="53" y="4"/>
                  </a:lnTo>
                  <a:lnTo>
                    <a:pt x="46" y="6"/>
                  </a:lnTo>
                  <a:lnTo>
                    <a:pt x="39" y="9"/>
                  </a:lnTo>
                  <a:lnTo>
                    <a:pt x="33" y="13"/>
                  </a:lnTo>
                  <a:lnTo>
                    <a:pt x="28" y="17"/>
                  </a:lnTo>
                  <a:lnTo>
                    <a:pt x="22" y="22"/>
                  </a:lnTo>
                  <a:lnTo>
                    <a:pt x="17" y="27"/>
                  </a:lnTo>
                  <a:lnTo>
                    <a:pt x="13" y="33"/>
                  </a:lnTo>
                  <a:lnTo>
                    <a:pt x="9" y="39"/>
                  </a:lnTo>
                  <a:lnTo>
                    <a:pt x="6" y="46"/>
                  </a:lnTo>
                  <a:lnTo>
                    <a:pt x="3" y="53"/>
                  </a:lnTo>
                  <a:lnTo>
                    <a:pt x="2" y="60"/>
                  </a:lnTo>
                  <a:lnTo>
                    <a:pt x="1" y="68"/>
                  </a:lnTo>
                  <a:lnTo>
                    <a:pt x="0" y="75"/>
                  </a:lnTo>
                  <a:lnTo>
                    <a:pt x="1" y="83"/>
                  </a:lnTo>
                  <a:lnTo>
                    <a:pt x="2" y="90"/>
                  </a:lnTo>
                  <a:lnTo>
                    <a:pt x="3" y="98"/>
                  </a:lnTo>
                  <a:lnTo>
                    <a:pt x="6" y="104"/>
                  </a:lnTo>
                  <a:lnTo>
                    <a:pt x="9" y="111"/>
                  </a:lnTo>
                  <a:lnTo>
                    <a:pt x="13" y="117"/>
                  </a:lnTo>
                  <a:lnTo>
                    <a:pt x="17" y="122"/>
                  </a:lnTo>
                  <a:lnTo>
                    <a:pt x="22" y="128"/>
                  </a:lnTo>
                  <a:lnTo>
                    <a:pt x="28" y="133"/>
                  </a:lnTo>
                  <a:lnTo>
                    <a:pt x="33" y="137"/>
                  </a:lnTo>
                  <a:lnTo>
                    <a:pt x="39" y="140"/>
                  </a:lnTo>
                  <a:lnTo>
                    <a:pt x="46" y="144"/>
                  </a:lnTo>
                  <a:lnTo>
                    <a:pt x="53" y="147"/>
                  </a:lnTo>
                  <a:lnTo>
                    <a:pt x="60" y="148"/>
                  </a:lnTo>
                  <a:lnTo>
                    <a:pt x="67" y="149"/>
                  </a:lnTo>
                  <a:lnTo>
                    <a:pt x="75" y="150"/>
                  </a:lnTo>
                  <a:lnTo>
                    <a:pt x="82" y="149"/>
                  </a:lnTo>
                  <a:lnTo>
                    <a:pt x="90" y="148"/>
                  </a:lnTo>
                  <a:lnTo>
                    <a:pt x="97" y="147"/>
                  </a:lnTo>
                  <a:lnTo>
                    <a:pt x="105" y="144"/>
                  </a:lnTo>
                  <a:lnTo>
                    <a:pt x="111" y="140"/>
                  </a:lnTo>
                  <a:lnTo>
                    <a:pt x="116" y="137"/>
                  </a:lnTo>
                  <a:lnTo>
                    <a:pt x="123" y="133"/>
                  </a:lnTo>
                  <a:lnTo>
                    <a:pt x="128" y="128"/>
                  </a:lnTo>
                  <a:lnTo>
                    <a:pt x="132" y="122"/>
                  </a:lnTo>
                  <a:lnTo>
                    <a:pt x="137" y="117"/>
                  </a:lnTo>
                  <a:lnTo>
                    <a:pt x="141" y="111"/>
                  </a:lnTo>
                  <a:lnTo>
                    <a:pt x="144" y="104"/>
                  </a:lnTo>
                  <a:lnTo>
                    <a:pt x="146" y="98"/>
                  </a:lnTo>
                  <a:lnTo>
                    <a:pt x="148" y="90"/>
                  </a:lnTo>
                  <a:lnTo>
                    <a:pt x="150" y="83"/>
                  </a:lnTo>
                  <a:lnTo>
                    <a:pt x="150" y="75"/>
                  </a:lnTo>
                  <a:lnTo>
                    <a:pt x="150" y="68"/>
                  </a:lnTo>
                  <a:lnTo>
                    <a:pt x="148" y="60"/>
                  </a:lnTo>
                  <a:lnTo>
                    <a:pt x="146" y="53"/>
                  </a:lnTo>
                  <a:lnTo>
                    <a:pt x="144" y="45"/>
                  </a:lnTo>
                  <a:lnTo>
                    <a:pt x="141" y="39"/>
                  </a:lnTo>
                  <a:lnTo>
                    <a:pt x="137" y="33"/>
                  </a:lnTo>
                  <a:lnTo>
                    <a:pt x="132" y="27"/>
                  </a:lnTo>
                  <a:lnTo>
                    <a:pt x="128" y="22"/>
                  </a:lnTo>
                  <a:lnTo>
                    <a:pt x="123" y="17"/>
                  </a:lnTo>
                  <a:lnTo>
                    <a:pt x="116" y="13"/>
                  </a:lnTo>
                  <a:lnTo>
                    <a:pt x="111" y="9"/>
                  </a:lnTo>
                  <a:lnTo>
                    <a:pt x="105" y="6"/>
                  </a:lnTo>
                  <a:lnTo>
                    <a:pt x="97" y="4"/>
                  </a:lnTo>
                  <a:lnTo>
                    <a:pt x="90" y="1"/>
                  </a:lnTo>
                  <a:lnTo>
                    <a:pt x="82" y="0"/>
                  </a:lnTo>
                  <a:lnTo>
                    <a:pt x="75"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292" name="Google Shape;292;p16"/>
            <p:cNvSpPr/>
            <p:nvPr/>
          </p:nvSpPr>
          <p:spPr>
            <a:xfrm>
              <a:off x="4324350" y="4191000"/>
              <a:ext cx="285750" cy="285750"/>
            </a:xfrm>
            <a:custGeom>
              <a:rect b="b" l="l" r="r" t="t"/>
              <a:pathLst>
                <a:path extrusionOk="0" h="900" w="900">
                  <a:moveTo>
                    <a:pt x="870" y="795"/>
                  </a:moveTo>
                  <a:lnTo>
                    <a:pt x="869" y="802"/>
                  </a:lnTo>
                  <a:lnTo>
                    <a:pt x="868" y="810"/>
                  </a:lnTo>
                  <a:lnTo>
                    <a:pt x="867" y="817"/>
                  </a:lnTo>
                  <a:lnTo>
                    <a:pt x="863" y="824"/>
                  </a:lnTo>
                  <a:lnTo>
                    <a:pt x="860" y="830"/>
                  </a:lnTo>
                  <a:lnTo>
                    <a:pt x="857" y="837"/>
                  </a:lnTo>
                  <a:lnTo>
                    <a:pt x="853" y="842"/>
                  </a:lnTo>
                  <a:lnTo>
                    <a:pt x="847" y="847"/>
                  </a:lnTo>
                  <a:lnTo>
                    <a:pt x="842" y="853"/>
                  </a:lnTo>
                  <a:lnTo>
                    <a:pt x="837" y="857"/>
                  </a:lnTo>
                  <a:lnTo>
                    <a:pt x="830" y="860"/>
                  </a:lnTo>
                  <a:lnTo>
                    <a:pt x="824" y="863"/>
                  </a:lnTo>
                  <a:lnTo>
                    <a:pt x="816" y="867"/>
                  </a:lnTo>
                  <a:lnTo>
                    <a:pt x="810" y="868"/>
                  </a:lnTo>
                  <a:lnTo>
                    <a:pt x="802" y="870"/>
                  </a:lnTo>
                  <a:lnTo>
                    <a:pt x="795" y="870"/>
                  </a:lnTo>
                  <a:lnTo>
                    <a:pt x="105" y="870"/>
                  </a:lnTo>
                  <a:lnTo>
                    <a:pt x="97" y="869"/>
                  </a:lnTo>
                  <a:lnTo>
                    <a:pt x="90" y="868"/>
                  </a:lnTo>
                  <a:lnTo>
                    <a:pt x="82" y="867"/>
                  </a:lnTo>
                  <a:lnTo>
                    <a:pt x="76" y="863"/>
                  </a:lnTo>
                  <a:lnTo>
                    <a:pt x="70" y="860"/>
                  </a:lnTo>
                  <a:lnTo>
                    <a:pt x="63" y="857"/>
                  </a:lnTo>
                  <a:lnTo>
                    <a:pt x="58" y="853"/>
                  </a:lnTo>
                  <a:lnTo>
                    <a:pt x="53" y="847"/>
                  </a:lnTo>
                  <a:lnTo>
                    <a:pt x="47" y="842"/>
                  </a:lnTo>
                  <a:lnTo>
                    <a:pt x="43" y="837"/>
                  </a:lnTo>
                  <a:lnTo>
                    <a:pt x="40" y="830"/>
                  </a:lnTo>
                  <a:lnTo>
                    <a:pt x="36" y="824"/>
                  </a:lnTo>
                  <a:lnTo>
                    <a:pt x="33" y="817"/>
                  </a:lnTo>
                  <a:lnTo>
                    <a:pt x="32" y="810"/>
                  </a:lnTo>
                  <a:lnTo>
                    <a:pt x="31" y="802"/>
                  </a:lnTo>
                  <a:lnTo>
                    <a:pt x="30" y="795"/>
                  </a:lnTo>
                  <a:lnTo>
                    <a:pt x="30" y="105"/>
                  </a:lnTo>
                  <a:lnTo>
                    <a:pt x="31" y="97"/>
                  </a:lnTo>
                  <a:lnTo>
                    <a:pt x="32" y="90"/>
                  </a:lnTo>
                  <a:lnTo>
                    <a:pt x="33" y="84"/>
                  </a:lnTo>
                  <a:lnTo>
                    <a:pt x="36" y="76"/>
                  </a:lnTo>
                  <a:lnTo>
                    <a:pt x="40" y="70"/>
                  </a:lnTo>
                  <a:lnTo>
                    <a:pt x="43" y="63"/>
                  </a:lnTo>
                  <a:lnTo>
                    <a:pt x="47" y="58"/>
                  </a:lnTo>
                  <a:lnTo>
                    <a:pt x="53" y="53"/>
                  </a:lnTo>
                  <a:lnTo>
                    <a:pt x="58" y="47"/>
                  </a:lnTo>
                  <a:lnTo>
                    <a:pt x="63" y="43"/>
                  </a:lnTo>
                  <a:lnTo>
                    <a:pt x="70" y="40"/>
                  </a:lnTo>
                  <a:lnTo>
                    <a:pt x="76" y="37"/>
                  </a:lnTo>
                  <a:lnTo>
                    <a:pt x="82" y="34"/>
                  </a:lnTo>
                  <a:lnTo>
                    <a:pt x="90" y="32"/>
                  </a:lnTo>
                  <a:lnTo>
                    <a:pt x="97" y="31"/>
                  </a:lnTo>
                  <a:lnTo>
                    <a:pt x="105" y="30"/>
                  </a:lnTo>
                  <a:lnTo>
                    <a:pt x="795" y="30"/>
                  </a:lnTo>
                  <a:lnTo>
                    <a:pt x="802" y="31"/>
                  </a:lnTo>
                  <a:lnTo>
                    <a:pt x="810" y="32"/>
                  </a:lnTo>
                  <a:lnTo>
                    <a:pt x="816" y="34"/>
                  </a:lnTo>
                  <a:lnTo>
                    <a:pt x="824" y="37"/>
                  </a:lnTo>
                  <a:lnTo>
                    <a:pt x="830" y="40"/>
                  </a:lnTo>
                  <a:lnTo>
                    <a:pt x="837" y="43"/>
                  </a:lnTo>
                  <a:lnTo>
                    <a:pt x="842" y="47"/>
                  </a:lnTo>
                  <a:lnTo>
                    <a:pt x="847" y="53"/>
                  </a:lnTo>
                  <a:lnTo>
                    <a:pt x="853" y="58"/>
                  </a:lnTo>
                  <a:lnTo>
                    <a:pt x="857" y="63"/>
                  </a:lnTo>
                  <a:lnTo>
                    <a:pt x="860" y="70"/>
                  </a:lnTo>
                  <a:lnTo>
                    <a:pt x="863" y="76"/>
                  </a:lnTo>
                  <a:lnTo>
                    <a:pt x="867" y="84"/>
                  </a:lnTo>
                  <a:lnTo>
                    <a:pt x="868" y="90"/>
                  </a:lnTo>
                  <a:lnTo>
                    <a:pt x="869" y="97"/>
                  </a:lnTo>
                  <a:lnTo>
                    <a:pt x="870" y="105"/>
                  </a:lnTo>
                  <a:lnTo>
                    <a:pt x="870" y="795"/>
                  </a:lnTo>
                  <a:close/>
                  <a:moveTo>
                    <a:pt x="795" y="0"/>
                  </a:moveTo>
                  <a:lnTo>
                    <a:pt x="105" y="0"/>
                  </a:lnTo>
                  <a:lnTo>
                    <a:pt x="94" y="1"/>
                  </a:lnTo>
                  <a:lnTo>
                    <a:pt x="84" y="2"/>
                  </a:lnTo>
                  <a:lnTo>
                    <a:pt x="74" y="5"/>
                  </a:lnTo>
                  <a:lnTo>
                    <a:pt x="64" y="9"/>
                  </a:lnTo>
                  <a:lnTo>
                    <a:pt x="56" y="13"/>
                  </a:lnTo>
                  <a:lnTo>
                    <a:pt x="46" y="18"/>
                  </a:lnTo>
                  <a:lnTo>
                    <a:pt x="39" y="25"/>
                  </a:lnTo>
                  <a:lnTo>
                    <a:pt x="31" y="31"/>
                  </a:lnTo>
                  <a:lnTo>
                    <a:pt x="25" y="39"/>
                  </a:lnTo>
                  <a:lnTo>
                    <a:pt x="18" y="47"/>
                  </a:lnTo>
                  <a:lnTo>
                    <a:pt x="13" y="56"/>
                  </a:lnTo>
                  <a:lnTo>
                    <a:pt x="9" y="64"/>
                  </a:lnTo>
                  <a:lnTo>
                    <a:pt x="5" y="74"/>
                  </a:lnTo>
                  <a:lnTo>
                    <a:pt x="2" y="85"/>
                  </a:lnTo>
                  <a:lnTo>
                    <a:pt x="1" y="94"/>
                  </a:lnTo>
                  <a:lnTo>
                    <a:pt x="0" y="105"/>
                  </a:lnTo>
                  <a:lnTo>
                    <a:pt x="0" y="795"/>
                  </a:lnTo>
                  <a:lnTo>
                    <a:pt x="1" y="806"/>
                  </a:lnTo>
                  <a:lnTo>
                    <a:pt x="2" y="816"/>
                  </a:lnTo>
                  <a:lnTo>
                    <a:pt x="5" y="826"/>
                  </a:lnTo>
                  <a:lnTo>
                    <a:pt x="9" y="836"/>
                  </a:lnTo>
                  <a:lnTo>
                    <a:pt x="13" y="845"/>
                  </a:lnTo>
                  <a:lnTo>
                    <a:pt x="18" y="854"/>
                  </a:lnTo>
                  <a:lnTo>
                    <a:pt x="25" y="861"/>
                  </a:lnTo>
                  <a:lnTo>
                    <a:pt x="31" y="869"/>
                  </a:lnTo>
                  <a:lnTo>
                    <a:pt x="39" y="875"/>
                  </a:lnTo>
                  <a:lnTo>
                    <a:pt x="46" y="882"/>
                  </a:lnTo>
                  <a:lnTo>
                    <a:pt x="56" y="887"/>
                  </a:lnTo>
                  <a:lnTo>
                    <a:pt x="64" y="891"/>
                  </a:lnTo>
                  <a:lnTo>
                    <a:pt x="74" y="896"/>
                  </a:lnTo>
                  <a:lnTo>
                    <a:pt x="84" y="898"/>
                  </a:lnTo>
                  <a:lnTo>
                    <a:pt x="94" y="899"/>
                  </a:lnTo>
                  <a:lnTo>
                    <a:pt x="105" y="900"/>
                  </a:lnTo>
                  <a:lnTo>
                    <a:pt x="795" y="900"/>
                  </a:lnTo>
                  <a:lnTo>
                    <a:pt x="806" y="899"/>
                  </a:lnTo>
                  <a:lnTo>
                    <a:pt x="815" y="898"/>
                  </a:lnTo>
                  <a:lnTo>
                    <a:pt x="826" y="894"/>
                  </a:lnTo>
                  <a:lnTo>
                    <a:pt x="836" y="891"/>
                  </a:lnTo>
                  <a:lnTo>
                    <a:pt x="844" y="887"/>
                  </a:lnTo>
                  <a:lnTo>
                    <a:pt x="853" y="882"/>
                  </a:lnTo>
                  <a:lnTo>
                    <a:pt x="861" y="875"/>
                  </a:lnTo>
                  <a:lnTo>
                    <a:pt x="869" y="869"/>
                  </a:lnTo>
                  <a:lnTo>
                    <a:pt x="875" y="861"/>
                  </a:lnTo>
                  <a:lnTo>
                    <a:pt x="882" y="854"/>
                  </a:lnTo>
                  <a:lnTo>
                    <a:pt x="887" y="845"/>
                  </a:lnTo>
                  <a:lnTo>
                    <a:pt x="891" y="836"/>
                  </a:lnTo>
                  <a:lnTo>
                    <a:pt x="894" y="826"/>
                  </a:lnTo>
                  <a:lnTo>
                    <a:pt x="898" y="816"/>
                  </a:lnTo>
                  <a:lnTo>
                    <a:pt x="899" y="806"/>
                  </a:lnTo>
                  <a:lnTo>
                    <a:pt x="900" y="795"/>
                  </a:lnTo>
                  <a:lnTo>
                    <a:pt x="900" y="105"/>
                  </a:lnTo>
                  <a:lnTo>
                    <a:pt x="899" y="94"/>
                  </a:lnTo>
                  <a:lnTo>
                    <a:pt x="898" y="85"/>
                  </a:lnTo>
                  <a:lnTo>
                    <a:pt x="894" y="74"/>
                  </a:lnTo>
                  <a:lnTo>
                    <a:pt x="891" y="64"/>
                  </a:lnTo>
                  <a:lnTo>
                    <a:pt x="887" y="56"/>
                  </a:lnTo>
                  <a:lnTo>
                    <a:pt x="882" y="47"/>
                  </a:lnTo>
                  <a:lnTo>
                    <a:pt x="875" y="39"/>
                  </a:lnTo>
                  <a:lnTo>
                    <a:pt x="869" y="31"/>
                  </a:lnTo>
                  <a:lnTo>
                    <a:pt x="861" y="25"/>
                  </a:lnTo>
                  <a:lnTo>
                    <a:pt x="853" y="18"/>
                  </a:lnTo>
                  <a:lnTo>
                    <a:pt x="844" y="13"/>
                  </a:lnTo>
                  <a:lnTo>
                    <a:pt x="836" y="9"/>
                  </a:lnTo>
                  <a:lnTo>
                    <a:pt x="826" y="5"/>
                  </a:lnTo>
                  <a:lnTo>
                    <a:pt x="815" y="2"/>
                  </a:lnTo>
                  <a:lnTo>
                    <a:pt x="806" y="1"/>
                  </a:lnTo>
                  <a:lnTo>
                    <a:pt x="795"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grpSp>
      <p:sp>
        <p:nvSpPr>
          <p:cNvPr id="293" name="Google Shape;293;p16"/>
          <p:cNvSpPr/>
          <p:nvPr/>
        </p:nvSpPr>
        <p:spPr>
          <a:xfrm>
            <a:off x="4515212" y="2505249"/>
            <a:ext cx="2213858"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Develop a platform- and a tool that allows the device owners to participate.</a:t>
            </a:r>
            <a:endParaRPr/>
          </a:p>
        </p:txBody>
      </p:sp>
      <p:sp>
        <p:nvSpPr>
          <p:cNvPr id="294" name="Google Shape;294;p16"/>
          <p:cNvSpPr/>
          <p:nvPr/>
        </p:nvSpPr>
        <p:spPr>
          <a:xfrm>
            <a:off x="4453483" y="3521307"/>
            <a:ext cx="2408334"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Need trust for any transaction; Trust management is a critical function</a:t>
            </a:r>
            <a:endParaRPr/>
          </a:p>
        </p:txBody>
      </p:sp>
      <p:sp>
        <p:nvSpPr>
          <p:cNvPr id="295" name="Google Shape;295;p16"/>
          <p:cNvSpPr/>
          <p:nvPr/>
        </p:nvSpPr>
        <p:spPr>
          <a:xfrm>
            <a:off x="4522591" y="4608906"/>
            <a:ext cx="2290601"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A Proven/Tested Distributed/Scalable System Architecture</a:t>
            </a:r>
            <a:endParaRPr/>
          </a:p>
        </p:txBody>
      </p:sp>
      <p:sp>
        <p:nvSpPr>
          <p:cNvPr id="296" name="Google Shape;296;p16"/>
          <p:cNvSpPr/>
          <p:nvPr/>
        </p:nvSpPr>
        <p:spPr>
          <a:xfrm>
            <a:off x="3542310" y="534815"/>
            <a:ext cx="8499011" cy="61555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Accelerate IOT adoption and market evolution, at the application and device level, by making device owners active participants in the IOT ecosystem</a:t>
            </a:r>
            <a:r>
              <a:rPr b="1" lang="en-US" sz="1800">
                <a:solidFill>
                  <a:schemeClr val="dk1"/>
                </a:solidFill>
                <a:latin typeface="Arial"/>
                <a:ea typeface="Arial"/>
                <a:cs typeface="Arial"/>
                <a:sym typeface="Arial"/>
              </a:rPr>
              <a:t>.</a:t>
            </a:r>
            <a:endParaRPr/>
          </a:p>
        </p:txBody>
      </p:sp>
      <p:sp>
        <p:nvSpPr>
          <p:cNvPr id="297" name="Google Shape;297;p16"/>
          <p:cNvSpPr/>
          <p:nvPr/>
        </p:nvSpPr>
        <p:spPr>
          <a:xfrm>
            <a:off x="292213" y="362669"/>
            <a:ext cx="2661883"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rgbClr val="C00000"/>
                </a:solidFill>
                <a:latin typeface="Calibri"/>
                <a:ea typeface="Calibri"/>
                <a:cs typeface="Calibri"/>
                <a:sym typeface="Calibri"/>
              </a:rPr>
              <a:t>Key I</a:t>
            </a:r>
            <a:r>
              <a:rPr b="1" baseline="30000" lang="en-US" sz="2400">
                <a:solidFill>
                  <a:srgbClr val="C00000"/>
                </a:solidFill>
                <a:latin typeface="Calibri"/>
                <a:ea typeface="Calibri"/>
                <a:cs typeface="Calibri"/>
                <a:sym typeface="Calibri"/>
              </a:rPr>
              <a:t>3 </a:t>
            </a:r>
            <a:r>
              <a:rPr b="1" lang="en-US" sz="2400">
                <a:solidFill>
                  <a:srgbClr val="C00000"/>
                </a:solidFill>
                <a:latin typeface="Calibri"/>
                <a:ea typeface="Calibri"/>
                <a:cs typeface="Calibri"/>
                <a:sym typeface="Calibri"/>
              </a:rPr>
              <a:t>Project Goal: </a:t>
            </a:r>
            <a:endParaRPr/>
          </a:p>
        </p:txBody>
      </p:sp>
      <p:sp>
        <p:nvSpPr>
          <p:cNvPr id="298" name="Google Shape;298;p16"/>
          <p:cNvSpPr txBox="1"/>
          <p:nvPr>
            <p:ph idx="12" type="sldNum"/>
          </p:nvPr>
        </p:nvSpPr>
        <p:spPr>
          <a:xfrm>
            <a:off x="8737600" y="6356359"/>
            <a:ext cx="284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99" name="Google Shape;299;p16"/>
          <p:cNvSpPr/>
          <p:nvPr/>
        </p:nvSpPr>
        <p:spPr>
          <a:xfrm>
            <a:off x="1427326" y="3247927"/>
            <a:ext cx="1156137" cy="829686"/>
          </a:xfrm>
          <a:prstGeom prst="downArrow">
            <a:avLst>
              <a:gd fmla="val 50000" name="adj1"/>
              <a:gd fmla="val 50000" name="adj2"/>
            </a:avLst>
          </a:prstGeom>
          <a:solidFill>
            <a:srgbClr val="721416"/>
          </a:solidFill>
          <a:ln cap="flat" cmpd="sng" w="25400">
            <a:solidFill>
              <a:srgbClr val="6F13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0" name="Google Shape;300;p16"/>
          <p:cNvPicPr preferRelativeResize="0"/>
          <p:nvPr/>
        </p:nvPicPr>
        <p:blipFill rotWithShape="1">
          <a:blip r:embed="rId3">
            <a:alphaModFix/>
          </a:blip>
          <a:srcRect b="0" l="0" r="0" t="0"/>
          <a:stretch/>
        </p:blipFill>
        <p:spPr>
          <a:xfrm>
            <a:off x="1269106" y="1868368"/>
            <a:ext cx="2320806" cy="4037671"/>
          </a:xfrm>
          <a:prstGeom prst="rect">
            <a:avLst/>
          </a:prstGeom>
          <a:noFill/>
          <a:ln>
            <a:noFill/>
          </a:ln>
        </p:spPr>
      </p:pic>
      <p:sp>
        <p:nvSpPr>
          <p:cNvPr id="301" name="Google Shape;301;p16"/>
          <p:cNvSpPr/>
          <p:nvPr/>
        </p:nvSpPr>
        <p:spPr>
          <a:xfrm>
            <a:off x="7064929" y="2514577"/>
            <a:ext cx="2323514" cy="646331"/>
          </a:xfrm>
          <a:prstGeom prst="rect">
            <a:avLst/>
          </a:prstGeom>
          <a:solidFill>
            <a:srgbClr val="FEE99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Device Owners control distribution of their data (and the resulting rewards)</a:t>
            </a:r>
            <a:endParaRPr/>
          </a:p>
        </p:txBody>
      </p:sp>
      <p:sp>
        <p:nvSpPr>
          <p:cNvPr id="302" name="Google Shape;302;p16"/>
          <p:cNvSpPr/>
          <p:nvPr/>
        </p:nvSpPr>
        <p:spPr>
          <a:xfrm>
            <a:off x="7064928" y="3547320"/>
            <a:ext cx="2323515" cy="646331"/>
          </a:xfrm>
          <a:prstGeom prst="rect">
            <a:avLst/>
          </a:prstGeom>
          <a:solidFill>
            <a:srgbClr val="FFE066"/>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User Managed Security AND Operational Trust are both important components </a:t>
            </a:r>
            <a:endParaRPr/>
          </a:p>
        </p:txBody>
      </p:sp>
      <p:sp>
        <p:nvSpPr>
          <p:cNvPr id="303" name="Google Shape;303;p16"/>
          <p:cNvSpPr/>
          <p:nvPr/>
        </p:nvSpPr>
        <p:spPr>
          <a:xfrm>
            <a:off x="7064928" y="4513785"/>
            <a:ext cx="2386890" cy="646331"/>
          </a:xfrm>
          <a:prstGeom prst="rect">
            <a:avLst/>
          </a:prstGeom>
          <a:solidFill>
            <a:srgbClr val="BF99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Expect multiple operational entities which will need to interact to exchange data &amp; incentives</a:t>
            </a:r>
            <a:endParaRPr/>
          </a:p>
        </p:txBody>
      </p:sp>
      <p:grpSp>
        <p:nvGrpSpPr>
          <p:cNvPr id="304" name="Google Shape;304;p16"/>
          <p:cNvGrpSpPr/>
          <p:nvPr/>
        </p:nvGrpSpPr>
        <p:grpSpPr>
          <a:xfrm>
            <a:off x="3924338" y="3681105"/>
            <a:ext cx="342900" cy="342900"/>
            <a:chOff x="4324350" y="4191000"/>
            <a:chExt cx="285750" cy="285750"/>
          </a:xfrm>
        </p:grpSpPr>
        <p:sp>
          <p:nvSpPr>
            <p:cNvPr id="305" name="Google Shape;305;p16"/>
            <p:cNvSpPr/>
            <p:nvPr/>
          </p:nvSpPr>
          <p:spPr>
            <a:xfrm>
              <a:off x="4381500" y="4311650"/>
              <a:ext cx="109538" cy="103188"/>
            </a:xfrm>
            <a:custGeom>
              <a:rect b="b" l="l" r="r" t="t"/>
              <a:pathLst>
                <a:path extrusionOk="0" h="329" w="344">
                  <a:moveTo>
                    <a:pt x="0" y="0"/>
                  </a:moveTo>
                  <a:lnTo>
                    <a:pt x="0" y="30"/>
                  </a:lnTo>
                  <a:lnTo>
                    <a:pt x="16" y="30"/>
                  </a:lnTo>
                  <a:lnTo>
                    <a:pt x="32" y="31"/>
                  </a:lnTo>
                  <a:lnTo>
                    <a:pt x="48" y="33"/>
                  </a:lnTo>
                  <a:lnTo>
                    <a:pt x="63" y="35"/>
                  </a:lnTo>
                  <a:lnTo>
                    <a:pt x="79" y="38"/>
                  </a:lnTo>
                  <a:lnTo>
                    <a:pt x="94" y="42"/>
                  </a:lnTo>
                  <a:lnTo>
                    <a:pt x="108" y="48"/>
                  </a:lnTo>
                  <a:lnTo>
                    <a:pt x="123" y="53"/>
                  </a:lnTo>
                  <a:lnTo>
                    <a:pt x="137" y="58"/>
                  </a:lnTo>
                  <a:lnTo>
                    <a:pt x="150" y="65"/>
                  </a:lnTo>
                  <a:lnTo>
                    <a:pt x="163" y="72"/>
                  </a:lnTo>
                  <a:lnTo>
                    <a:pt x="176" y="81"/>
                  </a:lnTo>
                  <a:lnTo>
                    <a:pt x="188" y="88"/>
                  </a:lnTo>
                  <a:lnTo>
                    <a:pt x="200" y="98"/>
                  </a:lnTo>
                  <a:lnTo>
                    <a:pt x="212" y="107"/>
                  </a:lnTo>
                  <a:lnTo>
                    <a:pt x="222" y="117"/>
                  </a:lnTo>
                  <a:lnTo>
                    <a:pt x="233" y="127"/>
                  </a:lnTo>
                  <a:lnTo>
                    <a:pt x="243" y="139"/>
                  </a:lnTo>
                  <a:lnTo>
                    <a:pt x="252" y="149"/>
                  </a:lnTo>
                  <a:lnTo>
                    <a:pt x="261" y="161"/>
                  </a:lnTo>
                  <a:lnTo>
                    <a:pt x="269" y="174"/>
                  </a:lnTo>
                  <a:lnTo>
                    <a:pt x="277" y="186"/>
                  </a:lnTo>
                  <a:lnTo>
                    <a:pt x="283" y="199"/>
                  </a:lnTo>
                  <a:lnTo>
                    <a:pt x="290" y="212"/>
                  </a:lnTo>
                  <a:lnTo>
                    <a:pt x="296" y="226"/>
                  </a:lnTo>
                  <a:lnTo>
                    <a:pt x="300" y="240"/>
                  </a:lnTo>
                  <a:lnTo>
                    <a:pt x="305" y="254"/>
                  </a:lnTo>
                  <a:lnTo>
                    <a:pt x="308" y="268"/>
                  </a:lnTo>
                  <a:lnTo>
                    <a:pt x="311" y="283"/>
                  </a:lnTo>
                  <a:lnTo>
                    <a:pt x="313" y="298"/>
                  </a:lnTo>
                  <a:lnTo>
                    <a:pt x="314" y="313"/>
                  </a:lnTo>
                  <a:lnTo>
                    <a:pt x="314" y="329"/>
                  </a:lnTo>
                  <a:lnTo>
                    <a:pt x="344" y="329"/>
                  </a:lnTo>
                  <a:lnTo>
                    <a:pt x="344" y="312"/>
                  </a:lnTo>
                  <a:lnTo>
                    <a:pt x="343" y="295"/>
                  </a:lnTo>
                  <a:lnTo>
                    <a:pt x="341" y="279"/>
                  </a:lnTo>
                  <a:lnTo>
                    <a:pt x="338" y="263"/>
                  </a:lnTo>
                  <a:lnTo>
                    <a:pt x="334" y="247"/>
                  </a:lnTo>
                  <a:lnTo>
                    <a:pt x="329" y="231"/>
                  </a:lnTo>
                  <a:lnTo>
                    <a:pt x="324" y="216"/>
                  </a:lnTo>
                  <a:lnTo>
                    <a:pt x="318" y="201"/>
                  </a:lnTo>
                  <a:lnTo>
                    <a:pt x="311" y="186"/>
                  </a:lnTo>
                  <a:lnTo>
                    <a:pt x="304" y="172"/>
                  </a:lnTo>
                  <a:lnTo>
                    <a:pt x="295" y="158"/>
                  </a:lnTo>
                  <a:lnTo>
                    <a:pt x="285" y="145"/>
                  </a:lnTo>
                  <a:lnTo>
                    <a:pt x="276" y="132"/>
                  </a:lnTo>
                  <a:lnTo>
                    <a:pt x="266" y="119"/>
                  </a:lnTo>
                  <a:lnTo>
                    <a:pt x="255" y="108"/>
                  </a:lnTo>
                  <a:lnTo>
                    <a:pt x="244" y="96"/>
                  </a:lnTo>
                  <a:lnTo>
                    <a:pt x="232" y="85"/>
                  </a:lnTo>
                  <a:lnTo>
                    <a:pt x="219" y="75"/>
                  </a:lnTo>
                  <a:lnTo>
                    <a:pt x="206" y="65"/>
                  </a:lnTo>
                  <a:lnTo>
                    <a:pt x="192" y="55"/>
                  </a:lnTo>
                  <a:lnTo>
                    <a:pt x="178" y="47"/>
                  </a:lnTo>
                  <a:lnTo>
                    <a:pt x="165" y="39"/>
                  </a:lnTo>
                  <a:lnTo>
                    <a:pt x="150" y="32"/>
                  </a:lnTo>
                  <a:lnTo>
                    <a:pt x="135" y="25"/>
                  </a:lnTo>
                  <a:lnTo>
                    <a:pt x="119" y="19"/>
                  </a:lnTo>
                  <a:lnTo>
                    <a:pt x="103" y="14"/>
                  </a:lnTo>
                  <a:lnTo>
                    <a:pt x="86" y="9"/>
                  </a:lnTo>
                  <a:lnTo>
                    <a:pt x="69" y="6"/>
                  </a:lnTo>
                  <a:lnTo>
                    <a:pt x="52" y="3"/>
                  </a:lnTo>
                  <a:lnTo>
                    <a:pt x="35" y="1"/>
                  </a:lnTo>
                  <a:lnTo>
                    <a:pt x="18" y="0"/>
                  </a:lnTo>
                  <a:lnTo>
                    <a:pt x="0"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000000"/>
                </a:solidFill>
                <a:latin typeface="Arial"/>
                <a:ea typeface="Arial"/>
                <a:cs typeface="Arial"/>
                <a:sym typeface="Arial"/>
              </a:endParaRPr>
            </a:p>
          </p:txBody>
        </p:sp>
        <p:sp>
          <p:nvSpPr>
            <p:cNvPr id="306" name="Google Shape;306;p16"/>
            <p:cNvSpPr/>
            <p:nvPr/>
          </p:nvSpPr>
          <p:spPr>
            <a:xfrm>
              <a:off x="4381500" y="4252913"/>
              <a:ext cx="166688" cy="161925"/>
            </a:xfrm>
            <a:custGeom>
              <a:rect b="b" l="l" r="r" t="t"/>
              <a:pathLst>
                <a:path extrusionOk="0" h="510" w="525">
                  <a:moveTo>
                    <a:pt x="0" y="0"/>
                  </a:moveTo>
                  <a:lnTo>
                    <a:pt x="0" y="31"/>
                  </a:lnTo>
                  <a:lnTo>
                    <a:pt x="25" y="31"/>
                  </a:lnTo>
                  <a:lnTo>
                    <a:pt x="51" y="33"/>
                  </a:lnTo>
                  <a:lnTo>
                    <a:pt x="77" y="36"/>
                  </a:lnTo>
                  <a:lnTo>
                    <a:pt x="101" y="39"/>
                  </a:lnTo>
                  <a:lnTo>
                    <a:pt x="125" y="45"/>
                  </a:lnTo>
                  <a:lnTo>
                    <a:pt x="148" y="51"/>
                  </a:lnTo>
                  <a:lnTo>
                    <a:pt x="172" y="59"/>
                  </a:lnTo>
                  <a:lnTo>
                    <a:pt x="194" y="67"/>
                  </a:lnTo>
                  <a:lnTo>
                    <a:pt x="216" y="77"/>
                  </a:lnTo>
                  <a:lnTo>
                    <a:pt x="237" y="88"/>
                  </a:lnTo>
                  <a:lnTo>
                    <a:pt x="259" y="99"/>
                  </a:lnTo>
                  <a:lnTo>
                    <a:pt x="278" y="111"/>
                  </a:lnTo>
                  <a:lnTo>
                    <a:pt x="298" y="124"/>
                  </a:lnTo>
                  <a:lnTo>
                    <a:pt x="316" y="139"/>
                  </a:lnTo>
                  <a:lnTo>
                    <a:pt x="335" y="154"/>
                  </a:lnTo>
                  <a:lnTo>
                    <a:pt x="352" y="169"/>
                  </a:lnTo>
                  <a:lnTo>
                    <a:pt x="368" y="186"/>
                  </a:lnTo>
                  <a:lnTo>
                    <a:pt x="383" y="203"/>
                  </a:lnTo>
                  <a:lnTo>
                    <a:pt x="398" y="221"/>
                  </a:lnTo>
                  <a:lnTo>
                    <a:pt x="412" y="239"/>
                  </a:lnTo>
                  <a:lnTo>
                    <a:pt x="424" y="260"/>
                  </a:lnTo>
                  <a:lnTo>
                    <a:pt x="436" y="279"/>
                  </a:lnTo>
                  <a:lnTo>
                    <a:pt x="447" y="300"/>
                  </a:lnTo>
                  <a:lnTo>
                    <a:pt x="457" y="322"/>
                  </a:lnTo>
                  <a:lnTo>
                    <a:pt x="465" y="343"/>
                  </a:lnTo>
                  <a:lnTo>
                    <a:pt x="473" y="366"/>
                  </a:lnTo>
                  <a:lnTo>
                    <a:pt x="479" y="388"/>
                  </a:lnTo>
                  <a:lnTo>
                    <a:pt x="484" y="412"/>
                  </a:lnTo>
                  <a:lnTo>
                    <a:pt x="489" y="436"/>
                  </a:lnTo>
                  <a:lnTo>
                    <a:pt x="492" y="460"/>
                  </a:lnTo>
                  <a:lnTo>
                    <a:pt x="494" y="484"/>
                  </a:lnTo>
                  <a:lnTo>
                    <a:pt x="495" y="510"/>
                  </a:lnTo>
                  <a:lnTo>
                    <a:pt x="525" y="510"/>
                  </a:lnTo>
                  <a:lnTo>
                    <a:pt x="524" y="483"/>
                  </a:lnTo>
                  <a:lnTo>
                    <a:pt x="522" y="457"/>
                  </a:lnTo>
                  <a:lnTo>
                    <a:pt x="519" y="431"/>
                  </a:lnTo>
                  <a:lnTo>
                    <a:pt x="514" y="406"/>
                  </a:lnTo>
                  <a:lnTo>
                    <a:pt x="508" y="381"/>
                  </a:lnTo>
                  <a:lnTo>
                    <a:pt x="501" y="357"/>
                  </a:lnTo>
                  <a:lnTo>
                    <a:pt x="493" y="333"/>
                  </a:lnTo>
                  <a:lnTo>
                    <a:pt x="484" y="310"/>
                  </a:lnTo>
                  <a:lnTo>
                    <a:pt x="474" y="288"/>
                  </a:lnTo>
                  <a:lnTo>
                    <a:pt x="462" y="265"/>
                  </a:lnTo>
                  <a:lnTo>
                    <a:pt x="450" y="244"/>
                  </a:lnTo>
                  <a:lnTo>
                    <a:pt x="436" y="223"/>
                  </a:lnTo>
                  <a:lnTo>
                    <a:pt x="421" y="203"/>
                  </a:lnTo>
                  <a:lnTo>
                    <a:pt x="406" y="184"/>
                  </a:lnTo>
                  <a:lnTo>
                    <a:pt x="390" y="166"/>
                  </a:lnTo>
                  <a:lnTo>
                    <a:pt x="373" y="147"/>
                  </a:lnTo>
                  <a:lnTo>
                    <a:pt x="355" y="131"/>
                  </a:lnTo>
                  <a:lnTo>
                    <a:pt x="336" y="115"/>
                  </a:lnTo>
                  <a:lnTo>
                    <a:pt x="315" y="100"/>
                  </a:lnTo>
                  <a:lnTo>
                    <a:pt x="295" y="86"/>
                  </a:lnTo>
                  <a:lnTo>
                    <a:pt x="274" y="73"/>
                  </a:lnTo>
                  <a:lnTo>
                    <a:pt x="252" y="61"/>
                  </a:lnTo>
                  <a:lnTo>
                    <a:pt x="230" y="50"/>
                  </a:lnTo>
                  <a:lnTo>
                    <a:pt x="206" y="39"/>
                  </a:lnTo>
                  <a:lnTo>
                    <a:pt x="183" y="31"/>
                  </a:lnTo>
                  <a:lnTo>
                    <a:pt x="158" y="23"/>
                  </a:lnTo>
                  <a:lnTo>
                    <a:pt x="132" y="16"/>
                  </a:lnTo>
                  <a:lnTo>
                    <a:pt x="107" y="11"/>
                  </a:lnTo>
                  <a:lnTo>
                    <a:pt x="81" y="6"/>
                  </a:lnTo>
                  <a:lnTo>
                    <a:pt x="54" y="3"/>
                  </a:lnTo>
                  <a:lnTo>
                    <a:pt x="28" y="1"/>
                  </a:lnTo>
                  <a:lnTo>
                    <a:pt x="0"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000000"/>
                </a:solidFill>
                <a:latin typeface="Arial"/>
                <a:ea typeface="Arial"/>
                <a:cs typeface="Arial"/>
                <a:sym typeface="Arial"/>
              </a:endParaRPr>
            </a:p>
          </p:txBody>
        </p:sp>
        <p:sp>
          <p:nvSpPr>
            <p:cNvPr id="307" name="Google Shape;307;p16"/>
            <p:cNvSpPr/>
            <p:nvPr/>
          </p:nvSpPr>
          <p:spPr>
            <a:xfrm>
              <a:off x="4381500" y="4367213"/>
              <a:ext cx="47625" cy="47625"/>
            </a:xfrm>
            <a:custGeom>
              <a:rect b="b" l="l" r="r" t="t"/>
              <a:pathLst>
                <a:path extrusionOk="0" h="150" w="150">
                  <a:moveTo>
                    <a:pt x="75" y="120"/>
                  </a:moveTo>
                  <a:lnTo>
                    <a:pt x="66" y="119"/>
                  </a:lnTo>
                  <a:lnTo>
                    <a:pt x="58" y="116"/>
                  </a:lnTo>
                  <a:lnTo>
                    <a:pt x="50" y="113"/>
                  </a:lnTo>
                  <a:lnTo>
                    <a:pt x="44" y="106"/>
                  </a:lnTo>
                  <a:lnTo>
                    <a:pt x="37" y="100"/>
                  </a:lnTo>
                  <a:lnTo>
                    <a:pt x="34" y="92"/>
                  </a:lnTo>
                  <a:lnTo>
                    <a:pt x="31" y="84"/>
                  </a:lnTo>
                  <a:lnTo>
                    <a:pt x="30" y="75"/>
                  </a:lnTo>
                  <a:lnTo>
                    <a:pt x="31" y="66"/>
                  </a:lnTo>
                  <a:lnTo>
                    <a:pt x="34" y="57"/>
                  </a:lnTo>
                  <a:lnTo>
                    <a:pt x="37" y="50"/>
                  </a:lnTo>
                  <a:lnTo>
                    <a:pt x="44" y="43"/>
                  </a:lnTo>
                  <a:lnTo>
                    <a:pt x="50" y="38"/>
                  </a:lnTo>
                  <a:lnTo>
                    <a:pt x="58" y="33"/>
                  </a:lnTo>
                  <a:lnTo>
                    <a:pt x="66" y="31"/>
                  </a:lnTo>
                  <a:lnTo>
                    <a:pt x="75" y="30"/>
                  </a:lnTo>
                  <a:lnTo>
                    <a:pt x="84" y="31"/>
                  </a:lnTo>
                  <a:lnTo>
                    <a:pt x="93" y="33"/>
                  </a:lnTo>
                  <a:lnTo>
                    <a:pt x="100" y="38"/>
                  </a:lnTo>
                  <a:lnTo>
                    <a:pt x="107" y="43"/>
                  </a:lnTo>
                  <a:lnTo>
                    <a:pt x="112" y="50"/>
                  </a:lnTo>
                  <a:lnTo>
                    <a:pt x="116" y="57"/>
                  </a:lnTo>
                  <a:lnTo>
                    <a:pt x="119" y="66"/>
                  </a:lnTo>
                  <a:lnTo>
                    <a:pt x="120" y="75"/>
                  </a:lnTo>
                  <a:lnTo>
                    <a:pt x="119" y="84"/>
                  </a:lnTo>
                  <a:lnTo>
                    <a:pt x="116" y="92"/>
                  </a:lnTo>
                  <a:lnTo>
                    <a:pt x="112" y="100"/>
                  </a:lnTo>
                  <a:lnTo>
                    <a:pt x="107" y="106"/>
                  </a:lnTo>
                  <a:lnTo>
                    <a:pt x="100" y="113"/>
                  </a:lnTo>
                  <a:lnTo>
                    <a:pt x="93" y="116"/>
                  </a:lnTo>
                  <a:lnTo>
                    <a:pt x="84" y="119"/>
                  </a:lnTo>
                  <a:lnTo>
                    <a:pt x="75" y="120"/>
                  </a:lnTo>
                  <a:close/>
                  <a:moveTo>
                    <a:pt x="75" y="0"/>
                  </a:moveTo>
                  <a:lnTo>
                    <a:pt x="67" y="0"/>
                  </a:lnTo>
                  <a:lnTo>
                    <a:pt x="60" y="1"/>
                  </a:lnTo>
                  <a:lnTo>
                    <a:pt x="53" y="4"/>
                  </a:lnTo>
                  <a:lnTo>
                    <a:pt x="46" y="6"/>
                  </a:lnTo>
                  <a:lnTo>
                    <a:pt x="39" y="9"/>
                  </a:lnTo>
                  <a:lnTo>
                    <a:pt x="33" y="13"/>
                  </a:lnTo>
                  <a:lnTo>
                    <a:pt x="28" y="17"/>
                  </a:lnTo>
                  <a:lnTo>
                    <a:pt x="22" y="22"/>
                  </a:lnTo>
                  <a:lnTo>
                    <a:pt x="17" y="27"/>
                  </a:lnTo>
                  <a:lnTo>
                    <a:pt x="13" y="33"/>
                  </a:lnTo>
                  <a:lnTo>
                    <a:pt x="9" y="39"/>
                  </a:lnTo>
                  <a:lnTo>
                    <a:pt x="6" y="46"/>
                  </a:lnTo>
                  <a:lnTo>
                    <a:pt x="3" y="53"/>
                  </a:lnTo>
                  <a:lnTo>
                    <a:pt x="2" y="60"/>
                  </a:lnTo>
                  <a:lnTo>
                    <a:pt x="1" y="68"/>
                  </a:lnTo>
                  <a:lnTo>
                    <a:pt x="0" y="75"/>
                  </a:lnTo>
                  <a:lnTo>
                    <a:pt x="1" y="83"/>
                  </a:lnTo>
                  <a:lnTo>
                    <a:pt x="2" y="90"/>
                  </a:lnTo>
                  <a:lnTo>
                    <a:pt x="3" y="98"/>
                  </a:lnTo>
                  <a:lnTo>
                    <a:pt x="6" y="104"/>
                  </a:lnTo>
                  <a:lnTo>
                    <a:pt x="9" y="111"/>
                  </a:lnTo>
                  <a:lnTo>
                    <a:pt x="13" y="117"/>
                  </a:lnTo>
                  <a:lnTo>
                    <a:pt x="17" y="122"/>
                  </a:lnTo>
                  <a:lnTo>
                    <a:pt x="22" y="128"/>
                  </a:lnTo>
                  <a:lnTo>
                    <a:pt x="28" y="133"/>
                  </a:lnTo>
                  <a:lnTo>
                    <a:pt x="33" y="137"/>
                  </a:lnTo>
                  <a:lnTo>
                    <a:pt x="39" y="140"/>
                  </a:lnTo>
                  <a:lnTo>
                    <a:pt x="46" y="144"/>
                  </a:lnTo>
                  <a:lnTo>
                    <a:pt x="53" y="147"/>
                  </a:lnTo>
                  <a:lnTo>
                    <a:pt x="60" y="148"/>
                  </a:lnTo>
                  <a:lnTo>
                    <a:pt x="67" y="149"/>
                  </a:lnTo>
                  <a:lnTo>
                    <a:pt x="75" y="150"/>
                  </a:lnTo>
                  <a:lnTo>
                    <a:pt x="82" y="149"/>
                  </a:lnTo>
                  <a:lnTo>
                    <a:pt x="90" y="148"/>
                  </a:lnTo>
                  <a:lnTo>
                    <a:pt x="97" y="147"/>
                  </a:lnTo>
                  <a:lnTo>
                    <a:pt x="105" y="144"/>
                  </a:lnTo>
                  <a:lnTo>
                    <a:pt x="111" y="140"/>
                  </a:lnTo>
                  <a:lnTo>
                    <a:pt x="116" y="137"/>
                  </a:lnTo>
                  <a:lnTo>
                    <a:pt x="123" y="133"/>
                  </a:lnTo>
                  <a:lnTo>
                    <a:pt x="128" y="128"/>
                  </a:lnTo>
                  <a:lnTo>
                    <a:pt x="132" y="122"/>
                  </a:lnTo>
                  <a:lnTo>
                    <a:pt x="137" y="117"/>
                  </a:lnTo>
                  <a:lnTo>
                    <a:pt x="141" y="111"/>
                  </a:lnTo>
                  <a:lnTo>
                    <a:pt x="144" y="104"/>
                  </a:lnTo>
                  <a:lnTo>
                    <a:pt x="146" y="98"/>
                  </a:lnTo>
                  <a:lnTo>
                    <a:pt x="148" y="90"/>
                  </a:lnTo>
                  <a:lnTo>
                    <a:pt x="150" y="83"/>
                  </a:lnTo>
                  <a:lnTo>
                    <a:pt x="150" y="75"/>
                  </a:lnTo>
                  <a:lnTo>
                    <a:pt x="150" y="68"/>
                  </a:lnTo>
                  <a:lnTo>
                    <a:pt x="148" y="60"/>
                  </a:lnTo>
                  <a:lnTo>
                    <a:pt x="146" y="53"/>
                  </a:lnTo>
                  <a:lnTo>
                    <a:pt x="144" y="45"/>
                  </a:lnTo>
                  <a:lnTo>
                    <a:pt x="141" y="39"/>
                  </a:lnTo>
                  <a:lnTo>
                    <a:pt x="137" y="33"/>
                  </a:lnTo>
                  <a:lnTo>
                    <a:pt x="132" y="27"/>
                  </a:lnTo>
                  <a:lnTo>
                    <a:pt x="128" y="22"/>
                  </a:lnTo>
                  <a:lnTo>
                    <a:pt x="123" y="17"/>
                  </a:lnTo>
                  <a:lnTo>
                    <a:pt x="116" y="13"/>
                  </a:lnTo>
                  <a:lnTo>
                    <a:pt x="111" y="9"/>
                  </a:lnTo>
                  <a:lnTo>
                    <a:pt x="105" y="6"/>
                  </a:lnTo>
                  <a:lnTo>
                    <a:pt x="97" y="4"/>
                  </a:lnTo>
                  <a:lnTo>
                    <a:pt x="90" y="1"/>
                  </a:lnTo>
                  <a:lnTo>
                    <a:pt x="82" y="0"/>
                  </a:lnTo>
                  <a:lnTo>
                    <a:pt x="75"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000000"/>
                </a:solidFill>
                <a:latin typeface="Arial"/>
                <a:ea typeface="Arial"/>
                <a:cs typeface="Arial"/>
                <a:sym typeface="Arial"/>
              </a:endParaRPr>
            </a:p>
          </p:txBody>
        </p:sp>
        <p:sp>
          <p:nvSpPr>
            <p:cNvPr id="308" name="Google Shape;308;p16"/>
            <p:cNvSpPr/>
            <p:nvPr/>
          </p:nvSpPr>
          <p:spPr>
            <a:xfrm>
              <a:off x="4324350" y="4191000"/>
              <a:ext cx="285750" cy="285750"/>
            </a:xfrm>
            <a:custGeom>
              <a:rect b="b" l="l" r="r" t="t"/>
              <a:pathLst>
                <a:path extrusionOk="0" h="900" w="900">
                  <a:moveTo>
                    <a:pt x="870" y="795"/>
                  </a:moveTo>
                  <a:lnTo>
                    <a:pt x="869" y="802"/>
                  </a:lnTo>
                  <a:lnTo>
                    <a:pt x="868" y="810"/>
                  </a:lnTo>
                  <a:lnTo>
                    <a:pt x="867" y="817"/>
                  </a:lnTo>
                  <a:lnTo>
                    <a:pt x="863" y="824"/>
                  </a:lnTo>
                  <a:lnTo>
                    <a:pt x="860" y="830"/>
                  </a:lnTo>
                  <a:lnTo>
                    <a:pt x="857" y="837"/>
                  </a:lnTo>
                  <a:lnTo>
                    <a:pt x="853" y="842"/>
                  </a:lnTo>
                  <a:lnTo>
                    <a:pt x="847" y="847"/>
                  </a:lnTo>
                  <a:lnTo>
                    <a:pt x="842" y="853"/>
                  </a:lnTo>
                  <a:lnTo>
                    <a:pt x="837" y="857"/>
                  </a:lnTo>
                  <a:lnTo>
                    <a:pt x="830" y="860"/>
                  </a:lnTo>
                  <a:lnTo>
                    <a:pt x="824" y="863"/>
                  </a:lnTo>
                  <a:lnTo>
                    <a:pt x="816" y="867"/>
                  </a:lnTo>
                  <a:lnTo>
                    <a:pt x="810" y="868"/>
                  </a:lnTo>
                  <a:lnTo>
                    <a:pt x="802" y="870"/>
                  </a:lnTo>
                  <a:lnTo>
                    <a:pt x="795" y="870"/>
                  </a:lnTo>
                  <a:lnTo>
                    <a:pt x="105" y="870"/>
                  </a:lnTo>
                  <a:lnTo>
                    <a:pt x="97" y="869"/>
                  </a:lnTo>
                  <a:lnTo>
                    <a:pt x="90" y="868"/>
                  </a:lnTo>
                  <a:lnTo>
                    <a:pt x="82" y="867"/>
                  </a:lnTo>
                  <a:lnTo>
                    <a:pt x="76" y="863"/>
                  </a:lnTo>
                  <a:lnTo>
                    <a:pt x="70" y="860"/>
                  </a:lnTo>
                  <a:lnTo>
                    <a:pt x="63" y="857"/>
                  </a:lnTo>
                  <a:lnTo>
                    <a:pt x="58" y="853"/>
                  </a:lnTo>
                  <a:lnTo>
                    <a:pt x="53" y="847"/>
                  </a:lnTo>
                  <a:lnTo>
                    <a:pt x="47" y="842"/>
                  </a:lnTo>
                  <a:lnTo>
                    <a:pt x="43" y="837"/>
                  </a:lnTo>
                  <a:lnTo>
                    <a:pt x="40" y="830"/>
                  </a:lnTo>
                  <a:lnTo>
                    <a:pt x="36" y="824"/>
                  </a:lnTo>
                  <a:lnTo>
                    <a:pt x="33" y="817"/>
                  </a:lnTo>
                  <a:lnTo>
                    <a:pt x="32" y="810"/>
                  </a:lnTo>
                  <a:lnTo>
                    <a:pt x="31" y="802"/>
                  </a:lnTo>
                  <a:lnTo>
                    <a:pt x="30" y="795"/>
                  </a:lnTo>
                  <a:lnTo>
                    <a:pt x="30" y="105"/>
                  </a:lnTo>
                  <a:lnTo>
                    <a:pt x="31" y="97"/>
                  </a:lnTo>
                  <a:lnTo>
                    <a:pt x="32" y="90"/>
                  </a:lnTo>
                  <a:lnTo>
                    <a:pt x="33" y="84"/>
                  </a:lnTo>
                  <a:lnTo>
                    <a:pt x="36" y="76"/>
                  </a:lnTo>
                  <a:lnTo>
                    <a:pt x="40" y="70"/>
                  </a:lnTo>
                  <a:lnTo>
                    <a:pt x="43" y="63"/>
                  </a:lnTo>
                  <a:lnTo>
                    <a:pt x="47" y="58"/>
                  </a:lnTo>
                  <a:lnTo>
                    <a:pt x="53" y="53"/>
                  </a:lnTo>
                  <a:lnTo>
                    <a:pt x="58" y="47"/>
                  </a:lnTo>
                  <a:lnTo>
                    <a:pt x="63" y="43"/>
                  </a:lnTo>
                  <a:lnTo>
                    <a:pt x="70" y="40"/>
                  </a:lnTo>
                  <a:lnTo>
                    <a:pt x="76" y="37"/>
                  </a:lnTo>
                  <a:lnTo>
                    <a:pt x="82" y="34"/>
                  </a:lnTo>
                  <a:lnTo>
                    <a:pt x="90" y="32"/>
                  </a:lnTo>
                  <a:lnTo>
                    <a:pt x="97" y="31"/>
                  </a:lnTo>
                  <a:lnTo>
                    <a:pt x="105" y="30"/>
                  </a:lnTo>
                  <a:lnTo>
                    <a:pt x="795" y="30"/>
                  </a:lnTo>
                  <a:lnTo>
                    <a:pt x="802" y="31"/>
                  </a:lnTo>
                  <a:lnTo>
                    <a:pt x="810" y="32"/>
                  </a:lnTo>
                  <a:lnTo>
                    <a:pt x="816" y="34"/>
                  </a:lnTo>
                  <a:lnTo>
                    <a:pt x="824" y="37"/>
                  </a:lnTo>
                  <a:lnTo>
                    <a:pt x="830" y="40"/>
                  </a:lnTo>
                  <a:lnTo>
                    <a:pt x="837" y="43"/>
                  </a:lnTo>
                  <a:lnTo>
                    <a:pt x="842" y="47"/>
                  </a:lnTo>
                  <a:lnTo>
                    <a:pt x="847" y="53"/>
                  </a:lnTo>
                  <a:lnTo>
                    <a:pt x="853" y="58"/>
                  </a:lnTo>
                  <a:lnTo>
                    <a:pt x="857" y="63"/>
                  </a:lnTo>
                  <a:lnTo>
                    <a:pt x="860" y="70"/>
                  </a:lnTo>
                  <a:lnTo>
                    <a:pt x="863" y="76"/>
                  </a:lnTo>
                  <a:lnTo>
                    <a:pt x="867" y="84"/>
                  </a:lnTo>
                  <a:lnTo>
                    <a:pt x="868" y="90"/>
                  </a:lnTo>
                  <a:lnTo>
                    <a:pt x="869" y="97"/>
                  </a:lnTo>
                  <a:lnTo>
                    <a:pt x="870" y="105"/>
                  </a:lnTo>
                  <a:lnTo>
                    <a:pt x="870" y="795"/>
                  </a:lnTo>
                  <a:close/>
                  <a:moveTo>
                    <a:pt x="795" y="0"/>
                  </a:moveTo>
                  <a:lnTo>
                    <a:pt x="105" y="0"/>
                  </a:lnTo>
                  <a:lnTo>
                    <a:pt x="94" y="1"/>
                  </a:lnTo>
                  <a:lnTo>
                    <a:pt x="84" y="2"/>
                  </a:lnTo>
                  <a:lnTo>
                    <a:pt x="74" y="5"/>
                  </a:lnTo>
                  <a:lnTo>
                    <a:pt x="64" y="9"/>
                  </a:lnTo>
                  <a:lnTo>
                    <a:pt x="56" y="13"/>
                  </a:lnTo>
                  <a:lnTo>
                    <a:pt x="46" y="18"/>
                  </a:lnTo>
                  <a:lnTo>
                    <a:pt x="39" y="25"/>
                  </a:lnTo>
                  <a:lnTo>
                    <a:pt x="31" y="31"/>
                  </a:lnTo>
                  <a:lnTo>
                    <a:pt x="25" y="39"/>
                  </a:lnTo>
                  <a:lnTo>
                    <a:pt x="18" y="47"/>
                  </a:lnTo>
                  <a:lnTo>
                    <a:pt x="13" y="56"/>
                  </a:lnTo>
                  <a:lnTo>
                    <a:pt x="9" y="64"/>
                  </a:lnTo>
                  <a:lnTo>
                    <a:pt x="5" y="74"/>
                  </a:lnTo>
                  <a:lnTo>
                    <a:pt x="2" y="85"/>
                  </a:lnTo>
                  <a:lnTo>
                    <a:pt x="1" y="94"/>
                  </a:lnTo>
                  <a:lnTo>
                    <a:pt x="0" y="105"/>
                  </a:lnTo>
                  <a:lnTo>
                    <a:pt x="0" y="795"/>
                  </a:lnTo>
                  <a:lnTo>
                    <a:pt x="1" y="806"/>
                  </a:lnTo>
                  <a:lnTo>
                    <a:pt x="2" y="816"/>
                  </a:lnTo>
                  <a:lnTo>
                    <a:pt x="5" y="826"/>
                  </a:lnTo>
                  <a:lnTo>
                    <a:pt x="9" y="836"/>
                  </a:lnTo>
                  <a:lnTo>
                    <a:pt x="13" y="845"/>
                  </a:lnTo>
                  <a:lnTo>
                    <a:pt x="18" y="854"/>
                  </a:lnTo>
                  <a:lnTo>
                    <a:pt x="25" y="861"/>
                  </a:lnTo>
                  <a:lnTo>
                    <a:pt x="31" y="869"/>
                  </a:lnTo>
                  <a:lnTo>
                    <a:pt x="39" y="875"/>
                  </a:lnTo>
                  <a:lnTo>
                    <a:pt x="46" y="882"/>
                  </a:lnTo>
                  <a:lnTo>
                    <a:pt x="56" y="887"/>
                  </a:lnTo>
                  <a:lnTo>
                    <a:pt x="64" y="891"/>
                  </a:lnTo>
                  <a:lnTo>
                    <a:pt x="74" y="896"/>
                  </a:lnTo>
                  <a:lnTo>
                    <a:pt x="84" y="898"/>
                  </a:lnTo>
                  <a:lnTo>
                    <a:pt x="94" y="899"/>
                  </a:lnTo>
                  <a:lnTo>
                    <a:pt x="105" y="900"/>
                  </a:lnTo>
                  <a:lnTo>
                    <a:pt x="795" y="900"/>
                  </a:lnTo>
                  <a:lnTo>
                    <a:pt x="806" y="899"/>
                  </a:lnTo>
                  <a:lnTo>
                    <a:pt x="815" y="898"/>
                  </a:lnTo>
                  <a:lnTo>
                    <a:pt x="826" y="894"/>
                  </a:lnTo>
                  <a:lnTo>
                    <a:pt x="836" y="891"/>
                  </a:lnTo>
                  <a:lnTo>
                    <a:pt x="844" y="887"/>
                  </a:lnTo>
                  <a:lnTo>
                    <a:pt x="853" y="882"/>
                  </a:lnTo>
                  <a:lnTo>
                    <a:pt x="861" y="875"/>
                  </a:lnTo>
                  <a:lnTo>
                    <a:pt x="869" y="869"/>
                  </a:lnTo>
                  <a:lnTo>
                    <a:pt x="875" y="861"/>
                  </a:lnTo>
                  <a:lnTo>
                    <a:pt x="882" y="854"/>
                  </a:lnTo>
                  <a:lnTo>
                    <a:pt x="887" y="845"/>
                  </a:lnTo>
                  <a:lnTo>
                    <a:pt x="891" y="836"/>
                  </a:lnTo>
                  <a:lnTo>
                    <a:pt x="894" y="826"/>
                  </a:lnTo>
                  <a:lnTo>
                    <a:pt x="898" y="816"/>
                  </a:lnTo>
                  <a:lnTo>
                    <a:pt x="899" y="806"/>
                  </a:lnTo>
                  <a:lnTo>
                    <a:pt x="900" y="795"/>
                  </a:lnTo>
                  <a:lnTo>
                    <a:pt x="900" y="105"/>
                  </a:lnTo>
                  <a:lnTo>
                    <a:pt x="899" y="94"/>
                  </a:lnTo>
                  <a:lnTo>
                    <a:pt x="898" y="85"/>
                  </a:lnTo>
                  <a:lnTo>
                    <a:pt x="894" y="74"/>
                  </a:lnTo>
                  <a:lnTo>
                    <a:pt x="891" y="64"/>
                  </a:lnTo>
                  <a:lnTo>
                    <a:pt x="887" y="56"/>
                  </a:lnTo>
                  <a:lnTo>
                    <a:pt x="882" y="47"/>
                  </a:lnTo>
                  <a:lnTo>
                    <a:pt x="875" y="39"/>
                  </a:lnTo>
                  <a:lnTo>
                    <a:pt x="869" y="31"/>
                  </a:lnTo>
                  <a:lnTo>
                    <a:pt x="861" y="25"/>
                  </a:lnTo>
                  <a:lnTo>
                    <a:pt x="853" y="18"/>
                  </a:lnTo>
                  <a:lnTo>
                    <a:pt x="844" y="13"/>
                  </a:lnTo>
                  <a:lnTo>
                    <a:pt x="836" y="9"/>
                  </a:lnTo>
                  <a:lnTo>
                    <a:pt x="826" y="5"/>
                  </a:lnTo>
                  <a:lnTo>
                    <a:pt x="815" y="2"/>
                  </a:lnTo>
                  <a:lnTo>
                    <a:pt x="806" y="1"/>
                  </a:lnTo>
                  <a:lnTo>
                    <a:pt x="795" y="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000000"/>
                </a:solidFill>
                <a:latin typeface="Arial"/>
                <a:ea typeface="Arial"/>
                <a:cs typeface="Arial"/>
                <a:sym typeface="Arial"/>
              </a:endParaRPr>
            </a:p>
          </p:txBody>
        </p:sp>
      </p:grpSp>
      <p:sp>
        <p:nvSpPr>
          <p:cNvPr id="309" name="Google Shape;309;p16"/>
          <p:cNvSpPr/>
          <p:nvPr/>
        </p:nvSpPr>
        <p:spPr>
          <a:xfrm>
            <a:off x="6871944" y="1915196"/>
            <a:ext cx="2719610" cy="4037671"/>
          </a:xfrm>
          <a:custGeom>
            <a:rect b="b" l="l" r="r" t="t"/>
            <a:pathLst>
              <a:path extrusionOk="0" h="2033" w="1369">
                <a:moveTo>
                  <a:pt x="238" y="0"/>
                </a:moveTo>
                <a:lnTo>
                  <a:pt x="1131" y="0"/>
                </a:lnTo>
                <a:lnTo>
                  <a:pt x="1156" y="1"/>
                </a:lnTo>
                <a:lnTo>
                  <a:pt x="1179" y="4"/>
                </a:lnTo>
                <a:lnTo>
                  <a:pt x="1202" y="10"/>
                </a:lnTo>
                <a:lnTo>
                  <a:pt x="1224" y="18"/>
                </a:lnTo>
                <a:lnTo>
                  <a:pt x="1244" y="28"/>
                </a:lnTo>
                <a:lnTo>
                  <a:pt x="1264" y="40"/>
                </a:lnTo>
                <a:lnTo>
                  <a:pt x="1283" y="54"/>
                </a:lnTo>
                <a:lnTo>
                  <a:pt x="1300" y="69"/>
                </a:lnTo>
                <a:lnTo>
                  <a:pt x="1315" y="86"/>
                </a:lnTo>
                <a:lnTo>
                  <a:pt x="1328" y="104"/>
                </a:lnTo>
                <a:lnTo>
                  <a:pt x="1341" y="124"/>
                </a:lnTo>
                <a:lnTo>
                  <a:pt x="1350" y="145"/>
                </a:lnTo>
                <a:lnTo>
                  <a:pt x="1359" y="166"/>
                </a:lnTo>
                <a:lnTo>
                  <a:pt x="1364" y="189"/>
                </a:lnTo>
                <a:lnTo>
                  <a:pt x="1368" y="212"/>
                </a:lnTo>
                <a:lnTo>
                  <a:pt x="1369" y="237"/>
                </a:lnTo>
                <a:lnTo>
                  <a:pt x="1369" y="1796"/>
                </a:lnTo>
                <a:lnTo>
                  <a:pt x="1368" y="1821"/>
                </a:lnTo>
                <a:lnTo>
                  <a:pt x="1364" y="1844"/>
                </a:lnTo>
                <a:lnTo>
                  <a:pt x="1359" y="1866"/>
                </a:lnTo>
                <a:lnTo>
                  <a:pt x="1350" y="1888"/>
                </a:lnTo>
                <a:lnTo>
                  <a:pt x="1341" y="1909"/>
                </a:lnTo>
                <a:lnTo>
                  <a:pt x="1328" y="1929"/>
                </a:lnTo>
                <a:lnTo>
                  <a:pt x="1315" y="1947"/>
                </a:lnTo>
                <a:lnTo>
                  <a:pt x="1300" y="1964"/>
                </a:lnTo>
                <a:lnTo>
                  <a:pt x="1283" y="1979"/>
                </a:lnTo>
                <a:lnTo>
                  <a:pt x="1264" y="1993"/>
                </a:lnTo>
                <a:lnTo>
                  <a:pt x="1244" y="2005"/>
                </a:lnTo>
                <a:lnTo>
                  <a:pt x="1224" y="2015"/>
                </a:lnTo>
                <a:lnTo>
                  <a:pt x="1202" y="2023"/>
                </a:lnTo>
                <a:lnTo>
                  <a:pt x="1179" y="2028"/>
                </a:lnTo>
                <a:lnTo>
                  <a:pt x="1156" y="2032"/>
                </a:lnTo>
                <a:lnTo>
                  <a:pt x="1131" y="2033"/>
                </a:lnTo>
                <a:lnTo>
                  <a:pt x="238" y="2033"/>
                </a:lnTo>
                <a:lnTo>
                  <a:pt x="214" y="2032"/>
                </a:lnTo>
                <a:lnTo>
                  <a:pt x="191" y="2028"/>
                </a:lnTo>
                <a:lnTo>
                  <a:pt x="168" y="2023"/>
                </a:lnTo>
                <a:lnTo>
                  <a:pt x="146" y="2015"/>
                </a:lnTo>
                <a:lnTo>
                  <a:pt x="125" y="2005"/>
                </a:lnTo>
                <a:lnTo>
                  <a:pt x="106" y="1993"/>
                </a:lnTo>
                <a:lnTo>
                  <a:pt x="88" y="1979"/>
                </a:lnTo>
                <a:lnTo>
                  <a:pt x="71" y="1964"/>
                </a:lnTo>
                <a:lnTo>
                  <a:pt x="56" y="1947"/>
                </a:lnTo>
                <a:lnTo>
                  <a:pt x="41" y="1929"/>
                </a:lnTo>
                <a:lnTo>
                  <a:pt x="30" y="1909"/>
                </a:lnTo>
                <a:lnTo>
                  <a:pt x="19" y="1888"/>
                </a:lnTo>
                <a:lnTo>
                  <a:pt x="12" y="1866"/>
                </a:lnTo>
                <a:lnTo>
                  <a:pt x="5" y="1844"/>
                </a:lnTo>
                <a:lnTo>
                  <a:pt x="1" y="1821"/>
                </a:lnTo>
                <a:lnTo>
                  <a:pt x="0" y="1796"/>
                </a:lnTo>
                <a:lnTo>
                  <a:pt x="0" y="237"/>
                </a:lnTo>
                <a:lnTo>
                  <a:pt x="1" y="212"/>
                </a:lnTo>
                <a:lnTo>
                  <a:pt x="5" y="189"/>
                </a:lnTo>
                <a:lnTo>
                  <a:pt x="12" y="166"/>
                </a:lnTo>
                <a:lnTo>
                  <a:pt x="19" y="145"/>
                </a:lnTo>
                <a:lnTo>
                  <a:pt x="30" y="124"/>
                </a:lnTo>
                <a:lnTo>
                  <a:pt x="41" y="104"/>
                </a:lnTo>
                <a:lnTo>
                  <a:pt x="56" y="86"/>
                </a:lnTo>
                <a:lnTo>
                  <a:pt x="71" y="69"/>
                </a:lnTo>
                <a:lnTo>
                  <a:pt x="88" y="54"/>
                </a:lnTo>
                <a:lnTo>
                  <a:pt x="106" y="40"/>
                </a:lnTo>
                <a:lnTo>
                  <a:pt x="125" y="28"/>
                </a:lnTo>
                <a:lnTo>
                  <a:pt x="146" y="18"/>
                </a:lnTo>
                <a:lnTo>
                  <a:pt x="168" y="10"/>
                </a:lnTo>
                <a:lnTo>
                  <a:pt x="191" y="4"/>
                </a:lnTo>
                <a:lnTo>
                  <a:pt x="214" y="1"/>
                </a:lnTo>
                <a:lnTo>
                  <a:pt x="238" y="0"/>
                </a:lnTo>
                <a:close/>
                <a:moveTo>
                  <a:pt x="97" y="270"/>
                </a:moveTo>
                <a:lnTo>
                  <a:pt x="1273" y="270"/>
                </a:lnTo>
                <a:lnTo>
                  <a:pt x="1273" y="1763"/>
                </a:lnTo>
                <a:lnTo>
                  <a:pt x="97" y="1763"/>
                </a:lnTo>
                <a:lnTo>
                  <a:pt x="97" y="270"/>
                </a:lnTo>
                <a:close/>
                <a:moveTo>
                  <a:pt x="685" y="1811"/>
                </a:moveTo>
                <a:lnTo>
                  <a:pt x="693" y="1811"/>
                </a:lnTo>
                <a:lnTo>
                  <a:pt x="702" y="1813"/>
                </a:lnTo>
                <a:lnTo>
                  <a:pt x="710" y="1815"/>
                </a:lnTo>
                <a:lnTo>
                  <a:pt x="719" y="1818"/>
                </a:lnTo>
                <a:lnTo>
                  <a:pt x="725" y="1822"/>
                </a:lnTo>
                <a:lnTo>
                  <a:pt x="733" y="1826"/>
                </a:lnTo>
                <a:lnTo>
                  <a:pt x="740" y="1831"/>
                </a:lnTo>
                <a:lnTo>
                  <a:pt x="746" y="1836"/>
                </a:lnTo>
                <a:lnTo>
                  <a:pt x="751" y="1842"/>
                </a:lnTo>
                <a:lnTo>
                  <a:pt x="756" y="1849"/>
                </a:lnTo>
                <a:lnTo>
                  <a:pt x="760" y="1857"/>
                </a:lnTo>
                <a:lnTo>
                  <a:pt x="764" y="1863"/>
                </a:lnTo>
                <a:lnTo>
                  <a:pt x="767" y="1871"/>
                </a:lnTo>
                <a:lnTo>
                  <a:pt x="769" y="1880"/>
                </a:lnTo>
                <a:lnTo>
                  <a:pt x="770" y="1888"/>
                </a:lnTo>
                <a:lnTo>
                  <a:pt x="770" y="1897"/>
                </a:lnTo>
                <a:lnTo>
                  <a:pt x="770" y="1906"/>
                </a:lnTo>
                <a:lnTo>
                  <a:pt x="769" y="1915"/>
                </a:lnTo>
                <a:lnTo>
                  <a:pt x="767" y="1922"/>
                </a:lnTo>
                <a:lnTo>
                  <a:pt x="764" y="1930"/>
                </a:lnTo>
                <a:lnTo>
                  <a:pt x="760" y="1938"/>
                </a:lnTo>
                <a:lnTo>
                  <a:pt x="756" y="1946"/>
                </a:lnTo>
                <a:lnTo>
                  <a:pt x="751" y="1952"/>
                </a:lnTo>
                <a:lnTo>
                  <a:pt x="746" y="1957"/>
                </a:lnTo>
                <a:lnTo>
                  <a:pt x="740" y="1964"/>
                </a:lnTo>
                <a:lnTo>
                  <a:pt x="733" y="1969"/>
                </a:lnTo>
                <a:lnTo>
                  <a:pt x="725" y="1973"/>
                </a:lnTo>
                <a:lnTo>
                  <a:pt x="719" y="1976"/>
                </a:lnTo>
                <a:lnTo>
                  <a:pt x="710" y="1979"/>
                </a:lnTo>
                <a:lnTo>
                  <a:pt x="702" y="1982"/>
                </a:lnTo>
                <a:lnTo>
                  <a:pt x="693" y="1983"/>
                </a:lnTo>
                <a:lnTo>
                  <a:pt x="685" y="1983"/>
                </a:lnTo>
                <a:lnTo>
                  <a:pt x="676" y="1983"/>
                </a:lnTo>
                <a:lnTo>
                  <a:pt x="667" y="1982"/>
                </a:lnTo>
                <a:lnTo>
                  <a:pt x="660" y="1979"/>
                </a:lnTo>
                <a:lnTo>
                  <a:pt x="652" y="1976"/>
                </a:lnTo>
                <a:lnTo>
                  <a:pt x="644" y="1973"/>
                </a:lnTo>
                <a:lnTo>
                  <a:pt x="636" y="1969"/>
                </a:lnTo>
                <a:lnTo>
                  <a:pt x="630" y="1964"/>
                </a:lnTo>
                <a:lnTo>
                  <a:pt x="625" y="1957"/>
                </a:lnTo>
                <a:lnTo>
                  <a:pt x="618" y="1952"/>
                </a:lnTo>
                <a:lnTo>
                  <a:pt x="613" y="1946"/>
                </a:lnTo>
                <a:lnTo>
                  <a:pt x="609" y="1938"/>
                </a:lnTo>
                <a:lnTo>
                  <a:pt x="606" y="1930"/>
                </a:lnTo>
                <a:lnTo>
                  <a:pt x="603" y="1922"/>
                </a:lnTo>
                <a:lnTo>
                  <a:pt x="600" y="1915"/>
                </a:lnTo>
                <a:lnTo>
                  <a:pt x="599" y="1906"/>
                </a:lnTo>
                <a:lnTo>
                  <a:pt x="599" y="1897"/>
                </a:lnTo>
                <a:lnTo>
                  <a:pt x="599" y="1888"/>
                </a:lnTo>
                <a:lnTo>
                  <a:pt x="600" y="1880"/>
                </a:lnTo>
                <a:lnTo>
                  <a:pt x="603" y="1871"/>
                </a:lnTo>
                <a:lnTo>
                  <a:pt x="606" y="1863"/>
                </a:lnTo>
                <a:lnTo>
                  <a:pt x="609" y="1857"/>
                </a:lnTo>
                <a:lnTo>
                  <a:pt x="613" y="1849"/>
                </a:lnTo>
                <a:lnTo>
                  <a:pt x="618" y="1842"/>
                </a:lnTo>
                <a:lnTo>
                  <a:pt x="625" y="1836"/>
                </a:lnTo>
                <a:lnTo>
                  <a:pt x="630" y="1831"/>
                </a:lnTo>
                <a:lnTo>
                  <a:pt x="636" y="1826"/>
                </a:lnTo>
                <a:lnTo>
                  <a:pt x="644" y="1822"/>
                </a:lnTo>
                <a:lnTo>
                  <a:pt x="652" y="1818"/>
                </a:lnTo>
                <a:lnTo>
                  <a:pt x="660" y="1815"/>
                </a:lnTo>
                <a:lnTo>
                  <a:pt x="667" y="1813"/>
                </a:lnTo>
                <a:lnTo>
                  <a:pt x="676" y="1811"/>
                </a:lnTo>
                <a:lnTo>
                  <a:pt x="685" y="1811"/>
                </a:lnTo>
                <a:close/>
                <a:moveTo>
                  <a:pt x="474" y="107"/>
                </a:moveTo>
                <a:lnTo>
                  <a:pt x="897" y="107"/>
                </a:lnTo>
                <a:lnTo>
                  <a:pt x="902" y="108"/>
                </a:lnTo>
                <a:lnTo>
                  <a:pt x="908" y="109"/>
                </a:lnTo>
                <a:lnTo>
                  <a:pt x="913" y="112"/>
                </a:lnTo>
                <a:lnTo>
                  <a:pt x="917" y="116"/>
                </a:lnTo>
                <a:lnTo>
                  <a:pt x="921" y="120"/>
                </a:lnTo>
                <a:lnTo>
                  <a:pt x="924" y="125"/>
                </a:lnTo>
                <a:lnTo>
                  <a:pt x="925" y="130"/>
                </a:lnTo>
                <a:lnTo>
                  <a:pt x="926" y="136"/>
                </a:lnTo>
                <a:lnTo>
                  <a:pt x="925" y="143"/>
                </a:lnTo>
                <a:lnTo>
                  <a:pt x="924" y="148"/>
                </a:lnTo>
                <a:lnTo>
                  <a:pt x="921" y="153"/>
                </a:lnTo>
                <a:lnTo>
                  <a:pt x="917" y="157"/>
                </a:lnTo>
                <a:lnTo>
                  <a:pt x="913" y="161"/>
                </a:lnTo>
                <a:lnTo>
                  <a:pt x="908" y="164"/>
                </a:lnTo>
                <a:lnTo>
                  <a:pt x="902" y="166"/>
                </a:lnTo>
                <a:lnTo>
                  <a:pt x="897" y="166"/>
                </a:lnTo>
                <a:lnTo>
                  <a:pt x="474" y="166"/>
                </a:lnTo>
                <a:lnTo>
                  <a:pt x="468" y="166"/>
                </a:lnTo>
                <a:lnTo>
                  <a:pt x="463" y="164"/>
                </a:lnTo>
                <a:lnTo>
                  <a:pt x="457" y="161"/>
                </a:lnTo>
                <a:lnTo>
                  <a:pt x="452" y="157"/>
                </a:lnTo>
                <a:lnTo>
                  <a:pt x="450" y="153"/>
                </a:lnTo>
                <a:lnTo>
                  <a:pt x="446" y="148"/>
                </a:lnTo>
                <a:lnTo>
                  <a:pt x="445" y="143"/>
                </a:lnTo>
                <a:lnTo>
                  <a:pt x="445" y="136"/>
                </a:lnTo>
                <a:lnTo>
                  <a:pt x="445" y="130"/>
                </a:lnTo>
                <a:lnTo>
                  <a:pt x="446" y="125"/>
                </a:lnTo>
                <a:lnTo>
                  <a:pt x="450" y="120"/>
                </a:lnTo>
                <a:lnTo>
                  <a:pt x="452" y="116"/>
                </a:lnTo>
                <a:lnTo>
                  <a:pt x="457" y="112"/>
                </a:lnTo>
                <a:lnTo>
                  <a:pt x="463" y="109"/>
                </a:lnTo>
                <a:lnTo>
                  <a:pt x="468" y="108"/>
                </a:lnTo>
                <a:lnTo>
                  <a:pt x="474" y="107"/>
                </a:lnTo>
                <a:close/>
              </a:path>
            </a:pathLst>
          </a:custGeom>
          <a:solidFill>
            <a:srgbClr val="3F3F3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000000"/>
              </a:solidFill>
              <a:latin typeface="Arial"/>
              <a:ea typeface="Arial"/>
              <a:cs typeface="Arial"/>
              <a:sym typeface="Arial"/>
            </a:endParaRPr>
          </a:p>
        </p:txBody>
      </p:sp>
      <p:sp>
        <p:nvSpPr>
          <p:cNvPr id="310" name="Google Shape;310;p16"/>
          <p:cNvSpPr/>
          <p:nvPr/>
        </p:nvSpPr>
        <p:spPr>
          <a:xfrm>
            <a:off x="1269106" y="1584999"/>
            <a:ext cx="4234233"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rgbClr val="BB0000"/>
                </a:solidFill>
                <a:latin typeface="Calibri"/>
                <a:ea typeface="Calibri"/>
                <a:cs typeface="Calibri"/>
                <a:sym typeface="Calibri"/>
              </a:rPr>
              <a:t>Public Interface and Analytics Cluster</a:t>
            </a:r>
            <a:endParaRPr sz="1000">
              <a:solidFill>
                <a:schemeClr val="dk1"/>
              </a:solidFill>
              <a:latin typeface="Calibri"/>
              <a:ea typeface="Calibri"/>
              <a:cs typeface="Calibri"/>
              <a:sym typeface="Calibri"/>
            </a:endParaRPr>
          </a:p>
        </p:txBody>
      </p:sp>
      <p:sp>
        <p:nvSpPr>
          <p:cNvPr id="311" name="Google Shape;311;p16"/>
          <p:cNvSpPr/>
          <p:nvPr/>
        </p:nvSpPr>
        <p:spPr>
          <a:xfrm>
            <a:off x="7732427" y="1627307"/>
            <a:ext cx="976549" cy="2462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000">
                <a:solidFill>
                  <a:srgbClr val="BB0000"/>
                </a:solidFill>
                <a:latin typeface="Calibri"/>
                <a:ea typeface="Calibri"/>
                <a:cs typeface="Calibri"/>
                <a:sym typeface="Calibri"/>
              </a:rPr>
              <a:t>Mobile Devices</a:t>
            </a:r>
            <a:endParaRPr sz="1000">
              <a:solidFill>
                <a:schemeClr val="dk1"/>
              </a:solidFill>
              <a:latin typeface="Calibri"/>
              <a:ea typeface="Calibri"/>
              <a:cs typeface="Calibri"/>
              <a:sym typeface="Calibri"/>
            </a:endParaRPr>
          </a:p>
        </p:txBody>
      </p:sp>
      <p:cxnSp>
        <p:nvCxnSpPr>
          <p:cNvPr id="312" name="Google Shape;312;p16"/>
          <p:cNvCxnSpPr/>
          <p:nvPr/>
        </p:nvCxnSpPr>
        <p:spPr>
          <a:xfrm>
            <a:off x="0" y="871946"/>
            <a:ext cx="6337426" cy="0"/>
          </a:xfrm>
          <a:prstGeom prst="straightConnector1">
            <a:avLst/>
          </a:prstGeom>
          <a:noFill/>
          <a:ln cap="flat" cmpd="sng" w="9525">
            <a:solidFill>
              <a:srgbClr val="98161A"/>
            </a:solidFill>
            <a:prstDash val="solid"/>
            <a:round/>
            <a:headEnd len="sm" w="sm" type="none"/>
            <a:tailEnd len="sm" w="sm" type="none"/>
          </a:ln>
        </p:spPr>
      </p:cxnSp>
      <p:sp>
        <p:nvSpPr>
          <p:cNvPr id="313" name="Google Shape;313;p16"/>
          <p:cNvSpPr txBox="1"/>
          <p:nvPr>
            <p:ph idx="11" type="ftr"/>
          </p:nvPr>
        </p:nvSpPr>
        <p:spPr>
          <a:xfrm>
            <a:off x="8972990" y="6345454"/>
            <a:ext cx="3860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I3.usc.edu</a:t>
            </a:r>
            <a:endParaRPr/>
          </a:p>
        </p:txBody>
      </p:sp>
      <p:sp>
        <p:nvSpPr>
          <p:cNvPr id="314" name="Google Shape;314;p16"/>
          <p:cNvSpPr txBox="1"/>
          <p:nvPr/>
        </p:nvSpPr>
        <p:spPr>
          <a:xfrm>
            <a:off x="1937443" y="1868368"/>
            <a:ext cx="1016654" cy="246221"/>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000">
                <a:solidFill>
                  <a:srgbClr val="92D050"/>
                </a:solidFill>
                <a:latin typeface="Calibri"/>
                <a:ea typeface="Calibri"/>
                <a:cs typeface="Calibri"/>
                <a:sym typeface="Calibri"/>
              </a:rPr>
              <a:t>SmartLINK</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2">
      <a:dk1>
        <a:srgbClr val="000000"/>
      </a:dk1>
      <a:lt1>
        <a:srgbClr val="FFFFFF"/>
      </a:lt1>
      <a:dk2>
        <a:srgbClr val="000000"/>
      </a:dk2>
      <a:lt2>
        <a:srgbClr val="FFFFFF"/>
      </a:lt2>
      <a:accent1>
        <a:srgbClr val="991B1E"/>
      </a:accent1>
      <a:accent2>
        <a:srgbClr val="FFCC00"/>
      </a:accent2>
      <a:accent3>
        <a:srgbClr val="991B1E"/>
      </a:accent3>
      <a:accent4>
        <a:srgbClr val="FFCC00"/>
      </a:accent4>
      <a:accent5>
        <a:srgbClr val="991B1E"/>
      </a:accent5>
      <a:accent6>
        <a:srgbClr val="FFCC00"/>
      </a:accent6>
      <a:hlink>
        <a:srgbClr val="991B1E"/>
      </a:hlink>
      <a:folHlink>
        <a:srgbClr val="FF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