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7" r:id="rId2"/>
    <p:sldId id="306" r:id="rId3"/>
    <p:sldId id="308" r:id="rId4"/>
    <p:sldId id="310" r:id="rId5"/>
    <p:sldId id="311" r:id="rId6"/>
    <p:sldId id="312" r:id="rId7"/>
    <p:sldId id="291" r:id="rId8"/>
    <p:sldId id="309" r:id="rId9"/>
    <p:sldId id="298" r:id="rId10"/>
    <p:sldId id="293" r:id="rId11"/>
    <p:sldId id="297" r:id="rId12"/>
    <p:sldId id="301" r:id="rId13"/>
    <p:sldId id="299" r:id="rId14"/>
    <p:sldId id="300" r:id="rId15"/>
    <p:sldId id="304" r:id="rId16"/>
    <p:sldId id="313" r:id="rId17"/>
    <p:sldId id="280" r:id="rId18"/>
    <p:sldId id="314" r:id="rId19"/>
  </p:sldIdLst>
  <p:sldSz cx="9144000" cy="6858000" type="screen4x3"/>
  <p:notesSz cx="9144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0329A-3ED6-4F01-8033-3ABEBBA74D59}" type="datetimeFigureOut">
              <a:rPr lang="en-GB" smtClean="0"/>
              <a:t>29/08/2015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5C739-8193-4107-AEC5-D9ABE43BE63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75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C1DB-397B-470C-8E25-6502251EBCEC}" type="datetimeFigureOut">
              <a:rPr lang="nl-NL" smtClean="0"/>
              <a:t>29-8-2015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A18B-19E7-4897-9660-E7222BF8974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C1DB-397B-470C-8E25-6502251EBCEC}" type="datetimeFigureOut">
              <a:rPr lang="nl-NL" smtClean="0"/>
              <a:t>29-8-2015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A18B-19E7-4897-9660-E7222BF8974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C1DB-397B-470C-8E25-6502251EBCEC}" type="datetimeFigureOut">
              <a:rPr lang="nl-NL" smtClean="0"/>
              <a:t>29-8-2015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A18B-19E7-4897-9660-E7222BF8974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C1DB-397B-470C-8E25-6502251EBCEC}" type="datetimeFigureOut">
              <a:rPr lang="nl-NL" smtClean="0"/>
              <a:t>29-8-2015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A18B-19E7-4897-9660-E7222BF8974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C1DB-397B-470C-8E25-6502251EBCEC}" type="datetimeFigureOut">
              <a:rPr lang="nl-NL" smtClean="0"/>
              <a:t>29-8-2015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A18B-19E7-4897-9660-E7222BF8974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C1DB-397B-470C-8E25-6502251EBCEC}" type="datetimeFigureOut">
              <a:rPr lang="nl-NL" smtClean="0"/>
              <a:t>29-8-2015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A18B-19E7-4897-9660-E7222BF8974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C1DB-397B-470C-8E25-6502251EBCEC}" type="datetimeFigureOut">
              <a:rPr lang="nl-NL" smtClean="0"/>
              <a:t>29-8-2015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A18B-19E7-4897-9660-E7222BF8974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C1DB-397B-470C-8E25-6502251EBCEC}" type="datetimeFigureOut">
              <a:rPr lang="nl-NL" smtClean="0"/>
              <a:t>29-8-2015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A18B-19E7-4897-9660-E7222BF8974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C1DB-397B-470C-8E25-6502251EBCEC}" type="datetimeFigureOut">
              <a:rPr lang="nl-NL" smtClean="0"/>
              <a:t>29-8-2015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A18B-19E7-4897-9660-E7222BF8974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C1DB-397B-470C-8E25-6502251EBCEC}" type="datetimeFigureOut">
              <a:rPr lang="nl-NL" smtClean="0"/>
              <a:t>29-8-2015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A18B-19E7-4897-9660-E7222BF8974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C1DB-397B-470C-8E25-6502251EBCEC}" type="datetimeFigureOut">
              <a:rPr lang="nl-NL" smtClean="0"/>
              <a:t>29-8-2015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A18B-19E7-4897-9660-E7222BF8974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EC1DB-397B-470C-8E25-6502251EBCEC}" type="datetimeFigureOut">
              <a:rPr lang="nl-NL" smtClean="0"/>
              <a:t>29-8-2015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9A18B-19E7-4897-9660-E7222BF89748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image" Target="../media/image6.jpeg"/><Relationship Id="rId4" Type="http://schemas.openxmlformats.org/officeDocument/2006/relationships/image" Target="../media/image11.png"/><Relationship Id="rId9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8ABB-4626-481D-A922-8D88BD30D0B2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2952235" y="6492874"/>
            <a:ext cx="3312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Eric Lynn ● www.cultureQs.com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805670" y="49439"/>
            <a:ext cx="2230825" cy="1241935"/>
            <a:chOff x="6805670" y="49439"/>
            <a:chExt cx="2230825" cy="1241935"/>
          </a:xfrm>
        </p:grpSpPr>
        <p:sp>
          <p:nvSpPr>
            <p:cNvPr id="12" name="Textfeld 3"/>
            <p:cNvSpPr txBox="1"/>
            <p:nvPr/>
          </p:nvSpPr>
          <p:spPr>
            <a:xfrm>
              <a:off x="6805670" y="922042"/>
              <a:ext cx="2035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Accelerating</a:t>
              </a:r>
              <a:r>
                <a:rPr lang="de-DE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 Change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endParaRPr>
            </a:p>
          </p:txBody>
        </p:sp>
        <p:pic>
          <p:nvPicPr>
            <p:cNvPr id="18" name="Picture 17" descr="logo dark grey transparen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6256" y="49439"/>
              <a:ext cx="2160239" cy="901774"/>
            </a:xfrm>
            <a:prstGeom prst="rect">
              <a:avLst/>
            </a:prstGeom>
          </p:spPr>
        </p:pic>
      </p:grpSp>
      <p:sp>
        <p:nvSpPr>
          <p:cNvPr id="3" name="Textfeld 2"/>
          <p:cNvSpPr txBox="1"/>
          <p:nvPr/>
        </p:nvSpPr>
        <p:spPr>
          <a:xfrm>
            <a:off x="538290" y="1484784"/>
            <a:ext cx="83018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i="1" dirty="0" smtClean="0">
                <a:solidFill>
                  <a:srgbClr val="0000FF"/>
                </a:solidFill>
              </a:rPr>
              <a:t>cultureQs</a:t>
            </a:r>
          </a:p>
          <a:p>
            <a:pPr algn="ctr"/>
            <a:endParaRPr lang="en-GB" sz="1600" b="1" i="1" dirty="0" smtClean="0">
              <a:solidFill>
                <a:srgbClr val="0000FF"/>
              </a:solidFill>
            </a:endParaRPr>
          </a:p>
          <a:p>
            <a:pPr algn="ctr"/>
            <a:r>
              <a:rPr lang="de-DE" sz="4800" b="1" dirty="0" err="1" smtClean="0">
                <a:solidFill>
                  <a:srgbClr val="0000FF"/>
                </a:solidFill>
              </a:rPr>
              <a:t>Accelerating</a:t>
            </a:r>
            <a:r>
              <a:rPr lang="de-DE" sz="4800" b="1" dirty="0" smtClean="0">
                <a:solidFill>
                  <a:srgbClr val="0000FF"/>
                </a:solidFill>
              </a:rPr>
              <a:t> Change </a:t>
            </a:r>
          </a:p>
          <a:p>
            <a:pPr algn="ctr"/>
            <a:r>
              <a:rPr lang="de-DE" sz="4800" b="1" dirty="0" err="1" smtClean="0">
                <a:solidFill>
                  <a:srgbClr val="0000FF"/>
                </a:solidFill>
              </a:rPr>
              <a:t>through</a:t>
            </a:r>
            <a:endParaRPr lang="de-DE" sz="4800" b="1" dirty="0" smtClean="0">
              <a:solidFill>
                <a:srgbClr val="0000FF"/>
              </a:solidFill>
            </a:endParaRPr>
          </a:p>
          <a:p>
            <a:pPr algn="ctr"/>
            <a:r>
              <a:rPr lang="de-DE" sz="4800" b="1" dirty="0" smtClean="0">
                <a:solidFill>
                  <a:srgbClr val="0000FF"/>
                </a:solidFill>
              </a:rPr>
              <a:t>Stakeholder Engagement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93572" y="5157192"/>
            <a:ext cx="75826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0000FF"/>
                </a:solidFill>
              </a:rPr>
              <a:t>Eric Lynn</a:t>
            </a:r>
          </a:p>
          <a:p>
            <a:pPr algn="ctr"/>
            <a:endParaRPr lang="en-GB" sz="1200" b="1" dirty="0" smtClean="0">
              <a:solidFill>
                <a:srgbClr val="0000FF"/>
              </a:solidFill>
            </a:endParaRPr>
          </a:p>
          <a:p>
            <a:pPr algn="ctr"/>
            <a:r>
              <a:rPr lang="en-GB" sz="2000" b="1" dirty="0" smtClean="0">
                <a:solidFill>
                  <a:srgbClr val="0000FF"/>
                </a:solidFill>
              </a:rPr>
              <a:t>Global STSD Network Meeting – Leuven, Belgium, 10 September 2015</a:t>
            </a:r>
            <a:r>
              <a:rPr lang="de-DE" sz="2000" b="1" dirty="0" smtClean="0">
                <a:solidFill>
                  <a:srgbClr val="0000FF"/>
                </a:solidFill>
              </a:rPr>
              <a:t> </a:t>
            </a:r>
            <a:endParaRPr lang="en-GB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3"/>
          <p:cNvSpPr txBox="1"/>
          <p:nvPr/>
        </p:nvSpPr>
        <p:spPr>
          <a:xfrm>
            <a:off x="6206637" y="1085555"/>
            <a:ext cx="203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Accelerating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rPr>
              <a:t> Change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8ABB-4626-481D-A922-8D88BD30D0B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2415801" y="6472791"/>
            <a:ext cx="4322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Eric Lynn ● www.cultureQs.com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logo dark grey 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6524" y="44624"/>
            <a:ext cx="2759972" cy="1152128"/>
          </a:xfrm>
          <a:prstGeom prst="rect">
            <a:avLst/>
          </a:prstGeom>
        </p:spPr>
      </p:pic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141449" y="638810"/>
            <a:ext cx="60651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de-DE" altLang="en-US" sz="3200" b="1" i="1" dirty="0" smtClean="0">
                <a:solidFill>
                  <a:srgbClr val="0000FF"/>
                </a:solidFill>
              </a:rPr>
              <a:t>Human Interaction Dynamics</a:t>
            </a:r>
            <a:endParaRPr lang="de-DE" altLang="en-US" sz="3200" b="1" i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Eric\Desktop\7 core layers 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38" y="1488671"/>
            <a:ext cx="1654125" cy="157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Eric\Desktop\7 core layers 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98561"/>
            <a:ext cx="1654125" cy="157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Eric\Desktop\7 core layers 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24" y="1820551"/>
            <a:ext cx="1654125" cy="157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Eric\Desktop\7 core layers 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37408"/>
            <a:ext cx="1654125" cy="157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Eric\Desktop\7 core layers 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482" y="3879619"/>
            <a:ext cx="1654125" cy="157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>
            <a:off x="2489017" y="2284387"/>
            <a:ext cx="4459247" cy="161639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1616443" y="4235106"/>
            <a:ext cx="5608069" cy="431628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>
            <a:off x="2557796" y="2441726"/>
            <a:ext cx="4894524" cy="2225008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flipV="1">
            <a:off x="1519448" y="2708920"/>
            <a:ext cx="5428816" cy="141012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2401024" y="2441726"/>
            <a:ext cx="2019453" cy="324395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 flipV="1">
            <a:off x="4519570" y="2708920"/>
            <a:ext cx="2584016" cy="3048160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 flipH="1">
            <a:off x="1329404" y="2373777"/>
            <a:ext cx="1034410" cy="1673014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7103586" y="2565090"/>
            <a:ext cx="429958" cy="2101644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H="1">
            <a:off x="4714275" y="4729211"/>
            <a:ext cx="2733680" cy="1027868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H="1" flipV="1">
            <a:off x="1366614" y="4365104"/>
            <a:ext cx="2944904" cy="1391975"/>
          </a:xfrm>
          <a:prstGeom prst="straightConnector1">
            <a:avLst/>
          </a:prstGeom>
          <a:ln w="28575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4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8ABB-4626-481D-A922-8D88BD30D0B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2952235" y="6492874"/>
            <a:ext cx="3312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Eric Lynn ● www.cultureQs.com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805670" y="49439"/>
            <a:ext cx="2230825" cy="1241935"/>
            <a:chOff x="6805670" y="49439"/>
            <a:chExt cx="2230825" cy="1241935"/>
          </a:xfrm>
        </p:grpSpPr>
        <p:sp>
          <p:nvSpPr>
            <p:cNvPr id="12" name="Textfeld 3"/>
            <p:cNvSpPr txBox="1"/>
            <p:nvPr/>
          </p:nvSpPr>
          <p:spPr>
            <a:xfrm>
              <a:off x="6805670" y="922042"/>
              <a:ext cx="2035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Accelerating</a:t>
              </a:r>
              <a:r>
                <a:rPr lang="de-DE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 Change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endParaRPr>
            </a:p>
          </p:txBody>
        </p:sp>
        <p:pic>
          <p:nvPicPr>
            <p:cNvPr id="18" name="Picture 17" descr="logo dark grey transparen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6256" y="49439"/>
              <a:ext cx="2160239" cy="901774"/>
            </a:xfrm>
            <a:prstGeom prst="rect">
              <a:avLst/>
            </a:prstGeom>
          </p:spPr>
        </p:pic>
      </p:grpSp>
      <p:sp>
        <p:nvSpPr>
          <p:cNvPr id="5" name="Rechteck 4"/>
          <p:cNvSpPr/>
          <p:nvPr/>
        </p:nvSpPr>
        <p:spPr>
          <a:xfrm>
            <a:off x="373428" y="1628800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00FF"/>
                </a:solidFill>
              </a:rPr>
              <a:t>cultureQs</a:t>
            </a:r>
            <a:r>
              <a:rPr lang="en-GB" sz="2400" b="1" dirty="0" smtClean="0"/>
              <a:t>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a Change 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Integration </a:t>
            </a:r>
            <a:r>
              <a:rPr lang="en-GB" sz="2400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Accelerator that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uses powerful questions to inspire participants to reflect on the foundations of their beliefs, attitudes and behaviours. </a:t>
            </a:r>
            <a:endParaRPr lang="en-GB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While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engaging in deep meaningful conversations, people connect quickly, enabling the invisible borders that hinder collaboration to fall away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Wasteful conflict is reduced; people (re-)focus on the personal and professional questions that matter; innovative potential is released and performance is enhanced.</a:t>
            </a:r>
            <a:endParaRPr lang="en-GB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800" b="1" dirty="0" smtClean="0"/>
          </a:p>
          <a:p>
            <a:r>
              <a:rPr lang="de-DE" sz="2800" b="1" i="1" dirty="0" smtClean="0">
                <a:solidFill>
                  <a:srgbClr val="0000FF"/>
                </a:solidFill>
              </a:rPr>
              <a:t>		</a:t>
            </a:r>
            <a:r>
              <a:rPr lang="de-DE" sz="2800" b="1" i="1" dirty="0" err="1" smtClean="0">
                <a:solidFill>
                  <a:srgbClr val="0000FF"/>
                </a:solidFill>
              </a:rPr>
              <a:t>It</a:t>
            </a:r>
            <a:r>
              <a:rPr lang="de-DE" sz="2800" b="1" i="1" dirty="0" smtClean="0">
                <a:solidFill>
                  <a:srgbClr val="0000FF"/>
                </a:solidFill>
              </a:rPr>
              <a:t> </a:t>
            </a:r>
            <a:r>
              <a:rPr lang="de-DE" sz="2800" b="1" i="1" dirty="0" err="1" smtClean="0">
                <a:solidFill>
                  <a:srgbClr val="0000FF"/>
                </a:solidFill>
              </a:rPr>
              <a:t>provokes</a:t>
            </a:r>
            <a:r>
              <a:rPr lang="de-DE" sz="2800" b="1" i="1" dirty="0" smtClean="0">
                <a:solidFill>
                  <a:srgbClr val="0000FF"/>
                </a:solidFill>
              </a:rPr>
              <a:t> </a:t>
            </a:r>
            <a:r>
              <a:rPr lang="de-DE" sz="2800" b="1" i="1" dirty="0" err="1" smtClean="0">
                <a:solidFill>
                  <a:srgbClr val="0000FF"/>
                </a:solidFill>
              </a:rPr>
              <a:t>the</a:t>
            </a:r>
            <a:r>
              <a:rPr lang="de-DE" sz="2800" b="1" i="1" dirty="0" smtClean="0">
                <a:solidFill>
                  <a:srgbClr val="0000FF"/>
                </a:solidFill>
              </a:rPr>
              <a:t> mindset </a:t>
            </a:r>
            <a:r>
              <a:rPr lang="de-DE" sz="2800" b="1" i="1" dirty="0" err="1" smtClean="0">
                <a:solidFill>
                  <a:srgbClr val="0000FF"/>
                </a:solidFill>
              </a:rPr>
              <a:t>change</a:t>
            </a:r>
            <a:r>
              <a:rPr lang="de-DE" sz="2800" b="1" i="1" dirty="0" smtClean="0">
                <a:solidFill>
                  <a:srgbClr val="0000FF"/>
                </a:solidFill>
              </a:rPr>
              <a:t> </a:t>
            </a:r>
            <a:br>
              <a:rPr lang="de-DE" sz="2800" b="1" i="1" dirty="0" smtClean="0">
                <a:solidFill>
                  <a:srgbClr val="0000FF"/>
                </a:solidFill>
              </a:rPr>
            </a:br>
            <a:r>
              <a:rPr lang="de-DE" sz="2800" b="1" i="1" dirty="0" smtClean="0">
                <a:solidFill>
                  <a:srgbClr val="0000FF"/>
                </a:solidFill>
              </a:rPr>
              <a:t>		</a:t>
            </a:r>
            <a:r>
              <a:rPr lang="de-DE" sz="2800" b="1" i="1" dirty="0" err="1" smtClean="0">
                <a:solidFill>
                  <a:srgbClr val="0000FF"/>
                </a:solidFill>
              </a:rPr>
              <a:t>that</a:t>
            </a:r>
            <a:r>
              <a:rPr lang="de-DE" sz="2800" b="1" i="1" dirty="0" smtClean="0">
                <a:solidFill>
                  <a:srgbClr val="0000FF"/>
                </a:solidFill>
              </a:rPr>
              <a:t> </a:t>
            </a:r>
            <a:r>
              <a:rPr lang="de-DE" sz="2800" b="1" i="1" dirty="0" err="1" smtClean="0">
                <a:solidFill>
                  <a:srgbClr val="0000FF"/>
                </a:solidFill>
              </a:rPr>
              <a:t>results</a:t>
            </a:r>
            <a:r>
              <a:rPr lang="de-DE" sz="2800" b="1" i="1" dirty="0" smtClean="0">
                <a:solidFill>
                  <a:srgbClr val="0000FF"/>
                </a:solidFill>
              </a:rPr>
              <a:t> in </a:t>
            </a:r>
            <a:r>
              <a:rPr lang="de-DE" sz="2800" b="1" i="1" dirty="0" err="1" smtClean="0">
                <a:solidFill>
                  <a:srgbClr val="0000FF"/>
                </a:solidFill>
              </a:rPr>
              <a:t>behaviour</a:t>
            </a:r>
            <a:r>
              <a:rPr lang="de-DE" sz="2800" b="1" i="1" dirty="0" smtClean="0">
                <a:solidFill>
                  <a:srgbClr val="0000FF"/>
                </a:solidFill>
              </a:rPr>
              <a:t> </a:t>
            </a:r>
            <a:r>
              <a:rPr lang="de-DE" sz="2800" b="1" i="1" dirty="0" err="1" smtClean="0">
                <a:solidFill>
                  <a:srgbClr val="0000FF"/>
                </a:solidFill>
              </a:rPr>
              <a:t>change</a:t>
            </a:r>
            <a:r>
              <a:rPr lang="de-DE" sz="2800" b="1" i="1" dirty="0" smtClean="0">
                <a:solidFill>
                  <a:srgbClr val="0000FF"/>
                </a:solidFill>
              </a:rPr>
              <a:t>.</a:t>
            </a:r>
            <a:endParaRPr lang="en-GB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1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8ABB-4626-481D-A922-8D88BD30D0B2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2952235" y="6492874"/>
            <a:ext cx="3312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Eric Lynn ● www.cultureQs.com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805670" y="49439"/>
            <a:ext cx="2230825" cy="1241935"/>
            <a:chOff x="6805670" y="49439"/>
            <a:chExt cx="2230825" cy="1241935"/>
          </a:xfrm>
        </p:grpSpPr>
        <p:sp>
          <p:nvSpPr>
            <p:cNvPr id="12" name="Textfeld 3"/>
            <p:cNvSpPr txBox="1"/>
            <p:nvPr/>
          </p:nvSpPr>
          <p:spPr>
            <a:xfrm>
              <a:off x="6805670" y="922042"/>
              <a:ext cx="2035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Accelerating</a:t>
              </a:r>
              <a:r>
                <a:rPr lang="de-DE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 Change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endParaRPr>
            </a:p>
          </p:txBody>
        </p:sp>
        <p:pic>
          <p:nvPicPr>
            <p:cNvPr id="18" name="Picture 17" descr="logo dark grey transparen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6256" y="49439"/>
              <a:ext cx="2160239" cy="901774"/>
            </a:xfrm>
            <a:prstGeom prst="rect">
              <a:avLst/>
            </a:prstGeom>
          </p:spPr>
        </p:pic>
      </p:grpSp>
      <p:sp>
        <p:nvSpPr>
          <p:cNvPr id="7" name="Rechteck 6"/>
          <p:cNvSpPr/>
          <p:nvPr/>
        </p:nvSpPr>
        <p:spPr>
          <a:xfrm>
            <a:off x="1634518" y="275711"/>
            <a:ext cx="4578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i="1" dirty="0" smtClean="0">
                <a:solidFill>
                  <a:srgbClr val="0000FF"/>
                </a:solidFill>
              </a:rPr>
              <a:t>Foundations of …</a:t>
            </a:r>
            <a:endParaRPr lang="en-GB" sz="4800" i="1" dirty="0"/>
          </a:p>
        </p:txBody>
      </p:sp>
      <p:sp>
        <p:nvSpPr>
          <p:cNvPr id="9" name="Rechteck 8"/>
          <p:cNvSpPr/>
          <p:nvPr/>
        </p:nvSpPr>
        <p:spPr>
          <a:xfrm rot="10800000">
            <a:off x="971600" y="3154647"/>
            <a:ext cx="1008112" cy="2808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de-DE" sz="2400" b="1" dirty="0" err="1" smtClean="0">
                <a:solidFill>
                  <a:srgbClr val="0000FF"/>
                </a:solidFill>
              </a:rPr>
              <a:t>Appreciative</a:t>
            </a:r>
            <a:r>
              <a:rPr lang="de-DE" sz="2400" b="1" dirty="0" smtClean="0">
                <a:solidFill>
                  <a:srgbClr val="0000FF"/>
                </a:solidFill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</a:rPr>
              <a:t>Inquiry</a:t>
            </a:r>
            <a:r>
              <a:rPr lang="de-DE" sz="2400" b="1" dirty="0" smtClean="0">
                <a:solidFill>
                  <a:srgbClr val="0000FF"/>
                </a:solidFill>
              </a:rPr>
              <a:t/>
            </a:r>
            <a:br>
              <a:rPr lang="de-DE" sz="2400" b="1" dirty="0" smtClean="0">
                <a:solidFill>
                  <a:srgbClr val="0000FF"/>
                </a:solidFill>
              </a:rPr>
            </a:br>
            <a:r>
              <a:rPr lang="de-DE" b="1" dirty="0" smtClean="0">
                <a:solidFill>
                  <a:srgbClr val="0000FF"/>
                </a:solidFill>
              </a:rPr>
              <a:t>(Focus on Positive Potential)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 rot="10800000">
            <a:off x="3923928" y="3140968"/>
            <a:ext cx="1008112" cy="2808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de-DE" sz="2400" b="1" dirty="0" err="1" smtClean="0">
                <a:solidFill>
                  <a:srgbClr val="0000FF"/>
                </a:solidFill>
              </a:rPr>
              <a:t>Dialogue</a:t>
            </a:r>
            <a:endParaRPr lang="de-DE" sz="2400" b="1" dirty="0" smtClean="0">
              <a:solidFill>
                <a:srgbClr val="0000FF"/>
              </a:solidFill>
            </a:endParaRPr>
          </a:p>
          <a:p>
            <a:pPr algn="ctr"/>
            <a:r>
              <a:rPr lang="de-DE" b="1" dirty="0" smtClean="0">
                <a:solidFill>
                  <a:srgbClr val="0000FF"/>
                </a:solidFill>
              </a:rPr>
              <a:t>(</a:t>
            </a:r>
            <a:r>
              <a:rPr lang="de-DE" b="1" dirty="0" err="1" smtClean="0">
                <a:solidFill>
                  <a:srgbClr val="0000FF"/>
                </a:solidFill>
              </a:rPr>
              <a:t>Bohmian</a:t>
            </a:r>
            <a:r>
              <a:rPr lang="de-DE" b="1" dirty="0" smtClean="0">
                <a:solidFill>
                  <a:srgbClr val="0000FF"/>
                </a:solidFill>
              </a:rPr>
              <a:t> </a:t>
            </a:r>
            <a:r>
              <a:rPr lang="de-DE" b="1" dirty="0" err="1" smtClean="0">
                <a:solidFill>
                  <a:srgbClr val="0000FF"/>
                </a:solidFill>
              </a:rPr>
              <a:t>Dialogue</a:t>
            </a:r>
            <a:r>
              <a:rPr lang="de-DE" b="1" dirty="0" smtClean="0">
                <a:solidFill>
                  <a:srgbClr val="0000FF"/>
                </a:solidFill>
              </a:rPr>
              <a:t>)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 rot="10800000">
            <a:off x="6823572" y="3150632"/>
            <a:ext cx="1008112" cy="2808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de-DE" sz="2400" b="1" dirty="0" smtClean="0">
                <a:solidFill>
                  <a:srgbClr val="0000FF"/>
                </a:solidFill>
              </a:rPr>
              <a:t>Story-</a:t>
            </a:r>
            <a:r>
              <a:rPr lang="de-DE" sz="2400" b="1" dirty="0" err="1" smtClean="0">
                <a:solidFill>
                  <a:srgbClr val="0000FF"/>
                </a:solidFill>
              </a:rPr>
              <a:t>Telling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622256" y="1988840"/>
            <a:ext cx="7560840" cy="1152128"/>
          </a:xfrm>
          <a:prstGeom prst="round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err="1" smtClean="0"/>
              <a:t>Deep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Meaningful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Conversations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that</a:t>
            </a:r>
            <a:r>
              <a:rPr lang="de-DE" sz="2400" b="1" dirty="0" smtClean="0"/>
              <a:t> Connect … </a:t>
            </a:r>
            <a:r>
              <a:rPr lang="de-DE" sz="2400" b="1" dirty="0" err="1" smtClean="0"/>
              <a:t>Quickly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824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8ABB-4626-481D-A922-8D88BD30D0B2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2952235" y="6492874"/>
            <a:ext cx="3312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Eric Lynn ● www.cultureQs.com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805670" y="49439"/>
            <a:ext cx="2230825" cy="1241935"/>
            <a:chOff x="6805670" y="49439"/>
            <a:chExt cx="2230825" cy="1241935"/>
          </a:xfrm>
        </p:grpSpPr>
        <p:sp>
          <p:nvSpPr>
            <p:cNvPr id="12" name="Textfeld 3"/>
            <p:cNvSpPr txBox="1"/>
            <p:nvPr/>
          </p:nvSpPr>
          <p:spPr>
            <a:xfrm>
              <a:off x="6805670" y="922042"/>
              <a:ext cx="2035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Accelerating</a:t>
              </a:r>
              <a:r>
                <a:rPr lang="de-DE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 Change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endParaRPr>
            </a:p>
          </p:txBody>
        </p:sp>
        <p:pic>
          <p:nvPicPr>
            <p:cNvPr id="18" name="Picture 17" descr="logo dark grey transparen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6256" y="49439"/>
              <a:ext cx="2160239" cy="901774"/>
            </a:xfrm>
            <a:prstGeom prst="rect">
              <a:avLst/>
            </a:prstGeom>
          </p:spPr>
        </p:pic>
      </p:grpSp>
      <p:sp>
        <p:nvSpPr>
          <p:cNvPr id="7" name="Rechteck 6"/>
          <p:cNvSpPr/>
          <p:nvPr/>
        </p:nvSpPr>
        <p:spPr>
          <a:xfrm>
            <a:off x="4373" y="62386"/>
            <a:ext cx="69204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rgbClr val="0000FF"/>
                </a:solidFill>
              </a:rPr>
              <a:t>Questions …</a:t>
            </a:r>
          </a:p>
          <a:p>
            <a:r>
              <a:rPr lang="de-DE" sz="2200" b="1" i="1" dirty="0" smtClean="0">
                <a:solidFill>
                  <a:srgbClr val="0000FF"/>
                </a:solidFill>
              </a:rPr>
              <a:t>… </a:t>
            </a:r>
            <a:r>
              <a:rPr lang="de-DE" sz="2200" b="1" i="1" dirty="0" err="1" smtClean="0">
                <a:solidFill>
                  <a:srgbClr val="0000FF"/>
                </a:solidFill>
              </a:rPr>
              <a:t>that</a:t>
            </a:r>
            <a:r>
              <a:rPr lang="de-DE" sz="2200" b="1" i="1" dirty="0" smtClean="0">
                <a:solidFill>
                  <a:srgbClr val="0000FF"/>
                </a:solidFill>
              </a:rPr>
              <a:t> </a:t>
            </a:r>
            <a:r>
              <a:rPr lang="de-DE" sz="2200" b="1" i="1" dirty="0" err="1" smtClean="0">
                <a:solidFill>
                  <a:srgbClr val="0000FF"/>
                </a:solidFill>
              </a:rPr>
              <a:t>challenge</a:t>
            </a:r>
            <a:r>
              <a:rPr lang="de-DE" sz="2200" b="1" i="1" dirty="0" smtClean="0">
                <a:solidFill>
                  <a:srgbClr val="0000FF"/>
                </a:solidFill>
              </a:rPr>
              <a:t> </a:t>
            </a:r>
            <a:r>
              <a:rPr lang="de-DE" sz="2200" b="1" i="1" dirty="0" err="1" smtClean="0">
                <a:solidFill>
                  <a:srgbClr val="0000FF"/>
                </a:solidFill>
              </a:rPr>
              <a:t>and</a:t>
            </a:r>
            <a:r>
              <a:rPr lang="de-DE" sz="2200" b="1" i="1" dirty="0" smtClean="0">
                <a:solidFill>
                  <a:srgbClr val="0000FF"/>
                </a:solidFill>
              </a:rPr>
              <a:t> </a:t>
            </a:r>
            <a:r>
              <a:rPr lang="de-DE" sz="2200" b="1" i="1" dirty="0" err="1" smtClean="0">
                <a:solidFill>
                  <a:srgbClr val="0000FF"/>
                </a:solidFill>
              </a:rPr>
              <a:t>expand</a:t>
            </a:r>
            <a:r>
              <a:rPr lang="de-DE" sz="2200" b="1" i="1" dirty="0" smtClean="0">
                <a:solidFill>
                  <a:srgbClr val="0000FF"/>
                </a:solidFill>
              </a:rPr>
              <a:t> </a:t>
            </a:r>
            <a:r>
              <a:rPr lang="de-DE" sz="2200" b="1" i="1" dirty="0" err="1" smtClean="0">
                <a:solidFill>
                  <a:srgbClr val="0000FF"/>
                </a:solidFill>
              </a:rPr>
              <a:t>our</a:t>
            </a:r>
            <a:r>
              <a:rPr lang="de-DE" sz="2200" b="1" i="1" dirty="0" smtClean="0">
                <a:solidFill>
                  <a:srgbClr val="0000FF"/>
                </a:solidFill>
              </a:rPr>
              <a:t> </a:t>
            </a:r>
            <a:r>
              <a:rPr lang="de-DE" sz="2200" b="1" i="1" dirty="0" err="1" smtClean="0">
                <a:solidFill>
                  <a:srgbClr val="0000FF"/>
                </a:solidFill>
              </a:rPr>
              <a:t>perspective</a:t>
            </a:r>
            <a:r>
              <a:rPr lang="de-DE" sz="2200" b="1" i="1" dirty="0" smtClean="0">
                <a:solidFill>
                  <a:srgbClr val="0000FF"/>
                </a:solidFill>
              </a:rPr>
              <a:t> </a:t>
            </a:r>
            <a:r>
              <a:rPr lang="de-DE" sz="2200" b="1" i="1" dirty="0" err="1" smtClean="0">
                <a:solidFill>
                  <a:srgbClr val="0000FF"/>
                </a:solidFill>
              </a:rPr>
              <a:t>of</a:t>
            </a:r>
            <a:r>
              <a:rPr lang="de-DE" sz="2200" b="1" i="1" dirty="0" smtClean="0">
                <a:solidFill>
                  <a:srgbClr val="0000FF"/>
                </a:solidFill>
              </a:rPr>
              <a:t> </a:t>
            </a:r>
            <a:r>
              <a:rPr lang="de-DE" sz="2200" b="1" i="1" dirty="0" err="1" smtClean="0">
                <a:solidFill>
                  <a:srgbClr val="0000FF"/>
                </a:solidFill>
              </a:rPr>
              <a:t>the</a:t>
            </a:r>
            <a:r>
              <a:rPr lang="de-DE" sz="2200" b="1" i="1" dirty="0" smtClean="0">
                <a:solidFill>
                  <a:srgbClr val="0000FF"/>
                </a:solidFill>
              </a:rPr>
              <a:t> </a:t>
            </a:r>
            <a:r>
              <a:rPr lang="de-DE" sz="2200" b="1" i="1" dirty="0" err="1" smtClean="0">
                <a:solidFill>
                  <a:srgbClr val="0000FF"/>
                </a:solidFill>
              </a:rPr>
              <a:t>world</a:t>
            </a:r>
            <a:endParaRPr lang="en-GB" sz="2200" dirty="0"/>
          </a:p>
        </p:txBody>
      </p:sp>
      <p:sp>
        <p:nvSpPr>
          <p:cNvPr id="5" name="Rechteck 4"/>
          <p:cNvSpPr/>
          <p:nvPr/>
        </p:nvSpPr>
        <p:spPr>
          <a:xfrm>
            <a:off x="1835695" y="1505619"/>
            <a:ext cx="4248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undamental drivers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beliefs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809234" y="3980801"/>
            <a:ext cx="2653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behaviour patterns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09234" y="2962647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eal case studies of challenges </a:t>
            </a:r>
            <a:b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that inevitably occur in organisational life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835695" y="2302415"/>
            <a:ext cx="27991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personal preferences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856970" y="4589431"/>
            <a:ext cx="6099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thought-provoking quotes from traditional and modern sources 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887639" y="5609143"/>
            <a:ext cx="5935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mpulses from everyday reflections on life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77228"/>
            <a:ext cx="2757252" cy="164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01 CULTUREQS\04 DESIGNS &amp; LOGOS\2013 designs\cQs - Anne Grafics\card logos\rootQs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6" y="1445062"/>
            <a:ext cx="1439706" cy="59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01 CULTUREQS\04 DESIGNS &amp; LOGOS\2013 designs\cQs - Anne Grafics\card logos\behaviourQs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3" y="3915554"/>
            <a:ext cx="1439706" cy="59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01 CULTUREQS\04 DESIGNS &amp; LOGOS\2013 designs\cQs - Anne Grafics\card logos\trapQs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64" y="3082066"/>
            <a:ext cx="1439706" cy="59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01 CULTUREQS\04 DESIGNS &amp; LOGOS\2013 designs\cQs - Anne Grafics\card logos\myQs 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7" y="2233681"/>
            <a:ext cx="1456662" cy="59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01 CULTUREQS\04 DESIGNS &amp; LOGOS\2013 designs\cQs - Anne Grafics\card logos\wisdomQs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21" y="4747369"/>
            <a:ext cx="1432761" cy="58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01 CULTUREQS\04 DESIGNS &amp; LOGOS\2013 designs\cQs - Anne Grafics\card logos\quickyQs 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66" y="5567131"/>
            <a:ext cx="1432761" cy="58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7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8ABB-4626-481D-A922-8D88BD30D0B2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2952235" y="6492874"/>
            <a:ext cx="3312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Eric Lynn ● www.cultureQs.com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805670" y="49439"/>
            <a:ext cx="2230825" cy="1241935"/>
            <a:chOff x="6805670" y="49439"/>
            <a:chExt cx="2230825" cy="1241935"/>
          </a:xfrm>
        </p:grpSpPr>
        <p:sp>
          <p:nvSpPr>
            <p:cNvPr id="12" name="Textfeld 3"/>
            <p:cNvSpPr txBox="1"/>
            <p:nvPr/>
          </p:nvSpPr>
          <p:spPr>
            <a:xfrm>
              <a:off x="6805670" y="922042"/>
              <a:ext cx="2035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Accelerating</a:t>
              </a:r>
              <a:r>
                <a:rPr lang="de-DE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 Change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endParaRPr>
            </a:p>
          </p:txBody>
        </p:sp>
        <p:pic>
          <p:nvPicPr>
            <p:cNvPr id="18" name="Picture 17" descr="logo dark grey transparen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6256" y="49439"/>
              <a:ext cx="2160239" cy="901774"/>
            </a:xfrm>
            <a:prstGeom prst="rect">
              <a:avLst/>
            </a:prstGeom>
          </p:spPr>
        </p:pic>
      </p:grpSp>
      <p:sp>
        <p:nvSpPr>
          <p:cNvPr id="7" name="Rechteck 6"/>
          <p:cNvSpPr/>
          <p:nvPr/>
        </p:nvSpPr>
        <p:spPr>
          <a:xfrm>
            <a:off x="4373" y="62386"/>
            <a:ext cx="6920421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rgbClr val="0000FF"/>
                </a:solidFill>
              </a:rPr>
              <a:t>Select from 370 Questions …</a:t>
            </a:r>
          </a:p>
          <a:p>
            <a:r>
              <a:rPr lang="de-DE" sz="2200" b="1" i="1" dirty="0" smtClean="0">
                <a:solidFill>
                  <a:srgbClr val="0000FF"/>
                </a:solidFill>
              </a:rPr>
              <a:t>… </a:t>
            </a:r>
            <a:r>
              <a:rPr lang="de-DE" sz="2200" b="1" i="1" dirty="0" err="1" smtClean="0">
                <a:solidFill>
                  <a:srgbClr val="0000FF"/>
                </a:solidFill>
              </a:rPr>
              <a:t>that</a:t>
            </a:r>
            <a:r>
              <a:rPr lang="de-DE" sz="2200" b="1" i="1" dirty="0" smtClean="0">
                <a:solidFill>
                  <a:srgbClr val="0000FF"/>
                </a:solidFill>
              </a:rPr>
              <a:t> </a:t>
            </a:r>
            <a:r>
              <a:rPr lang="de-DE" sz="2200" b="1" i="1" dirty="0" err="1" smtClean="0">
                <a:solidFill>
                  <a:srgbClr val="0000FF"/>
                </a:solidFill>
              </a:rPr>
              <a:t>challenge</a:t>
            </a:r>
            <a:r>
              <a:rPr lang="de-DE" sz="2200" b="1" i="1" dirty="0" smtClean="0">
                <a:solidFill>
                  <a:srgbClr val="0000FF"/>
                </a:solidFill>
              </a:rPr>
              <a:t> </a:t>
            </a:r>
            <a:r>
              <a:rPr lang="de-DE" sz="2200" b="1" i="1" dirty="0" err="1" smtClean="0">
                <a:solidFill>
                  <a:srgbClr val="0000FF"/>
                </a:solidFill>
              </a:rPr>
              <a:t>and</a:t>
            </a:r>
            <a:r>
              <a:rPr lang="de-DE" sz="2200" b="1" i="1" dirty="0" smtClean="0">
                <a:solidFill>
                  <a:srgbClr val="0000FF"/>
                </a:solidFill>
              </a:rPr>
              <a:t> </a:t>
            </a:r>
            <a:r>
              <a:rPr lang="de-DE" sz="2200" b="1" i="1" dirty="0" err="1" smtClean="0">
                <a:solidFill>
                  <a:srgbClr val="0000FF"/>
                </a:solidFill>
              </a:rPr>
              <a:t>expand</a:t>
            </a:r>
            <a:r>
              <a:rPr lang="de-DE" sz="2200" b="1" i="1" dirty="0" smtClean="0">
                <a:solidFill>
                  <a:srgbClr val="0000FF"/>
                </a:solidFill>
              </a:rPr>
              <a:t> </a:t>
            </a:r>
            <a:r>
              <a:rPr lang="de-DE" sz="2200" b="1" i="1" dirty="0" err="1" smtClean="0">
                <a:solidFill>
                  <a:srgbClr val="0000FF"/>
                </a:solidFill>
              </a:rPr>
              <a:t>our</a:t>
            </a:r>
            <a:r>
              <a:rPr lang="de-DE" sz="2200" b="1" i="1" dirty="0" smtClean="0">
                <a:solidFill>
                  <a:srgbClr val="0000FF"/>
                </a:solidFill>
              </a:rPr>
              <a:t> </a:t>
            </a:r>
            <a:r>
              <a:rPr lang="de-DE" sz="2200" b="1" i="1" dirty="0" err="1" smtClean="0">
                <a:solidFill>
                  <a:srgbClr val="0000FF"/>
                </a:solidFill>
              </a:rPr>
              <a:t>perspective</a:t>
            </a:r>
            <a:r>
              <a:rPr lang="de-DE" sz="2200" b="1" i="1" dirty="0" smtClean="0">
                <a:solidFill>
                  <a:srgbClr val="0000FF"/>
                </a:solidFill>
              </a:rPr>
              <a:t> </a:t>
            </a:r>
            <a:r>
              <a:rPr lang="de-DE" sz="2200" b="1" i="1" dirty="0" err="1" smtClean="0">
                <a:solidFill>
                  <a:srgbClr val="0000FF"/>
                </a:solidFill>
              </a:rPr>
              <a:t>of</a:t>
            </a:r>
            <a:r>
              <a:rPr lang="de-DE" sz="2200" b="1" i="1" dirty="0" smtClean="0">
                <a:solidFill>
                  <a:srgbClr val="0000FF"/>
                </a:solidFill>
              </a:rPr>
              <a:t> </a:t>
            </a:r>
            <a:r>
              <a:rPr lang="de-DE" sz="2200" b="1" i="1" dirty="0" err="1" smtClean="0">
                <a:solidFill>
                  <a:srgbClr val="0000FF"/>
                </a:solidFill>
              </a:rPr>
              <a:t>the</a:t>
            </a:r>
            <a:r>
              <a:rPr lang="de-DE" sz="2200" b="1" i="1" dirty="0" smtClean="0">
                <a:solidFill>
                  <a:srgbClr val="0000FF"/>
                </a:solidFill>
              </a:rPr>
              <a:t> </a:t>
            </a:r>
            <a:r>
              <a:rPr lang="de-DE" sz="2200" b="1" i="1" dirty="0" err="1" smtClean="0">
                <a:solidFill>
                  <a:srgbClr val="0000FF"/>
                </a:solidFill>
              </a:rPr>
              <a:t>world</a:t>
            </a:r>
            <a:r>
              <a:rPr lang="de-DE" sz="2200" b="1" i="1" dirty="0" smtClean="0">
                <a:solidFill>
                  <a:srgbClr val="0000FF"/>
                </a:solidFill>
              </a:rPr>
              <a:t/>
            </a:r>
            <a:br>
              <a:rPr lang="de-DE" sz="2200" b="1" i="1" dirty="0" smtClean="0">
                <a:solidFill>
                  <a:srgbClr val="0000FF"/>
                </a:solidFill>
              </a:rPr>
            </a:br>
            <a:r>
              <a:rPr lang="de-DE" sz="2200" b="1" i="1" dirty="0" smtClean="0">
                <a:solidFill>
                  <a:srgbClr val="0000FF"/>
                </a:solidFill>
              </a:rPr>
              <a:t>    </a:t>
            </a:r>
            <a:r>
              <a:rPr lang="de-DE" sz="2200" b="1" i="1" dirty="0" err="1" smtClean="0">
                <a:solidFill>
                  <a:srgbClr val="0000FF"/>
                </a:solidFill>
              </a:rPr>
              <a:t>while</a:t>
            </a:r>
            <a:r>
              <a:rPr lang="de-DE" sz="2200" b="1" i="1" dirty="0" smtClean="0">
                <a:solidFill>
                  <a:srgbClr val="0000FF"/>
                </a:solidFill>
              </a:rPr>
              <a:t> </a:t>
            </a:r>
            <a:r>
              <a:rPr lang="de-DE" sz="2200" b="1" i="1" dirty="0" err="1" smtClean="0">
                <a:solidFill>
                  <a:srgbClr val="0000FF"/>
                </a:solidFill>
              </a:rPr>
              <a:t>focusing</a:t>
            </a:r>
            <a:r>
              <a:rPr lang="de-DE" sz="2200" b="1" i="1" dirty="0" smtClean="0">
                <a:solidFill>
                  <a:srgbClr val="0000FF"/>
                </a:solidFill>
              </a:rPr>
              <a:t> on </a:t>
            </a:r>
            <a:r>
              <a:rPr lang="de-DE" sz="2200" b="1" i="1" dirty="0" err="1" smtClean="0">
                <a:solidFill>
                  <a:srgbClr val="0000FF"/>
                </a:solidFill>
              </a:rPr>
              <a:t>the</a:t>
            </a:r>
            <a:r>
              <a:rPr lang="de-DE" sz="2200" b="1" i="1" dirty="0" smtClean="0">
                <a:solidFill>
                  <a:srgbClr val="0000FF"/>
                </a:solidFill>
              </a:rPr>
              <a:t> </a:t>
            </a:r>
            <a:r>
              <a:rPr lang="de-DE" sz="2200" b="1" i="1" dirty="0">
                <a:solidFill>
                  <a:srgbClr val="0000FF"/>
                </a:solidFill>
              </a:rPr>
              <a:t>C</a:t>
            </a:r>
            <a:r>
              <a:rPr lang="de-DE" sz="2200" b="1" i="1" dirty="0" smtClean="0">
                <a:solidFill>
                  <a:srgbClr val="0000FF"/>
                </a:solidFill>
              </a:rPr>
              <a:t>ore </a:t>
            </a:r>
            <a:r>
              <a:rPr lang="de-DE" sz="2200" b="1" i="1" dirty="0">
                <a:solidFill>
                  <a:srgbClr val="0000FF"/>
                </a:solidFill>
              </a:rPr>
              <a:t>B</a:t>
            </a:r>
            <a:r>
              <a:rPr lang="de-DE" sz="2200" b="1" i="1" dirty="0" smtClean="0">
                <a:solidFill>
                  <a:srgbClr val="0000FF"/>
                </a:solidFill>
              </a:rPr>
              <a:t>usiness </a:t>
            </a:r>
            <a:r>
              <a:rPr lang="de-DE" sz="2200" b="1" i="1" dirty="0" err="1" smtClean="0">
                <a:solidFill>
                  <a:srgbClr val="0000FF"/>
                </a:solidFill>
              </a:rPr>
              <a:t>Question</a:t>
            </a:r>
            <a:endParaRPr lang="en-GB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859" y="1377228"/>
            <a:ext cx="2942561" cy="176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95" y="2852936"/>
            <a:ext cx="6573550" cy="36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D:\01 CULTUREQS\04 DESIGNS &amp; LOGOS\2013 designs\cQs - Anne Grafics\card logos\rootQs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76" y="1445062"/>
            <a:ext cx="1439706" cy="59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01 CULTUREQS\04 DESIGNS &amp; LOGOS\2013 designs\cQs - Anne Grafics\card logos\myQs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0" y="2164611"/>
            <a:ext cx="1456662" cy="59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01 CULTUREQS\04 DESIGNS &amp; LOGOS\2013 designs\cQs - Anne Grafics\card logos\trapQs 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155" y="1447346"/>
            <a:ext cx="1439706" cy="59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D:\01 CULTUREQS\04 DESIGNS &amp; LOGOS\2013 designs\cQs - Anne Grafics\card logos\wisdomQs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22" y="1450203"/>
            <a:ext cx="1432761" cy="58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D:\01 CULTUREQS\04 DESIGNS &amp; LOGOS\2013 designs\cQs - Anne Grafics\card logos\quickyQs 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100" y="2178227"/>
            <a:ext cx="1432761" cy="58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01 CULTUREQS\04 DESIGNS &amp; LOGOS\2013 designs\cQs - Anne Grafics\card logos\behaviourQs 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122" y="2164611"/>
            <a:ext cx="1439706" cy="59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3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8ABB-4626-481D-A922-8D88BD30D0B2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2952235" y="6492874"/>
            <a:ext cx="3312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Eric Lynn ● www.cultureQs.com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805670" y="49439"/>
            <a:ext cx="2230825" cy="1241935"/>
            <a:chOff x="6805670" y="49439"/>
            <a:chExt cx="2230825" cy="1241935"/>
          </a:xfrm>
        </p:grpSpPr>
        <p:sp>
          <p:nvSpPr>
            <p:cNvPr id="12" name="Textfeld 3"/>
            <p:cNvSpPr txBox="1"/>
            <p:nvPr/>
          </p:nvSpPr>
          <p:spPr>
            <a:xfrm>
              <a:off x="6805670" y="922042"/>
              <a:ext cx="2035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Accelerating</a:t>
              </a:r>
              <a:r>
                <a:rPr lang="de-DE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 Change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endParaRPr>
            </a:p>
          </p:txBody>
        </p:sp>
        <p:pic>
          <p:nvPicPr>
            <p:cNvPr id="18" name="Picture 17" descr="logo dark grey transparen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6256" y="49439"/>
              <a:ext cx="2160239" cy="901774"/>
            </a:xfrm>
            <a:prstGeom prst="rect">
              <a:avLst/>
            </a:prstGeom>
          </p:spPr>
        </p:pic>
      </p:grpSp>
      <p:sp>
        <p:nvSpPr>
          <p:cNvPr id="7" name="Rechteck 6"/>
          <p:cNvSpPr/>
          <p:nvPr/>
        </p:nvSpPr>
        <p:spPr>
          <a:xfrm>
            <a:off x="2630939" y="206574"/>
            <a:ext cx="391447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rgbClr val="0000FF"/>
                </a:solidFill>
              </a:rPr>
              <a:t>Embedding cultureQs </a:t>
            </a:r>
            <a:br>
              <a:rPr lang="en-GB" sz="3200" b="1" i="1" dirty="0" smtClean="0">
                <a:solidFill>
                  <a:srgbClr val="0000FF"/>
                </a:solidFill>
              </a:rPr>
            </a:br>
            <a:r>
              <a:rPr lang="en-GB" sz="3200" b="1" i="1" dirty="0" smtClean="0">
                <a:solidFill>
                  <a:srgbClr val="0000FF"/>
                </a:solidFill>
              </a:rPr>
              <a:t>into a Change Process</a:t>
            </a:r>
            <a:endParaRPr lang="en-GB" sz="3200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971600" y="1596447"/>
            <a:ext cx="7272807" cy="4471432"/>
            <a:chOff x="971600" y="1596447"/>
            <a:chExt cx="7272807" cy="4471432"/>
          </a:xfrm>
        </p:grpSpPr>
        <p:sp>
          <p:nvSpPr>
            <p:cNvPr id="27" name="Abgerundetes Rechteck 26"/>
            <p:cNvSpPr/>
            <p:nvPr/>
          </p:nvSpPr>
          <p:spPr>
            <a:xfrm>
              <a:off x="971600" y="1596447"/>
              <a:ext cx="7272807" cy="4471432"/>
            </a:xfrm>
            <a:prstGeom prst="round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1264942" y="1901834"/>
              <a:ext cx="20051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olidFill>
                    <a:srgbClr val="0000FF"/>
                  </a:solidFill>
                </a:rPr>
                <a:t>Group </a:t>
              </a:r>
              <a:r>
                <a:rPr lang="de-DE" sz="2400" dirty="0" err="1" smtClean="0">
                  <a:solidFill>
                    <a:srgbClr val="0000FF"/>
                  </a:solidFill>
                </a:rPr>
                <a:t>Context</a:t>
              </a:r>
              <a:endParaRPr lang="de-DE" sz="2400" dirty="0" smtClean="0">
                <a:solidFill>
                  <a:srgbClr val="0000FF"/>
                </a:solidFill>
              </a:endParaRPr>
            </a:p>
            <a:p>
              <a:r>
                <a:rPr lang="de-DE" sz="2400" dirty="0" smtClean="0">
                  <a:solidFill>
                    <a:srgbClr val="0000FF"/>
                  </a:solidFill>
                </a:rPr>
                <a:t>Core </a:t>
              </a:r>
              <a:r>
                <a:rPr lang="de-DE" sz="2400" dirty="0" err="1" smtClean="0">
                  <a:solidFill>
                    <a:srgbClr val="0000FF"/>
                  </a:solidFill>
                </a:rPr>
                <a:t>Question</a:t>
              </a:r>
              <a:endParaRPr lang="en-GB" sz="2400" dirty="0">
                <a:solidFill>
                  <a:srgbClr val="0000FF"/>
                </a:solidFill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1446696" y="4650053"/>
              <a:ext cx="261225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>
                  <a:solidFill>
                    <a:srgbClr val="0000FF"/>
                  </a:solidFill>
                </a:rPr>
                <a:t>Engaging</a:t>
              </a:r>
              <a:r>
                <a:rPr lang="de-DE" sz="2400" dirty="0" smtClean="0">
                  <a:solidFill>
                    <a:srgbClr val="0000FF"/>
                  </a:solidFill>
                </a:rPr>
                <a:t>, </a:t>
              </a:r>
            </a:p>
            <a:p>
              <a:r>
                <a:rPr lang="de-DE" sz="2400" dirty="0" err="1" smtClean="0">
                  <a:solidFill>
                    <a:srgbClr val="0000FF"/>
                  </a:solidFill>
                </a:rPr>
                <a:t>Experiencing</a:t>
              </a:r>
              <a:r>
                <a:rPr lang="de-DE" sz="2400" dirty="0" smtClean="0">
                  <a:solidFill>
                    <a:srgbClr val="0000FF"/>
                  </a:solidFill>
                </a:rPr>
                <a:t>,</a:t>
              </a:r>
            </a:p>
            <a:p>
              <a:r>
                <a:rPr lang="de-DE" sz="2400" dirty="0" err="1" smtClean="0">
                  <a:solidFill>
                    <a:srgbClr val="0000FF"/>
                  </a:solidFill>
                </a:rPr>
                <a:t>Developing</a:t>
              </a:r>
              <a:r>
                <a:rPr lang="de-DE" sz="2400" dirty="0" smtClean="0">
                  <a:solidFill>
                    <a:srgbClr val="0000FF"/>
                  </a:solidFill>
                </a:rPr>
                <a:t> </a:t>
              </a:r>
              <a:r>
                <a:rPr lang="de-DE" sz="2400" dirty="0" err="1" smtClean="0">
                  <a:solidFill>
                    <a:srgbClr val="0000FF"/>
                  </a:solidFill>
                </a:rPr>
                <a:t>Insights</a:t>
              </a:r>
              <a:endParaRPr lang="en-GB" sz="2400" dirty="0">
                <a:solidFill>
                  <a:srgbClr val="0000FF"/>
                </a:solidFill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5020472" y="4469840"/>
              <a:ext cx="304987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olidFill>
                    <a:srgbClr val="0000FF"/>
                  </a:solidFill>
                </a:rPr>
                <a:t>The </a:t>
              </a:r>
              <a:r>
                <a:rPr lang="de-DE" sz="2400" dirty="0" err="1" smtClean="0">
                  <a:solidFill>
                    <a:srgbClr val="0000FF"/>
                  </a:solidFill>
                </a:rPr>
                <a:t>Debriefing</a:t>
              </a:r>
              <a:r>
                <a:rPr lang="de-DE" sz="2400" dirty="0" smtClean="0">
                  <a:solidFill>
                    <a:srgbClr val="0000FF"/>
                  </a:solidFill>
                </a:rPr>
                <a:t>:</a:t>
              </a:r>
            </a:p>
            <a:p>
              <a:r>
                <a:rPr lang="de-DE" sz="2400" dirty="0" err="1" smtClean="0">
                  <a:solidFill>
                    <a:srgbClr val="0000FF"/>
                  </a:solidFill>
                </a:rPr>
                <a:t>Deepening</a:t>
              </a:r>
              <a:r>
                <a:rPr lang="de-DE" sz="2400" dirty="0" smtClean="0">
                  <a:solidFill>
                    <a:srgbClr val="0000FF"/>
                  </a:solidFill>
                </a:rPr>
                <a:t>, </a:t>
              </a:r>
              <a:r>
                <a:rPr lang="de-DE" sz="2400" dirty="0" err="1" smtClean="0">
                  <a:solidFill>
                    <a:srgbClr val="0000FF"/>
                  </a:solidFill>
                </a:rPr>
                <a:t>Clarifying</a:t>
              </a:r>
              <a:r>
                <a:rPr lang="de-DE" sz="2400" dirty="0" smtClean="0">
                  <a:solidFill>
                    <a:srgbClr val="0000FF"/>
                  </a:solidFill>
                </a:rPr>
                <a:t>,</a:t>
              </a:r>
            </a:p>
            <a:p>
              <a:r>
                <a:rPr lang="de-DE" sz="2400" dirty="0" smtClean="0">
                  <a:solidFill>
                    <a:srgbClr val="0000FF"/>
                  </a:solidFill>
                </a:rPr>
                <a:t>Understanding </a:t>
              </a:r>
              <a:r>
                <a:rPr lang="de-DE" sz="2400" dirty="0" err="1" smtClean="0">
                  <a:solidFill>
                    <a:srgbClr val="0000FF"/>
                  </a:solidFill>
                </a:rPr>
                <a:t>Insights</a:t>
              </a:r>
              <a:endParaRPr lang="en-GB" sz="2400" dirty="0">
                <a:solidFill>
                  <a:srgbClr val="0000FF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5176107" y="1898139"/>
              <a:ext cx="272382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i="1" dirty="0" smtClean="0">
                  <a:solidFill>
                    <a:srgbClr val="0000FF"/>
                  </a:solidFill>
                </a:rPr>
                <a:t>Transfer </a:t>
              </a:r>
              <a:r>
                <a:rPr lang="de-DE" sz="2400" b="1" i="1" dirty="0" err="1" smtClean="0">
                  <a:solidFill>
                    <a:srgbClr val="0000FF"/>
                  </a:solidFill>
                </a:rPr>
                <a:t>to</a:t>
              </a:r>
              <a:r>
                <a:rPr lang="de-DE" sz="2400" b="1" i="1" dirty="0" smtClean="0">
                  <a:solidFill>
                    <a:srgbClr val="0000FF"/>
                  </a:solidFill>
                </a:rPr>
                <a:t> </a:t>
              </a:r>
              <a:r>
                <a:rPr lang="de-DE" sz="2400" b="1" i="1" dirty="0" err="1" smtClean="0">
                  <a:solidFill>
                    <a:srgbClr val="0000FF"/>
                  </a:solidFill>
                </a:rPr>
                <a:t>Group's</a:t>
              </a:r>
              <a:endParaRPr lang="de-DE" sz="2400" b="1" i="1" dirty="0" smtClean="0">
                <a:solidFill>
                  <a:srgbClr val="0000FF"/>
                </a:solidFill>
              </a:endParaRPr>
            </a:p>
            <a:p>
              <a:r>
                <a:rPr lang="de-DE" sz="2400" b="1" i="1" dirty="0" smtClean="0">
                  <a:solidFill>
                    <a:srgbClr val="0000FF"/>
                  </a:solidFill>
                </a:rPr>
                <a:t>Business </a:t>
              </a:r>
              <a:r>
                <a:rPr lang="de-DE" sz="2400" b="1" i="1" dirty="0" err="1" smtClean="0">
                  <a:solidFill>
                    <a:srgbClr val="0000FF"/>
                  </a:solidFill>
                </a:rPr>
                <a:t>Challenges</a:t>
              </a:r>
              <a:endParaRPr lang="de-DE" sz="2400" b="1" i="1" dirty="0" smtClean="0">
                <a:solidFill>
                  <a:srgbClr val="0000FF"/>
                </a:solidFill>
              </a:endParaRPr>
            </a:p>
            <a:p>
              <a:r>
                <a:rPr lang="de-DE" sz="2400" b="1" i="1" dirty="0">
                  <a:solidFill>
                    <a:srgbClr val="0000FF"/>
                  </a:solidFill>
                </a:rPr>
                <a:t>v</a:t>
              </a:r>
              <a:r>
                <a:rPr lang="de-DE" sz="2400" b="1" i="1" dirty="0" smtClean="0">
                  <a:solidFill>
                    <a:srgbClr val="0000FF"/>
                  </a:solidFill>
                </a:rPr>
                <a:t>ia Core </a:t>
              </a:r>
              <a:r>
                <a:rPr lang="de-DE" sz="2400" b="1" i="1" dirty="0" err="1" smtClean="0">
                  <a:solidFill>
                    <a:srgbClr val="0000FF"/>
                  </a:solidFill>
                </a:rPr>
                <a:t>Question</a:t>
              </a:r>
              <a:endParaRPr lang="en-GB" sz="2400" b="1" i="1" dirty="0">
                <a:solidFill>
                  <a:srgbClr val="0000FF"/>
                </a:solidFill>
              </a:endParaRPr>
            </a:p>
          </p:txBody>
        </p:sp>
        <p:pic>
          <p:nvPicPr>
            <p:cNvPr id="33" name="Picture 2" descr="D:\01 CULTUREQS\04 DESIGNS &amp; LOGOS\2013 designs\cQs - Anne Grafics\cQs LOGOS 2013\cQs logo grey on transparent - Copy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446" y="4115671"/>
              <a:ext cx="1422156" cy="592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Eingekerbter Pfeil nach rechts 33"/>
            <p:cNvSpPr/>
            <p:nvPr/>
          </p:nvSpPr>
          <p:spPr>
            <a:xfrm rot="5400000">
              <a:off x="1747065" y="3490894"/>
              <a:ext cx="1040919" cy="185784"/>
            </a:xfrm>
            <a:prstGeom prst="notched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Eingekerbter Pfeil nach rechts 34"/>
            <p:cNvSpPr/>
            <p:nvPr/>
          </p:nvSpPr>
          <p:spPr>
            <a:xfrm rot="16200000">
              <a:off x="6000732" y="3613195"/>
              <a:ext cx="1040919" cy="214423"/>
            </a:xfrm>
            <a:prstGeom prst="notched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Eingekerbter Pfeil nach rechts 35"/>
            <p:cNvSpPr/>
            <p:nvPr/>
          </p:nvSpPr>
          <p:spPr>
            <a:xfrm>
              <a:off x="3821785" y="4962793"/>
              <a:ext cx="1040919" cy="214424"/>
            </a:xfrm>
            <a:prstGeom prst="notched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922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8ABB-4626-481D-A922-8D88BD30D0B2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2952235" y="6492874"/>
            <a:ext cx="3312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Eric Lynn ● www.cultureQs.com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805670" y="49439"/>
            <a:ext cx="2230825" cy="1241935"/>
            <a:chOff x="6805670" y="49439"/>
            <a:chExt cx="2230825" cy="1241935"/>
          </a:xfrm>
        </p:grpSpPr>
        <p:sp>
          <p:nvSpPr>
            <p:cNvPr id="12" name="Textfeld 3"/>
            <p:cNvSpPr txBox="1"/>
            <p:nvPr/>
          </p:nvSpPr>
          <p:spPr>
            <a:xfrm>
              <a:off x="6805670" y="922042"/>
              <a:ext cx="2035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Accelerating</a:t>
              </a:r>
              <a:r>
                <a:rPr lang="de-DE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 Change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endParaRPr>
            </a:p>
          </p:txBody>
        </p:sp>
        <p:pic>
          <p:nvPicPr>
            <p:cNvPr id="18" name="Picture 17" descr="logo dark grey transparen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6256" y="49439"/>
              <a:ext cx="2160239" cy="901774"/>
            </a:xfrm>
            <a:prstGeom prst="rect">
              <a:avLst/>
            </a:prstGeom>
          </p:spPr>
        </p:pic>
      </p:grpSp>
      <p:sp>
        <p:nvSpPr>
          <p:cNvPr id="7" name="Rechteck 6"/>
          <p:cNvSpPr/>
          <p:nvPr/>
        </p:nvSpPr>
        <p:spPr>
          <a:xfrm>
            <a:off x="3404553" y="449925"/>
            <a:ext cx="2287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rgbClr val="0000FF"/>
                </a:solidFill>
              </a:rPr>
              <a:t>Applications</a:t>
            </a:r>
            <a:endParaRPr lang="en-GB" sz="3200" dirty="0"/>
          </a:p>
        </p:txBody>
      </p:sp>
      <p:sp>
        <p:nvSpPr>
          <p:cNvPr id="9" name="Ellipse 8"/>
          <p:cNvSpPr/>
          <p:nvPr/>
        </p:nvSpPr>
        <p:spPr>
          <a:xfrm>
            <a:off x="971599" y="1220540"/>
            <a:ext cx="7244411" cy="5112568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637116" y="4544082"/>
            <a:ext cx="1430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Leadership</a:t>
            </a:r>
          </a:p>
          <a:p>
            <a:pPr algn="ctr"/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Development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156176" y="2917523"/>
            <a:ext cx="1784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Project Team</a:t>
            </a:r>
          </a:p>
          <a:p>
            <a:pPr algn="ctr"/>
            <a:r>
              <a:rPr lang="de-D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Integration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642504" y="5304919"/>
            <a:ext cx="1811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Mobilising</a:t>
            </a:r>
            <a:endParaRPr lang="de-DE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  <a:p>
            <a:pPr algn="ctr"/>
            <a:r>
              <a:rPr lang="de-D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Large Groups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408173" y="2957301"/>
            <a:ext cx="2272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Management</a:t>
            </a:r>
          </a:p>
          <a:p>
            <a:pPr algn="ctr"/>
            <a:r>
              <a:rPr lang="de-D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Team Integration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830560" y="2219043"/>
            <a:ext cx="105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Start-Ups</a:t>
            </a:r>
            <a:endParaRPr lang="de-DE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119144" y="3810487"/>
            <a:ext cx="1430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Personal</a:t>
            </a:r>
          </a:p>
          <a:p>
            <a:pPr algn="ctr"/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Development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115865" y="3742906"/>
            <a:ext cx="1166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Conflict</a:t>
            </a:r>
            <a:endParaRPr lang="de-DE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  <a:p>
            <a:pPr algn="ctr"/>
            <a:r>
              <a:rPr lang="de-DE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R</a:t>
            </a:r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esolution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771981" y="2219042"/>
            <a:ext cx="1826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Transforming</a:t>
            </a:r>
          </a:p>
          <a:p>
            <a:pPr algn="ctr"/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Your Organisation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926300" y="2219043"/>
            <a:ext cx="1337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Post-Merger</a:t>
            </a:r>
          </a:p>
          <a:p>
            <a:pPr algn="ctr"/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Integration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629840" y="2917523"/>
            <a:ext cx="1930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International Team</a:t>
            </a:r>
          </a:p>
          <a:p>
            <a:pPr algn="ctr"/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Integration</a:t>
            </a:r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567352" y="1392975"/>
            <a:ext cx="2192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Shaping</a:t>
            </a:r>
            <a:r>
              <a:rPr lang="de-D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de-DE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your</a:t>
            </a:r>
            <a:endParaRPr lang="de-DE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  <a:p>
            <a:pPr algn="ctr"/>
            <a:r>
              <a:rPr lang="de-D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Working Culture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155003" y="4497916"/>
            <a:ext cx="13680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Diversity</a:t>
            </a:r>
            <a:endParaRPr lang="de-DE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  <a:p>
            <a:pPr algn="ctr"/>
            <a:r>
              <a:rPr lang="de-D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Initiatives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113865" y="4274562"/>
            <a:ext cx="28691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Interactive </a:t>
            </a:r>
            <a:r>
              <a:rPr lang="de-DE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Keynotes</a:t>
            </a:r>
            <a:endParaRPr lang="de-DE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  <a:p>
            <a:pPr algn="ctr"/>
            <a:r>
              <a:rPr lang="de-DE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f</a:t>
            </a:r>
            <a:r>
              <a:rPr lang="de-DE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or</a:t>
            </a:r>
            <a:endParaRPr lang="de-DE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  <a:p>
            <a:pPr algn="ctr"/>
            <a:r>
              <a:rPr lang="de-DE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Conferences</a:t>
            </a:r>
            <a:r>
              <a:rPr lang="de-DE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</a:rPr>
              <a:t> &amp; Events</a:t>
            </a:r>
            <a:endParaRPr lang="en-GB" sz="2400" b="1" dirty="0">
              <a:solidFill>
                <a:schemeClr val="tx1">
                  <a:lumMod val="50000"/>
                  <a:lumOff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732240" y="3788298"/>
            <a:ext cx="1323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Intercultural</a:t>
            </a:r>
            <a:endParaRPr lang="de-DE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</a:endParaRPr>
          </a:p>
          <a:p>
            <a:pPr algn="ctr"/>
            <a:r>
              <a:rPr lang="de-DE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</a:rPr>
              <a:t>Training</a:t>
            </a:r>
          </a:p>
        </p:txBody>
      </p:sp>
      <p:sp>
        <p:nvSpPr>
          <p:cNvPr id="26" name="Rechteck 25"/>
          <p:cNvSpPr/>
          <p:nvPr/>
        </p:nvSpPr>
        <p:spPr>
          <a:xfrm>
            <a:off x="2905507" y="3737565"/>
            <a:ext cx="1473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Collaborative</a:t>
            </a:r>
          </a:p>
          <a:p>
            <a:pPr algn="ctr"/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Innovation</a:t>
            </a:r>
            <a:r>
              <a:rPr lang="en-GB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6279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8ABB-4626-481D-A922-8D88BD30D0B2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2952235" y="6492874"/>
            <a:ext cx="3312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Eric Lynn ● www.cultureQs.com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805670" y="49439"/>
            <a:ext cx="2230825" cy="1241935"/>
            <a:chOff x="6805670" y="49439"/>
            <a:chExt cx="2230825" cy="1241935"/>
          </a:xfrm>
        </p:grpSpPr>
        <p:sp>
          <p:nvSpPr>
            <p:cNvPr id="12" name="Textfeld 3"/>
            <p:cNvSpPr txBox="1"/>
            <p:nvPr/>
          </p:nvSpPr>
          <p:spPr>
            <a:xfrm>
              <a:off x="6805670" y="922042"/>
              <a:ext cx="2035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Accelerating</a:t>
              </a:r>
              <a:r>
                <a:rPr lang="de-DE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 Change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endParaRPr>
            </a:p>
          </p:txBody>
        </p:sp>
        <p:pic>
          <p:nvPicPr>
            <p:cNvPr id="18" name="Picture 17" descr="logo dark grey transparen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6256" y="49439"/>
              <a:ext cx="2160239" cy="901774"/>
            </a:xfrm>
            <a:prstGeom prst="rect">
              <a:avLst/>
            </a:prstGeom>
          </p:spPr>
        </p:pic>
      </p:grpSp>
      <p:pic>
        <p:nvPicPr>
          <p:cNvPr id="1026" name="Picture 2" descr="D:\01 CULTUREQS\03 DESCRIPTIONS + EVENTS\AA Slides\Foundations of cQ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32" y="218130"/>
            <a:ext cx="1429007" cy="107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27632" y="2225171"/>
            <a:ext cx="8613788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In </a:t>
            </a:r>
            <a:r>
              <a:rPr lang="en-GB" sz="2000" b="1" dirty="0">
                <a:solidFill>
                  <a:srgbClr val="0000FF"/>
                </a:solidFill>
              </a:rPr>
              <a:t>Dialogue</a:t>
            </a:r>
            <a:r>
              <a:rPr lang="en-GB" sz="2000" dirty="0"/>
              <a:t>, a group of people can explore the individual and collective presuppositions, ideas, beliefs, and feelings that subtly control their interactions</a:t>
            </a:r>
            <a:r>
              <a:rPr lang="en-GB" sz="2000" dirty="0" smtClean="0"/>
              <a:t>. </a:t>
            </a:r>
            <a:r>
              <a:rPr lang="en-GB" sz="2000" i="1" dirty="0" smtClean="0"/>
              <a:t>(David Bohm)</a:t>
            </a:r>
          </a:p>
          <a:p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a </a:t>
            </a:r>
            <a:r>
              <a:rPr lang="de-DE" sz="2000" dirty="0" err="1" smtClean="0"/>
              <a:t>collective</a:t>
            </a:r>
            <a:r>
              <a:rPr lang="de-DE" sz="2000" dirty="0" smtClean="0"/>
              <a:t> </a:t>
            </a:r>
            <a:r>
              <a:rPr lang="de-DE" sz="2000" dirty="0" err="1" smtClean="0"/>
              <a:t>observation</a:t>
            </a:r>
            <a:r>
              <a:rPr lang="de-DE" sz="2000" dirty="0" smtClean="0"/>
              <a:t>. </a:t>
            </a: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an </a:t>
            </a:r>
            <a:r>
              <a:rPr lang="de-DE" sz="2000" dirty="0" err="1" smtClean="0"/>
              <a:t>arena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collective</a:t>
            </a:r>
            <a:r>
              <a:rPr lang="de-DE" sz="2000" dirty="0" smtClean="0"/>
              <a:t> </a:t>
            </a:r>
            <a:r>
              <a:rPr lang="de-DE" sz="2000" dirty="0" err="1" smtClean="0"/>
              <a:t>learning</a:t>
            </a:r>
            <a:r>
              <a:rPr lang="de-DE" sz="2000" dirty="0" smtClean="0"/>
              <a:t>.</a:t>
            </a:r>
          </a:p>
          <a:p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a </a:t>
            </a:r>
            <a:r>
              <a:rPr lang="de-DE" sz="2000" dirty="0" err="1" smtClean="0"/>
              <a:t>space</a:t>
            </a:r>
            <a:r>
              <a:rPr lang="de-DE" sz="2000" dirty="0" smtClean="0"/>
              <a:t>, an </a:t>
            </a:r>
            <a:r>
              <a:rPr lang="de-DE" sz="2000" dirty="0" err="1" smtClean="0"/>
              <a:t>opportunity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a </a:t>
            </a:r>
            <a:r>
              <a:rPr lang="de-DE" sz="2000" dirty="0" err="1" smtClean="0"/>
              <a:t>collective</a:t>
            </a:r>
            <a:r>
              <a:rPr lang="de-DE" sz="2000" dirty="0" smtClean="0"/>
              <a:t> form – a </a:t>
            </a:r>
            <a:r>
              <a:rPr lang="de-DE" sz="2000" dirty="0" err="1" smtClean="0"/>
              <a:t>culture</a:t>
            </a:r>
            <a:r>
              <a:rPr lang="de-DE" sz="2000" dirty="0" smtClean="0"/>
              <a:t> –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emerge</a:t>
            </a:r>
            <a:r>
              <a:rPr lang="de-DE" sz="2000" dirty="0" smtClean="0"/>
              <a:t>.</a:t>
            </a:r>
            <a:endParaRPr lang="en-GB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1835696" y="137120"/>
            <a:ext cx="47933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0000FF"/>
                </a:solidFill>
              </a:rPr>
              <a:t>Dialogic</a:t>
            </a:r>
            <a:r>
              <a:rPr lang="de-DE" sz="2400" b="1" dirty="0" smtClean="0">
                <a:solidFill>
                  <a:srgbClr val="0000FF"/>
                </a:solidFill>
              </a:rPr>
              <a:t> </a:t>
            </a:r>
            <a:r>
              <a:rPr lang="de-DE" sz="2400" b="1" dirty="0" err="1" smtClean="0">
                <a:solidFill>
                  <a:srgbClr val="0000FF"/>
                </a:solidFill>
              </a:rPr>
              <a:t>Conversations</a:t>
            </a:r>
            <a:endParaRPr lang="de-DE" sz="2400" b="1" dirty="0" smtClean="0">
              <a:solidFill>
                <a:srgbClr val="0000FF"/>
              </a:solidFill>
            </a:endParaRPr>
          </a:p>
          <a:p>
            <a:r>
              <a:rPr lang="de-DE" sz="2400" b="1" dirty="0" err="1" smtClean="0">
                <a:solidFill>
                  <a:srgbClr val="0000FF"/>
                </a:solidFill>
              </a:rPr>
              <a:t>Uncovering</a:t>
            </a:r>
            <a:r>
              <a:rPr lang="de-DE" sz="2400" b="1" dirty="0" smtClean="0">
                <a:solidFill>
                  <a:srgbClr val="0000FF"/>
                </a:solidFill>
              </a:rPr>
              <a:t> Hidden Potential</a:t>
            </a:r>
          </a:p>
          <a:p>
            <a:r>
              <a:rPr lang="de-DE" sz="2400" b="1" dirty="0" smtClean="0">
                <a:solidFill>
                  <a:srgbClr val="0000FF"/>
                </a:solidFill>
              </a:rPr>
              <a:t>Understanding Human </a:t>
            </a:r>
            <a:r>
              <a:rPr lang="de-DE" sz="2400" b="1" dirty="0" err="1" smtClean="0">
                <a:solidFill>
                  <a:srgbClr val="0000FF"/>
                </a:solidFill>
              </a:rPr>
              <a:t>Relationship</a:t>
            </a:r>
            <a:r>
              <a:rPr lang="de-DE" sz="2400" b="1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13290" y="3856387"/>
            <a:ext cx="8642472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00FF"/>
                </a:solidFill>
              </a:rPr>
              <a:t>Appreciative Inquiry</a:t>
            </a:r>
            <a:r>
              <a:rPr lang="en-GB" sz="2000" dirty="0" smtClean="0"/>
              <a:t> is the cooperative search for the best in people, their organisations, and the world around them. It involves a systematic discovery into what gives a system "life" when it is most effective and capable in economic, ecological, and human terms. </a:t>
            </a:r>
            <a:r>
              <a:rPr lang="en-GB" sz="2000" i="1" dirty="0" smtClean="0"/>
              <a:t>(David </a:t>
            </a:r>
            <a:r>
              <a:rPr lang="en-GB" sz="2000" i="1" dirty="0" err="1" smtClean="0"/>
              <a:t>Cooperrider</a:t>
            </a:r>
            <a:r>
              <a:rPr lang="en-GB" sz="2000" i="1" dirty="0" smtClean="0"/>
              <a:t> &amp; Diana Whitney)</a:t>
            </a:r>
            <a:endParaRPr lang="en-GB" sz="2000" i="1" dirty="0"/>
          </a:p>
        </p:txBody>
      </p:sp>
      <p:sp>
        <p:nvSpPr>
          <p:cNvPr id="10" name="Textfeld 9"/>
          <p:cNvSpPr txBox="1"/>
          <p:nvPr/>
        </p:nvSpPr>
        <p:spPr>
          <a:xfrm>
            <a:off x="213290" y="5179826"/>
            <a:ext cx="864247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rgbClr val="0000FF"/>
                </a:solidFill>
              </a:rPr>
              <a:t>Relationship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a </a:t>
            </a:r>
            <a:r>
              <a:rPr lang="de-DE" sz="2000" dirty="0" err="1" smtClean="0"/>
              <a:t>process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self</a:t>
            </a:r>
            <a:r>
              <a:rPr lang="de-DE" sz="2000" dirty="0" smtClean="0"/>
              <a:t>-revelation,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without</a:t>
            </a:r>
            <a:r>
              <a:rPr lang="de-DE" sz="2000" dirty="0" smtClean="0"/>
              <a:t> </a:t>
            </a:r>
            <a:r>
              <a:rPr lang="de-DE" sz="2000" dirty="0" err="1" smtClean="0"/>
              <a:t>knowing</a:t>
            </a:r>
            <a:r>
              <a:rPr lang="de-DE" sz="2000" dirty="0" smtClean="0"/>
              <a:t> </a:t>
            </a:r>
            <a:r>
              <a:rPr lang="de-DE" sz="2000" dirty="0" err="1" smtClean="0"/>
              <a:t>oneself</a:t>
            </a:r>
            <a:r>
              <a:rPr lang="de-DE" sz="2000" dirty="0" smtClean="0"/>
              <a:t>,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ways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one's</a:t>
            </a:r>
            <a:r>
              <a:rPr lang="de-DE" sz="2000" dirty="0" smtClean="0"/>
              <a:t> </a:t>
            </a:r>
            <a:r>
              <a:rPr lang="de-DE" sz="2000" dirty="0" err="1" smtClean="0"/>
              <a:t>own</a:t>
            </a:r>
            <a:r>
              <a:rPr lang="de-DE" sz="2000" dirty="0" smtClean="0"/>
              <a:t> </a:t>
            </a:r>
            <a:r>
              <a:rPr lang="de-DE" sz="2000" dirty="0" err="1" smtClean="0"/>
              <a:t>mind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heart</a:t>
            </a:r>
            <a:r>
              <a:rPr lang="de-DE" sz="2000" dirty="0" smtClean="0"/>
              <a:t>, </a:t>
            </a:r>
            <a:r>
              <a:rPr lang="de-DE" sz="2000" dirty="0" err="1" smtClean="0"/>
              <a:t>merely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establish</a:t>
            </a:r>
            <a:r>
              <a:rPr lang="de-DE" sz="2000" dirty="0" smtClean="0"/>
              <a:t> an </a:t>
            </a:r>
            <a:r>
              <a:rPr lang="de-DE" sz="2000" dirty="0" err="1" smtClean="0"/>
              <a:t>outward</a:t>
            </a:r>
            <a:r>
              <a:rPr lang="de-DE" sz="2000" dirty="0" smtClean="0"/>
              <a:t> </a:t>
            </a:r>
            <a:r>
              <a:rPr lang="de-DE" sz="2000" dirty="0" err="1" smtClean="0"/>
              <a:t>order</a:t>
            </a:r>
            <a:r>
              <a:rPr lang="de-DE" sz="2000" dirty="0" smtClean="0"/>
              <a:t>, a </a:t>
            </a:r>
            <a:r>
              <a:rPr lang="de-DE" sz="2000" dirty="0" err="1" smtClean="0"/>
              <a:t>system</a:t>
            </a:r>
            <a:r>
              <a:rPr lang="de-DE" sz="2000" dirty="0" smtClean="0"/>
              <a:t>, </a:t>
            </a:r>
            <a:r>
              <a:rPr lang="de-DE" sz="2000" dirty="0" err="1" smtClean="0"/>
              <a:t>has</a:t>
            </a:r>
            <a:r>
              <a:rPr lang="de-DE" sz="2000" dirty="0" smtClean="0"/>
              <a:t> </a:t>
            </a:r>
            <a:r>
              <a:rPr lang="de-DE" sz="2000" dirty="0" err="1" smtClean="0"/>
              <a:t>very</a:t>
            </a:r>
            <a:r>
              <a:rPr lang="de-DE" sz="2000" dirty="0" smtClean="0"/>
              <a:t> </a:t>
            </a:r>
            <a:r>
              <a:rPr lang="de-DE" sz="2000" dirty="0" err="1" smtClean="0"/>
              <a:t>little</a:t>
            </a:r>
            <a:r>
              <a:rPr lang="de-DE" sz="2000" dirty="0" smtClean="0"/>
              <a:t> </a:t>
            </a:r>
            <a:r>
              <a:rPr lang="de-DE" sz="2000" dirty="0" err="1" smtClean="0"/>
              <a:t>meaning</a:t>
            </a:r>
            <a:r>
              <a:rPr lang="de-DE" sz="2000" dirty="0" smtClean="0"/>
              <a:t>. So </a:t>
            </a:r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important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understand</a:t>
            </a:r>
            <a:r>
              <a:rPr lang="de-DE" sz="2000" dirty="0" smtClean="0"/>
              <a:t> </a:t>
            </a:r>
            <a:r>
              <a:rPr lang="de-DE" sz="2000" dirty="0" err="1" smtClean="0"/>
              <a:t>oneself</a:t>
            </a:r>
            <a:r>
              <a:rPr lang="de-DE" sz="2000" dirty="0" smtClean="0"/>
              <a:t> in </a:t>
            </a:r>
            <a:r>
              <a:rPr lang="de-DE" sz="2000" dirty="0" err="1" smtClean="0"/>
              <a:t>relationship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one</a:t>
            </a:r>
            <a:r>
              <a:rPr lang="de-DE" sz="2000" dirty="0" smtClean="0"/>
              <a:t> </a:t>
            </a:r>
            <a:r>
              <a:rPr lang="de-DE" sz="2000" dirty="0" err="1" smtClean="0"/>
              <a:t>another</a:t>
            </a:r>
            <a:r>
              <a:rPr lang="de-DE" sz="2000" dirty="0" smtClean="0"/>
              <a:t>. </a:t>
            </a:r>
            <a:r>
              <a:rPr lang="de-DE" sz="2000" i="1" dirty="0" smtClean="0"/>
              <a:t>(J. </a:t>
            </a:r>
            <a:r>
              <a:rPr lang="de-DE" sz="2000" i="1" dirty="0" err="1" smtClean="0"/>
              <a:t>Krishnamurti</a:t>
            </a:r>
            <a:r>
              <a:rPr lang="de-DE" sz="2000" i="1" dirty="0" smtClean="0"/>
              <a:t>)</a:t>
            </a:r>
            <a:endParaRPr lang="en-GB" sz="2000" i="1" dirty="0"/>
          </a:p>
        </p:txBody>
      </p:sp>
      <p:sp>
        <p:nvSpPr>
          <p:cNvPr id="11" name="Rechteck 10"/>
          <p:cNvSpPr/>
          <p:nvPr/>
        </p:nvSpPr>
        <p:spPr>
          <a:xfrm>
            <a:off x="213291" y="1424629"/>
            <a:ext cx="8642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i="1" dirty="0" err="1" smtClean="0">
                <a:solidFill>
                  <a:srgbClr val="0000FF"/>
                </a:solidFill>
              </a:rPr>
              <a:t>Enabling</a:t>
            </a:r>
            <a:r>
              <a:rPr lang="de-DE" sz="2400" b="1" i="1" dirty="0" smtClean="0">
                <a:solidFill>
                  <a:srgbClr val="0000FF"/>
                </a:solidFill>
              </a:rPr>
              <a:t> </a:t>
            </a:r>
            <a:r>
              <a:rPr lang="de-DE" sz="2400" b="1" i="1" dirty="0" err="1" smtClean="0">
                <a:solidFill>
                  <a:srgbClr val="0000FF"/>
                </a:solidFill>
              </a:rPr>
              <a:t>the</a:t>
            </a:r>
            <a:r>
              <a:rPr lang="de-DE" sz="2400" b="1" i="1" dirty="0" smtClean="0">
                <a:solidFill>
                  <a:srgbClr val="0000FF"/>
                </a:solidFill>
              </a:rPr>
              <a:t> </a:t>
            </a:r>
            <a:r>
              <a:rPr lang="de-DE" sz="2400" b="1" i="1" dirty="0" err="1" smtClean="0">
                <a:solidFill>
                  <a:srgbClr val="0000FF"/>
                </a:solidFill>
              </a:rPr>
              <a:t>Emergence</a:t>
            </a:r>
            <a:r>
              <a:rPr lang="de-DE" sz="2400" b="1" i="1" dirty="0" smtClean="0">
                <a:solidFill>
                  <a:srgbClr val="0000FF"/>
                </a:solidFill>
              </a:rPr>
              <a:t> </a:t>
            </a:r>
            <a:r>
              <a:rPr lang="de-DE" sz="2400" b="1" i="1" dirty="0" err="1" smtClean="0">
                <a:solidFill>
                  <a:srgbClr val="0000FF"/>
                </a:solidFill>
              </a:rPr>
              <a:t>of</a:t>
            </a:r>
            <a:r>
              <a:rPr lang="de-DE" sz="2400" b="1" i="1" dirty="0" smtClean="0">
                <a:solidFill>
                  <a:srgbClr val="0000FF"/>
                </a:solidFill>
              </a:rPr>
              <a:t> </a:t>
            </a:r>
            <a:r>
              <a:rPr lang="de-DE" sz="2400" b="1" i="1" dirty="0" err="1" smtClean="0">
                <a:solidFill>
                  <a:srgbClr val="0000FF"/>
                </a:solidFill>
              </a:rPr>
              <a:t>Collaboration</a:t>
            </a:r>
            <a:r>
              <a:rPr lang="de-DE" sz="2400" b="1" i="1" dirty="0" smtClean="0">
                <a:solidFill>
                  <a:srgbClr val="0000FF"/>
                </a:solidFill>
              </a:rPr>
              <a:t> </a:t>
            </a:r>
            <a:r>
              <a:rPr lang="de-DE" sz="2400" b="1" i="1" dirty="0" err="1">
                <a:solidFill>
                  <a:srgbClr val="0000FF"/>
                </a:solidFill>
              </a:rPr>
              <a:t>that</a:t>
            </a:r>
            <a:r>
              <a:rPr lang="de-DE" sz="2400" b="1" i="1" dirty="0">
                <a:solidFill>
                  <a:srgbClr val="0000FF"/>
                </a:solidFill>
              </a:rPr>
              <a:t> </a:t>
            </a:r>
            <a:endParaRPr lang="de-DE" sz="2400" b="1" i="1" dirty="0" smtClean="0">
              <a:solidFill>
                <a:srgbClr val="0000FF"/>
              </a:solidFill>
            </a:endParaRPr>
          </a:p>
          <a:p>
            <a:pPr algn="ctr"/>
            <a:r>
              <a:rPr lang="de-DE" sz="2400" b="1" i="1" dirty="0" err="1" smtClean="0">
                <a:solidFill>
                  <a:srgbClr val="0000FF"/>
                </a:solidFill>
              </a:rPr>
              <a:t>Enables</a:t>
            </a:r>
            <a:r>
              <a:rPr lang="de-DE" sz="2400" b="1" i="1" dirty="0" smtClean="0">
                <a:solidFill>
                  <a:srgbClr val="0000FF"/>
                </a:solidFill>
              </a:rPr>
              <a:t> </a:t>
            </a:r>
            <a:r>
              <a:rPr lang="de-DE" sz="2400" b="1" i="1" dirty="0" err="1">
                <a:solidFill>
                  <a:srgbClr val="0000FF"/>
                </a:solidFill>
              </a:rPr>
              <a:t>Organisations</a:t>
            </a:r>
            <a:r>
              <a:rPr lang="de-DE" sz="2400" b="1" i="1" dirty="0">
                <a:solidFill>
                  <a:srgbClr val="0000FF"/>
                </a:solidFill>
              </a:rPr>
              <a:t> </a:t>
            </a:r>
            <a:r>
              <a:rPr lang="de-DE" sz="2400" b="1" i="1" dirty="0" err="1">
                <a:solidFill>
                  <a:srgbClr val="0000FF"/>
                </a:solidFill>
              </a:rPr>
              <a:t>to</a:t>
            </a:r>
            <a:r>
              <a:rPr lang="de-DE" sz="2400" b="1" i="1" dirty="0">
                <a:solidFill>
                  <a:srgbClr val="0000FF"/>
                </a:solidFill>
              </a:rPr>
              <a:t> </a:t>
            </a:r>
            <a:r>
              <a:rPr lang="de-DE" sz="2400" b="1" i="1" dirty="0" err="1" smtClean="0">
                <a:solidFill>
                  <a:srgbClr val="0000FF"/>
                </a:solidFill>
              </a:rPr>
              <a:t>Thrive</a:t>
            </a:r>
            <a:r>
              <a:rPr lang="de-DE" sz="2400" b="1" i="1" dirty="0" smtClean="0">
                <a:solidFill>
                  <a:srgbClr val="0000FF"/>
                </a:solidFill>
              </a:rPr>
              <a:t> in Change</a:t>
            </a:r>
            <a:endParaRPr lang="en-GB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8ABB-4626-481D-A922-8D88BD30D0B2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2952235" y="6492874"/>
            <a:ext cx="3312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Eric Lynn ● www.cultureQs.com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805670" y="49439"/>
            <a:ext cx="2230825" cy="1241935"/>
            <a:chOff x="6805670" y="49439"/>
            <a:chExt cx="2230825" cy="1241935"/>
          </a:xfrm>
        </p:grpSpPr>
        <p:sp>
          <p:nvSpPr>
            <p:cNvPr id="12" name="Textfeld 3"/>
            <p:cNvSpPr txBox="1"/>
            <p:nvPr/>
          </p:nvSpPr>
          <p:spPr>
            <a:xfrm>
              <a:off x="6805670" y="922042"/>
              <a:ext cx="2035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Accelerating</a:t>
              </a:r>
              <a:r>
                <a:rPr lang="de-DE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 Change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endParaRPr>
            </a:p>
          </p:txBody>
        </p:sp>
        <p:pic>
          <p:nvPicPr>
            <p:cNvPr id="18" name="Picture 17" descr="logo dark grey transparen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6256" y="49439"/>
              <a:ext cx="2160239" cy="901774"/>
            </a:xfrm>
            <a:prstGeom prst="rect">
              <a:avLst/>
            </a:prstGeom>
          </p:spPr>
        </p:pic>
      </p:grpSp>
      <p:sp>
        <p:nvSpPr>
          <p:cNvPr id="5" name="Rechteck 4"/>
          <p:cNvSpPr/>
          <p:nvPr/>
        </p:nvSpPr>
        <p:spPr>
          <a:xfrm>
            <a:off x="1656091" y="2348880"/>
            <a:ext cx="59046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 smtClean="0">
                <a:solidFill>
                  <a:srgbClr val="0000FF"/>
                </a:solidFill>
              </a:rPr>
              <a:t>Eric Lynn</a:t>
            </a:r>
          </a:p>
          <a:p>
            <a:r>
              <a:rPr lang="de-DE" sz="4800" b="1" dirty="0" smtClean="0">
                <a:solidFill>
                  <a:srgbClr val="0000FF"/>
                </a:solidFill>
              </a:rPr>
              <a:t>Berlin, Germany</a:t>
            </a:r>
            <a:endParaRPr lang="en-GB" sz="4800" b="1" dirty="0" smtClean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eric@cultureQs.com</a:t>
            </a:r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 smtClean="0">
                <a:solidFill>
                  <a:srgbClr val="0000FF"/>
                </a:solidFill>
              </a:rPr>
              <a:t>Tel: +49 176 67889006</a:t>
            </a:r>
          </a:p>
          <a:p>
            <a:endParaRPr lang="de-DE" sz="2400" b="1" dirty="0">
              <a:solidFill>
                <a:srgbClr val="0000FF"/>
              </a:solidFill>
            </a:endParaRPr>
          </a:p>
          <a:p>
            <a:r>
              <a:rPr lang="de-DE" sz="3600" b="1" dirty="0" smtClean="0">
                <a:solidFill>
                  <a:srgbClr val="0000FF"/>
                </a:solidFill>
              </a:rPr>
              <a:t>Twitter: @cultureQs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5280" y="1291374"/>
            <a:ext cx="68020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i="1" dirty="0" err="1" smtClean="0">
                <a:solidFill>
                  <a:srgbClr val="C00000"/>
                </a:solidFill>
              </a:rPr>
              <a:t>How</a:t>
            </a:r>
            <a:r>
              <a:rPr lang="de-DE" sz="3200" b="1" i="1" dirty="0" smtClean="0">
                <a:solidFill>
                  <a:srgbClr val="C00000"/>
                </a:solidFill>
              </a:rPr>
              <a:t> </a:t>
            </a:r>
            <a:r>
              <a:rPr lang="de-DE" sz="3200" b="1" i="1" dirty="0" err="1" smtClean="0">
                <a:solidFill>
                  <a:srgbClr val="C00000"/>
                </a:solidFill>
              </a:rPr>
              <a:t>can</a:t>
            </a:r>
            <a:r>
              <a:rPr lang="de-DE" sz="3200" b="1" i="1" dirty="0" smtClean="0">
                <a:solidFill>
                  <a:srgbClr val="C00000"/>
                </a:solidFill>
              </a:rPr>
              <a:t> </a:t>
            </a:r>
            <a:r>
              <a:rPr lang="de-DE" sz="3200" b="1" i="1" dirty="0" err="1" smtClean="0">
                <a:solidFill>
                  <a:srgbClr val="C00000"/>
                </a:solidFill>
              </a:rPr>
              <a:t>we</a:t>
            </a:r>
            <a:r>
              <a:rPr lang="de-DE" sz="3200" b="1" i="1" dirty="0" smtClean="0">
                <a:solidFill>
                  <a:srgbClr val="C00000"/>
                </a:solidFill>
              </a:rPr>
              <a:t> </a:t>
            </a:r>
            <a:r>
              <a:rPr lang="de-DE" sz="3200" b="1" i="1" dirty="0" err="1" smtClean="0">
                <a:solidFill>
                  <a:srgbClr val="C00000"/>
                </a:solidFill>
              </a:rPr>
              <a:t>support</a:t>
            </a:r>
            <a:r>
              <a:rPr lang="de-DE" sz="3200" b="1" i="1" dirty="0" smtClean="0">
                <a:solidFill>
                  <a:srgbClr val="C00000"/>
                </a:solidFill>
              </a:rPr>
              <a:t> </a:t>
            </a:r>
            <a:r>
              <a:rPr lang="de-DE" sz="3200" b="1" i="1" dirty="0" err="1" smtClean="0">
                <a:solidFill>
                  <a:srgbClr val="C00000"/>
                </a:solidFill>
              </a:rPr>
              <a:t>you</a:t>
            </a:r>
            <a:r>
              <a:rPr lang="de-DE" sz="3200" b="1" i="1" dirty="0" smtClean="0">
                <a:solidFill>
                  <a:srgbClr val="C00000"/>
                </a:solidFill>
              </a:rPr>
              <a:t>?</a:t>
            </a:r>
          </a:p>
          <a:p>
            <a:r>
              <a:rPr lang="de-DE" sz="3200" b="1" i="1" dirty="0" err="1" smtClean="0">
                <a:solidFill>
                  <a:srgbClr val="C00000"/>
                </a:solidFill>
              </a:rPr>
              <a:t>Let's</a:t>
            </a:r>
            <a:r>
              <a:rPr lang="de-DE" sz="3200" b="1" i="1" dirty="0" smtClean="0">
                <a:solidFill>
                  <a:srgbClr val="C00000"/>
                </a:solidFill>
              </a:rPr>
              <a:t> open a generative </a:t>
            </a:r>
            <a:r>
              <a:rPr lang="de-DE" sz="3200" b="1" i="1" dirty="0" err="1" smtClean="0">
                <a:solidFill>
                  <a:srgbClr val="C00000"/>
                </a:solidFill>
              </a:rPr>
              <a:t>conversation</a:t>
            </a:r>
            <a:r>
              <a:rPr lang="de-DE" sz="3200" b="1" i="1" dirty="0" smtClean="0">
                <a:solidFill>
                  <a:srgbClr val="C00000"/>
                </a:solidFill>
              </a:rPr>
              <a:t> …</a:t>
            </a:r>
            <a:endParaRPr lang="en-GB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8ABB-4626-481D-A922-8D88BD30D0B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2952235" y="6492874"/>
            <a:ext cx="3312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Eric Lynn ● www.cultureQs.com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805670" y="49439"/>
            <a:ext cx="2230825" cy="1241935"/>
            <a:chOff x="6805670" y="49439"/>
            <a:chExt cx="2230825" cy="1241935"/>
          </a:xfrm>
        </p:grpSpPr>
        <p:sp>
          <p:nvSpPr>
            <p:cNvPr id="12" name="Textfeld 3"/>
            <p:cNvSpPr txBox="1"/>
            <p:nvPr/>
          </p:nvSpPr>
          <p:spPr>
            <a:xfrm>
              <a:off x="6805670" y="922042"/>
              <a:ext cx="2035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Accelerating</a:t>
              </a:r>
              <a:r>
                <a:rPr lang="de-DE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 Change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endParaRPr>
            </a:p>
          </p:txBody>
        </p:sp>
        <p:pic>
          <p:nvPicPr>
            <p:cNvPr id="18" name="Picture 17" descr="logo dark grey transparen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6256" y="49439"/>
              <a:ext cx="2160239" cy="901774"/>
            </a:xfrm>
            <a:prstGeom prst="rect">
              <a:avLst/>
            </a:prstGeom>
          </p:spPr>
        </p:pic>
      </p:grpSp>
      <p:sp>
        <p:nvSpPr>
          <p:cNvPr id="3" name="Textfeld 2"/>
          <p:cNvSpPr txBox="1"/>
          <p:nvPr/>
        </p:nvSpPr>
        <p:spPr>
          <a:xfrm>
            <a:off x="425210" y="1844824"/>
            <a:ext cx="83018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is Change … really?</a:t>
            </a:r>
            <a:br>
              <a:rPr lang="en-GB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3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do we encounter the new situation?</a:t>
            </a:r>
            <a:br>
              <a:rPr lang="en-GB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3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</a:t>
            </a:r>
            <a:r>
              <a:rPr lang="de-DE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de-DE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de-DE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encourage</a:t>
            </a:r>
            <a:r>
              <a:rPr lang="de-DE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Stakeholder Engagement?</a:t>
            </a:r>
            <a:br>
              <a:rPr lang="de-DE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de-DE" sz="32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</a:t>
            </a:r>
            <a:r>
              <a:rPr lang="de-DE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de-DE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de-DE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design a </a:t>
            </a:r>
            <a:r>
              <a:rPr lang="de-DE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change</a:t>
            </a:r>
            <a:r>
              <a:rPr lang="de-DE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r>
              <a:rPr lang="de-DE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significantly</a:t>
            </a:r>
            <a:r>
              <a:rPr lang="de-DE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</a:t>
            </a:r>
            <a:r>
              <a:rPr lang="de-DE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its</a:t>
            </a:r>
            <a:r>
              <a:rPr lang="de-DE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chances</a:t>
            </a:r>
            <a:r>
              <a:rPr lang="de-DE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2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success</a:t>
            </a:r>
            <a:r>
              <a:rPr lang="de-DE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de-DE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25210" y="500326"/>
            <a:ext cx="34653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200" b="1" dirty="0">
                <a:solidFill>
                  <a:srgbClr val="0000FF"/>
                </a:solidFill>
              </a:rPr>
              <a:t>Initial </a:t>
            </a:r>
            <a:r>
              <a:rPr lang="de-DE" sz="3200" b="1" dirty="0" err="1">
                <a:solidFill>
                  <a:srgbClr val="0000FF"/>
                </a:solidFill>
              </a:rPr>
              <a:t>Questions</a:t>
            </a:r>
            <a:r>
              <a:rPr lang="de-DE" sz="3200" b="1" dirty="0">
                <a:solidFill>
                  <a:srgbClr val="0000FF"/>
                </a:solidFill>
              </a:rPr>
              <a:t> …</a:t>
            </a:r>
          </a:p>
        </p:txBody>
      </p:sp>
      <p:sp>
        <p:nvSpPr>
          <p:cNvPr id="7" name="Rechteck 6"/>
          <p:cNvSpPr/>
          <p:nvPr/>
        </p:nvSpPr>
        <p:spPr>
          <a:xfrm>
            <a:off x="3838250" y="1106708"/>
            <a:ext cx="1465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rgbClr val="0000FF"/>
                </a:solidFill>
              </a:rPr>
              <a:t>Change</a:t>
            </a:r>
            <a:endParaRPr lang="en-GB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8ABB-4626-481D-A922-8D88BD30D0B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2952235" y="6492874"/>
            <a:ext cx="3312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Eric Lynn ● www.cultureQs.com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805670" y="49439"/>
            <a:ext cx="2230825" cy="1241935"/>
            <a:chOff x="6805670" y="49439"/>
            <a:chExt cx="2230825" cy="1241935"/>
          </a:xfrm>
        </p:grpSpPr>
        <p:sp>
          <p:nvSpPr>
            <p:cNvPr id="12" name="Textfeld 3"/>
            <p:cNvSpPr txBox="1"/>
            <p:nvPr/>
          </p:nvSpPr>
          <p:spPr>
            <a:xfrm>
              <a:off x="6805670" y="922042"/>
              <a:ext cx="2035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Accelerating</a:t>
              </a:r>
              <a:r>
                <a:rPr lang="de-DE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 Change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endParaRPr>
            </a:p>
          </p:txBody>
        </p:sp>
        <p:pic>
          <p:nvPicPr>
            <p:cNvPr id="18" name="Picture 17" descr="logo dark grey transparen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6256" y="49439"/>
              <a:ext cx="2160239" cy="901774"/>
            </a:xfrm>
            <a:prstGeom prst="rect">
              <a:avLst/>
            </a:prstGeom>
          </p:spPr>
        </p:pic>
      </p:grpSp>
      <p:sp>
        <p:nvSpPr>
          <p:cNvPr id="3" name="Textfeld 2"/>
          <p:cNvSpPr txBox="1"/>
          <p:nvPr/>
        </p:nvSpPr>
        <p:spPr>
          <a:xfrm>
            <a:off x="457485" y="1772816"/>
            <a:ext cx="83018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i="1" dirty="0" smtClean="0">
                <a:solidFill>
                  <a:srgbClr val="0000FF"/>
                </a:solidFill>
              </a:rPr>
              <a:t>Change is ubiquitous. </a:t>
            </a:r>
            <a:r>
              <a:rPr lang="en-GB" sz="2800" b="1" i="1" dirty="0" smtClean="0"/>
              <a:t/>
            </a:r>
            <a:br>
              <a:rPr lang="en-GB" sz="2800" b="1" i="1" dirty="0" smtClean="0"/>
            </a:br>
            <a:r>
              <a:rPr lang="en-GB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live in a dynamic world: </a:t>
            </a:r>
            <a:br>
              <a:rPr lang="en-GB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have always done so and always will.</a:t>
            </a:r>
            <a:br>
              <a:rPr lang="en-GB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GB" sz="2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learn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accept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embrace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change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natural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life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…</a:t>
            </a:r>
          </a:p>
          <a:p>
            <a:endParaRPr lang="de-DE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…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Embrace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offers</a:t>
            </a:r>
            <a:endParaRPr lang="de-DE" sz="2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… </a:t>
            </a:r>
            <a:r>
              <a:rPr lang="de-DE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ake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fear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out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endParaRPr lang="de-DE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38733" y="500326"/>
            <a:ext cx="1860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0000FF"/>
                </a:solidFill>
              </a:rPr>
              <a:t>Change </a:t>
            </a:r>
            <a:r>
              <a:rPr lang="de-DE" sz="3200" b="1" dirty="0" smtClean="0">
                <a:solidFill>
                  <a:srgbClr val="0000FF"/>
                </a:solidFill>
              </a:rPr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07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8ABB-4626-481D-A922-8D88BD30D0B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2952235" y="6492874"/>
            <a:ext cx="3312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Eric Lynn ● www.cultureQs.com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805670" y="49439"/>
            <a:ext cx="2230825" cy="1241935"/>
            <a:chOff x="6805670" y="49439"/>
            <a:chExt cx="2230825" cy="1241935"/>
          </a:xfrm>
        </p:grpSpPr>
        <p:sp>
          <p:nvSpPr>
            <p:cNvPr id="12" name="Textfeld 3"/>
            <p:cNvSpPr txBox="1"/>
            <p:nvPr/>
          </p:nvSpPr>
          <p:spPr>
            <a:xfrm>
              <a:off x="6805670" y="922042"/>
              <a:ext cx="2035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Accelerating</a:t>
              </a:r>
              <a:r>
                <a:rPr lang="de-DE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 Change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endParaRPr>
            </a:p>
          </p:txBody>
        </p:sp>
        <p:pic>
          <p:nvPicPr>
            <p:cNvPr id="18" name="Picture 17" descr="logo dark grey transparen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6256" y="49439"/>
              <a:ext cx="2160239" cy="901774"/>
            </a:xfrm>
            <a:prstGeom prst="rect">
              <a:avLst/>
            </a:prstGeom>
          </p:spPr>
        </p:pic>
      </p:grpSp>
      <p:sp>
        <p:nvSpPr>
          <p:cNvPr id="3" name="Textfeld 2"/>
          <p:cNvSpPr txBox="1"/>
          <p:nvPr/>
        </p:nvSpPr>
        <p:spPr>
          <a:xfrm>
            <a:off x="436479" y="1412776"/>
            <a:ext cx="83018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Problems in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organisation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change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initiatives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arise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forget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ignore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basics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b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800" b="1" i="1" dirty="0" smtClean="0">
                <a:solidFill>
                  <a:srgbClr val="0000FF"/>
                </a:solidFill>
              </a:rPr>
              <a:t>People </a:t>
            </a:r>
            <a:r>
              <a:rPr lang="de-DE" sz="2800" b="1" i="1" dirty="0" err="1" smtClean="0">
                <a:solidFill>
                  <a:srgbClr val="0000FF"/>
                </a:solidFill>
              </a:rPr>
              <a:t>drive</a:t>
            </a:r>
            <a:r>
              <a:rPr lang="de-DE" sz="2800" b="1" i="1" dirty="0" smtClean="0">
                <a:solidFill>
                  <a:srgbClr val="0000FF"/>
                </a:solidFill>
              </a:rPr>
              <a:t> </a:t>
            </a:r>
            <a:r>
              <a:rPr lang="de-DE" sz="2800" b="1" i="1" dirty="0" err="1" smtClean="0">
                <a:solidFill>
                  <a:srgbClr val="0000FF"/>
                </a:solidFill>
              </a:rPr>
              <a:t>change</a:t>
            </a:r>
            <a:r>
              <a:rPr lang="de-DE" sz="2800" b="1" i="1" dirty="0" smtClean="0">
                <a:solidFill>
                  <a:srgbClr val="0000FF"/>
                </a:solidFill>
              </a:rPr>
              <a:t>. 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People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purpose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orientation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space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own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decisions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honesty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de-DE" sz="2800" b="1" i="1" dirty="0" smtClean="0"/>
              <a:t/>
            </a:r>
            <a:br>
              <a:rPr lang="de-DE" sz="2800" b="1" i="1" dirty="0" smtClean="0"/>
            </a:br>
            <a:r>
              <a:rPr lang="de-DE" sz="2800" b="1" i="1" dirty="0" smtClean="0"/>
              <a:t>      </a:t>
            </a:r>
            <a:r>
              <a:rPr lang="de-DE" sz="3200" b="1" i="1" dirty="0" smtClean="0"/>
              <a:t>… </a:t>
            </a:r>
            <a:r>
              <a:rPr lang="de-DE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</a:t>
            </a:r>
            <a:r>
              <a:rPr lang="de-DE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de-DE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</a:t>
            </a:r>
            <a:r>
              <a:rPr lang="de-DE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only</a:t>
            </a:r>
            <a:r>
              <a:rPr lang="de-DE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initiate</a:t>
            </a:r>
            <a:r>
              <a:rPr lang="de-DE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successful</a:t>
            </a:r>
            <a:r>
              <a:rPr lang="de-DE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change</a:t>
            </a:r>
            <a:r>
              <a:rPr lang="de-DE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TOGETHER WITH </a:t>
            </a:r>
            <a:r>
              <a:rPr lang="de-DE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people</a:t>
            </a:r>
            <a:r>
              <a:rPr lang="de-DE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de-DE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… </a:t>
            </a:r>
            <a:r>
              <a:rPr lang="de-DE" sz="32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</a:t>
            </a:r>
            <a:r>
              <a:rPr lang="de-DE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de-DE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cannot</a:t>
            </a:r>
            <a:r>
              <a:rPr lang="de-DE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de-DE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r>
              <a:rPr lang="de-DE" sz="3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de-DE" sz="32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them</a:t>
            </a:r>
            <a:endParaRPr lang="de-DE" sz="32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de-DE" sz="2800" b="1" i="1" dirty="0" smtClean="0">
              <a:solidFill>
                <a:srgbClr val="0000FF"/>
              </a:solidFill>
            </a:endParaRPr>
          </a:p>
          <a:p>
            <a:pPr algn="ctr"/>
            <a:r>
              <a:rPr lang="de-DE" sz="2800" b="1" i="1" dirty="0" err="1" smtClean="0">
                <a:solidFill>
                  <a:srgbClr val="0000FF"/>
                </a:solidFill>
              </a:rPr>
              <a:t>Invite</a:t>
            </a:r>
            <a:r>
              <a:rPr lang="de-DE" sz="2800" b="1" i="1" dirty="0" smtClean="0">
                <a:solidFill>
                  <a:srgbClr val="0000FF"/>
                </a:solidFill>
              </a:rPr>
              <a:t> </a:t>
            </a:r>
            <a:r>
              <a:rPr lang="de-DE" sz="2800" b="1" i="1" dirty="0" err="1" smtClean="0">
                <a:solidFill>
                  <a:srgbClr val="0000FF"/>
                </a:solidFill>
              </a:rPr>
              <a:t>people</a:t>
            </a:r>
            <a:r>
              <a:rPr lang="de-DE" sz="2800" b="1" i="1" dirty="0" smtClean="0">
                <a:solidFill>
                  <a:srgbClr val="0000FF"/>
                </a:solidFill>
              </a:rPr>
              <a:t> </a:t>
            </a:r>
            <a:r>
              <a:rPr lang="de-DE" sz="2800" b="1" i="1" dirty="0" err="1" smtClean="0">
                <a:solidFill>
                  <a:srgbClr val="0000FF"/>
                </a:solidFill>
              </a:rPr>
              <a:t>to</a:t>
            </a:r>
            <a:r>
              <a:rPr lang="de-DE" sz="2800" b="1" i="1" dirty="0" smtClean="0">
                <a:solidFill>
                  <a:srgbClr val="0000FF"/>
                </a:solidFill>
              </a:rPr>
              <a:t> </a:t>
            </a:r>
            <a:r>
              <a:rPr lang="de-DE" sz="2800" b="1" i="1" dirty="0" err="1" smtClean="0">
                <a:solidFill>
                  <a:srgbClr val="0000FF"/>
                </a:solidFill>
              </a:rPr>
              <a:t>work</a:t>
            </a:r>
            <a:r>
              <a:rPr lang="de-DE" sz="2800" b="1" i="1" dirty="0" smtClean="0">
                <a:solidFill>
                  <a:srgbClr val="0000FF"/>
                </a:solidFill>
              </a:rPr>
              <a:t> </a:t>
            </a:r>
            <a:r>
              <a:rPr lang="de-DE" sz="2800" b="1" i="1" dirty="0" err="1" smtClean="0">
                <a:solidFill>
                  <a:srgbClr val="0000FF"/>
                </a:solidFill>
              </a:rPr>
              <a:t>with</a:t>
            </a:r>
            <a:r>
              <a:rPr lang="de-DE" sz="2800" b="1" i="1" dirty="0" smtClean="0">
                <a:solidFill>
                  <a:srgbClr val="0000FF"/>
                </a:solidFill>
              </a:rPr>
              <a:t> </a:t>
            </a:r>
            <a:r>
              <a:rPr lang="de-DE" sz="2800" b="1" i="1" dirty="0" err="1" smtClean="0">
                <a:solidFill>
                  <a:srgbClr val="0000FF"/>
                </a:solidFill>
              </a:rPr>
              <a:t>you</a:t>
            </a:r>
            <a:r>
              <a:rPr lang="de-DE" sz="2800" b="1" i="1" dirty="0" smtClean="0">
                <a:solidFill>
                  <a:srgbClr val="0000FF"/>
                </a:solidFill>
              </a:rPr>
              <a:t>!</a:t>
            </a:r>
          </a:p>
        </p:txBody>
      </p:sp>
      <p:sp>
        <p:nvSpPr>
          <p:cNvPr id="5" name="Rechteck 4"/>
          <p:cNvSpPr/>
          <p:nvPr/>
        </p:nvSpPr>
        <p:spPr>
          <a:xfrm>
            <a:off x="438733" y="500326"/>
            <a:ext cx="1860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0000FF"/>
                </a:solidFill>
              </a:rPr>
              <a:t>Change </a:t>
            </a:r>
            <a:r>
              <a:rPr lang="de-DE" sz="3200" b="1" dirty="0" smtClean="0">
                <a:solidFill>
                  <a:srgbClr val="0000FF"/>
                </a:solidFill>
              </a:rPr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34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8ABB-4626-481D-A922-8D88BD30D0B2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2952235" y="6492874"/>
            <a:ext cx="3312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Eric Lynn ● www.cultureQs.com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805670" y="49439"/>
            <a:ext cx="2230825" cy="1241935"/>
            <a:chOff x="6805670" y="49439"/>
            <a:chExt cx="2230825" cy="1241935"/>
          </a:xfrm>
        </p:grpSpPr>
        <p:sp>
          <p:nvSpPr>
            <p:cNvPr id="12" name="Textfeld 3"/>
            <p:cNvSpPr txBox="1"/>
            <p:nvPr/>
          </p:nvSpPr>
          <p:spPr>
            <a:xfrm>
              <a:off x="6805670" y="922042"/>
              <a:ext cx="2035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Accelerating</a:t>
              </a:r>
              <a:r>
                <a:rPr lang="de-DE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 Change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endParaRPr>
            </a:p>
          </p:txBody>
        </p:sp>
        <p:pic>
          <p:nvPicPr>
            <p:cNvPr id="18" name="Picture 17" descr="logo dark grey transparen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6256" y="49439"/>
              <a:ext cx="2160239" cy="901774"/>
            </a:xfrm>
            <a:prstGeom prst="rect">
              <a:avLst/>
            </a:prstGeom>
          </p:spPr>
        </p:pic>
      </p:grpSp>
      <p:sp>
        <p:nvSpPr>
          <p:cNvPr id="3" name="Textfeld 2"/>
          <p:cNvSpPr txBox="1"/>
          <p:nvPr/>
        </p:nvSpPr>
        <p:spPr>
          <a:xfrm>
            <a:off x="436479" y="1412776"/>
            <a:ext cx="83018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i="1" dirty="0" err="1" smtClean="0">
                <a:solidFill>
                  <a:srgbClr val="0000FF"/>
                </a:solidFill>
              </a:rPr>
              <a:t>Successful</a:t>
            </a:r>
            <a:r>
              <a:rPr lang="de-DE" sz="2800" b="1" i="1" dirty="0" smtClean="0">
                <a:solidFill>
                  <a:srgbClr val="0000FF"/>
                </a:solidFill>
              </a:rPr>
              <a:t> </a:t>
            </a:r>
            <a:r>
              <a:rPr lang="de-DE" sz="2800" b="1" i="1" dirty="0" err="1" smtClean="0">
                <a:solidFill>
                  <a:srgbClr val="0000FF"/>
                </a:solidFill>
              </a:rPr>
              <a:t>change</a:t>
            </a:r>
            <a:r>
              <a:rPr lang="de-DE" sz="2800" b="1" i="1" dirty="0" smtClean="0">
                <a:solidFill>
                  <a:srgbClr val="0000FF"/>
                </a:solidFill>
              </a:rPr>
              <a:t> </a:t>
            </a:r>
            <a:r>
              <a:rPr lang="de-DE" sz="2800" b="1" i="1" dirty="0" err="1" smtClean="0">
                <a:solidFill>
                  <a:srgbClr val="0000FF"/>
                </a:solidFill>
              </a:rPr>
              <a:t>focuses</a:t>
            </a:r>
            <a:r>
              <a:rPr lang="de-DE" sz="2800" b="1" i="1" dirty="0" smtClean="0">
                <a:solidFill>
                  <a:srgbClr val="0000FF"/>
                </a:solidFill>
              </a:rPr>
              <a:t> </a:t>
            </a:r>
            <a:r>
              <a:rPr lang="de-DE" sz="2800" b="1" i="1" dirty="0">
                <a:solidFill>
                  <a:srgbClr val="0000FF"/>
                </a:solidFill>
              </a:rPr>
              <a:t>on </a:t>
            </a:r>
            <a:r>
              <a:rPr lang="de-DE" sz="2800" b="1" i="1" dirty="0" err="1">
                <a:solidFill>
                  <a:srgbClr val="0000FF"/>
                </a:solidFill>
              </a:rPr>
              <a:t>the</a:t>
            </a:r>
            <a:r>
              <a:rPr lang="de-DE" sz="2800" b="1" i="1" dirty="0">
                <a:solidFill>
                  <a:srgbClr val="0000FF"/>
                </a:solidFill>
              </a:rPr>
              <a:t> </a:t>
            </a:r>
            <a:r>
              <a:rPr lang="de-DE" sz="2800" b="1" i="1" dirty="0" err="1" smtClean="0">
                <a:solidFill>
                  <a:srgbClr val="0000FF"/>
                </a:solidFill>
              </a:rPr>
              <a:t>business</a:t>
            </a:r>
            <a:r>
              <a:rPr lang="de-DE" sz="2800" b="1" i="1" dirty="0" smtClean="0">
                <a:solidFill>
                  <a:srgbClr val="0000FF"/>
                </a:solidFill>
              </a:rPr>
              <a:t>,</a:t>
            </a:r>
            <a:br>
              <a:rPr lang="de-DE" sz="2800" b="1" i="1" dirty="0" smtClean="0">
                <a:solidFill>
                  <a:srgbClr val="0000FF"/>
                </a:solidFill>
              </a:rPr>
            </a:br>
            <a:r>
              <a:rPr lang="de-DE" sz="2800" b="1" i="1" dirty="0" smtClean="0">
                <a:solidFill>
                  <a:srgbClr val="0000FF"/>
                </a:solidFill>
              </a:rPr>
              <a:t>not on </a:t>
            </a:r>
            <a:r>
              <a:rPr lang="de-DE" sz="2800" b="1" i="1" dirty="0" err="1" smtClean="0">
                <a:solidFill>
                  <a:srgbClr val="0000FF"/>
                </a:solidFill>
              </a:rPr>
              <a:t>the</a:t>
            </a:r>
            <a:r>
              <a:rPr lang="de-DE" sz="2800" b="1" i="1" dirty="0" smtClean="0">
                <a:solidFill>
                  <a:srgbClr val="0000FF"/>
                </a:solidFill>
              </a:rPr>
              <a:t> </a:t>
            </a:r>
            <a:r>
              <a:rPr lang="de-DE" sz="2800" b="1" i="1" dirty="0" err="1" smtClean="0">
                <a:solidFill>
                  <a:srgbClr val="0000FF"/>
                </a:solidFill>
              </a:rPr>
              <a:t>change</a:t>
            </a:r>
            <a:r>
              <a:rPr lang="de-DE" sz="2800" b="1" i="1" dirty="0" smtClean="0">
                <a:solidFill>
                  <a:srgbClr val="0000FF"/>
                </a:solidFill>
              </a:rPr>
              <a:t>.</a:t>
            </a:r>
            <a:r>
              <a:rPr lang="de-DE" sz="2800" b="1" i="1" dirty="0" smtClean="0"/>
              <a:t> </a:t>
            </a:r>
            <a:br>
              <a:rPr lang="de-DE" sz="2800" b="1" i="1" dirty="0" smtClean="0"/>
            </a:br>
            <a:r>
              <a:rPr lang="de-DE" sz="2800" b="1" i="1" dirty="0" smtClean="0"/>
              <a:t/>
            </a:r>
            <a:br>
              <a:rPr lang="de-DE" sz="2800" b="1" i="1" dirty="0" smtClean="0"/>
            </a:b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trying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achieve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together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b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going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 </a:t>
            </a:r>
            <a:r>
              <a:rPr lang="de-DE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 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Focus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smtClean="0">
                <a:solidFill>
                  <a:srgbClr val="0000FF"/>
                </a:solidFill>
              </a:rPr>
              <a:t>cultureQs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important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sz="2800" b="1" i="1" dirty="0" smtClean="0">
                <a:solidFill>
                  <a:srgbClr val="0000FF"/>
                </a:solidFill>
              </a:rPr>
              <a:t>cultureQs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invites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enables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generative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conversations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about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core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personal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group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motivators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b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people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then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very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quickly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able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begin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800" b="1" i="1" dirty="0" err="1" smtClean="0">
                <a:solidFill>
                  <a:srgbClr val="0000FF"/>
                </a:solidFill>
              </a:rPr>
              <a:t>Shaping</a:t>
            </a:r>
            <a:r>
              <a:rPr lang="de-DE" sz="2800" b="1" i="1" dirty="0" smtClean="0">
                <a:solidFill>
                  <a:srgbClr val="0000FF"/>
                </a:solidFill>
              </a:rPr>
              <a:t> </a:t>
            </a:r>
            <a:r>
              <a:rPr lang="de-DE" sz="2800" b="1" i="1" dirty="0" err="1" smtClean="0">
                <a:solidFill>
                  <a:srgbClr val="0000FF"/>
                </a:solidFill>
              </a:rPr>
              <a:t>their</a:t>
            </a:r>
            <a:r>
              <a:rPr lang="de-DE" sz="2800" b="1" i="1" dirty="0" smtClean="0">
                <a:solidFill>
                  <a:srgbClr val="0000FF"/>
                </a:solidFill>
              </a:rPr>
              <a:t> </a:t>
            </a:r>
            <a:r>
              <a:rPr lang="de-DE" sz="2800" b="1" i="1" dirty="0" err="1" smtClean="0">
                <a:solidFill>
                  <a:srgbClr val="0000FF"/>
                </a:solidFill>
              </a:rPr>
              <a:t>new</a:t>
            </a:r>
            <a:r>
              <a:rPr lang="de-DE" sz="2800" b="1" i="1" dirty="0" smtClean="0">
                <a:solidFill>
                  <a:srgbClr val="0000FF"/>
                </a:solidFill>
              </a:rPr>
              <a:t> </a:t>
            </a:r>
            <a:r>
              <a:rPr lang="de-DE" sz="2800" b="1" i="1" dirty="0" err="1" smtClean="0">
                <a:solidFill>
                  <a:srgbClr val="0000FF"/>
                </a:solidFill>
              </a:rPr>
              <a:t>Workplace</a:t>
            </a:r>
            <a:r>
              <a:rPr lang="de-DE" sz="2800" b="1" i="1" dirty="0" smtClean="0">
                <a:solidFill>
                  <a:srgbClr val="0000FF"/>
                </a:solidFill>
              </a:rPr>
              <a:t> … </a:t>
            </a:r>
            <a:r>
              <a:rPr lang="de-DE" sz="2800" b="1" i="1" dirty="0" err="1" smtClean="0">
                <a:solidFill>
                  <a:srgbClr val="0000FF"/>
                </a:solidFill>
              </a:rPr>
              <a:t>together</a:t>
            </a:r>
            <a:r>
              <a:rPr lang="de-DE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de-DE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38733" y="500326"/>
            <a:ext cx="1860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0000FF"/>
                </a:solidFill>
              </a:rPr>
              <a:t>Change </a:t>
            </a:r>
            <a:r>
              <a:rPr lang="de-DE" sz="3200" b="1" dirty="0" smtClean="0">
                <a:solidFill>
                  <a:srgbClr val="0000FF"/>
                </a:solidFill>
              </a:rPr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5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8ABB-4626-481D-A922-8D88BD30D0B2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2952235" y="6492874"/>
            <a:ext cx="3312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Eric Lynn ● www.cultureQs.com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805670" y="49439"/>
            <a:ext cx="2230825" cy="1241935"/>
            <a:chOff x="6805670" y="49439"/>
            <a:chExt cx="2230825" cy="1241935"/>
          </a:xfrm>
        </p:grpSpPr>
        <p:sp>
          <p:nvSpPr>
            <p:cNvPr id="12" name="Textfeld 3"/>
            <p:cNvSpPr txBox="1"/>
            <p:nvPr/>
          </p:nvSpPr>
          <p:spPr>
            <a:xfrm>
              <a:off x="6805670" y="922042"/>
              <a:ext cx="2035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Accelerating</a:t>
              </a:r>
              <a:r>
                <a:rPr lang="de-DE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 Change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endParaRPr>
            </a:p>
          </p:txBody>
        </p:sp>
        <p:pic>
          <p:nvPicPr>
            <p:cNvPr id="18" name="Picture 17" descr="logo dark grey transparen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6256" y="49439"/>
              <a:ext cx="2160239" cy="901774"/>
            </a:xfrm>
            <a:prstGeom prst="rect">
              <a:avLst/>
            </a:prstGeom>
          </p:spPr>
        </p:pic>
      </p:grpSp>
      <p:sp>
        <p:nvSpPr>
          <p:cNvPr id="3" name="Textfeld 2"/>
          <p:cNvSpPr txBox="1"/>
          <p:nvPr/>
        </p:nvSpPr>
        <p:spPr>
          <a:xfrm>
            <a:off x="430911" y="1988840"/>
            <a:ext cx="83018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i="1" dirty="0" smtClean="0">
                <a:solidFill>
                  <a:srgbClr val="0000FF"/>
                </a:solidFill>
              </a:rPr>
              <a:t>Engagement is intrinsic … an inner conviction.</a:t>
            </a:r>
            <a:r>
              <a:rPr lang="en-GB" sz="2800" b="1" i="1" dirty="0" smtClean="0"/>
              <a:t> </a:t>
            </a:r>
            <a:br>
              <a:rPr lang="en-GB" sz="2800" b="1" i="1" dirty="0" smtClean="0"/>
            </a:br>
            <a:r>
              <a:rPr lang="en-GB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is impossible to 'convince' or 'persuade' someone to engage.</a:t>
            </a:r>
            <a:br>
              <a:rPr lang="en-GB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can however enable people to engage by …</a:t>
            </a:r>
            <a:br>
              <a:rPr lang="en-GB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</a:p>
          <a:p>
            <a:pPr marL="3054350" indent="-457200">
              <a:buFont typeface="Arial" panose="020B0604020202020204" pitchFamily="34" charset="0"/>
              <a:buChar char="•"/>
            </a:pPr>
            <a:r>
              <a:rPr lang="en-GB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Inviting</a:t>
            </a:r>
          </a:p>
          <a:p>
            <a:pPr marL="3054350" indent="-457200">
              <a:buFont typeface="Arial" panose="020B0604020202020204" pitchFamily="34" charset="0"/>
              <a:buChar char="•"/>
            </a:pPr>
            <a:r>
              <a:rPr lang="en-GB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Encouraging</a:t>
            </a:r>
          </a:p>
          <a:p>
            <a:pPr marL="3054350" indent="-457200">
              <a:buFont typeface="Arial" panose="020B0604020202020204" pitchFamily="34" charset="0"/>
              <a:buChar char="•"/>
            </a:pPr>
            <a:r>
              <a:rPr lang="en-GB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Inspiring</a:t>
            </a:r>
            <a:endParaRPr lang="en-GB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38733" y="500326"/>
            <a:ext cx="4807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>
                <a:solidFill>
                  <a:srgbClr val="0000FF"/>
                </a:solidFill>
              </a:rPr>
              <a:t>Stakeholder Engagement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8ABB-4626-481D-A922-8D88BD30D0B2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2952235" y="6492874"/>
            <a:ext cx="3312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Eric Lynn ● www.cultureQs.com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805670" y="49439"/>
            <a:ext cx="2230825" cy="1241935"/>
            <a:chOff x="6805670" y="49439"/>
            <a:chExt cx="2230825" cy="1241935"/>
          </a:xfrm>
        </p:grpSpPr>
        <p:sp>
          <p:nvSpPr>
            <p:cNvPr id="12" name="Textfeld 3"/>
            <p:cNvSpPr txBox="1"/>
            <p:nvPr/>
          </p:nvSpPr>
          <p:spPr>
            <a:xfrm>
              <a:off x="6805670" y="922042"/>
              <a:ext cx="2035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Accelerating</a:t>
              </a:r>
              <a:r>
                <a:rPr lang="de-DE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 Change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endParaRPr>
            </a:p>
          </p:txBody>
        </p:sp>
        <p:pic>
          <p:nvPicPr>
            <p:cNvPr id="18" name="Picture 17" descr="logo dark grey transparen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6256" y="49439"/>
              <a:ext cx="2160239" cy="901774"/>
            </a:xfrm>
            <a:prstGeom prst="rect">
              <a:avLst/>
            </a:prstGeom>
          </p:spPr>
        </p:pic>
      </p:grpSp>
      <p:sp>
        <p:nvSpPr>
          <p:cNvPr id="5" name="Rechteck 4"/>
          <p:cNvSpPr/>
          <p:nvPr/>
        </p:nvSpPr>
        <p:spPr>
          <a:xfrm>
            <a:off x="611975" y="1412776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i="1" dirty="0" smtClean="0">
                <a:solidFill>
                  <a:srgbClr val="0000FF"/>
                </a:solidFill>
              </a:rPr>
              <a:t>Culture is the Soul of the Organisation</a:t>
            </a:r>
            <a:endParaRPr lang="en-GB" sz="4800" i="1" dirty="0">
              <a:solidFill>
                <a:srgbClr val="0000FF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347864" y="411461"/>
            <a:ext cx="20377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i="1" dirty="0">
                <a:solidFill>
                  <a:srgbClr val="0000FF"/>
                </a:solidFill>
              </a:rPr>
              <a:t>Culture</a:t>
            </a:r>
            <a:endParaRPr lang="en-GB" sz="4800" i="1" dirty="0"/>
          </a:p>
        </p:txBody>
      </p:sp>
      <p:sp>
        <p:nvSpPr>
          <p:cNvPr id="9" name="Rechteck 8"/>
          <p:cNvSpPr/>
          <p:nvPr/>
        </p:nvSpPr>
        <p:spPr>
          <a:xfrm>
            <a:off x="844588" y="3212976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therefore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nurture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soul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ensure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healthy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organisation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Healthy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intrinsically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motivated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people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engage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b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value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themselves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organisation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improve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benefits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grows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8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arise</a:t>
            </a:r>
            <a:r>
              <a:rPr lang="de-DE" sz="2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GB" sz="28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8ABB-4626-481D-A922-8D88BD30D0B2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2952235" y="6492874"/>
            <a:ext cx="3312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Eric Lynn ● www.cultureQs.com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805670" y="49439"/>
            <a:ext cx="2230825" cy="1241935"/>
            <a:chOff x="6805670" y="49439"/>
            <a:chExt cx="2230825" cy="1241935"/>
          </a:xfrm>
        </p:grpSpPr>
        <p:sp>
          <p:nvSpPr>
            <p:cNvPr id="12" name="Textfeld 3"/>
            <p:cNvSpPr txBox="1"/>
            <p:nvPr/>
          </p:nvSpPr>
          <p:spPr>
            <a:xfrm>
              <a:off x="6805670" y="922042"/>
              <a:ext cx="2035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Accelerating</a:t>
              </a:r>
              <a:r>
                <a:rPr lang="de-DE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 Change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endParaRPr>
            </a:p>
          </p:txBody>
        </p:sp>
        <p:pic>
          <p:nvPicPr>
            <p:cNvPr id="18" name="Picture 17" descr="logo dark grey transparen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6256" y="49439"/>
              <a:ext cx="2160239" cy="901774"/>
            </a:xfrm>
            <a:prstGeom prst="rect">
              <a:avLst/>
            </a:prstGeom>
          </p:spPr>
        </p:pic>
      </p:grpSp>
      <p:sp>
        <p:nvSpPr>
          <p:cNvPr id="5" name="Rechteck 4"/>
          <p:cNvSpPr/>
          <p:nvPr/>
        </p:nvSpPr>
        <p:spPr>
          <a:xfrm>
            <a:off x="611975" y="2060848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GB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continuously evolving dynamic interaction of mindsets and gutsets of actors in the system(s).</a:t>
            </a:r>
            <a:endParaRPr lang="en-GB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347864" y="411461"/>
            <a:ext cx="20377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i="1" dirty="0">
                <a:solidFill>
                  <a:srgbClr val="0000FF"/>
                </a:solidFill>
              </a:rPr>
              <a:t>Culture</a:t>
            </a:r>
            <a:endParaRPr lang="en-GB" sz="4800" i="1" dirty="0"/>
          </a:p>
        </p:txBody>
      </p:sp>
    </p:spTree>
    <p:extLst>
      <p:ext uri="{BB962C8B-B14F-4D97-AF65-F5344CB8AC3E}">
        <p14:creationId xmlns:p14="http://schemas.microsoft.com/office/powerpoint/2010/main" val="6820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8ABB-4626-481D-A922-8D88BD30D0B2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207842" y="481423"/>
            <a:ext cx="5941074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de-DE" altLang="en-US" sz="3200" b="1" i="1" dirty="0">
                <a:solidFill>
                  <a:srgbClr val="0000FF"/>
                </a:solidFill>
              </a:rPr>
              <a:t>Seven </a:t>
            </a:r>
            <a:r>
              <a:rPr lang="de-DE" altLang="en-US" sz="3200" b="1" i="1" dirty="0" smtClean="0">
                <a:solidFill>
                  <a:srgbClr val="0000FF"/>
                </a:solidFill>
              </a:rPr>
              <a:t>Core </a:t>
            </a:r>
            <a:r>
              <a:rPr lang="de-DE" altLang="en-US" sz="3200" b="1" i="1" dirty="0" err="1" smtClean="0">
                <a:solidFill>
                  <a:srgbClr val="0000FF"/>
                </a:solidFill>
              </a:rPr>
              <a:t>Layers</a:t>
            </a:r>
            <a:r>
              <a:rPr lang="de-DE" altLang="en-US" sz="3200" b="1" i="1" dirty="0" smtClean="0">
                <a:solidFill>
                  <a:srgbClr val="0000FF"/>
                </a:solidFill>
              </a:rPr>
              <a:t> </a:t>
            </a:r>
            <a:r>
              <a:rPr lang="de-DE" altLang="en-US" sz="3200" b="1" i="1" dirty="0" err="1">
                <a:solidFill>
                  <a:srgbClr val="0000FF"/>
                </a:solidFill>
              </a:rPr>
              <a:t>of</a:t>
            </a:r>
            <a:r>
              <a:rPr lang="de-DE" altLang="en-US" sz="3200" b="1" i="1" dirty="0">
                <a:solidFill>
                  <a:srgbClr val="0000FF"/>
                </a:solidFill>
              </a:rPr>
              <a:t> Culture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3554555" y="1324273"/>
            <a:ext cx="5305425" cy="5022850"/>
            <a:chOff x="1952292" y="1318897"/>
            <a:chExt cx="5305425" cy="5022850"/>
          </a:xfrm>
        </p:grpSpPr>
        <p:sp>
          <p:nvSpPr>
            <p:cNvPr id="31" name="AutoShape 1"/>
            <p:cNvSpPr>
              <a:spLocks noChangeArrowheads="1"/>
            </p:cNvSpPr>
            <p:nvPr/>
          </p:nvSpPr>
          <p:spPr bwMode="auto">
            <a:xfrm>
              <a:off x="2591237" y="1318897"/>
              <a:ext cx="4448038" cy="42792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601 w 21600"/>
                <a:gd name="T19" fmla="*/ 0 h 21600"/>
                <a:gd name="T20" fmla="*/ 1905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71" y="0"/>
                  </a:moveTo>
                  <a:cubicBezTo>
                    <a:pt x="10780" y="0"/>
                    <a:pt x="10790" y="0"/>
                    <a:pt x="10800" y="0"/>
                  </a:cubicBezTo>
                  <a:cubicBezTo>
                    <a:pt x="14040" y="0"/>
                    <a:pt x="17109" y="1454"/>
                    <a:pt x="19160" y="3962"/>
                  </a:cubicBezTo>
                  <a:lnTo>
                    <a:pt x="10800" y="10800"/>
                  </a:lnTo>
                  <a:lnTo>
                    <a:pt x="10771" y="0"/>
                  </a:lnTo>
                  <a:close/>
                </a:path>
                <a:path w="21600" h="21600" fill="none">
                  <a:moveTo>
                    <a:pt x="10771" y="0"/>
                  </a:moveTo>
                  <a:cubicBezTo>
                    <a:pt x="10780" y="0"/>
                    <a:pt x="10790" y="0"/>
                    <a:pt x="10800" y="0"/>
                  </a:cubicBezTo>
                  <a:cubicBezTo>
                    <a:pt x="14040" y="0"/>
                    <a:pt x="17109" y="1454"/>
                    <a:pt x="19160" y="396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" name="AutoShape 2"/>
            <p:cNvSpPr>
              <a:spLocks noChangeArrowheads="1"/>
            </p:cNvSpPr>
            <p:nvPr/>
          </p:nvSpPr>
          <p:spPr bwMode="auto">
            <a:xfrm>
              <a:off x="2771452" y="1623972"/>
              <a:ext cx="4486265" cy="42683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3841 h 21600"/>
                <a:gd name="T20" fmla="*/ 21599 w 21600"/>
                <a:gd name="T21" fmla="*/ 13116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9160" y="3962"/>
                  </a:moveTo>
                  <a:cubicBezTo>
                    <a:pt x="20738" y="5892"/>
                    <a:pt x="21600" y="8307"/>
                    <a:pt x="21600" y="10800"/>
                  </a:cubicBezTo>
                  <a:cubicBezTo>
                    <a:pt x="21600" y="11610"/>
                    <a:pt x="21508" y="12417"/>
                    <a:pt x="21328" y="13207"/>
                  </a:cubicBezTo>
                  <a:lnTo>
                    <a:pt x="10800" y="10800"/>
                  </a:lnTo>
                  <a:lnTo>
                    <a:pt x="19160" y="3962"/>
                  </a:lnTo>
                  <a:close/>
                </a:path>
                <a:path w="21600" h="21600" fill="none">
                  <a:moveTo>
                    <a:pt x="19160" y="3962"/>
                  </a:moveTo>
                  <a:cubicBezTo>
                    <a:pt x="20738" y="5892"/>
                    <a:pt x="21600" y="8307"/>
                    <a:pt x="21600" y="10800"/>
                  </a:cubicBezTo>
                  <a:cubicBezTo>
                    <a:pt x="21600" y="11610"/>
                    <a:pt x="21508" y="12417"/>
                    <a:pt x="21328" y="13207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3" name="AutoShape 3"/>
            <p:cNvSpPr>
              <a:spLocks noChangeArrowheads="1"/>
            </p:cNvSpPr>
            <p:nvPr/>
          </p:nvSpPr>
          <p:spPr bwMode="auto">
            <a:xfrm>
              <a:off x="2694997" y="1926324"/>
              <a:ext cx="4475343" cy="42901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10799 h 21600"/>
                <a:gd name="T20" fmla="*/ 21350 w 21600"/>
                <a:gd name="T21" fmla="*/ 2047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21328" y="13207"/>
                  </a:moveTo>
                  <a:cubicBezTo>
                    <a:pt x="20599" y="16394"/>
                    <a:pt x="18466" y="19080"/>
                    <a:pt x="15526" y="20510"/>
                  </a:cubicBezTo>
                  <a:lnTo>
                    <a:pt x="10800" y="10800"/>
                  </a:lnTo>
                  <a:lnTo>
                    <a:pt x="21328" y="13207"/>
                  </a:lnTo>
                  <a:close/>
                </a:path>
                <a:path w="21600" h="21600" fill="none">
                  <a:moveTo>
                    <a:pt x="21328" y="13207"/>
                  </a:moveTo>
                  <a:cubicBezTo>
                    <a:pt x="20599" y="16394"/>
                    <a:pt x="18466" y="19080"/>
                    <a:pt x="15526" y="2051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4" name="AutoShape 4"/>
            <p:cNvSpPr>
              <a:spLocks noChangeArrowheads="1"/>
            </p:cNvSpPr>
            <p:nvPr/>
          </p:nvSpPr>
          <p:spPr bwMode="auto">
            <a:xfrm>
              <a:off x="2398735" y="2062519"/>
              <a:ext cx="4442577" cy="42792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6002 w 21600"/>
                <a:gd name="T19" fmla="*/ 10799 h 21600"/>
                <a:gd name="T20" fmla="*/ 15596 w 21600"/>
                <a:gd name="T21" fmla="*/ 215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5525" y="20511"/>
                  </a:moveTo>
                  <a:cubicBezTo>
                    <a:pt x="14053" y="21227"/>
                    <a:pt x="12437" y="21599"/>
                    <a:pt x="10800" y="21599"/>
                  </a:cubicBezTo>
                  <a:cubicBezTo>
                    <a:pt x="9142" y="21599"/>
                    <a:pt x="7507" y="21218"/>
                    <a:pt x="6020" y="20485"/>
                  </a:cubicBezTo>
                  <a:lnTo>
                    <a:pt x="10800" y="10800"/>
                  </a:lnTo>
                  <a:lnTo>
                    <a:pt x="15525" y="20511"/>
                  </a:lnTo>
                  <a:close/>
                </a:path>
                <a:path w="21600" h="21600" fill="none">
                  <a:moveTo>
                    <a:pt x="15525" y="20511"/>
                  </a:moveTo>
                  <a:cubicBezTo>
                    <a:pt x="14053" y="21227"/>
                    <a:pt x="12437" y="21599"/>
                    <a:pt x="10800" y="21599"/>
                  </a:cubicBezTo>
                  <a:cubicBezTo>
                    <a:pt x="9142" y="21599"/>
                    <a:pt x="7507" y="21218"/>
                    <a:pt x="6020" y="20485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5" name="AutoShape 5"/>
            <p:cNvSpPr>
              <a:spLocks noChangeArrowheads="1"/>
            </p:cNvSpPr>
            <p:nvPr/>
          </p:nvSpPr>
          <p:spPr bwMode="auto">
            <a:xfrm>
              <a:off x="2030113" y="1939944"/>
              <a:ext cx="4494457" cy="42846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90 w 21600"/>
                <a:gd name="T19" fmla="*/ 10799 h 21600"/>
                <a:gd name="T20" fmla="*/ 10799 w 21600"/>
                <a:gd name="T21" fmla="*/ 20478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6018" y="20484"/>
                  </a:moveTo>
                  <a:cubicBezTo>
                    <a:pt x="3101" y="19043"/>
                    <a:pt x="989" y="16365"/>
                    <a:pt x="268" y="13192"/>
                  </a:cubicBezTo>
                  <a:lnTo>
                    <a:pt x="10800" y="10800"/>
                  </a:lnTo>
                  <a:lnTo>
                    <a:pt x="6018" y="20484"/>
                  </a:lnTo>
                  <a:close/>
                </a:path>
                <a:path w="21600" h="21600" fill="none">
                  <a:moveTo>
                    <a:pt x="6018" y="20484"/>
                  </a:moveTo>
                  <a:cubicBezTo>
                    <a:pt x="3101" y="19043"/>
                    <a:pt x="989" y="16365"/>
                    <a:pt x="268" y="1319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6" name="AutoShape 6"/>
            <p:cNvSpPr>
              <a:spLocks noChangeArrowheads="1"/>
            </p:cNvSpPr>
            <p:nvPr/>
          </p:nvSpPr>
          <p:spPr bwMode="auto">
            <a:xfrm>
              <a:off x="1952292" y="1610353"/>
              <a:ext cx="4484900" cy="42247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600"/>
                <a:gd name="T19" fmla="*/ 3983 h 21600"/>
                <a:gd name="T20" fmla="*/ 10799 w 21600"/>
                <a:gd name="T21" fmla="*/ 13302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268" y="13192"/>
                  </a:moveTo>
                  <a:cubicBezTo>
                    <a:pt x="90" y="12407"/>
                    <a:pt x="0" y="11605"/>
                    <a:pt x="0" y="10800"/>
                  </a:cubicBezTo>
                  <a:cubicBezTo>
                    <a:pt x="0" y="8322"/>
                    <a:pt x="852" y="5919"/>
                    <a:pt x="2413" y="3995"/>
                  </a:cubicBezTo>
                  <a:lnTo>
                    <a:pt x="10800" y="10800"/>
                  </a:lnTo>
                  <a:lnTo>
                    <a:pt x="268" y="13192"/>
                  </a:lnTo>
                  <a:close/>
                </a:path>
                <a:path w="21600" h="21600" fill="none">
                  <a:moveTo>
                    <a:pt x="268" y="13192"/>
                  </a:moveTo>
                  <a:cubicBezTo>
                    <a:pt x="90" y="12407"/>
                    <a:pt x="0" y="11605"/>
                    <a:pt x="0" y="10800"/>
                  </a:cubicBezTo>
                  <a:cubicBezTo>
                    <a:pt x="0" y="8322"/>
                    <a:pt x="852" y="5919"/>
                    <a:pt x="2413" y="3995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7" name="AutoShape 7"/>
            <p:cNvSpPr>
              <a:spLocks noChangeArrowheads="1"/>
            </p:cNvSpPr>
            <p:nvPr/>
          </p:nvSpPr>
          <p:spPr bwMode="auto">
            <a:xfrm>
              <a:off x="2172100" y="1329793"/>
              <a:ext cx="4488996" cy="42819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2421 w 21600"/>
                <a:gd name="T19" fmla="*/ 1 h 21600"/>
                <a:gd name="T20" fmla="*/ 107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2413" y="3995"/>
                  </a:moveTo>
                  <a:cubicBezTo>
                    <a:pt x="4455" y="1478"/>
                    <a:pt x="7520" y="11"/>
                    <a:pt x="10762" y="0"/>
                  </a:cubicBezTo>
                  <a:lnTo>
                    <a:pt x="10800" y="10800"/>
                  </a:lnTo>
                  <a:lnTo>
                    <a:pt x="2413" y="3995"/>
                  </a:lnTo>
                  <a:close/>
                </a:path>
                <a:path w="21600" h="21600" fill="none">
                  <a:moveTo>
                    <a:pt x="2413" y="3995"/>
                  </a:moveTo>
                  <a:cubicBezTo>
                    <a:pt x="4455" y="1478"/>
                    <a:pt x="7520" y="11"/>
                    <a:pt x="10762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8" name="Oval 8"/>
            <p:cNvSpPr>
              <a:spLocks noChangeArrowheads="1"/>
            </p:cNvSpPr>
            <p:nvPr/>
          </p:nvSpPr>
          <p:spPr bwMode="auto">
            <a:xfrm>
              <a:off x="3444824" y="2783404"/>
              <a:ext cx="2350398" cy="2128413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ffectLst/>
          </p:spPr>
          <p:txBody>
            <a:bodyPr lIns="90000" tIns="46800" rIns="90000" bIns="46800"/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9pPr>
            </a:lstStyle>
            <a:p>
              <a:pPr algn="ctr">
                <a:lnSpc>
                  <a:spcPct val="100000"/>
                </a:lnSpc>
                <a:buSzPct val="45000"/>
                <a:buFont typeface="Wingdings" charset="2"/>
                <a:buNone/>
                <a:defRPr/>
              </a:pPr>
              <a:endParaRPr lang="de-DE" altLang="en-US" sz="2200" b="1" dirty="0" smtClean="0">
                <a:solidFill>
                  <a:srgbClr val="008000"/>
                </a:solidFill>
              </a:endParaRPr>
            </a:p>
            <a:p>
              <a:pPr algn="ctr">
                <a:lnSpc>
                  <a:spcPct val="100000"/>
                </a:lnSpc>
                <a:buSzPct val="45000"/>
                <a:buFont typeface="Wingdings" charset="2"/>
                <a:buNone/>
                <a:defRPr/>
              </a:pPr>
              <a:r>
                <a:rPr lang="de-DE" altLang="en-US" b="1" dirty="0" smtClean="0">
                  <a:solidFill>
                    <a:schemeClr val="bg1">
                      <a:lumMod val="95000"/>
                    </a:schemeClr>
                  </a:solidFill>
                </a:rPr>
                <a:t>A</a:t>
              </a:r>
            </a:p>
            <a:p>
              <a:pPr algn="ctr">
                <a:lnSpc>
                  <a:spcPct val="100000"/>
                </a:lnSpc>
                <a:buSzPct val="45000"/>
                <a:buFont typeface="Wingdings" charset="2"/>
                <a:buNone/>
                <a:defRPr/>
              </a:pPr>
              <a:r>
                <a:rPr lang="de-DE" altLang="en-US" b="1" dirty="0" smtClean="0">
                  <a:solidFill>
                    <a:schemeClr val="bg1">
                      <a:lumMod val="95000"/>
                    </a:schemeClr>
                  </a:solidFill>
                </a:rPr>
                <a:t>Human </a:t>
              </a:r>
              <a:r>
                <a:rPr lang="de-DE" altLang="en-US" b="1" dirty="0" err="1" smtClean="0">
                  <a:solidFill>
                    <a:schemeClr val="bg1">
                      <a:lumMod val="95000"/>
                    </a:schemeClr>
                  </a:solidFill>
                </a:rPr>
                <a:t>Being</a:t>
              </a:r>
              <a:endParaRPr lang="de-DE" altLang="en-US" b="1" dirty="0" smtClean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3181544" y="1792854"/>
              <a:ext cx="1066615" cy="648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de-DE" altLang="en-US" b="1" dirty="0" smtClean="0">
                  <a:solidFill>
                    <a:schemeClr val="bg1"/>
                  </a:solidFill>
                </a:rPr>
                <a:t>national</a:t>
              </a:r>
            </a:p>
            <a:p>
              <a:pPr algn="ctr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de-DE" altLang="en-US" b="1" dirty="0" err="1" smtClean="0">
                  <a:solidFill>
                    <a:schemeClr val="bg1"/>
                  </a:solidFill>
                </a:rPr>
                <a:t>culture</a:t>
              </a:r>
              <a:endParaRPr lang="de-DE" altLang="en-US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0" name="Text Box 10"/>
            <p:cNvSpPr txBox="1">
              <a:spLocks noChangeArrowheads="1"/>
            </p:cNvSpPr>
            <p:nvPr/>
          </p:nvSpPr>
          <p:spPr bwMode="auto">
            <a:xfrm>
              <a:off x="4954026" y="1792854"/>
              <a:ext cx="951200" cy="648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de-DE" altLang="en-US" b="1" dirty="0" err="1" smtClean="0">
                  <a:solidFill>
                    <a:schemeClr val="bg1"/>
                  </a:solidFill>
                </a:rPr>
                <a:t>ethnic</a:t>
              </a:r>
              <a:endParaRPr lang="de-DE" altLang="en-US" b="1" dirty="0" smtClean="0">
                <a:solidFill>
                  <a:schemeClr val="bg1"/>
                </a:solidFill>
              </a:endParaRPr>
            </a:p>
            <a:p>
              <a:pPr algn="ctr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de-DE" altLang="en-US" b="1" dirty="0" err="1" smtClean="0">
                  <a:solidFill>
                    <a:schemeClr val="bg1"/>
                  </a:solidFill>
                </a:rPr>
                <a:t>culture</a:t>
              </a:r>
              <a:endParaRPr lang="de-DE" altLang="en-US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1988076" y="3137510"/>
              <a:ext cx="1566752" cy="648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de-DE" altLang="en-US" b="1" dirty="0" err="1" smtClean="0">
                  <a:solidFill>
                    <a:schemeClr val="bg1"/>
                  </a:solidFill>
                </a:rPr>
                <a:t>organisation</a:t>
              </a:r>
              <a:endParaRPr lang="de-DE" altLang="en-US" b="1" dirty="0" smtClean="0">
                <a:solidFill>
                  <a:schemeClr val="bg1"/>
                </a:solidFill>
              </a:endParaRPr>
            </a:p>
            <a:p>
              <a:pPr algn="ctr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de-DE" altLang="en-US" b="1" dirty="0" err="1" smtClean="0">
                  <a:solidFill>
                    <a:schemeClr val="bg1"/>
                  </a:solidFill>
                </a:rPr>
                <a:t>culture</a:t>
              </a:r>
              <a:endParaRPr lang="de-DE" altLang="en-US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5455367" y="4587563"/>
              <a:ext cx="1361568" cy="648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de-DE" altLang="en-US" b="1" dirty="0" err="1" smtClean="0"/>
                <a:t>age</a:t>
              </a:r>
              <a:r>
                <a:rPr lang="de-DE" altLang="en-US" b="1" dirty="0" smtClean="0"/>
                <a:t> / </a:t>
              </a:r>
            </a:p>
            <a:p>
              <a:pPr algn="ctr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de-DE" altLang="en-US" b="1" dirty="0" err="1" smtClean="0"/>
                <a:t>generation</a:t>
              </a:r>
              <a:endParaRPr lang="de-DE" altLang="en-US" b="1" dirty="0" smtClean="0"/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4112339" y="5628088"/>
              <a:ext cx="951200" cy="3715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lIns="90000" tIns="46800" rIns="90000" bIns="4680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de-DE" altLang="en-US" b="1" dirty="0" err="1" smtClean="0"/>
                <a:t>gender</a:t>
              </a:r>
              <a:endParaRPr lang="de-DE" altLang="en-US" b="1" dirty="0" smtClean="0"/>
            </a:p>
          </p:txBody>
        </p:sp>
        <p:sp>
          <p:nvSpPr>
            <p:cNvPr id="44" name="Text Box 14"/>
            <p:cNvSpPr txBox="1">
              <a:spLocks noChangeArrowheads="1"/>
            </p:cNvSpPr>
            <p:nvPr/>
          </p:nvSpPr>
          <p:spPr bwMode="auto">
            <a:xfrm>
              <a:off x="6076349" y="3276010"/>
              <a:ext cx="784487" cy="3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de-DE" altLang="en-US" b="1" dirty="0" smtClean="0"/>
                <a:t>belief</a:t>
              </a:r>
            </a:p>
          </p:txBody>
        </p:sp>
        <p:sp>
          <p:nvSpPr>
            <p:cNvPr id="45" name="Text Box 15"/>
            <p:cNvSpPr txBox="1">
              <a:spLocks noChangeArrowheads="1"/>
            </p:cNvSpPr>
            <p:nvPr/>
          </p:nvSpPr>
          <p:spPr bwMode="auto">
            <a:xfrm>
              <a:off x="2305086" y="4587563"/>
              <a:ext cx="1553928" cy="648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1pPr>
              <a:lvl2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2pPr>
              <a:lvl3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3pPr>
              <a:lvl4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4pPr>
              <a:lvl5pPr eaLnBrk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charset="0"/>
                  <a:ea typeface="SimSun" charset="-122"/>
                </a:defRPr>
              </a:lvl9pPr>
            </a:lstStyle>
            <a:p>
              <a:pPr algn="ctr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de-DE" altLang="en-US" b="1" dirty="0" smtClean="0">
                  <a:solidFill>
                    <a:schemeClr val="bg1"/>
                  </a:solidFill>
                </a:rPr>
                <a:t>professional</a:t>
              </a:r>
            </a:p>
            <a:p>
              <a:pPr algn="ctr">
                <a:lnSpc>
                  <a:spcPct val="100000"/>
                </a:lnSpc>
                <a:buClrTx/>
                <a:buFontTx/>
                <a:buNone/>
                <a:defRPr/>
              </a:pPr>
              <a:r>
                <a:rPr lang="de-DE" altLang="en-US" b="1" dirty="0" err="1" smtClean="0">
                  <a:solidFill>
                    <a:schemeClr val="bg1"/>
                  </a:solidFill>
                </a:rPr>
                <a:t>culture</a:t>
              </a:r>
              <a:endParaRPr lang="de-DE" altLang="en-US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uppieren 22"/>
          <p:cNvGrpSpPr/>
          <p:nvPr/>
        </p:nvGrpSpPr>
        <p:grpSpPr>
          <a:xfrm>
            <a:off x="6805670" y="49439"/>
            <a:ext cx="2230825" cy="1241935"/>
            <a:chOff x="6805670" y="49439"/>
            <a:chExt cx="2230825" cy="1241935"/>
          </a:xfrm>
        </p:grpSpPr>
        <p:sp>
          <p:nvSpPr>
            <p:cNvPr id="24" name="Textfeld 3"/>
            <p:cNvSpPr txBox="1"/>
            <p:nvPr/>
          </p:nvSpPr>
          <p:spPr>
            <a:xfrm>
              <a:off x="6805670" y="922042"/>
              <a:ext cx="2035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Accelerating</a:t>
              </a:r>
              <a:r>
                <a:rPr lang="de-DE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itchFamily="34" charset="0"/>
                </a:rPr>
                <a:t> Change</a:t>
              </a:r>
              <a:endPara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itchFamily="34" charset="0"/>
              </a:endParaRPr>
            </a:p>
          </p:txBody>
        </p:sp>
        <p:pic>
          <p:nvPicPr>
            <p:cNvPr id="25" name="Picture 17" descr="logo dark grey transparent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76256" y="49439"/>
              <a:ext cx="2160239" cy="901774"/>
            </a:xfrm>
            <a:prstGeom prst="rect">
              <a:avLst/>
            </a:prstGeom>
          </p:spPr>
        </p:pic>
      </p:grpSp>
      <p:sp>
        <p:nvSpPr>
          <p:cNvPr id="26" name="Footer Placeholder 6"/>
          <p:cNvSpPr txBox="1">
            <a:spLocks/>
          </p:cNvSpPr>
          <p:nvPr/>
        </p:nvSpPr>
        <p:spPr>
          <a:xfrm>
            <a:off x="2952235" y="6492874"/>
            <a:ext cx="3312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Eric Lynn ● www.cultureQs.com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07842" y="1575407"/>
            <a:ext cx="30862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do not encounter and engage with each other as representatives of a specific cultural group.</a:t>
            </a:r>
          </a:p>
          <a:p>
            <a:endParaRPr lang="en-GB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GB" sz="2400" b="1" dirty="0" smtClean="0">
                <a:solidFill>
                  <a:srgbClr val="0000FF"/>
                </a:solidFill>
              </a:rPr>
              <a:t>We engage as individual human beings with our personal intrinsic motivators.</a:t>
            </a:r>
            <a:endParaRPr lang="en-GB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3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723</Words>
  <Application>Microsoft Office PowerPoint</Application>
  <PresentationFormat>Bildschirmpräsentation (4:3)</PresentationFormat>
  <Paragraphs>196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Laury</dc:creator>
  <cp:lastModifiedBy>Eric Lynn</cp:lastModifiedBy>
  <cp:revision>138</cp:revision>
  <cp:lastPrinted>2015-08-28T12:12:07Z</cp:lastPrinted>
  <dcterms:created xsi:type="dcterms:W3CDTF">2014-01-10T15:02:24Z</dcterms:created>
  <dcterms:modified xsi:type="dcterms:W3CDTF">2015-08-29T09:34:46Z</dcterms:modified>
</cp:coreProperties>
</file>