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0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E8A60-8B20-4D59-B251-CF4AC689DD2A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A0F7C-E6CB-42BC-A483-7245DF34A99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A0F7C-E6CB-42BC-A483-7245DF34A995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0677-0BBD-4B35-A76C-21DB9B71A5F6}" type="datetimeFigureOut">
              <a:rPr lang="nl-NL" smtClean="0"/>
              <a:pPr/>
              <a:t>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B8F3-7E51-4637-AE98-0EFAD7BA6A1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83574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Dark organizational infrastructures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Some advice to the perverted designer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 Achterbergh</a:t>
            </a:r>
          </a:p>
          <a:p>
            <a:r>
              <a:rPr lang="en-GB" dirty="0" err="1" smtClean="0"/>
              <a:t>Radboud</a:t>
            </a:r>
            <a:r>
              <a:rPr lang="en-GB" dirty="0" smtClean="0"/>
              <a:t> </a:t>
            </a:r>
            <a:r>
              <a:rPr lang="en-GB" dirty="0" smtClean="0"/>
              <a:t>University Nijmegen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we look around us, it is not difficult to recognize both</a:t>
            </a:r>
          </a:p>
          <a:p>
            <a:pPr marL="0" indent="0">
              <a:buFont typeface="Wingdings" pitchFamily="2" charset="2"/>
              <a:buChar char="§"/>
              <a:tabLst>
                <a:tab pos="358775" algn="l"/>
              </a:tabLst>
            </a:pPr>
            <a:r>
              <a:rPr lang="en-US" sz="2400" dirty="0" smtClean="0"/>
              <a:t> 	the disquieting effects, and </a:t>
            </a:r>
          </a:p>
          <a:p>
            <a:pPr marL="0" indent="0">
              <a:buFont typeface="Wingdings" pitchFamily="2" charset="2"/>
              <a:buChar char="§"/>
              <a:tabLst>
                <a:tab pos="358775" algn="l"/>
              </a:tabLst>
            </a:pPr>
            <a:r>
              <a:rPr lang="en-US" sz="2400" dirty="0" smtClean="0"/>
              <a:t> 	the structural, HR and technology designs that allow for these 	effects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Somehow, t</a:t>
            </a:r>
            <a:r>
              <a:rPr lang="en-US" sz="2400" dirty="0" smtClean="0"/>
              <a:t>he </a:t>
            </a:r>
            <a:r>
              <a:rPr lang="en-US" sz="2400" dirty="0" smtClean="0"/>
              <a:t>perverted designer seems to be everywhere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9481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Goal:	to give some advice to the perverted designer</a:t>
            </a:r>
          </a:p>
          <a:p>
            <a:pPr>
              <a:buNone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400" dirty="0" smtClean="0"/>
              <a:t>Underline impact of infrastructures on human flourishing</a:t>
            </a:r>
          </a:p>
          <a:p>
            <a:pPr>
              <a:buFontTx/>
              <a:buChar char="-"/>
            </a:pPr>
            <a:r>
              <a:rPr lang="en-US" sz="2400" dirty="0" smtClean="0"/>
              <a:t>Provide insight in socio-cybernetic underpinnings of (dark) infrastructures</a:t>
            </a:r>
          </a:p>
          <a:p>
            <a:pPr>
              <a:buFontTx/>
              <a:buChar char="-"/>
            </a:pPr>
            <a:r>
              <a:rPr lang="en-US" sz="2400" dirty="0" smtClean="0"/>
              <a:t>Enable the identification of dark infrastructures in actual organizations</a:t>
            </a: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Step 1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r>
              <a:rPr lang="en-US" sz="2400" b="1" dirty="0" smtClean="0"/>
              <a:t>Inspiration</a:t>
            </a:r>
            <a:r>
              <a:rPr lang="en-US" sz="2400" dirty="0" smtClean="0"/>
              <a:t>: disciplines as described by Foucault, a fine example of a ‘dark’ design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Step 2. </a:t>
            </a:r>
            <a:r>
              <a:rPr lang="en-US" sz="2400" b="1" dirty="0" smtClean="0"/>
              <a:t>Generalization</a:t>
            </a:r>
            <a:r>
              <a:rPr lang="en-US" sz="2400" dirty="0" smtClean="0"/>
              <a:t>: mapping the disciplines to the functional lay-out of organizations taken as adaptive systems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 smtClean="0"/>
              <a:t>Inspiration: disciplines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 smtClean="0"/>
              <a:t>Disciplines: </a:t>
            </a:r>
            <a:r>
              <a:rPr lang="en-US" sz="2400" dirty="0" smtClean="0"/>
              <a:t> methods, new in the history of mankind, “which made possible the meticulous control of the operations of the body, which assured the constant subjection of its forces and imposed upon them a relation of docility-utility” (Foucault, 1977, p. 137).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Analysis of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Analysis of bodily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Analysis of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Syntheses of space, behavior, and processes</a:t>
            </a:r>
          </a:p>
          <a:p>
            <a:pPr marL="514350" indent="-514350"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5. 	Hierarchical </a:t>
            </a:r>
            <a:r>
              <a:rPr lang="en-US" dirty="0" smtClean="0"/>
              <a:t>(panoptic) surveillance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Normalizing sanctions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Examination</a:t>
            </a:r>
          </a:p>
          <a:p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691680" y="836712"/>
            <a:ext cx="0" cy="31683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611560" y="1268760"/>
            <a:ext cx="568863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39552" y="13407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Client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39552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Client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39552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Client</a:t>
            </a:r>
            <a:r>
              <a:rPr lang="nl-NL" dirty="0" smtClean="0"/>
              <a:t> 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39552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Client</a:t>
            </a:r>
            <a:r>
              <a:rPr lang="nl-NL" dirty="0" smtClean="0"/>
              <a:t> n-1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67544" y="220486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…………..</a:t>
            </a:r>
          </a:p>
          <a:p>
            <a:endParaRPr lang="nl-NL" dirty="0" smtClean="0"/>
          </a:p>
          <a:p>
            <a:r>
              <a:rPr lang="nl-NL" dirty="0" smtClean="0"/>
              <a:t>…………..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691680" y="9087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Caregiver</a:t>
            </a:r>
            <a:r>
              <a:rPr lang="nl-NL" dirty="0" smtClean="0"/>
              <a:t> 1 - e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788024" y="9087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Caregiver</a:t>
            </a:r>
            <a:r>
              <a:rPr lang="nl-NL" dirty="0" smtClean="0"/>
              <a:t> </a:t>
            </a:r>
            <a:r>
              <a:rPr lang="nl-NL" dirty="0" smtClean="0"/>
              <a:t>p - z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275856" y="9087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Caregiver</a:t>
            </a:r>
            <a:r>
              <a:rPr lang="nl-NL" dirty="0" smtClean="0"/>
              <a:t> f - o</a:t>
            </a:r>
          </a:p>
        </p:txBody>
      </p:sp>
      <p:sp>
        <p:nvSpPr>
          <p:cNvPr id="16" name="Rechteraccolade 15"/>
          <p:cNvSpPr/>
          <p:nvPr/>
        </p:nvSpPr>
        <p:spPr>
          <a:xfrm rot="16200000">
            <a:off x="2555776" y="188640"/>
            <a:ext cx="288032" cy="115212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eraccolade 17"/>
          <p:cNvSpPr/>
          <p:nvPr/>
        </p:nvSpPr>
        <p:spPr>
          <a:xfrm rot="16200000">
            <a:off x="3851920" y="188640"/>
            <a:ext cx="288032" cy="115212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eraccolade 18"/>
          <p:cNvSpPr/>
          <p:nvPr/>
        </p:nvSpPr>
        <p:spPr>
          <a:xfrm rot="16200000">
            <a:off x="5364088" y="188640"/>
            <a:ext cx="288032" cy="115212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2123728" y="1886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Washing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3275856" y="1886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Housekeeping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860032" y="1886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Simple</a:t>
            </a:r>
            <a:r>
              <a:rPr lang="nl-NL" dirty="0" smtClean="0"/>
              <a:t> </a:t>
            </a:r>
            <a:r>
              <a:rPr lang="nl-NL" dirty="0" err="1" smtClean="0"/>
              <a:t>medical</a:t>
            </a:r>
            <a:r>
              <a:rPr lang="nl-NL" dirty="0" smtClean="0"/>
              <a:t> care</a:t>
            </a:r>
            <a:endParaRPr lang="nl-NL" dirty="0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3275856" y="980728"/>
            <a:ext cx="0" cy="302433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4788024" y="980728"/>
            <a:ext cx="0" cy="302433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6300192" y="908720"/>
            <a:ext cx="0" cy="309634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1403648" y="155679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1403648" y="1988840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1547664" y="3429000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1547664" y="3789040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1907704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2123728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2699792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2915816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3491880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3707904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4283968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4499992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004048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5220072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796136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6012160" y="141277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66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Inspiration: disciplines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700" b="1" dirty="0" smtClean="0"/>
              <a:t>Disquieting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Minimal and contingent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Trivializing non-trivial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Reach into the mind of their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Make fear into a prime motivator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Reduce responsibility and involvement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Make constant subjection geared to  docility and utility into a scientifically supported project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700" dirty="0" smtClean="0"/>
              <a:t>Until now: disciplines are only one instance</a:t>
            </a:r>
          </a:p>
          <a:p>
            <a:pPr marL="514350" indent="-514350">
              <a:buNone/>
            </a:pPr>
            <a:endParaRPr lang="en-US" sz="2700" dirty="0" smtClean="0"/>
          </a:p>
          <a:p>
            <a:pPr marL="514350" indent="-514350">
              <a:buNone/>
            </a:pPr>
            <a:r>
              <a:rPr lang="en-US" sz="2700" dirty="0" smtClean="0"/>
              <a:t>Is generalization possible?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6336" y="3068960"/>
            <a:ext cx="1547664" cy="5760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Meaningful survival</a:t>
            </a:r>
            <a:endParaRPr lang="en-US" dirty="0"/>
          </a:p>
        </p:txBody>
      </p:sp>
      <p:grpSp>
        <p:nvGrpSpPr>
          <p:cNvPr id="56" name="Groep 55"/>
          <p:cNvGrpSpPr/>
          <p:nvPr/>
        </p:nvGrpSpPr>
        <p:grpSpPr>
          <a:xfrm>
            <a:off x="683568" y="1772816"/>
            <a:ext cx="7704856" cy="3488328"/>
            <a:chOff x="683568" y="260648"/>
            <a:chExt cx="7704856" cy="3488328"/>
          </a:xfrm>
        </p:grpSpPr>
        <p:sp>
          <p:nvSpPr>
            <p:cNvPr id="5" name="Tekstvak 4"/>
            <p:cNvSpPr txBox="1"/>
            <p:nvPr/>
          </p:nvSpPr>
          <p:spPr>
            <a:xfrm>
              <a:off x="5724128" y="83671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 smtClean="0"/>
                <a:t>Adaptation</a:t>
              </a:r>
              <a:r>
                <a:rPr lang="nl-NL" dirty="0" smtClean="0"/>
                <a:t> of goals</a:t>
              </a:r>
              <a:endParaRPr lang="nl-NL" dirty="0"/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5724128" y="2348880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 smtClean="0"/>
                <a:t>Realization</a:t>
              </a:r>
              <a:r>
                <a:rPr lang="nl-NL" dirty="0" smtClean="0"/>
                <a:t> of goals</a:t>
              </a:r>
              <a:endParaRPr lang="nl-NL" dirty="0"/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3275856" y="332656"/>
              <a:ext cx="2304256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 smtClean="0"/>
                <a:t>Strategic</a:t>
              </a:r>
              <a:r>
                <a:rPr lang="nl-NL" dirty="0" smtClean="0"/>
                <a:t> </a:t>
              </a:r>
              <a:r>
                <a:rPr lang="nl-NL" dirty="0" err="1" smtClean="0"/>
                <a:t>regulation</a:t>
              </a:r>
              <a:endParaRPr lang="nl-NL" dirty="0" smtClean="0"/>
            </a:p>
            <a:p>
              <a:endParaRPr lang="nl-NL" dirty="0" smtClean="0"/>
            </a:p>
            <a:p>
              <a:endParaRPr lang="nl-NL" dirty="0" smtClean="0"/>
            </a:p>
            <a:p>
              <a:r>
                <a:rPr lang="nl-NL" dirty="0" smtClean="0"/>
                <a:t>Design </a:t>
              </a:r>
              <a:r>
                <a:rPr lang="nl-NL" dirty="0" err="1" smtClean="0"/>
                <a:t>regulation</a:t>
              </a:r>
              <a:endParaRPr lang="nl-NL" dirty="0" smtClean="0"/>
            </a:p>
            <a:p>
              <a:endParaRPr lang="nl-NL" dirty="0" smtClean="0"/>
            </a:p>
            <a:p>
              <a:endParaRPr lang="nl-NL" dirty="0" smtClean="0"/>
            </a:p>
            <a:p>
              <a:r>
                <a:rPr lang="nl-NL" dirty="0" err="1" smtClean="0"/>
                <a:t>Operational</a:t>
              </a:r>
              <a:r>
                <a:rPr lang="nl-NL" dirty="0" smtClean="0"/>
                <a:t> </a:t>
              </a:r>
              <a:r>
                <a:rPr lang="nl-NL" dirty="0" err="1" smtClean="0"/>
                <a:t>regulation</a:t>
              </a:r>
              <a:endParaRPr lang="nl-NL" dirty="0" smtClean="0"/>
            </a:p>
            <a:p>
              <a:endParaRPr lang="nl-NL" dirty="0" smtClean="0"/>
            </a:p>
            <a:p>
              <a:endParaRPr lang="nl-NL" dirty="0" smtClean="0"/>
            </a:p>
            <a:p>
              <a:endParaRPr lang="nl-NL" dirty="0" smtClean="0"/>
            </a:p>
            <a:p>
              <a:r>
                <a:rPr lang="nl-NL" dirty="0" err="1" smtClean="0"/>
                <a:t>Performing</a:t>
              </a:r>
              <a:r>
                <a:rPr lang="nl-NL" dirty="0" smtClean="0"/>
                <a:t> </a:t>
              </a:r>
              <a:r>
                <a:rPr lang="nl-NL" dirty="0" err="1" smtClean="0"/>
                <a:t>primary</a:t>
              </a:r>
              <a:r>
                <a:rPr lang="nl-NL" dirty="0" smtClean="0"/>
                <a:t> </a:t>
              </a:r>
              <a:r>
                <a:rPr lang="nl-NL" dirty="0" err="1" smtClean="0"/>
                <a:t>activities</a:t>
              </a:r>
              <a:endParaRPr lang="nl-NL" dirty="0" smtClean="0"/>
            </a:p>
          </p:txBody>
        </p:sp>
        <p:grpSp>
          <p:nvGrpSpPr>
            <p:cNvPr id="18" name="Groep 17"/>
            <p:cNvGrpSpPr/>
            <p:nvPr/>
          </p:nvGrpSpPr>
          <p:grpSpPr>
            <a:xfrm>
              <a:off x="7740352" y="1052736"/>
              <a:ext cx="648072" cy="360040"/>
              <a:chOff x="7596336" y="836712"/>
              <a:chExt cx="648072" cy="360040"/>
            </a:xfrm>
          </p:grpSpPr>
          <p:cxnSp>
            <p:nvCxnSpPr>
              <p:cNvPr id="10" name="Rechte verbindingslijn 9"/>
              <p:cNvCxnSpPr/>
              <p:nvPr/>
            </p:nvCxnSpPr>
            <p:spPr>
              <a:xfrm>
                <a:off x="7596336" y="836712"/>
                <a:ext cx="6480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met pijl 16"/>
              <p:cNvCxnSpPr/>
              <p:nvPr/>
            </p:nvCxnSpPr>
            <p:spPr>
              <a:xfrm>
                <a:off x="8244408" y="836712"/>
                <a:ext cx="0" cy="36004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ep 18"/>
            <p:cNvGrpSpPr/>
            <p:nvPr/>
          </p:nvGrpSpPr>
          <p:grpSpPr>
            <a:xfrm flipV="1">
              <a:off x="7740352" y="2204864"/>
              <a:ext cx="648072" cy="360040"/>
              <a:chOff x="7596336" y="836712"/>
              <a:chExt cx="648072" cy="360040"/>
            </a:xfrm>
          </p:grpSpPr>
          <p:cxnSp>
            <p:nvCxnSpPr>
              <p:cNvPr id="20" name="Rechte verbindingslijn 19"/>
              <p:cNvCxnSpPr/>
              <p:nvPr/>
            </p:nvCxnSpPr>
            <p:spPr>
              <a:xfrm>
                <a:off x="7596336" y="836712"/>
                <a:ext cx="6480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met pijl 20"/>
              <p:cNvCxnSpPr/>
              <p:nvPr/>
            </p:nvCxnSpPr>
            <p:spPr>
              <a:xfrm>
                <a:off x="8244408" y="836712"/>
                <a:ext cx="0" cy="36004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1"/>
            <p:cNvGrpSpPr/>
            <p:nvPr/>
          </p:nvGrpSpPr>
          <p:grpSpPr>
            <a:xfrm flipV="1">
              <a:off x="5364088" y="2780928"/>
              <a:ext cx="648072" cy="360040"/>
              <a:chOff x="7596336" y="836712"/>
              <a:chExt cx="648072" cy="360040"/>
            </a:xfrm>
          </p:grpSpPr>
          <p:cxnSp>
            <p:nvCxnSpPr>
              <p:cNvPr id="23" name="Rechte verbindingslijn 22"/>
              <p:cNvCxnSpPr/>
              <p:nvPr/>
            </p:nvCxnSpPr>
            <p:spPr>
              <a:xfrm>
                <a:off x="7596336" y="836712"/>
                <a:ext cx="6480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met pijl 23"/>
              <p:cNvCxnSpPr/>
              <p:nvPr/>
            </p:nvCxnSpPr>
            <p:spPr>
              <a:xfrm>
                <a:off x="8244408" y="836712"/>
                <a:ext cx="0" cy="36004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/>
          </p:nvGrpSpPr>
          <p:grpSpPr>
            <a:xfrm>
              <a:off x="5364088" y="548680"/>
              <a:ext cx="648072" cy="360040"/>
              <a:chOff x="7596336" y="836712"/>
              <a:chExt cx="648072" cy="360040"/>
            </a:xfrm>
          </p:grpSpPr>
          <p:cxnSp>
            <p:nvCxnSpPr>
              <p:cNvPr id="26" name="Rechte verbindingslijn 25"/>
              <p:cNvCxnSpPr/>
              <p:nvPr/>
            </p:nvCxnSpPr>
            <p:spPr>
              <a:xfrm>
                <a:off x="7596336" y="836712"/>
                <a:ext cx="6480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met pijl 26"/>
              <p:cNvCxnSpPr/>
              <p:nvPr/>
            </p:nvCxnSpPr>
            <p:spPr>
              <a:xfrm>
                <a:off x="8244408" y="836712"/>
                <a:ext cx="0" cy="36004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Rechte verbindingslijn met pijl 28"/>
            <p:cNvCxnSpPr/>
            <p:nvPr/>
          </p:nvCxnSpPr>
          <p:spPr>
            <a:xfrm>
              <a:off x="3995936" y="2420888"/>
              <a:ext cx="0" cy="36004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met pijl 29"/>
            <p:cNvCxnSpPr/>
            <p:nvPr/>
          </p:nvCxnSpPr>
          <p:spPr>
            <a:xfrm flipV="1">
              <a:off x="4355976" y="2420888"/>
              <a:ext cx="0" cy="36004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/>
            <p:nvPr/>
          </p:nvCxnSpPr>
          <p:spPr>
            <a:xfrm>
              <a:off x="6012160" y="1196752"/>
              <a:ext cx="0" cy="1152128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/>
            <p:nvPr/>
          </p:nvCxnSpPr>
          <p:spPr>
            <a:xfrm>
              <a:off x="3995936" y="764704"/>
              <a:ext cx="0" cy="36004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met pijl 33"/>
            <p:cNvCxnSpPr/>
            <p:nvPr/>
          </p:nvCxnSpPr>
          <p:spPr>
            <a:xfrm flipV="1">
              <a:off x="4355976" y="764704"/>
              <a:ext cx="0" cy="36004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ep 42"/>
            <p:cNvGrpSpPr/>
            <p:nvPr/>
          </p:nvGrpSpPr>
          <p:grpSpPr>
            <a:xfrm>
              <a:off x="1475656" y="260648"/>
              <a:ext cx="4248472" cy="1152128"/>
              <a:chOff x="1475656" y="260648"/>
              <a:chExt cx="4248472" cy="1152128"/>
            </a:xfrm>
          </p:grpSpPr>
          <p:cxnSp>
            <p:nvCxnSpPr>
              <p:cNvPr id="36" name="Rechte verbindingslijn 35"/>
              <p:cNvCxnSpPr/>
              <p:nvPr/>
            </p:nvCxnSpPr>
            <p:spPr>
              <a:xfrm>
                <a:off x="5364088" y="1412776"/>
                <a:ext cx="36004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 flipV="1">
                <a:off x="5724128" y="260648"/>
                <a:ext cx="0" cy="115212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 flipH="1">
                <a:off x="1475656" y="260648"/>
                <a:ext cx="4248472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met pijl 41"/>
              <p:cNvCxnSpPr/>
              <p:nvPr/>
            </p:nvCxnSpPr>
            <p:spPr>
              <a:xfrm>
                <a:off x="1475656" y="260648"/>
                <a:ext cx="0" cy="864096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kstvak 43"/>
            <p:cNvSpPr txBox="1"/>
            <p:nvPr/>
          </p:nvSpPr>
          <p:spPr>
            <a:xfrm>
              <a:off x="683568" y="1124744"/>
              <a:ext cx="216024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 smtClean="0"/>
                <a:t>Infrastructure</a:t>
              </a:r>
              <a:endParaRPr lang="nl-NL" dirty="0" smtClean="0"/>
            </a:p>
            <a:p>
              <a:endParaRPr lang="nl-NL" dirty="0" smtClean="0"/>
            </a:p>
            <a:p>
              <a:pPr>
                <a:buFontTx/>
                <a:buChar char="-"/>
              </a:pPr>
              <a:r>
                <a:rPr lang="nl-NL" dirty="0" err="1" smtClean="0"/>
                <a:t>Structure</a:t>
              </a:r>
              <a:endParaRPr lang="nl-NL" dirty="0" smtClean="0"/>
            </a:p>
            <a:p>
              <a:pPr>
                <a:buFontTx/>
                <a:buChar char="-"/>
              </a:pPr>
              <a:r>
                <a:rPr lang="nl-NL" dirty="0" smtClean="0"/>
                <a:t>HR</a:t>
              </a:r>
            </a:p>
            <a:p>
              <a:pPr>
                <a:buFontTx/>
                <a:buChar char="-"/>
              </a:pPr>
              <a:r>
                <a:rPr lang="nl-NL" dirty="0" err="1" smtClean="0"/>
                <a:t>Technology</a:t>
              </a:r>
              <a:endParaRPr lang="nl-NL" dirty="0"/>
            </a:p>
          </p:txBody>
        </p:sp>
        <p:sp>
          <p:nvSpPr>
            <p:cNvPr id="45" name="Linkeraccolade 44"/>
            <p:cNvSpPr/>
            <p:nvPr/>
          </p:nvSpPr>
          <p:spPr>
            <a:xfrm>
              <a:off x="2771800" y="764704"/>
              <a:ext cx="360040" cy="2448272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7" name="Rechte verbindingslijn 46"/>
            <p:cNvCxnSpPr/>
            <p:nvPr/>
          </p:nvCxnSpPr>
          <p:spPr>
            <a:xfrm>
              <a:off x="2195736" y="1556792"/>
              <a:ext cx="0" cy="93610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met pijl 48"/>
            <p:cNvCxnSpPr/>
            <p:nvPr/>
          </p:nvCxnSpPr>
          <p:spPr>
            <a:xfrm>
              <a:off x="2195736" y="1988840"/>
              <a:ext cx="360040" cy="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kstvak 54"/>
          <p:cNvSpPr txBox="1"/>
          <p:nvPr/>
        </p:nvSpPr>
        <p:spPr>
          <a:xfrm>
            <a:off x="251520" y="404664"/>
            <a:ext cx="7604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Generalization</a:t>
            </a:r>
            <a:r>
              <a:rPr lang="nl-NL" dirty="0" smtClean="0"/>
              <a:t>: </a:t>
            </a:r>
            <a:r>
              <a:rPr lang="nl-NL" dirty="0" err="1" smtClean="0"/>
              <a:t>mapping</a:t>
            </a:r>
            <a:r>
              <a:rPr lang="nl-NL" dirty="0" smtClean="0"/>
              <a:t> the disciplines to a </a:t>
            </a:r>
            <a:r>
              <a:rPr lang="nl-NL" dirty="0" err="1" smtClean="0"/>
              <a:t>functional</a:t>
            </a:r>
            <a:r>
              <a:rPr lang="nl-NL" dirty="0" smtClean="0"/>
              <a:t> model of </a:t>
            </a:r>
            <a:r>
              <a:rPr lang="nl-NL" dirty="0" err="1" smtClean="0"/>
              <a:t>organizations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11760" y="5085184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Strategic</a:t>
            </a:r>
            <a:r>
              <a:rPr lang="nl-NL" dirty="0" smtClean="0"/>
              <a:t> </a:t>
            </a:r>
            <a:r>
              <a:rPr lang="nl-NL" dirty="0" err="1" smtClean="0"/>
              <a:t>regulation</a:t>
            </a:r>
            <a:endParaRPr lang="nl-NL" dirty="0" smtClean="0"/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dirty="0" smtClean="0"/>
              <a:t> </a:t>
            </a:r>
            <a:r>
              <a:rPr lang="nl-NL" dirty="0" smtClean="0"/>
              <a:t>	</a:t>
            </a:r>
            <a:r>
              <a:rPr lang="nl-NL" sz="1600" dirty="0" smtClean="0"/>
              <a:t>Contingent goals</a:t>
            </a:r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sz="1600" dirty="0" smtClean="0"/>
              <a:t> 	</a:t>
            </a:r>
            <a:r>
              <a:rPr lang="nl-NL" sz="1600" dirty="0" err="1" smtClean="0"/>
              <a:t>Docility</a:t>
            </a:r>
            <a:r>
              <a:rPr lang="nl-NL" sz="1600" dirty="0" smtClean="0"/>
              <a:t> and utility of ‘</a:t>
            </a:r>
            <a:r>
              <a:rPr lang="nl-NL" sz="1600" dirty="0" err="1" smtClean="0"/>
              <a:t>bodies</a:t>
            </a:r>
            <a:r>
              <a:rPr lang="nl-NL" sz="1600" dirty="0" smtClean="0"/>
              <a:t>’</a:t>
            </a:r>
          </a:p>
          <a:p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2411760" y="3717032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Design </a:t>
            </a:r>
            <a:r>
              <a:rPr lang="nl-NL" dirty="0" err="1" smtClean="0"/>
              <a:t>regulation</a:t>
            </a:r>
            <a:endParaRPr lang="nl-NL" dirty="0" smtClean="0"/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sz="1600" dirty="0" smtClean="0"/>
              <a:t> </a:t>
            </a:r>
            <a:r>
              <a:rPr lang="nl-NL" sz="1600" dirty="0" smtClean="0"/>
              <a:t>	</a:t>
            </a:r>
            <a:r>
              <a:rPr lang="nl-NL" sz="1600" dirty="0" err="1" smtClean="0"/>
              <a:t>Analysis</a:t>
            </a:r>
            <a:r>
              <a:rPr lang="nl-NL" sz="1600" dirty="0" smtClean="0"/>
              <a:t> &amp; </a:t>
            </a:r>
            <a:r>
              <a:rPr lang="nl-NL" sz="1600" dirty="0" err="1" smtClean="0"/>
              <a:t>synthesis</a:t>
            </a:r>
            <a:r>
              <a:rPr lang="nl-NL" sz="1600" dirty="0" smtClean="0"/>
              <a:t> of </a:t>
            </a:r>
            <a:r>
              <a:rPr lang="nl-NL" sz="1600" dirty="0" err="1" smtClean="0"/>
              <a:t>space</a:t>
            </a:r>
            <a:r>
              <a:rPr lang="nl-NL" sz="1600" dirty="0" smtClean="0"/>
              <a:t>, </a:t>
            </a:r>
            <a:r>
              <a:rPr lang="nl-NL" sz="1600" dirty="0" err="1" smtClean="0"/>
              <a:t>bodily</a:t>
            </a:r>
            <a:r>
              <a:rPr lang="nl-NL" sz="1600" dirty="0" smtClean="0"/>
              <a:t> </a:t>
            </a:r>
            <a:r>
              <a:rPr lang="nl-NL" sz="1600" dirty="0" err="1" smtClean="0"/>
              <a:t>operations</a:t>
            </a:r>
            <a:r>
              <a:rPr lang="nl-NL" sz="1600" dirty="0" smtClean="0"/>
              <a:t>,</a:t>
            </a:r>
            <a:r>
              <a:rPr lang="nl-NL" sz="1600" dirty="0" err="1" smtClean="0"/>
              <a:t>processes</a:t>
            </a:r>
            <a:r>
              <a:rPr lang="nl-NL" sz="1600" dirty="0" smtClean="0"/>
              <a:t> 	</a:t>
            </a:r>
            <a:r>
              <a:rPr lang="nl-NL" sz="1600" dirty="0" err="1" smtClean="0"/>
              <a:t>resulting</a:t>
            </a:r>
            <a:r>
              <a:rPr lang="nl-NL" sz="1600" dirty="0" smtClean="0"/>
              <a:t> in </a:t>
            </a:r>
            <a:r>
              <a:rPr lang="nl-NL" sz="1600" dirty="0" err="1" smtClean="0"/>
              <a:t>infrastucture</a:t>
            </a:r>
            <a:r>
              <a:rPr lang="nl-NL" sz="1600" dirty="0" smtClean="0"/>
              <a:t> </a:t>
            </a:r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sz="1600" dirty="0" smtClean="0"/>
              <a:t> 	</a:t>
            </a:r>
            <a:r>
              <a:rPr lang="nl-NL" sz="1600" dirty="0" err="1" smtClean="0"/>
              <a:t>Examination</a:t>
            </a:r>
            <a:endParaRPr lang="nl-NL" sz="1600" dirty="0" smtClean="0"/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411760" y="2564904"/>
            <a:ext cx="26642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Operational</a:t>
            </a:r>
            <a:r>
              <a:rPr lang="nl-NL" dirty="0" smtClean="0"/>
              <a:t> </a:t>
            </a:r>
            <a:r>
              <a:rPr lang="nl-NL" dirty="0" err="1" smtClean="0"/>
              <a:t>regulation</a:t>
            </a:r>
            <a:endParaRPr lang="nl-NL" dirty="0" smtClean="0"/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sz="1600" dirty="0" smtClean="0"/>
              <a:t> </a:t>
            </a:r>
            <a:r>
              <a:rPr lang="nl-NL" sz="1600" dirty="0" smtClean="0"/>
              <a:t>	</a:t>
            </a:r>
            <a:r>
              <a:rPr lang="nl-NL" sz="1600" dirty="0" err="1" smtClean="0"/>
              <a:t>Hierarchical</a:t>
            </a:r>
            <a:r>
              <a:rPr lang="nl-NL" sz="1600" dirty="0" smtClean="0"/>
              <a:t> surveillance</a:t>
            </a:r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sz="1600" dirty="0" smtClean="0"/>
              <a:t> 	</a:t>
            </a:r>
            <a:r>
              <a:rPr lang="nl-NL" sz="1600" dirty="0" err="1" smtClean="0"/>
              <a:t>Applying</a:t>
            </a:r>
            <a:r>
              <a:rPr lang="nl-NL" sz="1600" dirty="0" smtClean="0"/>
              <a:t> </a:t>
            </a:r>
            <a:r>
              <a:rPr lang="nl-NL" sz="1600" dirty="0" err="1" smtClean="0"/>
              <a:t>normalizing</a:t>
            </a:r>
            <a:r>
              <a:rPr lang="nl-NL" sz="1600" dirty="0" smtClean="0"/>
              <a:t> 	</a:t>
            </a:r>
            <a:r>
              <a:rPr lang="nl-NL" sz="1600" dirty="0" err="1" smtClean="0"/>
              <a:t>sanctions</a:t>
            </a:r>
            <a:endParaRPr lang="nl-NL" sz="160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411760" y="1196752"/>
            <a:ext cx="3240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/>
              <a:t>Performing</a:t>
            </a:r>
            <a:r>
              <a:rPr lang="nl-NL" dirty="0" smtClean="0"/>
              <a:t> </a:t>
            </a:r>
            <a:r>
              <a:rPr lang="nl-NL" dirty="0" err="1" smtClean="0"/>
              <a:t>primary</a:t>
            </a:r>
            <a:r>
              <a:rPr lang="nl-NL" dirty="0" smtClean="0"/>
              <a:t> </a:t>
            </a:r>
            <a:r>
              <a:rPr lang="nl-NL" dirty="0" err="1" smtClean="0"/>
              <a:t>activities</a:t>
            </a:r>
            <a:endParaRPr lang="nl-NL" dirty="0" smtClean="0"/>
          </a:p>
          <a:p>
            <a:pPr>
              <a:buFont typeface="Wingdings" pitchFamily="2" charset="2"/>
              <a:buChar char="§"/>
              <a:tabLst>
                <a:tab pos="358775" algn="l"/>
              </a:tabLst>
            </a:pPr>
            <a:r>
              <a:rPr lang="nl-NL" sz="1600" dirty="0" smtClean="0"/>
              <a:t> </a:t>
            </a:r>
            <a:r>
              <a:rPr lang="nl-NL" sz="1600" dirty="0" smtClean="0"/>
              <a:t>	</a:t>
            </a:r>
            <a:r>
              <a:rPr lang="nl-NL" sz="1600" dirty="0" err="1" smtClean="0"/>
              <a:t>Docile</a:t>
            </a:r>
            <a:r>
              <a:rPr lang="nl-NL" sz="1600" dirty="0" smtClean="0"/>
              <a:t> and </a:t>
            </a:r>
            <a:r>
              <a:rPr lang="nl-NL" sz="1600" dirty="0" err="1" smtClean="0"/>
              <a:t>productive</a:t>
            </a:r>
            <a:r>
              <a:rPr lang="nl-NL" sz="1600" dirty="0" smtClean="0"/>
              <a:t> </a:t>
            </a:r>
            <a:r>
              <a:rPr lang="nl-NL" sz="1600" dirty="0" err="1" smtClean="0"/>
              <a:t>behavior</a:t>
            </a:r>
            <a:r>
              <a:rPr lang="nl-NL" sz="1600" dirty="0" smtClean="0"/>
              <a:t> 	of </a:t>
            </a:r>
            <a:r>
              <a:rPr lang="nl-NL" sz="1600" dirty="0" err="1" smtClean="0"/>
              <a:t>bodies</a:t>
            </a:r>
            <a:r>
              <a:rPr lang="nl-NL" sz="1600" dirty="0" smtClean="0"/>
              <a:t> </a:t>
            </a:r>
            <a:r>
              <a:rPr lang="nl-NL" sz="1600" dirty="0" err="1" smtClean="0"/>
              <a:t>geared</a:t>
            </a:r>
            <a:r>
              <a:rPr lang="nl-NL" sz="1600" dirty="0" smtClean="0"/>
              <a:t> to contingent 	goals</a:t>
            </a:r>
          </a:p>
          <a:p>
            <a:endParaRPr lang="nl-NL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323528" y="476672"/>
            <a:ext cx="7604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Generalization</a:t>
            </a:r>
            <a:r>
              <a:rPr lang="nl-NL" dirty="0" smtClean="0"/>
              <a:t>: </a:t>
            </a:r>
            <a:r>
              <a:rPr lang="nl-NL" dirty="0" err="1" smtClean="0"/>
              <a:t>mapping</a:t>
            </a:r>
            <a:r>
              <a:rPr lang="nl-NL" dirty="0" smtClean="0"/>
              <a:t> the disciplines to a </a:t>
            </a:r>
            <a:r>
              <a:rPr lang="nl-NL" dirty="0" err="1" smtClean="0"/>
              <a:t>functional</a:t>
            </a:r>
            <a:r>
              <a:rPr lang="nl-NL" dirty="0" smtClean="0"/>
              <a:t> model of </a:t>
            </a:r>
            <a:r>
              <a:rPr lang="nl-NL" dirty="0" err="1" smtClean="0"/>
              <a:t>organizations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539552" y="548680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8775" algn="l"/>
              </a:tabLst>
            </a:pPr>
            <a:r>
              <a:rPr lang="en-US" dirty="0" smtClean="0"/>
              <a:t>Generalization: mapping the disciplines on a functional model of organizations</a:t>
            </a:r>
          </a:p>
          <a:p>
            <a:pPr marL="342900" indent="-342900">
              <a:buAutoNum type="arabicPeriod" startAt="7"/>
              <a:tabLst>
                <a:tab pos="358775" algn="l"/>
              </a:tabLst>
            </a:pPr>
            <a:endParaRPr lang="en-US" dirty="0"/>
          </a:p>
          <a:p>
            <a:pPr marL="342900" indent="-342900">
              <a:buAutoNum type="arabicPeriod" startAt="7"/>
              <a:tabLst>
                <a:tab pos="358775" algn="l"/>
              </a:tabLst>
            </a:pPr>
            <a:endParaRPr lang="en-US" dirty="0" smtClean="0"/>
          </a:p>
          <a:p>
            <a:pPr marL="342900" indent="-342900">
              <a:buAutoNum type="arabicPeriod" startAt="7"/>
              <a:tabLst>
                <a:tab pos="358775" algn="l"/>
              </a:tabLst>
            </a:pPr>
            <a:r>
              <a:rPr lang="en-US" dirty="0" smtClean="0"/>
              <a:t>Perhaps most disquieting: the disciplines fit nicely into the functional model 	describing organizations as adaptive systems…</a:t>
            </a:r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</a:t>
            </a:r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…in principle all organizations as adaptive systems CAN be designed to realize the six disquieting effects</a:t>
            </a:r>
          </a:p>
          <a:p>
            <a:pPr marL="342900" indent="-342900">
              <a:tabLst>
                <a:tab pos="358775" algn="l"/>
              </a:tabLst>
            </a:pPr>
            <a:endParaRPr lang="en-US" dirty="0" smtClean="0"/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This is a huge opportunity for the perverted designer</a:t>
            </a:r>
          </a:p>
          <a:p>
            <a:pPr marL="342900" indent="-342900">
              <a:tabLst>
                <a:tab pos="358775" algn="l"/>
              </a:tabLst>
            </a:pPr>
            <a:endParaRPr lang="en-US" dirty="0" smtClean="0"/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To cash in on this opportunity: the perverted designer should build</a:t>
            </a:r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- organizational structures</a:t>
            </a:r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- HR-systems</a:t>
            </a:r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- technologies </a:t>
            </a:r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that  optimize the realization of the six disquieting effects</a:t>
            </a:r>
          </a:p>
          <a:p>
            <a:pPr marL="342900" indent="-342900">
              <a:tabLst>
                <a:tab pos="358775" algn="l"/>
              </a:tabLst>
            </a:pPr>
            <a:endParaRPr lang="en-US" dirty="0" smtClean="0"/>
          </a:p>
          <a:p>
            <a:pPr marL="342900" indent="-342900">
              <a:tabLst>
                <a:tab pos="358775" algn="l"/>
              </a:tabLst>
            </a:pPr>
            <a:r>
              <a:rPr lang="en-US" dirty="0" smtClean="0"/>
              <a:t>	How? Some tips for the perverted designer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332656"/>
            <a:ext cx="4824536" cy="579350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Structure</a:t>
            </a:r>
          </a:p>
          <a:p>
            <a:pPr marL="179388" indent="-179388">
              <a:buFontTx/>
              <a:buChar char="-"/>
            </a:pPr>
            <a:r>
              <a:rPr lang="en-US" sz="2000" dirty="0" smtClean="0"/>
              <a:t>Build departments obscuring as much as possible the organization’s contribution to society (economies of scale, not economies of flow)</a:t>
            </a:r>
          </a:p>
          <a:p>
            <a:pPr marL="179388" indent="-179388">
              <a:buFontTx/>
              <a:buChar char="-"/>
            </a:pPr>
            <a:r>
              <a:rPr lang="en-US" sz="2000" dirty="0" smtClean="0"/>
              <a:t>Split up production tasks into small</a:t>
            </a:r>
          </a:p>
          <a:p>
            <a:pPr marL="179388" indent="-179388">
              <a:buNone/>
            </a:pPr>
            <a:r>
              <a:rPr lang="en-US" sz="2000" dirty="0" smtClean="0"/>
              <a:t>	standardized tasks</a:t>
            </a:r>
          </a:p>
          <a:p>
            <a:pPr marL="179388" indent="-179388">
              <a:buFontTx/>
              <a:buChar char="-"/>
            </a:pPr>
            <a:r>
              <a:rPr lang="en-US" sz="2000" dirty="0" smtClean="0"/>
              <a:t>Separate regulatory and production</a:t>
            </a:r>
          </a:p>
          <a:p>
            <a:pPr marL="179388" indent="-179388">
              <a:buNone/>
            </a:pPr>
            <a:r>
              <a:rPr lang="en-US" sz="2000" dirty="0" smtClean="0"/>
              <a:t>	tasks and split up regulatory tasks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HR + </a:t>
            </a:r>
            <a:r>
              <a:rPr lang="nl-NL" sz="2000" dirty="0" err="1" smtClean="0"/>
              <a:t>technology</a:t>
            </a:r>
            <a:endParaRPr lang="nl-NL" sz="2000" dirty="0" smtClean="0"/>
          </a:p>
          <a:p>
            <a:pPr marL="179388" indent="-179388">
              <a:buFontTx/>
              <a:buChar char="-"/>
            </a:pPr>
            <a:r>
              <a:rPr lang="nl-NL" sz="2000" dirty="0" err="1" smtClean="0"/>
              <a:t>Detailed</a:t>
            </a:r>
            <a:r>
              <a:rPr lang="nl-NL" sz="2000" dirty="0" smtClean="0"/>
              <a:t> </a:t>
            </a:r>
            <a:r>
              <a:rPr lang="nl-NL" sz="2000" dirty="0" err="1" smtClean="0"/>
              <a:t>description</a:t>
            </a:r>
            <a:r>
              <a:rPr lang="nl-NL" sz="2000" dirty="0" smtClean="0"/>
              <a:t> of </a:t>
            </a:r>
            <a:r>
              <a:rPr lang="nl-NL" sz="2000" dirty="0" err="1" smtClean="0"/>
              <a:t>tasks</a:t>
            </a:r>
            <a:r>
              <a:rPr lang="nl-NL" sz="2000" dirty="0" smtClean="0"/>
              <a:t> and </a:t>
            </a:r>
            <a:r>
              <a:rPr lang="nl-NL" sz="2000" dirty="0" err="1" smtClean="0"/>
              <a:t>competencies</a:t>
            </a:r>
            <a:endParaRPr lang="nl-NL" sz="2000" dirty="0" smtClean="0"/>
          </a:p>
          <a:p>
            <a:pPr marL="179388" indent="-179388">
              <a:buFontTx/>
              <a:buChar char="-"/>
            </a:pPr>
            <a:r>
              <a:rPr lang="nl-NL" sz="2000" dirty="0" err="1" smtClean="0"/>
              <a:t>Related</a:t>
            </a:r>
            <a:r>
              <a:rPr lang="nl-NL" sz="2000" dirty="0" smtClean="0"/>
              <a:t> </a:t>
            </a:r>
            <a:r>
              <a:rPr lang="nl-NL" sz="2000" dirty="0" err="1" smtClean="0"/>
              <a:t>measurement</a:t>
            </a:r>
            <a:r>
              <a:rPr lang="nl-NL" sz="2000" dirty="0" smtClean="0"/>
              <a:t> system</a:t>
            </a:r>
            <a:endParaRPr lang="nl-NL" sz="2000" dirty="0" smtClean="0"/>
          </a:p>
          <a:p>
            <a:pPr marL="179388" indent="-179388">
              <a:buFontTx/>
              <a:buChar char="-"/>
            </a:pPr>
            <a:r>
              <a:rPr lang="nl-NL" sz="2000" dirty="0" err="1" smtClean="0"/>
              <a:t>Normalizing</a:t>
            </a:r>
            <a:r>
              <a:rPr lang="nl-NL" sz="2000" dirty="0" smtClean="0"/>
              <a:t> </a:t>
            </a:r>
            <a:r>
              <a:rPr lang="nl-NL" sz="2000" dirty="0" err="1" smtClean="0"/>
              <a:t>rewards</a:t>
            </a:r>
            <a:r>
              <a:rPr lang="nl-NL" sz="2000" dirty="0" smtClean="0"/>
              <a:t> and </a:t>
            </a:r>
            <a:r>
              <a:rPr lang="nl-NL" sz="2000" dirty="0" err="1" smtClean="0"/>
              <a:t>sanctions</a:t>
            </a:r>
            <a:endParaRPr lang="nl-NL" sz="2000" dirty="0" smtClean="0"/>
          </a:p>
          <a:p>
            <a:pPr marL="179388" indent="-179388">
              <a:buFontTx/>
              <a:buChar char="-"/>
            </a:pPr>
            <a:r>
              <a:rPr lang="nl-NL" sz="2000" dirty="0" err="1" smtClean="0"/>
              <a:t>Panoptic</a:t>
            </a:r>
            <a:r>
              <a:rPr lang="nl-NL" sz="2000" dirty="0" smtClean="0"/>
              <a:t> surveillance</a:t>
            </a:r>
            <a:endParaRPr lang="nl-NL" sz="2000" dirty="0" smtClean="0"/>
          </a:p>
        </p:txBody>
      </p:sp>
      <p:sp>
        <p:nvSpPr>
          <p:cNvPr id="23" name="Tekstvak 22"/>
          <p:cNvSpPr txBox="1"/>
          <p:nvPr/>
        </p:nvSpPr>
        <p:spPr>
          <a:xfrm>
            <a:off x="5255568" y="692696"/>
            <a:ext cx="388843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endParaRPr lang="nl-NL" sz="2000" dirty="0" smtClean="0"/>
          </a:p>
          <a:p>
            <a:pPr>
              <a:tabLst>
                <a:tab pos="179388" algn="l"/>
              </a:tabLst>
            </a:pPr>
            <a:r>
              <a:rPr lang="nl-NL" sz="2000" dirty="0" smtClean="0"/>
              <a:t> </a:t>
            </a:r>
          </a:p>
          <a:p>
            <a:pPr>
              <a:buFontTx/>
              <a:buChar char="-"/>
              <a:tabLst>
                <a:tab pos="179388" algn="l"/>
              </a:tabLst>
            </a:pPr>
            <a:r>
              <a:rPr lang="nl-NL" sz="2000" dirty="0" smtClean="0"/>
              <a:t>	</a:t>
            </a:r>
            <a:r>
              <a:rPr lang="nl-NL" sz="2000" dirty="0" err="1" smtClean="0"/>
              <a:t>Contingency</a:t>
            </a:r>
            <a:r>
              <a:rPr lang="nl-NL" sz="2000" dirty="0" smtClean="0"/>
              <a:t> of goals</a:t>
            </a:r>
          </a:p>
          <a:p>
            <a:pPr>
              <a:buFontTx/>
              <a:buChar char="-"/>
              <a:tabLst>
                <a:tab pos="179388" algn="l"/>
              </a:tabLst>
            </a:pPr>
            <a:r>
              <a:rPr lang="en-US" sz="2000" dirty="0" smtClean="0"/>
              <a:t> 	Reducing involvement and 	</a:t>
            </a:r>
            <a:r>
              <a:rPr lang="en-US" sz="2000" dirty="0" err="1" smtClean="0"/>
              <a:t>responsibiliy</a:t>
            </a:r>
            <a:r>
              <a:rPr lang="en-US" sz="2000" dirty="0" smtClean="0"/>
              <a:t> / contingent goals</a:t>
            </a:r>
          </a:p>
          <a:p>
            <a:pPr>
              <a:buFontTx/>
              <a:buChar char="-"/>
              <a:tabLst>
                <a:tab pos="179388" algn="l"/>
              </a:tabLst>
            </a:pPr>
            <a:r>
              <a:rPr lang="en-US" sz="2000" dirty="0" smtClean="0"/>
              <a:t> 	De-professionalizing (trivializing)  	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 (non-trivial) work</a:t>
            </a:r>
          </a:p>
          <a:p>
            <a:pPr>
              <a:buFontTx/>
              <a:buChar char="-"/>
              <a:tabLst>
                <a:tab pos="179388" algn="l"/>
              </a:tabLst>
            </a:pPr>
            <a:endParaRPr lang="en-US" sz="2000" dirty="0" smtClean="0"/>
          </a:p>
          <a:p>
            <a:pPr>
              <a:tabLst>
                <a:tab pos="179388" algn="l"/>
              </a:tabLst>
            </a:pPr>
            <a:endParaRPr lang="en-US" sz="2000" dirty="0" smtClean="0"/>
          </a:p>
          <a:p>
            <a:pPr>
              <a:tabLst>
                <a:tab pos="179388" algn="l"/>
              </a:tabLst>
            </a:pPr>
            <a:endParaRPr lang="en-US" sz="2000" dirty="0" smtClean="0"/>
          </a:p>
          <a:p>
            <a:pPr>
              <a:buFontTx/>
              <a:buChar char="-"/>
              <a:tabLst>
                <a:tab pos="179388" algn="l"/>
              </a:tabLst>
            </a:pPr>
            <a:r>
              <a:rPr lang="en-US" sz="2000" dirty="0" smtClean="0"/>
              <a:t> 	Making fear prime motivational 	factor</a:t>
            </a:r>
          </a:p>
          <a:p>
            <a:pPr>
              <a:buFontTx/>
              <a:buChar char="-"/>
              <a:tabLst>
                <a:tab pos="179388" algn="l"/>
              </a:tabLst>
            </a:pPr>
            <a:r>
              <a:rPr lang="en-US" sz="2000" dirty="0" smtClean="0"/>
              <a:t>	Disciplining workers to discipline 	themselves</a:t>
            </a:r>
          </a:p>
          <a:p>
            <a:pPr>
              <a:buFontTx/>
              <a:buChar char="-"/>
              <a:tabLst>
                <a:tab pos="179388" algn="l"/>
              </a:tabLst>
            </a:pPr>
            <a:r>
              <a:rPr lang="en-US" sz="2000" dirty="0" smtClean="0"/>
              <a:t> 	Enabling systematic research and 	improvement of discipline</a:t>
            </a:r>
          </a:p>
          <a:p>
            <a:pPr>
              <a:buFontTx/>
              <a:buChar char="-"/>
              <a:tabLst>
                <a:tab pos="179388" algn="l"/>
              </a:tabLst>
            </a:pPr>
            <a:endParaRPr lang="en-US" sz="1400" dirty="0"/>
          </a:p>
        </p:txBody>
      </p:sp>
      <p:sp>
        <p:nvSpPr>
          <p:cNvPr id="4" name="Rechteraccolade 3"/>
          <p:cNvSpPr/>
          <p:nvPr/>
        </p:nvSpPr>
        <p:spPr>
          <a:xfrm>
            <a:off x="4932041" y="908720"/>
            <a:ext cx="360040" cy="2376264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eraccolade 4"/>
          <p:cNvSpPr/>
          <p:nvPr/>
        </p:nvSpPr>
        <p:spPr>
          <a:xfrm>
            <a:off x="4932040" y="3645024"/>
            <a:ext cx="360040" cy="2376264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289</Words>
  <Application>Microsoft Office PowerPoint</Application>
  <PresentationFormat>Diavoorstelling 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Dark organizational infrastructures  Some advice to the perverted designer 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Radboud Universiteit Nijmegen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organizational infrastructures  Some advice to the perverted designer</dc:title>
  <dc:creator>u004026</dc:creator>
  <cp:lastModifiedBy>u004026</cp:lastModifiedBy>
  <cp:revision>69</cp:revision>
  <dcterms:created xsi:type="dcterms:W3CDTF">2015-08-13T12:49:33Z</dcterms:created>
  <dcterms:modified xsi:type="dcterms:W3CDTF">2015-09-02T12:07:53Z</dcterms:modified>
</cp:coreProperties>
</file>