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73" r:id="rId6"/>
    <p:sldId id="259" r:id="rId7"/>
    <p:sldId id="267" r:id="rId8"/>
    <p:sldId id="263" r:id="rId9"/>
    <p:sldId id="264" r:id="rId10"/>
    <p:sldId id="265" r:id="rId11"/>
    <p:sldId id="270" r:id="rId12"/>
    <p:sldId id="269" r:id="rId13"/>
    <p:sldId id="274" r:id="rId14"/>
    <p:sldId id="271" r:id="rId15"/>
    <p:sldId id="272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FF"/>
    <a:srgbClr val="FCAD27"/>
    <a:srgbClr val="D69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10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0AB13-7DFD-7E49-8A92-94C78B71DBBF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EA7D0-288C-9844-B38E-21420787500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7153-AA7B-4847-89B7-C9518B8F6D04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00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A7D0-288C-9844-B38E-2142078750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68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72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486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72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177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8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627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435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785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16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431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8457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7574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916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487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7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699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299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3230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180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2324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0715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7274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917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5785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F418-185D-D044-95E0-CFC6179A685A}" type="datetimeFigureOut">
              <a:rPr lang="en-US" smtClean="0"/>
              <a:pPr/>
              <a:t>03-09-15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6CA8-6C35-524F-90E0-F5B39DFA0C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F418-185D-D044-95E0-CFC6179A68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03-09-15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6CA8-6C35-524F-90E0-F5B39DFA0C4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54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B1A24CD3-204F-4468-8EE4-28A6668D006A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03-09-15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57AF16DE-A0D5-4438-950F-5B1E159C2C2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‹nr.›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69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ti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Leadership Supportive for Creating Developmental Space in Teams and Leading to Better Team Results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8388424" cy="2090936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Karin Derksen, Léon de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Caluwé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, Joyce Rupert &amp; Robert-Jan Simons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97" y="0"/>
            <a:ext cx="3771900" cy="215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543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Teams from one consulting firm. Got two different treatments. We tried to elicit shared leadership with one treatment. Teams had 10 hours during 2 days to work on a complex client’s question.</a:t>
            </a:r>
          </a:p>
          <a:p>
            <a:r>
              <a:rPr lang="en-US" sz="2000" dirty="0" smtClean="0"/>
              <a:t>Treatment was randomly assigned.</a:t>
            </a:r>
          </a:p>
          <a:p>
            <a:r>
              <a:rPr lang="en-US" sz="2000" dirty="0" smtClean="0"/>
              <a:t>One treatment (placebo): an observation assignment.</a:t>
            </a:r>
          </a:p>
          <a:p>
            <a:r>
              <a:rPr lang="en-US" sz="2000" dirty="0" smtClean="0"/>
              <a:t>One treatment: working with activity cards.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During two days:</a:t>
            </a:r>
          </a:p>
          <a:p>
            <a:r>
              <a:rPr lang="en-US" sz="2000" dirty="0" smtClean="0"/>
              <a:t>Each team member filled out a questionnaire 3 times.</a:t>
            </a:r>
          </a:p>
          <a:p>
            <a:r>
              <a:rPr lang="en-US" sz="2000" dirty="0" smtClean="0"/>
              <a:t>Each team did at least a structured evaluation 3 times.</a:t>
            </a:r>
          </a:p>
          <a:p>
            <a:r>
              <a:rPr lang="en-US" sz="2000" dirty="0" smtClean="0"/>
              <a:t>A ‘jury’ (clients and 3 independent </a:t>
            </a:r>
            <a:r>
              <a:rPr lang="en-US" sz="2000" dirty="0" smtClean="0"/>
              <a:t>consultants) </a:t>
            </a:r>
            <a:r>
              <a:rPr lang="en-US" sz="2000" dirty="0" smtClean="0"/>
              <a:t>judged the outcome of every team.</a:t>
            </a:r>
          </a:p>
          <a:p>
            <a:r>
              <a:rPr lang="en-US" sz="2000" dirty="0" smtClean="0"/>
              <a:t>After 1 week 2 random team members of every team were interviewed (semi-structured).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>
                <a:latin typeface="Arial"/>
                <a:cs typeface="Arial"/>
              </a:rPr>
              <a:t>F</a:t>
            </a:r>
            <a:r>
              <a:rPr lang="en-US" sz="3600" b="1" dirty="0" smtClean="0">
                <a:latin typeface="Arial"/>
                <a:cs typeface="Arial"/>
              </a:rPr>
              <a:t>ield experiment (n=6)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62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Activity cards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6" name="Afbeelding 5" descr="Figure 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2664296" cy="2880320"/>
          </a:xfrm>
          <a:prstGeom prst="rect">
            <a:avLst/>
          </a:prstGeom>
        </p:spPr>
      </p:pic>
      <p:pic>
        <p:nvPicPr>
          <p:cNvPr id="7" name="Afbeelding 6" descr="TO.dimensiekaarten.2013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50556" b="51060"/>
          <a:stretch/>
        </p:blipFill>
        <p:spPr>
          <a:xfrm>
            <a:off x="1979712" y="2348880"/>
            <a:ext cx="2520280" cy="376529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932040" y="252890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2128830" y="5445224"/>
            <a:ext cx="2121272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Reflecting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2116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387424"/>
            <a:ext cx="7543800" cy="2216224"/>
          </a:xfrm>
        </p:spPr>
        <p:txBody>
          <a:bodyPr anchor="ctr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3600" b="1" dirty="0" smtClean="0">
                <a:latin typeface="Arial"/>
                <a:cs typeface="Arial"/>
              </a:rPr>
              <a:t>Results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99592" y="1988840"/>
            <a:ext cx="8856984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942387" y="5733256"/>
            <a:ext cx="8704584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-1764704" y="2420888"/>
            <a:ext cx="6696744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1" y="836712"/>
            <a:ext cx="9029700" cy="55372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1612304" y="2789312"/>
            <a:ext cx="11080848" cy="3516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3563888" y="2708920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2195736" y="2708920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529219" y="5724873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1907704" y="5712380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10349408" y="4360417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64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Conclusions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54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What kind of leadership supports creating developmental space?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 supportive leadership style (a </a:t>
            </a:r>
            <a:r>
              <a:rPr lang="en-US" sz="2000" dirty="0" smtClean="0"/>
              <a:t>leader </a:t>
            </a:r>
            <a:r>
              <a:rPr lang="en-US" sz="2000" dirty="0" smtClean="0"/>
              <a:t>preferring </a:t>
            </a:r>
            <a:r>
              <a:rPr lang="en-US" sz="2000" dirty="0" smtClean="0"/>
              <a:t>dialoguing and / or </a:t>
            </a:r>
            <a:r>
              <a:rPr lang="en-US" sz="2000" dirty="0" smtClean="0"/>
              <a:t>reflecting). </a:t>
            </a:r>
          </a:p>
          <a:p>
            <a:r>
              <a:rPr lang="en-US" sz="2000" dirty="0"/>
              <a:t>Shared </a:t>
            </a:r>
            <a:r>
              <a:rPr lang="en-US" sz="2000" dirty="0" smtClean="0"/>
              <a:t>leadership, but this </a:t>
            </a:r>
            <a:r>
              <a:rPr lang="en-US" sz="2000" dirty="0"/>
              <a:t>does not appear naturally within teams. </a:t>
            </a:r>
          </a:p>
          <a:p>
            <a:r>
              <a:rPr lang="en-US" sz="2000" dirty="0"/>
              <a:t>The activity cards seem to elicit shared leadership and thus a leadership style supportive to creating developmental space.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 smtClean="0"/>
              <a:t>directive leadership style (a leader preferring creating future and/or organizing) seems to hinder creating developmental space and thus achieving a satisfying result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0301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/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3600" b="1" dirty="0" smtClean="0">
                <a:latin typeface="Arial"/>
                <a:cs typeface="Arial"/>
              </a:rPr>
              <a:t>Reflections and Questions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4" name="Picture 3" descr="nieuwgie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08920"/>
            <a:ext cx="23622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Motive: extend previous research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543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Previous </a:t>
            </a:r>
            <a:r>
              <a:rPr lang="en-US" sz="2000" dirty="0" smtClean="0">
                <a:latin typeface="Arial"/>
                <a:cs typeface="Arial"/>
              </a:rPr>
              <a:t>research led to a model of developmental space</a:t>
            </a:r>
            <a:r>
              <a:rPr lang="en-US" sz="2000" dirty="0" smtClean="0">
                <a:latin typeface="Arial"/>
                <a:cs typeface="Arial"/>
              </a:rPr>
              <a:t>. 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	</a:t>
            </a:r>
            <a:r>
              <a:rPr lang="nl-NL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(</a:t>
            </a:r>
            <a:r>
              <a:rPr lang="nl-NL" sz="14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Coenders</a:t>
            </a:r>
            <a:r>
              <a:rPr lang="nl-NL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, 2008; Derksen et al., 2011)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Teams are more satisfied about their results if they create more developmental space.</a:t>
            </a:r>
            <a:endParaRPr lang="en-US" sz="1600" dirty="0" smtClean="0">
              <a:latin typeface="Arial"/>
              <a:cs typeface="Arial"/>
            </a:endParaRPr>
          </a:p>
          <a:p>
            <a:pPr marL="0" lvl="1" indent="0">
              <a:buNone/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	(</a:t>
            </a:r>
            <a:r>
              <a:rPr lang="nl-NL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Derksen et al.,, 2014)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It seems that teams are confronted with a developmental space paradox.</a:t>
            </a:r>
          </a:p>
          <a:p>
            <a:pPr marL="0" lvl="1" indent="0">
              <a:buNone/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	(</a:t>
            </a:r>
            <a:r>
              <a:rPr lang="en-US" sz="14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Coenders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, 2008; Derksen </a:t>
            </a:r>
            <a:r>
              <a:rPr lang="en-US" sz="14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et.al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, 2011; Derksen </a:t>
            </a:r>
            <a:r>
              <a:rPr lang="en-US" sz="1400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et.al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, 2014)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2790070" y="1911029"/>
            <a:ext cx="3413519" cy="3168352"/>
          </a:xfrm>
          <a:prstGeom prst="ellipse">
            <a:avLst/>
          </a:prstGeom>
          <a:noFill/>
          <a:ln w="1016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5793935" y="380702"/>
            <a:ext cx="2383220" cy="1261884"/>
          </a:xfrm>
          <a:prstGeom prst="rect">
            <a:avLst/>
          </a:prstGeom>
          <a:solidFill>
            <a:srgbClr val="666666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Actively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exchange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and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discuss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information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and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perspectives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200" i="1" dirty="0" smtClean="0">
                <a:solidFill>
                  <a:srgbClr val="FFFFFF"/>
                </a:solidFill>
                <a:latin typeface="Century Gothic"/>
              </a:rPr>
              <a:t>(</a:t>
            </a:r>
            <a:r>
              <a:rPr lang="nl-NL" sz="1200" i="1" dirty="0" err="1" smtClean="0">
                <a:solidFill>
                  <a:srgbClr val="FFFFFF"/>
                </a:solidFill>
                <a:latin typeface="Century Gothic"/>
              </a:rPr>
              <a:t>Mesmer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-Magnus &amp; </a:t>
            </a:r>
            <a:r>
              <a:rPr lang="nl-NL" sz="1200" i="1" dirty="0" err="1">
                <a:solidFill>
                  <a:srgbClr val="FFFFFF"/>
                </a:solidFill>
                <a:latin typeface="Century Gothic"/>
              </a:rPr>
              <a:t>DeChurch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200" i="1" dirty="0" smtClean="0">
                <a:solidFill>
                  <a:srgbClr val="FFFFFF"/>
                </a:solidFill>
                <a:latin typeface="Century Gothic"/>
              </a:rPr>
              <a:t>2009)</a:t>
            </a:r>
            <a:endParaRPr lang="nl-NL" sz="1200" i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9895" y="688478"/>
            <a:ext cx="2668636" cy="190821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Creating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value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for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the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organization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and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team 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members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themselves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200" i="1" dirty="0" smtClean="0">
                <a:solidFill>
                  <a:srgbClr val="FFFFFF"/>
                </a:solidFill>
                <a:latin typeface="Century Gothic"/>
              </a:rPr>
              <a:t>(</a:t>
            </a:r>
            <a:r>
              <a:rPr lang="nl-NL" sz="1200" i="1" dirty="0" err="1" smtClean="0">
                <a:solidFill>
                  <a:srgbClr val="FFFFFF"/>
                </a:solidFill>
                <a:latin typeface="Century Gothic"/>
              </a:rPr>
              <a:t>Wenger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200" i="1" dirty="0" err="1">
                <a:solidFill>
                  <a:srgbClr val="FFFFFF"/>
                </a:solidFill>
                <a:latin typeface="Century Gothic"/>
              </a:rPr>
              <a:t>McDermot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, &amp; </a:t>
            </a:r>
            <a:r>
              <a:rPr lang="nl-NL" sz="1200" i="1" dirty="0" err="1">
                <a:solidFill>
                  <a:srgbClr val="FFFFFF"/>
                </a:solidFill>
                <a:latin typeface="Century Gothic"/>
              </a:rPr>
              <a:t>Snyder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, 2002</a:t>
            </a:r>
            <a:r>
              <a:rPr lang="nl-NL" sz="1200" i="1" dirty="0" smtClean="0">
                <a:solidFill>
                  <a:srgbClr val="FFFFFF"/>
                </a:solidFill>
                <a:latin typeface="Century Gothic"/>
              </a:rPr>
              <a:t>) </a:t>
            </a:r>
          </a:p>
          <a:p>
            <a:pPr defTabSz="914400"/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A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collaborative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agenda 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(Vangen &amp; </a:t>
            </a:r>
            <a:r>
              <a:rPr lang="nl-NL" sz="1200" i="1" dirty="0" err="1">
                <a:solidFill>
                  <a:srgbClr val="FFFFFF"/>
                </a:solidFill>
                <a:latin typeface="Century Gothic"/>
              </a:rPr>
              <a:t>Huxham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,</a:t>
            </a:r>
          </a:p>
          <a:p>
            <a:pPr defTabSz="914400"/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2003)</a:t>
            </a:r>
            <a:r>
              <a:rPr lang="nl-NL" dirty="0">
                <a:solidFill>
                  <a:srgbClr val="FFFFFF"/>
                </a:solidFill>
                <a:latin typeface="Century Gothic"/>
              </a:rPr>
              <a:t>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06619" y="5100506"/>
            <a:ext cx="2640094" cy="1600438"/>
          </a:xfrm>
          <a:prstGeom prst="rect">
            <a:avLst/>
          </a:prstGeom>
          <a:solidFill>
            <a:srgbClr val="666666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Dialoguing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is a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space-creating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way of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communicating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and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needed</a:t>
            </a:r>
            <a:endParaRPr lang="nl-NL" sz="1600" dirty="0">
              <a:solidFill>
                <a:srgbClr val="FFFFFF"/>
              </a:solidFill>
              <a:latin typeface="Century Gothic"/>
            </a:endParaRPr>
          </a:p>
          <a:p>
            <a:pPr defTabSz="914400"/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to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make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diversity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600" dirty="0" err="1">
                <a:solidFill>
                  <a:srgbClr val="FFFFFF"/>
                </a:solidFill>
                <a:latin typeface="Century Gothic"/>
              </a:rPr>
              <a:t>productive</a:t>
            </a:r>
            <a:r>
              <a:rPr lang="nl-NL" sz="16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(</a:t>
            </a:r>
            <a:r>
              <a:rPr lang="nl-NL" sz="1200" i="1" dirty="0" err="1">
                <a:solidFill>
                  <a:srgbClr val="FFFFFF"/>
                </a:solidFill>
                <a:latin typeface="Century Gothic"/>
              </a:rPr>
              <a:t>Chrislip</a:t>
            </a:r>
            <a:r>
              <a:rPr lang="nl-NL" sz="1200" i="1" dirty="0">
                <a:solidFill>
                  <a:srgbClr val="FFFFFF"/>
                </a:solidFill>
                <a:latin typeface="Century Gothic"/>
              </a:rPr>
              <a:t>, 2002)</a:t>
            </a:r>
            <a:r>
              <a:rPr lang="nl-NL" dirty="0">
                <a:solidFill>
                  <a:srgbClr val="FFFFFF"/>
                </a:solidFill>
                <a:latin typeface="Century Gothic"/>
              </a:rPr>
              <a:t>.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67811" y="4669619"/>
            <a:ext cx="2108507" cy="861774"/>
          </a:xfrm>
          <a:prstGeom prst="rect">
            <a:avLst/>
          </a:prstGeom>
          <a:solidFill>
            <a:srgbClr val="666666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Agreements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who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 is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doing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what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when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, </a:t>
            </a:r>
            <a:r>
              <a:rPr lang="nl-NL" sz="1600" dirty="0" err="1" smtClean="0">
                <a:solidFill>
                  <a:srgbClr val="FFFFFF"/>
                </a:solidFill>
                <a:latin typeface="Century Gothic"/>
              </a:rPr>
              <a:t>how</a:t>
            </a:r>
            <a:r>
              <a:rPr lang="nl-NL" sz="1600" dirty="0" smtClean="0">
                <a:solidFill>
                  <a:srgbClr val="FFFFFF"/>
                </a:solidFill>
                <a:latin typeface="Century Gothic"/>
              </a:rPr>
              <a:t>, etc</a:t>
            </a:r>
            <a:r>
              <a:rPr lang="nl-NL" dirty="0" smtClean="0">
                <a:solidFill>
                  <a:srgbClr val="FFFFFF"/>
                </a:solidFill>
                <a:latin typeface="Century Gothic"/>
              </a:rPr>
              <a:t>.</a:t>
            </a:r>
            <a:endParaRPr lang="nl-NL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Ovaal 1"/>
          <p:cNvSpPr/>
          <p:nvPr/>
        </p:nvSpPr>
        <p:spPr>
          <a:xfrm>
            <a:off x="3563888" y="980728"/>
            <a:ext cx="1944216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b="1" dirty="0" err="1" smtClean="0">
                <a:solidFill>
                  <a:srgbClr val="FFFFFF"/>
                </a:solidFill>
              </a:rPr>
              <a:t>Reflecting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1656656" y="2741712"/>
            <a:ext cx="1944216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b="1" dirty="0" err="1" smtClean="0">
                <a:solidFill>
                  <a:srgbClr val="FFFFFF"/>
                </a:solidFill>
              </a:rPr>
              <a:t>Creating</a:t>
            </a:r>
            <a:r>
              <a:rPr lang="nl-NL" b="1" dirty="0" smtClean="0">
                <a:solidFill>
                  <a:srgbClr val="FFFFFF"/>
                </a:solidFill>
              </a:rPr>
              <a:t> </a:t>
            </a:r>
            <a:r>
              <a:rPr lang="nl-NL" b="1" dirty="0" err="1" smtClean="0">
                <a:solidFill>
                  <a:srgbClr val="FFFFFF"/>
                </a:solidFill>
              </a:rPr>
              <a:t>future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5364088" y="2575237"/>
            <a:ext cx="1944216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lnSpc>
                <a:spcPct val="150000"/>
              </a:lnSpc>
            </a:pPr>
            <a:r>
              <a:rPr lang="nl-NL" b="1" dirty="0" err="1" smtClean="0">
                <a:solidFill>
                  <a:srgbClr val="FFFFFF"/>
                </a:solidFill>
              </a:rPr>
              <a:t>Organizing</a:t>
            </a:r>
            <a:endParaRPr lang="nl-NL" b="1" dirty="0">
              <a:solidFill>
                <a:srgbClr val="FFFFFF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3597755" y="4139952"/>
            <a:ext cx="1944216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>
              <a:lnSpc>
                <a:spcPct val="150000"/>
              </a:lnSpc>
            </a:pPr>
            <a:r>
              <a:rPr lang="nl-NL" b="1" dirty="0" err="1" smtClean="0">
                <a:solidFill>
                  <a:srgbClr val="FFFFFF"/>
                </a:solidFill>
              </a:rPr>
              <a:t>Dialoguing</a:t>
            </a:r>
            <a:endParaRPr lang="nl-N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Developmental space paradox</a:t>
            </a:r>
            <a:endParaRPr lang="en-US" sz="3600" b="1" dirty="0">
              <a:latin typeface="Arial"/>
              <a:cs typeface="Arial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253416"/>
              </p:ext>
            </p:extLst>
          </p:nvPr>
        </p:nvGraphicFramePr>
        <p:xfrm>
          <a:off x="1536700" y="2204864"/>
          <a:ext cx="6096000" cy="2590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283056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Performance</a:t>
                      </a:r>
                      <a:r>
                        <a:rPr lang="en-GB" baseline="0" noProof="0" dirty="0" smtClean="0"/>
                        <a:t> orientation </a:t>
                      </a:r>
                    </a:p>
                    <a:p>
                      <a:r>
                        <a:rPr lang="en-GB" sz="1400" b="0" baseline="0" noProof="0" dirty="0" smtClean="0"/>
                        <a:t>(creating future – organizing)</a:t>
                      </a:r>
                      <a:endParaRPr lang="en-GB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Meaning-giving</a:t>
                      </a:r>
                      <a:r>
                        <a:rPr lang="en-GB" baseline="0" noProof="0" dirty="0" smtClean="0"/>
                        <a:t> orientation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(reflecting– dialoguing)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Accelerating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Result</a:t>
                      </a:r>
                      <a:r>
                        <a:rPr lang="en-GB" baseline="0" noProof="0" dirty="0" smtClean="0"/>
                        <a:t> driven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noProof="0" dirty="0" smtClean="0"/>
                        <a:t>Focussing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noProof="0" dirty="0" smtClean="0"/>
                        <a:t>Answering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noProof="0" dirty="0" smtClean="0"/>
                        <a:t>Moving forward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baseline="0" noProof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baseline="0" noProof="0" dirty="0" smtClean="0"/>
                        <a:t>Action oriented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Slowing down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Delaying direction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Broadening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Questioning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Standing still / moving backward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noProof="0" dirty="0" smtClean="0"/>
                        <a:t>Thinking</a:t>
                      </a:r>
                      <a:r>
                        <a:rPr lang="en-GB" baseline="0" noProof="0" dirty="0" smtClean="0"/>
                        <a:t> oriented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fbeelding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4818443"/>
            <a:ext cx="4051300" cy="200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Research questions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543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Arial"/>
                <a:cs typeface="Arial"/>
              </a:rPr>
              <a:t>How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can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leadership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support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creation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developmental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r>
              <a:rPr lang="en-US" sz="1800" dirty="0">
                <a:latin typeface="Arial"/>
                <a:cs typeface="Arial"/>
              </a:rPr>
              <a:t>space</a:t>
            </a:r>
            <a:r>
              <a:rPr lang="en-US" sz="1800" dirty="0" smtClean="0">
                <a:latin typeface="Arial"/>
                <a:cs typeface="Arial"/>
              </a:rPr>
              <a:t>?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latin typeface="Arial"/>
              <a:cs typeface="Arial"/>
            </a:endParaRPr>
          </a:p>
          <a:p>
            <a:pPr lvl="0"/>
            <a:r>
              <a:rPr lang="en-US" sz="1600" i="1" dirty="0"/>
              <a:t>What kind of leadership, centralized (directive or supportive) or shared, emerges in teams working on complex tasks?</a:t>
            </a:r>
            <a:endParaRPr lang="nl-NL" sz="1600" dirty="0"/>
          </a:p>
          <a:p>
            <a:pPr lvl="0"/>
            <a:r>
              <a:rPr lang="en-US" sz="1600" i="1" dirty="0"/>
              <a:t>What influence does centralized (directive or supportive) or shared leadership have on creating developmental space?</a:t>
            </a:r>
            <a:endParaRPr lang="nl-NL" sz="1600" dirty="0"/>
          </a:p>
          <a:p>
            <a:pPr lvl="0"/>
            <a:r>
              <a:rPr lang="en-US" sz="1600" i="1" dirty="0"/>
              <a:t>How can teams be facilitated to develop a supportive kind of leadership to create developmental space? </a:t>
            </a:r>
            <a:endParaRPr lang="nl-NL" sz="1600" dirty="0"/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81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Leadership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543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Leadership is “a social influence process that must include at least two individuals acting in interdependent roles. At least one individual must act in a follower role, and at least one individual must act in a distinctively influential (leadership) role” 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(Seers, Keller, &amp; Wilkerson, 2003, p. 79).</a:t>
            </a:r>
            <a:r>
              <a:rPr lang="nl-NL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endParaRPr lang="en-US" sz="1000" i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endParaRPr lang="en-US" sz="2000" dirty="0"/>
          </a:p>
          <a:p>
            <a:r>
              <a:rPr lang="en-US" sz="2000" dirty="0" smtClean="0"/>
              <a:t>Two kinds of leadership: </a:t>
            </a:r>
            <a:endParaRPr lang="en-US" sz="2000" dirty="0"/>
          </a:p>
          <a:p>
            <a:pPr lvl="1"/>
            <a:r>
              <a:rPr lang="en-US" sz="1200" dirty="0" smtClean="0">
                <a:latin typeface="Arial"/>
                <a:cs typeface="Arial"/>
              </a:rPr>
              <a:t>Centralized leadership  (supportive &amp; directive leadership style) 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(</a:t>
            </a:r>
            <a:r>
              <a:rPr lang="en-US" sz="10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Euwema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, Wendt, and van </a:t>
            </a:r>
            <a:r>
              <a:rPr lang="en-US" sz="10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Emmerik</a:t>
            </a:r>
            <a:r>
              <a:rPr lang="en-US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, 2007)</a:t>
            </a:r>
            <a:r>
              <a:rPr lang="nl-NL" sz="1000" i="1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 </a:t>
            </a:r>
            <a:endParaRPr lang="en-US" sz="1000" i="1" dirty="0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  <a:p>
            <a:pPr lvl="1"/>
            <a:r>
              <a:rPr lang="en-US" sz="1200" dirty="0" smtClean="0">
                <a:latin typeface="Arial"/>
                <a:cs typeface="Arial"/>
              </a:rPr>
              <a:t>Shared leadership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4" descr="leiderschap.pinquins.jpg"/>
          <p:cNvPicPr>
            <a:picLocks noChangeAspect="1"/>
          </p:cNvPicPr>
          <p:nvPr/>
        </p:nvPicPr>
        <p:blipFill>
          <a:blip r:embed="rId4"/>
          <a:srcRect l="7500" t="10464" r="7500" b="23256"/>
          <a:stretch>
            <a:fillRect/>
          </a:stretch>
        </p:blipFill>
        <p:spPr bwMode="auto">
          <a:xfrm>
            <a:off x="5148064" y="4941168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Method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00809"/>
            <a:ext cx="7543800" cy="49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Exploratory research consisting of two studies:</a:t>
            </a:r>
          </a:p>
          <a:p>
            <a:r>
              <a:rPr lang="en-US" sz="2000" dirty="0" smtClean="0"/>
              <a:t>A multiple case study, observation of teams (n=10).</a:t>
            </a:r>
          </a:p>
          <a:p>
            <a:pPr lvl="1"/>
            <a:r>
              <a:rPr lang="en-US" sz="1600" dirty="0"/>
              <a:t>according to Yin (2009) </a:t>
            </a:r>
            <a:r>
              <a:rPr lang="en-US" sz="1600" dirty="0" smtClean="0"/>
              <a:t>case studies are </a:t>
            </a:r>
            <a:r>
              <a:rPr lang="en-US" sz="1600" dirty="0"/>
              <a:t>preferred for studying contemporary events when the relevant behaviors cannot be manipulated</a:t>
            </a:r>
            <a:r>
              <a:rPr lang="nl-NL" sz="1600" dirty="0"/>
              <a:t> </a:t>
            </a:r>
            <a:endParaRPr lang="en-US" sz="16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field experiment with teams (n = 6), because we were not quite sure if both kinds of leadership would occur in a natural setting.</a:t>
            </a:r>
            <a:r>
              <a:rPr lang="nl-NL" sz="2000" dirty="0"/>
              <a:t> </a:t>
            </a:r>
            <a:endParaRPr lang="nl-NL" sz="2000" dirty="0" smtClean="0"/>
          </a:p>
          <a:p>
            <a:pPr lvl="1"/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gives</a:t>
            </a:r>
            <a:r>
              <a:rPr lang="nl-NL" sz="1600" dirty="0" smtClean="0"/>
              <a:t> </a:t>
            </a:r>
            <a:r>
              <a:rPr lang="en-US" sz="1600" dirty="0" smtClean="0"/>
              <a:t>the </a:t>
            </a:r>
            <a:r>
              <a:rPr lang="en-US" sz="1600" dirty="0"/>
              <a:t>opportunity to randomly induce two ways of working on a similar assignment under almost equal circumstances (Bernard, 2000; </a:t>
            </a:r>
            <a:r>
              <a:rPr lang="en-US" sz="1600" dirty="0" err="1"/>
              <a:t>Boruch</a:t>
            </a:r>
            <a:r>
              <a:rPr lang="en-US" sz="1600" dirty="0"/>
              <a:t> &amp; Foley, 2000).</a:t>
            </a:r>
            <a:r>
              <a:rPr lang="nl-NL" sz="1600" dirty="0"/>
              <a:t> </a:t>
            </a:r>
            <a:endParaRPr lang="en-US" sz="1600" dirty="0" smtClean="0"/>
          </a:p>
          <a:p>
            <a:endParaRPr lang="en-US" sz="2000" dirty="0" smtClean="0"/>
          </a:p>
        </p:txBody>
      </p:sp>
      <p:pic>
        <p:nvPicPr>
          <p:cNvPr id="4" name="Afbeelding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5438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b="1" dirty="0" smtClean="0">
                <a:latin typeface="Arial"/>
                <a:cs typeface="Arial"/>
              </a:rPr>
              <a:t>The multiple case study (n=10)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03437"/>
            <a:ext cx="7543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Each team was observed once during a work session.</a:t>
            </a:r>
          </a:p>
          <a:p>
            <a:r>
              <a:rPr lang="en-US" sz="2000" dirty="0" smtClean="0"/>
              <a:t>Our role: total researcher (</a:t>
            </a:r>
            <a:r>
              <a:rPr lang="en-US" sz="2000" dirty="0" err="1" smtClean="0"/>
              <a:t>Bryman</a:t>
            </a:r>
            <a:r>
              <a:rPr lang="en-US" sz="2000" dirty="0" smtClean="0"/>
              <a:t>, 2012).</a:t>
            </a:r>
          </a:p>
          <a:p>
            <a:r>
              <a:rPr lang="en-US" sz="2000" dirty="0" smtClean="0"/>
              <a:t>Case selection: teams working on a complex task, teams with a formal leader and teams consisting of equals.</a:t>
            </a:r>
          </a:p>
          <a:p>
            <a:r>
              <a:rPr lang="en-US" sz="2000" dirty="0" smtClean="0"/>
              <a:t>Data gathered by one researcher, all interactions were written down as precisely as possible.</a:t>
            </a:r>
          </a:p>
          <a:p>
            <a:r>
              <a:rPr lang="en-US" sz="2000" dirty="0" smtClean="0"/>
              <a:t>Data analysis: interactions were labeled as developmental space activity and/or as leadership activity (all activities that were followed by the team).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387424"/>
            <a:ext cx="7543800" cy="2216224"/>
          </a:xfrm>
        </p:spPr>
        <p:txBody>
          <a:bodyPr anchor="ctr">
            <a:normAutofit/>
          </a:bodyPr>
          <a:lstStyle/>
          <a:p>
            <a:pPr algn="l">
              <a:lnSpc>
                <a:spcPct val="50000"/>
              </a:lnSpc>
            </a:pPr>
            <a:r>
              <a:rPr lang="en-US" sz="3600" b="1" dirty="0" smtClean="0">
                <a:latin typeface="Arial"/>
                <a:cs typeface="Arial"/>
              </a:rPr>
              <a:t>Results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179512" y="3140968"/>
            <a:ext cx="9577064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142669" y="5733256"/>
            <a:ext cx="9333243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-1738419" y="3763309"/>
            <a:ext cx="11088216" cy="601795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-1612304" y="2573288"/>
            <a:ext cx="11088216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40407"/>
            <a:ext cx="9144000" cy="4939598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-1612304" y="4437113"/>
            <a:ext cx="11088216" cy="2880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5292080" y="2590221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614048" y="2590221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606624" y="2590221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5292080" y="5733256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524328" y="5733256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762000" y="4335265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7489659" y="4335265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5308211" y="4335265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10197008" y="4208017"/>
            <a:ext cx="1072752" cy="432048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62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3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K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ception">
  <a:themeElements>
    <a:clrScheme name="Aangepast 1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C85DB4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131708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KADE.pptx</Template>
  <TotalTime>1097</TotalTime>
  <Words>741</Words>
  <Application>Microsoft Macintosh PowerPoint</Application>
  <PresentationFormat>Diavoorstelling (4:3)</PresentationFormat>
  <Paragraphs>99</Paragraphs>
  <Slides>14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KADE</vt:lpstr>
      <vt:lpstr>1_KADE</vt:lpstr>
      <vt:lpstr>Perception</vt:lpstr>
      <vt:lpstr>Leadership Supportive for Creating Developmental Space in Teams and Leading to Better Team Results</vt:lpstr>
      <vt:lpstr>Motive: extend previous research</vt:lpstr>
      <vt:lpstr>PowerPoint-presentatie</vt:lpstr>
      <vt:lpstr>Developmental space paradox</vt:lpstr>
      <vt:lpstr>Research questions</vt:lpstr>
      <vt:lpstr>Leadership</vt:lpstr>
      <vt:lpstr>Method</vt:lpstr>
      <vt:lpstr>The multiple case study (n=10)</vt:lpstr>
      <vt:lpstr>Results</vt:lpstr>
      <vt:lpstr>Field experiment (n=6)</vt:lpstr>
      <vt:lpstr>Activity cards</vt:lpstr>
      <vt:lpstr>Results</vt:lpstr>
      <vt:lpstr>Conclusions</vt:lpstr>
      <vt:lpstr> Reflections and Questions</vt:lpstr>
    </vt:vector>
  </TitlesOfParts>
  <Company>kade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Ontwikkelruimte</dc:title>
  <dc:creator>karin derksen</dc:creator>
  <cp:lastModifiedBy>Karin Derksen</cp:lastModifiedBy>
  <cp:revision>68</cp:revision>
  <cp:lastPrinted>2011-06-08T09:26:05Z</cp:lastPrinted>
  <dcterms:created xsi:type="dcterms:W3CDTF">2011-07-06T15:07:02Z</dcterms:created>
  <dcterms:modified xsi:type="dcterms:W3CDTF">2015-09-03T11:42:36Z</dcterms:modified>
</cp:coreProperties>
</file>