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3" r:id="rId3"/>
  </p:sldMasterIdLst>
  <p:notesMasterIdLst>
    <p:notesMasterId r:id="rId58"/>
  </p:notesMasterIdLst>
  <p:handoutMasterIdLst>
    <p:handoutMasterId r:id="rId59"/>
  </p:handoutMasterIdLst>
  <p:sldIdLst>
    <p:sldId id="464" r:id="rId4"/>
    <p:sldId id="386" r:id="rId5"/>
    <p:sldId id="488" r:id="rId6"/>
    <p:sldId id="450" r:id="rId7"/>
    <p:sldId id="446" r:id="rId8"/>
    <p:sldId id="451" r:id="rId9"/>
    <p:sldId id="390" r:id="rId10"/>
    <p:sldId id="265" r:id="rId11"/>
    <p:sldId id="462" r:id="rId12"/>
    <p:sldId id="483" r:id="rId13"/>
    <p:sldId id="481" r:id="rId14"/>
    <p:sldId id="485" r:id="rId15"/>
    <p:sldId id="492" r:id="rId16"/>
    <p:sldId id="456" r:id="rId17"/>
    <p:sldId id="460" r:id="rId18"/>
    <p:sldId id="466" r:id="rId19"/>
    <p:sldId id="458" r:id="rId20"/>
    <p:sldId id="391" r:id="rId21"/>
    <p:sldId id="454" r:id="rId22"/>
    <p:sldId id="455" r:id="rId23"/>
    <p:sldId id="452" r:id="rId24"/>
    <p:sldId id="490" r:id="rId25"/>
    <p:sldId id="461" r:id="rId26"/>
    <p:sldId id="445" r:id="rId27"/>
    <p:sldId id="435" r:id="rId28"/>
    <p:sldId id="413" r:id="rId29"/>
    <p:sldId id="415" r:id="rId30"/>
    <p:sldId id="442" r:id="rId31"/>
    <p:sldId id="420" r:id="rId32"/>
    <p:sldId id="422" r:id="rId33"/>
    <p:sldId id="432" r:id="rId34"/>
    <p:sldId id="433" r:id="rId35"/>
    <p:sldId id="491" r:id="rId36"/>
    <p:sldId id="493" r:id="rId37"/>
    <p:sldId id="351" r:id="rId38"/>
    <p:sldId id="346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98" r:id="rId47"/>
    <p:sldId id="468" r:id="rId48"/>
    <p:sldId id="470" r:id="rId49"/>
    <p:sldId id="472" r:id="rId50"/>
    <p:sldId id="474" r:id="rId51"/>
    <p:sldId id="477" r:id="rId52"/>
    <p:sldId id="299" r:id="rId53"/>
    <p:sldId id="330" r:id="rId54"/>
    <p:sldId id="331" r:id="rId55"/>
    <p:sldId id="335" r:id="rId56"/>
    <p:sldId id="487" r:id="rId5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llaborative enterprises" id="{7492CC53-FA9F-4CC9-AC0D-FBA2EB3DC354}">
          <p14:sldIdLst>
            <p14:sldId id="464"/>
            <p14:sldId id="386"/>
            <p14:sldId id="488"/>
            <p14:sldId id="450"/>
            <p14:sldId id="446"/>
            <p14:sldId id="451"/>
            <p14:sldId id="390"/>
            <p14:sldId id="265"/>
            <p14:sldId id="462"/>
            <p14:sldId id="483"/>
            <p14:sldId id="481"/>
            <p14:sldId id="485"/>
            <p14:sldId id="492"/>
            <p14:sldId id="456"/>
            <p14:sldId id="460"/>
            <p14:sldId id="466"/>
            <p14:sldId id="458"/>
            <p14:sldId id="391"/>
            <p14:sldId id="454"/>
            <p14:sldId id="455"/>
            <p14:sldId id="452"/>
            <p14:sldId id="490"/>
            <p14:sldId id="461"/>
            <p14:sldId id="445"/>
            <p14:sldId id="435"/>
          </p14:sldIdLst>
        </p14:section>
        <p14:section name="Ecosystem organizing" id="{EDF23B88-4798-4AD9-8119-A93A7ACED1D7}">
          <p14:sldIdLst>
            <p14:sldId id="413"/>
            <p14:sldId id="415"/>
            <p14:sldId id="442"/>
            <p14:sldId id="420"/>
            <p14:sldId id="422"/>
            <p14:sldId id="432"/>
            <p14:sldId id="433"/>
            <p14:sldId id="491"/>
          </p14:sldIdLst>
        </p14:section>
        <p14:section name="Gathered slides" id="{D9D34804-FEA7-4F51-80D9-5CA8F2CE9F53}">
          <p14:sldIdLst>
            <p14:sldId id="493"/>
            <p14:sldId id="351"/>
            <p14:sldId id="346"/>
          </p14:sldIdLst>
        </p14:section>
        <p14:section name="Culture" id="{3AF65F27-EFDB-4C8C-9F69-22C5E3367399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98"/>
            <p14:sldId id="468"/>
            <p14:sldId id="470"/>
            <p14:sldId id="472"/>
            <p14:sldId id="474"/>
            <p14:sldId id="477"/>
            <p14:sldId id="299"/>
          </p14:sldIdLst>
        </p14:section>
        <p14:section name="3 kinds of organization" id="{C256DF01-E0BF-43A0-A2B9-1460AC520322}">
          <p14:sldIdLst>
            <p14:sldId id="330"/>
            <p14:sldId id="331"/>
            <p14:sldId id="335"/>
            <p14:sldId id="487"/>
          </p14:sldIdLst>
        </p14:section>
        <p14:section name="IBM's journey" id="{AA1E8DD0-41DF-4841-905D-1FC6699D26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94090" autoAdjust="0"/>
  </p:normalViewPr>
  <p:slideViewPr>
    <p:cSldViewPr snapToGrid="0">
      <p:cViewPr varScale="1">
        <p:scale>
          <a:sx n="87" d="100"/>
          <a:sy n="87" d="100"/>
        </p:scale>
        <p:origin x="14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64"/>
    </p:cViewPr>
  </p:sorterViewPr>
  <p:notesViewPr>
    <p:cSldViewPr snapToGrid="0" showGuides="1">
      <p:cViewPr varScale="1">
        <p:scale>
          <a:sx n="91" d="100"/>
          <a:sy n="91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C970DB-8EE6-4E5B-9CBE-4CA39D1A6EC2}" type="datetimeFigureOut">
              <a:rPr lang="en-US" smtClean="0"/>
              <a:t>9/8/17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355828-8ECA-4525-A47E-5E299A14B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EDB70C-6F4B-414E-ACFD-EFF1FAF323CE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6B2C3-CAC8-40D0-A377-45B82CF0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5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B2C3-CAC8-40D0-A377-45B82CF0FF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9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49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3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077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82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E6344-8A0C-4607-B39A-D939DBAD786E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54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E067D-3062-45DA-9432-A6D9BDCF5C1D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12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499DE-6C0A-47E0-B801-94D3DA1769C9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207" tIns="45295" rIns="92207" bIns="45295"/>
          <a:lstStyle/>
          <a:p>
            <a:pPr>
              <a:spcBef>
                <a:spcPct val="0"/>
              </a:spcBef>
            </a:pPr>
            <a:r>
              <a:rPr lang="en-US" altLang="en-US"/>
              <a:t>So you are left with worst aspects of bureaucracy</a:t>
            </a:r>
          </a:p>
          <a:p>
            <a:pPr lvl="1"/>
            <a:r>
              <a:rPr lang="en-US" altLang="en-US"/>
              <a:t>1. People walling selves off, focusing on narrow piece - less collaborative</a:t>
            </a:r>
          </a:p>
          <a:p>
            <a:pPr lvl="1"/>
            <a:r>
              <a:rPr lang="en-US" altLang="en-US"/>
              <a:t>2.People focused inward –  less open to outside</a:t>
            </a:r>
          </a:p>
          <a:p>
            <a:pPr lvl="1"/>
            <a:r>
              <a:rPr lang="en-US" altLang="en-US"/>
              <a:t>3.People being passive, doing what they're told – less entrepreneurial </a:t>
            </a:r>
          </a:p>
          <a:p>
            <a:pPr>
              <a:spcBef>
                <a:spcPct val="0"/>
              </a:spcBef>
            </a:pPr>
            <a:r>
              <a:rPr lang="en-US" altLang="en-US"/>
              <a:t>All this despite intention of greater entrepreneurship and teamwrk.</a:t>
            </a:r>
          </a:p>
          <a:p>
            <a:pPr>
              <a:spcBef>
                <a:spcPts val="306"/>
              </a:spcBef>
            </a:pPr>
            <a:r>
              <a:rPr lang="en-US" altLang="en-US"/>
              <a:t>Picture typically looks very different to top mgt than to middle</a:t>
            </a:r>
          </a:p>
          <a:p>
            <a:pPr lvl="1"/>
            <a:r>
              <a:rPr lang="en-US" altLang="en-US"/>
              <a:t>If you don't recognize dynamc, trouble can sneak up on you</a:t>
            </a:r>
          </a:p>
          <a:p>
            <a:pPr lvl="1"/>
            <a:r>
              <a:rPr lang="en-US" altLang="en-US"/>
              <a:t>Downsizing often helps at first</a:t>
            </a:r>
          </a:p>
          <a:p>
            <a:pPr lvl="2"/>
            <a:r>
              <a:rPr lang="en-US" altLang="en-US"/>
              <a:t>Cost cutting</a:t>
            </a:r>
          </a:p>
          <a:p>
            <a:pPr lvl="2"/>
            <a:r>
              <a:rPr lang="en-US" altLang="en-US"/>
              <a:t>People pull together in crisis</a:t>
            </a:r>
          </a:p>
          <a:p>
            <a:pPr lvl="1"/>
            <a:r>
              <a:rPr lang="en-US" altLang="en-US"/>
              <a:t>But doesn't last</a:t>
            </a:r>
          </a:p>
          <a:p>
            <a:pPr>
              <a:spcBef>
                <a:spcPct val="0"/>
              </a:spcBef>
            </a:pPr>
            <a:r>
              <a:rPr lang="en-US" altLang="en-US"/>
              <a:t>Can't get continuous improvement from head cutting</a:t>
            </a:r>
          </a:p>
          <a:p>
            <a:pPr lvl="1"/>
            <a:r>
              <a:rPr lang="en-US" altLang="en-US"/>
              <a:t>Employees settle back into defensive complacency</a:t>
            </a:r>
          </a:p>
          <a:p>
            <a:pPr>
              <a:spcBef>
                <a:spcPts val="306"/>
              </a:spcBef>
            </a:pPr>
            <a:r>
              <a:rPr lang="en-US" altLang="en-US"/>
              <a:t>Signs may not be clear</a:t>
            </a:r>
          </a:p>
          <a:p>
            <a:pPr lvl="1"/>
            <a:r>
              <a:rPr lang="en-US" altLang="en-US"/>
              <a:t>Morale ok</a:t>
            </a:r>
          </a:p>
          <a:p>
            <a:pPr lvl="1"/>
            <a:r>
              <a:rPr lang="en-US" altLang="en-US"/>
              <a:t>But eating the seed corn</a:t>
            </a:r>
          </a:p>
          <a:p>
            <a:endParaRPr lang="en-US" altLang="en-US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191250" cy="34829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89617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9071" eaLnBrk="0" hangingPunct="0">
              <a:defRPr sz="2300">
                <a:solidFill>
                  <a:schemeClr val="tx1"/>
                </a:solidFill>
                <a:latin typeface="Bookman Old Style" pitchFamily="18" charset="0"/>
              </a:defRPr>
            </a:lvl1pPr>
            <a:lvl2pPr marL="737019" indent="-283469" defTabSz="959071" eaLnBrk="0" hangingPunct="0">
              <a:defRPr sz="2300">
                <a:solidFill>
                  <a:schemeClr val="tx1"/>
                </a:solidFill>
                <a:latin typeface="Bookman Old Style" pitchFamily="18" charset="0"/>
              </a:defRPr>
            </a:lvl2pPr>
            <a:lvl3pPr marL="1133876" indent="-226775" defTabSz="959071" eaLnBrk="0" hangingPunct="0">
              <a:defRPr sz="2300">
                <a:solidFill>
                  <a:schemeClr val="tx1"/>
                </a:solidFill>
                <a:latin typeface="Bookman Old Style" pitchFamily="18" charset="0"/>
              </a:defRPr>
            </a:lvl3pPr>
            <a:lvl4pPr marL="1587427" indent="-226775" defTabSz="959071" eaLnBrk="0" hangingPunct="0">
              <a:defRPr sz="2300">
                <a:solidFill>
                  <a:schemeClr val="tx1"/>
                </a:solidFill>
                <a:latin typeface="Bookman Old Style" pitchFamily="18" charset="0"/>
              </a:defRPr>
            </a:lvl4pPr>
            <a:lvl5pPr marL="2040976" indent="-226775" defTabSz="959071" eaLnBrk="0" hangingPunct="0">
              <a:defRPr sz="2300">
                <a:solidFill>
                  <a:schemeClr val="tx1"/>
                </a:solidFill>
                <a:latin typeface="Bookman Old Style" pitchFamily="18" charset="0"/>
              </a:defRPr>
            </a:lvl5pPr>
            <a:lvl6pPr marL="2494527" indent="-226775" algn="ctr" defTabSz="9590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Bookman Old Style" pitchFamily="18" charset="0"/>
              </a:defRPr>
            </a:lvl6pPr>
            <a:lvl7pPr marL="2948078" indent="-226775" algn="ctr" defTabSz="9590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Bookman Old Style" pitchFamily="18" charset="0"/>
              </a:defRPr>
            </a:lvl7pPr>
            <a:lvl8pPr marL="3401628" indent="-226775" algn="ctr" defTabSz="9590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Bookman Old Style" pitchFamily="18" charset="0"/>
              </a:defRPr>
            </a:lvl8pPr>
            <a:lvl9pPr marL="3855178" indent="-226775" algn="ctr" defTabSz="9590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AC3492E5-A3AD-4353-9B59-3B287F220CA5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B2C3-CAC8-40D0-A377-45B82CF0FF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the Japanese auto design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B2C3-CAC8-40D0-A377-45B82CF0FF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B2C3-CAC8-40D0-A377-45B82CF0FF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B2C3-CAC8-40D0-A377-45B82CF0FF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B2C3-CAC8-40D0-A377-45B82CF0FF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68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99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0" y="-638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2386584"/>
            <a:ext cx="9175668" cy="285292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5296060"/>
            <a:ext cx="9175668" cy="15616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08ED-3ADD-456C-A7F3-87CC83D85A6E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9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57200"/>
            <a:ext cx="3483864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514184"/>
            <a:ext cx="3703320" cy="365801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0C6A-350D-4F3E-8E1F-C31E1DC4217D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4762" y="0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707-71E2-4722-9244-7C8688424541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photo of man sitting on an outdoor bench, using a table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8"/>
            <a:ext cx="8876190" cy="6857143"/>
          </a:xfrm>
          <a:prstGeom prst="rect">
            <a:avLst/>
          </a:prstGeom>
        </p:spPr>
      </p:pic>
      <p:sp>
        <p:nvSpPr>
          <p:cNvPr id="23" name="Freeform 5" descr="Callout shape"/>
          <p:cNvSpPr>
            <a:spLocks/>
          </p:cNvSpPr>
          <p:nvPr userDrawn="1"/>
        </p:nvSpPr>
        <p:spPr bwMode="auto">
          <a:xfrm>
            <a:off x="6778677" y="356679"/>
            <a:ext cx="4956048" cy="3008376"/>
          </a:xfrm>
          <a:custGeom>
            <a:avLst/>
            <a:gdLst>
              <a:gd name="T0" fmla="*/ 0 w 4338"/>
              <a:gd name="T1" fmla="*/ 0 h 2582"/>
              <a:gd name="T2" fmla="*/ 0 w 4338"/>
              <a:gd name="T3" fmla="*/ 2353 h 2582"/>
              <a:gd name="T4" fmla="*/ 921 w 4338"/>
              <a:gd name="T5" fmla="*/ 2353 h 2582"/>
              <a:gd name="T6" fmla="*/ 1101 w 4338"/>
              <a:gd name="T7" fmla="*/ 2582 h 2582"/>
              <a:gd name="T8" fmla="*/ 1278 w 4338"/>
              <a:gd name="T9" fmla="*/ 2353 h 2582"/>
              <a:gd name="T10" fmla="*/ 4338 w 4338"/>
              <a:gd name="T11" fmla="*/ 2353 h 2582"/>
              <a:gd name="T12" fmla="*/ 4338 w 4338"/>
              <a:gd name="T13" fmla="*/ 0 h 2582"/>
              <a:gd name="T14" fmla="*/ 0 w 4338"/>
              <a:gd name="T15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38" h="2582">
                <a:moveTo>
                  <a:pt x="0" y="0"/>
                </a:moveTo>
                <a:lnTo>
                  <a:pt x="0" y="2353"/>
                </a:lnTo>
                <a:lnTo>
                  <a:pt x="921" y="2353"/>
                </a:lnTo>
                <a:lnTo>
                  <a:pt x="1101" y="2582"/>
                </a:lnTo>
                <a:lnTo>
                  <a:pt x="1278" y="2353"/>
                </a:lnTo>
                <a:lnTo>
                  <a:pt x="4338" y="2353"/>
                </a:lnTo>
                <a:lnTo>
                  <a:pt x="4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5060" y="1382350"/>
            <a:ext cx="4279434" cy="683787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7781982" y="2067295"/>
            <a:ext cx="3549389" cy="95566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10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>
              <a:defRPr lang="en-US" sz="6800" smtClean="0">
                <a:solidFill>
                  <a:schemeClr val="accent1"/>
                </a:solidFill>
                <a:cs typeface="+mn-cs"/>
              </a:defRPr>
            </a:lvl2pPr>
            <a:lvl3pPr>
              <a:defRPr lang="en-US" sz="6800" smtClean="0">
                <a:solidFill>
                  <a:schemeClr val="accent1"/>
                </a:solidFill>
                <a:cs typeface="+mn-cs"/>
              </a:defRPr>
            </a:lvl3pPr>
            <a:lvl4pPr>
              <a:defRPr lang="en-US" sz="6800" smtClean="0">
                <a:solidFill>
                  <a:schemeClr val="accent1"/>
                </a:solidFill>
                <a:cs typeface="+mn-cs"/>
              </a:defRPr>
            </a:lvl4pPr>
            <a:lvl5pPr>
              <a:defRPr lang="en-US" sz="6800">
                <a:solidFill>
                  <a:schemeClr val="accent1"/>
                </a:solidFill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228" y="6209375"/>
            <a:ext cx="4994007" cy="336626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64A-50F6-47C4-A33C-DB92369DF7DA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46C7-EF1B-41D5-8859-54C480A7F3D8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5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ill Sans"/>
              <a:buNone/>
              <a:defRPr sz="4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0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27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Gill Sans"/>
              <a:buChar char="●"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48006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66294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71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6673B-D04B-4404-8211-A5E50D6F4ED4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975F9-BED8-4D3A-9B5F-7AB881B0345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825A4-C6A2-43A7-B146-5B776EC36DFA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BE926-B2B1-4C40-89D8-5CCD595D871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3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28522-AC91-4F2B-851A-54B44A25AE14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4A99-2400-4A85-BE9A-D3A5B12DAF4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3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F6C4B-D73B-40F9-AC76-CA8AC45935B6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F868-1C5C-4EB4-ABD4-81FB6F0A6F7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6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8DCF9-B49F-4513-823E-DCD63CD5AFFF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8E84-77B5-4F1A-B39A-3723D0FD7AF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0B3D-061B-4BD9-959E-B1B82B58D72C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30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534F6-62DC-4E63-AA9D-A845CEA92A6F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17828-50AF-4BEF-A3E9-BF88F7FF41E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3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50DF4-E875-4023-8FBD-F530A1179E3F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B9FC9-5699-4A53-8A56-5041D8D9B7E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1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726F6-5162-43BD-BE94-88CBA7116FA9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C078D-1825-41FE-B6A2-34A17626D9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0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424D2-1974-4089-AFF1-0C2E8FF461F2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4273D-EDF9-4EA2-AD74-5313FD782C7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62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B778A-F4BE-49D2-9E60-D1A218149038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C492-8123-4924-B2D0-9B327602266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87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94261-ECCE-4D3A-BA22-072D2CDC2D19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F790-F6D8-487B-9316-269B60DD51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2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524000"/>
            <a:ext cx="103632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3A74F95-5BD5-4C55-AC6B-18B3D11F8FA4}" type="datetime1">
              <a:rPr lang="en-US" altLang="en-US" smtClean="0">
                <a:solidFill>
                  <a:srgbClr val="FFFFFF"/>
                </a:solidFill>
              </a:rPr>
              <a:t>9/8/17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83D549-CA07-497A-94C1-4A59148A72B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DFF-32DF-4D7C-A4E9-BF2ABDC4CCD2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-1" y="0"/>
            <a:ext cx="12192001" cy="6858639"/>
            <a:chOff x="-1" y="-1"/>
            <a:chExt cx="12192001" cy="6858639"/>
          </a:xfrm>
        </p:grpSpPr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Group 18" descr="abstract background design"/>
          <p:cNvGrpSpPr/>
          <p:nvPr userDrawn="1"/>
        </p:nvGrpSpPr>
        <p:grpSpPr>
          <a:xfrm flipH="1">
            <a:off x="0" y="-638"/>
            <a:ext cx="12201526" cy="6858638"/>
            <a:chOff x="0" y="618575"/>
            <a:chExt cx="12201526" cy="6858638"/>
          </a:xfrm>
          <a:solidFill>
            <a:schemeClr val="bg2">
              <a:lumMod val="75000"/>
              <a:lumOff val="25000"/>
            </a:schemeClr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15"/>
          <p:cNvSpPr>
            <a:spLocks/>
          </p:cNvSpPr>
          <p:nvPr userDrawn="1"/>
        </p:nvSpPr>
        <p:spPr bwMode="auto">
          <a:xfrm flipH="1"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44" y="880946"/>
            <a:ext cx="9175668" cy="3668752"/>
          </a:xfrm>
        </p:spPr>
        <p:txBody>
          <a:bodyPr anchor="ctr" anchorCtr="0">
            <a:normAutofit/>
          </a:bodyPr>
          <a:lstStyle>
            <a:lvl1pPr>
              <a:defRPr sz="48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5620215"/>
            <a:ext cx="9175668" cy="123746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4837F2-9336-44E2-8B84-506C1165B4BF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208348" y="3345599"/>
            <a:ext cx="3417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36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344-2B1E-4F0E-A0A1-919A2D894CA1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24A5-3EC0-42D0-AD0C-0B960D6A0D01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6493-CDDD-4F91-907F-E86B86928C48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DAA1-FF1D-4BD7-97F6-93E36773456D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1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4" y="457200"/>
            <a:ext cx="348231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55" y="2514183"/>
            <a:ext cx="3703320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0FB-0CDF-49DB-B7B4-571E30E3557C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8" name="Rectangle 1037"/>
          <p:cNvSpPr/>
          <p:nvPr userDrawn="1"/>
        </p:nvSpPr>
        <p:spPr>
          <a:xfrm>
            <a:off x="0" y="-5092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1" name="Rectangle 1040" descr="background shape"/>
          <p:cNvSpPr/>
          <p:nvPr userDrawn="1"/>
        </p:nvSpPr>
        <p:spPr>
          <a:xfrm>
            <a:off x="-4119" y="6237752"/>
            <a:ext cx="12197830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5763" y="843711"/>
            <a:ext cx="13288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9BDBFE-E8B7-4D60-92ED-6E90E0E61DCD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41620" y="3812327"/>
            <a:ext cx="4351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8350" y="6370474"/>
            <a:ext cx="981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58" r:id="rId12"/>
    <p:sldLayoutId id="2147483659" r:id="rId13"/>
    <p:sldLayoutId id="214748367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233363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FA3D25-D268-41FA-9053-0A3B27D08629}" type="datetime1"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9/8/17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A626CB-1534-43BB-A361-2BE8FEC2B41F}" type="slidenum"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16000" y="1371600"/>
            <a:ext cx="833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18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71700" y="2386584"/>
            <a:ext cx="9175668" cy="2185416"/>
          </a:xfrm>
        </p:spPr>
        <p:txBody>
          <a:bodyPr/>
          <a:lstStyle/>
          <a:p>
            <a:r>
              <a:rPr lang="en-US" dirty="0"/>
              <a:t>Collaborative enterprises &amp; collaborative ecosystems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1700" y="4404810"/>
            <a:ext cx="9175668" cy="1561622"/>
          </a:xfrm>
        </p:spPr>
        <p:txBody>
          <a:bodyPr/>
          <a:lstStyle/>
          <a:p>
            <a:r>
              <a:rPr lang="en-US" dirty="0"/>
              <a:t>Charles Heckscher</a:t>
            </a:r>
          </a:p>
          <a:p>
            <a:r>
              <a:rPr lang="en-US" dirty="0" smtClean="0"/>
              <a:t>August, </a:t>
            </a:r>
            <a:r>
              <a:rPr lang="en-US" dirty="0"/>
              <a:t>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72863-292D-4D30-90CA-723AE744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community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Gemeinschaft</a:t>
            </a:r>
          </a:p>
          <a:p>
            <a:r>
              <a:rPr lang="en-US" altLang="en-US"/>
              <a:t>Gesellschaft (mass society)</a:t>
            </a:r>
          </a:p>
          <a:p>
            <a:pPr>
              <a:buFontTx/>
              <a:buNone/>
            </a:pPr>
            <a:r>
              <a:rPr lang="en-US" altLang="en-US"/>
              <a:t>An alternative?</a:t>
            </a:r>
          </a:p>
          <a:p>
            <a:r>
              <a:rPr lang="en-US" altLang="en-US"/>
              <a:t>Deliberate community?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67F09-F1A7-46F1-A51E-E19A6690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dilemma of community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Community motivates, makes people feel proud, secure</a:t>
            </a:r>
          </a:p>
          <a:p>
            <a:pPr>
              <a:buFontTx/>
              <a:buNone/>
            </a:pPr>
            <a:r>
              <a:rPr lang="en-US" altLang="en-US"/>
              <a:t>BUT</a:t>
            </a:r>
          </a:p>
          <a:p>
            <a:r>
              <a:rPr lang="en-US" altLang="en-US"/>
              <a:t>Traditional community is closed, hostile to outside influence</a:t>
            </a:r>
          </a:p>
          <a:p>
            <a:r>
              <a:rPr lang="en-US" altLang="en-US"/>
              <a:t>Traditional community rewards loyalty more than performance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2949F-EF20-4FFA-B7E5-AD6E390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97205"/>
            <a:ext cx="10805932" cy="1325563"/>
          </a:xfrm>
        </p:spPr>
        <p:txBody>
          <a:bodyPr>
            <a:normAutofit fontScale="90000"/>
          </a:bodyPr>
          <a:lstStyle/>
          <a:p>
            <a:r>
              <a:rPr lang="en-US" altLang="en-US" sz="4000" i="1" dirty="0" smtClean="0"/>
              <a:t>The dilemma of community: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900" dirty="0" smtClean="0"/>
              <a:t>Can we reconcile dynamism and diversity with community and trust ?</a:t>
            </a:r>
            <a:endParaRPr lang="en-US" altLang="en-US" sz="49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15879"/>
            <a:ext cx="4115765" cy="39893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Openness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Mobility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Flexibility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Performance orientation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D33DE-75EF-402B-BC5C-B3D805B9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12779" y="2835799"/>
            <a:ext cx="6361253" cy="3769428"/>
            <a:chOff x="5312779" y="2835799"/>
            <a:chExt cx="6361253" cy="3769428"/>
          </a:xfrm>
        </p:grpSpPr>
        <p:sp>
          <p:nvSpPr>
            <p:cNvPr id="3" name="Left-Right Arrow 2"/>
            <p:cNvSpPr/>
            <p:nvPr/>
          </p:nvSpPr>
          <p:spPr>
            <a:xfrm rot="10800000" flipH="1" flipV="1">
              <a:off x="5312779" y="2835799"/>
              <a:ext cx="1620456" cy="12269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7558267" y="3125165"/>
              <a:ext cx="4115765" cy="34800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None/>
                <a:defRPr sz="24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233363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None/>
                <a:tabLst/>
                <a:defRPr sz="2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68738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3pPr>
              <a:lvl4pPr marL="9144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4pPr>
              <a:lvl5pPr marL="1141413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5pPr>
              <a:lvl6pPr marL="1141413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tabLst/>
                <a:defRPr lang="en-US" sz="18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6pPr>
              <a:lvl7pPr marL="1141413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tabLst/>
                <a:defRPr lang="en-US" sz="18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7pPr>
              <a:lvl8pPr marL="1141413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tabLst/>
                <a:defRPr lang="en-US" sz="1800" kern="12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8pPr>
              <a:lvl9pPr marL="1141413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anose="020B0604020202020204" pitchFamily="34" charset="0"/>
                <a:buChar char="•"/>
                <a:tabLst/>
                <a:defRPr lang="en-US" sz="1800" kern="1200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9pPr>
            </a:lstStyle>
            <a:p>
              <a:r>
                <a:rPr lang="en-US" altLang="en-US" sz="3600" dirty="0" smtClean="0"/>
                <a:t>Trust</a:t>
              </a:r>
              <a:endParaRPr lang="en-US" altLang="en-US" sz="3600" dirty="0"/>
            </a:p>
          </p:txBody>
        </p:sp>
      </p:grpSp>
      <p:sp>
        <p:nvSpPr>
          <p:cNvPr id="4" name="Up Arrow Callout 3"/>
          <p:cNvSpPr/>
          <p:nvPr/>
        </p:nvSpPr>
        <p:spPr>
          <a:xfrm>
            <a:off x="4216147" y="4244402"/>
            <a:ext cx="3813717" cy="1962615"/>
          </a:xfrm>
          <a:prstGeom prst="up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Collaborative community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21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Collaborative community: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800" dirty="0" smtClean="0"/>
              <a:t>deliberate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2185"/>
            <a:ext cx="10515600" cy="40247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Orientation to meaningful 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Discussion and deliberation of these 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Consistent application through organization systems (accountabilities, authority, rewards) through interactive process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Collaborative community: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culture of contribution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198" y="2279077"/>
          <a:ext cx="10874184" cy="248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092">
                  <a:extLst>
                    <a:ext uri="{9D8B030D-6E8A-4147-A177-3AD203B41FA5}">
                      <a16:colId xmlns:a16="http://schemas.microsoft.com/office/drawing/2014/main" val="3304255189"/>
                    </a:ext>
                  </a:extLst>
                </a:gridCol>
                <a:gridCol w="5437092">
                  <a:extLst>
                    <a:ext uri="{9D8B030D-6E8A-4147-A177-3AD203B41FA5}">
                      <a16:colId xmlns:a16="http://schemas.microsoft.com/office/drawing/2014/main" val="95750296"/>
                    </a:ext>
                  </a:extLst>
                </a:gridCol>
              </a:tblGrid>
              <a:tr h="496135">
                <a:tc>
                  <a:txBody>
                    <a:bodyPr/>
                    <a:lstStyle/>
                    <a:p>
                      <a:r>
                        <a:rPr lang="en-US" sz="2400" dirty="0"/>
                        <a:t>Traditional craft culture</a:t>
                      </a:r>
                    </a:p>
                  </a:txBody>
                  <a:tcPr marL="122335" marR="122335" marT="61167" marB="611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Culture of contribution</a:t>
                      </a:r>
                    </a:p>
                  </a:txBody>
                  <a:tcPr marL="122335" marR="122335" marT="61167" marB="61167"/>
                </a:tc>
                <a:extLst>
                  <a:ext uri="{0D108BD9-81ED-4DB2-BD59-A6C34878D82A}">
                    <a16:rowId xmlns:a16="http://schemas.microsoft.com/office/drawing/2014/main" val="523926326"/>
                  </a:ext>
                </a:extLst>
              </a:tr>
              <a:tr h="496135">
                <a:tc>
                  <a:txBody>
                    <a:bodyPr/>
                    <a:lstStyle/>
                    <a:p>
                      <a:r>
                        <a:rPr lang="en-US" sz="2400" dirty="0"/>
                        <a:t>Who is in control?</a:t>
                      </a:r>
                    </a:p>
                  </a:txBody>
                  <a:tcPr marL="122335" marR="122335" marT="61167" marB="611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can you contribute?</a:t>
                      </a:r>
                    </a:p>
                  </a:txBody>
                  <a:tcPr marL="122335" marR="122335" marT="61167" marB="61167"/>
                </a:tc>
                <a:extLst>
                  <a:ext uri="{0D108BD9-81ED-4DB2-BD59-A6C34878D82A}">
                    <a16:rowId xmlns:a16="http://schemas.microsoft.com/office/drawing/2014/main" val="1713305028"/>
                  </a:ext>
                </a:extLst>
              </a:tr>
              <a:tr h="496135">
                <a:tc>
                  <a:txBody>
                    <a:bodyPr/>
                    <a:lstStyle/>
                    <a:p>
                      <a:r>
                        <a:rPr lang="en-US" sz="2400" dirty="0"/>
                        <a:t>Focus on craft excellence</a:t>
                      </a:r>
                    </a:p>
                  </a:txBody>
                  <a:tcPr marL="122335" marR="122335" marT="61167" marB="611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Focus on purpose</a:t>
                      </a:r>
                    </a:p>
                  </a:txBody>
                  <a:tcPr marL="122335" marR="122335" marT="61167" marB="61167"/>
                </a:tc>
                <a:extLst>
                  <a:ext uri="{0D108BD9-81ED-4DB2-BD59-A6C34878D82A}">
                    <a16:rowId xmlns:a16="http://schemas.microsoft.com/office/drawing/2014/main" val="1230810359"/>
                  </a:ext>
                </a:extLst>
              </a:tr>
              <a:tr h="496135">
                <a:tc>
                  <a:txBody>
                    <a:bodyPr/>
                    <a:lstStyle/>
                    <a:p>
                      <a:r>
                        <a:rPr lang="en-US" sz="2400" dirty="0"/>
                        <a:t>Deference to position</a:t>
                      </a:r>
                    </a:p>
                  </a:txBody>
                  <a:tcPr marL="122335" marR="122335" marT="61167" marB="611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Respect for capability</a:t>
                      </a:r>
                    </a:p>
                  </a:txBody>
                  <a:tcPr marL="122335" marR="122335" marT="61167" marB="61167"/>
                </a:tc>
                <a:extLst>
                  <a:ext uri="{0D108BD9-81ED-4DB2-BD59-A6C34878D82A}">
                    <a16:rowId xmlns:a16="http://schemas.microsoft.com/office/drawing/2014/main" val="3484204418"/>
                  </a:ext>
                </a:extLst>
              </a:tr>
              <a:tr h="496135">
                <a:tc>
                  <a:txBody>
                    <a:bodyPr/>
                    <a:lstStyle/>
                    <a:p>
                      <a:r>
                        <a:rPr lang="en-US" sz="2400" dirty="0"/>
                        <a:t>Conflict avoidance</a:t>
                      </a:r>
                    </a:p>
                  </a:txBody>
                  <a:tcPr marL="122335" marR="122335" marT="61167" marB="611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Constructive conflict</a:t>
                      </a:r>
                    </a:p>
                  </a:txBody>
                  <a:tcPr marL="122335" marR="122335" marT="61167" marB="61167"/>
                </a:tc>
                <a:extLst>
                  <a:ext uri="{0D108BD9-81ED-4DB2-BD59-A6C34878D82A}">
                    <a16:rowId xmlns:a16="http://schemas.microsoft.com/office/drawing/2014/main" val="3892744549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4887885" y="2783380"/>
            <a:ext cx="1263534" cy="1961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F3B7-D944-4603-9196-63C221DC3A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Collaborative community: 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dirty="0"/>
              <a:t>Interactive process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502978" y="1951721"/>
            <a:ext cx="9850821" cy="418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Deliberate processes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Roles &amp; responsibilities, milestones, resources, accountability mechanisms, output verification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	</a:t>
            </a: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Interactively managed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Developed with engagement of key stakeholders (doctors, administrators, nurses, others)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Learning loops and structured redesign moments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F3B7-D944-4603-9196-63C221DC3A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 people need in a process organization?</a:t>
            </a:r>
          </a:p>
        </p:txBody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6259" y="2055537"/>
            <a:ext cx="10359484" cy="4648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Good understanding of purpose / strategy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Ability to manage through influence rather than power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Problem-solving techniques and skills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Good will and flexibility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Ability to juggle responsibilities and deal with ambiguity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Willingness to take and encourage risks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Ability to learn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326C3-83CE-4492-BD94-8E91870B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F3B7-D944-4603-9196-63C221DC3A7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69484"/>
              </p:ext>
            </p:extLst>
          </p:nvPr>
        </p:nvGraphicFramePr>
        <p:xfrm>
          <a:off x="0" y="1898855"/>
          <a:ext cx="12210020" cy="490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195">
                  <a:extLst>
                    <a:ext uri="{9D8B030D-6E8A-4147-A177-3AD203B41FA5}">
                      <a16:colId xmlns:a16="http://schemas.microsoft.com/office/drawing/2014/main" val="1889859459"/>
                    </a:ext>
                  </a:extLst>
                </a:gridCol>
                <a:gridCol w="2981138">
                  <a:extLst>
                    <a:ext uri="{9D8B030D-6E8A-4147-A177-3AD203B41FA5}">
                      <a16:colId xmlns:a16="http://schemas.microsoft.com/office/drawing/2014/main" val="3743774225"/>
                    </a:ext>
                  </a:extLst>
                </a:gridCol>
                <a:gridCol w="3064934">
                  <a:extLst>
                    <a:ext uri="{9D8B030D-6E8A-4147-A177-3AD203B41FA5}">
                      <a16:colId xmlns:a16="http://schemas.microsoft.com/office/drawing/2014/main" val="3291767458"/>
                    </a:ext>
                  </a:extLst>
                </a:gridCol>
                <a:gridCol w="3387753">
                  <a:extLst>
                    <a:ext uri="{9D8B030D-6E8A-4147-A177-3AD203B41FA5}">
                      <a16:colId xmlns:a16="http://schemas.microsoft.com/office/drawing/2014/main" val="128417543"/>
                    </a:ext>
                  </a:extLst>
                </a:gridCol>
              </a:tblGrid>
              <a:tr h="572702">
                <a:tc>
                  <a:txBody>
                    <a:bodyPr/>
                    <a:lstStyle/>
                    <a:p>
                      <a:r>
                        <a:rPr lang="en-US" sz="2500"/>
                        <a:t>Traditionalistic craft</a:t>
                      </a:r>
                      <a:endParaRPr lang="en-US" sz="2500" dirty="0"/>
                    </a:p>
                  </a:txBody>
                  <a:tcPr marL="112038" marR="112038" marT="56019" marB="56019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Bureaucratization</a:t>
                      </a:r>
                    </a:p>
                  </a:txBody>
                  <a:tcPr marL="112038" marR="112038" marT="56019" marB="56019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Marketization</a:t>
                      </a:r>
                    </a:p>
                  </a:txBody>
                  <a:tcPr marL="112038" marR="112038" marT="56019" marB="56019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Collaboration</a:t>
                      </a:r>
                    </a:p>
                  </a:txBody>
                  <a:tcPr marL="112038" marR="112038" marT="56019" marB="56019"/>
                </a:tc>
                <a:extLst>
                  <a:ext uri="{0D108BD9-81ED-4DB2-BD59-A6C34878D82A}">
                    <a16:rowId xmlns:a16="http://schemas.microsoft.com/office/drawing/2014/main" val="2859024429"/>
                  </a:ext>
                </a:extLst>
              </a:tr>
              <a:tr h="4034346">
                <a:tc>
                  <a:txBody>
                    <a:bodyPr/>
                    <a:lstStyle/>
                    <a:p>
                      <a:pPr marL="169545" indent="-169545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Peer review and discipline </a:t>
                      </a:r>
                    </a:p>
                    <a:p>
                      <a:pPr marL="169545" indent="-169545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Focused on maintaining values of profession</a:t>
                      </a:r>
                    </a:p>
                    <a:p>
                      <a:pPr marL="169545" indent="-169545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Rarely invoked</a:t>
                      </a:r>
                    </a:p>
                  </a:txBody>
                  <a:tcPr marL="112038" marR="112038" marT="56019" marB="560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Administrative assessments and discipline 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Focused on meeting standardized targets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Periodic (yearly) reviews</a:t>
                      </a:r>
                    </a:p>
                  </a:txBody>
                  <a:tcPr marL="112038" marR="112038" marT="56019" marB="560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Market choice 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Focused on customer satisfaction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Standardized measures</a:t>
                      </a:r>
                    </a:p>
                  </a:txBody>
                  <a:tcPr marL="112038" marR="112038" marT="56019" marB="560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 indent="-169545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/>
                        <a:t>Multisource reviews </a:t>
                      </a:r>
                    </a:p>
                    <a:p>
                      <a:pPr marL="169545" indent="-169545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/>
                        <a:t>Focused on contribution to purpose</a:t>
                      </a:r>
                    </a:p>
                    <a:p>
                      <a:pPr marL="169545" indent="-169545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/>
                        <a:t>Frequent, multidimensional feedback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200" dirty="0"/>
                    </a:p>
                  </a:txBody>
                  <a:tcPr marL="112038" marR="112038" marT="56019" marB="560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9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" panose="020B0604020202020204" charset="0"/>
              </a:rPr>
              <a:t>Collaborative enterprise: core elements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1355788"/>
              </p:ext>
            </p:extLst>
          </p:nvPr>
        </p:nvGraphicFramePr>
        <p:xfrm>
          <a:off x="971332" y="1269376"/>
          <a:ext cx="8467308" cy="53808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Coordinating focus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Strategic purpose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Routines &amp;</a:t>
                      </a:r>
                      <a:r>
                        <a:rPr lang="en-US" sz="2400" b="0" i="1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relations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Teams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Interactive process management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Performance management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Strategic scorecard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Multisource appraisal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Careers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Capability focus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3-5 year commitments 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Learning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Learning by monitoring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Communities of practice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Structures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Project teams and initiatives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Matrixed authority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84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strike="noStrike" dirty="0">
                          <a:effectLst/>
                          <a:latin typeface="Book Antiqua" panose="02040602050305030304" pitchFamily="18" charset="0"/>
                        </a:rPr>
                        <a:t>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Book Antiqua" panose="02040602050305030304" pitchFamily="18" charset="0"/>
                        </a:rPr>
                        <a:t>Ethic of Contribution</a:t>
                      </a:r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048615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0633-CA27-47FE-881F-0FD9D7E2842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Difficulties of </a:t>
            </a:r>
            <a:r>
              <a:rPr lang="en-US" altLang="en-US" dirty="0" smtClean="0"/>
              <a:t>collaborative organizations</a:t>
            </a:r>
            <a:endParaRPr lang="en-US" altLang="en-US" dirty="0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768734" y="1924724"/>
            <a:ext cx="949452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Bookman Old Style" panose="02050604050505020204" pitchFamily="18" charset="0"/>
              </a:rPr>
              <a:t>Lack of clear job descriptions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Bookman Old Style" panose="02050604050505020204" pitchFamily="18" charset="0"/>
              </a:rPr>
              <a:t>Multiple commitments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Bookman Old Style" panose="02050604050505020204" pitchFamily="18" charset="0"/>
              </a:rPr>
              <a:t>Evolving, uncertain objectives and strategies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Bookman Old Style" panose="02050604050505020204" pitchFamily="18" charset="0"/>
              </a:rPr>
              <a:t>Cannot promise job stability and caring</a:t>
            </a:r>
          </a:p>
        </p:txBody>
      </p:sp>
    </p:spTree>
    <p:extLst>
      <p:ext uri="{BB962C8B-B14F-4D97-AF65-F5344CB8AC3E}">
        <p14:creationId xmlns:p14="http://schemas.microsoft.com/office/powerpoint/2010/main" val="34529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72950" y="5429940"/>
            <a:ext cx="9052333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274320" tIns="91440" rIns="0" bIns="0" anchor="ctr"/>
          <a:lstStyle/>
          <a:p>
            <a:pPr marL="342900" indent="-342900">
              <a:lnSpc>
                <a:spcPct val="80000"/>
              </a:lnSpc>
            </a:pPr>
            <a:r>
              <a:rPr lang="en-US" sz="2000" b="1" dirty="0">
                <a:solidFill>
                  <a:schemeClr val="bg2"/>
                </a:solidFill>
              </a:rPr>
              <a:t>CRAFT / AUTONOMOUS PROFESSIONAL NETWORKS</a:t>
            </a:r>
          </a:p>
          <a:p>
            <a:pPr marL="342900" indent="-342900"/>
            <a:r>
              <a:rPr lang="en-US" sz="2000" dirty="0">
                <a:solidFill>
                  <a:schemeClr val="bg2"/>
                </a:solidFill>
              </a:rPr>
              <a:t>Customization and personal relations</a:t>
            </a:r>
            <a:endParaRPr lang="en-US" sz="2000" b="1" dirty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62546" y="4506984"/>
            <a:ext cx="9073141" cy="953577"/>
            <a:chOff x="2253372" y="4398964"/>
            <a:chExt cx="9073141" cy="1052971"/>
          </a:xfrm>
        </p:grpSpPr>
        <p:sp>
          <p:nvSpPr>
            <p:cNvPr id="2062" name="AutoShape 5"/>
            <p:cNvSpPr>
              <a:spLocks noChangeArrowheads="1"/>
            </p:cNvSpPr>
            <p:nvPr/>
          </p:nvSpPr>
          <p:spPr bwMode="auto">
            <a:xfrm>
              <a:off x="2253372" y="4435475"/>
              <a:ext cx="8773219" cy="1016460"/>
            </a:xfrm>
            <a:prstGeom prst="parallelogram">
              <a:avLst>
                <a:gd name="adj" fmla="val 101137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/>
            <a:p>
              <a:pPr algn="l" eaLnBrk="0" hangingPunct="0">
                <a:spcAft>
                  <a:spcPct val="25000"/>
                </a:spcAft>
              </a:pPr>
              <a:r>
                <a:rPr lang="en-US" i="1" dirty="0">
                  <a:solidFill>
                    <a:schemeClr val="bg2"/>
                  </a:solidFill>
                  <a:latin typeface="Arial" charset="0"/>
                </a:rPr>
                <a:t>Challenge: to increase scale of production and scope of distribution</a:t>
              </a:r>
            </a:p>
          </p:txBody>
        </p:sp>
        <p:sp>
          <p:nvSpPr>
            <p:cNvPr id="2063" name="AutoShape 6"/>
            <p:cNvSpPr>
              <a:spLocks noChangeArrowheads="1"/>
            </p:cNvSpPr>
            <p:nvPr/>
          </p:nvSpPr>
          <p:spPr bwMode="auto">
            <a:xfrm>
              <a:off x="9119479" y="4398964"/>
              <a:ext cx="2207034" cy="1049507"/>
            </a:xfrm>
            <a:prstGeom prst="triangle">
              <a:avLst>
                <a:gd name="adj" fmla="val 86389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5646" y="4119165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1900-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1980</a:t>
            </a:r>
          </a:p>
        </p:txBody>
      </p:sp>
      <p:sp>
        <p:nvSpPr>
          <p:cNvPr id="2064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277737" y="3612778"/>
            <a:ext cx="7841501" cy="93232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274320" tIns="0" rIns="0" bIns="0" anchor="ctr"/>
          <a:lstStyle/>
          <a:p>
            <a:pPr marL="342900" indent="-342900"/>
            <a:r>
              <a:rPr lang="en-US" sz="2000" b="1" dirty="0">
                <a:solidFill>
                  <a:schemeClr val="bg2"/>
                </a:solidFill>
              </a:rPr>
              <a:t>BUREAUCRATIC FIRMS</a:t>
            </a:r>
          </a:p>
          <a:p>
            <a:pPr marL="342900" indent="-342900"/>
            <a:r>
              <a:rPr lang="en-US" sz="2000" dirty="0">
                <a:solidFill>
                  <a:schemeClr val="bg2"/>
                </a:solidFill>
              </a:rPr>
              <a:t>Product reliability on a large scale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69684" y="2658689"/>
            <a:ext cx="7846946" cy="977899"/>
            <a:chOff x="3179649" y="2658689"/>
            <a:chExt cx="7846946" cy="977899"/>
          </a:xfrm>
        </p:grpSpPr>
        <p:grpSp>
          <p:nvGrpSpPr>
            <p:cNvPr id="2055" name="Group 10"/>
            <p:cNvGrpSpPr>
              <a:grpSpLocks/>
            </p:cNvGrpSpPr>
            <p:nvPr/>
          </p:nvGrpSpPr>
          <p:grpSpPr bwMode="auto">
            <a:xfrm>
              <a:off x="3179649" y="2658689"/>
              <a:ext cx="7846946" cy="977899"/>
              <a:chOff x="987" y="1607"/>
              <a:chExt cx="4533" cy="616"/>
            </a:xfrm>
          </p:grpSpPr>
          <p:sp>
            <p:nvSpPr>
              <p:cNvPr id="2060" name="AutoShape 11"/>
              <p:cNvSpPr>
                <a:spLocks noChangeArrowheads="1"/>
              </p:cNvSpPr>
              <p:nvPr/>
            </p:nvSpPr>
            <p:spPr bwMode="auto">
              <a:xfrm>
                <a:off x="4659" y="1614"/>
                <a:ext cx="861" cy="609"/>
              </a:xfrm>
              <a:prstGeom prst="triangle">
                <a:avLst>
                  <a:gd name="adj" fmla="val 86389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2061" name="AutoShape 12"/>
              <p:cNvSpPr>
                <a:spLocks noChangeArrowheads="1"/>
              </p:cNvSpPr>
              <p:nvPr/>
            </p:nvSpPr>
            <p:spPr bwMode="auto">
              <a:xfrm>
                <a:off x="987" y="1607"/>
                <a:ext cx="4431" cy="614"/>
              </a:xfrm>
              <a:prstGeom prst="parallelogram">
                <a:avLst>
                  <a:gd name="adj" fmla="val 94063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anchor="ctr"/>
              <a:lstStyle/>
              <a:p>
                <a:pPr algn="l" eaLnBrk="0" hangingPunct="0">
                  <a:spcAft>
                    <a:spcPct val="25000"/>
                  </a:spcAft>
                </a:pPr>
                <a:endParaRPr lang="en-US" sz="1200" i="1">
                  <a:latin typeface="Arial" charset="0"/>
                </a:endParaRPr>
              </a:p>
            </p:txBody>
          </p:sp>
        </p:grpSp>
        <p:sp>
          <p:nvSpPr>
            <p:cNvPr id="2056" name="Rectangle 13"/>
            <p:cNvSpPr>
              <a:spLocks noChangeArrowheads="1"/>
            </p:cNvSpPr>
            <p:nvPr/>
          </p:nvSpPr>
          <p:spPr bwMode="auto">
            <a:xfrm>
              <a:off x="4181475" y="2792015"/>
              <a:ext cx="65395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 eaLnBrk="0" hangingPunct="0">
                <a:spcBef>
                  <a:spcPts val="30"/>
                </a:spcBef>
              </a:pPr>
              <a:r>
                <a:rPr lang="en-US" i="1" dirty="0">
                  <a:solidFill>
                    <a:schemeClr val="bg2"/>
                  </a:solidFill>
                  <a:latin typeface="Arial" charset="0"/>
                </a:rPr>
                <a:t>Challenge: To flexibly integrate resources around emergent opportunities and customer needs</a:t>
              </a:r>
            </a:p>
          </p:txBody>
        </p:sp>
      </p:grp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5646" y="209034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1980-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????</a:t>
            </a:r>
          </a:p>
        </p:txBody>
      </p:sp>
      <p:sp>
        <p:nvSpPr>
          <p:cNvPr id="2054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150918" y="1892057"/>
            <a:ext cx="6761132" cy="8190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7160" tIns="0" rIns="0" bIns="0" anchor="ctr"/>
          <a:lstStyle/>
          <a:p>
            <a:pPr marL="342900" indent="-342900">
              <a:lnSpc>
                <a:spcPct val="85000"/>
              </a:lnSpc>
            </a:pPr>
            <a:r>
              <a:rPr lang="en-US" sz="2000" b="1" dirty="0">
                <a:solidFill>
                  <a:schemeClr val="bg2"/>
                </a:solidFill>
              </a:rPr>
              <a:t>COLLABORATIVE ENTERPRISES</a:t>
            </a:r>
          </a:p>
          <a:p>
            <a:pPr marL="342900" indent="-342900">
              <a:lnSpc>
                <a:spcPct val="85000"/>
              </a:lnSpc>
            </a:pPr>
            <a:r>
              <a:rPr lang="en-US" sz="2000" dirty="0">
                <a:solidFill>
                  <a:schemeClr val="bg2"/>
                </a:solidFill>
              </a:rPr>
              <a:t>Leveraging resources around opportunities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22411" y="1498360"/>
            <a:ext cx="6818144" cy="405495"/>
            <a:chOff x="3990331" y="1498360"/>
            <a:chExt cx="6818144" cy="405495"/>
          </a:xfrm>
        </p:grpSpPr>
        <p:sp>
          <p:nvSpPr>
            <p:cNvPr id="2058" name="AutoShape 15"/>
            <p:cNvSpPr>
              <a:spLocks noChangeArrowheads="1"/>
            </p:cNvSpPr>
            <p:nvPr/>
          </p:nvSpPr>
          <p:spPr bwMode="auto">
            <a:xfrm>
              <a:off x="9515365" y="1498360"/>
              <a:ext cx="1293110" cy="398708"/>
            </a:xfrm>
            <a:prstGeom prst="triangle">
              <a:avLst>
                <a:gd name="adj" fmla="val 88027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AutoShape 16"/>
            <p:cNvSpPr>
              <a:spLocks noChangeArrowheads="1"/>
            </p:cNvSpPr>
            <p:nvPr/>
          </p:nvSpPr>
          <p:spPr bwMode="auto">
            <a:xfrm>
              <a:off x="3990331" y="1498360"/>
              <a:ext cx="6644192" cy="405495"/>
            </a:xfrm>
            <a:prstGeom prst="parallelogram">
              <a:avLst>
                <a:gd name="adj" fmla="val 118618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/>
            <a:p>
              <a:pPr algn="l" eaLnBrk="0" hangingPunct="0">
                <a:spcAft>
                  <a:spcPct val="25000"/>
                </a:spcAft>
              </a:pPr>
              <a:r>
                <a:rPr lang="en-US" i="1" dirty="0">
                  <a:solidFill>
                    <a:schemeClr val="bg1"/>
                  </a:solidFill>
                  <a:latin typeface="Arial" charset="0"/>
                </a:rPr>
                <a:t>Challenge: to coordinate independent actors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88767" y="320304"/>
            <a:ext cx="6222291" cy="1171683"/>
            <a:chOff x="2535956" y="1372497"/>
            <a:chExt cx="6064492" cy="1163283"/>
          </a:xfrm>
        </p:grpSpPr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7432048" y="1372497"/>
              <a:ext cx="1168400" cy="467416"/>
            </a:xfrm>
            <a:prstGeom prst="triangle">
              <a:avLst>
                <a:gd name="adj" fmla="val 8347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535956" y="1372497"/>
              <a:ext cx="6038132" cy="1163283"/>
              <a:chOff x="2535956" y="1372497"/>
              <a:chExt cx="6038132" cy="1163283"/>
            </a:xfrm>
          </p:grpSpPr>
          <p:sp>
            <p:nvSpPr>
              <p:cNvPr id="21" name="Rectangle 9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2559050" y="1764255"/>
                <a:ext cx="6015038" cy="7715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37160" tIns="0" rIns="0" bIns="0" anchor="ctr"/>
              <a:lstStyle/>
              <a:p>
                <a:pPr marL="342900" indent="-342900">
                  <a:lnSpc>
                    <a:spcPct val="85000"/>
                  </a:lnSpc>
                </a:pPr>
                <a:r>
                  <a:rPr lang="en-US" sz="2000" b="1" dirty="0">
                    <a:solidFill>
                      <a:schemeClr val="bg2"/>
                    </a:solidFill>
                  </a:rPr>
                  <a:t>COLLABORATIVE ECOSYSTEMS</a:t>
                </a:r>
              </a:p>
              <a:p>
                <a:pPr marL="342900" indent="-342900">
                  <a:lnSpc>
                    <a:spcPct val="85000"/>
                  </a:lnSpc>
                </a:pPr>
                <a:r>
                  <a:rPr lang="en-US" sz="2000" dirty="0">
                    <a:solidFill>
                      <a:schemeClr val="bg2"/>
                    </a:solidFill>
                  </a:rPr>
                  <a:t>Orchestrating networks for common purposes </a:t>
                </a:r>
              </a:p>
            </p:txBody>
          </p:sp>
          <p:sp>
            <p:nvSpPr>
              <p:cNvPr id="22" name="AutoShape 16"/>
              <p:cNvSpPr>
                <a:spLocks noChangeArrowheads="1"/>
              </p:cNvSpPr>
              <p:nvPr/>
            </p:nvSpPr>
            <p:spPr bwMode="auto">
              <a:xfrm>
                <a:off x="2535956" y="1372497"/>
                <a:ext cx="5886009" cy="392113"/>
              </a:xfrm>
              <a:prstGeom prst="parallelogram">
                <a:avLst>
                  <a:gd name="adj" fmla="val 118618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anchor="ctr"/>
              <a:lstStyle/>
              <a:p>
                <a:pPr algn="l" eaLnBrk="0" hangingPunct="0">
                  <a:spcAft>
                    <a:spcPct val="25000"/>
                  </a:spcAft>
                </a:pPr>
                <a:endParaRPr lang="en-US" sz="1000" i="1">
                  <a:latin typeface="Arial" charset="0"/>
                </a:endParaRPr>
              </a:p>
            </p:txBody>
          </p:sp>
        </p:grpSp>
      </p:grpSp>
      <p:sp>
        <p:nvSpPr>
          <p:cNvPr id="5" name="Up Arrow 4"/>
          <p:cNvSpPr/>
          <p:nvPr/>
        </p:nvSpPr>
        <p:spPr>
          <a:xfrm>
            <a:off x="1012495" y="1666525"/>
            <a:ext cx="1124607" cy="4566109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8814" y="320040"/>
            <a:ext cx="3605048" cy="9064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complex</a:t>
            </a:r>
          </a:p>
          <a:p>
            <a:pPr algn="ctr"/>
            <a:r>
              <a:rPr lang="en-US" sz="2400" dirty="0"/>
              <a:t>More flexible / adaptive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4721FC-0F78-4B4B-9673-7BB1391F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392557" y="104692"/>
            <a:ext cx="8707295" cy="2714115"/>
          </a:xfrm>
          <a:prstGeom prst="roundRect">
            <a:avLst/>
          </a:prstGeom>
          <a:noFill/>
          <a:ln w="228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64" grpId="0" animBg="1"/>
      <p:bldP spid="2054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D861-F2D1-4335-AFE1-2EF96B928CF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Resistances and obstacles to change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443" y="1726095"/>
            <a:ext cx="10088217" cy="4343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Bookman Old Style" panose="02050604050505020204" pitchFamily="18" charset="0"/>
              </a:rPr>
              <a:t>People want to preserve autonomy, security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Bookman Old Style" panose="02050604050505020204" pitchFamily="18" charset="0"/>
              </a:rPr>
              <a:t>Higher and lower levels can’t talk freely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Bookman Old Style" panose="02050604050505020204" pitchFamily="18" charset="0"/>
              </a:rPr>
              <a:t>Differences in culture, knowledge block communication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Bookman Old Style" panose="02050604050505020204" pitchFamily="18" charset="0"/>
              </a:rPr>
              <a:t>Loss of clear accountability -- people report to multiple bosses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Bookman Old Style" panose="02050604050505020204" pitchFamily="18" charset="0"/>
              </a:rPr>
              <a:t>People worry that their careers will suffer</a:t>
            </a:r>
          </a:p>
        </p:txBody>
      </p:sp>
    </p:spTree>
    <p:extLst>
      <p:ext uri="{BB962C8B-B14F-4D97-AF65-F5344CB8AC3E}">
        <p14:creationId xmlns:p14="http://schemas.microsoft.com/office/powerpoint/2010/main" val="35104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5680" y="1945640"/>
            <a:ext cx="7193280" cy="3581400"/>
            <a:chOff x="2407920" y="2057400"/>
            <a:chExt cx="7193280" cy="3581400"/>
          </a:xfrm>
        </p:grpSpPr>
        <p:grpSp>
          <p:nvGrpSpPr>
            <p:cNvPr id="278531" name="Group 3"/>
            <p:cNvGrpSpPr>
              <a:grpSpLocks/>
            </p:cNvGrpSpPr>
            <p:nvPr/>
          </p:nvGrpSpPr>
          <p:grpSpPr bwMode="auto">
            <a:xfrm>
              <a:off x="2514600" y="2057400"/>
              <a:ext cx="7086600" cy="3581400"/>
              <a:chOff x="624" y="1296"/>
              <a:chExt cx="4464" cy="2256"/>
            </a:xfrm>
          </p:grpSpPr>
          <p:grpSp>
            <p:nvGrpSpPr>
              <p:cNvPr id="278532" name="Group 4"/>
              <p:cNvGrpSpPr>
                <a:grpSpLocks/>
              </p:cNvGrpSpPr>
              <p:nvPr/>
            </p:nvGrpSpPr>
            <p:grpSpPr bwMode="auto">
              <a:xfrm>
                <a:off x="624" y="1296"/>
                <a:ext cx="4464" cy="2256"/>
                <a:chOff x="624" y="1296"/>
                <a:chExt cx="4464" cy="2256"/>
              </a:xfrm>
            </p:grpSpPr>
            <p:sp>
              <p:nvSpPr>
                <p:cNvPr id="278533" name="Line 5"/>
                <p:cNvSpPr>
                  <a:spLocks noChangeShapeType="1"/>
                </p:cNvSpPr>
                <p:nvPr/>
              </p:nvSpPr>
              <p:spPr bwMode="auto">
                <a:xfrm>
                  <a:off x="4224" y="1872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4" name="Line 6"/>
                <p:cNvSpPr>
                  <a:spLocks noChangeShapeType="1"/>
                </p:cNvSpPr>
                <p:nvPr/>
              </p:nvSpPr>
              <p:spPr bwMode="auto">
                <a:xfrm>
                  <a:off x="1536" y="1872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5" name="Line 7"/>
                <p:cNvSpPr>
                  <a:spLocks noChangeShapeType="1"/>
                </p:cNvSpPr>
                <p:nvPr/>
              </p:nvSpPr>
              <p:spPr bwMode="auto">
                <a:xfrm>
                  <a:off x="864" y="2784"/>
                  <a:ext cx="13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6" name="Line 8"/>
                <p:cNvSpPr>
                  <a:spLocks noChangeShapeType="1"/>
                </p:cNvSpPr>
                <p:nvPr/>
              </p:nvSpPr>
              <p:spPr bwMode="auto">
                <a:xfrm>
                  <a:off x="3552" y="2784"/>
                  <a:ext cx="12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7" name="Line 9"/>
                <p:cNvSpPr>
                  <a:spLocks noChangeShapeType="1"/>
                </p:cNvSpPr>
                <p:nvPr/>
              </p:nvSpPr>
              <p:spPr bwMode="auto">
                <a:xfrm>
                  <a:off x="864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8" name="Line 10"/>
                <p:cNvSpPr>
                  <a:spLocks noChangeShapeType="1"/>
                </p:cNvSpPr>
                <p:nvPr/>
              </p:nvSpPr>
              <p:spPr bwMode="auto">
                <a:xfrm>
                  <a:off x="1536" y="1872"/>
                  <a:ext cx="26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9" name="Line 11"/>
                <p:cNvSpPr>
                  <a:spLocks noChangeShapeType="1"/>
                </p:cNvSpPr>
                <p:nvPr/>
              </p:nvSpPr>
              <p:spPr bwMode="auto">
                <a:xfrm>
                  <a:off x="2208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0" name="Line 12"/>
                <p:cNvSpPr>
                  <a:spLocks noChangeShapeType="1"/>
                </p:cNvSpPr>
                <p:nvPr/>
              </p:nvSpPr>
              <p:spPr bwMode="auto">
                <a:xfrm>
                  <a:off x="3552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1" name="Line 13"/>
                <p:cNvSpPr>
                  <a:spLocks noChangeShapeType="1"/>
                </p:cNvSpPr>
                <p:nvPr/>
              </p:nvSpPr>
              <p:spPr bwMode="auto">
                <a:xfrm>
                  <a:off x="4848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2" name="Line 14"/>
                <p:cNvSpPr>
                  <a:spLocks noChangeShapeType="1"/>
                </p:cNvSpPr>
                <p:nvPr/>
              </p:nvSpPr>
              <p:spPr bwMode="auto">
                <a:xfrm>
                  <a:off x="1536" y="2304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3" name="Line 15"/>
                <p:cNvSpPr>
                  <a:spLocks noChangeShapeType="1"/>
                </p:cNvSpPr>
                <p:nvPr/>
              </p:nvSpPr>
              <p:spPr bwMode="auto">
                <a:xfrm>
                  <a:off x="4224" y="2304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4" name="Line 16"/>
                <p:cNvSpPr>
                  <a:spLocks noChangeShapeType="1"/>
                </p:cNvSpPr>
                <p:nvPr/>
              </p:nvSpPr>
              <p:spPr bwMode="auto">
                <a:xfrm>
                  <a:off x="2928" y="1728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5" name="Oval 17"/>
                <p:cNvSpPr>
                  <a:spLocks noChangeArrowheads="1"/>
                </p:cNvSpPr>
                <p:nvPr/>
              </p:nvSpPr>
              <p:spPr bwMode="auto">
                <a:xfrm>
                  <a:off x="3984" y="2064"/>
                  <a:ext cx="48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6" name="Oval 18"/>
                <p:cNvSpPr>
                  <a:spLocks noChangeArrowheads="1"/>
                </p:cNvSpPr>
                <p:nvPr/>
              </p:nvSpPr>
              <p:spPr bwMode="auto">
                <a:xfrm>
                  <a:off x="1296" y="2064"/>
                  <a:ext cx="48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7" name="Oval 19"/>
                <p:cNvSpPr>
                  <a:spLocks noChangeArrowheads="1"/>
                </p:cNvSpPr>
                <p:nvPr/>
              </p:nvSpPr>
              <p:spPr bwMode="auto">
                <a:xfrm>
                  <a:off x="624" y="3105"/>
                  <a:ext cx="48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8" name="Oval 20"/>
                <p:cNvSpPr>
                  <a:spLocks noChangeArrowheads="1"/>
                </p:cNvSpPr>
                <p:nvPr/>
              </p:nvSpPr>
              <p:spPr bwMode="auto">
                <a:xfrm>
                  <a:off x="1975" y="3105"/>
                  <a:ext cx="48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9" name="Oval 21"/>
                <p:cNvSpPr>
                  <a:spLocks noChangeArrowheads="1"/>
                </p:cNvSpPr>
                <p:nvPr/>
              </p:nvSpPr>
              <p:spPr bwMode="auto">
                <a:xfrm>
                  <a:off x="3323" y="3120"/>
                  <a:ext cx="48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0" name="Oval 22"/>
                <p:cNvSpPr>
                  <a:spLocks noChangeArrowheads="1"/>
                </p:cNvSpPr>
                <p:nvPr/>
              </p:nvSpPr>
              <p:spPr bwMode="auto">
                <a:xfrm>
                  <a:off x="4608" y="3105"/>
                  <a:ext cx="48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1" name="Oval 23"/>
                <p:cNvSpPr>
                  <a:spLocks noChangeArrowheads="1"/>
                </p:cNvSpPr>
                <p:nvPr/>
              </p:nvSpPr>
              <p:spPr bwMode="auto">
                <a:xfrm>
                  <a:off x="2688" y="1296"/>
                  <a:ext cx="480" cy="4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8552" name="Oval 24"/>
              <p:cNvSpPr>
                <a:spLocks noChangeArrowheads="1"/>
              </p:cNvSpPr>
              <p:nvPr/>
            </p:nvSpPr>
            <p:spPr bwMode="auto">
              <a:xfrm>
                <a:off x="1330" y="2084"/>
                <a:ext cx="384" cy="38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3" name="Oval 25"/>
              <p:cNvSpPr>
                <a:spLocks noChangeArrowheads="1"/>
              </p:cNvSpPr>
              <p:nvPr/>
            </p:nvSpPr>
            <p:spPr bwMode="auto">
              <a:xfrm>
                <a:off x="672" y="3120"/>
                <a:ext cx="384" cy="38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4" name="Oval 26"/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384" cy="38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5" name="Oval 27"/>
              <p:cNvSpPr>
                <a:spLocks noChangeArrowheads="1"/>
              </p:cNvSpPr>
              <p:nvPr/>
            </p:nvSpPr>
            <p:spPr bwMode="auto">
              <a:xfrm>
                <a:off x="4656" y="3072"/>
                <a:ext cx="384" cy="38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6" name="Oval 28"/>
              <p:cNvSpPr>
                <a:spLocks noChangeArrowheads="1"/>
              </p:cNvSpPr>
              <p:nvPr/>
            </p:nvSpPr>
            <p:spPr bwMode="auto">
              <a:xfrm>
                <a:off x="4032" y="2084"/>
                <a:ext cx="384" cy="38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7" name="Oval 29"/>
              <p:cNvSpPr>
                <a:spLocks noChangeArrowheads="1"/>
              </p:cNvSpPr>
              <p:nvPr/>
            </p:nvSpPr>
            <p:spPr bwMode="auto">
              <a:xfrm>
                <a:off x="2010" y="3072"/>
                <a:ext cx="384" cy="38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8" name="Oval 30"/>
              <p:cNvSpPr>
                <a:spLocks noChangeArrowheads="1"/>
              </p:cNvSpPr>
              <p:nvPr/>
            </p:nvSpPr>
            <p:spPr bwMode="auto">
              <a:xfrm>
                <a:off x="2729" y="1303"/>
                <a:ext cx="384" cy="38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07920" y="2161540"/>
              <a:ext cx="6858000" cy="3144520"/>
              <a:chOff x="2407920" y="2161540"/>
              <a:chExt cx="6858000" cy="3144520"/>
            </a:xfrm>
          </p:grpSpPr>
          <p:sp>
            <p:nvSpPr>
              <p:cNvPr id="59" name="Line 53"/>
              <p:cNvSpPr>
                <a:spLocks noChangeShapeType="1"/>
              </p:cNvSpPr>
              <p:nvPr/>
            </p:nvSpPr>
            <p:spPr bwMode="auto">
              <a:xfrm flipH="1">
                <a:off x="3034983" y="2161540"/>
                <a:ext cx="3137217" cy="553720"/>
              </a:xfrm>
              <a:prstGeom prst="line">
                <a:avLst/>
              </a:prstGeom>
              <a:noFill/>
              <a:ln w="1016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4"/>
              <p:cNvSpPr>
                <a:spLocks noChangeShapeType="1"/>
              </p:cNvSpPr>
              <p:nvPr/>
            </p:nvSpPr>
            <p:spPr bwMode="auto">
              <a:xfrm flipH="1" flipV="1">
                <a:off x="3034983" y="2867660"/>
                <a:ext cx="1963738" cy="2438400"/>
              </a:xfrm>
              <a:prstGeom prst="line">
                <a:avLst/>
              </a:prstGeom>
              <a:noFill/>
              <a:ln w="1016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5"/>
              <p:cNvSpPr>
                <a:spLocks noChangeShapeType="1"/>
              </p:cNvSpPr>
              <p:nvPr/>
            </p:nvSpPr>
            <p:spPr bwMode="auto">
              <a:xfrm flipH="1" flipV="1">
                <a:off x="3161983" y="2867659"/>
                <a:ext cx="693737" cy="622299"/>
              </a:xfrm>
              <a:prstGeom prst="line">
                <a:avLst/>
              </a:prstGeom>
              <a:noFill/>
              <a:ln w="1016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 flipH="1" flipV="1">
                <a:off x="3550920" y="2715260"/>
                <a:ext cx="5715000" cy="2438400"/>
              </a:xfrm>
              <a:prstGeom prst="line">
                <a:avLst/>
              </a:prstGeom>
              <a:noFill/>
              <a:ln w="1016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57"/>
              <p:cNvSpPr>
                <a:spLocks noChangeArrowheads="1"/>
              </p:cNvSpPr>
              <p:nvPr/>
            </p:nvSpPr>
            <p:spPr bwMode="auto">
              <a:xfrm>
                <a:off x="2407920" y="2181860"/>
                <a:ext cx="1295400" cy="99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cmpd="dbl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214312"/>
            <a:ext cx="7772400" cy="1143000"/>
          </a:xfrm>
        </p:spPr>
        <p:txBody>
          <a:bodyPr/>
          <a:lstStyle/>
          <a:p>
            <a:r>
              <a:rPr lang="en-US" altLang="en-US" dirty="0"/>
              <a:t>The trend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8920" y="1840548"/>
            <a:ext cx="7315200" cy="3478212"/>
            <a:chOff x="2788920" y="1840548"/>
            <a:chExt cx="7315200" cy="3478212"/>
          </a:xfrm>
        </p:grpSpPr>
        <p:sp>
          <p:nvSpPr>
            <p:cNvPr id="278560" name="Line 32"/>
            <p:cNvSpPr>
              <a:spLocks noChangeShapeType="1"/>
            </p:cNvSpPr>
            <p:nvPr/>
          </p:nvSpPr>
          <p:spPr bwMode="auto">
            <a:xfrm flipV="1">
              <a:off x="3007360" y="5013960"/>
              <a:ext cx="3217863" cy="304800"/>
            </a:xfrm>
            <a:prstGeom prst="line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61" name="Line 33"/>
            <p:cNvSpPr>
              <a:spLocks noChangeShapeType="1"/>
            </p:cNvSpPr>
            <p:nvPr/>
          </p:nvSpPr>
          <p:spPr bwMode="auto">
            <a:xfrm flipH="1" flipV="1">
              <a:off x="6301423" y="5013960"/>
              <a:ext cx="2743200" cy="304800"/>
            </a:xfrm>
            <a:prstGeom prst="line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562" name="Group 34"/>
            <p:cNvGrpSpPr>
              <a:grpSpLocks/>
            </p:cNvGrpSpPr>
            <p:nvPr/>
          </p:nvGrpSpPr>
          <p:grpSpPr bwMode="auto">
            <a:xfrm>
              <a:off x="2788920" y="1840548"/>
              <a:ext cx="7315200" cy="3313113"/>
              <a:chOff x="864" y="1225"/>
              <a:chExt cx="4608" cy="2087"/>
            </a:xfrm>
          </p:grpSpPr>
          <p:sp>
            <p:nvSpPr>
              <p:cNvPr id="278563" name="Line 35"/>
              <p:cNvSpPr>
                <a:spLocks noChangeShapeType="1"/>
              </p:cNvSpPr>
              <p:nvPr/>
            </p:nvSpPr>
            <p:spPr bwMode="auto">
              <a:xfrm>
                <a:off x="1584" y="2304"/>
                <a:ext cx="1355" cy="720"/>
              </a:xfrm>
              <a:prstGeom prst="line">
                <a:avLst/>
              </a:prstGeom>
              <a:noFill/>
              <a:ln w="1016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8564" name="Group 36"/>
              <p:cNvGrpSpPr>
                <a:grpSpLocks/>
              </p:cNvGrpSpPr>
              <p:nvPr/>
            </p:nvGrpSpPr>
            <p:grpSpPr bwMode="auto">
              <a:xfrm>
                <a:off x="864" y="1225"/>
                <a:ext cx="4608" cy="2087"/>
                <a:chOff x="864" y="1321"/>
                <a:chExt cx="4608" cy="2087"/>
              </a:xfrm>
            </p:grpSpPr>
            <p:sp>
              <p:nvSpPr>
                <p:cNvPr id="278565" name="Line 37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384" cy="1488"/>
                </a:xfrm>
                <a:prstGeom prst="line">
                  <a:avLst/>
                </a:prstGeom>
                <a:noFill/>
                <a:ln w="1016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66" name="Group 38"/>
                <p:cNvGrpSpPr>
                  <a:grpSpLocks/>
                </p:cNvGrpSpPr>
                <p:nvPr/>
              </p:nvGrpSpPr>
              <p:grpSpPr bwMode="auto">
                <a:xfrm>
                  <a:off x="864" y="1321"/>
                  <a:ext cx="4608" cy="2087"/>
                  <a:chOff x="864" y="1321"/>
                  <a:chExt cx="4608" cy="2087"/>
                </a:xfrm>
              </p:grpSpPr>
              <p:sp>
                <p:nvSpPr>
                  <p:cNvPr id="278567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8" y="1488"/>
                    <a:ext cx="421" cy="480"/>
                  </a:xfrm>
                  <a:prstGeom prst="line">
                    <a:avLst/>
                  </a:prstGeom>
                  <a:noFill/>
                  <a:ln w="1016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8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7" y="2064"/>
                    <a:ext cx="251" cy="1200"/>
                  </a:xfrm>
                  <a:prstGeom prst="line">
                    <a:avLst/>
                  </a:prstGeom>
                  <a:noFill/>
                  <a:ln w="1016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9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96" y="2064"/>
                    <a:ext cx="1728" cy="192"/>
                  </a:xfrm>
                  <a:prstGeom prst="line">
                    <a:avLst/>
                  </a:prstGeom>
                  <a:noFill/>
                  <a:ln w="1016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3" y="1968"/>
                    <a:ext cx="923" cy="0"/>
                  </a:xfrm>
                  <a:prstGeom prst="line">
                    <a:avLst/>
                  </a:prstGeom>
                  <a:noFill/>
                  <a:ln w="1016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7857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864" y="1321"/>
                    <a:ext cx="4608" cy="2087"/>
                    <a:chOff x="864" y="1225"/>
                    <a:chExt cx="4608" cy="2087"/>
                  </a:xfrm>
                </p:grpSpPr>
                <p:grpSp>
                  <p:nvGrpSpPr>
                    <p:cNvPr id="278572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1225"/>
                      <a:ext cx="4608" cy="2064"/>
                      <a:chOff x="864" y="1214"/>
                      <a:chExt cx="4608" cy="2064"/>
                    </a:xfrm>
                  </p:grpSpPr>
                  <p:sp>
                    <p:nvSpPr>
                      <p:cNvPr id="27857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64" y="1550"/>
                        <a:ext cx="3360" cy="1728"/>
                      </a:xfrm>
                      <a:prstGeom prst="line">
                        <a:avLst/>
                      </a:prstGeom>
                      <a:noFill/>
                      <a:ln w="1016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857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1646"/>
                        <a:ext cx="768" cy="1632"/>
                      </a:xfrm>
                      <a:prstGeom prst="line">
                        <a:avLst/>
                      </a:prstGeom>
                      <a:noFill/>
                      <a:ln w="1016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857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24" y="1646"/>
                        <a:ext cx="48" cy="672"/>
                      </a:xfrm>
                      <a:prstGeom prst="line">
                        <a:avLst/>
                      </a:prstGeom>
                      <a:noFill/>
                      <a:ln w="1016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8576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49" y="1550"/>
                        <a:ext cx="923" cy="0"/>
                      </a:xfrm>
                      <a:prstGeom prst="line">
                        <a:avLst/>
                      </a:prstGeom>
                      <a:noFill/>
                      <a:ln w="1016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8577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29" y="1214"/>
                        <a:ext cx="816" cy="624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38100" cmpd="dbl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8578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9" y="1632"/>
                      <a:ext cx="816" cy="62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38100" cmpd="dbl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579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688"/>
                      <a:ext cx="816" cy="624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38100" cmpd="dbl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DBBD8-14A8-4009-9F81-C347C538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68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ecosystems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60"/>
          <p:cNvSpPr>
            <a:spLocks noGrp="1"/>
          </p:cNvSpPr>
          <p:nvPr>
            <p:ph type="title"/>
          </p:nvPr>
        </p:nvSpPr>
        <p:spPr>
          <a:xfrm>
            <a:off x="81457" y="-44776"/>
            <a:ext cx="10515600" cy="1325563"/>
          </a:xfrm>
        </p:spPr>
        <p:txBody>
          <a:bodyPr/>
          <a:lstStyle/>
          <a:p>
            <a:r>
              <a:rPr lang="en-US" dirty="0"/>
              <a:t>Mental models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1554" y="1785281"/>
            <a:ext cx="2907672" cy="459202"/>
            <a:chOff x="371554" y="1785281"/>
            <a:chExt cx="2907672" cy="459202"/>
          </a:xfrm>
        </p:grpSpPr>
        <p:grpSp>
          <p:nvGrpSpPr>
            <p:cNvPr id="160" name="Group 159"/>
            <p:cNvGrpSpPr/>
            <p:nvPr/>
          </p:nvGrpSpPr>
          <p:grpSpPr>
            <a:xfrm>
              <a:off x="1145626" y="1870837"/>
              <a:ext cx="2133600" cy="357352"/>
              <a:chOff x="662152" y="2070538"/>
              <a:chExt cx="2679562" cy="420414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662152" y="2070538"/>
                <a:ext cx="487680" cy="42041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1392779" y="2070538"/>
                <a:ext cx="487680" cy="42041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2854034" y="2070538"/>
                <a:ext cx="487680" cy="42041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2123406" y="2070538"/>
                <a:ext cx="487680" cy="42041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Oval 161"/>
            <p:cNvSpPr/>
            <p:nvPr/>
          </p:nvSpPr>
          <p:spPr>
            <a:xfrm>
              <a:off x="371554" y="1785281"/>
              <a:ext cx="459202" cy="45920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32457" y="693684"/>
            <a:ext cx="3799206" cy="1576550"/>
            <a:chOff x="5232457" y="693684"/>
            <a:chExt cx="3799206" cy="15765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4589" y="693684"/>
              <a:ext cx="3077074" cy="1576550"/>
            </a:xfrm>
            <a:prstGeom prst="rect">
              <a:avLst/>
            </a:prstGeom>
          </p:spPr>
        </p:pic>
        <p:sp>
          <p:nvSpPr>
            <p:cNvPr id="163" name="Oval 162"/>
            <p:cNvSpPr/>
            <p:nvPr/>
          </p:nvSpPr>
          <p:spPr>
            <a:xfrm>
              <a:off x="5232457" y="1768987"/>
              <a:ext cx="459202" cy="45920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318" y="3448081"/>
            <a:ext cx="5434581" cy="2034705"/>
            <a:chOff x="363318" y="3448081"/>
            <a:chExt cx="5434581" cy="2034705"/>
          </a:xfrm>
        </p:grpSpPr>
        <p:grpSp>
          <p:nvGrpSpPr>
            <p:cNvPr id="127" name="Group 126"/>
            <p:cNvGrpSpPr/>
            <p:nvPr/>
          </p:nvGrpSpPr>
          <p:grpSpPr>
            <a:xfrm>
              <a:off x="363318" y="3448081"/>
              <a:ext cx="5434581" cy="1914828"/>
              <a:chOff x="363318" y="2075794"/>
              <a:chExt cx="11009639" cy="3581400"/>
            </a:xfrm>
          </p:grpSpPr>
          <p:grpSp>
            <p:nvGrpSpPr>
              <p:cNvPr id="128" name="Group 105"/>
              <p:cNvGrpSpPr>
                <a:grpSpLocks/>
              </p:cNvGrpSpPr>
              <p:nvPr/>
            </p:nvGrpSpPr>
            <p:grpSpPr bwMode="auto">
              <a:xfrm>
                <a:off x="2267635" y="2990194"/>
                <a:ext cx="9105322" cy="1828800"/>
                <a:chOff x="1680" y="2400"/>
                <a:chExt cx="3381" cy="1248"/>
              </a:xfrm>
              <a:solidFill>
                <a:srgbClr val="0070C0">
                  <a:alpha val="44000"/>
                </a:srgbClr>
              </a:solidFill>
            </p:grpSpPr>
            <p:sp>
              <p:nvSpPr>
                <p:cNvPr id="156" name="AutoShape 106"/>
                <p:cNvSpPr>
                  <a:spLocks noChangeArrowheads="1"/>
                </p:cNvSpPr>
                <p:nvPr/>
              </p:nvSpPr>
              <p:spPr bwMode="auto">
                <a:xfrm>
                  <a:off x="1680" y="2448"/>
                  <a:ext cx="2822" cy="384"/>
                </a:xfrm>
                <a:prstGeom prst="rightArrow">
                  <a:avLst>
                    <a:gd name="adj1" fmla="val 61454"/>
                    <a:gd name="adj2" fmla="val 133328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AutoShape 107"/>
                <p:cNvSpPr>
                  <a:spLocks noChangeArrowheads="1"/>
                </p:cNvSpPr>
                <p:nvPr/>
              </p:nvSpPr>
              <p:spPr bwMode="auto">
                <a:xfrm>
                  <a:off x="1686" y="2832"/>
                  <a:ext cx="2822" cy="384"/>
                </a:xfrm>
                <a:prstGeom prst="rightArrow">
                  <a:avLst>
                    <a:gd name="adj1" fmla="val 61454"/>
                    <a:gd name="adj2" fmla="val 133328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8" name="AutoShape 108"/>
                <p:cNvSpPr>
                  <a:spLocks noChangeArrowheads="1"/>
                </p:cNvSpPr>
                <p:nvPr/>
              </p:nvSpPr>
              <p:spPr bwMode="auto">
                <a:xfrm>
                  <a:off x="1687" y="3216"/>
                  <a:ext cx="2822" cy="384"/>
                </a:xfrm>
                <a:prstGeom prst="rightArrow">
                  <a:avLst>
                    <a:gd name="adj1" fmla="val 61454"/>
                    <a:gd name="adj2" fmla="val 133328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109"/>
                <p:cNvSpPr>
                  <a:spLocks noChangeArrowheads="1"/>
                </p:cNvSpPr>
                <p:nvPr/>
              </p:nvSpPr>
              <p:spPr bwMode="auto">
                <a:xfrm>
                  <a:off x="4552" y="2400"/>
                  <a:ext cx="509" cy="124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400" dirty="0"/>
                </a:p>
              </p:txBody>
            </p:sp>
          </p:grpSp>
          <p:grpSp>
            <p:nvGrpSpPr>
              <p:cNvPr id="129" name="Group 104"/>
              <p:cNvGrpSpPr>
                <a:grpSpLocks/>
              </p:cNvGrpSpPr>
              <p:nvPr/>
            </p:nvGrpSpPr>
            <p:grpSpPr bwMode="auto">
              <a:xfrm>
                <a:off x="2609190" y="2075794"/>
                <a:ext cx="7086600" cy="3581400"/>
                <a:chOff x="624" y="1296"/>
                <a:chExt cx="4464" cy="2256"/>
              </a:xfrm>
            </p:grpSpPr>
            <p:sp>
              <p:nvSpPr>
                <p:cNvPr id="137" name="Line 77"/>
                <p:cNvSpPr>
                  <a:spLocks noChangeShapeType="1"/>
                </p:cNvSpPr>
                <p:nvPr/>
              </p:nvSpPr>
              <p:spPr bwMode="auto">
                <a:xfrm>
                  <a:off x="4224" y="1872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78"/>
                <p:cNvSpPr>
                  <a:spLocks noChangeShapeType="1"/>
                </p:cNvSpPr>
                <p:nvPr/>
              </p:nvSpPr>
              <p:spPr bwMode="auto">
                <a:xfrm>
                  <a:off x="1536" y="1872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79"/>
                <p:cNvSpPr>
                  <a:spLocks noChangeShapeType="1"/>
                </p:cNvSpPr>
                <p:nvPr/>
              </p:nvSpPr>
              <p:spPr bwMode="auto">
                <a:xfrm>
                  <a:off x="864" y="2784"/>
                  <a:ext cx="13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80"/>
                <p:cNvSpPr>
                  <a:spLocks noChangeShapeType="1"/>
                </p:cNvSpPr>
                <p:nvPr/>
              </p:nvSpPr>
              <p:spPr bwMode="auto">
                <a:xfrm>
                  <a:off x="3552" y="2784"/>
                  <a:ext cx="12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81"/>
                <p:cNvSpPr>
                  <a:spLocks noChangeShapeType="1"/>
                </p:cNvSpPr>
                <p:nvPr/>
              </p:nvSpPr>
              <p:spPr bwMode="auto">
                <a:xfrm>
                  <a:off x="864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82"/>
                <p:cNvSpPr>
                  <a:spLocks noChangeShapeType="1"/>
                </p:cNvSpPr>
                <p:nvPr/>
              </p:nvSpPr>
              <p:spPr bwMode="auto">
                <a:xfrm>
                  <a:off x="1536" y="1872"/>
                  <a:ext cx="26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83"/>
                <p:cNvSpPr>
                  <a:spLocks noChangeShapeType="1"/>
                </p:cNvSpPr>
                <p:nvPr/>
              </p:nvSpPr>
              <p:spPr bwMode="auto">
                <a:xfrm>
                  <a:off x="2208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85"/>
                <p:cNvSpPr>
                  <a:spLocks noChangeShapeType="1"/>
                </p:cNvSpPr>
                <p:nvPr/>
              </p:nvSpPr>
              <p:spPr bwMode="auto">
                <a:xfrm>
                  <a:off x="4848" y="2784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86"/>
                <p:cNvSpPr>
                  <a:spLocks noChangeShapeType="1"/>
                </p:cNvSpPr>
                <p:nvPr/>
              </p:nvSpPr>
              <p:spPr bwMode="auto">
                <a:xfrm>
                  <a:off x="1536" y="2304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87"/>
                <p:cNvSpPr>
                  <a:spLocks noChangeShapeType="1"/>
                </p:cNvSpPr>
                <p:nvPr/>
              </p:nvSpPr>
              <p:spPr bwMode="auto">
                <a:xfrm>
                  <a:off x="4224" y="2304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88"/>
                <p:cNvSpPr>
                  <a:spLocks noChangeShapeType="1"/>
                </p:cNvSpPr>
                <p:nvPr/>
              </p:nvSpPr>
              <p:spPr bwMode="auto">
                <a:xfrm>
                  <a:off x="2928" y="1728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Oval 89"/>
                <p:cNvSpPr>
                  <a:spLocks noChangeArrowheads="1"/>
                </p:cNvSpPr>
                <p:nvPr/>
              </p:nvSpPr>
              <p:spPr bwMode="auto">
                <a:xfrm>
                  <a:off x="3984" y="2064"/>
                  <a:ext cx="480" cy="43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90"/>
                <p:cNvSpPr>
                  <a:spLocks noChangeArrowheads="1"/>
                </p:cNvSpPr>
                <p:nvPr/>
              </p:nvSpPr>
              <p:spPr bwMode="auto">
                <a:xfrm>
                  <a:off x="1296" y="2064"/>
                  <a:ext cx="480" cy="43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91"/>
                <p:cNvSpPr>
                  <a:spLocks noChangeArrowheads="1"/>
                </p:cNvSpPr>
                <p:nvPr/>
              </p:nvSpPr>
              <p:spPr bwMode="auto">
                <a:xfrm>
                  <a:off x="624" y="3105"/>
                  <a:ext cx="480" cy="43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92"/>
                <p:cNvSpPr>
                  <a:spLocks noChangeArrowheads="1"/>
                </p:cNvSpPr>
                <p:nvPr/>
              </p:nvSpPr>
              <p:spPr bwMode="auto">
                <a:xfrm>
                  <a:off x="1975" y="3105"/>
                  <a:ext cx="480" cy="43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93"/>
                <p:cNvSpPr>
                  <a:spLocks noChangeArrowheads="1"/>
                </p:cNvSpPr>
                <p:nvPr/>
              </p:nvSpPr>
              <p:spPr bwMode="auto">
                <a:xfrm>
                  <a:off x="3323" y="3120"/>
                  <a:ext cx="480" cy="43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94"/>
                <p:cNvSpPr>
                  <a:spLocks noChangeArrowheads="1"/>
                </p:cNvSpPr>
                <p:nvPr/>
              </p:nvSpPr>
              <p:spPr bwMode="auto">
                <a:xfrm>
                  <a:off x="4608" y="3105"/>
                  <a:ext cx="480" cy="43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95"/>
                <p:cNvSpPr>
                  <a:spLocks noChangeArrowheads="1"/>
                </p:cNvSpPr>
                <p:nvPr/>
              </p:nvSpPr>
              <p:spPr bwMode="auto">
                <a:xfrm>
                  <a:off x="2688" y="1296"/>
                  <a:ext cx="480" cy="43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363318" y="2774647"/>
                <a:ext cx="7799506" cy="2372957"/>
                <a:chOff x="268728" y="2984853"/>
                <a:chExt cx="7799506" cy="2372957"/>
              </a:xfrm>
            </p:grpSpPr>
            <p:sp>
              <p:nvSpPr>
                <p:cNvPr id="131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019319" y="2984853"/>
                  <a:ext cx="1513266" cy="509589"/>
                </a:xfrm>
                <a:prstGeom prst="line">
                  <a:avLst/>
                </a:prstGeom>
                <a:noFill/>
                <a:ln w="1016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68728" y="3505200"/>
                  <a:ext cx="1465263" cy="0"/>
                </a:xfrm>
                <a:prstGeom prst="line">
                  <a:avLst/>
                </a:prstGeom>
                <a:noFill/>
                <a:ln w="1016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Oval 97"/>
                <p:cNvSpPr>
                  <a:spLocks noChangeArrowheads="1"/>
                </p:cNvSpPr>
                <p:nvPr/>
              </p:nvSpPr>
              <p:spPr bwMode="auto">
                <a:xfrm>
                  <a:off x="1001360" y="3056792"/>
                  <a:ext cx="1295400" cy="990600"/>
                </a:xfrm>
                <a:prstGeom prst="ellipse">
                  <a:avLst/>
                </a:prstGeom>
                <a:solidFill>
                  <a:schemeClr val="accent1"/>
                </a:solidFill>
                <a:ln w="38100" cmpd="dbl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 dirty="0"/>
                </a:p>
              </p:txBody>
            </p:sp>
            <p:sp>
              <p:nvSpPr>
                <p:cNvPr id="134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1905001" y="3886200"/>
                  <a:ext cx="990600" cy="1371600"/>
                </a:xfrm>
                <a:prstGeom prst="line">
                  <a:avLst/>
                </a:prstGeom>
                <a:noFill/>
                <a:ln w="1016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2110" y="3780325"/>
                  <a:ext cx="5022983" cy="1577485"/>
                </a:xfrm>
                <a:prstGeom prst="line">
                  <a:avLst/>
                </a:prstGeom>
                <a:noFill/>
                <a:ln w="1016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00"/>
                <p:cNvSpPr>
                  <a:spLocks noChangeShapeType="1"/>
                </p:cNvSpPr>
                <p:nvPr/>
              </p:nvSpPr>
              <p:spPr bwMode="auto">
                <a:xfrm flipH="1" flipV="1">
                  <a:off x="3468444" y="2995610"/>
                  <a:ext cx="4599790" cy="761635"/>
                </a:xfrm>
                <a:prstGeom prst="line">
                  <a:avLst/>
                </a:prstGeom>
                <a:noFill/>
                <a:ln w="1016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" name="Oval 163"/>
            <p:cNvSpPr/>
            <p:nvPr/>
          </p:nvSpPr>
          <p:spPr>
            <a:xfrm>
              <a:off x="433279" y="5023584"/>
              <a:ext cx="459202" cy="45920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  <a:endParaRPr lang="en-US" sz="2000" b="1" dirty="0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974292" y="3111061"/>
            <a:ext cx="4314547" cy="2890549"/>
            <a:chOff x="6974292" y="3111061"/>
            <a:chExt cx="4314547" cy="2890549"/>
          </a:xfrm>
        </p:grpSpPr>
        <p:grpSp>
          <p:nvGrpSpPr>
            <p:cNvPr id="11" name="Shape 210"/>
            <p:cNvGrpSpPr/>
            <p:nvPr/>
          </p:nvGrpSpPr>
          <p:grpSpPr>
            <a:xfrm>
              <a:off x="7735614" y="3111061"/>
              <a:ext cx="3553225" cy="2890549"/>
              <a:chOff x="2819402" y="1913030"/>
              <a:chExt cx="5124954" cy="4114735"/>
            </a:xfrm>
          </p:grpSpPr>
          <p:sp>
            <p:nvSpPr>
              <p:cNvPr id="12" name="Shape 211"/>
              <p:cNvSpPr/>
              <p:nvPr/>
            </p:nvSpPr>
            <p:spPr>
              <a:xfrm>
                <a:off x="3213633" y="3662435"/>
                <a:ext cx="788399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" name="Shape 212"/>
              <p:cNvSpPr/>
              <p:nvPr/>
            </p:nvSpPr>
            <p:spPr>
              <a:xfrm>
                <a:off x="4174573" y="4845133"/>
                <a:ext cx="788400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" name="Shape 213"/>
              <p:cNvSpPr/>
              <p:nvPr/>
            </p:nvSpPr>
            <p:spPr>
              <a:xfrm>
                <a:off x="5505107" y="4524819"/>
                <a:ext cx="788400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" name="Shape 214"/>
              <p:cNvSpPr/>
              <p:nvPr/>
            </p:nvSpPr>
            <p:spPr>
              <a:xfrm>
                <a:off x="6761722" y="5239366"/>
                <a:ext cx="788400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" name="Shape 215"/>
              <p:cNvSpPr/>
              <p:nvPr/>
            </p:nvSpPr>
            <p:spPr>
              <a:xfrm>
                <a:off x="7155957" y="4056669"/>
                <a:ext cx="788400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" name="Shape 216"/>
              <p:cNvSpPr/>
              <p:nvPr/>
            </p:nvSpPr>
            <p:spPr>
              <a:xfrm>
                <a:off x="2819402" y="2282623"/>
                <a:ext cx="788399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" name="Shape 217"/>
              <p:cNvSpPr/>
              <p:nvPr/>
            </p:nvSpPr>
            <p:spPr>
              <a:xfrm>
                <a:off x="4174576" y="2627575"/>
                <a:ext cx="788400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9" name="Shape 218"/>
              <p:cNvSpPr/>
              <p:nvPr/>
            </p:nvSpPr>
            <p:spPr>
              <a:xfrm>
                <a:off x="7032760" y="2701494"/>
                <a:ext cx="788400" cy="788399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20" name="Shape 219"/>
              <p:cNvSpPr/>
              <p:nvPr/>
            </p:nvSpPr>
            <p:spPr>
              <a:xfrm>
                <a:off x="5677587" y="1913030"/>
                <a:ext cx="788400" cy="788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21" name="Shape 220"/>
              <p:cNvSpPr/>
              <p:nvPr/>
            </p:nvSpPr>
            <p:spPr>
              <a:xfrm>
                <a:off x="5677587" y="3145006"/>
                <a:ext cx="788400" cy="788399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22" name="Shape 221"/>
              <p:cNvCxnSpPr/>
              <p:nvPr/>
            </p:nvCxnSpPr>
            <p:spPr>
              <a:xfrm>
                <a:off x="3213634" y="2676855"/>
                <a:ext cx="623700" cy="16586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Shape 222"/>
              <p:cNvCxnSpPr/>
              <p:nvPr/>
            </p:nvCxnSpPr>
            <p:spPr>
              <a:xfrm>
                <a:off x="4371692" y="2997168"/>
                <a:ext cx="1700100" cy="542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hape 223"/>
              <p:cNvCxnSpPr>
                <a:stCxn id="112" idx="2"/>
              </p:cNvCxnSpPr>
              <p:nvPr/>
            </p:nvCxnSpPr>
            <p:spPr>
              <a:xfrm>
                <a:off x="4360636" y="5377910"/>
                <a:ext cx="2516100" cy="25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Shape 225"/>
              <p:cNvCxnSpPr>
                <a:endCxn id="14" idx="2"/>
              </p:cNvCxnSpPr>
              <p:nvPr/>
            </p:nvCxnSpPr>
            <p:spPr>
              <a:xfrm>
                <a:off x="3608207" y="4056219"/>
                <a:ext cx="1896900" cy="862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Shape 226"/>
              <p:cNvCxnSpPr/>
              <p:nvPr/>
            </p:nvCxnSpPr>
            <p:spPr>
              <a:xfrm>
                <a:off x="6022539" y="3465319"/>
                <a:ext cx="1527600" cy="105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Shape 227"/>
              <p:cNvCxnSpPr/>
              <p:nvPr/>
            </p:nvCxnSpPr>
            <p:spPr>
              <a:xfrm>
                <a:off x="6010219" y="2233343"/>
                <a:ext cx="1145700" cy="3400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hape 228"/>
              <p:cNvCxnSpPr/>
              <p:nvPr/>
            </p:nvCxnSpPr>
            <p:spPr>
              <a:xfrm rot="10800000" flipH="1">
                <a:off x="4470250" y="3662566"/>
                <a:ext cx="1601700" cy="1576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Shape 229"/>
              <p:cNvCxnSpPr>
                <a:endCxn id="18" idx="4"/>
              </p:cNvCxnSpPr>
              <p:nvPr/>
            </p:nvCxnSpPr>
            <p:spPr>
              <a:xfrm rot="10800000">
                <a:off x="4568776" y="3415975"/>
                <a:ext cx="222000" cy="1822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Shape 230"/>
              <p:cNvCxnSpPr>
                <a:endCxn id="80" idx="5"/>
              </p:cNvCxnSpPr>
              <p:nvPr/>
            </p:nvCxnSpPr>
            <p:spPr>
              <a:xfrm>
                <a:off x="5652080" y="4844888"/>
                <a:ext cx="1644899" cy="1039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Shape 232"/>
              <p:cNvCxnSpPr/>
              <p:nvPr/>
            </p:nvCxnSpPr>
            <p:spPr>
              <a:xfrm>
                <a:off x="5800782" y="2307261"/>
                <a:ext cx="189720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Shape 233"/>
              <p:cNvCxnSpPr/>
              <p:nvPr/>
            </p:nvCxnSpPr>
            <p:spPr>
              <a:xfrm rot="10800000" flipH="1">
                <a:off x="4593444" y="3070969"/>
                <a:ext cx="2833499" cy="2168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Shape 234"/>
              <p:cNvCxnSpPr/>
              <p:nvPr/>
            </p:nvCxnSpPr>
            <p:spPr>
              <a:xfrm rot="10800000" flipH="1">
                <a:off x="3225953" y="2133541"/>
                <a:ext cx="2845800" cy="3462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Shape 235"/>
              <p:cNvCxnSpPr>
                <a:endCxn id="117" idx="4"/>
              </p:cNvCxnSpPr>
              <p:nvPr/>
            </p:nvCxnSpPr>
            <p:spPr>
              <a:xfrm>
                <a:off x="5973306" y="2221271"/>
                <a:ext cx="1694400" cy="848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Shape 237"/>
              <p:cNvCxnSpPr/>
              <p:nvPr/>
            </p:nvCxnSpPr>
            <p:spPr>
              <a:xfrm>
                <a:off x="5813103" y="2422003"/>
                <a:ext cx="86100" cy="2496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Shape 238"/>
              <p:cNvCxnSpPr>
                <a:stCxn id="98" idx="4"/>
              </p:cNvCxnSpPr>
              <p:nvPr/>
            </p:nvCxnSpPr>
            <p:spPr>
              <a:xfrm>
                <a:off x="6189677" y="3830199"/>
                <a:ext cx="843000" cy="1840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Shape 240"/>
              <p:cNvCxnSpPr/>
              <p:nvPr/>
            </p:nvCxnSpPr>
            <p:spPr>
              <a:xfrm>
                <a:off x="4735953" y="3317744"/>
                <a:ext cx="2382300" cy="23700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Shape 241"/>
              <p:cNvCxnSpPr>
                <a:stCxn id="14" idx="7"/>
              </p:cNvCxnSpPr>
              <p:nvPr/>
            </p:nvCxnSpPr>
            <p:spPr>
              <a:xfrm rot="10800000" flipH="1">
                <a:off x="6178048" y="3143878"/>
                <a:ext cx="1264800" cy="1496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242"/>
              <p:cNvCxnSpPr/>
              <p:nvPr/>
            </p:nvCxnSpPr>
            <p:spPr>
              <a:xfrm rot="10800000" flipH="1">
                <a:off x="4523392" y="2902788"/>
                <a:ext cx="2903700" cy="1683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Shape 243"/>
              <p:cNvCxnSpPr>
                <a:endCxn id="20" idx="2"/>
              </p:cNvCxnSpPr>
              <p:nvPr/>
            </p:nvCxnSpPr>
            <p:spPr>
              <a:xfrm rot="10800000" flipH="1">
                <a:off x="3300387" y="2307230"/>
                <a:ext cx="2377200" cy="320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Shape 244"/>
              <p:cNvCxnSpPr/>
              <p:nvPr/>
            </p:nvCxnSpPr>
            <p:spPr>
              <a:xfrm rot="10800000" flipH="1">
                <a:off x="3410748" y="2619252"/>
                <a:ext cx="2579400" cy="57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245"/>
              <p:cNvCxnSpPr/>
              <p:nvPr/>
            </p:nvCxnSpPr>
            <p:spPr>
              <a:xfrm>
                <a:off x="5776144" y="4818194"/>
                <a:ext cx="1547699" cy="618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246"/>
              <p:cNvCxnSpPr/>
              <p:nvPr/>
            </p:nvCxnSpPr>
            <p:spPr>
              <a:xfrm>
                <a:off x="3878900" y="3982748"/>
                <a:ext cx="189720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Shape 247"/>
              <p:cNvCxnSpPr/>
              <p:nvPr/>
            </p:nvCxnSpPr>
            <p:spPr>
              <a:xfrm>
                <a:off x="4779814" y="3329076"/>
                <a:ext cx="2690400" cy="1076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Shape 248"/>
              <p:cNvCxnSpPr>
                <a:endCxn id="67" idx="2"/>
              </p:cNvCxnSpPr>
              <p:nvPr/>
            </p:nvCxnSpPr>
            <p:spPr>
              <a:xfrm>
                <a:off x="6018440" y="3860549"/>
                <a:ext cx="1457100" cy="380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Shape 250"/>
              <p:cNvCxnSpPr/>
              <p:nvPr/>
            </p:nvCxnSpPr>
            <p:spPr>
              <a:xfrm>
                <a:off x="3065796" y="2647985"/>
                <a:ext cx="542100" cy="1507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Shape 251"/>
              <p:cNvCxnSpPr/>
              <p:nvPr/>
            </p:nvCxnSpPr>
            <p:spPr>
              <a:xfrm>
                <a:off x="3312178" y="2623343"/>
                <a:ext cx="591300" cy="133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Shape 252"/>
              <p:cNvCxnSpPr>
                <a:stCxn id="110" idx="6"/>
                <a:endCxn id="76" idx="2"/>
              </p:cNvCxnSpPr>
              <p:nvPr/>
            </p:nvCxnSpPr>
            <p:spPr>
              <a:xfrm rot="10800000" flipH="1">
                <a:off x="4741577" y="5082839"/>
                <a:ext cx="914700" cy="34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Shape 255"/>
              <p:cNvCxnSpPr/>
              <p:nvPr/>
            </p:nvCxnSpPr>
            <p:spPr>
              <a:xfrm flipH="1">
                <a:off x="4664917" y="2466230"/>
                <a:ext cx="1355100" cy="492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Shape 256"/>
              <p:cNvCxnSpPr>
                <a:endCxn id="106" idx="2"/>
              </p:cNvCxnSpPr>
              <p:nvPr/>
            </p:nvCxnSpPr>
            <p:spPr>
              <a:xfrm>
                <a:off x="3378295" y="2632584"/>
                <a:ext cx="995100" cy="562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Shape 258"/>
              <p:cNvCxnSpPr>
                <a:endCxn id="18" idx="6"/>
              </p:cNvCxnSpPr>
              <p:nvPr/>
            </p:nvCxnSpPr>
            <p:spPr>
              <a:xfrm>
                <a:off x="3377476" y="2632075"/>
                <a:ext cx="1585500" cy="389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Shape 259"/>
              <p:cNvCxnSpPr/>
              <p:nvPr/>
            </p:nvCxnSpPr>
            <p:spPr>
              <a:xfrm rot="10800000" flipH="1">
                <a:off x="3607864" y="3169569"/>
                <a:ext cx="985500" cy="887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Shape 260"/>
              <p:cNvCxnSpPr>
                <a:stCxn id="12" idx="1"/>
              </p:cNvCxnSpPr>
              <p:nvPr/>
            </p:nvCxnSpPr>
            <p:spPr>
              <a:xfrm rot="10800000" flipH="1">
                <a:off x="3329091" y="2997294"/>
                <a:ext cx="1141200" cy="780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Shape 261"/>
              <p:cNvCxnSpPr/>
              <p:nvPr/>
            </p:nvCxnSpPr>
            <p:spPr>
              <a:xfrm rot="10800000" flipH="1">
                <a:off x="3481501" y="3539105"/>
                <a:ext cx="2696700" cy="3912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Shape 262"/>
              <p:cNvCxnSpPr/>
              <p:nvPr/>
            </p:nvCxnSpPr>
            <p:spPr>
              <a:xfrm flipH="1">
                <a:off x="3733910" y="3145006"/>
                <a:ext cx="3736200" cy="113399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6" name="Shape 263"/>
              <p:cNvGrpSpPr/>
              <p:nvPr/>
            </p:nvGrpSpPr>
            <p:grpSpPr>
              <a:xfrm>
                <a:off x="2928161" y="2387568"/>
                <a:ext cx="560241" cy="560242"/>
                <a:chOff x="928712" y="3487219"/>
                <a:chExt cx="560241" cy="560242"/>
              </a:xfrm>
            </p:grpSpPr>
            <p:sp>
              <p:nvSpPr>
                <p:cNvPr id="121" name="Shape 264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2" name="Shape 265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3" name="Shape 266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4" name="Shape 267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5" name="Shape 268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6" name="Shape 269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57" name="Shape 270"/>
              <p:cNvGrpSpPr/>
              <p:nvPr/>
            </p:nvGrpSpPr>
            <p:grpSpPr>
              <a:xfrm>
                <a:off x="7174664" y="2811701"/>
                <a:ext cx="560241" cy="560242"/>
                <a:chOff x="928712" y="3487219"/>
                <a:chExt cx="560241" cy="560242"/>
              </a:xfrm>
            </p:grpSpPr>
            <p:sp>
              <p:nvSpPr>
                <p:cNvPr id="115" name="Shape 271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6" name="Shape 272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7" name="Shape 236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8" name="Shape 273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9" name="Shape 274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0" name="Shape 275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58" name="Shape 276"/>
              <p:cNvGrpSpPr/>
              <p:nvPr/>
            </p:nvGrpSpPr>
            <p:grpSpPr>
              <a:xfrm>
                <a:off x="4315811" y="4933896"/>
                <a:ext cx="560241" cy="560242"/>
                <a:chOff x="928712" y="3487219"/>
                <a:chExt cx="560241" cy="560242"/>
              </a:xfrm>
            </p:grpSpPr>
            <p:sp>
              <p:nvSpPr>
                <p:cNvPr id="109" name="Shape 277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0" name="Shape 253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1" name="Shape 278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2" name="Shape 224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3" name="Shape 279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14" name="Shape 280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59" name="Shape 281"/>
              <p:cNvGrpSpPr/>
              <p:nvPr/>
            </p:nvGrpSpPr>
            <p:grpSpPr>
              <a:xfrm>
                <a:off x="4328570" y="2750770"/>
                <a:ext cx="560241" cy="560242"/>
                <a:chOff x="928712" y="3487219"/>
                <a:chExt cx="560241" cy="560242"/>
              </a:xfrm>
            </p:grpSpPr>
            <p:sp>
              <p:nvSpPr>
                <p:cNvPr id="103" name="Shape 282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4" name="Shape 283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5" name="Shape 284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6" name="Shape 257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7" name="Shape 285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8" name="Shape 286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60" name="Shape 287"/>
              <p:cNvGrpSpPr/>
              <p:nvPr/>
            </p:nvGrpSpPr>
            <p:grpSpPr>
              <a:xfrm>
                <a:off x="5831111" y="3269956"/>
                <a:ext cx="560241" cy="560242"/>
                <a:chOff x="928712" y="3487219"/>
                <a:chExt cx="560241" cy="560242"/>
              </a:xfrm>
            </p:grpSpPr>
            <p:sp>
              <p:nvSpPr>
                <p:cNvPr id="97" name="Shape 288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8" name="Shape 239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9" name="Shape 289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0" name="Shape 290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1" name="Shape 291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2" name="Shape 292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61" name="Shape 293"/>
              <p:cNvGrpSpPr/>
              <p:nvPr/>
            </p:nvGrpSpPr>
            <p:grpSpPr>
              <a:xfrm>
                <a:off x="5816666" y="2030480"/>
                <a:ext cx="560241" cy="560242"/>
                <a:chOff x="928712" y="3487219"/>
                <a:chExt cx="560241" cy="560242"/>
              </a:xfrm>
            </p:grpSpPr>
            <p:sp>
              <p:nvSpPr>
                <p:cNvPr id="91" name="Shape 294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2" name="Shape 295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3" name="Shape 296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4" name="Shape 297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5" name="Shape 298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6" name="Shape 299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62" name="Shape 300"/>
              <p:cNvGrpSpPr/>
              <p:nvPr/>
            </p:nvGrpSpPr>
            <p:grpSpPr>
              <a:xfrm>
                <a:off x="3350757" y="3759741"/>
                <a:ext cx="560241" cy="560242"/>
                <a:chOff x="928712" y="3487219"/>
                <a:chExt cx="560241" cy="560242"/>
              </a:xfrm>
            </p:grpSpPr>
            <p:sp>
              <p:nvSpPr>
                <p:cNvPr id="85" name="Shape 301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6" name="Shape 302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7" name="Shape 303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8" name="Shape 304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9" name="Shape 305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0" name="Shape 306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63" name="Shape 307"/>
              <p:cNvGrpSpPr/>
              <p:nvPr/>
            </p:nvGrpSpPr>
            <p:grpSpPr>
              <a:xfrm>
                <a:off x="6890896" y="5343528"/>
                <a:ext cx="560241" cy="560242"/>
                <a:chOff x="928712" y="3487219"/>
                <a:chExt cx="560241" cy="560242"/>
              </a:xfrm>
            </p:grpSpPr>
            <p:sp>
              <p:nvSpPr>
                <p:cNvPr id="79" name="Shape 308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0" name="Shape 231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1" name="Shape 309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2" name="Shape 310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3" name="Shape 311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84" name="Shape 312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64" name="Shape 313"/>
              <p:cNvGrpSpPr/>
              <p:nvPr/>
            </p:nvGrpSpPr>
            <p:grpSpPr>
              <a:xfrm>
                <a:off x="5611393" y="4638893"/>
                <a:ext cx="560241" cy="560242"/>
                <a:chOff x="928712" y="3487219"/>
                <a:chExt cx="560241" cy="560242"/>
              </a:xfrm>
            </p:grpSpPr>
            <p:sp>
              <p:nvSpPr>
                <p:cNvPr id="73" name="Shape 314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4" name="Shape 315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5" name="Shape 316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6" name="Shape 254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7" name="Shape 317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8" name="Shape 318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65" name="Shape 319"/>
              <p:cNvGrpSpPr/>
              <p:nvPr/>
            </p:nvGrpSpPr>
            <p:grpSpPr>
              <a:xfrm>
                <a:off x="7296237" y="4173749"/>
                <a:ext cx="560241" cy="560242"/>
                <a:chOff x="928712" y="3487219"/>
                <a:chExt cx="560241" cy="560242"/>
              </a:xfrm>
            </p:grpSpPr>
            <p:sp>
              <p:nvSpPr>
                <p:cNvPr id="67" name="Shape 249"/>
                <p:cNvSpPr/>
                <p:nvPr/>
              </p:nvSpPr>
              <p:spPr>
                <a:xfrm>
                  <a:off x="1108015" y="348721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8" name="Shape 320"/>
                <p:cNvSpPr/>
                <p:nvPr/>
              </p:nvSpPr>
              <p:spPr>
                <a:xfrm>
                  <a:off x="1220079" y="3913062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9" name="Shape 321"/>
                <p:cNvSpPr/>
                <p:nvPr/>
              </p:nvSpPr>
              <p:spPr>
                <a:xfrm>
                  <a:off x="1354554" y="3610489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0" name="Shape 322"/>
                <p:cNvSpPr/>
                <p:nvPr/>
              </p:nvSpPr>
              <p:spPr>
                <a:xfrm>
                  <a:off x="973537" y="386403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1" name="Shape 323"/>
                <p:cNvSpPr/>
                <p:nvPr/>
              </p:nvSpPr>
              <p:spPr>
                <a:xfrm>
                  <a:off x="1152840" y="3700141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2" name="Shape 324"/>
                <p:cNvSpPr/>
                <p:nvPr/>
              </p:nvSpPr>
              <p:spPr>
                <a:xfrm>
                  <a:off x="928712" y="3635703"/>
                  <a:ext cx="134400" cy="1344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99341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cxnSp>
            <p:nvCxnSpPr>
              <p:cNvPr id="66" name="Shape 325"/>
              <p:cNvCxnSpPr/>
              <p:nvPr/>
            </p:nvCxnSpPr>
            <p:spPr>
              <a:xfrm flipH="1">
                <a:off x="5250657" y="3145006"/>
                <a:ext cx="1905300" cy="686399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5" name="Oval 164"/>
            <p:cNvSpPr/>
            <p:nvPr/>
          </p:nvSpPr>
          <p:spPr>
            <a:xfrm>
              <a:off x="6974292" y="5021923"/>
              <a:ext cx="459202" cy="45920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4</a:t>
              </a:r>
              <a:endParaRPr lang="en-US" sz="2000" b="1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A805D-62DF-42C6-B76E-188E53A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3352800" y="17907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19041"/>
            <a:ext cx="10096500" cy="6029854"/>
          </a:xfrm>
          <a:prstGeom prst="rect">
            <a:avLst/>
          </a:prstGeom>
          <a:noFill/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14300" y="-1905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0000"/>
              </a:lnSpc>
            </a:pPr>
            <a:r>
              <a:rPr lang="en-US" sz="3600" dirty="0">
                <a:solidFill>
                  <a:schemeClr val="tx2"/>
                </a:solidFill>
                <a:latin typeface="Gill Sans" pitchFamily="34" charset="0"/>
              </a:rPr>
              <a:t>Enterprises in ecosystems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2AC95-F6D9-4B5C-8F84-A1FC64E5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07580"/>
            <a:ext cx="1075208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collaborative enterprises to ecosystems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839" y="1600200"/>
            <a:ext cx="493999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Collaborative enterprises</a:t>
            </a:r>
          </a:p>
          <a:p>
            <a:pPr marL="857250" lvl="1" indent="-457200"/>
            <a:r>
              <a:rPr lang="en-US" dirty="0"/>
              <a:t>Clients with market power</a:t>
            </a:r>
          </a:p>
          <a:p>
            <a:pPr marL="857250" lvl="1" indent="-457200"/>
            <a:r>
              <a:rPr lang="en-US" dirty="0"/>
              <a:t>Internal hierarchies of </a:t>
            </a:r>
            <a:r>
              <a:rPr lang="en-US" dirty="0" smtClean="0"/>
              <a:t>authority</a:t>
            </a:r>
          </a:p>
          <a:p>
            <a:pPr marL="857250" lvl="1" indent="-457200"/>
            <a:r>
              <a:rPr lang="en-US" dirty="0" smtClean="0"/>
              <a:t>Established purpose and culture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713035" y="1600200"/>
            <a:ext cx="5051502" cy="40386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342900" marR="0" lvl="0" indent="-1270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Gill Sans"/>
              <a:buChar char="●"/>
              <a:defRPr sz="3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69850" algn="l" defTabSz="9144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tabLst/>
              <a:defRPr sz="28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76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tabLst/>
              <a:defRPr sz="24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●"/>
              <a:tabLst/>
              <a:defRPr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tabLst/>
              <a:defRPr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tabLst/>
              <a:defRPr lang="en-US"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●"/>
              <a:tabLst/>
              <a:defRPr lang="en-US"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4800600" marR="0" lvl="7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tabLst/>
              <a:defRPr lang="en-US" sz="2000" b="0" i="0" u="none" strike="noStrike" kern="1200" cap="none" baseline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6629400" marR="0" lvl="8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tabLst/>
              <a:defRPr lang="en-US" sz="2000" b="0" i="0" u="none" strike="noStrike" kern="1200" cap="none" baseline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buFont typeface="Gill Sans"/>
              <a:buNone/>
            </a:pPr>
            <a:r>
              <a:rPr lang="en-US" dirty="0" smtClean="0"/>
              <a:t>Ecosystems</a:t>
            </a:r>
          </a:p>
          <a:p>
            <a:pPr marL="857250" lvl="1" indent="-457200"/>
            <a:r>
              <a:rPr lang="en-US" dirty="0" smtClean="0"/>
              <a:t>Plural stakeholders and purposes</a:t>
            </a:r>
          </a:p>
          <a:p>
            <a:pPr marL="857250" lvl="1" indent="-457200"/>
            <a:r>
              <a:rPr lang="en-US" dirty="0" smtClean="0"/>
              <a:t>Interdependencies rather than authority</a:t>
            </a:r>
          </a:p>
          <a:p>
            <a:pPr marL="857250" lvl="1" indent="-457200"/>
            <a:r>
              <a:rPr lang="en-US" dirty="0" smtClean="0"/>
              <a:t>Alignment rather than direction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296829" y="2687444"/>
            <a:ext cx="1416206" cy="62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4468" y="1763110"/>
            <a:ext cx="10738625" cy="4038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40"/>
              </a:spcBef>
              <a:buNone/>
            </a:pPr>
            <a:r>
              <a:rPr lang="en-US" sz="4000" dirty="0"/>
              <a:t>1. Ecosystem organizing is a network problem</a:t>
            </a:r>
          </a:p>
          <a:p>
            <a:pPr marL="400050" lvl="1" indent="0">
              <a:spcBef>
                <a:spcPts val="640"/>
              </a:spcBef>
              <a:buNone/>
            </a:pPr>
            <a:endParaRPr lang="en-US" sz="2500" dirty="0"/>
          </a:p>
          <a:p>
            <a:pPr marL="400050" lvl="1" indent="0">
              <a:spcBef>
                <a:spcPts val="640"/>
              </a:spcBef>
              <a:buNone/>
            </a:pPr>
            <a:r>
              <a:rPr lang="en-US" sz="3600" i="1" dirty="0"/>
              <a:t>How do you coordinate many creative, independent actors with loose ties?</a:t>
            </a:r>
          </a:p>
        </p:txBody>
      </p:sp>
    </p:spTree>
    <p:extLst>
      <p:ext uri="{BB962C8B-B14F-4D97-AF65-F5344CB8AC3E}">
        <p14:creationId xmlns:p14="http://schemas.microsoft.com/office/powerpoint/2010/main" val="19475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389994" y="1453485"/>
            <a:ext cx="10003220" cy="4206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100000"/>
              </a:lnSpc>
              <a:buSzPct val="25000"/>
              <a:buNone/>
            </a:pPr>
            <a:r>
              <a:rPr lang="en-US" sz="2800" dirty="0"/>
              <a:t>Network thinking based on:</a:t>
            </a:r>
          </a:p>
          <a:p>
            <a:pPr lvl="1" indent="-285750"/>
            <a:r>
              <a:rPr lang="en-US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Self-</a:t>
            </a:r>
            <a:r>
              <a:rPr lang="en-US" dirty="0"/>
              <a:t>organizing</a:t>
            </a:r>
            <a:r>
              <a:rPr lang="en-US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systems (as opposed to directed hierarchy)</a:t>
            </a:r>
          </a:p>
          <a:p>
            <a:pPr lvl="1" indent="-285750">
              <a:spcAft>
                <a:spcPts val="1000"/>
              </a:spcAft>
            </a:pPr>
            <a:r>
              <a:rPr lang="en-US" dirty="0"/>
              <a:t>Rich </a:t>
            </a:r>
            <a:r>
              <a:rPr lang="en-US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ties (</a:t>
            </a:r>
            <a:r>
              <a:rPr lang="en-US" dirty="0"/>
              <a:t>open and diverse communities</a:t>
            </a:r>
            <a:r>
              <a:rPr lang="en-US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560"/>
              </a:spcBef>
              <a:buNone/>
            </a:pPr>
            <a:r>
              <a:rPr lang="en-US" sz="2800" dirty="0"/>
              <a:t>Examples / cases</a:t>
            </a:r>
          </a:p>
          <a:p>
            <a:pPr marL="914400" indent="-406400">
              <a:lnSpc>
                <a:spcPct val="100000"/>
              </a:lnSpc>
              <a:spcBef>
                <a:spcPts val="560"/>
              </a:spcBef>
              <a:buSzPct val="100000"/>
            </a:pPr>
            <a:r>
              <a:rPr lang="en-US" sz="2800" dirty="0"/>
              <a:t>Coalitions and alliances</a:t>
            </a:r>
          </a:p>
          <a:p>
            <a:pPr marL="914400" indent="-406400">
              <a:lnSpc>
                <a:spcPct val="100000"/>
              </a:lnSpc>
              <a:spcBef>
                <a:spcPts val="560"/>
              </a:spcBef>
              <a:buSzPct val="100000"/>
            </a:pPr>
            <a:r>
              <a:rPr lang="en-US" sz="2800" dirty="0"/>
              <a:t>Value chains</a:t>
            </a:r>
          </a:p>
          <a:p>
            <a:pPr marL="914400" indent="-406400">
              <a:lnSpc>
                <a:spcPct val="100000"/>
              </a:lnSpc>
              <a:spcBef>
                <a:spcPts val="560"/>
              </a:spcBef>
              <a:buSzPct val="100000"/>
            </a:pPr>
            <a:r>
              <a:rPr lang="en-US" sz="2800" dirty="0"/>
              <a:t>Voluntary associations</a:t>
            </a:r>
          </a:p>
          <a:p>
            <a:pPr marL="914400" indent="-406400">
              <a:lnSpc>
                <a:spcPct val="100000"/>
              </a:lnSpc>
              <a:spcBef>
                <a:spcPts val="560"/>
              </a:spcBef>
              <a:buSzPct val="100000"/>
            </a:pPr>
            <a:r>
              <a:rPr lang="en-US" sz="2800" dirty="0"/>
              <a:t>Open source software</a:t>
            </a:r>
          </a:p>
          <a:p>
            <a:pPr marL="0" indent="-69850">
              <a:lnSpc>
                <a:spcPct val="100000"/>
              </a:lnSpc>
              <a:spcBef>
                <a:spcPts val="560"/>
              </a:spcBef>
              <a:buClr>
                <a:schemeClr val="lt2"/>
              </a:buClr>
              <a:buSzPct val="39285"/>
              <a:buNone/>
            </a:pPr>
            <a:endParaRPr sz="2800" dirty="0"/>
          </a:p>
          <a:p>
            <a:pPr marL="0" indent="0">
              <a:lnSpc>
                <a:spcPct val="100000"/>
              </a:lnSpc>
              <a:spcBef>
                <a:spcPts val="560"/>
              </a:spcBef>
              <a:buNone/>
            </a:pPr>
            <a:endParaRPr sz="2800" dirty="0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389994" y="152400"/>
            <a:ext cx="8899633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-US" sz="3800" dirty="0" smtClean="0"/>
              <a:t>Networks are not organizations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476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648" y="1600200"/>
            <a:ext cx="10110952" cy="40386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000" dirty="0"/>
              <a:t>2. Networks must be deliberately organized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endParaRPr lang="en-US" sz="3100" dirty="0"/>
          </a:p>
          <a:p>
            <a:pPr marL="857250" lvl="1" indent="-457200">
              <a:spcBef>
                <a:spcPts val="640"/>
              </a:spcBef>
            </a:pPr>
            <a:r>
              <a:rPr lang="en-US" sz="3600" i="1" dirty="0"/>
              <a:t>Network governance</a:t>
            </a:r>
          </a:p>
          <a:p>
            <a:pPr marL="857250" lvl="1" indent="-457200">
              <a:spcBef>
                <a:spcPts val="640"/>
              </a:spcBef>
            </a:pPr>
            <a:r>
              <a:rPr lang="en-US" sz="3600" i="1" dirty="0"/>
              <a:t>Orchestrators and coordinators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253361" y="1752600"/>
            <a:ext cx="9992707" cy="3429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/>
              <a:t>Operates through influence / persuasion (can’t coerce)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Establishes the rules (</a:t>
            </a:r>
            <a:r>
              <a:rPr lang="en-US" dirty="0"/>
              <a:t>processes) </a:t>
            </a:r>
            <a:r>
              <a:rPr lang="en-US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for self-regulation</a:t>
            </a:r>
          </a:p>
          <a:p>
            <a:pPr lvl="2" indent="284163">
              <a:spcBef>
                <a:spcPts val="0"/>
              </a:spcBef>
            </a:pPr>
            <a:r>
              <a:rPr lang="en-US" dirty="0"/>
              <a:t>Decision-making</a:t>
            </a:r>
          </a:p>
          <a:p>
            <a:pPr lvl="2" indent="284163">
              <a:spcBef>
                <a:spcPts val="0"/>
              </a:spcBef>
            </a:pPr>
            <a:r>
              <a:rPr lang="en-US" dirty="0"/>
              <a:t>Discipline</a:t>
            </a:r>
          </a:p>
          <a:p>
            <a:pPr lvl="2" indent="284163">
              <a:spcBef>
                <a:spcPts val="0"/>
              </a:spcBef>
            </a:pPr>
            <a:r>
              <a:rPr lang="en-US" dirty="0"/>
              <a:t>Information-sharing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Can </a:t>
            </a:r>
            <a:r>
              <a:rPr lang="en-US" dirty="0"/>
              <a:t>coordinate collective action</a:t>
            </a:r>
          </a:p>
          <a:p>
            <a:pPr marL="0" indent="0">
              <a:lnSpc>
                <a:spcPct val="100000"/>
              </a:lnSpc>
              <a:spcBef>
                <a:spcPts val="64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640"/>
              </a:spcBef>
              <a:buNone/>
            </a:pPr>
            <a:endParaRPr lang="en-US" dirty="0"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253361" y="228600"/>
            <a:ext cx="9992707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-US"/>
              <a:t>Network governance</a:t>
            </a:r>
          </a:p>
        </p:txBody>
      </p:sp>
    </p:spTree>
    <p:extLst>
      <p:ext uri="{BB962C8B-B14F-4D97-AF65-F5344CB8AC3E}">
        <p14:creationId xmlns:p14="http://schemas.microsoft.com/office/powerpoint/2010/main" val="37735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1700" y="2384364"/>
            <a:ext cx="9175668" cy="1261661"/>
          </a:xfrm>
        </p:spPr>
        <p:txBody>
          <a:bodyPr/>
          <a:lstStyle/>
          <a:p>
            <a:r>
              <a:rPr lang="en-US" dirty="0" smtClean="0"/>
              <a:t>Collaborative enterprises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34814" y="1600200"/>
            <a:ext cx="8418786" cy="4419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560"/>
              </a:spcBef>
              <a:buSzPct val="100000"/>
              <a:buFont typeface="Gill Sans"/>
              <a:buAutoNum type="arabicPeriod"/>
            </a:pPr>
            <a:r>
              <a:rPr lang="en-US" sz="2800" dirty="0"/>
              <a:t> Community of purpose</a:t>
            </a:r>
          </a:p>
          <a:p>
            <a:pPr lvl="1" indent="457200">
              <a:spcBef>
                <a:spcPts val="480"/>
              </a:spcBef>
              <a:buFont typeface="Gill Sans"/>
              <a:buChar char="–"/>
            </a:pPr>
            <a:r>
              <a:rPr lang="en-US" sz="2400" dirty="0" smtClean="0"/>
              <a:t>Leadership</a:t>
            </a:r>
            <a:r>
              <a:rPr lang="en-US" sz="2400" dirty="0"/>
              <a:t>, vision</a:t>
            </a:r>
          </a:p>
          <a:p>
            <a:pPr lvl="1" indent="457200">
              <a:spcBef>
                <a:spcPts val="480"/>
              </a:spcBef>
              <a:buFont typeface="Gill Sans"/>
              <a:buChar char="–"/>
            </a:pPr>
            <a:r>
              <a:rPr lang="en-US" sz="2400" dirty="0"/>
              <a:t>Value discussion</a:t>
            </a:r>
          </a:p>
          <a:p>
            <a:pPr marL="461963" indent="-461963">
              <a:lnSpc>
                <a:spcPct val="100000"/>
              </a:lnSpc>
              <a:spcBef>
                <a:spcPts val="1800"/>
              </a:spcBef>
              <a:buSzPct val="100000"/>
              <a:buFont typeface="Gill Sans"/>
              <a:buAutoNum type="arabicPeriod"/>
            </a:pPr>
            <a:r>
              <a:rPr lang="en-US" sz="2800" dirty="0"/>
              <a:t>Deliberate process management</a:t>
            </a:r>
          </a:p>
          <a:p>
            <a:pPr marL="1195388" lvl="1" indent="-452438">
              <a:spcBef>
                <a:spcPts val="480"/>
              </a:spcBef>
              <a:buFont typeface="Gill Sans"/>
              <a:buChar char="–"/>
            </a:pPr>
            <a:r>
              <a:rPr lang="en-US" sz="2400" dirty="0"/>
              <a:t>Learning By </a:t>
            </a:r>
            <a:r>
              <a:rPr lang="en-US" sz="2400" dirty="0" smtClean="0"/>
              <a:t>Monitoring</a:t>
            </a:r>
            <a:endParaRPr lang="en-US" sz="2400" dirty="0"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83771" y="152400"/>
            <a:ext cx="9566031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r>
              <a:rPr lang="en-US" sz="3600" dirty="0"/>
              <a:t>Some keys to complex network governance</a:t>
            </a:r>
          </a:p>
        </p:txBody>
      </p:sp>
      <p:sp>
        <p:nvSpPr>
          <p:cNvPr id="4" name="Shape 110"/>
          <p:cNvSpPr txBox="1">
            <a:spLocks/>
          </p:cNvSpPr>
          <p:nvPr/>
        </p:nvSpPr>
        <p:spPr>
          <a:xfrm>
            <a:off x="1334814" y="4455160"/>
            <a:ext cx="8418786" cy="1325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marR="0" lvl="0" indent="-1270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Gill Sans"/>
              <a:buChar char="●"/>
              <a:defRPr sz="3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69850" algn="l" defTabSz="9144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tabLst/>
              <a:defRPr sz="28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76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tabLst/>
              <a:defRPr sz="24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●"/>
              <a:tabLst/>
              <a:defRPr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tabLst/>
              <a:defRPr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tabLst/>
              <a:defRPr lang="en-US"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●"/>
              <a:tabLst/>
              <a:defRPr lang="en-US" sz="2000" b="0" i="0" u="none" strike="noStrike" kern="1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4800600" marR="0" lvl="7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○"/>
              <a:tabLst/>
              <a:defRPr lang="en-US" sz="2000" b="0" i="0" u="none" strike="noStrike" kern="1200" cap="none" baseline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6629400" marR="0" lvl="8" indent="25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■"/>
              <a:tabLst/>
              <a:defRPr lang="en-US" sz="2000" b="0" i="0" u="none" strike="noStrike" kern="1200" cap="none" baseline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14350" indent="-514350">
              <a:spcBef>
                <a:spcPts val="1800"/>
              </a:spcBef>
              <a:buSzPct val="100000"/>
              <a:buFont typeface="+mj-lt"/>
              <a:buAutoNum type="arabicPeriod" startAt="3"/>
            </a:pPr>
            <a:r>
              <a:rPr lang="en-US" sz="2800" dirty="0" smtClean="0"/>
              <a:t>Enforcement through reputation</a:t>
            </a:r>
          </a:p>
          <a:p>
            <a:pPr marL="461963" indent="-461963">
              <a:lnSpc>
                <a:spcPct val="100000"/>
              </a:lnSpc>
              <a:spcBef>
                <a:spcPts val="1800"/>
              </a:spcBef>
              <a:buSzPct val="100000"/>
              <a:buFont typeface="Gill Sans"/>
              <a:buAutoNum type="arabicPeriod" startAt="3"/>
            </a:pPr>
            <a:r>
              <a:rPr lang="en-US" sz="2800" dirty="0" smtClean="0"/>
              <a:t>Decision rights based on contribution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13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600200" y="2057400"/>
            <a:ext cx="4191000" cy="419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lt1"/>
              </a:buClr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2684462" y="3602037"/>
            <a:ext cx="1377900" cy="731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Network Coordinator</a:t>
            </a:r>
          </a:p>
        </p:txBody>
      </p:sp>
      <p:sp>
        <p:nvSpPr>
          <p:cNvPr id="188" name="Shape 188"/>
          <p:cNvSpPr/>
          <p:nvPr/>
        </p:nvSpPr>
        <p:spPr>
          <a:xfrm>
            <a:off x="2859087" y="2438400"/>
            <a:ext cx="433500" cy="436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905001" y="2968625"/>
            <a:ext cx="434999" cy="436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930401" y="4757737"/>
            <a:ext cx="434999" cy="436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4300536" y="4640262"/>
            <a:ext cx="434999" cy="436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3184525" y="5202237"/>
            <a:ext cx="433500" cy="4365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3" name="Shape 193"/>
          <p:cNvCxnSpPr/>
          <p:nvPr/>
        </p:nvCxnSpPr>
        <p:spPr>
          <a:xfrm rot="10800000" flipH="1">
            <a:off x="3789360" y="3136862"/>
            <a:ext cx="652500" cy="385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94" name="Shape 194"/>
          <p:cNvCxnSpPr/>
          <p:nvPr/>
        </p:nvCxnSpPr>
        <p:spPr>
          <a:xfrm rot="10800000">
            <a:off x="2339849" y="3274937"/>
            <a:ext cx="536700" cy="238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>
            <a:off x="3100387" y="2874961"/>
            <a:ext cx="192000" cy="6380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 flipH="1">
            <a:off x="2289149" y="4333875"/>
            <a:ext cx="587400" cy="504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97" name="Shape 197"/>
          <p:cNvCxnSpPr/>
          <p:nvPr/>
        </p:nvCxnSpPr>
        <p:spPr>
          <a:xfrm>
            <a:off x="3354386" y="4341813"/>
            <a:ext cx="53999" cy="8684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98" name="Shape 198"/>
          <p:cNvCxnSpPr/>
          <p:nvPr/>
        </p:nvCxnSpPr>
        <p:spPr>
          <a:xfrm>
            <a:off x="3787775" y="4333876"/>
            <a:ext cx="544500" cy="4238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99" name="Shape 199"/>
          <p:cNvCxnSpPr/>
          <p:nvPr/>
        </p:nvCxnSpPr>
        <p:spPr>
          <a:xfrm rot="10800000" flipH="1">
            <a:off x="2289176" y="2692426"/>
            <a:ext cx="569999" cy="3650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00" name="Shape 200"/>
          <p:cNvCxnSpPr/>
          <p:nvPr/>
        </p:nvCxnSpPr>
        <p:spPr>
          <a:xfrm rot="10800000" flipH="1">
            <a:off x="2339976" y="4898951"/>
            <a:ext cx="1988999" cy="8579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01" name="Shape 201"/>
          <p:cNvCxnSpPr/>
          <p:nvPr/>
        </p:nvCxnSpPr>
        <p:spPr>
          <a:xfrm rot="10800000" flipH="1">
            <a:off x="3557586" y="3290862"/>
            <a:ext cx="1016099" cy="1997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02" name="Shape 202"/>
          <p:cNvSpPr txBox="1"/>
          <p:nvPr/>
        </p:nvSpPr>
        <p:spPr>
          <a:xfrm>
            <a:off x="5373195" y="2057400"/>
            <a:ext cx="5155499" cy="4191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1"/>
              </a:buClr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8040195" y="3581400"/>
            <a:ext cx="1454785" cy="731700"/>
          </a:xfrm>
          <a:prstGeom prst="rect">
            <a:avLst/>
          </a:prstGeom>
          <a:solidFill>
            <a:srgbClr val="006200"/>
          </a:solidFill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Network Orchestrator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5882" y="2438400"/>
            <a:ext cx="433500" cy="4365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601795" y="2968625"/>
            <a:ext cx="434999" cy="4365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5627195" y="4757737"/>
            <a:ext cx="434999" cy="4365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7997331" y="4640262"/>
            <a:ext cx="434999" cy="4365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881319" y="5202237"/>
            <a:ext cx="433500" cy="4365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7910020" y="2819401"/>
            <a:ext cx="434999" cy="434999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0" name="Shape 210"/>
          <p:cNvCxnSpPr/>
          <p:nvPr/>
        </p:nvCxnSpPr>
        <p:spPr>
          <a:xfrm rot="10800000">
            <a:off x="8387893" y="3111599"/>
            <a:ext cx="338100" cy="393600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1" name="Shape 211"/>
          <p:cNvCxnSpPr/>
          <p:nvPr/>
        </p:nvCxnSpPr>
        <p:spPr>
          <a:xfrm rot="10800000">
            <a:off x="6036794" y="3275098"/>
            <a:ext cx="1927200" cy="611100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6797182" y="2874960"/>
            <a:ext cx="1166698" cy="858900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3" name="Shape 213"/>
          <p:cNvCxnSpPr/>
          <p:nvPr/>
        </p:nvCxnSpPr>
        <p:spPr>
          <a:xfrm flipH="1">
            <a:off x="5986094" y="4038601"/>
            <a:ext cx="1977900" cy="800099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4" name="Shape 214"/>
          <p:cNvCxnSpPr/>
          <p:nvPr/>
        </p:nvCxnSpPr>
        <p:spPr>
          <a:xfrm flipH="1">
            <a:off x="7105094" y="4267200"/>
            <a:ext cx="858900" cy="942900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5" name="Shape 215"/>
          <p:cNvCxnSpPr/>
          <p:nvPr/>
        </p:nvCxnSpPr>
        <p:spPr>
          <a:xfrm flipH="1">
            <a:off x="8421196" y="4356100"/>
            <a:ext cx="304799" cy="381000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6" name="Shape 216"/>
          <p:cNvCxnSpPr/>
          <p:nvPr/>
        </p:nvCxnSpPr>
        <p:spPr>
          <a:xfrm rot="10800000" flipH="1">
            <a:off x="5985970" y="2692426"/>
            <a:ext cx="569999" cy="365099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7" name="Shape 217"/>
          <p:cNvCxnSpPr/>
          <p:nvPr/>
        </p:nvCxnSpPr>
        <p:spPr>
          <a:xfrm rot="10800000" flipH="1">
            <a:off x="6036770" y="4898951"/>
            <a:ext cx="1988999" cy="85799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rot="10800000">
            <a:off x="5776420" y="3473451"/>
            <a:ext cx="76199" cy="1219199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19" name="Shape 219"/>
          <p:cNvSpPr/>
          <p:nvPr/>
        </p:nvSpPr>
        <p:spPr>
          <a:xfrm>
            <a:off x="9640396" y="3733800"/>
            <a:ext cx="72203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607100" y="1539000"/>
            <a:ext cx="8921700" cy="732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457200">
              <a:buClr>
                <a:srgbClr val="FFFFFF"/>
              </a:buClr>
              <a:buSzPct val="25000"/>
            </a:pPr>
            <a:r>
              <a:rPr lang="en-US" sz="27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Mutualism			  Collective action</a:t>
            </a:r>
          </a:p>
        </p:txBody>
      </p:sp>
      <p:cxnSp>
        <p:nvCxnSpPr>
          <p:cNvPr id="221" name="Shape 221"/>
          <p:cNvCxnSpPr/>
          <p:nvPr/>
        </p:nvCxnSpPr>
        <p:spPr>
          <a:xfrm rot="10800000">
            <a:off x="6744795" y="2906697"/>
            <a:ext cx="304799" cy="2198700"/>
          </a:xfrm>
          <a:prstGeom prst="straightConnector1">
            <a:avLst/>
          </a:prstGeom>
          <a:solidFill>
            <a:srgbClr val="339933"/>
          </a:solidFill>
          <a:ln w="25400" cap="flat" cmpd="sng">
            <a:solidFill>
              <a:srgbClr val="B6D7A8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22" name="Shape 222"/>
          <p:cNvSpPr/>
          <p:nvPr/>
        </p:nvSpPr>
        <p:spPr>
          <a:xfrm>
            <a:off x="4441825" y="3000375"/>
            <a:ext cx="435000" cy="4350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3" name="Shape 223"/>
          <p:cNvCxnSpPr/>
          <p:nvPr/>
        </p:nvCxnSpPr>
        <p:spPr>
          <a:xfrm>
            <a:off x="2354058" y="5167300"/>
            <a:ext cx="768061" cy="1952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24" name="Shape 224"/>
          <p:cNvCxnSpPr/>
          <p:nvPr/>
        </p:nvCxnSpPr>
        <p:spPr>
          <a:xfrm rot="10800000" flipH="1">
            <a:off x="2189266" y="2883609"/>
            <a:ext cx="753596" cy="17994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25" name="Shape 225"/>
          <p:cNvSpPr txBox="1">
            <a:spLocks noGrp="1"/>
          </p:cNvSpPr>
          <p:nvPr>
            <p:ph type="title" idx="4294967295"/>
          </p:nvPr>
        </p:nvSpPr>
        <p:spPr>
          <a:xfrm>
            <a:off x="1926022" y="228600"/>
            <a:ext cx="844769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2800" i="1" dirty="0">
                <a:solidFill>
                  <a:schemeClr val="tx1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Organizing network / ecosystems </a:t>
            </a:r>
            <a:br>
              <a:rPr lang="en-US" sz="2800" i="1" dirty="0">
                <a:solidFill>
                  <a:schemeClr val="tx1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</a:br>
            <a:r>
              <a:rPr lang="en-US" sz="3600" dirty="0">
                <a:solidFill>
                  <a:schemeClr val="tx1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the network </a:t>
            </a:r>
            <a:r>
              <a:rPr lang="en-US" sz="3600" dirty="0">
                <a:solidFill>
                  <a:schemeClr val="tx1"/>
                </a:solidFill>
                <a:latin typeface="Gill Sans" panose="020B0604020202020204" charset="0"/>
              </a:rPr>
              <a:t>orchestrator / coordinator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7CFF4-5D18-4380-B8C0-C2B0DBB2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3825825" y="6378025"/>
            <a:ext cx="47217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>
                <a:solidFill>
                  <a:srgbClr val="9FC5E8"/>
                </a:solidFill>
              </a:rPr>
              <a:t>* Shirky, </a:t>
            </a:r>
            <a:r>
              <a:rPr lang="en-US" i="1">
                <a:solidFill>
                  <a:srgbClr val="9FC5E8"/>
                </a:solidFill>
              </a:rPr>
              <a:t>Here Comes Everybody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400507" y="1752600"/>
            <a:ext cx="9530252" cy="4572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100000"/>
              </a:lnSpc>
              <a:spcAft>
                <a:spcPts val="1000"/>
              </a:spcAft>
              <a:buSzPct val="25000"/>
              <a:buNone/>
            </a:pPr>
            <a:r>
              <a:rPr lang="en-US" sz="3200" dirty="0"/>
              <a:t>Key qualities of network </a:t>
            </a:r>
            <a:r>
              <a:rPr lang="en-US" sz="3200" dirty="0" smtClean="0"/>
              <a:t>leaders </a:t>
            </a:r>
            <a:endParaRPr lang="en-US" sz="3200" dirty="0"/>
          </a:p>
          <a:p>
            <a:pPr lvl="1" indent="-285750">
              <a:buFont typeface="Gill Sans"/>
              <a:buChar char="–"/>
            </a:pPr>
            <a:r>
              <a:rPr lang="en-US" dirty="0"/>
              <a:t>Network centrality (rich ties, trust)</a:t>
            </a:r>
          </a:p>
          <a:p>
            <a:pPr lvl="1" indent="-285750">
              <a:spcBef>
                <a:spcPts val="1200"/>
              </a:spcBef>
              <a:buFont typeface="Gill Sans"/>
              <a:buChar char="–"/>
            </a:pPr>
            <a:r>
              <a:rPr lang="en-US" dirty="0"/>
              <a:t>Access to key sources of power (gatekeeper)</a:t>
            </a:r>
          </a:p>
          <a:p>
            <a:pPr lvl="1" indent="-285750">
              <a:spcBef>
                <a:spcPts val="1200"/>
              </a:spcBef>
              <a:buFont typeface="Gill Sans"/>
              <a:buChar char="–"/>
            </a:pPr>
            <a:r>
              <a:rPr lang="en-US" dirty="0"/>
              <a:t>Credible information</a:t>
            </a:r>
          </a:p>
          <a:p>
            <a:pPr lvl="1" indent="-285750">
              <a:spcBef>
                <a:spcPts val="1200"/>
              </a:spcBef>
              <a:buFont typeface="Gill Sans"/>
              <a:buChar char="–"/>
            </a:pPr>
            <a:r>
              <a:rPr lang="en-US" dirty="0"/>
              <a:t>Vision (plausible promise*)</a:t>
            </a:r>
          </a:p>
        </p:txBody>
      </p:sp>
      <p:sp>
        <p:nvSpPr>
          <p:cNvPr id="6" name="Shape 225"/>
          <p:cNvSpPr txBox="1">
            <a:spLocks noGrp="1"/>
          </p:cNvSpPr>
          <p:nvPr>
            <p:ph type="title" idx="4294967295"/>
          </p:nvPr>
        </p:nvSpPr>
        <p:spPr>
          <a:xfrm>
            <a:off x="1116729" y="228600"/>
            <a:ext cx="1035827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2800" i="1" dirty="0">
                <a:solidFill>
                  <a:schemeClr val="tx1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Organizing network / ecosystems </a:t>
            </a:r>
            <a:br>
              <a:rPr lang="en-US" sz="2800" i="1" dirty="0">
                <a:solidFill>
                  <a:schemeClr val="tx1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</a:br>
            <a:r>
              <a:rPr lang="en-US" sz="3600" dirty="0">
                <a:solidFill>
                  <a:schemeClr val="tx1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the network </a:t>
            </a:r>
            <a:r>
              <a:rPr lang="en-US" sz="3600" dirty="0">
                <a:solidFill>
                  <a:schemeClr val="tx1"/>
                </a:solidFill>
                <a:latin typeface="Gill Sans" panose="020B0604020202020204" charset="0"/>
              </a:rPr>
              <a:t>orchestrator / coordinator</a:t>
            </a:r>
          </a:p>
        </p:txBody>
      </p:sp>
    </p:spTree>
    <p:extLst>
      <p:ext uri="{BB962C8B-B14F-4D97-AF65-F5344CB8AC3E}">
        <p14:creationId xmlns:p14="http://schemas.microsoft.com/office/powerpoint/2010/main" val="7446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3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71700" y="2386584"/>
            <a:ext cx="9175668" cy="1907120"/>
          </a:xfrm>
        </p:spPr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projects and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in the task force</a:t>
            </a:r>
          </a:p>
          <a:p>
            <a:pPr lvl="1"/>
            <a:r>
              <a:rPr lang="en-US" dirty="0"/>
              <a:t>Confronting poor performers and slackers</a:t>
            </a:r>
          </a:p>
          <a:p>
            <a:pPr lvl="1"/>
            <a:r>
              <a:rPr lang="en-US" dirty="0"/>
              <a:t>Dealing with interpersonal conflict</a:t>
            </a:r>
          </a:p>
          <a:p>
            <a:pPr lvl="1"/>
            <a:r>
              <a:rPr lang="en-US" dirty="0"/>
              <a:t>Building norms of openness and honesty</a:t>
            </a:r>
          </a:p>
          <a:p>
            <a:pPr lvl="1"/>
            <a:r>
              <a:rPr lang="en-US" dirty="0"/>
              <a:t>Developing teamwork capabilities</a:t>
            </a:r>
          </a:p>
          <a:p>
            <a:pPr lvl="1"/>
            <a:r>
              <a:rPr lang="en-US" dirty="0"/>
              <a:t>Maintaining ground rules and procedures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Coordinating the teams</a:t>
            </a:r>
          </a:p>
          <a:p>
            <a:pPr lvl="1"/>
            <a:r>
              <a:rPr lang="en-US" dirty="0"/>
              <a:t>Setting goals and purposes</a:t>
            </a:r>
          </a:p>
          <a:p>
            <a:pPr lvl="1"/>
            <a:r>
              <a:rPr lang="en-US" dirty="0"/>
              <a:t>Managing multiple accountabilities</a:t>
            </a:r>
          </a:p>
          <a:p>
            <a:pPr lvl="1"/>
            <a:r>
              <a:rPr lang="en-US" dirty="0"/>
              <a:t>Assessing performance</a:t>
            </a:r>
          </a:p>
        </p:txBody>
      </p:sp>
      <p:sp>
        <p:nvSpPr>
          <p:cNvPr id="5" name="Plus 4"/>
          <p:cNvSpPr/>
          <p:nvPr/>
        </p:nvSpPr>
        <p:spPr>
          <a:xfrm>
            <a:off x="11048109" y="-26452"/>
            <a:ext cx="1105796" cy="120753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3C2D-A13A-43AF-89FD-0A5E595F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0" dirty="0"/>
              <a:t> By collaborative we mean </a:t>
            </a:r>
            <a:r>
              <a:rPr lang="en-US" b="0" i="1" dirty="0"/>
              <a:t>the process of facilitating and operating in multi-organizational arrangements to solve problems that cannot be solved or easily solved by single organizations. Collaborative means to co-labor, to achieve common goals, often working across boundaries and in multisector and multi-actor relationships. Collaboration typically is based on the value of reciprocity and can include the public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342AD-4494-4344-9B81-251ABC51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3. The culture of contribution: basic norms</a:t>
            </a:r>
          </a:p>
        </p:txBody>
      </p:sp>
      <p:sp>
        <p:nvSpPr>
          <p:cNvPr id="171011" name="AutoShape 3"/>
          <p:cNvSpPr>
            <a:spLocks noChangeArrowheads="1"/>
          </p:cNvSpPr>
          <p:nvPr/>
        </p:nvSpPr>
        <p:spPr bwMode="auto">
          <a:xfrm>
            <a:off x="1828800" y="1752601"/>
            <a:ext cx="8534400" cy="4811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2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Focus on the group mission.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Help others to succeed, recognize them; expect them to help and recognize you.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Surface conflicts and work them out.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Welcome diversity of capabilities and values: it helps get the job done.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Employees owe contribution to the mission, companies owe continued challenge.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Company and employees reciprocally commit to</a:t>
            </a:r>
            <a:br>
              <a:rPr lang="en-US" altLang="en-US" sz="2800" i="1">
                <a:latin typeface="CG Omega" pitchFamily="34" charset="0"/>
              </a:rPr>
            </a:br>
            <a:r>
              <a:rPr lang="en-US" altLang="en-US" sz="2800" i="1">
                <a:latin typeface="CG Omega" pitchFamily="34" charset="0"/>
              </a:rPr>
              <a:t>help and continuity during change.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4F0F2-EBA4-49EE-84E8-CF853509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i="1"/>
              <a:t>3. The culture of contribution –</a:t>
            </a:r>
            <a:br>
              <a:rPr lang="en-US" altLang="en-US" sz="3600" i="1"/>
            </a:br>
            <a:r>
              <a:rPr lang="en-US" altLang="en-US"/>
              <a:t>risks</a:t>
            </a:r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2057400" y="1752600"/>
            <a:ext cx="8001000" cy="457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52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i="1">
                <a:latin typeface="CG Omega" pitchFamily="34" charset="0"/>
              </a:rPr>
              <a:t>Broken commitments </a:t>
            </a:r>
            <a:br>
              <a:rPr lang="en-US" altLang="en-US" sz="3200" i="1">
                <a:latin typeface="CG Omega" pitchFamily="34" charset="0"/>
              </a:rPr>
            </a:br>
            <a:r>
              <a:rPr lang="en-US" altLang="en-US" sz="3200" i="1">
                <a:latin typeface="CG Omega" pitchFamily="34" charset="0"/>
              </a:rPr>
              <a:t>(can they be enforced?)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i="1">
                <a:latin typeface="CG Omega" pitchFamily="34" charset="0"/>
              </a:rPr>
              <a:t>Distorted reputations </a:t>
            </a:r>
            <a:br>
              <a:rPr lang="en-US" altLang="en-US" sz="3200" i="1">
                <a:latin typeface="CG Omega" pitchFamily="34" charset="0"/>
              </a:rPr>
            </a:br>
            <a:r>
              <a:rPr lang="en-US" altLang="en-US" sz="3200" i="1">
                <a:latin typeface="CG Omega" pitchFamily="34" charset="0"/>
              </a:rPr>
              <a:t>(can you get accurate public information on performance?)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i="1">
                <a:latin typeface="CG Omega" pitchFamily="34" charset="0"/>
              </a:rPr>
              <a:t>Conflicts between peer judgments </a:t>
            </a:r>
            <a:br>
              <a:rPr lang="en-US" altLang="en-US" sz="3200" i="1">
                <a:latin typeface="CG Omega" pitchFamily="34" charset="0"/>
              </a:rPr>
            </a:br>
            <a:r>
              <a:rPr lang="en-US" altLang="en-US" sz="3200" i="1">
                <a:latin typeface="CG Omega" pitchFamily="34" charset="0"/>
              </a:rPr>
              <a:t>and hierarchical judgments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i="1">
                <a:latin typeface="CG Omega" pitchFamily="34" charset="0"/>
              </a:rPr>
              <a:t>Blurred accountability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E24226-B0C1-4D66-917F-2852939F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315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Solutions: </a:t>
            </a:r>
            <a:br>
              <a:rPr lang="en-US" altLang="en-US"/>
            </a:br>
            <a:r>
              <a:rPr lang="en-US" altLang="en-US"/>
              <a:t>The organizational problem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invGray">
          <a:xfrm>
            <a:off x="2559051" y="1660526"/>
            <a:ext cx="1554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Resources </a:t>
            </a:r>
            <a:b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invGray">
          <a:xfrm>
            <a:off x="1974851" y="3665539"/>
            <a:ext cx="2297113" cy="777875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Product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invGray">
          <a:xfrm>
            <a:off x="1974851" y="4598989"/>
            <a:ext cx="2297113" cy="777875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Product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invGray">
          <a:xfrm>
            <a:off x="1974851" y="5532439"/>
            <a:ext cx="2297113" cy="777875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Product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invGray">
          <a:xfrm>
            <a:off x="1974851" y="2732089"/>
            <a:ext cx="2297113" cy="777875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Product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invGray">
          <a:xfrm>
            <a:off x="7375525" y="167640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ctr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Opportunities</a:t>
            </a:r>
            <a:r>
              <a:rPr lang="en-US" altLang="en-US" sz="2000" b="1" i="1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2000" b="1" i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en-US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invGray">
          <a:xfrm>
            <a:off x="7899400" y="3692525"/>
            <a:ext cx="2298700" cy="74295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Market</a:t>
            </a:r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invGray">
          <a:xfrm>
            <a:off x="7951788" y="4583113"/>
            <a:ext cx="2297112" cy="74295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Market</a:t>
            </a: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invGray">
          <a:xfrm>
            <a:off x="7951788" y="5473700"/>
            <a:ext cx="2297112" cy="74295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Market</a:t>
            </a:r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invGray">
          <a:xfrm>
            <a:off x="7951788" y="2801938"/>
            <a:ext cx="2297112" cy="741362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Market</a:t>
            </a: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4343400" y="3124200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4343400" y="4038600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4419600" y="4953000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4419600" y="5943600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CA12E-B4B6-4373-BC8A-8BF011DD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55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365125"/>
            <a:ext cx="4208873" cy="1325563"/>
          </a:xfrm>
        </p:spPr>
        <p:txBody>
          <a:bodyPr/>
          <a:lstStyle/>
          <a:p>
            <a:r>
              <a:rPr lang="en-US" dirty="0" smtClean="0"/>
              <a:t>Bureaucracy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3544887"/>
            <a:ext cx="4107273" cy="633413"/>
          </a:xfrm>
        </p:spPr>
        <p:txBody>
          <a:bodyPr/>
          <a:lstStyle/>
          <a:p>
            <a:r>
              <a:rPr lang="en-US" dirty="0"/>
              <a:t>Strengths	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9" y="4359275"/>
            <a:ext cx="3859212" cy="3684588"/>
          </a:xfrm>
        </p:spPr>
        <p:txBody>
          <a:bodyPr/>
          <a:lstStyle/>
          <a:p>
            <a:r>
              <a:rPr lang="en-US" b="0" dirty="0"/>
              <a:t>Clear expectations</a:t>
            </a:r>
          </a:p>
          <a:p>
            <a:r>
              <a:rPr lang="en-US" b="0" dirty="0"/>
              <a:t>Strong control</a:t>
            </a:r>
          </a:p>
          <a:p>
            <a:r>
              <a:rPr lang="en-US" b="0" dirty="0"/>
              <a:t>Simple conflict resolution</a:t>
            </a:r>
          </a:p>
          <a:p>
            <a:r>
              <a:rPr lang="en-US" b="0" dirty="0"/>
              <a:t>High reliability (in stable situations)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99000" y="3544887"/>
            <a:ext cx="4127500" cy="633413"/>
          </a:xfrm>
        </p:spPr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99000" y="4359275"/>
            <a:ext cx="6554788" cy="3684588"/>
          </a:xfrm>
        </p:spPr>
        <p:txBody>
          <a:bodyPr/>
          <a:lstStyle/>
          <a:p>
            <a:r>
              <a:rPr lang="en-US" b="0" dirty="0"/>
              <a:t>Lack of flexibility, resistance to change</a:t>
            </a:r>
          </a:p>
          <a:p>
            <a:r>
              <a:rPr lang="en-US" b="0" dirty="0"/>
              <a:t>Inward focus – poor customer communication</a:t>
            </a:r>
          </a:p>
          <a:p>
            <a:r>
              <a:rPr lang="en-US" b="0" dirty="0"/>
              <a:t>Few channels to other divisions: “Stovepipes”</a:t>
            </a:r>
          </a:p>
          <a:p>
            <a:endParaRPr lang="en-US" b="0" dirty="0"/>
          </a:p>
          <a:p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86" y="203992"/>
            <a:ext cx="6266926" cy="32361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662B1-7F89-4E77-BD82-BFC19F81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315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Solutions: </a:t>
            </a:r>
            <a:br>
              <a:rPr lang="en-US" altLang="en-US"/>
            </a:br>
            <a:r>
              <a:rPr lang="en-US" altLang="en-US"/>
              <a:t>The organizational problem</a:t>
            </a: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1905000" y="1660525"/>
            <a:ext cx="4806950" cy="4649788"/>
            <a:chOff x="240" y="1046"/>
            <a:chExt cx="3028" cy="2929"/>
          </a:xfrm>
        </p:grpSpPr>
        <p:sp>
          <p:nvSpPr>
            <p:cNvPr id="144388" name="Oval 4"/>
            <p:cNvSpPr>
              <a:spLocks noChangeArrowheads="1"/>
            </p:cNvSpPr>
            <p:nvPr/>
          </p:nvSpPr>
          <p:spPr bwMode="invGray">
            <a:xfrm>
              <a:off x="2640" y="2640"/>
              <a:ext cx="628" cy="43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4389" name="AutoShape 5"/>
            <p:cNvCxnSpPr>
              <a:cxnSpLocks noChangeShapeType="1"/>
              <a:stCxn id="144392" idx="6"/>
              <a:endCxn id="144388" idx="2"/>
            </p:cNvCxnSpPr>
            <p:nvPr/>
          </p:nvCxnSpPr>
          <p:spPr bwMode="invGray">
            <a:xfrm>
              <a:off x="1731" y="2554"/>
              <a:ext cx="909" cy="302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390" name="AutoShape 6"/>
            <p:cNvCxnSpPr>
              <a:cxnSpLocks noChangeShapeType="1"/>
              <a:stCxn id="144394" idx="6"/>
              <a:endCxn id="144388" idx="2"/>
            </p:cNvCxnSpPr>
            <p:nvPr/>
          </p:nvCxnSpPr>
          <p:spPr bwMode="invGray">
            <a:xfrm flipV="1">
              <a:off x="1731" y="2856"/>
              <a:ext cx="909" cy="874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391" name="Text Box 7"/>
            <p:cNvSpPr txBox="1">
              <a:spLocks noChangeArrowheads="1"/>
            </p:cNvSpPr>
            <p:nvPr/>
          </p:nvSpPr>
          <p:spPr bwMode="invGray">
            <a:xfrm>
              <a:off x="240" y="1046"/>
              <a:ext cx="18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Resources </a:t>
              </a:r>
              <a:r>
                <a:rPr lang="en-US" altLang="en-US" sz="2000" b="1" i="1">
                  <a:solidFill>
                    <a:schemeClr val="tx2"/>
                  </a:solidFill>
                  <a:latin typeface="Arial" panose="020B0604020202020204" pitchFamily="34" charset="0"/>
                </a:rPr>
                <a:t>to</a:t>
              </a:r>
              <a: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b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en-US" altLang="en-US" sz="2000" b="1">
                  <a:solidFill>
                    <a:schemeClr val="tx2"/>
                  </a:solidFill>
                  <a:latin typeface="Arial" panose="020B0604020202020204" pitchFamily="34" charset="0"/>
                </a:rPr>
                <a:t>solutions opportunity </a:t>
              </a:r>
            </a:p>
          </p:txBody>
        </p:sp>
        <p:sp>
          <p:nvSpPr>
            <p:cNvPr id="144392" name="Oval 8"/>
            <p:cNvSpPr>
              <a:spLocks noChangeArrowheads="1"/>
            </p:cNvSpPr>
            <p:nvPr/>
          </p:nvSpPr>
          <p:spPr bwMode="invGray">
            <a:xfrm>
              <a:off x="284" y="2309"/>
              <a:ext cx="1447" cy="4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People</a:t>
              </a:r>
            </a:p>
          </p:txBody>
        </p:sp>
        <p:sp>
          <p:nvSpPr>
            <p:cNvPr id="144393" name="Oval 9"/>
            <p:cNvSpPr>
              <a:spLocks noChangeArrowheads="1"/>
            </p:cNvSpPr>
            <p:nvPr/>
          </p:nvSpPr>
          <p:spPr bwMode="invGray">
            <a:xfrm>
              <a:off x="284" y="2897"/>
              <a:ext cx="1447" cy="4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Knowledge</a:t>
              </a:r>
            </a:p>
          </p:txBody>
        </p:sp>
        <p:sp>
          <p:nvSpPr>
            <p:cNvPr id="144394" name="Oval 10"/>
            <p:cNvSpPr>
              <a:spLocks noChangeArrowheads="1"/>
            </p:cNvSpPr>
            <p:nvPr/>
          </p:nvSpPr>
          <p:spPr bwMode="invGray">
            <a:xfrm>
              <a:off x="284" y="3485"/>
              <a:ext cx="1447" cy="4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Relationships</a:t>
              </a:r>
            </a:p>
          </p:txBody>
        </p:sp>
        <p:sp>
          <p:nvSpPr>
            <p:cNvPr id="144395" name="Oval 11"/>
            <p:cNvSpPr>
              <a:spLocks noChangeArrowheads="1"/>
            </p:cNvSpPr>
            <p:nvPr/>
          </p:nvSpPr>
          <p:spPr bwMode="invGray">
            <a:xfrm>
              <a:off x="284" y="1721"/>
              <a:ext cx="1447" cy="4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Products</a:t>
              </a:r>
            </a:p>
          </p:txBody>
        </p:sp>
        <p:cxnSp>
          <p:nvCxnSpPr>
            <p:cNvPr id="144396" name="AutoShape 12"/>
            <p:cNvCxnSpPr>
              <a:cxnSpLocks noChangeShapeType="1"/>
              <a:stCxn id="144393" idx="6"/>
              <a:endCxn id="144388" idx="2"/>
            </p:cNvCxnSpPr>
            <p:nvPr/>
          </p:nvCxnSpPr>
          <p:spPr bwMode="invGray">
            <a:xfrm flipV="1">
              <a:off x="1731" y="2856"/>
              <a:ext cx="909" cy="286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397" name="AutoShape 13"/>
            <p:cNvCxnSpPr>
              <a:cxnSpLocks noChangeShapeType="1"/>
              <a:stCxn id="144395" idx="6"/>
              <a:endCxn id="144388" idx="2"/>
            </p:cNvCxnSpPr>
            <p:nvPr/>
          </p:nvCxnSpPr>
          <p:spPr bwMode="invGray">
            <a:xfrm>
              <a:off x="1731" y="1966"/>
              <a:ext cx="909" cy="890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398" name="Group 14"/>
          <p:cNvGrpSpPr>
            <a:grpSpLocks/>
          </p:cNvGrpSpPr>
          <p:nvPr/>
        </p:nvGrpSpPr>
        <p:grpSpPr bwMode="auto">
          <a:xfrm>
            <a:off x="6675439" y="1676400"/>
            <a:ext cx="4344987" cy="4540250"/>
            <a:chOff x="3909" y="1056"/>
            <a:chExt cx="2737" cy="2860"/>
          </a:xfrm>
        </p:grpSpPr>
        <p:sp>
          <p:nvSpPr>
            <p:cNvPr id="144399" name="Text Box 15"/>
            <p:cNvSpPr txBox="1">
              <a:spLocks noChangeArrowheads="1"/>
            </p:cNvSpPr>
            <p:nvPr/>
          </p:nvSpPr>
          <p:spPr bwMode="invGray">
            <a:xfrm>
              <a:off x="4534" y="1056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1" tIns="45716" rIns="91431" bIns="45716" anchor="ctr">
              <a:spAutoFit/>
            </a:bodyPr>
            <a:lstStyle/>
            <a:p>
              <a:pPr eaLnBrk="0" hangingPunct="0"/>
              <a:r>
                <a:rPr lang="en-US" altLang="en-US"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Opportunity </a:t>
              </a:r>
              <a:r>
                <a:rPr lang="en-US" altLang="en-US" sz="2000" b="1" i="1" dirty="0">
                  <a:solidFill>
                    <a:schemeClr val="tx2"/>
                  </a:solidFill>
                  <a:latin typeface="Arial" panose="020B0604020202020204" pitchFamily="34" charset="0"/>
                </a:rPr>
                <a:t>to </a:t>
              </a:r>
              <a:br>
                <a:rPr lang="en-US" altLang="en-US" sz="2000" b="1" i="1" dirty="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en-US" altLang="en-US"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new capabilities</a:t>
              </a:r>
            </a:p>
          </p:txBody>
        </p:sp>
        <p:grpSp>
          <p:nvGrpSpPr>
            <p:cNvPr id="144400" name="Group 16"/>
            <p:cNvGrpSpPr>
              <a:grpSpLocks/>
            </p:cNvGrpSpPr>
            <p:nvPr/>
          </p:nvGrpSpPr>
          <p:grpSpPr bwMode="auto">
            <a:xfrm rot="10800000">
              <a:off x="3909" y="1998"/>
              <a:ext cx="891" cy="1684"/>
              <a:chOff x="995" y="1966"/>
              <a:chExt cx="1069" cy="1764"/>
            </a:xfrm>
          </p:grpSpPr>
          <p:cxnSp>
            <p:nvCxnSpPr>
              <p:cNvPr id="144401" name="AutoShape 17"/>
              <p:cNvCxnSpPr>
                <a:cxnSpLocks noChangeShapeType="1"/>
              </p:cNvCxnSpPr>
              <p:nvPr/>
            </p:nvCxnSpPr>
            <p:spPr bwMode="invGray">
              <a:xfrm>
                <a:off x="995" y="2554"/>
                <a:ext cx="1069" cy="294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402" name="AutoShape 18"/>
              <p:cNvCxnSpPr>
                <a:cxnSpLocks noChangeShapeType="1"/>
              </p:cNvCxnSpPr>
              <p:nvPr/>
            </p:nvCxnSpPr>
            <p:spPr bwMode="invGray">
              <a:xfrm flipV="1">
                <a:off x="995" y="2848"/>
                <a:ext cx="1069" cy="882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403" name="AutoShape 19"/>
              <p:cNvCxnSpPr>
                <a:cxnSpLocks noChangeShapeType="1"/>
              </p:cNvCxnSpPr>
              <p:nvPr/>
            </p:nvCxnSpPr>
            <p:spPr bwMode="invGray">
              <a:xfrm flipV="1">
                <a:off x="995" y="2848"/>
                <a:ext cx="1069" cy="294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404" name="AutoShape 20"/>
              <p:cNvCxnSpPr>
                <a:cxnSpLocks noChangeShapeType="1"/>
              </p:cNvCxnSpPr>
              <p:nvPr/>
            </p:nvCxnSpPr>
            <p:spPr bwMode="invGray">
              <a:xfrm>
                <a:off x="995" y="1966"/>
                <a:ext cx="1069" cy="882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4405" name="Oval 21"/>
            <p:cNvSpPr>
              <a:spLocks noChangeArrowheads="1"/>
            </p:cNvSpPr>
            <p:nvPr/>
          </p:nvSpPr>
          <p:spPr bwMode="invGray">
            <a:xfrm>
              <a:off x="4680" y="2326"/>
              <a:ext cx="1448" cy="46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Market</a:t>
              </a:r>
            </a:p>
          </p:txBody>
        </p:sp>
        <p:sp>
          <p:nvSpPr>
            <p:cNvPr id="144406" name="Oval 22"/>
            <p:cNvSpPr>
              <a:spLocks noChangeArrowheads="1"/>
            </p:cNvSpPr>
            <p:nvPr/>
          </p:nvSpPr>
          <p:spPr bwMode="invGray">
            <a:xfrm>
              <a:off x="4713" y="2887"/>
              <a:ext cx="1447" cy="46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Relationship</a:t>
              </a:r>
            </a:p>
          </p:txBody>
        </p:sp>
        <p:sp>
          <p:nvSpPr>
            <p:cNvPr id="144407" name="Oval 23"/>
            <p:cNvSpPr>
              <a:spLocks noChangeArrowheads="1"/>
            </p:cNvSpPr>
            <p:nvPr/>
          </p:nvSpPr>
          <p:spPr bwMode="invGray">
            <a:xfrm>
              <a:off x="4713" y="3448"/>
              <a:ext cx="1447" cy="46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Knowledge</a:t>
              </a:r>
            </a:p>
          </p:txBody>
        </p:sp>
        <p:sp>
          <p:nvSpPr>
            <p:cNvPr id="144408" name="Oval 24"/>
            <p:cNvSpPr>
              <a:spLocks noChangeArrowheads="1"/>
            </p:cNvSpPr>
            <p:nvPr/>
          </p:nvSpPr>
          <p:spPr bwMode="invGray">
            <a:xfrm>
              <a:off x="4713" y="1765"/>
              <a:ext cx="1447" cy="467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pPr eaLnBrk="0" hangingPunct="0"/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Product Platform</a:t>
              </a:r>
            </a:p>
          </p:txBody>
        </p:sp>
      </p:grpSp>
      <p:sp>
        <p:nvSpPr>
          <p:cNvPr id="144409" name="AutoShape 25"/>
          <p:cNvSpPr>
            <a:spLocks noChangeArrowheads="1"/>
          </p:cNvSpPr>
          <p:nvPr/>
        </p:nvSpPr>
        <p:spPr bwMode="auto">
          <a:xfrm>
            <a:off x="4737100" y="1981200"/>
            <a:ext cx="2667000" cy="1066800"/>
          </a:xfrm>
          <a:prstGeom prst="wedgeRoundRectCallout">
            <a:avLst>
              <a:gd name="adj1" fmla="val -7319"/>
              <a:gd name="adj2" fmla="val 150000"/>
              <a:gd name="adj3" fmla="val 16667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altLang="en-US" sz="2800" b="1" dirty="0">
                <a:latin typeface="Gill Sans" pitchFamily="34" charset="0"/>
              </a:rPr>
              <a:t>Collaboration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8713B-6CBA-4F08-A13B-AA6E6BC8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83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of collaboration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Across divisions</a:t>
            </a:r>
          </a:p>
          <a:p>
            <a:r>
              <a:rPr lang="en-US" altLang="en-US"/>
              <a:t>Across levels</a:t>
            </a:r>
          </a:p>
          <a:p>
            <a:r>
              <a:rPr lang="en-US" altLang="en-US"/>
              <a:t>Across staff-line distinction</a:t>
            </a:r>
          </a:p>
          <a:p>
            <a:r>
              <a:rPr lang="en-US" altLang="en-US"/>
              <a:t>Across the company boundary</a:t>
            </a:r>
          </a:p>
          <a:p>
            <a:pPr lvl="1"/>
            <a:r>
              <a:rPr lang="en-US" altLang="en-US"/>
              <a:t>With outside allies</a:t>
            </a:r>
          </a:p>
          <a:p>
            <a:pPr lvl="1"/>
            <a:r>
              <a:rPr lang="en-US" altLang="en-US"/>
              <a:t>With stakeholders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AE16C-6CAE-4BA9-B427-E2280993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133600" y="152400"/>
            <a:ext cx="931627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4400" dirty="0">
                <a:solidFill>
                  <a:schemeClr val="tx2"/>
                </a:solidFill>
                <a:latin typeface="Gill Sans" pitchFamily="34" charset="0"/>
              </a:rPr>
              <a:t>Managing cross-boundary opportunities is hard (</a:t>
            </a:r>
            <a:r>
              <a:rPr lang="en-US" altLang="en-US" sz="4400" i="1" dirty="0">
                <a:solidFill>
                  <a:schemeClr val="tx2"/>
                </a:solidFill>
                <a:latin typeface="Gill Sans" pitchFamily="34" charset="0"/>
              </a:rPr>
              <a:t>very </a:t>
            </a:r>
            <a:r>
              <a:rPr lang="en-US" altLang="en-US" sz="4400" dirty="0">
                <a:solidFill>
                  <a:schemeClr val="tx2"/>
                </a:solidFill>
                <a:latin typeface="Gill Sans" pitchFamily="34" charset="0"/>
              </a:rPr>
              <a:t>hard)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209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Gill Sans" pitchFamily="34" charset="0"/>
              </a:rPr>
              <a:t>People want to defend their turf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Gill Sans" pitchFamily="34" charset="0"/>
              </a:rPr>
              <a:t>Higher and lower levels can’t talk freely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Gill Sans" pitchFamily="34" charset="0"/>
              </a:rPr>
              <a:t>Cultural differences block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Gill Sans" pitchFamily="34" charset="0"/>
              </a:rPr>
              <a:t>It takes high trust to overcome differences in knowledge and skill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Gill Sans" pitchFamily="34" charset="0"/>
              </a:rPr>
              <a:t>People report to multiple bosses – loss of accountability, clarity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Gill Sans" pitchFamily="34" charset="0"/>
              </a:rPr>
              <a:t>People worry that their careers will suffer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24373-E896-4A80-A36E-6ECB2F0D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Forty years of experiments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4005264" y="3384551"/>
            <a:ext cx="3005137" cy="1103313"/>
            <a:chOff x="1419" y="2120"/>
            <a:chExt cx="1893" cy="695"/>
          </a:xfrm>
        </p:grpSpPr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1419" y="2120"/>
              <a:ext cx="1359" cy="584"/>
            </a:xfrm>
            <a:custGeom>
              <a:avLst/>
              <a:gdLst>
                <a:gd name="T0" fmla="*/ 0 w 1008"/>
                <a:gd name="T1" fmla="*/ 584 h 584"/>
                <a:gd name="T2" fmla="*/ 528 w 1008"/>
                <a:gd name="T3" fmla="*/ 56 h 584"/>
                <a:gd name="T4" fmla="*/ 1008 w 1008"/>
                <a:gd name="T5" fmla="*/ 2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584">
                  <a:moveTo>
                    <a:pt x="0" y="584"/>
                  </a:moveTo>
                  <a:cubicBezTo>
                    <a:pt x="180" y="348"/>
                    <a:pt x="360" y="112"/>
                    <a:pt x="528" y="56"/>
                  </a:cubicBezTo>
                  <a:cubicBezTo>
                    <a:pt x="696" y="0"/>
                    <a:pt x="928" y="216"/>
                    <a:pt x="1008" y="248"/>
                  </a:cubicBezTo>
                </a:path>
              </a:pathLst>
            </a:custGeom>
            <a:noFill/>
            <a:ln w="762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824" y="2443"/>
              <a:ext cx="1488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>
                  <a:latin typeface="Gill Sans" pitchFamily="34" charset="0"/>
                </a:rPr>
                <a:t>Problem-solving groups</a:t>
              </a:r>
            </a:p>
          </p:txBody>
        </p:sp>
      </p:grp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2362200" y="4133848"/>
            <a:ext cx="2819400" cy="990600"/>
            <a:chOff x="384" y="2592"/>
            <a:chExt cx="1776" cy="624"/>
          </a:xfrm>
        </p:grpSpPr>
        <p:sp>
          <p:nvSpPr>
            <p:cNvPr id="47111" name="Freeform 7"/>
            <p:cNvSpPr>
              <a:spLocks/>
            </p:cNvSpPr>
            <p:nvPr/>
          </p:nvSpPr>
          <p:spPr bwMode="auto">
            <a:xfrm>
              <a:off x="384" y="2592"/>
              <a:ext cx="1359" cy="584"/>
            </a:xfrm>
            <a:custGeom>
              <a:avLst/>
              <a:gdLst>
                <a:gd name="T0" fmla="*/ 0 w 1008"/>
                <a:gd name="T1" fmla="*/ 584 h 584"/>
                <a:gd name="T2" fmla="*/ 528 w 1008"/>
                <a:gd name="T3" fmla="*/ 56 h 584"/>
                <a:gd name="T4" fmla="*/ 1008 w 1008"/>
                <a:gd name="T5" fmla="*/ 2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584">
                  <a:moveTo>
                    <a:pt x="0" y="584"/>
                  </a:moveTo>
                  <a:cubicBezTo>
                    <a:pt x="180" y="348"/>
                    <a:pt x="360" y="112"/>
                    <a:pt x="528" y="56"/>
                  </a:cubicBezTo>
                  <a:cubicBezTo>
                    <a:pt x="696" y="0"/>
                    <a:pt x="928" y="216"/>
                    <a:pt x="1008" y="248"/>
                  </a:cubicBezTo>
                </a:path>
              </a:pathLst>
            </a:custGeom>
            <a:noFill/>
            <a:ln w="762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672" y="3001"/>
              <a:ext cx="148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>
                  <a:latin typeface="Gill Sans" pitchFamily="34" charset="0"/>
                </a:rPr>
                <a:t>Job enrichment</a:t>
              </a:r>
            </a:p>
          </p:txBody>
        </p:sp>
      </p:grp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5648326" y="2622550"/>
            <a:ext cx="3343275" cy="927100"/>
            <a:chOff x="2454" y="1640"/>
            <a:chExt cx="2106" cy="584"/>
          </a:xfrm>
        </p:grpSpPr>
        <p:sp>
          <p:nvSpPr>
            <p:cNvPr id="47114" name="Freeform 10"/>
            <p:cNvSpPr>
              <a:spLocks/>
            </p:cNvSpPr>
            <p:nvPr/>
          </p:nvSpPr>
          <p:spPr bwMode="auto">
            <a:xfrm>
              <a:off x="2454" y="1640"/>
              <a:ext cx="1359" cy="584"/>
            </a:xfrm>
            <a:custGeom>
              <a:avLst/>
              <a:gdLst>
                <a:gd name="T0" fmla="*/ 0 w 1008"/>
                <a:gd name="T1" fmla="*/ 584 h 584"/>
                <a:gd name="T2" fmla="*/ 528 w 1008"/>
                <a:gd name="T3" fmla="*/ 56 h 584"/>
                <a:gd name="T4" fmla="*/ 1008 w 1008"/>
                <a:gd name="T5" fmla="*/ 2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584">
                  <a:moveTo>
                    <a:pt x="0" y="584"/>
                  </a:moveTo>
                  <a:cubicBezTo>
                    <a:pt x="180" y="348"/>
                    <a:pt x="360" y="112"/>
                    <a:pt x="528" y="56"/>
                  </a:cubicBezTo>
                  <a:cubicBezTo>
                    <a:pt x="696" y="0"/>
                    <a:pt x="928" y="216"/>
                    <a:pt x="1008" y="248"/>
                  </a:cubicBezTo>
                </a:path>
              </a:pathLst>
            </a:custGeom>
            <a:noFill/>
            <a:ln w="762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2736" y="1945"/>
              <a:ext cx="182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>
                  <a:latin typeface="Gill Sans" pitchFamily="34" charset="0"/>
                </a:rPr>
                <a:t>Autonomous teams</a:t>
              </a:r>
            </a:p>
          </p:txBody>
        </p:sp>
      </p:grp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114800" y="5867401"/>
            <a:ext cx="40386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latin typeface="Gill Sans" pitchFamily="34" charset="0"/>
              </a:rPr>
              <a:t>“Empowerment”</a:t>
            </a:r>
          </a:p>
        </p:txBody>
      </p: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7239000" y="2133601"/>
            <a:ext cx="3276600" cy="682625"/>
            <a:chOff x="3456" y="1344"/>
            <a:chExt cx="2064" cy="430"/>
          </a:xfrm>
        </p:grpSpPr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3984" y="1402"/>
              <a:ext cx="1536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dirty="0">
                  <a:latin typeface="Gill Sans" pitchFamily="34" charset="0"/>
                </a:rPr>
                <a:t>High-performance systems</a:t>
              </a:r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V="1">
              <a:off x="3456" y="1344"/>
              <a:ext cx="576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8153400" y="1066800"/>
            <a:ext cx="1295400" cy="1066800"/>
            <a:chOff x="4032" y="672"/>
            <a:chExt cx="816" cy="672"/>
          </a:xfrm>
        </p:grpSpPr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4032" y="672"/>
              <a:ext cx="384" cy="672"/>
            </a:xfrm>
            <a:custGeom>
              <a:avLst/>
              <a:gdLst>
                <a:gd name="T0" fmla="*/ 0 w 384"/>
                <a:gd name="T1" fmla="*/ 672 h 672"/>
                <a:gd name="T2" fmla="*/ 192 w 384"/>
                <a:gd name="T3" fmla="*/ 480 h 672"/>
                <a:gd name="T4" fmla="*/ 288 w 384"/>
                <a:gd name="T5" fmla="*/ 288 h 672"/>
                <a:gd name="T6" fmla="*/ 384 w 384"/>
                <a:gd name="T7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672">
                  <a:moveTo>
                    <a:pt x="0" y="672"/>
                  </a:moveTo>
                  <a:cubicBezTo>
                    <a:pt x="72" y="608"/>
                    <a:pt x="144" y="544"/>
                    <a:pt x="192" y="480"/>
                  </a:cubicBezTo>
                  <a:cubicBezTo>
                    <a:pt x="240" y="416"/>
                    <a:pt x="256" y="368"/>
                    <a:pt x="288" y="288"/>
                  </a:cubicBezTo>
                  <a:cubicBezTo>
                    <a:pt x="320" y="208"/>
                    <a:pt x="352" y="104"/>
                    <a:pt x="384" y="0"/>
                  </a:cubicBezTo>
                </a:path>
              </a:pathLst>
            </a:custGeom>
            <a:noFill/>
            <a:ln w="76200" cap="flat" cmpd="sng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4032" y="1144"/>
              <a:ext cx="816" cy="200"/>
            </a:xfrm>
            <a:custGeom>
              <a:avLst/>
              <a:gdLst>
                <a:gd name="T0" fmla="*/ 0 w 816"/>
                <a:gd name="T1" fmla="*/ 200 h 200"/>
                <a:gd name="T2" fmla="*/ 336 w 816"/>
                <a:gd name="T3" fmla="*/ 8 h 200"/>
                <a:gd name="T4" fmla="*/ 816 w 816"/>
                <a:gd name="T5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6" h="200">
                  <a:moveTo>
                    <a:pt x="0" y="200"/>
                  </a:moveTo>
                  <a:cubicBezTo>
                    <a:pt x="100" y="108"/>
                    <a:pt x="200" y="16"/>
                    <a:pt x="336" y="8"/>
                  </a:cubicBezTo>
                  <a:cubicBezTo>
                    <a:pt x="472" y="0"/>
                    <a:pt x="736" y="128"/>
                    <a:pt x="816" y="152"/>
                  </a:cubicBezTo>
                </a:path>
              </a:pathLst>
            </a:custGeom>
            <a:noFill/>
            <a:ln w="76200" cap="flat" cmpd="sng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667000" y="5334000"/>
            <a:ext cx="739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i="1">
                <a:solidFill>
                  <a:srgbClr val="CCFFCC"/>
                </a:solidFill>
                <a:latin typeface="Gill Sans" pitchFamily="34" charset="0"/>
              </a:rPr>
              <a:t>  1960s          1970s         1980s         1990s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151295" y="1073285"/>
            <a:ext cx="24384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Gill Sans" pitchFamily="34" charset="0"/>
              </a:rPr>
              <a:t>Collaborative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37D8D-CBB0-4750-A068-8E1B1CE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culture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/>
              <a:t>Using management power:</a:t>
            </a:r>
          </a:p>
          <a:p>
            <a:pPr marL="952500" lvl="1" indent="-495300">
              <a:lnSpc>
                <a:spcPct val="80000"/>
              </a:lnSpc>
            </a:pPr>
            <a:r>
              <a:rPr lang="en-US" altLang="en-US" sz="3000"/>
              <a:t>You can </a:t>
            </a:r>
            <a:r>
              <a:rPr lang="en-US" altLang="en-US" sz="3000" i="1"/>
              <a:t>break </a:t>
            </a:r>
            <a:r>
              <a:rPr lang="en-US" altLang="en-US" sz="3000"/>
              <a:t>a culture</a:t>
            </a:r>
          </a:p>
          <a:p>
            <a:pPr marL="952500" lvl="1" indent="-495300">
              <a:lnSpc>
                <a:spcPct val="80000"/>
              </a:lnSpc>
            </a:pPr>
            <a:r>
              <a:rPr lang="en-US" altLang="en-US" sz="3000"/>
              <a:t>You can’t </a:t>
            </a:r>
            <a:r>
              <a:rPr lang="en-US" altLang="en-US" sz="3000" i="1"/>
              <a:t>make </a:t>
            </a:r>
            <a:r>
              <a:rPr lang="en-US" altLang="en-US" sz="3000"/>
              <a:t>a culture</a:t>
            </a:r>
          </a:p>
          <a:p>
            <a:pPr marL="533400" indent="-533400">
              <a:spcBef>
                <a:spcPct val="80000"/>
              </a:spcBef>
              <a:buFontTx/>
              <a:buAutoNum type="arabicPeriod"/>
            </a:pPr>
            <a:r>
              <a:rPr lang="en-US" altLang="en-US"/>
              <a:t>Management can </a:t>
            </a:r>
            <a:r>
              <a:rPr lang="en-US" altLang="en-US" i="1"/>
              <a:t>support </a:t>
            </a:r>
            <a:r>
              <a:rPr lang="en-US" altLang="en-US"/>
              <a:t>new culture:</a:t>
            </a:r>
          </a:p>
          <a:p>
            <a:pPr marL="952500" lvl="1" indent="-495300">
              <a:lnSpc>
                <a:spcPct val="80000"/>
              </a:lnSpc>
            </a:pPr>
            <a:r>
              <a:rPr lang="en-US" altLang="en-US" sz="3000"/>
              <a:t>Consistent policies</a:t>
            </a:r>
          </a:p>
          <a:p>
            <a:pPr marL="952500" lvl="1" indent="-495300">
              <a:lnSpc>
                <a:spcPct val="80000"/>
              </a:lnSpc>
            </a:pPr>
            <a:r>
              <a:rPr lang="en-US" altLang="en-US" sz="3000"/>
              <a:t>Communication</a:t>
            </a:r>
          </a:p>
          <a:p>
            <a:pPr marL="952500" lvl="1" indent="-495300">
              <a:lnSpc>
                <a:spcPct val="80000"/>
              </a:lnSpc>
            </a:pPr>
            <a:r>
              <a:rPr lang="en-US" altLang="en-US" sz="3000"/>
              <a:t>Modeling (walking the talk)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14035-12DA-470B-84A6-B80AE362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59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1. The loyalist culture: </a:t>
            </a:r>
            <a:br>
              <a:rPr lang="en-US" altLang="en-US"/>
            </a:br>
            <a:r>
              <a:rPr lang="en-US" altLang="en-US"/>
              <a:t>basic norms</a:t>
            </a:r>
          </a:p>
        </p:txBody>
      </p:sp>
      <p:sp>
        <p:nvSpPr>
          <p:cNvPr id="168963" name="AutoShape 3"/>
          <p:cNvSpPr>
            <a:spLocks noChangeArrowheads="1"/>
          </p:cNvSpPr>
          <p:nvPr/>
        </p:nvSpPr>
        <p:spPr bwMode="auto">
          <a:xfrm>
            <a:off x="2133600" y="1676400"/>
            <a:ext cx="8001000" cy="502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The employee owes a hard day’s work, </a:t>
            </a:r>
            <a:br>
              <a:rPr lang="en-US" altLang="en-US" sz="2800" i="1">
                <a:latin typeface="CG Omega" pitchFamily="34" charset="0"/>
              </a:rPr>
            </a:br>
            <a:r>
              <a:rPr lang="en-US" altLang="en-US" sz="2800" i="1">
                <a:latin typeface="CG Omega" pitchFamily="34" charset="0"/>
              </a:rPr>
              <a:t>the company owes security and care.</a:t>
            </a:r>
          </a:p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Do your job. Don’t interfere with others’ jobs.</a:t>
            </a:r>
          </a:p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Don’t start fights. </a:t>
            </a:r>
          </a:p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Don’t criticize peers (publicly).</a:t>
            </a:r>
          </a:p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Don’t challenge the boss (publicly). </a:t>
            </a:r>
          </a:p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Don’t tell people what they don’t need to know</a:t>
            </a:r>
            <a:endParaRPr lang="en-US" altLang="en-US">
              <a:latin typeface="CG Omega" pitchFamily="34" charset="0"/>
            </a:endParaRPr>
          </a:p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Wait for your turn (it will come)</a:t>
            </a:r>
          </a:p>
          <a:p>
            <a:pPr>
              <a:spcBef>
                <a:spcPct val="30000"/>
              </a:spcBef>
            </a:pPr>
            <a:r>
              <a:rPr lang="en-US" altLang="en-US" sz="2800" i="1">
                <a:latin typeface="CG Omega" pitchFamily="34" charset="0"/>
              </a:rPr>
              <a:t>In case of doubt, check with the boss.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272E5-6F16-48F6-9649-7EA7364C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000" i="1"/>
              <a:t>1. The loyalist culture –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hidden dynamics</a:t>
            </a:r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1966913" y="1657216"/>
            <a:ext cx="8364272" cy="45833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 marL="346075" indent="-346075" algn="l"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algn="l"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sz="2800" i="1">
                <a:latin typeface="CG Omega" pitchFamily="34" charset="0"/>
              </a:rPr>
              <a:t>“Politics” (“Looking up and looking around”)</a:t>
            </a:r>
          </a:p>
          <a:p>
            <a:pPr>
              <a:spcBef>
                <a:spcPct val="4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i="1">
                <a:latin typeface="CG Omega" pitchFamily="34" charset="0"/>
              </a:rPr>
              <a:t>Please the boss, look for a protector</a:t>
            </a:r>
          </a:p>
          <a:p>
            <a:pPr>
              <a:spcBef>
                <a:spcPct val="4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i="1">
                <a:latin typeface="CG Omega" pitchFamily="34" charset="0"/>
              </a:rPr>
              <a:t>Compete with others for boss’s approval</a:t>
            </a:r>
          </a:p>
          <a:p>
            <a:pPr>
              <a:spcBef>
                <a:spcPct val="4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i="1">
                <a:latin typeface="CG Omega" pitchFamily="34" charset="0"/>
              </a:rPr>
              <a:t>Stick together against other units</a:t>
            </a:r>
          </a:p>
          <a:p>
            <a:pPr>
              <a:spcBef>
                <a:spcPct val="4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i="1">
                <a:latin typeface="CG Omega" pitchFamily="34" charset="0"/>
              </a:rPr>
              <a:t>Build and protect your empire</a:t>
            </a:r>
          </a:p>
          <a:p>
            <a:pPr>
              <a:spcBef>
                <a:spcPct val="4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i="1">
                <a:latin typeface="CG Omega" pitchFamily="34" charset="0"/>
              </a:rPr>
              <a:t>Avoid risk, don’t rock the boat, conform</a:t>
            </a:r>
          </a:p>
          <a:p>
            <a:pPr>
              <a:spcBef>
                <a:spcPct val="4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i="1">
                <a:latin typeface="CG Omega" pitchFamily="34" charset="0"/>
              </a:rPr>
              <a:t>Maintain group unity (equal or hidden rewards)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057400" y="6477001"/>
            <a:ext cx="80772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B2B2B2"/>
                </a:solidFill>
                <a:latin typeface="Gill Sans" pitchFamily="34" charset="0"/>
              </a:rPr>
              <a:t>See Kanter, </a:t>
            </a:r>
            <a:r>
              <a:rPr lang="en-US" altLang="en-US" sz="1400" i="1">
                <a:solidFill>
                  <a:srgbClr val="B2B2B2"/>
                </a:solidFill>
                <a:latin typeface="Gill Sans" pitchFamily="34" charset="0"/>
              </a:rPr>
              <a:t>Men and Women of the Corporation</a:t>
            </a:r>
            <a:r>
              <a:rPr lang="en-US" altLang="en-US" sz="1400">
                <a:solidFill>
                  <a:srgbClr val="B2B2B2"/>
                </a:solidFill>
                <a:latin typeface="Gill Sans" pitchFamily="34" charset="0"/>
              </a:rPr>
              <a:t>; Jackall, </a:t>
            </a:r>
            <a:r>
              <a:rPr lang="en-US" altLang="en-US" sz="1400" i="1">
                <a:solidFill>
                  <a:srgbClr val="B2B2B2"/>
                </a:solidFill>
                <a:latin typeface="Gill Sans" pitchFamily="34" charset="0"/>
              </a:rPr>
              <a:t>Moral Mazes</a:t>
            </a:r>
            <a:r>
              <a:rPr lang="en-US" altLang="en-US" sz="1400">
                <a:solidFill>
                  <a:srgbClr val="B2B2B2"/>
                </a:solidFill>
                <a:latin typeface="Gill Sans" pitchFamily="34" charset="0"/>
              </a:rPr>
              <a:t>; Heckscher, </a:t>
            </a:r>
            <a:r>
              <a:rPr lang="en-US" altLang="en-US" sz="1400" i="1">
                <a:solidFill>
                  <a:srgbClr val="B2B2B2"/>
                </a:solidFill>
                <a:latin typeface="Gill Sans" pitchFamily="34" charset="0"/>
              </a:rPr>
              <a:t>Whie-Collar Blues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6BF03-4481-42C5-A4E6-208B6783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US" altLang="en-US" sz="3600" i="1"/>
              <a:t>Loyalty – hidden dynamics: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Responses to change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086600" cy="457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395288" lvl="1" indent="-280988"/>
            <a:r>
              <a:rPr lang="en-US" altLang="en-US"/>
              <a:t>Retreat to autonomy</a:t>
            </a:r>
          </a:p>
          <a:p>
            <a:pPr marL="395288" lvl="1" indent="-280988"/>
            <a:r>
              <a:rPr lang="en-US" altLang="en-US"/>
              <a:t>Loss of informal "networks"</a:t>
            </a:r>
          </a:p>
          <a:p>
            <a:pPr marL="395288" lvl="1" indent="-280988"/>
            <a:r>
              <a:rPr lang="en-US" altLang="en-US"/>
              <a:t>Fear, loss of trust 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 </a:t>
            </a:r>
          </a:p>
          <a:p>
            <a:pPr marL="798513" lvl="2" indent="-288925"/>
            <a:r>
              <a:rPr lang="en-US" altLang="en-US"/>
              <a:t>more rule-based behavior</a:t>
            </a:r>
          </a:p>
          <a:p>
            <a:pPr marL="798513" lvl="2" indent="-288925"/>
            <a:r>
              <a:rPr lang="en-US" altLang="en-US"/>
              <a:t>more dysfunctional "politics“</a:t>
            </a:r>
          </a:p>
          <a:p>
            <a:pPr marL="395288" lvl="1" indent="-280988"/>
            <a:r>
              <a:rPr lang="en-US" altLang="en-US"/>
              <a:t>Dependence, passivity</a:t>
            </a:r>
          </a:p>
          <a:p>
            <a:pPr marL="395288" lvl="1" indent="-280988"/>
            <a:r>
              <a:rPr lang="en-US" altLang="en-US"/>
              <a:t>Waiting for a savior</a:t>
            </a:r>
          </a:p>
          <a:p>
            <a:pPr marL="395288" lvl="1" indent="-280988"/>
            <a:r>
              <a:rPr lang="en-US" altLang="en-US"/>
              <a:t>Waiting for a “return to normal”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388620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52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2390F-04C7-4C8D-A593-CF8FAEB5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96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The free agent culture</a:t>
            </a: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2057400" y="1752600"/>
            <a:ext cx="8001000" cy="457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40000"/>
              </a:spcBef>
            </a:pPr>
            <a:r>
              <a:rPr lang="en-US" altLang="en-US" sz="3200" i="1">
                <a:latin typeface="CG Omega" pitchFamily="34" charset="0"/>
              </a:rPr>
              <a:t>Focus on your own success; always try to go higher and farther</a:t>
            </a:r>
          </a:p>
          <a:p>
            <a:pPr eaLnBrk="0" hangingPunct="0">
              <a:spcBef>
                <a:spcPct val="40000"/>
              </a:spcBef>
            </a:pPr>
            <a:r>
              <a:rPr lang="en-US" altLang="en-US" sz="3200" i="1">
                <a:latin typeface="CG Omega" pitchFamily="34" charset="0"/>
              </a:rPr>
              <a:t>Don’t trust anyone</a:t>
            </a:r>
          </a:p>
          <a:p>
            <a:pPr eaLnBrk="0" hangingPunct="0">
              <a:spcBef>
                <a:spcPct val="40000"/>
              </a:spcBef>
            </a:pPr>
            <a:r>
              <a:rPr lang="en-US" altLang="en-US" sz="3200" i="1">
                <a:latin typeface="CG Omega" pitchFamily="34" charset="0"/>
              </a:rPr>
              <a:t>The employee owes nothing, the company owes nothing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F49DB-29CA-41A7-8801-70D7A999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The free agent culture</a:t>
            </a:r>
            <a:br>
              <a:rPr lang="en-US" altLang="en-US"/>
            </a:br>
            <a:r>
              <a:rPr lang="en-US" altLang="en-US"/>
              <a:t>and change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Lots of energy and initiative</a:t>
            </a:r>
          </a:p>
          <a:p>
            <a:pPr lvl="1"/>
            <a:r>
              <a:rPr lang="en-US" altLang="en-US"/>
              <a:t>Good at </a:t>
            </a:r>
            <a:r>
              <a:rPr lang="en-US" altLang="en-US" i="1"/>
              <a:t>breaking</a:t>
            </a:r>
            <a:r>
              <a:rPr lang="en-US" altLang="en-US"/>
              <a:t> the traditional culture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	      </a:t>
            </a:r>
            <a:r>
              <a:rPr lang="en-US" altLang="en-US">
                <a:solidFill>
                  <a:schemeClr val="accent1"/>
                </a:solidFill>
              </a:rPr>
              <a:t>BUT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Little coordination</a:t>
            </a:r>
          </a:p>
          <a:p>
            <a:r>
              <a:rPr lang="en-US" altLang="en-US"/>
              <a:t>Little sustained strategy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2BAE8-4BD1-4612-A0E9-B3437CD5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2381250" y="2381250"/>
            <a:ext cx="7391400" cy="3276600"/>
            <a:chOff x="528" y="1296"/>
            <a:chExt cx="4656" cy="2064"/>
          </a:xfrm>
        </p:grpSpPr>
        <p:sp>
          <p:nvSpPr>
            <p:cNvPr id="105475" name="Line 3"/>
            <p:cNvSpPr>
              <a:spLocks noChangeShapeType="1"/>
            </p:cNvSpPr>
            <p:nvPr/>
          </p:nvSpPr>
          <p:spPr bwMode="auto">
            <a:xfrm>
              <a:off x="1536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76" name="Group 4"/>
            <p:cNvGrpSpPr>
              <a:grpSpLocks/>
            </p:cNvGrpSpPr>
            <p:nvPr/>
          </p:nvGrpSpPr>
          <p:grpSpPr bwMode="auto">
            <a:xfrm>
              <a:off x="528" y="1296"/>
              <a:ext cx="4656" cy="2064"/>
              <a:chOff x="528" y="1296"/>
              <a:chExt cx="4656" cy="2064"/>
            </a:xfrm>
          </p:grpSpPr>
          <p:sp>
            <p:nvSpPr>
              <p:cNvPr id="105477" name="Line 5"/>
              <p:cNvSpPr>
                <a:spLocks noChangeShapeType="1"/>
              </p:cNvSpPr>
              <p:nvPr/>
            </p:nvSpPr>
            <p:spPr bwMode="auto">
              <a:xfrm>
                <a:off x="864" y="2064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8" name="Line 6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2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9" name="Line 7"/>
              <p:cNvSpPr>
                <a:spLocks noChangeShapeType="1"/>
              </p:cNvSpPr>
              <p:nvPr/>
            </p:nvSpPr>
            <p:spPr bwMode="auto">
              <a:xfrm>
                <a:off x="528" y="2832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0" name="Line 8"/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1" name="Line 9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2" name="Line 10"/>
              <p:cNvSpPr>
                <a:spLocks noChangeShapeType="1"/>
              </p:cNvSpPr>
              <p:nvPr/>
            </p:nvSpPr>
            <p:spPr bwMode="auto">
              <a:xfrm>
                <a:off x="4560" y="2832"/>
                <a:ext cx="6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3" name="Line 11"/>
              <p:cNvSpPr>
                <a:spLocks noChangeShapeType="1"/>
              </p:cNvSpPr>
              <p:nvPr/>
            </p:nvSpPr>
            <p:spPr bwMode="auto">
              <a:xfrm>
                <a:off x="528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4" name="Line 12"/>
              <p:cNvSpPr>
                <a:spLocks noChangeShapeType="1"/>
              </p:cNvSpPr>
              <p:nvPr/>
            </p:nvSpPr>
            <p:spPr bwMode="auto">
              <a:xfrm>
                <a:off x="864" y="2064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5" name="Line 13"/>
              <p:cNvSpPr>
                <a:spLocks noChangeShapeType="1"/>
              </p:cNvSpPr>
              <p:nvPr/>
            </p:nvSpPr>
            <p:spPr bwMode="auto">
              <a:xfrm>
                <a:off x="1536" y="1440"/>
                <a:ext cx="26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6" name="Line 14"/>
              <p:cNvSpPr>
                <a:spLocks noChangeShapeType="1"/>
              </p:cNvSpPr>
              <p:nvPr/>
            </p:nvSpPr>
            <p:spPr bwMode="auto">
              <a:xfrm>
                <a:off x="2208" y="2064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7" name="Line 15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8" name="Line 16"/>
              <p:cNvSpPr>
                <a:spLocks noChangeShapeType="1"/>
              </p:cNvSpPr>
              <p:nvPr/>
            </p:nvSpPr>
            <p:spPr bwMode="auto">
              <a:xfrm>
                <a:off x="4848" y="2064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9" name="Line 17"/>
              <p:cNvSpPr>
                <a:spLocks noChangeShapeType="1"/>
              </p:cNvSpPr>
              <p:nvPr/>
            </p:nvSpPr>
            <p:spPr bwMode="auto">
              <a:xfrm>
                <a:off x="1200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0" name="Line 18"/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1" name="Line 19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2" name="Line 20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3" name="Line 21"/>
              <p:cNvSpPr>
                <a:spLocks noChangeShapeType="1"/>
              </p:cNvSpPr>
              <p:nvPr/>
            </p:nvSpPr>
            <p:spPr bwMode="auto">
              <a:xfrm>
                <a:off x="3888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4" name="Line 22"/>
              <p:cNvSpPr>
                <a:spLocks noChangeShapeType="1"/>
              </p:cNvSpPr>
              <p:nvPr/>
            </p:nvSpPr>
            <p:spPr bwMode="auto">
              <a:xfrm>
                <a:off x="4560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5" name="Line 23"/>
              <p:cNvSpPr>
                <a:spLocks noChangeShapeType="1"/>
              </p:cNvSpPr>
              <p:nvPr/>
            </p:nvSpPr>
            <p:spPr bwMode="auto">
              <a:xfrm>
                <a:off x="5184" y="283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6" name="Line 24"/>
              <p:cNvSpPr>
                <a:spLocks noChangeShapeType="1"/>
              </p:cNvSpPr>
              <p:nvPr/>
            </p:nvSpPr>
            <p:spPr bwMode="auto">
              <a:xfrm>
                <a:off x="864" y="264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7" name="Line 25"/>
              <p:cNvSpPr>
                <a:spLocks noChangeShapeType="1"/>
              </p:cNvSpPr>
              <p:nvPr/>
            </p:nvSpPr>
            <p:spPr bwMode="auto">
              <a:xfrm>
                <a:off x="2208" y="264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8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9" name="Line 27"/>
              <p:cNvSpPr>
                <a:spLocks noChangeShapeType="1"/>
              </p:cNvSpPr>
              <p:nvPr/>
            </p:nvSpPr>
            <p:spPr bwMode="auto">
              <a:xfrm>
                <a:off x="4848" y="264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0" name="Line 28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1" name="Line 29"/>
              <p:cNvSpPr>
                <a:spLocks noChangeShapeType="1"/>
              </p:cNvSpPr>
              <p:nvPr/>
            </p:nvSpPr>
            <p:spPr bwMode="auto">
              <a:xfrm>
                <a:off x="4224" y="192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2" name="Line 30"/>
              <p:cNvSpPr>
                <a:spLocks noChangeShapeType="1"/>
              </p:cNvSpPr>
              <p:nvPr/>
            </p:nvSpPr>
            <p:spPr bwMode="auto">
              <a:xfrm>
                <a:off x="2928" y="12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7848600" y="2743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3581400" y="2743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6248400" y="541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1981200" y="541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Oval 35"/>
          <p:cNvSpPr>
            <a:spLocks noChangeArrowheads="1"/>
          </p:cNvSpPr>
          <p:nvPr/>
        </p:nvSpPr>
        <p:spPr bwMode="auto">
          <a:xfrm>
            <a:off x="3048000" y="541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Oval 36"/>
          <p:cNvSpPr>
            <a:spLocks noChangeArrowheads="1"/>
          </p:cNvSpPr>
          <p:nvPr/>
        </p:nvSpPr>
        <p:spPr bwMode="auto">
          <a:xfrm>
            <a:off x="4114800" y="541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Oval 37"/>
          <p:cNvSpPr>
            <a:spLocks noChangeArrowheads="1"/>
          </p:cNvSpPr>
          <p:nvPr/>
        </p:nvSpPr>
        <p:spPr bwMode="auto">
          <a:xfrm>
            <a:off x="5181600" y="541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7315200" y="541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8382000" y="541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9372600" y="53340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Oval 41"/>
          <p:cNvSpPr>
            <a:spLocks noChangeArrowheads="1"/>
          </p:cNvSpPr>
          <p:nvPr/>
        </p:nvSpPr>
        <p:spPr bwMode="auto">
          <a:xfrm>
            <a:off x="5791200" y="16764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>
            <a:off x="2895600" y="3962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5029200" y="3962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7162800" y="3962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9220200" y="3962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8" name="Oval 46"/>
          <p:cNvSpPr>
            <a:spLocks noChangeArrowheads="1"/>
          </p:cNvSpPr>
          <p:nvPr/>
        </p:nvSpPr>
        <p:spPr bwMode="auto">
          <a:xfrm>
            <a:off x="7848600" y="28194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9" name="Oval 47"/>
          <p:cNvSpPr>
            <a:spLocks noChangeArrowheads="1"/>
          </p:cNvSpPr>
          <p:nvPr/>
        </p:nvSpPr>
        <p:spPr bwMode="auto">
          <a:xfrm>
            <a:off x="3581400" y="28194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0" name="Oval 48"/>
          <p:cNvSpPr>
            <a:spLocks noChangeArrowheads="1"/>
          </p:cNvSpPr>
          <p:nvPr/>
        </p:nvSpPr>
        <p:spPr bwMode="auto">
          <a:xfrm>
            <a:off x="2514600" y="38100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1" name="Oval 49"/>
          <p:cNvSpPr>
            <a:spLocks noChangeArrowheads="1"/>
          </p:cNvSpPr>
          <p:nvPr/>
        </p:nvSpPr>
        <p:spPr bwMode="auto">
          <a:xfrm>
            <a:off x="4659313" y="38100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2" name="Oval 50"/>
          <p:cNvSpPr>
            <a:spLocks noChangeArrowheads="1"/>
          </p:cNvSpPr>
          <p:nvPr/>
        </p:nvSpPr>
        <p:spPr bwMode="auto">
          <a:xfrm>
            <a:off x="6799263" y="3833813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3" name="Oval 51"/>
          <p:cNvSpPr>
            <a:spLocks noChangeArrowheads="1"/>
          </p:cNvSpPr>
          <p:nvPr/>
        </p:nvSpPr>
        <p:spPr bwMode="auto">
          <a:xfrm>
            <a:off x="8839200" y="38100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4" name="Oval 52"/>
          <p:cNvSpPr>
            <a:spLocks noChangeArrowheads="1"/>
          </p:cNvSpPr>
          <p:nvPr/>
        </p:nvSpPr>
        <p:spPr bwMode="auto">
          <a:xfrm>
            <a:off x="5791200" y="1600200"/>
            <a:ext cx="7620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25" name="Group 53"/>
          <p:cNvGrpSpPr>
            <a:grpSpLocks/>
          </p:cNvGrpSpPr>
          <p:nvPr/>
        </p:nvGrpSpPr>
        <p:grpSpPr bwMode="auto">
          <a:xfrm>
            <a:off x="1524000" y="1202171"/>
            <a:ext cx="9144000" cy="5257800"/>
            <a:chOff x="0" y="1008"/>
            <a:chExt cx="5760" cy="3312"/>
          </a:xfrm>
        </p:grpSpPr>
        <p:sp>
          <p:nvSpPr>
            <p:cNvPr id="105526" name="Rectangle 54"/>
            <p:cNvSpPr>
              <a:spLocks noChangeArrowheads="1"/>
            </p:cNvSpPr>
            <p:nvPr/>
          </p:nvSpPr>
          <p:spPr bwMode="auto">
            <a:xfrm>
              <a:off x="0" y="1008"/>
              <a:ext cx="5760" cy="3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527" name="Group 55"/>
            <p:cNvGrpSpPr>
              <a:grpSpLocks/>
            </p:cNvGrpSpPr>
            <p:nvPr/>
          </p:nvGrpSpPr>
          <p:grpSpPr bwMode="auto">
            <a:xfrm>
              <a:off x="624" y="1296"/>
              <a:ext cx="4464" cy="2256"/>
              <a:chOff x="624" y="864"/>
              <a:chExt cx="4464" cy="2256"/>
            </a:xfrm>
          </p:grpSpPr>
          <p:sp>
            <p:nvSpPr>
              <p:cNvPr id="105528" name="Line 56"/>
              <p:cNvSpPr>
                <a:spLocks noChangeShapeType="1"/>
              </p:cNvSpPr>
              <p:nvPr/>
            </p:nvSpPr>
            <p:spPr bwMode="auto">
              <a:xfrm>
                <a:off x="4224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9" name="Line 57"/>
              <p:cNvSpPr>
                <a:spLocks noChangeShapeType="1"/>
              </p:cNvSpPr>
              <p:nvPr/>
            </p:nvSpPr>
            <p:spPr bwMode="auto">
              <a:xfrm>
                <a:off x="1536" y="144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0" name="Line 58"/>
              <p:cNvSpPr>
                <a:spLocks noChangeShapeType="1"/>
              </p:cNvSpPr>
              <p:nvPr/>
            </p:nvSpPr>
            <p:spPr bwMode="auto">
              <a:xfrm>
                <a:off x="864" y="2352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1" name="Line 59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2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2" name="Line 60"/>
              <p:cNvSpPr>
                <a:spLocks noChangeShapeType="1"/>
              </p:cNvSpPr>
              <p:nvPr/>
            </p:nvSpPr>
            <p:spPr bwMode="auto">
              <a:xfrm>
                <a:off x="864" y="2352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Line 61"/>
              <p:cNvSpPr>
                <a:spLocks noChangeShapeType="1"/>
              </p:cNvSpPr>
              <p:nvPr/>
            </p:nvSpPr>
            <p:spPr bwMode="auto">
              <a:xfrm>
                <a:off x="1536" y="1440"/>
                <a:ext cx="26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Line 62"/>
              <p:cNvSpPr>
                <a:spLocks noChangeShapeType="1"/>
              </p:cNvSpPr>
              <p:nvPr/>
            </p:nvSpPr>
            <p:spPr bwMode="auto">
              <a:xfrm>
                <a:off x="2208" y="2352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Line 63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Line 64"/>
              <p:cNvSpPr>
                <a:spLocks noChangeShapeType="1"/>
              </p:cNvSpPr>
              <p:nvPr/>
            </p:nvSpPr>
            <p:spPr bwMode="auto">
              <a:xfrm>
                <a:off x="4848" y="2352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Line 65"/>
              <p:cNvSpPr>
                <a:spLocks noChangeShapeType="1"/>
              </p:cNvSpPr>
              <p:nvPr/>
            </p:nvSpPr>
            <p:spPr bwMode="auto">
              <a:xfrm>
                <a:off x="1536" y="1872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8" name="Line 66"/>
              <p:cNvSpPr>
                <a:spLocks noChangeShapeType="1"/>
              </p:cNvSpPr>
              <p:nvPr/>
            </p:nvSpPr>
            <p:spPr bwMode="auto">
              <a:xfrm>
                <a:off x="4224" y="1872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9" name="Line 67"/>
              <p:cNvSpPr>
                <a:spLocks noChangeShapeType="1"/>
              </p:cNvSpPr>
              <p:nvPr/>
            </p:nvSpPr>
            <p:spPr bwMode="auto">
              <a:xfrm>
                <a:off x="2928" y="12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0" name="Oval 68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480" cy="4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1" name="Oval 69"/>
              <p:cNvSpPr>
                <a:spLocks noChangeArrowheads="1"/>
              </p:cNvSpPr>
              <p:nvPr/>
            </p:nvSpPr>
            <p:spPr bwMode="auto">
              <a:xfrm>
                <a:off x="1296" y="1632"/>
                <a:ext cx="480" cy="4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2" name="Oval 70"/>
              <p:cNvSpPr>
                <a:spLocks noChangeArrowheads="1"/>
              </p:cNvSpPr>
              <p:nvPr/>
            </p:nvSpPr>
            <p:spPr bwMode="auto">
              <a:xfrm>
                <a:off x="624" y="2673"/>
                <a:ext cx="480" cy="4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3" name="Oval 71"/>
              <p:cNvSpPr>
                <a:spLocks noChangeArrowheads="1"/>
              </p:cNvSpPr>
              <p:nvPr/>
            </p:nvSpPr>
            <p:spPr bwMode="auto">
              <a:xfrm>
                <a:off x="1975" y="2673"/>
                <a:ext cx="480" cy="4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4" name="Oval 72"/>
              <p:cNvSpPr>
                <a:spLocks noChangeArrowheads="1"/>
              </p:cNvSpPr>
              <p:nvPr/>
            </p:nvSpPr>
            <p:spPr bwMode="auto">
              <a:xfrm>
                <a:off x="3323" y="2688"/>
                <a:ext cx="480" cy="4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5" name="Oval 73"/>
              <p:cNvSpPr>
                <a:spLocks noChangeArrowheads="1"/>
              </p:cNvSpPr>
              <p:nvPr/>
            </p:nvSpPr>
            <p:spPr bwMode="auto">
              <a:xfrm>
                <a:off x="4608" y="2673"/>
                <a:ext cx="480" cy="4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6" name="Oval 74"/>
              <p:cNvSpPr>
                <a:spLocks noChangeArrowheads="1"/>
              </p:cNvSpPr>
              <p:nvPr/>
            </p:nvSpPr>
            <p:spPr bwMode="auto">
              <a:xfrm>
                <a:off x="2688" y="864"/>
                <a:ext cx="480" cy="4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547" name="Text Box 75"/>
          <p:cNvSpPr txBox="1">
            <a:spLocks noChangeArrowheads="1"/>
          </p:cNvSpPr>
          <p:nvPr/>
        </p:nvSpPr>
        <p:spPr bwMode="auto">
          <a:xfrm>
            <a:off x="3048000" y="5924551"/>
            <a:ext cx="5867400" cy="53553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latin typeface="Gill Sans" pitchFamily="34" charset="0"/>
              </a:rPr>
              <a:t>Semi-Autonomous Teams</a:t>
            </a:r>
          </a:p>
        </p:txBody>
      </p:sp>
      <p:sp>
        <p:nvSpPr>
          <p:cNvPr id="105548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509285" y="76200"/>
            <a:ext cx="11401063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 smtClean="0"/>
              <a:t>The path from bureaucracy: decentralized </a:t>
            </a:r>
            <a:r>
              <a:rPr lang="en-US" altLang="en-US" sz="3600" dirty="0"/>
              <a:t>organization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0ED58-FBED-4B9E-B94F-9999520D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29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4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906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 fontScale="90000"/>
          </a:bodyPr>
          <a:lstStyle/>
          <a:p>
            <a:r>
              <a:rPr lang="en-US" altLang="en-US" sz="4000"/>
              <a:t>Supporting the culture of contribution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839914"/>
            <a:ext cx="9918700" cy="4256087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406400" indent="-406400"/>
            <a:r>
              <a:rPr lang="en-US" altLang="en-US" sz="3600" dirty="0"/>
              <a:t>Consistent policies</a:t>
            </a:r>
          </a:p>
          <a:p>
            <a:pPr marL="406400" indent="-406400"/>
            <a:r>
              <a:rPr lang="en-US" altLang="en-US" sz="3600" dirty="0"/>
              <a:t>Process-focused work organization</a:t>
            </a:r>
          </a:p>
          <a:p>
            <a:pPr marL="406400" indent="-406400"/>
            <a:r>
              <a:rPr lang="en-US" altLang="en-US" sz="3600" dirty="0"/>
              <a:t>Strategic scorecard &amp; multisource feedback</a:t>
            </a:r>
          </a:p>
          <a:p>
            <a:pPr marL="406400" indent="-406400"/>
            <a:r>
              <a:rPr lang="en-US" altLang="en-US" sz="3600" dirty="0"/>
              <a:t>Mission-focused careers</a:t>
            </a:r>
          </a:p>
          <a:p>
            <a:pPr marL="406400" indent="-406400"/>
            <a:r>
              <a:rPr lang="en-US" altLang="en-US" sz="3600" dirty="0"/>
              <a:t>Stakeholder involvement</a:t>
            </a:r>
          </a:p>
          <a:p>
            <a:pPr marL="406400" indent="-406400"/>
            <a:endParaRPr lang="en-US" alt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1286D-F734-4773-978D-0BF22B9C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5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0" y="136526"/>
            <a:ext cx="7772400" cy="854075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shared purpose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Char char="•"/>
            </a:pPr>
            <a:r>
              <a:rPr lang="en-US" altLang="en-US"/>
              <a:t>Understanding the business</a:t>
            </a:r>
          </a:p>
          <a:p>
            <a:pPr lvl="1">
              <a:buFontTx/>
              <a:buChar char="•"/>
            </a:pPr>
            <a:r>
              <a:rPr lang="en-US" altLang="en-US"/>
              <a:t>What are our challenges: competition, markets, technology?</a:t>
            </a:r>
          </a:p>
          <a:p>
            <a:pPr lvl="1">
              <a:buFontTx/>
              <a:buChar char="•"/>
            </a:pPr>
            <a:r>
              <a:rPr lang="en-US" altLang="en-US"/>
              <a:t>3-5 year time frame</a:t>
            </a:r>
          </a:p>
          <a:p>
            <a:pPr>
              <a:buFontTx/>
              <a:buNone/>
            </a:pPr>
            <a:r>
              <a:rPr lang="en-US" altLang="en-US"/>
              <a:t>NOT</a:t>
            </a:r>
          </a:p>
          <a:p>
            <a:pPr lvl="1">
              <a:buFontTx/>
              <a:buChar char="•"/>
            </a:pPr>
            <a:r>
              <a:rPr lang="en-US" altLang="en-US"/>
              <a:t>Eternal values</a:t>
            </a:r>
          </a:p>
          <a:p>
            <a:pPr lvl="1">
              <a:buFontTx/>
              <a:buChar char="•"/>
            </a:pPr>
            <a:r>
              <a:rPr lang="en-US" altLang="en-US"/>
              <a:t>A short-run “target”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34CDB-2B4D-47A8-8A47-8B4B550D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E926-B2B1-4C40-89D8-5CCD595D871B}" type="slidenum">
              <a:rPr lang="en-US" altLang="en-US" smtClean="0">
                <a:solidFill>
                  <a:srgbClr val="FFFFFF"/>
                </a:solidFill>
              </a:rPr>
              <a:pPr/>
              <a:t>51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53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ethic of contribution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“Tough” performance orientation</a:t>
            </a:r>
          </a:p>
          <a:p>
            <a:pPr lvl="1">
              <a:buFontTx/>
              <a:buChar char="•"/>
            </a:pPr>
            <a:r>
              <a:rPr lang="en-US" altLang="en-US"/>
              <a:t>Deliver value</a:t>
            </a:r>
          </a:p>
          <a:p>
            <a:r>
              <a:rPr lang="en-US" altLang="en-US"/>
              <a:t>Contribute to the collective project</a:t>
            </a:r>
          </a:p>
          <a:p>
            <a:pPr lvl="1">
              <a:buFontTx/>
              <a:buChar char="•"/>
            </a:pPr>
            <a:r>
              <a:rPr lang="en-US" altLang="en-US"/>
              <a:t>Not just do your job</a:t>
            </a:r>
          </a:p>
          <a:p>
            <a:r>
              <a:rPr lang="en-US" altLang="en-US"/>
              <a:t>Embrace conflict and criticism</a:t>
            </a:r>
          </a:p>
          <a:p>
            <a:pPr lvl="1">
              <a:buFontTx/>
              <a:buChar char="•"/>
            </a:pPr>
            <a:r>
              <a:rPr lang="en-US" altLang="en-US"/>
              <a:t>Honest feedback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075FC1-2FDA-4002-A989-961A43F8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E926-B2B1-4C40-89D8-5CCD595D871B}" type="slidenum">
              <a:rPr lang="en-US" altLang="en-US" smtClean="0">
                <a:solidFill>
                  <a:srgbClr val="FFFFFF"/>
                </a:solidFill>
              </a:rPr>
              <a:pPr/>
              <a:t>52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4495800" y="2940050"/>
            <a:ext cx="19812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2"/>
                </a:solidFill>
                <a:latin typeface="Gill Sans" pitchFamily="34" charset="0"/>
              </a:rPr>
              <a:t>Culture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37088" y="457200"/>
            <a:ext cx="1676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rial" charset="0"/>
              </a:rPr>
              <a:t>Skills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943600" y="4267200"/>
            <a:ext cx="1676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Voice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057400" y="2971800"/>
            <a:ext cx="1676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Structure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867400" y="1752600"/>
            <a:ext cx="1676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Careers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3321050" y="1730375"/>
            <a:ext cx="1676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Performance management</a:t>
            </a:r>
          </a:p>
        </p:txBody>
      </p:sp>
      <p:grpSp>
        <p:nvGrpSpPr>
          <p:cNvPr id="9224" name="Group 22"/>
          <p:cNvGrpSpPr>
            <a:grpSpLocks/>
          </p:cNvGrpSpPr>
          <p:nvPr/>
        </p:nvGrpSpPr>
        <p:grpSpPr bwMode="auto">
          <a:xfrm>
            <a:off x="7620000" y="2492375"/>
            <a:ext cx="2819400" cy="1828800"/>
            <a:chOff x="3840" y="1570"/>
            <a:chExt cx="1776" cy="1152"/>
          </a:xfrm>
          <a:solidFill>
            <a:schemeClr val="accent3">
              <a:lumMod val="90000"/>
            </a:schemeClr>
          </a:solidFill>
        </p:grpSpPr>
        <p:sp>
          <p:nvSpPr>
            <p:cNvPr id="9234" name="Rectangle 9"/>
            <p:cNvSpPr>
              <a:spLocks noChangeArrowheads="1"/>
            </p:cNvSpPr>
            <p:nvPr/>
          </p:nvSpPr>
          <p:spPr bwMode="auto">
            <a:xfrm>
              <a:off x="4704" y="1570"/>
              <a:ext cx="912" cy="1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000">
                  <a:solidFill>
                    <a:schemeClr val="bg2"/>
                  </a:solidFill>
                  <a:latin typeface="Gill Sans" pitchFamily="34" charset="0"/>
                </a:rPr>
                <a:t>Strategic purpose</a:t>
              </a:r>
            </a:p>
          </p:txBody>
        </p:sp>
        <p:sp>
          <p:nvSpPr>
            <p:cNvPr id="9235" name="AutoShape 10"/>
            <p:cNvSpPr>
              <a:spLocks noChangeArrowheads="1"/>
            </p:cNvSpPr>
            <p:nvPr/>
          </p:nvSpPr>
          <p:spPr bwMode="auto">
            <a:xfrm>
              <a:off x="3840" y="1934"/>
              <a:ext cx="672" cy="466"/>
            </a:xfrm>
            <a:prstGeom prst="rightArrow">
              <a:avLst>
                <a:gd name="adj1" fmla="val 50000"/>
                <a:gd name="adj2" fmla="val 36052"/>
              </a:avLst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bg2"/>
                </a:solidFill>
              </a:endParaRPr>
            </a:p>
          </p:txBody>
        </p:sp>
      </p:grpSp>
      <p:sp>
        <p:nvSpPr>
          <p:cNvPr id="9225" name="AutoShape 12"/>
          <p:cNvSpPr>
            <a:spLocks noChangeArrowheads="1"/>
          </p:cNvSpPr>
          <p:nvPr/>
        </p:nvSpPr>
        <p:spPr bwMode="auto">
          <a:xfrm rot="2097166">
            <a:off x="6324600" y="2720975"/>
            <a:ext cx="152400" cy="304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26" name="AutoShape 13"/>
          <p:cNvSpPr>
            <a:spLocks noChangeArrowheads="1"/>
          </p:cNvSpPr>
          <p:nvPr/>
        </p:nvSpPr>
        <p:spPr bwMode="auto">
          <a:xfrm rot="-5400000">
            <a:off x="3962400" y="3276600"/>
            <a:ext cx="152400" cy="304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27" name="AutoShape 14"/>
          <p:cNvSpPr>
            <a:spLocks noChangeArrowheads="1"/>
          </p:cNvSpPr>
          <p:nvPr/>
        </p:nvSpPr>
        <p:spPr bwMode="auto">
          <a:xfrm rot="-2326268">
            <a:off x="4398963" y="2743200"/>
            <a:ext cx="152400" cy="304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28" name="AutoShape 15"/>
          <p:cNvSpPr>
            <a:spLocks noChangeArrowheads="1"/>
          </p:cNvSpPr>
          <p:nvPr/>
        </p:nvSpPr>
        <p:spPr bwMode="auto">
          <a:xfrm rot="2097166">
            <a:off x="4443413" y="3863975"/>
            <a:ext cx="152400" cy="304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 rot="-2326268">
            <a:off x="6324600" y="3863975"/>
            <a:ext cx="152400" cy="304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4648200" y="5486400"/>
            <a:ext cx="1676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Routines</a:t>
            </a:r>
          </a:p>
        </p:txBody>
      </p:sp>
      <p:sp>
        <p:nvSpPr>
          <p:cNvPr id="9231" name="AutoShape 18"/>
          <p:cNvSpPr>
            <a:spLocks noChangeArrowheads="1"/>
          </p:cNvSpPr>
          <p:nvPr/>
        </p:nvSpPr>
        <p:spPr bwMode="auto">
          <a:xfrm>
            <a:off x="5340350" y="4191000"/>
            <a:ext cx="146050" cy="1066800"/>
          </a:xfrm>
          <a:prstGeom prst="upDownArrow">
            <a:avLst>
              <a:gd name="adj1" fmla="val 50000"/>
              <a:gd name="adj2" fmla="val 146087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32" name="AutoShape 19"/>
          <p:cNvSpPr>
            <a:spLocks noChangeArrowheads="1"/>
          </p:cNvSpPr>
          <p:nvPr/>
        </p:nvSpPr>
        <p:spPr bwMode="auto">
          <a:xfrm>
            <a:off x="5410200" y="1600200"/>
            <a:ext cx="146050" cy="1066800"/>
          </a:xfrm>
          <a:prstGeom prst="upDownArrow">
            <a:avLst>
              <a:gd name="adj1" fmla="val 50000"/>
              <a:gd name="adj2" fmla="val 146087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auto">
          <a:xfrm>
            <a:off x="3244850" y="4267200"/>
            <a:ext cx="1676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287C6-B842-4BFF-A759-F8FE26FE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9FC9-5699-4A53-8A56-5041D8D9B7E5}" type="slidenum">
              <a:rPr lang="en-US" altLang="en-US" smtClean="0">
                <a:solidFill>
                  <a:srgbClr val="FFFFFF"/>
                </a:solidFill>
              </a:rPr>
              <a:pPr/>
              <a:t>53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8F146-E4B5-4D30-8177-676297F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UVC model of public conversation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Understanding, Visioning &amp; Collaborating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7B346-F183-40B1-A734-9C08EEB8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54</a:t>
            </a:fld>
            <a:endParaRPr lang="en-US" dirty="0"/>
          </a:p>
        </p:txBody>
      </p:sp>
      <p:pic>
        <p:nvPicPr>
          <p:cNvPr id="3" name="image3.png" descr="UVC model- 3+2.png">
            <a:extLst>
              <a:ext uri="{FF2B5EF4-FFF2-40B4-BE49-F238E27FC236}">
                <a16:creationId xmlns:a16="http://schemas.microsoft.com/office/drawing/2014/main" id="{E69AD792-4048-4D6A-B0DD-1555F14191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32100" y="2152650"/>
            <a:ext cx="5943600" cy="38989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881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55"/>
          <p:cNvGrpSpPr>
            <a:grpSpLocks/>
          </p:cNvGrpSpPr>
          <p:nvPr/>
        </p:nvGrpSpPr>
        <p:grpSpPr bwMode="auto">
          <a:xfrm>
            <a:off x="2499834" y="1405054"/>
            <a:ext cx="8146520" cy="4373445"/>
            <a:chOff x="624" y="864"/>
            <a:chExt cx="4464" cy="2256"/>
          </a:xfrm>
        </p:grpSpPr>
        <p:sp>
          <p:nvSpPr>
            <p:cNvPr id="65" name="Line 56"/>
            <p:cNvSpPr>
              <a:spLocks noChangeShapeType="1"/>
            </p:cNvSpPr>
            <p:nvPr/>
          </p:nvSpPr>
          <p:spPr bwMode="auto">
            <a:xfrm>
              <a:off x="4224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>
              <a:off x="1536" y="144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>
              <a:off x="864" y="2352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9"/>
            <p:cNvSpPr>
              <a:spLocks noChangeShapeType="1"/>
            </p:cNvSpPr>
            <p:nvPr/>
          </p:nvSpPr>
          <p:spPr bwMode="auto">
            <a:xfrm>
              <a:off x="3552" y="235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>
              <a:off x="864" y="2352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>
              <a:off x="1536" y="1440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>
              <a:off x="2208" y="2352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3552" y="2352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>
              <a:off x="4848" y="2352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5"/>
            <p:cNvSpPr>
              <a:spLocks noChangeShapeType="1"/>
            </p:cNvSpPr>
            <p:nvPr/>
          </p:nvSpPr>
          <p:spPr bwMode="auto">
            <a:xfrm>
              <a:off x="1536" y="18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6"/>
            <p:cNvSpPr>
              <a:spLocks noChangeShapeType="1"/>
            </p:cNvSpPr>
            <p:nvPr/>
          </p:nvSpPr>
          <p:spPr bwMode="auto">
            <a:xfrm>
              <a:off x="4224" y="187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7"/>
            <p:cNvSpPr>
              <a:spLocks noChangeShapeType="1"/>
            </p:cNvSpPr>
            <p:nvPr/>
          </p:nvSpPr>
          <p:spPr bwMode="auto">
            <a:xfrm>
              <a:off x="2928" y="129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3984" y="1632"/>
              <a:ext cx="480" cy="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1296" y="1632"/>
              <a:ext cx="480" cy="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0"/>
            <p:cNvSpPr>
              <a:spLocks noChangeArrowheads="1"/>
            </p:cNvSpPr>
            <p:nvPr/>
          </p:nvSpPr>
          <p:spPr bwMode="auto">
            <a:xfrm>
              <a:off x="624" y="2673"/>
              <a:ext cx="480" cy="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1975" y="2673"/>
              <a:ext cx="480" cy="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2"/>
            <p:cNvSpPr>
              <a:spLocks noChangeArrowheads="1"/>
            </p:cNvSpPr>
            <p:nvPr/>
          </p:nvSpPr>
          <p:spPr bwMode="auto">
            <a:xfrm>
              <a:off x="3323" y="2688"/>
              <a:ext cx="480" cy="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73"/>
            <p:cNvSpPr>
              <a:spLocks noChangeArrowheads="1"/>
            </p:cNvSpPr>
            <p:nvPr/>
          </p:nvSpPr>
          <p:spPr bwMode="auto">
            <a:xfrm>
              <a:off x="4608" y="2673"/>
              <a:ext cx="480" cy="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74"/>
            <p:cNvSpPr>
              <a:spLocks noChangeArrowheads="1"/>
            </p:cNvSpPr>
            <p:nvPr/>
          </p:nvSpPr>
          <p:spPr bwMode="auto">
            <a:xfrm>
              <a:off x="2688" y="864"/>
              <a:ext cx="480" cy="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58" name="Rectangle 1070"/>
          <p:cNvSpPr>
            <a:spLocks noGrp="1" noChangeArrowheads="1"/>
          </p:cNvSpPr>
          <p:nvPr>
            <p:ph type="title" idx="4294967295"/>
          </p:nvPr>
        </p:nvSpPr>
        <p:spPr>
          <a:xfrm>
            <a:off x="253999" y="158578"/>
            <a:ext cx="858484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collaborative enterprise</a:t>
            </a:r>
            <a:endParaRPr lang="en-US" dirty="0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11817"/>
            <a:ext cx="587954" cy="4327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6</a:t>
            </a:fld>
            <a:endParaRPr kumimoji="0"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18083" y="2579799"/>
            <a:ext cx="7882897" cy="2467723"/>
            <a:chOff x="-3323632" y="758452"/>
            <a:chExt cx="7882897" cy="2467723"/>
          </a:xfrm>
        </p:grpSpPr>
        <p:sp>
          <p:nvSpPr>
            <p:cNvPr id="58" name="Oval 97"/>
            <p:cNvSpPr>
              <a:spLocks noChangeArrowheads="1"/>
            </p:cNvSpPr>
            <p:nvPr/>
          </p:nvSpPr>
          <p:spPr bwMode="auto">
            <a:xfrm>
              <a:off x="-3323632" y="758452"/>
              <a:ext cx="1295400" cy="990600"/>
            </a:xfrm>
            <a:prstGeom prst="ellipse">
              <a:avLst/>
            </a:prstGeom>
            <a:solidFill>
              <a:srgbClr val="0070C0"/>
            </a:solidFill>
            <a:ln w="38100" cmpd="dbl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/>
                <a:t>Project </a:t>
              </a:r>
              <a:br>
                <a:rPr lang="en-US" dirty="0" smtClean="0"/>
              </a:br>
              <a:r>
                <a:rPr lang="en-US" dirty="0" smtClean="0"/>
                <a:t>teams</a:t>
              </a:r>
              <a:endParaRPr lang="en-US" dirty="0"/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H="1" flipV="1">
              <a:off x="-2235821" y="1372040"/>
              <a:ext cx="5806069" cy="1828735"/>
            </a:xfrm>
            <a:prstGeom prst="line">
              <a:avLst/>
            </a:prstGeom>
            <a:solidFill>
              <a:srgbClr val="0070C0"/>
            </a:solidFill>
            <a:ln w="1016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99"/>
            <p:cNvSpPr>
              <a:spLocks noChangeShapeType="1"/>
            </p:cNvSpPr>
            <p:nvPr/>
          </p:nvSpPr>
          <p:spPr bwMode="auto">
            <a:xfrm flipH="1" flipV="1">
              <a:off x="-2235821" y="1012449"/>
              <a:ext cx="6795086" cy="345514"/>
            </a:xfrm>
            <a:prstGeom prst="line">
              <a:avLst/>
            </a:prstGeom>
            <a:solidFill>
              <a:srgbClr val="0070C0"/>
            </a:solidFill>
            <a:ln w="1016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0"/>
            <p:cNvSpPr>
              <a:spLocks noChangeShapeType="1"/>
            </p:cNvSpPr>
            <p:nvPr/>
          </p:nvSpPr>
          <p:spPr bwMode="auto">
            <a:xfrm flipH="1" flipV="1">
              <a:off x="-2819400" y="1618961"/>
              <a:ext cx="1491275" cy="1607214"/>
            </a:xfrm>
            <a:prstGeom prst="line">
              <a:avLst/>
            </a:prstGeom>
            <a:solidFill>
              <a:srgbClr val="0070C0"/>
            </a:solidFill>
            <a:ln w="1016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77160" y="1600200"/>
            <a:ext cx="7797800" cy="3987800"/>
            <a:chOff x="2159000" y="1701800"/>
            <a:chExt cx="7797800" cy="3987800"/>
          </a:xfrm>
        </p:grpSpPr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5969000" y="17018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3759200" y="2692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2692400" y="3835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21590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8026400" y="2692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2258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2926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3594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4262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74930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85598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9550400" y="5359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4826000" y="3835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6959600" y="3835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9017000" y="3835400"/>
              <a:ext cx="406400" cy="330200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2895600" y="3276600"/>
              <a:ext cx="2133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162800" y="3276600"/>
              <a:ext cx="2057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2362200" y="4495800"/>
              <a:ext cx="1066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4495800" y="4495800"/>
              <a:ext cx="1066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>
              <a:off x="6629400" y="4495800"/>
              <a:ext cx="1066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>
              <a:off x="8763000" y="4495800"/>
              <a:ext cx="990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23622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>
              <a:off x="2895600" y="3276600"/>
              <a:ext cx="0" cy="53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>
              <a:off x="3962400" y="2286000"/>
              <a:ext cx="426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3962400" y="2286000"/>
              <a:ext cx="0" cy="381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8229600" y="2286000"/>
              <a:ext cx="0" cy="381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029200" y="3276600"/>
              <a:ext cx="0" cy="53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7162800" y="3276600"/>
              <a:ext cx="0" cy="53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>
              <a:off x="9220200" y="3276600"/>
              <a:ext cx="0" cy="53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>
              <a:off x="34290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>
              <a:off x="44958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>
              <a:off x="55626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>
              <a:off x="66294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5"/>
            <p:cNvSpPr>
              <a:spLocks noChangeShapeType="1"/>
            </p:cNvSpPr>
            <p:nvPr/>
          </p:nvSpPr>
          <p:spPr bwMode="auto">
            <a:xfrm>
              <a:off x="76962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6"/>
            <p:cNvSpPr>
              <a:spLocks noChangeShapeType="1"/>
            </p:cNvSpPr>
            <p:nvPr/>
          </p:nvSpPr>
          <p:spPr bwMode="auto">
            <a:xfrm>
              <a:off x="87630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9753600" y="4495800"/>
              <a:ext cx="0" cy="838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8"/>
            <p:cNvSpPr>
              <a:spLocks noChangeShapeType="1"/>
            </p:cNvSpPr>
            <p:nvPr/>
          </p:nvSpPr>
          <p:spPr bwMode="auto">
            <a:xfrm>
              <a:off x="2895600" y="4191000"/>
              <a:ext cx="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9"/>
            <p:cNvSpPr>
              <a:spLocks noChangeShapeType="1"/>
            </p:cNvSpPr>
            <p:nvPr/>
          </p:nvSpPr>
          <p:spPr bwMode="auto">
            <a:xfrm>
              <a:off x="5029200" y="4191000"/>
              <a:ext cx="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0"/>
            <p:cNvSpPr>
              <a:spLocks noChangeShapeType="1"/>
            </p:cNvSpPr>
            <p:nvPr/>
          </p:nvSpPr>
          <p:spPr bwMode="auto">
            <a:xfrm>
              <a:off x="7162800" y="4191000"/>
              <a:ext cx="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41"/>
            <p:cNvSpPr>
              <a:spLocks noChangeShapeType="1"/>
            </p:cNvSpPr>
            <p:nvPr/>
          </p:nvSpPr>
          <p:spPr bwMode="auto">
            <a:xfrm>
              <a:off x="9220200" y="4191000"/>
              <a:ext cx="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2"/>
            <p:cNvSpPr>
              <a:spLocks noChangeShapeType="1"/>
            </p:cNvSpPr>
            <p:nvPr/>
          </p:nvSpPr>
          <p:spPr bwMode="auto">
            <a:xfrm>
              <a:off x="3962400" y="3048000"/>
              <a:ext cx="0" cy="228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3"/>
            <p:cNvSpPr>
              <a:spLocks noChangeShapeType="1"/>
            </p:cNvSpPr>
            <p:nvPr/>
          </p:nvSpPr>
          <p:spPr bwMode="auto">
            <a:xfrm>
              <a:off x="8229600" y="3048000"/>
              <a:ext cx="0" cy="228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4"/>
            <p:cNvSpPr>
              <a:spLocks noChangeShapeType="1"/>
            </p:cNvSpPr>
            <p:nvPr/>
          </p:nvSpPr>
          <p:spPr bwMode="auto">
            <a:xfrm>
              <a:off x="6172200" y="2057400"/>
              <a:ext cx="0" cy="228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235361" y="2745572"/>
            <a:ext cx="7618739" cy="1688124"/>
            <a:chOff x="2235361" y="3060532"/>
            <a:chExt cx="7618739" cy="1688124"/>
          </a:xfrm>
        </p:grpSpPr>
        <p:sp>
          <p:nvSpPr>
            <p:cNvPr id="100" name="AutoShape 106"/>
            <p:cNvSpPr>
              <a:spLocks noChangeArrowheads="1"/>
            </p:cNvSpPr>
            <p:nvPr/>
          </p:nvSpPr>
          <p:spPr bwMode="auto">
            <a:xfrm>
              <a:off x="2235361" y="3060532"/>
              <a:ext cx="7599887" cy="562708"/>
            </a:xfrm>
            <a:prstGeom prst="rightArrow">
              <a:avLst>
                <a:gd name="adj1" fmla="val 61454"/>
                <a:gd name="adj2" fmla="val 133328"/>
              </a:avLst>
            </a:prstGeom>
            <a:solidFill>
              <a:srgbClr val="0070C0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AutoShape 107"/>
            <p:cNvSpPr>
              <a:spLocks noChangeArrowheads="1"/>
            </p:cNvSpPr>
            <p:nvPr/>
          </p:nvSpPr>
          <p:spPr bwMode="auto">
            <a:xfrm>
              <a:off x="2251520" y="3623240"/>
              <a:ext cx="7599887" cy="562708"/>
            </a:xfrm>
            <a:prstGeom prst="rightArrow">
              <a:avLst>
                <a:gd name="adj1" fmla="val 61454"/>
                <a:gd name="adj2" fmla="val 133328"/>
              </a:avLst>
            </a:prstGeom>
            <a:solidFill>
              <a:srgbClr val="0070C0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			        </a:t>
              </a:r>
              <a:r>
                <a:rPr lang="en-US" sz="2000" dirty="0"/>
                <a:t>Initiatives</a:t>
              </a:r>
              <a:endParaRPr lang="en-US" dirty="0"/>
            </a:p>
          </p:txBody>
        </p:sp>
        <p:sp>
          <p:nvSpPr>
            <p:cNvPr id="102" name="AutoShape 108"/>
            <p:cNvSpPr>
              <a:spLocks noChangeArrowheads="1"/>
            </p:cNvSpPr>
            <p:nvPr/>
          </p:nvSpPr>
          <p:spPr bwMode="auto">
            <a:xfrm>
              <a:off x="2254213" y="4185948"/>
              <a:ext cx="7599887" cy="562708"/>
            </a:xfrm>
            <a:prstGeom prst="rightArrow">
              <a:avLst>
                <a:gd name="adj1" fmla="val 61454"/>
                <a:gd name="adj2" fmla="val 133328"/>
              </a:avLst>
            </a:prstGeom>
            <a:solidFill>
              <a:srgbClr val="0070C0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Rectangle 109"/>
          <p:cNvSpPr>
            <a:spLocks noChangeArrowheads="1"/>
          </p:cNvSpPr>
          <p:nvPr/>
        </p:nvSpPr>
        <p:spPr bwMode="auto">
          <a:xfrm>
            <a:off x="9969902" y="2675234"/>
            <a:ext cx="1370781" cy="1828800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Strategic </a:t>
            </a:r>
            <a:br>
              <a:rPr lang="en-US" sz="2400" dirty="0"/>
            </a:br>
            <a:r>
              <a:rPr lang="en-US" sz="2400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84564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35361" y="3060532"/>
            <a:ext cx="7618739" cy="1688124"/>
            <a:chOff x="2235361" y="3060532"/>
            <a:chExt cx="7618739" cy="1688124"/>
          </a:xfrm>
        </p:grpSpPr>
        <p:sp>
          <p:nvSpPr>
            <p:cNvPr id="130154" name="AutoShape 106"/>
            <p:cNvSpPr>
              <a:spLocks noChangeArrowheads="1"/>
            </p:cNvSpPr>
            <p:nvPr/>
          </p:nvSpPr>
          <p:spPr bwMode="auto">
            <a:xfrm>
              <a:off x="2235361" y="3060532"/>
              <a:ext cx="7599887" cy="562708"/>
            </a:xfrm>
            <a:prstGeom prst="rightArrow">
              <a:avLst>
                <a:gd name="adj1" fmla="val 61454"/>
                <a:gd name="adj2" fmla="val 133328"/>
              </a:avLst>
            </a:prstGeom>
            <a:solidFill>
              <a:srgbClr val="0070C0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5" name="AutoShape 107"/>
            <p:cNvSpPr>
              <a:spLocks noChangeArrowheads="1"/>
            </p:cNvSpPr>
            <p:nvPr/>
          </p:nvSpPr>
          <p:spPr bwMode="auto">
            <a:xfrm>
              <a:off x="2251520" y="3623240"/>
              <a:ext cx="7599887" cy="562708"/>
            </a:xfrm>
            <a:prstGeom prst="rightArrow">
              <a:avLst>
                <a:gd name="adj1" fmla="val 61454"/>
                <a:gd name="adj2" fmla="val 133328"/>
              </a:avLst>
            </a:prstGeom>
            <a:solidFill>
              <a:srgbClr val="0070C0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			        </a:t>
              </a:r>
              <a:r>
                <a:rPr lang="en-US" sz="2000" dirty="0"/>
                <a:t>Initiatives</a:t>
              </a:r>
              <a:endParaRPr lang="en-US" dirty="0"/>
            </a:p>
          </p:txBody>
        </p:sp>
        <p:sp>
          <p:nvSpPr>
            <p:cNvPr id="130156" name="AutoShape 108"/>
            <p:cNvSpPr>
              <a:spLocks noChangeArrowheads="1"/>
            </p:cNvSpPr>
            <p:nvPr/>
          </p:nvSpPr>
          <p:spPr bwMode="auto">
            <a:xfrm>
              <a:off x="2254213" y="4185948"/>
              <a:ext cx="7599887" cy="562708"/>
            </a:xfrm>
            <a:prstGeom prst="rightArrow">
              <a:avLst>
                <a:gd name="adj1" fmla="val 61454"/>
                <a:gd name="adj2" fmla="val 133328"/>
              </a:avLst>
            </a:prstGeom>
            <a:solidFill>
              <a:srgbClr val="0070C0">
                <a:alpha val="4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157" name="Rectangle 109"/>
          <p:cNvSpPr>
            <a:spLocks noChangeArrowheads="1"/>
          </p:cNvSpPr>
          <p:nvPr/>
        </p:nvSpPr>
        <p:spPr bwMode="auto">
          <a:xfrm>
            <a:off x="9969902" y="2990194"/>
            <a:ext cx="1370781" cy="1828800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Strategic </a:t>
            </a:r>
            <a:br>
              <a:rPr lang="en-US" sz="2400" dirty="0"/>
            </a:br>
            <a:r>
              <a:rPr lang="en-US" sz="2400" dirty="0"/>
              <a:t>purpose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2576916" y="2075794"/>
            <a:ext cx="7086600" cy="3581400"/>
            <a:chOff x="624" y="1296"/>
            <a:chExt cx="4464" cy="2256"/>
          </a:xfrm>
        </p:grpSpPr>
        <p:sp>
          <p:nvSpPr>
            <p:cNvPr id="130125" name="Line 77"/>
            <p:cNvSpPr>
              <a:spLocks noChangeShapeType="1"/>
            </p:cNvSpPr>
            <p:nvPr/>
          </p:nvSpPr>
          <p:spPr bwMode="auto">
            <a:xfrm>
              <a:off x="4224" y="187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26" name="Line 78"/>
            <p:cNvSpPr>
              <a:spLocks noChangeShapeType="1"/>
            </p:cNvSpPr>
            <p:nvPr/>
          </p:nvSpPr>
          <p:spPr bwMode="auto">
            <a:xfrm>
              <a:off x="1536" y="187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27" name="Line 79"/>
            <p:cNvSpPr>
              <a:spLocks noChangeShapeType="1"/>
            </p:cNvSpPr>
            <p:nvPr/>
          </p:nvSpPr>
          <p:spPr bwMode="auto">
            <a:xfrm>
              <a:off x="864" y="2784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28" name="Line 80"/>
            <p:cNvSpPr>
              <a:spLocks noChangeShapeType="1"/>
            </p:cNvSpPr>
            <p:nvPr/>
          </p:nvSpPr>
          <p:spPr bwMode="auto">
            <a:xfrm>
              <a:off x="3552" y="2784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29" name="Line 81"/>
            <p:cNvSpPr>
              <a:spLocks noChangeShapeType="1"/>
            </p:cNvSpPr>
            <p:nvPr/>
          </p:nvSpPr>
          <p:spPr bwMode="auto">
            <a:xfrm>
              <a:off x="864" y="2784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0" name="Line 82"/>
            <p:cNvSpPr>
              <a:spLocks noChangeShapeType="1"/>
            </p:cNvSpPr>
            <p:nvPr/>
          </p:nvSpPr>
          <p:spPr bwMode="auto">
            <a:xfrm>
              <a:off x="1536" y="1872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1" name="Line 83"/>
            <p:cNvSpPr>
              <a:spLocks noChangeShapeType="1"/>
            </p:cNvSpPr>
            <p:nvPr/>
          </p:nvSpPr>
          <p:spPr bwMode="auto">
            <a:xfrm>
              <a:off x="2208" y="2784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2" name="Line 84"/>
            <p:cNvSpPr>
              <a:spLocks noChangeShapeType="1"/>
            </p:cNvSpPr>
            <p:nvPr/>
          </p:nvSpPr>
          <p:spPr bwMode="auto">
            <a:xfrm>
              <a:off x="3552" y="2784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3" name="Line 85"/>
            <p:cNvSpPr>
              <a:spLocks noChangeShapeType="1"/>
            </p:cNvSpPr>
            <p:nvPr/>
          </p:nvSpPr>
          <p:spPr bwMode="auto">
            <a:xfrm>
              <a:off x="4848" y="2784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4" name="Line 86"/>
            <p:cNvSpPr>
              <a:spLocks noChangeShapeType="1"/>
            </p:cNvSpPr>
            <p:nvPr/>
          </p:nvSpPr>
          <p:spPr bwMode="auto">
            <a:xfrm>
              <a:off x="1536" y="230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5" name="Line 87"/>
            <p:cNvSpPr>
              <a:spLocks noChangeShapeType="1"/>
            </p:cNvSpPr>
            <p:nvPr/>
          </p:nvSpPr>
          <p:spPr bwMode="auto">
            <a:xfrm>
              <a:off x="4224" y="230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6" name="Line 88"/>
            <p:cNvSpPr>
              <a:spLocks noChangeShapeType="1"/>
            </p:cNvSpPr>
            <p:nvPr/>
          </p:nvSpPr>
          <p:spPr bwMode="auto">
            <a:xfrm>
              <a:off x="2928" y="172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37" name="Oval 89"/>
            <p:cNvSpPr>
              <a:spLocks noChangeArrowheads="1"/>
            </p:cNvSpPr>
            <p:nvPr/>
          </p:nvSpPr>
          <p:spPr bwMode="auto">
            <a:xfrm>
              <a:off x="3984" y="2064"/>
              <a:ext cx="480" cy="43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8" name="Oval 90"/>
            <p:cNvSpPr>
              <a:spLocks noChangeArrowheads="1"/>
            </p:cNvSpPr>
            <p:nvPr/>
          </p:nvSpPr>
          <p:spPr bwMode="auto">
            <a:xfrm>
              <a:off x="1296" y="2064"/>
              <a:ext cx="480" cy="43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9" name="Oval 91"/>
            <p:cNvSpPr>
              <a:spLocks noChangeArrowheads="1"/>
            </p:cNvSpPr>
            <p:nvPr/>
          </p:nvSpPr>
          <p:spPr bwMode="auto">
            <a:xfrm>
              <a:off x="624" y="3105"/>
              <a:ext cx="480" cy="43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0" name="Oval 92"/>
            <p:cNvSpPr>
              <a:spLocks noChangeArrowheads="1"/>
            </p:cNvSpPr>
            <p:nvPr/>
          </p:nvSpPr>
          <p:spPr bwMode="auto">
            <a:xfrm>
              <a:off x="1975" y="3105"/>
              <a:ext cx="480" cy="43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1" name="Oval 93"/>
            <p:cNvSpPr>
              <a:spLocks noChangeArrowheads="1"/>
            </p:cNvSpPr>
            <p:nvPr/>
          </p:nvSpPr>
          <p:spPr bwMode="auto">
            <a:xfrm>
              <a:off x="3323" y="3120"/>
              <a:ext cx="480" cy="43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2" name="Oval 94"/>
            <p:cNvSpPr>
              <a:spLocks noChangeArrowheads="1"/>
            </p:cNvSpPr>
            <p:nvPr/>
          </p:nvSpPr>
          <p:spPr bwMode="auto">
            <a:xfrm>
              <a:off x="4608" y="3105"/>
              <a:ext cx="480" cy="43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3" name="Oval 95"/>
            <p:cNvSpPr>
              <a:spLocks noChangeArrowheads="1"/>
            </p:cNvSpPr>
            <p:nvPr/>
          </p:nvSpPr>
          <p:spPr bwMode="auto">
            <a:xfrm>
              <a:off x="2688" y="1296"/>
              <a:ext cx="480" cy="43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1044" y="2774647"/>
            <a:ext cx="7799506" cy="2372957"/>
            <a:chOff x="268728" y="2984853"/>
            <a:chExt cx="7799506" cy="2372957"/>
          </a:xfrm>
        </p:grpSpPr>
        <p:sp>
          <p:nvSpPr>
            <p:cNvPr id="130149" name="Line 101"/>
            <p:cNvSpPr>
              <a:spLocks noChangeShapeType="1"/>
            </p:cNvSpPr>
            <p:nvPr/>
          </p:nvSpPr>
          <p:spPr bwMode="auto">
            <a:xfrm flipH="1">
              <a:off x="2019319" y="2984853"/>
              <a:ext cx="1513266" cy="509589"/>
            </a:xfrm>
            <a:prstGeom prst="line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1"/>
            <p:cNvSpPr>
              <a:spLocks noChangeShapeType="1"/>
            </p:cNvSpPr>
            <p:nvPr/>
          </p:nvSpPr>
          <p:spPr bwMode="auto">
            <a:xfrm flipH="1">
              <a:off x="268728" y="3505200"/>
              <a:ext cx="1465263" cy="0"/>
            </a:xfrm>
            <a:prstGeom prst="line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45" name="Oval 97"/>
            <p:cNvSpPr>
              <a:spLocks noChangeArrowheads="1"/>
            </p:cNvSpPr>
            <p:nvPr/>
          </p:nvSpPr>
          <p:spPr bwMode="auto">
            <a:xfrm>
              <a:off x="1001360" y="3056792"/>
              <a:ext cx="1295400" cy="990600"/>
            </a:xfrm>
            <a:prstGeom prst="ellipse">
              <a:avLst/>
            </a:prstGeom>
            <a:solidFill>
              <a:schemeClr val="accent1"/>
            </a:solidFill>
            <a:ln w="38100" cmpd="dbl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/>
                <a:t>Project </a:t>
              </a:r>
              <a:br>
                <a:rPr lang="en-US" sz="2000" dirty="0"/>
              </a:br>
              <a:r>
                <a:rPr lang="en-US" sz="2000" dirty="0"/>
                <a:t>teams</a:t>
              </a:r>
            </a:p>
          </p:txBody>
        </p:sp>
        <p:sp>
          <p:nvSpPr>
            <p:cNvPr id="130146" name="Line 98"/>
            <p:cNvSpPr>
              <a:spLocks noChangeShapeType="1"/>
            </p:cNvSpPr>
            <p:nvPr/>
          </p:nvSpPr>
          <p:spPr bwMode="auto">
            <a:xfrm flipH="1" flipV="1">
              <a:off x="1905001" y="3886200"/>
              <a:ext cx="990600" cy="1371600"/>
            </a:xfrm>
            <a:prstGeom prst="line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47" name="Line 99"/>
            <p:cNvSpPr>
              <a:spLocks noChangeShapeType="1"/>
            </p:cNvSpPr>
            <p:nvPr/>
          </p:nvSpPr>
          <p:spPr bwMode="auto">
            <a:xfrm flipH="1" flipV="1">
              <a:off x="2012110" y="3780325"/>
              <a:ext cx="5022983" cy="1577485"/>
            </a:xfrm>
            <a:prstGeom prst="line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148" name="Line 100"/>
            <p:cNvSpPr>
              <a:spLocks noChangeShapeType="1"/>
            </p:cNvSpPr>
            <p:nvPr/>
          </p:nvSpPr>
          <p:spPr bwMode="auto">
            <a:xfrm flipH="1" flipV="1">
              <a:off x="3468444" y="2995610"/>
              <a:ext cx="4599790" cy="761635"/>
            </a:xfrm>
            <a:prstGeom prst="line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45"/>
          <p:cNvSpPr txBox="1">
            <a:spLocks noChangeArrowheads="1"/>
          </p:cNvSpPr>
          <p:nvPr/>
        </p:nvSpPr>
        <p:spPr>
          <a:xfrm>
            <a:off x="2057400" y="152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altLang="en-US" sz="4000" dirty="0">
                <a:latin typeface="Gill Sans" panose="020B0604020202020204" charset="0"/>
              </a:rPr>
              <a:t>Collaborative enterprise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D7342C-AE3C-41D2-9F2B-B2656622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6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key to the course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41148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Organizing by </a:t>
            </a:r>
            <a:br>
              <a:rPr lang="en-US" altLang="en-US"/>
            </a:br>
            <a:r>
              <a:rPr lang="en-US" altLang="en-US"/>
              <a:t>defining jobs 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5791200" y="1524000"/>
            <a:ext cx="426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3200">
                <a:latin typeface="Gill Sans" pitchFamily="34" charset="0"/>
              </a:rPr>
              <a:t>	Helping people </a:t>
            </a:r>
            <a:br>
              <a:rPr lang="en-US" altLang="en-US" sz="3200">
                <a:latin typeface="Gill Sans" pitchFamily="34" charset="0"/>
              </a:rPr>
            </a:br>
            <a:r>
              <a:rPr lang="en-US" altLang="en-US" sz="3200">
                <a:latin typeface="Gill Sans" pitchFamily="34" charset="0"/>
              </a:rPr>
              <a:t>to work together</a:t>
            </a:r>
          </a:p>
        </p:txBody>
      </p:sp>
      <p:grpSp>
        <p:nvGrpSpPr>
          <p:cNvPr id="240645" name="Group 5"/>
          <p:cNvGrpSpPr>
            <a:grpSpLocks/>
          </p:cNvGrpSpPr>
          <p:nvPr/>
        </p:nvGrpSpPr>
        <p:grpSpPr bwMode="auto">
          <a:xfrm>
            <a:off x="1828800" y="2895600"/>
            <a:ext cx="8382000" cy="1143000"/>
            <a:chOff x="192" y="2016"/>
            <a:chExt cx="5280" cy="720"/>
          </a:xfrm>
        </p:grpSpPr>
        <p:sp>
          <p:nvSpPr>
            <p:cNvPr id="240646" name="AutoShape 6"/>
            <p:cNvSpPr>
              <a:spLocks noChangeArrowheads="1"/>
            </p:cNvSpPr>
            <p:nvPr/>
          </p:nvSpPr>
          <p:spPr bwMode="auto">
            <a:xfrm>
              <a:off x="192" y="2016"/>
              <a:ext cx="2544" cy="720"/>
            </a:xfrm>
            <a:prstGeom prst="wedgeRectCallout">
              <a:avLst>
                <a:gd name="adj1" fmla="val -21856"/>
                <a:gd name="adj2" fmla="val -6541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Management figures out how to do it and gets others to do it</a:t>
              </a:r>
            </a:p>
          </p:txBody>
        </p:sp>
        <p:sp>
          <p:nvSpPr>
            <p:cNvPr id="240647" name="AutoShape 7"/>
            <p:cNvSpPr>
              <a:spLocks noChangeArrowheads="1"/>
            </p:cNvSpPr>
            <p:nvPr/>
          </p:nvSpPr>
          <p:spPr bwMode="auto">
            <a:xfrm>
              <a:off x="2928" y="2016"/>
              <a:ext cx="2544" cy="720"/>
            </a:xfrm>
            <a:prstGeom prst="wedgeRectCallout">
              <a:avLst>
                <a:gd name="adj1" fmla="val -21856"/>
                <a:gd name="adj2" fmla="val -6541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Management shapes strategy, facilitates communication</a:t>
              </a:r>
            </a:p>
          </p:txBody>
        </p:sp>
      </p:grpSp>
      <p:grpSp>
        <p:nvGrpSpPr>
          <p:cNvPr id="240648" name="Group 8"/>
          <p:cNvGrpSpPr>
            <a:grpSpLocks/>
          </p:cNvGrpSpPr>
          <p:nvPr/>
        </p:nvGrpSpPr>
        <p:grpSpPr bwMode="auto">
          <a:xfrm>
            <a:off x="1828800" y="4191000"/>
            <a:ext cx="8382000" cy="1143000"/>
            <a:chOff x="192" y="2016"/>
            <a:chExt cx="5280" cy="720"/>
          </a:xfrm>
        </p:grpSpPr>
        <p:sp>
          <p:nvSpPr>
            <p:cNvPr id="240649" name="AutoShape 9"/>
            <p:cNvSpPr>
              <a:spLocks noChangeArrowheads="1"/>
            </p:cNvSpPr>
            <p:nvPr/>
          </p:nvSpPr>
          <p:spPr bwMode="auto">
            <a:xfrm>
              <a:off x="192" y="2016"/>
              <a:ext cx="2544" cy="720"/>
            </a:xfrm>
            <a:prstGeom prst="wedgeRectCallout">
              <a:avLst>
                <a:gd name="adj1" fmla="val -21856"/>
                <a:gd name="adj2" fmla="val -6541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Workers do job reliably, follow orders</a:t>
              </a:r>
            </a:p>
          </p:txBody>
        </p:sp>
        <p:sp>
          <p:nvSpPr>
            <p:cNvPr id="240650" name="AutoShape 10"/>
            <p:cNvSpPr>
              <a:spLocks noChangeArrowheads="1"/>
            </p:cNvSpPr>
            <p:nvPr/>
          </p:nvSpPr>
          <p:spPr bwMode="auto">
            <a:xfrm>
              <a:off x="2928" y="2016"/>
              <a:ext cx="2544" cy="720"/>
            </a:xfrm>
            <a:prstGeom prst="wedgeRectCallout">
              <a:avLst>
                <a:gd name="adj1" fmla="val -21856"/>
                <a:gd name="adj2" fmla="val -6541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Workers search better ways to contribute to shared goal</a:t>
              </a:r>
            </a:p>
          </p:txBody>
        </p:sp>
      </p:grpSp>
      <p:grpSp>
        <p:nvGrpSpPr>
          <p:cNvPr id="240651" name="Group 11"/>
          <p:cNvGrpSpPr>
            <a:grpSpLocks/>
          </p:cNvGrpSpPr>
          <p:nvPr/>
        </p:nvGrpSpPr>
        <p:grpSpPr bwMode="auto">
          <a:xfrm>
            <a:off x="1828800" y="5486400"/>
            <a:ext cx="8382000" cy="1143000"/>
            <a:chOff x="192" y="2016"/>
            <a:chExt cx="5280" cy="720"/>
          </a:xfrm>
        </p:grpSpPr>
        <p:sp>
          <p:nvSpPr>
            <p:cNvPr id="240652" name="AutoShape 12"/>
            <p:cNvSpPr>
              <a:spLocks noChangeArrowheads="1"/>
            </p:cNvSpPr>
            <p:nvPr/>
          </p:nvSpPr>
          <p:spPr bwMode="auto">
            <a:xfrm>
              <a:off x="192" y="2016"/>
              <a:ext cx="2544" cy="720"/>
            </a:xfrm>
            <a:prstGeom prst="wedgeRectCallout">
              <a:avLst>
                <a:gd name="adj1" fmla="val -21856"/>
                <a:gd name="adj2" fmla="val -6541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Focus on improving what you’re already doing (internal)</a:t>
              </a:r>
            </a:p>
          </p:txBody>
        </p:sp>
        <p:sp>
          <p:nvSpPr>
            <p:cNvPr id="240653" name="AutoShape 13"/>
            <p:cNvSpPr>
              <a:spLocks noChangeArrowheads="1"/>
            </p:cNvSpPr>
            <p:nvPr/>
          </p:nvSpPr>
          <p:spPr bwMode="auto">
            <a:xfrm>
              <a:off x="2928" y="2016"/>
              <a:ext cx="2544" cy="720"/>
            </a:xfrm>
            <a:prstGeom prst="wedgeRectCallout">
              <a:avLst>
                <a:gd name="adj1" fmla="val -21856"/>
                <a:gd name="adj2" fmla="val -65417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Focus on meeting outside needs (external)</a:t>
              </a:r>
            </a:p>
          </p:txBody>
        </p:sp>
      </p:grpSp>
      <p:grpSp>
        <p:nvGrpSpPr>
          <p:cNvPr id="240654" name="Group 14"/>
          <p:cNvGrpSpPr>
            <a:grpSpLocks/>
          </p:cNvGrpSpPr>
          <p:nvPr/>
        </p:nvGrpSpPr>
        <p:grpSpPr bwMode="auto">
          <a:xfrm>
            <a:off x="1752600" y="304800"/>
            <a:ext cx="8382000" cy="1143000"/>
            <a:chOff x="144" y="192"/>
            <a:chExt cx="5280" cy="720"/>
          </a:xfrm>
        </p:grpSpPr>
        <p:sp>
          <p:nvSpPr>
            <p:cNvPr id="240655" name="AutoShape 15"/>
            <p:cNvSpPr>
              <a:spLocks noChangeArrowheads="1"/>
            </p:cNvSpPr>
            <p:nvPr/>
          </p:nvSpPr>
          <p:spPr bwMode="auto">
            <a:xfrm>
              <a:off x="144" y="192"/>
              <a:ext cx="2544" cy="720"/>
            </a:xfrm>
            <a:prstGeom prst="wedgeRectCallout">
              <a:avLst>
                <a:gd name="adj1" fmla="val -16745"/>
                <a:gd name="adj2" fmla="val 61528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Commodity strategy (consistent &amp; efficient)</a:t>
              </a:r>
            </a:p>
          </p:txBody>
        </p:sp>
        <p:sp>
          <p:nvSpPr>
            <p:cNvPr id="240656" name="AutoShape 16"/>
            <p:cNvSpPr>
              <a:spLocks noChangeArrowheads="1"/>
            </p:cNvSpPr>
            <p:nvPr/>
          </p:nvSpPr>
          <p:spPr bwMode="auto">
            <a:xfrm>
              <a:off x="2880" y="192"/>
              <a:ext cx="2544" cy="720"/>
            </a:xfrm>
            <a:prstGeom prst="wedgeRectCallout">
              <a:avLst>
                <a:gd name="adj1" fmla="val -13088"/>
                <a:gd name="adj2" fmla="val 71528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en-US" altLang="en-US" sz="2400"/>
                <a:t>Solutions strategy </a:t>
              </a:r>
              <a:br>
                <a:rPr lang="en-US" altLang="en-US" sz="2400"/>
              </a:br>
              <a:r>
                <a:rPr lang="en-US" altLang="en-US" sz="2400"/>
                <a:t>(flexible &amp; responsive)</a:t>
              </a:r>
            </a:p>
          </p:txBody>
        </p:sp>
      </p:grpSp>
      <p:sp>
        <p:nvSpPr>
          <p:cNvPr id="240657" name="AutoShape 17"/>
          <p:cNvSpPr>
            <a:spLocks noChangeArrowheads="1"/>
          </p:cNvSpPr>
          <p:nvPr/>
        </p:nvSpPr>
        <p:spPr bwMode="auto">
          <a:xfrm>
            <a:off x="4800600" y="1828800"/>
            <a:ext cx="1143000" cy="3810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80A861-7CCF-44F0-83C4-F2EEBE24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43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across the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External focus: competitive positioning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analysis: distinctive competencies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3-5 year time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8360" y="3969385"/>
            <a:ext cx="3398520" cy="1984375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txBody>
          <a:bodyPr vert="horz" lIns="27432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23336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tabLst/>
              <a:defRPr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14141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114141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114141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114141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/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114141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tabLst/>
              <a:defRPr lang="en-US" sz="1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r>
              <a:rPr lang="en-US" i="1" dirty="0"/>
              <a:t>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Moral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Vague (slogans)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500EF-AB9F-4538-A836-6CC601F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9.75"/>
  <p:tag name="LLEFT" val=" 242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9.75"/>
  <p:tag name="LLEFT" val=" 242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9.75"/>
  <p:tag name="LLEFT" val=" 242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9.75"/>
  <p:tag name="LLEFT" val=" 242.875"/>
</p:tagLst>
</file>

<file path=ppt/theme/theme1.xml><?xml version="1.0" encoding="utf-8"?>
<a:theme xmlns:a="http://schemas.openxmlformats.org/drawingml/2006/main" name="Office Mix">
  <a:themeElements>
    <a:clrScheme name="Custom 561">
      <a:dk1>
        <a:sysClr val="windowText" lastClr="000000"/>
      </a:dk1>
      <a:lt1>
        <a:sysClr val="window" lastClr="FFFFFF"/>
      </a:lt1>
      <a:dk2>
        <a:srgbClr val="0E0600"/>
      </a:dk2>
      <a:lt2>
        <a:srgbClr val="FCF5EF"/>
      </a:lt2>
      <a:accent1>
        <a:srgbClr val="DD5900"/>
      </a:accent1>
      <a:accent2>
        <a:srgbClr val="FFB900"/>
      </a:accent2>
      <a:accent3>
        <a:srgbClr val="DC3C00"/>
      </a:accent3>
      <a:accent4>
        <a:srgbClr val="00BCF2"/>
      </a:accent4>
      <a:accent5>
        <a:srgbClr val="00B294"/>
      </a:accent5>
      <a:accent6>
        <a:srgbClr val="68217A"/>
      </a:accent6>
      <a:hlink>
        <a:srgbClr val="00BCF2"/>
      </a:hlink>
      <a:folHlink>
        <a:srgbClr val="68217A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n Office Mix.potx" id="{4B7366DC-B74D-454D-9AF1-C5E1E2713A61}" vid="{D9FD2935-D4F2-4034-8F2D-E6786535C4FD}"/>
    </a:ext>
  </a:extLst>
</a:theme>
</file>

<file path=ppt/theme/theme2.xml><?xml version="1.0" encoding="utf-8"?>
<a:theme xmlns:a="http://schemas.openxmlformats.org/drawingml/2006/main" name="My regular template">
  <a:themeElements>
    <a:clrScheme name="My regular 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y regular templat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y regular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regular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regular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regular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regula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regula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regula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3885.0">
  <timings duration="80565">
    <event time="5141" type="OnNext" clickIndex="1" wacClickIndex="1"/>
  </timings>
</athena>
</file>

<file path=customXml/itemProps1.xml><?xml version="1.0" encoding="utf-8"?>
<ds:datastoreItem xmlns:ds="http://schemas.openxmlformats.org/officeDocument/2006/customXml" ds:itemID="{D3201DB8-BC8C-4C8D-9C25-60A420EB61A7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Create an Office Mix</Template>
  <TotalTime>8946</TotalTime>
  <Words>1597</Words>
  <Application>Microsoft Office PowerPoint</Application>
  <PresentationFormat>Widescreen</PresentationFormat>
  <Paragraphs>433</Paragraphs>
  <Slides>54</Slides>
  <Notes>16</Notes>
  <HiddenSlides>12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Book Antiqua</vt:lpstr>
      <vt:lpstr>Bookman Old Style</vt:lpstr>
      <vt:lpstr>Calibri</vt:lpstr>
      <vt:lpstr>CG Omega</vt:lpstr>
      <vt:lpstr>Gill Sans</vt:lpstr>
      <vt:lpstr>Segoe UI</vt:lpstr>
      <vt:lpstr>Segoe UI Light</vt:lpstr>
      <vt:lpstr>Times New Roman</vt:lpstr>
      <vt:lpstr>Wingdings</vt:lpstr>
      <vt:lpstr>Office Mix</vt:lpstr>
      <vt:lpstr>My regular template</vt:lpstr>
      <vt:lpstr>Collaborative enterprises &amp; collaborative ecosystems</vt:lpstr>
      <vt:lpstr>PowerPoint Presentation</vt:lpstr>
      <vt:lpstr>Collaborative enterprises</vt:lpstr>
      <vt:lpstr>Bureaucracy </vt:lpstr>
      <vt:lpstr>The path from bureaucracy: decentralized organization</vt:lpstr>
      <vt:lpstr>Evolution of collaborative enterprise</vt:lpstr>
      <vt:lpstr>PowerPoint Presentation</vt:lpstr>
      <vt:lpstr>The key to the course</vt:lpstr>
      <vt:lpstr>Strategic purpose</vt:lpstr>
      <vt:lpstr>Types of community </vt:lpstr>
      <vt:lpstr>The dilemma of community</vt:lpstr>
      <vt:lpstr>The dilemma of community: Can we reconcile dynamism and diversity with community and trust ?</vt:lpstr>
      <vt:lpstr>Collaborative community: deliberate purpose</vt:lpstr>
      <vt:lpstr>Collaborative community: The culture of contribution</vt:lpstr>
      <vt:lpstr>Collaborative community:  Interactive process management</vt:lpstr>
      <vt:lpstr>What do people need in a process organization?</vt:lpstr>
      <vt:lpstr>Accountability</vt:lpstr>
      <vt:lpstr>Collaborative enterprise: core elements</vt:lpstr>
      <vt:lpstr>Difficulties of collaborative organizations</vt:lpstr>
      <vt:lpstr>Resistances and obstacles to change</vt:lpstr>
      <vt:lpstr>The trend</vt:lpstr>
      <vt:lpstr>Collaborative ecosystems</vt:lpstr>
      <vt:lpstr>Mental models</vt:lpstr>
      <vt:lpstr>PowerPoint Presentation</vt:lpstr>
      <vt:lpstr>From collaborative enterprises to ecosystems</vt:lpstr>
      <vt:lpstr>PowerPoint Presentation</vt:lpstr>
      <vt:lpstr>Networks are not organizations</vt:lpstr>
      <vt:lpstr>PowerPoint Presentation</vt:lpstr>
      <vt:lpstr>Network governance</vt:lpstr>
      <vt:lpstr>Some keys to complex network governance</vt:lpstr>
      <vt:lpstr>Organizing network / ecosystems  the network orchestrator / coordinator</vt:lpstr>
      <vt:lpstr>Organizing network / ecosystems  the network orchestrator / coordinator</vt:lpstr>
      <vt:lpstr>PowerPoint Presentation</vt:lpstr>
      <vt:lpstr>EXTRA</vt:lpstr>
      <vt:lpstr>Problems of projects and networks</vt:lpstr>
      <vt:lpstr>Collaborative leadership</vt:lpstr>
      <vt:lpstr>3. The culture of contribution: basic norms</vt:lpstr>
      <vt:lpstr>3. The culture of contribution – risks</vt:lpstr>
      <vt:lpstr>Solutions:  The organizational problem</vt:lpstr>
      <vt:lpstr>Solutions:  The organizational problem</vt:lpstr>
      <vt:lpstr>The problem of collaboration</vt:lpstr>
      <vt:lpstr>PowerPoint Presentation</vt:lpstr>
      <vt:lpstr>Forty years of experiments</vt:lpstr>
      <vt:lpstr>Changing culture</vt:lpstr>
      <vt:lpstr>1. The loyalist culture:  basic norms</vt:lpstr>
      <vt:lpstr>1. The loyalist culture –   hidden dynamics</vt:lpstr>
      <vt:lpstr>Loyalty – hidden dynamics: Responses to change</vt:lpstr>
      <vt:lpstr>2. The free agent culture</vt:lpstr>
      <vt:lpstr>The free agent culture and change</vt:lpstr>
      <vt:lpstr>Supporting the culture of contribution</vt:lpstr>
      <vt:lpstr>The shared purpose</vt:lpstr>
      <vt:lpstr>The ethic of contribution</vt:lpstr>
      <vt:lpstr>PowerPoint Presentation</vt:lpstr>
      <vt:lpstr>The UVC model of public conversation Understanding, Visioning &amp; Collaborating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bureaucratic view</dc:title>
  <dc:creator>Charles Heckscher</dc:creator>
  <cp:keywords/>
  <cp:lastModifiedBy>Charles Heckscher</cp:lastModifiedBy>
  <cp:revision>84</cp:revision>
  <cp:lastPrinted>2017-08-27T13:11:46Z</cp:lastPrinted>
  <dcterms:created xsi:type="dcterms:W3CDTF">2015-08-19T18:12:19Z</dcterms:created>
  <dcterms:modified xsi:type="dcterms:W3CDTF">2017-09-08T19:29:54Z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TC043863139991</vt:lpwstr>
  </property>
</Properties>
</file>