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 id="2147484188" r:id="rId2"/>
  </p:sldMasterIdLst>
  <p:notesMasterIdLst>
    <p:notesMasterId r:id="rId36"/>
  </p:notesMasterIdLst>
  <p:sldIdLst>
    <p:sldId id="262" r:id="rId3"/>
    <p:sldId id="282" r:id="rId4"/>
    <p:sldId id="283" r:id="rId5"/>
    <p:sldId id="284" r:id="rId6"/>
    <p:sldId id="260" r:id="rId7"/>
    <p:sldId id="279" r:id="rId8"/>
    <p:sldId id="270" r:id="rId9"/>
    <p:sldId id="306" r:id="rId10"/>
    <p:sldId id="261" r:id="rId11"/>
    <p:sldId id="264" r:id="rId12"/>
    <p:sldId id="275" r:id="rId13"/>
    <p:sldId id="265" r:id="rId14"/>
    <p:sldId id="303" r:id="rId15"/>
    <p:sldId id="304" r:id="rId16"/>
    <p:sldId id="287" r:id="rId17"/>
    <p:sldId id="271" r:id="rId18"/>
    <p:sldId id="276" r:id="rId19"/>
    <p:sldId id="277" r:id="rId20"/>
    <p:sldId id="308" r:id="rId21"/>
    <p:sldId id="309" r:id="rId22"/>
    <p:sldId id="289" r:id="rId23"/>
    <p:sldId id="293" r:id="rId24"/>
    <p:sldId id="292" r:id="rId25"/>
    <p:sldId id="291" r:id="rId26"/>
    <p:sldId id="295" r:id="rId27"/>
    <p:sldId id="297" r:id="rId28"/>
    <p:sldId id="310" r:id="rId29"/>
    <p:sldId id="311" r:id="rId30"/>
    <p:sldId id="296" r:id="rId31"/>
    <p:sldId id="300" r:id="rId32"/>
    <p:sldId id="299" r:id="rId33"/>
    <p:sldId id="302" r:id="rId34"/>
    <p:sldId id="30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C2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605" autoAdjust="0"/>
  </p:normalViewPr>
  <p:slideViewPr>
    <p:cSldViewPr>
      <p:cViewPr>
        <p:scale>
          <a:sx n="58" d="100"/>
          <a:sy n="58" d="100"/>
        </p:scale>
        <p:origin x="-100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ED519D-4EEB-46F2-BC18-CA05433C643B}" type="datetimeFigureOut">
              <a:rPr lang="en-US" smtClean="0"/>
              <a:t>8/20/2015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05682F-7049-4B0D-BE60-24321395C267}" type="slidenum">
              <a:rPr lang="en-US" smtClean="0"/>
              <a:t>‹#›</a:t>
            </a:fld>
            <a:endParaRPr lang="en-US"/>
          </a:p>
        </p:txBody>
      </p:sp>
    </p:spTree>
    <p:extLst>
      <p:ext uri="{BB962C8B-B14F-4D97-AF65-F5344CB8AC3E}">
        <p14:creationId xmlns:p14="http://schemas.microsoft.com/office/powerpoint/2010/main" val="2777709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5682F-7049-4B0D-BE60-24321395C267}" type="slidenum">
              <a:rPr lang="en-US" smtClean="0"/>
              <a:t>6</a:t>
            </a:fld>
            <a:endParaRPr lang="en-US"/>
          </a:p>
        </p:txBody>
      </p:sp>
    </p:spTree>
    <p:extLst>
      <p:ext uri="{BB962C8B-B14F-4D97-AF65-F5344CB8AC3E}">
        <p14:creationId xmlns:p14="http://schemas.microsoft.com/office/powerpoint/2010/main" val="3853610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A19093-BA61-4D4D-84F5-1C59E174D4F7}" type="datetimeFigureOut">
              <a:rPr lang="en-CA" smtClean="0"/>
              <a:t>20/08/2015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2CA864-819C-49BC-833B-D44A8D2A31E4}" type="slidenum">
              <a:rPr lang="en-CA" smtClean="0"/>
              <a:t>‹#›</a:t>
            </a:fld>
            <a:endParaRPr lang="en-CA"/>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A19093-BA61-4D4D-84F5-1C59E174D4F7}" type="datetimeFigureOut">
              <a:rPr lang="en-CA" smtClean="0"/>
              <a:t>20/08/2015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2CA864-819C-49BC-833B-D44A8D2A31E4}"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A19093-BA61-4D4D-84F5-1C59E174D4F7}" type="datetimeFigureOut">
              <a:rPr lang="en-CA" smtClean="0"/>
              <a:t>20/08/2015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2CA864-819C-49BC-833B-D44A8D2A31E4}" type="slidenum">
              <a:rPr lang="en-CA" smtClean="0"/>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CEA679-6C13-4844-8E3D-93A1365333E0}" type="datetimeFigureOut">
              <a:rPr lang="en-US" smtClean="0">
                <a:solidFill>
                  <a:prstClr val="black">
                    <a:tint val="75000"/>
                  </a:prstClr>
                </a:solidFill>
              </a:rPr>
              <a:pPr/>
              <a:t>8/20/2015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436C1-78A1-455E-8414-FC9CC5B55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134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EA679-6C13-4844-8E3D-93A1365333E0}" type="datetimeFigureOut">
              <a:rPr lang="en-US" smtClean="0">
                <a:solidFill>
                  <a:prstClr val="black">
                    <a:tint val="75000"/>
                  </a:prstClr>
                </a:solidFill>
              </a:rPr>
              <a:pPr/>
              <a:t>8/20/2015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436C1-78A1-455E-8414-FC9CC5B55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773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CEA679-6C13-4844-8E3D-93A1365333E0}" type="datetimeFigureOut">
              <a:rPr lang="en-US" smtClean="0">
                <a:solidFill>
                  <a:prstClr val="black">
                    <a:tint val="75000"/>
                  </a:prstClr>
                </a:solidFill>
              </a:rPr>
              <a:pPr/>
              <a:t>8/20/2015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436C1-78A1-455E-8414-FC9CC5B55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046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CEA679-6C13-4844-8E3D-93A1365333E0}" type="datetimeFigureOut">
              <a:rPr lang="en-US" smtClean="0">
                <a:solidFill>
                  <a:prstClr val="black">
                    <a:tint val="75000"/>
                  </a:prstClr>
                </a:solidFill>
              </a:rPr>
              <a:pPr/>
              <a:t>8/20/2015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436C1-78A1-455E-8414-FC9CC5B55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667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CEA679-6C13-4844-8E3D-93A1365333E0}" type="datetimeFigureOut">
              <a:rPr lang="en-US" smtClean="0">
                <a:solidFill>
                  <a:prstClr val="black">
                    <a:tint val="75000"/>
                  </a:prstClr>
                </a:solidFill>
              </a:rPr>
              <a:pPr/>
              <a:t>8/20/2015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8436C1-78A1-455E-8414-FC9CC5B55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147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CEA679-6C13-4844-8E3D-93A1365333E0}" type="datetimeFigureOut">
              <a:rPr lang="en-US" smtClean="0">
                <a:solidFill>
                  <a:prstClr val="black">
                    <a:tint val="75000"/>
                  </a:prstClr>
                </a:solidFill>
              </a:rPr>
              <a:pPr/>
              <a:t>8/20/2015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8436C1-78A1-455E-8414-FC9CC5B55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617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EA679-6C13-4844-8E3D-93A1365333E0}" type="datetimeFigureOut">
              <a:rPr lang="en-US" smtClean="0">
                <a:solidFill>
                  <a:prstClr val="black">
                    <a:tint val="75000"/>
                  </a:prstClr>
                </a:solidFill>
              </a:rPr>
              <a:pPr/>
              <a:t>8/20/2015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8436C1-78A1-455E-8414-FC9CC5B55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322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EA679-6C13-4844-8E3D-93A1365333E0}" type="datetimeFigureOut">
              <a:rPr lang="en-US" smtClean="0">
                <a:solidFill>
                  <a:prstClr val="black">
                    <a:tint val="75000"/>
                  </a:prstClr>
                </a:solidFill>
              </a:rPr>
              <a:pPr/>
              <a:t>8/20/2015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436C1-78A1-455E-8414-FC9CC5B55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64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A19093-BA61-4D4D-84F5-1C59E174D4F7}" type="datetimeFigureOut">
              <a:rPr lang="en-CA" smtClean="0"/>
              <a:t>20/08/2015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2CA864-819C-49BC-833B-D44A8D2A31E4}" type="slidenum">
              <a:rPr lang="en-CA" smtClean="0"/>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EA679-6C13-4844-8E3D-93A1365333E0}" type="datetimeFigureOut">
              <a:rPr lang="en-US" smtClean="0">
                <a:solidFill>
                  <a:prstClr val="black">
                    <a:tint val="75000"/>
                  </a:prstClr>
                </a:solidFill>
              </a:rPr>
              <a:pPr/>
              <a:t>8/20/2015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436C1-78A1-455E-8414-FC9CC5B55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996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EA679-6C13-4844-8E3D-93A1365333E0}" type="datetimeFigureOut">
              <a:rPr lang="en-US" smtClean="0">
                <a:solidFill>
                  <a:prstClr val="black">
                    <a:tint val="75000"/>
                  </a:prstClr>
                </a:solidFill>
              </a:rPr>
              <a:pPr/>
              <a:t>8/20/2015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436C1-78A1-455E-8414-FC9CC5B55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197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EA679-6C13-4844-8E3D-93A1365333E0}" type="datetimeFigureOut">
              <a:rPr lang="en-US" smtClean="0">
                <a:solidFill>
                  <a:prstClr val="black">
                    <a:tint val="75000"/>
                  </a:prstClr>
                </a:solidFill>
              </a:rPr>
              <a:pPr/>
              <a:t>8/20/2015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436C1-78A1-455E-8414-FC9CC5B55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35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A19093-BA61-4D4D-84F5-1C59E174D4F7}" type="datetimeFigureOut">
              <a:rPr lang="en-CA" smtClean="0"/>
              <a:t>20/08/2015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2CA864-819C-49BC-833B-D44A8D2A31E4}" type="slidenum">
              <a:rPr lang="en-CA" smtClean="0"/>
              <a:t>‹#›</a:t>
            </a:fld>
            <a:endParaRPr lang="en-CA"/>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A19093-BA61-4D4D-84F5-1C59E174D4F7}" type="datetimeFigureOut">
              <a:rPr lang="en-CA" smtClean="0"/>
              <a:t>20/08/2015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E2CA864-819C-49BC-833B-D44A8D2A31E4}"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A19093-BA61-4D4D-84F5-1C59E174D4F7}" type="datetimeFigureOut">
              <a:rPr lang="en-CA" smtClean="0"/>
              <a:t>20/08/2015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E2CA864-819C-49BC-833B-D44A8D2A31E4}" type="slidenum">
              <a:rPr lang="en-CA" smtClean="0"/>
              <a:t>‹#›</a:t>
            </a:fld>
            <a:endParaRPr lang="en-CA"/>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A19093-BA61-4D4D-84F5-1C59E174D4F7}" type="datetimeFigureOut">
              <a:rPr lang="en-CA" smtClean="0"/>
              <a:t>20/08/2015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E2CA864-819C-49BC-833B-D44A8D2A31E4}"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A19093-BA61-4D4D-84F5-1C59E174D4F7}" type="datetimeFigureOut">
              <a:rPr lang="en-CA" smtClean="0"/>
              <a:t>20/08/2015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E2CA864-819C-49BC-833B-D44A8D2A31E4}"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A19093-BA61-4D4D-84F5-1C59E174D4F7}" type="datetimeFigureOut">
              <a:rPr lang="en-CA" smtClean="0"/>
              <a:t>20/08/2015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E2CA864-819C-49BC-833B-D44A8D2A31E4}" type="slidenum">
              <a:rPr lang="en-CA" smtClean="0"/>
              <a:t>‹#›</a:t>
            </a:fld>
            <a:endParaRPr lang="en-CA"/>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A19093-BA61-4D4D-84F5-1C59E174D4F7}" type="datetimeFigureOut">
              <a:rPr lang="en-CA" smtClean="0"/>
              <a:t>20/08/2015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E2CA864-819C-49BC-833B-D44A8D2A31E4}"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3A19093-BA61-4D4D-84F5-1C59E174D4F7}" type="datetimeFigureOut">
              <a:rPr lang="en-CA" smtClean="0"/>
              <a:t>20/08/2015</a:t>
            </a:fld>
            <a:endParaRPr lang="en-CA"/>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CA"/>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E2CA864-819C-49BC-833B-D44A8D2A31E4}"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EA679-6C13-4844-8E3D-93A1365333E0}" type="datetimeFigureOut">
              <a:rPr lang="en-US" smtClean="0">
                <a:solidFill>
                  <a:prstClr val="black">
                    <a:tint val="75000"/>
                  </a:prstClr>
                </a:solidFill>
              </a:rPr>
              <a:pPr/>
              <a:t>8/20/2015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436C1-78A1-455E-8414-FC9CC5B55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700456"/>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b="1" dirty="0">
                <a:latin typeface="Batang" panose="02030600000101010101" pitchFamily="18" charset="-127"/>
                <a:ea typeface="Batang" panose="02030600000101010101" pitchFamily="18" charset="-127"/>
                <a:cs typeface="Andalus" panose="02020603050405020304" pitchFamily="18" charset="-78"/>
              </a:rPr>
              <a:t>Designing for Early Childhood Development in Montreal’s Downtown West </a:t>
            </a:r>
            <a:endParaRPr lang="en-CA" sz="4000" b="1" dirty="0">
              <a:latin typeface="Batang" panose="02030600000101010101" pitchFamily="18" charset="-127"/>
              <a:ea typeface="Batang" panose="02030600000101010101" pitchFamily="18" charset="-127"/>
              <a:cs typeface="Andalus" panose="02020603050405020304" pitchFamily="18" charset="-78"/>
            </a:endParaRPr>
          </a:p>
        </p:txBody>
      </p:sp>
      <p:sp>
        <p:nvSpPr>
          <p:cNvPr id="3" name="Subtitle 2"/>
          <p:cNvSpPr>
            <a:spLocks noGrp="1"/>
          </p:cNvSpPr>
          <p:nvPr>
            <p:ph type="subTitle" idx="1"/>
          </p:nvPr>
        </p:nvSpPr>
        <p:spPr/>
        <p:txBody>
          <a:bodyPr>
            <a:normAutofit lnSpcReduction="10000"/>
          </a:bodyPr>
          <a:lstStyle/>
          <a:p>
            <a:endParaRPr lang="en-US" sz="3600" dirty="0" smtClean="0">
              <a:solidFill>
                <a:schemeClr val="tx1"/>
              </a:solidFill>
            </a:endParaRPr>
          </a:p>
          <a:p>
            <a:r>
              <a:rPr lang="en-US" sz="3600" dirty="0" smtClean="0">
                <a:solidFill>
                  <a:schemeClr val="tx1"/>
                </a:solidFill>
              </a:rPr>
              <a:t>A </a:t>
            </a:r>
            <a:r>
              <a:rPr lang="en-US" sz="3600" dirty="0">
                <a:solidFill>
                  <a:schemeClr val="tx1"/>
                </a:solidFill>
              </a:rPr>
              <a:t>Case Study of </a:t>
            </a:r>
            <a:r>
              <a:rPr lang="en-US" sz="3600" dirty="0" smtClean="0">
                <a:solidFill>
                  <a:schemeClr val="tx1"/>
                </a:solidFill>
              </a:rPr>
              <a:t>Network </a:t>
            </a:r>
            <a:r>
              <a:rPr lang="en-US" sz="3600" dirty="0">
                <a:solidFill>
                  <a:schemeClr val="tx1"/>
                </a:solidFill>
              </a:rPr>
              <a:t>Design</a:t>
            </a:r>
            <a:endParaRPr lang="en-CA" sz="3600" dirty="0">
              <a:solidFill>
                <a:schemeClr val="tx1"/>
              </a:solidFill>
            </a:endParaRPr>
          </a:p>
          <a:p>
            <a:endParaRPr lang="en-CA" dirty="0"/>
          </a:p>
        </p:txBody>
      </p:sp>
    </p:spTree>
    <p:extLst>
      <p:ext uri="{BB962C8B-B14F-4D97-AF65-F5344CB8AC3E}">
        <p14:creationId xmlns:p14="http://schemas.microsoft.com/office/powerpoint/2010/main" val="332696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ECD Network: Past, present… and future </a:t>
            </a:r>
            <a:endParaRPr lang="en-CA" dirty="0"/>
          </a:p>
        </p:txBody>
      </p:sp>
      <p:sp>
        <p:nvSpPr>
          <p:cNvPr id="3" name="Content Placeholder 2"/>
          <p:cNvSpPr>
            <a:spLocks noGrp="1"/>
          </p:cNvSpPr>
          <p:nvPr>
            <p:ph idx="1"/>
          </p:nvPr>
        </p:nvSpPr>
        <p:spPr/>
        <p:txBody>
          <a:bodyPr>
            <a:normAutofit fontScale="92500"/>
          </a:bodyPr>
          <a:lstStyle/>
          <a:p>
            <a:r>
              <a:rPr lang="en-US" dirty="0" smtClean="0"/>
              <a:t>Prep  (Spring 2013) </a:t>
            </a:r>
            <a:r>
              <a:rPr lang="en-US" dirty="0"/>
              <a:t>: </a:t>
            </a:r>
            <a:r>
              <a:rPr lang="en-US" dirty="0" smtClean="0"/>
              <a:t>Group of community partners gather for a meeting with potential funder; decision to embark on the process. </a:t>
            </a:r>
          </a:p>
          <a:p>
            <a:pPr marL="0" indent="0">
              <a:buNone/>
            </a:pPr>
            <a:endParaRPr lang="en-US" dirty="0" smtClean="0"/>
          </a:p>
          <a:p>
            <a:r>
              <a:rPr lang="en-US" dirty="0" smtClean="0"/>
              <a:t>Year 0 (Sept 2013– April 2014): Action planning process based on ecosystemic principles (child, family, community); coordination </a:t>
            </a:r>
            <a:r>
              <a:rPr lang="en-US" dirty="0"/>
              <a:t>position and </a:t>
            </a:r>
            <a:r>
              <a:rPr lang="en-US" dirty="0" smtClean="0"/>
              <a:t>process are funded (ex. food), </a:t>
            </a:r>
            <a:r>
              <a:rPr lang="en-US" dirty="0"/>
              <a:t>but not the individual organizations</a:t>
            </a:r>
          </a:p>
          <a:p>
            <a:pPr marL="0" indent="0">
              <a:buNone/>
            </a:pPr>
            <a:endParaRPr lang="en-US" dirty="0" smtClean="0"/>
          </a:p>
          <a:p>
            <a:pPr lvl="1"/>
            <a:r>
              <a:rPr lang="en-US" dirty="0" smtClean="0"/>
              <a:t>Action plan completed and submitted April 15</a:t>
            </a:r>
            <a:r>
              <a:rPr lang="en-US" baseline="30000" dirty="0" smtClean="0"/>
              <a:t>th</a:t>
            </a:r>
            <a:r>
              <a:rPr lang="en-US" dirty="0" smtClean="0"/>
              <a:t>; funding confirmed two months later  (very tired partners)</a:t>
            </a:r>
          </a:p>
          <a:p>
            <a:endParaRPr lang="en-US" dirty="0"/>
          </a:p>
          <a:p>
            <a:r>
              <a:rPr lang="en-US" dirty="0" smtClean="0"/>
              <a:t>Year </a:t>
            </a:r>
            <a:r>
              <a:rPr lang="en-US" dirty="0"/>
              <a:t>1</a:t>
            </a:r>
            <a:r>
              <a:rPr lang="en-US" dirty="0" smtClean="0"/>
              <a:t> (Sept 2014 – June 2015): Implementation of Action Plan </a:t>
            </a:r>
            <a:endParaRPr lang="en-CA" dirty="0"/>
          </a:p>
        </p:txBody>
      </p:sp>
    </p:spTree>
    <p:extLst>
      <p:ext uri="{BB962C8B-B14F-4D97-AF65-F5344CB8AC3E}">
        <p14:creationId xmlns:p14="http://schemas.microsoft.com/office/powerpoint/2010/main" val="53318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Environment of ECD Network</a:t>
            </a:r>
            <a:endParaRPr lang="en-CA" dirty="0"/>
          </a:p>
        </p:txBody>
      </p:sp>
      <p:sp>
        <p:nvSpPr>
          <p:cNvPr id="3" name="Content Placeholder 2"/>
          <p:cNvSpPr>
            <a:spLocks noGrp="1"/>
          </p:cNvSpPr>
          <p:nvPr>
            <p:ph idx="1"/>
          </p:nvPr>
        </p:nvSpPr>
        <p:spPr>
          <a:xfrm>
            <a:off x="467544" y="1556792"/>
            <a:ext cx="8229600" cy="4876800"/>
          </a:xfrm>
        </p:spPr>
        <p:txBody>
          <a:bodyPr>
            <a:normAutofit fontScale="85000" lnSpcReduction="10000"/>
          </a:bodyPr>
          <a:lstStyle/>
          <a:p>
            <a:r>
              <a:rPr lang="en-US" dirty="0" smtClean="0"/>
              <a:t>Funding organization requires certain </a:t>
            </a:r>
            <a:r>
              <a:rPr lang="en-US" dirty="0"/>
              <a:t>processes and structures </a:t>
            </a:r>
            <a:r>
              <a:rPr lang="en-US" dirty="0" smtClean="0"/>
              <a:t>- both non-traditional and imposed </a:t>
            </a:r>
            <a:endParaRPr lang="en-US" dirty="0"/>
          </a:p>
          <a:p>
            <a:pPr lvl="1"/>
            <a:r>
              <a:rPr lang="en-US" dirty="0" err="1">
                <a:solidFill>
                  <a:schemeClr val="accent5">
                    <a:lumMod val="50000"/>
                  </a:schemeClr>
                </a:solidFill>
              </a:rPr>
              <a:t>Ecosystemic</a:t>
            </a:r>
            <a:r>
              <a:rPr lang="en-US" dirty="0">
                <a:solidFill>
                  <a:schemeClr val="accent5">
                    <a:lumMod val="50000"/>
                  </a:schemeClr>
                </a:solidFill>
              </a:rPr>
              <a:t> strategic planning process</a:t>
            </a:r>
          </a:p>
          <a:p>
            <a:pPr lvl="1"/>
            <a:r>
              <a:rPr lang="en-US" dirty="0">
                <a:solidFill>
                  <a:schemeClr val="accent5">
                    <a:lumMod val="50000"/>
                  </a:schemeClr>
                </a:solidFill>
              </a:rPr>
              <a:t>Collective decision making – the network has highest decision-making </a:t>
            </a:r>
            <a:r>
              <a:rPr lang="en-US" dirty="0" smtClean="0">
                <a:solidFill>
                  <a:schemeClr val="accent5">
                    <a:lumMod val="50000"/>
                  </a:schemeClr>
                </a:solidFill>
              </a:rPr>
              <a:t>power</a:t>
            </a:r>
            <a:endParaRPr lang="en-US" dirty="0">
              <a:solidFill>
                <a:schemeClr val="accent5">
                  <a:lumMod val="50000"/>
                </a:schemeClr>
              </a:solidFill>
            </a:endParaRPr>
          </a:p>
          <a:p>
            <a:pPr lvl="1"/>
            <a:r>
              <a:rPr lang="en-US" dirty="0">
                <a:solidFill>
                  <a:schemeClr val="accent5">
                    <a:lumMod val="50000"/>
                  </a:schemeClr>
                </a:solidFill>
              </a:rPr>
              <a:t>Deadlines for deliverables at odd times </a:t>
            </a:r>
          </a:p>
          <a:p>
            <a:pPr lvl="1"/>
            <a:r>
              <a:rPr lang="en-US" dirty="0" smtClean="0">
                <a:solidFill>
                  <a:schemeClr val="accent5">
                    <a:lumMod val="50000"/>
                  </a:schemeClr>
                </a:solidFill>
              </a:rPr>
              <a:t>Developmental </a:t>
            </a:r>
            <a:r>
              <a:rPr lang="en-US" dirty="0">
                <a:solidFill>
                  <a:schemeClr val="accent5">
                    <a:lumMod val="50000"/>
                  </a:schemeClr>
                </a:solidFill>
              </a:rPr>
              <a:t>evaluation process </a:t>
            </a:r>
          </a:p>
          <a:p>
            <a:pPr lvl="1"/>
            <a:r>
              <a:rPr lang="en-US" dirty="0">
                <a:solidFill>
                  <a:schemeClr val="accent5">
                    <a:lumMod val="50000"/>
                  </a:schemeClr>
                </a:solidFill>
              </a:rPr>
              <a:t>All reporting is done on a website which only I can access</a:t>
            </a:r>
          </a:p>
          <a:p>
            <a:pPr lvl="1"/>
            <a:r>
              <a:rPr lang="en-US" dirty="0" smtClean="0">
                <a:solidFill>
                  <a:schemeClr val="accent5">
                    <a:lumMod val="50000"/>
                  </a:schemeClr>
                </a:solidFill>
              </a:rPr>
              <a:t>Funding ends in 2019</a:t>
            </a:r>
          </a:p>
          <a:p>
            <a:endParaRPr lang="en-US" dirty="0" smtClean="0"/>
          </a:p>
          <a:p>
            <a:r>
              <a:rPr lang="en-US" dirty="0" smtClean="0"/>
              <a:t>Urban environment – Where are the families?  </a:t>
            </a:r>
            <a:endParaRPr lang="en-US" dirty="0" smtClean="0">
              <a:solidFill>
                <a:schemeClr val="accent5">
                  <a:lumMod val="50000"/>
                </a:schemeClr>
              </a:solidFill>
            </a:endParaRPr>
          </a:p>
          <a:p>
            <a:pPr lvl="1"/>
            <a:r>
              <a:rPr lang="en-US" dirty="0" smtClean="0">
                <a:solidFill>
                  <a:schemeClr val="accent5">
                    <a:lumMod val="50000"/>
                  </a:schemeClr>
                </a:solidFill>
              </a:rPr>
              <a:t>Many families – isolated</a:t>
            </a:r>
          </a:p>
          <a:p>
            <a:pPr lvl="1"/>
            <a:r>
              <a:rPr lang="en-US" dirty="0" smtClean="0">
                <a:solidFill>
                  <a:schemeClr val="accent5">
                    <a:lumMod val="50000"/>
                  </a:schemeClr>
                </a:solidFill>
              </a:rPr>
              <a:t>Busy urban environment</a:t>
            </a:r>
          </a:p>
          <a:p>
            <a:pPr lvl="1"/>
            <a:r>
              <a:rPr lang="en-US" dirty="0" smtClean="0">
                <a:solidFill>
                  <a:schemeClr val="accent5">
                    <a:lumMod val="50000"/>
                  </a:schemeClr>
                </a:solidFill>
              </a:rPr>
              <a:t>Very diverse, many new immigrants, multi-lingual  </a:t>
            </a:r>
          </a:p>
          <a:p>
            <a:pPr lvl="1"/>
            <a:r>
              <a:rPr lang="en-US" dirty="0" smtClean="0">
                <a:solidFill>
                  <a:schemeClr val="accent5">
                    <a:lumMod val="50000"/>
                  </a:schemeClr>
                </a:solidFill>
              </a:rPr>
              <a:t>High income discrepancy</a:t>
            </a:r>
          </a:p>
          <a:p>
            <a:pPr lvl="1"/>
            <a:endParaRPr lang="en-US" dirty="0" smtClean="0">
              <a:solidFill>
                <a:schemeClr val="accent5">
                  <a:lumMod val="50000"/>
                </a:schemeClr>
              </a:solidFill>
            </a:endParaRPr>
          </a:p>
          <a:p>
            <a:r>
              <a:rPr lang="en-US" dirty="0" smtClean="0"/>
              <a:t>Climate of austerity in Quebec</a:t>
            </a:r>
            <a:endParaRPr lang="en-US" dirty="0"/>
          </a:p>
          <a:p>
            <a:pPr marL="0" indent="0">
              <a:buNone/>
            </a:pPr>
            <a:endParaRPr lang="en-US" dirty="0"/>
          </a:p>
          <a:p>
            <a:endParaRPr lang="en-US" dirty="0" smtClean="0"/>
          </a:p>
          <a:p>
            <a:pPr lvl="1"/>
            <a:endParaRPr lang="en-CA" dirty="0"/>
          </a:p>
        </p:txBody>
      </p:sp>
    </p:spTree>
    <p:extLst>
      <p:ext uri="{BB962C8B-B14F-4D97-AF65-F5344CB8AC3E}">
        <p14:creationId xmlns:p14="http://schemas.microsoft.com/office/powerpoint/2010/main" val="299434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Theoretical bases of the Model </a:t>
            </a:r>
            <a:endParaRPr lang="en-CA" dirty="0"/>
          </a:p>
        </p:txBody>
      </p:sp>
      <p:sp>
        <p:nvSpPr>
          <p:cNvPr id="3" name="Content Placeholder 2"/>
          <p:cNvSpPr>
            <a:spLocks noGrp="1"/>
          </p:cNvSpPr>
          <p:nvPr>
            <p:ph idx="1"/>
          </p:nvPr>
        </p:nvSpPr>
        <p:spPr>
          <a:xfrm>
            <a:off x="6444208" y="1412776"/>
            <a:ext cx="3141328" cy="2370584"/>
          </a:xfrm>
        </p:spPr>
        <p:txBody>
          <a:bodyPr>
            <a:normAutofit/>
          </a:bodyPr>
          <a:lstStyle/>
          <a:p>
            <a:pPr marL="274320" lvl="1" indent="0">
              <a:buNone/>
            </a:pPr>
            <a:endParaRPr lang="en-US" dirty="0"/>
          </a:p>
          <a:p>
            <a:pPr marL="0" indent="0">
              <a:buNone/>
            </a:pPr>
            <a:r>
              <a:rPr lang="en-US" sz="1800" dirty="0" smtClean="0"/>
              <a:t>Beer’s Viable Systems Model (1972)</a:t>
            </a:r>
          </a:p>
          <a:p>
            <a:pPr marL="617220" lvl="1" indent="-342900">
              <a:buFont typeface="+mj-lt"/>
              <a:buAutoNum type="arabicPeriod"/>
            </a:pPr>
            <a:r>
              <a:rPr lang="en-US" sz="1400" dirty="0" smtClean="0"/>
              <a:t>Implementation</a:t>
            </a:r>
            <a:endParaRPr lang="en-US" sz="1400" dirty="0"/>
          </a:p>
          <a:p>
            <a:pPr marL="617220" lvl="1" indent="-342900">
              <a:buFont typeface="+mj-lt"/>
              <a:buAutoNum type="arabicPeriod"/>
            </a:pPr>
            <a:r>
              <a:rPr lang="en-US" sz="1400" dirty="0" smtClean="0"/>
              <a:t>Coordination</a:t>
            </a:r>
          </a:p>
          <a:p>
            <a:pPr marL="617220" lvl="1" indent="-342900">
              <a:buFont typeface="+mj-lt"/>
              <a:buAutoNum type="arabicPeriod"/>
            </a:pPr>
            <a:r>
              <a:rPr lang="en-US" sz="1400" dirty="0" smtClean="0"/>
              <a:t>Control/Cohesion</a:t>
            </a:r>
          </a:p>
          <a:p>
            <a:pPr marL="617220" lvl="1" indent="-342900">
              <a:buFont typeface="+mj-lt"/>
              <a:buAutoNum type="arabicPeriod"/>
            </a:pPr>
            <a:r>
              <a:rPr lang="en-US" sz="1400" dirty="0" smtClean="0"/>
              <a:t>Intelligence</a:t>
            </a:r>
          </a:p>
          <a:p>
            <a:pPr marL="617220" lvl="1" indent="-342900">
              <a:buFont typeface="+mj-lt"/>
              <a:buAutoNum type="arabicPeriod"/>
            </a:pPr>
            <a:r>
              <a:rPr lang="en-US" sz="1400" dirty="0" smtClean="0"/>
              <a:t>Policy</a:t>
            </a:r>
          </a:p>
          <a:p>
            <a:pPr marL="0" indent="0">
              <a:buNone/>
            </a:pPr>
            <a:endParaRPr lang="en-US" dirty="0" smtClean="0"/>
          </a:p>
          <a:p>
            <a:endParaRPr lang="en-CA" dirty="0"/>
          </a:p>
        </p:txBody>
      </p:sp>
      <p:sp>
        <p:nvSpPr>
          <p:cNvPr id="4" name="TextBox 3"/>
          <p:cNvSpPr txBox="1"/>
          <p:nvPr/>
        </p:nvSpPr>
        <p:spPr>
          <a:xfrm>
            <a:off x="1710033" y="1268760"/>
            <a:ext cx="3240360" cy="3016210"/>
          </a:xfrm>
          <a:prstGeom prst="rect">
            <a:avLst/>
          </a:prstGeom>
          <a:noFill/>
        </p:spPr>
        <p:txBody>
          <a:bodyPr wrap="square" numCol="1" rtlCol="0">
            <a:spAutoFit/>
          </a:bodyPr>
          <a:lstStyle/>
          <a:p>
            <a:endParaRPr lang="en-US" dirty="0" smtClean="0"/>
          </a:p>
          <a:p>
            <a:endParaRPr lang="en-US" dirty="0"/>
          </a:p>
          <a:p>
            <a:r>
              <a:rPr lang="en-US" dirty="0" smtClean="0"/>
              <a:t>McCann </a:t>
            </a:r>
            <a:r>
              <a:rPr lang="en-US" dirty="0"/>
              <a:t>&amp;</a:t>
            </a:r>
            <a:r>
              <a:rPr lang="en-US" dirty="0" smtClean="0"/>
              <a:t> </a:t>
            </a:r>
            <a:r>
              <a:rPr lang="en-US" dirty="0" err="1" smtClean="0"/>
              <a:t>Selsky</a:t>
            </a:r>
            <a:r>
              <a:rPr lang="en-US" dirty="0" smtClean="0"/>
              <a:t> (2012) “Mastering Turbulence”</a:t>
            </a:r>
          </a:p>
          <a:p>
            <a:r>
              <a:rPr lang="en-US" sz="1600" dirty="0" smtClean="0"/>
              <a:t>Agility and Resilience:</a:t>
            </a:r>
          </a:p>
          <a:p>
            <a:pPr marL="342900" indent="-342900">
              <a:lnSpc>
                <a:spcPct val="120000"/>
              </a:lnSpc>
              <a:buClr>
                <a:srgbClr val="0070C0"/>
              </a:buClr>
              <a:buSzPct val="80000"/>
              <a:buFont typeface="Wingdings" panose="05000000000000000000" pitchFamily="2" charset="2"/>
              <a:buChar char="Ø"/>
            </a:pPr>
            <a:r>
              <a:rPr lang="en-US" sz="1400" dirty="0" smtClean="0"/>
              <a:t>Being purposeful</a:t>
            </a:r>
            <a:endParaRPr lang="en-US" sz="1400" dirty="0"/>
          </a:p>
          <a:p>
            <a:pPr marL="342900" indent="-342900">
              <a:lnSpc>
                <a:spcPct val="120000"/>
              </a:lnSpc>
              <a:buClr>
                <a:srgbClr val="0070C0"/>
              </a:buClr>
              <a:buSzPct val="80000"/>
              <a:buFont typeface="Wingdings" panose="05000000000000000000" pitchFamily="2" charset="2"/>
              <a:buChar char="Ø"/>
            </a:pPr>
            <a:r>
              <a:rPr lang="en-US" sz="1400" dirty="0" smtClean="0"/>
              <a:t>Being aware</a:t>
            </a:r>
          </a:p>
          <a:p>
            <a:pPr marL="342900" indent="-342900">
              <a:lnSpc>
                <a:spcPct val="120000"/>
              </a:lnSpc>
              <a:buClr>
                <a:srgbClr val="0070C0"/>
              </a:buClr>
              <a:buSzPct val="80000"/>
              <a:buFont typeface="Wingdings" panose="05000000000000000000" pitchFamily="2" charset="2"/>
              <a:buChar char="Ø"/>
            </a:pPr>
            <a:r>
              <a:rPr lang="en-US" sz="1400" dirty="0" smtClean="0"/>
              <a:t>Being action-oriented</a:t>
            </a:r>
          </a:p>
          <a:p>
            <a:pPr marL="342900" indent="-342900">
              <a:lnSpc>
                <a:spcPct val="120000"/>
              </a:lnSpc>
              <a:buClr>
                <a:srgbClr val="0070C0"/>
              </a:buClr>
              <a:buSzPct val="80000"/>
              <a:buFont typeface="Wingdings" panose="05000000000000000000" pitchFamily="2" charset="2"/>
              <a:buChar char="Ø"/>
            </a:pPr>
            <a:r>
              <a:rPr lang="en-US" sz="1400" dirty="0" smtClean="0"/>
              <a:t>Being resourceful</a:t>
            </a:r>
          </a:p>
          <a:p>
            <a:pPr marL="342900" indent="-342900">
              <a:lnSpc>
                <a:spcPct val="120000"/>
              </a:lnSpc>
              <a:buClr>
                <a:srgbClr val="0070C0"/>
              </a:buClr>
              <a:buSzPct val="80000"/>
              <a:buFont typeface="Wingdings" panose="05000000000000000000" pitchFamily="2" charset="2"/>
              <a:buChar char="Ø"/>
            </a:pPr>
            <a:r>
              <a:rPr lang="en-US" sz="1400" dirty="0" smtClean="0"/>
              <a:t>Being networked</a:t>
            </a:r>
          </a:p>
          <a:p>
            <a:pPr lvl="2"/>
            <a:endParaRPr lang="en-US" dirty="0"/>
          </a:p>
        </p:txBody>
      </p:sp>
      <p:sp>
        <p:nvSpPr>
          <p:cNvPr id="5" name="TextBox 4"/>
          <p:cNvSpPr txBox="1"/>
          <p:nvPr/>
        </p:nvSpPr>
        <p:spPr>
          <a:xfrm>
            <a:off x="718118" y="4581128"/>
            <a:ext cx="3997898" cy="1181862"/>
          </a:xfrm>
          <a:prstGeom prst="rect">
            <a:avLst/>
          </a:prstGeom>
          <a:noFill/>
        </p:spPr>
        <p:txBody>
          <a:bodyPr wrap="square" rtlCol="0">
            <a:spAutoFit/>
          </a:bodyPr>
          <a:lstStyle/>
          <a:p>
            <a:r>
              <a:rPr lang="en-US" dirty="0" smtClean="0"/>
              <a:t>Krebs </a:t>
            </a:r>
            <a:r>
              <a:rPr lang="en-US" dirty="0"/>
              <a:t>&amp; </a:t>
            </a:r>
            <a:r>
              <a:rPr lang="en-US" dirty="0" smtClean="0"/>
              <a:t>Holley (2002-2006) </a:t>
            </a:r>
          </a:p>
          <a:p>
            <a:pPr>
              <a:lnSpc>
                <a:spcPct val="120000"/>
              </a:lnSpc>
            </a:pPr>
            <a:r>
              <a:rPr lang="en-US" sz="1600" dirty="0" smtClean="0"/>
              <a:t> - Network Weaving (Complexity Theory) </a:t>
            </a:r>
          </a:p>
          <a:p>
            <a:pPr marL="285750" indent="-285750">
              <a:lnSpc>
                <a:spcPct val="120000"/>
              </a:lnSpc>
              <a:buClr>
                <a:srgbClr val="92D050"/>
              </a:buClr>
              <a:buSzPct val="83000"/>
              <a:buFont typeface="Wingdings" panose="05000000000000000000" pitchFamily="2" charset="2"/>
              <a:buChar char="v"/>
            </a:pPr>
            <a:r>
              <a:rPr lang="en-US" sz="1400" dirty="0" smtClean="0"/>
              <a:t>Know the Network</a:t>
            </a:r>
          </a:p>
          <a:p>
            <a:pPr marL="285750" indent="-285750">
              <a:lnSpc>
                <a:spcPct val="120000"/>
              </a:lnSpc>
              <a:buClr>
                <a:srgbClr val="92D050"/>
              </a:buClr>
              <a:buSzPct val="83000"/>
              <a:buFont typeface="Wingdings" panose="05000000000000000000" pitchFamily="2" charset="2"/>
              <a:buChar char="v"/>
            </a:pPr>
            <a:r>
              <a:rPr lang="en-US" sz="1400" dirty="0" smtClean="0"/>
              <a:t>Knit the Network </a:t>
            </a:r>
            <a:endParaRPr lang="en-CA" sz="1400" dirty="0"/>
          </a:p>
        </p:txBody>
      </p:sp>
      <p:pic>
        <p:nvPicPr>
          <p:cNvPr id="1026" name="Picture 2" descr="C:\Users\Carlye\Documents\STS\STS conference\STS conference 2015\Picture Mastering Turbul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55" y="1903140"/>
            <a:ext cx="1527569" cy="21739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414615"/>
            <a:ext cx="136525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702427"/>
            <a:ext cx="47625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09051" y="4432822"/>
            <a:ext cx="3240360" cy="2215991"/>
          </a:xfrm>
          <a:prstGeom prst="rect">
            <a:avLst/>
          </a:prstGeom>
          <a:noFill/>
        </p:spPr>
        <p:txBody>
          <a:bodyPr wrap="square" rtlCol="0">
            <a:spAutoFit/>
          </a:bodyPr>
          <a:lstStyle/>
          <a:p>
            <a:r>
              <a:rPr lang="en-US" dirty="0" smtClean="0"/>
              <a:t>STS first principles for collaboration (Austrom &amp; Ordowich)</a:t>
            </a:r>
          </a:p>
          <a:p>
            <a:pPr marL="285750" indent="-285750">
              <a:lnSpc>
                <a:spcPct val="120000"/>
              </a:lnSpc>
              <a:buFont typeface="Arial" panose="020B0604020202020204" pitchFamily="34" charset="0"/>
              <a:buChar char="•"/>
            </a:pPr>
            <a:r>
              <a:rPr lang="en-US" sz="1400" dirty="0" smtClean="0"/>
              <a:t>Profound respect for human dignity</a:t>
            </a:r>
          </a:p>
          <a:p>
            <a:pPr marL="285750" indent="-285750">
              <a:lnSpc>
                <a:spcPct val="120000"/>
              </a:lnSpc>
              <a:buFont typeface="Arial" panose="020B0604020202020204" pitchFamily="34" charset="0"/>
              <a:buChar char="•"/>
            </a:pPr>
            <a:r>
              <a:rPr lang="en-US" sz="1400" dirty="0" smtClean="0"/>
              <a:t>Responsible autonomy and participation</a:t>
            </a:r>
          </a:p>
          <a:p>
            <a:pPr marL="285750" indent="-285750">
              <a:lnSpc>
                <a:spcPct val="120000"/>
              </a:lnSpc>
              <a:buFont typeface="Arial" panose="020B0604020202020204" pitchFamily="34" charset="0"/>
              <a:buChar char="•"/>
            </a:pPr>
            <a:r>
              <a:rPr lang="en-US" sz="1400" dirty="0" smtClean="0"/>
              <a:t>Reciprocity &amp; mutual benefit</a:t>
            </a:r>
          </a:p>
          <a:p>
            <a:pPr marL="285750" indent="-285750">
              <a:lnSpc>
                <a:spcPct val="120000"/>
              </a:lnSpc>
              <a:buFont typeface="Arial" panose="020B0604020202020204" pitchFamily="34" charset="0"/>
              <a:buChar char="•"/>
            </a:pPr>
            <a:r>
              <a:rPr lang="en-US" sz="1400" dirty="0" smtClean="0"/>
              <a:t>Open systems thinking </a:t>
            </a:r>
          </a:p>
        </p:txBody>
      </p:sp>
    </p:spTree>
    <p:extLst>
      <p:ext uri="{BB962C8B-B14F-4D97-AF65-F5344CB8AC3E}">
        <p14:creationId xmlns:p14="http://schemas.microsoft.com/office/powerpoint/2010/main" val="271409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09936522"/>
              </p:ext>
            </p:extLst>
          </p:nvPr>
        </p:nvGraphicFramePr>
        <p:xfrm>
          <a:off x="323530" y="116635"/>
          <a:ext cx="8496942" cy="5836134"/>
        </p:xfrm>
        <a:graphic>
          <a:graphicData uri="http://schemas.openxmlformats.org/drawingml/2006/table">
            <a:tbl>
              <a:tblPr firstRow="1" firstCol="1" bandRow="1">
                <a:tableStyleId>{5C22544A-7EE6-4342-B048-85BDC9FD1C3A}</a:tableStyleId>
              </a:tblPr>
              <a:tblGrid>
                <a:gridCol w="1152098"/>
                <a:gridCol w="1152098"/>
                <a:gridCol w="1198502"/>
                <a:gridCol w="1198502"/>
                <a:gridCol w="1198502"/>
                <a:gridCol w="1198502"/>
                <a:gridCol w="1398738"/>
              </a:tblGrid>
              <a:tr h="287270">
                <a:tc gridSpan="7">
                  <a:txBody>
                    <a:bodyPr/>
                    <a:lstStyle/>
                    <a:p>
                      <a:pPr marL="0" marR="0" algn="ctr" fontAlgn="base">
                        <a:lnSpc>
                          <a:spcPct val="115000"/>
                        </a:lnSpc>
                        <a:spcBef>
                          <a:spcPts val="0"/>
                        </a:spcBef>
                        <a:spcAft>
                          <a:spcPts val="0"/>
                        </a:spcAft>
                      </a:pPr>
                      <a:r>
                        <a:rPr lang="en-US" sz="1600" dirty="0">
                          <a:effectLst/>
                          <a:latin typeface="Calibri" panose="020F0502020204030204" pitchFamily="34" charset="0"/>
                        </a:rPr>
                        <a:t>STS INTER-ORGANIZATION DESIGNING </a:t>
                      </a:r>
                      <a:r>
                        <a:rPr lang="en-US" sz="1600" dirty="0" smtClean="0">
                          <a:effectLst/>
                          <a:latin typeface="Calibri" panose="020F0502020204030204" pitchFamily="34" charset="0"/>
                        </a:rPr>
                        <a:t>PROTOTYPE</a:t>
                      </a:r>
                      <a:r>
                        <a:rPr lang="en-US" sz="1600" baseline="30000" dirty="0" smtClean="0">
                          <a:effectLst/>
                          <a:latin typeface="Calibri" panose="020F0502020204030204" pitchFamily="34" charset="0"/>
                        </a:rPr>
                        <a:t>1</a:t>
                      </a:r>
                      <a:endParaRPr lang="en-US" sz="1000" dirty="0">
                        <a:solidFill>
                          <a:srgbClr val="000000"/>
                        </a:solidFill>
                        <a:effectLst/>
                        <a:latin typeface="Calibri" panose="020F0502020204030204" pitchFamily="34" charset="0"/>
                        <a:ea typeface="Arial"/>
                      </a:endParaRPr>
                    </a:p>
                  </a:txBody>
                  <a:tcPr marL="57474" marR="57474"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61811">
                <a:tc rowSpan="4">
                  <a:txBody>
                    <a:bodyPr/>
                    <a:lstStyle/>
                    <a:p>
                      <a:r>
                        <a:rPr lang="en-US" sz="1400" dirty="0">
                          <a:effectLst/>
                          <a:latin typeface="Calibri" panose="020F0502020204030204" pitchFamily="34" charset="0"/>
                        </a:rPr>
                        <a:t>Phases of Network </a:t>
                      </a:r>
                      <a:endParaRPr lang="en-US" sz="1100" dirty="0">
                        <a:effectLst/>
                        <a:latin typeface="Calibri" panose="020F0502020204030204" pitchFamily="34" charset="0"/>
                      </a:endParaRPr>
                    </a:p>
                    <a:p>
                      <a:r>
                        <a:rPr lang="en-US" sz="1400" dirty="0">
                          <a:effectLst/>
                          <a:latin typeface="Calibri" panose="020F0502020204030204" pitchFamily="34" charset="0"/>
                        </a:rPr>
                        <a:t>Design </a:t>
                      </a:r>
                      <a:endParaRPr lang="en-US" sz="1100" dirty="0">
                        <a:effectLst/>
                        <a:latin typeface="Calibri" panose="020F0502020204030204" pitchFamily="34" charset="0"/>
                      </a:endParaRPr>
                    </a:p>
                    <a:p>
                      <a:r>
                        <a:rPr lang="en-US" sz="1400" dirty="0">
                          <a:effectLst/>
                          <a:latin typeface="Calibri" panose="020F0502020204030204" pitchFamily="34" charset="0"/>
                        </a:rPr>
                        <a:t>&amp; </a:t>
                      </a:r>
                      <a:endParaRPr lang="en-US" sz="1100" dirty="0">
                        <a:effectLst/>
                        <a:latin typeface="Calibri" panose="020F0502020204030204" pitchFamily="34" charset="0"/>
                      </a:endParaRPr>
                    </a:p>
                    <a:p>
                      <a:r>
                        <a:rPr lang="en-US" sz="1400" dirty="0">
                          <a:effectLst/>
                          <a:latin typeface="Calibri" panose="020F0502020204030204" pitchFamily="34" charset="0"/>
                        </a:rPr>
                        <a:t>Development</a:t>
                      </a:r>
                      <a:endParaRPr lang="en-US" sz="1100" dirty="0">
                        <a:effectLst/>
                        <a:latin typeface="Calibri" panose="020F0502020204030204" pitchFamily="34" charset="0"/>
                      </a:endParaRPr>
                    </a:p>
                    <a:p>
                      <a:r>
                        <a:rPr lang="en-US" sz="700" dirty="0">
                          <a:effectLst/>
                          <a:latin typeface="Calibri" panose="020F0502020204030204" pitchFamily="34" charset="0"/>
                        </a:rPr>
                        <a:t> </a:t>
                      </a:r>
                    </a:p>
                    <a:p>
                      <a:r>
                        <a:rPr lang="en-US" sz="800" dirty="0">
                          <a:effectLst/>
                          <a:latin typeface="Calibri" panose="020F0502020204030204" pitchFamily="34" charset="0"/>
                        </a:rPr>
                        <a:t>In complex network theory, the fitness model is a model of the evolution of a network: how the links between nodes change over time depends on the fitness of nodes. Fitter nodes attract more links at the expense of less fit nodes</a:t>
                      </a:r>
                      <a:r>
                        <a:rPr lang="en-US" sz="800" dirty="0" smtClean="0">
                          <a:effectLst/>
                          <a:latin typeface="Calibri" panose="020F0502020204030204" pitchFamily="34" charset="0"/>
                        </a:rPr>
                        <a:t>.</a:t>
                      </a:r>
                    </a:p>
                    <a:p>
                      <a:endParaRPr lang="en-US" sz="800" dirty="0" smtClean="0">
                        <a:solidFill>
                          <a:srgbClr val="000000"/>
                        </a:solidFill>
                        <a:effectLst/>
                        <a:latin typeface="Calibri" panose="020F0502020204030204" pitchFamily="34" charset="0"/>
                        <a:ea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chemeClr val="lt1"/>
                          </a:solidFill>
                          <a:effectLst/>
                          <a:latin typeface="Calibri" panose="020F0502020204030204" pitchFamily="34" charset="0"/>
                          <a:ea typeface="+mn-ea"/>
                          <a:cs typeface="+mn-cs"/>
                        </a:rPr>
                        <a:t>Holley, J. 2010. Network basics. </a:t>
                      </a:r>
                      <a:endParaRPr lang="en-US" sz="800" dirty="0">
                        <a:solidFill>
                          <a:srgbClr val="000000"/>
                        </a:solidFill>
                        <a:effectLst/>
                        <a:latin typeface="Calibri" panose="020F0502020204030204" pitchFamily="34" charset="0"/>
                        <a:ea typeface="Arial"/>
                      </a:endParaRPr>
                    </a:p>
                  </a:txBody>
                  <a:tcPr marL="57474" marR="57474" marT="0" marB="0"/>
                </a:tc>
                <a:tc gridSpan="6">
                  <a:txBody>
                    <a:bodyPr/>
                    <a:lstStyle/>
                    <a:p>
                      <a:pPr marL="0" marR="0" algn="ctr" fontAlgn="base">
                        <a:lnSpc>
                          <a:spcPct val="115000"/>
                        </a:lnSpc>
                        <a:spcBef>
                          <a:spcPts val="0"/>
                        </a:spcBef>
                        <a:spcAft>
                          <a:spcPts val="0"/>
                        </a:spcAft>
                      </a:pPr>
                      <a:r>
                        <a:rPr lang="en-US" sz="1400" b="1" dirty="0">
                          <a:effectLst/>
                          <a:latin typeface="Calibri" panose="020F0502020204030204" pitchFamily="34" charset="0"/>
                        </a:rPr>
                        <a:t>Design of Critical Organizing Systems</a:t>
                      </a:r>
                      <a:endParaRPr lang="en-US" sz="1100" b="1" dirty="0">
                        <a:effectLst/>
                        <a:latin typeface="Calibri" panose="020F0502020204030204" pitchFamily="34" charset="0"/>
                      </a:endParaRPr>
                    </a:p>
                    <a:p>
                      <a:pPr marL="0" marR="0">
                        <a:lnSpc>
                          <a:spcPct val="115000"/>
                        </a:lnSpc>
                        <a:spcBef>
                          <a:spcPts val="0"/>
                        </a:spcBef>
                        <a:spcAft>
                          <a:spcPts val="0"/>
                        </a:spcAft>
                      </a:pPr>
                      <a:r>
                        <a:rPr lang="en-US" sz="700" dirty="0">
                          <a:effectLst/>
                          <a:latin typeface="Calibri" panose="020F0502020204030204" pitchFamily="34" charset="0"/>
                        </a:rPr>
                        <a:t> </a:t>
                      </a:r>
                    </a:p>
                    <a:p>
                      <a:pPr marL="0" marR="0" algn="ctr">
                        <a:lnSpc>
                          <a:spcPct val="115000"/>
                        </a:lnSpc>
                        <a:spcBef>
                          <a:spcPts val="0"/>
                        </a:spcBef>
                        <a:spcAft>
                          <a:spcPts val="0"/>
                        </a:spcAft>
                      </a:pPr>
                      <a:r>
                        <a:rPr lang="en-US" sz="900" dirty="0">
                          <a:effectLst/>
                          <a:latin typeface="Calibri" panose="020F0502020204030204" pitchFamily="34" charset="0"/>
                        </a:rPr>
                        <a:t>“The challenges for each firm are different but they have to be met with the SAME </a:t>
                      </a:r>
                      <a:r>
                        <a:rPr lang="en-US" sz="900" u="sng" dirty="0">
                          <a:effectLst/>
                          <a:latin typeface="Calibri" panose="020F0502020204030204" pitchFamily="34" charset="0"/>
                        </a:rPr>
                        <a:t>total systems approach</a:t>
                      </a:r>
                      <a:r>
                        <a:rPr lang="en-US" sz="900" dirty="0">
                          <a:effectLst/>
                          <a:latin typeface="Calibri" panose="020F0502020204030204" pitchFamily="34" charset="0"/>
                        </a:rPr>
                        <a:t> to organization transformation”. </a:t>
                      </a:r>
                      <a:endParaRPr lang="en-US" sz="900" dirty="0" smtClean="0">
                        <a:effectLst/>
                        <a:latin typeface="Calibri" panose="020F0502020204030204" pitchFamily="34" charset="0"/>
                      </a:endParaRPr>
                    </a:p>
                    <a:p>
                      <a:pPr marL="0" marR="0" algn="ctr">
                        <a:lnSpc>
                          <a:spcPct val="115000"/>
                        </a:lnSpc>
                        <a:spcBef>
                          <a:spcPts val="0"/>
                        </a:spcBef>
                        <a:spcAft>
                          <a:spcPts val="0"/>
                        </a:spcAft>
                      </a:pPr>
                      <a:r>
                        <a:rPr lang="en-US" sz="900" dirty="0" smtClean="0">
                          <a:effectLst/>
                          <a:latin typeface="Calibri" panose="020F0502020204030204" pitchFamily="34" charset="0"/>
                        </a:rPr>
                        <a:t>[Beer</a:t>
                      </a:r>
                      <a:r>
                        <a:rPr lang="en-US" sz="900" dirty="0">
                          <a:effectLst/>
                          <a:latin typeface="Calibri" panose="020F0502020204030204" pitchFamily="34" charset="0"/>
                        </a:rPr>
                        <a:t>, Michael. Building Organizational Fitness in the 21</a:t>
                      </a:r>
                      <a:r>
                        <a:rPr lang="en-US" sz="900" baseline="30000" dirty="0">
                          <a:effectLst/>
                          <a:latin typeface="Calibri" panose="020F0502020204030204" pitchFamily="34" charset="0"/>
                        </a:rPr>
                        <a:t>st</a:t>
                      </a:r>
                      <a:r>
                        <a:rPr lang="en-US" sz="900" dirty="0">
                          <a:effectLst/>
                          <a:latin typeface="Calibri" panose="020F0502020204030204" pitchFamily="34" charset="0"/>
                        </a:rPr>
                        <a:t> Century. Working Paper, </a:t>
                      </a:r>
                      <a:r>
                        <a:rPr lang="en-US" sz="900" dirty="0" smtClean="0">
                          <a:effectLst/>
                          <a:latin typeface="Calibri" panose="020F0502020204030204" pitchFamily="34" charset="0"/>
                        </a:rPr>
                        <a:t>2002]</a:t>
                      </a:r>
                    </a:p>
                    <a:p>
                      <a:pPr marL="0" marR="0" algn="ctr">
                        <a:lnSpc>
                          <a:spcPct val="115000"/>
                        </a:lnSpc>
                        <a:spcBef>
                          <a:spcPts val="0"/>
                        </a:spcBef>
                        <a:spcAft>
                          <a:spcPts val="0"/>
                        </a:spcAft>
                      </a:pPr>
                      <a:endParaRPr lang="en-US" sz="900" dirty="0">
                        <a:solidFill>
                          <a:srgbClr val="000000"/>
                        </a:solidFill>
                        <a:effectLst/>
                        <a:latin typeface="Calibri" panose="020F0502020204030204" pitchFamily="34" charset="0"/>
                        <a:ea typeface="Arial"/>
                      </a:endParaRPr>
                    </a:p>
                  </a:txBody>
                  <a:tcPr marL="57474" marR="57474" marT="0" marB="0">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1428">
                <a:tc vMerge="1">
                  <a:txBody>
                    <a:bodyPr/>
                    <a:lstStyle/>
                    <a:p>
                      <a:endParaRPr lang="en-US"/>
                    </a:p>
                  </a:txBody>
                  <a:tcPr/>
                </a:tc>
                <a:tc>
                  <a:txBody>
                    <a:bodyPr/>
                    <a:lstStyle/>
                    <a:p>
                      <a:pPr marL="0" marR="0" algn="ctr" fontAlgn="base">
                        <a:lnSpc>
                          <a:spcPct val="115000"/>
                        </a:lnSpc>
                        <a:spcBef>
                          <a:spcPts val="0"/>
                        </a:spcBef>
                        <a:spcAft>
                          <a:spcPts val="0"/>
                        </a:spcAft>
                      </a:pPr>
                      <a:r>
                        <a:rPr lang="en-US" sz="800" dirty="0">
                          <a:effectLst/>
                          <a:latin typeface="Calibri" panose="020F0502020204030204" pitchFamily="34" charset="0"/>
                        </a:rPr>
                        <a:t> </a:t>
                      </a:r>
                      <a:endParaRPr lang="en-US" sz="900" dirty="0">
                        <a:effectLst/>
                        <a:latin typeface="Calibri" panose="020F0502020204030204" pitchFamily="34" charset="0"/>
                      </a:endParaRPr>
                    </a:p>
                    <a:p>
                      <a:pPr marL="0" marR="0" algn="ctr" fontAlgn="base">
                        <a:lnSpc>
                          <a:spcPct val="115000"/>
                        </a:lnSpc>
                        <a:spcBef>
                          <a:spcPts val="0"/>
                        </a:spcBef>
                        <a:spcAft>
                          <a:spcPts val="0"/>
                        </a:spcAft>
                      </a:pPr>
                      <a:r>
                        <a:rPr lang="en-US" sz="800" dirty="0">
                          <a:effectLst/>
                          <a:latin typeface="Calibri" panose="020F0502020204030204" pitchFamily="34" charset="0"/>
                        </a:rPr>
                        <a:t>References for Critical Organizing Systems</a:t>
                      </a:r>
                      <a:endParaRPr lang="en-US" sz="900"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ct val="115000"/>
                        </a:lnSpc>
                        <a:spcBef>
                          <a:spcPts val="0"/>
                        </a:spcBef>
                        <a:spcAft>
                          <a:spcPts val="0"/>
                        </a:spcAft>
                      </a:pPr>
                      <a:r>
                        <a:rPr lang="en-US" sz="900" b="1" dirty="0" smtClean="0">
                          <a:effectLst/>
                          <a:latin typeface="Calibri" panose="020F0502020204030204" pitchFamily="34" charset="0"/>
                        </a:rPr>
                        <a:t>Shared </a:t>
                      </a:r>
                      <a:r>
                        <a:rPr lang="en-US" sz="900" b="1" dirty="0">
                          <a:effectLst/>
                          <a:latin typeface="Calibri" panose="020F0502020204030204" pitchFamily="34" charset="0"/>
                        </a:rPr>
                        <a:t>Purpose, Values &amp; Strategic Choice System</a:t>
                      </a:r>
                      <a:endParaRPr lang="en-US" sz="900" b="1"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fontAlgn="base">
                        <a:lnSpc>
                          <a:spcPct val="115000"/>
                        </a:lnSpc>
                        <a:spcBef>
                          <a:spcPts val="0"/>
                        </a:spcBef>
                        <a:spcAft>
                          <a:spcPts val="0"/>
                        </a:spcAft>
                      </a:pPr>
                      <a:r>
                        <a:rPr lang="en-US" sz="900" b="1" dirty="0">
                          <a:effectLst/>
                          <a:latin typeface="Calibri" panose="020F0502020204030204" pitchFamily="34" charset="0"/>
                        </a:rPr>
                        <a:t> </a:t>
                      </a:r>
                    </a:p>
                    <a:p>
                      <a:pPr marL="0" marR="0" algn="ctr" fontAlgn="base">
                        <a:lnSpc>
                          <a:spcPct val="115000"/>
                        </a:lnSpc>
                        <a:spcBef>
                          <a:spcPts val="0"/>
                        </a:spcBef>
                        <a:spcAft>
                          <a:spcPts val="0"/>
                        </a:spcAft>
                      </a:pPr>
                      <a:r>
                        <a:rPr lang="en-US" sz="900" b="1" dirty="0">
                          <a:effectLst/>
                          <a:latin typeface="Calibri" panose="020F0502020204030204" pitchFamily="34" charset="0"/>
                        </a:rPr>
                        <a:t>Sense-making System</a:t>
                      </a:r>
                      <a:endParaRPr lang="en-US" sz="900" b="1"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fontAlgn="base">
                        <a:lnSpc>
                          <a:spcPct val="115000"/>
                        </a:lnSpc>
                        <a:spcBef>
                          <a:spcPts val="0"/>
                        </a:spcBef>
                        <a:spcAft>
                          <a:spcPts val="0"/>
                        </a:spcAft>
                      </a:pPr>
                      <a:r>
                        <a:rPr lang="en-US" sz="900" b="1" dirty="0">
                          <a:effectLst/>
                          <a:latin typeface="Calibri" panose="020F0502020204030204" pitchFamily="34" charset="0"/>
                        </a:rPr>
                        <a:t> </a:t>
                      </a:r>
                    </a:p>
                    <a:p>
                      <a:pPr marL="0" marR="0" algn="ctr" fontAlgn="base">
                        <a:lnSpc>
                          <a:spcPct val="115000"/>
                        </a:lnSpc>
                        <a:spcBef>
                          <a:spcPts val="0"/>
                        </a:spcBef>
                        <a:spcAft>
                          <a:spcPts val="0"/>
                        </a:spcAft>
                      </a:pPr>
                      <a:r>
                        <a:rPr lang="en-US" sz="900" b="1" dirty="0">
                          <a:effectLst/>
                          <a:latin typeface="Calibri" panose="020F0502020204030204" pitchFamily="34" charset="0"/>
                        </a:rPr>
                        <a:t>Mutual Accountability System</a:t>
                      </a:r>
                      <a:endParaRPr lang="en-US" sz="900" b="1"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fontAlgn="base">
                        <a:lnSpc>
                          <a:spcPct val="115000"/>
                        </a:lnSpc>
                        <a:spcBef>
                          <a:spcPts val="0"/>
                        </a:spcBef>
                        <a:spcAft>
                          <a:spcPts val="0"/>
                        </a:spcAft>
                      </a:pPr>
                      <a:r>
                        <a:rPr lang="en-US" sz="900" b="1" dirty="0">
                          <a:effectLst/>
                          <a:latin typeface="Calibri" panose="020F0502020204030204" pitchFamily="34" charset="0"/>
                        </a:rPr>
                        <a:t> </a:t>
                      </a:r>
                    </a:p>
                    <a:p>
                      <a:pPr marL="0" marR="0" algn="ctr" fontAlgn="base">
                        <a:lnSpc>
                          <a:spcPct val="115000"/>
                        </a:lnSpc>
                        <a:spcBef>
                          <a:spcPts val="0"/>
                        </a:spcBef>
                        <a:spcAft>
                          <a:spcPts val="0"/>
                        </a:spcAft>
                      </a:pPr>
                      <a:r>
                        <a:rPr lang="en-US" sz="900" b="1" dirty="0">
                          <a:effectLst/>
                          <a:latin typeface="Calibri" panose="020F0502020204030204" pitchFamily="34" charset="0"/>
                        </a:rPr>
                        <a:t>Collaborative Coordination System</a:t>
                      </a:r>
                      <a:endParaRPr lang="en-US" sz="900" b="1"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28600" marR="0" algn="ctr">
                        <a:lnSpc>
                          <a:spcPct val="115000"/>
                        </a:lnSpc>
                        <a:spcBef>
                          <a:spcPts val="0"/>
                        </a:spcBef>
                        <a:spcAft>
                          <a:spcPts val="0"/>
                        </a:spcAft>
                      </a:pPr>
                      <a:r>
                        <a:rPr lang="en-US" sz="900" b="1" dirty="0">
                          <a:effectLst/>
                          <a:latin typeface="Calibri" panose="020F0502020204030204" pitchFamily="34" charset="0"/>
                        </a:rPr>
                        <a:t> </a:t>
                      </a:r>
                    </a:p>
                    <a:p>
                      <a:pPr marL="228600" marR="0" algn="ctr">
                        <a:lnSpc>
                          <a:spcPct val="115000"/>
                        </a:lnSpc>
                        <a:spcBef>
                          <a:spcPts val="0"/>
                        </a:spcBef>
                        <a:spcAft>
                          <a:spcPts val="0"/>
                        </a:spcAft>
                      </a:pPr>
                      <a:r>
                        <a:rPr lang="en-US" sz="900" b="1" dirty="0">
                          <a:effectLst/>
                          <a:latin typeface="Calibri" panose="020F0502020204030204" pitchFamily="34" charset="0"/>
                        </a:rPr>
                        <a:t>Work &amp; Execution System</a:t>
                      </a:r>
                      <a:endParaRPr lang="en-US" sz="900" b="1"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292716">
                <a:tc vMerge="1">
                  <a:txBody>
                    <a:bodyPr/>
                    <a:lstStyle/>
                    <a:p>
                      <a:endParaRPr lang="en-US"/>
                    </a:p>
                  </a:txBody>
                  <a:tcPr/>
                </a:tc>
                <a:tc>
                  <a:txBody>
                    <a:bodyPr/>
                    <a:lstStyle/>
                    <a:p>
                      <a:pPr marL="0" marR="0" fontAlgn="base">
                        <a:lnSpc>
                          <a:spcPct val="115000"/>
                        </a:lnSpc>
                        <a:spcBef>
                          <a:spcPts val="0"/>
                        </a:spcBef>
                        <a:spcAft>
                          <a:spcPts val="0"/>
                        </a:spcAft>
                      </a:pPr>
                      <a:r>
                        <a:rPr lang="en-US" sz="800" dirty="0">
                          <a:effectLst/>
                          <a:latin typeface="Calibri" panose="020F0502020204030204" pitchFamily="34" charset="0"/>
                        </a:rPr>
                        <a:t>Espejo, R. and Harnden, R. 1989. The Viable Systems Model-Interpretations and Applications of Stafford Beer’s VSM, Chichester, Wiley</a:t>
                      </a:r>
                      <a:endParaRPr lang="en-US" sz="900"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effectLst/>
                          <a:latin typeface="Calibri" panose="020F0502020204030204" pitchFamily="34" charset="0"/>
                        </a:rPr>
                        <a:t>System 5 - Policy</a:t>
                      </a:r>
                      <a:endParaRPr lang="en-US" sz="900" b="1" dirty="0">
                        <a:effectLst/>
                        <a:latin typeface="Calibri" panose="020F0502020204030204" pitchFamily="34" charset="0"/>
                      </a:endParaRPr>
                    </a:p>
                    <a:p>
                      <a:pPr marL="0" marR="0" fontAlgn="base">
                        <a:lnSpc>
                          <a:spcPct val="115000"/>
                        </a:lnSpc>
                        <a:spcBef>
                          <a:spcPts val="0"/>
                        </a:spcBef>
                        <a:spcAft>
                          <a:spcPts val="0"/>
                        </a:spcAft>
                      </a:pPr>
                      <a:r>
                        <a:rPr lang="en-US" sz="800" dirty="0">
                          <a:effectLst/>
                          <a:latin typeface="Calibri" panose="020F0502020204030204" pitchFamily="34" charset="0"/>
                        </a:rPr>
                        <a:t>Provides clarity about the overall direction, values and purpose of the organizational unit and designs the conditions for organizational effectiveness. </a:t>
                      </a:r>
                      <a:endParaRPr lang="en-US" sz="900"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dirty="0">
                          <a:effectLst/>
                          <a:latin typeface="Calibri" panose="020F0502020204030204" pitchFamily="34" charset="0"/>
                        </a:rPr>
                        <a:t>System 4 - Intelligence</a:t>
                      </a:r>
                      <a:endParaRPr lang="en-US" sz="900" b="1" dirty="0">
                        <a:effectLst/>
                        <a:latin typeface="Calibri" panose="020F0502020204030204" pitchFamily="34" charset="0"/>
                      </a:endParaRPr>
                    </a:p>
                    <a:p>
                      <a:pPr marL="0" marR="0" fontAlgn="base">
                        <a:lnSpc>
                          <a:spcPct val="115000"/>
                        </a:lnSpc>
                        <a:spcBef>
                          <a:spcPts val="0"/>
                        </a:spcBef>
                        <a:spcAft>
                          <a:spcPts val="0"/>
                        </a:spcAft>
                      </a:pPr>
                      <a:r>
                        <a:rPr lang="en-US" sz="800" dirty="0">
                          <a:effectLst/>
                          <a:latin typeface="Calibri" panose="020F0502020204030204" pitchFamily="34" charset="0"/>
                        </a:rPr>
                        <a:t>Provides the two-way link between the primary activity (i.e. Viable System) and its external environment.</a:t>
                      </a:r>
                      <a:endParaRPr lang="en-US" sz="900"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ct val="115000"/>
                        </a:lnSpc>
                        <a:spcBef>
                          <a:spcPts val="0"/>
                        </a:spcBef>
                        <a:spcAft>
                          <a:spcPts val="0"/>
                        </a:spcAft>
                      </a:pPr>
                      <a:r>
                        <a:rPr lang="en-US" sz="800" b="1" dirty="0">
                          <a:effectLst/>
                          <a:latin typeface="Calibri" panose="020F0502020204030204" pitchFamily="34" charset="0"/>
                        </a:rPr>
                        <a:t>System 3 – Control</a:t>
                      </a:r>
                      <a:endParaRPr lang="en-US" sz="900" b="1" dirty="0">
                        <a:effectLst/>
                        <a:latin typeface="Calibri" panose="020F0502020204030204" pitchFamily="34" charset="0"/>
                      </a:endParaRPr>
                    </a:p>
                    <a:p>
                      <a:pPr marL="0" marR="0" fontAlgn="base">
                        <a:lnSpc>
                          <a:spcPct val="115000"/>
                        </a:lnSpc>
                        <a:spcBef>
                          <a:spcPts val="0"/>
                        </a:spcBef>
                        <a:spcAft>
                          <a:spcPts val="0"/>
                        </a:spcAft>
                      </a:pPr>
                      <a:r>
                        <a:rPr lang="en-US" sz="800" dirty="0">
                          <a:effectLst/>
                          <a:latin typeface="Calibri" panose="020F0502020204030204" pitchFamily="34" charset="0"/>
                        </a:rPr>
                        <a:t>Provides essential two-way communication between sub-units and meta-level for alignment.</a:t>
                      </a:r>
                      <a:endParaRPr lang="en-US" sz="900"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ct val="115000"/>
                        </a:lnSpc>
                        <a:spcBef>
                          <a:spcPts val="0"/>
                        </a:spcBef>
                        <a:spcAft>
                          <a:spcPts val="0"/>
                        </a:spcAft>
                      </a:pPr>
                      <a:r>
                        <a:rPr lang="en-US" sz="800" b="1" dirty="0">
                          <a:effectLst/>
                          <a:latin typeface="Calibri" panose="020F0502020204030204" pitchFamily="34" charset="0"/>
                        </a:rPr>
                        <a:t>System 2 – Coordination</a:t>
                      </a:r>
                      <a:endParaRPr lang="en-US" sz="900" b="1" dirty="0">
                        <a:effectLst/>
                        <a:latin typeface="Calibri" panose="020F0502020204030204" pitchFamily="34" charset="0"/>
                      </a:endParaRPr>
                    </a:p>
                    <a:p>
                      <a:pPr marL="0" marR="0">
                        <a:lnSpc>
                          <a:spcPct val="115000"/>
                        </a:lnSpc>
                        <a:spcBef>
                          <a:spcPts val="0"/>
                        </a:spcBef>
                        <a:spcAft>
                          <a:spcPts val="0"/>
                        </a:spcAft>
                      </a:pPr>
                      <a:r>
                        <a:rPr lang="en-US" sz="800" dirty="0">
                          <a:effectLst/>
                          <a:latin typeface="Calibri" panose="020F0502020204030204" pitchFamily="34" charset="0"/>
                        </a:rPr>
                        <a:t>Coordination using standards, planning and mutual adjustment between support functions and between autonomous units and among both.</a:t>
                      </a:r>
                      <a:endParaRPr lang="en-US" sz="900" dirty="0">
                        <a:effectLst/>
                        <a:latin typeface="Calibri" panose="020F0502020204030204" pitchFamily="34" charset="0"/>
                      </a:endParaRPr>
                    </a:p>
                    <a:p>
                      <a:pPr marL="0" marR="0" fontAlgn="base">
                        <a:lnSpc>
                          <a:spcPct val="115000"/>
                        </a:lnSpc>
                        <a:spcBef>
                          <a:spcPts val="0"/>
                        </a:spcBef>
                        <a:spcAft>
                          <a:spcPts val="0"/>
                        </a:spcAft>
                      </a:pPr>
                      <a:r>
                        <a:rPr lang="en-US" sz="800" dirty="0">
                          <a:effectLst/>
                          <a:latin typeface="Calibri" panose="020F0502020204030204" pitchFamily="34" charset="0"/>
                        </a:rPr>
                        <a:t> </a:t>
                      </a:r>
                      <a:endParaRPr lang="en-US" sz="900"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lnSpc>
                          <a:spcPct val="115000"/>
                        </a:lnSpc>
                        <a:spcBef>
                          <a:spcPts val="0"/>
                        </a:spcBef>
                        <a:spcAft>
                          <a:spcPts val="0"/>
                        </a:spcAft>
                      </a:pPr>
                      <a:r>
                        <a:rPr lang="en-US" sz="800" b="1" dirty="0">
                          <a:effectLst/>
                          <a:latin typeface="Calibri" panose="020F0502020204030204" pitchFamily="34" charset="0"/>
                        </a:rPr>
                        <a:t>System 1 – Implementation</a:t>
                      </a:r>
                      <a:endParaRPr lang="en-US" sz="900" b="1" dirty="0">
                        <a:effectLst/>
                        <a:latin typeface="Calibri" panose="020F0502020204030204" pitchFamily="34" charset="0"/>
                      </a:endParaRPr>
                    </a:p>
                    <a:p>
                      <a:pPr marL="0" marR="0" fontAlgn="base">
                        <a:lnSpc>
                          <a:spcPct val="115000"/>
                        </a:lnSpc>
                        <a:spcBef>
                          <a:spcPts val="0"/>
                        </a:spcBef>
                        <a:spcAft>
                          <a:spcPts val="0"/>
                        </a:spcAft>
                      </a:pPr>
                      <a:r>
                        <a:rPr lang="en-US" sz="800" dirty="0">
                          <a:effectLst/>
                          <a:latin typeface="Calibri" panose="020F0502020204030204" pitchFamily="34" charset="0"/>
                        </a:rPr>
                        <a:t>Primary activities, those responsible for producing the products or services implied by the organization’s identity, are at the core of the recursive model. </a:t>
                      </a:r>
                      <a:endParaRPr lang="en-US" sz="900"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2856">
                <a:tc vMerge="1">
                  <a:txBody>
                    <a:bodyPr/>
                    <a:lstStyle/>
                    <a:p>
                      <a:endParaRPr lang="en-US"/>
                    </a:p>
                  </a:txBody>
                  <a:tcPr/>
                </a:tc>
                <a:tc>
                  <a:txBody>
                    <a:bodyPr/>
                    <a:lstStyle/>
                    <a:p>
                      <a:pPr marL="0" marR="0" fontAlgn="base">
                        <a:lnSpc>
                          <a:spcPct val="115000"/>
                        </a:lnSpc>
                        <a:spcBef>
                          <a:spcPts val="0"/>
                        </a:spcBef>
                        <a:spcAft>
                          <a:spcPts val="0"/>
                        </a:spcAft>
                      </a:pPr>
                      <a:r>
                        <a:rPr lang="en-US" sz="800" dirty="0">
                          <a:effectLst/>
                          <a:latin typeface="Calibri" panose="020F0502020204030204" pitchFamily="34" charset="0"/>
                        </a:rPr>
                        <a:t>McCann, Joseph &amp; Selsky, John W. 2012. Mastering Turbulence – The Essential capabilities of Agile, Resilient Individuals, Teams and Organizations, San Francisco, Jossey-Bass</a:t>
                      </a:r>
                      <a:endParaRPr lang="en-US" sz="900"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dirty="0">
                          <a:effectLst/>
                          <a:latin typeface="Calibri" panose="020F0502020204030204" pitchFamily="34" charset="0"/>
                        </a:rPr>
                        <a:t>Being purposeful</a:t>
                      </a:r>
                      <a:endParaRPr lang="en-US" sz="900" b="1" dirty="0">
                        <a:effectLst/>
                        <a:latin typeface="Calibri" panose="020F0502020204030204" pitchFamily="34" charset="0"/>
                      </a:endParaRPr>
                    </a:p>
                    <a:p>
                      <a:pPr marL="0" marR="0">
                        <a:lnSpc>
                          <a:spcPct val="115000"/>
                        </a:lnSpc>
                        <a:spcBef>
                          <a:spcPts val="0"/>
                        </a:spcBef>
                        <a:spcAft>
                          <a:spcPts val="0"/>
                        </a:spcAft>
                      </a:pPr>
                      <a:r>
                        <a:rPr lang="en-US" sz="800" dirty="0">
                          <a:effectLst/>
                          <a:latin typeface="Calibri" panose="020F0502020204030204" pitchFamily="34" charset="0"/>
                        </a:rPr>
                        <a:t>All levels holding positive, “well” identities grounded in core values and beliefs about who they are and want to be</a:t>
                      </a:r>
                      <a:endParaRPr lang="en-US" sz="900" dirty="0">
                        <a:effectLst/>
                        <a:latin typeface="Calibri" panose="020F0502020204030204" pitchFamily="34" charset="0"/>
                      </a:endParaRPr>
                    </a:p>
                    <a:p>
                      <a:pPr marL="0" marR="0" fontAlgn="base">
                        <a:lnSpc>
                          <a:spcPct val="115000"/>
                        </a:lnSpc>
                        <a:spcBef>
                          <a:spcPts val="0"/>
                        </a:spcBef>
                        <a:spcAft>
                          <a:spcPts val="0"/>
                        </a:spcAft>
                      </a:pPr>
                      <a:r>
                        <a:rPr lang="en-US" sz="800" dirty="0">
                          <a:effectLst/>
                          <a:latin typeface="Calibri" panose="020F0502020204030204" pitchFamily="34" charset="0"/>
                        </a:rPr>
                        <a:t> </a:t>
                      </a:r>
                      <a:endParaRPr lang="en-US" sz="900"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dirty="0">
                          <a:effectLst/>
                          <a:latin typeface="Calibri" panose="020F0502020204030204" pitchFamily="34" charset="0"/>
                        </a:rPr>
                        <a:t>Being aware</a:t>
                      </a:r>
                      <a:endParaRPr lang="en-US" sz="900" b="1" dirty="0">
                        <a:effectLst/>
                        <a:latin typeface="Calibri" panose="020F0502020204030204" pitchFamily="34" charset="0"/>
                      </a:endParaRPr>
                    </a:p>
                    <a:p>
                      <a:pPr marL="0" marR="0">
                        <a:lnSpc>
                          <a:spcPct val="115000"/>
                        </a:lnSpc>
                        <a:spcBef>
                          <a:spcPts val="0"/>
                        </a:spcBef>
                        <a:spcAft>
                          <a:spcPts val="0"/>
                        </a:spcAft>
                      </a:pPr>
                      <a:r>
                        <a:rPr lang="en-US" sz="800" dirty="0">
                          <a:effectLst/>
                          <a:latin typeface="Calibri" panose="020F0502020204030204" pitchFamily="34" charset="0"/>
                        </a:rPr>
                        <a:t>All levels aware of the larger environment, actively scanning and engaging in sensemaking to form action hypotheses</a:t>
                      </a:r>
                      <a:endParaRPr lang="en-US" sz="900" dirty="0">
                        <a:effectLst/>
                        <a:latin typeface="Calibri" panose="020F0502020204030204" pitchFamily="34" charset="0"/>
                      </a:endParaRPr>
                    </a:p>
                    <a:p>
                      <a:pPr marL="0" marR="0" fontAlgn="base">
                        <a:lnSpc>
                          <a:spcPct val="115000"/>
                        </a:lnSpc>
                        <a:spcBef>
                          <a:spcPts val="0"/>
                        </a:spcBef>
                        <a:spcAft>
                          <a:spcPts val="0"/>
                        </a:spcAft>
                      </a:pPr>
                      <a:r>
                        <a:rPr lang="en-US" sz="800" dirty="0">
                          <a:effectLst/>
                          <a:latin typeface="Calibri" panose="020F0502020204030204" pitchFamily="34" charset="0"/>
                        </a:rPr>
                        <a:t> </a:t>
                      </a:r>
                      <a:endParaRPr lang="en-US" sz="900"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dirty="0">
                          <a:effectLst/>
                          <a:latin typeface="Calibri" panose="020F0502020204030204" pitchFamily="34" charset="0"/>
                        </a:rPr>
                        <a:t>Being action-oriented</a:t>
                      </a:r>
                      <a:endParaRPr lang="en-US" sz="900" b="1" dirty="0">
                        <a:effectLst/>
                        <a:latin typeface="Calibri" panose="020F0502020204030204" pitchFamily="34" charset="0"/>
                      </a:endParaRPr>
                    </a:p>
                    <a:p>
                      <a:pPr marL="0" marR="0">
                        <a:lnSpc>
                          <a:spcPct val="115000"/>
                        </a:lnSpc>
                        <a:spcBef>
                          <a:spcPts val="0"/>
                        </a:spcBef>
                        <a:spcAft>
                          <a:spcPts val="0"/>
                        </a:spcAft>
                      </a:pPr>
                      <a:r>
                        <a:rPr lang="en-US" sz="800" dirty="0">
                          <a:effectLst/>
                          <a:latin typeface="Calibri" panose="020F0502020204030204" pitchFamily="34" charset="0"/>
                        </a:rPr>
                        <a:t>All levels forward-leaning and open to change, with appropriate tools for quick action, proactively or reactively, alone or collaboratively</a:t>
                      </a:r>
                      <a:endParaRPr lang="en-US" sz="900" dirty="0">
                        <a:effectLst/>
                        <a:latin typeface="Calibri" panose="020F0502020204030204" pitchFamily="34" charset="0"/>
                      </a:endParaRPr>
                    </a:p>
                    <a:p>
                      <a:pPr marL="0" marR="0" fontAlgn="base">
                        <a:lnSpc>
                          <a:spcPct val="115000"/>
                        </a:lnSpc>
                        <a:spcBef>
                          <a:spcPts val="0"/>
                        </a:spcBef>
                        <a:spcAft>
                          <a:spcPts val="0"/>
                        </a:spcAft>
                      </a:pPr>
                      <a:r>
                        <a:rPr lang="en-US" sz="800" dirty="0">
                          <a:effectLst/>
                          <a:latin typeface="Calibri" panose="020F0502020204030204" pitchFamily="34" charset="0"/>
                        </a:rPr>
                        <a:t> </a:t>
                      </a:r>
                      <a:endParaRPr lang="en-US" sz="900"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base">
                        <a:lnSpc>
                          <a:spcPct val="115000"/>
                        </a:lnSpc>
                        <a:spcBef>
                          <a:spcPts val="0"/>
                        </a:spcBef>
                        <a:spcAft>
                          <a:spcPts val="0"/>
                        </a:spcAft>
                      </a:pPr>
                      <a:r>
                        <a:rPr lang="en-US" sz="800" b="1" dirty="0">
                          <a:effectLst/>
                          <a:latin typeface="Calibri" panose="020F0502020204030204" pitchFamily="34" charset="0"/>
                        </a:rPr>
                        <a:t>Being resourceful</a:t>
                      </a:r>
                      <a:endParaRPr lang="en-US" sz="900" b="1" dirty="0">
                        <a:effectLst/>
                        <a:latin typeface="Calibri" panose="020F0502020204030204" pitchFamily="34" charset="0"/>
                      </a:endParaRPr>
                    </a:p>
                    <a:p>
                      <a:pPr marL="0" marR="0" fontAlgn="base">
                        <a:lnSpc>
                          <a:spcPct val="115000"/>
                        </a:lnSpc>
                        <a:spcBef>
                          <a:spcPts val="0"/>
                        </a:spcBef>
                        <a:spcAft>
                          <a:spcPts val="0"/>
                        </a:spcAft>
                      </a:pPr>
                      <a:r>
                        <a:rPr lang="en-US" sz="800" dirty="0">
                          <a:effectLst/>
                          <a:latin typeface="Calibri" panose="020F0502020204030204" pitchFamily="34" charset="0"/>
                        </a:rPr>
                        <a:t>All levels creatively and innovatively coordinating resources with the capacity and skills to attract additional resources as needed</a:t>
                      </a:r>
                      <a:endParaRPr lang="en-US" sz="900"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dirty="0">
                          <a:effectLst/>
                          <a:latin typeface="Calibri" panose="020F0502020204030204" pitchFamily="34" charset="0"/>
                        </a:rPr>
                        <a:t>Being networked</a:t>
                      </a:r>
                      <a:endParaRPr lang="en-US" sz="900" b="1" dirty="0">
                        <a:effectLst/>
                        <a:latin typeface="Calibri" panose="020F0502020204030204" pitchFamily="34" charset="0"/>
                      </a:endParaRPr>
                    </a:p>
                    <a:p>
                      <a:pPr marL="0" marR="0">
                        <a:lnSpc>
                          <a:spcPct val="115000"/>
                        </a:lnSpc>
                        <a:spcBef>
                          <a:spcPts val="0"/>
                        </a:spcBef>
                        <a:spcAft>
                          <a:spcPts val="0"/>
                        </a:spcAft>
                      </a:pPr>
                      <a:r>
                        <a:rPr lang="en-US" sz="800" dirty="0">
                          <a:effectLst/>
                          <a:latin typeface="Calibri" panose="020F0502020204030204" pitchFamily="34" charset="0"/>
                        </a:rPr>
                        <a:t>Building and sustaining valued relationships for leveraging opportunity or support when overwhelmed, and  eliminating the ones posing excessive risks</a:t>
                      </a:r>
                      <a:r>
                        <a:rPr lang="en-US" sz="800" dirty="0" smtClean="0">
                          <a:effectLst/>
                          <a:latin typeface="Calibri" panose="020F0502020204030204" pitchFamily="34" charset="0"/>
                        </a:rPr>
                        <a:t>.</a:t>
                      </a:r>
                      <a:endParaRPr lang="en-US" sz="900" dirty="0">
                        <a:effectLst/>
                        <a:latin typeface="Calibri" panose="020F0502020204030204" pitchFamily="34" charset="0"/>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700">
                <a:tc>
                  <a:txBody>
                    <a:bodyPr/>
                    <a:lstStyle/>
                    <a:p>
                      <a:pPr marL="0" lvl="0" indent="0">
                        <a:buFont typeface="+mj-lt"/>
                        <a:buNone/>
                      </a:pPr>
                      <a:r>
                        <a:rPr lang="en-US" sz="800" u="none" strike="noStrike" dirty="0">
                          <a:effectLst/>
                          <a:latin typeface="Calibri" panose="020F0502020204030204" pitchFamily="34" charset="0"/>
                        </a:rPr>
                        <a:t>Know the Network</a:t>
                      </a:r>
                      <a:endParaRPr lang="en-US" sz="900" u="none" strike="noStrike" dirty="0">
                        <a:effectLst/>
                        <a:latin typeface="Calibri" panose="020F0502020204030204" pitchFamily="34" charset="0"/>
                      </a:endParaRPr>
                    </a:p>
                    <a:p>
                      <a:pPr marL="114300"/>
                      <a:r>
                        <a:rPr lang="en-US" sz="800" dirty="0">
                          <a:effectLst/>
                          <a:latin typeface="Calibri" panose="020F0502020204030204" pitchFamily="34" charset="0"/>
                        </a:rPr>
                        <a:t>Identifying scattered needs </a:t>
                      </a:r>
                      <a:endParaRPr lang="en-US" sz="900" dirty="0">
                        <a:solidFill>
                          <a:srgbClr val="000000"/>
                        </a:solidFill>
                        <a:effectLst/>
                        <a:latin typeface="Calibri" panose="020F0502020204030204" pitchFamily="34" charset="0"/>
                        <a:ea typeface="Arial"/>
                      </a:endParaRPr>
                    </a:p>
                  </a:txBody>
                  <a:tcPr marL="57474" marR="57474" marT="0" marB="0">
                    <a:lnR w="12700" cap="flat" cmpd="sng" algn="ctr">
                      <a:solidFill>
                        <a:schemeClr val="tx1"/>
                      </a:solidFill>
                      <a:prstDash val="solid"/>
                      <a:round/>
                      <a:headEnd type="none" w="med" len="med"/>
                      <a:tailEnd type="none" w="med" len="med"/>
                    </a:lnR>
                  </a:tcPr>
                </a:tc>
                <a:tc>
                  <a:txBody>
                    <a:bodyPr/>
                    <a:lstStyle/>
                    <a:p>
                      <a:pPr marL="0" marR="0" algn="ctr" fontAlgn="base">
                        <a:lnSpc>
                          <a:spcPct val="115000"/>
                        </a:lnSpc>
                        <a:spcBef>
                          <a:spcPts val="0"/>
                        </a:spcBef>
                        <a:spcAft>
                          <a:spcPts val="0"/>
                        </a:spcAft>
                      </a:pPr>
                      <a:r>
                        <a:rPr lang="en-US" sz="800" dirty="0">
                          <a:effectLst/>
                          <a:latin typeface="Calibri" panose="020F0502020204030204" pitchFamily="34" charset="0"/>
                        </a:rPr>
                        <a:t> </a:t>
                      </a:r>
                      <a:endParaRPr lang="en-US" sz="700"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800" dirty="0">
                          <a:effectLst/>
                          <a:latin typeface="Calibri" panose="020F0502020204030204" pitchFamily="34" charset="0"/>
                        </a:rPr>
                        <a:t> </a:t>
                      </a:r>
                      <a:endParaRPr lang="en-US" sz="700"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800" dirty="0">
                          <a:effectLst/>
                          <a:latin typeface="Calibri" panose="020F0502020204030204" pitchFamily="34" charset="0"/>
                        </a:rPr>
                        <a:t> </a:t>
                      </a:r>
                      <a:endParaRPr lang="en-US" sz="700"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800">
                          <a:effectLst/>
                          <a:latin typeface="Calibri" panose="020F0502020204030204" pitchFamily="34" charset="0"/>
                        </a:rPr>
                        <a:t> </a:t>
                      </a:r>
                      <a:endParaRPr lang="en-US" sz="70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800">
                          <a:effectLst/>
                          <a:latin typeface="Calibri" panose="020F0502020204030204" pitchFamily="34" charset="0"/>
                        </a:rPr>
                        <a:t> </a:t>
                      </a:r>
                      <a:endParaRPr lang="en-US" sz="70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800">
                          <a:effectLst/>
                          <a:latin typeface="Calibri" panose="020F0502020204030204" pitchFamily="34" charset="0"/>
                        </a:rPr>
                        <a:t> </a:t>
                      </a:r>
                      <a:endParaRPr lang="en-US" sz="70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435">
                <a:tc>
                  <a:txBody>
                    <a:bodyPr/>
                    <a:lstStyle/>
                    <a:p>
                      <a:pPr marL="0" marR="0" lvl="0" indent="0">
                        <a:lnSpc>
                          <a:spcPct val="115000"/>
                        </a:lnSpc>
                        <a:spcBef>
                          <a:spcPts val="0"/>
                        </a:spcBef>
                        <a:spcAft>
                          <a:spcPts val="0"/>
                        </a:spcAft>
                        <a:buFont typeface="+mj-lt"/>
                        <a:buNone/>
                      </a:pPr>
                      <a:r>
                        <a:rPr lang="en-US" sz="800" u="none" strike="noStrike" dirty="0">
                          <a:effectLst/>
                          <a:latin typeface="Calibri" panose="020F0502020204030204" pitchFamily="34" charset="0"/>
                        </a:rPr>
                        <a:t>Connect the Network</a:t>
                      </a:r>
                      <a:endParaRPr lang="en-US" sz="900" u="none" strike="noStrike" dirty="0">
                        <a:effectLst/>
                        <a:latin typeface="Calibri" panose="020F0502020204030204" pitchFamily="34" charset="0"/>
                      </a:endParaRPr>
                    </a:p>
                    <a:p>
                      <a:pPr marL="118745" marR="0">
                        <a:lnSpc>
                          <a:spcPct val="100000"/>
                        </a:lnSpc>
                        <a:spcBef>
                          <a:spcPts val="0"/>
                        </a:spcBef>
                        <a:spcAft>
                          <a:spcPts val="0"/>
                        </a:spcAft>
                      </a:pPr>
                      <a:r>
                        <a:rPr lang="en-US" sz="800" dirty="0">
                          <a:effectLst/>
                          <a:latin typeface="Calibri" panose="020F0502020204030204" pitchFamily="34" charset="0"/>
                        </a:rPr>
                        <a:t>Simple hub-and-spoke network </a:t>
                      </a:r>
                      <a:endParaRPr lang="en-US" sz="900" dirty="0">
                        <a:solidFill>
                          <a:srgbClr val="000000"/>
                        </a:solidFill>
                        <a:effectLst/>
                        <a:latin typeface="Calibri" panose="020F0502020204030204" pitchFamily="34" charset="0"/>
                        <a:ea typeface="Arial"/>
                      </a:endParaRPr>
                    </a:p>
                  </a:txBody>
                  <a:tcPr marL="57474" marR="57474" marT="0" marB="0">
                    <a:lnR w="12700" cap="flat" cmpd="sng" algn="ctr">
                      <a:solidFill>
                        <a:schemeClr val="tx1"/>
                      </a:solidFill>
                      <a:prstDash val="solid"/>
                      <a:round/>
                      <a:headEnd type="none" w="med" len="med"/>
                      <a:tailEnd type="none" w="med" len="med"/>
                    </a:lnR>
                  </a:tcPr>
                </a:tc>
                <a:tc>
                  <a:txBody>
                    <a:bodyPr/>
                    <a:lstStyle/>
                    <a:p>
                      <a:pPr marL="0" marR="0" algn="ctr" fontAlgn="base">
                        <a:lnSpc>
                          <a:spcPct val="115000"/>
                        </a:lnSpc>
                        <a:spcBef>
                          <a:spcPts val="0"/>
                        </a:spcBef>
                        <a:spcAft>
                          <a:spcPts val="0"/>
                        </a:spcAft>
                      </a:pPr>
                      <a:r>
                        <a:rPr lang="en-US" sz="800" dirty="0">
                          <a:effectLst/>
                          <a:latin typeface="Calibri" panose="020F0502020204030204" pitchFamily="34" charset="0"/>
                        </a:rPr>
                        <a:t> </a:t>
                      </a:r>
                      <a:endParaRPr lang="en-US" sz="700"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800">
                          <a:effectLst/>
                          <a:latin typeface="Calibri" panose="020F0502020204030204" pitchFamily="34" charset="0"/>
                        </a:rPr>
                        <a:t> </a:t>
                      </a:r>
                      <a:endParaRPr lang="en-US" sz="70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800" dirty="0">
                          <a:effectLst/>
                          <a:latin typeface="Calibri" panose="020F0502020204030204" pitchFamily="34" charset="0"/>
                        </a:rPr>
                        <a:t> </a:t>
                      </a:r>
                      <a:endParaRPr lang="en-US" sz="700"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800" dirty="0">
                          <a:effectLst/>
                          <a:latin typeface="Calibri" panose="020F0502020204030204" pitchFamily="34" charset="0"/>
                        </a:rPr>
                        <a:t> </a:t>
                      </a:r>
                      <a:endParaRPr lang="en-US" sz="700"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800" dirty="0">
                          <a:effectLst/>
                          <a:latin typeface="Calibri" panose="020F0502020204030204" pitchFamily="34" charset="0"/>
                        </a:rPr>
                        <a:t> </a:t>
                      </a:r>
                      <a:endParaRPr lang="en-US" sz="700"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800">
                          <a:effectLst/>
                          <a:latin typeface="Calibri" panose="020F0502020204030204" pitchFamily="34" charset="0"/>
                        </a:rPr>
                        <a:t> </a:t>
                      </a:r>
                      <a:endParaRPr lang="en-US" sz="70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7270">
                <a:tc>
                  <a:txBody>
                    <a:bodyPr/>
                    <a:lstStyle/>
                    <a:p>
                      <a:pPr marL="0" marR="0" lvl="0" indent="0">
                        <a:lnSpc>
                          <a:spcPct val="115000"/>
                        </a:lnSpc>
                        <a:spcBef>
                          <a:spcPts val="0"/>
                        </a:spcBef>
                        <a:spcAft>
                          <a:spcPts val="0"/>
                        </a:spcAft>
                        <a:buFont typeface="+mj-lt"/>
                        <a:buNone/>
                      </a:pPr>
                      <a:r>
                        <a:rPr lang="en-US" sz="800" u="none" strike="noStrike" dirty="0">
                          <a:effectLst/>
                          <a:latin typeface="Calibri" panose="020F0502020204030204" pitchFamily="34" charset="0"/>
                        </a:rPr>
                        <a:t>Organize the Network</a:t>
                      </a:r>
                      <a:endParaRPr lang="en-US" sz="900" u="none" strike="noStrike" dirty="0">
                        <a:effectLst/>
                        <a:latin typeface="Calibri" panose="020F0502020204030204" pitchFamily="34" charset="0"/>
                      </a:endParaRPr>
                    </a:p>
                    <a:p>
                      <a:pPr marL="118745" marR="0" fontAlgn="base">
                        <a:lnSpc>
                          <a:spcPct val="115000"/>
                        </a:lnSpc>
                        <a:spcBef>
                          <a:spcPts val="0"/>
                        </a:spcBef>
                        <a:spcAft>
                          <a:spcPts val="0"/>
                        </a:spcAft>
                      </a:pPr>
                      <a:r>
                        <a:rPr lang="en-US" sz="800" dirty="0">
                          <a:effectLst/>
                          <a:latin typeface="Calibri" panose="020F0502020204030204" pitchFamily="34" charset="0"/>
                        </a:rPr>
                        <a:t>Multi-hub network </a:t>
                      </a:r>
                      <a:endParaRPr lang="en-US" sz="900" dirty="0">
                        <a:solidFill>
                          <a:srgbClr val="000000"/>
                        </a:solidFill>
                        <a:effectLst/>
                        <a:latin typeface="Calibri" panose="020F0502020204030204" pitchFamily="34" charset="0"/>
                        <a:ea typeface="Arial"/>
                      </a:endParaRPr>
                    </a:p>
                  </a:txBody>
                  <a:tcPr marL="57474" marR="57474" marT="0" marB="0">
                    <a:lnR w="12700" cap="flat" cmpd="sng" algn="ctr">
                      <a:solidFill>
                        <a:schemeClr val="tx1"/>
                      </a:solidFill>
                      <a:prstDash val="solid"/>
                      <a:round/>
                      <a:headEnd type="none" w="med" len="med"/>
                      <a:tailEnd type="none" w="med" len="med"/>
                    </a:lnR>
                  </a:tcPr>
                </a:tc>
                <a:tc>
                  <a:txBody>
                    <a:bodyPr/>
                    <a:lstStyle/>
                    <a:p>
                      <a:pPr marL="0" marR="0" algn="ctr" fontAlgn="base">
                        <a:lnSpc>
                          <a:spcPct val="115000"/>
                        </a:lnSpc>
                        <a:spcBef>
                          <a:spcPts val="0"/>
                        </a:spcBef>
                        <a:spcAft>
                          <a:spcPts val="0"/>
                        </a:spcAft>
                      </a:pPr>
                      <a:r>
                        <a:rPr lang="en-US" sz="800">
                          <a:effectLst/>
                          <a:latin typeface="Calibri" panose="020F0502020204030204" pitchFamily="34" charset="0"/>
                        </a:rPr>
                        <a:t> </a:t>
                      </a:r>
                      <a:endParaRPr lang="en-US" sz="70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800">
                          <a:effectLst/>
                          <a:latin typeface="Calibri" panose="020F0502020204030204" pitchFamily="34" charset="0"/>
                        </a:rPr>
                        <a:t> </a:t>
                      </a:r>
                      <a:endParaRPr lang="en-US" sz="70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800">
                          <a:effectLst/>
                          <a:latin typeface="Calibri" panose="020F0502020204030204" pitchFamily="34" charset="0"/>
                        </a:rPr>
                        <a:t> </a:t>
                      </a:r>
                      <a:endParaRPr lang="en-US" sz="70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800">
                          <a:effectLst/>
                          <a:latin typeface="Calibri" panose="020F0502020204030204" pitchFamily="34" charset="0"/>
                        </a:rPr>
                        <a:t> </a:t>
                      </a:r>
                      <a:endParaRPr lang="en-US" sz="70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800" dirty="0">
                          <a:effectLst/>
                          <a:latin typeface="Calibri" panose="020F0502020204030204" pitchFamily="34" charset="0"/>
                        </a:rPr>
                        <a:t> </a:t>
                      </a:r>
                      <a:endParaRPr lang="en-US" sz="700"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800">
                          <a:effectLst/>
                          <a:latin typeface="Calibri" panose="020F0502020204030204" pitchFamily="34" charset="0"/>
                        </a:rPr>
                        <a:t> </a:t>
                      </a:r>
                      <a:endParaRPr lang="en-US" sz="70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648">
                <a:tc>
                  <a:txBody>
                    <a:bodyPr/>
                    <a:lstStyle/>
                    <a:p>
                      <a:pPr marL="0" marR="0" lvl="0" indent="0">
                        <a:lnSpc>
                          <a:spcPct val="115000"/>
                        </a:lnSpc>
                        <a:spcBef>
                          <a:spcPts val="0"/>
                        </a:spcBef>
                        <a:spcAft>
                          <a:spcPts val="0"/>
                        </a:spcAft>
                        <a:buFont typeface="+mj-lt"/>
                        <a:buNone/>
                      </a:pPr>
                      <a:r>
                        <a:rPr lang="en-US" sz="800" u="none" strike="noStrike" dirty="0" smtClean="0">
                          <a:effectLst/>
                          <a:latin typeface="Calibri" panose="020F0502020204030204" pitchFamily="34" charset="0"/>
                        </a:rPr>
                        <a:t>Grow </a:t>
                      </a:r>
                      <a:r>
                        <a:rPr lang="en-US" sz="800" u="none" strike="noStrike" dirty="0">
                          <a:effectLst/>
                          <a:latin typeface="Calibri" panose="020F0502020204030204" pitchFamily="34" charset="0"/>
                        </a:rPr>
                        <a:t>the Network</a:t>
                      </a:r>
                      <a:endParaRPr lang="en-US" sz="900" u="none" strike="noStrike" dirty="0">
                        <a:effectLst/>
                        <a:latin typeface="Calibri" panose="020F0502020204030204" pitchFamily="34" charset="0"/>
                      </a:endParaRPr>
                    </a:p>
                    <a:p>
                      <a:pPr marL="118745" marR="0">
                        <a:lnSpc>
                          <a:spcPct val="100000"/>
                        </a:lnSpc>
                        <a:spcBef>
                          <a:spcPts val="0"/>
                        </a:spcBef>
                        <a:spcAft>
                          <a:spcPts val="0"/>
                        </a:spcAft>
                      </a:pPr>
                      <a:r>
                        <a:rPr lang="en-US" sz="800" dirty="0">
                          <a:effectLst/>
                          <a:latin typeface="Calibri" panose="020F0502020204030204" pitchFamily="34" charset="0"/>
                        </a:rPr>
                        <a:t>Core multi-hub and periphery network with ‘fittest’ nodes </a:t>
                      </a:r>
                      <a:endParaRPr lang="en-US" sz="900" dirty="0">
                        <a:solidFill>
                          <a:srgbClr val="000000"/>
                        </a:solidFill>
                        <a:effectLst/>
                        <a:latin typeface="Calibri" panose="020F0502020204030204" pitchFamily="34" charset="0"/>
                        <a:ea typeface="Arial"/>
                      </a:endParaRPr>
                    </a:p>
                  </a:txBody>
                  <a:tcPr marL="57474" marR="57474" marT="0" marB="0">
                    <a:lnR w="12700" cap="flat" cmpd="sng" algn="ctr">
                      <a:solidFill>
                        <a:schemeClr val="tx1"/>
                      </a:solidFill>
                      <a:prstDash val="solid"/>
                      <a:round/>
                      <a:headEnd type="none" w="med" len="med"/>
                      <a:tailEnd type="none" w="med" len="med"/>
                    </a:lnR>
                  </a:tcPr>
                </a:tc>
                <a:tc>
                  <a:txBody>
                    <a:bodyPr/>
                    <a:lstStyle/>
                    <a:p>
                      <a:pPr marL="0" marR="0" algn="ctr" fontAlgn="base">
                        <a:lnSpc>
                          <a:spcPct val="115000"/>
                        </a:lnSpc>
                        <a:spcBef>
                          <a:spcPts val="0"/>
                        </a:spcBef>
                        <a:spcAft>
                          <a:spcPts val="0"/>
                        </a:spcAft>
                      </a:pPr>
                      <a:r>
                        <a:rPr lang="en-US" sz="800" dirty="0">
                          <a:effectLst/>
                          <a:latin typeface="Calibri" panose="020F0502020204030204" pitchFamily="34" charset="0"/>
                        </a:rPr>
                        <a:t> </a:t>
                      </a:r>
                      <a:endParaRPr lang="en-US" sz="700"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800">
                          <a:effectLst/>
                          <a:latin typeface="Calibri" panose="020F0502020204030204" pitchFamily="34" charset="0"/>
                        </a:rPr>
                        <a:t> </a:t>
                      </a:r>
                      <a:endParaRPr lang="en-US" sz="70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800">
                          <a:effectLst/>
                          <a:latin typeface="Calibri" panose="020F0502020204030204" pitchFamily="34" charset="0"/>
                        </a:rPr>
                        <a:t> </a:t>
                      </a:r>
                      <a:endParaRPr lang="en-US" sz="70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800" dirty="0">
                          <a:effectLst/>
                          <a:latin typeface="Calibri" panose="020F0502020204030204" pitchFamily="34" charset="0"/>
                        </a:rPr>
                        <a:t> </a:t>
                      </a:r>
                      <a:endParaRPr lang="en-US" sz="700"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800" dirty="0">
                          <a:effectLst/>
                          <a:latin typeface="Calibri" panose="020F0502020204030204" pitchFamily="34" charset="0"/>
                        </a:rPr>
                        <a:t> </a:t>
                      </a:r>
                      <a:endParaRPr lang="en-US" sz="700"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800" dirty="0">
                          <a:effectLst/>
                          <a:latin typeface="Calibri" panose="020F0502020204030204" pitchFamily="34" charset="0"/>
                        </a:rPr>
                        <a:t> </a:t>
                      </a:r>
                      <a:endParaRPr lang="en-US" sz="700" dirty="0">
                        <a:solidFill>
                          <a:srgbClr val="000000"/>
                        </a:solidFill>
                        <a:effectLst/>
                        <a:latin typeface="Calibri" panose="020F0502020204030204" pitchFamily="34" charset="0"/>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TextBox 5"/>
          <p:cNvSpPr txBox="1"/>
          <p:nvPr/>
        </p:nvSpPr>
        <p:spPr>
          <a:xfrm>
            <a:off x="528536" y="6050498"/>
            <a:ext cx="8382000" cy="502702"/>
          </a:xfrm>
          <a:prstGeom prst="rect">
            <a:avLst/>
          </a:prstGeom>
          <a:noFill/>
        </p:spPr>
        <p:txBody>
          <a:bodyPr wrap="square" rtlCol="0">
            <a:spAutoFit/>
          </a:bodyPr>
          <a:lstStyle/>
          <a:p>
            <a:r>
              <a:rPr lang="en-US" sz="1000" baseline="30000" dirty="0" smtClean="0"/>
              <a:t>1</a:t>
            </a:r>
            <a:r>
              <a:rPr lang="en-US" sz="1000" dirty="0" smtClean="0"/>
              <a:t>Prepared </a:t>
            </a:r>
            <a:r>
              <a:rPr lang="en-US" sz="1000" dirty="0"/>
              <a:t>by Doug Austrom and Carolyn Ordowich 7-15-15 with input from Carlye </a:t>
            </a:r>
            <a:r>
              <a:rPr lang="en-US" sz="1000" dirty="0" smtClean="0"/>
              <a:t>Watson</a:t>
            </a:r>
          </a:p>
          <a:p>
            <a:r>
              <a:rPr lang="en-US" sz="1000" dirty="0" smtClean="0"/>
              <a:t>Mashup of Stafford Beer’s Viable System Model, McCann &amp; Selsky’s Agile-Resilience Model and June Holley’s Network Weaving Model</a:t>
            </a:r>
            <a:endParaRPr lang="en-US" sz="1000" dirty="0"/>
          </a:p>
          <a:p>
            <a:endParaRPr lang="en-US" sz="1000" baseline="30000" dirty="0"/>
          </a:p>
        </p:txBody>
      </p:sp>
    </p:spTree>
    <p:extLst>
      <p:ext uri="{BB962C8B-B14F-4D97-AF65-F5344CB8AC3E}">
        <p14:creationId xmlns:p14="http://schemas.microsoft.com/office/powerpoint/2010/main" val="1340001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929903"/>
              </p:ext>
            </p:extLst>
          </p:nvPr>
        </p:nvGraphicFramePr>
        <p:xfrm>
          <a:off x="251521" y="228601"/>
          <a:ext cx="8640959" cy="6400800"/>
        </p:xfrm>
        <a:graphic>
          <a:graphicData uri="http://schemas.openxmlformats.org/drawingml/2006/table">
            <a:tbl>
              <a:tblPr firstRow="1" firstCol="1" bandRow="1">
                <a:tableStyleId>{5C22544A-7EE6-4342-B048-85BDC9FD1C3A}</a:tableStyleId>
              </a:tblPr>
              <a:tblGrid>
                <a:gridCol w="1333702"/>
                <a:gridCol w="1387420"/>
                <a:gridCol w="1387420"/>
                <a:gridCol w="1387420"/>
                <a:gridCol w="1387420"/>
                <a:gridCol w="1757577"/>
              </a:tblGrid>
              <a:tr h="428888">
                <a:tc gridSpan="6">
                  <a:txBody>
                    <a:bodyPr/>
                    <a:lstStyle/>
                    <a:p>
                      <a:pPr marL="0" marR="0" algn="ctr" fontAlgn="base">
                        <a:lnSpc>
                          <a:spcPct val="115000"/>
                        </a:lnSpc>
                        <a:spcBef>
                          <a:spcPts val="0"/>
                        </a:spcBef>
                        <a:spcAft>
                          <a:spcPts val="0"/>
                        </a:spcAft>
                      </a:pPr>
                      <a:r>
                        <a:rPr lang="en-US" sz="1600" dirty="0">
                          <a:effectLst/>
                        </a:rPr>
                        <a:t>STS </a:t>
                      </a:r>
                      <a:r>
                        <a:rPr lang="en-US" sz="1600" dirty="0" smtClean="0">
                          <a:effectLst/>
                        </a:rPr>
                        <a:t>NETWORK </a:t>
                      </a:r>
                      <a:r>
                        <a:rPr lang="en-US" sz="1600" dirty="0">
                          <a:effectLst/>
                        </a:rPr>
                        <a:t>DESIGNING </a:t>
                      </a:r>
                      <a:r>
                        <a:rPr lang="en-US" sz="1600" dirty="0" smtClean="0">
                          <a:effectLst/>
                        </a:rPr>
                        <a:t>PROTOTYPE</a:t>
                      </a:r>
                      <a:endParaRPr lang="en-US" sz="1000" dirty="0">
                        <a:solidFill>
                          <a:srgbClr val="000000"/>
                        </a:solidFill>
                        <a:effectLst/>
                        <a:latin typeface="Arial"/>
                        <a:ea typeface="Arial"/>
                      </a:endParaRPr>
                    </a:p>
                  </a:txBody>
                  <a:tcPr marL="57474" marR="57474"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6932">
                <a:tc rowSpan="2">
                  <a:txBody>
                    <a:bodyPr/>
                    <a:lstStyle/>
                    <a:p>
                      <a:r>
                        <a:rPr lang="en-US" sz="1400" dirty="0">
                          <a:effectLst/>
                        </a:rPr>
                        <a:t>Phases of Network </a:t>
                      </a:r>
                      <a:endParaRPr lang="en-US" sz="1100" dirty="0">
                        <a:effectLst/>
                      </a:endParaRPr>
                    </a:p>
                    <a:p>
                      <a:r>
                        <a:rPr lang="en-US" sz="1400" dirty="0">
                          <a:effectLst/>
                        </a:rPr>
                        <a:t>Design </a:t>
                      </a:r>
                      <a:endParaRPr lang="en-US" sz="1100" dirty="0">
                        <a:effectLst/>
                      </a:endParaRPr>
                    </a:p>
                    <a:p>
                      <a:r>
                        <a:rPr lang="en-US" sz="1400" dirty="0">
                          <a:effectLst/>
                        </a:rPr>
                        <a:t>&amp; </a:t>
                      </a:r>
                      <a:endParaRPr lang="en-US" sz="1100" dirty="0">
                        <a:effectLst/>
                      </a:endParaRPr>
                    </a:p>
                    <a:p>
                      <a:r>
                        <a:rPr lang="en-US" sz="1400" dirty="0">
                          <a:effectLst/>
                        </a:rPr>
                        <a:t>Development</a:t>
                      </a:r>
                      <a:endParaRPr lang="en-US" sz="1100" dirty="0">
                        <a:effectLst/>
                      </a:endParaRPr>
                    </a:p>
                    <a:p>
                      <a:r>
                        <a:rPr lang="en-US" sz="700" dirty="0">
                          <a:effectLst/>
                        </a:rPr>
                        <a:t> </a:t>
                      </a:r>
                    </a:p>
                  </a:txBody>
                  <a:tcPr marL="57474" marR="57474" marT="0" marB="0"/>
                </a:tc>
                <a:tc gridSpan="5">
                  <a:txBody>
                    <a:bodyPr/>
                    <a:lstStyle/>
                    <a:p>
                      <a:pPr marL="0" marR="0" algn="ctr" fontAlgn="base">
                        <a:lnSpc>
                          <a:spcPct val="115000"/>
                        </a:lnSpc>
                        <a:spcBef>
                          <a:spcPts val="0"/>
                        </a:spcBef>
                        <a:spcAft>
                          <a:spcPts val="0"/>
                        </a:spcAft>
                      </a:pPr>
                      <a:r>
                        <a:rPr lang="en-US" sz="1400" b="1" dirty="0">
                          <a:effectLst/>
                        </a:rPr>
                        <a:t>Design of Critical Organizing </a:t>
                      </a:r>
                      <a:r>
                        <a:rPr lang="en-US" sz="1400" b="1" dirty="0" smtClean="0">
                          <a:effectLst/>
                        </a:rPr>
                        <a:t>Systems</a:t>
                      </a:r>
                      <a:endParaRPr lang="en-US" sz="1100" b="1" dirty="0">
                        <a:effectLst/>
                      </a:endParaRPr>
                    </a:p>
                  </a:txBody>
                  <a:tcPr marL="57474" marR="57474" marT="0" marB="0">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32816">
                <a:tc vMerge="1">
                  <a:txBody>
                    <a:bodyPr/>
                    <a:lstStyle/>
                    <a:p>
                      <a:endParaRPr lang="en-US"/>
                    </a:p>
                  </a:txBody>
                  <a:tcPr/>
                </a:tc>
                <a:tc>
                  <a:txBody>
                    <a:bodyPr/>
                    <a:lstStyle/>
                    <a:p>
                      <a:pPr marL="0" marR="0" algn="ctr" fontAlgn="base">
                        <a:lnSpc>
                          <a:spcPct val="115000"/>
                        </a:lnSpc>
                        <a:spcBef>
                          <a:spcPts val="0"/>
                        </a:spcBef>
                        <a:spcAft>
                          <a:spcPts val="0"/>
                        </a:spcAft>
                      </a:pPr>
                      <a:r>
                        <a:rPr lang="en-US" sz="900" b="1" dirty="0" smtClean="0">
                          <a:effectLst/>
                        </a:rPr>
                        <a:t>Shared </a:t>
                      </a:r>
                      <a:r>
                        <a:rPr lang="en-US" sz="900" b="1" dirty="0">
                          <a:effectLst/>
                        </a:rPr>
                        <a:t>Purpose, Values &amp; Strategic Choice </a:t>
                      </a:r>
                      <a:r>
                        <a:rPr lang="en-US" sz="900" b="1" dirty="0" smtClean="0">
                          <a:effectLst/>
                        </a:rPr>
                        <a:t>System</a:t>
                      </a:r>
                    </a:p>
                    <a:p>
                      <a:pPr marL="0" marR="0" indent="0" algn="l" defTabSz="914400" rtl="0" eaLnBrk="1" fontAlgn="base" latinLnBrk="0" hangingPunct="1">
                        <a:lnSpc>
                          <a:spcPct val="115000"/>
                        </a:lnSpc>
                        <a:spcBef>
                          <a:spcPts val="0"/>
                        </a:spcBef>
                        <a:spcAft>
                          <a:spcPts val="0"/>
                        </a:spcAft>
                        <a:buClrTx/>
                        <a:buSzTx/>
                        <a:buFontTx/>
                        <a:buNone/>
                        <a:tabLst/>
                        <a:defRPr/>
                      </a:pPr>
                      <a:r>
                        <a:rPr lang="en-US" sz="800" i="1" kern="1200" dirty="0" smtClean="0">
                          <a:solidFill>
                            <a:schemeClr val="dk1"/>
                          </a:solidFill>
                          <a:effectLst/>
                          <a:latin typeface="+mn-lt"/>
                          <a:ea typeface="+mn-ea"/>
                          <a:cs typeface="+mn-cs"/>
                        </a:rPr>
                        <a:t>Core values and beliefs about who they are and want to be and their strategic direction</a:t>
                      </a:r>
                      <a:endParaRPr lang="en-US" sz="800" kern="1200" dirty="0" smtClean="0">
                        <a:solidFill>
                          <a:schemeClr val="dk1"/>
                        </a:solidFill>
                        <a:effectLst/>
                        <a:latin typeface="+mn-lt"/>
                        <a:ea typeface="+mn-ea"/>
                        <a:cs typeface="+mn-cs"/>
                      </a:endParaRPr>
                    </a:p>
                    <a:p>
                      <a:pPr marL="0" marR="0" algn="l" fontAlgn="base">
                        <a:lnSpc>
                          <a:spcPct val="115000"/>
                        </a:lnSpc>
                        <a:spcBef>
                          <a:spcPts val="0"/>
                        </a:spcBef>
                        <a:spcAft>
                          <a:spcPts val="0"/>
                        </a:spcAft>
                      </a:pPr>
                      <a:endParaRPr lang="en-US" sz="900" b="1" dirty="0">
                        <a:solidFill>
                          <a:srgbClr val="000000"/>
                        </a:solidFill>
                        <a:effectLst/>
                        <a:latin typeface="Arial"/>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fontAlgn="base">
                        <a:lnSpc>
                          <a:spcPct val="115000"/>
                        </a:lnSpc>
                        <a:spcBef>
                          <a:spcPts val="0"/>
                        </a:spcBef>
                        <a:spcAft>
                          <a:spcPts val="0"/>
                        </a:spcAft>
                      </a:pPr>
                      <a:r>
                        <a:rPr lang="en-US" sz="900" b="1" dirty="0" smtClean="0">
                          <a:effectLst/>
                          <a:latin typeface="+mn-lt"/>
                        </a:rPr>
                        <a:t>Sense-making System</a:t>
                      </a:r>
                    </a:p>
                    <a:p>
                      <a:pPr marL="0" marR="0" indent="0" algn="l" defTabSz="914400" rtl="0" eaLnBrk="1" fontAlgn="base" latinLnBrk="0" hangingPunct="1">
                        <a:lnSpc>
                          <a:spcPct val="115000"/>
                        </a:lnSpc>
                        <a:spcBef>
                          <a:spcPts val="0"/>
                        </a:spcBef>
                        <a:spcAft>
                          <a:spcPts val="0"/>
                        </a:spcAft>
                        <a:buClrTx/>
                        <a:buSzTx/>
                        <a:buFontTx/>
                        <a:buNone/>
                        <a:tabLst/>
                        <a:defRPr/>
                      </a:pPr>
                      <a:r>
                        <a:rPr lang="en-US" sz="800" i="1" kern="1200" dirty="0" smtClean="0">
                          <a:solidFill>
                            <a:schemeClr val="dk1"/>
                          </a:solidFill>
                          <a:effectLst/>
                          <a:latin typeface="+mn-lt"/>
                          <a:ea typeface="+mn-ea"/>
                          <a:cs typeface="+mn-cs"/>
                        </a:rPr>
                        <a:t>Awareness of the larger environment, actively scanning and engaging in sensemaking to form action hypotheses </a:t>
                      </a:r>
                      <a:endParaRPr lang="en-US" sz="800" kern="1200" dirty="0" smtClean="0">
                        <a:solidFill>
                          <a:schemeClr val="dk1"/>
                        </a:solidFill>
                        <a:effectLst/>
                        <a:latin typeface="+mn-lt"/>
                        <a:ea typeface="+mn-ea"/>
                        <a:cs typeface="+mn-cs"/>
                      </a:endParaRPr>
                    </a:p>
                    <a:p>
                      <a:pPr marL="0" marR="0" algn="l" fontAlgn="base">
                        <a:lnSpc>
                          <a:spcPct val="115000"/>
                        </a:lnSpc>
                        <a:spcBef>
                          <a:spcPts val="0"/>
                        </a:spcBef>
                        <a:spcAft>
                          <a:spcPts val="0"/>
                        </a:spcAft>
                      </a:pPr>
                      <a:endParaRPr lang="en-US" sz="900" b="1"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fontAlgn="base">
                        <a:lnSpc>
                          <a:spcPct val="115000"/>
                        </a:lnSpc>
                        <a:spcBef>
                          <a:spcPts val="0"/>
                        </a:spcBef>
                        <a:spcAft>
                          <a:spcPts val="0"/>
                        </a:spcAft>
                      </a:pPr>
                      <a:r>
                        <a:rPr lang="en-US" sz="900" b="1" dirty="0">
                          <a:effectLst/>
                          <a:latin typeface="+mn-lt"/>
                        </a:rPr>
                        <a:t> </a:t>
                      </a:r>
                      <a:r>
                        <a:rPr lang="en-US" sz="900" b="1" dirty="0" smtClean="0">
                          <a:effectLst/>
                          <a:latin typeface="+mn-lt"/>
                        </a:rPr>
                        <a:t>Mutual </a:t>
                      </a:r>
                      <a:r>
                        <a:rPr lang="en-US" sz="900" b="1" dirty="0">
                          <a:effectLst/>
                          <a:latin typeface="+mn-lt"/>
                        </a:rPr>
                        <a:t>Accountability </a:t>
                      </a:r>
                      <a:r>
                        <a:rPr lang="en-US" sz="900" b="1" dirty="0" smtClean="0">
                          <a:effectLst/>
                          <a:latin typeface="+mn-lt"/>
                        </a:rPr>
                        <a:t>System</a:t>
                      </a:r>
                    </a:p>
                    <a:p>
                      <a:r>
                        <a:rPr lang="en-US" sz="800" i="1" kern="1200" dirty="0" smtClean="0">
                          <a:solidFill>
                            <a:schemeClr val="dk1"/>
                          </a:solidFill>
                          <a:effectLst/>
                          <a:latin typeface="+mn-lt"/>
                          <a:ea typeface="+mn-ea"/>
                          <a:cs typeface="+mn-cs"/>
                        </a:rPr>
                        <a:t>Ensure contributions of all to a coherent whole through</a:t>
                      </a:r>
                      <a:endParaRPr lang="en-US" sz="800" kern="1200" dirty="0" smtClean="0">
                        <a:solidFill>
                          <a:schemeClr val="dk1"/>
                        </a:solidFill>
                        <a:effectLst/>
                        <a:latin typeface="+mn-lt"/>
                        <a:ea typeface="+mn-ea"/>
                        <a:cs typeface="+mn-cs"/>
                      </a:endParaRPr>
                    </a:p>
                    <a:p>
                      <a:r>
                        <a:rPr lang="en-US" sz="800" i="1" kern="1200" dirty="0" smtClean="0">
                          <a:solidFill>
                            <a:schemeClr val="dk1"/>
                          </a:solidFill>
                          <a:effectLst/>
                          <a:latin typeface="+mn-lt"/>
                          <a:ea typeface="+mn-ea"/>
                          <a:cs typeface="+mn-cs"/>
                        </a:rPr>
                        <a:t>multiple partners agreeing to be held responsible for the commitments they have voluntarily made to each other</a:t>
                      </a:r>
                      <a:endParaRPr lang="en-US" sz="800" b="1"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fontAlgn="base">
                        <a:lnSpc>
                          <a:spcPct val="115000"/>
                        </a:lnSpc>
                        <a:spcBef>
                          <a:spcPts val="0"/>
                        </a:spcBef>
                        <a:spcAft>
                          <a:spcPts val="0"/>
                        </a:spcAft>
                      </a:pPr>
                      <a:r>
                        <a:rPr lang="en-US" sz="900" b="1" dirty="0">
                          <a:effectLst/>
                          <a:latin typeface="+mn-lt"/>
                        </a:rPr>
                        <a:t> </a:t>
                      </a:r>
                      <a:r>
                        <a:rPr lang="en-US" sz="900" b="1" dirty="0" smtClean="0">
                          <a:effectLst/>
                          <a:latin typeface="+mn-lt"/>
                        </a:rPr>
                        <a:t>Collaborative </a:t>
                      </a:r>
                      <a:r>
                        <a:rPr lang="en-US" sz="900" b="1" dirty="0">
                          <a:effectLst/>
                          <a:latin typeface="+mn-lt"/>
                        </a:rPr>
                        <a:t>Coordination </a:t>
                      </a:r>
                      <a:r>
                        <a:rPr lang="en-US" sz="900" b="1" dirty="0" smtClean="0">
                          <a:effectLst/>
                          <a:latin typeface="+mn-lt"/>
                        </a:rPr>
                        <a:t>System</a:t>
                      </a:r>
                    </a:p>
                    <a:p>
                      <a:r>
                        <a:rPr lang="en-US" sz="800" i="1" kern="1200" dirty="0" smtClean="0">
                          <a:solidFill>
                            <a:schemeClr val="dk1"/>
                          </a:solidFill>
                          <a:effectLst/>
                          <a:latin typeface="+mn-lt"/>
                          <a:ea typeface="+mn-ea"/>
                          <a:cs typeface="+mn-cs"/>
                        </a:rPr>
                        <a:t>Collaboratively and innovatively Integrating and coordinating resources with needed capacity, skills, and res</a:t>
                      </a:r>
                      <a:r>
                        <a:rPr lang="en-US" sz="800" kern="1200" dirty="0" smtClean="0">
                          <a:solidFill>
                            <a:schemeClr val="dk1"/>
                          </a:solidFill>
                          <a:effectLst/>
                          <a:latin typeface="+mn-lt"/>
                          <a:ea typeface="+mn-ea"/>
                          <a:cs typeface="+mn-cs"/>
                        </a:rPr>
                        <a:t>o</a:t>
                      </a:r>
                      <a:r>
                        <a:rPr lang="en-US" sz="800" i="1" kern="1200" dirty="0" smtClean="0">
                          <a:solidFill>
                            <a:schemeClr val="dk1"/>
                          </a:solidFill>
                          <a:effectLst/>
                          <a:latin typeface="+mn-lt"/>
                          <a:ea typeface="+mn-ea"/>
                          <a:cs typeface="+mn-cs"/>
                        </a:rPr>
                        <a:t>urces</a:t>
                      </a:r>
                      <a:endParaRPr lang="en-US" sz="800" kern="1200" dirty="0" smtClean="0">
                        <a:solidFill>
                          <a:schemeClr val="dk1"/>
                        </a:solidFill>
                        <a:effectLst/>
                        <a:latin typeface="+mn-lt"/>
                        <a:ea typeface="+mn-ea"/>
                        <a:cs typeface="+mn-cs"/>
                      </a:endParaRPr>
                    </a:p>
                    <a:p>
                      <a:r>
                        <a:rPr lang="en-US" sz="800" i="1" kern="1200" dirty="0" smtClean="0">
                          <a:solidFill>
                            <a:schemeClr val="dk1"/>
                          </a:solidFill>
                          <a:effectLst/>
                          <a:latin typeface="+mn-lt"/>
                          <a:ea typeface="+mn-ea"/>
                          <a:cs typeface="+mn-cs"/>
                        </a:rPr>
                        <a:t>Integrating </a:t>
                      </a:r>
                      <a:endParaRPr lang="en-US" sz="800" b="1"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228600" marR="0" algn="ctr">
                        <a:lnSpc>
                          <a:spcPct val="115000"/>
                        </a:lnSpc>
                        <a:spcBef>
                          <a:spcPts val="0"/>
                        </a:spcBef>
                        <a:spcAft>
                          <a:spcPts val="0"/>
                        </a:spcAft>
                      </a:pPr>
                      <a:r>
                        <a:rPr lang="en-US" sz="900" b="1" dirty="0">
                          <a:effectLst/>
                          <a:latin typeface="+mn-lt"/>
                        </a:rPr>
                        <a:t> </a:t>
                      </a:r>
                      <a:r>
                        <a:rPr lang="en-US" sz="900" b="1" dirty="0" smtClean="0">
                          <a:effectLst/>
                          <a:latin typeface="+mn-lt"/>
                        </a:rPr>
                        <a:t>Work </a:t>
                      </a:r>
                      <a:r>
                        <a:rPr lang="en-US" sz="900" b="1" dirty="0">
                          <a:effectLst/>
                          <a:latin typeface="+mn-lt"/>
                        </a:rPr>
                        <a:t>&amp; Execution </a:t>
                      </a:r>
                      <a:r>
                        <a:rPr lang="en-US" sz="900" b="1" dirty="0" smtClean="0">
                          <a:effectLst/>
                          <a:latin typeface="+mn-lt"/>
                        </a:rPr>
                        <a:t>System</a:t>
                      </a:r>
                    </a:p>
                    <a:p>
                      <a:pPr marL="0" marR="0" indent="0" algn="l" defTabSz="914400" rtl="0" eaLnBrk="1" fontAlgn="auto" latinLnBrk="0" hangingPunct="1">
                        <a:lnSpc>
                          <a:spcPct val="115000"/>
                        </a:lnSpc>
                        <a:spcBef>
                          <a:spcPts val="0"/>
                        </a:spcBef>
                        <a:spcAft>
                          <a:spcPts val="0"/>
                        </a:spcAft>
                        <a:buClrTx/>
                        <a:buSzTx/>
                        <a:buFontTx/>
                        <a:buNone/>
                        <a:tabLst/>
                        <a:defRPr/>
                      </a:pPr>
                      <a:r>
                        <a:rPr lang="en-US" sz="800" i="1" kern="1200" dirty="0" smtClean="0">
                          <a:solidFill>
                            <a:schemeClr val="dk1"/>
                          </a:solidFill>
                          <a:effectLst/>
                          <a:latin typeface="+mn-lt"/>
                          <a:ea typeface="+mn-ea"/>
                          <a:cs typeface="+mn-cs"/>
                        </a:rPr>
                        <a:t>Design of shared initiatives and projects through building and sustaining valued relationships  with appropriate tools for quick action</a:t>
                      </a:r>
                      <a:endParaRPr lang="en-US" sz="800" kern="1200" dirty="0" smtClean="0">
                        <a:solidFill>
                          <a:schemeClr val="dk1"/>
                        </a:solidFill>
                        <a:effectLst/>
                        <a:latin typeface="+mn-lt"/>
                        <a:ea typeface="+mn-ea"/>
                        <a:cs typeface="+mn-cs"/>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945244">
                <a:tc>
                  <a:txBody>
                    <a:bodyPr/>
                    <a:lstStyle/>
                    <a:p>
                      <a:pPr marL="228600" lvl="0" indent="-228600">
                        <a:buFont typeface="+mj-lt"/>
                        <a:buAutoNum type="arabicPeriod"/>
                      </a:pPr>
                      <a:r>
                        <a:rPr lang="en-US" sz="900" u="none" strike="noStrike" dirty="0">
                          <a:effectLst/>
                        </a:rPr>
                        <a:t>Know the Network</a:t>
                      </a:r>
                      <a:endParaRPr lang="en-US" sz="1000" u="none" strike="noStrike" dirty="0">
                        <a:effectLst/>
                      </a:endParaRPr>
                    </a:p>
                    <a:p>
                      <a:pPr marL="114300"/>
                      <a:r>
                        <a:rPr lang="en-US" sz="900" b="0" i="1" dirty="0" smtClean="0">
                          <a:effectLst/>
                        </a:rPr>
                        <a:t>Identify needs </a:t>
                      </a:r>
                      <a:endParaRPr lang="en-US" sz="1000" b="0" i="1" dirty="0">
                        <a:solidFill>
                          <a:srgbClr val="000000"/>
                        </a:solidFill>
                        <a:effectLst/>
                        <a:latin typeface="Arial"/>
                        <a:ea typeface="Arial"/>
                      </a:endParaRPr>
                    </a:p>
                  </a:txBody>
                  <a:tcPr marL="57474" marR="57474" marT="0" marB="0">
                    <a:lnR w="12700" cap="flat" cmpd="sng" algn="ctr">
                      <a:solidFill>
                        <a:schemeClr val="tx1"/>
                      </a:solidFill>
                      <a:prstDash val="solid"/>
                      <a:round/>
                      <a:headEnd type="none" w="med" len="med"/>
                      <a:tailEnd type="none" w="med" len="med"/>
                    </a:lnR>
                  </a:tcPr>
                </a:tc>
                <a:tc>
                  <a:txBody>
                    <a:bodyPr/>
                    <a:lstStyle/>
                    <a:p>
                      <a:pPr marL="91440" lvl="0" indent="-91440" fontAlgn="base">
                        <a:buFont typeface="Arial" panose="020B0604020202020204" pitchFamily="34" charset="0"/>
                        <a:buChar char="•"/>
                      </a:pPr>
                      <a:r>
                        <a:rPr lang="en-US" sz="800" kern="1200" dirty="0" smtClean="0">
                          <a:solidFill>
                            <a:schemeClr val="dk1"/>
                          </a:solidFill>
                          <a:effectLst/>
                          <a:latin typeface="+mn-lt"/>
                          <a:ea typeface="+mn-ea"/>
                          <a:cs typeface="+mn-cs"/>
                        </a:rPr>
                        <a:t>Engage contributors through mapping the issue, stakeholders and constituents of the potential ecosystem </a:t>
                      </a:r>
                    </a:p>
                    <a:p>
                      <a:pPr marL="91440" indent="-91440">
                        <a:buFont typeface="Arial" panose="020B0604020202020204" pitchFamily="34" charset="0"/>
                        <a:buChar char="•"/>
                      </a:pPr>
                      <a:r>
                        <a:rPr lang="en-US" sz="800" kern="1200" dirty="0" smtClean="0">
                          <a:solidFill>
                            <a:schemeClr val="dk1"/>
                          </a:solidFill>
                          <a:effectLst/>
                          <a:latin typeface="+mn-lt"/>
                          <a:ea typeface="+mn-ea"/>
                          <a:cs typeface="+mn-cs"/>
                        </a:rPr>
                        <a:t>Determine the boundaries of the system </a:t>
                      </a:r>
                      <a:r>
                        <a:rPr lang="en-US" sz="800" dirty="0">
                          <a:effectLst/>
                          <a:latin typeface="+mn-lt"/>
                        </a:rPr>
                        <a:t> </a:t>
                      </a:r>
                      <a:endParaRPr lang="en-US" sz="800"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fontAlgn="base">
                        <a:lnSpc>
                          <a:spcPct val="115000"/>
                        </a:lnSpc>
                        <a:spcBef>
                          <a:spcPts val="0"/>
                        </a:spcBef>
                        <a:spcAft>
                          <a:spcPts val="0"/>
                        </a:spcAft>
                      </a:pPr>
                      <a:r>
                        <a:rPr lang="en-US" sz="800" kern="1200" dirty="0" smtClean="0">
                          <a:solidFill>
                            <a:schemeClr val="dk1"/>
                          </a:solidFill>
                          <a:effectLst/>
                          <a:latin typeface="+mn-lt"/>
                          <a:ea typeface="+mn-ea"/>
                          <a:cs typeface="+mn-cs"/>
                        </a:rPr>
                        <a:t>Enable recognition of diverse perspectives on pressing social need and the limits of uncoordinated responses to addressing it </a:t>
                      </a:r>
                      <a:r>
                        <a:rPr lang="en-US" sz="800" dirty="0">
                          <a:effectLst/>
                          <a:latin typeface="+mn-lt"/>
                        </a:rPr>
                        <a:t> </a:t>
                      </a:r>
                      <a:endParaRPr lang="en-US" sz="800"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800" dirty="0">
                          <a:effectLst/>
                        </a:rPr>
                        <a:t> </a:t>
                      </a:r>
                      <a:endParaRPr lang="en-US" sz="700" dirty="0">
                        <a:solidFill>
                          <a:srgbClr val="000000"/>
                        </a:solidFill>
                        <a:effectLst/>
                        <a:latin typeface="Arial"/>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fontAlgn="base">
                        <a:spcBef>
                          <a:spcPts val="0"/>
                        </a:spcBef>
                        <a:spcAft>
                          <a:spcPts val="0"/>
                        </a:spcAft>
                      </a:pPr>
                      <a:r>
                        <a:rPr lang="en-US" sz="800" dirty="0">
                          <a:solidFill>
                            <a:srgbClr val="000000"/>
                          </a:solidFill>
                          <a:effectLst/>
                          <a:latin typeface="+mn-lt"/>
                          <a:ea typeface="Calibri"/>
                        </a:rPr>
                        <a:t>Collectively identify key deliberation topics &amp; develop initial deliberation design</a:t>
                      </a:r>
                      <a:endParaRPr lang="en-US" sz="800" dirty="0">
                        <a:solidFill>
                          <a:srgbClr val="000000"/>
                        </a:solidFill>
                        <a:effectLst/>
                        <a:latin typeface="+mn-lt"/>
                        <a:ea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800" dirty="0">
                          <a:effectLst/>
                        </a:rPr>
                        <a:t> </a:t>
                      </a:r>
                      <a:endParaRPr lang="en-US" sz="700" dirty="0">
                        <a:solidFill>
                          <a:srgbClr val="000000"/>
                        </a:solidFill>
                        <a:effectLst/>
                        <a:latin typeface="Arial"/>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945244">
                <a:tc>
                  <a:txBody>
                    <a:bodyPr/>
                    <a:lstStyle/>
                    <a:p>
                      <a:pPr marL="228600" marR="0" lvl="0" indent="-228600">
                        <a:lnSpc>
                          <a:spcPct val="115000"/>
                        </a:lnSpc>
                        <a:spcBef>
                          <a:spcPts val="0"/>
                        </a:spcBef>
                        <a:spcAft>
                          <a:spcPts val="0"/>
                        </a:spcAft>
                        <a:buFont typeface="+mj-lt"/>
                        <a:buAutoNum type="arabicPeriod" startAt="2"/>
                      </a:pPr>
                      <a:r>
                        <a:rPr lang="en-US" sz="900" u="none" strike="noStrike" dirty="0">
                          <a:effectLst/>
                        </a:rPr>
                        <a:t>Connect the Network</a:t>
                      </a:r>
                      <a:endParaRPr lang="en-US" sz="1000" u="none" strike="noStrike" dirty="0">
                        <a:effectLst/>
                      </a:endParaRPr>
                    </a:p>
                    <a:p>
                      <a:pPr marL="118745" marR="0">
                        <a:lnSpc>
                          <a:spcPct val="100000"/>
                        </a:lnSpc>
                        <a:spcBef>
                          <a:spcPts val="0"/>
                        </a:spcBef>
                        <a:spcAft>
                          <a:spcPts val="0"/>
                        </a:spcAft>
                      </a:pPr>
                      <a:r>
                        <a:rPr lang="en-US" sz="900" b="0" i="1" dirty="0">
                          <a:effectLst/>
                        </a:rPr>
                        <a:t>Simple hub-and-spoke network </a:t>
                      </a:r>
                      <a:endParaRPr lang="en-US" sz="1000" b="0" i="1" dirty="0">
                        <a:solidFill>
                          <a:srgbClr val="000000"/>
                        </a:solidFill>
                        <a:effectLst/>
                        <a:latin typeface="Arial"/>
                        <a:ea typeface="Arial"/>
                      </a:endParaRPr>
                    </a:p>
                  </a:txBody>
                  <a:tcPr marL="57474" marR="57474" marT="0" marB="0">
                    <a:lnR w="12700" cap="flat" cmpd="sng" algn="ctr">
                      <a:solidFill>
                        <a:schemeClr val="tx1"/>
                      </a:solidFill>
                      <a:prstDash val="solid"/>
                      <a:round/>
                      <a:headEnd type="none" w="med" len="med"/>
                      <a:tailEnd type="none" w="med" len="med"/>
                    </a:lnR>
                  </a:tcPr>
                </a:tc>
                <a:tc>
                  <a:txBody>
                    <a:bodyPr/>
                    <a:lstStyle/>
                    <a:p>
                      <a:pPr marL="0" marR="0" algn="l" fontAlgn="base">
                        <a:lnSpc>
                          <a:spcPct val="115000"/>
                        </a:lnSpc>
                        <a:spcBef>
                          <a:spcPts val="0"/>
                        </a:spcBef>
                        <a:spcAft>
                          <a:spcPts val="0"/>
                        </a:spcAft>
                      </a:pPr>
                      <a:r>
                        <a:rPr lang="en-US" sz="800" kern="1200" dirty="0" smtClean="0">
                          <a:solidFill>
                            <a:schemeClr val="dk1"/>
                          </a:solidFill>
                          <a:effectLst/>
                          <a:latin typeface="+mn-lt"/>
                          <a:ea typeface="+mn-ea"/>
                          <a:cs typeface="+mn-cs"/>
                        </a:rPr>
                        <a:t>Focus the system on the issue by formulating the purpose</a:t>
                      </a:r>
                      <a:r>
                        <a:rPr lang="en-US" sz="800" dirty="0">
                          <a:effectLst/>
                          <a:latin typeface="+mn-lt"/>
                        </a:rPr>
                        <a:t> </a:t>
                      </a:r>
                      <a:endParaRPr lang="en-US" sz="800"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lvl="0" indent="-91440">
                        <a:buFont typeface="Arial" panose="020B0604020202020204" pitchFamily="34" charset="0"/>
                        <a:buChar char="•"/>
                      </a:pPr>
                      <a:r>
                        <a:rPr lang="en-US" sz="800" kern="1200" dirty="0" smtClean="0">
                          <a:solidFill>
                            <a:schemeClr val="dk1"/>
                          </a:solidFill>
                          <a:effectLst/>
                          <a:latin typeface="+mn-lt"/>
                          <a:ea typeface="+mn-ea"/>
                          <a:cs typeface="+mn-cs"/>
                        </a:rPr>
                        <a:t>Develop shared appreciation of the situation</a:t>
                      </a:r>
                    </a:p>
                    <a:p>
                      <a:pPr marL="91440" indent="-91440">
                        <a:buFont typeface="Arial" panose="020B0604020202020204" pitchFamily="34" charset="0"/>
                        <a:buChar char="•"/>
                      </a:pPr>
                      <a:r>
                        <a:rPr lang="en-US" sz="800" kern="1200" dirty="0" smtClean="0">
                          <a:solidFill>
                            <a:schemeClr val="dk1"/>
                          </a:solidFill>
                          <a:effectLst/>
                          <a:latin typeface="+mn-lt"/>
                          <a:ea typeface="+mn-ea"/>
                          <a:cs typeface="+mn-cs"/>
                        </a:rPr>
                        <a:t>Frame the learning question so contributors can go beyond symptoms to root causes and new evidence</a:t>
                      </a:r>
                      <a:r>
                        <a:rPr lang="en-US" sz="800" dirty="0">
                          <a:effectLst/>
                          <a:latin typeface="+mn-lt"/>
                        </a:rPr>
                        <a:t> </a:t>
                      </a:r>
                      <a:endParaRPr lang="en-US" sz="800"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800" dirty="0">
                          <a:solidFill>
                            <a:srgbClr val="000000"/>
                          </a:solidFill>
                          <a:effectLst/>
                          <a:latin typeface="+mn-lt"/>
                          <a:ea typeface="Arial"/>
                        </a:rPr>
                        <a:t>Identify partner accountabilities &amp; commit to hold and be held accountable by other partners</a:t>
                      </a:r>
                    </a:p>
                    <a:p>
                      <a:pPr marL="0" marR="0">
                        <a:lnSpc>
                          <a:spcPct val="115000"/>
                        </a:lnSpc>
                        <a:spcBef>
                          <a:spcPts val="0"/>
                        </a:spcBef>
                        <a:spcAft>
                          <a:spcPts val="0"/>
                        </a:spcAft>
                      </a:pPr>
                      <a:r>
                        <a:rPr lang="en-US" sz="800" dirty="0">
                          <a:solidFill>
                            <a:srgbClr val="000000"/>
                          </a:solidFill>
                          <a:effectLst/>
                          <a:latin typeface="+mn-lt"/>
                          <a:ea typeface="Arial"/>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Calibri"/>
                        </a:rPr>
                        <a:t>Build the foundation of trust and support</a:t>
                      </a:r>
                      <a:endParaRPr lang="en-US" sz="800" dirty="0">
                        <a:solidFill>
                          <a:srgbClr val="000000"/>
                        </a:solidFill>
                        <a:effectLst/>
                        <a:latin typeface="+mn-lt"/>
                        <a:ea typeface="Arial"/>
                      </a:endParaRPr>
                    </a:p>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Calibri"/>
                        </a:rPr>
                        <a:t>Identify shared governance and appropriate coordinating </a:t>
                      </a:r>
                      <a:r>
                        <a:rPr lang="en-US" sz="800" dirty="0" smtClean="0">
                          <a:solidFill>
                            <a:srgbClr val="000000"/>
                          </a:solidFill>
                          <a:effectLst/>
                          <a:latin typeface="+mn-lt"/>
                          <a:ea typeface="Calibri"/>
                        </a:rPr>
                        <a:t>mechanisms</a:t>
                      </a:r>
                      <a:endParaRPr lang="en-US" sz="800" dirty="0">
                        <a:solidFill>
                          <a:srgbClr val="000000"/>
                        </a:solidFill>
                        <a:effectLst/>
                        <a:latin typeface="+mn-lt"/>
                        <a:ea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spcBef>
                          <a:spcPts val="0"/>
                        </a:spcBef>
                        <a:spcAft>
                          <a:spcPts val="0"/>
                        </a:spcAft>
                      </a:pPr>
                      <a:r>
                        <a:rPr lang="en-US" sz="800" dirty="0">
                          <a:solidFill>
                            <a:srgbClr val="000000"/>
                          </a:solidFill>
                          <a:effectLst/>
                          <a:latin typeface="+mn-lt"/>
                          <a:ea typeface="Calibri"/>
                        </a:rPr>
                        <a:t>Identify shared priority initiatives</a:t>
                      </a:r>
                      <a:endParaRPr lang="en-US" sz="800" dirty="0">
                        <a:solidFill>
                          <a:srgbClr val="000000"/>
                        </a:solidFill>
                        <a:effectLst/>
                        <a:latin typeface="+mn-lt"/>
                        <a:ea typeface="Arial"/>
                      </a:endParaRPr>
                    </a:p>
                    <a:p>
                      <a:pPr marL="0" marR="0" fontAlgn="base">
                        <a:spcBef>
                          <a:spcPts val="0"/>
                        </a:spcBef>
                        <a:spcAft>
                          <a:spcPts val="0"/>
                        </a:spcAft>
                      </a:pPr>
                      <a:r>
                        <a:rPr lang="en-US" sz="800" dirty="0">
                          <a:solidFill>
                            <a:srgbClr val="000000"/>
                          </a:solidFill>
                          <a:effectLst/>
                          <a:latin typeface="+mn-lt"/>
                          <a:ea typeface="Arial"/>
                          <a:cs typeface="Arial"/>
                        </a:rPr>
                        <a:t> </a:t>
                      </a:r>
                      <a:endParaRPr lang="en-US" sz="800" dirty="0">
                        <a:solidFill>
                          <a:srgbClr val="000000"/>
                        </a:solidFill>
                        <a:effectLst/>
                        <a:latin typeface="+mn-lt"/>
                        <a:ea typeface="Arial"/>
                      </a:endParaRPr>
                    </a:p>
                    <a:p>
                      <a:pPr marL="171450" marR="0" fontAlgn="base">
                        <a:spcBef>
                          <a:spcPts val="0"/>
                        </a:spcBef>
                        <a:spcAft>
                          <a:spcPts val="0"/>
                        </a:spcAft>
                      </a:pPr>
                      <a:r>
                        <a:rPr lang="en-US" sz="800" dirty="0">
                          <a:solidFill>
                            <a:srgbClr val="000000"/>
                          </a:solidFill>
                          <a:effectLst/>
                          <a:latin typeface="+mn-lt"/>
                          <a:ea typeface="Arial"/>
                          <a:cs typeface="Arial"/>
                        </a:rPr>
                        <a:t> </a:t>
                      </a:r>
                      <a:endParaRPr lang="en-US" sz="800" dirty="0">
                        <a:solidFill>
                          <a:srgbClr val="000000"/>
                        </a:solidFill>
                        <a:effectLst/>
                        <a:latin typeface="+mn-lt"/>
                        <a:ea typeface="Arial"/>
                      </a:endParaRPr>
                    </a:p>
                    <a:p>
                      <a:pPr marL="0" marR="0" fontAlgn="base">
                        <a:lnSpc>
                          <a:spcPct val="115000"/>
                        </a:lnSpc>
                        <a:spcBef>
                          <a:spcPts val="0"/>
                        </a:spcBef>
                        <a:spcAft>
                          <a:spcPts val="0"/>
                        </a:spcAft>
                      </a:pPr>
                      <a:r>
                        <a:rPr lang="en-US" sz="800" dirty="0">
                          <a:solidFill>
                            <a:srgbClr val="000000"/>
                          </a:solidFill>
                          <a:effectLst/>
                          <a:latin typeface="+mn-lt"/>
                          <a:ea typeface="Calibri"/>
                        </a:rPr>
                        <a:t> </a:t>
                      </a:r>
                      <a:endParaRPr lang="en-US" sz="800" dirty="0">
                        <a:solidFill>
                          <a:srgbClr val="000000"/>
                        </a:solidFill>
                        <a:effectLst/>
                        <a:latin typeface="+mn-lt"/>
                        <a:ea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86729">
                <a:tc>
                  <a:txBody>
                    <a:bodyPr/>
                    <a:lstStyle/>
                    <a:p>
                      <a:pPr marL="228600" marR="0" lvl="0" indent="-228600">
                        <a:lnSpc>
                          <a:spcPct val="115000"/>
                        </a:lnSpc>
                        <a:spcBef>
                          <a:spcPts val="0"/>
                        </a:spcBef>
                        <a:spcAft>
                          <a:spcPts val="0"/>
                        </a:spcAft>
                        <a:buFont typeface="+mj-lt"/>
                        <a:buAutoNum type="arabicPeriod" startAt="3"/>
                      </a:pPr>
                      <a:r>
                        <a:rPr lang="en-US" sz="900" u="none" strike="noStrike" dirty="0">
                          <a:effectLst/>
                        </a:rPr>
                        <a:t>Organize the Network</a:t>
                      </a:r>
                      <a:endParaRPr lang="en-US" sz="1000" u="none" strike="noStrike" dirty="0">
                        <a:effectLst/>
                      </a:endParaRPr>
                    </a:p>
                    <a:p>
                      <a:pPr marL="118745" marR="0" fontAlgn="base">
                        <a:lnSpc>
                          <a:spcPct val="115000"/>
                        </a:lnSpc>
                        <a:spcBef>
                          <a:spcPts val="0"/>
                        </a:spcBef>
                        <a:spcAft>
                          <a:spcPts val="0"/>
                        </a:spcAft>
                      </a:pPr>
                      <a:r>
                        <a:rPr lang="en-US" sz="900" b="0" i="1" dirty="0">
                          <a:effectLst/>
                        </a:rPr>
                        <a:t>Multi-hub network </a:t>
                      </a:r>
                      <a:endParaRPr lang="en-US" sz="900" b="0" i="1" dirty="0" smtClean="0">
                        <a:effectLst/>
                      </a:endParaRPr>
                    </a:p>
                    <a:p>
                      <a:pPr marL="118745" marR="0" fontAlgn="base">
                        <a:lnSpc>
                          <a:spcPct val="115000"/>
                        </a:lnSpc>
                        <a:spcBef>
                          <a:spcPts val="0"/>
                        </a:spcBef>
                        <a:spcAft>
                          <a:spcPts val="0"/>
                        </a:spcAft>
                      </a:pPr>
                      <a:endParaRPr lang="en-US" sz="1000" dirty="0">
                        <a:solidFill>
                          <a:srgbClr val="000000"/>
                        </a:solidFill>
                        <a:effectLst/>
                        <a:latin typeface="Arial"/>
                        <a:ea typeface="Arial"/>
                      </a:endParaRPr>
                    </a:p>
                  </a:txBody>
                  <a:tcPr marL="57474" marR="57474" marT="0" marB="0">
                    <a:lnR w="12700" cap="flat" cmpd="sng" algn="ctr">
                      <a:solidFill>
                        <a:schemeClr val="tx1"/>
                      </a:solidFill>
                      <a:prstDash val="solid"/>
                      <a:round/>
                      <a:headEnd type="none" w="med" len="med"/>
                      <a:tailEnd type="none" w="med" len="med"/>
                    </a:lnR>
                  </a:tcPr>
                </a:tc>
                <a:tc>
                  <a:txBody>
                    <a:bodyPr/>
                    <a:lstStyle/>
                    <a:p>
                      <a:pPr marL="0" marR="0" algn="l" fontAlgn="base">
                        <a:lnSpc>
                          <a:spcPct val="115000"/>
                        </a:lnSpc>
                        <a:spcBef>
                          <a:spcPts val="0"/>
                        </a:spcBef>
                        <a:spcAft>
                          <a:spcPts val="0"/>
                        </a:spcAft>
                      </a:pPr>
                      <a:r>
                        <a:rPr lang="en-US" sz="800" dirty="0">
                          <a:effectLst/>
                          <a:latin typeface="+mn-lt"/>
                        </a:rPr>
                        <a:t> </a:t>
                      </a:r>
                      <a:r>
                        <a:rPr lang="en-US" sz="800" kern="1200" dirty="0" smtClean="0">
                          <a:solidFill>
                            <a:schemeClr val="dk1"/>
                          </a:solidFill>
                          <a:effectLst/>
                          <a:latin typeface="+mn-lt"/>
                          <a:ea typeface="+mn-ea"/>
                          <a:cs typeface="+mn-cs"/>
                        </a:rPr>
                        <a:t>Develop shared beliefs that collaborative efforts yield valued economic and social contributions, supporting a sense of legitimacy, purpose and meaning</a:t>
                      </a:r>
                      <a:endParaRPr lang="en-US" sz="800"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lvl="0" indent="-91440">
                        <a:buFont typeface="Arial" panose="020B0604020202020204" pitchFamily="34" charset="0"/>
                        <a:buChar char="•"/>
                      </a:pPr>
                      <a:r>
                        <a:rPr lang="en-US" sz="800" kern="1200" dirty="0" smtClean="0">
                          <a:solidFill>
                            <a:schemeClr val="dk1"/>
                          </a:solidFill>
                          <a:effectLst/>
                          <a:latin typeface="+mn-lt"/>
                          <a:ea typeface="+mn-ea"/>
                          <a:cs typeface="+mn-cs"/>
                        </a:rPr>
                        <a:t>Enable  information to be widely shared </a:t>
                      </a:r>
                    </a:p>
                    <a:p>
                      <a:pPr marL="91440" lvl="0" indent="-91440">
                        <a:buFont typeface="Arial" panose="020B0604020202020204" pitchFamily="34" charset="0"/>
                        <a:buChar char="•"/>
                      </a:pPr>
                      <a:r>
                        <a:rPr lang="en-US" sz="800" kern="1200" dirty="0" smtClean="0">
                          <a:solidFill>
                            <a:schemeClr val="dk1"/>
                          </a:solidFill>
                          <a:effectLst/>
                          <a:latin typeface="+mn-lt"/>
                          <a:ea typeface="+mn-ea"/>
                          <a:cs typeface="+mn-cs"/>
                        </a:rPr>
                        <a:t>Build support for specialized sensemaking and for interpretation functions</a:t>
                      </a:r>
                    </a:p>
                    <a:p>
                      <a:pPr marL="91440" marR="0" indent="-91440" algn="ctr" fontAlgn="base">
                        <a:lnSpc>
                          <a:spcPct val="115000"/>
                        </a:lnSpc>
                        <a:spcBef>
                          <a:spcPts val="0"/>
                        </a:spcBef>
                        <a:spcAft>
                          <a:spcPts val="0"/>
                        </a:spcAft>
                      </a:pPr>
                      <a:r>
                        <a:rPr lang="en-US" sz="800" dirty="0">
                          <a:effectLst/>
                          <a:latin typeface="+mn-lt"/>
                        </a:rPr>
                        <a:t> </a:t>
                      </a:r>
                      <a:endParaRPr lang="en-US" sz="800"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Arial"/>
                        </a:rPr>
                        <a:t>Create systems for monitoring accountability</a:t>
                      </a:r>
                    </a:p>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Arial"/>
                        </a:rPr>
                        <a:t>Create processes for attracting, mobilizing, and sharing resources from within or outside the </a:t>
                      </a:r>
                      <a:r>
                        <a:rPr lang="en-US" sz="800" dirty="0" smtClean="0">
                          <a:solidFill>
                            <a:srgbClr val="000000"/>
                          </a:solidFill>
                          <a:effectLst/>
                          <a:latin typeface="+mn-lt"/>
                          <a:ea typeface="Arial"/>
                        </a:rPr>
                        <a:t>group</a:t>
                      </a:r>
                      <a:endParaRPr lang="en-US" sz="800" dirty="0">
                        <a:solidFill>
                          <a:srgbClr val="000000"/>
                        </a:solidFill>
                        <a:effectLst/>
                        <a:latin typeface="+mn-lt"/>
                        <a:ea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Calibri"/>
                        </a:rPr>
                        <a:t>Implement shared governance and appropriate coordinating mechanisms (based on task certainty &amp; complexity) </a:t>
                      </a:r>
                      <a:r>
                        <a:rPr lang="en-US" sz="800" dirty="0">
                          <a:solidFill>
                            <a:srgbClr val="000000"/>
                          </a:solidFill>
                          <a:effectLst/>
                          <a:latin typeface="+mn-lt"/>
                          <a:ea typeface="Arial"/>
                        </a:rPr>
                        <a:t>to enable effective working relationships </a:t>
                      </a:r>
                    </a:p>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Arial"/>
                        </a:rPr>
                        <a:t>Identify &amp; design effective deliberations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800" dirty="0">
                          <a:solidFill>
                            <a:srgbClr val="000000"/>
                          </a:solidFill>
                          <a:effectLst/>
                          <a:latin typeface="+mn-lt"/>
                          <a:ea typeface="Calibri"/>
                        </a:rPr>
                        <a:t>Implement agile projects to address priority initiatives with project goals, plans, measures, capabilities,  membership, prototypes, &amp; pilots</a:t>
                      </a:r>
                      <a:endParaRPr lang="en-US" sz="800" dirty="0">
                        <a:solidFill>
                          <a:srgbClr val="000000"/>
                        </a:solidFill>
                        <a:effectLst/>
                        <a:latin typeface="+mn-lt"/>
                        <a:ea typeface="Arial"/>
                      </a:endParaRPr>
                    </a:p>
                    <a:p>
                      <a:pPr marL="0" marR="0" fontAlgn="base">
                        <a:lnSpc>
                          <a:spcPct val="115000"/>
                        </a:lnSpc>
                        <a:spcBef>
                          <a:spcPts val="0"/>
                        </a:spcBef>
                        <a:spcAft>
                          <a:spcPts val="0"/>
                        </a:spcAft>
                      </a:pPr>
                      <a:r>
                        <a:rPr lang="en-US" sz="800" b="1" i="1" dirty="0">
                          <a:solidFill>
                            <a:srgbClr val="000000"/>
                          </a:solidFill>
                          <a:effectLst/>
                          <a:latin typeface="+mn-lt"/>
                          <a:ea typeface="Calibri"/>
                        </a:rPr>
                        <a:t> </a:t>
                      </a:r>
                      <a:endParaRPr lang="en-US" sz="800" dirty="0">
                        <a:solidFill>
                          <a:srgbClr val="000000"/>
                        </a:solidFill>
                        <a:effectLst/>
                        <a:latin typeface="+mn-lt"/>
                        <a:ea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74947">
                <a:tc>
                  <a:txBody>
                    <a:bodyPr/>
                    <a:lstStyle/>
                    <a:p>
                      <a:pPr marL="228600" marR="0" lvl="0" indent="-228600">
                        <a:lnSpc>
                          <a:spcPct val="115000"/>
                        </a:lnSpc>
                        <a:spcBef>
                          <a:spcPts val="0"/>
                        </a:spcBef>
                        <a:spcAft>
                          <a:spcPts val="0"/>
                        </a:spcAft>
                        <a:buFont typeface="+mj-lt"/>
                        <a:buAutoNum type="arabicPeriod" startAt="4"/>
                      </a:pPr>
                      <a:r>
                        <a:rPr lang="en-US" sz="900" u="none" strike="noStrike" dirty="0" smtClean="0">
                          <a:effectLst/>
                          <a:latin typeface="+mn-lt"/>
                        </a:rPr>
                        <a:t>Grow </a:t>
                      </a:r>
                      <a:r>
                        <a:rPr lang="en-US" sz="900" u="none" strike="noStrike" dirty="0">
                          <a:effectLst/>
                          <a:latin typeface="+mn-lt"/>
                        </a:rPr>
                        <a:t>the Network</a:t>
                      </a:r>
                      <a:endParaRPr lang="en-US" sz="1000" u="none" strike="noStrike" dirty="0">
                        <a:effectLst/>
                        <a:latin typeface="+mn-lt"/>
                      </a:endParaRPr>
                    </a:p>
                    <a:p>
                      <a:pPr marL="118745" marR="0" indent="0" algn="l" defTabSz="914400" rtl="0" eaLnBrk="1" fontAlgn="auto" latinLnBrk="0" hangingPunct="1">
                        <a:lnSpc>
                          <a:spcPct val="100000"/>
                        </a:lnSpc>
                        <a:spcBef>
                          <a:spcPts val="0"/>
                        </a:spcBef>
                        <a:spcAft>
                          <a:spcPts val="0"/>
                        </a:spcAft>
                        <a:buClrTx/>
                        <a:buSzTx/>
                        <a:buFontTx/>
                        <a:buNone/>
                        <a:tabLst/>
                        <a:defRPr/>
                      </a:pPr>
                      <a:r>
                        <a:rPr lang="en-US" sz="900" b="0" i="1" dirty="0">
                          <a:effectLst/>
                          <a:latin typeface="+mn-lt"/>
                        </a:rPr>
                        <a:t>Core multi-hub and periphery network </a:t>
                      </a:r>
                      <a:r>
                        <a:rPr lang="en-US" sz="900" b="0" i="1" dirty="0" smtClean="0">
                          <a:effectLst/>
                          <a:latin typeface="+mn-lt"/>
                        </a:rPr>
                        <a:t>with </a:t>
                      </a:r>
                      <a:r>
                        <a:rPr lang="en-US" sz="900" b="0" i="1" kern="1200" dirty="0" smtClean="0">
                          <a:solidFill>
                            <a:schemeClr val="lt1"/>
                          </a:solidFill>
                          <a:effectLst/>
                          <a:latin typeface="+mn-lt"/>
                          <a:ea typeface="+mn-ea"/>
                          <a:cs typeface="+mn-cs"/>
                        </a:rPr>
                        <a:t>competent, committed contributors</a:t>
                      </a:r>
                      <a:endParaRPr lang="en-US" sz="200" b="0" i="1" dirty="0" smtClean="0">
                        <a:effectLst/>
                        <a:latin typeface="+mn-lt"/>
                      </a:endParaRPr>
                    </a:p>
                    <a:p>
                      <a:pPr marL="118745" marR="0">
                        <a:lnSpc>
                          <a:spcPct val="100000"/>
                        </a:lnSpc>
                        <a:spcBef>
                          <a:spcPts val="0"/>
                        </a:spcBef>
                        <a:spcAft>
                          <a:spcPts val="0"/>
                        </a:spcAft>
                      </a:pPr>
                      <a:endParaRPr lang="en-US" sz="1000" dirty="0">
                        <a:solidFill>
                          <a:srgbClr val="000000"/>
                        </a:solidFill>
                        <a:effectLst/>
                        <a:latin typeface="Arial"/>
                        <a:ea typeface="Arial"/>
                      </a:endParaRPr>
                    </a:p>
                  </a:txBody>
                  <a:tcPr marL="57474" marR="57474" marT="0" marB="0">
                    <a:lnR w="12700" cap="flat" cmpd="sng" algn="ctr">
                      <a:solidFill>
                        <a:schemeClr val="tx1"/>
                      </a:solidFill>
                      <a:prstDash val="solid"/>
                      <a:round/>
                      <a:headEnd type="none" w="med" len="med"/>
                      <a:tailEnd type="none" w="med" len="med"/>
                    </a:lnR>
                  </a:tcPr>
                </a:tc>
                <a:tc>
                  <a:txBody>
                    <a:bodyPr/>
                    <a:lstStyle/>
                    <a:p>
                      <a:pPr marL="91440" lvl="0" indent="-91440" fontAlgn="base">
                        <a:buFont typeface="Arial" panose="020B0604020202020204" pitchFamily="34" charset="0"/>
                        <a:buChar char="•"/>
                      </a:pPr>
                      <a:r>
                        <a:rPr lang="en-US" sz="800" kern="1200" dirty="0" smtClean="0">
                          <a:solidFill>
                            <a:schemeClr val="dk1"/>
                          </a:solidFill>
                          <a:effectLst/>
                          <a:latin typeface="+mn-lt"/>
                          <a:ea typeface="+mn-ea"/>
                          <a:cs typeface="+mn-cs"/>
                        </a:rPr>
                        <a:t>Spread, deepen and diversify network strategies </a:t>
                      </a:r>
                    </a:p>
                    <a:p>
                      <a:pPr marL="91440" lvl="0" indent="-91440" fontAlgn="base">
                        <a:buFont typeface="Arial" panose="020B0604020202020204" pitchFamily="34" charset="0"/>
                        <a:buChar char="•"/>
                      </a:pPr>
                      <a:r>
                        <a:rPr lang="en-US" sz="800" kern="1200" dirty="0" smtClean="0">
                          <a:solidFill>
                            <a:schemeClr val="dk1"/>
                          </a:solidFill>
                          <a:effectLst/>
                          <a:latin typeface="+mn-lt"/>
                          <a:ea typeface="+mn-ea"/>
                          <a:cs typeface="+mn-cs"/>
                        </a:rPr>
                        <a:t>Manage risks </a:t>
                      </a:r>
                    </a:p>
                    <a:p>
                      <a:pPr marL="91440" indent="-91440">
                        <a:buFont typeface="Arial" panose="020B0604020202020204" pitchFamily="34" charset="0"/>
                        <a:buChar char="•"/>
                      </a:pPr>
                      <a:r>
                        <a:rPr lang="en-US" sz="800" kern="1200" dirty="0" smtClean="0">
                          <a:solidFill>
                            <a:schemeClr val="dk1"/>
                          </a:solidFill>
                          <a:effectLst/>
                          <a:latin typeface="+mn-lt"/>
                          <a:ea typeface="+mn-ea"/>
                          <a:cs typeface="+mn-cs"/>
                        </a:rPr>
                        <a:t>Ensure long term financial stability</a:t>
                      </a:r>
                      <a:r>
                        <a:rPr lang="en-US" sz="800" dirty="0">
                          <a:effectLst/>
                          <a:latin typeface="+mn-lt"/>
                        </a:rPr>
                        <a:t> </a:t>
                      </a:r>
                      <a:endParaRPr lang="en-US" sz="800"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fontAlgn="base">
                        <a:lnSpc>
                          <a:spcPct val="115000"/>
                        </a:lnSpc>
                        <a:spcBef>
                          <a:spcPts val="0"/>
                        </a:spcBef>
                        <a:spcAft>
                          <a:spcPts val="0"/>
                        </a:spcAft>
                      </a:pPr>
                      <a:r>
                        <a:rPr lang="en-US" sz="800" kern="1200" dirty="0" smtClean="0">
                          <a:solidFill>
                            <a:schemeClr val="dk1"/>
                          </a:solidFill>
                          <a:effectLst/>
                          <a:latin typeface="+mn-lt"/>
                          <a:ea typeface="+mn-ea"/>
                          <a:cs typeface="+mn-cs"/>
                        </a:rPr>
                        <a:t>Identify new knowledge and new stakeholders</a:t>
                      </a:r>
                      <a:r>
                        <a:rPr lang="en-US" sz="800" dirty="0">
                          <a:effectLst/>
                          <a:latin typeface="+mn-lt"/>
                        </a:rPr>
                        <a:t> </a:t>
                      </a:r>
                      <a:endParaRPr lang="en-US" sz="800"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fontAlgn="base">
                        <a:lnSpc>
                          <a:spcPct val="115000"/>
                        </a:lnSpc>
                        <a:spcBef>
                          <a:spcPts val="0"/>
                        </a:spcBef>
                        <a:spcAft>
                          <a:spcPts val="0"/>
                        </a:spcAft>
                      </a:pPr>
                      <a:r>
                        <a:rPr lang="en-US" sz="800" kern="1200" dirty="0" smtClean="0">
                          <a:solidFill>
                            <a:schemeClr val="dk1"/>
                          </a:solidFill>
                          <a:effectLst/>
                          <a:latin typeface="+mn-lt"/>
                          <a:ea typeface="+mn-ea"/>
                          <a:cs typeface="+mn-cs"/>
                        </a:rPr>
                        <a:t>Embed accountability norms &amp; commitment systems </a:t>
                      </a:r>
                      <a:r>
                        <a:rPr lang="en-US" sz="800" dirty="0">
                          <a:effectLst/>
                          <a:latin typeface="+mn-lt"/>
                        </a:rPr>
                        <a:t> </a:t>
                      </a:r>
                      <a:endParaRPr lang="en-US" sz="800"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Calibri"/>
                        </a:rPr>
                        <a:t>Build enduring trust and connectivity</a:t>
                      </a:r>
                      <a:endParaRPr lang="en-US" sz="800" dirty="0">
                        <a:solidFill>
                          <a:srgbClr val="000000"/>
                        </a:solidFill>
                        <a:effectLst/>
                        <a:latin typeface="+mn-lt"/>
                        <a:ea typeface="Arial"/>
                      </a:endParaRPr>
                    </a:p>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Calibri"/>
                        </a:rPr>
                        <a:t>Establish collaborative coordination mechanisms to enable new initiatives</a:t>
                      </a:r>
                      <a:endParaRPr lang="en-US" sz="800" dirty="0">
                        <a:solidFill>
                          <a:srgbClr val="000000"/>
                        </a:solidFill>
                        <a:effectLst/>
                        <a:latin typeface="+mn-lt"/>
                        <a:ea typeface="Arial"/>
                      </a:endParaRPr>
                    </a:p>
                    <a:p>
                      <a:pPr marL="91440" marR="0" indent="-91440" fontAlgn="base">
                        <a:lnSpc>
                          <a:spcPct val="115000"/>
                        </a:lnSpc>
                        <a:spcBef>
                          <a:spcPts val="0"/>
                        </a:spcBef>
                        <a:spcAft>
                          <a:spcPts val="0"/>
                        </a:spcAft>
                      </a:pPr>
                      <a:r>
                        <a:rPr lang="en-US" sz="800" dirty="0">
                          <a:solidFill>
                            <a:srgbClr val="000000"/>
                          </a:solidFill>
                          <a:effectLst/>
                          <a:latin typeface="+mn-lt"/>
                          <a:ea typeface="Calibri"/>
                        </a:rPr>
                        <a:t> </a:t>
                      </a:r>
                      <a:endParaRPr lang="en-US" sz="800" dirty="0">
                        <a:solidFill>
                          <a:srgbClr val="000000"/>
                        </a:solidFill>
                        <a:effectLst/>
                        <a:latin typeface="+mn-lt"/>
                        <a:ea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Calibri"/>
                        </a:rPr>
                        <a:t>Leverage ongoing learning from agile projects for next generation </a:t>
                      </a:r>
                      <a:r>
                        <a:rPr lang="en-US" sz="800" dirty="0" smtClean="0">
                          <a:solidFill>
                            <a:srgbClr val="000000"/>
                          </a:solidFill>
                          <a:effectLst/>
                          <a:latin typeface="+mn-lt"/>
                          <a:ea typeface="Calibri"/>
                        </a:rPr>
                        <a:t>initiatives</a:t>
                      </a:r>
                    </a:p>
                    <a:p>
                      <a:pPr marL="91440" marR="0" lvl="0" indent="-91440" fontAlgn="base">
                        <a:lnSpc>
                          <a:spcPct val="115000"/>
                        </a:lnSpc>
                        <a:spcBef>
                          <a:spcPts val="0"/>
                        </a:spcBef>
                        <a:spcAft>
                          <a:spcPts val="0"/>
                        </a:spcAft>
                        <a:buFont typeface="Symbol"/>
                        <a:buChar char=""/>
                      </a:pPr>
                      <a:r>
                        <a:rPr lang="en-US" sz="800" dirty="0" smtClean="0">
                          <a:solidFill>
                            <a:srgbClr val="000000"/>
                          </a:solidFill>
                          <a:effectLst/>
                          <a:latin typeface="+mn-lt"/>
                          <a:ea typeface="Calibri"/>
                        </a:rPr>
                        <a:t> Grow</a:t>
                      </a:r>
                      <a:r>
                        <a:rPr lang="en-US" sz="800" dirty="0">
                          <a:solidFill>
                            <a:srgbClr val="000000"/>
                          </a:solidFill>
                          <a:effectLst/>
                          <a:latin typeface="+mn-lt"/>
                          <a:ea typeface="Calibri"/>
                        </a:rPr>
                        <a:t>/ diversify network </a:t>
                      </a:r>
                      <a:r>
                        <a:rPr lang="en-US" sz="800" dirty="0" smtClean="0">
                          <a:solidFill>
                            <a:srgbClr val="000000"/>
                          </a:solidFill>
                          <a:effectLst/>
                          <a:latin typeface="+mn-lt"/>
                          <a:ea typeface="Calibri"/>
                        </a:rPr>
                        <a:t>participation</a:t>
                      </a:r>
                      <a:endParaRPr lang="en-US" sz="800" dirty="0">
                        <a:solidFill>
                          <a:srgbClr val="000000"/>
                        </a:solidFill>
                        <a:effectLst/>
                        <a:latin typeface="+mn-lt"/>
                        <a:ea typeface="Arial"/>
                      </a:endParaRPr>
                    </a:p>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Calibri"/>
                        </a:rPr>
                        <a:t>Decentralize network functions</a:t>
                      </a:r>
                      <a:endParaRPr lang="en-US" sz="800" dirty="0">
                        <a:solidFill>
                          <a:srgbClr val="000000"/>
                        </a:solidFill>
                        <a:effectLst/>
                        <a:latin typeface="+mn-lt"/>
                        <a:ea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TextBox 5"/>
          <p:cNvSpPr txBox="1"/>
          <p:nvPr/>
        </p:nvSpPr>
        <p:spPr>
          <a:xfrm>
            <a:off x="2133600" y="457200"/>
            <a:ext cx="5338864" cy="246221"/>
          </a:xfrm>
          <a:prstGeom prst="rect">
            <a:avLst/>
          </a:prstGeom>
          <a:noFill/>
        </p:spPr>
        <p:txBody>
          <a:bodyPr wrap="square" rtlCol="0">
            <a:spAutoFit/>
          </a:bodyPr>
          <a:lstStyle/>
          <a:p>
            <a:r>
              <a:rPr lang="en-US" sz="1000" dirty="0" smtClean="0">
                <a:solidFill>
                  <a:prstClr val="white"/>
                </a:solidFill>
              </a:rPr>
              <a:t>Prepared </a:t>
            </a:r>
            <a:r>
              <a:rPr lang="en-US" sz="1000" dirty="0">
                <a:solidFill>
                  <a:prstClr val="white"/>
                </a:solidFill>
              </a:rPr>
              <a:t>by Doug Austrom and Carolyn Ordowich 7-15-15 with input from Carlye </a:t>
            </a:r>
            <a:r>
              <a:rPr lang="en-US" sz="1000" dirty="0" smtClean="0">
                <a:solidFill>
                  <a:prstClr val="white"/>
                </a:solidFill>
              </a:rPr>
              <a:t>Watson</a:t>
            </a:r>
          </a:p>
        </p:txBody>
      </p:sp>
    </p:spTree>
    <p:extLst>
      <p:ext uri="{BB962C8B-B14F-4D97-AF65-F5344CB8AC3E}">
        <p14:creationId xmlns:p14="http://schemas.microsoft.com/office/powerpoint/2010/main" val="3164993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18401190"/>
              </p:ext>
            </p:extLst>
          </p:nvPr>
        </p:nvGraphicFramePr>
        <p:xfrm>
          <a:off x="199185" y="836712"/>
          <a:ext cx="8928993" cy="5824521"/>
        </p:xfrm>
        <a:graphic>
          <a:graphicData uri="http://schemas.openxmlformats.org/drawingml/2006/table">
            <a:tbl>
              <a:tblPr firstRow="1" bandRow="1">
                <a:tableStyleId>{7DF18680-E054-41AD-8BC1-D1AEF772440D}</a:tableStyleId>
              </a:tblPr>
              <a:tblGrid>
                <a:gridCol w="844423"/>
                <a:gridCol w="1675857"/>
                <a:gridCol w="1656184"/>
                <a:gridCol w="1584176"/>
                <a:gridCol w="1584176"/>
                <a:gridCol w="1584177"/>
              </a:tblGrid>
              <a:tr h="1405410">
                <a:tc>
                  <a:txBody>
                    <a:bodyPr/>
                    <a:lstStyle/>
                    <a:p>
                      <a:endParaRPr lang="en-CA" dirty="0"/>
                    </a:p>
                  </a:txBody>
                  <a:tcPr/>
                </a:tc>
                <a:tc>
                  <a:txBody>
                    <a:bodyPr/>
                    <a:lstStyle/>
                    <a:p>
                      <a:r>
                        <a:rPr lang="en-US" sz="1600" dirty="0" smtClean="0"/>
                        <a:t>Purpose,</a:t>
                      </a:r>
                      <a:r>
                        <a:rPr lang="en-US" sz="1600" baseline="0" dirty="0" smtClean="0"/>
                        <a:t> Core Values &amp; Strategic Choice System</a:t>
                      </a:r>
                      <a:endParaRPr lang="en-CA" sz="1600" dirty="0"/>
                    </a:p>
                  </a:txBody>
                  <a:tcPr/>
                </a:tc>
                <a:tc>
                  <a:txBody>
                    <a:bodyPr/>
                    <a:lstStyle/>
                    <a:p>
                      <a:r>
                        <a:rPr lang="en-US" sz="1600" dirty="0" smtClean="0"/>
                        <a:t>Sense-making System</a:t>
                      </a:r>
                      <a:endParaRPr lang="en-CA" sz="1600" dirty="0"/>
                    </a:p>
                  </a:txBody>
                  <a:tcPr/>
                </a:tc>
                <a:tc>
                  <a:txBody>
                    <a:bodyPr/>
                    <a:lstStyle/>
                    <a:p>
                      <a:r>
                        <a:rPr lang="en-US" sz="1600" dirty="0" smtClean="0"/>
                        <a:t>Mutual accountability System</a:t>
                      </a:r>
                      <a:endParaRPr lang="en-CA" sz="1600" dirty="0"/>
                    </a:p>
                  </a:txBody>
                  <a:tcPr/>
                </a:tc>
                <a:tc>
                  <a:txBody>
                    <a:bodyPr/>
                    <a:lstStyle/>
                    <a:p>
                      <a:r>
                        <a:rPr lang="en-US" sz="1600" dirty="0" smtClean="0"/>
                        <a:t>Collaborative Coordination System</a:t>
                      </a:r>
                      <a:endParaRPr lang="en-CA" sz="1600" dirty="0"/>
                    </a:p>
                  </a:txBody>
                  <a:tcPr/>
                </a:tc>
                <a:tc>
                  <a:txBody>
                    <a:bodyPr/>
                    <a:lstStyle/>
                    <a:p>
                      <a:r>
                        <a:rPr lang="en-US" sz="1600" dirty="0" smtClean="0"/>
                        <a:t>Work &amp; Execution System</a:t>
                      </a:r>
                      <a:endParaRPr lang="en-CA" sz="1600" dirty="0"/>
                    </a:p>
                  </a:txBody>
                  <a:tcPr/>
                </a:tc>
              </a:tr>
              <a:tr h="850640">
                <a:tc>
                  <a:txBody>
                    <a:bodyPr/>
                    <a:lstStyle/>
                    <a:p>
                      <a:r>
                        <a:rPr lang="en-US" sz="1200" dirty="0" smtClean="0"/>
                        <a:t>Know</a:t>
                      </a:r>
                      <a:r>
                        <a:rPr lang="en-US" sz="1200" baseline="0" dirty="0" smtClean="0"/>
                        <a:t> the Network</a:t>
                      </a:r>
                      <a:endParaRPr lang="en-CA" sz="1200"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r>
              <a:tr h="976393">
                <a:tc>
                  <a:txBody>
                    <a:bodyPr/>
                    <a:lstStyle/>
                    <a:p>
                      <a:r>
                        <a:rPr lang="en-US" sz="1200" dirty="0" smtClean="0"/>
                        <a:t>Connect the Network</a:t>
                      </a:r>
                      <a:endParaRPr lang="en-CA" sz="1200" dirty="0"/>
                    </a:p>
                  </a:txBody>
                  <a:tcPr/>
                </a:tc>
                <a:tc>
                  <a:txBody>
                    <a:bodyPr/>
                    <a:lstStyle/>
                    <a:p>
                      <a:endParaRPr lang="en-CA" dirty="0"/>
                    </a:p>
                  </a:txBody>
                  <a:tcPr/>
                </a:tc>
                <a:tc>
                  <a:txBody>
                    <a:bodyPr/>
                    <a:lstStyle/>
                    <a:p>
                      <a:endParaRPr lang="en-CA" dirty="0"/>
                    </a:p>
                  </a:txBody>
                  <a:tcPr/>
                </a:tc>
                <a:tc>
                  <a:txBody>
                    <a:bodyPr/>
                    <a:lstStyle/>
                    <a:p>
                      <a:endParaRPr lang="en-CA"/>
                    </a:p>
                  </a:txBody>
                  <a:tcPr/>
                </a:tc>
                <a:tc>
                  <a:txBody>
                    <a:bodyPr/>
                    <a:lstStyle/>
                    <a:p>
                      <a:endParaRPr lang="en-CA" dirty="0"/>
                    </a:p>
                  </a:txBody>
                  <a:tcPr/>
                </a:tc>
                <a:tc>
                  <a:txBody>
                    <a:bodyPr/>
                    <a:lstStyle/>
                    <a:p>
                      <a:endParaRPr lang="en-CA" dirty="0"/>
                    </a:p>
                  </a:txBody>
                  <a:tcPr/>
                </a:tc>
              </a:tr>
              <a:tr h="1250081">
                <a:tc>
                  <a:txBody>
                    <a:bodyPr/>
                    <a:lstStyle/>
                    <a:p>
                      <a:r>
                        <a:rPr lang="en-US" sz="1200" dirty="0" smtClean="0"/>
                        <a:t>Organize the Network</a:t>
                      </a:r>
                    </a:p>
                    <a:p>
                      <a:endParaRPr lang="en-CA" sz="1200"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a:p>
                  </a:txBody>
                  <a:tcPr/>
                </a:tc>
              </a:tr>
              <a:tr h="1341997">
                <a:tc>
                  <a:txBody>
                    <a:bodyPr/>
                    <a:lstStyle/>
                    <a:p>
                      <a:r>
                        <a:rPr lang="en-US" sz="1200" dirty="0" smtClean="0"/>
                        <a:t>Scale &amp;</a:t>
                      </a:r>
                      <a:r>
                        <a:rPr lang="en-US" sz="1200" baseline="0" dirty="0" smtClean="0"/>
                        <a:t> Sustain the Network</a:t>
                      </a:r>
                      <a:endParaRPr lang="en-CA" sz="1200" dirty="0"/>
                    </a:p>
                  </a:txBody>
                  <a:tcPr/>
                </a:tc>
                <a:tc>
                  <a:txBody>
                    <a:bodyPr/>
                    <a:lstStyle/>
                    <a:p>
                      <a:endParaRPr lang="en-CA" dirty="0"/>
                    </a:p>
                  </a:txBody>
                  <a:tcPr/>
                </a:tc>
                <a:tc>
                  <a:txBody>
                    <a:bodyPr/>
                    <a:lstStyle/>
                    <a:p>
                      <a:endParaRPr lang="en-CA"/>
                    </a:p>
                  </a:txBody>
                  <a:tcPr/>
                </a:tc>
                <a:tc>
                  <a:txBody>
                    <a:bodyPr/>
                    <a:lstStyle/>
                    <a:p>
                      <a:endParaRPr lang="en-CA" dirty="0"/>
                    </a:p>
                  </a:txBody>
                  <a:tcPr/>
                </a:tc>
                <a:tc>
                  <a:txBody>
                    <a:bodyPr/>
                    <a:lstStyle/>
                    <a:p>
                      <a:endParaRPr lang="en-CA" dirty="0"/>
                    </a:p>
                  </a:txBody>
                  <a:tcPr/>
                </a:tc>
                <a:tc>
                  <a:txBody>
                    <a:bodyPr/>
                    <a:lstStyle/>
                    <a:p>
                      <a:endParaRPr lang="en-CA" dirty="0"/>
                    </a:p>
                  </a:txBody>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207140"/>
            <a:ext cx="1872208" cy="1560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738849"/>
            <a:ext cx="2156790" cy="1643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8795" y="2698656"/>
            <a:ext cx="1572555" cy="1964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descr="Résultats de recherche d'images pour « muscular system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2371" y="3866061"/>
            <a:ext cx="1691680" cy="189695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8639" y="5309838"/>
            <a:ext cx="1665499" cy="1523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3123" y="2993273"/>
            <a:ext cx="1824921" cy="174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7504" y="287301"/>
            <a:ext cx="9036496" cy="369332"/>
          </a:xfrm>
          <a:prstGeom prst="rect">
            <a:avLst/>
          </a:prstGeom>
          <a:noFill/>
        </p:spPr>
        <p:txBody>
          <a:bodyPr wrap="square" rtlCol="0">
            <a:spAutoFit/>
          </a:bodyPr>
          <a:lstStyle/>
          <a:p>
            <a:pPr algn="ctr"/>
            <a:r>
              <a:rPr lang="en-US" dirty="0" smtClean="0"/>
              <a:t>Different systems functioning together in complex equilibrium, like the human body </a:t>
            </a:r>
            <a:endParaRPr lang="en-CA" dirty="0"/>
          </a:p>
        </p:txBody>
      </p:sp>
      <p:sp>
        <p:nvSpPr>
          <p:cNvPr id="3" name="TextBox 2"/>
          <p:cNvSpPr txBox="1"/>
          <p:nvPr/>
        </p:nvSpPr>
        <p:spPr>
          <a:xfrm>
            <a:off x="1115616" y="2905199"/>
            <a:ext cx="1728192" cy="307777"/>
          </a:xfrm>
          <a:prstGeom prst="rect">
            <a:avLst/>
          </a:prstGeom>
          <a:noFill/>
        </p:spPr>
        <p:txBody>
          <a:bodyPr wrap="square" rtlCol="0">
            <a:spAutoFit/>
          </a:bodyPr>
          <a:lstStyle/>
          <a:p>
            <a:r>
              <a:rPr lang="en-US" sz="1400" dirty="0" smtClean="0"/>
              <a:t>Circulatory system </a:t>
            </a:r>
            <a:endParaRPr lang="en-CA" sz="1400" dirty="0"/>
          </a:p>
        </p:txBody>
      </p:sp>
      <p:sp>
        <p:nvSpPr>
          <p:cNvPr id="11" name="TextBox 10"/>
          <p:cNvSpPr txBox="1"/>
          <p:nvPr/>
        </p:nvSpPr>
        <p:spPr>
          <a:xfrm>
            <a:off x="4258920" y="2666089"/>
            <a:ext cx="1728192" cy="307777"/>
          </a:xfrm>
          <a:prstGeom prst="rect">
            <a:avLst/>
          </a:prstGeom>
          <a:noFill/>
        </p:spPr>
        <p:txBody>
          <a:bodyPr wrap="square" rtlCol="0">
            <a:spAutoFit/>
          </a:bodyPr>
          <a:lstStyle/>
          <a:p>
            <a:r>
              <a:rPr lang="en-US" sz="1400" dirty="0" smtClean="0"/>
              <a:t>Endocrine system </a:t>
            </a:r>
            <a:endParaRPr lang="en-CA" sz="1400" dirty="0"/>
          </a:p>
        </p:txBody>
      </p:sp>
      <p:sp>
        <p:nvSpPr>
          <p:cNvPr id="12" name="TextBox 11"/>
          <p:cNvSpPr txBox="1"/>
          <p:nvPr/>
        </p:nvSpPr>
        <p:spPr>
          <a:xfrm>
            <a:off x="5948639" y="2358314"/>
            <a:ext cx="1728192" cy="307777"/>
          </a:xfrm>
          <a:prstGeom prst="rect">
            <a:avLst/>
          </a:prstGeom>
          <a:noFill/>
        </p:spPr>
        <p:txBody>
          <a:bodyPr wrap="square" rtlCol="0">
            <a:spAutoFit/>
          </a:bodyPr>
          <a:lstStyle/>
          <a:p>
            <a:r>
              <a:rPr lang="en-US" sz="1400" dirty="0" smtClean="0"/>
              <a:t>Digestive system </a:t>
            </a:r>
            <a:endParaRPr lang="en-CA" sz="1400" dirty="0"/>
          </a:p>
        </p:txBody>
      </p:sp>
      <p:sp>
        <p:nvSpPr>
          <p:cNvPr id="13" name="TextBox 12"/>
          <p:cNvSpPr txBox="1"/>
          <p:nvPr/>
        </p:nvSpPr>
        <p:spPr>
          <a:xfrm>
            <a:off x="5870773" y="4985562"/>
            <a:ext cx="1728192" cy="307777"/>
          </a:xfrm>
          <a:prstGeom prst="rect">
            <a:avLst/>
          </a:prstGeom>
          <a:noFill/>
        </p:spPr>
        <p:txBody>
          <a:bodyPr wrap="square" rtlCol="0">
            <a:spAutoFit/>
          </a:bodyPr>
          <a:lstStyle/>
          <a:p>
            <a:r>
              <a:rPr lang="en-US" sz="1400" dirty="0" smtClean="0"/>
              <a:t>Respiratory system </a:t>
            </a:r>
            <a:endParaRPr lang="en-CA" sz="1400" dirty="0"/>
          </a:p>
        </p:txBody>
      </p:sp>
      <p:sp>
        <p:nvSpPr>
          <p:cNvPr id="14" name="TextBox 13"/>
          <p:cNvSpPr txBox="1"/>
          <p:nvPr/>
        </p:nvSpPr>
        <p:spPr>
          <a:xfrm>
            <a:off x="7590482" y="3558283"/>
            <a:ext cx="1762993" cy="307777"/>
          </a:xfrm>
          <a:prstGeom prst="rect">
            <a:avLst/>
          </a:prstGeom>
          <a:noFill/>
        </p:spPr>
        <p:txBody>
          <a:bodyPr wrap="square" rtlCol="0">
            <a:spAutoFit/>
          </a:bodyPr>
          <a:lstStyle/>
          <a:p>
            <a:r>
              <a:rPr lang="en-US" sz="1400" dirty="0" smtClean="0"/>
              <a:t>Muscular system </a:t>
            </a:r>
            <a:endParaRPr lang="en-CA" sz="1400" dirty="0"/>
          </a:p>
        </p:txBody>
      </p:sp>
    </p:spTree>
    <p:extLst>
      <p:ext uri="{BB962C8B-B14F-4D97-AF65-F5344CB8AC3E}">
        <p14:creationId xmlns:p14="http://schemas.microsoft.com/office/powerpoint/2010/main" val="2107234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 Child System</a:t>
            </a:r>
            <a:endParaRPr lang="en-C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27584" y="1628800"/>
            <a:ext cx="7518406"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3123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Action plan: Family System</a:t>
            </a:r>
            <a:endParaRPr lang="en-CA"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27584" y="1628800"/>
            <a:ext cx="748883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948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Action plan: Community System</a:t>
            </a:r>
            <a:endParaRPr lang="en-CA"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09320" y="1600200"/>
            <a:ext cx="7407096"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5419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graphicFrame>
        <p:nvGraphicFramePr>
          <p:cNvPr id="4" name="Table 3"/>
          <p:cNvGraphicFramePr>
            <a:graphicFrameLocks noGrp="1"/>
          </p:cNvGraphicFramePr>
          <p:nvPr>
            <p:extLst>
              <p:ext uri="{D42A27DB-BD31-4B8C-83A1-F6EECF244321}">
                <p14:modId xmlns:p14="http://schemas.microsoft.com/office/powerpoint/2010/main" val="2460147964"/>
              </p:ext>
            </p:extLst>
          </p:nvPr>
        </p:nvGraphicFramePr>
        <p:xfrm>
          <a:off x="251521" y="228601"/>
          <a:ext cx="8640959" cy="6489868"/>
        </p:xfrm>
        <a:graphic>
          <a:graphicData uri="http://schemas.openxmlformats.org/drawingml/2006/table">
            <a:tbl>
              <a:tblPr firstRow="1" firstCol="1" bandRow="1">
                <a:tableStyleId>{5C22544A-7EE6-4342-B048-85BDC9FD1C3A}</a:tableStyleId>
              </a:tblPr>
              <a:tblGrid>
                <a:gridCol w="1333702"/>
                <a:gridCol w="1387420"/>
                <a:gridCol w="1387420"/>
                <a:gridCol w="1387420"/>
                <a:gridCol w="1387420"/>
                <a:gridCol w="1757577"/>
              </a:tblGrid>
              <a:tr h="428888">
                <a:tc gridSpan="6">
                  <a:txBody>
                    <a:bodyPr/>
                    <a:lstStyle/>
                    <a:p>
                      <a:pPr marL="0" marR="0" algn="ctr" fontAlgn="base">
                        <a:lnSpc>
                          <a:spcPct val="115000"/>
                        </a:lnSpc>
                        <a:spcBef>
                          <a:spcPts val="0"/>
                        </a:spcBef>
                        <a:spcAft>
                          <a:spcPts val="0"/>
                        </a:spcAft>
                      </a:pPr>
                      <a:r>
                        <a:rPr lang="en-US" sz="2400" dirty="0" smtClean="0">
                          <a:solidFill>
                            <a:schemeClr val="lt1"/>
                          </a:solidFill>
                          <a:effectLst/>
                          <a:latin typeface="+mn-lt"/>
                          <a:ea typeface="+mn-ea"/>
                        </a:rPr>
                        <a:t>ECND</a:t>
                      </a:r>
                      <a:r>
                        <a:rPr lang="en-US" sz="2400" baseline="0" dirty="0" smtClean="0">
                          <a:solidFill>
                            <a:schemeClr val="lt1"/>
                          </a:solidFill>
                          <a:effectLst/>
                          <a:latin typeface="+mn-lt"/>
                          <a:ea typeface="+mn-ea"/>
                        </a:rPr>
                        <a:t> end of Year 0</a:t>
                      </a:r>
                      <a:endParaRPr lang="en-US" sz="1200" dirty="0">
                        <a:solidFill>
                          <a:srgbClr val="000000"/>
                        </a:solidFill>
                        <a:effectLst/>
                        <a:latin typeface="Arial"/>
                        <a:ea typeface="Arial"/>
                      </a:endParaRPr>
                    </a:p>
                  </a:txBody>
                  <a:tcPr marL="57474" marR="57474"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6932">
                <a:tc rowSpan="2">
                  <a:txBody>
                    <a:bodyPr/>
                    <a:lstStyle/>
                    <a:p>
                      <a:r>
                        <a:rPr lang="en-US" sz="1400" dirty="0">
                          <a:effectLst/>
                        </a:rPr>
                        <a:t>Phases of Network </a:t>
                      </a:r>
                      <a:endParaRPr lang="en-US" sz="1100" dirty="0">
                        <a:effectLst/>
                      </a:endParaRPr>
                    </a:p>
                    <a:p>
                      <a:r>
                        <a:rPr lang="en-US" sz="1400" dirty="0">
                          <a:effectLst/>
                        </a:rPr>
                        <a:t>Design </a:t>
                      </a:r>
                      <a:endParaRPr lang="en-US" sz="1100" dirty="0">
                        <a:effectLst/>
                      </a:endParaRPr>
                    </a:p>
                    <a:p>
                      <a:r>
                        <a:rPr lang="en-US" sz="1400" dirty="0">
                          <a:effectLst/>
                        </a:rPr>
                        <a:t>&amp; </a:t>
                      </a:r>
                      <a:endParaRPr lang="en-US" sz="1100" dirty="0">
                        <a:effectLst/>
                      </a:endParaRPr>
                    </a:p>
                    <a:p>
                      <a:r>
                        <a:rPr lang="en-US" sz="1400" dirty="0">
                          <a:effectLst/>
                        </a:rPr>
                        <a:t>Development</a:t>
                      </a:r>
                      <a:endParaRPr lang="en-US" sz="1100" dirty="0">
                        <a:effectLst/>
                      </a:endParaRPr>
                    </a:p>
                    <a:p>
                      <a:r>
                        <a:rPr lang="en-US" sz="700" dirty="0">
                          <a:effectLst/>
                        </a:rPr>
                        <a:t> </a:t>
                      </a:r>
                    </a:p>
                  </a:txBody>
                  <a:tcPr marL="57474" marR="57474" marT="0" marB="0"/>
                </a:tc>
                <a:tc gridSpan="5">
                  <a:txBody>
                    <a:bodyPr/>
                    <a:lstStyle/>
                    <a:p>
                      <a:pPr marL="0" marR="0" algn="ctr" fontAlgn="base">
                        <a:lnSpc>
                          <a:spcPct val="115000"/>
                        </a:lnSpc>
                        <a:spcBef>
                          <a:spcPts val="0"/>
                        </a:spcBef>
                        <a:spcAft>
                          <a:spcPts val="0"/>
                        </a:spcAft>
                      </a:pPr>
                      <a:r>
                        <a:rPr lang="en-US" sz="1400" b="1" dirty="0">
                          <a:effectLst/>
                        </a:rPr>
                        <a:t>Design of Critical Organizing </a:t>
                      </a:r>
                      <a:r>
                        <a:rPr lang="en-US" sz="1400" b="1" dirty="0" smtClean="0">
                          <a:effectLst/>
                        </a:rPr>
                        <a:t>Systems</a:t>
                      </a:r>
                      <a:endParaRPr lang="en-US" sz="1100" b="1" dirty="0">
                        <a:effectLst/>
                      </a:endParaRPr>
                    </a:p>
                  </a:txBody>
                  <a:tcPr marL="57474" marR="57474" marT="0" marB="0">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32816">
                <a:tc vMerge="1">
                  <a:txBody>
                    <a:bodyPr/>
                    <a:lstStyle/>
                    <a:p>
                      <a:endParaRPr lang="en-US"/>
                    </a:p>
                  </a:txBody>
                  <a:tcPr/>
                </a:tc>
                <a:tc>
                  <a:txBody>
                    <a:bodyPr/>
                    <a:lstStyle/>
                    <a:p>
                      <a:pPr marL="0" marR="0" algn="ctr" fontAlgn="base">
                        <a:lnSpc>
                          <a:spcPct val="115000"/>
                        </a:lnSpc>
                        <a:spcBef>
                          <a:spcPts val="0"/>
                        </a:spcBef>
                        <a:spcAft>
                          <a:spcPts val="0"/>
                        </a:spcAft>
                      </a:pPr>
                      <a:r>
                        <a:rPr lang="en-US" sz="900" b="1" dirty="0" smtClean="0">
                          <a:effectLst/>
                        </a:rPr>
                        <a:t>Shared </a:t>
                      </a:r>
                      <a:r>
                        <a:rPr lang="en-US" sz="900" b="1" dirty="0">
                          <a:effectLst/>
                        </a:rPr>
                        <a:t>Purpose, Values &amp; Strategic Choice </a:t>
                      </a:r>
                      <a:r>
                        <a:rPr lang="en-US" sz="900" b="1" dirty="0" smtClean="0">
                          <a:effectLst/>
                        </a:rPr>
                        <a:t>System</a:t>
                      </a:r>
                    </a:p>
                    <a:p>
                      <a:pPr marL="0" marR="0" indent="0" algn="l" defTabSz="914400" rtl="0" eaLnBrk="1" fontAlgn="base" latinLnBrk="0" hangingPunct="1">
                        <a:lnSpc>
                          <a:spcPct val="115000"/>
                        </a:lnSpc>
                        <a:spcBef>
                          <a:spcPts val="0"/>
                        </a:spcBef>
                        <a:spcAft>
                          <a:spcPts val="0"/>
                        </a:spcAft>
                        <a:buClrTx/>
                        <a:buSzTx/>
                        <a:buFontTx/>
                        <a:buNone/>
                        <a:tabLst/>
                        <a:defRPr/>
                      </a:pPr>
                      <a:r>
                        <a:rPr lang="en-US" sz="800" i="1" kern="1200" dirty="0" smtClean="0">
                          <a:solidFill>
                            <a:schemeClr val="dk1"/>
                          </a:solidFill>
                          <a:effectLst/>
                          <a:latin typeface="+mn-lt"/>
                          <a:ea typeface="+mn-ea"/>
                          <a:cs typeface="+mn-cs"/>
                        </a:rPr>
                        <a:t>Core values and beliefs about who they are and want to be and their strategic direction</a:t>
                      </a:r>
                      <a:endParaRPr lang="en-US" sz="800" kern="1200" dirty="0" smtClean="0">
                        <a:solidFill>
                          <a:schemeClr val="dk1"/>
                        </a:solidFill>
                        <a:effectLst/>
                        <a:latin typeface="+mn-lt"/>
                        <a:ea typeface="+mn-ea"/>
                        <a:cs typeface="+mn-cs"/>
                      </a:endParaRPr>
                    </a:p>
                    <a:p>
                      <a:pPr marL="0" marR="0" algn="l" fontAlgn="base">
                        <a:lnSpc>
                          <a:spcPct val="115000"/>
                        </a:lnSpc>
                        <a:spcBef>
                          <a:spcPts val="0"/>
                        </a:spcBef>
                        <a:spcAft>
                          <a:spcPts val="0"/>
                        </a:spcAft>
                      </a:pPr>
                      <a:endParaRPr lang="en-US" sz="900" b="1" dirty="0">
                        <a:solidFill>
                          <a:srgbClr val="000000"/>
                        </a:solidFill>
                        <a:effectLst/>
                        <a:latin typeface="Arial"/>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fontAlgn="base">
                        <a:lnSpc>
                          <a:spcPct val="115000"/>
                        </a:lnSpc>
                        <a:spcBef>
                          <a:spcPts val="0"/>
                        </a:spcBef>
                        <a:spcAft>
                          <a:spcPts val="0"/>
                        </a:spcAft>
                      </a:pPr>
                      <a:r>
                        <a:rPr lang="en-US" sz="900" b="1" dirty="0" smtClean="0">
                          <a:effectLst/>
                          <a:latin typeface="+mn-lt"/>
                        </a:rPr>
                        <a:t>Sense-making System</a:t>
                      </a:r>
                    </a:p>
                    <a:p>
                      <a:pPr marL="0" marR="0" indent="0" algn="l" defTabSz="914400" rtl="0" eaLnBrk="1" fontAlgn="base" latinLnBrk="0" hangingPunct="1">
                        <a:lnSpc>
                          <a:spcPct val="115000"/>
                        </a:lnSpc>
                        <a:spcBef>
                          <a:spcPts val="0"/>
                        </a:spcBef>
                        <a:spcAft>
                          <a:spcPts val="0"/>
                        </a:spcAft>
                        <a:buClrTx/>
                        <a:buSzTx/>
                        <a:buFontTx/>
                        <a:buNone/>
                        <a:tabLst/>
                        <a:defRPr/>
                      </a:pPr>
                      <a:r>
                        <a:rPr lang="en-US" sz="800" i="1" kern="1200" dirty="0" smtClean="0">
                          <a:solidFill>
                            <a:schemeClr val="dk1"/>
                          </a:solidFill>
                          <a:effectLst/>
                          <a:latin typeface="+mn-lt"/>
                          <a:ea typeface="+mn-ea"/>
                          <a:cs typeface="+mn-cs"/>
                        </a:rPr>
                        <a:t>Awareness of the larger environment, actively scanning and engaging in sensemaking to form action hypotheses </a:t>
                      </a:r>
                      <a:endParaRPr lang="en-US" sz="800" kern="1200" dirty="0" smtClean="0">
                        <a:solidFill>
                          <a:schemeClr val="dk1"/>
                        </a:solidFill>
                        <a:effectLst/>
                        <a:latin typeface="+mn-lt"/>
                        <a:ea typeface="+mn-ea"/>
                        <a:cs typeface="+mn-cs"/>
                      </a:endParaRPr>
                    </a:p>
                    <a:p>
                      <a:pPr marL="0" marR="0" algn="l" fontAlgn="base">
                        <a:lnSpc>
                          <a:spcPct val="115000"/>
                        </a:lnSpc>
                        <a:spcBef>
                          <a:spcPts val="0"/>
                        </a:spcBef>
                        <a:spcAft>
                          <a:spcPts val="0"/>
                        </a:spcAft>
                      </a:pPr>
                      <a:endParaRPr lang="en-US" sz="900" b="1"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fontAlgn="base">
                        <a:lnSpc>
                          <a:spcPct val="115000"/>
                        </a:lnSpc>
                        <a:spcBef>
                          <a:spcPts val="0"/>
                        </a:spcBef>
                        <a:spcAft>
                          <a:spcPts val="0"/>
                        </a:spcAft>
                      </a:pPr>
                      <a:r>
                        <a:rPr lang="en-US" sz="900" b="1" dirty="0">
                          <a:effectLst/>
                          <a:latin typeface="+mn-lt"/>
                        </a:rPr>
                        <a:t> </a:t>
                      </a:r>
                      <a:r>
                        <a:rPr lang="en-US" sz="900" b="1" dirty="0" smtClean="0">
                          <a:effectLst/>
                          <a:latin typeface="+mn-lt"/>
                        </a:rPr>
                        <a:t>Mutual </a:t>
                      </a:r>
                      <a:r>
                        <a:rPr lang="en-US" sz="900" b="1" dirty="0">
                          <a:effectLst/>
                          <a:latin typeface="+mn-lt"/>
                        </a:rPr>
                        <a:t>Accountability </a:t>
                      </a:r>
                      <a:r>
                        <a:rPr lang="en-US" sz="900" b="1" dirty="0" smtClean="0">
                          <a:effectLst/>
                          <a:latin typeface="+mn-lt"/>
                        </a:rPr>
                        <a:t>System</a:t>
                      </a:r>
                    </a:p>
                    <a:p>
                      <a:r>
                        <a:rPr lang="en-US" sz="800" i="1" kern="1200" dirty="0" smtClean="0">
                          <a:solidFill>
                            <a:schemeClr val="dk1"/>
                          </a:solidFill>
                          <a:effectLst/>
                          <a:latin typeface="+mn-lt"/>
                          <a:ea typeface="+mn-ea"/>
                          <a:cs typeface="+mn-cs"/>
                        </a:rPr>
                        <a:t>Ensure contributions of all to a coherent whole through</a:t>
                      </a:r>
                      <a:endParaRPr lang="en-US" sz="800" kern="1200" dirty="0" smtClean="0">
                        <a:solidFill>
                          <a:schemeClr val="dk1"/>
                        </a:solidFill>
                        <a:effectLst/>
                        <a:latin typeface="+mn-lt"/>
                        <a:ea typeface="+mn-ea"/>
                        <a:cs typeface="+mn-cs"/>
                      </a:endParaRPr>
                    </a:p>
                    <a:p>
                      <a:r>
                        <a:rPr lang="en-US" sz="800" i="1" kern="1200" dirty="0" smtClean="0">
                          <a:solidFill>
                            <a:schemeClr val="dk1"/>
                          </a:solidFill>
                          <a:effectLst/>
                          <a:latin typeface="+mn-lt"/>
                          <a:ea typeface="+mn-ea"/>
                          <a:cs typeface="+mn-cs"/>
                        </a:rPr>
                        <a:t>multiple partners agreeing to be held responsible for the commitments they have voluntarily made to each other</a:t>
                      </a:r>
                      <a:endParaRPr lang="en-US" sz="800" b="1"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fontAlgn="base">
                        <a:lnSpc>
                          <a:spcPct val="115000"/>
                        </a:lnSpc>
                        <a:spcBef>
                          <a:spcPts val="0"/>
                        </a:spcBef>
                        <a:spcAft>
                          <a:spcPts val="0"/>
                        </a:spcAft>
                      </a:pPr>
                      <a:r>
                        <a:rPr lang="en-US" sz="900" b="1" dirty="0">
                          <a:effectLst/>
                          <a:latin typeface="+mn-lt"/>
                        </a:rPr>
                        <a:t> </a:t>
                      </a:r>
                      <a:r>
                        <a:rPr lang="en-US" sz="900" b="1" dirty="0" smtClean="0">
                          <a:effectLst/>
                          <a:latin typeface="+mn-lt"/>
                        </a:rPr>
                        <a:t>Collaborative </a:t>
                      </a:r>
                      <a:r>
                        <a:rPr lang="en-US" sz="900" b="1" dirty="0">
                          <a:effectLst/>
                          <a:latin typeface="+mn-lt"/>
                        </a:rPr>
                        <a:t>Coordination </a:t>
                      </a:r>
                      <a:r>
                        <a:rPr lang="en-US" sz="900" b="1" dirty="0" smtClean="0">
                          <a:effectLst/>
                          <a:latin typeface="+mn-lt"/>
                        </a:rPr>
                        <a:t>System</a:t>
                      </a:r>
                    </a:p>
                    <a:p>
                      <a:r>
                        <a:rPr lang="en-US" sz="800" i="1" kern="1200" dirty="0" smtClean="0">
                          <a:solidFill>
                            <a:schemeClr val="dk1"/>
                          </a:solidFill>
                          <a:effectLst/>
                          <a:latin typeface="+mn-lt"/>
                          <a:ea typeface="+mn-ea"/>
                          <a:cs typeface="+mn-cs"/>
                        </a:rPr>
                        <a:t>Collaboratively and innovatively Integrating and coordinating resources with needed capacity, skills, and res</a:t>
                      </a:r>
                      <a:r>
                        <a:rPr lang="en-US" sz="800" kern="1200" dirty="0" smtClean="0">
                          <a:solidFill>
                            <a:schemeClr val="dk1"/>
                          </a:solidFill>
                          <a:effectLst/>
                          <a:latin typeface="+mn-lt"/>
                          <a:ea typeface="+mn-ea"/>
                          <a:cs typeface="+mn-cs"/>
                        </a:rPr>
                        <a:t>o</a:t>
                      </a:r>
                      <a:r>
                        <a:rPr lang="en-US" sz="800" i="1" kern="1200" dirty="0" smtClean="0">
                          <a:solidFill>
                            <a:schemeClr val="dk1"/>
                          </a:solidFill>
                          <a:effectLst/>
                          <a:latin typeface="+mn-lt"/>
                          <a:ea typeface="+mn-ea"/>
                          <a:cs typeface="+mn-cs"/>
                        </a:rPr>
                        <a:t>urces</a:t>
                      </a:r>
                      <a:endParaRPr lang="en-US" sz="800" kern="1200" dirty="0" smtClean="0">
                        <a:solidFill>
                          <a:schemeClr val="dk1"/>
                        </a:solidFill>
                        <a:effectLst/>
                        <a:latin typeface="+mn-lt"/>
                        <a:ea typeface="+mn-ea"/>
                        <a:cs typeface="+mn-cs"/>
                      </a:endParaRPr>
                    </a:p>
                    <a:p>
                      <a:r>
                        <a:rPr lang="en-US" sz="800" i="1" kern="1200" dirty="0" smtClean="0">
                          <a:solidFill>
                            <a:schemeClr val="dk1"/>
                          </a:solidFill>
                          <a:effectLst/>
                          <a:latin typeface="+mn-lt"/>
                          <a:ea typeface="+mn-ea"/>
                          <a:cs typeface="+mn-cs"/>
                        </a:rPr>
                        <a:t>Integrating </a:t>
                      </a:r>
                      <a:endParaRPr lang="en-US" sz="800" b="1"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228600" marR="0" algn="ctr">
                        <a:lnSpc>
                          <a:spcPct val="115000"/>
                        </a:lnSpc>
                        <a:spcBef>
                          <a:spcPts val="0"/>
                        </a:spcBef>
                        <a:spcAft>
                          <a:spcPts val="0"/>
                        </a:spcAft>
                      </a:pPr>
                      <a:r>
                        <a:rPr lang="en-US" sz="900" b="1" dirty="0">
                          <a:effectLst/>
                          <a:latin typeface="+mn-lt"/>
                        </a:rPr>
                        <a:t> </a:t>
                      </a:r>
                      <a:r>
                        <a:rPr lang="en-US" sz="900" b="1" dirty="0" smtClean="0">
                          <a:effectLst/>
                          <a:latin typeface="+mn-lt"/>
                        </a:rPr>
                        <a:t>Work </a:t>
                      </a:r>
                      <a:r>
                        <a:rPr lang="en-US" sz="900" b="1" dirty="0">
                          <a:effectLst/>
                          <a:latin typeface="+mn-lt"/>
                        </a:rPr>
                        <a:t>&amp; Execution </a:t>
                      </a:r>
                      <a:r>
                        <a:rPr lang="en-US" sz="900" b="1" dirty="0" smtClean="0">
                          <a:effectLst/>
                          <a:latin typeface="+mn-lt"/>
                        </a:rPr>
                        <a:t>System</a:t>
                      </a:r>
                    </a:p>
                    <a:p>
                      <a:pPr marL="0" marR="0" indent="0" algn="l" defTabSz="914400" rtl="0" eaLnBrk="1" fontAlgn="auto" latinLnBrk="0" hangingPunct="1">
                        <a:lnSpc>
                          <a:spcPct val="115000"/>
                        </a:lnSpc>
                        <a:spcBef>
                          <a:spcPts val="0"/>
                        </a:spcBef>
                        <a:spcAft>
                          <a:spcPts val="0"/>
                        </a:spcAft>
                        <a:buClrTx/>
                        <a:buSzTx/>
                        <a:buFontTx/>
                        <a:buNone/>
                        <a:tabLst/>
                        <a:defRPr/>
                      </a:pPr>
                      <a:r>
                        <a:rPr lang="en-US" sz="800" i="1" kern="1200" dirty="0" smtClean="0">
                          <a:solidFill>
                            <a:schemeClr val="dk1"/>
                          </a:solidFill>
                          <a:effectLst/>
                          <a:latin typeface="+mn-lt"/>
                          <a:ea typeface="+mn-ea"/>
                          <a:cs typeface="+mn-cs"/>
                        </a:rPr>
                        <a:t>Design of shared initiatives and projects through building and sustaining valued relationships  with appropriate tools for quick action</a:t>
                      </a:r>
                      <a:endParaRPr lang="en-US" sz="800" kern="1200" dirty="0" smtClean="0">
                        <a:solidFill>
                          <a:schemeClr val="dk1"/>
                        </a:solidFill>
                        <a:effectLst/>
                        <a:latin typeface="+mn-lt"/>
                        <a:ea typeface="+mn-ea"/>
                        <a:cs typeface="+mn-cs"/>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945244">
                <a:tc>
                  <a:txBody>
                    <a:bodyPr/>
                    <a:lstStyle/>
                    <a:p>
                      <a:pPr marL="228600" lvl="0" indent="-228600">
                        <a:buFont typeface="+mj-lt"/>
                        <a:buAutoNum type="arabicPeriod"/>
                      </a:pPr>
                      <a:r>
                        <a:rPr lang="en-US" sz="900" u="none" strike="noStrike" dirty="0">
                          <a:effectLst/>
                        </a:rPr>
                        <a:t>Know the Network</a:t>
                      </a:r>
                      <a:endParaRPr lang="en-US" sz="1000" u="none" strike="noStrike" dirty="0">
                        <a:effectLst/>
                      </a:endParaRPr>
                    </a:p>
                    <a:p>
                      <a:pPr marL="114300"/>
                      <a:r>
                        <a:rPr lang="en-US" sz="900" b="0" i="1" dirty="0" smtClean="0">
                          <a:effectLst/>
                        </a:rPr>
                        <a:t>Identify needs </a:t>
                      </a:r>
                      <a:endParaRPr lang="en-US" sz="1000" b="0" i="1" dirty="0">
                        <a:solidFill>
                          <a:srgbClr val="000000"/>
                        </a:solidFill>
                        <a:effectLst/>
                        <a:latin typeface="Arial"/>
                        <a:ea typeface="Arial"/>
                      </a:endParaRPr>
                    </a:p>
                  </a:txBody>
                  <a:tcPr marL="57474" marR="57474" marT="0" marB="0">
                    <a:lnR w="12700" cap="flat" cmpd="sng" algn="ctr">
                      <a:solidFill>
                        <a:schemeClr val="tx1"/>
                      </a:solidFill>
                      <a:prstDash val="solid"/>
                      <a:round/>
                      <a:headEnd type="none" w="med" len="med"/>
                      <a:tailEnd type="none" w="med" len="med"/>
                    </a:lnR>
                  </a:tcPr>
                </a:tc>
                <a:tc>
                  <a:txBody>
                    <a:bodyPr/>
                    <a:lstStyle/>
                    <a:p>
                      <a:pPr marL="91440" lvl="0" indent="-91440" fontAlgn="base">
                        <a:buFont typeface="Arial" panose="020B0604020202020204" pitchFamily="34" charset="0"/>
                        <a:buChar char="•"/>
                      </a:pPr>
                      <a:r>
                        <a:rPr lang="en-US" sz="800" kern="1200" dirty="0" smtClean="0">
                          <a:solidFill>
                            <a:schemeClr val="dk1"/>
                          </a:solidFill>
                          <a:effectLst/>
                          <a:latin typeface="+mn-lt"/>
                          <a:ea typeface="+mn-ea"/>
                          <a:cs typeface="+mn-cs"/>
                        </a:rPr>
                        <a:t>Engage contributors through mapping the issue, stakeholders and constituents of the potential ecosystem </a:t>
                      </a:r>
                    </a:p>
                    <a:p>
                      <a:pPr marL="91440" indent="-91440">
                        <a:buFont typeface="Arial" panose="020B0604020202020204" pitchFamily="34" charset="0"/>
                        <a:buChar char="•"/>
                      </a:pPr>
                      <a:r>
                        <a:rPr lang="en-US" sz="800" kern="1200" dirty="0" smtClean="0">
                          <a:solidFill>
                            <a:schemeClr val="dk1"/>
                          </a:solidFill>
                          <a:effectLst/>
                          <a:latin typeface="+mn-lt"/>
                          <a:ea typeface="+mn-ea"/>
                          <a:cs typeface="+mn-cs"/>
                        </a:rPr>
                        <a:t>Determine the boundaries of the system </a:t>
                      </a:r>
                      <a:r>
                        <a:rPr lang="en-US" sz="800" dirty="0">
                          <a:effectLst/>
                          <a:latin typeface="+mn-lt"/>
                        </a:rPr>
                        <a:t> </a:t>
                      </a:r>
                      <a:endParaRPr lang="en-US" sz="800"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l" fontAlgn="base">
                        <a:lnSpc>
                          <a:spcPct val="115000"/>
                        </a:lnSpc>
                        <a:spcBef>
                          <a:spcPts val="0"/>
                        </a:spcBef>
                        <a:spcAft>
                          <a:spcPts val="0"/>
                        </a:spcAft>
                      </a:pPr>
                      <a:r>
                        <a:rPr lang="en-US" sz="800" kern="1200" dirty="0" smtClean="0">
                          <a:solidFill>
                            <a:schemeClr val="dk1"/>
                          </a:solidFill>
                          <a:effectLst/>
                          <a:latin typeface="+mn-lt"/>
                          <a:ea typeface="+mn-ea"/>
                          <a:cs typeface="+mn-cs"/>
                        </a:rPr>
                        <a:t>Enable recognition of diverse perspectives on pressing social need and the limits of uncoordinated responses to addressing it </a:t>
                      </a:r>
                      <a:r>
                        <a:rPr lang="en-US" sz="800" dirty="0">
                          <a:effectLst/>
                          <a:latin typeface="+mn-lt"/>
                        </a:rPr>
                        <a:t> </a:t>
                      </a:r>
                      <a:endParaRPr lang="en-US" sz="800"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C210"/>
                    </a:solidFill>
                  </a:tcPr>
                </a:tc>
                <a:tc>
                  <a:txBody>
                    <a:bodyPr/>
                    <a:lstStyle/>
                    <a:p>
                      <a:pPr marL="0" marR="0" algn="ctr" fontAlgn="base">
                        <a:lnSpc>
                          <a:spcPct val="115000"/>
                        </a:lnSpc>
                        <a:spcBef>
                          <a:spcPts val="0"/>
                        </a:spcBef>
                        <a:spcAft>
                          <a:spcPts val="0"/>
                        </a:spcAft>
                      </a:pPr>
                      <a:r>
                        <a:rPr lang="en-US" sz="800" dirty="0">
                          <a:effectLst/>
                        </a:rPr>
                        <a:t> </a:t>
                      </a:r>
                      <a:endParaRPr lang="en-US" sz="700" dirty="0">
                        <a:solidFill>
                          <a:srgbClr val="000000"/>
                        </a:solidFill>
                        <a:effectLst/>
                        <a:latin typeface="Arial"/>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fontAlgn="base">
                        <a:spcBef>
                          <a:spcPts val="0"/>
                        </a:spcBef>
                        <a:spcAft>
                          <a:spcPts val="0"/>
                        </a:spcAft>
                      </a:pPr>
                      <a:r>
                        <a:rPr lang="en-US" sz="800" dirty="0">
                          <a:solidFill>
                            <a:srgbClr val="000000"/>
                          </a:solidFill>
                          <a:effectLst/>
                          <a:latin typeface="+mn-lt"/>
                          <a:ea typeface="Calibri"/>
                        </a:rPr>
                        <a:t>Collectively identify key deliberation topics &amp; develop initial deliberation design</a:t>
                      </a:r>
                      <a:endParaRPr lang="en-US" sz="800" dirty="0">
                        <a:solidFill>
                          <a:srgbClr val="000000"/>
                        </a:solidFill>
                        <a:effectLst/>
                        <a:latin typeface="+mn-lt"/>
                        <a:ea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C210"/>
                    </a:solidFill>
                  </a:tcPr>
                </a:tc>
                <a:tc>
                  <a:txBody>
                    <a:bodyPr/>
                    <a:lstStyle/>
                    <a:p>
                      <a:pPr marL="0" marR="0" algn="ctr" fontAlgn="base">
                        <a:lnSpc>
                          <a:spcPct val="115000"/>
                        </a:lnSpc>
                        <a:spcBef>
                          <a:spcPts val="0"/>
                        </a:spcBef>
                        <a:spcAft>
                          <a:spcPts val="0"/>
                        </a:spcAft>
                      </a:pPr>
                      <a:r>
                        <a:rPr lang="en-US" sz="800" dirty="0">
                          <a:effectLst/>
                        </a:rPr>
                        <a:t> </a:t>
                      </a:r>
                      <a:endParaRPr lang="en-US" sz="700" dirty="0">
                        <a:solidFill>
                          <a:srgbClr val="000000"/>
                        </a:solidFill>
                        <a:effectLst/>
                        <a:latin typeface="Arial"/>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945244">
                <a:tc>
                  <a:txBody>
                    <a:bodyPr/>
                    <a:lstStyle/>
                    <a:p>
                      <a:pPr marL="228600" marR="0" lvl="0" indent="-228600">
                        <a:lnSpc>
                          <a:spcPct val="115000"/>
                        </a:lnSpc>
                        <a:spcBef>
                          <a:spcPts val="0"/>
                        </a:spcBef>
                        <a:spcAft>
                          <a:spcPts val="0"/>
                        </a:spcAft>
                        <a:buFont typeface="+mj-lt"/>
                        <a:buAutoNum type="arabicPeriod" startAt="2"/>
                      </a:pPr>
                      <a:r>
                        <a:rPr lang="en-US" sz="900" u="none" strike="noStrike" dirty="0">
                          <a:effectLst/>
                        </a:rPr>
                        <a:t>Connect the Network</a:t>
                      </a:r>
                      <a:endParaRPr lang="en-US" sz="1000" u="none" strike="noStrike" dirty="0">
                        <a:effectLst/>
                      </a:endParaRPr>
                    </a:p>
                    <a:p>
                      <a:pPr marL="118745" marR="0">
                        <a:lnSpc>
                          <a:spcPct val="100000"/>
                        </a:lnSpc>
                        <a:spcBef>
                          <a:spcPts val="0"/>
                        </a:spcBef>
                        <a:spcAft>
                          <a:spcPts val="0"/>
                        </a:spcAft>
                      </a:pPr>
                      <a:r>
                        <a:rPr lang="en-US" sz="900" b="0" i="1" dirty="0">
                          <a:effectLst/>
                        </a:rPr>
                        <a:t>Simple hub-and-spoke network </a:t>
                      </a:r>
                      <a:endParaRPr lang="en-US" sz="1000" b="0" i="1" dirty="0">
                        <a:solidFill>
                          <a:srgbClr val="000000"/>
                        </a:solidFill>
                        <a:effectLst/>
                        <a:latin typeface="Arial"/>
                        <a:ea typeface="Arial"/>
                      </a:endParaRPr>
                    </a:p>
                  </a:txBody>
                  <a:tcPr marL="57474" marR="57474" marT="0" marB="0">
                    <a:lnR w="12700" cap="flat" cmpd="sng" algn="ctr">
                      <a:solidFill>
                        <a:schemeClr val="tx1"/>
                      </a:solidFill>
                      <a:prstDash val="solid"/>
                      <a:round/>
                      <a:headEnd type="none" w="med" len="med"/>
                      <a:tailEnd type="none" w="med" len="med"/>
                    </a:lnR>
                  </a:tcPr>
                </a:tc>
                <a:tc>
                  <a:txBody>
                    <a:bodyPr/>
                    <a:lstStyle/>
                    <a:p>
                      <a:pPr marL="0" marR="0" algn="l" fontAlgn="base">
                        <a:lnSpc>
                          <a:spcPct val="115000"/>
                        </a:lnSpc>
                        <a:spcBef>
                          <a:spcPts val="0"/>
                        </a:spcBef>
                        <a:spcAft>
                          <a:spcPts val="0"/>
                        </a:spcAft>
                      </a:pPr>
                      <a:r>
                        <a:rPr lang="en-US" sz="800" kern="1200" dirty="0" smtClean="0">
                          <a:solidFill>
                            <a:schemeClr val="dk1"/>
                          </a:solidFill>
                          <a:effectLst/>
                          <a:latin typeface="+mn-lt"/>
                          <a:ea typeface="+mn-ea"/>
                          <a:cs typeface="+mn-cs"/>
                        </a:rPr>
                        <a:t>Focus the system on the issue by formulating the purpose</a:t>
                      </a:r>
                      <a:r>
                        <a:rPr lang="en-US" sz="800" dirty="0">
                          <a:effectLst/>
                          <a:latin typeface="+mn-lt"/>
                        </a:rPr>
                        <a:t> </a:t>
                      </a:r>
                      <a:endParaRPr lang="en-US" sz="800"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C210"/>
                    </a:solidFill>
                  </a:tcPr>
                </a:tc>
                <a:tc>
                  <a:txBody>
                    <a:bodyPr/>
                    <a:lstStyle/>
                    <a:p>
                      <a:pPr marL="91440" lvl="0" indent="-91440">
                        <a:buFont typeface="Arial" panose="020B0604020202020204" pitchFamily="34" charset="0"/>
                        <a:buChar char="•"/>
                      </a:pPr>
                      <a:r>
                        <a:rPr lang="en-US" sz="800" kern="1200" dirty="0" smtClean="0">
                          <a:solidFill>
                            <a:schemeClr val="dk1"/>
                          </a:solidFill>
                          <a:effectLst/>
                          <a:latin typeface="+mn-lt"/>
                          <a:ea typeface="+mn-ea"/>
                          <a:cs typeface="+mn-cs"/>
                        </a:rPr>
                        <a:t>Develop shared appreciation of the situation</a:t>
                      </a:r>
                    </a:p>
                    <a:p>
                      <a:pPr marL="91440" indent="-91440">
                        <a:buFont typeface="Arial" panose="020B0604020202020204" pitchFamily="34" charset="0"/>
                        <a:buChar char="•"/>
                      </a:pPr>
                      <a:r>
                        <a:rPr lang="en-US" sz="800" kern="1200" dirty="0" smtClean="0">
                          <a:solidFill>
                            <a:schemeClr val="dk1"/>
                          </a:solidFill>
                          <a:effectLst/>
                          <a:latin typeface="+mn-lt"/>
                          <a:ea typeface="+mn-ea"/>
                          <a:cs typeface="+mn-cs"/>
                        </a:rPr>
                        <a:t>Frame the learning question so contributors can go beyond symptoms to root causes and new evidence</a:t>
                      </a:r>
                      <a:r>
                        <a:rPr lang="en-US" sz="800" dirty="0">
                          <a:effectLst/>
                          <a:latin typeface="+mn-lt"/>
                        </a:rPr>
                        <a:t> </a:t>
                      </a:r>
                      <a:endParaRPr lang="en-US" sz="800"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C210"/>
                    </a:solidFill>
                  </a:tcPr>
                </a:tc>
                <a:tc>
                  <a:txBody>
                    <a:bodyPr/>
                    <a:lstStyle/>
                    <a:p>
                      <a:pPr marL="0" marR="0">
                        <a:lnSpc>
                          <a:spcPct val="115000"/>
                        </a:lnSpc>
                        <a:spcBef>
                          <a:spcPts val="0"/>
                        </a:spcBef>
                        <a:spcAft>
                          <a:spcPts val="0"/>
                        </a:spcAft>
                      </a:pPr>
                      <a:r>
                        <a:rPr lang="en-US" sz="800" dirty="0">
                          <a:solidFill>
                            <a:srgbClr val="000000"/>
                          </a:solidFill>
                          <a:effectLst/>
                          <a:latin typeface="+mn-lt"/>
                          <a:ea typeface="Arial"/>
                        </a:rPr>
                        <a:t>Identify partner accountabilities &amp; commit to hold and be held accountable by other partners</a:t>
                      </a:r>
                    </a:p>
                    <a:p>
                      <a:pPr marL="0" marR="0">
                        <a:lnSpc>
                          <a:spcPct val="115000"/>
                        </a:lnSpc>
                        <a:spcBef>
                          <a:spcPts val="0"/>
                        </a:spcBef>
                        <a:spcAft>
                          <a:spcPts val="0"/>
                        </a:spcAft>
                      </a:pPr>
                      <a:r>
                        <a:rPr lang="en-US" sz="800" dirty="0">
                          <a:solidFill>
                            <a:srgbClr val="000000"/>
                          </a:solidFill>
                          <a:effectLst/>
                          <a:latin typeface="+mn-lt"/>
                          <a:ea typeface="Arial"/>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Calibri"/>
                        </a:rPr>
                        <a:t>Build the foundation of trust and support</a:t>
                      </a:r>
                      <a:endParaRPr lang="en-US" sz="800" dirty="0">
                        <a:solidFill>
                          <a:srgbClr val="000000"/>
                        </a:solidFill>
                        <a:effectLst/>
                        <a:latin typeface="+mn-lt"/>
                        <a:ea typeface="Arial"/>
                      </a:endParaRPr>
                    </a:p>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Calibri"/>
                        </a:rPr>
                        <a:t>Identify shared governance and appropriate coordinating </a:t>
                      </a:r>
                      <a:r>
                        <a:rPr lang="en-US" sz="800" dirty="0" smtClean="0">
                          <a:solidFill>
                            <a:srgbClr val="000000"/>
                          </a:solidFill>
                          <a:effectLst/>
                          <a:latin typeface="+mn-lt"/>
                          <a:ea typeface="Calibri"/>
                        </a:rPr>
                        <a:t>mechanisms</a:t>
                      </a:r>
                      <a:endParaRPr lang="en-US" sz="800" dirty="0">
                        <a:solidFill>
                          <a:srgbClr val="000000"/>
                        </a:solidFill>
                        <a:effectLst/>
                        <a:latin typeface="+mn-lt"/>
                        <a:ea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fontAlgn="base">
                        <a:spcBef>
                          <a:spcPts val="0"/>
                        </a:spcBef>
                        <a:spcAft>
                          <a:spcPts val="0"/>
                        </a:spcAft>
                      </a:pPr>
                      <a:r>
                        <a:rPr lang="en-US" sz="800" dirty="0">
                          <a:solidFill>
                            <a:srgbClr val="000000"/>
                          </a:solidFill>
                          <a:effectLst/>
                          <a:latin typeface="+mn-lt"/>
                          <a:ea typeface="Calibri"/>
                        </a:rPr>
                        <a:t>Identify shared priority initiatives</a:t>
                      </a:r>
                      <a:endParaRPr lang="en-US" sz="800" dirty="0">
                        <a:solidFill>
                          <a:srgbClr val="000000"/>
                        </a:solidFill>
                        <a:effectLst/>
                        <a:latin typeface="+mn-lt"/>
                        <a:ea typeface="Arial"/>
                      </a:endParaRPr>
                    </a:p>
                    <a:p>
                      <a:pPr marL="0" marR="0" fontAlgn="base">
                        <a:spcBef>
                          <a:spcPts val="0"/>
                        </a:spcBef>
                        <a:spcAft>
                          <a:spcPts val="0"/>
                        </a:spcAft>
                      </a:pPr>
                      <a:r>
                        <a:rPr lang="en-US" sz="800" dirty="0">
                          <a:solidFill>
                            <a:srgbClr val="000000"/>
                          </a:solidFill>
                          <a:effectLst/>
                          <a:latin typeface="+mn-lt"/>
                          <a:ea typeface="Arial"/>
                          <a:cs typeface="Arial"/>
                        </a:rPr>
                        <a:t> </a:t>
                      </a:r>
                      <a:endParaRPr lang="en-US" sz="800" dirty="0">
                        <a:solidFill>
                          <a:srgbClr val="000000"/>
                        </a:solidFill>
                        <a:effectLst/>
                        <a:latin typeface="+mn-lt"/>
                        <a:ea typeface="Arial"/>
                      </a:endParaRPr>
                    </a:p>
                    <a:p>
                      <a:pPr marL="171450" marR="0" fontAlgn="base">
                        <a:spcBef>
                          <a:spcPts val="0"/>
                        </a:spcBef>
                        <a:spcAft>
                          <a:spcPts val="0"/>
                        </a:spcAft>
                      </a:pPr>
                      <a:r>
                        <a:rPr lang="en-US" sz="800" dirty="0">
                          <a:solidFill>
                            <a:srgbClr val="000000"/>
                          </a:solidFill>
                          <a:effectLst/>
                          <a:latin typeface="+mn-lt"/>
                          <a:ea typeface="Arial"/>
                          <a:cs typeface="Arial"/>
                        </a:rPr>
                        <a:t> </a:t>
                      </a:r>
                      <a:endParaRPr lang="en-US" sz="800" dirty="0">
                        <a:solidFill>
                          <a:srgbClr val="000000"/>
                        </a:solidFill>
                        <a:effectLst/>
                        <a:latin typeface="+mn-lt"/>
                        <a:ea typeface="Arial"/>
                      </a:endParaRPr>
                    </a:p>
                    <a:p>
                      <a:pPr marL="0" marR="0" fontAlgn="base">
                        <a:lnSpc>
                          <a:spcPct val="115000"/>
                        </a:lnSpc>
                        <a:spcBef>
                          <a:spcPts val="0"/>
                        </a:spcBef>
                        <a:spcAft>
                          <a:spcPts val="0"/>
                        </a:spcAft>
                      </a:pPr>
                      <a:r>
                        <a:rPr lang="en-US" sz="800" dirty="0">
                          <a:solidFill>
                            <a:srgbClr val="000000"/>
                          </a:solidFill>
                          <a:effectLst/>
                          <a:latin typeface="+mn-lt"/>
                          <a:ea typeface="Calibri"/>
                        </a:rPr>
                        <a:t> </a:t>
                      </a:r>
                      <a:endParaRPr lang="en-US" sz="800" dirty="0">
                        <a:solidFill>
                          <a:srgbClr val="000000"/>
                        </a:solidFill>
                        <a:effectLst/>
                        <a:latin typeface="+mn-lt"/>
                        <a:ea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C210"/>
                    </a:solidFill>
                  </a:tcPr>
                </a:tc>
              </a:tr>
              <a:tr h="1486729">
                <a:tc>
                  <a:txBody>
                    <a:bodyPr/>
                    <a:lstStyle/>
                    <a:p>
                      <a:pPr marL="228600" marR="0" lvl="0" indent="-228600">
                        <a:lnSpc>
                          <a:spcPct val="115000"/>
                        </a:lnSpc>
                        <a:spcBef>
                          <a:spcPts val="0"/>
                        </a:spcBef>
                        <a:spcAft>
                          <a:spcPts val="0"/>
                        </a:spcAft>
                        <a:buFont typeface="+mj-lt"/>
                        <a:buAutoNum type="arabicPeriod" startAt="3"/>
                      </a:pPr>
                      <a:r>
                        <a:rPr lang="en-US" sz="900" u="none" strike="noStrike" dirty="0">
                          <a:effectLst/>
                        </a:rPr>
                        <a:t>Organize the Network</a:t>
                      </a:r>
                      <a:endParaRPr lang="en-US" sz="1000" u="none" strike="noStrike" dirty="0">
                        <a:effectLst/>
                      </a:endParaRPr>
                    </a:p>
                    <a:p>
                      <a:pPr marL="118745" marR="0" fontAlgn="base">
                        <a:lnSpc>
                          <a:spcPct val="115000"/>
                        </a:lnSpc>
                        <a:spcBef>
                          <a:spcPts val="0"/>
                        </a:spcBef>
                        <a:spcAft>
                          <a:spcPts val="0"/>
                        </a:spcAft>
                      </a:pPr>
                      <a:r>
                        <a:rPr lang="en-US" sz="900" b="0" i="1" dirty="0">
                          <a:effectLst/>
                        </a:rPr>
                        <a:t>Multi-hub network </a:t>
                      </a:r>
                      <a:endParaRPr lang="en-US" sz="900" b="0" i="1" dirty="0" smtClean="0">
                        <a:effectLst/>
                      </a:endParaRPr>
                    </a:p>
                    <a:p>
                      <a:pPr marL="118745" marR="0" fontAlgn="base">
                        <a:lnSpc>
                          <a:spcPct val="115000"/>
                        </a:lnSpc>
                        <a:spcBef>
                          <a:spcPts val="0"/>
                        </a:spcBef>
                        <a:spcAft>
                          <a:spcPts val="0"/>
                        </a:spcAft>
                      </a:pPr>
                      <a:endParaRPr lang="en-US" sz="1000" dirty="0">
                        <a:solidFill>
                          <a:srgbClr val="000000"/>
                        </a:solidFill>
                        <a:effectLst/>
                        <a:latin typeface="Arial"/>
                        <a:ea typeface="Arial"/>
                      </a:endParaRPr>
                    </a:p>
                  </a:txBody>
                  <a:tcPr marL="57474" marR="57474" marT="0" marB="0">
                    <a:lnR w="12700" cap="flat" cmpd="sng" algn="ctr">
                      <a:solidFill>
                        <a:schemeClr val="tx1"/>
                      </a:solidFill>
                      <a:prstDash val="solid"/>
                      <a:round/>
                      <a:headEnd type="none" w="med" len="med"/>
                      <a:tailEnd type="none" w="med" len="med"/>
                    </a:lnR>
                  </a:tcPr>
                </a:tc>
                <a:tc>
                  <a:txBody>
                    <a:bodyPr/>
                    <a:lstStyle/>
                    <a:p>
                      <a:pPr marL="0" marR="0" algn="l" fontAlgn="base">
                        <a:lnSpc>
                          <a:spcPct val="115000"/>
                        </a:lnSpc>
                        <a:spcBef>
                          <a:spcPts val="0"/>
                        </a:spcBef>
                        <a:spcAft>
                          <a:spcPts val="0"/>
                        </a:spcAft>
                      </a:pPr>
                      <a:r>
                        <a:rPr lang="en-US" sz="800" dirty="0">
                          <a:effectLst/>
                          <a:latin typeface="+mn-lt"/>
                        </a:rPr>
                        <a:t> </a:t>
                      </a:r>
                      <a:r>
                        <a:rPr lang="en-US" sz="800" kern="1200" dirty="0" smtClean="0">
                          <a:solidFill>
                            <a:schemeClr val="dk1"/>
                          </a:solidFill>
                          <a:effectLst/>
                          <a:latin typeface="+mn-lt"/>
                          <a:ea typeface="+mn-ea"/>
                          <a:cs typeface="+mn-cs"/>
                        </a:rPr>
                        <a:t>Develop shared beliefs that collaborative efforts yield valued economic and social contributions, supporting a sense of legitimacy, purpose and meaning</a:t>
                      </a:r>
                      <a:endParaRPr lang="en-US" sz="800"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lvl="0" indent="-91440">
                        <a:buFont typeface="Arial" panose="020B0604020202020204" pitchFamily="34" charset="0"/>
                        <a:buChar char="•"/>
                      </a:pPr>
                      <a:r>
                        <a:rPr lang="en-US" sz="800" kern="1200" dirty="0" smtClean="0">
                          <a:solidFill>
                            <a:schemeClr val="dk1"/>
                          </a:solidFill>
                          <a:effectLst/>
                          <a:latin typeface="+mn-lt"/>
                          <a:ea typeface="+mn-ea"/>
                          <a:cs typeface="+mn-cs"/>
                        </a:rPr>
                        <a:t>Enable  information to be widely shared </a:t>
                      </a:r>
                    </a:p>
                    <a:p>
                      <a:pPr marL="91440" lvl="0" indent="-91440">
                        <a:buFont typeface="Arial" panose="020B0604020202020204" pitchFamily="34" charset="0"/>
                        <a:buChar char="•"/>
                      </a:pPr>
                      <a:r>
                        <a:rPr lang="en-US" sz="800" kern="1200" dirty="0" smtClean="0">
                          <a:solidFill>
                            <a:schemeClr val="dk1"/>
                          </a:solidFill>
                          <a:effectLst/>
                          <a:latin typeface="+mn-lt"/>
                          <a:ea typeface="+mn-ea"/>
                          <a:cs typeface="+mn-cs"/>
                        </a:rPr>
                        <a:t>Build support for specialized sensemaking and for interpretation functions</a:t>
                      </a:r>
                    </a:p>
                    <a:p>
                      <a:pPr marL="91440" marR="0" indent="-91440" algn="ctr" fontAlgn="base">
                        <a:lnSpc>
                          <a:spcPct val="115000"/>
                        </a:lnSpc>
                        <a:spcBef>
                          <a:spcPts val="0"/>
                        </a:spcBef>
                        <a:spcAft>
                          <a:spcPts val="0"/>
                        </a:spcAft>
                      </a:pPr>
                      <a:r>
                        <a:rPr lang="en-US" sz="800" dirty="0">
                          <a:effectLst/>
                          <a:latin typeface="+mn-lt"/>
                        </a:rPr>
                        <a:t> </a:t>
                      </a:r>
                      <a:endParaRPr lang="en-US" sz="800"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Arial"/>
                        </a:rPr>
                        <a:t>Create systems for monitoring accountability</a:t>
                      </a:r>
                    </a:p>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Arial"/>
                        </a:rPr>
                        <a:t>Create processes for attracting, mobilizing, and sharing resources from within or outside the </a:t>
                      </a:r>
                      <a:r>
                        <a:rPr lang="en-US" sz="800" dirty="0" smtClean="0">
                          <a:solidFill>
                            <a:srgbClr val="000000"/>
                          </a:solidFill>
                          <a:effectLst/>
                          <a:latin typeface="+mn-lt"/>
                          <a:ea typeface="Arial"/>
                        </a:rPr>
                        <a:t>group</a:t>
                      </a:r>
                      <a:endParaRPr lang="en-US" sz="800" dirty="0">
                        <a:solidFill>
                          <a:srgbClr val="000000"/>
                        </a:solidFill>
                        <a:effectLst/>
                        <a:latin typeface="+mn-lt"/>
                        <a:ea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Calibri"/>
                        </a:rPr>
                        <a:t>Implement shared governance and appropriate coordinating mechanisms (based on task certainty &amp; complexity) </a:t>
                      </a:r>
                      <a:r>
                        <a:rPr lang="en-US" sz="800" dirty="0">
                          <a:solidFill>
                            <a:srgbClr val="000000"/>
                          </a:solidFill>
                          <a:effectLst/>
                          <a:latin typeface="+mn-lt"/>
                          <a:ea typeface="Arial"/>
                        </a:rPr>
                        <a:t>to enable effective working relationships </a:t>
                      </a:r>
                    </a:p>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Arial"/>
                        </a:rPr>
                        <a:t>Identify &amp; design effective deliberations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fontAlgn="base">
                        <a:lnSpc>
                          <a:spcPct val="115000"/>
                        </a:lnSpc>
                        <a:spcBef>
                          <a:spcPts val="0"/>
                        </a:spcBef>
                        <a:spcAft>
                          <a:spcPts val="0"/>
                        </a:spcAft>
                      </a:pPr>
                      <a:r>
                        <a:rPr lang="en-US" sz="800" dirty="0">
                          <a:solidFill>
                            <a:srgbClr val="000000"/>
                          </a:solidFill>
                          <a:effectLst/>
                          <a:latin typeface="+mn-lt"/>
                          <a:ea typeface="Calibri"/>
                        </a:rPr>
                        <a:t>Implement agile projects to address priority initiatives with project goals, plans, measures, capabilities,  membership, prototypes, &amp; pilots</a:t>
                      </a:r>
                      <a:endParaRPr lang="en-US" sz="800" dirty="0">
                        <a:solidFill>
                          <a:srgbClr val="000000"/>
                        </a:solidFill>
                        <a:effectLst/>
                        <a:latin typeface="+mn-lt"/>
                        <a:ea typeface="Arial"/>
                      </a:endParaRPr>
                    </a:p>
                    <a:p>
                      <a:pPr marL="0" marR="0" fontAlgn="base">
                        <a:lnSpc>
                          <a:spcPct val="115000"/>
                        </a:lnSpc>
                        <a:spcBef>
                          <a:spcPts val="0"/>
                        </a:spcBef>
                        <a:spcAft>
                          <a:spcPts val="0"/>
                        </a:spcAft>
                      </a:pPr>
                      <a:r>
                        <a:rPr lang="en-US" sz="800" b="1" i="1" dirty="0">
                          <a:solidFill>
                            <a:srgbClr val="000000"/>
                          </a:solidFill>
                          <a:effectLst/>
                          <a:latin typeface="+mn-lt"/>
                          <a:ea typeface="Calibri"/>
                        </a:rPr>
                        <a:t> </a:t>
                      </a:r>
                      <a:endParaRPr lang="en-US" sz="800" dirty="0">
                        <a:solidFill>
                          <a:srgbClr val="000000"/>
                        </a:solidFill>
                        <a:effectLst/>
                        <a:latin typeface="+mn-lt"/>
                        <a:ea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74947">
                <a:tc>
                  <a:txBody>
                    <a:bodyPr/>
                    <a:lstStyle/>
                    <a:p>
                      <a:pPr marL="228600" marR="0" lvl="0" indent="-228600">
                        <a:lnSpc>
                          <a:spcPct val="115000"/>
                        </a:lnSpc>
                        <a:spcBef>
                          <a:spcPts val="0"/>
                        </a:spcBef>
                        <a:spcAft>
                          <a:spcPts val="0"/>
                        </a:spcAft>
                        <a:buFont typeface="+mj-lt"/>
                        <a:buAutoNum type="arabicPeriod" startAt="4"/>
                      </a:pPr>
                      <a:r>
                        <a:rPr lang="en-US" sz="900" u="none" strike="noStrike" dirty="0" smtClean="0">
                          <a:effectLst/>
                          <a:latin typeface="+mn-lt"/>
                        </a:rPr>
                        <a:t>Grow </a:t>
                      </a:r>
                      <a:r>
                        <a:rPr lang="en-US" sz="900" u="none" strike="noStrike" dirty="0">
                          <a:effectLst/>
                          <a:latin typeface="+mn-lt"/>
                        </a:rPr>
                        <a:t>the Network</a:t>
                      </a:r>
                      <a:endParaRPr lang="en-US" sz="1000" u="none" strike="noStrike" dirty="0">
                        <a:effectLst/>
                        <a:latin typeface="+mn-lt"/>
                      </a:endParaRPr>
                    </a:p>
                    <a:p>
                      <a:pPr marL="118745" marR="0" indent="0" algn="l" defTabSz="914400" rtl="0" eaLnBrk="1" fontAlgn="auto" latinLnBrk="0" hangingPunct="1">
                        <a:lnSpc>
                          <a:spcPct val="100000"/>
                        </a:lnSpc>
                        <a:spcBef>
                          <a:spcPts val="0"/>
                        </a:spcBef>
                        <a:spcAft>
                          <a:spcPts val="0"/>
                        </a:spcAft>
                        <a:buClrTx/>
                        <a:buSzTx/>
                        <a:buFontTx/>
                        <a:buNone/>
                        <a:tabLst/>
                        <a:defRPr/>
                      </a:pPr>
                      <a:r>
                        <a:rPr lang="en-US" sz="900" b="0" i="1" dirty="0">
                          <a:effectLst/>
                          <a:latin typeface="+mn-lt"/>
                        </a:rPr>
                        <a:t>Core multi-hub and periphery network </a:t>
                      </a:r>
                      <a:r>
                        <a:rPr lang="en-US" sz="900" b="0" i="1" dirty="0" smtClean="0">
                          <a:effectLst/>
                          <a:latin typeface="+mn-lt"/>
                        </a:rPr>
                        <a:t>with </a:t>
                      </a:r>
                      <a:r>
                        <a:rPr lang="en-US" sz="900" b="0" i="1" kern="1200" dirty="0" smtClean="0">
                          <a:solidFill>
                            <a:schemeClr val="lt1"/>
                          </a:solidFill>
                          <a:effectLst/>
                          <a:latin typeface="+mn-lt"/>
                          <a:ea typeface="+mn-ea"/>
                          <a:cs typeface="+mn-cs"/>
                        </a:rPr>
                        <a:t>competent, committed contributors</a:t>
                      </a:r>
                      <a:endParaRPr lang="en-US" sz="200" b="0" i="1" dirty="0" smtClean="0">
                        <a:effectLst/>
                        <a:latin typeface="+mn-lt"/>
                      </a:endParaRPr>
                    </a:p>
                    <a:p>
                      <a:pPr marL="118745" marR="0">
                        <a:lnSpc>
                          <a:spcPct val="100000"/>
                        </a:lnSpc>
                        <a:spcBef>
                          <a:spcPts val="0"/>
                        </a:spcBef>
                        <a:spcAft>
                          <a:spcPts val="0"/>
                        </a:spcAft>
                      </a:pPr>
                      <a:endParaRPr lang="en-US" sz="1000" dirty="0">
                        <a:solidFill>
                          <a:srgbClr val="000000"/>
                        </a:solidFill>
                        <a:effectLst/>
                        <a:latin typeface="Arial"/>
                        <a:ea typeface="Arial"/>
                      </a:endParaRPr>
                    </a:p>
                  </a:txBody>
                  <a:tcPr marL="57474" marR="57474" marT="0" marB="0">
                    <a:lnR w="12700" cap="flat" cmpd="sng" algn="ctr">
                      <a:solidFill>
                        <a:schemeClr val="tx1"/>
                      </a:solidFill>
                      <a:prstDash val="solid"/>
                      <a:round/>
                      <a:headEnd type="none" w="med" len="med"/>
                      <a:tailEnd type="none" w="med" len="med"/>
                    </a:lnR>
                  </a:tcPr>
                </a:tc>
                <a:tc>
                  <a:txBody>
                    <a:bodyPr/>
                    <a:lstStyle/>
                    <a:p>
                      <a:pPr marL="91440" lvl="0" indent="-91440" fontAlgn="base">
                        <a:buFont typeface="Arial" panose="020B0604020202020204" pitchFamily="34" charset="0"/>
                        <a:buChar char="•"/>
                      </a:pPr>
                      <a:r>
                        <a:rPr lang="en-US" sz="800" kern="1200" dirty="0" smtClean="0">
                          <a:solidFill>
                            <a:schemeClr val="dk1"/>
                          </a:solidFill>
                          <a:effectLst/>
                          <a:latin typeface="+mn-lt"/>
                          <a:ea typeface="+mn-ea"/>
                          <a:cs typeface="+mn-cs"/>
                        </a:rPr>
                        <a:t>Spread, deepen and diversify network strategies </a:t>
                      </a:r>
                    </a:p>
                    <a:p>
                      <a:pPr marL="91440" lvl="0" indent="-91440" fontAlgn="base">
                        <a:buFont typeface="Arial" panose="020B0604020202020204" pitchFamily="34" charset="0"/>
                        <a:buChar char="•"/>
                      </a:pPr>
                      <a:r>
                        <a:rPr lang="en-US" sz="800" kern="1200" dirty="0" smtClean="0">
                          <a:solidFill>
                            <a:schemeClr val="dk1"/>
                          </a:solidFill>
                          <a:effectLst/>
                          <a:latin typeface="+mn-lt"/>
                          <a:ea typeface="+mn-ea"/>
                          <a:cs typeface="+mn-cs"/>
                        </a:rPr>
                        <a:t>Manage risks </a:t>
                      </a:r>
                    </a:p>
                    <a:p>
                      <a:pPr marL="91440" indent="-91440">
                        <a:buFont typeface="Arial" panose="020B0604020202020204" pitchFamily="34" charset="0"/>
                        <a:buChar char="•"/>
                      </a:pPr>
                      <a:r>
                        <a:rPr lang="en-US" sz="800" kern="1200" dirty="0" smtClean="0">
                          <a:solidFill>
                            <a:schemeClr val="dk1"/>
                          </a:solidFill>
                          <a:effectLst/>
                          <a:latin typeface="+mn-lt"/>
                          <a:ea typeface="+mn-ea"/>
                          <a:cs typeface="+mn-cs"/>
                        </a:rPr>
                        <a:t>Ensure long term financial stability</a:t>
                      </a:r>
                      <a:r>
                        <a:rPr lang="en-US" sz="800" dirty="0">
                          <a:effectLst/>
                          <a:latin typeface="+mn-lt"/>
                        </a:rPr>
                        <a:t> </a:t>
                      </a:r>
                      <a:endParaRPr lang="en-US" sz="800"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fontAlgn="base">
                        <a:lnSpc>
                          <a:spcPct val="115000"/>
                        </a:lnSpc>
                        <a:spcBef>
                          <a:spcPts val="0"/>
                        </a:spcBef>
                        <a:spcAft>
                          <a:spcPts val="0"/>
                        </a:spcAft>
                      </a:pPr>
                      <a:r>
                        <a:rPr lang="en-US" sz="800" kern="1200" dirty="0" smtClean="0">
                          <a:solidFill>
                            <a:schemeClr val="dk1"/>
                          </a:solidFill>
                          <a:effectLst/>
                          <a:latin typeface="+mn-lt"/>
                          <a:ea typeface="+mn-ea"/>
                          <a:cs typeface="+mn-cs"/>
                        </a:rPr>
                        <a:t>Identify new knowledge and new stakeholders</a:t>
                      </a:r>
                      <a:r>
                        <a:rPr lang="en-US" sz="800" dirty="0">
                          <a:effectLst/>
                          <a:latin typeface="+mn-lt"/>
                        </a:rPr>
                        <a:t> </a:t>
                      </a:r>
                      <a:endParaRPr lang="en-US" sz="800"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fontAlgn="base">
                        <a:lnSpc>
                          <a:spcPct val="115000"/>
                        </a:lnSpc>
                        <a:spcBef>
                          <a:spcPts val="0"/>
                        </a:spcBef>
                        <a:spcAft>
                          <a:spcPts val="0"/>
                        </a:spcAft>
                      </a:pPr>
                      <a:r>
                        <a:rPr lang="en-US" sz="800" kern="1200" dirty="0" smtClean="0">
                          <a:solidFill>
                            <a:schemeClr val="dk1"/>
                          </a:solidFill>
                          <a:effectLst/>
                          <a:latin typeface="+mn-lt"/>
                          <a:ea typeface="+mn-ea"/>
                          <a:cs typeface="+mn-cs"/>
                        </a:rPr>
                        <a:t>Embed accountability norms &amp; commitment systems </a:t>
                      </a:r>
                      <a:r>
                        <a:rPr lang="en-US" sz="800" dirty="0">
                          <a:effectLst/>
                          <a:latin typeface="+mn-lt"/>
                        </a:rPr>
                        <a:t> </a:t>
                      </a:r>
                      <a:endParaRPr lang="en-US" sz="800"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Calibri"/>
                        </a:rPr>
                        <a:t>Build enduring trust and connectivity</a:t>
                      </a:r>
                      <a:endParaRPr lang="en-US" sz="800" dirty="0">
                        <a:solidFill>
                          <a:srgbClr val="000000"/>
                        </a:solidFill>
                        <a:effectLst/>
                        <a:latin typeface="+mn-lt"/>
                        <a:ea typeface="Arial"/>
                      </a:endParaRPr>
                    </a:p>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Calibri"/>
                        </a:rPr>
                        <a:t>Establish collaborative coordination mechanisms to enable new initiatives</a:t>
                      </a:r>
                      <a:endParaRPr lang="en-US" sz="800" dirty="0">
                        <a:solidFill>
                          <a:srgbClr val="000000"/>
                        </a:solidFill>
                        <a:effectLst/>
                        <a:latin typeface="+mn-lt"/>
                        <a:ea typeface="Arial"/>
                      </a:endParaRPr>
                    </a:p>
                    <a:p>
                      <a:pPr marL="91440" marR="0" indent="-91440" fontAlgn="base">
                        <a:lnSpc>
                          <a:spcPct val="115000"/>
                        </a:lnSpc>
                        <a:spcBef>
                          <a:spcPts val="0"/>
                        </a:spcBef>
                        <a:spcAft>
                          <a:spcPts val="0"/>
                        </a:spcAft>
                      </a:pPr>
                      <a:r>
                        <a:rPr lang="en-US" sz="800" dirty="0">
                          <a:solidFill>
                            <a:srgbClr val="000000"/>
                          </a:solidFill>
                          <a:effectLst/>
                          <a:latin typeface="+mn-lt"/>
                          <a:ea typeface="Calibri"/>
                        </a:rPr>
                        <a:t> </a:t>
                      </a:r>
                      <a:endParaRPr lang="en-US" sz="800" dirty="0">
                        <a:solidFill>
                          <a:srgbClr val="000000"/>
                        </a:solidFill>
                        <a:effectLst/>
                        <a:latin typeface="+mn-lt"/>
                        <a:ea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Calibri"/>
                        </a:rPr>
                        <a:t>Leverage ongoing learning from agile projects for next generation </a:t>
                      </a:r>
                      <a:r>
                        <a:rPr lang="en-US" sz="800" dirty="0" smtClean="0">
                          <a:solidFill>
                            <a:srgbClr val="000000"/>
                          </a:solidFill>
                          <a:effectLst/>
                          <a:latin typeface="+mn-lt"/>
                          <a:ea typeface="Calibri"/>
                        </a:rPr>
                        <a:t>initiatives</a:t>
                      </a:r>
                    </a:p>
                    <a:p>
                      <a:pPr marL="91440" marR="0" lvl="0" indent="-91440" fontAlgn="base">
                        <a:lnSpc>
                          <a:spcPct val="115000"/>
                        </a:lnSpc>
                        <a:spcBef>
                          <a:spcPts val="0"/>
                        </a:spcBef>
                        <a:spcAft>
                          <a:spcPts val="0"/>
                        </a:spcAft>
                        <a:buFont typeface="Symbol"/>
                        <a:buChar char=""/>
                      </a:pPr>
                      <a:r>
                        <a:rPr lang="en-US" sz="800" dirty="0" smtClean="0">
                          <a:solidFill>
                            <a:srgbClr val="000000"/>
                          </a:solidFill>
                          <a:effectLst/>
                          <a:latin typeface="+mn-lt"/>
                          <a:ea typeface="Calibri"/>
                        </a:rPr>
                        <a:t> Grow</a:t>
                      </a:r>
                      <a:r>
                        <a:rPr lang="en-US" sz="800" dirty="0">
                          <a:solidFill>
                            <a:srgbClr val="000000"/>
                          </a:solidFill>
                          <a:effectLst/>
                          <a:latin typeface="+mn-lt"/>
                          <a:ea typeface="Calibri"/>
                        </a:rPr>
                        <a:t>/ diversify network </a:t>
                      </a:r>
                      <a:r>
                        <a:rPr lang="en-US" sz="800" dirty="0" smtClean="0">
                          <a:solidFill>
                            <a:srgbClr val="000000"/>
                          </a:solidFill>
                          <a:effectLst/>
                          <a:latin typeface="+mn-lt"/>
                          <a:ea typeface="Calibri"/>
                        </a:rPr>
                        <a:t>participation</a:t>
                      </a:r>
                      <a:endParaRPr lang="en-US" sz="800" dirty="0">
                        <a:solidFill>
                          <a:srgbClr val="000000"/>
                        </a:solidFill>
                        <a:effectLst/>
                        <a:latin typeface="+mn-lt"/>
                        <a:ea typeface="Arial"/>
                      </a:endParaRPr>
                    </a:p>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Calibri"/>
                        </a:rPr>
                        <a:t>Decentralize network functions</a:t>
                      </a:r>
                      <a:endParaRPr lang="en-US" sz="800" dirty="0">
                        <a:solidFill>
                          <a:srgbClr val="000000"/>
                        </a:solidFill>
                        <a:effectLst/>
                        <a:latin typeface="+mn-lt"/>
                        <a:ea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210138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get to know each other!</a:t>
            </a:r>
            <a:endParaRPr lang="en-CA"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Who I am in a nutshell</a:t>
            </a:r>
            <a:endParaRPr lang="en-US" dirty="0"/>
          </a:p>
          <a:p>
            <a:endParaRPr lang="en-US" dirty="0" smtClean="0"/>
          </a:p>
          <a:p>
            <a:r>
              <a:rPr lang="en-US" dirty="0" smtClean="0"/>
              <a:t>What brought me here</a:t>
            </a:r>
          </a:p>
          <a:p>
            <a:pPr marL="0" indent="0">
              <a:buNone/>
            </a:pPr>
            <a:endParaRPr lang="en-US" dirty="0" smtClean="0"/>
          </a:p>
          <a:p>
            <a:r>
              <a:rPr lang="en-US" dirty="0" smtClean="0"/>
              <a:t>You are here because…</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3226770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graphicFrame>
        <p:nvGraphicFramePr>
          <p:cNvPr id="4" name="Table 3"/>
          <p:cNvGraphicFramePr>
            <a:graphicFrameLocks noGrp="1"/>
          </p:cNvGraphicFramePr>
          <p:nvPr>
            <p:extLst>
              <p:ext uri="{D42A27DB-BD31-4B8C-83A1-F6EECF244321}">
                <p14:modId xmlns:p14="http://schemas.microsoft.com/office/powerpoint/2010/main" val="3869592456"/>
              </p:ext>
            </p:extLst>
          </p:nvPr>
        </p:nvGraphicFramePr>
        <p:xfrm>
          <a:off x="251521" y="228601"/>
          <a:ext cx="8640959" cy="6489868"/>
        </p:xfrm>
        <a:graphic>
          <a:graphicData uri="http://schemas.openxmlformats.org/drawingml/2006/table">
            <a:tbl>
              <a:tblPr firstRow="1" firstCol="1" bandRow="1">
                <a:tableStyleId>{5C22544A-7EE6-4342-B048-85BDC9FD1C3A}</a:tableStyleId>
              </a:tblPr>
              <a:tblGrid>
                <a:gridCol w="1333702"/>
                <a:gridCol w="1387420"/>
                <a:gridCol w="1387420"/>
                <a:gridCol w="1387420"/>
                <a:gridCol w="1387420"/>
                <a:gridCol w="1757577"/>
              </a:tblGrid>
              <a:tr h="428888">
                <a:tc gridSpan="6">
                  <a:txBody>
                    <a:bodyPr/>
                    <a:lstStyle/>
                    <a:p>
                      <a:pPr marL="0" marR="0" algn="ctr" fontAlgn="base">
                        <a:lnSpc>
                          <a:spcPct val="115000"/>
                        </a:lnSpc>
                        <a:spcBef>
                          <a:spcPts val="0"/>
                        </a:spcBef>
                        <a:spcAft>
                          <a:spcPts val="0"/>
                        </a:spcAft>
                      </a:pPr>
                      <a:r>
                        <a:rPr lang="en-US" sz="2400" dirty="0" smtClean="0">
                          <a:solidFill>
                            <a:schemeClr val="lt1"/>
                          </a:solidFill>
                          <a:effectLst/>
                          <a:latin typeface="+mn-lt"/>
                          <a:ea typeface="+mn-ea"/>
                        </a:rPr>
                        <a:t>ECND</a:t>
                      </a:r>
                      <a:r>
                        <a:rPr lang="en-US" sz="2400" baseline="0" dirty="0" smtClean="0">
                          <a:solidFill>
                            <a:schemeClr val="lt1"/>
                          </a:solidFill>
                          <a:effectLst/>
                          <a:latin typeface="+mn-lt"/>
                          <a:ea typeface="+mn-ea"/>
                        </a:rPr>
                        <a:t> end of Year 1</a:t>
                      </a:r>
                      <a:endParaRPr lang="en-US" sz="1200" dirty="0">
                        <a:solidFill>
                          <a:srgbClr val="000000"/>
                        </a:solidFill>
                        <a:effectLst/>
                        <a:latin typeface="Arial"/>
                        <a:ea typeface="Arial"/>
                      </a:endParaRPr>
                    </a:p>
                  </a:txBody>
                  <a:tcPr marL="57474" marR="57474" marT="0" marB="0">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6932">
                <a:tc rowSpan="2">
                  <a:txBody>
                    <a:bodyPr/>
                    <a:lstStyle/>
                    <a:p>
                      <a:r>
                        <a:rPr lang="en-US" sz="1400" dirty="0">
                          <a:effectLst/>
                        </a:rPr>
                        <a:t>Phases of Network </a:t>
                      </a:r>
                      <a:endParaRPr lang="en-US" sz="1100" dirty="0">
                        <a:effectLst/>
                      </a:endParaRPr>
                    </a:p>
                    <a:p>
                      <a:r>
                        <a:rPr lang="en-US" sz="1400" dirty="0">
                          <a:effectLst/>
                        </a:rPr>
                        <a:t>Design </a:t>
                      </a:r>
                      <a:endParaRPr lang="en-US" sz="1100" dirty="0">
                        <a:effectLst/>
                      </a:endParaRPr>
                    </a:p>
                    <a:p>
                      <a:r>
                        <a:rPr lang="en-US" sz="1400" dirty="0">
                          <a:effectLst/>
                        </a:rPr>
                        <a:t>&amp; </a:t>
                      </a:r>
                      <a:endParaRPr lang="en-US" sz="1100" dirty="0">
                        <a:effectLst/>
                      </a:endParaRPr>
                    </a:p>
                    <a:p>
                      <a:r>
                        <a:rPr lang="en-US" sz="1400" dirty="0">
                          <a:effectLst/>
                        </a:rPr>
                        <a:t>Development</a:t>
                      </a:r>
                      <a:endParaRPr lang="en-US" sz="1100" dirty="0">
                        <a:effectLst/>
                      </a:endParaRPr>
                    </a:p>
                    <a:p>
                      <a:r>
                        <a:rPr lang="en-US" sz="700" dirty="0">
                          <a:effectLst/>
                        </a:rPr>
                        <a:t> </a:t>
                      </a:r>
                    </a:p>
                  </a:txBody>
                  <a:tcPr marL="57474" marR="57474" marT="0" marB="0"/>
                </a:tc>
                <a:tc gridSpan="5">
                  <a:txBody>
                    <a:bodyPr/>
                    <a:lstStyle/>
                    <a:p>
                      <a:pPr marL="0" marR="0" algn="ctr" fontAlgn="base">
                        <a:lnSpc>
                          <a:spcPct val="115000"/>
                        </a:lnSpc>
                        <a:spcBef>
                          <a:spcPts val="0"/>
                        </a:spcBef>
                        <a:spcAft>
                          <a:spcPts val="0"/>
                        </a:spcAft>
                      </a:pPr>
                      <a:r>
                        <a:rPr lang="en-US" sz="1400" b="1" dirty="0">
                          <a:effectLst/>
                        </a:rPr>
                        <a:t>Design of Critical Organizing </a:t>
                      </a:r>
                      <a:r>
                        <a:rPr lang="en-US" sz="1400" b="1" dirty="0" smtClean="0">
                          <a:effectLst/>
                        </a:rPr>
                        <a:t>Systems</a:t>
                      </a:r>
                      <a:endParaRPr lang="en-US" sz="1100" b="1" dirty="0">
                        <a:effectLst/>
                      </a:endParaRPr>
                    </a:p>
                  </a:txBody>
                  <a:tcPr marL="57474" marR="57474" marT="0" marB="0">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32816">
                <a:tc vMerge="1">
                  <a:txBody>
                    <a:bodyPr/>
                    <a:lstStyle/>
                    <a:p>
                      <a:endParaRPr lang="en-US"/>
                    </a:p>
                  </a:txBody>
                  <a:tcPr/>
                </a:tc>
                <a:tc>
                  <a:txBody>
                    <a:bodyPr/>
                    <a:lstStyle/>
                    <a:p>
                      <a:pPr marL="0" marR="0" algn="ctr" fontAlgn="base">
                        <a:lnSpc>
                          <a:spcPct val="115000"/>
                        </a:lnSpc>
                        <a:spcBef>
                          <a:spcPts val="0"/>
                        </a:spcBef>
                        <a:spcAft>
                          <a:spcPts val="0"/>
                        </a:spcAft>
                      </a:pPr>
                      <a:r>
                        <a:rPr lang="en-US" sz="900" b="1" dirty="0" smtClean="0">
                          <a:effectLst/>
                        </a:rPr>
                        <a:t>Shared </a:t>
                      </a:r>
                      <a:r>
                        <a:rPr lang="en-US" sz="900" b="1" dirty="0">
                          <a:effectLst/>
                        </a:rPr>
                        <a:t>Purpose, Values &amp; Strategic Choice </a:t>
                      </a:r>
                      <a:r>
                        <a:rPr lang="en-US" sz="900" b="1" dirty="0" smtClean="0">
                          <a:effectLst/>
                        </a:rPr>
                        <a:t>System</a:t>
                      </a:r>
                    </a:p>
                    <a:p>
                      <a:pPr marL="0" marR="0" indent="0" algn="l" defTabSz="914400" rtl="0" eaLnBrk="1" fontAlgn="base" latinLnBrk="0" hangingPunct="1">
                        <a:lnSpc>
                          <a:spcPct val="115000"/>
                        </a:lnSpc>
                        <a:spcBef>
                          <a:spcPts val="0"/>
                        </a:spcBef>
                        <a:spcAft>
                          <a:spcPts val="0"/>
                        </a:spcAft>
                        <a:buClrTx/>
                        <a:buSzTx/>
                        <a:buFontTx/>
                        <a:buNone/>
                        <a:tabLst/>
                        <a:defRPr/>
                      </a:pPr>
                      <a:r>
                        <a:rPr lang="en-US" sz="800" i="1" kern="1200" dirty="0" smtClean="0">
                          <a:solidFill>
                            <a:schemeClr val="dk1"/>
                          </a:solidFill>
                          <a:effectLst/>
                          <a:latin typeface="+mn-lt"/>
                          <a:ea typeface="+mn-ea"/>
                          <a:cs typeface="+mn-cs"/>
                        </a:rPr>
                        <a:t>Core values and beliefs about who they are and want to be and their strategic direction</a:t>
                      </a:r>
                      <a:endParaRPr lang="en-US" sz="800" kern="1200" dirty="0" smtClean="0">
                        <a:solidFill>
                          <a:schemeClr val="dk1"/>
                        </a:solidFill>
                        <a:effectLst/>
                        <a:latin typeface="+mn-lt"/>
                        <a:ea typeface="+mn-ea"/>
                        <a:cs typeface="+mn-cs"/>
                      </a:endParaRPr>
                    </a:p>
                    <a:p>
                      <a:pPr marL="0" marR="0" algn="l" fontAlgn="base">
                        <a:lnSpc>
                          <a:spcPct val="115000"/>
                        </a:lnSpc>
                        <a:spcBef>
                          <a:spcPts val="0"/>
                        </a:spcBef>
                        <a:spcAft>
                          <a:spcPts val="0"/>
                        </a:spcAft>
                      </a:pPr>
                      <a:endParaRPr lang="en-US" sz="900" b="1" dirty="0">
                        <a:solidFill>
                          <a:srgbClr val="000000"/>
                        </a:solidFill>
                        <a:effectLst/>
                        <a:latin typeface="Arial"/>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fontAlgn="base">
                        <a:lnSpc>
                          <a:spcPct val="115000"/>
                        </a:lnSpc>
                        <a:spcBef>
                          <a:spcPts val="0"/>
                        </a:spcBef>
                        <a:spcAft>
                          <a:spcPts val="0"/>
                        </a:spcAft>
                      </a:pPr>
                      <a:r>
                        <a:rPr lang="en-US" sz="900" b="1" dirty="0" smtClean="0">
                          <a:effectLst/>
                          <a:latin typeface="+mn-lt"/>
                        </a:rPr>
                        <a:t>Sense-making System</a:t>
                      </a:r>
                    </a:p>
                    <a:p>
                      <a:pPr marL="0" marR="0" indent="0" algn="l" defTabSz="914400" rtl="0" eaLnBrk="1" fontAlgn="base" latinLnBrk="0" hangingPunct="1">
                        <a:lnSpc>
                          <a:spcPct val="115000"/>
                        </a:lnSpc>
                        <a:spcBef>
                          <a:spcPts val="0"/>
                        </a:spcBef>
                        <a:spcAft>
                          <a:spcPts val="0"/>
                        </a:spcAft>
                        <a:buClrTx/>
                        <a:buSzTx/>
                        <a:buFontTx/>
                        <a:buNone/>
                        <a:tabLst/>
                        <a:defRPr/>
                      </a:pPr>
                      <a:r>
                        <a:rPr lang="en-US" sz="800" i="1" kern="1200" dirty="0" smtClean="0">
                          <a:solidFill>
                            <a:schemeClr val="dk1"/>
                          </a:solidFill>
                          <a:effectLst/>
                          <a:latin typeface="+mn-lt"/>
                          <a:ea typeface="+mn-ea"/>
                          <a:cs typeface="+mn-cs"/>
                        </a:rPr>
                        <a:t>Awareness of the larger environment, actively scanning and engaging in sensemaking to form action hypotheses </a:t>
                      </a:r>
                      <a:endParaRPr lang="en-US" sz="800" kern="1200" dirty="0" smtClean="0">
                        <a:solidFill>
                          <a:schemeClr val="dk1"/>
                        </a:solidFill>
                        <a:effectLst/>
                        <a:latin typeface="+mn-lt"/>
                        <a:ea typeface="+mn-ea"/>
                        <a:cs typeface="+mn-cs"/>
                      </a:endParaRPr>
                    </a:p>
                    <a:p>
                      <a:pPr marL="0" marR="0" algn="l" fontAlgn="base">
                        <a:lnSpc>
                          <a:spcPct val="115000"/>
                        </a:lnSpc>
                        <a:spcBef>
                          <a:spcPts val="0"/>
                        </a:spcBef>
                        <a:spcAft>
                          <a:spcPts val="0"/>
                        </a:spcAft>
                      </a:pPr>
                      <a:endParaRPr lang="en-US" sz="900" b="1"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fontAlgn="base">
                        <a:lnSpc>
                          <a:spcPct val="115000"/>
                        </a:lnSpc>
                        <a:spcBef>
                          <a:spcPts val="0"/>
                        </a:spcBef>
                        <a:spcAft>
                          <a:spcPts val="0"/>
                        </a:spcAft>
                      </a:pPr>
                      <a:r>
                        <a:rPr lang="en-US" sz="900" b="1" dirty="0">
                          <a:effectLst/>
                          <a:latin typeface="+mn-lt"/>
                        </a:rPr>
                        <a:t> </a:t>
                      </a:r>
                      <a:r>
                        <a:rPr lang="en-US" sz="900" b="1" dirty="0" smtClean="0">
                          <a:effectLst/>
                          <a:latin typeface="+mn-lt"/>
                        </a:rPr>
                        <a:t>Mutual </a:t>
                      </a:r>
                      <a:r>
                        <a:rPr lang="en-US" sz="900" b="1" dirty="0">
                          <a:effectLst/>
                          <a:latin typeface="+mn-lt"/>
                        </a:rPr>
                        <a:t>Accountability </a:t>
                      </a:r>
                      <a:r>
                        <a:rPr lang="en-US" sz="900" b="1" dirty="0" smtClean="0">
                          <a:effectLst/>
                          <a:latin typeface="+mn-lt"/>
                        </a:rPr>
                        <a:t>System</a:t>
                      </a:r>
                    </a:p>
                    <a:p>
                      <a:r>
                        <a:rPr lang="en-US" sz="800" i="1" kern="1200" dirty="0" smtClean="0">
                          <a:solidFill>
                            <a:schemeClr val="dk1"/>
                          </a:solidFill>
                          <a:effectLst/>
                          <a:latin typeface="+mn-lt"/>
                          <a:ea typeface="+mn-ea"/>
                          <a:cs typeface="+mn-cs"/>
                        </a:rPr>
                        <a:t>Ensure contributions of all to a coherent whole through</a:t>
                      </a:r>
                      <a:endParaRPr lang="en-US" sz="800" kern="1200" dirty="0" smtClean="0">
                        <a:solidFill>
                          <a:schemeClr val="dk1"/>
                        </a:solidFill>
                        <a:effectLst/>
                        <a:latin typeface="+mn-lt"/>
                        <a:ea typeface="+mn-ea"/>
                        <a:cs typeface="+mn-cs"/>
                      </a:endParaRPr>
                    </a:p>
                    <a:p>
                      <a:r>
                        <a:rPr lang="en-US" sz="800" i="1" kern="1200" dirty="0" smtClean="0">
                          <a:solidFill>
                            <a:schemeClr val="dk1"/>
                          </a:solidFill>
                          <a:effectLst/>
                          <a:latin typeface="+mn-lt"/>
                          <a:ea typeface="+mn-ea"/>
                          <a:cs typeface="+mn-cs"/>
                        </a:rPr>
                        <a:t>multiple partners agreeing to be held responsible for the commitments they have voluntarily made to each other</a:t>
                      </a:r>
                      <a:endParaRPr lang="en-US" sz="800" b="1"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fontAlgn="base">
                        <a:lnSpc>
                          <a:spcPct val="115000"/>
                        </a:lnSpc>
                        <a:spcBef>
                          <a:spcPts val="0"/>
                        </a:spcBef>
                        <a:spcAft>
                          <a:spcPts val="0"/>
                        </a:spcAft>
                      </a:pPr>
                      <a:r>
                        <a:rPr lang="en-US" sz="900" b="1" dirty="0">
                          <a:effectLst/>
                          <a:latin typeface="+mn-lt"/>
                        </a:rPr>
                        <a:t> </a:t>
                      </a:r>
                      <a:r>
                        <a:rPr lang="en-US" sz="900" b="1" dirty="0" smtClean="0">
                          <a:effectLst/>
                          <a:latin typeface="+mn-lt"/>
                        </a:rPr>
                        <a:t>Collaborative </a:t>
                      </a:r>
                      <a:r>
                        <a:rPr lang="en-US" sz="900" b="1" dirty="0">
                          <a:effectLst/>
                          <a:latin typeface="+mn-lt"/>
                        </a:rPr>
                        <a:t>Coordination </a:t>
                      </a:r>
                      <a:r>
                        <a:rPr lang="en-US" sz="900" b="1" dirty="0" smtClean="0">
                          <a:effectLst/>
                          <a:latin typeface="+mn-lt"/>
                        </a:rPr>
                        <a:t>System</a:t>
                      </a:r>
                    </a:p>
                    <a:p>
                      <a:r>
                        <a:rPr lang="en-US" sz="800" i="1" kern="1200" dirty="0" smtClean="0">
                          <a:solidFill>
                            <a:schemeClr val="dk1"/>
                          </a:solidFill>
                          <a:effectLst/>
                          <a:latin typeface="+mn-lt"/>
                          <a:ea typeface="+mn-ea"/>
                          <a:cs typeface="+mn-cs"/>
                        </a:rPr>
                        <a:t>Collaboratively and innovatively Integrating and coordinating resources with needed capacity, skills, and res</a:t>
                      </a:r>
                      <a:r>
                        <a:rPr lang="en-US" sz="800" kern="1200" dirty="0" smtClean="0">
                          <a:solidFill>
                            <a:schemeClr val="dk1"/>
                          </a:solidFill>
                          <a:effectLst/>
                          <a:latin typeface="+mn-lt"/>
                          <a:ea typeface="+mn-ea"/>
                          <a:cs typeface="+mn-cs"/>
                        </a:rPr>
                        <a:t>o</a:t>
                      </a:r>
                      <a:r>
                        <a:rPr lang="en-US" sz="800" i="1" kern="1200" dirty="0" smtClean="0">
                          <a:solidFill>
                            <a:schemeClr val="dk1"/>
                          </a:solidFill>
                          <a:effectLst/>
                          <a:latin typeface="+mn-lt"/>
                          <a:ea typeface="+mn-ea"/>
                          <a:cs typeface="+mn-cs"/>
                        </a:rPr>
                        <a:t>urces</a:t>
                      </a:r>
                      <a:endParaRPr lang="en-US" sz="800" kern="1200" dirty="0" smtClean="0">
                        <a:solidFill>
                          <a:schemeClr val="dk1"/>
                        </a:solidFill>
                        <a:effectLst/>
                        <a:latin typeface="+mn-lt"/>
                        <a:ea typeface="+mn-ea"/>
                        <a:cs typeface="+mn-cs"/>
                      </a:endParaRPr>
                    </a:p>
                    <a:p>
                      <a:r>
                        <a:rPr lang="en-US" sz="800" i="1" kern="1200" dirty="0" smtClean="0">
                          <a:solidFill>
                            <a:schemeClr val="dk1"/>
                          </a:solidFill>
                          <a:effectLst/>
                          <a:latin typeface="+mn-lt"/>
                          <a:ea typeface="+mn-ea"/>
                          <a:cs typeface="+mn-cs"/>
                        </a:rPr>
                        <a:t>Integrating </a:t>
                      </a:r>
                      <a:endParaRPr lang="en-US" sz="800" b="1"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228600" marR="0" algn="ctr">
                        <a:lnSpc>
                          <a:spcPct val="115000"/>
                        </a:lnSpc>
                        <a:spcBef>
                          <a:spcPts val="0"/>
                        </a:spcBef>
                        <a:spcAft>
                          <a:spcPts val="0"/>
                        </a:spcAft>
                      </a:pPr>
                      <a:r>
                        <a:rPr lang="en-US" sz="900" b="1" dirty="0">
                          <a:effectLst/>
                          <a:latin typeface="+mn-lt"/>
                        </a:rPr>
                        <a:t> </a:t>
                      </a:r>
                      <a:r>
                        <a:rPr lang="en-US" sz="900" b="1" dirty="0" smtClean="0">
                          <a:effectLst/>
                          <a:latin typeface="+mn-lt"/>
                        </a:rPr>
                        <a:t>Work </a:t>
                      </a:r>
                      <a:r>
                        <a:rPr lang="en-US" sz="900" b="1" dirty="0">
                          <a:effectLst/>
                          <a:latin typeface="+mn-lt"/>
                        </a:rPr>
                        <a:t>&amp; Execution </a:t>
                      </a:r>
                      <a:r>
                        <a:rPr lang="en-US" sz="900" b="1" dirty="0" smtClean="0">
                          <a:effectLst/>
                          <a:latin typeface="+mn-lt"/>
                        </a:rPr>
                        <a:t>System</a:t>
                      </a:r>
                    </a:p>
                    <a:p>
                      <a:pPr marL="0" marR="0" indent="0" algn="l" defTabSz="914400" rtl="0" eaLnBrk="1" fontAlgn="auto" latinLnBrk="0" hangingPunct="1">
                        <a:lnSpc>
                          <a:spcPct val="115000"/>
                        </a:lnSpc>
                        <a:spcBef>
                          <a:spcPts val="0"/>
                        </a:spcBef>
                        <a:spcAft>
                          <a:spcPts val="0"/>
                        </a:spcAft>
                        <a:buClrTx/>
                        <a:buSzTx/>
                        <a:buFontTx/>
                        <a:buNone/>
                        <a:tabLst/>
                        <a:defRPr/>
                      </a:pPr>
                      <a:r>
                        <a:rPr lang="en-US" sz="800" i="1" kern="1200" dirty="0" smtClean="0">
                          <a:solidFill>
                            <a:schemeClr val="dk1"/>
                          </a:solidFill>
                          <a:effectLst/>
                          <a:latin typeface="+mn-lt"/>
                          <a:ea typeface="+mn-ea"/>
                          <a:cs typeface="+mn-cs"/>
                        </a:rPr>
                        <a:t>Design of shared initiatives and projects through building and sustaining valued relationships  with appropriate tools for quick action</a:t>
                      </a:r>
                      <a:endParaRPr lang="en-US" sz="800" kern="1200" dirty="0" smtClean="0">
                        <a:solidFill>
                          <a:schemeClr val="dk1"/>
                        </a:solidFill>
                        <a:effectLst/>
                        <a:latin typeface="+mn-lt"/>
                        <a:ea typeface="+mn-ea"/>
                        <a:cs typeface="+mn-cs"/>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945244">
                <a:tc>
                  <a:txBody>
                    <a:bodyPr/>
                    <a:lstStyle/>
                    <a:p>
                      <a:pPr marL="228600" lvl="0" indent="-228600">
                        <a:buFont typeface="+mj-lt"/>
                        <a:buAutoNum type="arabicPeriod"/>
                      </a:pPr>
                      <a:r>
                        <a:rPr lang="en-US" sz="900" u="none" strike="noStrike" dirty="0">
                          <a:effectLst/>
                        </a:rPr>
                        <a:t>Know the Network</a:t>
                      </a:r>
                      <a:endParaRPr lang="en-US" sz="1000" u="none" strike="noStrike" dirty="0">
                        <a:effectLst/>
                      </a:endParaRPr>
                    </a:p>
                    <a:p>
                      <a:pPr marL="114300"/>
                      <a:r>
                        <a:rPr lang="en-US" sz="900" b="0" i="1" dirty="0" smtClean="0">
                          <a:effectLst/>
                        </a:rPr>
                        <a:t>Identify needs </a:t>
                      </a:r>
                      <a:endParaRPr lang="en-US" sz="1000" b="0" i="1" dirty="0">
                        <a:solidFill>
                          <a:srgbClr val="000000"/>
                        </a:solidFill>
                        <a:effectLst/>
                        <a:latin typeface="Arial"/>
                        <a:ea typeface="Arial"/>
                      </a:endParaRPr>
                    </a:p>
                  </a:txBody>
                  <a:tcPr marL="57474" marR="57474" marT="0" marB="0">
                    <a:lnR w="12700" cap="flat" cmpd="sng" algn="ctr">
                      <a:solidFill>
                        <a:schemeClr val="tx1"/>
                      </a:solidFill>
                      <a:prstDash val="solid"/>
                      <a:round/>
                      <a:headEnd type="none" w="med" len="med"/>
                      <a:tailEnd type="none" w="med" len="med"/>
                    </a:lnR>
                  </a:tcPr>
                </a:tc>
                <a:tc>
                  <a:txBody>
                    <a:bodyPr/>
                    <a:lstStyle/>
                    <a:p>
                      <a:pPr marL="91440" lvl="0" indent="-91440" fontAlgn="base">
                        <a:buFont typeface="Arial" panose="020B0604020202020204" pitchFamily="34" charset="0"/>
                        <a:buChar char="•"/>
                      </a:pPr>
                      <a:r>
                        <a:rPr lang="en-US" sz="800" kern="1200" dirty="0" smtClean="0">
                          <a:solidFill>
                            <a:schemeClr val="dk1"/>
                          </a:solidFill>
                          <a:effectLst/>
                          <a:latin typeface="+mn-lt"/>
                          <a:ea typeface="+mn-ea"/>
                          <a:cs typeface="+mn-cs"/>
                        </a:rPr>
                        <a:t>Engage contributors through mapping the issue, stakeholders and constituents of the potential ecosystem </a:t>
                      </a:r>
                    </a:p>
                    <a:p>
                      <a:pPr marL="91440" indent="-91440">
                        <a:buFont typeface="Arial" panose="020B0604020202020204" pitchFamily="34" charset="0"/>
                        <a:buChar char="•"/>
                      </a:pPr>
                      <a:r>
                        <a:rPr lang="en-US" sz="800" kern="1200" dirty="0" smtClean="0">
                          <a:solidFill>
                            <a:schemeClr val="dk1"/>
                          </a:solidFill>
                          <a:effectLst/>
                          <a:latin typeface="+mn-lt"/>
                          <a:ea typeface="+mn-ea"/>
                          <a:cs typeface="+mn-cs"/>
                        </a:rPr>
                        <a:t>Determine the boundaries of the system </a:t>
                      </a:r>
                      <a:r>
                        <a:rPr lang="en-US" sz="800" dirty="0">
                          <a:effectLst/>
                          <a:latin typeface="+mn-lt"/>
                        </a:rPr>
                        <a:t> </a:t>
                      </a:r>
                      <a:endParaRPr lang="en-US" sz="800"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l" fontAlgn="base">
                        <a:lnSpc>
                          <a:spcPct val="115000"/>
                        </a:lnSpc>
                        <a:spcBef>
                          <a:spcPts val="0"/>
                        </a:spcBef>
                        <a:spcAft>
                          <a:spcPts val="0"/>
                        </a:spcAft>
                      </a:pPr>
                      <a:r>
                        <a:rPr lang="en-US" sz="800" kern="1200" dirty="0" smtClean="0">
                          <a:solidFill>
                            <a:schemeClr val="dk1"/>
                          </a:solidFill>
                          <a:effectLst/>
                          <a:latin typeface="+mn-lt"/>
                          <a:ea typeface="+mn-ea"/>
                          <a:cs typeface="+mn-cs"/>
                        </a:rPr>
                        <a:t>Enable recognition of diverse perspectives on pressing social need and the limits of uncoordinated responses to addressing it </a:t>
                      </a:r>
                      <a:r>
                        <a:rPr lang="en-US" sz="800" dirty="0">
                          <a:effectLst/>
                          <a:latin typeface="+mn-lt"/>
                        </a:rPr>
                        <a:t> </a:t>
                      </a:r>
                      <a:endParaRPr lang="en-US" sz="800"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C210"/>
                    </a:solidFill>
                  </a:tcPr>
                </a:tc>
                <a:tc>
                  <a:txBody>
                    <a:bodyPr/>
                    <a:lstStyle/>
                    <a:p>
                      <a:pPr marL="0" marR="0" algn="ctr" fontAlgn="base">
                        <a:lnSpc>
                          <a:spcPct val="115000"/>
                        </a:lnSpc>
                        <a:spcBef>
                          <a:spcPts val="0"/>
                        </a:spcBef>
                        <a:spcAft>
                          <a:spcPts val="0"/>
                        </a:spcAft>
                      </a:pPr>
                      <a:r>
                        <a:rPr lang="en-US" sz="800" dirty="0">
                          <a:effectLst/>
                        </a:rPr>
                        <a:t> </a:t>
                      </a:r>
                      <a:endParaRPr lang="en-US" sz="700" dirty="0">
                        <a:solidFill>
                          <a:srgbClr val="000000"/>
                        </a:solidFill>
                        <a:effectLst/>
                        <a:latin typeface="Arial"/>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fontAlgn="base">
                        <a:spcBef>
                          <a:spcPts val="0"/>
                        </a:spcBef>
                        <a:spcAft>
                          <a:spcPts val="0"/>
                        </a:spcAft>
                      </a:pPr>
                      <a:r>
                        <a:rPr lang="en-US" sz="800" dirty="0">
                          <a:solidFill>
                            <a:srgbClr val="000000"/>
                          </a:solidFill>
                          <a:effectLst/>
                          <a:latin typeface="+mn-lt"/>
                          <a:ea typeface="Calibri"/>
                        </a:rPr>
                        <a:t>Collectively identify key deliberation topics &amp; develop initial deliberation design</a:t>
                      </a:r>
                      <a:endParaRPr lang="en-US" sz="800" dirty="0">
                        <a:solidFill>
                          <a:srgbClr val="000000"/>
                        </a:solidFill>
                        <a:effectLst/>
                        <a:latin typeface="+mn-lt"/>
                        <a:ea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C210"/>
                    </a:solidFill>
                  </a:tcPr>
                </a:tc>
                <a:tc>
                  <a:txBody>
                    <a:bodyPr/>
                    <a:lstStyle/>
                    <a:p>
                      <a:pPr marL="0" marR="0" algn="ctr" fontAlgn="base">
                        <a:lnSpc>
                          <a:spcPct val="115000"/>
                        </a:lnSpc>
                        <a:spcBef>
                          <a:spcPts val="0"/>
                        </a:spcBef>
                        <a:spcAft>
                          <a:spcPts val="0"/>
                        </a:spcAft>
                      </a:pPr>
                      <a:r>
                        <a:rPr lang="en-US" sz="800" dirty="0">
                          <a:effectLst/>
                        </a:rPr>
                        <a:t> </a:t>
                      </a:r>
                      <a:endParaRPr lang="en-US" sz="700" dirty="0">
                        <a:solidFill>
                          <a:srgbClr val="000000"/>
                        </a:solidFill>
                        <a:effectLst/>
                        <a:latin typeface="Arial"/>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945244">
                <a:tc>
                  <a:txBody>
                    <a:bodyPr/>
                    <a:lstStyle/>
                    <a:p>
                      <a:pPr marL="228600" marR="0" lvl="0" indent="-228600">
                        <a:lnSpc>
                          <a:spcPct val="115000"/>
                        </a:lnSpc>
                        <a:spcBef>
                          <a:spcPts val="0"/>
                        </a:spcBef>
                        <a:spcAft>
                          <a:spcPts val="0"/>
                        </a:spcAft>
                        <a:buFont typeface="+mj-lt"/>
                        <a:buAutoNum type="arabicPeriod" startAt="2"/>
                      </a:pPr>
                      <a:r>
                        <a:rPr lang="en-US" sz="900" u="none" strike="noStrike" dirty="0">
                          <a:effectLst/>
                        </a:rPr>
                        <a:t>Connect the Network</a:t>
                      </a:r>
                      <a:endParaRPr lang="en-US" sz="1000" u="none" strike="noStrike" dirty="0">
                        <a:effectLst/>
                      </a:endParaRPr>
                    </a:p>
                    <a:p>
                      <a:pPr marL="118745" marR="0">
                        <a:lnSpc>
                          <a:spcPct val="100000"/>
                        </a:lnSpc>
                        <a:spcBef>
                          <a:spcPts val="0"/>
                        </a:spcBef>
                        <a:spcAft>
                          <a:spcPts val="0"/>
                        </a:spcAft>
                      </a:pPr>
                      <a:r>
                        <a:rPr lang="en-US" sz="900" b="0" i="1" dirty="0">
                          <a:effectLst/>
                        </a:rPr>
                        <a:t>Simple hub-and-spoke network </a:t>
                      </a:r>
                      <a:endParaRPr lang="en-US" sz="1000" b="0" i="1" dirty="0">
                        <a:solidFill>
                          <a:srgbClr val="000000"/>
                        </a:solidFill>
                        <a:effectLst/>
                        <a:latin typeface="Arial"/>
                        <a:ea typeface="Arial"/>
                      </a:endParaRPr>
                    </a:p>
                  </a:txBody>
                  <a:tcPr marL="57474" marR="57474" marT="0" marB="0">
                    <a:lnR w="12700" cap="flat" cmpd="sng" algn="ctr">
                      <a:solidFill>
                        <a:schemeClr val="tx1"/>
                      </a:solidFill>
                      <a:prstDash val="solid"/>
                      <a:round/>
                      <a:headEnd type="none" w="med" len="med"/>
                      <a:tailEnd type="none" w="med" len="med"/>
                    </a:lnR>
                  </a:tcPr>
                </a:tc>
                <a:tc>
                  <a:txBody>
                    <a:bodyPr/>
                    <a:lstStyle/>
                    <a:p>
                      <a:pPr marL="0" marR="0" algn="l" fontAlgn="base">
                        <a:lnSpc>
                          <a:spcPct val="115000"/>
                        </a:lnSpc>
                        <a:spcBef>
                          <a:spcPts val="0"/>
                        </a:spcBef>
                        <a:spcAft>
                          <a:spcPts val="0"/>
                        </a:spcAft>
                      </a:pPr>
                      <a:r>
                        <a:rPr lang="en-US" sz="800" kern="1200" dirty="0" smtClean="0">
                          <a:solidFill>
                            <a:schemeClr val="dk1"/>
                          </a:solidFill>
                          <a:effectLst/>
                          <a:latin typeface="+mn-lt"/>
                          <a:ea typeface="+mn-ea"/>
                          <a:cs typeface="+mn-cs"/>
                        </a:rPr>
                        <a:t>Focus the system on the issue by formulating the purpose</a:t>
                      </a:r>
                      <a:r>
                        <a:rPr lang="en-US" sz="800" dirty="0">
                          <a:effectLst/>
                          <a:latin typeface="+mn-lt"/>
                        </a:rPr>
                        <a:t> </a:t>
                      </a:r>
                      <a:endParaRPr lang="en-US" sz="800"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C210"/>
                    </a:solidFill>
                  </a:tcPr>
                </a:tc>
                <a:tc>
                  <a:txBody>
                    <a:bodyPr/>
                    <a:lstStyle/>
                    <a:p>
                      <a:pPr marL="91440" lvl="0" indent="-91440">
                        <a:buFont typeface="Arial" panose="020B0604020202020204" pitchFamily="34" charset="0"/>
                        <a:buChar char="•"/>
                      </a:pPr>
                      <a:r>
                        <a:rPr lang="en-US" sz="800" kern="1200" dirty="0" smtClean="0">
                          <a:solidFill>
                            <a:schemeClr val="dk1"/>
                          </a:solidFill>
                          <a:effectLst/>
                          <a:latin typeface="+mn-lt"/>
                          <a:ea typeface="+mn-ea"/>
                          <a:cs typeface="+mn-cs"/>
                        </a:rPr>
                        <a:t>Develop shared appreciation of the situation</a:t>
                      </a:r>
                    </a:p>
                    <a:p>
                      <a:pPr marL="91440" indent="-91440">
                        <a:buFont typeface="Arial" panose="020B0604020202020204" pitchFamily="34" charset="0"/>
                        <a:buChar char="•"/>
                      </a:pPr>
                      <a:r>
                        <a:rPr lang="en-US" sz="800" kern="1200" dirty="0" smtClean="0">
                          <a:solidFill>
                            <a:schemeClr val="dk1"/>
                          </a:solidFill>
                          <a:effectLst/>
                          <a:latin typeface="+mn-lt"/>
                          <a:ea typeface="+mn-ea"/>
                          <a:cs typeface="+mn-cs"/>
                        </a:rPr>
                        <a:t>Frame the learning question so contributors can go beyond symptoms to root causes and new evidence</a:t>
                      </a:r>
                      <a:r>
                        <a:rPr lang="en-US" sz="800" dirty="0">
                          <a:effectLst/>
                          <a:latin typeface="+mn-lt"/>
                        </a:rPr>
                        <a:t> </a:t>
                      </a:r>
                      <a:endParaRPr lang="en-US" sz="800"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C210"/>
                    </a:solidFill>
                  </a:tcPr>
                </a:tc>
                <a:tc>
                  <a:txBody>
                    <a:bodyPr/>
                    <a:lstStyle/>
                    <a:p>
                      <a:pPr marL="0" marR="0">
                        <a:lnSpc>
                          <a:spcPct val="115000"/>
                        </a:lnSpc>
                        <a:spcBef>
                          <a:spcPts val="0"/>
                        </a:spcBef>
                        <a:spcAft>
                          <a:spcPts val="0"/>
                        </a:spcAft>
                      </a:pPr>
                      <a:r>
                        <a:rPr lang="en-US" sz="800" dirty="0">
                          <a:solidFill>
                            <a:srgbClr val="000000"/>
                          </a:solidFill>
                          <a:effectLst/>
                          <a:latin typeface="+mn-lt"/>
                          <a:ea typeface="Arial"/>
                        </a:rPr>
                        <a:t>Identify partner accountabilities &amp; commit to hold and be held accountable by other partners</a:t>
                      </a:r>
                    </a:p>
                    <a:p>
                      <a:pPr marL="0" marR="0">
                        <a:lnSpc>
                          <a:spcPct val="115000"/>
                        </a:lnSpc>
                        <a:spcBef>
                          <a:spcPts val="0"/>
                        </a:spcBef>
                        <a:spcAft>
                          <a:spcPts val="0"/>
                        </a:spcAft>
                      </a:pPr>
                      <a:r>
                        <a:rPr lang="en-US" sz="800" dirty="0">
                          <a:solidFill>
                            <a:srgbClr val="000000"/>
                          </a:solidFill>
                          <a:effectLst/>
                          <a:latin typeface="+mn-lt"/>
                          <a:ea typeface="Arial"/>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Calibri"/>
                        </a:rPr>
                        <a:t>Build the foundation of trust and support</a:t>
                      </a:r>
                      <a:endParaRPr lang="en-US" sz="800" dirty="0">
                        <a:solidFill>
                          <a:srgbClr val="000000"/>
                        </a:solidFill>
                        <a:effectLst/>
                        <a:latin typeface="+mn-lt"/>
                        <a:ea typeface="Arial"/>
                      </a:endParaRPr>
                    </a:p>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Calibri"/>
                        </a:rPr>
                        <a:t>Identify shared governance and appropriate coordinating </a:t>
                      </a:r>
                      <a:r>
                        <a:rPr lang="en-US" sz="800" dirty="0" smtClean="0">
                          <a:solidFill>
                            <a:srgbClr val="000000"/>
                          </a:solidFill>
                          <a:effectLst/>
                          <a:latin typeface="+mn-lt"/>
                          <a:ea typeface="Calibri"/>
                        </a:rPr>
                        <a:t>mechanisms</a:t>
                      </a:r>
                      <a:endParaRPr lang="en-US" sz="800" dirty="0">
                        <a:solidFill>
                          <a:srgbClr val="000000"/>
                        </a:solidFill>
                        <a:effectLst/>
                        <a:latin typeface="+mn-lt"/>
                        <a:ea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fontAlgn="base">
                        <a:spcBef>
                          <a:spcPts val="0"/>
                        </a:spcBef>
                        <a:spcAft>
                          <a:spcPts val="0"/>
                        </a:spcAft>
                      </a:pPr>
                      <a:r>
                        <a:rPr lang="en-US" sz="800" dirty="0">
                          <a:solidFill>
                            <a:srgbClr val="000000"/>
                          </a:solidFill>
                          <a:effectLst/>
                          <a:latin typeface="+mn-lt"/>
                          <a:ea typeface="Calibri"/>
                        </a:rPr>
                        <a:t>Identify shared priority initiatives</a:t>
                      </a:r>
                      <a:endParaRPr lang="en-US" sz="800" dirty="0">
                        <a:solidFill>
                          <a:srgbClr val="000000"/>
                        </a:solidFill>
                        <a:effectLst/>
                        <a:latin typeface="+mn-lt"/>
                        <a:ea typeface="Arial"/>
                      </a:endParaRPr>
                    </a:p>
                    <a:p>
                      <a:pPr marL="0" marR="0" fontAlgn="base">
                        <a:spcBef>
                          <a:spcPts val="0"/>
                        </a:spcBef>
                        <a:spcAft>
                          <a:spcPts val="0"/>
                        </a:spcAft>
                      </a:pPr>
                      <a:r>
                        <a:rPr lang="en-US" sz="800" dirty="0">
                          <a:solidFill>
                            <a:srgbClr val="000000"/>
                          </a:solidFill>
                          <a:effectLst/>
                          <a:latin typeface="+mn-lt"/>
                          <a:ea typeface="Arial"/>
                          <a:cs typeface="Arial"/>
                        </a:rPr>
                        <a:t> </a:t>
                      </a:r>
                      <a:endParaRPr lang="en-US" sz="800" dirty="0">
                        <a:solidFill>
                          <a:srgbClr val="000000"/>
                        </a:solidFill>
                        <a:effectLst/>
                        <a:latin typeface="+mn-lt"/>
                        <a:ea typeface="Arial"/>
                      </a:endParaRPr>
                    </a:p>
                    <a:p>
                      <a:pPr marL="171450" marR="0" fontAlgn="base">
                        <a:spcBef>
                          <a:spcPts val="0"/>
                        </a:spcBef>
                        <a:spcAft>
                          <a:spcPts val="0"/>
                        </a:spcAft>
                      </a:pPr>
                      <a:r>
                        <a:rPr lang="en-US" sz="800" dirty="0">
                          <a:solidFill>
                            <a:srgbClr val="000000"/>
                          </a:solidFill>
                          <a:effectLst/>
                          <a:latin typeface="+mn-lt"/>
                          <a:ea typeface="Arial"/>
                          <a:cs typeface="Arial"/>
                        </a:rPr>
                        <a:t> </a:t>
                      </a:r>
                      <a:endParaRPr lang="en-US" sz="800" dirty="0">
                        <a:solidFill>
                          <a:srgbClr val="000000"/>
                        </a:solidFill>
                        <a:effectLst/>
                        <a:latin typeface="+mn-lt"/>
                        <a:ea typeface="Arial"/>
                      </a:endParaRPr>
                    </a:p>
                    <a:p>
                      <a:pPr marL="0" marR="0" fontAlgn="base">
                        <a:lnSpc>
                          <a:spcPct val="115000"/>
                        </a:lnSpc>
                        <a:spcBef>
                          <a:spcPts val="0"/>
                        </a:spcBef>
                        <a:spcAft>
                          <a:spcPts val="0"/>
                        </a:spcAft>
                      </a:pPr>
                      <a:r>
                        <a:rPr lang="en-US" sz="800" dirty="0">
                          <a:solidFill>
                            <a:srgbClr val="000000"/>
                          </a:solidFill>
                          <a:effectLst/>
                          <a:latin typeface="+mn-lt"/>
                          <a:ea typeface="Calibri"/>
                        </a:rPr>
                        <a:t> </a:t>
                      </a:r>
                      <a:endParaRPr lang="en-US" sz="800" dirty="0">
                        <a:solidFill>
                          <a:srgbClr val="000000"/>
                        </a:solidFill>
                        <a:effectLst/>
                        <a:latin typeface="+mn-lt"/>
                        <a:ea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C210"/>
                    </a:solidFill>
                  </a:tcPr>
                </a:tc>
              </a:tr>
              <a:tr h="1486729">
                <a:tc>
                  <a:txBody>
                    <a:bodyPr/>
                    <a:lstStyle/>
                    <a:p>
                      <a:pPr marL="228600" marR="0" lvl="0" indent="-228600">
                        <a:lnSpc>
                          <a:spcPct val="115000"/>
                        </a:lnSpc>
                        <a:spcBef>
                          <a:spcPts val="0"/>
                        </a:spcBef>
                        <a:spcAft>
                          <a:spcPts val="0"/>
                        </a:spcAft>
                        <a:buFont typeface="+mj-lt"/>
                        <a:buAutoNum type="arabicPeriod" startAt="3"/>
                      </a:pPr>
                      <a:r>
                        <a:rPr lang="en-US" sz="900" u="none" strike="noStrike" dirty="0">
                          <a:effectLst/>
                        </a:rPr>
                        <a:t>Organize the Network</a:t>
                      </a:r>
                      <a:endParaRPr lang="en-US" sz="1000" u="none" strike="noStrike" dirty="0">
                        <a:effectLst/>
                      </a:endParaRPr>
                    </a:p>
                    <a:p>
                      <a:pPr marL="118745" marR="0" fontAlgn="base">
                        <a:lnSpc>
                          <a:spcPct val="115000"/>
                        </a:lnSpc>
                        <a:spcBef>
                          <a:spcPts val="0"/>
                        </a:spcBef>
                        <a:spcAft>
                          <a:spcPts val="0"/>
                        </a:spcAft>
                      </a:pPr>
                      <a:r>
                        <a:rPr lang="en-US" sz="900" b="0" i="1" dirty="0">
                          <a:effectLst/>
                        </a:rPr>
                        <a:t>Multi-hub network </a:t>
                      </a:r>
                      <a:endParaRPr lang="en-US" sz="900" b="0" i="1" dirty="0" smtClean="0">
                        <a:effectLst/>
                      </a:endParaRPr>
                    </a:p>
                    <a:p>
                      <a:pPr marL="118745" marR="0" fontAlgn="base">
                        <a:lnSpc>
                          <a:spcPct val="115000"/>
                        </a:lnSpc>
                        <a:spcBef>
                          <a:spcPts val="0"/>
                        </a:spcBef>
                        <a:spcAft>
                          <a:spcPts val="0"/>
                        </a:spcAft>
                      </a:pPr>
                      <a:endParaRPr lang="en-US" sz="1000" dirty="0">
                        <a:solidFill>
                          <a:srgbClr val="000000"/>
                        </a:solidFill>
                        <a:effectLst/>
                        <a:latin typeface="Arial"/>
                        <a:ea typeface="Arial"/>
                      </a:endParaRPr>
                    </a:p>
                  </a:txBody>
                  <a:tcPr marL="57474" marR="57474" marT="0" marB="0">
                    <a:lnR w="12700" cap="flat" cmpd="sng" algn="ctr">
                      <a:solidFill>
                        <a:schemeClr val="tx1"/>
                      </a:solidFill>
                      <a:prstDash val="solid"/>
                      <a:round/>
                      <a:headEnd type="none" w="med" len="med"/>
                      <a:tailEnd type="none" w="med" len="med"/>
                    </a:lnR>
                  </a:tcPr>
                </a:tc>
                <a:tc>
                  <a:txBody>
                    <a:bodyPr/>
                    <a:lstStyle/>
                    <a:p>
                      <a:pPr marL="0" marR="0" algn="l" fontAlgn="base">
                        <a:lnSpc>
                          <a:spcPct val="115000"/>
                        </a:lnSpc>
                        <a:spcBef>
                          <a:spcPts val="0"/>
                        </a:spcBef>
                        <a:spcAft>
                          <a:spcPts val="0"/>
                        </a:spcAft>
                      </a:pPr>
                      <a:r>
                        <a:rPr lang="en-US" sz="800" dirty="0">
                          <a:effectLst/>
                          <a:latin typeface="+mn-lt"/>
                        </a:rPr>
                        <a:t> </a:t>
                      </a:r>
                      <a:r>
                        <a:rPr lang="en-US" sz="800" kern="1200" dirty="0" smtClean="0">
                          <a:solidFill>
                            <a:schemeClr val="dk1"/>
                          </a:solidFill>
                          <a:effectLst/>
                          <a:latin typeface="+mn-lt"/>
                          <a:ea typeface="+mn-ea"/>
                          <a:cs typeface="+mn-cs"/>
                        </a:rPr>
                        <a:t>Develop shared beliefs that collaborative efforts yield valued economic and social contributions, supporting a sense of legitimacy, purpose and meaning</a:t>
                      </a:r>
                      <a:endParaRPr lang="en-US" sz="800"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91440" lvl="0" indent="-91440">
                        <a:buFont typeface="Arial" panose="020B0604020202020204" pitchFamily="34" charset="0"/>
                        <a:buChar char="•"/>
                      </a:pPr>
                      <a:r>
                        <a:rPr lang="en-US" sz="800" kern="1200" dirty="0" smtClean="0">
                          <a:solidFill>
                            <a:schemeClr val="dk1"/>
                          </a:solidFill>
                          <a:effectLst/>
                          <a:latin typeface="+mn-lt"/>
                          <a:ea typeface="+mn-ea"/>
                          <a:cs typeface="+mn-cs"/>
                        </a:rPr>
                        <a:t>Enable  information to be widely shared </a:t>
                      </a:r>
                    </a:p>
                    <a:p>
                      <a:pPr marL="91440" lvl="0" indent="-91440">
                        <a:buFont typeface="Arial" panose="020B0604020202020204" pitchFamily="34" charset="0"/>
                        <a:buChar char="•"/>
                      </a:pPr>
                      <a:r>
                        <a:rPr lang="en-US" sz="800" kern="1200" dirty="0" smtClean="0">
                          <a:solidFill>
                            <a:schemeClr val="dk1"/>
                          </a:solidFill>
                          <a:effectLst/>
                          <a:latin typeface="+mn-lt"/>
                          <a:ea typeface="+mn-ea"/>
                          <a:cs typeface="+mn-cs"/>
                        </a:rPr>
                        <a:t>Build support for specialized sensemaking and for interpretation functions</a:t>
                      </a:r>
                    </a:p>
                    <a:p>
                      <a:pPr marL="91440" marR="0" indent="-91440" algn="ctr" fontAlgn="base">
                        <a:lnSpc>
                          <a:spcPct val="115000"/>
                        </a:lnSpc>
                        <a:spcBef>
                          <a:spcPts val="0"/>
                        </a:spcBef>
                        <a:spcAft>
                          <a:spcPts val="0"/>
                        </a:spcAft>
                      </a:pPr>
                      <a:r>
                        <a:rPr lang="en-US" sz="800" dirty="0">
                          <a:effectLst/>
                          <a:latin typeface="+mn-lt"/>
                        </a:rPr>
                        <a:t> </a:t>
                      </a:r>
                      <a:endParaRPr lang="en-US" sz="800"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Arial"/>
                        </a:rPr>
                        <a:t>Create systems for monitoring accountability</a:t>
                      </a:r>
                    </a:p>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Arial"/>
                        </a:rPr>
                        <a:t>Create processes for attracting, mobilizing, and sharing resources from within or outside the </a:t>
                      </a:r>
                      <a:r>
                        <a:rPr lang="en-US" sz="800" dirty="0" smtClean="0">
                          <a:solidFill>
                            <a:srgbClr val="000000"/>
                          </a:solidFill>
                          <a:effectLst/>
                          <a:latin typeface="+mn-lt"/>
                          <a:ea typeface="Arial"/>
                        </a:rPr>
                        <a:t>group</a:t>
                      </a:r>
                      <a:endParaRPr lang="en-US" sz="800" dirty="0">
                        <a:solidFill>
                          <a:srgbClr val="000000"/>
                        </a:solidFill>
                        <a:effectLst/>
                        <a:latin typeface="+mn-lt"/>
                        <a:ea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Calibri"/>
                        </a:rPr>
                        <a:t>Implement shared governance and appropriate coordinating mechanisms (based on task certainty &amp; complexity) </a:t>
                      </a:r>
                      <a:r>
                        <a:rPr lang="en-US" sz="800" dirty="0">
                          <a:solidFill>
                            <a:srgbClr val="000000"/>
                          </a:solidFill>
                          <a:effectLst/>
                          <a:latin typeface="+mn-lt"/>
                          <a:ea typeface="Arial"/>
                        </a:rPr>
                        <a:t>to enable effective working relationships </a:t>
                      </a:r>
                    </a:p>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Arial"/>
                        </a:rPr>
                        <a:t>Identify &amp; design effective deliberations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fontAlgn="base">
                        <a:lnSpc>
                          <a:spcPct val="115000"/>
                        </a:lnSpc>
                        <a:spcBef>
                          <a:spcPts val="0"/>
                        </a:spcBef>
                        <a:spcAft>
                          <a:spcPts val="0"/>
                        </a:spcAft>
                      </a:pPr>
                      <a:r>
                        <a:rPr lang="en-US" sz="800" dirty="0">
                          <a:solidFill>
                            <a:srgbClr val="000000"/>
                          </a:solidFill>
                          <a:effectLst/>
                          <a:latin typeface="+mn-lt"/>
                          <a:ea typeface="Calibri"/>
                        </a:rPr>
                        <a:t>Implement agile projects to address priority initiatives with project goals, plans, measures, capabilities,  membership, prototypes, &amp; pilots</a:t>
                      </a:r>
                      <a:endParaRPr lang="en-US" sz="800" dirty="0">
                        <a:solidFill>
                          <a:srgbClr val="000000"/>
                        </a:solidFill>
                        <a:effectLst/>
                        <a:latin typeface="+mn-lt"/>
                        <a:ea typeface="Arial"/>
                      </a:endParaRPr>
                    </a:p>
                    <a:p>
                      <a:pPr marL="0" marR="0" fontAlgn="base">
                        <a:lnSpc>
                          <a:spcPct val="115000"/>
                        </a:lnSpc>
                        <a:spcBef>
                          <a:spcPts val="0"/>
                        </a:spcBef>
                        <a:spcAft>
                          <a:spcPts val="0"/>
                        </a:spcAft>
                      </a:pPr>
                      <a:r>
                        <a:rPr lang="en-US" sz="800" b="1" i="1" dirty="0">
                          <a:solidFill>
                            <a:srgbClr val="000000"/>
                          </a:solidFill>
                          <a:effectLst/>
                          <a:latin typeface="+mn-lt"/>
                          <a:ea typeface="Calibri"/>
                        </a:rPr>
                        <a:t> </a:t>
                      </a:r>
                      <a:endParaRPr lang="en-US" sz="800" dirty="0">
                        <a:solidFill>
                          <a:srgbClr val="000000"/>
                        </a:solidFill>
                        <a:effectLst/>
                        <a:latin typeface="+mn-lt"/>
                        <a:ea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1074947">
                <a:tc>
                  <a:txBody>
                    <a:bodyPr/>
                    <a:lstStyle/>
                    <a:p>
                      <a:pPr marL="228600" marR="0" lvl="0" indent="-228600">
                        <a:lnSpc>
                          <a:spcPct val="115000"/>
                        </a:lnSpc>
                        <a:spcBef>
                          <a:spcPts val="0"/>
                        </a:spcBef>
                        <a:spcAft>
                          <a:spcPts val="0"/>
                        </a:spcAft>
                        <a:buFont typeface="+mj-lt"/>
                        <a:buAutoNum type="arabicPeriod" startAt="4"/>
                      </a:pPr>
                      <a:r>
                        <a:rPr lang="en-US" sz="900" u="none" strike="noStrike" dirty="0" smtClean="0">
                          <a:effectLst/>
                          <a:latin typeface="+mn-lt"/>
                        </a:rPr>
                        <a:t>Grow </a:t>
                      </a:r>
                      <a:r>
                        <a:rPr lang="en-US" sz="900" u="none" strike="noStrike" dirty="0">
                          <a:effectLst/>
                          <a:latin typeface="+mn-lt"/>
                        </a:rPr>
                        <a:t>the Network</a:t>
                      </a:r>
                      <a:endParaRPr lang="en-US" sz="1000" u="none" strike="noStrike" dirty="0">
                        <a:effectLst/>
                        <a:latin typeface="+mn-lt"/>
                      </a:endParaRPr>
                    </a:p>
                    <a:p>
                      <a:pPr marL="118745" marR="0" indent="0" algn="l" defTabSz="914400" rtl="0" eaLnBrk="1" fontAlgn="auto" latinLnBrk="0" hangingPunct="1">
                        <a:lnSpc>
                          <a:spcPct val="100000"/>
                        </a:lnSpc>
                        <a:spcBef>
                          <a:spcPts val="0"/>
                        </a:spcBef>
                        <a:spcAft>
                          <a:spcPts val="0"/>
                        </a:spcAft>
                        <a:buClrTx/>
                        <a:buSzTx/>
                        <a:buFontTx/>
                        <a:buNone/>
                        <a:tabLst/>
                        <a:defRPr/>
                      </a:pPr>
                      <a:r>
                        <a:rPr lang="en-US" sz="900" b="0" i="1" dirty="0">
                          <a:effectLst/>
                          <a:latin typeface="+mn-lt"/>
                        </a:rPr>
                        <a:t>Core multi-hub and periphery network </a:t>
                      </a:r>
                      <a:r>
                        <a:rPr lang="en-US" sz="900" b="0" i="1" dirty="0" smtClean="0">
                          <a:effectLst/>
                          <a:latin typeface="+mn-lt"/>
                        </a:rPr>
                        <a:t>with </a:t>
                      </a:r>
                      <a:r>
                        <a:rPr lang="en-US" sz="900" b="0" i="1" kern="1200" dirty="0" smtClean="0">
                          <a:solidFill>
                            <a:schemeClr val="lt1"/>
                          </a:solidFill>
                          <a:effectLst/>
                          <a:latin typeface="+mn-lt"/>
                          <a:ea typeface="+mn-ea"/>
                          <a:cs typeface="+mn-cs"/>
                        </a:rPr>
                        <a:t>competent, committed contributors</a:t>
                      </a:r>
                      <a:endParaRPr lang="en-US" sz="200" b="0" i="1" dirty="0" smtClean="0">
                        <a:effectLst/>
                        <a:latin typeface="+mn-lt"/>
                      </a:endParaRPr>
                    </a:p>
                    <a:p>
                      <a:pPr marL="118745" marR="0">
                        <a:lnSpc>
                          <a:spcPct val="100000"/>
                        </a:lnSpc>
                        <a:spcBef>
                          <a:spcPts val="0"/>
                        </a:spcBef>
                        <a:spcAft>
                          <a:spcPts val="0"/>
                        </a:spcAft>
                      </a:pPr>
                      <a:endParaRPr lang="en-US" sz="1000" dirty="0">
                        <a:solidFill>
                          <a:srgbClr val="000000"/>
                        </a:solidFill>
                        <a:effectLst/>
                        <a:latin typeface="Arial"/>
                        <a:ea typeface="Arial"/>
                      </a:endParaRPr>
                    </a:p>
                  </a:txBody>
                  <a:tcPr marL="57474" marR="57474" marT="0" marB="0">
                    <a:lnR w="12700" cap="flat" cmpd="sng" algn="ctr">
                      <a:solidFill>
                        <a:schemeClr val="tx1"/>
                      </a:solidFill>
                      <a:prstDash val="solid"/>
                      <a:round/>
                      <a:headEnd type="none" w="med" len="med"/>
                      <a:tailEnd type="none" w="med" len="med"/>
                    </a:lnR>
                  </a:tcPr>
                </a:tc>
                <a:tc>
                  <a:txBody>
                    <a:bodyPr/>
                    <a:lstStyle/>
                    <a:p>
                      <a:pPr marL="91440" lvl="0" indent="-91440" fontAlgn="base">
                        <a:buFont typeface="Arial" panose="020B0604020202020204" pitchFamily="34" charset="0"/>
                        <a:buChar char="•"/>
                      </a:pPr>
                      <a:r>
                        <a:rPr lang="en-US" sz="800" kern="1200" dirty="0" smtClean="0">
                          <a:solidFill>
                            <a:schemeClr val="dk1"/>
                          </a:solidFill>
                          <a:effectLst/>
                          <a:latin typeface="+mn-lt"/>
                          <a:ea typeface="+mn-ea"/>
                          <a:cs typeface="+mn-cs"/>
                        </a:rPr>
                        <a:t>Spread, deepen and diversify network strategies </a:t>
                      </a:r>
                    </a:p>
                    <a:p>
                      <a:pPr marL="91440" lvl="0" indent="-91440" fontAlgn="base">
                        <a:buFont typeface="Arial" panose="020B0604020202020204" pitchFamily="34" charset="0"/>
                        <a:buChar char="•"/>
                      </a:pPr>
                      <a:r>
                        <a:rPr lang="en-US" sz="800" kern="1200" dirty="0" smtClean="0">
                          <a:solidFill>
                            <a:schemeClr val="dk1"/>
                          </a:solidFill>
                          <a:effectLst/>
                          <a:latin typeface="+mn-lt"/>
                          <a:ea typeface="+mn-ea"/>
                          <a:cs typeface="+mn-cs"/>
                        </a:rPr>
                        <a:t>Manage risks </a:t>
                      </a:r>
                    </a:p>
                    <a:p>
                      <a:pPr marL="91440" indent="-91440">
                        <a:buFont typeface="Arial" panose="020B0604020202020204" pitchFamily="34" charset="0"/>
                        <a:buChar char="•"/>
                      </a:pPr>
                      <a:r>
                        <a:rPr lang="en-US" sz="800" kern="1200" dirty="0" smtClean="0">
                          <a:solidFill>
                            <a:schemeClr val="dk1"/>
                          </a:solidFill>
                          <a:effectLst/>
                          <a:latin typeface="+mn-lt"/>
                          <a:ea typeface="+mn-ea"/>
                          <a:cs typeface="+mn-cs"/>
                        </a:rPr>
                        <a:t>Ensure long term financial stability</a:t>
                      </a:r>
                      <a:r>
                        <a:rPr lang="en-US" sz="800" dirty="0">
                          <a:effectLst/>
                          <a:latin typeface="+mn-lt"/>
                        </a:rPr>
                        <a:t> </a:t>
                      </a:r>
                      <a:endParaRPr lang="en-US" sz="800"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fontAlgn="base">
                        <a:lnSpc>
                          <a:spcPct val="115000"/>
                        </a:lnSpc>
                        <a:spcBef>
                          <a:spcPts val="0"/>
                        </a:spcBef>
                        <a:spcAft>
                          <a:spcPts val="0"/>
                        </a:spcAft>
                      </a:pPr>
                      <a:r>
                        <a:rPr lang="en-US" sz="800" kern="1200" dirty="0" smtClean="0">
                          <a:solidFill>
                            <a:schemeClr val="dk1"/>
                          </a:solidFill>
                          <a:effectLst/>
                          <a:latin typeface="+mn-lt"/>
                          <a:ea typeface="+mn-ea"/>
                          <a:cs typeface="+mn-cs"/>
                        </a:rPr>
                        <a:t>Identify new knowledge and new stakeholders</a:t>
                      </a:r>
                      <a:r>
                        <a:rPr lang="en-US" sz="800" dirty="0">
                          <a:effectLst/>
                          <a:latin typeface="+mn-lt"/>
                        </a:rPr>
                        <a:t> </a:t>
                      </a:r>
                      <a:endParaRPr lang="en-US" sz="800"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fontAlgn="base">
                        <a:lnSpc>
                          <a:spcPct val="115000"/>
                        </a:lnSpc>
                        <a:spcBef>
                          <a:spcPts val="0"/>
                        </a:spcBef>
                        <a:spcAft>
                          <a:spcPts val="0"/>
                        </a:spcAft>
                      </a:pPr>
                      <a:r>
                        <a:rPr lang="en-US" sz="800" kern="1200" dirty="0" smtClean="0">
                          <a:solidFill>
                            <a:schemeClr val="dk1"/>
                          </a:solidFill>
                          <a:effectLst/>
                          <a:latin typeface="+mn-lt"/>
                          <a:ea typeface="+mn-ea"/>
                          <a:cs typeface="+mn-cs"/>
                        </a:rPr>
                        <a:t>Embed accountability norms &amp; commitment systems </a:t>
                      </a:r>
                      <a:r>
                        <a:rPr lang="en-US" sz="800" dirty="0">
                          <a:effectLst/>
                          <a:latin typeface="+mn-lt"/>
                        </a:rPr>
                        <a:t> </a:t>
                      </a:r>
                      <a:endParaRPr lang="en-US" sz="800" dirty="0">
                        <a:solidFill>
                          <a:srgbClr val="000000"/>
                        </a:solidFill>
                        <a:effectLst/>
                        <a:latin typeface="+mn-lt"/>
                        <a:ea typeface="Arial"/>
                      </a:endParaRPr>
                    </a:p>
                  </a:txBody>
                  <a:tcPr marL="57474" marR="574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Calibri"/>
                        </a:rPr>
                        <a:t>Build enduring trust and connectivity</a:t>
                      </a:r>
                      <a:endParaRPr lang="en-US" sz="800" dirty="0">
                        <a:solidFill>
                          <a:srgbClr val="000000"/>
                        </a:solidFill>
                        <a:effectLst/>
                        <a:latin typeface="+mn-lt"/>
                        <a:ea typeface="Arial"/>
                      </a:endParaRPr>
                    </a:p>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Calibri"/>
                        </a:rPr>
                        <a:t>Establish collaborative coordination mechanisms to enable new initiatives</a:t>
                      </a:r>
                      <a:endParaRPr lang="en-US" sz="800" dirty="0">
                        <a:solidFill>
                          <a:srgbClr val="000000"/>
                        </a:solidFill>
                        <a:effectLst/>
                        <a:latin typeface="+mn-lt"/>
                        <a:ea typeface="Arial"/>
                      </a:endParaRPr>
                    </a:p>
                    <a:p>
                      <a:pPr marL="91440" marR="0" indent="-91440" fontAlgn="base">
                        <a:lnSpc>
                          <a:spcPct val="115000"/>
                        </a:lnSpc>
                        <a:spcBef>
                          <a:spcPts val="0"/>
                        </a:spcBef>
                        <a:spcAft>
                          <a:spcPts val="0"/>
                        </a:spcAft>
                      </a:pPr>
                      <a:r>
                        <a:rPr lang="en-US" sz="800" dirty="0">
                          <a:solidFill>
                            <a:srgbClr val="000000"/>
                          </a:solidFill>
                          <a:effectLst/>
                          <a:latin typeface="+mn-lt"/>
                          <a:ea typeface="Calibri"/>
                        </a:rPr>
                        <a:t> </a:t>
                      </a:r>
                      <a:endParaRPr lang="en-US" sz="800" dirty="0">
                        <a:solidFill>
                          <a:srgbClr val="000000"/>
                        </a:solidFill>
                        <a:effectLst/>
                        <a:latin typeface="+mn-lt"/>
                        <a:ea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Calibri"/>
                        </a:rPr>
                        <a:t>Leverage ongoing learning from agile projects for next generation </a:t>
                      </a:r>
                      <a:r>
                        <a:rPr lang="en-US" sz="800" dirty="0" smtClean="0">
                          <a:solidFill>
                            <a:srgbClr val="000000"/>
                          </a:solidFill>
                          <a:effectLst/>
                          <a:latin typeface="+mn-lt"/>
                          <a:ea typeface="Calibri"/>
                        </a:rPr>
                        <a:t>initiatives</a:t>
                      </a:r>
                    </a:p>
                    <a:p>
                      <a:pPr marL="91440" marR="0" lvl="0" indent="-91440" fontAlgn="base">
                        <a:lnSpc>
                          <a:spcPct val="115000"/>
                        </a:lnSpc>
                        <a:spcBef>
                          <a:spcPts val="0"/>
                        </a:spcBef>
                        <a:spcAft>
                          <a:spcPts val="0"/>
                        </a:spcAft>
                        <a:buFont typeface="Symbol"/>
                        <a:buChar char=""/>
                      </a:pPr>
                      <a:r>
                        <a:rPr lang="en-US" sz="800" dirty="0" smtClean="0">
                          <a:solidFill>
                            <a:srgbClr val="000000"/>
                          </a:solidFill>
                          <a:effectLst/>
                          <a:latin typeface="+mn-lt"/>
                          <a:ea typeface="Calibri"/>
                        </a:rPr>
                        <a:t> Grow</a:t>
                      </a:r>
                      <a:r>
                        <a:rPr lang="en-US" sz="800" dirty="0">
                          <a:solidFill>
                            <a:srgbClr val="000000"/>
                          </a:solidFill>
                          <a:effectLst/>
                          <a:latin typeface="+mn-lt"/>
                          <a:ea typeface="Calibri"/>
                        </a:rPr>
                        <a:t>/ diversify network </a:t>
                      </a:r>
                      <a:r>
                        <a:rPr lang="en-US" sz="800" dirty="0" smtClean="0">
                          <a:solidFill>
                            <a:srgbClr val="000000"/>
                          </a:solidFill>
                          <a:effectLst/>
                          <a:latin typeface="+mn-lt"/>
                          <a:ea typeface="Calibri"/>
                        </a:rPr>
                        <a:t>participation</a:t>
                      </a:r>
                      <a:endParaRPr lang="en-US" sz="800" dirty="0">
                        <a:solidFill>
                          <a:srgbClr val="000000"/>
                        </a:solidFill>
                        <a:effectLst/>
                        <a:latin typeface="+mn-lt"/>
                        <a:ea typeface="Arial"/>
                      </a:endParaRPr>
                    </a:p>
                    <a:p>
                      <a:pPr marL="91440" marR="0" lvl="0" indent="-91440" fontAlgn="base">
                        <a:lnSpc>
                          <a:spcPct val="115000"/>
                        </a:lnSpc>
                        <a:spcBef>
                          <a:spcPts val="0"/>
                        </a:spcBef>
                        <a:spcAft>
                          <a:spcPts val="0"/>
                        </a:spcAft>
                        <a:buFont typeface="Symbol"/>
                        <a:buChar char=""/>
                      </a:pPr>
                      <a:r>
                        <a:rPr lang="en-US" sz="800" dirty="0">
                          <a:solidFill>
                            <a:srgbClr val="000000"/>
                          </a:solidFill>
                          <a:effectLst/>
                          <a:latin typeface="+mn-lt"/>
                          <a:ea typeface="Calibri"/>
                        </a:rPr>
                        <a:t>Decentralize network functions</a:t>
                      </a:r>
                      <a:endParaRPr lang="en-US" sz="800" dirty="0">
                        <a:solidFill>
                          <a:srgbClr val="000000"/>
                        </a:solidFill>
                        <a:effectLst/>
                        <a:latin typeface="+mn-lt"/>
                        <a:ea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79279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question A</a:t>
            </a:r>
            <a:endParaRPr lang="en-CA" dirty="0"/>
          </a:p>
        </p:txBody>
      </p:sp>
      <p:sp>
        <p:nvSpPr>
          <p:cNvPr id="3" name="Content Placeholder 2"/>
          <p:cNvSpPr>
            <a:spLocks noGrp="1"/>
          </p:cNvSpPr>
          <p:nvPr>
            <p:ph idx="1"/>
          </p:nvPr>
        </p:nvSpPr>
        <p:spPr>
          <a:xfrm>
            <a:off x="251520" y="1600200"/>
            <a:ext cx="8640960" cy="4876800"/>
          </a:xfrm>
          <a:noFill/>
          <a:ln cmpd="sng">
            <a:solidFill>
              <a:schemeClr val="tx1"/>
            </a:solidFill>
          </a:ln>
        </p:spPr>
        <p:txBody>
          <a:bodyPr>
            <a:normAutofit/>
          </a:bodyPr>
          <a:lstStyle/>
          <a:p>
            <a:pPr marL="0" indent="0">
              <a:buNone/>
            </a:pPr>
            <a:r>
              <a:rPr lang="en-US" dirty="0" smtClean="0">
                <a:solidFill>
                  <a:srgbClr val="0070C0"/>
                </a:solidFill>
              </a:rPr>
              <a:t>PURPOSE, VISION, CORE VALUES &amp; STRATEGIC CHOICE</a:t>
            </a:r>
          </a:p>
          <a:p>
            <a:pPr marL="0" indent="0">
              <a:buNone/>
            </a:pPr>
            <a:endParaRPr lang="en-US" dirty="0"/>
          </a:p>
          <a:p>
            <a:pPr marL="0" indent="0">
              <a:buNone/>
            </a:pPr>
            <a:r>
              <a:rPr lang="en-US" dirty="0" smtClean="0"/>
              <a:t>The first year of project implementation</a:t>
            </a:r>
            <a:r>
              <a:rPr lang="en-US" dirty="0"/>
              <a:t> </a:t>
            </a:r>
            <a:r>
              <a:rPr lang="en-US" dirty="0" smtClean="0"/>
              <a:t>was rocky and conversations focused mainly on administrative tasks and clearing up misunderstandings between partners.  </a:t>
            </a:r>
          </a:p>
          <a:p>
            <a:pPr marL="0" indent="0">
              <a:buNone/>
            </a:pPr>
            <a:endParaRPr lang="en-US" dirty="0"/>
          </a:p>
          <a:p>
            <a:pPr marL="0" indent="0">
              <a:buNone/>
            </a:pPr>
            <a:r>
              <a:rPr lang="en-US" i="1" dirty="0" smtClean="0"/>
              <a:t>What process(</a:t>
            </a:r>
            <a:r>
              <a:rPr lang="en-US" i="1" dirty="0" err="1" smtClean="0"/>
              <a:t>es</a:t>
            </a:r>
            <a:r>
              <a:rPr lang="en-US" i="1" dirty="0" smtClean="0"/>
              <a:t>) would you use to help partners reconnect to their collective purpose and bring energy into the coming year?</a:t>
            </a:r>
            <a:endParaRPr lang="en-US" dirty="0"/>
          </a:p>
          <a:p>
            <a:pPr marL="0" indent="0">
              <a:buNone/>
            </a:pPr>
            <a:endParaRPr lang="en-CA" dirty="0"/>
          </a:p>
        </p:txBody>
      </p:sp>
    </p:spTree>
    <p:extLst>
      <p:ext uri="{BB962C8B-B14F-4D97-AF65-F5344CB8AC3E}">
        <p14:creationId xmlns:p14="http://schemas.microsoft.com/office/powerpoint/2010/main" val="3545626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question B</a:t>
            </a:r>
            <a:endParaRPr lang="en-CA" dirty="0"/>
          </a:p>
        </p:txBody>
      </p:sp>
      <p:sp>
        <p:nvSpPr>
          <p:cNvPr id="3" name="Content Placeholder 2"/>
          <p:cNvSpPr>
            <a:spLocks noGrp="1"/>
          </p:cNvSpPr>
          <p:nvPr>
            <p:ph idx="1"/>
          </p:nvPr>
        </p:nvSpPr>
        <p:spPr>
          <a:noFill/>
          <a:ln cmpd="sng">
            <a:solidFill>
              <a:schemeClr val="tx1"/>
            </a:solidFill>
          </a:ln>
        </p:spPr>
        <p:txBody>
          <a:bodyPr>
            <a:normAutofit/>
          </a:bodyPr>
          <a:lstStyle/>
          <a:p>
            <a:pPr marL="0" indent="0">
              <a:buNone/>
            </a:pPr>
            <a:r>
              <a:rPr lang="en-US" dirty="0" smtClean="0">
                <a:solidFill>
                  <a:srgbClr val="0070C0"/>
                </a:solidFill>
              </a:rPr>
              <a:t>MUTUAL ACCOUNTABILITY</a:t>
            </a:r>
            <a:endParaRPr lang="en-US" dirty="0">
              <a:solidFill>
                <a:srgbClr val="0070C0"/>
              </a:solidFill>
            </a:endParaRPr>
          </a:p>
          <a:p>
            <a:pPr marL="0" indent="0">
              <a:buNone/>
            </a:pPr>
            <a:endParaRPr lang="en-US" dirty="0"/>
          </a:p>
          <a:p>
            <a:pPr marL="0" indent="0">
              <a:buNone/>
            </a:pPr>
            <a:r>
              <a:rPr lang="en-US" dirty="0" smtClean="0"/>
              <a:t>Providing updates of projects during collective meetings is boring and tedious.  </a:t>
            </a:r>
            <a:endParaRPr lang="en-US" dirty="0"/>
          </a:p>
          <a:p>
            <a:pPr marL="0" indent="0">
              <a:buNone/>
            </a:pPr>
            <a:endParaRPr lang="en-US" i="1" dirty="0" smtClean="0"/>
          </a:p>
          <a:p>
            <a:pPr marL="0" indent="0">
              <a:buNone/>
            </a:pPr>
            <a:r>
              <a:rPr lang="en-US" i="1" dirty="0" smtClean="0"/>
              <a:t>What are fun and engaging ways for partners to share updates on their progress?</a:t>
            </a:r>
          </a:p>
          <a:p>
            <a:pPr marL="0" indent="0">
              <a:buNone/>
            </a:pPr>
            <a:endParaRPr lang="en-US" dirty="0" smtClean="0"/>
          </a:p>
          <a:p>
            <a:pPr marL="0" indent="0">
              <a:buNone/>
            </a:pPr>
            <a:endParaRPr lang="en-CA" dirty="0"/>
          </a:p>
        </p:txBody>
      </p:sp>
    </p:spTree>
    <p:extLst>
      <p:ext uri="{BB962C8B-B14F-4D97-AF65-F5344CB8AC3E}">
        <p14:creationId xmlns:p14="http://schemas.microsoft.com/office/powerpoint/2010/main" val="2639300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question C</a:t>
            </a:r>
            <a:endParaRPr lang="en-CA" dirty="0"/>
          </a:p>
        </p:txBody>
      </p:sp>
      <p:sp>
        <p:nvSpPr>
          <p:cNvPr id="3" name="Content Placeholder 2"/>
          <p:cNvSpPr>
            <a:spLocks noGrp="1"/>
          </p:cNvSpPr>
          <p:nvPr>
            <p:ph idx="1"/>
          </p:nvPr>
        </p:nvSpPr>
        <p:spPr>
          <a:noFill/>
          <a:ln cmpd="sng">
            <a:solidFill>
              <a:schemeClr val="tx1"/>
            </a:solidFill>
          </a:ln>
        </p:spPr>
        <p:txBody>
          <a:bodyPr>
            <a:normAutofit/>
          </a:bodyPr>
          <a:lstStyle/>
          <a:p>
            <a:pPr marL="0" indent="0">
              <a:buNone/>
            </a:pPr>
            <a:r>
              <a:rPr lang="en-US" dirty="0" smtClean="0">
                <a:solidFill>
                  <a:srgbClr val="0070C0"/>
                </a:solidFill>
              </a:rPr>
              <a:t>MUTUAL ACCOUNTABILITY</a:t>
            </a:r>
          </a:p>
          <a:p>
            <a:pPr marL="0" indent="0">
              <a:buNone/>
            </a:pPr>
            <a:endParaRPr lang="en-US" dirty="0"/>
          </a:p>
          <a:p>
            <a:pPr marL="0" indent="0">
              <a:buNone/>
            </a:pPr>
            <a:r>
              <a:rPr lang="en-US" dirty="0" smtClean="0"/>
              <a:t>With </a:t>
            </a:r>
            <a:r>
              <a:rPr lang="en-US" dirty="0"/>
              <a:t>a dozen projects </a:t>
            </a:r>
            <a:r>
              <a:rPr lang="en-US" dirty="0" smtClean="0"/>
              <a:t>on the go, providing updates of every project at </a:t>
            </a:r>
            <a:r>
              <a:rPr lang="en-US" dirty="0"/>
              <a:t>every </a:t>
            </a:r>
            <a:r>
              <a:rPr lang="en-US" dirty="0" smtClean="0"/>
              <a:t>meeting is not possible.  Also, partners want to have more meaningful discussions about their work. </a:t>
            </a:r>
          </a:p>
          <a:p>
            <a:pPr marL="0" indent="0">
              <a:buNone/>
            </a:pPr>
            <a:endParaRPr lang="en-US" dirty="0"/>
          </a:p>
          <a:p>
            <a:pPr marL="0" indent="0">
              <a:buNone/>
            </a:pPr>
            <a:r>
              <a:rPr lang="en-US" i="1" dirty="0"/>
              <a:t>What participatory process would you use </a:t>
            </a:r>
            <a:r>
              <a:rPr lang="en-US" i="1" dirty="0" smtClean="0"/>
              <a:t>with partners to  find ways </a:t>
            </a:r>
            <a:r>
              <a:rPr lang="en-US" i="1" dirty="0"/>
              <a:t>to </a:t>
            </a:r>
            <a:r>
              <a:rPr lang="en-US" i="1" dirty="0" smtClean="0"/>
              <a:t>organize updates, so that they are meaningful and useful?</a:t>
            </a:r>
            <a:endParaRPr lang="en-US" i="1" dirty="0"/>
          </a:p>
          <a:p>
            <a:pPr marL="0" indent="0">
              <a:buNone/>
            </a:pPr>
            <a:endParaRPr lang="en-US" dirty="0"/>
          </a:p>
          <a:p>
            <a:pPr marL="0" indent="0">
              <a:buNone/>
            </a:pPr>
            <a:endParaRPr lang="en-US" dirty="0"/>
          </a:p>
          <a:p>
            <a:pPr marL="0" indent="0">
              <a:buNone/>
            </a:pPr>
            <a:endParaRPr lang="en-US" dirty="0"/>
          </a:p>
          <a:p>
            <a:pPr marL="0" indent="0">
              <a:buNone/>
            </a:pPr>
            <a:endParaRPr lang="en-CA" dirty="0"/>
          </a:p>
        </p:txBody>
      </p:sp>
    </p:spTree>
    <p:extLst>
      <p:ext uri="{BB962C8B-B14F-4D97-AF65-F5344CB8AC3E}">
        <p14:creationId xmlns:p14="http://schemas.microsoft.com/office/powerpoint/2010/main" val="2639300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question D</a:t>
            </a:r>
            <a:endParaRPr lang="en-CA" dirty="0"/>
          </a:p>
        </p:txBody>
      </p:sp>
      <p:sp>
        <p:nvSpPr>
          <p:cNvPr id="3" name="Content Placeholder 2"/>
          <p:cNvSpPr>
            <a:spLocks noGrp="1"/>
          </p:cNvSpPr>
          <p:nvPr>
            <p:ph idx="1"/>
          </p:nvPr>
        </p:nvSpPr>
        <p:spPr>
          <a:noFill/>
          <a:ln cmpd="sng">
            <a:solidFill>
              <a:schemeClr val="tx1"/>
            </a:solidFill>
          </a:ln>
        </p:spPr>
        <p:txBody>
          <a:bodyPr>
            <a:normAutofit/>
          </a:bodyPr>
          <a:lstStyle/>
          <a:p>
            <a:pPr marL="0" indent="0">
              <a:buNone/>
            </a:pPr>
            <a:r>
              <a:rPr lang="en-US" dirty="0" smtClean="0">
                <a:solidFill>
                  <a:srgbClr val="0070C0"/>
                </a:solidFill>
              </a:rPr>
              <a:t>COLLABORATIVE COORDINATION</a:t>
            </a:r>
          </a:p>
          <a:p>
            <a:pPr marL="0" indent="0">
              <a:buNone/>
            </a:pPr>
            <a:endParaRPr lang="en-US" dirty="0"/>
          </a:p>
          <a:p>
            <a:pPr marL="0" indent="0">
              <a:buNone/>
            </a:pPr>
            <a:r>
              <a:rPr lang="en-US" dirty="0" smtClean="0"/>
              <a:t>Misunderstandings and frustrations have had a tendency to build up among partners.  They have been uncomfortable in asking each other difficult questions.  They have also refrained from requesting </a:t>
            </a:r>
            <a:r>
              <a:rPr lang="en-US" dirty="0"/>
              <a:t>support </a:t>
            </a:r>
            <a:r>
              <a:rPr lang="en-US" dirty="0" smtClean="0"/>
              <a:t>from each other, out of fear of appearing unable to handle their project responsibilities and losing funding.</a:t>
            </a:r>
            <a:endParaRPr lang="en-US" dirty="0"/>
          </a:p>
          <a:p>
            <a:pPr marL="0" indent="0">
              <a:buNone/>
            </a:pPr>
            <a:endParaRPr lang="en-US" dirty="0" smtClean="0"/>
          </a:p>
          <a:p>
            <a:pPr marL="0" indent="0">
              <a:buNone/>
            </a:pPr>
            <a:r>
              <a:rPr lang="en-US" i="1" dirty="0" smtClean="0"/>
              <a:t>What methods or processes would you use to encourage feelings and </a:t>
            </a:r>
            <a:r>
              <a:rPr lang="en-US" i="1" dirty="0" err="1" smtClean="0"/>
              <a:t>behaviours</a:t>
            </a:r>
            <a:r>
              <a:rPr lang="en-US" i="1" dirty="0" smtClean="0"/>
              <a:t> of trust and support among the partners?</a:t>
            </a:r>
            <a:endParaRPr lang="en-CA" i="1" dirty="0"/>
          </a:p>
        </p:txBody>
      </p:sp>
    </p:spTree>
    <p:extLst>
      <p:ext uri="{BB962C8B-B14F-4D97-AF65-F5344CB8AC3E}">
        <p14:creationId xmlns:p14="http://schemas.microsoft.com/office/powerpoint/2010/main" val="26393004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question E</a:t>
            </a:r>
            <a:endParaRPr lang="en-CA" dirty="0"/>
          </a:p>
        </p:txBody>
      </p:sp>
      <p:sp>
        <p:nvSpPr>
          <p:cNvPr id="3" name="Content Placeholder 2"/>
          <p:cNvSpPr>
            <a:spLocks noGrp="1"/>
          </p:cNvSpPr>
          <p:nvPr>
            <p:ph idx="1"/>
          </p:nvPr>
        </p:nvSpPr>
        <p:spPr>
          <a:noFill/>
          <a:ln cmpd="sng">
            <a:solidFill>
              <a:schemeClr val="tx1"/>
            </a:solidFill>
          </a:ln>
        </p:spPr>
        <p:txBody>
          <a:bodyPr>
            <a:normAutofit/>
          </a:bodyPr>
          <a:lstStyle/>
          <a:p>
            <a:pPr marL="0" indent="0">
              <a:buNone/>
            </a:pPr>
            <a:r>
              <a:rPr lang="en-US" dirty="0" smtClean="0">
                <a:solidFill>
                  <a:srgbClr val="0070C0"/>
                </a:solidFill>
              </a:rPr>
              <a:t>WORK &amp; EXECUTION</a:t>
            </a:r>
          </a:p>
          <a:p>
            <a:pPr marL="0" indent="0">
              <a:buNone/>
            </a:pPr>
            <a:endParaRPr lang="en-US" dirty="0"/>
          </a:p>
          <a:p>
            <a:pPr marL="0" indent="0">
              <a:buNone/>
            </a:pPr>
            <a:r>
              <a:rPr lang="en-US" dirty="0" smtClean="0"/>
              <a:t>The original core of partners worked VERY hard to develop the three-year strategic plan.</a:t>
            </a:r>
          </a:p>
          <a:p>
            <a:pPr marL="0" indent="0">
              <a:buNone/>
            </a:pPr>
            <a:endParaRPr lang="en-US" dirty="0"/>
          </a:p>
          <a:p>
            <a:pPr marL="0" indent="0">
              <a:buNone/>
            </a:pPr>
            <a:r>
              <a:rPr lang="en-US" i="1" dirty="0" smtClean="0"/>
              <a:t>How do we make room for new partners in becoming active and having access to the funding, while also respecting the hard work of the original core?</a:t>
            </a:r>
            <a:endParaRPr lang="en-US" i="1" dirty="0"/>
          </a:p>
          <a:p>
            <a:pPr marL="0" indent="0">
              <a:buNone/>
            </a:pPr>
            <a:endParaRPr lang="en-CA" dirty="0"/>
          </a:p>
        </p:txBody>
      </p:sp>
    </p:spTree>
    <p:extLst>
      <p:ext uri="{BB962C8B-B14F-4D97-AF65-F5344CB8AC3E}">
        <p14:creationId xmlns:p14="http://schemas.microsoft.com/office/powerpoint/2010/main" val="26393004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question F</a:t>
            </a:r>
            <a:endParaRPr lang="en-CA" dirty="0"/>
          </a:p>
        </p:txBody>
      </p:sp>
      <p:sp>
        <p:nvSpPr>
          <p:cNvPr id="3" name="Content Placeholder 2"/>
          <p:cNvSpPr>
            <a:spLocks noGrp="1"/>
          </p:cNvSpPr>
          <p:nvPr>
            <p:ph idx="1"/>
          </p:nvPr>
        </p:nvSpPr>
        <p:spPr>
          <a:noFill/>
          <a:ln cmpd="sng">
            <a:solidFill>
              <a:schemeClr val="tx1"/>
            </a:solidFill>
          </a:ln>
        </p:spPr>
        <p:txBody>
          <a:bodyPr>
            <a:normAutofit fontScale="92500"/>
          </a:bodyPr>
          <a:lstStyle/>
          <a:p>
            <a:pPr marL="0" indent="0">
              <a:buNone/>
            </a:pPr>
            <a:r>
              <a:rPr lang="en-US" dirty="0" smtClean="0">
                <a:solidFill>
                  <a:srgbClr val="0070C0"/>
                </a:solidFill>
              </a:rPr>
              <a:t>WORK &amp; EXECUTION</a:t>
            </a:r>
          </a:p>
          <a:p>
            <a:pPr marL="0" indent="0">
              <a:buNone/>
            </a:pPr>
            <a:endParaRPr lang="en-US" dirty="0"/>
          </a:p>
          <a:p>
            <a:pPr marL="0" indent="0">
              <a:buNone/>
            </a:pPr>
            <a:r>
              <a:rPr lang="en-US" dirty="0" smtClean="0"/>
              <a:t>Presently, the Early Childhood Development Network is independent though not a registered entity (has no administrative power).  </a:t>
            </a:r>
            <a:r>
              <a:rPr lang="en-US" dirty="0"/>
              <a:t>T</a:t>
            </a:r>
            <a:r>
              <a:rPr lang="en-US" dirty="0" smtClean="0"/>
              <a:t>o gain security, the original collective design team suggested that the Network become an official committee of the Downtown Community Council (current host organization) rather than becoming its own registered entity (which would require the creation of a Board, money, etc.).  </a:t>
            </a:r>
            <a:r>
              <a:rPr lang="en-US" dirty="0"/>
              <a:t>I</a:t>
            </a:r>
            <a:r>
              <a:rPr lang="en-US" dirty="0" smtClean="0"/>
              <a:t>t is also possible to maintain the present arrangement.  </a:t>
            </a:r>
            <a:endParaRPr lang="en-US" dirty="0"/>
          </a:p>
          <a:p>
            <a:pPr marL="0" indent="0">
              <a:buNone/>
            </a:pPr>
            <a:endParaRPr lang="en-US" dirty="0"/>
          </a:p>
          <a:p>
            <a:pPr marL="0" indent="0">
              <a:buNone/>
            </a:pPr>
            <a:r>
              <a:rPr lang="en-US" i="1" dirty="0" smtClean="0"/>
              <a:t>What suggestions do you have about the general structure(s) that would be most advantageous as the ECDN grows?</a:t>
            </a:r>
            <a:endParaRPr lang="en-US" i="1" dirty="0"/>
          </a:p>
          <a:p>
            <a:pPr marL="0" indent="0">
              <a:buNone/>
            </a:pPr>
            <a:endParaRPr lang="en-CA" dirty="0"/>
          </a:p>
        </p:txBody>
      </p:sp>
    </p:spTree>
    <p:extLst>
      <p:ext uri="{BB962C8B-B14F-4D97-AF65-F5344CB8AC3E}">
        <p14:creationId xmlns:p14="http://schemas.microsoft.com/office/powerpoint/2010/main" val="1726083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30560"/>
          </a:xfrm>
        </p:spPr>
        <p:txBody>
          <a:bodyPr>
            <a:normAutofit fontScale="90000"/>
          </a:bodyPr>
          <a:lstStyle/>
          <a:p>
            <a:pPr algn="ctr"/>
            <a:r>
              <a:rPr lang="en-US" dirty="0" smtClean="0"/>
              <a:t>Early Childhood </a:t>
            </a:r>
            <a:r>
              <a:rPr lang="en-US" dirty="0" err="1" smtClean="0"/>
              <a:t>Dev’t</a:t>
            </a:r>
            <a:r>
              <a:rPr lang="en-US" dirty="0"/>
              <a:t> Partners Network</a:t>
            </a:r>
            <a:endParaRPr lang="en-CA" dirty="0"/>
          </a:p>
        </p:txBody>
      </p:sp>
      <p:sp>
        <p:nvSpPr>
          <p:cNvPr id="6" name="Oval 5"/>
          <p:cNvSpPr/>
          <p:nvPr/>
        </p:nvSpPr>
        <p:spPr>
          <a:xfrm>
            <a:off x="2260600" y="2993554"/>
            <a:ext cx="1530654" cy="1152128"/>
          </a:xfrm>
          <a:prstGeom prst="ellipse">
            <a:avLst/>
          </a:prstGeom>
          <a:ln>
            <a:solidFill>
              <a:srgbClr val="00B05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b="1" dirty="0" smtClean="0">
                <a:solidFill>
                  <a:srgbClr val="00B050"/>
                </a:solidFill>
              </a:rPr>
              <a:t>Women’s org</a:t>
            </a:r>
            <a:endParaRPr lang="en-CA" sz="1600" b="1" dirty="0">
              <a:solidFill>
                <a:srgbClr val="00B050"/>
              </a:solidFill>
            </a:endParaRPr>
          </a:p>
        </p:txBody>
      </p:sp>
      <p:sp>
        <p:nvSpPr>
          <p:cNvPr id="7" name="Oval 6"/>
          <p:cNvSpPr/>
          <p:nvPr/>
        </p:nvSpPr>
        <p:spPr>
          <a:xfrm>
            <a:off x="5142644" y="3705238"/>
            <a:ext cx="1119212" cy="751656"/>
          </a:xfrm>
          <a:prstGeom prst="ellipse">
            <a:avLst/>
          </a:prstGeom>
          <a:ln>
            <a:solidFill>
              <a:srgbClr val="00B05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rgbClr val="00B050"/>
                </a:solidFill>
              </a:rPr>
              <a:t>Child-</a:t>
            </a:r>
            <a:r>
              <a:rPr lang="en-US" sz="1400" b="1" dirty="0" err="1" smtClean="0">
                <a:solidFill>
                  <a:srgbClr val="00B050"/>
                </a:solidFill>
              </a:rPr>
              <a:t>ren’s</a:t>
            </a:r>
            <a:r>
              <a:rPr lang="en-US" sz="1400" b="1" dirty="0" smtClean="0">
                <a:solidFill>
                  <a:srgbClr val="00B050"/>
                </a:solidFill>
              </a:rPr>
              <a:t> Library</a:t>
            </a:r>
            <a:endParaRPr lang="en-CA" sz="1400" b="1" dirty="0">
              <a:solidFill>
                <a:srgbClr val="00B050"/>
              </a:solidFill>
            </a:endParaRPr>
          </a:p>
        </p:txBody>
      </p:sp>
      <p:sp>
        <p:nvSpPr>
          <p:cNvPr id="8" name="Oval 7"/>
          <p:cNvSpPr/>
          <p:nvPr/>
        </p:nvSpPr>
        <p:spPr>
          <a:xfrm>
            <a:off x="3563888" y="4051424"/>
            <a:ext cx="1152128" cy="601712"/>
          </a:xfrm>
          <a:prstGeom prst="ellipse">
            <a:avLst/>
          </a:prstGeom>
          <a:ln>
            <a:solidFill>
              <a:srgbClr val="00B05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rgbClr val="00B050"/>
                </a:solidFill>
              </a:rPr>
              <a:t>Youth</a:t>
            </a:r>
          </a:p>
          <a:p>
            <a:pPr algn="ctr"/>
            <a:r>
              <a:rPr lang="en-US" sz="1400" b="1" dirty="0" smtClean="0">
                <a:solidFill>
                  <a:srgbClr val="00B050"/>
                </a:solidFill>
              </a:rPr>
              <a:t>Org</a:t>
            </a:r>
            <a:endParaRPr lang="en-CA" sz="1400" b="1" dirty="0">
              <a:solidFill>
                <a:srgbClr val="00B050"/>
              </a:solidFill>
            </a:endParaRPr>
          </a:p>
        </p:txBody>
      </p:sp>
      <p:sp>
        <p:nvSpPr>
          <p:cNvPr id="9" name="Oval 8"/>
          <p:cNvSpPr/>
          <p:nvPr/>
        </p:nvSpPr>
        <p:spPr>
          <a:xfrm>
            <a:off x="4646390" y="4854063"/>
            <a:ext cx="1407244" cy="589384"/>
          </a:xfrm>
          <a:prstGeom prst="ellipse">
            <a:avLst/>
          </a:prstGeom>
          <a:ln>
            <a:solidFill>
              <a:srgbClr val="00B05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rgbClr val="00B050"/>
                </a:solidFill>
              </a:rPr>
              <a:t>Environ-mental Org</a:t>
            </a:r>
            <a:endParaRPr lang="en-CA" sz="1400" b="1" dirty="0">
              <a:solidFill>
                <a:srgbClr val="00B050"/>
              </a:solidFill>
            </a:endParaRPr>
          </a:p>
        </p:txBody>
      </p:sp>
      <p:sp>
        <p:nvSpPr>
          <p:cNvPr id="10" name="Oval 9"/>
          <p:cNvSpPr/>
          <p:nvPr/>
        </p:nvSpPr>
        <p:spPr>
          <a:xfrm>
            <a:off x="4893698" y="1340768"/>
            <a:ext cx="1617104" cy="1850256"/>
          </a:xfrm>
          <a:prstGeom prst="ellipse">
            <a:avLst/>
          </a:prstGeom>
          <a:ln>
            <a:prstDash val="lgDashDot"/>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solidFill>
                  <a:prstClr val="black"/>
                </a:solidFill>
              </a:rPr>
              <a:t>Health and social services (QC)</a:t>
            </a:r>
            <a:endParaRPr lang="en-CA" sz="1400" b="1" dirty="0">
              <a:solidFill>
                <a:prstClr val="black"/>
              </a:solidFill>
            </a:endParaRPr>
          </a:p>
        </p:txBody>
      </p:sp>
      <p:sp>
        <p:nvSpPr>
          <p:cNvPr id="11" name="Oval 10"/>
          <p:cNvSpPr/>
          <p:nvPr/>
        </p:nvSpPr>
        <p:spPr>
          <a:xfrm>
            <a:off x="6487955" y="3237659"/>
            <a:ext cx="1296144" cy="906512"/>
          </a:xfrm>
          <a:prstGeom prst="ellipse">
            <a:avLst/>
          </a:prstGeom>
          <a:ln>
            <a:solidFill>
              <a:srgbClr val="00B05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err="1" smtClean="0">
                <a:solidFill>
                  <a:srgbClr val="00B050"/>
                </a:solidFill>
              </a:rPr>
              <a:t>Recrea-tion</a:t>
            </a:r>
            <a:r>
              <a:rPr lang="en-US" sz="1400" b="1" dirty="0" smtClean="0">
                <a:solidFill>
                  <a:srgbClr val="00B050"/>
                </a:solidFill>
              </a:rPr>
              <a:t> West</a:t>
            </a:r>
            <a:endParaRPr lang="en-CA" sz="1400" b="1" dirty="0">
              <a:solidFill>
                <a:srgbClr val="00B050"/>
              </a:solidFill>
            </a:endParaRPr>
          </a:p>
        </p:txBody>
      </p:sp>
      <p:sp>
        <p:nvSpPr>
          <p:cNvPr id="12" name="Oval 11"/>
          <p:cNvSpPr/>
          <p:nvPr/>
        </p:nvSpPr>
        <p:spPr>
          <a:xfrm>
            <a:off x="4031940" y="3029496"/>
            <a:ext cx="1080120" cy="913296"/>
          </a:xfrm>
          <a:prstGeom prst="ellipse">
            <a:avLst/>
          </a:prstGeom>
          <a:ln>
            <a:solidFill>
              <a:srgbClr val="00B05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rgbClr val="00B050"/>
                </a:solidFill>
              </a:rPr>
              <a:t>Pre-natal care </a:t>
            </a:r>
            <a:endParaRPr lang="en-CA" sz="1400" b="1" dirty="0">
              <a:solidFill>
                <a:srgbClr val="00B050"/>
              </a:solidFill>
            </a:endParaRPr>
          </a:p>
        </p:txBody>
      </p:sp>
      <p:sp>
        <p:nvSpPr>
          <p:cNvPr id="13" name="Oval 12"/>
          <p:cNvSpPr/>
          <p:nvPr/>
        </p:nvSpPr>
        <p:spPr>
          <a:xfrm>
            <a:off x="3275856" y="1340768"/>
            <a:ext cx="1370534" cy="1706116"/>
          </a:xfrm>
          <a:prstGeom prst="ellipse">
            <a:avLst/>
          </a:prstGeom>
          <a:ln>
            <a:solidFill>
              <a:schemeClr val="tx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prstClr val="black"/>
                </a:solidFill>
              </a:rPr>
              <a:t>City</a:t>
            </a:r>
            <a:endParaRPr lang="en-CA" sz="1400" b="1" dirty="0">
              <a:solidFill>
                <a:prstClr val="black"/>
              </a:solidFill>
            </a:endParaRPr>
          </a:p>
        </p:txBody>
      </p:sp>
      <p:sp>
        <p:nvSpPr>
          <p:cNvPr id="14" name="Oval 13"/>
          <p:cNvSpPr/>
          <p:nvPr/>
        </p:nvSpPr>
        <p:spPr>
          <a:xfrm>
            <a:off x="7389329" y="2188036"/>
            <a:ext cx="1224136" cy="673224"/>
          </a:xfrm>
          <a:prstGeom prst="ellipse">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err="1" smtClean="0">
                <a:solidFill>
                  <a:srgbClr val="F79646"/>
                </a:solidFill>
              </a:rPr>
              <a:t>Recrea-tion</a:t>
            </a:r>
            <a:r>
              <a:rPr lang="en-US" sz="1400" b="1" dirty="0" smtClean="0">
                <a:solidFill>
                  <a:srgbClr val="F79646"/>
                </a:solidFill>
              </a:rPr>
              <a:t> East</a:t>
            </a:r>
            <a:endParaRPr lang="en-CA" sz="1400" b="1" dirty="0">
              <a:solidFill>
                <a:srgbClr val="F79646"/>
              </a:solidFill>
            </a:endParaRPr>
          </a:p>
        </p:txBody>
      </p:sp>
      <p:sp>
        <p:nvSpPr>
          <p:cNvPr id="15" name="Oval 14"/>
          <p:cNvSpPr/>
          <p:nvPr/>
        </p:nvSpPr>
        <p:spPr>
          <a:xfrm>
            <a:off x="7190076" y="1041879"/>
            <a:ext cx="1558388" cy="982864"/>
          </a:xfrm>
          <a:prstGeom prst="ellipse">
            <a:avLst/>
          </a:prstGeom>
          <a:ln>
            <a:solidFill>
              <a:schemeClr val="accent2"/>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rgbClr val="F79646"/>
                </a:solidFill>
              </a:rPr>
              <a:t>Residence for refugees</a:t>
            </a:r>
            <a:endParaRPr lang="en-CA" sz="1400" b="1" dirty="0">
              <a:solidFill>
                <a:srgbClr val="F79646"/>
              </a:solidFill>
            </a:endParaRPr>
          </a:p>
        </p:txBody>
      </p:sp>
      <p:sp>
        <p:nvSpPr>
          <p:cNvPr id="16" name="Oval 15"/>
          <p:cNvSpPr/>
          <p:nvPr/>
        </p:nvSpPr>
        <p:spPr>
          <a:xfrm>
            <a:off x="7757073" y="3690915"/>
            <a:ext cx="1386927" cy="810327"/>
          </a:xfrm>
          <a:prstGeom prst="ellipse">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err="1" smtClean="0">
                <a:solidFill>
                  <a:srgbClr val="F79646"/>
                </a:solidFill>
              </a:rPr>
              <a:t>Subsi-dized</a:t>
            </a:r>
            <a:r>
              <a:rPr lang="en-US" sz="1400" b="1" dirty="0" smtClean="0">
                <a:solidFill>
                  <a:srgbClr val="F79646"/>
                </a:solidFill>
              </a:rPr>
              <a:t> Daycare</a:t>
            </a:r>
            <a:endParaRPr lang="en-CA" sz="1400" b="1" dirty="0">
              <a:solidFill>
                <a:srgbClr val="F79646"/>
              </a:solidFill>
            </a:endParaRPr>
          </a:p>
        </p:txBody>
      </p:sp>
      <p:sp>
        <p:nvSpPr>
          <p:cNvPr id="18" name="Oval 17"/>
          <p:cNvSpPr/>
          <p:nvPr/>
        </p:nvSpPr>
        <p:spPr>
          <a:xfrm>
            <a:off x="6614014" y="4316524"/>
            <a:ext cx="1224136" cy="673224"/>
          </a:xfrm>
          <a:prstGeom prst="ellipse">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prstClr val="black"/>
                </a:solidFill>
              </a:rPr>
              <a:t> school</a:t>
            </a:r>
            <a:endParaRPr lang="en-CA" sz="1400" b="1" dirty="0">
              <a:solidFill>
                <a:prstClr val="black"/>
              </a:solidFill>
            </a:endParaRPr>
          </a:p>
        </p:txBody>
      </p:sp>
      <p:sp>
        <p:nvSpPr>
          <p:cNvPr id="19" name="Oval 18"/>
          <p:cNvSpPr/>
          <p:nvPr/>
        </p:nvSpPr>
        <p:spPr>
          <a:xfrm>
            <a:off x="5803924" y="5469419"/>
            <a:ext cx="1620180" cy="837409"/>
          </a:xfrm>
          <a:prstGeom prst="ellipse">
            <a:avLst/>
          </a:prstGeom>
          <a:ln>
            <a:solidFill>
              <a:schemeClr val="accent4">
                <a:lumMod val="40000"/>
                <a:lumOff val="60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rgbClr val="4BACC6"/>
                </a:solidFill>
              </a:rPr>
              <a:t>Private Daycare</a:t>
            </a:r>
            <a:endParaRPr lang="en-CA" sz="1400" b="1" dirty="0">
              <a:solidFill>
                <a:srgbClr val="4BACC6"/>
              </a:solidFill>
            </a:endParaRPr>
          </a:p>
        </p:txBody>
      </p:sp>
      <p:sp>
        <p:nvSpPr>
          <p:cNvPr id="20" name="Oval 19"/>
          <p:cNvSpPr/>
          <p:nvPr/>
        </p:nvSpPr>
        <p:spPr>
          <a:xfrm>
            <a:off x="7629052" y="5853655"/>
            <a:ext cx="1368152" cy="880371"/>
          </a:xfrm>
          <a:prstGeom prst="ellipse">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err="1" smtClean="0">
                <a:solidFill>
                  <a:srgbClr val="F79646"/>
                </a:solidFill>
              </a:rPr>
              <a:t>Subsi-dized</a:t>
            </a:r>
            <a:r>
              <a:rPr lang="en-US" sz="1400" b="1" dirty="0" smtClean="0">
                <a:solidFill>
                  <a:srgbClr val="F79646"/>
                </a:solidFill>
              </a:rPr>
              <a:t> Daycare</a:t>
            </a:r>
            <a:endParaRPr lang="en-CA" sz="1400" b="1" dirty="0">
              <a:solidFill>
                <a:srgbClr val="F79646"/>
              </a:solidFill>
            </a:endParaRPr>
          </a:p>
        </p:txBody>
      </p:sp>
      <p:sp>
        <p:nvSpPr>
          <p:cNvPr id="21" name="Oval 20"/>
          <p:cNvSpPr/>
          <p:nvPr/>
        </p:nvSpPr>
        <p:spPr>
          <a:xfrm>
            <a:off x="2384010" y="5085184"/>
            <a:ext cx="1528316" cy="1605880"/>
          </a:xfrm>
          <a:prstGeom prst="ellipse">
            <a:avLst/>
          </a:prstGeom>
          <a:ln>
            <a:solidFill>
              <a:schemeClr val="tx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prstClr val="black"/>
                </a:solidFill>
              </a:rPr>
              <a:t>Youth Protection</a:t>
            </a:r>
            <a:endParaRPr lang="en-CA" sz="1400" b="1" dirty="0">
              <a:solidFill>
                <a:prstClr val="black"/>
              </a:solidFill>
            </a:endParaRPr>
          </a:p>
        </p:txBody>
      </p:sp>
      <p:cxnSp>
        <p:nvCxnSpPr>
          <p:cNvPr id="27" name="Straight Connector 26"/>
          <p:cNvCxnSpPr>
            <a:stCxn id="8" idx="5"/>
            <a:endCxn id="9" idx="1"/>
          </p:cNvCxnSpPr>
          <p:nvPr/>
        </p:nvCxnSpPr>
        <p:spPr>
          <a:xfrm>
            <a:off x="4547291" y="4565017"/>
            <a:ext cx="305185" cy="375359"/>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8" idx="6"/>
            <a:endCxn id="7" idx="2"/>
          </p:cNvCxnSpPr>
          <p:nvPr/>
        </p:nvCxnSpPr>
        <p:spPr>
          <a:xfrm flipV="1">
            <a:off x="4716016" y="4081066"/>
            <a:ext cx="426628" cy="27121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2" idx="2"/>
            <a:endCxn id="6" idx="6"/>
          </p:cNvCxnSpPr>
          <p:nvPr/>
        </p:nvCxnSpPr>
        <p:spPr>
          <a:xfrm flipH="1">
            <a:off x="3791254" y="3486144"/>
            <a:ext cx="240686" cy="8347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2" idx="3"/>
            <a:endCxn id="8" idx="0"/>
          </p:cNvCxnSpPr>
          <p:nvPr/>
        </p:nvCxnSpPr>
        <p:spPr>
          <a:xfrm flipH="1">
            <a:off x="4139952" y="3809043"/>
            <a:ext cx="50168" cy="242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2" idx="6"/>
            <a:endCxn id="7" idx="0"/>
          </p:cNvCxnSpPr>
          <p:nvPr/>
        </p:nvCxnSpPr>
        <p:spPr>
          <a:xfrm>
            <a:off x="5112060" y="3486144"/>
            <a:ext cx="590190" cy="21909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3707904" y="3809043"/>
            <a:ext cx="1413460" cy="2658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4732917" y="2820594"/>
            <a:ext cx="315360" cy="22030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890778" y="3191024"/>
            <a:ext cx="0" cy="51421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0" idx="5"/>
            <a:endCxn id="11" idx="1"/>
          </p:cNvCxnSpPr>
          <p:nvPr/>
        </p:nvCxnSpPr>
        <p:spPr>
          <a:xfrm>
            <a:off x="6273983" y="2920060"/>
            <a:ext cx="403788" cy="45035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0" idx="6"/>
            <a:endCxn id="14" idx="1"/>
          </p:cNvCxnSpPr>
          <p:nvPr/>
        </p:nvCxnSpPr>
        <p:spPr>
          <a:xfrm>
            <a:off x="6510802" y="2265896"/>
            <a:ext cx="1057798" cy="2073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1" idx="4"/>
            <a:endCxn id="18" idx="0"/>
          </p:cNvCxnSpPr>
          <p:nvPr/>
        </p:nvCxnSpPr>
        <p:spPr>
          <a:xfrm>
            <a:off x="7136027" y="4144171"/>
            <a:ext cx="90055" cy="172353"/>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1" idx="5"/>
            <a:endCxn id="16" idx="2"/>
          </p:cNvCxnSpPr>
          <p:nvPr/>
        </p:nvCxnSpPr>
        <p:spPr>
          <a:xfrm>
            <a:off x="7594283" y="4011415"/>
            <a:ext cx="162790" cy="84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0" idx="7"/>
            <a:endCxn id="15" idx="1"/>
          </p:cNvCxnSpPr>
          <p:nvPr/>
        </p:nvCxnSpPr>
        <p:spPr>
          <a:xfrm flipV="1">
            <a:off x="6273983" y="1185816"/>
            <a:ext cx="1144314" cy="4259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3" idx="2"/>
            <a:endCxn id="6" idx="0"/>
          </p:cNvCxnSpPr>
          <p:nvPr/>
        </p:nvCxnSpPr>
        <p:spPr>
          <a:xfrm flipH="1">
            <a:off x="3025927" y="2193826"/>
            <a:ext cx="249929" cy="79972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 idx="4"/>
          </p:cNvCxnSpPr>
          <p:nvPr/>
        </p:nvCxnSpPr>
        <p:spPr>
          <a:xfrm flipH="1">
            <a:off x="5580112" y="4456894"/>
            <a:ext cx="122138" cy="403389"/>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8" idx="2"/>
          </p:cNvCxnSpPr>
          <p:nvPr/>
        </p:nvCxnSpPr>
        <p:spPr>
          <a:xfrm>
            <a:off x="3275856" y="4145682"/>
            <a:ext cx="288032" cy="20659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1295636" y="1203548"/>
            <a:ext cx="1368152" cy="880371"/>
          </a:xfrm>
          <a:prstGeom prst="ellipse">
            <a:avLst/>
          </a:prstGeom>
          <a:solidFill>
            <a:srgbClr val="FFFF00">
              <a:alpha val="45000"/>
            </a:srgbClr>
          </a:solidFill>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rgbClr val="F79646"/>
                </a:solidFill>
              </a:rPr>
              <a:t>DCC  (Host organization)</a:t>
            </a:r>
            <a:endParaRPr lang="en-CA" sz="1400" b="1" dirty="0">
              <a:solidFill>
                <a:srgbClr val="F79646"/>
              </a:solidFill>
            </a:endParaRPr>
          </a:p>
        </p:txBody>
      </p:sp>
      <p:cxnSp>
        <p:nvCxnSpPr>
          <p:cNvPr id="88" name="Straight Connector 87"/>
          <p:cNvCxnSpPr>
            <a:stCxn id="16" idx="4"/>
          </p:cNvCxnSpPr>
          <p:nvPr/>
        </p:nvCxnSpPr>
        <p:spPr>
          <a:xfrm flipH="1">
            <a:off x="8414215" y="4501242"/>
            <a:ext cx="36322" cy="1352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3730865" y="4373511"/>
            <a:ext cx="1618040" cy="97354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4188" y="2376417"/>
            <a:ext cx="1800200" cy="2893100"/>
          </a:xfrm>
          <a:prstGeom prst="rect">
            <a:avLst/>
          </a:prstGeom>
          <a:solidFill>
            <a:schemeClr val="bg2"/>
          </a:solidFill>
        </p:spPr>
        <p:txBody>
          <a:bodyPr wrap="square" rtlCol="0">
            <a:spAutoFit/>
          </a:bodyPr>
          <a:lstStyle/>
          <a:p>
            <a:pPr marL="285750" indent="-285750">
              <a:buFont typeface="Wingdings" panose="05000000000000000000" pitchFamily="2" charset="2"/>
              <a:buChar char="§"/>
            </a:pPr>
            <a:endParaRPr lang="en-US" sz="1400" dirty="0" smtClean="0">
              <a:solidFill>
                <a:srgbClr val="00B050"/>
              </a:solidFill>
            </a:endParaRPr>
          </a:p>
          <a:p>
            <a:pPr marL="285750" indent="-285750">
              <a:buFont typeface="Wingdings" panose="05000000000000000000" pitchFamily="2" charset="2"/>
              <a:buChar char="§"/>
            </a:pPr>
            <a:endParaRPr lang="en-US" sz="1400" dirty="0">
              <a:solidFill>
                <a:srgbClr val="00B050"/>
              </a:solidFill>
            </a:endParaRPr>
          </a:p>
          <a:p>
            <a:pPr marL="285750" indent="-285750">
              <a:buFont typeface="Wingdings" panose="05000000000000000000" pitchFamily="2" charset="2"/>
              <a:buChar char="§"/>
            </a:pPr>
            <a:r>
              <a:rPr lang="en-US" sz="1400" dirty="0" smtClean="0">
                <a:solidFill>
                  <a:srgbClr val="00B050"/>
                </a:solidFill>
              </a:rPr>
              <a:t>Funded </a:t>
            </a:r>
          </a:p>
          <a:p>
            <a:pPr marL="285750" indent="-285750">
              <a:buFont typeface="Wingdings" panose="05000000000000000000" pitchFamily="2" charset="2"/>
              <a:buChar char="§"/>
            </a:pPr>
            <a:r>
              <a:rPr lang="en-US" sz="1400" dirty="0" smtClean="0">
                <a:solidFill>
                  <a:srgbClr val="F79646"/>
                </a:solidFill>
              </a:rPr>
              <a:t>Other non-profits</a:t>
            </a:r>
          </a:p>
          <a:p>
            <a:pPr marL="285750" indent="-285750">
              <a:buFont typeface="Wingdings" panose="05000000000000000000" pitchFamily="2" charset="2"/>
              <a:buChar char="§"/>
            </a:pPr>
            <a:r>
              <a:rPr lang="en-US" sz="1400" dirty="0" smtClean="0">
                <a:solidFill>
                  <a:prstClr val="black"/>
                </a:solidFill>
              </a:rPr>
              <a:t>Institutions</a:t>
            </a:r>
          </a:p>
          <a:p>
            <a:pPr marL="285750" indent="-285750">
              <a:buFont typeface="Wingdings" panose="05000000000000000000" pitchFamily="2" charset="2"/>
              <a:buChar char="§"/>
            </a:pPr>
            <a:r>
              <a:rPr lang="en-US" sz="1400" dirty="0" smtClean="0">
                <a:solidFill>
                  <a:srgbClr val="4BACC6"/>
                </a:solidFill>
              </a:rPr>
              <a:t>Private</a:t>
            </a:r>
          </a:p>
          <a:p>
            <a:endParaRPr lang="en-US" sz="1400" dirty="0" smtClean="0">
              <a:solidFill>
                <a:srgbClr val="4BACC6"/>
              </a:solidFill>
            </a:endParaRPr>
          </a:p>
          <a:p>
            <a:endParaRPr lang="en-US" sz="1400" dirty="0" smtClean="0">
              <a:solidFill>
                <a:srgbClr val="4BACC6"/>
              </a:solidFill>
            </a:endParaRPr>
          </a:p>
          <a:p>
            <a:pPr marL="285750" indent="-285750">
              <a:buFont typeface="Wingdings" panose="05000000000000000000" pitchFamily="2" charset="2"/>
              <a:buChar char="§"/>
            </a:pPr>
            <a:r>
              <a:rPr lang="en-US" sz="1400" dirty="0" smtClean="0">
                <a:solidFill>
                  <a:srgbClr val="00B0F0"/>
                </a:solidFill>
              </a:rPr>
              <a:t>Organic links</a:t>
            </a:r>
          </a:p>
          <a:p>
            <a:pPr marL="285750" indent="-285750">
              <a:buFont typeface="Wingdings" panose="05000000000000000000" pitchFamily="2" charset="2"/>
              <a:buChar char="§"/>
            </a:pPr>
            <a:r>
              <a:rPr lang="en-US" sz="1400" dirty="0" smtClean="0">
                <a:solidFill>
                  <a:srgbClr val="002060"/>
                </a:solidFill>
              </a:rPr>
              <a:t>Institutional links</a:t>
            </a:r>
          </a:p>
          <a:p>
            <a:pPr marL="285750" indent="-285750">
              <a:buFont typeface="Wingdings" panose="05000000000000000000" pitchFamily="2" charset="2"/>
              <a:buChar char="§"/>
            </a:pPr>
            <a:r>
              <a:rPr lang="en-US" sz="1400" dirty="0">
                <a:solidFill>
                  <a:srgbClr val="C00000"/>
                </a:solidFill>
              </a:rPr>
              <a:t>Coordination team</a:t>
            </a:r>
            <a:endParaRPr lang="en-US" sz="1400" dirty="0" smtClean="0">
              <a:solidFill>
                <a:srgbClr val="002060"/>
              </a:solidFill>
            </a:endParaRPr>
          </a:p>
          <a:p>
            <a:pPr marL="285750" indent="-285750">
              <a:buFont typeface="Wingdings" panose="05000000000000000000" pitchFamily="2" charset="2"/>
              <a:buChar char="§"/>
            </a:pPr>
            <a:endParaRPr lang="en-US" sz="1400" dirty="0" smtClean="0">
              <a:solidFill>
                <a:srgbClr val="4BACC6"/>
              </a:solidFill>
            </a:endParaRPr>
          </a:p>
        </p:txBody>
      </p:sp>
      <p:cxnSp>
        <p:nvCxnSpPr>
          <p:cNvPr id="97" name="Straight Connector 96"/>
          <p:cNvCxnSpPr/>
          <p:nvPr/>
        </p:nvCxnSpPr>
        <p:spPr>
          <a:xfrm flipH="1">
            <a:off x="3791254" y="2524648"/>
            <a:ext cx="1138078" cy="84576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647910" y="3935568"/>
            <a:ext cx="863404" cy="15169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2" name="Oval 121"/>
          <p:cNvSpPr/>
          <p:nvPr/>
        </p:nvSpPr>
        <p:spPr>
          <a:xfrm>
            <a:off x="647910" y="2524648"/>
            <a:ext cx="683730" cy="295946"/>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4" name="Straight Connector 3"/>
          <p:cNvCxnSpPr>
            <a:stCxn id="86" idx="6"/>
            <a:endCxn id="13" idx="1"/>
          </p:cNvCxnSpPr>
          <p:nvPr/>
        </p:nvCxnSpPr>
        <p:spPr>
          <a:xfrm flipV="1">
            <a:off x="2663788" y="1590623"/>
            <a:ext cx="812778" cy="5311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2142117" y="976518"/>
            <a:ext cx="3229836" cy="427979"/>
          </a:xfrm>
          <a:custGeom>
            <a:avLst/>
            <a:gdLst>
              <a:gd name="connsiteX0" fmla="*/ 0 w 3229836"/>
              <a:gd name="connsiteY0" fmla="*/ 199092 h 427979"/>
              <a:gd name="connsiteX1" fmla="*/ 925285 w 3229836"/>
              <a:gd name="connsiteY1" fmla="*/ 209978 h 427979"/>
              <a:gd name="connsiteX2" fmla="*/ 2002971 w 3229836"/>
              <a:gd name="connsiteY2" fmla="*/ 3150 h 427979"/>
              <a:gd name="connsiteX3" fmla="*/ 3145971 w 3229836"/>
              <a:gd name="connsiteY3" fmla="*/ 395035 h 427979"/>
              <a:gd name="connsiteX4" fmla="*/ 3145971 w 3229836"/>
              <a:gd name="connsiteY4" fmla="*/ 405921 h 427979"/>
              <a:gd name="connsiteX5" fmla="*/ 3167743 w 3229836"/>
              <a:gd name="connsiteY5" fmla="*/ 395035 h 4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9836" h="427979">
                <a:moveTo>
                  <a:pt x="0" y="199092"/>
                </a:moveTo>
                <a:cubicBezTo>
                  <a:pt x="295728" y="220863"/>
                  <a:pt x="591457" y="242635"/>
                  <a:pt x="925285" y="209978"/>
                </a:cubicBezTo>
                <a:cubicBezTo>
                  <a:pt x="1259114" y="177321"/>
                  <a:pt x="1632857" y="-27693"/>
                  <a:pt x="2002971" y="3150"/>
                </a:cubicBezTo>
                <a:cubicBezTo>
                  <a:pt x="2373085" y="33993"/>
                  <a:pt x="2955471" y="327907"/>
                  <a:pt x="3145971" y="395035"/>
                </a:cubicBezTo>
                <a:cubicBezTo>
                  <a:pt x="3336471" y="462164"/>
                  <a:pt x="3142342" y="405921"/>
                  <a:pt x="3145971" y="405921"/>
                </a:cubicBezTo>
                <a:cubicBezTo>
                  <a:pt x="3149600" y="405921"/>
                  <a:pt x="3158671" y="400478"/>
                  <a:pt x="3167743" y="395035"/>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Straight Connector 22"/>
          <p:cNvCxnSpPr>
            <a:stCxn id="86" idx="4"/>
            <a:endCxn id="6" idx="1"/>
          </p:cNvCxnSpPr>
          <p:nvPr/>
        </p:nvCxnSpPr>
        <p:spPr>
          <a:xfrm>
            <a:off x="1979712" y="2083919"/>
            <a:ext cx="505047" cy="107836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2188029" y="2024743"/>
            <a:ext cx="1883228" cy="1306286"/>
          </a:xfrm>
          <a:custGeom>
            <a:avLst/>
            <a:gdLst>
              <a:gd name="connsiteX0" fmla="*/ 0 w 1883228"/>
              <a:gd name="connsiteY0" fmla="*/ 0 h 1306286"/>
              <a:gd name="connsiteX1" fmla="*/ 609600 w 1883228"/>
              <a:gd name="connsiteY1" fmla="*/ 794657 h 1306286"/>
              <a:gd name="connsiteX2" fmla="*/ 1382485 w 1883228"/>
              <a:gd name="connsiteY2" fmla="*/ 947057 h 1306286"/>
              <a:gd name="connsiteX3" fmla="*/ 1741714 w 1883228"/>
              <a:gd name="connsiteY3" fmla="*/ 1251857 h 1306286"/>
              <a:gd name="connsiteX4" fmla="*/ 1883228 w 1883228"/>
              <a:gd name="connsiteY4" fmla="*/ 1306286 h 130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228" h="1306286">
                <a:moveTo>
                  <a:pt x="0" y="0"/>
                </a:moveTo>
                <a:cubicBezTo>
                  <a:pt x="189593" y="318407"/>
                  <a:pt x="379186" y="636814"/>
                  <a:pt x="609600" y="794657"/>
                </a:cubicBezTo>
                <a:cubicBezTo>
                  <a:pt x="840014" y="952500"/>
                  <a:pt x="1193799" y="870857"/>
                  <a:pt x="1382485" y="947057"/>
                </a:cubicBezTo>
                <a:cubicBezTo>
                  <a:pt x="1571171" y="1023257"/>
                  <a:pt x="1658257" y="1191986"/>
                  <a:pt x="1741714" y="1251857"/>
                </a:cubicBezTo>
                <a:cubicBezTo>
                  <a:pt x="1825171" y="1311729"/>
                  <a:pt x="1863271" y="1295400"/>
                  <a:pt x="1883228" y="1306286"/>
                </a:cubicBez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Freeform 24"/>
          <p:cNvSpPr/>
          <p:nvPr/>
        </p:nvSpPr>
        <p:spPr>
          <a:xfrm>
            <a:off x="1850571" y="2090057"/>
            <a:ext cx="1709058" cy="2381804"/>
          </a:xfrm>
          <a:custGeom>
            <a:avLst/>
            <a:gdLst>
              <a:gd name="connsiteX0" fmla="*/ 0 w 1709058"/>
              <a:gd name="connsiteY0" fmla="*/ 0 h 2381804"/>
              <a:gd name="connsiteX1" fmla="*/ 391886 w 1709058"/>
              <a:gd name="connsiteY1" fmla="*/ 979714 h 2381804"/>
              <a:gd name="connsiteX2" fmla="*/ 457200 w 1709058"/>
              <a:gd name="connsiteY2" fmla="*/ 2264229 h 2381804"/>
              <a:gd name="connsiteX3" fmla="*/ 1709058 w 1709058"/>
              <a:gd name="connsiteY3" fmla="*/ 2329543 h 2381804"/>
            </a:gdLst>
            <a:ahLst/>
            <a:cxnLst>
              <a:cxn ang="0">
                <a:pos x="connsiteX0" y="connsiteY0"/>
              </a:cxn>
              <a:cxn ang="0">
                <a:pos x="connsiteX1" y="connsiteY1"/>
              </a:cxn>
              <a:cxn ang="0">
                <a:pos x="connsiteX2" y="connsiteY2"/>
              </a:cxn>
              <a:cxn ang="0">
                <a:pos x="connsiteX3" y="connsiteY3"/>
              </a:cxn>
            </a:cxnLst>
            <a:rect l="l" t="t" r="r" b="b"/>
            <a:pathLst>
              <a:path w="1709058" h="2381804">
                <a:moveTo>
                  <a:pt x="0" y="0"/>
                </a:moveTo>
                <a:cubicBezTo>
                  <a:pt x="157843" y="301171"/>
                  <a:pt x="315686" y="602343"/>
                  <a:pt x="391886" y="979714"/>
                </a:cubicBezTo>
                <a:cubicBezTo>
                  <a:pt x="468086" y="1357085"/>
                  <a:pt x="237671" y="2039258"/>
                  <a:pt x="457200" y="2264229"/>
                </a:cubicBezTo>
                <a:cubicBezTo>
                  <a:pt x="676729" y="2489201"/>
                  <a:pt x="1496787" y="2320472"/>
                  <a:pt x="1709058" y="2329543"/>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6" name="Freeform 25"/>
          <p:cNvSpPr/>
          <p:nvPr/>
        </p:nvSpPr>
        <p:spPr>
          <a:xfrm>
            <a:off x="1796143" y="2068286"/>
            <a:ext cx="3418114" cy="2757476"/>
          </a:xfrm>
          <a:custGeom>
            <a:avLst/>
            <a:gdLst>
              <a:gd name="connsiteX0" fmla="*/ 0 w 3418114"/>
              <a:gd name="connsiteY0" fmla="*/ 0 h 2757476"/>
              <a:gd name="connsiteX1" fmla="*/ 304800 w 3418114"/>
              <a:gd name="connsiteY1" fmla="*/ 805543 h 2757476"/>
              <a:gd name="connsiteX2" fmla="*/ 359228 w 3418114"/>
              <a:gd name="connsiteY2" fmla="*/ 2373085 h 2757476"/>
              <a:gd name="connsiteX3" fmla="*/ 2514600 w 3418114"/>
              <a:gd name="connsiteY3" fmla="*/ 2754085 h 2757476"/>
              <a:gd name="connsiteX4" fmla="*/ 3418114 w 3418114"/>
              <a:gd name="connsiteY4" fmla="*/ 2242457 h 2757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8114" h="2757476">
                <a:moveTo>
                  <a:pt x="0" y="0"/>
                </a:moveTo>
                <a:cubicBezTo>
                  <a:pt x="122464" y="205014"/>
                  <a:pt x="244929" y="410029"/>
                  <a:pt x="304800" y="805543"/>
                </a:cubicBezTo>
                <a:cubicBezTo>
                  <a:pt x="364671" y="1201057"/>
                  <a:pt x="-9072" y="2048328"/>
                  <a:pt x="359228" y="2373085"/>
                </a:cubicBezTo>
                <a:cubicBezTo>
                  <a:pt x="727528" y="2697842"/>
                  <a:pt x="2004786" y="2775856"/>
                  <a:pt x="2514600" y="2754085"/>
                </a:cubicBezTo>
                <a:cubicBezTo>
                  <a:pt x="3024414" y="2732314"/>
                  <a:pt x="3258457" y="2336800"/>
                  <a:pt x="3418114" y="2242457"/>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8" name="Freeform 27"/>
          <p:cNvSpPr/>
          <p:nvPr/>
        </p:nvSpPr>
        <p:spPr>
          <a:xfrm>
            <a:off x="1807029" y="2079171"/>
            <a:ext cx="2852057" cy="2982686"/>
          </a:xfrm>
          <a:custGeom>
            <a:avLst/>
            <a:gdLst>
              <a:gd name="connsiteX0" fmla="*/ 0 w 2852057"/>
              <a:gd name="connsiteY0" fmla="*/ 0 h 2982686"/>
              <a:gd name="connsiteX1" fmla="*/ 250371 w 2852057"/>
              <a:gd name="connsiteY1" fmla="*/ 794658 h 2982686"/>
              <a:gd name="connsiteX2" fmla="*/ 97971 w 2852057"/>
              <a:gd name="connsiteY2" fmla="*/ 2035629 h 2982686"/>
              <a:gd name="connsiteX3" fmla="*/ 576942 w 2852057"/>
              <a:gd name="connsiteY3" fmla="*/ 2579915 h 2982686"/>
              <a:gd name="connsiteX4" fmla="*/ 2852057 w 2852057"/>
              <a:gd name="connsiteY4" fmla="*/ 2982686 h 298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057" h="2982686">
                <a:moveTo>
                  <a:pt x="0" y="0"/>
                </a:moveTo>
                <a:cubicBezTo>
                  <a:pt x="117021" y="227693"/>
                  <a:pt x="234042" y="455386"/>
                  <a:pt x="250371" y="794658"/>
                </a:cubicBezTo>
                <a:cubicBezTo>
                  <a:pt x="266700" y="1133930"/>
                  <a:pt x="43543" y="1738086"/>
                  <a:pt x="97971" y="2035629"/>
                </a:cubicBezTo>
                <a:cubicBezTo>
                  <a:pt x="152400" y="2333172"/>
                  <a:pt x="117928" y="2422072"/>
                  <a:pt x="576942" y="2579915"/>
                </a:cubicBezTo>
                <a:cubicBezTo>
                  <a:pt x="1035956" y="2737758"/>
                  <a:pt x="2474686" y="2917372"/>
                  <a:pt x="2852057" y="2982686"/>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0" name="Freeform 29"/>
          <p:cNvSpPr/>
          <p:nvPr/>
        </p:nvSpPr>
        <p:spPr>
          <a:xfrm>
            <a:off x="2460171" y="1190508"/>
            <a:ext cx="4103915" cy="2303806"/>
          </a:xfrm>
          <a:custGeom>
            <a:avLst/>
            <a:gdLst>
              <a:gd name="connsiteX0" fmla="*/ 0 w 4103915"/>
              <a:gd name="connsiteY0" fmla="*/ 246406 h 2303806"/>
              <a:gd name="connsiteX1" fmla="*/ 1502229 w 4103915"/>
              <a:gd name="connsiteY1" fmla="*/ 6921 h 2303806"/>
              <a:gd name="connsiteX2" fmla="*/ 2340429 w 4103915"/>
              <a:gd name="connsiteY2" fmla="*/ 485892 h 2303806"/>
              <a:gd name="connsiteX3" fmla="*/ 2264229 w 4103915"/>
              <a:gd name="connsiteY3" fmla="*/ 1618006 h 2303806"/>
              <a:gd name="connsiteX4" fmla="*/ 4103915 w 4103915"/>
              <a:gd name="connsiteY4" fmla="*/ 2303806 h 2303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915" h="2303806">
                <a:moveTo>
                  <a:pt x="0" y="246406"/>
                </a:moveTo>
                <a:cubicBezTo>
                  <a:pt x="556079" y="106706"/>
                  <a:pt x="1112158" y="-32993"/>
                  <a:pt x="1502229" y="6921"/>
                </a:cubicBezTo>
                <a:cubicBezTo>
                  <a:pt x="1892300" y="46835"/>
                  <a:pt x="2213429" y="217378"/>
                  <a:pt x="2340429" y="485892"/>
                </a:cubicBezTo>
                <a:cubicBezTo>
                  <a:pt x="2467429" y="754406"/>
                  <a:pt x="1970315" y="1315020"/>
                  <a:pt x="2264229" y="1618006"/>
                </a:cubicBezTo>
                <a:cubicBezTo>
                  <a:pt x="2558143" y="1920992"/>
                  <a:pt x="3331029" y="2112399"/>
                  <a:pt x="4103915" y="2303806"/>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51" name="Oval 50"/>
          <p:cNvSpPr/>
          <p:nvPr/>
        </p:nvSpPr>
        <p:spPr>
          <a:xfrm>
            <a:off x="64188" y="758330"/>
            <a:ext cx="1231448" cy="864356"/>
          </a:xfrm>
          <a:prstGeom prst="ellipse">
            <a:avLst/>
          </a:prstGeom>
          <a:solidFill>
            <a:schemeClr val="lt1"/>
          </a:solidFill>
          <a:ln>
            <a:solidFill>
              <a:srgbClr val="0070C0"/>
            </a:solidFill>
            <a:prstDash val="lgDashDotDo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rgbClr val="0070C0"/>
                </a:solidFill>
              </a:rPr>
              <a:t>Funder</a:t>
            </a:r>
            <a:endParaRPr lang="en-CA" sz="1400" b="1" dirty="0">
              <a:solidFill>
                <a:srgbClr val="0070C0"/>
              </a:solidFill>
            </a:endParaRPr>
          </a:p>
        </p:txBody>
      </p:sp>
      <p:sp>
        <p:nvSpPr>
          <p:cNvPr id="39" name="Freeform 38"/>
          <p:cNvSpPr/>
          <p:nvPr/>
        </p:nvSpPr>
        <p:spPr>
          <a:xfrm>
            <a:off x="2868460" y="1146885"/>
            <a:ext cx="3574726" cy="3709376"/>
          </a:xfrm>
          <a:custGeom>
            <a:avLst/>
            <a:gdLst>
              <a:gd name="connsiteX0" fmla="*/ 27140 w 3574726"/>
              <a:gd name="connsiteY0" fmla="*/ 1072440 h 3709376"/>
              <a:gd name="connsiteX1" fmla="*/ 160490 w 3574726"/>
              <a:gd name="connsiteY1" fmla="*/ 1520115 h 3709376"/>
              <a:gd name="connsiteX2" fmla="*/ 712940 w 3574726"/>
              <a:gd name="connsiteY2" fmla="*/ 1882065 h 3709376"/>
              <a:gd name="connsiteX3" fmla="*/ 1074890 w 3574726"/>
              <a:gd name="connsiteY3" fmla="*/ 2253540 h 3709376"/>
              <a:gd name="connsiteX4" fmla="*/ 846290 w 3574726"/>
              <a:gd name="connsiteY4" fmla="*/ 2844090 h 3709376"/>
              <a:gd name="connsiteX5" fmla="*/ 465290 w 3574726"/>
              <a:gd name="connsiteY5" fmla="*/ 3158415 h 3709376"/>
              <a:gd name="connsiteX6" fmla="*/ 817715 w 3574726"/>
              <a:gd name="connsiteY6" fmla="*/ 3615615 h 3709376"/>
              <a:gd name="connsiteX7" fmla="*/ 1694015 w 3574726"/>
              <a:gd name="connsiteY7" fmla="*/ 3701340 h 3709376"/>
              <a:gd name="connsiteX8" fmla="*/ 3379940 w 3574726"/>
              <a:gd name="connsiteY8" fmla="*/ 3491790 h 3709376"/>
              <a:gd name="connsiteX9" fmla="*/ 3437090 w 3574726"/>
              <a:gd name="connsiteY9" fmla="*/ 2396415 h 3709376"/>
              <a:gd name="connsiteX10" fmla="*/ 2465540 w 3574726"/>
              <a:gd name="connsiteY10" fmla="*/ 2158290 h 3709376"/>
              <a:gd name="connsiteX11" fmla="*/ 1874990 w 3574726"/>
              <a:gd name="connsiteY11" fmla="*/ 1510590 h 3709376"/>
              <a:gd name="connsiteX12" fmla="*/ 1789265 w 3574726"/>
              <a:gd name="connsiteY12" fmla="*/ 234240 h 3709376"/>
              <a:gd name="connsiteX13" fmla="*/ 674840 w 3574726"/>
              <a:gd name="connsiteY13" fmla="*/ 24690 h 3709376"/>
              <a:gd name="connsiteX14" fmla="*/ 65240 w 3574726"/>
              <a:gd name="connsiteY14" fmla="*/ 548565 h 3709376"/>
              <a:gd name="connsiteX15" fmla="*/ 46190 w 3574726"/>
              <a:gd name="connsiteY15" fmla="*/ 1158165 h 370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74726" h="3709376">
                <a:moveTo>
                  <a:pt x="27140" y="1072440"/>
                </a:moveTo>
                <a:cubicBezTo>
                  <a:pt x="36665" y="1228809"/>
                  <a:pt x="46190" y="1385178"/>
                  <a:pt x="160490" y="1520115"/>
                </a:cubicBezTo>
                <a:cubicBezTo>
                  <a:pt x="274790" y="1655053"/>
                  <a:pt x="560540" y="1759828"/>
                  <a:pt x="712940" y="1882065"/>
                </a:cubicBezTo>
                <a:cubicBezTo>
                  <a:pt x="865340" y="2004302"/>
                  <a:pt x="1052665" y="2093203"/>
                  <a:pt x="1074890" y="2253540"/>
                </a:cubicBezTo>
                <a:cubicBezTo>
                  <a:pt x="1097115" y="2413878"/>
                  <a:pt x="947890" y="2693278"/>
                  <a:pt x="846290" y="2844090"/>
                </a:cubicBezTo>
                <a:cubicBezTo>
                  <a:pt x="744690" y="2994902"/>
                  <a:pt x="470052" y="3029828"/>
                  <a:pt x="465290" y="3158415"/>
                </a:cubicBezTo>
                <a:cubicBezTo>
                  <a:pt x="460528" y="3287002"/>
                  <a:pt x="612928" y="3525128"/>
                  <a:pt x="817715" y="3615615"/>
                </a:cubicBezTo>
                <a:cubicBezTo>
                  <a:pt x="1022503" y="3706103"/>
                  <a:pt x="1266978" y="3721977"/>
                  <a:pt x="1694015" y="3701340"/>
                </a:cubicBezTo>
                <a:cubicBezTo>
                  <a:pt x="2121052" y="3680703"/>
                  <a:pt x="3089428" y="3709277"/>
                  <a:pt x="3379940" y="3491790"/>
                </a:cubicBezTo>
                <a:cubicBezTo>
                  <a:pt x="3670452" y="3274303"/>
                  <a:pt x="3589490" y="2618665"/>
                  <a:pt x="3437090" y="2396415"/>
                </a:cubicBezTo>
                <a:cubicBezTo>
                  <a:pt x="3284690" y="2174165"/>
                  <a:pt x="2725890" y="2305928"/>
                  <a:pt x="2465540" y="2158290"/>
                </a:cubicBezTo>
                <a:cubicBezTo>
                  <a:pt x="2205190" y="2010652"/>
                  <a:pt x="1987703" y="1831265"/>
                  <a:pt x="1874990" y="1510590"/>
                </a:cubicBezTo>
                <a:cubicBezTo>
                  <a:pt x="1762278" y="1189915"/>
                  <a:pt x="1989290" y="481890"/>
                  <a:pt x="1789265" y="234240"/>
                </a:cubicBezTo>
                <a:cubicBezTo>
                  <a:pt x="1589240" y="-13410"/>
                  <a:pt x="962177" y="-27697"/>
                  <a:pt x="674840" y="24690"/>
                </a:cubicBezTo>
                <a:cubicBezTo>
                  <a:pt x="387503" y="77077"/>
                  <a:pt x="170015" y="359653"/>
                  <a:pt x="65240" y="548565"/>
                </a:cubicBezTo>
                <a:cubicBezTo>
                  <a:pt x="-39535" y="737477"/>
                  <a:pt x="3327" y="947821"/>
                  <a:pt x="46190" y="115816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5" name="Freeform 4"/>
          <p:cNvSpPr/>
          <p:nvPr/>
        </p:nvSpPr>
        <p:spPr>
          <a:xfrm>
            <a:off x="1034143" y="838200"/>
            <a:ext cx="892628" cy="347616"/>
          </a:xfrm>
          <a:custGeom>
            <a:avLst/>
            <a:gdLst>
              <a:gd name="connsiteX0" fmla="*/ 0 w 892628"/>
              <a:gd name="connsiteY0" fmla="*/ 0 h 381000"/>
              <a:gd name="connsiteX1" fmla="*/ 576943 w 892628"/>
              <a:gd name="connsiteY1" fmla="*/ 76200 h 381000"/>
              <a:gd name="connsiteX2" fmla="*/ 892628 w 892628"/>
              <a:gd name="connsiteY2" fmla="*/ 381000 h 381000"/>
            </a:gdLst>
            <a:ahLst/>
            <a:cxnLst>
              <a:cxn ang="0">
                <a:pos x="connsiteX0" y="connsiteY0"/>
              </a:cxn>
              <a:cxn ang="0">
                <a:pos x="connsiteX1" y="connsiteY1"/>
              </a:cxn>
              <a:cxn ang="0">
                <a:pos x="connsiteX2" y="connsiteY2"/>
              </a:cxn>
            </a:cxnLst>
            <a:rect l="l" t="t" r="r" b="b"/>
            <a:pathLst>
              <a:path w="892628" h="381000">
                <a:moveTo>
                  <a:pt x="0" y="0"/>
                </a:moveTo>
                <a:cubicBezTo>
                  <a:pt x="214086" y="6350"/>
                  <a:pt x="428172" y="12700"/>
                  <a:pt x="576943" y="76200"/>
                </a:cubicBezTo>
                <a:cubicBezTo>
                  <a:pt x="725714" y="139700"/>
                  <a:pt x="834571" y="328386"/>
                  <a:pt x="892628" y="381000"/>
                </a:cubicBezTo>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2" name="Freeform 21"/>
          <p:cNvSpPr/>
          <p:nvPr/>
        </p:nvSpPr>
        <p:spPr>
          <a:xfrm>
            <a:off x="3868071" y="3069771"/>
            <a:ext cx="2667169" cy="2862943"/>
          </a:xfrm>
          <a:custGeom>
            <a:avLst/>
            <a:gdLst>
              <a:gd name="connsiteX0" fmla="*/ 2220685 w 2667169"/>
              <a:gd name="connsiteY0" fmla="*/ 0 h 2862943"/>
              <a:gd name="connsiteX1" fmla="*/ 2667000 w 2667169"/>
              <a:gd name="connsiteY1" fmla="*/ 1175658 h 2862943"/>
              <a:gd name="connsiteX2" fmla="*/ 2177143 w 2667169"/>
              <a:gd name="connsiteY2" fmla="*/ 2329543 h 2862943"/>
              <a:gd name="connsiteX3" fmla="*/ 0 w 2667169"/>
              <a:gd name="connsiteY3" fmla="*/ 2862943 h 2862943"/>
            </a:gdLst>
            <a:ahLst/>
            <a:cxnLst>
              <a:cxn ang="0">
                <a:pos x="connsiteX0" y="connsiteY0"/>
              </a:cxn>
              <a:cxn ang="0">
                <a:pos x="connsiteX1" y="connsiteY1"/>
              </a:cxn>
              <a:cxn ang="0">
                <a:pos x="connsiteX2" y="connsiteY2"/>
              </a:cxn>
              <a:cxn ang="0">
                <a:pos x="connsiteX3" y="connsiteY3"/>
              </a:cxn>
            </a:cxnLst>
            <a:rect l="l" t="t" r="r" b="b"/>
            <a:pathLst>
              <a:path w="2667169" h="2862943">
                <a:moveTo>
                  <a:pt x="2220685" y="0"/>
                </a:moveTo>
                <a:cubicBezTo>
                  <a:pt x="2447471" y="393700"/>
                  <a:pt x="2674257" y="787401"/>
                  <a:pt x="2667000" y="1175658"/>
                </a:cubicBezTo>
                <a:cubicBezTo>
                  <a:pt x="2659743" y="1563915"/>
                  <a:pt x="2621643" y="2048329"/>
                  <a:pt x="2177143" y="2329543"/>
                </a:cubicBezTo>
                <a:cubicBezTo>
                  <a:pt x="1732643" y="2610757"/>
                  <a:pt x="328386" y="2786743"/>
                  <a:pt x="0" y="2862943"/>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9" name="Freeform 28"/>
          <p:cNvSpPr/>
          <p:nvPr/>
        </p:nvSpPr>
        <p:spPr>
          <a:xfrm>
            <a:off x="3907971" y="4824879"/>
            <a:ext cx="2754086" cy="1184035"/>
          </a:xfrm>
          <a:custGeom>
            <a:avLst/>
            <a:gdLst>
              <a:gd name="connsiteX0" fmla="*/ 0 w 2754086"/>
              <a:gd name="connsiteY0" fmla="*/ 1184035 h 1184035"/>
              <a:gd name="connsiteX1" fmla="*/ 1905000 w 2754086"/>
              <a:gd name="connsiteY1" fmla="*/ 835692 h 1184035"/>
              <a:gd name="connsiteX2" fmla="*/ 2656115 w 2754086"/>
              <a:gd name="connsiteY2" fmla="*/ 95464 h 1184035"/>
              <a:gd name="connsiteX3" fmla="*/ 2754086 w 2754086"/>
              <a:gd name="connsiteY3" fmla="*/ 8378 h 1184035"/>
            </a:gdLst>
            <a:ahLst/>
            <a:cxnLst>
              <a:cxn ang="0">
                <a:pos x="connsiteX0" y="connsiteY0"/>
              </a:cxn>
              <a:cxn ang="0">
                <a:pos x="connsiteX1" y="connsiteY1"/>
              </a:cxn>
              <a:cxn ang="0">
                <a:pos x="connsiteX2" y="connsiteY2"/>
              </a:cxn>
              <a:cxn ang="0">
                <a:pos x="connsiteX3" y="connsiteY3"/>
              </a:cxn>
            </a:cxnLst>
            <a:rect l="l" t="t" r="r" b="b"/>
            <a:pathLst>
              <a:path w="2754086" h="1184035">
                <a:moveTo>
                  <a:pt x="0" y="1184035"/>
                </a:moveTo>
                <a:cubicBezTo>
                  <a:pt x="731157" y="1100577"/>
                  <a:pt x="1462314" y="1017120"/>
                  <a:pt x="1905000" y="835692"/>
                </a:cubicBezTo>
                <a:cubicBezTo>
                  <a:pt x="2347686" y="654264"/>
                  <a:pt x="2514601" y="233350"/>
                  <a:pt x="2656115" y="95464"/>
                </a:cubicBezTo>
                <a:cubicBezTo>
                  <a:pt x="2797629" y="-42422"/>
                  <a:pt x="2726872" y="10192"/>
                  <a:pt x="2754086" y="8378"/>
                </a:cubicBezTo>
              </a:path>
            </a:pathLst>
          </a:cu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55" name="Straight Connector 54"/>
          <p:cNvCxnSpPr>
            <a:stCxn id="10" idx="3"/>
          </p:cNvCxnSpPr>
          <p:nvPr/>
        </p:nvCxnSpPr>
        <p:spPr>
          <a:xfrm flipH="1">
            <a:off x="4789219" y="2920060"/>
            <a:ext cx="341298" cy="16232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7" idx="5"/>
            <a:endCxn id="19" idx="0"/>
          </p:cNvCxnSpPr>
          <p:nvPr/>
        </p:nvCxnSpPr>
        <p:spPr>
          <a:xfrm>
            <a:off x="6097951" y="4346817"/>
            <a:ext cx="516063" cy="112260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0597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30560"/>
          </a:xfrm>
        </p:spPr>
        <p:txBody>
          <a:bodyPr>
            <a:normAutofit fontScale="90000"/>
          </a:bodyPr>
          <a:lstStyle/>
          <a:p>
            <a:pPr algn="ctr"/>
            <a:r>
              <a:rPr lang="en-US" dirty="0" smtClean="0"/>
              <a:t>Early Childhood </a:t>
            </a:r>
            <a:r>
              <a:rPr lang="en-US" dirty="0" err="1" smtClean="0"/>
              <a:t>Dev’t</a:t>
            </a:r>
            <a:r>
              <a:rPr lang="en-US" dirty="0"/>
              <a:t> Partners Network</a:t>
            </a:r>
            <a:endParaRPr lang="en-CA" dirty="0"/>
          </a:p>
        </p:txBody>
      </p:sp>
      <p:sp>
        <p:nvSpPr>
          <p:cNvPr id="6" name="Oval 5"/>
          <p:cNvSpPr/>
          <p:nvPr/>
        </p:nvSpPr>
        <p:spPr>
          <a:xfrm>
            <a:off x="2260600" y="2993554"/>
            <a:ext cx="1530654" cy="1152128"/>
          </a:xfrm>
          <a:prstGeom prst="ellipse">
            <a:avLst/>
          </a:prstGeom>
          <a:ln>
            <a:solidFill>
              <a:srgbClr val="00B05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b="1" dirty="0" smtClean="0">
                <a:solidFill>
                  <a:srgbClr val="00B050"/>
                </a:solidFill>
              </a:rPr>
              <a:t>Women’s org</a:t>
            </a:r>
            <a:endParaRPr lang="en-CA" sz="1600" b="1" dirty="0">
              <a:solidFill>
                <a:srgbClr val="00B050"/>
              </a:solidFill>
            </a:endParaRPr>
          </a:p>
        </p:txBody>
      </p:sp>
      <p:sp>
        <p:nvSpPr>
          <p:cNvPr id="7" name="Oval 6"/>
          <p:cNvSpPr/>
          <p:nvPr/>
        </p:nvSpPr>
        <p:spPr>
          <a:xfrm>
            <a:off x="5142644" y="3705238"/>
            <a:ext cx="1119212" cy="751656"/>
          </a:xfrm>
          <a:prstGeom prst="ellipse">
            <a:avLst/>
          </a:prstGeom>
          <a:ln>
            <a:solidFill>
              <a:srgbClr val="00B05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rgbClr val="00B050"/>
                </a:solidFill>
              </a:rPr>
              <a:t>Child-</a:t>
            </a:r>
            <a:r>
              <a:rPr lang="en-US" sz="1400" b="1" dirty="0" err="1" smtClean="0">
                <a:solidFill>
                  <a:srgbClr val="00B050"/>
                </a:solidFill>
              </a:rPr>
              <a:t>ren’s</a:t>
            </a:r>
            <a:r>
              <a:rPr lang="en-US" sz="1400" b="1" dirty="0" smtClean="0">
                <a:solidFill>
                  <a:srgbClr val="00B050"/>
                </a:solidFill>
              </a:rPr>
              <a:t> Library</a:t>
            </a:r>
            <a:endParaRPr lang="en-CA" sz="1400" b="1" dirty="0">
              <a:solidFill>
                <a:srgbClr val="00B050"/>
              </a:solidFill>
            </a:endParaRPr>
          </a:p>
        </p:txBody>
      </p:sp>
      <p:sp>
        <p:nvSpPr>
          <p:cNvPr id="8" name="Oval 7"/>
          <p:cNvSpPr/>
          <p:nvPr/>
        </p:nvSpPr>
        <p:spPr>
          <a:xfrm>
            <a:off x="3563888" y="4051424"/>
            <a:ext cx="1152128" cy="601712"/>
          </a:xfrm>
          <a:prstGeom prst="ellipse">
            <a:avLst/>
          </a:prstGeom>
          <a:ln>
            <a:solidFill>
              <a:srgbClr val="00B05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rgbClr val="00B050"/>
                </a:solidFill>
              </a:rPr>
              <a:t>Youth</a:t>
            </a:r>
          </a:p>
          <a:p>
            <a:pPr algn="ctr"/>
            <a:r>
              <a:rPr lang="en-US" sz="1400" b="1" dirty="0" smtClean="0">
                <a:solidFill>
                  <a:srgbClr val="00B050"/>
                </a:solidFill>
              </a:rPr>
              <a:t>Org</a:t>
            </a:r>
            <a:endParaRPr lang="en-CA" sz="1400" b="1" dirty="0">
              <a:solidFill>
                <a:srgbClr val="00B050"/>
              </a:solidFill>
            </a:endParaRPr>
          </a:p>
        </p:txBody>
      </p:sp>
      <p:sp>
        <p:nvSpPr>
          <p:cNvPr id="9" name="Oval 8"/>
          <p:cNvSpPr/>
          <p:nvPr/>
        </p:nvSpPr>
        <p:spPr>
          <a:xfrm>
            <a:off x="4646390" y="4854063"/>
            <a:ext cx="1407244" cy="589384"/>
          </a:xfrm>
          <a:prstGeom prst="ellipse">
            <a:avLst/>
          </a:prstGeom>
          <a:ln>
            <a:solidFill>
              <a:srgbClr val="00B05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rgbClr val="00B050"/>
                </a:solidFill>
              </a:rPr>
              <a:t>Environ-mental Org</a:t>
            </a:r>
            <a:endParaRPr lang="en-CA" sz="1400" b="1" dirty="0">
              <a:solidFill>
                <a:srgbClr val="00B050"/>
              </a:solidFill>
            </a:endParaRPr>
          </a:p>
        </p:txBody>
      </p:sp>
      <p:sp>
        <p:nvSpPr>
          <p:cNvPr id="10" name="Oval 9"/>
          <p:cNvSpPr/>
          <p:nvPr/>
        </p:nvSpPr>
        <p:spPr>
          <a:xfrm>
            <a:off x="4893698" y="1340768"/>
            <a:ext cx="1617104" cy="1850256"/>
          </a:xfrm>
          <a:prstGeom prst="ellipse">
            <a:avLst/>
          </a:prstGeom>
          <a:ln>
            <a:prstDash val="lgDashDot"/>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solidFill>
                  <a:prstClr val="black"/>
                </a:solidFill>
              </a:rPr>
              <a:t>Health and social services (QC)</a:t>
            </a:r>
            <a:endParaRPr lang="en-CA" sz="1400" b="1" dirty="0">
              <a:solidFill>
                <a:prstClr val="black"/>
              </a:solidFill>
            </a:endParaRPr>
          </a:p>
        </p:txBody>
      </p:sp>
      <p:sp>
        <p:nvSpPr>
          <p:cNvPr id="11" name="Oval 10"/>
          <p:cNvSpPr/>
          <p:nvPr/>
        </p:nvSpPr>
        <p:spPr>
          <a:xfrm>
            <a:off x="6487955" y="3237659"/>
            <a:ext cx="1296144" cy="906512"/>
          </a:xfrm>
          <a:prstGeom prst="ellipse">
            <a:avLst/>
          </a:prstGeom>
          <a:ln>
            <a:solidFill>
              <a:srgbClr val="00B05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err="1" smtClean="0">
                <a:solidFill>
                  <a:srgbClr val="00B050"/>
                </a:solidFill>
              </a:rPr>
              <a:t>Recrea-tion</a:t>
            </a:r>
            <a:r>
              <a:rPr lang="en-US" sz="1400" b="1" dirty="0" smtClean="0">
                <a:solidFill>
                  <a:srgbClr val="00B050"/>
                </a:solidFill>
              </a:rPr>
              <a:t> West</a:t>
            </a:r>
            <a:endParaRPr lang="en-CA" sz="1400" b="1" dirty="0">
              <a:solidFill>
                <a:srgbClr val="00B050"/>
              </a:solidFill>
            </a:endParaRPr>
          </a:p>
        </p:txBody>
      </p:sp>
      <p:sp>
        <p:nvSpPr>
          <p:cNvPr id="12" name="Oval 11"/>
          <p:cNvSpPr/>
          <p:nvPr/>
        </p:nvSpPr>
        <p:spPr>
          <a:xfrm>
            <a:off x="4031940" y="3029496"/>
            <a:ext cx="1080120" cy="913296"/>
          </a:xfrm>
          <a:prstGeom prst="ellipse">
            <a:avLst/>
          </a:prstGeom>
          <a:ln>
            <a:solidFill>
              <a:srgbClr val="00B05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rgbClr val="00B050"/>
                </a:solidFill>
              </a:rPr>
              <a:t>Pre-natal care </a:t>
            </a:r>
            <a:endParaRPr lang="en-CA" sz="1400" b="1" dirty="0">
              <a:solidFill>
                <a:srgbClr val="00B050"/>
              </a:solidFill>
            </a:endParaRPr>
          </a:p>
        </p:txBody>
      </p:sp>
      <p:sp>
        <p:nvSpPr>
          <p:cNvPr id="13" name="Oval 12"/>
          <p:cNvSpPr/>
          <p:nvPr/>
        </p:nvSpPr>
        <p:spPr>
          <a:xfrm>
            <a:off x="3275856" y="1340768"/>
            <a:ext cx="1370534" cy="1706116"/>
          </a:xfrm>
          <a:prstGeom prst="ellipse">
            <a:avLst/>
          </a:prstGeom>
          <a:ln>
            <a:solidFill>
              <a:schemeClr val="tx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prstClr val="black"/>
                </a:solidFill>
              </a:rPr>
              <a:t>City</a:t>
            </a:r>
            <a:endParaRPr lang="en-CA" sz="1400" b="1" dirty="0">
              <a:solidFill>
                <a:prstClr val="black"/>
              </a:solidFill>
            </a:endParaRPr>
          </a:p>
        </p:txBody>
      </p:sp>
      <p:sp>
        <p:nvSpPr>
          <p:cNvPr id="14" name="Oval 13"/>
          <p:cNvSpPr/>
          <p:nvPr/>
        </p:nvSpPr>
        <p:spPr>
          <a:xfrm>
            <a:off x="7389329" y="2188036"/>
            <a:ext cx="1224136" cy="673224"/>
          </a:xfrm>
          <a:prstGeom prst="ellipse">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err="1" smtClean="0">
                <a:solidFill>
                  <a:srgbClr val="F79646"/>
                </a:solidFill>
              </a:rPr>
              <a:t>Recrea-tion</a:t>
            </a:r>
            <a:r>
              <a:rPr lang="en-US" sz="1400" b="1" dirty="0" smtClean="0">
                <a:solidFill>
                  <a:srgbClr val="F79646"/>
                </a:solidFill>
              </a:rPr>
              <a:t> East</a:t>
            </a:r>
            <a:endParaRPr lang="en-CA" sz="1400" b="1" dirty="0">
              <a:solidFill>
                <a:srgbClr val="F79646"/>
              </a:solidFill>
            </a:endParaRPr>
          </a:p>
        </p:txBody>
      </p:sp>
      <p:sp>
        <p:nvSpPr>
          <p:cNvPr id="15" name="Oval 14"/>
          <p:cNvSpPr/>
          <p:nvPr/>
        </p:nvSpPr>
        <p:spPr>
          <a:xfrm>
            <a:off x="7190076" y="1041879"/>
            <a:ext cx="1558388" cy="982864"/>
          </a:xfrm>
          <a:prstGeom prst="ellipse">
            <a:avLst/>
          </a:prstGeom>
          <a:ln>
            <a:solidFill>
              <a:schemeClr val="accent2"/>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rgbClr val="F79646"/>
                </a:solidFill>
              </a:rPr>
              <a:t>Residence for refugees</a:t>
            </a:r>
            <a:endParaRPr lang="en-CA" sz="1400" b="1" dirty="0">
              <a:solidFill>
                <a:srgbClr val="F79646"/>
              </a:solidFill>
            </a:endParaRPr>
          </a:p>
        </p:txBody>
      </p:sp>
      <p:sp>
        <p:nvSpPr>
          <p:cNvPr id="16" name="Oval 15"/>
          <p:cNvSpPr/>
          <p:nvPr/>
        </p:nvSpPr>
        <p:spPr>
          <a:xfrm>
            <a:off x="7757073" y="3690915"/>
            <a:ext cx="1386927" cy="810327"/>
          </a:xfrm>
          <a:prstGeom prst="ellipse">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err="1" smtClean="0">
                <a:solidFill>
                  <a:srgbClr val="F79646"/>
                </a:solidFill>
              </a:rPr>
              <a:t>Subsi-dized</a:t>
            </a:r>
            <a:r>
              <a:rPr lang="en-US" sz="1400" b="1" dirty="0" smtClean="0">
                <a:solidFill>
                  <a:srgbClr val="F79646"/>
                </a:solidFill>
              </a:rPr>
              <a:t> Daycare</a:t>
            </a:r>
            <a:endParaRPr lang="en-CA" sz="1400" b="1" dirty="0">
              <a:solidFill>
                <a:srgbClr val="F79646"/>
              </a:solidFill>
            </a:endParaRPr>
          </a:p>
        </p:txBody>
      </p:sp>
      <p:sp>
        <p:nvSpPr>
          <p:cNvPr id="18" name="Oval 17"/>
          <p:cNvSpPr/>
          <p:nvPr/>
        </p:nvSpPr>
        <p:spPr>
          <a:xfrm>
            <a:off x="6614014" y="4316524"/>
            <a:ext cx="1224136" cy="673224"/>
          </a:xfrm>
          <a:prstGeom prst="ellipse">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prstClr val="black"/>
                </a:solidFill>
              </a:rPr>
              <a:t> school</a:t>
            </a:r>
            <a:endParaRPr lang="en-CA" sz="1400" b="1" dirty="0">
              <a:solidFill>
                <a:prstClr val="black"/>
              </a:solidFill>
            </a:endParaRPr>
          </a:p>
        </p:txBody>
      </p:sp>
      <p:sp>
        <p:nvSpPr>
          <p:cNvPr id="19" name="Oval 18"/>
          <p:cNvSpPr/>
          <p:nvPr/>
        </p:nvSpPr>
        <p:spPr>
          <a:xfrm>
            <a:off x="5803924" y="5469419"/>
            <a:ext cx="1620180" cy="837409"/>
          </a:xfrm>
          <a:prstGeom prst="ellipse">
            <a:avLst/>
          </a:prstGeom>
          <a:ln>
            <a:solidFill>
              <a:schemeClr val="accent4">
                <a:lumMod val="40000"/>
                <a:lumOff val="60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rgbClr val="4BACC6"/>
                </a:solidFill>
              </a:rPr>
              <a:t>Private Daycare</a:t>
            </a:r>
            <a:endParaRPr lang="en-CA" sz="1400" b="1" dirty="0">
              <a:solidFill>
                <a:srgbClr val="4BACC6"/>
              </a:solidFill>
            </a:endParaRPr>
          </a:p>
        </p:txBody>
      </p:sp>
      <p:sp>
        <p:nvSpPr>
          <p:cNvPr id="20" name="Oval 19"/>
          <p:cNvSpPr/>
          <p:nvPr/>
        </p:nvSpPr>
        <p:spPr>
          <a:xfrm>
            <a:off x="7629052" y="5853655"/>
            <a:ext cx="1368152" cy="880371"/>
          </a:xfrm>
          <a:prstGeom prst="ellipse">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err="1" smtClean="0">
                <a:solidFill>
                  <a:srgbClr val="F79646"/>
                </a:solidFill>
              </a:rPr>
              <a:t>Subsi-dized</a:t>
            </a:r>
            <a:r>
              <a:rPr lang="en-US" sz="1400" b="1" dirty="0" smtClean="0">
                <a:solidFill>
                  <a:srgbClr val="F79646"/>
                </a:solidFill>
              </a:rPr>
              <a:t> Daycare</a:t>
            </a:r>
            <a:endParaRPr lang="en-CA" sz="1400" b="1" dirty="0">
              <a:solidFill>
                <a:srgbClr val="F79646"/>
              </a:solidFill>
            </a:endParaRPr>
          </a:p>
        </p:txBody>
      </p:sp>
      <p:sp>
        <p:nvSpPr>
          <p:cNvPr id="21" name="Oval 20"/>
          <p:cNvSpPr/>
          <p:nvPr/>
        </p:nvSpPr>
        <p:spPr>
          <a:xfrm>
            <a:off x="2384010" y="5085184"/>
            <a:ext cx="1528316" cy="1605880"/>
          </a:xfrm>
          <a:prstGeom prst="ellipse">
            <a:avLst/>
          </a:prstGeom>
          <a:ln>
            <a:solidFill>
              <a:schemeClr val="tx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prstClr val="black"/>
                </a:solidFill>
              </a:rPr>
              <a:t>Youth Protection</a:t>
            </a:r>
            <a:endParaRPr lang="en-CA" sz="1400" b="1" dirty="0">
              <a:solidFill>
                <a:prstClr val="black"/>
              </a:solidFill>
            </a:endParaRPr>
          </a:p>
        </p:txBody>
      </p:sp>
      <p:cxnSp>
        <p:nvCxnSpPr>
          <p:cNvPr id="27" name="Straight Connector 26"/>
          <p:cNvCxnSpPr>
            <a:stCxn id="8" idx="5"/>
            <a:endCxn id="9" idx="1"/>
          </p:cNvCxnSpPr>
          <p:nvPr/>
        </p:nvCxnSpPr>
        <p:spPr>
          <a:xfrm>
            <a:off x="4547291" y="4565017"/>
            <a:ext cx="305185" cy="375359"/>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8" idx="6"/>
            <a:endCxn id="7" idx="2"/>
          </p:cNvCxnSpPr>
          <p:nvPr/>
        </p:nvCxnSpPr>
        <p:spPr>
          <a:xfrm flipV="1">
            <a:off x="4716016" y="4081066"/>
            <a:ext cx="426628" cy="27121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2" idx="2"/>
            <a:endCxn id="6" idx="6"/>
          </p:cNvCxnSpPr>
          <p:nvPr/>
        </p:nvCxnSpPr>
        <p:spPr>
          <a:xfrm flipH="1">
            <a:off x="3791254" y="3486144"/>
            <a:ext cx="240686" cy="8347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2" idx="3"/>
            <a:endCxn id="8" idx="0"/>
          </p:cNvCxnSpPr>
          <p:nvPr/>
        </p:nvCxnSpPr>
        <p:spPr>
          <a:xfrm flipH="1">
            <a:off x="4139952" y="3809043"/>
            <a:ext cx="50168" cy="242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2" idx="6"/>
            <a:endCxn id="7" idx="0"/>
          </p:cNvCxnSpPr>
          <p:nvPr/>
        </p:nvCxnSpPr>
        <p:spPr>
          <a:xfrm>
            <a:off x="5112060" y="3486144"/>
            <a:ext cx="590190" cy="21909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3707904" y="3809043"/>
            <a:ext cx="1413460" cy="2658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4732917" y="2820594"/>
            <a:ext cx="315360" cy="22030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890778" y="3191024"/>
            <a:ext cx="0" cy="51421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0" idx="5"/>
            <a:endCxn id="11" idx="1"/>
          </p:cNvCxnSpPr>
          <p:nvPr/>
        </p:nvCxnSpPr>
        <p:spPr>
          <a:xfrm>
            <a:off x="6273983" y="2920060"/>
            <a:ext cx="403788" cy="45035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0" idx="6"/>
            <a:endCxn id="14" idx="1"/>
          </p:cNvCxnSpPr>
          <p:nvPr/>
        </p:nvCxnSpPr>
        <p:spPr>
          <a:xfrm>
            <a:off x="6510802" y="2265896"/>
            <a:ext cx="1057798" cy="2073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1" idx="4"/>
            <a:endCxn id="18" idx="0"/>
          </p:cNvCxnSpPr>
          <p:nvPr/>
        </p:nvCxnSpPr>
        <p:spPr>
          <a:xfrm>
            <a:off x="7136027" y="4144171"/>
            <a:ext cx="90055" cy="172353"/>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1" idx="5"/>
            <a:endCxn id="16" idx="2"/>
          </p:cNvCxnSpPr>
          <p:nvPr/>
        </p:nvCxnSpPr>
        <p:spPr>
          <a:xfrm>
            <a:off x="7594283" y="4011415"/>
            <a:ext cx="162790" cy="84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0" idx="7"/>
            <a:endCxn id="15" idx="1"/>
          </p:cNvCxnSpPr>
          <p:nvPr/>
        </p:nvCxnSpPr>
        <p:spPr>
          <a:xfrm flipV="1">
            <a:off x="6273983" y="1185816"/>
            <a:ext cx="1144314" cy="4259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3" idx="2"/>
            <a:endCxn id="6" idx="0"/>
          </p:cNvCxnSpPr>
          <p:nvPr/>
        </p:nvCxnSpPr>
        <p:spPr>
          <a:xfrm flipH="1">
            <a:off x="3025927" y="2193826"/>
            <a:ext cx="249929" cy="79972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 idx="4"/>
          </p:cNvCxnSpPr>
          <p:nvPr/>
        </p:nvCxnSpPr>
        <p:spPr>
          <a:xfrm flipH="1">
            <a:off x="5580112" y="4456894"/>
            <a:ext cx="122138" cy="403389"/>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8" idx="2"/>
          </p:cNvCxnSpPr>
          <p:nvPr/>
        </p:nvCxnSpPr>
        <p:spPr>
          <a:xfrm>
            <a:off x="3275856" y="4145682"/>
            <a:ext cx="288032" cy="20659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144685" y="692695"/>
            <a:ext cx="10692680" cy="6768753"/>
          </a:xfrm>
          <a:prstGeom prst="ellipse">
            <a:avLst/>
          </a:prstGeom>
          <a:solidFill>
            <a:srgbClr val="FFFF00">
              <a:alpha val="45000"/>
            </a:srgbClr>
          </a:solidFill>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smtClean="0">
                <a:solidFill>
                  <a:srgbClr val="F79646"/>
                </a:solidFill>
              </a:rPr>
              <a:t>DCC  (Host organization)</a:t>
            </a:r>
            <a:endParaRPr lang="en-CA" sz="1400" b="1" dirty="0">
              <a:solidFill>
                <a:srgbClr val="F79646"/>
              </a:solidFill>
            </a:endParaRPr>
          </a:p>
        </p:txBody>
      </p:sp>
      <p:cxnSp>
        <p:nvCxnSpPr>
          <p:cNvPr id="88" name="Straight Connector 87"/>
          <p:cNvCxnSpPr>
            <a:stCxn id="16" idx="4"/>
          </p:cNvCxnSpPr>
          <p:nvPr/>
        </p:nvCxnSpPr>
        <p:spPr>
          <a:xfrm flipH="1">
            <a:off x="8414215" y="4501242"/>
            <a:ext cx="36322" cy="1352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3730865" y="4373511"/>
            <a:ext cx="1618040" cy="97354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4188" y="2376417"/>
            <a:ext cx="1800200" cy="2893100"/>
          </a:xfrm>
          <a:prstGeom prst="rect">
            <a:avLst/>
          </a:prstGeom>
          <a:solidFill>
            <a:schemeClr val="bg2"/>
          </a:solidFill>
        </p:spPr>
        <p:txBody>
          <a:bodyPr wrap="square" rtlCol="0">
            <a:spAutoFit/>
          </a:bodyPr>
          <a:lstStyle/>
          <a:p>
            <a:pPr marL="285750" indent="-285750">
              <a:buFont typeface="Wingdings" panose="05000000000000000000" pitchFamily="2" charset="2"/>
              <a:buChar char="§"/>
            </a:pPr>
            <a:endParaRPr lang="en-US" sz="1400" dirty="0" smtClean="0">
              <a:solidFill>
                <a:srgbClr val="00B050"/>
              </a:solidFill>
            </a:endParaRPr>
          </a:p>
          <a:p>
            <a:pPr marL="285750" indent="-285750">
              <a:buFont typeface="Wingdings" panose="05000000000000000000" pitchFamily="2" charset="2"/>
              <a:buChar char="§"/>
            </a:pPr>
            <a:endParaRPr lang="en-US" sz="1400" dirty="0">
              <a:solidFill>
                <a:srgbClr val="00B050"/>
              </a:solidFill>
            </a:endParaRPr>
          </a:p>
          <a:p>
            <a:pPr marL="285750" indent="-285750">
              <a:buFont typeface="Wingdings" panose="05000000000000000000" pitchFamily="2" charset="2"/>
              <a:buChar char="§"/>
            </a:pPr>
            <a:r>
              <a:rPr lang="en-US" sz="1400" dirty="0" smtClean="0">
                <a:solidFill>
                  <a:srgbClr val="00B050"/>
                </a:solidFill>
              </a:rPr>
              <a:t>Funded </a:t>
            </a:r>
          </a:p>
          <a:p>
            <a:pPr marL="285750" indent="-285750">
              <a:buFont typeface="Wingdings" panose="05000000000000000000" pitchFamily="2" charset="2"/>
              <a:buChar char="§"/>
            </a:pPr>
            <a:r>
              <a:rPr lang="en-US" sz="1400" dirty="0" smtClean="0">
                <a:solidFill>
                  <a:srgbClr val="F79646"/>
                </a:solidFill>
              </a:rPr>
              <a:t>Other non-profits</a:t>
            </a:r>
          </a:p>
          <a:p>
            <a:pPr marL="285750" indent="-285750">
              <a:buFont typeface="Wingdings" panose="05000000000000000000" pitchFamily="2" charset="2"/>
              <a:buChar char="§"/>
            </a:pPr>
            <a:r>
              <a:rPr lang="en-US" sz="1400" dirty="0" smtClean="0">
                <a:solidFill>
                  <a:prstClr val="black"/>
                </a:solidFill>
              </a:rPr>
              <a:t>Institutions</a:t>
            </a:r>
          </a:p>
          <a:p>
            <a:pPr marL="285750" indent="-285750">
              <a:buFont typeface="Wingdings" panose="05000000000000000000" pitchFamily="2" charset="2"/>
              <a:buChar char="§"/>
            </a:pPr>
            <a:r>
              <a:rPr lang="en-US" sz="1400" dirty="0" smtClean="0">
                <a:solidFill>
                  <a:srgbClr val="4BACC6"/>
                </a:solidFill>
              </a:rPr>
              <a:t>Private</a:t>
            </a:r>
          </a:p>
          <a:p>
            <a:endParaRPr lang="en-US" sz="1400" dirty="0" smtClean="0">
              <a:solidFill>
                <a:srgbClr val="4BACC6"/>
              </a:solidFill>
            </a:endParaRPr>
          </a:p>
          <a:p>
            <a:endParaRPr lang="en-US" sz="1400" dirty="0" smtClean="0">
              <a:solidFill>
                <a:srgbClr val="4BACC6"/>
              </a:solidFill>
            </a:endParaRPr>
          </a:p>
          <a:p>
            <a:pPr marL="285750" indent="-285750">
              <a:buFont typeface="Wingdings" panose="05000000000000000000" pitchFamily="2" charset="2"/>
              <a:buChar char="§"/>
            </a:pPr>
            <a:r>
              <a:rPr lang="en-US" sz="1400" dirty="0" smtClean="0">
                <a:solidFill>
                  <a:srgbClr val="00B0F0"/>
                </a:solidFill>
              </a:rPr>
              <a:t>Organic links</a:t>
            </a:r>
          </a:p>
          <a:p>
            <a:pPr marL="285750" indent="-285750">
              <a:buFont typeface="Wingdings" panose="05000000000000000000" pitchFamily="2" charset="2"/>
              <a:buChar char="§"/>
            </a:pPr>
            <a:r>
              <a:rPr lang="en-US" sz="1400" dirty="0" smtClean="0">
                <a:solidFill>
                  <a:srgbClr val="002060"/>
                </a:solidFill>
              </a:rPr>
              <a:t>Institutional links</a:t>
            </a:r>
          </a:p>
          <a:p>
            <a:pPr marL="285750" indent="-285750">
              <a:buFont typeface="Wingdings" panose="05000000000000000000" pitchFamily="2" charset="2"/>
              <a:buChar char="§"/>
            </a:pPr>
            <a:r>
              <a:rPr lang="en-US" sz="1400" dirty="0">
                <a:solidFill>
                  <a:srgbClr val="C00000"/>
                </a:solidFill>
              </a:rPr>
              <a:t>Coordination team</a:t>
            </a:r>
            <a:endParaRPr lang="en-US" sz="1400" dirty="0" smtClean="0">
              <a:solidFill>
                <a:srgbClr val="002060"/>
              </a:solidFill>
            </a:endParaRPr>
          </a:p>
          <a:p>
            <a:pPr marL="285750" indent="-285750">
              <a:buFont typeface="Wingdings" panose="05000000000000000000" pitchFamily="2" charset="2"/>
              <a:buChar char="§"/>
            </a:pPr>
            <a:endParaRPr lang="en-US" sz="1400" dirty="0" smtClean="0">
              <a:solidFill>
                <a:srgbClr val="4BACC6"/>
              </a:solidFill>
            </a:endParaRPr>
          </a:p>
        </p:txBody>
      </p:sp>
      <p:cxnSp>
        <p:nvCxnSpPr>
          <p:cNvPr id="97" name="Straight Connector 96"/>
          <p:cNvCxnSpPr/>
          <p:nvPr/>
        </p:nvCxnSpPr>
        <p:spPr>
          <a:xfrm flipH="1">
            <a:off x="3791254" y="2524648"/>
            <a:ext cx="1138078" cy="84576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647910" y="3935568"/>
            <a:ext cx="863404" cy="15169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2" name="Oval 121"/>
          <p:cNvSpPr/>
          <p:nvPr/>
        </p:nvSpPr>
        <p:spPr>
          <a:xfrm>
            <a:off x="647910" y="2524648"/>
            <a:ext cx="683730" cy="295946"/>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4" name="Straight Connector 3"/>
          <p:cNvCxnSpPr>
            <a:endCxn id="13" idx="1"/>
          </p:cNvCxnSpPr>
          <p:nvPr/>
        </p:nvCxnSpPr>
        <p:spPr>
          <a:xfrm>
            <a:off x="2188029" y="1190508"/>
            <a:ext cx="1288537" cy="40011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2142117" y="976518"/>
            <a:ext cx="3229836" cy="427979"/>
          </a:xfrm>
          <a:custGeom>
            <a:avLst/>
            <a:gdLst>
              <a:gd name="connsiteX0" fmla="*/ 0 w 3229836"/>
              <a:gd name="connsiteY0" fmla="*/ 199092 h 427979"/>
              <a:gd name="connsiteX1" fmla="*/ 925285 w 3229836"/>
              <a:gd name="connsiteY1" fmla="*/ 209978 h 427979"/>
              <a:gd name="connsiteX2" fmla="*/ 2002971 w 3229836"/>
              <a:gd name="connsiteY2" fmla="*/ 3150 h 427979"/>
              <a:gd name="connsiteX3" fmla="*/ 3145971 w 3229836"/>
              <a:gd name="connsiteY3" fmla="*/ 395035 h 427979"/>
              <a:gd name="connsiteX4" fmla="*/ 3145971 w 3229836"/>
              <a:gd name="connsiteY4" fmla="*/ 405921 h 427979"/>
              <a:gd name="connsiteX5" fmla="*/ 3167743 w 3229836"/>
              <a:gd name="connsiteY5" fmla="*/ 395035 h 4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9836" h="427979">
                <a:moveTo>
                  <a:pt x="0" y="199092"/>
                </a:moveTo>
                <a:cubicBezTo>
                  <a:pt x="295728" y="220863"/>
                  <a:pt x="591457" y="242635"/>
                  <a:pt x="925285" y="209978"/>
                </a:cubicBezTo>
                <a:cubicBezTo>
                  <a:pt x="1259114" y="177321"/>
                  <a:pt x="1632857" y="-27693"/>
                  <a:pt x="2002971" y="3150"/>
                </a:cubicBezTo>
                <a:cubicBezTo>
                  <a:pt x="2373085" y="33993"/>
                  <a:pt x="2955471" y="327907"/>
                  <a:pt x="3145971" y="395035"/>
                </a:cubicBezTo>
                <a:cubicBezTo>
                  <a:pt x="3336471" y="462164"/>
                  <a:pt x="3142342" y="405921"/>
                  <a:pt x="3145971" y="405921"/>
                </a:cubicBezTo>
                <a:cubicBezTo>
                  <a:pt x="3149600" y="405921"/>
                  <a:pt x="3158671" y="400478"/>
                  <a:pt x="3167743" y="395035"/>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Straight Connector 22"/>
          <p:cNvCxnSpPr/>
          <p:nvPr/>
        </p:nvCxnSpPr>
        <p:spPr>
          <a:xfrm>
            <a:off x="1796143" y="1404497"/>
            <a:ext cx="714994" cy="178012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1926771" y="1404497"/>
            <a:ext cx="2144486" cy="1926532"/>
          </a:xfrm>
          <a:custGeom>
            <a:avLst/>
            <a:gdLst>
              <a:gd name="connsiteX0" fmla="*/ 0 w 1883228"/>
              <a:gd name="connsiteY0" fmla="*/ 0 h 1306286"/>
              <a:gd name="connsiteX1" fmla="*/ 609600 w 1883228"/>
              <a:gd name="connsiteY1" fmla="*/ 794657 h 1306286"/>
              <a:gd name="connsiteX2" fmla="*/ 1382485 w 1883228"/>
              <a:gd name="connsiteY2" fmla="*/ 947057 h 1306286"/>
              <a:gd name="connsiteX3" fmla="*/ 1741714 w 1883228"/>
              <a:gd name="connsiteY3" fmla="*/ 1251857 h 1306286"/>
              <a:gd name="connsiteX4" fmla="*/ 1883228 w 1883228"/>
              <a:gd name="connsiteY4" fmla="*/ 1306286 h 130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228" h="1306286">
                <a:moveTo>
                  <a:pt x="0" y="0"/>
                </a:moveTo>
                <a:cubicBezTo>
                  <a:pt x="189593" y="318407"/>
                  <a:pt x="379186" y="636814"/>
                  <a:pt x="609600" y="794657"/>
                </a:cubicBezTo>
                <a:cubicBezTo>
                  <a:pt x="840014" y="952500"/>
                  <a:pt x="1193799" y="870857"/>
                  <a:pt x="1382485" y="947057"/>
                </a:cubicBezTo>
                <a:cubicBezTo>
                  <a:pt x="1571171" y="1023257"/>
                  <a:pt x="1658257" y="1191986"/>
                  <a:pt x="1741714" y="1251857"/>
                </a:cubicBezTo>
                <a:cubicBezTo>
                  <a:pt x="1825171" y="1311729"/>
                  <a:pt x="1863271" y="1295400"/>
                  <a:pt x="1883228" y="1306286"/>
                </a:cubicBez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Freeform 24"/>
          <p:cNvSpPr/>
          <p:nvPr/>
        </p:nvSpPr>
        <p:spPr>
          <a:xfrm>
            <a:off x="1850571" y="2090057"/>
            <a:ext cx="1709058" cy="2381804"/>
          </a:xfrm>
          <a:custGeom>
            <a:avLst/>
            <a:gdLst>
              <a:gd name="connsiteX0" fmla="*/ 0 w 1709058"/>
              <a:gd name="connsiteY0" fmla="*/ 0 h 2381804"/>
              <a:gd name="connsiteX1" fmla="*/ 391886 w 1709058"/>
              <a:gd name="connsiteY1" fmla="*/ 979714 h 2381804"/>
              <a:gd name="connsiteX2" fmla="*/ 457200 w 1709058"/>
              <a:gd name="connsiteY2" fmla="*/ 2264229 h 2381804"/>
              <a:gd name="connsiteX3" fmla="*/ 1709058 w 1709058"/>
              <a:gd name="connsiteY3" fmla="*/ 2329543 h 2381804"/>
            </a:gdLst>
            <a:ahLst/>
            <a:cxnLst>
              <a:cxn ang="0">
                <a:pos x="connsiteX0" y="connsiteY0"/>
              </a:cxn>
              <a:cxn ang="0">
                <a:pos x="connsiteX1" y="connsiteY1"/>
              </a:cxn>
              <a:cxn ang="0">
                <a:pos x="connsiteX2" y="connsiteY2"/>
              </a:cxn>
              <a:cxn ang="0">
                <a:pos x="connsiteX3" y="connsiteY3"/>
              </a:cxn>
            </a:cxnLst>
            <a:rect l="l" t="t" r="r" b="b"/>
            <a:pathLst>
              <a:path w="1709058" h="2381804">
                <a:moveTo>
                  <a:pt x="0" y="0"/>
                </a:moveTo>
                <a:cubicBezTo>
                  <a:pt x="157843" y="301171"/>
                  <a:pt x="315686" y="602343"/>
                  <a:pt x="391886" y="979714"/>
                </a:cubicBezTo>
                <a:cubicBezTo>
                  <a:pt x="468086" y="1357085"/>
                  <a:pt x="237671" y="2039258"/>
                  <a:pt x="457200" y="2264229"/>
                </a:cubicBezTo>
                <a:cubicBezTo>
                  <a:pt x="676729" y="2489201"/>
                  <a:pt x="1496787" y="2320472"/>
                  <a:pt x="1709058" y="2329543"/>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6" name="Freeform 25"/>
          <p:cNvSpPr/>
          <p:nvPr/>
        </p:nvSpPr>
        <p:spPr>
          <a:xfrm>
            <a:off x="1619673" y="1533311"/>
            <a:ext cx="3594584" cy="3292451"/>
          </a:xfrm>
          <a:custGeom>
            <a:avLst/>
            <a:gdLst>
              <a:gd name="connsiteX0" fmla="*/ 0 w 3418114"/>
              <a:gd name="connsiteY0" fmla="*/ 0 h 2757476"/>
              <a:gd name="connsiteX1" fmla="*/ 304800 w 3418114"/>
              <a:gd name="connsiteY1" fmla="*/ 805543 h 2757476"/>
              <a:gd name="connsiteX2" fmla="*/ 359228 w 3418114"/>
              <a:gd name="connsiteY2" fmla="*/ 2373085 h 2757476"/>
              <a:gd name="connsiteX3" fmla="*/ 2514600 w 3418114"/>
              <a:gd name="connsiteY3" fmla="*/ 2754085 h 2757476"/>
              <a:gd name="connsiteX4" fmla="*/ 3418114 w 3418114"/>
              <a:gd name="connsiteY4" fmla="*/ 2242457 h 2757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8114" h="2757476">
                <a:moveTo>
                  <a:pt x="0" y="0"/>
                </a:moveTo>
                <a:cubicBezTo>
                  <a:pt x="122464" y="205014"/>
                  <a:pt x="244929" y="410029"/>
                  <a:pt x="304800" y="805543"/>
                </a:cubicBezTo>
                <a:cubicBezTo>
                  <a:pt x="364671" y="1201057"/>
                  <a:pt x="-9072" y="2048328"/>
                  <a:pt x="359228" y="2373085"/>
                </a:cubicBezTo>
                <a:cubicBezTo>
                  <a:pt x="727528" y="2697842"/>
                  <a:pt x="2004786" y="2775856"/>
                  <a:pt x="2514600" y="2754085"/>
                </a:cubicBezTo>
                <a:cubicBezTo>
                  <a:pt x="3024414" y="2732314"/>
                  <a:pt x="3258457" y="2336800"/>
                  <a:pt x="3418114" y="2242457"/>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8" name="Freeform 27"/>
          <p:cNvSpPr/>
          <p:nvPr/>
        </p:nvSpPr>
        <p:spPr>
          <a:xfrm>
            <a:off x="1619673" y="1590623"/>
            <a:ext cx="3039414" cy="3471234"/>
          </a:xfrm>
          <a:custGeom>
            <a:avLst/>
            <a:gdLst>
              <a:gd name="connsiteX0" fmla="*/ 0 w 2852057"/>
              <a:gd name="connsiteY0" fmla="*/ 0 h 2982686"/>
              <a:gd name="connsiteX1" fmla="*/ 250371 w 2852057"/>
              <a:gd name="connsiteY1" fmla="*/ 794658 h 2982686"/>
              <a:gd name="connsiteX2" fmla="*/ 97971 w 2852057"/>
              <a:gd name="connsiteY2" fmla="*/ 2035629 h 2982686"/>
              <a:gd name="connsiteX3" fmla="*/ 576942 w 2852057"/>
              <a:gd name="connsiteY3" fmla="*/ 2579915 h 2982686"/>
              <a:gd name="connsiteX4" fmla="*/ 2852057 w 2852057"/>
              <a:gd name="connsiteY4" fmla="*/ 2982686 h 298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057" h="2982686">
                <a:moveTo>
                  <a:pt x="0" y="0"/>
                </a:moveTo>
                <a:cubicBezTo>
                  <a:pt x="117021" y="227693"/>
                  <a:pt x="234042" y="455386"/>
                  <a:pt x="250371" y="794658"/>
                </a:cubicBezTo>
                <a:cubicBezTo>
                  <a:pt x="266700" y="1133930"/>
                  <a:pt x="43543" y="1738086"/>
                  <a:pt x="97971" y="2035629"/>
                </a:cubicBezTo>
                <a:cubicBezTo>
                  <a:pt x="152400" y="2333172"/>
                  <a:pt x="117928" y="2422072"/>
                  <a:pt x="576942" y="2579915"/>
                </a:cubicBezTo>
                <a:cubicBezTo>
                  <a:pt x="1035956" y="2737758"/>
                  <a:pt x="2474686" y="2917372"/>
                  <a:pt x="2852057" y="2982686"/>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0" name="Freeform 29"/>
          <p:cNvSpPr/>
          <p:nvPr/>
        </p:nvSpPr>
        <p:spPr>
          <a:xfrm>
            <a:off x="2088833" y="993964"/>
            <a:ext cx="4421969" cy="2303806"/>
          </a:xfrm>
          <a:custGeom>
            <a:avLst/>
            <a:gdLst>
              <a:gd name="connsiteX0" fmla="*/ 0 w 4103915"/>
              <a:gd name="connsiteY0" fmla="*/ 246406 h 2303806"/>
              <a:gd name="connsiteX1" fmla="*/ 1502229 w 4103915"/>
              <a:gd name="connsiteY1" fmla="*/ 6921 h 2303806"/>
              <a:gd name="connsiteX2" fmla="*/ 2340429 w 4103915"/>
              <a:gd name="connsiteY2" fmla="*/ 485892 h 2303806"/>
              <a:gd name="connsiteX3" fmla="*/ 2264229 w 4103915"/>
              <a:gd name="connsiteY3" fmla="*/ 1618006 h 2303806"/>
              <a:gd name="connsiteX4" fmla="*/ 4103915 w 4103915"/>
              <a:gd name="connsiteY4" fmla="*/ 2303806 h 2303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915" h="2303806">
                <a:moveTo>
                  <a:pt x="0" y="246406"/>
                </a:moveTo>
                <a:cubicBezTo>
                  <a:pt x="556079" y="106706"/>
                  <a:pt x="1112158" y="-32993"/>
                  <a:pt x="1502229" y="6921"/>
                </a:cubicBezTo>
                <a:cubicBezTo>
                  <a:pt x="1892300" y="46835"/>
                  <a:pt x="2213429" y="217378"/>
                  <a:pt x="2340429" y="485892"/>
                </a:cubicBezTo>
                <a:cubicBezTo>
                  <a:pt x="2467429" y="754406"/>
                  <a:pt x="1970315" y="1315020"/>
                  <a:pt x="2264229" y="1618006"/>
                </a:cubicBezTo>
                <a:cubicBezTo>
                  <a:pt x="2558143" y="1920992"/>
                  <a:pt x="3331029" y="2112399"/>
                  <a:pt x="4103915" y="2303806"/>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51" name="Oval 50"/>
          <p:cNvSpPr/>
          <p:nvPr/>
        </p:nvSpPr>
        <p:spPr>
          <a:xfrm>
            <a:off x="64188" y="758330"/>
            <a:ext cx="1231448" cy="864356"/>
          </a:xfrm>
          <a:prstGeom prst="ellipse">
            <a:avLst/>
          </a:prstGeom>
          <a:solidFill>
            <a:schemeClr val="lt1"/>
          </a:solidFill>
          <a:ln>
            <a:solidFill>
              <a:srgbClr val="0070C0"/>
            </a:solidFill>
            <a:prstDash val="lgDashDotDo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rgbClr val="0070C0"/>
                </a:solidFill>
              </a:rPr>
              <a:t>Funder</a:t>
            </a:r>
            <a:endParaRPr lang="en-CA" sz="1400" b="1" dirty="0">
              <a:solidFill>
                <a:srgbClr val="0070C0"/>
              </a:solidFill>
            </a:endParaRPr>
          </a:p>
        </p:txBody>
      </p:sp>
      <p:sp>
        <p:nvSpPr>
          <p:cNvPr id="39" name="Freeform 38"/>
          <p:cNvSpPr/>
          <p:nvPr/>
        </p:nvSpPr>
        <p:spPr>
          <a:xfrm>
            <a:off x="2868460" y="1146885"/>
            <a:ext cx="3574726" cy="3709376"/>
          </a:xfrm>
          <a:custGeom>
            <a:avLst/>
            <a:gdLst>
              <a:gd name="connsiteX0" fmla="*/ 27140 w 3574726"/>
              <a:gd name="connsiteY0" fmla="*/ 1072440 h 3709376"/>
              <a:gd name="connsiteX1" fmla="*/ 160490 w 3574726"/>
              <a:gd name="connsiteY1" fmla="*/ 1520115 h 3709376"/>
              <a:gd name="connsiteX2" fmla="*/ 712940 w 3574726"/>
              <a:gd name="connsiteY2" fmla="*/ 1882065 h 3709376"/>
              <a:gd name="connsiteX3" fmla="*/ 1074890 w 3574726"/>
              <a:gd name="connsiteY3" fmla="*/ 2253540 h 3709376"/>
              <a:gd name="connsiteX4" fmla="*/ 846290 w 3574726"/>
              <a:gd name="connsiteY4" fmla="*/ 2844090 h 3709376"/>
              <a:gd name="connsiteX5" fmla="*/ 465290 w 3574726"/>
              <a:gd name="connsiteY5" fmla="*/ 3158415 h 3709376"/>
              <a:gd name="connsiteX6" fmla="*/ 817715 w 3574726"/>
              <a:gd name="connsiteY6" fmla="*/ 3615615 h 3709376"/>
              <a:gd name="connsiteX7" fmla="*/ 1694015 w 3574726"/>
              <a:gd name="connsiteY7" fmla="*/ 3701340 h 3709376"/>
              <a:gd name="connsiteX8" fmla="*/ 3379940 w 3574726"/>
              <a:gd name="connsiteY8" fmla="*/ 3491790 h 3709376"/>
              <a:gd name="connsiteX9" fmla="*/ 3437090 w 3574726"/>
              <a:gd name="connsiteY9" fmla="*/ 2396415 h 3709376"/>
              <a:gd name="connsiteX10" fmla="*/ 2465540 w 3574726"/>
              <a:gd name="connsiteY10" fmla="*/ 2158290 h 3709376"/>
              <a:gd name="connsiteX11" fmla="*/ 1874990 w 3574726"/>
              <a:gd name="connsiteY11" fmla="*/ 1510590 h 3709376"/>
              <a:gd name="connsiteX12" fmla="*/ 1789265 w 3574726"/>
              <a:gd name="connsiteY12" fmla="*/ 234240 h 3709376"/>
              <a:gd name="connsiteX13" fmla="*/ 674840 w 3574726"/>
              <a:gd name="connsiteY13" fmla="*/ 24690 h 3709376"/>
              <a:gd name="connsiteX14" fmla="*/ 65240 w 3574726"/>
              <a:gd name="connsiteY14" fmla="*/ 548565 h 3709376"/>
              <a:gd name="connsiteX15" fmla="*/ 46190 w 3574726"/>
              <a:gd name="connsiteY15" fmla="*/ 1158165 h 370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74726" h="3709376">
                <a:moveTo>
                  <a:pt x="27140" y="1072440"/>
                </a:moveTo>
                <a:cubicBezTo>
                  <a:pt x="36665" y="1228809"/>
                  <a:pt x="46190" y="1385178"/>
                  <a:pt x="160490" y="1520115"/>
                </a:cubicBezTo>
                <a:cubicBezTo>
                  <a:pt x="274790" y="1655053"/>
                  <a:pt x="560540" y="1759828"/>
                  <a:pt x="712940" y="1882065"/>
                </a:cubicBezTo>
                <a:cubicBezTo>
                  <a:pt x="865340" y="2004302"/>
                  <a:pt x="1052665" y="2093203"/>
                  <a:pt x="1074890" y="2253540"/>
                </a:cubicBezTo>
                <a:cubicBezTo>
                  <a:pt x="1097115" y="2413878"/>
                  <a:pt x="947890" y="2693278"/>
                  <a:pt x="846290" y="2844090"/>
                </a:cubicBezTo>
                <a:cubicBezTo>
                  <a:pt x="744690" y="2994902"/>
                  <a:pt x="470052" y="3029828"/>
                  <a:pt x="465290" y="3158415"/>
                </a:cubicBezTo>
                <a:cubicBezTo>
                  <a:pt x="460528" y="3287002"/>
                  <a:pt x="612928" y="3525128"/>
                  <a:pt x="817715" y="3615615"/>
                </a:cubicBezTo>
                <a:cubicBezTo>
                  <a:pt x="1022503" y="3706103"/>
                  <a:pt x="1266978" y="3721977"/>
                  <a:pt x="1694015" y="3701340"/>
                </a:cubicBezTo>
                <a:cubicBezTo>
                  <a:pt x="2121052" y="3680703"/>
                  <a:pt x="3089428" y="3709277"/>
                  <a:pt x="3379940" y="3491790"/>
                </a:cubicBezTo>
                <a:cubicBezTo>
                  <a:pt x="3670452" y="3274303"/>
                  <a:pt x="3589490" y="2618665"/>
                  <a:pt x="3437090" y="2396415"/>
                </a:cubicBezTo>
                <a:cubicBezTo>
                  <a:pt x="3284690" y="2174165"/>
                  <a:pt x="2725890" y="2305928"/>
                  <a:pt x="2465540" y="2158290"/>
                </a:cubicBezTo>
                <a:cubicBezTo>
                  <a:pt x="2205190" y="2010652"/>
                  <a:pt x="1987703" y="1831265"/>
                  <a:pt x="1874990" y="1510590"/>
                </a:cubicBezTo>
                <a:cubicBezTo>
                  <a:pt x="1762278" y="1189915"/>
                  <a:pt x="1989290" y="481890"/>
                  <a:pt x="1789265" y="234240"/>
                </a:cubicBezTo>
                <a:cubicBezTo>
                  <a:pt x="1589240" y="-13410"/>
                  <a:pt x="962177" y="-27697"/>
                  <a:pt x="674840" y="24690"/>
                </a:cubicBezTo>
                <a:cubicBezTo>
                  <a:pt x="387503" y="77077"/>
                  <a:pt x="170015" y="359653"/>
                  <a:pt x="65240" y="548565"/>
                </a:cubicBezTo>
                <a:cubicBezTo>
                  <a:pt x="-39535" y="737477"/>
                  <a:pt x="3327" y="947821"/>
                  <a:pt x="46190" y="115816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5" name="Freeform 4"/>
          <p:cNvSpPr/>
          <p:nvPr/>
        </p:nvSpPr>
        <p:spPr>
          <a:xfrm>
            <a:off x="1034143" y="838200"/>
            <a:ext cx="1054690" cy="502568"/>
          </a:xfrm>
          <a:custGeom>
            <a:avLst/>
            <a:gdLst>
              <a:gd name="connsiteX0" fmla="*/ 0 w 892628"/>
              <a:gd name="connsiteY0" fmla="*/ 0 h 381000"/>
              <a:gd name="connsiteX1" fmla="*/ 576943 w 892628"/>
              <a:gd name="connsiteY1" fmla="*/ 76200 h 381000"/>
              <a:gd name="connsiteX2" fmla="*/ 892628 w 892628"/>
              <a:gd name="connsiteY2" fmla="*/ 381000 h 381000"/>
            </a:gdLst>
            <a:ahLst/>
            <a:cxnLst>
              <a:cxn ang="0">
                <a:pos x="connsiteX0" y="connsiteY0"/>
              </a:cxn>
              <a:cxn ang="0">
                <a:pos x="connsiteX1" y="connsiteY1"/>
              </a:cxn>
              <a:cxn ang="0">
                <a:pos x="connsiteX2" y="connsiteY2"/>
              </a:cxn>
            </a:cxnLst>
            <a:rect l="l" t="t" r="r" b="b"/>
            <a:pathLst>
              <a:path w="892628" h="381000">
                <a:moveTo>
                  <a:pt x="0" y="0"/>
                </a:moveTo>
                <a:cubicBezTo>
                  <a:pt x="214086" y="6350"/>
                  <a:pt x="428172" y="12700"/>
                  <a:pt x="576943" y="76200"/>
                </a:cubicBezTo>
                <a:cubicBezTo>
                  <a:pt x="725714" y="139700"/>
                  <a:pt x="834571" y="328386"/>
                  <a:pt x="892628" y="381000"/>
                </a:cubicBezTo>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2" name="Freeform 21"/>
          <p:cNvSpPr/>
          <p:nvPr/>
        </p:nvSpPr>
        <p:spPr>
          <a:xfrm>
            <a:off x="3868071" y="3069771"/>
            <a:ext cx="2667169" cy="2862943"/>
          </a:xfrm>
          <a:custGeom>
            <a:avLst/>
            <a:gdLst>
              <a:gd name="connsiteX0" fmla="*/ 2220685 w 2667169"/>
              <a:gd name="connsiteY0" fmla="*/ 0 h 2862943"/>
              <a:gd name="connsiteX1" fmla="*/ 2667000 w 2667169"/>
              <a:gd name="connsiteY1" fmla="*/ 1175658 h 2862943"/>
              <a:gd name="connsiteX2" fmla="*/ 2177143 w 2667169"/>
              <a:gd name="connsiteY2" fmla="*/ 2329543 h 2862943"/>
              <a:gd name="connsiteX3" fmla="*/ 0 w 2667169"/>
              <a:gd name="connsiteY3" fmla="*/ 2862943 h 2862943"/>
            </a:gdLst>
            <a:ahLst/>
            <a:cxnLst>
              <a:cxn ang="0">
                <a:pos x="connsiteX0" y="connsiteY0"/>
              </a:cxn>
              <a:cxn ang="0">
                <a:pos x="connsiteX1" y="connsiteY1"/>
              </a:cxn>
              <a:cxn ang="0">
                <a:pos x="connsiteX2" y="connsiteY2"/>
              </a:cxn>
              <a:cxn ang="0">
                <a:pos x="connsiteX3" y="connsiteY3"/>
              </a:cxn>
            </a:cxnLst>
            <a:rect l="l" t="t" r="r" b="b"/>
            <a:pathLst>
              <a:path w="2667169" h="2862943">
                <a:moveTo>
                  <a:pt x="2220685" y="0"/>
                </a:moveTo>
                <a:cubicBezTo>
                  <a:pt x="2447471" y="393700"/>
                  <a:pt x="2674257" y="787401"/>
                  <a:pt x="2667000" y="1175658"/>
                </a:cubicBezTo>
                <a:cubicBezTo>
                  <a:pt x="2659743" y="1563915"/>
                  <a:pt x="2621643" y="2048329"/>
                  <a:pt x="2177143" y="2329543"/>
                </a:cubicBezTo>
                <a:cubicBezTo>
                  <a:pt x="1732643" y="2610757"/>
                  <a:pt x="328386" y="2786743"/>
                  <a:pt x="0" y="2862943"/>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9" name="Freeform 28"/>
          <p:cNvSpPr/>
          <p:nvPr/>
        </p:nvSpPr>
        <p:spPr>
          <a:xfrm>
            <a:off x="3907971" y="4824879"/>
            <a:ext cx="2754086" cy="1184035"/>
          </a:xfrm>
          <a:custGeom>
            <a:avLst/>
            <a:gdLst>
              <a:gd name="connsiteX0" fmla="*/ 0 w 2754086"/>
              <a:gd name="connsiteY0" fmla="*/ 1184035 h 1184035"/>
              <a:gd name="connsiteX1" fmla="*/ 1905000 w 2754086"/>
              <a:gd name="connsiteY1" fmla="*/ 835692 h 1184035"/>
              <a:gd name="connsiteX2" fmla="*/ 2656115 w 2754086"/>
              <a:gd name="connsiteY2" fmla="*/ 95464 h 1184035"/>
              <a:gd name="connsiteX3" fmla="*/ 2754086 w 2754086"/>
              <a:gd name="connsiteY3" fmla="*/ 8378 h 1184035"/>
            </a:gdLst>
            <a:ahLst/>
            <a:cxnLst>
              <a:cxn ang="0">
                <a:pos x="connsiteX0" y="connsiteY0"/>
              </a:cxn>
              <a:cxn ang="0">
                <a:pos x="connsiteX1" y="connsiteY1"/>
              </a:cxn>
              <a:cxn ang="0">
                <a:pos x="connsiteX2" y="connsiteY2"/>
              </a:cxn>
              <a:cxn ang="0">
                <a:pos x="connsiteX3" y="connsiteY3"/>
              </a:cxn>
            </a:cxnLst>
            <a:rect l="l" t="t" r="r" b="b"/>
            <a:pathLst>
              <a:path w="2754086" h="1184035">
                <a:moveTo>
                  <a:pt x="0" y="1184035"/>
                </a:moveTo>
                <a:cubicBezTo>
                  <a:pt x="731157" y="1100577"/>
                  <a:pt x="1462314" y="1017120"/>
                  <a:pt x="1905000" y="835692"/>
                </a:cubicBezTo>
                <a:cubicBezTo>
                  <a:pt x="2347686" y="654264"/>
                  <a:pt x="2514601" y="233350"/>
                  <a:pt x="2656115" y="95464"/>
                </a:cubicBezTo>
                <a:cubicBezTo>
                  <a:pt x="2797629" y="-42422"/>
                  <a:pt x="2726872" y="10192"/>
                  <a:pt x="2754086" y="8378"/>
                </a:cubicBezTo>
              </a:path>
            </a:pathLst>
          </a:cu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55" name="Straight Connector 54"/>
          <p:cNvCxnSpPr>
            <a:stCxn id="10" idx="3"/>
          </p:cNvCxnSpPr>
          <p:nvPr/>
        </p:nvCxnSpPr>
        <p:spPr>
          <a:xfrm flipH="1">
            <a:off x="4789219" y="2920060"/>
            <a:ext cx="341298" cy="16232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414654" y="1196752"/>
            <a:ext cx="1357146" cy="523220"/>
          </a:xfrm>
          <a:prstGeom prst="rect">
            <a:avLst/>
          </a:prstGeom>
          <a:solidFill>
            <a:schemeClr val="bg1"/>
          </a:solidFill>
        </p:spPr>
        <p:txBody>
          <a:bodyPr wrap="square" rtlCol="0">
            <a:spAutoFit/>
          </a:bodyPr>
          <a:lstStyle/>
          <a:p>
            <a:r>
              <a:rPr lang="en-US" sz="1400" b="1" dirty="0" smtClean="0">
                <a:solidFill>
                  <a:schemeClr val="accent6">
                    <a:lumMod val="75000"/>
                  </a:schemeClr>
                </a:solidFill>
              </a:rPr>
              <a:t>DCC  (Host organization</a:t>
            </a:r>
            <a:endParaRPr lang="en-CA" b="1" dirty="0">
              <a:solidFill>
                <a:schemeClr val="accent6">
                  <a:lumMod val="75000"/>
                </a:schemeClr>
              </a:solidFill>
            </a:endParaRPr>
          </a:p>
        </p:txBody>
      </p:sp>
      <p:cxnSp>
        <p:nvCxnSpPr>
          <p:cNvPr id="57" name="Straight Connector 56"/>
          <p:cNvCxnSpPr/>
          <p:nvPr/>
        </p:nvCxnSpPr>
        <p:spPr>
          <a:xfrm>
            <a:off x="6097951" y="4346817"/>
            <a:ext cx="516063" cy="112260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0597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Question 1</a:t>
            </a:r>
            <a:endParaRPr lang="en-CA" dirty="0"/>
          </a:p>
        </p:txBody>
      </p:sp>
      <p:sp>
        <p:nvSpPr>
          <p:cNvPr id="3" name="Content Placeholder 2"/>
          <p:cNvSpPr>
            <a:spLocks noGrp="1"/>
          </p:cNvSpPr>
          <p:nvPr>
            <p:ph idx="1"/>
          </p:nvPr>
        </p:nvSpPr>
        <p:spPr>
          <a:noFill/>
          <a:ln cmpd="sng">
            <a:solidFill>
              <a:schemeClr val="tx1"/>
            </a:solidFill>
          </a:ln>
        </p:spPr>
        <p:txBody>
          <a:bodyPr>
            <a:normAutofit fontScale="92500" lnSpcReduction="10000"/>
          </a:bodyPr>
          <a:lstStyle/>
          <a:p>
            <a:pPr marL="0" indent="0">
              <a:buNone/>
            </a:pPr>
            <a:r>
              <a:rPr lang="en-US" dirty="0" smtClean="0">
                <a:solidFill>
                  <a:srgbClr val="0070C0"/>
                </a:solidFill>
              </a:rPr>
              <a:t>THE MODEL </a:t>
            </a:r>
          </a:p>
          <a:p>
            <a:pPr marL="0" indent="0">
              <a:buNone/>
            </a:pPr>
            <a:endParaRPr lang="en-US" dirty="0"/>
          </a:p>
          <a:p>
            <a:pPr marL="0" indent="0">
              <a:buNone/>
            </a:pPr>
            <a:r>
              <a:rPr lang="en-US" dirty="0" smtClean="0"/>
              <a:t>The model provided helpful insight into the areas of strength and </a:t>
            </a:r>
            <a:r>
              <a:rPr lang="en-US" dirty="0"/>
              <a:t>challenge in the development of the </a:t>
            </a:r>
            <a:r>
              <a:rPr lang="en-US" dirty="0" smtClean="0"/>
              <a:t>ECDN. As a prototype, the model would benefit from your input.  </a:t>
            </a:r>
          </a:p>
          <a:p>
            <a:pPr marL="0" indent="0">
              <a:buNone/>
            </a:pPr>
            <a:endParaRPr lang="en-US" dirty="0" smtClean="0"/>
          </a:p>
          <a:p>
            <a:pPr marL="0" indent="0">
              <a:buNone/>
            </a:pPr>
            <a:r>
              <a:rPr lang="en-US" dirty="0" smtClean="0"/>
              <a:t>Take a moment to reflect on the application of the model to the networks you know. </a:t>
            </a:r>
          </a:p>
          <a:p>
            <a:pPr marL="0" indent="0">
              <a:buNone/>
            </a:pPr>
            <a:endParaRPr lang="en-US" i="1" dirty="0"/>
          </a:p>
          <a:p>
            <a:r>
              <a:rPr lang="en-US" i="1" dirty="0" smtClean="0"/>
              <a:t>What aspects of the model provide insight into their successes and challenges?</a:t>
            </a:r>
          </a:p>
          <a:p>
            <a:endParaRPr lang="en-US" i="1" dirty="0"/>
          </a:p>
          <a:p>
            <a:r>
              <a:rPr lang="en-US" i="1" dirty="0" smtClean="0"/>
              <a:t>What changes would you make to the model to increase its applicability and utility? </a:t>
            </a:r>
          </a:p>
          <a:p>
            <a:pPr marL="0" indent="0">
              <a:buNone/>
            </a:pPr>
            <a:endParaRPr lang="en-US" dirty="0"/>
          </a:p>
          <a:p>
            <a:pPr marL="0" indent="0">
              <a:buNone/>
            </a:pPr>
            <a:endParaRPr lang="en-CA" dirty="0"/>
          </a:p>
        </p:txBody>
      </p:sp>
    </p:spTree>
    <p:extLst>
      <p:ext uri="{BB962C8B-B14F-4D97-AF65-F5344CB8AC3E}">
        <p14:creationId xmlns:p14="http://schemas.microsoft.com/office/powerpoint/2010/main" val="2639300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the workshop</a:t>
            </a:r>
            <a:br>
              <a:rPr lang="en-US" dirty="0" smtClean="0"/>
            </a:br>
            <a:endParaRPr lang="en-CA" dirty="0"/>
          </a:p>
        </p:txBody>
      </p:sp>
      <p:sp>
        <p:nvSpPr>
          <p:cNvPr id="3" name="Content Placeholder 2"/>
          <p:cNvSpPr>
            <a:spLocks noGrp="1"/>
          </p:cNvSpPr>
          <p:nvPr>
            <p:ph idx="1"/>
          </p:nvPr>
        </p:nvSpPr>
        <p:spPr/>
        <p:txBody>
          <a:bodyPr>
            <a:normAutofit/>
          </a:bodyPr>
          <a:lstStyle/>
          <a:p>
            <a:pPr marL="0" indent="0">
              <a:buNone/>
            </a:pPr>
            <a:r>
              <a:rPr lang="en-US" sz="2800" dirty="0" smtClean="0"/>
              <a:t>10h30 - 11h05  : Presentation of</a:t>
            </a:r>
          </a:p>
          <a:p>
            <a:pPr lvl="8"/>
            <a:r>
              <a:rPr lang="en-US" sz="1800" dirty="0" smtClean="0"/>
              <a:t>STS Network Design Model </a:t>
            </a:r>
          </a:p>
          <a:p>
            <a:pPr lvl="8"/>
            <a:r>
              <a:rPr lang="en-US" sz="1800" dirty="0" smtClean="0"/>
              <a:t>Case study – ECDN</a:t>
            </a:r>
            <a:br>
              <a:rPr lang="en-US" sz="1800" dirty="0" smtClean="0"/>
            </a:br>
            <a:endParaRPr lang="en-US" sz="1800" dirty="0" smtClean="0"/>
          </a:p>
          <a:p>
            <a:pPr marL="0" indent="0">
              <a:buNone/>
            </a:pPr>
            <a:r>
              <a:rPr lang="en-US" sz="2800" dirty="0" smtClean="0"/>
              <a:t>11h05 – 11h40 : Small group work </a:t>
            </a:r>
          </a:p>
          <a:p>
            <a:pPr marL="0" indent="0">
              <a:buNone/>
            </a:pPr>
            <a:endParaRPr lang="en-US" sz="2800" dirty="0"/>
          </a:p>
          <a:p>
            <a:pPr marL="0" indent="0">
              <a:buNone/>
            </a:pPr>
            <a:r>
              <a:rPr lang="en-US" sz="2800" dirty="0" smtClean="0"/>
              <a:t>11h40 – 11h55 : Plenary, report out</a:t>
            </a:r>
          </a:p>
          <a:p>
            <a:pPr marL="0" indent="0">
              <a:buNone/>
            </a:pPr>
            <a:endParaRPr lang="en-US" sz="2800" dirty="0"/>
          </a:p>
          <a:p>
            <a:pPr marL="0" indent="0">
              <a:buNone/>
            </a:pPr>
            <a:r>
              <a:rPr lang="en-US" sz="2800" dirty="0" smtClean="0"/>
              <a:t>11h55 – 12h : Closing</a:t>
            </a:r>
            <a:endParaRPr lang="en-CA" sz="2800" dirty="0"/>
          </a:p>
        </p:txBody>
      </p:sp>
    </p:spTree>
    <p:extLst>
      <p:ext uri="{BB962C8B-B14F-4D97-AF65-F5344CB8AC3E}">
        <p14:creationId xmlns:p14="http://schemas.microsoft.com/office/powerpoint/2010/main" val="2314197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Small group work instructions</a:t>
            </a:r>
            <a:endParaRPr lang="en-CA" dirty="0"/>
          </a:p>
        </p:txBody>
      </p:sp>
      <p:sp>
        <p:nvSpPr>
          <p:cNvPr id="3" name="Content Placeholder 2"/>
          <p:cNvSpPr>
            <a:spLocks noGrp="1"/>
          </p:cNvSpPr>
          <p:nvPr>
            <p:ph idx="1"/>
          </p:nvPr>
        </p:nvSpPr>
        <p:spPr/>
        <p:txBody>
          <a:bodyPr>
            <a:normAutofit/>
          </a:bodyPr>
          <a:lstStyle/>
          <a:p>
            <a:endParaRPr lang="en-US" dirty="0" smtClean="0"/>
          </a:p>
          <a:p>
            <a:r>
              <a:rPr lang="en-US" dirty="0" smtClean="0"/>
              <a:t>Choose the Working </a:t>
            </a:r>
            <a:r>
              <a:rPr lang="en-US" dirty="0"/>
              <a:t>Q</a:t>
            </a:r>
            <a:r>
              <a:rPr lang="en-US" dirty="0" smtClean="0"/>
              <a:t>uestion A-F on the case study that most inspires you to contribute</a:t>
            </a:r>
          </a:p>
          <a:p>
            <a:endParaRPr lang="en-US" dirty="0" smtClean="0"/>
          </a:p>
          <a:p>
            <a:r>
              <a:rPr lang="en-US" dirty="0" smtClean="0"/>
              <a:t>Form a group of 5-8 people with others who have chosen the same question</a:t>
            </a:r>
          </a:p>
          <a:p>
            <a:endParaRPr lang="en-US" dirty="0" smtClean="0"/>
          </a:p>
          <a:p>
            <a:r>
              <a:rPr lang="en-US" dirty="0" smtClean="0"/>
              <a:t>Take note on the flip chart paper of up to 5 of your most valuable points</a:t>
            </a:r>
            <a:r>
              <a:rPr lang="en-CA" dirty="0" smtClean="0"/>
              <a:t> for your chosen question (A-F) on the case study, AND for Working Question 1 on the model</a:t>
            </a:r>
            <a:endParaRPr lang="en-US" dirty="0" smtClean="0"/>
          </a:p>
        </p:txBody>
      </p:sp>
    </p:spTree>
    <p:extLst>
      <p:ext uri="{BB962C8B-B14F-4D97-AF65-F5344CB8AC3E}">
        <p14:creationId xmlns:p14="http://schemas.microsoft.com/office/powerpoint/2010/main" val="6431231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Plenary</a:t>
            </a:r>
            <a:endParaRPr lang="en-CA" dirty="0"/>
          </a:p>
        </p:txBody>
      </p:sp>
      <p:sp>
        <p:nvSpPr>
          <p:cNvPr id="3" name="Content Placeholder 2"/>
          <p:cNvSpPr>
            <a:spLocks noGrp="1"/>
          </p:cNvSpPr>
          <p:nvPr>
            <p:ph idx="1"/>
          </p:nvPr>
        </p:nvSpPr>
        <p:spPr/>
        <p:txBody>
          <a:bodyPr/>
          <a:lstStyle/>
          <a:p>
            <a:endParaRPr lang="en-US" dirty="0" smtClean="0"/>
          </a:p>
          <a:p>
            <a:pPr marL="0" indent="0">
              <a:buNone/>
            </a:pPr>
            <a:r>
              <a:rPr lang="en-US" dirty="0" smtClean="0"/>
              <a:t>Each group shares up to 5 main contributions </a:t>
            </a:r>
            <a:endParaRPr lang="en-CA" dirty="0"/>
          </a:p>
        </p:txBody>
      </p:sp>
    </p:spTree>
    <p:extLst>
      <p:ext uri="{BB962C8B-B14F-4D97-AF65-F5344CB8AC3E}">
        <p14:creationId xmlns:p14="http://schemas.microsoft.com/office/powerpoint/2010/main" val="3054124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CA" dirty="0"/>
          </a:p>
        </p:txBody>
      </p:sp>
      <p:sp>
        <p:nvSpPr>
          <p:cNvPr id="3" name="Content Placeholder 2"/>
          <p:cNvSpPr>
            <a:spLocks noGrp="1"/>
          </p:cNvSpPr>
          <p:nvPr>
            <p:ph idx="1"/>
          </p:nvPr>
        </p:nvSpPr>
        <p:spPr/>
        <p:txBody>
          <a:bodyPr/>
          <a:lstStyle/>
          <a:p>
            <a:endParaRPr lang="en-US" dirty="0"/>
          </a:p>
          <a:p>
            <a:pPr marL="0" indent="0">
              <a:buNone/>
            </a:pPr>
            <a:r>
              <a:rPr lang="en-US" dirty="0" smtClean="0"/>
              <a:t>What new insight or learning are you leaving with?</a:t>
            </a:r>
          </a:p>
          <a:p>
            <a:pPr marL="0" indent="0">
              <a:buNone/>
            </a:pPr>
            <a:endParaRPr lang="en-US" dirty="0"/>
          </a:p>
        </p:txBody>
      </p:sp>
    </p:spTree>
    <p:extLst>
      <p:ext uri="{BB962C8B-B14F-4D97-AF65-F5344CB8AC3E}">
        <p14:creationId xmlns:p14="http://schemas.microsoft.com/office/powerpoint/2010/main" val="22469587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060848"/>
            <a:ext cx="8229600" cy="3536032"/>
          </a:xfrm>
        </p:spPr>
        <p:txBody>
          <a:bodyPr/>
          <a:lstStyle/>
          <a:p>
            <a:pPr marL="0" indent="0" algn="ctr">
              <a:buNone/>
            </a:pPr>
            <a:r>
              <a:rPr lang="en-US" i="1" dirty="0" smtClean="0"/>
              <a:t>On behalf of the 15 partners of the ECDN in downtown Montreal, and from me,</a:t>
            </a:r>
          </a:p>
          <a:p>
            <a:pPr marL="0" indent="0">
              <a:buNone/>
            </a:pPr>
            <a:endParaRPr lang="en-US" dirty="0"/>
          </a:p>
          <a:p>
            <a:pPr marL="0" indent="0" algn="ctr">
              <a:buNone/>
            </a:pPr>
            <a:r>
              <a:rPr lang="en-US" sz="2800" b="1" dirty="0" smtClean="0">
                <a:solidFill>
                  <a:srgbClr val="0070C0"/>
                </a:solidFill>
                <a:latin typeface="Bookman Old Style" panose="02050604050505020204" pitchFamily="18" charset="0"/>
              </a:rPr>
              <a:t>THANK YOU FOR CONTRIBUTING TO THE CONTINUED DEVELOPMENT OF OUR NETWORK!</a:t>
            </a:r>
            <a:endParaRPr lang="en-CA" sz="2800" b="1"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3062792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48880"/>
            <a:ext cx="8229600" cy="990600"/>
          </a:xfrm>
        </p:spPr>
        <p:txBody>
          <a:bodyPr/>
          <a:lstStyle/>
          <a:p>
            <a:pPr algn="ctr"/>
            <a:r>
              <a:rPr lang="en-US" dirty="0" smtClean="0"/>
              <a:t>THANK YOUS</a:t>
            </a:r>
            <a:endParaRPr lang="en-CA" dirty="0"/>
          </a:p>
        </p:txBody>
      </p:sp>
    </p:spTree>
    <p:extLst>
      <p:ext uri="{BB962C8B-B14F-4D97-AF65-F5344CB8AC3E}">
        <p14:creationId xmlns:p14="http://schemas.microsoft.com/office/powerpoint/2010/main" val="1345293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628800"/>
            <a:ext cx="8229600" cy="990600"/>
          </a:xfrm>
        </p:spPr>
        <p:txBody>
          <a:bodyPr>
            <a:normAutofit/>
          </a:bodyPr>
          <a:lstStyle/>
          <a:p>
            <a:r>
              <a:rPr lang="en-US" dirty="0" smtClean="0"/>
              <a:t>Why an STS Network design model?</a:t>
            </a:r>
            <a:endParaRPr lang="en-CA" dirty="0"/>
          </a:p>
        </p:txBody>
      </p:sp>
      <p:sp>
        <p:nvSpPr>
          <p:cNvPr id="3" name="Content Placeholder 2"/>
          <p:cNvSpPr>
            <a:spLocks noGrp="1"/>
          </p:cNvSpPr>
          <p:nvPr>
            <p:ph idx="1"/>
          </p:nvPr>
        </p:nvSpPr>
        <p:spPr>
          <a:xfrm>
            <a:off x="467544" y="1052736"/>
            <a:ext cx="8229600" cy="4876800"/>
          </a:xfrm>
        </p:spPr>
        <p:txBody>
          <a:bodyPr>
            <a:normAutofit/>
          </a:bodyPr>
          <a:lstStyle/>
          <a:p>
            <a:endParaRPr lang="en-US" dirty="0" smtClean="0"/>
          </a:p>
          <a:p>
            <a:pPr marL="0" indent="0">
              <a:buNone/>
            </a:pPr>
            <a:endParaRPr lang="en-US" dirty="0" smtClean="0"/>
          </a:p>
          <a:p>
            <a:pPr marL="0" indent="0">
              <a:buNone/>
            </a:pPr>
            <a:endParaRPr lang="en-US" dirty="0" smtClean="0"/>
          </a:p>
          <a:p>
            <a:pPr marL="0" indent="0">
              <a:buNone/>
            </a:pPr>
            <a:endParaRPr lang="en-US" dirty="0"/>
          </a:p>
          <a:p>
            <a:endParaRPr lang="en-US" dirty="0" smtClean="0"/>
          </a:p>
          <a:p>
            <a:endParaRPr lang="en-US" dirty="0" smtClean="0"/>
          </a:p>
          <a:p>
            <a:endParaRPr lang="en-US" dirty="0" smtClean="0"/>
          </a:p>
          <a:p>
            <a:pPr marL="0" indent="0">
              <a:buNone/>
            </a:pPr>
            <a:endParaRPr lang="en-US" i="1" dirty="0" smtClean="0"/>
          </a:p>
        </p:txBody>
      </p:sp>
    </p:spTree>
    <p:extLst>
      <p:ext uri="{BB962C8B-B14F-4D97-AF65-F5344CB8AC3E}">
        <p14:creationId xmlns:p14="http://schemas.microsoft.com/office/powerpoint/2010/main" val="2773634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2077067"/>
            <a:ext cx="2599092" cy="249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83568" y="548680"/>
            <a:ext cx="7848872" cy="904863"/>
          </a:xfrm>
          <a:prstGeom prst="rect">
            <a:avLst/>
          </a:prstGeom>
        </p:spPr>
        <p:txBody>
          <a:bodyPr wrap="square">
            <a:spAutoFit/>
          </a:bodyPr>
          <a:lstStyle/>
          <a:p>
            <a:pPr lvl="0" algn="ctr">
              <a:spcBef>
                <a:spcPct val="20000"/>
              </a:spcBef>
              <a:buClr>
                <a:srgbClr val="93A299"/>
              </a:buClr>
              <a:buSzPct val="85000"/>
            </a:pPr>
            <a:r>
              <a:rPr lang="en-US" sz="2400" dirty="0">
                <a:solidFill>
                  <a:srgbClr val="292934"/>
                </a:solidFill>
              </a:rPr>
              <a:t>Increased complexity compared to single </a:t>
            </a:r>
            <a:endParaRPr lang="en-US" sz="2400" dirty="0" smtClean="0">
              <a:solidFill>
                <a:srgbClr val="292934"/>
              </a:solidFill>
            </a:endParaRPr>
          </a:p>
          <a:p>
            <a:pPr lvl="0" algn="ctr">
              <a:spcBef>
                <a:spcPct val="20000"/>
              </a:spcBef>
              <a:buClr>
                <a:srgbClr val="93A299"/>
              </a:buClr>
              <a:buSzPct val="85000"/>
            </a:pPr>
            <a:r>
              <a:rPr lang="en-US" sz="2400" dirty="0" smtClean="0">
                <a:solidFill>
                  <a:srgbClr val="292934"/>
                </a:solidFill>
              </a:rPr>
              <a:t>organization design</a:t>
            </a:r>
            <a:endParaRPr lang="en-US" sz="2400" dirty="0">
              <a:solidFill>
                <a:srgbClr val="292934"/>
              </a:solidFill>
            </a:endParaRPr>
          </a:p>
        </p:txBody>
      </p:sp>
      <p:sp>
        <p:nvSpPr>
          <p:cNvPr id="6" name="Rectangle 5"/>
          <p:cNvSpPr/>
          <p:nvPr/>
        </p:nvSpPr>
        <p:spPr>
          <a:xfrm>
            <a:off x="929060" y="5733256"/>
            <a:ext cx="7416824" cy="923330"/>
          </a:xfrm>
          <a:prstGeom prst="rect">
            <a:avLst/>
          </a:prstGeom>
        </p:spPr>
        <p:txBody>
          <a:bodyPr wrap="square">
            <a:spAutoFit/>
          </a:bodyPr>
          <a:lstStyle/>
          <a:p>
            <a:r>
              <a:rPr lang="en-CA" sz="1400" b="1" dirty="0" smtClean="0"/>
              <a:t>Non-routine work</a:t>
            </a:r>
            <a:r>
              <a:rPr lang="en-CA" sz="1400" dirty="0" smtClean="0"/>
              <a:t>: “non-repeated</a:t>
            </a:r>
            <a:r>
              <a:rPr lang="en-CA" sz="1400" dirty="0"/>
              <a:t>, unpredictable, emergent, imprecise information inputs, varying degrees of detail, extended or unfixed time horizons, dispersed formats, diffuse or general in </a:t>
            </a:r>
            <a:r>
              <a:rPr lang="en-CA" sz="1400" dirty="0" smtClean="0"/>
              <a:t>scope” </a:t>
            </a:r>
            <a:r>
              <a:rPr lang="en-US" sz="1400" dirty="0" smtClean="0">
                <a:solidFill>
                  <a:srgbClr val="292934"/>
                </a:solidFill>
              </a:rPr>
              <a:t>(</a:t>
            </a:r>
            <a:r>
              <a:rPr lang="en-US" sz="1200" dirty="0"/>
              <a:t>Pava, C., 1983. </a:t>
            </a:r>
            <a:r>
              <a:rPr lang="en-US" sz="1200" i="1" dirty="0"/>
              <a:t>Managing new office technology: An organizational strategy.</a:t>
            </a:r>
            <a:r>
              <a:rPr lang="en-US" sz="1200" dirty="0"/>
              <a:t> New York: Free </a:t>
            </a:r>
            <a:r>
              <a:rPr lang="en-US" sz="1200" dirty="0" smtClean="0"/>
              <a:t>Press)</a:t>
            </a:r>
            <a:endParaRPr lang="en-US" sz="1400" dirty="0">
              <a:solidFill>
                <a:srgbClr val="292934"/>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852111"/>
            <a:ext cx="4274367" cy="2945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932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randombar(horizontal)">
                                      <p:cBhvr>
                                        <p:cTn id="1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30560"/>
          </a:xfrm>
        </p:spPr>
        <p:txBody>
          <a:bodyPr>
            <a:normAutofit fontScale="90000"/>
          </a:bodyPr>
          <a:lstStyle/>
          <a:p>
            <a:pPr algn="ctr"/>
            <a:r>
              <a:rPr lang="en-US" dirty="0" smtClean="0"/>
              <a:t>Early Childhood </a:t>
            </a:r>
            <a:r>
              <a:rPr lang="en-US" dirty="0" err="1" smtClean="0"/>
              <a:t>Dev’t</a:t>
            </a:r>
            <a:r>
              <a:rPr lang="en-US" dirty="0"/>
              <a:t> Partners Network</a:t>
            </a:r>
            <a:endParaRPr lang="en-CA" dirty="0"/>
          </a:p>
        </p:txBody>
      </p:sp>
      <p:sp>
        <p:nvSpPr>
          <p:cNvPr id="6" name="Oval 5"/>
          <p:cNvSpPr/>
          <p:nvPr/>
        </p:nvSpPr>
        <p:spPr>
          <a:xfrm>
            <a:off x="2260600" y="2993554"/>
            <a:ext cx="1530654" cy="1152128"/>
          </a:xfrm>
          <a:prstGeom prst="ellipse">
            <a:avLst/>
          </a:prstGeom>
          <a:ln>
            <a:solidFill>
              <a:srgbClr val="00B05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b="1" dirty="0" smtClean="0">
                <a:solidFill>
                  <a:srgbClr val="00B050"/>
                </a:solidFill>
              </a:rPr>
              <a:t>Women’s org</a:t>
            </a:r>
            <a:endParaRPr lang="en-CA" sz="1600" b="1" dirty="0">
              <a:solidFill>
                <a:srgbClr val="00B050"/>
              </a:solidFill>
            </a:endParaRPr>
          </a:p>
        </p:txBody>
      </p:sp>
      <p:sp>
        <p:nvSpPr>
          <p:cNvPr id="7" name="Oval 6"/>
          <p:cNvSpPr/>
          <p:nvPr/>
        </p:nvSpPr>
        <p:spPr>
          <a:xfrm>
            <a:off x="5142644" y="3705238"/>
            <a:ext cx="1119212" cy="751656"/>
          </a:xfrm>
          <a:prstGeom prst="ellipse">
            <a:avLst/>
          </a:prstGeom>
          <a:ln>
            <a:solidFill>
              <a:srgbClr val="00B05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rgbClr val="00B050"/>
                </a:solidFill>
              </a:rPr>
              <a:t>Child-</a:t>
            </a:r>
            <a:r>
              <a:rPr lang="en-US" sz="1400" b="1" dirty="0" err="1" smtClean="0">
                <a:solidFill>
                  <a:srgbClr val="00B050"/>
                </a:solidFill>
              </a:rPr>
              <a:t>ren’s</a:t>
            </a:r>
            <a:r>
              <a:rPr lang="en-US" sz="1400" b="1" dirty="0" smtClean="0">
                <a:solidFill>
                  <a:srgbClr val="00B050"/>
                </a:solidFill>
              </a:rPr>
              <a:t> Library</a:t>
            </a:r>
            <a:endParaRPr lang="en-CA" sz="1400" b="1" dirty="0">
              <a:solidFill>
                <a:srgbClr val="00B050"/>
              </a:solidFill>
            </a:endParaRPr>
          </a:p>
        </p:txBody>
      </p:sp>
      <p:sp>
        <p:nvSpPr>
          <p:cNvPr id="8" name="Oval 7"/>
          <p:cNvSpPr/>
          <p:nvPr/>
        </p:nvSpPr>
        <p:spPr>
          <a:xfrm>
            <a:off x="3563888" y="4051424"/>
            <a:ext cx="1152128" cy="601712"/>
          </a:xfrm>
          <a:prstGeom prst="ellipse">
            <a:avLst/>
          </a:prstGeom>
          <a:ln>
            <a:solidFill>
              <a:srgbClr val="00B05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rgbClr val="00B050"/>
                </a:solidFill>
              </a:rPr>
              <a:t>Youth</a:t>
            </a:r>
          </a:p>
          <a:p>
            <a:pPr algn="ctr"/>
            <a:r>
              <a:rPr lang="en-US" sz="1400" b="1" dirty="0" smtClean="0">
                <a:solidFill>
                  <a:srgbClr val="00B050"/>
                </a:solidFill>
              </a:rPr>
              <a:t>Org</a:t>
            </a:r>
            <a:endParaRPr lang="en-CA" sz="1400" b="1" dirty="0">
              <a:solidFill>
                <a:srgbClr val="00B050"/>
              </a:solidFill>
            </a:endParaRPr>
          </a:p>
        </p:txBody>
      </p:sp>
      <p:sp>
        <p:nvSpPr>
          <p:cNvPr id="9" name="Oval 8"/>
          <p:cNvSpPr/>
          <p:nvPr/>
        </p:nvSpPr>
        <p:spPr>
          <a:xfrm>
            <a:off x="4646390" y="4854063"/>
            <a:ext cx="1407244" cy="589384"/>
          </a:xfrm>
          <a:prstGeom prst="ellipse">
            <a:avLst/>
          </a:prstGeom>
          <a:ln>
            <a:solidFill>
              <a:srgbClr val="00B05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rgbClr val="00B050"/>
                </a:solidFill>
              </a:rPr>
              <a:t>Environ-mental Org</a:t>
            </a:r>
            <a:endParaRPr lang="en-CA" sz="1400" b="1" dirty="0">
              <a:solidFill>
                <a:srgbClr val="00B050"/>
              </a:solidFill>
            </a:endParaRPr>
          </a:p>
        </p:txBody>
      </p:sp>
      <p:sp>
        <p:nvSpPr>
          <p:cNvPr id="10" name="Oval 9"/>
          <p:cNvSpPr/>
          <p:nvPr/>
        </p:nvSpPr>
        <p:spPr>
          <a:xfrm>
            <a:off x="4893698" y="1340768"/>
            <a:ext cx="1617104" cy="1850256"/>
          </a:xfrm>
          <a:prstGeom prst="ellipse">
            <a:avLst/>
          </a:prstGeom>
          <a:ln>
            <a:prstDash val="lgDashDot"/>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t>Health and social services (QC)</a:t>
            </a:r>
            <a:endParaRPr lang="en-CA" sz="1400" b="1" dirty="0"/>
          </a:p>
        </p:txBody>
      </p:sp>
      <p:sp>
        <p:nvSpPr>
          <p:cNvPr id="11" name="Oval 10"/>
          <p:cNvSpPr/>
          <p:nvPr/>
        </p:nvSpPr>
        <p:spPr>
          <a:xfrm>
            <a:off x="6487955" y="3237659"/>
            <a:ext cx="1296144" cy="906512"/>
          </a:xfrm>
          <a:prstGeom prst="ellipse">
            <a:avLst/>
          </a:prstGeom>
          <a:ln>
            <a:solidFill>
              <a:srgbClr val="00B05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err="1" smtClean="0">
                <a:solidFill>
                  <a:srgbClr val="00B050"/>
                </a:solidFill>
              </a:rPr>
              <a:t>Recrea-tion</a:t>
            </a:r>
            <a:r>
              <a:rPr lang="en-US" sz="1400" b="1" dirty="0" smtClean="0">
                <a:solidFill>
                  <a:srgbClr val="00B050"/>
                </a:solidFill>
              </a:rPr>
              <a:t> West</a:t>
            </a:r>
            <a:endParaRPr lang="en-CA" sz="1400" b="1" dirty="0">
              <a:solidFill>
                <a:srgbClr val="00B050"/>
              </a:solidFill>
            </a:endParaRPr>
          </a:p>
        </p:txBody>
      </p:sp>
      <p:sp>
        <p:nvSpPr>
          <p:cNvPr id="12" name="Oval 11"/>
          <p:cNvSpPr/>
          <p:nvPr/>
        </p:nvSpPr>
        <p:spPr>
          <a:xfrm>
            <a:off x="4031940" y="3029496"/>
            <a:ext cx="1080120" cy="913296"/>
          </a:xfrm>
          <a:prstGeom prst="ellipse">
            <a:avLst/>
          </a:prstGeom>
          <a:ln>
            <a:solidFill>
              <a:srgbClr val="00B05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rgbClr val="00B050"/>
                </a:solidFill>
              </a:rPr>
              <a:t>Pre-natal care </a:t>
            </a:r>
            <a:endParaRPr lang="en-CA" sz="1400" b="1" dirty="0">
              <a:solidFill>
                <a:srgbClr val="00B050"/>
              </a:solidFill>
            </a:endParaRPr>
          </a:p>
        </p:txBody>
      </p:sp>
      <p:sp>
        <p:nvSpPr>
          <p:cNvPr id="13" name="Oval 12"/>
          <p:cNvSpPr/>
          <p:nvPr/>
        </p:nvSpPr>
        <p:spPr>
          <a:xfrm>
            <a:off x="3275856" y="1340768"/>
            <a:ext cx="1370534" cy="1706116"/>
          </a:xfrm>
          <a:prstGeom prst="ellipse">
            <a:avLst/>
          </a:prstGeom>
          <a:ln>
            <a:solidFill>
              <a:schemeClr val="tx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City</a:t>
            </a:r>
            <a:endParaRPr lang="en-CA" sz="1400" b="1" dirty="0"/>
          </a:p>
        </p:txBody>
      </p:sp>
      <p:sp>
        <p:nvSpPr>
          <p:cNvPr id="14" name="Oval 13"/>
          <p:cNvSpPr/>
          <p:nvPr/>
        </p:nvSpPr>
        <p:spPr>
          <a:xfrm>
            <a:off x="7389329" y="2188036"/>
            <a:ext cx="1224136" cy="673224"/>
          </a:xfrm>
          <a:prstGeom prst="ellipse">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err="1" smtClean="0">
                <a:solidFill>
                  <a:schemeClr val="accent6"/>
                </a:solidFill>
              </a:rPr>
              <a:t>Recrea-tion</a:t>
            </a:r>
            <a:r>
              <a:rPr lang="en-US" sz="1400" b="1" dirty="0" smtClean="0">
                <a:solidFill>
                  <a:schemeClr val="accent6"/>
                </a:solidFill>
              </a:rPr>
              <a:t> East</a:t>
            </a:r>
            <a:endParaRPr lang="en-CA" sz="1400" b="1" dirty="0">
              <a:solidFill>
                <a:schemeClr val="accent6"/>
              </a:solidFill>
            </a:endParaRPr>
          </a:p>
        </p:txBody>
      </p:sp>
      <p:sp>
        <p:nvSpPr>
          <p:cNvPr id="15" name="Oval 14"/>
          <p:cNvSpPr/>
          <p:nvPr/>
        </p:nvSpPr>
        <p:spPr>
          <a:xfrm>
            <a:off x="7190076" y="1041879"/>
            <a:ext cx="1558388" cy="982864"/>
          </a:xfrm>
          <a:prstGeom prst="ellipse">
            <a:avLst/>
          </a:prstGeom>
          <a:ln>
            <a:solidFill>
              <a:schemeClr val="accent2"/>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chemeClr val="accent6"/>
                </a:solidFill>
              </a:rPr>
              <a:t>Residence for refugees</a:t>
            </a:r>
            <a:endParaRPr lang="en-CA" sz="1400" b="1" dirty="0">
              <a:solidFill>
                <a:schemeClr val="accent6"/>
              </a:solidFill>
            </a:endParaRPr>
          </a:p>
        </p:txBody>
      </p:sp>
      <p:sp>
        <p:nvSpPr>
          <p:cNvPr id="16" name="Oval 15"/>
          <p:cNvSpPr/>
          <p:nvPr/>
        </p:nvSpPr>
        <p:spPr>
          <a:xfrm>
            <a:off x="7757073" y="3690915"/>
            <a:ext cx="1386927" cy="810327"/>
          </a:xfrm>
          <a:prstGeom prst="ellipse">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err="1" smtClean="0">
                <a:solidFill>
                  <a:schemeClr val="accent6"/>
                </a:solidFill>
              </a:rPr>
              <a:t>Subsi-dized</a:t>
            </a:r>
            <a:r>
              <a:rPr lang="en-US" sz="1400" b="1" dirty="0" smtClean="0">
                <a:solidFill>
                  <a:schemeClr val="accent6"/>
                </a:solidFill>
              </a:rPr>
              <a:t> Daycare</a:t>
            </a:r>
            <a:endParaRPr lang="en-CA" sz="1400" b="1" dirty="0">
              <a:solidFill>
                <a:schemeClr val="accent6"/>
              </a:solidFill>
            </a:endParaRPr>
          </a:p>
        </p:txBody>
      </p:sp>
      <p:sp>
        <p:nvSpPr>
          <p:cNvPr id="18" name="Oval 17"/>
          <p:cNvSpPr/>
          <p:nvPr/>
        </p:nvSpPr>
        <p:spPr>
          <a:xfrm>
            <a:off x="6614014" y="4316524"/>
            <a:ext cx="1224136" cy="673224"/>
          </a:xfrm>
          <a:prstGeom prst="ellipse">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 school</a:t>
            </a:r>
            <a:endParaRPr lang="en-CA" sz="1400" b="1" dirty="0"/>
          </a:p>
        </p:txBody>
      </p:sp>
      <p:sp>
        <p:nvSpPr>
          <p:cNvPr id="19" name="Oval 18"/>
          <p:cNvSpPr/>
          <p:nvPr/>
        </p:nvSpPr>
        <p:spPr>
          <a:xfrm>
            <a:off x="5803924" y="5469419"/>
            <a:ext cx="1620180" cy="837409"/>
          </a:xfrm>
          <a:prstGeom prst="ellipse">
            <a:avLst/>
          </a:prstGeom>
          <a:ln>
            <a:solidFill>
              <a:schemeClr val="accent4">
                <a:lumMod val="40000"/>
                <a:lumOff val="60000"/>
              </a:schemeClr>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chemeClr val="accent5"/>
                </a:solidFill>
              </a:rPr>
              <a:t>Private Daycare</a:t>
            </a:r>
            <a:endParaRPr lang="en-CA" sz="1400" b="1" dirty="0">
              <a:solidFill>
                <a:schemeClr val="accent5"/>
              </a:solidFill>
            </a:endParaRPr>
          </a:p>
        </p:txBody>
      </p:sp>
      <p:sp>
        <p:nvSpPr>
          <p:cNvPr id="20" name="Oval 19"/>
          <p:cNvSpPr/>
          <p:nvPr/>
        </p:nvSpPr>
        <p:spPr>
          <a:xfrm>
            <a:off x="7629052" y="5853655"/>
            <a:ext cx="1368152" cy="880371"/>
          </a:xfrm>
          <a:prstGeom prst="ellipse">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err="1" smtClean="0">
                <a:solidFill>
                  <a:schemeClr val="accent6"/>
                </a:solidFill>
              </a:rPr>
              <a:t>Subsi-dized</a:t>
            </a:r>
            <a:r>
              <a:rPr lang="en-US" sz="1400" b="1" dirty="0" smtClean="0">
                <a:solidFill>
                  <a:schemeClr val="accent6"/>
                </a:solidFill>
              </a:rPr>
              <a:t> Daycare</a:t>
            </a:r>
            <a:endParaRPr lang="en-CA" sz="1400" b="1" dirty="0">
              <a:solidFill>
                <a:schemeClr val="accent6"/>
              </a:solidFill>
            </a:endParaRPr>
          </a:p>
        </p:txBody>
      </p:sp>
      <p:sp>
        <p:nvSpPr>
          <p:cNvPr id="21" name="Oval 20"/>
          <p:cNvSpPr/>
          <p:nvPr/>
        </p:nvSpPr>
        <p:spPr>
          <a:xfrm>
            <a:off x="2384010" y="5085184"/>
            <a:ext cx="1528316" cy="1605880"/>
          </a:xfrm>
          <a:prstGeom prst="ellipse">
            <a:avLst/>
          </a:prstGeom>
          <a:ln>
            <a:solidFill>
              <a:schemeClr val="tx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Youth Protection</a:t>
            </a:r>
            <a:endParaRPr lang="en-CA" sz="1400" b="1" dirty="0"/>
          </a:p>
        </p:txBody>
      </p:sp>
      <p:cxnSp>
        <p:nvCxnSpPr>
          <p:cNvPr id="27" name="Straight Connector 26"/>
          <p:cNvCxnSpPr>
            <a:stCxn id="8" idx="5"/>
            <a:endCxn id="9" idx="1"/>
          </p:cNvCxnSpPr>
          <p:nvPr/>
        </p:nvCxnSpPr>
        <p:spPr>
          <a:xfrm>
            <a:off x="4547291" y="4565017"/>
            <a:ext cx="305185" cy="375359"/>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8" idx="6"/>
            <a:endCxn id="7" idx="2"/>
          </p:cNvCxnSpPr>
          <p:nvPr/>
        </p:nvCxnSpPr>
        <p:spPr>
          <a:xfrm flipV="1">
            <a:off x="4716016" y="4081066"/>
            <a:ext cx="426628" cy="27121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2" idx="2"/>
            <a:endCxn id="6" idx="6"/>
          </p:cNvCxnSpPr>
          <p:nvPr/>
        </p:nvCxnSpPr>
        <p:spPr>
          <a:xfrm flipH="1">
            <a:off x="3791254" y="3486144"/>
            <a:ext cx="240686" cy="8347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2" idx="3"/>
            <a:endCxn id="8" idx="0"/>
          </p:cNvCxnSpPr>
          <p:nvPr/>
        </p:nvCxnSpPr>
        <p:spPr>
          <a:xfrm flipH="1">
            <a:off x="4139952" y="3809043"/>
            <a:ext cx="50168" cy="242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2" idx="6"/>
            <a:endCxn id="7" idx="0"/>
          </p:cNvCxnSpPr>
          <p:nvPr/>
        </p:nvCxnSpPr>
        <p:spPr>
          <a:xfrm>
            <a:off x="5112060" y="3486144"/>
            <a:ext cx="590190" cy="21909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3707904" y="3809043"/>
            <a:ext cx="1413460" cy="26588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4732917" y="2820594"/>
            <a:ext cx="315360" cy="22030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890778" y="3191024"/>
            <a:ext cx="0" cy="51421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0" idx="5"/>
            <a:endCxn id="11" idx="1"/>
          </p:cNvCxnSpPr>
          <p:nvPr/>
        </p:nvCxnSpPr>
        <p:spPr>
          <a:xfrm>
            <a:off x="6273983" y="2920060"/>
            <a:ext cx="403788" cy="45035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0" idx="6"/>
            <a:endCxn id="14" idx="1"/>
          </p:cNvCxnSpPr>
          <p:nvPr/>
        </p:nvCxnSpPr>
        <p:spPr>
          <a:xfrm>
            <a:off x="6510802" y="2265896"/>
            <a:ext cx="1057798" cy="2073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1" idx="4"/>
            <a:endCxn id="18" idx="0"/>
          </p:cNvCxnSpPr>
          <p:nvPr/>
        </p:nvCxnSpPr>
        <p:spPr>
          <a:xfrm>
            <a:off x="7136027" y="4144171"/>
            <a:ext cx="90055" cy="172353"/>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1" idx="5"/>
            <a:endCxn id="16" idx="2"/>
          </p:cNvCxnSpPr>
          <p:nvPr/>
        </p:nvCxnSpPr>
        <p:spPr>
          <a:xfrm>
            <a:off x="7594283" y="4011415"/>
            <a:ext cx="162790" cy="84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0" idx="7"/>
            <a:endCxn id="15" idx="1"/>
          </p:cNvCxnSpPr>
          <p:nvPr/>
        </p:nvCxnSpPr>
        <p:spPr>
          <a:xfrm flipV="1">
            <a:off x="6273983" y="1185816"/>
            <a:ext cx="1144314" cy="4259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3" idx="2"/>
            <a:endCxn id="6" idx="0"/>
          </p:cNvCxnSpPr>
          <p:nvPr/>
        </p:nvCxnSpPr>
        <p:spPr>
          <a:xfrm flipH="1">
            <a:off x="3025927" y="2193826"/>
            <a:ext cx="249929" cy="79972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 idx="4"/>
          </p:cNvCxnSpPr>
          <p:nvPr/>
        </p:nvCxnSpPr>
        <p:spPr>
          <a:xfrm flipH="1">
            <a:off x="5580112" y="4456894"/>
            <a:ext cx="122138" cy="403389"/>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8" idx="2"/>
          </p:cNvCxnSpPr>
          <p:nvPr/>
        </p:nvCxnSpPr>
        <p:spPr>
          <a:xfrm>
            <a:off x="3275856" y="4145682"/>
            <a:ext cx="288032" cy="20659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1295636" y="1203548"/>
            <a:ext cx="1368152" cy="880371"/>
          </a:xfrm>
          <a:prstGeom prst="ellipse">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chemeClr val="accent6"/>
                </a:solidFill>
              </a:rPr>
              <a:t>DCC  (Host organization)</a:t>
            </a:r>
            <a:endParaRPr lang="en-CA" sz="1400" b="1" dirty="0">
              <a:solidFill>
                <a:schemeClr val="accent6"/>
              </a:solidFill>
            </a:endParaRPr>
          </a:p>
        </p:txBody>
      </p:sp>
      <p:cxnSp>
        <p:nvCxnSpPr>
          <p:cNvPr id="88" name="Straight Connector 87"/>
          <p:cNvCxnSpPr>
            <a:stCxn id="16" idx="4"/>
          </p:cNvCxnSpPr>
          <p:nvPr/>
        </p:nvCxnSpPr>
        <p:spPr>
          <a:xfrm flipH="1">
            <a:off x="8414215" y="4501242"/>
            <a:ext cx="36322" cy="1352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3730865" y="4373511"/>
            <a:ext cx="1618040" cy="97354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4188" y="2376417"/>
            <a:ext cx="1800200" cy="3108543"/>
          </a:xfrm>
          <a:prstGeom prst="rect">
            <a:avLst/>
          </a:prstGeom>
          <a:solidFill>
            <a:schemeClr val="bg2"/>
          </a:solidFill>
        </p:spPr>
        <p:txBody>
          <a:bodyPr wrap="square" rtlCol="0">
            <a:spAutoFit/>
          </a:bodyPr>
          <a:lstStyle/>
          <a:p>
            <a:pPr marL="285750" indent="-285750">
              <a:buFont typeface="Wingdings" panose="05000000000000000000" pitchFamily="2" charset="2"/>
              <a:buChar char="§"/>
            </a:pPr>
            <a:endParaRPr lang="en-US" sz="1400" dirty="0" smtClean="0">
              <a:solidFill>
                <a:srgbClr val="00B050"/>
              </a:solidFill>
            </a:endParaRPr>
          </a:p>
          <a:p>
            <a:pPr marL="285750" indent="-285750">
              <a:buFont typeface="Wingdings" panose="05000000000000000000" pitchFamily="2" charset="2"/>
              <a:buChar char="§"/>
            </a:pPr>
            <a:endParaRPr lang="en-US" sz="1400" dirty="0">
              <a:solidFill>
                <a:srgbClr val="00B050"/>
              </a:solidFill>
            </a:endParaRPr>
          </a:p>
          <a:p>
            <a:pPr marL="285750" indent="-285750">
              <a:buFont typeface="Wingdings" panose="05000000000000000000" pitchFamily="2" charset="2"/>
              <a:buChar char="§"/>
            </a:pPr>
            <a:r>
              <a:rPr lang="en-US" sz="1400" dirty="0" smtClean="0">
                <a:solidFill>
                  <a:srgbClr val="00B050"/>
                </a:solidFill>
              </a:rPr>
              <a:t>Funded </a:t>
            </a:r>
          </a:p>
          <a:p>
            <a:pPr marL="285750" indent="-285750">
              <a:buFont typeface="Wingdings" panose="05000000000000000000" pitchFamily="2" charset="2"/>
              <a:buChar char="§"/>
            </a:pPr>
            <a:r>
              <a:rPr lang="en-US" sz="1400" dirty="0" smtClean="0">
                <a:solidFill>
                  <a:schemeClr val="accent6"/>
                </a:solidFill>
              </a:rPr>
              <a:t>Other non-profits</a:t>
            </a:r>
          </a:p>
          <a:p>
            <a:pPr marL="285750" indent="-285750">
              <a:buFont typeface="Wingdings" panose="05000000000000000000" pitchFamily="2" charset="2"/>
              <a:buChar char="§"/>
            </a:pPr>
            <a:r>
              <a:rPr lang="en-US" sz="1400" dirty="0" smtClean="0"/>
              <a:t>Institutions</a:t>
            </a:r>
          </a:p>
          <a:p>
            <a:pPr marL="285750" indent="-285750">
              <a:buFont typeface="Wingdings" panose="05000000000000000000" pitchFamily="2" charset="2"/>
              <a:buChar char="§"/>
            </a:pPr>
            <a:r>
              <a:rPr lang="en-US" sz="1400" dirty="0" smtClean="0">
                <a:solidFill>
                  <a:schemeClr val="accent5"/>
                </a:solidFill>
              </a:rPr>
              <a:t>Private</a:t>
            </a:r>
          </a:p>
          <a:p>
            <a:endParaRPr lang="en-US" sz="1400" dirty="0" smtClean="0">
              <a:solidFill>
                <a:schemeClr val="accent5"/>
              </a:solidFill>
            </a:endParaRPr>
          </a:p>
          <a:p>
            <a:endParaRPr lang="en-US" sz="1400" dirty="0" smtClean="0">
              <a:solidFill>
                <a:schemeClr val="accent5"/>
              </a:solidFill>
            </a:endParaRPr>
          </a:p>
          <a:p>
            <a:pPr marL="285750" indent="-285750">
              <a:buFont typeface="Wingdings" panose="05000000000000000000" pitchFamily="2" charset="2"/>
              <a:buChar char="§"/>
            </a:pPr>
            <a:r>
              <a:rPr lang="en-US" sz="1400" dirty="0" smtClean="0">
                <a:solidFill>
                  <a:srgbClr val="00B0F0"/>
                </a:solidFill>
              </a:rPr>
              <a:t>Organic links</a:t>
            </a:r>
          </a:p>
          <a:p>
            <a:pPr marL="285750" indent="-285750">
              <a:buFont typeface="Wingdings" panose="05000000000000000000" pitchFamily="2" charset="2"/>
              <a:buChar char="§"/>
            </a:pPr>
            <a:r>
              <a:rPr lang="en-US" sz="1400" dirty="0" smtClean="0">
                <a:solidFill>
                  <a:srgbClr val="002060"/>
                </a:solidFill>
              </a:rPr>
              <a:t>Administrative links</a:t>
            </a:r>
          </a:p>
          <a:p>
            <a:pPr marL="285750" indent="-285750">
              <a:buFont typeface="Wingdings" panose="05000000000000000000" pitchFamily="2" charset="2"/>
              <a:buChar char="§"/>
            </a:pPr>
            <a:r>
              <a:rPr lang="en-US" sz="1400" dirty="0" smtClean="0">
                <a:solidFill>
                  <a:srgbClr val="C00000"/>
                </a:solidFill>
              </a:rPr>
              <a:t>Coordination team</a:t>
            </a:r>
          </a:p>
          <a:p>
            <a:pPr marL="285750" indent="-285750">
              <a:buFont typeface="Wingdings" panose="05000000000000000000" pitchFamily="2" charset="2"/>
              <a:buChar char="§"/>
            </a:pPr>
            <a:endParaRPr lang="en-US" sz="1400" dirty="0" smtClean="0">
              <a:solidFill>
                <a:schemeClr val="accent5"/>
              </a:solidFill>
            </a:endParaRPr>
          </a:p>
        </p:txBody>
      </p:sp>
      <p:cxnSp>
        <p:nvCxnSpPr>
          <p:cNvPr id="97" name="Straight Connector 96"/>
          <p:cNvCxnSpPr/>
          <p:nvPr/>
        </p:nvCxnSpPr>
        <p:spPr>
          <a:xfrm flipH="1">
            <a:off x="3791254" y="2524648"/>
            <a:ext cx="1138078" cy="84576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647910" y="3935568"/>
            <a:ext cx="863404" cy="15169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2" name="Oval 121"/>
          <p:cNvSpPr/>
          <p:nvPr/>
        </p:nvSpPr>
        <p:spPr>
          <a:xfrm>
            <a:off x="647910" y="2524648"/>
            <a:ext cx="683730" cy="295946"/>
          </a:xfrm>
          <a:prstGeom prst="ellipse">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 name="Straight Connector 3"/>
          <p:cNvCxnSpPr>
            <a:stCxn id="86" idx="6"/>
            <a:endCxn id="13" idx="1"/>
          </p:cNvCxnSpPr>
          <p:nvPr/>
        </p:nvCxnSpPr>
        <p:spPr>
          <a:xfrm flipV="1">
            <a:off x="2663788" y="1590623"/>
            <a:ext cx="812778" cy="5311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2142117" y="976518"/>
            <a:ext cx="3229836" cy="427979"/>
          </a:xfrm>
          <a:custGeom>
            <a:avLst/>
            <a:gdLst>
              <a:gd name="connsiteX0" fmla="*/ 0 w 3229836"/>
              <a:gd name="connsiteY0" fmla="*/ 199092 h 427979"/>
              <a:gd name="connsiteX1" fmla="*/ 925285 w 3229836"/>
              <a:gd name="connsiteY1" fmla="*/ 209978 h 427979"/>
              <a:gd name="connsiteX2" fmla="*/ 2002971 w 3229836"/>
              <a:gd name="connsiteY2" fmla="*/ 3150 h 427979"/>
              <a:gd name="connsiteX3" fmla="*/ 3145971 w 3229836"/>
              <a:gd name="connsiteY3" fmla="*/ 395035 h 427979"/>
              <a:gd name="connsiteX4" fmla="*/ 3145971 w 3229836"/>
              <a:gd name="connsiteY4" fmla="*/ 405921 h 427979"/>
              <a:gd name="connsiteX5" fmla="*/ 3167743 w 3229836"/>
              <a:gd name="connsiteY5" fmla="*/ 395035 h 42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9836" h="427979">
                <a:moveTo>
                  <a:pt x="0" y="199092"/>
                </a:moveTo>
                <a:cubicBezTo>
                  <a:pt x="295728" y="220863"/>
                  <a:pt x="591457" y="242635"/>
                  <a:pt x="925285" y="209978"/>
                </a:cubicBezTo>
                <a:cubicBezTo>
                  <a:pt x="1259114" y="177321"/>
                  <a:pt x="1632857" y="-27693"/>
                  <a:pt x="2002971" y="3150"/>
                </a:cubicBezTo>
                <a:cubicBezTo>
                  <a:pt x="2373085" y="33993"/>
                  <a:pt x="2955471" y="327907"/>
                  <a:pt x="3145971" y="395035"/>
                </a:cubicBezTo>
                <a:cubicBezTo>
                  <a:pt x="3336471" y="462164"/>
                  <a:pt x="3142342" y="405921"/>
                  <a:pt x="3145971" y="405921"/>
                </a:cubicBezTo>
                <a:cubicBezTo>
                  <a:pt x="3149600" y="405921"/>
                  <a:pt x="3158671" y="400478"/>
                  <a:pt x="3167743" y="395035"/>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3" name="Straight Connector 22"/>
          <p:cNvCxnSpPr>
            <a:stCxn id="86" idx="4"/>
            <a:endCxn id="6" idx="1"/>
          </p:cNvCxnSpPr>
          <p:nvPr/>
        </p:nvCxnSpPr>
        <p:spPr>
          <a:xfrm>
            <a:off x="1979712" y="2083919"/>
            <a:ext cx="505047" cy="107836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2188029" y="2024743"/>
            <a:ext cx="1883228" cy="1306286"/>
          </a:xfrm>
          <a:custGeom>
            <a:avLst/>
            <a:gdLst>
              <a:gd name="connsiteX0" fmla="*/ 0 w 1883228"/>
              <a:gd name="connsiteY0" fmla="*/ 0 h 1306286"/>
              <a:gd name="connsiteX1" fmla="*/ 609600 w 1883228"/>
              <a:gd name="connsiteY1" fmla="*/ 794657 h 1306286"/>
              <a:gd name="connsiteX2" fmla="*/ 1382485 w 1883228"/>
              <a:gd name="connsiteY2" fmla="*/ 947057 h 1306286"/>
              <a:gd name="connsiteX3" fmla="*/ 1741714 w 1883228"/>
              <a:gd name="connsiteY3" fmla="*/ 1251857 h 1306286"/>
              <a:gd name="connsiteX4" fmla="*/ 1883228 w 1883228"/>
              <a:gd name="connsiteY4" fmla="*/ 1306286 h 1306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228" h="1306286">
                <a:moveTo>
                  <a:pt x="0" y="0"/>
                </a:moveTo>
                <a:cubicBezTo>
                  <a:pt x="189593" y="318407"/>
                  <a:pt x="379186" y="636814"/>
                  <a:pt x="609600" y="794657"/>
                </a:cubicBezTo>
                <a:cubicBezTo>
                  <a:pt x="840014" y="952500"/>
                  <a:pt x="1193799" y="870857"/>
                  <a:pt x="1382485" y="947057"/>
                </a:cubicBezTo>
                <a:cubicBezTo>
                  <a:pt x="1571171" y="1023257"/>
                  <a:pt x="1658257" y="1191986"/>
                  <a:pt x="1741714" y="1251857"/>
                </a:cubicBezTo>
                <a:cubicBezTo>
                  <a:pt x="1825171" y="1311729"/>
                  <a:pt x="1863271" y="1295400"/>
                  <a:pt x="1883228" y="1306286"/>
                </a:cubicBez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Freeform 24"/>
          <p:cNvSpPr/>
          <p:nvPr/>
        </p:nvSpPr>
        <p:spPr>
          <a:xfrm>
            <a:off x="1850571" y="2090057"/>
            <a:ext cx="1709058" cy="2381804"/>
          </a:xfrm>
          <a:custGeom>
            <a:avLst/>
            <a:gdLst>
              <a:gd name="connsiteX0" fmla="*/ 0 w 1709058"/>
              <a:gd name="connsiteY0" fmla="*/ 0 h 2381804"/>
              <a:gd name="connsiteX1" fmla="*/ 391886 w 1709058"/>
              <a:gd name="connsiteY1" fmla="*/ 979714 h 2381804"/>
              <a:gd name="connsiteX2" fmla="*/ 457200 w 1709058"/>
              <a:gd name="connsiteY2" fmla="*/ 2264229 h 2381804"/>
              <a:gd name="connsiteX3" fmla="*/ 1709058 w 1709058"/>
              <a:gd name="connsiteY3" fmla="*/ 2329543 h 2381804"/>
            </a:gdLst>
            <a:ahLst/>
            <a:cxnLst>
              <a:cxn ang="0">
                <a:pos x="connsiteX0" y="connsiteY0"/>
              </a:cxn>
              <a:cxn ang="0">
                <a:pos x="connsiteX1" y="connsiteY1"/>
              </a:cxn>
              <a:cxn ang="0">
                <a:pos x="connsiteX2" y="connsiteY2"/>
              </a:cxn>
              <a:cxn ang="0">
                <a:pos x="connsiteX3" y="connsiteY3"/>
              </a:cxn>
            </a:cxnLst>
            <a:rect l="l" t="t" r="r" b="b"/>
            <a:pathLst>
              <a:path w="1709058" h="2381804">
                <a:moveTo>
                  <a:pt x="0" y="0"/>
                </a:moveTo>
                <a:cubicBezTo>
                  <a:pt x="157843" y="301171"/>
                  <a:pt x="315686" y="602343"/>
                  <a:pt x="391886" y="979714"/>
                </a:cubicBezTo>
                <a:cubicBezTo>
                  <a:pt x="468086" y="1357085"/>
                  <a:pt x="237671" y="2039258"/>
                  <a:pt x="457200" y="2264229"/>
                </a:cubicBezTo>
                <a:cubicBezTo>
                  <a:pt x="676729" y="2489201"/>
                  <a:pt x="1496787" y="2320472"/>
                  <a:pt x="1709058" y="2329543"/>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reeform 25"/>
          <p:cNvSpPr/>
          <p:nvPr/>
        </p:nvSpPr>
        <p:spPr>
          <a:xfrm>
            <a:off x="1796143" y="2068286"/>
            <a:ext cx="3418114" cy="2757476"/>
          </a:xfrm>
          <a:custGeom>
            <a:avLst/>
            <a:gdLst>
              <a:gd name="connsiteX0" fmla="*/ 0 w 3418114"/>
              <a:gd name="connsiteY0" fmla="*/ 0 h 2757476"/>
              <a:gd name="connsiteX1" fmla="*/ 304800 w 3418114"/>
              <a:gd name="connsiteY1" fmla="*/ 805543 h 2757476"/>
              <a:gd name="connsiteX2" fmla="*/ 359228 w 3418114"/>
              <a:gd name="connsiteY2" fmla="*/ 2373085 h 2757476"/>
              <a:gd name="connsiteX3" fmla="*/ 2514600 w 3418114"/>
              <a:gd name="connsiteY3" fmla="*/ 2754085 h 2757476"/>
              <a:gd name="connsiteX4" fmla="*/ 3418114 w 3418114"/>
              <a:gd name="connsiteY4" fmla="*/ 2242457 h 2757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8114" h="2757476">
                <a:moveTo>
                  <a:pt x="0" y="0"/>
                </a:moveTo>
                <a:cubicBezTo>
                  <a:pt x="122464" y="205014"/>
                  <a:pt x="244929" y="410029"/>
                  <a:pt x="304800" y="805543"/>
                </a:cubicBezTo>
                <a:cubicBezTo>
                  <a:pt x="364671" y="1201057"/>
                  <a:pt x="-9072" y="2048328"/>
                  <a:pt x="359228" y="2373085"/>
                </a:cubicBezTo>
                <a:cubicBezTo>
                  <a:pt x="727528" y="2697842"/>
                  <a:pt x="2004786" y="2775856"/>
                  <a:pt x="2514600" y="2754085"/>
                </a:cubicBezTo>
                <a:cubicBezTo>
                  <a:pt x="3024414" y="2732314"/>
                  <a:pt x="3258457" y="2336800"/>
                  <a:pt x="3418114" y="2242457"/>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Freeform 27"/>
          <p:cNvSpPr/>
          <p:nvPr/>
        </p:nvSpPr>
        <p:spPr>
          <a:xfrm>
            <a:off x="1807029" y="2079171"/>
            <a:ext cx="2852057" cy="2982686"/>
          </a:xfrm>
          <a:custGeom>
            <a:avLst/>
            <a:gdLst>
              <a:gd name="connsiteX0" fmla="*/ 0 w 2852057"/>
              <a:gd name="connsiteY0" fmla="*/ 0 h 2982686"/>
              <a:gd name="connsiteX1" fmla="*/ 250371 w 2852057"/>
              <a:gd name="connsiteY1" fmla="*/ 794658 h 2982686"/>
              <a:gd name="connsiteX2" fmla="*/ 97971 w 2852057"/>
              <a:gd name="connsiteY2" fmla="*/ 2035629 h 2982686"/>
              <a:gd name="connsiteX3" fmla="*/ 576942 w 2852057"/>
              <a:gd name="connsiteY3" fmla="*/ 2579915 h 2982686"/>
              <a:gd name="connsiteX4" fmla="*/ 2852057 w 2852057"/>
              <a:gd name="connsiteY4" fmla="*/ 2982686 h 298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057" h="2982686">
                <a:moveTo>
                  <a:pt x="0" y="0"/>
                </a:moveTo>
                <a:cubicBezTo>
                  <a:pt x="117021" y="227693"/>
                  <a:pt x="234042" y="455386"/>
                  <a:pt x="250371" y="794658"/>
                </a:cubicBezTo>
                <a:cubicBezTo>
                  <a:pt x="266700" y="1133930"/>
                  <a:pt x="43543" y="1738086"/>
                  <a:pt x="97971" y="2035629"/>
                </a:cubicBezTo>
                <a:cubicBezTo>
                  <a:pt x="152400" y="2333172"/>
                  <a:pt x="117928" y="2422072"/>
                  <a:pt x="576942" y="2579915"/>
                </a:cubicBezTo>
                <a:cubicBezTo>
                  <a:pt x="1035956" y="2737758"/>
                  <a:pt x="2474686" y="2917372"/>
                  <a:pt x="2852057" y="2982686"/>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Freeform 29"/>
          <p:cNvSpPr/>
          <p:nvPr/>
        </p:nvSpPr>
        <p:spPr>
          <a:xfrm>
            <a:off x="2460171" y="1190508"/>
            <a:ext cx="4103915" cy="2303806"/>
          </a:xfrm>
          <a:custGeom>
            <a:avLst/>
            <a:gdLst>
              <a:gd name="connsiteX0" fmla="*/ 0 w 4103915"/>
              <a:gd name="connsiteY0" fmla="*/ 246406 h 2303806"/>
              <a:gd name="connsiteX1" fmla="*/ 1502229 w 4103915"/>
              <a:gd name="connsiteY1" fmla="*/ 6921 h 2303806"/>
              <a:gd name="connsiteX2" fmla="*/ 2340429 w 4103915"/>
              <a:gd name="connsiteY2" fmla="*/ 485892 h 2303806"/>
              <a:gd name="connsiteX3" fmla="*/ 2264229 w 4103915"/>
              <a:gd name="connsiteY3" fmla="*/ 1618006 h 2303806"/>
              <a:gd name="connsiteX4" fmla="*/ 4103915 w 4103915"/>
              <a:gd name="connsiteY4" fmla="*/ 2303806 h 2303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915" h="2303806">
                <a:moveTo>
                  <a:pt x="0" y="246406"/>
                </a:moveTo>
                <a:cubicBezTo>
                  <a:pt x="556079" y="106706"/>
                  <a:pt x="1112158" y="-32993"/>
                  <a:pt x="1502229" y="6921"/>
                </a:cubicBezTo>
                <a:cubicBezTo>
                  <a:pt x="1892300" y="46835"/>
                  <a:pt x="2213429" y="217378"/>
                  <a:pt x="2340429" y="485892"/>
                </a:cubicBezTo>
                <a:cubicBezTo>
                  <a:pt x="2467429" y="754406"/>
                  <a:pt x="1970315" y="1315020"/>
                  <a:pt x="2264229" y="1618006"/>
                </a:cubicBezTo>
                <a:cubicBezTo>
                  <a:pt x="2558143" y="1920992"/>
                  <a:pt x="3331029" y="2112399"/>
                  <a:pt x="4103915" y="2303806"/>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Oval 50"/>
          <p:cNvSpPr/>
          <p:nvPr/>
        </p:nvSpPr>
        <p:spPr>
          <a:xfrm>
            <a:off x="64188" y="758330"/>
            <a:ext cx="1231448" cy="864356"/>
          </a:xfrm>
          <a:prstGeom prst="ellipse">
            <a:avLst/>
          </a:prstGeom>
          <a:solidFill>
            <a:schemeClr val="lt1"/>
          </a:solidFill>
          <a:ln>
            <a:solidFill>
              <a:srgbClr val="0070C0"/>
            </a:solidFill>
            <a:prstDash val="lgDashDotDo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rgbClr val="0070C0"/>
                </a:solidFill>
              </a:rPr>
              <a:t>Funder</a:t>
            </a:r>
            <a:endParaRPr lang="en-CA" sz="1400" b="1" dirty="0">
              <a:solidFill>
                <a:srgbClr val="0070C0"/>
              </a:solidFill>
            </a:endParaRPr>
          </a:p>
        </p:txBody>
      </p:sp>
      <p:sp>
        <p:nvSpPr>
          <p:cNvPr id="39" name="Freeform 38"/>
          <p:cNvSpPr/>
          <p:nvPr/>
        </p:nvSpPr>
        <p:spPr>
          <a:xfrm>
            <a:off x="2868460" y="1146885"/>
            <a:ext cx="3574726" cy="3709376"/>
          </a:xfrm>
          <a:custGeom>
            <a:avLst/>
            <a:gdLst>
              <a:gd name="connsiteX0" fmla="*/ 27140 w 3574726"/>
              <a:gd name="connsiteY0" fmla="*/ 1072440 h 3709376"/>
              <a:gd name="connsiteX1" fmla="*/ 160490 w 3574726"/>
              <a:gd name="connsiteY1" fmla="*/ 1520115 h 3709376"/>
              <a:gd name="connsiteX2" fmla="*/ 712940 w 3574726"/>
              <a:gd name="connsiteY2" fmla="*/ 1882065 h 3709376"/>
              <a:gd name="connsiteX3" fmla="*/ 1074890 w 3574726"/>
              <a:gd name="connsiteY3" fmla="*/ 2253540 h 3709376"/>
              <a:gd name="connsiteX4" fmla="*/ 846290 w 3574726"/>
              <a:gd name="connsiteY4" fmla="*/ 2844090 h 3709376"/>
              <a:gd name="connsiteX5" fmla="*/ 465290 w 3574726"/>
              <a:gd name="connsiteY5" fmla="*/ 3158415 h 3709376"/>
              <a:gd name="connsiteX6" fmla="*/ 817715 w 3574726"/>
              <a:gd name="connsiteY6" fmla="*/ 3615615 h 3709376"/>
              <a:gd name="connsiteX7" fmla="*/ 1694015 w 3574726"/>
              <a:gd name="connsiteY7" fmla="*/ 3701340 h 3709376"/>
              <a:gd name="connsiteX8" fmla="*/ 3379940 w 3574726"/>
              <a:gd name="connsiteY8" fmla="*/ 3491790 h 3709376"/>
              <a:gd name="connsiteX9" fmla="*/ 3437090 w 3574726"/>
              <a:gd name="connsiteY9" fmla="*/ 2396415 h 3709376"/>
              <a:gd name="connsiteX10" fmla="*/ 2465540 w 3574726"/>
              <a:gd name="connsiteY10" fmla="*/ 2158290 h 3709376"/>
              <a:gd name="connsiteX11" fmla="*/ 1874990 w 3574726"/>
              <a:gd name="connsiteY11" fmla="*/ 1510590 h 3709376"/>
              <a:gd name="connsiteX12" fmla="*/ 1789265 w 3574726"/>
              <a:gd name="connsiteY12" fmla="*/ 234240 h 3709376"/>
              <a:gd name="connsiteX13" fmla="*/ 674840 w 3574726"/>
              <a:gd name="connsiteY13" fmla="*/ 24690 h 3709376"/>
              <a:gd name="connsiteX14" fmla="*/ 65240 w 3574726"/>
              <a:gd name="connsiteY14" fmla="*/ 548565 h 3709376"/>
              <a:gd name="connsiteX15" fmla="*/ 46190 w 3574726"/>
              <a:gd name="connsiteY15" fmla="*/ 1158165 h 370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74726" h="3709376">
                <a:moveTo>
                  <a:pt x="27140" y="1072440"/>
                </a:moveTo>
                <a:cubicBezTo>
                  <a:pt x="36665" y="1228809"/>
                  <a:pt x="46190" y="1385178"/>
                  <a:pt x="160490" y="1520115"/>
                </a:cubicBezTo>
                <a:cubicBezTo>
                  <a:pt x="274790" y="1655053"/>
                  <a:pt x="560540" y="1759828"/>
                  <a:pt x="712940" y="1882065"/>
                </a:cubicBezTo>
                <a:cubicBezTo>
                  <a:pt x="865340" y="2004302"/>
                  <a:pt x="1052665" y="2093203"/>
                  <a:pt x="1074890" y="2253540"/>
                </a:cubicBezTo>
                <a:cubicBezTo>
                  <a:pt x="1097115" y="2413878"/>
                  <a:pt x="947890" y="2693278"/>
                  <a:pt x="846290" y="2844090"/>
                </a:cubicBezTo>
                <a:cubicBezTo>
                  <a:pt x="744690" y="2994902"/>
                  <a:pt x="470052" y="3029828"/>
                  <a:pt x="465290" y="3158415"/>
                </a:cubicBezTo>
                <a:cubicBezTo>
                  <a:pt x="460528" y="3287002"/>
                  <a:pt x="612928" y="3525128"/>
                  <a:pt x="817715" y="3615615"/>
                </a:cubicBezTo>
                <a:cubicBezTo>
                  <a:pt x="1022503" y="3706103"/>
                  <a:pt x="1266978" y="3721977"/>
                  <a:pt x="1694015" y="3701340"/>
                </a:cubicBezTo>
                <a:cubicBezTo>
                  <a:pt x="2121052" y="3680703"/>
                  <a:pt x="3089428" y="3709277"/>
                  <a:pt x="3379940" y="3491790"/>
                </a:cubicBezTo>
                <a:cubicBezTo>
                  <a:pt x="3670452" y="3274303"/>
                  <a:pt x="3589490" y="2618665"/>
                  <a:pt x="3437090" y="2396415"/>
                </a:cubicBezTo>
                <a:cubicBezTo>
                  <a:pt x="3284690" y="2174165"/>
                  <a:pt x="2725890" y="2305928"/>
                  <a:pt x="2465540" y="2158290"/>
                </a:cubicBezTo>
                <a:cubicBezTo>
                  <a:pt x="2205190" y="2010652"/>
                  <a:pt x="1987703" y="1831265"/>
                  <a:pt x="1874990" y="1510590"/>
                </a:cubicBezTo>
                <a:cubicBezTo>
                  <a:pt x="1762278" y="1189915"/>
                  <a:pt x="1989290" y="481890"/>
                  <a:pt x="1789265" y="234240"/>
                </a:cubicBezTo>
                <a:cubicBezTo>
                  <a:pt x="1589240" y="-13410"/>
                  <a:pt x="962177" y="-27697"/>
                  <a:pt x="674840" y="24690"/>
                </a:cubicBezTo>
                <a:cubicBezTo>
                  <a:pt x="387503" y="77077"/>
                  <a:pt x="170015" y="359653"/>
                  <a:pt x="65240" y="548565"/>
                </a:cubicBezTo>
                <a:cubicBezTo>
                  <a:pt x="-39535" y="737477"/>
                  <a:pt x="3327" y="947821"/>
                  <a:pt x="46190" y="1158165"/>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Freeform 4"/>
          <p:cNvSpPr/>
          <p:nvPr/>
        </p:nvSpPr>
        <p:spPr>
          <a:xfrm>
            <a:off x="1034143" y="838200"/>
            <a:ext cx="892628" cy="347616"/>
          </a:xfrm>
          <a:custGeom>
            <a:avLst/>
            <a:gdLst>
              <a:gd name="connsiteX0" fmla="*/ 0 w 892628"/>
              <a:gd name="connsiteY0" fmla="*/ 0 h 381000"/>
              <a:gd name="connsiteX1" fmla="*/ 576943 w 892628"/>
              <a:gd name="connsiteY1" fmla="*/ 76200 h 381000"/>
              <a:gd name="connsiteX2" fmla="*/ 892628 w 892628"/>
              <a:gd name="connsiteY2" fmla="*/ 381000 h 381000"/>
            </a:gdLst>
            <a:ahLst/>
            <a:cxnLst>
              <a:cxn ang="0">
                <a:pos x="connsiteX0" y="connsiteY0"/>
              </a:cxn>
              <a:cxn ang="0">
                <a:pos x="connsiteX1" y="connsiteY1"/>
              </a:cxn>
              <a:cxn ang="0">
                <a:pos x="connsiteX2" y="connsiteY2"/>
              </a:cxn>
            </a:cxnLst>
            <a:rect l="l" t="t" r="r" b="b"/>
            <a:pathLst>
              <a:path w="892628" h="381000">
                <a:moveTo>
                  <a:pt x="0" y="0"/>
                </a:moveTo>
                <a:cubicBezTo>
                  <a:pt x="214086" y="6350"/>
                  <a:pt x="428172" y="12700"/>
                  <a:pt x="576943" y="76200"/>
                </a:cubicBezTo>
                <a:cubicBezTo>
                  <a:pt x="725714" y="139700"/>
                  <a:pt x="834571" y="328386"/>
                  <a:pt x="892628" y="381000"/>
                </a:cubicBezTo>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Freeform 21"/>
          <p:cNvSpPr/>
          <p:nvPr/>
        </p:nvSpPr>
        <p:spPr>
          <a:xfrm>
            <a:off x="3868071" y="3069771"/>
            <a:ext cx="2667169" cy="2862943"/>
          </a:xfrm>
          <a:custGeom>
            <a:avLst/>
            <a:gdLst>
              <a:gd name="connsiteX0" fmla="*/ 2220685 w 2667169"/>
              <a:gd name="connsiteY0" fmla="*/ 0 h 2862943"/>
              <a:gd name="connsiteX1" fmla="*/ 2667000 w 2667169"/>
              <a:gd name="connsiteY1" fmla="*/ 1175658 h 2862943"/>
              <a:gd name="connsiteX2" fmla="*/ 2177143 w 2667169"/>
              <a:gd name="connsiteY2" fmla="*/ 2329543 h 2862943"/>
              <a:gd name="connsiteX3" fmla="*/ 0 w 2667169"/>
              <a:gd name="connsiteY3" fmla="*/ 2862943 h 2862943"/>
            </a:gdLst>
            <a:ahLst/>
            <a:cxnLst>
              <a:cxn ang="0">
                <a:pos x="connsiteX0" y="connsiteY0"/>
              </a:cxn>
              <a:cxn ang="0">
                <a:pos x="connsiteX1" y="connsiteY1"/>
              </a:cxn>
              <a:cxn ang="0">
                <a:pos x="connsiteX2" y="connsiteY2"/>
              </a:cxn>
              <a:cxn ang="0">
                <a:pos x="connsiteX3" y="connsiteY3"/>
              </a:cxn>
            </a:cxnLst>
            <a:rect l="l" t="t" r="r" b="b"/>
            <a:pathLst>
              <a:path w="2667169" h="2862943">
                <a:moveTo>
                  <a:pt x="2220685" y="0"/>
                </a:moveTo>
                <a:cubicBezTo>
                  <a:pt x="2447471" y="393700"/>
                  <a:pt x="2674257" y="787401"/>
                  <a:pt x="2667000" y="1175658"/>
                </a:cubicBezTo>
                <a:cubicBezTo>
                  <a:pt x="2659743" y="1563915"/>
                  <a:pt x="2621643" y="2048329"/>
                  <a:pt x="2177143" y="2329543"/>
                </a:cubicBezTo>
                <a:cubicBezTo>
                  <a:pt x="1732643" y="2610757"/>
                  <a:pt x="328386" y="2786743"/>
                  <a:pt x="0" y="2862943"/>
                </a:cubicBez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Freeform 28"/>
          <p:cNvSpPr/>
          <p:nvPr/>
        </p:nvSpPr>
        <p:spPr>
          <a:xfrm>
            <a:off x="3907971" y="4824879"/>
            <a:ext cx="2754086" cy="1184035"/>
          </a:xfrm>
          <a:custGeom>
            <a:avLst/>
            <a:gdLst>
              <a:gd name="connsiteX0" fmla="*/ 0 w 2754086"/>
              <a:gd name="connsiteY0" fmla="*/ 1184035 h 1184035"/>
              <a:gd name="connsiteX1" fmla="*/ 1905000 w 2754086"/>
              <a:gd name="connsiteY1" fmla="*/ 835692 h 1184035"/>
              <a:gd name="connsiteX2" fmla="*/ 2656115 w 2754086"/>
              <a:gd name="connsiteY2" fmla="*/ 95464 h 1184035"/>
              <a:gd name="connsiteX3" fmla="*/ 2754086 w 2754086"/>
              <a:gd name="connsiteY3" fmla="*/ 8378 h 1184035"/>
            </a:gdLst>
            <a:ahLst/>
            <a:cxnLst>
              <a:cxn ang="0">
                <a:pos x="connsiteX0" y="connsiteY0"/>
              </a:cxn>
              <a:cxn ang="0">
                <a:pos x="connsiteX1" y="connsiteY1"/>
              </a:cxn>
              <a:cxn ang="0">
                <a:pos x="connsiteX2" y="connsiteY2"/>
              </a:cxn>
              <a:cxn ang="0">
                <a:pos x="connsiteX3" y="connsiteY3"/>
              </a:cxn>
            </a:cxnLst>
            <a:rect l="l" t="t" r="r" b="b"/>
            <a:pathLst>
              <a:path w="2754086" h="1184035">
                <a:moveTo>
                  <a:pt x="0" y="1184035"/>
                </a:moveTo>
                <a:cubicBezTo>
                  <a:pt x="731157" y="1100577"/>
                  <a:pt x="1462314" y="1017120"/>
                  <a:pt x="1905000" y="835692"/>
                </a:cubicBezTo>
                <a:cubicBezTo>
                  <a:pt x="2347686" y="654264"/>
                  <a:pt x="2514601" y="233350"/>
                  <a:pt x="2656115" y="95464"/>
                </a:cubicBezTo>
                <a:cubicBezTo>
                  <a:pt x="2797629" y="-42422"/>
                  <a:pt x="2726872" y="10192"/>
                  <a:pt x="2754086" y="8378"/>
                </a:cubicBezTo>
              </a:path>
            </a:pathLst>
          </a:cu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5" name="Straight Connector 54"/>
          <p:cNvCxnSpPr>
            <a:stCxn id="10" idx="3"/>
          </p:cNvCxnSpPr>
          <p:nvPr/>
        </p:nvCxnSpPr>
        <p:spPr>
          <a:xfrm flipH="1">
            <a:off x="4789219" y="2920060"/>
            <a:ext cx="341298" cy="16232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097951" y="4346817"/>
            <a:ext cx="516063" cy="112260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3904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down)">
                                      <p:cBhvr>
                                        <p:cTn id="7" dur="580">
                                          <p:stCondLst>
                                            <p:cond delay="0"/>
                                          </p:stCondLst>
                                        </p:cTn>
                                        <p:tgtEl>
                                          <p:spTgt spid="86"/>
                                        </p:tgtEl>
                                      </p:cBhvr>
                                    </p:animEffect>
                                    <p:anim calcmode="lin" valueType="num">
                                      <p:cBhvr>
                                        <p:cTn id="8"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13" dur="26">
                                          <p:stCondLst>
                                            <p:cond delay="650"/>
                                          </p:stCondLst>
                                        </p:cTn>
                                        <p:tgtEl>
                                          <p:spTgt spid="86"/>
                                        </p:tgtEl>
                                      </p:cBhvr>
                                      <p:to x="100000" y="60000"/>
                                    </p:animScale>
                                    <p:animScale>
                                      <p:cBhvr>
                                        <p:cTn id="14" dur="166" decel="50000">
                                          <p:stCondLst>
                                            <p:cond delay="676"/>
                                          </p:stCondLst>
                                        </p:cTn>
                                        <p:tgtEl>
                                          <p:spTgt spid="86"/>
                                        </p:tgtEl>
                                      </p:cBhvr>
                                      <p:to x="100000" y="100000"/>
                                    </p:animScale>
                                    <p:animScale>
                                      <p:cBhvr>
                                        <p:cTn id="15" dur="26">
                                          <p:stCondLst>
                                            <p:cond delay="1312"/>
                                          </p:stCondLst>
                                        </p:cTn>
                                        <p:tgtEl>
                                          <p:spTgt spid="86"/>
                                        </p:tgtEl>
                                      </p:cBhvr>
                                      <p:to x="100000" y="80000"/>
                                    </p:animScale>
                                    <p:animScale>
                                      <p:cBhvr>
                                        <p:cTn id="16" dur="166" decel="50000">
                                          <p:stCondLst>
                                            <p:cond delay="1338"/>
                                          </p:stCondLst>
                                        </p:cTn>
                                        <p:tgtEl>
                                          <p:spTgt spid="86"/>
                                        </p:tgtEl>
                                      </p:cBhvr>
                                      <p:to x="100000" y="100000"/>
                                    </p:animScale>
                                    <p:animScale>
                                      <p:cBhvr>
                                        <p:cTn id="17" dur="26">
                                          <p:stCondLst>
                                            <p:cond delay="1642"/>
                                          </p:stCondLst>
                                        </p:cTn>
                                        <p:tgtEl>
                                          <p:spTgt spid="86"/>
                                        </p:tgtEl>
                                      </p:cBhvr>
                                      <p:to x="100000" y="90000"/>
                                    </p:animScale>
                                    <p:animScale>
                                      <p:cBhvr>
                                        <p:cTn id="18" dur="166" decel="50000">
                                          <p:stCondLst>
                                            <p:cond delay="1668"/>
                                          </p:stCondLst>
                                        </p:cTn>
                                        <p:tgtEl>
                                          <p:spTgt spid="86"/>
                                        </p:tgtEl>
                                      </p:cBhvr>
                                      <p:to x="100000" y="100000"/>
                                    </p:animScale>
                                    <p:animScale>
                                      <p:cBhvr>
                                        <p:cTn id="19" dur="26">
                                          <p:stCondLst>
                                            <p:cond delay="1808"/>
                                          </p:stCondLst>
                                        </p:cTn>
                                        <p:tgtEl>
                                          <p:spTgt spid="86"/>
                                        </p:tgtEl>
                                      </p:cBhvr>
                                      <p:to x="100000" y="95000"/>
                                    </p:animScale>
                                    <p:animScale>
                                      <p:cBhvr>
                                        <p:cTn id="20" dur="166" decel="50000">
                                          <p:stCondLst>
                                            <p:cond delay="1834"/>
                                          </p:stCondLst>
                                        </p:cTn>
                                        <p:tgtEl>
                                          <p:spTgt spid="8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1000" fill="hold"/>
                                        <p:tgtEl>
                                          <p:spTgt spid="39"/>
                                        </p:tgtEl>
                                        <p:attrNameLst>
                                          <p:attrName>ppt_w</p:attrName>
                                        </p:attrNameLst>
                                      </p:cBhvr>
                                      <p:tavLst>
                                        <p:tav tm="0">
                                          <p:val>
                                            <p:fltVal val="0"/>
                                          </p:val>
                                        </p:tav>
                                        <p:tav tm="100000">
                                          <p:val>
                                            <p:strVal val="#ppt_w"/>
                                          </p:val>
                                        </p:tav>
                                      </p:tavLst>
                                    </p:anim>
                                    <p:anim calcmode="lin" valueType="num">
                                      <p:cBhvr>
                                        <p:cTn id="26" dur="1000" fill="hold"/>
                                        <p:tgtEl>
                                          <p:spTgt spid="39"/>
                                        </p:tgtEl>
                                        <p:attrNameLst>
                                          <p:attrName>ppt_h</p:attrName>
                                        </p:attrNameLst>
                                      </p:cBhvr>
                                      <p:tavLst>
                                        <p:tav tm="0">
                                          <p:val>
                                            <p:fltVal val="0"/>
                                          </p:val>
                                        </p:tav>
                                        <p:tav tm="100000">
                                          <p:val>
                                            <p:strVal val="#ppt_h"/>
                                          </p:val>
                                        </p:tav>
                                      </p:tavLst>
                                    </p:anim>
                                    <p:anim calcmode="lin" valueType="num">
                                      <p:cBhvr>
                                        <p:cTn id="27" dur="1000" fill="hold"/>
                                        <p:tgtEl>
                                          <p:spTgt spid="39"/>
                                        </p:tgtEl>
                                        <p:attrNameLst>
                                          <p:attrName>style.rotation</p:attrName>
                                        </p:attrNameLst>
                                      </p:cBhvr>
                                      <p:tavLst>
                                        <p:tav tm="0">
                                          <p:val>
                                            <p:fltVal val="90"/>
                                          </p:val>
                                        </p:tav>
                                        <p:tav tm="100000">
                                          <p:val>
                                            <p:fltVal val="0"/>
                                          </p:val>
                                        </p:tav>
                                      </p:tavLst>
                                    </p:anim>
                                    <p:animEffect transition="in" filter="fade">
                                      <p:cBhvr>
                                        <p:cTn id="28"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352256"/>
          </a:xfrm>
        </p:spPr>
        <p:txBody>
          <a:bodyPr/>
          <a:lstStyle/>
          <a:p>
            <a:endParaRPr lang="en-US" dirty="0"/>
          </a:p>
          <a:p>
            <a:endParaRPr lang="en-US" dirty="0" smtClean="0"/>
          </a:p>
          <a:p>
            <a:endParaRPr lang="en-CA" dirty="0"/>
          </a:p>
        </p:txBody>
      </p:sp>
      <p:sp>
        <p:nvSpPr>
          <p:cNvPr id="4" name="Oval 3"/>
          <p:cNvSpPr/>
          <p:nvPr/>
        </p:nvSpPr>
        <p:spPr>
          <a:xfrm>
            <a:off x="1674235" y="2924944"/>
            <a:ext cx="2544440" cy="2020349"/>
          </a:xfrm>
          <a:prstGeom prst="ellipse">
            <a:avLst/>
          </a:prstGeom>
          <a:solidFill>
            <a:schemeClr val="bg2">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B050"/>
                </a:solidFill>
              </a:rPr>
              <a:t>Downtown Community Council (DCC)</a:t>
            </a:r>
            <a:endParaRPr lang="en-CA" b="1" dirty="0">
              <a:solidFill>
                <a:srgbClr val="00B050"/>
              </a:solidFill>
            </a:endParaRPr>
          </a:p>
        </p:txBody>
      </p:sp>
      <p:sp>
        <p:nvSpPr>
          <p:cNvPr id="5" name="Oval 4"/>
          <p:cNvSpPr/>
          <p:nvPr/>
        </p:nvSpPr>
        <p:spPr>
          <a:xfrm>
            <a:off x="3995936" y="3573016"/>
            <a:ext cx="1008112" cy="1008112"/>
          </a:xfrm>
          <a:prstGeom prst="ellipse">
            <a:avLst/>
          </a:prstGeom>
          <a:solidFill>
            <a:schemeClr val="bg2">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ME</a:t>
            </a:r>
            <a:endParaRPr lang="en-CA" b="1" dirty="0">
              <a:solidFill>
                <a:schemeClr val="tx2"/>
              </a:solidFill>
            </a:endParaRPr>
          </a:p>
        </p:txBody>
      </p:sp>
      <p:sp>
        <p:nvSpPr>
          <p:cNvPr id="6" name="Oval 5"/>
          <p:cNvSpPr/>
          <p:nvPr/>
        </p:nvSpPr>
        <p:spPr>
          <a:xfrm>
            <a:off x="4816354" y="2963010"/>
            <a:ext cx="2470956" cy="1944216"/>
          </a:xfrm>
          <a:prstGeom prst="ellipse">
            <a:avLst/>
          </a:prstGeom>
          <a:solidFill>
            <a:schemeClr val="bg2">
              <a:alpha val="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B0F0"/>
                </a:solidFill>
              </a:rPr>
              <a:t>Early Childhood Development Network (ECDN)</a:t>
            </a:r>
            <a:endParaRPr lang="en-CA" b="1" dirty="0">
              <a:solidFill>
                <a:srgbClr val="00B0F0"/>
              </a:solidFill>
            </a:endParaRPr>
          </a:p>
        </p:txBody>
      </p:sp>
    </p:spTree>
    <p:extLst>
      <p:ext uri="{BB962C8B-B14F-4D97-AF65-F5344CB8AC3E}">
        <p14:creationId xmlns:p14="http://schemas.microsoft.com/office/powerpoint/2010/main" val="1208555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Early Childhood Development Partners Network </a:t>
            </a:r>
            <a:endParaRPr lang="en-CA" dirty="0"/>
          </a:p>
        </p:txBody>
      </p:sp>
      <p:sp>
        <p:nvSpPr>
          <p:cNvPr id="3" name="Content Placeholder 2"/>
          <p:cNvSpPr>
            <a:spLocks noGrp="1"/>
          </p:cNvSpPr>
          <p:nvPr>
            <p:ph idx="1"/>
          </p:nvPr>
        </p:nvSpPr>
        <p:spPr/>
        <p:txBody>
          <a:bodyPr>
            <a:normAutofit/>
          </a:bodyPr>
          <a:lstStyle/>
          <a:p>
            <a:endParaRPr lang="en-US" dirty="0" smtClean="0"/>
          </a:p>
          <a:p>
            <a:r>
              <a:rPr lang="en-US" dirty="0" smtClean="0"/>
              <a:t>Presently 15 partners  </a:t>
            </a:r>
          </a:p>
          <a:p>
            <a:pPr marL="0" indent="0">
              <a:buNone/>
            </a:pPr>
            <a:endParaRPr lang="en-US" dirty="0" smtClean="0"/>
          </a:p>
          <a:p>
            <a:r>
              <a:rPr lang="en-US" dirty="0" smtClean="0"/>
              <a:t>Since September 2013</a:t>
            </a:r>
          </a:p>
          <a:p>
            <a:endParaRPr lang="en-US" dirty="0" smtClean="0"/>
          </a:p>
          <a:p>
            <a:r>
              <a:rPr lang="en-US" dirty="0" smtClean="0"/>
              <a:t>Funded through an agreement between Foundation and Quebec government </a:t>
            </a:r>
          </a:p>
          <a:p>
            <a:endParaRPr lang="en-US" dirty="0" smtClean="0"/>
          </a:p>
          <a:p>
            <a:r>
              <a:rPr lang="en-US" dirty="0" smtClean="0"/>
              <a:t>Host organization – Downtown Community Council (DCC)</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324457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10956</TotalTime>
  <Words>2676</Words>
  <Application>Microsoft Office PowerPoint</Application>
  <PresentationFormat>On-screen Show (4:3)</PresentationFormat>
  <Paragraphs>549</Paragraphs>
  <Slides>33</Slides>
  <Notes>1</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Clarity</vt:lpstr>
      <vt:lpstr>Office Theme</vt:lpstr>
      <vt:lpstr>Designing for Early Childhood Development in Montreal’s Downtown West </vt:lpstr>
      <vt:lpstr>Let’s get to know each other!</vt:lpstr>
      <vt:lpstr>Overview of the workshop </vt:lpstr>
      <vt:lpstr>THANK YOUS</vt:lpstr>
      <vt:lpstr>Why an STS Network design model?</vt:lpstr>
      <vt:lpstr>PowerPoint Presentation</vt:lpstr>
      <vt:lpstr>Early Childhood Dev’t Partners Network</vt:lpstr>
      <vt:lpstr>PowerPoint Presentation</vt:lpstr>
      <vt:lpstr>Early Childhood Development Partners Network </vt:lpstr>
      <vt:lpstr>ECD Network: Past, present… and future </vt:lpstr>
      <vt:lpstr>Environment of ECD Network</vt:lpstr>
      <vt:lpstr>Theoretical bases of the Model </vt:lpstr>
      <vt:lpstr>PowerPoint Presentation</vt:lpstr>
      <vt:lpstr>PowerPoint Presentation</vt:lpstr>
      <vt:lpstr>PowerPoint Presentation</vt:lpstr>
      <vt:lpstr>Action plan: Child System</vt:lpstr>
      <vt:lpstr>Action plan: Family System</vt:lpstr>
      <vt:lpstr>Action plan: Community System</vt:lpstr>
      <vt:lpstr>PowerPoint Presentation</vt:lpstr>
      <vt:lpstr>PowerPoint Presentation</vt:lpstr>
      <vt:lpstr>Working question A</vt:lpstr>
      <vt:lpstr>Working question B</vt:lpstr>
      <vt:lpstr>Working question C</vt:lpstr>
      <vt:lpstr>Working question D</vt:lpstr>
      <vt:lpstr>Working question E</vt:lpstr>
      <vt:lpstr>Working question F</vt:lpstr>
      <vt:lpstr>Early Childhood Dev’t Partners Network</vt:lpstr>
      <vt:lpstr>Early Childhood Dev’t Partners Network</vt:lpstr>
      <vt:lpstr>Working Question 1</vt:lpstr>
      <vt:lpstr>Small group work instructions</vt:lpstr>
      <vt:lpstr>Plenary</vt:lpstr>
      <vt:lpstr>Closing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 Early Childhood Development in Montreal’s Downtown West</dc:title>
  <dc:creator>Carlye</dc:creator>
  <cp:lastModifiedBy>Carlye</cp:lastModifiedBy>
  <cp:revision>270</cp:revision>
  <dcterms:created xsi:type="dcterms:W3CDTF">2015-06-12T02:37:55Z</dcterms:created>
  <dcterms:modified xsi:type="dcterms:W3CDTF">2015-08-21T00:16:53Z</dcterms:modified>
</cp:coreProperties>
</file>