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2" r:id="rId3"/>
    <p:sldId id="283" r:id="rId4"/>
    <p:sldId id="284" r:id="rId5"/>
    <p:sldId id="285" r:id="rId6"/>
    <p:sldId id="286" r:id="rId7"/>
    <p:sldId id="271" r:id="rId8"/>
    <p:sldId id="258" r:id="rId9"/>
    <p:sldId id="269" r:id="rId10"/>
    <p:sldId id="281" r:id="rId11"/>
    <p:sldId id="278" r:id="rId12"/>
    <p:sldId id="276" r:id="rId13"/>
    <p:sldId id="279" r:id="rId14"/>
    <p:sldId id="277" r:id="rId15"/>
    <p:sldId id="280" r:id="rId16"/>
    <p:sldId id="26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54" autoAdjust="0"/>
  </p:normalViewPr>
  <p:slideViewPr>
    <p:cSldViewPr>
      <p:cViewPr>
        <p:scale>
          <a:sx n="90" d="100"/>
          <a:sy n="90" d="100"/>
        </p:scale>
        <p:origin x="-352" y="-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nnyantoni:Dropbox%20(Privat):Kongresse:Kongresse%202015:IWOT%2019:Interaktionseffek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onnyantoni:Dropbox%20(Privat):Kongresse:Kongresse%202015:IWOT%2019:Interaktionseffek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de-DE" sz="1600" baseline="0"/>
              <a:t>Relation between task </a:t>
            </a:r>
            <a:r>
              <a:rPr lang="sv-SE" sz="1600" b="1" i="0" u="none" strike="noStrike" baseline="0">
                <a:effectLst/>
              </a:rPr>
              <a:t>routineness </a:t>
            </a:r>
            <a:r>
              <a:rPr lang="de-DE" sz="1600" baseline="0"/>
              <a:t>and </a:t>
            </a:r>
            <a:r>
              <a:rPr lang="de-DE" sz="1600" b="1" i="0" u="none" strike="noStrike" baseline="0">
                <a:effectLst/>
              </a:rPr>
              <a:t>team proactivity </a:t>
            </a:r>
          </a:p>
          <a:p>
            <a:pPr>
              <a:defRPr sz="1600"/>
            </a:pPr>
            <a:r>
              <a:rPr lang="de-DE" sz="1600" b="1" i="0" u="none" strike="noStrike" baseline="0">
                <a:effectLst/>
              </a:rPr>
              <a:t>depending on team learning </a:t>
            </a:r>
            <a:endParaRPr lang="de-DE" sz="1600"/>
          </a:p>
        </c:rich>
      </c:tx>
      <c:layout>
        <c:manualLayout>
          <c:xMode val="edge"/>
          <c:yMode val="edge"/>
          <c:x val="0.0543294921702203"/>
          <c:y val="0.0273037542662116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low team learning</c:v>
          </c:tx>
          <c:cat>
            <c:strLit>
              <c:ptCount val="1"/>
              <c:pt idx="0">
                <c:v>' low  - medium -  high task routineness</c:v>
              </c:pt>
            </c:strLit>
          </c:cat>
          <c:val>
            <c:numRef>
              <c:f>[Interaktionseffekte.xlsx]Blatt1!$A$2:$A$4</c:f>
              <c:numCache>
                <c:formatCode>General</c:formatCode>
                <c:ptCount val="3"/>
                <c:pt idx="0">
                  <c:v>4.56</c:v>
                </c:pt>
                <c:pt idx="1">
                  <c:v>4.23</c:v>
                </c:pt>
                <c:pt idx="2">
                  <c:v>3.9</c:v>
                </c:pt>
              </c:numCache>
            </c:numRef>
          </c:val>
          <c:smooth val="0"/>
        </c:ser>
        <c:ser>
          <c:idx val="1"/>
          <c:order val="1"/>
          <c:tx>
            <c:v>medium team learning</c:v>
          </c:tx>
          <c:cat>
            <c:strLit>
              <c:ptCount val="1"/>
              <c:pt idx="0">
                <c:v>' low  - medium -  high task routineness</c:v>
              </c:pt>
            </c:strLit>
          </c:cat>
          <c:val>
            <c:numRef>
              <c:f>[Interaktionseffekte.xlsx]Blatt1!$B$2:$B$4</c:f>
              <c:numCache>
                <c:formatCode>General</c:formatCode>
                <c:ptCount val="3"/>
                <c:pt idx="0">
                  <c:v>4.39</c:v>
                </c:pt>
                <c:pt idx="1">
                  <c:v>4.245</c:v>
                </c:pt>
                <c:pt idx="2">
                  <c:v>4.1</c:v>
                </c:pt>
              </c:numCache>
            </c:numRef>
          </c:val>
          <c:smooth val="0"/>
        </c:ser>
        <c:ser>
          <c:idx val="2"/>
          <c:order val="2"/>
          <c:tx>
            <c:v>high team learning</c:v>
          </c:tx>
          <c:cat>
            <c:strLit>
              <c:ptCount val="1"/>
              <c:pt idx="0">
                <c:v>' low  - medium -  high task routineness</c:v>
              </c:pt>
            </c:strLit>
          </c:cat>
          <c:val>
            <c:numRef>
              <c:f>[Interaktionseffekte.xlsx]Blatt1!$C$2:$C$4</c:f>
              <c:numCache>
                <c:formatCode>General</c:formatCode>
                <c:ptCount val="3"/>
                <c:pt idx="0">
                  <c:v>4.22</c:v>
                </c:pt>
                <c:pt idx="1">
                  <c:v>4.259</c:v>
                </c:pt>
                <c:pt idx="2">
                  <c:v>4.297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623624"/>
        <c:axId val="-2042436680"/>
      </c:lineChart>
      <c:catAx>
        <c:axId val="2081623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lIns="2">
            <a:spAutoFit/>
          </a:bodyPr>
          <a:lstStyle/>
          <a:p>
            <a:pPr>
              <a:defRPr sz="1600" baseline="0"/>
            </a:pPr>
            <a:endParaRPr lang="de-DE"/>
          </a:p>
        </c:txPr>
        <c:crossAx val="-2042436680"/>
        <c:crosses val="autoZero"/>
        <c:auto val="1"/>
        <c:lblAlgn val="ctr"/>
        <c:lblOffset val="100"/>
        <c:noMultiLvlLbl val="0"/>
      </c:catAx>
      <c:valAx>
        <c:axId val="-2042436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 sz="1600"/>
                  <a:t>Team</a:t>
                </a:r>
                <a:r>
                  <a:rPr lang="de-DE" sz="1600" baseline="0"/>
                  <a:t> proactivity</a:t>
                </a:r>
                <a:endParaRPr lang="de-DE" sz="16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81623624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800" b="1" i="0" baseline="0">
                <a:effectLst/>
              </a:rPr>
              <a:t>Relation between task </a:t>
            </a:r>
            <a:r>
              <a:rPr lang="sv-SE" sz="1800" b="1" i="0" u="none" strike="noStrike" baseline="0">
                <a:effectLst/>
              </a:rPr>
              <a:t>routineness </a:t>
            </a:r>
            <a:r>
              <a:rPr lang="de-DE" sz="1800" b="1" i="0" baseline="0">
                <a:effectLst/>
              </a:rPr>
              <a:t>and team adaptation</a:t>
            </a:r>
            <a:endParaRPr lang="de-DE">
              <a:effectLst/>
            </a:endParaRPr>
          </a:p>
          <a:p>
            <a:pPr>
              <a:defRPr/>
            </a:pPr>
            <a:r>
              <a:rPr lang="de-DE" sz="1800" b="1" i="0" baseline="0">
                <a:effectLst/>
              </a:rPr>
              <a:t>depending on team learning </a:t>
            </a:r>
            <a:endParaRPr lang="de-DE">
              <a:effectLst/>
            </a:endParaRPr>
          </a:p>
          <a:p>
            <a:pPr>
              <a:defRPr/>
            </a:pPr>
            <a:endParaRPr lang="de-DE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low team learning</c:v>
          </c:tx>
          <c:marker>
            <c:symbol val="none"/>
          </c:marker>
          <c:cat>
            <c:strLit>
              <c:ptCount val="1"/>
              <c:pt idx="0">
                <c:v>$low - medium - high task routineness</c:v>
              </c:pt>
            </c:strLit>
          </c:cat>
          <c:val>
            <c:numRef>
              <c:f>[Interaktionseffekte.xlsx]Blatt2!$A$18:$A$20</c:f>
              <c:numCache>
                <c:formatCode>General</c:formatCode>
                <c:ptCount val="3"/>
                <c:pt idx="0">
                  <c:v>4.508</c:v>
                </c:pt>
                <c:pt idx="1">
                  <c:v>3.984</c:v>
                </c:pt>
                <c:pt idx="2">
                  <c:v>3.4597</c:v>
                </c:pt>
              </c:numCache>
            </c:numRef>
          </c:val>
          <c:smooth val="0"/>
        </c:ser>
        <c:ser>
          <c:idx val="1"/>
          <c:order val="1"/>
          <c:tx>
            <c:v>medium team learning</c:v>
          </c:tx>
          <c:marker>
            <c:symbol val="none"/>
          </c:marker>
          <c:cat>
            <c:strLit>
              <c:ptCount val="1"/>
              <c:pt idx="0">
                <c:v>$low - medium - high task routineness</c:v>
              </c:pt>
            </c:strLit>
          </c:cat>
          <c:val>
            <c:numRef>
              <c:f>[Interaktionseffekte.xlsx]Blatt2!$B$18:$B$20</c:f>
              <c:numCache>
                <c:formatCode>General</c:formatCode>
                <c:ptCount val="3"/>
                <c:pt idx="0">
                  <c:v>4.192699999999999</c:v>
                </c:pt>
                <c:pt idx="1">
                  <c:v>3.9103</c:v>
                </c:pt>
                <c:pt idx="2">
                  <c:v>3.6278</c:v>
                </c:pt>
              </c:numCache>
            </c:numRef>
          </c:val>
          <c:smooth val="0"/>
        </c:ser>
        <c:ser>
          <c:idx val="2"/>
          <c:order val="2"/>
          <c:tx>
            <c:v>high team learning</c:v>
          </c:tx>
          <c:marker>
            <c:symbol val="none"/>
          </c:marker>
          <c:cat>
            <c:strLit>
              <c:ptCount val="1"/>
              <c:pt idx="0">
                <c:v>$low - medium - high task routineness</c:v>
              </c:pt>
            </c:strLit>
          </c:cat>
          <c:val>
            <c:numRef>
              <c:f>[Interaktionseffekte.xlsx]Blatt2!$C$18:$C$20</c:f>
              <c:numCache>
                <c:formatCode>General</c:formatCode>
                <c:ptCount val="3"/>
                <c:pt idx="0">
                  <c:v>3.877</c:v>
                </c:pt>
                <c:pt idx="1">
                  <c:v>3.8365</c:v>
                </c:pt>
                <c:pt idx="2">
                  <c:v>3.7959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1249016"/>
        <c:axId val="2084791512"/>
      </c:lineChart>
      <c:catAx>
        <c:axId val="-20412490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lIns="2">
            <a:spAutoFit/>
          </a:bodyPr>
          <a:lstStyle/>
          <a:p>
            <a:pPr>
              <a:defRPr sz="1600"/>
            </a:pPr>
            <a:endParaRPr lang="de-DE"/>
          </a:p>
        </c:txPr>
        <c:crossAx val="2084791512"/>
        <c:crosses val="autoZero"/>
        <c:auto val="1"/>
        <c:lblAlgn val="ctr"/>
        <c:lblOffset val="100"/>
        <c:noMultiLvlLbl val="0"/>
      </c:catAx>
      <c:valAx>
        <c:axId val="2084791512"/>
        <c:scaling>
          <c:orientation val="minMax"/>
          <c:max val="4.8"/>
          <c:min val="3.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de-DE" sz="1600"/>
                  <a:t>Team adaptation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0412490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2DFA-BFAB-D84B-ABBF-02A5881CBEBE}" type="datetimeFigureOut">
              <a:rPr lang="sv-SE" smtClean="0"/>
              <a:t>06.09.15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5255-3BDC-9941-A2ED-581EB674EFE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297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3A061-BC57-45D5-AD65-884C93E6B6AA}" type="datetimeFigureOut">
              <a:rPr lang="sv-SE" smtClean="0"/>
              <a:t>06.09.15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B4AB-65B1-43DD-89B4-B7589C7418B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961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729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021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Koeffizienten</a:t>
            </a:r>
            <a:r>
              <a:rPr lang="de-DE" sz="1200" b="1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	Nicht standardisierte Koeffizienten	Standardisierte Koeffizienten	T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RegressionskoeffizientB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Standardfehler	Beta		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	(Konstante)	3,416	,132		25,949	,000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-,081	,088	-,136	-,923	,360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,008	,011	,106	,720	,475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	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1,152	,432		2,664	,010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-,018	,073	-,031	-,250	,804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,004	,009	,055	,454	,652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S1SM_team	,371	,088	,473	4,238	,000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S1ITR_team	,354	,108	,412	3,296	,002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S1PL_team	-,072	,074	-,120	-,964	,339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	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,995	,386		2,581	,013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-,025	,065	-,042	-,388	,700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,008	,008	,101	,924	,360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S1SM_team	,207	,089	,264	2,337	,024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S1ITR_team	,162	,108	,189	1,507	,138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S1PL_team	-,013	,068	-,021	-,185	,854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S1BSM_team	,315	,083	,476	3,819	,000	</a:t>
            </a:r>
          </a:p>
          <a:p>
            <a:pPr marL="228600" indent="-228600">
              <a:buAutoNum type="alphaLcPeriod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Abhängige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Variable: S1PA_team	</a:t>
            </a:r>
          </a:p>
          <a:p>
            <a:pPr marL="228600" indent="-228600">
              <a:buAutoNum type="alphaLcPeriod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279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Koeffizienten</a:t>
            </a:r>
            <a:r>
              <a:rPr lang="de-DE" sz="1200" b="1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	Nicht standardisierte Koeffizienten	Standardisierte Koeffizienten	T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RegressionskoeffizientB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Standardfehler	Beta		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	(Konstante)	3,416	,132		25,949	,000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-,081	,088	-,136	-,923	,360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,008	,011	,106	,720	,475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	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1,152	,432		2,664	,010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-,018	,073	-,031	-,250	,804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,004	,009	,055	,454	,652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S1SM_team	,371	,088	,473	4,238	,000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S1ITR_team	,354	,108	,412	3,296	,002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S1PL_team	-,072	,074	-,120	-,964	,339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	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,995	,386		2,581	,013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-,025	,065	-,042	-,388	,700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,008	,008	,101	,924	,360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S1SM_team	,207	,089	,264	2,337	,024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S1ITR_team	,162	,108	,189	1,507	,138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S1PL_team	-,013	,068	-,021	-,185	,854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S1BSM_team	,315	,083	,476	3,819	,000	</a:t>
            </a:r>
          </a:p>
          <a:p>
            <a:pPr marL="228600" indent="-228600">
              <a:buAutoNum type="alphaLcPeriod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Abhängige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Variable: S1PA_team	</a:t>
            </a:r>
          </a:p>
          <a:p>
            <a:pPr marL="228600" indent="-228600">
              <a:buAutoNum type="alphaLcPeriod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27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Koeffizienten</a:t>
            </a:r>
            <a:r>
              <a:rPr lang="de-DE" sz="1200" b="1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	Nicht standardisierte Koeffizienten	Standardisierte Koeffizienten	T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RegressionskoeffizientB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Standardfehler	Beta		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	(Konstante)	3,416	,132		25,949	,000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-,081	,088	-,136	-,923	,360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,008	,011	,106	,720	,475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	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1,152	,432		2,664	,010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-,018	,073	-,031	-,250	,804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,004	,009	,055	,454	,652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S1SM_team	,371	,088	,473	4,238	,000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S1ITR_team	,354	,108	,412	3,296	,002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S1PL_team	-,072	,074	-,120	-,964	,339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	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,995	,386		2,581	,013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-,025	,065	-,042	-,388	,700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,008	,008	,101	,924	,360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S1SM_team	,207	,089	,264	2,337	,024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S1ITR_team	,162	,108	,189	1,507	,138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S1PL_team	-,013	,068	-,021	-,185	,854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S1BSM_team	,315	,083	,476	3,819	,000	</a:t>
            </a:r>
          </a:p>
          <a:p>
            <a:pPr marL="228600" indent="-228600">
              <a:buAutoNum type="alphaLcPeriod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Abhängige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Variable: S1PA_team	</a:t>
            </a:r>
          </a:p>
          <a:p>
            <a:pPr marL="228600" indent="-228600">
              <a:buAutoNum type="alphaLcPeriod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27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02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53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53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537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53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53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Koeffizienten</a:t>
            </a:r>
            <a:r>
              <a:rPr lang="de-DE" sz="1200" b="1" i="0" u="none" strike="noStrike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	Nicht standardisierte Koeffizienten	Standardisierte Koeffizienten	T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RegressionskoeffizientB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Standardfehler	Beta			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	(Konstante)	3,416	,132		25,949	,000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-,081	,088	-,136	-,923	,360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,008	,011	,106	,720	,475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	(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Konstante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1,152	,432		2,664	,010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-,018	,073	-,031	-,250	,804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,004	,009	,055	,454	,652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S1SM_team	,371	,088	,473	4,238	,000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S1ITR_team	,354	,108	,412	3,296	,002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S1PL_team	-,072	,074	-,120	-,964	,339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	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Konstante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	,995	,386		2,581	,013	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l-P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-,025	,065	-,042	-,388	,700	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,008	,008	,101	,924	,360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S1SM_team	,207	,089	,264	2,337	,024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S1ITR_team	,162	,108	,189	1,507	,138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S1PL_team	-,013	,068	-,021	-,185	,854	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S1BSM_team	,315	,083	,476	3,819	,000	</a:t>
            </a:r>
          </a:p>
          <a:p>
            <a:pPr marL="228600" indent="-228600">
              <a:buAutoNum type="alphaLcPeriod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Abhängige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Variable: S1PA_team	</a:t>
            </a:r>
          </a:p>
          <a:p>
            <a:pPr marL="228600" indent="-228600">
              <a:buAutoNum type="alphaLcPeriod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8279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87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B4AB-65B1-43DD-89B4-B7589C7418B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20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059B-9D42-1247-AB9A-B27F8A78D270}" type="datetime1">
              <a:rPr lang="de-DE" smtClean="0"/>
              <a:t>06.09.15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06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3F57-66B6-954B-BC0F-4ED6801EA24B}" type="datetime1">
              <a:rPr lang="de-DE" smtClean="0"/>
              <a:t>06.09.15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24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24B6-3AAD-6F4B-BCB9-13CAA268E0F6}" type="datetime1">
              <a:rPr lang="de-DE" smtClean="0"/>
              <a:t>06.09.15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0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E73D-DCDA-4A42-83C6-762FE0B442A8}" type="datetime1">
              <a:rPr lang="de-DE" smtClean="0"/>
              <a:t>06.09.15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61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0F4-019E-5040-9D51-C58F9BD53E3D}" type="datetime1">
              <a:rPr lang="de-DE" smtClean="0"/>
              <a:t>06.09.15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6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8DD55-2AA8-8D40-8E1D-6F10F4142456}" type="datetime1">
              <a:rPr lang="de-DE" smtClean="0"/>
              <a:t>06.09.15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87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B0B6-4411-9747-897C-F65D7758E282}" type="datetime1">
              <a:rPr lang="de-DE" smtClean="0"/>
              <a:t>06.09.15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588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63C2-B1BF-A847-8350-EE9610D3179A}" type="datetime1">
              <a:rPr lang="de-DE" smtClean="0"/>
              <a:t>06.09.15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160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7350-A767-6B47-8AE4-D8E0544D037D}" type="datetime1">
              <a:rPr lang="de-DE" smtClean="0"/>
              <a:t>06.09.15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93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F151-2BFC-014E-8DA5-D462BF87A431}" type="datetime1">
              <a:rPr lang="de-DE" smtClean="0"/>
              <a:t>06.09.15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D6D8-E3A2-8342-B5C1-639063A0343B}" type="datetime1">
              <a:rPr lang="de-DE" smtClean="0"/>
              <a:t>06.09.15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369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D899D-B510-D34C-8F8E-F0E3227C8727}" type="datetime1">
              <a:rPr lang="de-DE" smtClean="0"/>
              <a:t>06.09.15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IWOT 19 Leuven2015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1413F-19F2-4AB8-BF7D-09ED84B12A7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11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flipH="1">
            <a:off x="329565" y="1772816"/>
            <a:ext cx="2142108" cy="320659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l="19695" t="791" r="486" b="29478"/>
          <a:stretch/>
        </p:blipFill>
        <p:spPr>
          <a:xfrm>
            <a:off x="4644008" y="1772817"/>
            <a:ext cx="4138540" cy="320399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2483768" y="1772816"/>
            <a:ext cx="2167505" cy="3204716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en-US" b="1" dirty="0"/>
              <a:t>Stimulating team learning processes as a means to buffer the </a:t>
            </a:r>
            <a:r>
              <a:rPr lang="en-US" b="1" dirty="0" smtClean="0"/>
              <a:t>negative effects </a:t>
            </a:r>
            <a:r>
              <a:rPr lang="en-US" b="1" dirty="0"/>
              <a:t>of </a:t>
            </a:r>
            <a:r>
              <a:rPr lang="en-US" b="1" dirty="0" smtClean="0"/>
              <a:t>routine </a:t>
            </a:r>
            <a:r>
              <a:rPr lang="en-US" b="1" dirty="0"/>
              <a:t>tasks  on team proactivity, team adaptation and to reduce exhaustion</a:t>
            </a:r>
            <a:r>
              <a:rPr lang="de-D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sv-SE" dirty="0" smtClean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sz="4200" dirty="0">
                <a:solidFill>
                  <a:schemeClr val="tx1"/>
                </a:solidFill>
              </a:rPr>
              <a:t>Conny Antoni </a:t>
            </a:r>
            <a:r>
              <a:rPr lang="sv-SE" sz="4200" dirty="0" smtClean="0">
                <a:solidFill>
                  <a:schemeClr val="tx1"/>
                </a:solidFill>
              </a:rPr>
              <a:t>&amp; Annika Lantz</a:t>
            </a:r>
          </a:p>
          <a:p>
            <a:r>
              <a:rPr lang="sv-SE" sz="4200" dirty="0" smtClean="0">
                <a:solidFill>
                  <a:schemeClr val="tx1"/>
                </a:solidFill>
              </a:rPr>
              <a:t>       </a:t>
            </a:r>
            <a:r>
              <a:rPr lang="sv-SE" sz="4200" dirty="0">
                <a:solidFill>
                  <a:schemeClr val="tx1"/>
                </a:solidFill>
              </a:rPr>
              <a:t>Trier </a:t>
            </a:r>
            <a:r>
              <a:rPr lang="sv-SE" sz="4200" dirty="0" smtClean="0">
                <a:solidFill>
                  <a:schemeClr val="tx1"/>
                </a:solidFill>
              </a:rPr>
              <a:t>&amp; Stockholm University</a:t>
            </a:r>
          </a:p>
        </p:txBody>
      </p:sp>
    </p:spTree>
    <p:extLst>
      <p:ext uri="{BB962C8B-B14F-4D97-AF65-F5344CB8AC3E}">
        <p14:creationId xmlns:p14="http://schemas.microsoft.com/office/powerpoint/2010/main" val="358254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55807" y="1196752"/>
            <a:ext cx="8845079" cy="468052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Methods</a:t>
            </a:r>
            <a:r>
              <a:rPr lang="sv-SE" dirty="0" smtClean="0"/>
              <a:t>: </a:t>
            </a:r>
            <a:br>
              <a:rPr lang="sv-SE" dirty="0" smtClean="0"/>
            </a:br>
            <a:r>
              <a:rPr lang="sv-SE" dirty="0" err="1" smtClean="0"/>
              <a:t>Scale</a:t>
            </a:r>
            <a:r>
              <a:rPr lang="sv-SE" dirty="0" smtClean="0"/>
              <a:t> </a:t>
            </a:r>
            <a:r>
              <a:rPr lang="sv-SE" dirty="0" err="1" smtClean="0"/>
              <a:t>descriptives</a:t>
            </a:r>
            <a:r>
              <a:rPr lang="sv-SE" dirty="0" smtClean="0"/>
              <a:t> and </a:t>
            </a:r>
            <a:r>
              <a:rPr lang="sv-SE" dirty="0" err="1" smtClean="0"/>
              <a:t>intercorrlations</a:t>
            </a:r>
            <a:r>
              <a:rPr lang="sv-SE" dirty="0" smtClean="0"/>
              <a:t>  </a:t>
            </a:r>
            <a:endParaRPr lang="sv-S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10</a:t>
            </a:fld>
            <a:endParaRPr lang="sv-S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04047"/>
              </p:ext>
            </p:extLst>
          </p:nvPr>
        </p:nvGraphicFramePr>
        <p:xfrm>
          <a:off x="611560" y="1772816"/>
          <a:ext cx="8208911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936104"/>
                <a:gridCol w="943132"/>
                <a:gridCol w="1141740"/>
                <a:gridCol w="1141744"/>
                <a:gridCol w="1223296"/>
                <a:gridCol w="950687"/>
              </a:tblGrid>
              <a:tr h="580118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TR_m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RPBSM_m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BO_m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PA_m_TL</a:t>
                      </a:r>
                    </a:p>
                  </a:txBody>
                  <a:tcPr marL="12700" marR="12700" marT="12700" marB="0" anchor="b"/>
                </a:tc>
              </a:tr>
              <a:tr h="59203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</a:t>
                      </a:r>
                      <a:r>
                        <a:rPr lang="sv-SE" sz="1600" dirty="0" err="1" smtClean="0"/>
                        <a:t>routineness</a:t>
                      </a:r>
                      <a:r>
                        <a:rPr lang="sv-SE" sz="1600" baseline="0" dirty="0" smtClean="0"/>
                        <a:t> 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TR_m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9203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learning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RPBSM_m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-,356**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8011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Exhaustion (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BO_m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,543**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-,302*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9203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proactivity (PA_m_TL)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,288*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-,274*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92039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 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adaptation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TA_m_TL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-,391**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,492**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362123"/>
              </p:ext>
            </p:extLst>
          </p:nvPr>
        </p:nvGraphicFramePr>
        <p:xfrm>
          <a:off x="683568" y="5733256"/>
          <a:ext cx="3600400" cy="256540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** &lt; 0,01; * &lt; 0,05;  </a:t>
                      </a:r>
                      <a:r>
                        <a:rPr lang="pl-PL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listwise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N=52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60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ubrik 1"/>
          <p:cNvSpPr>
            <a:spLocks noGrp="1"/>
          </p:cNvSpPr>
          <p:nvPr>
            <p:ph type="ctrTitle"/>
          </p:nvPr>
        </p:nvSpPr>
        <p:spPr>
          <a:xfrm>
            <a:off x="251520" y="374799"/>
            <a:ext cx="8568952" cy="1470025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Results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endParaRPr lang="sv-SE" sz="2400" b="1" dirty="0"/>
          </a:p>
        </p:txBody>
      </p:sp>
      <p:sp>
        <p:nvSpPr>
          <p:cNvPr id="12" name="textruta 74"/>
          <p:cNvSpPr txBox="1"/>
          <p:nvPr/>
        </p:nvSpPr>
        <p:spPr>
          <a:xfrm>
            <a:off x="3563888" y="1340768"/>
            <a:ext cx="194421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Team </a:t>
            </a:r>
            <a:r>
              <a:rPr lang="sv-SE" sz="2000" dirty="0" err="1" smtClean="0"/>
              <a:t>learning</a:t>
            </a:r>
            <a:endParaRPr lang="sv-SE" sz="2000" dirty="0" smtClean="0"/>
          </a:p>
        </p:txBody>
      </p:sp>
      <p:sp>
        <p:nvSpPr>
          <p:cNvPr id="13" name="textruta 76"/>
          <p:cNvSpPr txBox="1"/>
          <p:nvPr/>
        </p:nvSpPr>
        <p:spPr>
          <a:xfrm>
            <a:off x="6084168" y="3861048"/>
            <a:ext cx="2592288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Team </a:t>
            </a:r>
            <a:r>
              <a:rPr lang="sv-SE" sz="2000" dirty="0" err="1" smtClean="0"/>
              <a:t>Pproactivity</a:t>
            </a:r>
            <a:endParaRPr lang="sv-SE" sz="2000" dirty="0" smtClean="0"/>
          </a:p>
        </p:txBody>
      </p:sp>
      <p:cxnSp>
        <p:nvCxnSpPr>
          <p:cNvPr id="15" name="Rak pil 86"/>
          <p:cNvCxnSpPr>
            <a:cxnSpLocks/>
          </p:cNvCxnSpPr>
          <p:nvPr/>
        </p:nvCxnSpPr>
        <p:spPr>
          <a:xfrm>
            <a:off x="4572000" y="1844824"/>
            <a:ext cx="0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91"/>
          <p:cNvSpPr txBox="1"/>
          <p:nvPr/>
        </p:nvSpPr>
        <p:spPr>
          <a:xfrm>
            <a:off x="1043608" y="3717032"/>
            <a:ext cx="216024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Task </a:t>
            </a:r>
          </a:p>
          <a:p>
            <a:pPr algn="ctr"/>
            <a:r>
              <a:rPr lang="sv-SE" sz="2000" dirty="0" err="1" smtClean="0"/>
              <a:t>routineness</a:t>
            </a:r>
            <a:endParaRPr lang="sv-SE" sz="2000" dirty="0" smtClean="0"/>
          </a:p>
        </p:txBody>
      </p:sp>
      <p:cxnSp>
        <p:nvCxnSpPr>
          <p:cNvPr id="27" name="Rak pil 86"/>
          <p:cNvCxnSpPr>
            <a:cxnSpLocks/>
          </p:cNvCxnSpPr>
          <p:nvPr/>
        </p:nvCxnSpPr>
        <p:spPr>
          <a:xfrm>
            <a:off x="3275856" y="407707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  <p:sp>
        <p:nvSpPr>
          <p:cNvPr id="2" name="Textfeld 1"/>
          <p:cNvSpPr txBox="1"/>
          <p:nvPr/>
        </p:nvSpPr>
        <p:spPr>
          <a:xfrm>
            <a:off x="5037667" y="2529833"/>
            <a:ext cx="1171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.61;  p=.06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064000" y="4392500"/>
            <a:ext cx="92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-.20 </a:t>
            </a:r>
            <a:r>
              <a:rPr lang="de-DE" dirty="0" err="1" smtClean="0"/>
              <a:t>n.s</a:t>
            </a:r>
            <a:r>
              <a:rPr lang="de-DE" dirty="0" smtClean="0"/>
              <a:t>.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359094"/>
              </p:ext>
            </p:extLst>
          </p:nvPr>
        </p:nvGraphicFramePr>
        <p:xfrm>
          <a:off x="1187624" y="5733256"/>
          <a:ext cx="6604000" cy="457200"/>
        </p:xfrm>
        <a:graphic>
          <a:graphicData uri="http://schemas.openxmlformats.org/drawingml/2006/table">
            <a:tbl>
              <a:tblPr/>
              <a:tblGrid>
                <a:gridCol w="66040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a-DK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   R2-chng          F        df1        </a:t>
                      </a:r>
                      <a:r>
                        <a:rPr lang="da-DK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   df2</a:t>
                      </a:r>
                      <a:r>
                        <a:rPr lang="da-DK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  </a:t>
                      </a:r>
                      <a:r>
                        <a:rPr lang="da-DK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    </a:t>
                      </a:r>
                      <a:r>
                        <a:rPr lang="da-DK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int_1      ,0628     3,6316     1,0000    48,0000      ,0627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31182"/>
              </p:ext>
            </p:extLst>
          </p:nvPr>
        </p:nvGraphicFramePr>
        <p:xfrm>
          <a:off x="971600" y="5085184"/>
          <a:ext cx="7429500" cy="457200"/>
        </p:xfrm>
        <a:graphic>
          <a:graphicData uri="http://schemas.openxmlformats.org/drawingml/2006/table">
            <a:tbl>
              <a:tblPr/>
              <a:tblGrid>
                <a:gridCol w="74295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a-DK" sz="1350" b="0" i="0" u="none" strike="noStrike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    R       R-sq          F        df1        df2          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,4131      ,1706     3,2916     3,0000    48,0000      ,0284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52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12</a:t>
            </a:fld>
            <a:endParaRPr lang="sv-S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985774"/>
              </p:ext>
            </p:extLst>
          </p:nvPr>
        </p:nvGraphicFramePr>
        <p:xfrm>
          <a:off x="755576" y="5301208"/>
          <a:ext cx="8229598" cy="1035895"/>
        </p:xfrm>
        <a:graphic>
          <a:graphicData uri="http://schemas.openxmlformats.org/drawingml/2006/table">
            <a:tbl>
              <a:tblPr/>
              <a:tblGrid>
                <a:gridCol w="5237018"/>
                <a:gridCol w="748145"/>
                <a:gridCol w="748145"/>
                <a:gridCol w="748145"/>
                <a:gridCol w="748145"/>
              </a:tblGrid>
              <a:tr h="20717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Conditional effect of X on Y at values of the moderator(s)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7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RPBSM_m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Effect         se          t          p       LLCI       ULCI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7179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-,4109    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    -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,4473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,1988    -2,2498      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,0291     -,8470     -,0475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79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,0000     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    -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,1975      ,1162    -1,7000      ,0956     -,4311      ,0361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7179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,4109     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    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,0522      ,1477      ,3537      ,7251     -,2448      ,3493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235769"/>
              </p:ext>
            </p:extLst>
          </p:nvPr>
        </p:nvGraphicFramePr>
        <p:xfrm>
          <a:off x="755576" y="260648"/>
          <a:ext cx="7846392" cy="496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84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ubrik 1"/>
          <p:cNvSpPr>
            <a:spLocks noGrp="1"/>
          </p:cNvSpPr>
          <p:nvPr>
            <p:ph type="ctrTitle"/>
          </p:nvPr>
        </p:nvSpPr>
        <p:spPr>
          <a:xfrm>
            <a:off x="251520" y="374799"/>
            <a:ext cx="8568952" cy="1470025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Results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endParaRPr lang="sv-SE" sz="2400" b="1" dirty="0"/>
          </a:p>
        </p:txBody>
      </p:sp>
      <p:sp>
        <p:nvSpPr>
          <p:cNvPr id="12" name="textruta 74"/>
          <p:cNvSpPr txBox="1"/>
          <p:nvPr/>
        </p:nvSpPr>
        <p:spPr>
          <a:xfrm>
            <a:off x="3635896" y="1340768"/>
            <a:ext cx="194421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Team </a:t>
            </a:r>
            <a:r>
              <a:rPr lang="sv-SE" sz="2000" dirty="0" err="1" smtClean="0"/>
              <a:t>learning</a:t>
            </a:r>
            <a:endParaRPr lang="sv-SE" sz="2000" dirty="0" smtClean="0"/>
          </a:p>
        </p:txBody>
      </p:sp>
      <p:sp>
        <p:nvSpPr>
          <p:cNvPr id="13" name="textruta 76"/>
          <p:cNvSpPr txBox="1"/>
          <p:nvPr/>
        </p:nvSpPr>
        <p:spPr>
          <a:xfrm>
            <a:off x="6156176" y="3861048"/>
            <a:ext cx="2592288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Team adaption</a:t>
            </a:r>
            <a:endParaRPr lang="sv-SE" sz="2000" dirty="0"/>
          </a:p>
        </p:txBody>
      </p:sp>
      <p:cxnSp>
        <p:nvCxnSpPr>
          <p:cNvPr id="15" name="Rak pil 86"/>
          <p:cNvCxnSpPr>
            <a:cxnSpLocks/>
          </p:cNvCxnSpPr>
          <p:nvPr/>
        </p:nvCxnSpPr>
        <p:spPr>
          <a:xfrm>
            <a:off x="4644008" y="1844824"/>
            <a:ext cx="0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91"/>
          <p:cNvSpPr txBox="1"/>
          <p:nvPr/>
        </p:nvSpPr>
        <p:spPr>
          <a:xfrm>
            <a:off x="1115616" y="3717032"/>
            <a:ext cx="216024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Task </a:t>
            </a:r>
          </a:p>
          <a:p>
            <a:pPr algn="ctr"/>
            <a:r>
              <a:rPr lang="sv-SE" sz="2000" dirty="0" err="1" smtClean="0"/>
              <a:t>routineness</a:t>
            </a:r>
            <a:endParaRPr lang="sv-SE" sz="2000" dirty="0" smtClean="0"/>
          </a:p>
        </p:txBody>
      </p:sp>
      <p:cxnSp>
        <p:nvCxnSpPr>
          <p:cNvPr id="27" name="Rak pil 86"/>
          <p:cNvCxnSpPr>
            <a:cxnSpLocks/>
          </p:cNvCxnSpPr>
          <p:nvPr/>
        </p:nvCxnSpPr>
        <p:spPr>
          <a:xfrm>
            <a:off x="3347864" y="4077072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  <p:sp>
        <p:nvSpPr>
          <p:cNvPr id="2" name="Textfeld 1"/>
          <p:cNvSpPr txBox="1"/>
          <p:nvPr/>
        </p:nvSpPr>
        <p:spPr>
          <a:xfrm>
            <a:off x="4319452" y="4406611"/>
            <a:ext cx="77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-.38**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932040" y="2492896"/>
            <a:ext cx="59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.80*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61245"/>
              </p:ext>
            </p:extLst>
          </p:nvPr>
        </p:nvGraphicFramePr>
        <p:xfrm>
          <a:off x="899592" y="5589240"/>
          <a:ext cx="6604000" cy="457200"/>
        </p:xfrm>
        <a:graphic>
          <a:graphicData uri="http://schemas.openxmlformats.org/drawingml/2006/table">
            <a:tbl>
              <a:tblPr/>
              <a:tblGrid>
                <a:gridCol w="66040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a-DK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   R2-chng          F        df1        </a:t>
                      </a:r>
                      <a:r>
                        <a:rPr lang="da-DK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       df2</a:t>
                      </a:r>
                      <a:r>
                        <a:rPr lang="da-DK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    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int_1      ,0901     5,8302     1,0000    48,0000      ,0196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56698"/>
              </p:ext>
            </p:extLst>
          </p:nvPr>
        </p:nvGraphicFramePr>
        <p:xfrm>
          <a:off x="611560" y="5013176"/>
          <a:ext cx="7429500" cy="457200"/>
        </p:xfrm>
        <a:graphic>
          <a:graphicData uri="http://schemas.openxmlformats.org/drawingml/2006/table">
            <a:tbl>
              <a:tblPr/>
              <a:tblGrid>
                <a:gridCol w="74295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a-DK" sz="1350" b="0" i="0" u="none" strike="noStrike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    R       R-sq          F        df1        df2          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,5079      ,2580     5,5623     3,0000    48,0000      ,0023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1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IWOT 18 Girona 2014</a:t>
            </a:r>
            <a:endParaRPr lang="sv-S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14</a:t>
            </a:fld>
            <a:endParaRPr lang="sv-S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73187"/>
              </p:ext>
            </p:extLst>
          </p:nvPr>
        </p:nvGraphicFramePr>
        <p:xfrm>
          <a:off x="683568" y="5157192"/>
          <a:ext cx="8229598" cy="1035895"/>
        </p:xfrm>
        <a:graphic>
          <a:graphicData uri="http://schemas.openxmlformats.org/drawingml/2006/table">
            <a:tbl>
              <a:tblPr/>
              <a:tblGrid>
                <a:gridCol w="5237018"/>
                <a:gridCol w="748145"/>
                <a:gridCol w="748145"/>
                <a:gridCol w="748145"/>
                <a:gridCol w="748145"/>
              </a:tblGrid>
              <a:tr h="20717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Conditional effect of X on Y at values of the moderator(s)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7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RPBSM_m     Effect         se          t          p       LLCI       ULCI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7179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-,4109    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   </a:t>
                      </a:r>
                      <a:r>
                        <a:rPr lang="de-D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-,7139      ,2069    -3,4503      ,0012    -1,1299     -,2979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79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,0000    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   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-,3846      ,1209    -3,1802      ,0026     -,6277     -,1414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179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,4109    </a:t>
                      </a:r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     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-,0552      ,1538     -,3590      ,7212     -,3644      ,2540</a:t>
                      </a:r>
                    </a:p>
                  </a:txBody>
                  <a:tcPr marL="11510" marR="11510" marT="115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9017"/>
              </p:ext>
            </p:extLst>
          </p:nvPr>
        </p:nvGraphicFramePr>
        <p:xfrm>
          <a:off x="0" y="188640"/>
          <a:ext cx="90801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230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ubrik 1"/>
          <p:cNvSpPr>
            <a:spLocks noGrp="1"/>
          </p:cNvSpPr>
          <p:nvPr>
            <p:ph type="ctrTitle"/>
          </p:nvPr>
        </p:nvSpPr>
        <p:spPr>
          <a:xfrm>
            <a:off x="251520" y="374799"/>
            <a:ext cx="8568952" cy="1470025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Research </a:t>
            </a:r>
            <a:r>
              <a:rPr lang="sv-SE" sz="2800" b="1" dirty="0" err="1" smtClean="0"/>
              <a:t>model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endParaRPr lang="sv-SE" sz="2400" b="1" dirty="0"/>
          </a:p>
        </p:txBody>
      </p:sp>
      <p:sp>
        <p:nvSpPr>
          <p:cNvPr id="12" name="textruta 74"/>
          <p:cNvSpPr txBox="1"/>
          <p:nvPr/>
        </p:nvSpPr>
        <p:spPr>
          <a:xfrm>
            <a:off x="3563888" y="1412776"/>
            <a:ext cx="194421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Team </a:t>
            </a:r>
            <a:r>
              <a:rPr lang="sv-SE" sz="2000" dirty="0" err="1" smtClean="0"/>
              <a:t>learning</a:t>
            </a:r>
            <a:endParaRPr lang="sv-SE" sz="2000" dirty="0" smtClean="0"/>
          </a:p>
        </p:txBody>
      </p:sp>
      <p:sp>
        <p:nvSpPr>
          <p:cNvPr id="13" name="textruta 76"/>
          <p:cNvSpPr txBox="1"/>
          <p:nvPr/>
        </p:nvSpPr>
        <p:spPr>
          <a:xfrm>
            <a:off x="6084168" y="4005064"/>
            <a:ext cx="2592288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Exhaustion </a:t>
            </a:r>
            <a:endParaRPr lang="sv-SE" sz="2000" dirty="0"/>
          </a:p>
        </p:txBody>
      </p:sp>
      <p:cxnSp>
        <p:nvCxnSpPr>
          <p:cNvPr id="15" name="Rak pil 86"/>
          <p:cNvCxnSpPr>
            <a:cxnSpLocks/>
          </p:cNvCxnSpPr>
          <p:nvPr/>
        </p:nvCxnSpPr>
        <p:spPr>
          <a:xfrm>
            <a:off x="4572000" y="1916832"/>
            <a:ext cx="0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91"/>
          <p:cNvSpPr txBox="1"/>
          <p:nvPr/>
        </p:nvSpPr>
        <p:spPr>
          <a:xfrm>
            <a:off x="1043608" y="3789040"/>
            <a:ext cx="216024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Task </a:t>
            </a:r>
          </a:p>
          <a:p>
            <a:pPr algn="ctr"/>
            <a:r>
              <a:rPr lang="sv-SE" sz="2000" dirty="0" err="1" smtClean="0"/>
              <a:t>routineness</a:t>
            </a:r>
            <a:endParaRPr lang="sv-SE" sz="2000" dirty="0" smtClean="0"/>
          </a:p>
        </p:txBody>
      </p:sp>
      <p:cxnSp>
        <p:nvCxnSpPr>
          <p:cNvPr id="27" name="Rak pil 86"/>
          <p:cNvCxnSpPr>
            <a:cxnSpLocks/>
          </p:cNvCxnSpPr>
          <p:nvPr/>
        </p:nvCxnSpPr>
        <p:spPr>
          <a:xfrm>
            <a:off x="3275856" y="4149080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34923"/>
              </p:ext>
            </p:extLst>
          </p:nvPr>
        </p:nvGraphicFramePr>
        <p:xfrm>
          <a:off x="899592" y="5373216"/>
          <a:ext cx="7429500" cy="516632"/>
        </p:xfrm>
        <a:graphic>
          <a:graphicData uri="http://schemas.openxmlformats.org/drawingml/2006/table">
            <a:tbl>
              <a:tblPr/>
              <a:tblGrid>
                <a:gridCol w="7429500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a-DK" sz="1350" b="0" i="0" u="none" strike="noStrike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    R       R-sq          F        df1        df2          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DE" sz="1350" b="0" i="0" u="none" strike="noStrike" dirty="0">
                          <a:solidFill>
                            <a:srgbClr val="000000"/>
                          </a:solidFill>
                          <a:effectLst/>
                          <a:latin typeface="Monospaced"/>
                        </a:rPr>
                        <a:t>      ,5840      ,3410    10,1780     3,0000    59,0000      ,0000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6084168" y="2564904"/>
            <a:ext cx="168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-.52 </a:t>
            </a:r>
            <a:r>
              <a:rPr lang="de-DE" dirty="0" err="1" smtClean="0"/>
              <a:t>n.s</a:t>
            </a:r>
            <a:r>
              <a:rPr lang="de-DE" dirty="0" smtClean="0"/>
              <a:t>.; p=.066</a:t>
            </a:r>
            <a:endParaRPr lang="de-DE" dirty="0"/>
          </a:p>
        </p:txBody>
      </p:sp>
      <p:cxnSp>
        <p:nvCxnSpPr>
          <p:cNvPr id="11" name="Rak pil 86"/>
          <p:cNvCxnSpPr>
            <a:cxnSpLocks/>
          </p:cNvCxnSpPr>
          <p:nvPr/>
        </p:nvCxnSpPr>
        <p:spPr>
          <a:xfrm>
            <a:off x="4716016" y="1916832"/>
            <a:ext cx="2520280" cy="2088232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95936" y="4293096"/>
            <a:ext cx="82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.47***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732240" y="5589240"/>
            <a:ext cx="78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 = 63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419872" y="2492896"/>
            <a:ext cx="85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.47</a:t>
            </a:r>
            <a:r>
              <a:rPr lang="de-DE" dirty="0"/>
              <a:t> </a:t>
            </a:r>
            <a:r>
              <a:rPr lang="de-DE" dirty="0" err="1" smtClean="0"/>
              <a:t>n.s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p=.166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82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55807" y="1196752"/>
            <a:ext cx="8845079" cy="468052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Team learning </a:t>
            </a:r>
            <a:r>
              <a:rPr lang="en-US" sz="2400" dirty="0"/>
              <a:t>buffers the negative effects of routine / repetitive tasks on </a:t>
            </a:r>
          </a:p>
          <a:p>
            <a:pPr lvl="1"/>
            <a:r>
              <a:rPr lang="en-US" sz="2000" dirty="0"/>
              <a:t>team proactivity (generating improvement ideas) , </a:t>
            </a:r>
          </a:p>
          <a:p>
            <a:pPr lvl="1"/>
            <a:r>
              <a:rPr lang="en-US" sz="2000" dirty="0"/>
              <a:t>team adaption (implementing team ideas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r>
              <a:rPr lang="en-GB" sz="2400" dirty="0"/>
              <a:t>Team learning </a:t>
            </a:r>
            <a:r>
              <a:rPr lang="en-GB" sz="2400" dirty="0" smtClean="0"/>
              <a:t>does not </a:t>
            </a:r>
            <a:r>
              <a:rPr lang="en-US" sz="2400" dirty="0" smtClean="0"/>
              <a:t>buffer </a:t>
            </a:r>
            <a:r>
              <a:rPr lang="en-US" sz="2400" dirty="0"/>
              <a:t>the negative effects of routine / repetitive tasks on </a:t>
            </a:r>
            <a:r>
              <a:rPr lang="en-US" sz="2400" dirty="0" smtClean="0"/>
              <a:t>emotional exhaustion, </a:t>
            </a:r>
          </a:p>
          <a:p>
            <a:r>
              <a:rPr lang="en-US" sz="2400" dirty="0" smtClean="0"/>
              <a:t>Marginal direct negative relationship between team learning and emotional exhaustion</a:t>
            </a:r>
          </a:p>
          <a:p>
            <a:r>
              <a:rPr lang="sv-SE" sz="2400" b="1" dirty="0" smtClean="0"/>
              <a:t>Limitations: </a:t>
            </a:r>
            <a:r>
              <a:rPr lang="de-DE" sz="2400" dirty="0"/>
              <a:t>Cross </a:t>
            </a:r>
            <a:r>
              <a:rPr lang="de-DE" sz="2400" dirty="0" err="1"/>
              <a:t>sectional</a:t>
            </a:r>
            <a:r>
              <a:rPr lang="de-DE" sz="2400" dirty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, </a:t>
            </a:r>
            <a:r>
              <a:rPr lang="de-DE" sz="2400" dirty="0" err="1" smtClean="0"/>
              <a:t>questionnaire</a:t>
            </a:r>
            <a:r>
              <a:rPr lang="de-DE" sz="2400" dirty="0" smtClean="0"/>
              <a:t> </a:t>
            </a:r>
            <a:r>
              <a:rPr lang="de-DE" sz="2400" dirty="0" err="1" smtClean="0"/>
              <a:t>study</a:t>
            </a:r>
            <a:endParaRPr lang="de-DE" sz="2400" dirty="0" smtClean="0"/>
          </a:p>
          <a:p>
            <a:r>
              <a:rPr lang="de-DE" sz="2400" b="1" dirty="0" err="1" smtClean="0"/>
              <a:t>Strength</a:t>
            </a:r>
            <a:r>
              <a:rPr lang="de-DE" sz="2400" dirty="0" smtClean="0"/>
              <a:t>: </a:t>
            </a:r>
            <a:r>
              <a:rPr lang="de-DE" sz="2400" dirty="0" err="1" smtClean="0"/>
              <a:t>independent</a:t>
            </a:r>
            <a:r>
              <a:rPr lang="de-DE" sz="2400" dirty="0" smtClean="0"/>
              <a:t> </a:t>
            </a:r>
            <a:r>
              <a:rPr lang="de-DE" sz="2400" dirty="0" err="1" smtClean="0"/>
              <a:t>assessment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team</a:t>
            </a:r>
            <a:r>
              <a:rPr lang="de-DE" sz="2400" dirty="0" smtClean="0"/>
              <a:t> </a:t>
            </a:r>
            <a:r>
              <a:rPr lang="de-DE" sz="2400" dirty="0" err="1" smtClean="0"/>
              <a:t>proactivity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adaption</a:t>
            </a:r>
            <a:endParaRPr lang="de-DE" sz="2400" dirty="0" smtClean="0"/>
          </a:p>
          <a:p>
            <a:r>
              <a:rPr lang="de-DE" sz="2400" b="1" dirty="0" err="1" smtClean="0"/>
              <a:t>Conclusion</a:t>
            </a:r>
            <a:r>
              <a:rPr lang="de-DE" sz="2400" dirty="0" smtClean="0"/>
              <a:t>: Team </a:t>
            </a:r>
            <a:r>
              <a:rPr lang="de-DE" sz="2400" dirty="0" err="1" smtClean="0"/>
              <a:t>learning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activates</a:t>
            </a:r>
            <a:r>
              <a:rPr lang="de-DE" sz="2400" dirty="0" smtClean="0"/>
              <a:t> </a:t>
            </a:r>
            <a:r>
              <a:rPr lang="de-DE" sz="2400" dirty="0" err="1" smtClean="0"/>
              <a:t>cognitive</a:t>
            </a:r>
            <a:r>
              <a:rPr lang="de-DE" sz="2400" dirty="0" smtClean="0"/>
              <a:t> </a:t>
            </a:r>
            <a:r>
              <a:rPr lang="de-DE" sz="2400" dirty="0" err="1" smtClean="0"/>
              <a:t>regulation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processes</a:t>
            </a:r>
            <a:r>
              <a:rPr lang="de-DE" sz="2400" dirty="0" smtClean="0"/>
              <a:t> </a:t>
            </a:r>
            <a:r>
              <a:rPr lang="de-DE" sz="2400" dirty="0" err="1" smtClean="0"/>
              <a:t>needed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continuous</a:t>
            </a:r>
            <a:r>
              <a:rPr lang="de-DE" sz="2400" dirty="0" smtClean="0"/>
              <a:t> </a:t>
            </a:r>
            <a:r>
              <a:rPr lang="de-DE" sz="2400" dirty="0" err="1" smtClean="0"/>
              <a:t>improvement</a:t>
            </a:r>
            <a:r>
              <a:rPr lang="de-DE" sz="2400" dirty="0" smtClean="0"/>
              <a:t>, </a:t>
            </a:r>
            <a:r>
              <a:rPr lang="de-DE" sz="2400" dirty="0" err="1" smtClean="0"/>
              <a:t>thus</a:t>
            </a:r>
            <a:r>
              <a:rPr lang="de-DE" sz="2400" dirty="0" smtClean="0"/>
              <a:t> </a:t>
            </a:r>
            <a:r>
              <a:rPr lang="de-DE" sz="2400" dirty="0" err="1" smtClean="0"/>
              <a:t>buffering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negative </a:t>
            </a:r>
            <a:r>
              <a:rPr lang="de-DE" sz="2400" dirty="0" err="1" smtClean="0"/>
              <a:t>effects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en-US" sz="2400" dirty="0"/>
              <a:t>routine / repetitive </a:t>
            </a:r>
            <a:r>
              <a:rPr lang="en-US" sz="2400" dirty="0" smtClean="0"/>
              <a:t>tasks on team proactivity and adaptation</a:t>
            </a:r>
            <a:endParaRPr lang="de-DE" sz="2400" dirty="0" smtClean="0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251520" y="188641"/>
            <a:ext cx="85689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smtClean="0"/>
              <a:t>Discussion</a:t>
            </a:r>
            <a:endParaRPr lang="sv-SE" sz="3200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16</a:t>
            </a:fld>
            <a:endParaRPr lang="sv-S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546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55807" y="1196752"/>
            <a:ext cx="8845079" cy="468052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 err="1" smtClean="0"/>
              <a:t>Purpose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of</a:t>
            </a:r>
            <a:r>
              <a:rPr lang="sv-SE" sz="2800" b="1" dirty="0" smtClean="0"/>
              <a:t> the </a:t>
            </a:r>
            <a:r>
              <a:rPr lang="sv-SE" sz="2800" b="1" dirty="0" err="1" smtClean="0"/>
              <a:t>study</a:t>
            </a:r>
            <a:r>
              <a:rPr lang="sv-SE" sz="2800" b="1" dirty="0" smtClean="0"/>
              <a:t> </a:t>
            </a:r>
            <a:endParaRPr lang="sv-SE" sz="28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analyze whether team learning processes can buffer the effects of </a:t>
            </a:r>
            <a:r>
              <a:rPr lang="en-US" sz="2400" dirty="0" smtClean="0"/>
              <a:t>routine / repetitive tasks on </a:t>
            </a:r>
          </a:p>
          <a:p>
            <a:r>
              <a:rPr lang="en-US" sz="2400" dirty="0" smtClean="0"/>
              <a:t>team </a:t>
            </a:r>
            <a:r>
              <a:rPr lang="en-US" sz="2400" dirty="0"/>
              <a:t>proactivity, </a:t>
            </a:r>
            <a:endParaRPr lang="en-US" sz="2400" dirty="0" smtClean="0"/>
          </a:p>
          <a:p>
            <a:r>
              <a:rPr lang="en-US" sz="2400" dirty="0" smtClean="0"/>
              <a:t>team </a:t>
            </a:r>
            <a:r>
              <a:rPr lang="en-US" sz="2400" dirty="0"/>
              <a:t>adaption and </a:t>
            </a:r>
            <a:endParaRPr lang="en-US" sz="2400" dirty="0" smtClean="0"/>
          </a:p>
          <a:p>
            <a:r>
              <a:rPr lang="en-US" sz="2400" dirty="0" smtClean="0"/>
              <a:t>emotional exhaustion </a:t>
            </a:r>
            <a:r>
              <a:rPr lang="en-US" sz="2400" dirty="0"/>
              <a:t>in lean production </a:t>
            </a:r>
            <a:r>
              <a:rPr lang="en-US" sz="2400" dirty="0" smtClean="0"/>
              <a:t>systems</a:t>
            </a:r>
            <a:r>
              <a:rPr lang="de-DE" sz="2400" dirty="0" smtClean="0"/>
              <a:t>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2</a:t>
            </a:fld>
            <a:endParaRPr lang="sv-S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740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55807" y="1196752"/>
            <a:ext cx="8845079" cy="468052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 err="1" smtClean="0"/>
              <a:t>Effects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of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routine</a:t>
            </a:r>
            <a:r>
              <a:rPr lang="sv-SE" sz="2800" b="1" dirty="0" smtClean="0"/>
              <a:t> </a:t>
            </a:r>
            <a:r>
              <a:rPr lang="en-US" sz="2800" b="1" dirty="0" smtClean="0"/>
              <a:t>/ repetitive tasks </a:t>
            </a:r>
            <a:endParaRPr lang="sv-SE" sz="28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Automation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 </a:t>
            </a:r>
            <a:r>
              <a:rPr lang="de-DE" sz="2400" dirty="0" err="1" smtClean="0"/>
              <a:t>action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processes</a:t>
            </a:r>
            <a:r>
              <a:rPr lang="de-DE" sz="2400" dirty="0" smtClean="0"/>
              <a:t>: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conscious</a:t>
            </a:r>
            <a:r>
              <a:rPr lang="de-DE" sz="2400" dirty="0" smtClean="0"/>
              <a:t>, </a:t>
            </a:r>
            <a:r>
              <a:rPr lang="de-DE" sz="2400" dirty="0" err="1" smtClean="0"/>
              <a:t>intellectual</a:t>
            </a:r>
            <a:r>
              <a:rPr lang="de-DE" sz="2400" dirty="0" smtClean="0"/>
              <a:t> </a:t>
            </a:r>
            <a:r>
              <a:rPr lang="de-DE" sz="2400" dirty="0" err="1" smtClean="0"/>
              <a:t>regulated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 </a:t>
            </a:r>
            <a:r>
              <a:rPr lang="de-DE" sz="2400" dirty="0" err="1" smtClean="0"/>
              <a:t>automated</a:t>
            </a:r>
            <a:r>
              <a:rPr lang="de-DE" sz="2400" dirty="0" smtClean="0"/>
              <a:t> 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 </a:t>
            </a:r>
            <a:r>
              <a:rPr lang="de-DE" sz="2400" dirty="0" err="1" smtClean="0"/>
              <a:t>based</a:t>
            </a:r>
            <a:r>
              <a:rPr lang="de-DE" sz="2400" dirty="0" smtClean="0"/>
              <a:t> </a:t>
            </a:r>
            <a:r>
              <a:rPr lang="de-DE" sz="2400" dirty="0" err="1" smtClean="0"/>
              <a:t>action</a:t>
            </a:r>
            <a:r>
              <a:rPr lang="de-DE" sz="2400" dirty="0" smtClean="0"/>
              <a:t> (Hacker &amp; Sachse, 2014)</a:t>
            </a:r>
          </a:p>
          <a:p>
            <a:r>
              <a:rPr lang="de-DE" sz="2400" dirty="0" smtClean="0"/>
              <a:t>(</a:t>
            </a:r>
            <a:r>
              <a:rPr lang="de-DE" sz="2400" dirty="0" err="1" smtClean="0"/>
              <a:t>Complete</a:t>
            </a:r>
            <a:r>
              <a:rPr lang="de-DE" sz="2400" dirty="0" smtClean="0"/>
              <a:t> -&gt; ) </a:t>
            </a:r>
            <a:r>
              <a:rPr lang="de-DE" sz="2400" dirty="0" err="1" smtClean="0"/>
              <a:t>incomplete</a:t>
            </a:r>
            <a:r>
              <a:rPr lang="de-DE" sz="2400" dirty="0" smtClean="0"/>
              <a:t> </a:t>
            </a:r>
            <a:r>
              <a:rPr lang="de-DE" sz="2400" dirty="0" err="1"/>
              <a:t>tasks</a:t>
            </a:r>
            <a:endParaRPr lang="de-DE" sz="2400" dirty="0"/>
          </a:p>
          <a:p>
            <a:r>
              <a:rPr lang="de-DE" sz="2400" dirty="0" err="1" smtClean="0"/>
              <a:t>Restriction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autonomy</a:t>
            </a:r>
            <a:r>
              <a:rPr lang="de-DE" sz="2400" dirty="0" smtClean="0"/>
              <a:t> in </a:t>
            </a:r>
            <a:r>
              <a:rPr lang="de-DE" sz="2400" dirty="0" err="1" smtClean="0"/>
              <a:t>standardized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processes</a:t>
            </a:r>
            <a:endParaRPr lang="de-DE" sz="2400" dirty="0" smtClean="0"/>
          </a:p>
          <a:p>
            <a:r>
              <a:rPr lang="de-DE" sz="2400" dirty="0" err="1" smtClean="0"/>
              <a:t>Increased</a:t>
            </a:r>
            <a:r>
              <a:rPr lang="de-DE" sz="2400" dirty="0" smtClean="0"/>
              <a:t> stress, </a:t>
            </a:r>
            <a:r>
              <a:rPr lang="de-DE" sz="2400" dirty="0" err="1" smtClean="0"/>
              <a:t>conflicts</a:t>
            </a:r>
            <a:r>
              <a:rPr lang="de-DE" sz="2400" dirty="0" smtClean="0"/>
              <a:t> (</a:t>
            </a:r>
            <a:r>
              <a:rPr lang="de-DE" sz="2400" dirty="0" err="1" smtClean="0"/>
              <a:t>Berggren</a:t>
            </a:r>
            <a:r>
              <a:rPr lang="de-DE" sz="2400" dirty="0"/>
              <a:t>, 1991; Mierlo, Rute, Seinen &amp; </a:t>
            </a:r>
            <a:r>
              <a:rPr lang="de-DE" sz="2400" dirty="0" err="1"/>
              <a:t>Kompier</a:t>
            </a:r>
            <a:r>
              <a:rPr lang="de-DE" sz="2400" dirty="0"/>
              <a:t>, 2001; Schumann &amp; </a:t>
            </a:r>
            <a:r>
              <a:rPr lang="de-DE" sz="2400" dirty="0" err="1"/>
              <a:t>Gerst</a:t>
            </a:r>
            <a:r>
              <a:rPr lang="de-DE" sz="2400" dirty="0"/>
              <a:t>, </a:t>
            </a:r>
            <a:r>
              <a:rPr lang="de-DE" sz="2400" dirty="0" smtClean="0"/>
              <a:t>1997) </a:t>
            </a:r>
          </a:p>
          <a:p>
            <a:r>
              <a:rPr lang="de-DE" sz="2400" dirty="0" err="1" smtClean="0"/>
              <a:t>Increased</a:t>
            </a:r>
            <a:r>
              <a:rPr lang="de-DE" sz="2400" dirty="0" smtClean="0"/>
              <a:t> </a:t>
            </a:r>
            <a:r>
              <a:rPr lang="de-DE" sz="2400" dirty="0" err="1" smtClean="0"/>
              <a:t>job</a:t>
            </a:r>
            <a:r>
              <a:rPr lang="de-DE" sz="2400" dirty="0" smtClean="0"/>
              <a:t> </a:t>
            </a:r>
            <a:r>
              <a:rPr lang="de-DE" sz="2400" dirty="0" err="1" smtClean="0"/>
              <a:t>depression</a:t>
            </a:r>
            <a:r>
              <a:rPr lang="de-DE" sz="2400" dirty="0" smtClean="0"/>
              <a:t>, </a:t>
            </a:r>
            <a:r>
              <a:rPr lang="de-DE" sz="2400" dirty="0" err="1" smtClean="0"/>
              <a:t>less</a:t>
            </a:r>
            <a:r>
              <a:rPr lang="de-DE" sz="2400" dirty="0" smtClean="0"/>
              <a:t> </a:t>
            </a:r>
            <a:r>
              <a:rPr lang="de-DE" sz="2400" dirty="0" err="1" smtClean="0"/>
              <a:t>commitment</a:t>
            </a:r>
            <a:r>
              <a:rPr lang="de-DE" sz="2400" dirty="0" smtClean="0"/>
              <a:t> (Parker</a:t>
            </a:r>
            <a:r>
              <a:rPr lang="de-DE" sz="2400" dirty="0"/>
              <a:t>, </a:t>
            </a:r>
            <a:r>
              <a:rPr lang="de-DE" sz="2400" dirty="0" smtClean="0"/>
              <a:t>2003) </a:t>
            </a:r>
          </a:p>
          <a:p>
            <a:r>
              <a:rPr lang="en-GB" sz="2400" dirty="0" smtClean="0"/>
              <a:t>B</a:t>
            </a:r>
            <a:r>
              <a:rPr lang="de-DE" sz="2400" dirty="0" err="1" smtClean="0"/>
              <a:t>uffering</a:t>
            </a:r>
            <a:r>
              <a:rPr lang="de-DE" sz="2400" dirty="0" smtClean="0"/>
              <a:t> </a:t>
            </a:r>
            <a:r>
              <a:rPr lang="de-DE" sz="2400" dirty="0" err="1" smtClean="0"/>
              <a:t>effect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participation</a:t>
            </a:r>
            <a:r>
              <a:rPr lang="de-DE" sz="2400" dirty="0" smtClean="0"/>
              <a:t> in </a:t>
            </a:r>
            <a:r>
              <a:rPr lang="de-DE" sz="2400" dirty="0" err="1" smtClean="0"/>
              <a:t>work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/>
              <a:t>standardization</a:t>
            </a:r>
            <a:r>
              <a:rPr lang="de-DE" sz="2400" dirty="0"/>
              <a:t> </a:t>
            </a:r>
            <a:r>
              <a:rPr lang="de-DE" sz="2400" dirty="0" smtClean="0"/>
              <a:t> (Parker</a:t>
            </a:r>
            <a:r>
              <a:rPr lang="de-DE" sz="2400" dirty="0"/>
              <a:t>, 2003) </a:t>
            </a:r>
            <a:r>
              <a:rPr lang="de-DE" sz="2400" dirty="0" smtClean="0"/>
              <a:t>-&gt; </a:t>
            </a:r>
            <a:r>
              <a:rPr lang="de-DE" sz="2400" dirty="0" err="1" smtClean="0"/>
              <a:t>enabling</a:t>
            </a:r>
            <a:r>
              <a:rPr lang="de-DE" sz="2400" dirty="0" smtClean="0"/>
              <a:t> </a:t>
            </a:r>
            <a:r>
              <a:rPr lang="en-GB" sz="2400" dirty="0"/>
              <a:t>bureaucracy</a:t>
            </a:r>
            <a:r>
              <a:rPr lang="de-DE" sz="2400" dirty="0"/>
              <a:t> (Adler &amp; </a:t>
            </a:r>
            <a:r>
              <a:rPr lang="en-GB" sz="2400" dirty="0" err="1"/>
              <a:t>Borrys</a:t>
            </a:r>
            <a:r>
              <a:rPr lang="en-GB" sz="2400" dirty="0"/>
              <a:t>, 1996; Adler &amp; Cole, 1993</a:t>
            </a:r>
            <a:r>
              <a:rPr lang="en-GB" sz="2400" dirty="0" smtClean="0"/>
              <a:t>)</a:t>
            </a:r>
            <a:endParaRPr lang="en-GB" sz="2400" dirty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147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55807" y="1196752"/>
            <a:ext cx="8845079" cy="468052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 smtClean="0"/>
              <a:t>Negative </a:t>
            </a:r>
            <a:r>
              <a:rPr lang="sv-SE" sz="2800" b="1" dirty="0" err="1" smtClean="0"/>
              <a:t>effects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of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routine</a:t>
            </a:r>
            <a:r>
              <a:rPr lang="sv-SE" sz="2800" b="1" dirty="0" smtClean="0"/>
              <a:t> </a:t>
            </a:r>
            <a:r>
              <a:rPr lang="en-US" sz="2800" b="1" dirty="0" smtClean="0"/>
              <a:t>/ repetitive tasks </a:t>
            </a:r>
            <a:endParaRPr lang="sv-SE" sz="28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smtClean="0"/>
              <a:t>Automation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 </a:t>
            </a:r>
            <a:r>
              <a:rPr lang="de-DE" sz="2400" dirty="0" err="1" smtClean="0"/>
              <a:t>action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processes</a:t>
            </a:r>
            <a:r>
              <a:rPr lang="de-DE" sz="2400" dirty="0" smtClean="0"/>
              <a:t> </a:t>
            </a:r>
            <a:r>
              <a:rPr lang="de-DE" sz="2400" dirty="0" err="1" smtClean="0"/>
              <a:t>even</a:t>
            </a:r>
            <a:r>
              <a:rPr lang="de-DE" sz="2400" dirty="0" smtClean="0"/>
              <a:t> in </a:t>
            </a:r>
            <a:r>
              <a:rPr lang="de-DE" sz="2400" dirty="0" err="1" smtClean="0"/>
              <a:t>complex</a:t>
            </a:r>
            <a:r>
              <a:rPr lang="de-DE" sz="2400" dirty="0" smtClean="0"/>
              <a:t> </a:t>
            </a:r>
            <a:r>
              <a:rPr lang="de-DE" sz="2400" dirty="0" err="1" smtClean="0"/>
              <a:t>tasks</a:t>
            </a:r>
            <a:r>
              <a:rPr lang="de-DE" sz="2400" dirty="0" smtClean="0"/>
              <a:t>: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conscious</a:t>
            </a:r>
            <a:r>
              <a:rPr lang="de-DE" sz="2400" dirty="0" smtClean="0"/>
              <a:t>, </a:t>
            </a:r>
            <a:r>
              <a:rPr lang="de-DE" sz="2400" dirty="0" err="1" smtClean="0"/>
              <a:t>intellectual</a:t>
            </a:r>
            <a:r>
              <a:rPr lang="de-DE" sz="2400" dirty="0" smtClean="0"/>
              <a:t> </a:t>
            </a:r>
            <a:r>
              <a:rPr lang="de-DE" sz="2400" dirty="0" err="1" smtClean="0"/>
              <a:t>regulated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 </a:t>
            </a:r>
            <a:r>
              <a:rPr lang="de-DE" sz="2400" dirty="0" err="1" smtClean="0"/>
              <a:t>automated</a:t>
            </a:r>
            <a:r>
              <a:rPr lang="de-DE" sz="2400" dirty="0" smtClean="0"/>
              <a:t> 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 </a:t>
            </a:r>
            <a:r>
              <a:rPr lang="de-DE" sz="2400" dirty="0" err="1" smtClean="0"/>
              <a:t>based</a:t>
            </a:r>
            <a:r>
              <a:rPr lang="de-DE" sz="2400" dirty="0" smtClean="0"/>
              <a:t> </a:t>
            </a:r>
            <a:r>
              <a:rPr lang="de-DE" sz="2400" dirty="0" err="1" smtClean="0"/>
              <a:t>action</a:t>
            </a:r>
            <a:r>
              <a:rPr lang="de-DE" sz="2400" dirty="0" smtClean="0"/>
              <a:t> (Hacker &amp; Sachse, 2014) </a:t>
            </a:r>
          </a:p>
          <a:p>
            <a:r>
              <a:rPr lang="de-DE" sz="2400" dirty="0" err="1"/>
              <a:t>free</a:t>
            </a:r>
            <a:r>
              <a:rPr lang="de-DE" sz="2400" dirty="0"/>
              <a:t> </a:t>
            </a:r>
            <a:r>
              <a:rPr lang="de-DE" sz="2400" dirty="0" err="1"/>
              <a:t>cognitive</a:t>
            </a:r>
            <a:r>
              <a:rPr lang="de-DE" sz="2400" dirty="0"/>
              <a:t> </a:t>
            </a:r>
            <a:r>
              <a:rPr lang="de-DE" sz="2400" dirty="0" err="1" smtClean="0"/>
              <a:t>processes</a:t>
            </a:r>
            <a:r>
              <a:rPr lang="de-DE" sz="2400" dirty="0" smtClean="0"/>
              <a:t> (</a:t>
            </a:r>
            <a:r>
              <a:rPr lang="de-DE" sz="2400" dirty="0" err="1" smtClean="0"/>
              <a:t>Complete</a:t>
            </a:r>
            <a:r>
              <a:rPr lang="de-DE" sz="2400" dirty="0" smtClean="0"/>
              <a:t> -&gt; ) </a:t>
            </a:r>
            <a:r>
              <a:rPr lang="de-DE" sz="2400" dirty="0" err="1" smtClean="0"/>
              <a:t>incomplete</a:t>
            </a:r>
            <a:r>
              <a:rPr lang="de-DE" sz="2400" dirty="0" smtClean="0"/>
              <a:t> </a:t>
            </a:r>
            <a:r>
              <a:rPr lang="de-DE" sz="2400" dirty="0" err="1" smtClean="0"/>
              <a:t>tasks</a:t>
            </a:r>
            <a:r>
              <a:rPr lang="de-DE" sz="2400" dirty="0" smtClean="0"/>
              <a:t>, </a:t>
            </a:r>
            <a:endParaRPr lang="de-DE" sz="2400" dirty="0"/>
          </a:p>
          <a:p>
            <a:r>
              <a:rPr lang="de-DE" sz="2400" dirty="0" err="1" smtClean="0"/>
              <a:t>Restriction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autonomy</a:t>
            </a:r>
            <a:r>
              <a:rPr lang="de-DE" sz="2400" dirty="0" smtClean="0"/>
              <a:t> in </a:t>
            </a:r>
            <a:r>
              <a:rPr lang="de-DE" sz="2400" dirty="0" err="1" smtClean="0"/>
              <a:t>standardized</a:t>
            </a:r>
            <a:r>
              <a:rPr lang="de-DE" sz="2400" dirty="0" smtClean="0"/>
              <a:t> </a:t>
            </a:r>
            <a:r>
              <a:rPr lang="de-DE" sz="2400" dirty="0" err="1" smtClean="0"/>
              <a:t>processes</a:t>
            </a:r>
            <a:endParaRPr lang="de-DE" sz="2400" dirty="0" smtClean="0"/>
          </a:p>
          <a:p>
            <a:r>
              <a:rPr lang="de-DE" sz="2400" dirty="0" err="1" smtClean="0"/>
              <a:t>Increased</a:t>
            </a:r>
            <a:r>
              <a:rPr lang="de-DE" sz="2400" dirty="0" smtClean="0"/>
              <a:t> stress, </a:t>
            </a:r>
            <a:r>
              <a:rPr lang="de-DE" sz="2400" dirty="0" err="1" smtClean="0"/>
              <a:t>conflicts</a:t>
            </a:r>
            <a:r>
              <a:rPr lang="de-DE" sz="2400" dirty="0" smtClean="0"/>
              <a:t> (</a:t>
            </a:r>
            <a:r>
              <a:rPr lang="de-DE" sz="2400" dirty="0" err="1" smtClean="0"/>
              <a:t>Berggren</a:t>
            </a:r>
            <a:r>
              <a:rPr lang="de-DE" sz="2400" dirty="0"/>
              <a:t>, 1991; Mierlo, Rute, Seinen &amp; </a:t>
            </a:r>
            <a:r>
              <a:rPr lang="de-DE" sz="2400" dirty="0" err="1"/>
              <a:t>Kompier</a:t>
            </a:r>
            <a:r>
              <a:rPr lang="de-DE" sz="2400" dirty="0"/>
              <a:t>, 2001; Schumann &amp; </a:t>
            </a:r>
            <a:r>
              <a:rPr lang="de-DE" sz="2400" dirty="0" err="1"/>
              <a:t>Gerst</a:t>
            </a:r>
            <a:r>
              <a:rPr lang="de-DE" sz="2400" dirty="0"/>
              <a:t>, </a:t>
            </a:r>
            <a:r>
              <a:rPr lang="de-DE" sz="2400" dirty="0" smtClean="0"/>
              <a:t>1997) </a:t>
            </a:r>
          </a:p>
          <a:p>
            <a:r>
              <a:rPr lang="de-DE" sz="2400" dirty="0" err="1" smtClean="0"/>
              <a:t>Increased</a:t>
            </a:r>
            <a:r>
              <a:rPr lang="de-DE" sz="2400" dirty="0" smtClean="0"/>
              <a:t> </a:t>
            </a:r>
            <a:r>
              <a:rPr lang="de-DE" sz="2400" dirty="0" err="1" smtClean="0"/>
              <a:t>job</a:t>
            </a:r>
            <a:r>
              <a:rPr lang="de-DE" sz="2400" dirty="0" smtClean="0"/>
              <a:t> </a:t>
            </a:r>
            <a:r>
              <a:rPr lang="de-DE" sz="2400" dirty="0" err="1" smtClean="0"/>
              <a:t>depression</a:t>
            </a:r>
            <a:r>
              <a:rPr lang="de-DE" sz="2400" dirty="0" smtClean="0"/>
              <a:t>, </a:t>
            </a:r>
            <a:r>
              <a:rPr lang="de-DE" sz="2400" dirty="0" err="1" smtClean="0"/>
              <a:t>less</a:t>
            </a:r>
            <a:r>
              <a:rPr lang="de-DE" sz="2400" dirty="0" smtClean="0"/>
              <a:t> </a:t>
            </a:r>
            <a:r>
              <a:rPr lang="de-DE" sz="2400" dirty="0" err="1" smtClean="0"/>
              <a:t>commitment</a:t>
            </a:r>
            <a:r>
              <a:rPr lang="de-DE" sz="2400" dirty="0" smtClean="0"/>
              <a:t>,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role</a:t>
            </a:r>
            <a:r>
              <a:rPr lang="de-DE" sz="2400" dirty="0" smtClean="0"/>
              <a:t> </a:t>
            </a:r>
            <a:r>
              <a:rPr lang="de-DE" sz="2400" dirty="0" err="1" smtClean="0"/>
              <a:t>breadth</a:t>
            </a:r>
            <a:r>
              <a:rPr lang="de-DE" sz="2400" dirty="0" smtClean="0"/>
              <a:t> </a:t>
            </a:r>
            <a:r>
              <a:rPr lang="de-DE" sz="2400" dirty="0" err="1" smtClean="0"/>
              <a:t>self</a:t>
            </a:r>
            <a:r>
              <a:rPr lang="de-DE" sz="2400" dirty="0" smtClean="0"/>
              <a:t> </a:t>
            </a:r>
            <a:r>
              <a:rPr lang="de-DE" sz="2400" dirty="0" err="1" smtClean="0"/>
              <a:t>efficacy</a:t>
            </a:r>
            <a:r>
              <a:rPr lang="de-DE" sz="2400" dirty="0" smtClean="0"/>
              <a:t> (Parker</a:t>
            </a:r>
            <a:r>
              <a:rPr lang="de-DE" sz="2400" dirty="0"/>
              <a:t>, </a:t>
            </a:r>
            <a:r>
              <a:rPr lang="de-DE" sz="2400" dirty="0" smtClean="0"/>
              <a:t>2003), </a:t>
            </a:r>
            <a:r>
              <a:rPr lang="de-DE" sz="2400" dirty="0" err="1" smtClean="0"/>
              <a:t>less</a:t>
            </a:r>
            <a:r>
              <a:rPr lang="de-DE" sz="2400" dirty="0" smtClean="0"/>
              <a:t> </a:t>
            </a:r>
            <a:r>
              <a:rPr lang="de-DE" sz="2400" dirty="0" err="1" smtClean="0"/>
              <a:t>quality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working</a:t>
            </a:r>
            <a:r>
              <a:rPr lang="de-DE" sz="2400" dirty="0" smtClean="0"/>
              <a:t> </a:t>
            </a:r>
            <a:r>
              <a:rPr lang="de-DE" sz="2400" dirty="0" err="1" smtClean="0"/>
              <a:t>life</a:t>
            </a:r>
            <a:r>
              <a:rPr lang="de-DE" sz="2400" dirty="0" smtClean="0"/>
              <a:t>  (Baba </a:t>
            </a:r>
            <a:r>
              <a:rPr lang="de-DE" sz="2400" dirty="0"/>
              <a:t>&amp; Jamal, </a:t>
            </a:r>
            <a:r>
              <a:rPr lang="de-DE" sz="2400" dirty="0" smtClean="0"/>
              <a:t>1991</a:t>
            </a:r>
            <a:r>
              <a:rPr lang="de-DE" sz="2400" dirty="0"/>
              <a:t>).</a:t>
            </a:r>
            <a:endParaRPr lang="de-DE" sz="2400" dirty="0" smtClean="0"/>
          </a:p>
          <a:p>
            <a:r>
              <a:rPr lang="de-DE" sz="2400" dirty="0" err="1" smtClean="0"/>
              <a:t>Narrowed</a:t>
            </a:r>
            <a:r>
              <a:rPr lang="de-DE" sz="2400" dirty="0" smtClean="0"/>
              <a:t> </a:t>
            </a:r>
            <a:r>
              <a:rPr lang="de-DE" sz="2400" dirty="0" err="1" smtClean="0"/>
              <a:t>range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work</a:t>
            </a:r>
            <a:r>
              <a:rPr lang="de-DE" sz="2400" dirty="0" smtClean="0"/>
              <a:t> </a:t>
            </a:r>
            <a:r>
              <a:rPr lang="de-DE" sz="2400" dirty="0" err="1" smtClean="0"/>
              <a:t>behavior</a:t>
            </a:r>
            <a:r>
              <a:rPr lang="de-DE" sz="2400" dirty="0" smtClean="0"/>
              <a:t>, </a:t>
            </a:r>
            <a:r>
              <a:rPr lang="de-DE" sz="2400" dirty="0" err="1" smtClean="0"/>
              <a:t>less</a:t>
            </a:r>
            <a:r>
              <a:rPr lang="de-DE" sz="2400" dirty="0" smtClean="0"/>
              <a:t> </a:t>
            </a:r>
            <a:r>
              <a:rPr lang="de-DE" sz="2400" dirty="0" err="1" smtClean="0"/>
              <a:t>creativity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innovation</a:t>
            </a:r>
            <a:r>
              <a:rPr lang="de-DE" sz="2400" dirty="0" smtClean="0"/>
              <a:t> (Ford </a:t>
            </a:r>
            <a:r>
              <a:rPr lang="de-DE" sz="2400" dirty="0" err="1" smtClean="0"/>
              <a:t>Gioia</a:t>
            </a:r>
            <a:r>
              <a:rPr lang="de-DE" sz="2400" dirty="0" smtClean="0"/>
              <a:t>, 2000; </a:t>
            </a:r>
            <a:r>
              <a:rPr lang="de-DE" sz="2400" dirty="0"/>
              <a:t>Scott &amp; Bruce</a:t>
            </a:r>
            <a:r>
              <a:rPr lang="de-DE" sz="2400" dirty="0" smtClean="0"/>
              <a:t>, 1994).</a:t>
            </a:r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4</a:t>
            </a:fld>
            <a:endParaRPr lang="sv-S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99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55807" y="1196752"/>
            <a:ext cx="8845079" cy="468052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800" b="1" dirty="0" err="1" smtClean="0"/>
              <a:t>Buffering</a:t>
            </a:r>
            <a:r>
              <a:rPr lang="sv-SE" sz="2800" b="1" dirty="0" smtClean="0"/>
              <a:t> the negative </a:t>
            </a:r>
            <a:r>
              <a:rPr lang="sv-SE" sz="2800" b="1" dirty="0" err="1" smtClean="0"/>
              <a:t>effects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of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routine</a:t>
            </a:r>
            <a:r>
              <a:rPr lang="sv-SE" sz="2800" b="1" dirty="0" smtClean="0"/>
              <a:t> </a:t>
            </a:r>
            <a:r>
              <a:rPr lang="en-US" sz="2800" b="1" dirty="0" smtClean="0"/>
              <a:t>/ repetitive tasks </a:t>
            </a:r>
            <a:endParaRPr lang="sv-SE" sz="28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z="2400" dirty="0" err="1"/>
              <a:t>P</a:t>
            </a:r>
            <a:r>
              <a:rPr lang="de-DE" sz="2400" dirty="0" err="1" smtClean="0"/>
              <a:t>articipation</a:t>
            </a:r>
            <a:r>
              <a:rPr lang="de-DE" sz="2400" dirty="0" smtClean="0"/>
              <a:t> in </a:t>
            </a:r>
            <a:r>
              <a:rPr lang="de-DE" sz="2400" dirty="0" err="1" smtClean="0"/>
              <a:t>work</a:t>
            </a:r>
            <a:r>
              <a:rPr lang="de-DE" sz="2400" dirty="0" smtClean="0"/>
              <a:t> design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/>
              <a:t>standardization</a:t>
            </a:r>
            <a:r>
              <a:rPr lang="de-DE" sz="2400" dirty="0"/>
              <a:t> </a:t>
            </a:r>
            <a:r>
              <a:rPr lang="de-DE" sz="2400" dirty="0" smtClean="0"/>
              <a:t> (Parker</a:t>
            </a:r>
            <a:r>
              <a:rPr lang="de-DE" sz="2400" dirty="0"/>
              <a:t>, 2003) </a:t>
            </a:r>
            <a:r>
              <a:rPr lang="de-DE" sz="2400" dirty="0" err="1" smtClean="0"/>
              <a:t>buffers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negative </a:t>
            </a:r>
            <a:r>
              <a:rPr lang="de-DE" sz="2400" dirty="0" err="1" smtClean="0"/>
              <a:t>effects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repetetive</a:t>
            </a:r>
            <a:r>
              <a:rPr lang="de-DE" sz="2400" dirty="0" smtClean="0"/>
              <a:t> </a:t>
            </a:r>
            <a:r>
              <a:rPr lang="de-DE" sz="2400" dirty="0" err="1" smtClean="0"/>
              <a:t>standardized</a:t>
            </a:r>
            <a:r>
              <a:rPr lang="de-DE" sz="2400" dirty="0" smtClean="0"/>
              <a:t> </a:t>
            </a:r>
            <a:r>
              <a:rPr lang="de-DE" sz="2400" dirty="0" err="1" smtClean="0"/>
              <a:t>tasks</a:t>
            </a:r>
            <a:r>
              <a:rPr lang="de-DE" sz="2400" dirty="0" smtClean="0"/>
              <a:t> on </a:t>
            </a:r>
            <a:r>
              <a:rPr lang="de-DE" sz="2400" dirty="0" err="1" smtClean="0"/>
              <a:t>job</a:t>
            </a:r>
            <a:r>
              <a:rPr lang="de-DE" sz="2400" dirty="0" smtClean="0"/>
              <a:t> </a:t>
            </a:r>
            <a:r>
              <a:rPr lang="de-DE" sz="2400" dirty="0" err="1"/>
              <a:t>depression</a:t>
            </a:r>
            <a:r>
              <a:rPr lang="de-DE" sz="2400" dirty="0"/>
              <a:t>, </a:t>
            </a:r>
            <a:r>
              <a:rPr lang="de-DE" sz="2400" dirty="0" err="1" smtClean="0"/>
              <a:t>commitment</a:t>
            </a:r>
            <a:r>
              <a:rPr lang="de-DE" sz="2400" dirty="0"/>
              <a:t>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role</a:t>
            </a:r>
            <a:r>
              <a:rPr lang="de-DE" sz="2400" dirty="0"/>
              <a:t> </a:t>
            </a:r>
            <a:r>
              <a:rPr lang="de-DE" sz="2400" dirty="0" err="1"/>
              <a:t>breadth</a:t>
            </a:r>
            <a:r>
              <a:rPr lang="de-DE" sz="2400" dirty="0"/>
              <a:t> </a:t>
            </a:r>
            <a:r>
              <a:rPr lang="de-DE" sz="2400" dirty="0" err="1"/>
              <a:t>self</a:t>
            </a:r>
            <a:r>
              <a:rPr lang="de-DE" sz="2400" dirty="0"/>
              <a:t> </a:t>
            </a:r>
            <a:r>
              <a:rPr lang="de-DE" sz="2400" dirty="0" err="1" smtClean="0"/>
              <a:t>efficacy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-&gt; </a:t>
            </a:r>
            <a:r>
              <a:rPr lang="de-DE" sz="2400" dirty="0" err="1" smtClean="0"/>
              <a:t>enabling</a:t>
            </a:r>
            <a:r>
              <a:rPr lang="de-DE" sz="2400" dirty="0" smtClean="0"/>
              <a:t> </a:t>
            </a:r>
            <a:r>
              <a:rPr lang="en-GB" sz="2400" dirty="0"/>
              <a:t>bureaucracy</a:t>
            </a:r>
            <a:r>
              <a:rPr lang="de-DE" sz="2400" dirty="0"/>
              <a:t> (Adler &amp; </a:t>
            </a:r>
            <a:r>
              <a:rPr lang="en-GB" sz="2400" dirty="0" err="1"/>
              <a:t>Borrys</a:t>
            </a:r>
            <a:r>
              <a:rPr lang="en-GB" sz="2400" dirty="0"/>
              <a:t>, 1996; Adler &amp; Cole, 1993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Two main reasons </a:t>
            </a:r>
            <a:r>
              <a:rPr lang="en-GB" sz="2400" dirty="0"/>
              <a:t>for </a:t>
            </a:r>
            <a:r>
              <a:rPr lang="en-GB" sz="2400" dirty="0" smtClean="0"/>
              <a:t>a </a:t>
            </a:r>
            <a:r>
              <a:rPr lang="en-GB" sz="2400" dirty="0"/>
              <a:t>link between participation in decision-making and team </a:t>
            </a:r>
            <a:r>
              <a:rPr lang="en-GB" sz="2400" dirty="0" smtClean="0"/>
              <a:t>innovation (West, 2002): </a:t>
            </a:r>
          </a:p>
          <a:p>
            <a:pPr lvl="1"/>
            <a:r>
              <a:rPr lang="en-GB" sz="2000" dirty="0" smtClean="0"/>
              <a:t>influence </a:t>
            </a:r>
            <a:r>
              <a:rPr lang="en-GB" sz="2000" dirty="0"/>
              <a:t>over decisions </a:t>
            </a:r>
            <a:r>
              <a:rPr lang="en-GB" sz="2000" dirty="0" smtClean="0"/>
              <a:t>enhance </a:t>
            </a:r>
            <a:r>
              <a:rPr lang="en-GB" sz="2000" dirty="0"/>
              <a:t>exchange of information and </a:t>
            </a:r>
            <a:r>
              <a:rPr lang="en-GB" sz="2000" dirty="0" smtClean="0"/>
              <a:t>ideas</a:t>
            </a:r>
            <a:r>
              <a:rPr lang="en-GB" sz="2000" dirty="0"/>
              <a:t>, </a:t>
            </a:r>
            <a:endParaRPr lang="en-GB" sz="2000" dirty="0" smtClean="0"/>
          </a:p>
          <a:p>
            <a:pPr lvl="1"/>
            <a:r>
              <a:rPr lang="en-GB" sz="2000" dirty="0" smtClean="0"/>
              <a:t>less </a:t>
            </a:r>
            <a:r>
              <a:rPr lang="en-GB" sz="2000" dirty="0"/>
              <a:t>resistance to change as people invest in </a:t>
            </a:r>
            <a:r>
              <a:rPr lang="en-GB" sz="2000" dirty="0" smtClean="0"/>
              <a:t>decision </a:t>
            </a:r>
          </a:p>
          <a:p>
            <a:r>
              <a:rPr lang="en-GB" sz="2400" dirty="0"/>
              <a:t>Team learning </a:t>
            </a:r>
            <a:r>
              <a:rPr lang="en-GB" sz="2400" dirty="0" smtClean="0"/>
              <a:t>(i.e. exchanging/reflecting/elaborating </a:t>
            </a:r>
            <a:r>
              <a:rPr lang="en-GB" sz="2400" dirty="0" err="1" smtClean="0"/>
              <a:t>infos</a:t>
            </a:r>
            <a:r>
              <a:rPr lang="en-GB" sz="2400" dirty="0" smtClean="0"/>
              <a:t> &amp; ideas) </a:t>
            </a:r>
            <a:r>
              <a:rPr lang="de-DE" sz="2400" dirty="0" smtClean="0"/>
              <a:t>mediates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relationship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participative</a:t>
            </a:r>
            <a:r>
              <a:rPr lang="de-DE" sz="2400" dirty="0"/>
              <a:t> </a:t>
            </a:r>
            <a:r>
              <a:rPr lang="de-DE" sz="2400" dirty="0" err="1"/>
              <a:t>decision-making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team</a:t>
            </a:r>
            <a:r>
              <a:rPr lang="de-DE" sz="2400" dirty="0"/>
              <a:t> </a:t>
            </a:r>
            <a:r>
              <a:rPr lang="de-DE" sz="2400" dirty="0" err="1"/>
              <a:t>proactive</a:t>
            </a:r>
            <a:r>
              <a:rPr lang="de-DE" sz="2400" dirty="0"/>
              <a:t> </a:t>
            </a:r>
            <a:r>
              <a:rPr lang="de-DE" sz="2400" dirty="0" err="1"/>
              <a:t>behaviour</a:t>
            </a:r>
            <a:r>
              <a:rPr lang="de-DE" sz="2400" dirty="0"/>
              <a:t> (</a:t>
            </a:r>
            <a:r>
              <a:rPr lang="de-DE" sz="2400" dirty="0" err="1"/>
              <a:t>Lantz</a:t>
            </a:r>
            <a:r>
              <a:rPr lang="de-DE" sz="2400" dirty="0"/>
              <a:t>, Hansen &amp; Antoni, 2015)</a:t>
            </a:r>
          </a:p>
          <a:p>
            <a:r>
              <a:rPr lang="de-DE" sz="2400" dirty="0" smtClean="0"/>
              <a:t>Team </a:t>
            </a:r>
            <a:r>
              <a:rPr lang="de-DE" sz="2400" dirty="0" err="1" smtClean="0"/>
              <a:t>learning</a:t>
            </a:r>
            <a:r>
              <a:rPr lang="de-DE" sz="2400" dirty="0" smtClean="0"/>
              <a:t> </a:t>
            </a:r>
            <a:r>
              <a:rPr lang="de-DE" sz="2400" dirty="0" err="1" smtClean="0"/>
              <a:t>buffers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negative </a:t>
            </a:r>
            <a:r>
              <a:rPr lang="de-DE" sz="2400" dirty="0" err="1" smtClean="0"/>
              <a:t>effects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task</a:t>
            </a:r>
            <a:r>
              <a:rPr lang="de-DE" sz="2400" dirty="0" smtClean="0"/>
              <a:t> </a:t>
            </a:r>
            <a:r>
              <a:rPr lang="de-DE" sz="2400" dirty="0" err="1" smtClean="0"/>
              <a:t>routines</a:t>
            </a:r>
            <a:endParaRPr lang="de-DE" sz="2400" dirty="0" smtClean="0"/>
          </a:p>
          <a:p>
            <a:pPr marL="0" indent="0">
              <a:buNone/>
            </a:pPr>
            <a:endParaRPr lang="en-GB" sz="2400" dirty="0"/>
          </a:p>
          <a:p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5</a:t>
            </a:fld>
            <a:endParaRPr lang="sv-S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291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55807" y="1196752"/>
            <a:ext cx="8845079" cy="468052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err="1" smtClean="0"/>
              <a:t>Hypotheses</a:t>
            </a:r>
            <a:endParaRPr lang="sv-SE" sz="28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Team learning </a:t>
            </a:r>
            <a:r>
              <a:rPr lang="en-US" sz="2400" dirty="0" smtClean="0"/>
              <a:t>buffers </a:t>
            </a:r>
            <a:r>
              <a:rPr lang="en-US" sz="2400" dirty="0"/>
              <a:t>the </a:t>
            </a:r>
            <a:r>
              <a:rPr lang="en-US" sz="2400" dirty="0" smtClean="0"/>
              <a:t>negative effects </a:t>
            </a:r>
            <a:r>
              <a:rPr lang="en-US" sz="2400" dirty="0"/>
              <a:t>of routine / repetitive tasks on </a:t>
            </a:r>
          </a:p>
          <a:p>
            <a:r>
              <a:rPr lang="en-US" sz="2400" dirty="0"/>
              <a:t>team </a:t>
            </a:r>
            <a:r>
              <a:rPr lang="en-US" sz="2400" dirty="0" smtClean="0"/>
              <a:t>proactivity (generating improvement ideas) , </a:t>
            </a:r>
            <a:endParaRPr lang="en-US" sz="2400" dirty="0"/>
          </a:p>
          <a:p>
            <a:r>
              <a:rPr lang="en-US" sz="2400" dirty="0"/>
              <a:t>team adaption </a:t>
            </a:r>
            <a:r>
              <a:rPr lang="en-US" sz="2400" dirty="0" smtClean="0"/>
              <a:t>(implementing team ideas)</a:t>
            </a:r>
            <a:endParaRPr lang="en-US" sz="2400" dirty="0"/>
          </a:p>
          <a:p>
            <a:r>
              <a:rPr lang="en-US" sz="2400" dirty="0"/>
              <a:t>emotional exhaustion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 smtClean="0"/>
          </a:p>
          <a:p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endParaRPr lang="de-DE" sz="2400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6</a:t>
            </a:fld>
            <a:endParaRPr lang="sv-S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168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ubrik 1"/>
          <p:cNvSpPr>
            <a:spLocks noGrp="1"/>
          </p:cNvSpPr>
          <p:nvPr>
            <p:ph type="ctrTitle"/>
          </p:nvPr>
        </p:nvSpPr>
        <p:spPr>
          <a:xfrm>
            <a:off x="251520" y="374799"/>
            <a:ext cx="8568952" cy="1470025"/>
          </a:xfrm>
        </p:spPr>
        <p:txBody>
          <a:bodyPr>
            <a:normAutofit/>
          </a:bodyPr>
          <a:lstStyle/>
          <a:p>
            <a:r>
              <a:rPr lang="sv-SE" sz="2800" b="1" dirty="0" smtClean="0"/>
              <a:t>Research </a:t>
            </a:r>
            <a:r>
              <a:rPr lang="sv-SE" sz="2800" b="1" dirty="0" err="1" smtClean="0"/>
              <a:t>model</a:t>
            </a:r>
            <a:r>
              <a:rPr lang="sv-SE" sz="2800" b="1" dirty="0" smtClean="0"/>
              <a:t/>
            </a:r>
            <a:br>
              <a:rPr lang="sv-SE" sz="2800" b="1" dirty="0" smtClean="0"/>
            </a:br>
            <a:endParaRPr lang="sv-SE" sz="2400" b="1" dirty="0"/>
          </a:p>
        </p:txBody>
      </p:sp>
      <p:sp>
        <p:nvSpPr>
          <p:cNvPr id="12" name="textruta 74"/>
          <p:cNvSpPr txBox="1"/>
          <p:nvPr/>
        </p:nvSpPr>
        <p:spPr>
          <a:xfrm>
            <a:off x="3563888" y="1844824"/>
            <a:ext cx="1944216" cy="40011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Team </a:t>
            </a:r>
            <a:r>
              <a:rPr lang="sv-SE" sz="2000" dirty="0" err="1" smtClean="0"/>
              <a:t>learning</a:t>
            </a:r>
            <a:endParaRPr lang="sv-SE" sz="2000" dirty="0" smtClean="0"/>
          </a:p>
        </p:txBody>
      </p:sp>
      <p:sp>
        <p:nvSpPr>
          <p:cNvPr id="13" name="textruta 76"/>
          <p:cNvSpPr txBox="1"/>
          <p:nvPr/>
        </p:nvSpPr>
        <p:spPr>
          <a:xfrm>
            <a:off x="6084168" y="4005064"/>
            <a:ext cx="2592288" cy="10156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Team </a:t>
            </a:r>
            <a:r>
              <a:rPr lang="sv-SE" sz="2000" dirty="0" err="1" smtClean="0"/>
              <a:t>proactivity</a:t>
            </a:r>
            <a:endParaRPr lang="sv-SE" sz="2000" dirty="0" smtClean="0"/>
          </a:p>
          <a:p>
            <a:pPr algn="ctr"/>
            <a:r>
              <a:rPr lang="en-US" sz="2000" dirty="0"/>
              <a:t>T</a:t>
            </a:r>
            <a:r>
              <a:rPr lang="en-US" sz="2000" dirty="0" smtClean="0"/>
              <a:t>eam </a:t>
            </a:r>
            <a:r>
              <a:rPr lang="en-US" sz="2000" dirty="0"/>
              <a:t>adaption </a:t>
            </a:r>
            <a:r>
              <a:rPr lang="en-US" sz="2000" dirty="0" smtClean="0"/>
              <a:t>Exhaustion </a:t>
            </a:r>
            <a:endParaRPr lang="sv-SE" sz="2000" dirty="0"/>
          </a:p>
        </p:txBody>
      </p:sp>
      <p:cxnSp>
        <p:nvCxnSpPr>
          <p:cNvPr id="15" name="Rak pil 86"/>
          <p:cNvCxnSpPr>
            <a:cxnSpLocks/>
          </p:cNvCxnSpPr>
          <p:nvPr/>
        </p:nvCxnSpPr>
        <p:spPr>
          <a:xfrm>
            <a:off x="4572000" y="2348880"/>
            <a:ext cx="0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91"/>
          <p:cNvSpPr txBox="1"/>
          <p:nvPr/>
        </p:nvSpPr>
        <p:spPr>
          <a:xfrm>
            <a:off x="1043608" y="4221088"/>
            <a:ext cx="2160240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/>
              <a:t>Task </a:t>
            </a:r>
          </a:p>
          <a:p>
            <a:pPr algn="ctr"/>
            <a:r>
              <a:rPr lang="sv-SE" sz="2000" dirty="0" err="1" smtClean="0"/>
              <a:t>routineness</a:t>
            </a:r>
            <a:r>
              <a:rPr lang="sv-SE" sz="2000" dirty="0" smtClean="0"/>
              <a:t> </a:t>
            </a:r>
          </a:p>
        </p:txBody>
      </p:sp>
      <p:cxnSp>
        <p:nvCxnSpPr>
          <p:cNvPr id="27" name="Rak pil 86"/>
          <p:cNvCxnSpPr>
            <a:cxnSpLocks/>
          </p:cNvCxnSpPr>
          <p:nvPr/>
        </p:nvCxnSpPr>
        <p:spPr>
          <a:xfrm>
            <a:off x="3275856" y="4581128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119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55807" y="1196752"/>
            <a:ext cx="8845079" cy="468052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context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700 </a:t>
            </a:r>
            <a:r>
              <a:rPr lang="sv-SE" dirty="0" err="1" smtClean="0"/>
              <a:t>Employees</a:t>
            </a:r>
            <a:r>
              <a:rPr lang="sv-SE" dirty="0" smtClean="0"/>
              <a:t>, </a:t>
            </a:r>
            <a:r>
              <a:rPr lang="de-DE" dirty="0"/>
              <a:t>N</a:t>
            </a:r>
            <a:r>
              <a:rPr lang="de-DE" dirty="0" smtClean="0"/>
              <a:t>=516 </a:t>
            </a:r>
            <a:r>
              <a:rPr lang="de-DE" dirty="0" err="1" smtClean="0"/>
              <a:t>participated</a:t>
            </a:r>
            <a:r>
              <a:rPr lang="de-DE" dirty="0" smtClean="0"/>
              <a:t>; </a:t>
            </a:r>
            <a:r>
              <a:rPr lang="sv-SE" dirty="0" smtClean="0"/>
              <a:t>335 </a:t>
            </a:r>
            <a:r>
              <a:rPr lang="sv-SE" dirty="0" err="1" smtClean="0"/>
              <a:t>participated</a:t>
            </a:r>
            <a:endParaRPr lang="sv-SE" dirty="0" smtClean="0"/>
          </a:p>
          <a:p>
            <a:r>
              <a:rPr lang="sv-SE" dirty="0" err="1" smtClean="0"/>
              <a:t>Assembly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construction</a:t>
            </a:r>
            <a:r>
              <a:rPr lang="sv-SE" dirty="0" smtClean="0"/>
              <a:t> </a:t>
            </a:r>
            <a:r>
              <a:rPr lang="sv-SE" dirty="0" err="1" smtClean="0"/>
              <a:t>vehicles</a:t>
            </a:r>
            <a:r>
              <a:rPr lang="sv-SE" dirty="0" smtClean="0"/>
              <a:t>, </a:t>
            </a:r>
            <a:r>
              <a:rPr lang="sv-SE" dirty="0" err="1" smtClean="0"/>
              <a:t>e.g</a:t>
            </a:r>
            <a:r>
              <a:rPr lang="sv-SE" dirty="0" smtClean="0"/>
              <a:t>. </a:t>
            </a:r>
            <a:r>
              <a:rPr lang="sv-SE" dirty="0" err="1" smtClean="0"/>
              <a:t>wheel</a:t>
            </a:r>
            <a:r>
              <a:rPr lang="sv-SE" dirty="0" smtClean="0"/>
              <a:t> </a:t>
            </a:r>
            <a:r>
              <a:rPr lang="sv-SE" dirty="0" err="1" smtClean="0"/>
              <a:t>loader</a:t>
            </a:r>
            <a:endParaRPr lang="sv-SE" dirty="0" smtClean="0"/>
          </a:p>
          <a:p>
            <a:r>
              <a:rPr lang="sv-SE" dirty="0" err="1" smtClean="0"/>
              <a:t>Lean</a:t>
            </a:r>
            <a:r>
              <a:rPr lang="sv-SE" dirty="0" smtClean="0"/>
              <a:t> </a:t>
            </a:r>
            <a:r>
              <a:rPr lang="sv-SE" dirty="0" err="1" smtClean="0"/>
              <a:t>principles</a:t>
            </a:r>
            <a:r>
              <a:rPr lang="sv-SE" dirty="0" smtClean="0"/>
              <a:t> (TPS-&gt;VPS): </a:t>
            </a:r>
            <a:r>
              <a:rPr lang="sv-SE" dirty="0" err="1" smtClean="0"/>
              <a:t>standardization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, </a:t>
            </a:r>
            <a:r>
              <a:rPr lang="en-US" dirty="0" smtClean="0"/>
              <a:t>continuous improvements</a:t>
            </a:r>
            <a:r>
              <a:rPr lang="sv-SE" dirty="0" smtClean="0"/>
              <a:t>, </a:t>
            </a:r>
          </a:p>
          <a:p>
            <a:r>
              <a:rPr lang="en-US" dirty="0" smtClean="0"/>
              <a:t>Cross</a:t>
            </a:r>
            <a:r>
              <a:rPr lang="en-US" dirty="0"/>
              <a:t>-functional teams for problem-solving </a:t>
            </a:r>
            <a:r>
              <a:rPr lang="en-US" dirty="0" smtClean="0"/>
              <a:t>as a pillar for operational development – 65 teams N=52 </a:t>
            </a:r>
          </a:p>
          <a:p>
            <a:r>
              <a:rPr lang="en-US" dirty="0" smtClean="0"/>
              <a:t>Time for extra-role activities and OD = 10% of the work time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8</a:t>
            </a:fld>
            <a:endParaRPr lang="sv-S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546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155807" y="1196752"/>
            <a:ext cx="8845079" cy="468052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Methods</a:t>
            </a:r>
            <a:r>
              <a:rPr lang="sv-SE" dirty="0" smtClean="0"/>
              <a:t>: </a:t>
            </a:r>
            <a:r>
              <a:rPr lang="sv-SE" dirty="0" err="1" smtClean="0"/>
              <a:t>Scales</a:t>
            </a:r>
            <a:r>
              <a:rPr lang="sv-SE" dirty="0" smtClean="0"/>
              <a:t>  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000" b="1" dirty="0" smtClean="0"/>
              <a:t>Task routineness </a:t>
            </a:r>
            <a:br>
              <a:rPr lang="en-GB" sz="2000" b="1" dirty="0" smtClean="0"/>
            </a:br>
            <a:r>
              <a:rPr lang="en-GB" sz="2000" b="1" dirty="0" smtClean="0"/>
              <a:t>3 items (</a:t>
            </a:r>
            <a:r>
              <a:rPr lang="de-DE" sz="2000" dirty="0" err="1" smtClean="0">
                <a:solidFill>
                  <a:srgbClr val="000000"/>
                </a:solidFill>
                <a:ea typeface="Calibri"/>
                <a:cs typeface="Calibri"/>
              </a:rPr>
              <a:t>Withey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Daft &amp;Cooper, 1983; </a:t>
            </a:r>
            <a:r>
              <a:rPr lang="de-DE" sz="2000" dirty="0" err="1" smtClean="0">
                <a:solidFill>
                  <a:srgbClr val="000000"/>
                </a:solidFill>
                <a:ea typeface="Calibri"/>
                <a:cs typeface="Calibri"/>
              </a:rPr>
              <a:t>cited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Rousseau &amp;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Aubé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2010), </a:t>
            </a:r>
            <a:r>
              <a:rPr lang="en-GB" sz="2000" dirty="0" smtClean="0"/>
              <a:t>e.g.</a:t>
            </a:r>
            <a:r>
              <a:rPr lang="en-GB" sz="2000" b="1" dirty="0" smtClean="0"/>
              <a:t> “</a:t>
            </a:r>
            <a:r>
              <a:rPr lang="de-DE" sz="2000" dirty="0" err="1" smtClean="0">
                <a:solidFill>
                  <a:srgbClr val="000000"/>
                </a:solidFill>
                <a:ea typeface="Calibri"/>
                <a:cs typeface="Calibri"/>
              </a:rPr>
              <a:t>My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work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is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repetitive“; „I 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do pure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routine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  <a:ea typeface="Calibri"/>
                <a:cs typeface="Calibri"/>
              </a:rPr>
              <a:t>work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“; </a:t>
            </a:r>
            <a:r>
              <a:rPr lang="en-GB" sz="2000" dirty="0"/>
              <a:t>; </a:t>
            </a:r>
            <a:r>
              <a:rPr lang="en-GB" sz="2000" dirty="0" err="1"/>
              <a:t>r</a:t>
            </a:r>
            <a:r>
              <a:rPr lang="en-GB" sz="2000" baseline="-25000" dirty="0" err="1"/>
              <a:t>wg.j</a:t>
            </a:r>
            <a:r>
              <a:rPr lang="en-GB" sz="2000" dirty="0"/>
              <a:t>=.53 (Median)</a:t>
            </a:r>
            <a:r>
              <a:rPr lang="en-GB" sz="2000" dirty="0" smtClean="0"/>
              <a:t>; </a:t>
            </a:r>
            <a:r>
              <a:rPr lang="en-GB" sz="2000" dirty="0"/>
              <a:t>ICC1=.20; ICC2=.</a:t>
            </a:r>
            <a:r>
              <a:rPr lang="en-GB" sz="2000" dirty="0" smtClean="0"/>
              <a:t>64</a:t>
            </a:r>
            <a:endParaRPr lang="en-GB" sz="2000" b="1" dirty="0" smtClean="0"/>
          </a:p>
          <a:p>
            <a:r>
              <a:rPr lang="en-GB" sz="2000" b="1" dirty="0" smtClean="0"/>
              <a:t>Team learning </a:t>
            </a:r>
            <a:br>
              <a:rPr lang="en-GB" sz="2000" b="1" dirty="0" smtClean="0"/>
            </a:br>
            <a:r>
              <a:rPr lang="en-GB" sz="2000" dirty="0" smtClean="0"/>
              <a:t>6 items (reflection of processes: </a:t>
            </a:r>
            <a:r>
              <a:rPr lang="de-DE" sz="2000" dirty="0" smtClean="0">
                <a:ea typeface="Calibri"/>
                <a:cs typeface="Calibri"/>
              </a:rPr>
              <a:t>Schippers et al., 2007; </a:t>
            </a:r>
            <a:r>
              <a:rPr lang="de-DE" sz="2000" dirty="0" err="1" smtClean="0">
                <a:ea typeface="Calibri"/>
                <a:cs typeface="Calibri"/>
              </a:rPr>
              <a:t>information</a:t>
            </a:r>
            <a:r>
              <a:rPr lang="de-DE" sz="2000" dirty="0" smtClean="0">
                <a:ea typeface="Calibri"/>
                <a:cs typeface="Calibri"/>
              </a:rPr>
              <a:t> </a:t>
            </a:r>
            <a:r>
              <a:rPr lang="de-DE" sz="2000" dirty="0" err="1" smtClean="0">
                <a:ea typeface="Calibri"/>
                <a:cs typeface="Calibri"/>
              </a:rPr>
              <a:t>elaboration</a:t>
            </a:r>
            <a:r>
              <a:rPr lang="de-DE" sz="2000" dirty="0" smtClean="0">
                <a:ea typeface="Calibri"/>
                <a:cs typeface="Calibri"/>
              </a:rPr>
              <a:t>:</a:t>
            </a:r>
            <a:r>
              <a:rPr lang="de-DE" sz="2000" dirty="0" smtClean="0">
                <a:solidFill>
                  <a:srgbClr val="DD0806"/>
                </a:solidFill>
                <a:ea typeface="Calibri"/>
                <a:cs typeface="Calibri"/>
              </a:rPr>
              <a:t> </a:t>
            </a:r>
            <a:r>
              <a:rPr lang="en-GB" sz="2000" dirty="0" err="1" smtClean="0"/>
              <a:t>Savelsbergh</a:t>
            </a:r>
            <a:r>
              <a:rPr lang="en-GB" sz="2000" dirty="0" smtClean="0"/>
              <a:t> </a:t>
            </a:r>
            <a:r>
              <a:rPr lang="en-GB" sz="2000" dirty="0"/>
              <a:t>et al., </a:t>
            </a:r>
            <a:r>
              <a:rPr lang="en-GB" sz="2000" dirty="0" smtClean="0"/>
              <a:t>2009</a:t>
            </a:r>
            <a:r>
              <a:rPr lang="en-GB" sz="2000" dirty="0"/>
              <a:t>), e.g.</a:t>
            </a:r>
            <a:r>
              <a:rPr lang="en-GB" sz="2000" dirty="0" smtClean="0"/>
              <a:t>,</a:t>
            </a:r>
            <a:br>
              <a:rPr lang="en-GB" sz="2000" dirty="0" smtClean="0"/>
            </a:br>
            <a:r>
              <a:rPr lang="en-GB" sz="2000" dirty="0" smtClean="0"/>
              <a:t> “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T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he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methods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used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by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the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team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to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get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the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job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done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are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often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discussed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.“ </a:t>
            </a:r>
            <a:b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GB" sz="2000" dirty="0" smtClean="0"/>
              <a:t>”</a:t>
            </a:r>
            <a:r>
              <a:rPr lang="en-GB" sz="2000" dirty="0"/>
              <a:t>Team members elaborate on each other’s information and ideas.</a:t>
            </a:r>
            <a:r>
              <a:rPr lang="en-GB" sz="2000" dirty="0" smtClean="0"/>
              <a:t>“</a:t>
            </a:r>
            <a:br>
              <a:rPr lang="en-GB" sz="2000" dirty="0" smtClean="0"/>
            </a:br>
            <a:r>
              <a:rPr lang="de-DE" sz="2000" i="1" dirty="0" smtClean="0">
                <a:sym typeface="Symbol"/>
              </a:rPr>
              <a:t></a:t>
            </a:r>
            <a:r>
              <a:rPr lang="de-DE" sz="2000" i="1" dirty="0" smtClean="0"/>
              <a:t> </a:t>
            </a:r>
            <a:r>
              <a:rPr lang="en-GB" sz="2000" dirty="0"/>
              <a:t>=</a:t>
            </a:r>
            <a:r>
              <a:rPr lang="en-GB" sz="2000" dirty="0" smtClean="0"/>
              <a:t>.88; </a:t>
            </a:r>
            <a:r>
              <a:rPr lang="en-GB" sz="2000" dirty="0" err="1"/>
              <a:t>r</a:t>
            </a:r>
            <a:r>
              <a:rPr lang="en-GB" sz="2000" baseline="-25000" dirty="0" err="1"/>
              <a:t>wg.j</a:t>
            </a:r>
            <a:r>
              <a:rPr lang="en-GB" sz="2000" dirty="0" smtClean="0"/>
              <a:t>=.93</a:t>
            </a:r>
            <a:r>
              <a:rPr lang="en-GB" sz="2000" dirty="0"/>
              <a:t> </a:t>
            </a:r>
            <a:r>
              <a:rPr lang="en-GB" sz="2000" dirty="0" smtClean="0"/>
              <a:t>(</a:t>
            </a:r>
            <a:r>
              <a:rPr lang="en-GB" sz="2000" dirty="0"/>
              <a:t>Median</a:t>
            </a:r>
            <a:r>
              <a:rPr lang="en-GB" sz="2000" dirty="0" smtClean="0"/>
              <a:t>); </a:t>
            </a:r>
            <a:r>
              <a:rPr lang="en-GB" sz="2000" dirty="0"/>
              <a:t>ICC1=</a:t>
            </a:r>
            <a:r>
              <a:rPr lang="en-GB" sz="2000" dirty="0" smtClean="0"/>
              <a:t>.12; </a:t>
            </a:r>
            <a:r>
              <a:rPr lang="en-GB" sz="2000" dirty="0"/>
              <a:t>ICC2</a:t>
            </a:r>
            <a:r>
              <a:rPr lang="en-GB" sz="2000" dirty="0" smtClean="0"/>
              <a:t>=.49;</a:t>
            </a:r>
          </a:p>
          <a:p>
            <a:r>
              <a:rPr lang="en-GB" sz="2000" b="1" dirty="0" smtClean="0"/>
              <a:t>Exhaustion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3 items (</a:t>
            </a:r>
            <a:r>
              <a:rPr lang="de-DE" sz="2000" dirty="0" err="1" smtClean="0">
                <a:solidFill>
                  <a:srgbClr val="000000"/>
                </a:solidFill>
                <a:ea typeface="Calibri"/>
                <a:cs typeface="Calibri"/>
              </a:rPr>
              <a:t>Schaufeli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et al.,1996); e.g. „</a:t>
            </a:r>
            <a:r>
              <a:rPr lang="de-DE" sz="2000" dirty="0"/>
              <a:t>I </a:t>
            </a:r>
            <a:r>
              <a:rPr lang="de-DE" sz="2000" dirty="0" err="1"/>
              <a:t>feel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</a:t>
            </a:r>
            <a:r>
              <a:rPr lang="de-DE" sz="2000" dirty="0" err="1"/>
              <a:t>up</a:t>
            </a:r>
            <a:r>
              <a:rPr lang="de-DE" sz="2000" dirty="0"/>
              <a:t> </a:t>
            </a:r>
            <a:r>
              <a:rPr lang="de-DE" sz="2000" dirty="0" err="1"/>
              <a:t>at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end </a:t>
            </a:r>
            <a:r>
              <a:rPr lang="de-DE" sz="2000" dirty="0" err="1"/>
              <a:t>of</a:t>
            </a:r>
            <a:r>
              <a:rPr lang="de-DE" sz="2000" dirty="0"/>
              <a:t> a </a:t>
            </a:r>
            <a:r>
              <a:rPr lang="de-DE" sz="2000" dirty="0" err="1"/>
              <a:t>work</a:t>
            </a:r>
            <a:r>
              <a:rPr lang="de-DE" sz="2000" dirty="0"/>
              <a:t> </a:t>
            </a:r>
            <a:r>
              <a:rPr lang="de-DE" sz="2000" dirty="0" err="1" smtClean="0"/>
              <a:t>day</a:t>
            </a:r>
            <a:r>
              <a:rPr lang="de-DE" sz="2000" dirty="0" smtClean="0"/>
              <a:t>“; </a:t>
            </a:r>
            <a:br>
              <a:rPr lang="de-DE" sz="2000" dirty="0" smtClean="0"/>
            </a:br>
            <a:r>
              <a:rPr lang="de-DE" sz="2000" i="1" dirty="0" smtClean="0">
                <a:sym typeface="Symbol"/>
              </a:rPr>
              <a:t></a:t>
            </a:r>
            <a:r>
              <a:rPr lang="de-DE" sz="2000" i="1" dirty="0" smtClean="0"/>
              <a:t> </a:t>
            </a:r>
            <a:r>
              <a:rPr lang="en-GB" sz="2000" dirty="0"/>
              <a:t>=</a:t>
            </a:r>
            <a:r>
              <a:rPr lang="en-GB" sz="2000" dirty="0" smtClean="0"/>
              <a:t>.85; </a:t>
            </a:r>
            <a:r>
              <a:rPr lang="en-GB" sz="2000" dirty="0" err="1"/>
              <a:t>r</a:t>
            </a:r>
            <a:r>
              <a:rPr lang="en-GB" sz="2000" baseline="-25000" dirty="0" err="1"/>
              <a:t>wg.j</a:t>
            </a:r>
            <a:r>
              <a:rPr lang="en-GB" sz="2000" dirty="0"/>
              <a:t>=</a:t>
            </a:r>
            <a:r>
              <a:rPr lang="en-GB" sz="2000" dirty="0" smtClean="0"/>
              <a:t>.53 </a:t>
            </a:r>
            <a:r>
              <a:rPr lang="en-GB" sz="2000" dirty="0"/>
              <a:t>(Median</a:t>
            </a:r>
            <a:r>
              <a:rPr lang="en-GB" sz="2000" dirty="0" smtClean="0"/>
              <a:t>); ICC1=.20; ICC2=.64;</a:t>
            </a:r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GB" sz="2000" b="1" dirty="0" smtClean="0"/>
              <a:t>Team proactive </a:t>
            </a:r>
            <a:r>
              <a:rPr lang="en-GB" sz="2000" b="1" dirty="0"/>
              <a:t>behaviour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dirty="0" smtClean="0"/>
              <a:t>3 </a:t>
            </a:r>
            <a:r>
              <a:rPr lang="en-GB" sz="2000" dirty="0"/>
              <a:t>items (</a:t>
            </a:r>
            <a:r>
              <a:rPr lang="en-GB" sz="2000" dirty="0" smtClean="0"/>
              <a:t>Morrison &amp; Phelps, 1999), </a:t>
            </a:r>
            <a:r>
              <a:rPr lang="en-GB" sz="2000" dirty="0"/>
              <a:t>e.g. “In my shift-team we often have ideas of new work methods that are more effective</a:t>
            </a:r>
            <a:r>
              <a:rPr lang="en-GB" sz="2000" dirty="0" smtClean="0"/>
              <a:t>.</a:t>
            </a:r>
          </a:p>
          <a:p>
            <a:r>
              <a:rPr lang="en-GB" sz="2000" b="1" dirty="0" smtClean="0"/>
              <a:t>Team adaptation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3 </a:t>
            </a:r>
            <a:r>
              <a:rPr lang="de-DE" sz="2000" dirty="0" err="1" smtClean="0">
                <a:solidFill>
                  <a:srgbClr val="000000"/>
                </a:solidFill>
                <a:ea typeface="Calibri"/>
                <a:cs typeface="Calibri"/>
              </a:rPr>
              <a:t>items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 (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Schippers et al 2007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), e.g. „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What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we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discuss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corresponds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with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what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we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do </a:t>
            </a:r>
            <a:r>
              <a:rPr lang="de-DE" sz="2000" dirty="0" err="1">
                <a:solidFill>
                  <a:srgbClr val="000000"/>
                </a:solidFill>
                <a:ea typeface="Calibri"/>
                <a:cs typeface="Calibri"/>
              </a:rPr>
              <a:t>subsequently</a:t>
            </a:r>
            <a:r>
              <a:rPr lang="de-DE" sz="2000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ea typeface="Calibri"/>
                <a:cs typeface="Calibri"/>
              </a:rPr>
              <a:t>“</a:t>
            </a:r>
            <a:endParaRPr lang="de-DE" sz="2000" dirty="0" smtClean="0"/>
          </a:p>
          <a:p>
            <a:pPr marL="0" indent="0">
              <a:buNone/>
            </a:pPr>
            <a:endParaRPr lang="sv-SE" sz="2000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413F-19F2-4AB8-BF7D-09ED84B12A7C}" type="slidenum">
              <a:rPr lang="sv-SE" smtClean="0"/>
              <a:t>9</a:t>
            </a:fld>
            <a:endParaRPr lang="sv-S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sv-SE" dirty="0" smtClean="0"/>
              <a:t>IWOT 19 Leuven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3854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Macintosh PowerPoint</Application>
  <PresentationFormat>Bildschirmpräsentation (4:3)</PresentationFormat>
  <Paragraphs>274</Paragraphs>
  <Slides>16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Office-tema</vt:lpstr>
      <vt:lpstr>Stimulating team learning processes as a means to buffer the negative effects of routine tasks  on team proactivity, team adaptation and to reduce exhaustion </vt:lpstr>
      <vt:lpstr>Purpose of the study </vt:lpstr>
      <vt:lpstr>Effects of routine / repetitive tasks </vt:lpstr>
      <vt:lpstr>Negative effects of routine / repetitive tasks </vt:lpstr>
      <vt:lpstr>Buffering the negative effects of routine / repetitive tasks </vt:lpstr>
      <vt:lpstr>Hypotheses</vt:lpstr>
      <vt:lpstr>Research model </vt:lpstr>
      <vt:lpstr>The context </vt:lpstr>
      <vt:lpstr>Methods: Scales  </vt:lpstr>
      <vt:lpstr>Methods:  Scale descriptives and intercorrlations  </vt:lpstr>
      <vt:lpstr>Results </vt:lpstr>
      <vt:lpstr>PowerPoint-Präsentation</vt:lpstr>
      <vt:lpstr>Results </vt:lpstr>
      <vt:lpstr>PowerPoint-Präsentation</vt:lpstr>
      <vt:lpstr>Research model </vt:lpstr>
      <vt:lpstr> </vt:lpstr>
    </vt:vector>
  </TitlesOfParts>
  <Company>SU, Psykologiska institutionen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 within lean</dc:title>
  <dc:creator>Annika Lantz</dc:creator>
  <cp:lastModifiedBy>Conny Antoni</cp:lastModifiedBy>
  <cp:revision>173</cp:revision>
  <cp:lastPrinted>2013-05-21T11:04:40Z</cp:lastPrinted>
  <dcterms:created xsi:type="dcterms:W3CDTF">2013-05-21T06:26:57Z</dcterms:created>
  <dcterms:modified xsi:type="dcterms:W3CDTF">2015-09-06T14:59:13Z</dcterms:modified>
</cp:coreProperties>
</file>