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54" r:id="rId1"/>
    <p:sldMasterId id="2147483658" r:id="rId2"/>
  </p:sldMasterIdLst>
  <p:notesMasterIdLst>
    <p:notesMasterId r:id="rId24"/>
  </p:notesMasterIdLst>
  <p:handoutMasterIdLst>
    <p:handoutMasterId r:id="rId25"/>
  </p:handoutMasterIdLst>
  <p:sldIdLst>
    <p:sldId id="276" r:id="rId3"/>
    <p:sldId id="325" r:id="rId4"/>
    <p:sldId id="366" r:id="rId5"/>
    <p:sldId id="324" r:id="rId6"/>
    <p:sldId id="327" r:id="rId7"/>
    <p:sldId id="328" r:id="rId8"/>
    <p:sldId id="329" r:id="rId9"/>
    <p:sldId id="330" r:id="rId10"/>
    <p:sldId id="331" r:id="rId11"/>
    <p:sldId id="343" r:id="rId12"/>
    <p:sldId id="368" r:id="rId13"/>
    <p:sldId id="344" r:id="rId14"/>
    <p:sldId id="367" r:id="rId15"/>
    <p:sldId id="362" r:id="rId16"/>
    <p:sldId id="352" r:id="rId17"/>
    <p:sldId id="364" r:id="rId18"/>
    <p:sldId id="318" r:id="rId19"/>
    <p:sldId id="363" r:id="rId20"/>
    <p:sldId id="369" r:id="rId21"/>
    <p:sldId id="353" r:id="rId22"/>
    <p:sldId id="356" r:id="rId23"/>
  </p:sldIdLst>
  <p:sldSz cx="9144000" cy="6858000" type="screen4x3"/>
  <p:notesSz cx="6775450" cy="9906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20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pos="884">
          <p15:clr>
            <a:srgbClr val="A4A3A4"/>
          </p15:clr>
        </p15:guide>
        <p15:guide id="5" pos="5465">
          <p15:clr>
            <a:srgbClr val="A4A3A4"/>
          </p15:clr>
        </p15:guide>
        <p15:guide id="6" pos="2971">
          <p15:clr>
            <a:srgbClr val="A4A3A4"/>
          </p15:clr>
        </p15:guide>
        <p15:guide id="7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3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02" autoAdjust="0"/>
    <p:restoredTop sz="94316" autoAdjust="0"/>
  </p:normalViewPr>
  <p:slideViewPr>
    <p:cSldViewPr snapToGrid="0">
      <p:cViewPr varScale="1">
        <p:scale>
          <a:sx n="67" d="100"/>
          <a:sy n="67" d="100"/>
        </p:scale>
        <p:origin x="-1158" y="-96"/>
      </p:cViewPr>
      <p:guideLst>
        <p:guide orient="horz" pos="4020"/>
        <p:guide orient="horz" pos="890"/>
        <p:guide orient="horz" pos="1434"/>
        <p:guide pos="884"/>
        <p:guide pos="5465"/>
        <p:guide pos="2971"/>
        <p:guide pos="2789"/>
      </p:guideLst>
    </p:cSldViewPr>
  </p:slideViewPr>
  <p:outlineViewPr>
    <p:cViewPr>
      <p:scale>
        <a:sx n="33" d="100"/>
        <a:sy n="33" d="100"/>
      </p:scale>
      <p:origin x="0" y="5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202" y="-114"/>
      </p:cViewPr>
      <p:guideLst>
        <p:guide orient="horz" pos="3120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71C429B1-1FB6-49F5-B398-C5B0AF846C5D}" type="datetime8">
              <a:rPr lang="nl-NL"/>
              <a:pPr>
                <a:defRPr/>
              </a:pPr>
              <a:t>28-8-2015 16:28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r>
              <a:rPr lang="en-US" dirty="0"/>
              <a:t>NCD Rijnmond 26 mei 2011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57191A32-F8DC-4942-86D2-306A94D12A9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929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DD930E8-441A-4E3F-8A8C-38057F25438B}" type="datetime8">
              <a:rPr lang="nl-NL"/>
              <a:pPr>
                <a:defRPr/>
              </a:pPr>
              <a:t>28-8-2015 16:28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r>
              <a:rPr lang="en-US" dirty="0"/>
              <a:t>NCD Rijnmond 26 mei 2011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12E3265-2A53-49E7-83B7-4D4FEB979273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235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3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3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75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7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62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927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25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../slides/slide1.xm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titel en smal object/opsomming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7"/>
          <p:cNvCxnSpPr/>
          <p:nvPr/>
        </p:nvCxnSpPr>
        <p:spPr>
          <a:xfrm flipV="1">
            <a:off x="247650" y="161925"/>
            <a:ext cx="0" cy="53975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8"/>
          <p:cNvCxnSpPr/>
          <p:nvPr/>
        </p:nvCxnSpPr>
        <p:spPr>
          <a:xfrm flipV="1">
            <a:off x="1220788" y="831850"/>
            <a:ext cx="0" cy="554990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9"/>
          <p:cNvCxnSpPr/>
          <p:nvPr/>
        </p:nvCxnSpPr>
        <p:spPr>
          <a:xfrm flipV="1">
            <a:off x="2336800" y="161925"/>
            <a:ext cx="0" cy="53975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Afbeelding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8" y="200025"/>
            <a:ext cx="619125" cy="4175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101600" dist="12700" dir="2700000" algn="ctr" rotWithShape="0">
              <a:prstClr val="black">
                <a:alpha val="50000"/>
              </a:prstClr>
            </a:outerShdw>
          </a:effectLst>
        </p:spPr>
      </p:pic>
      <p:pic>
        <p:nvPicPr>
          <p:cNvPr id="11" name="Afbeelding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4750" y="179388"/>
            <a:ext cx="619125" cy="458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effectLst>
            <a:outerShdw blurRad="101600" dist="12700" dir="2700000" algn="ctr" rotWithShape="0">
              <a:prstClr val="black">
                <a:alpha val="50000"/>
              </a:prstClr>
            </a:outerShdw>
          </a:effectLst>
        </p:spPr>
      </p:pic>
      <p:cxnSp>
        <p:nvCxnSpPr>
          <p:cNvPr id="12" name="Rechte verbindingslijn 14"/>
          <p:cNvCxnSpPr/>
          <p:nvPr/>
        </p:nvCxnSpPr>
        <p:spPr>
          <a:xfrm flipV="1">
            <a:off x="4708525" y="161925"/>
            <a:ext cx="0" cy="53975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nl-NL" noProof="0" smtClean="0"/>
              <a:t>Titelstijl van model bewerken</a:t>
            </a:r>
            <a:endParaRPr lang="nl-NL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185738" indent="-185738">
              <a:buFontTx/>
              <a:buBlip>
                <a:blip r:embed="rId8"/>
              </a:buBlip>
              <a:defRPr/>
            </a:lvl1pPr>
            <a:lvl2pPr marL="357188" indent="-171450">
              <a:buFontTx/>
              <a:buBlip>
                <a:blip r:embed="rId8"/>
              </a:buBlip>
              <a:defRPr/>
            </a:lvl2pPr>
            <a:lvl3pPr marL="542925" indent="-187325">
              <a:buFontTx/>
              <a:buBlip>
                <a:blip r:embed="rId8"/>
              </a:buBlip>
              <a:defRPr/>
            </a:lvl3pPr>
            <a:lvl4pPr marL="715963" indent="-173038">
              <a:buFontTx/>
              <a:buBlip>
                <a:blip r:embed="rId8"/>
              </a:buBlip>
              <a:defRPr/>
            </a:lvl4pPr>
            <a:lvl5pPr marL="901700" indent="-187325">
              <a:buFontTx/>
              <a:buBlip>
                <a:blip r:embed="rId8"/>
              </a:buBlip>
              <a:defRPr/>
            </a:lvl5pPr>
          </a:lstStyle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8"/>
              </a:buBlip>
              <a:defRPr/>
            </a:lvl2pPr>
            <a:lvl3pPr marL="542925" indent="-187325">
              <a:buFontTx/>
              <a:buBlip>
                <a:blip r:embed="rId8"/>
              </a:buBlip>
              <a:defRPr/>
            </a:lvl3pPr>
            <a:lvl4pPr marL="715963" indent="-173038">
              <a:buFontTx/>
              <a:buBlip>
                <a:blip r:embed="rId8"/>
              </a:buBlip>
              <a:defRPr/>
            </a:lvl4pPr>
            <a:lvl5pPr marL="901700" indent="-187325">
              <a:buFontTx/>
              <a:buBlip>
                <a:blip r:embed="rId8"/>
              </a:buBlip>
              <a:defRPr/>
            </a:lvl5pPr>
          </a:lstStyle>
          <a:p>
            <a:pPr lvl="0"/>
            <a:r>
              <a:rPr lang="nl-NL" noProof="0" smtClean="0"/>
              <a:t>Click to edit Master text styles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0D80-121D-46A5-AEBF-B27B46E6AB2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678D-BE3B-4896-BD58-A995C1E79AE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486C-FA69-4A99-B692-922BF11F2AE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6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2085-AA8A-41C9-ABC3-9E061B7F9DA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4ACC-B2E7-49E9-9835-AC9C78C5507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0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89C2-FD3A-4DCF-8775-6A963D19D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C57E-27A7-47D1-9AD7-B9D309DF8E4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4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8C27-7859-4276-AB7D-1BE251B88A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AA0E-0598-4D74-8BF8-28D332C0A3D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9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10 januari 2011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 Bouman 
TNO Nieuwe huisstijl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25AE-DC5D-4586-ADAF-CC63B7FB09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8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2151-CFC8-423F-90BC-6839A4AD603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738A9-F4D5-408F-ABCA-E3D7B0967AA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0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D046-40D5-43D9-898E-44576295A6A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656D-A55E-4FA5-ADAD-B249E08776F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318D-3BDC-4293-9F3F-C48D1DD879B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AFAE-76B3-4F5F-BC63-84791B8EA86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90B0-B04A-4A2B-BAEE-156A6915645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BEFD-2F81-4F29-BC96-642295FE8FD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9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D00E-32EE-4089-B5D9-6A121D2A436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782B-9B3B-4C03-9F7B-27C9ACE2FBE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8BEF-B5BA-4E0A-915D-162054B7F1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4C67-1BB0-47DB-9DD1-01DEAFC2470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9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5AF6-2C8C-47DA-9E94-319DF3B64B7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2558-39C6-4DB3-80DB-27CBE765FC3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03350" y="1343025"/>
            <a:ext cx="72723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34826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03350" y="2200275"/>
            <a:ext cx="727233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475" y="263525"/>
            <a:ext cx="1800225" cy="1063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 smtClean="0"/>
              <a:t>10 januari 2011</a:t>
            </a:r>
            <a:endParaRPr lang="nl-NL" dirty="0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475" y="371475"/>
            <a:ext cx="1800225" cy="1063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00"/>
            </a:lvl1pPr>
          </a:lstStyle>
          <a:p>
            <a:r>
              <a:rPr lang="nl-NL" smtClean="0"/>
              <a:t>M Bouman 
TNO Nieuwe huisstijl</a:t>
            </a:r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475" y="153988"/>
            <a:ext cx="1800225" cy="106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00">
                <a:latin typeface="+mn-lt"/>
                <a:cs typeface="+mn-cs"/>
              </a:defRPr>
            </a:lvl1pPr>
          </a:lstStyle>
          <a:p>
            <a:pPr>
              <a:defRPr/>
            </a:pPr>
            <a:fld id="{E85CF024-92E2-4820-BC54-EC942E37362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5738" indent="-185738" algn="l" rtl="0" eaLnBrk="0" fontAlgn="base" hangingPunct="0">
        <a:lnSpc>
          <a:spcPts val="2813"/>
        </a:lnSpc>
        <a:spcBef>
          <a:spcPct val="0"/>
        </a:spcBef>
        <a:spcAft>
          <a:spcPct val="0"/>
        </a:spcAft>
        <a:buBlip>
          <a:blip r:embed="rId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1450" algn="l" rtl="0" eaLnBrk="0" fontAlgn="base" hangingPunct="0">
        <a:lnSpc>
          <a:spcPts val="2813"/>
        </a:lnSpc>
        <a:spcBef>
          <a:spcPct val="0"/>
        </a:spcBef>
        <a:spcAft>
          <a:spcPct val="0"/>
        </a:spcAft>
        <a:buBlip>
          <a:blip r:embed="rId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5738" algn="l" rtl="0" eaLnBrk="0" fontAlgn="base" hangingPunct="0">
        <a:lnSpc>
          <a:spcPts val="2813"/>
        </a:lnSpc>
        <a:spcBef>
          <a:spcPct val="0"/>
        </a:spcBef>
        <a:spcAft>
          <a:spcPct val="0"/>
        </a:spcAft>
        <a:buBlip>
          <a:blip r:embed="rId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3038" algn="l" rtl="0" eaLnBrk="0" fontAlgn="base" hangingPunct="0">
        <a:lnSpc>
          <a:spcPts val="2813"/>
        </a:lnSpc>
        <a:spcBef>
          <a:spcPct val="0"/>
        </a:spcBef>
        <a:spcAft>
          <a:spcPct val="0"/>
        </a:spcAft>
        <a:buBlip>
          <a:blip r:embed="rId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5738" algn="l" rtl="0" eaLnBrk="0" fontAlgn="base" hangingPunct="0">
        <a:lnSpc>
          <a:spcPts val="2813"/>
        </a:lnSpc>
        <a:spcBef>
          <a:spcPct val="0"/>
        </a:spcBef>
        <a:spcAft>
          <a:spcPct val="0"/>
        </a:spcAft>
        <a:buBlip>
          <a:blip r:embed="rId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56D61D9-182E-4AD6-A5D8-05A5490BF5E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28/08/2015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1C2365A4-4012-414E-84D8-CE20C1A38445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2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hyperlink" Target="http://www.google.nl/url?sa=i&amp;rct=j&amp;q=&amp;esrc=s&amp;frm=1&amp;source=images&amp;cd=&amp;cad=rja&amp;docid=O4nXZC8wVj2U4M&amp;tbnid=yurmvCxRc5xymM:&amp;ved=0CAUQjRw&amp;url=http://www.linkedin.com/company/tno&amp;ei=L3KPUqbALMqo0wXBgoC4Bw&amp;bvm=bv.56988011,d.d2k&amp;psig=AFQjCNG85b2hI57YOPqeUz-46Yk4uVBO1Q&amp;ust=138521891337968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hyperlink" Target="mailto:peter.oeij@tno.n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ceap.wcu.edu/Houghton/thesisM/Ch3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hyperlink" Target="http://www.ceap.wcu.edu/Houghton/thesisM/Ch3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67533"/>
            <a:ext cx="9144000" cy="19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7"/>
          <p:cNvSpPr>
            <a:spLocks noChangeArrowheads="1"/>
          </p:cNvSpPr>
          <p:nvPr/>
        </p:nvSpPr>
        <p:spPr bwMode="auto">
          <a:xfrm>
            <a:off x="1857375" y="3103563"/>
            <a:ext cx="61214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GB" dirty="0"/>
          </a:p>
        </p:txBody>
      </p:sp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1347923" y="1142157"/>
            <a:ext cx="7272338" cy="719138"/>
          </a:xfrm>
        </p:spPr>
        <p:txBody>
          <a:bodyPr/>
          <a:lstStyle/>
          <a:p>
            <a:pPr eaLnBrk="1" hangingPunct="1"/>
            <a:r>
              <a:rPr lang="en-GB" sz="2000" dirty="0" smtClean="0">
                <a:latin typeface="Arial" charset="0"/>
                <a:cs typeface="Arial" charset="0"/>
              </a:rPr>
              <a:t>Mindful infrastructure as an enabler of innovation resilience behaviour in innovation teams</a:t>
            </a:r>
          </a:p>
        </p:txBody>
      </p:sp>
      <p:grpSp>
        <p:nvGrpSpPr>
          <p:cNvPr id="13317" name="Group 3"/>
          <p:cNvGrpSpPr>
            <a:grpSpLocks/>
          </p:cNvGrpSpPr>
          <p:nvPr/>
        </p:nvGrpSpPr>
        <p:grpSpPr bwMode="auto">
          <a:xfrm>
            <a:off x="1785937" y="1833017"/>
            <a:ext cx="6314873" cy="3827654"/>
            <a:chOff x="1858094" y="2167731"/>
            <a:chExt cx="6314872" cy="3880183"/>
          </a:xfrm>
        </p:grpSpPr>
        <p:sp>
          <p:nvSpPr>
            <p:cNvPr id="2" name="Rounded Rectangle 1"/>
            <p:cNvSpPr/>
            <p:nvPr/>
          </p:nvSpPr>
          <p:spPr>
            <a:xfrm>
              <a:off x="1929532" y="2167731"/>
              <a:ext cx="6121399" cy="303943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 sz="2400" b="1" dirty="0"/>
            </a:p>
          </p:txBody>
        </p:sp>
        <p:sp>
          <p:nvSpPr>
            <p:cNvPr id="13319" name="Text Box 9"/>
            <p:cNvSpPr txBox="1">
              <a:spLocks noChangeArrowheads="1"/>
            </p:cNvSpPr>
            <p:nvPr/>
          </p:nvSpPr>
          <p:spPr bwMode="auto">
            <a:xfrm>
              <a:off x="2094920" y="2196010"/>
              <a:ext cx="6078046" cy="385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nl-NL" b="1" dirty="0" smtClean="0"/>
                <a:t>Peter </a:t>
              </a:r>
              <a:r>
                <a:rPr lang="nl-NL" b="1" dirty="0" err="1" smtClean="0"/>
                <a:t>Oeij</a:t>
              </a:r>
              <a:endParaRPr lang="en-US" dirty="0" smtClean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lvl="0">
                <a:lnSpc>
                  <a:spcPts val="2813"/>
                </a:lnSpc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TNO &amp;  School of Management, Open University of The Netherlands</a:t>
              </a:r>
            </a:p>
            <a:p>
              <a:pPr lvl="0">
                <a:lnSpc>
                  <a:spcPts val="2813"/>
                </a:lnSpc>
              </a:pPr>
              <a:r>
                <a:rPr lang="en-US" dirty="0" smtClean="0">
                  <a:solidFill>
                    <a:prstClr val="black"/>
                  </a:solidFill>
                  <a:latin typeface="Arial"/>
                  <a:cs typeface="Arial"/>
                </a:rPr>
                <a:t>with Steven Dhondt &amp; Jeff </a:t>
              </a:r>
              <a:r>
                <a:rPr lang="en-US" dirty="0" err="1" smtClean="0">
                  <a:solidFill>
                    <a:prstClr val="black"/>
                  </a:solidFill>
                  <a:latin typeface="Arial"/>
                  <a:cs typeface="Arial"/>
                </a:rPr>
                <a:t>Gaspersz</a:t>
              </a:r>
              <a:endParaRPr lang="nl-NL" b="1" dirty="0" smtClean="0"/>
            </a:p>
            <a:p>
              <a:pPr eaLnBrk="1" hangingPunct="1">
                <a:spcBef>
                  <a:spcPct val="50000"/>
                </a:spcBef>
              </a:pPr>
              <a:endParaRPr lang="nl-NL" b="1" dirty="0" smtClean="0"/>
            </a:p>
            <a:p>
              <a:pPr eaLnBrk="1" hangingPunct="1">
                <a:spcBef>
                  <a:spcPct val="50000"/>
                </a:spcBef>
              </a:pPr>
              <a:r>
                <a:rPr lang="nl-NL" b="1" dirty="0" smtClean="0"/>
                <a:t>IWOT 19 - International Workshop on Team </a:t>
              </a:r>
              <a:r>
                <a:rPr lang="nl-NL" b="1" dirty="0" err="1" smtClean="0"/>
                <a:t>Working</a:t>
              </a:r>
              <a:endParaRPr lang="nl-NL" b="1" dirty="0" smtClean="0"/>
            </a:p>
            <a:p>
              <a:pPr eaLnBrk="1" hangingPunct="1">
                <a:spcBef>
                  <a:spcPct val="50000"/>
                </a:spcBef>
              </a:pPr>
              <a:endParaRPr lang="nl-NL" sz="1050" b="1" dirty="0" smtClean="0"/>
            </a:p>
            <a:p>
              <a:pPr eaLnBrk="1" hangingPunct="1">
                <a:spcBef>
                  <a:spcPct val="50000"/>
                </a:spcBef>
              </a:pPr>
              <a:endParaRPr lang="nl-NL" sz="1050" b="1" dirty="0"/>
            </a:p>
            <a:p>
              <a:pPr eaLnBrk="1" hangingPunct="1">
                <a:spcBef>
                  <a:spcPct val="50000"/>
                </a:spcBef>
              </a:pPr>
              <a:r>
                <a:rPr lang="nl-NL" sz="1050" b="1" dirty="0" smtClean="0"/>
                <a:t>September 7, 2015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nl-NL" sz="1400" b="1" dirty="0" err="1" smtClean="0"/>
                <a:t>Catholic</a:t>
              </a:r>
              <a:r>
                <a:rPr lang="nl-NL" sz="1400" b="1" dirty="0" smtClean="0"/>
                <a:t> University of Leuven, Leuven, Belgium</a:t>
              </a:r>
            </a:p>
            <a:p>
              <a:pPr eaLnBrk="1" hangingPunct="1">
                <a:spcBef>
                  <a:spcPct val="50000"/>
                </a:spcBef>
              </a:pPr>
              <a:endParaRPr lang="nl-NL" b="1" dirty="0" smtClean="0"/>
            </a:p>
            <a:p>
              <a:pPr eaLnBrk="1" hangingPunct="1">
                <a:spcBef>
                  <a:spcPct val="50000"/>
                </a:spcBef>
              </a:pPr>
              <a:endParaRPr lang="nl-NL" b="1" dirty="0"/>
            </a:p>
          </p:txBody>
        </p:sp>
        <p:sp>
          <p:nvSpPr>
            <p:cNvPr id="13320" name="Rectangle 11"/>
            <p:cNvSpPr>
              <a:spLocks noChangeArrowheads="1"/>
            </p:cNvSpPr>
            <p:nvPr/>
          </p:nvSpPr>
          <p:spPr bwMode="auto">
            <a:xfrm>
              <a:off x="2002556" y="3341042"/>
              <a:ext cx="18473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nl-NL" sz="2400" b="1" dirty="0"/>
            </a:p>
          </p:txBody>
        </p:sp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1858094" y="3340248"/>
              <a:ext cx="18473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nl-NL" sz="2400" b="1" dirty="0"/>
            </a:p>
          </p:txBody>
        </p:sp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3153494" y="4049860"/>
              <a:ext cx="18473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nl-NL" sz="2400" b="1" dirty="0"/>
            </a:p>
          </p:txBody>
        </p:sp>
        <p:sp>
          <p:nvSpPr>
            <p:cNvPr id="13323" name="Rectangle 16"/>
            <p:cNvSpPr>
              <a:spLocks noChangeArrowheads="1"/>
            </p:cNvSpPr>
            <p:nvPr/>
          </p:nvSpPr>
          <p:spPr bwMode="auto">
            <a:xfrm>
              <a:off x="1858094" y="3412479"/>
              <a:ext cx="18473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nl-NL" sz="2400" b="1" dirty="0"/>
            </a:p>
          </p:txBody>
        </p:sp>
      </p:grpSp>
      <p:pic>
        <p:nvPicPr>
          <p:cNvPr id="24578" name="Picture 2" descr="http://m.c.lnkd.licdn.com/mpr/mpr/shrink_60_60/p/3/000/08c/2c2/3ae1de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0160" y="2879678"/>
            <a:ext cx="1033840" cy="91239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268"/>
            <a:ext cx="1828800" cy="74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2"/>
          <p:cNvSpPr/>
          <p:nvPr/>
        </p:nvSpPr>
        <p:spPr>
          <a:xfrm>
            <a:off x="516246" y="751454"/>
            <a:ext cx="7999957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516246" y="1397513"/>
            <a:ext cx="7272338" cy="2969344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sz="1200" dirty="0" smtClean="0"/>
          </a:p>
          <a:p>
            <a:pPr marL="457200" indent="-457200">
              <a:buNone/>
            </a:pPr>
            <a:r>
              <a:rPr lang="en-GB" sz="2400" dirty="0" smtClean="0"/>
              <a:t>‘Mindful Infrastructure’</a:t>
            </a:r>
          </a:p>
          <a:p>
            <a:pPr marL="457200" indent="-457200">
              <a:buFont typeface="Arial" charset="0"/>
              <a:buAutoNum type="arabicPeriod"/>
            </a:pPr>
            <a:endParaRPr lang="en-GB" sz="2400" dirty="0" smtClean="0"/>
          </a:p>
          <a:p>
            <a:pPr marL="457200" indent="-457200">
              <a:buFontTx/>
              <a:buChar char="-"/>
            </a:pPr>
            <a:r>
              <a:rPr lang="en-GB" sz="2400" dirty="0" smtClean="0"/>
              <a:t>The capacity of a team to anticipate ‘unexpected’ problems and the capacity to contain such problems (after </a:t>
            </a:r>
            <a:r>
              <a:rPr lang="en-GB" sz="2400" dirty="0" err="1" smtClean="0"/>
              <a:t>Weick</a:t>
            </a:r>
            <a:r>
              <a:rPr lang="en-GB" sz="2400" dirty="0" smtClean="0"/>
              <a:t> &amp; Sutcliffe, 2007)</a:t>
            </a:r>
          </a:p>
          <a:p>
            <a:pPr marL="457200" indent="-457200">
              <a:buNone/>
            </a:pPr>
            <a:endParaRPr lang="en-GB" sz="24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325AE-DC5D-4586-ADAF-CC63B7FB097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2"/>
          <p:cNvSpPr/>
          <p:nvPr/>
        </p:nvSpPr>
        <p:spPr>
          <a:xfrm>
            <a:off x="516246" y="751454"/>
            <a:ext cx="7999957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516246" y="1397513"/>
            <a:ext cx="7272338" cy="2969344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sz="1200" dirty="0" smtClean="0"/>
          </a:p>
          <a:p>
            <a:pPr marL="457200" indent="-457200">
              <a:buNone/>
            </a:pPr>
            <a:r>
              <a:rPr lang="en-GB" sz="2400" dirty="0" smtClean="0"/>
              <a:t>‘Mindful Infrastructure’</a:t>
            </a:r>
          </a:p>
          <a:p>
            <a:pPr marL="457200" indent="-457200">
              <a:buFont typeface="Arial" charset="0"/>
              <a:buAutoNum type="arabicPeriod"/>
            </a:pPr>
            <a:endParaRPr lang="en-GB" sz="2400" dirty="0" smtClean="0"/>
          </a:p>
          <a:p>
            <a:pPr marL="457200" indent="-457200">
              <a:buFontTx/>
              <a:buChar char="-"/>
            </a:pPr>
            <a:r>
              <a:rPr lang="en-GB" sz="2400" dirty="0" smtClean="0"/>
              <a:t>The capacity of a team to anticipate ‘unexpected’ problems and the capacity to contain such problems (after </a:t>
            </a:r>
            <a:r>
              <a:rPr lang="en-GB" sz="2400" dirty="0" err="1" smtClean="0"/>
              <a:t>Weick</a:t>
            </a:r>
            <a:r>
              <a:rPr lang="en-GB" sz="2400" dirty="0" smtClean="0"/>
              <a:t> &amp; Sutcliffe, 2007)</a:t>
            </a:r>
          </a:p>
          <a:p>
            <a:pPr marL="457200" indent="-457200">
              <a:buFontTx/>
              <a:buChar char="-"/>
            </a:pPr>
            <a:endParaRPr lang="en-GB" sz="2400" dirty="0" smtClean="0"/>
          </a:p>
          <a:p>
            <a:pPr marL="457200" indent="-457200">
              <a:buFontTx/>
              <a:buChar char="-"/>
            </a:pPr>
            <a:r>
              <a:rPr lang="en-GB" sz="2400" dirty="0" smtClean="0"/>
              <a:t>Consisting of elements crucial for team performance in complex situations, namely: team safety behaviour, team learning behaviour; ‘paradoxical’ / complexity leadership, team voice / participative decision-making</a:t>
            </a:r>
          </a:p>
          <a:p>
            <a:pPr marL="457200" indent="-457200">
              <a:buNone/>
            </a:pPr>
            <a:endParaRPr lang="en-GB" sz="24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325AE-DC5D-4586-ADAF-CC63B7FB097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7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2"/>
          <p:cNvSpPr/>
          <p:nvPr/>
        </p:nvSpPr>
        <p:spPr>
          <a:xfrm>
            <a:off x="516246" y="751454"/>
            <a:ext cx="7999957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97196" y="1149863"/>
            <a:ext cx="7272338" cy="2969344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sz="1200" dirty="0" smtClean="0"/>
          </a:p>
          <a:p>
            <a:pPr marL="457200" indent="-457200">
              <a:buNone/>
            </a:pPr>
            <a:r>
              <a:rPr lang="en-GB" sz="2400" dirty="0" smtClean="0"/>
              <a:t>‘Innovation Resilience Behaviour’</a:t>
            </a:r>
          </a:p>
          <a:p>
            <a:pPr marL="457200" indent="-457200">
              <a:buFont typeface="Arial" charset="0"/>
              <a:buAutoNum type="arabicPeriod"/>
            </a:pPr>
            <a:endParaRPr lang="en-GB" sz="2400" dirty="0" smtClean="0"/>
          </a:p>
          <a:p>
            <a:pPr marL="457200" indent="-457200">
              <a:buFontTx/>
              <a:buChar char="-"/>
            </a:pPr>
            <a:r>
              <a:rPr lang="en-GB" sz="2400" dirty="0" smtClean="0"/>
              <a:t>A set of team competencies (team capability) to make a team bounce back to the right track of the project once a team has taken/is taking an ineffective course with regard to its innovation goal (after </a:t>
            </a:r>
            <a:r>
              <a:rPr lang="en-GB" sz="2400" dirty="0" err="1" smtClean="0"/>
              <a:t>Weick</a:t>
            </a:r>
            <a:r>
              <a:rPr lang="en-GB" sz="2400" dirty="0" smtClean="0"/>
              <a:t> &amp; Sutcliffe, 2007)</a:t>
            </a:r>
          </a:p>
          <a:p>
            <a:pPr marL="457200" indent="-457200">
              <a:buNone/>
            </a:pPr>
            <a:endParaRPr lang="en-GB" sz="24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325AE-DC5D-4586-ADAF-CC63B7FB097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2"/>
          <p:cNvSpPr/>
          <p:nvPr/>
        </p:nvSpPr>
        <p:spPr>
          <a:xfrm>
            <a:off x="516246" y="751454"/>
            <a:ext cx="7999957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97196" y="1149863"/>
            <a:ext cx="7272338" cy="2969344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sz="1200" dirty="0" smtClean="0"/>
          </a:p>
          <a:p>
            <a:pPr marL="457200" indent="-457200">
              <a:buNone/>
            </a:pPr>
            <a:r>
              <a:rPr lang="en-GB" sz="2400" dirty="0" smtClean="0"/>
              <a:t>‘Innovation Resilience Behaviour’</a:t>
            </a:r>
          </a:p>
          <a:p>
            <a:pPr marL="457200" indent="-457200">
              <a:buFont typeface="Arial" charset="0"/>
              <a:buAutoNum type="arabicPeriod"/>
            </a:pPr>
            <a:endParaRPr lang="en-GB" sz="2400" dirty="0" smtClean="0"/>
          </a:p>
          <a:p>
            <a:pPr marL="457200" indent="-457200">
              <a:buFontTx/>
              <a:buChar char="-"/>
            </a:pPr>
            <a:r>
              <a:rPr lang="en-GB" sz="2400" dirty="0" smtClean="0"/>
              <a:t>A set of team competencies (team capability) to make a team bounce back to the right track of the project once a team has taken/is taking an ineffective course with regard to its innovation goal (after </a:t>
            </a:r>
            <a:r>
              <a:rPr lang="en-GB" sz="2400" dirty="0" err="1" smtClean="0"/>
              <a:t>Weick</a:t>
            </a:r>
            <a:r>
              <a:rPr lang="en-GB" sz="2400" dirty="0" smtClean="0"/>
              <a:t> &amp; Sutcliffe, 2007)</a:t>
            </a:r>
          </a:p>
          <a:p>
            <a:pPr marL="457200" indent="-457200">
              <a:buFontTx/>
              <a:buChar char="-"/>
            </a:pPr>
            <a:endParaRPr lang="en-GB" sz="2400" dirty="0"/>
          </a:p>
          <a:p>
            <a:pPr marL="457200" indent="-457200">
              <a:buFontTx/>
              <a:buChar char="-"/>
            </a:pPr>
            <a:r>
              <a:rPr lang="en-GB" sz="2400" dirty="0" smtClean="0"/>
              <a:t>Being alert for weak signals that the project goes wrong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Resist oversimplification and validate decisions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See the big picture, don’t get lost in sideways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Be able to respond in a resilient way if needed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Deference to expertise</a:t>
            </a:r>
          </a:p>
          <a:p>
            <a:pPr marL="457200" indent="-457200">
              <a:buNone/>
            </a:pPr>
            <a:endParaRPr lang="en-GB" sz="24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325AE-DC5D-4586-ADAF-CC63B7FB097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al 42"/>
          <p:cNvSpPr/>
          <p:nvPr/>
        </p:nvSpPr>
        <p:spPr>
          <a:xfrm>
            <a:off x="233760" y="3523882"/>
            <a:ext cx="8028880" cy="2988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940475" y="548680"/>
            <a:ext cx="1511300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 smtClean="0">
                <a:solidFill>
                  <a:prstClr val="white"/>
                </a:solidFill>
              </a:rPr>
              <a:t>Perceived project results / progress</a:t>
            </a:r>
            <a:endParaRPr lang="en-GB" sz="1700" dirty="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492550" y="548680"/>
            <a:ext cx="1511300" cy="1081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/>
                </a:solidFill>
              </a:rPr>
              <a:t>Defensive behaviour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065052" y="3994937"/>
            <a:ext cx="1187921" cy="8284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prstClr val="white"/>
                </a:solidFill>
              </a:rPr>
              <a:t>Team psychological safety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3382963" y="-1000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hoek 34"/>
          <p:cNvSpPr/>
          <p:nvPr/>
        </p:nvSpPr>
        <p:spPr>
          <a:xfrm>
            <a:off x="971600" y="548680"/>
            <a:ext cx="1511300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/>
                </a:solidFill>
              </a:rPr>
              <a:t>Perceived project complexity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37" name="Rechte verbindingslijn met pijl 36"/>
          <p:cNvCxnSpPr>
            <a:stCxn id="35" idx="3"/>
            <a:endCxn id="9" idx="1"/>
          </p:cNvCxnSpPr>
          <p:nvPr/>
        </p:nvCxnSpPr>
        <p:spPr>
          <a:xfrm>
            <a:off x="2482900" y="1088430"/>
            <a:ext cx="1009650" cy="1588"/>
          </a:xfrm>
          <a:prstGeom prst="straightConnector1">
            <a:avLst/>
          </a:prstGeom>
          <a:ln>
            <a:solidFill>
              <a:schemeClr val="accent3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hoek 37"/>
          <p:cNvSpPr/>
          <p:nvPr/>
        </p:nvSpPr>
        <p:spPr>
          <a:xfrm>
            <a:off x="4980488" y="4613140"/>
            <a:ext cx="1187921" cy="8284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prstClr val="white"/>
                </a:solidFill>
              </a:rPr>
              <a:t>Complexity leadership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577952" y="4511209"/>
            <a:ext cx="1187921" cy="8284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prstClr val="white"/>
                </a:solidFill>
              </a:rPr>
              <a:t>Team Voice 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3492550" y="1845668"/>
            <a:ext cx="1511300" cy="10810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/>
                </a:solidFill>
              </a:rPr>
              <a:t>Team innovation resilience climate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52" name="Rechte verbindingslijn met pijl 51"/>
          <p:cNvCxnSpPr/>
          <p:nvPr/>
        </p:nvCxnSpPr>
        <p:spPr>
          <a:xfrm>
            <a:off x="5003850" y="1053505"/>
            <a:ext cx="901700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3311525" y="3608388"/>
            <a:ext cx="331311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Mindful infrastructure</a:t>
            </a:r>
          </a:p>
        </p:txBody>
      </p:sp>
      <p:cxnSp>
        <p:nvCxnSpPr>
          <p:cNvPr id="57" name="Rechte verbindingslijn met pijl 56"/>
          <p:cNvCxnSpPr/>
          <p:nvPr/>
        </p:nvCxnSpPr>
        <p:spPr>
          <a:xfrm flipV="1">
            <a:off x="4283968" y="2924944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/>
          <p:cNvCxnSpPr>
            <a:stCxn id="44" idx="0"/>
            <a:endCxn id="9" idx="2"/>
          </p:cNvCxnSpPr>
          <p:nvPr/>
        </p:nvCxnSpPr>
        <p:spPr>
          <a:xfrm flipV="1">
            <a:off x="4248200" y="1629768"/>
            <a:ext cx="0" cy="2159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 flipV="1">
            <a:off x="4968925" y="1161455"/>
            <a:ext cx="863600" cy="71913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/>
        </p:nvSpPr>
        <p:spPr>
          <a:xfrm>
            <a:off x="2046085" y="5018254"/>
            <a:ext cx="1187921" cy="8284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prstClr val="white"/>
                </a:solidFill>
              </a:rPr>
              <a:t>Team learning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7607090" y="1414781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nl-NL" sz="1100" dirty="0" err="1" smtClean="0">
                <a:solidFill>
                  <a:prstClr val="black"/>
                </a:solidFill>
              </a:rPr>
              <a:t>Other</a:t>
            </a:r>
            <a:r>
              <a:rPr lang="nl-NL" sz="1100" dirty="0" smtClean="0">
                <a:solidFill>
                  <a:prstClr val="black"/>
                </a:solidFill>
              </a:rPr>
              <a:t> variables</a:t>
            </a:r>
            <a:endParaRPr lang="nl-NL" sz="1100" dirty="0">
              <a:solidFill>
                <a:prstClr val="black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659013" y="2334962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nl-NL" sz="1100" dirty="0" err="1" smtClean="0">
                <a:solidFill>
                  <a:prstClr val="black"/>
                </a:solidFill>
              </a:rPr>
              <a:t>Outcome</a:t>
            </a:r>
            <a:r>
              <a:rPr lang="nl-NL" sz="1100" dirty="0" smtClean="0">
                <a:solidFill>
                  <a:prstClr val="black"/>
                </a:solidFill>
              </a:rPr>
              <a:t> </a:t>
            </a:r>
            <a:r>
              <a:rPr lang="nl-NL" sz="1100" dirty="0" err="1" smtClean="0">
                <a:solidFill>
                  <a:prstClr val="black"/>
                </a:solidFill>
              </a:rPr>
              <a:t>variable</a:t>
            </a:r>
            <a:endParaRPr lang="nl-NL" sz="1100" dirty="0">
              <a:solidFill>
                <a:prstClr val="black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97607" y="3455677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nl-NL" sz="1100" dirty="0" err="1" smtClean="0">
                <a:solidFill>
                  <a:prstClr val="black"/>
                </a:solidFill>
              </a:rPr>
              <a:t>Condition</a:t>
            </a:r>
            <a:r>
              <a:rPr lang="nl-NL" sz="1100" dirty="0" smtClean="0">
                <a:solidFill>
                  <a:prstClr val="black"/>
                </a:solidFill>
              </a:rPr>
              <a:t> variables</a:t>
            </a:r>
            <a:endParaRPr lang="nl-NL" sz="1100" dirty="0">
              <a:solidFill>
                <a:prstClr val="black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7451775" y="1882421"/>
            <a:ext cx="1113966" cy="88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/>
                </a:solidFill>
              </a:rPr>
              <a:t>= Not in the analysis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3629562" y="4691308"/>
            <a:ext cx="1063912" cy="66661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Competition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5042492" y="3844974"/>
            <a:ext cx="1063912" cy="66661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Collaboration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5042492" y="5563753"/>
            <a:ext cx="1063912" cy="66661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Creativity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6483175" y="4672997"/>
            <a:ext cx="1063912" cy="66661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Control</a:t>
            </a:r>
            <a:endParaRPr lang="en-GB" sz="1200" dirty="0">
              <a:solidFill>
                <a:prstClr val="white"/>
              </a:solidFill>
            </a:endParaRPr>
          </a:p>
        </p:txBody>
      </p:sp>
      <p:cxnSp>
        <p:nvCxnSpPr>
          <p:cNvPr id="4" name="Rechte verbindingslijn 3"/>
          <p:cNvCxnSpPr>
            <a:stCxn id="28" idx="3"/>
            <a:endCxn id="38" idx="1"/>
          </p:cNvCxnSpPr>
          <p:nvPr/>
        </p:nvCxnSpPr>
        <p:spPr>
          <a:xfrm>
            <a:off x="4693474" y="5024615"/>
            <a:ext cx="287014" cy="2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>
            <a:endCxn id="31" idx="1"/>
          </p:cNvCxnSpPr>
          <p:nvPr/>
        </p:nvCxnSpPr>
        <p:spPr>
          <a:xfrm flipV="1">
            <a:off x="6175652" y="5006304"/>
            <a:ext cx="307523" cy="1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stCxn id="29" idx="2"/>
            <a:endCxn id="38" idx="0"/>
          </p:cNvCxnSpPr>
          <p:nvPr/>
        </p:nvCxnSpPr>
        <p:spPr>
          <a:xfrm>
            <a:off x="5574448" y="4511588"/>
            <a:ext cx="1" cy="101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38" idx="2"/>
            <a:endCxn id="30" idx="0"/>
          </p:cNvCxnSpPr>
          <p:nvPr/>
        </p:nvCxnSpPr>
        <p:spPr>
          <a:xfrm flipH="1">
            <a:off x="5574448" y="5441542"/>
            <a:ext cx="1" cy="122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5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1403350" y="1397726"/>
            <a:ext cx="7643668" cy="51139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944819"/>
            <a:ext cx="7272338" cy="719138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Research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787568" y="1522538"/>
            <a:ext cx="7513186" cy="4864286"/>
          </a:xfrm>
        </p:spPr>
        <p:txBody>
          <a:bodyPr/>
          <a:lstStyle/>
          <a:p>
            <a:r>
              <a:rPr lang="en-GB" sz="1700" b="1" dirty="0" smtClean="0">
                <a:latin typeface="Arial" charset="0"/>
                <a:cs typeface="Arial" charset="0"/>
              </a:rPr>
              <a:t>Method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-Survey among 260 members / project leaders of ‘innovation teams’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-18 innovation teams (n= 107)</a:t>
            </a:r>
          </a:p>
          <a:p>
            <a:endParaRPr lang="en-GB" sz="1700" dirty="0">
              <a:latin typeface="Arial" charset="0"/>
              <a:cs typeface="Arial" charset="0"/>
            </a:endParaRPr>
          </a:p>
          <a:p>
            <a:r>
              <a:rPr lang="en-GB" sz="1700" b="1" dirty="0" smtClean="0">
                <a:latin typeface="Arial" charset="0"/>
                <a:cs typeface="Arial" charset="0"/>
              </a:rPr>
              <a:t>Measurement and Data: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- scales of Team Innovation Resilience Climate (Innovation Resilience Behaviour); 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- Mindful Infrastructure:</a:t>
            </a:r>
          </a:p>
          <a:p>
            <a:pPr lvl="1"/>
            <a:r>
              <a:rPr lang="en-GB" sz="1700" dirty="0" smtClean="0">
                <a:latin typeface="Arial" charset="0"/>
                <a:cs typeface="Arial" charset="0"/>
              </a:rPr>
              <a:t>Team Voice, Team psychological safety, Team Learning</a:t>
            </a:r>
          </a:p>
          <a:p>
            <a:pPr lvl="1"/>
            <a:r>
              <a:rPr lang="en-GB" sz="1700" dirty="0" smtClean="0">
                <a:latin typeface="Arial" charset="0"/>
                <a:cs typeface="Arial" charset="0"/>
              </a:rPr>
              <a:t>Leadership four subscales: collaboration, control, creativity, competition</a:t>
            </a:r>
          </a:p>
          <a:p>
            <a:pPr lvl="1"/>
            <a:endParaRPr lang="en-GB" sz="1700" dirty="0" smtClean="0">
              <a:latin typeface="Arial" charset="0"/>
              <a:cs typeface="Arial" charset="0"/>
            </a:endParaRPr>
          </a:p>
          <a:p>
            <a:r>
              <a:rPr lang="en-GB" sz="1700" b="1" dirty="0" smtClean="0">
                <a:latin typeface="Arial" charset="0"/>
                <a:cs typeface="Arial" charset="0"/>
              </a:rPr>
              <a:t>Analysis:</a:t>
            </a:r>
            <a:r>
              <a:rPr lang="en-GB" sz="1700" dirty="0" smtClean="0">
                <a:latin typeface="Arial" charset="0"/>
                <a:cs typeface="Arial" charset="0"/>
              </a:rPr>
              <a:t> </a:t>
            </a:r>
            <a:r>
              <a:rPr lang="en-GB" sz="1700" b="1" dirty="0" smtClean="0">
                <a:latin typeface="Arial" charset="0"/>
                <a:cs typeface="Arial" charset="0"/>
              </a:rPr>
              <a:t>Qualitative Comparative Analysis </a:t>
            </a:r>
            <a:endParaRPr lang="en-GB" sz="1700" dirty="0" smtClean="0">
              <a:latin typeface="Arial" charset="0"/>
              <a:cs typeface="Arial" charset="0"/>
            </a:endParaRPr>
          </a:p>
          <a:p>
            <a:r>
              <a:rPr lang="en-GB" sz="1700" dirty="0" smtClean="0">
                <a:latin typeface="Arial" charset="0"/>
                <a:cs typeface="Arial" charset="0"/>
              </a:rPr>
              <a:t>equifinality &gt; not ‘one road’ leads to IRB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limited number of teams &gt; QCA is very suitable for limited ‘N’</a:t>
            </a:r>
          </a:p>
          <a:p>
            <a:endParaRPr lang="en-GB" sz="1700" dirty="0" smtClean="0">
              <a:latin typeface="Arial" charset="0"/>
              <a:cs typeface="Arial" charset="0"/>
            </a:endParaRPr>
          </a:p>
          <a:p>
            <a:endParaRPr lang="en-GB" sz="17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1403350" y="1787237"/>
            <a:ext cx="7643668" cy="472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944819"/>
            <a:ext cx="7272338" cy="719138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Qualitative Comparative Analysis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533832" y="1993714"/>
            <a:ext cx="7513186" cy="4864286"/>
          </a:xfrm>
        </p:spPr>
        <p:txBody>
          <a:bodyPr/>
          <a:lstStyle/>
          <a:p>
            <a:r>
              <a:rPr lang="en-GB" sz="1700" dirty="0" smtClean="0">
                <a:latin typeface="Arial" charset="0"/>
                <a:cs typeface="Arial" charset="0"/>
              </a:rPr>
              <a:t>-Main purpose: </a:t>
            </a:r>
            <a:r>
              <a:rPr lang="en-GB" sz="1700" i="1" u="sng" dirty="0" smtClean="0">
                <a:latin typeface="Arial" charset="0"/>
                <a:cs typeface="Arial" charset="0"/>
              </a:rPr>
              <a:t>which combinations of independent variables have the same outcome</a:t>
            </a:r>
            <a:r>
              <a:rPr lang="en-GB" sz="1700" dirty="0" smtClean="0">
                <a:latin typeface="Arial" charset="0"/>
                <a:cs typeface="Arial" charset="0"/>
              </a:rPr>
              <a:t>?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-Outcome variable = presence of IRB in teams (dependent)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-Condition variables: the elements of Mindful Infrastructure (independent)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-QCA analyses combinations applying logical AND </a:t>
            </a:r>
            <a:r>
              <a:rPr lang="en-GB" sz="1700" dirty="0" err="1" smtClean="0">
                <a:latin typeface="Arial" charset="0"/>
                <a:cs typeface="Arial" charset="0"/>
              </a:rPr>
              <a:t>and</a:t>
            </a:r>
            <a:r>
              <a:rPr lang="en-GB" sz="1700" dirty="0" smtClean="0">
                <a:latin typeface="Arial" charset="0"/>
                <a:cs typeface="Arial" charset="0"/>
              </a:rPr>
              <a:t> OR operators (no linear equation of variables but combinations of ‘set-membership’ in variables); it looks for ‘patterns’/ ‘clusters’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-QCA identifies if variables are ‘necessary’ or ‘sufficient’ conditions for an outcome to appear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-QCA in steps &gt; use software </a:t>
            </a:r>
            <a:r>
              <a:rPr lang="en-GB" sz="1700" dirty="0" err="1" smtClean="0">
                <a:latin typeface="Arial" charset="0"/>
                <a:cs typeface="Arial" charset="0"/>
              </a:rPr>
              <a:t>fsQCA</a:t>
            </a:r>
            <a:r>
              <a:rPr lang="en-GB" sz="1700" dirty="0" smtClean="0">
                <a:latin typeface="Arial" charset="0"/>
                <a:cs typeface="Arial" charset="0"/>
              </a:rPr>
              <a:t>, prepare the variable scores (‘calibration’, ‘necessary conditions analysis’, ‘truth table analysis – sufficient conditions analysis’, ‘plausibility analysis’).</a:t>
            </a:r>
          </a:p>
        </p:txBody>
      </p:sp>
    </p:spTree>
    <p:extLst>
      <p:ext uri="{BB962C8B-B14F-4D97-AF65-F5344CB8AC3E}">
        <p14:creationId xmlns:p14="http://schemas.microsoft.com/office/powerpoint/2010/main" val="23772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08483"/>
              </p:ext>
            </p:extLst>
          </p:nvPr>
        </p:nvGraphicFramePr>
        <p:xfrm>
          <a:off x="195965" y="955811"/>
          <a:ext cx="8830470" cy="4587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402"/>
                <a:gridCol w="463325"/>
                <a:gridCol w="755519"/>
                <a:gridCol w="715468"/>
                <a:gridCol w="715468"/>
                <a:gridCol w="715468"/>
                <a:gridCol w="579838"/>
                <a:gridCol w="493363"/>
                <a:gridCol w="773724"/>
                <a:gridCol w="860199"/>
                <a:gridCol w="768262"/>
                <a:gridCol w="565274"/>
                <a:gridCol w="830160"/>
              </a:tblGrid>
              <a:tr h="18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nl-NL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Causal conditions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Descriptives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26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err="1" smtClean="0">
                          <a:effectLst/>
                        </a:rPr>
                        <a:t>Solu-tion</a:t>
                      </a:r>
                      <a:endParaRPr lang="nl-NL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competition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Leadership control</a:t>
                      </a:r>
                      <a:endParaRPr lang="nl-NL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creativity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Team </a:t>
                      </a:r>
                      <a:r>
                        <a:rPr lang="en-GB" sz="900" dirty="0" err="1" smtClean="0">
                          <a:effectLst/>
                        </a:rPr>
                        <a:t>psy-cholo-gical</a:t>
                      </a:r>
                      <a:r>
                        <a:rPr lang="en-GB" sz="900" dirty="0" smtClean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safety</a:t>
                      </a:r>
                      <a:endParaRPr lang="nl-NL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Raw coverage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Unique coverage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Consisten</a:t>
                      </a:r>
                      <a:r>
                        <a:rPr lang="en-GB" sz="900" dirty="0" smtClean="0">
                          <a:effectLst/>
                        </a:rPr>
                        <a:t>-cy</a:t>
                      </a:r>
                      <a:endParaRPr lang="nl-NL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Number Cases &gt;0.5 membership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Cases / teams</a:t>
                      </a:r>
                      <a:endParaRPr lang="nl-NL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0.143396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0.022642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0.974359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ConsultICT, EdecCon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0.139623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0.086793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0.942675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ManTran1, ManMed2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0.173585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0.083962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0.934010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GovMun, EducCon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0.319811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0.221698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0.971347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CosmR&amp;D3, Agri&amp;R&amp;D, ManR&amp;D1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0.122642    </a:t>
                      </a:r>
                      <a:endParaRPr lang="nl-NL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0.051887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0.902778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ManR&amp;D2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0.079245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0.003774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0.875000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CosmR&amp;D2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0.100943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0.057547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0.922414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EducIT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8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○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●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0.100943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0.045283    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0.946903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ManTran2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61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Model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solution coverage: 0.763208</a:t>
                      </a:r>
                      <a:endParaRPr lang="nl-NL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836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solution consistency: 0.960808</a:t>
                      </a:r>
                      <a:endParaRPr lang="nl-NL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558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04" y="5721532"/>
            <a:ext cx="5727700" cy="99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95897" y="47610"/>
            <a:ext cx="3827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Table: Configurations explaining Team Innovation Resilience Climate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99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1974"/>
              </p:ext>
            </p:extLst>
          </p:nvPr>
        </p:nvGraphicFramePr>
        <p:xfrm>
          <a:off x="138800" y="887354"/>
          <a:ext cx="8884099" cy="599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4171"/>
                <a:gridCol w="2469964"/>
                <a:gridCol w="2469964"/>
              </a:tblGrid>
              <a:tr h="155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Elements of mindful infrastructure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55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Solutions (paths)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Present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Must be absent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622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 Team dependent goal-</a:t>
                      </a:r>
                      <a:r>
                        <a:rPr lang="en-GB" sz="1200" dirty="0" err="1">
                          <a:effectLst/>
                        </a:rPr>
                        <a:t>orientedness</a:t>
                      </a:r>
                      <a:endParaRPr lang="nl-NL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Team voice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Team learning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Leadership compete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Leadership create</a:t>
                      </a:r>
                      <a:endParaRPr lang="nl-NL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622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 Trusted and focussed team work</a:t>
                      </a:r>
                      <a:endParaRPr lang="nl-NL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622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 Team driven resourcefulness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9343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 Team minded and balanced leadership 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compete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778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 Goal &amp; task driven leadership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compete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778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 Goal &amp; Process driven leadership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Leadership compete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Leadership collaborate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622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 Team minded collaboration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compete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622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 Goal driven problem solving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compete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Team voice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Team learning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Leadership collaborate</a:t>
                      </a:r>
                      <a:endParaRPr lang="nl-NL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56898" y="0"/>
            <a:ext cx="63233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Table : Mindful infrastructure elements leading to innovation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resilience behaviour</a:t>
            </a:r>
            <a:r>
              <a:rPr lang="en-GB" altLang="nl-NL" sz="1600" b="1" dirty="0" smtClean="0">
                <a:latin typeface="Arial" pitchFamily="34" charset="0"/>
                <a:cs typeface="Times New Roman" pitchFamily="18" charset="0"/>
              </a:rPr>
              <a:t>(in words)</a:t>
            </a:r>
            <a:endParaRPr kumimoji="0" lang="en-GB" alt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50554"/>
              </p:ext>
            </p:extLst>
          </p:nvPr>
        </p:nvGraphicFramePr>
        <p:xfrm>
          <a:off x="138800" y="887354"/>
          <a:ext cx="8884099" cy="599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4171"/>
                <a:gridCol w="2469964"/>
                <a:gridCol w="2469964"/>
              </a:tblGrid>
              <a:tr h="155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Elements of mindful infrastructure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55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Solutions (paths)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Present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Must be absent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622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 Team dependent goal-</a:t>
                      </a:r>
                      <a:r>
                        <a:rPr lang="en-GB" sz="1200" dirty="0" err="1">
                          <a:effectLst/>
                        </a:rPr>
                        <a:t>orientedness</a:t>
                      </a:r>
                      <a:endParaRPr lang="nl-NL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Team voice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Team learning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Leadership compete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Leadership create</a:t>
                      </a:r>
                      <a:endParaRPr lang="nl-NL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622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 Trusted and focussed team work</a:t>
                      </a:r>
                      <a:endParaRPr lang="nl-NL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622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 Team driven resourcefulness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9343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 Team minded and balanced leadership 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compete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778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 Goal &amp; task driven leadership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compete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778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 Goal &amp; Process driven leadership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Leadership compete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Leadership collaborate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622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 Team minded collaboration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voice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learning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collaborate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compete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  <a:tr h="622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 Goal driven problem solving</a:t>
                      </a:r>
                      <a:endParaRPr lang="nl-NL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Team psychol. safety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compete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control</a:t>
                      </a:r>
                      <a:endParaRPr lang="nl-NL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Leadership create</a:t>
                      </a:r>
                      <a:endParaRPr lang="nl-NL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Team voice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Team learning</a:t>
                      </a:r>
                      <a:endParaRPr lang="nl-NL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Leadership collaborate</a:t>
                      </a:r>
                      <a:endParaRPr lang="nl-NL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70" marR="5977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56898" y="0"/>
            <a:ext cx="63233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Table : Mindful infrastructure elements leading to innovation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resilience behaviour</a:t>
            </a:r>
            <a:r>
              <a:rPr lang="en-GB" altLang="nl-NL" sz="1600" b="1" dirty="0" smtClean="0">
                <a:latin typeface="Arial" pitchFamily="34" charset="0"/>
                <a:cs typeface="Times New Roman" pitchFamily="18" charset="0"/>
              </a:rPr>
              <a:t>(in words)</a:t>
            </a:r>
            <a:endParaRPr kumimoji="0" lang="en-GB" alt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28588" y="2657476"/>
            <a:ext cx="6586538" cy="1514474"/>
          </a:xfrm>
          <a:prstGeom prst="wedgeEllipseCallout">
            <a:avLst>
              <a:gd name="adj1" fmla="val 55957"/>
              <a:gd name="adj2" fmla="val 1875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7300913" y="3414713"/>
            <a:ext cx="158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examples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2"/>
          <p:cNvSpPr/>
          <p:nvPr/>
        </p:nvSpPr>
        <p:spPr>
          <a:xfrm>
            <a:off x="516246" y="751454"/>
            <a:ext cx="7999957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516246" y="1965278"/>
            <a:ext cx="7272338" cy="3630304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sz="1200" dirty="0" smtClean="0"/>
          </a:p>
          <a:p>
            <a:pPr>
              <a:buFont typeface="Arial" charset="0"/>
              <a:buNone/>
            </a:pPr>
            <a:r>
              <a:rPr lang="en-GB" sz="2400" dirty="0" smtClean="0"/>
              <a:t>-Is innovation resilience behaviour present in innovation teams?</a:t>
            </a:r>
          </a:p>
          <a:p>
            <a:pPr>
              <a:buFont typeface="Arial" charset="0"/>
              <a:buNone/>
            </a:pPr>
            <a:endParaRPr lang="en-GB" sz="2400" dirty="0"/>
          </a:p>
          <a:p>
            <a:pPr>
              <a:buFont typeface="Arial" charset="0"/>
              <a:buNone/>
            </a:pPr>
            <a:r>
              <a:rPr lang="en-GB" sz="2400" dirty="0" smtClean="0"/>
              <a:t>-Does mindful infrastructure enable teams to have </a:t>
            </a:r>
            <a:r>
              <a:rPr lang="en-GB" sz="2400" dirty="0"/>
              <a:t>innovation resilience </a:t>
            </a:r>
            <a:r>
              <a:rPr lang="en-GB" sz="2400" dirty="0" smtClean="0"/>
              <a:t>behaviour?</a:t>
            </a:r>
          </a:p>
          <a:p>
            <a:pPr>
              <a:buFont typeface="Arial" charset="0"/>
              <a:buNone/>
            </a:pPr>
            <a:endParaRPr lang="en-GB" sz="2400" dirty="0"/>
          </a:p>
          <a:p>
            <a:pPr>
              <a:buFont typeface="Arial" charset="0"/>
              <a:buNone/>
            </a:pPr>
            <a:r>
              <a:rPr lang="en-GB" sz="2400" dirty="0" smtClean="0"/>
              <a:t>-What kind of ‘variations’ of mindful infrastructure are present as a ‘strategy’ that is being applied?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921" y="988704"/>
            <a:ext cx="681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Topic of </a:t>
            </a:r>
            <a:r>
              <a:rPr lang="en-GB" sz="2400" b="1" dirty="0" smtClean="0"/>
              <a:t>presentation and research questions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325AE-DC5D-4586-ADAF-CC63B7FB097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1403350" y="1489166"/>
            <a:ext cx="7643668" cy="50224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944819"/>
            <a:ext cx="7272338" cy="719138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468591" y="1647351"/>
            <a:ext cx="7513186" cy="4864286"/>
          </a:xfrm>
        </p:spPr>
        <p:txBody>
          <a:bodyPr/>
          <a:lstStyle/>
          <a:p>
            <a:r>
              <a:rPr lang="en-GB" sz="1700" dirty="0" smtClean="0">
                <a:latin typeface="Arial" charset="0"/>
                <a:cs typeface="Arial" charset="0"/>
              </a:rPr>
              <a:t>-1] There are different combinations of mindful infrastructure elements that can lead to innovation resilience behaviour (</a:t>
            </a:r>
            <a:r>
              <a:rPr lang="en-GB" sz="1700" u="sng" dirty="0" smtClean="0">
                <a:latin typeface="Arial" charset="0"/>
                <a:cs typeface="Arial" charset="0"/>
              </a:rPr>
              <a:t>equifinality</a:t>
            </a:r>
            <a:r>
              <a:rPr lang="en-GB" sz="17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- 2] there are </a:t>
            </a:r>
            <a:r>
              <a:rPr lang="en-GB" sz="1700" u="sng" dirty="0" smtClean="0">
                <a:latin typeface="Arial" charset="0"/>
                <a:cs typeface="Arial" charset="0"/>
              </a:rPr>
              <a:t>no ‘necessary’  conditions </a:t>
            </a:r>
            <a:r>
              <a:rPr lang="en-GB" sz="1700" dirty="0" smtClean="0">
                <a:latin typeface="Arial" charset="0"/>
                <a:cs typeface="Arial" charset="0"/>
              </a:rPr>
              <a:t>for IRB to emerge: there is choice for unique combinations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- 3] there are </a:t>
            </a:r>
            <a:r>
              <a:rPr lang="en-GB" sz="1700" u="sng" dirty="0" smtClean="0">
                <a:latin typeface="Arial" charset="0"/>
                <a:cs typeface="Arial" charset="0"/>
              </a:rPr>
              <a:t>no ‘sufficient’ conditions </a:t>
            </a:r>
            <a:r>
              <a:rPr lang="en-GB" sz="1700" dirty="0" smtClean="0">
                <a:latin typeface="Arial" charset="0"/>
                <a:cs typeface="Arial" charset="0"/>
              </a:rPr>
              <a:t>for IRB to emerge: there must be more than one condition present in conjunction with others</a:t>
            </a:r>
          </a:p>
          <a:p>
            <a:r>
              <a:rPr lang="en-GB" sz="1700" dirty="0" smtClean="0">
                <a:latin typeface="Arial" charset="0"/>
                <a:cs typeface="Arial" charset="0"/>
              </a:rPr>
              <a:t>[Therefore, QCA is a helpful technique to analyse such complex settings]</a:t>
            </a:r>
          </a:p>
          <a:p>
            <a:endParaRPr lang="en-GB" sz="1700" dirty="0">
              <a:latin typeface="Arial" charset="0"/>
              <a:cs typeface="Arial" charset="0"/>
            </a:endParaRPr>
          </a:p>
          <a:p>
            <a:r>
              <a:rPr lang="en-GB" sz="1700" dirty="0" smtClean="0">
                <a:latin typeface="Arial" charset="0"/>
                <a:cs typeface="Arial" charset="0"/>
              </a:rPr>
              <a:t>The theoretical concepts of ‘resilience’ and ‘mindful semi-structure’ are applicable to the context of innovation management: it may help to enlarge insight on sense of urgency (competitiveness) and the quality of a team’s innovation process (alertness, semi-structure) to deal with ‘risk avoidance’ (defensiveness) and ‘critical incidents’ (recover in resilient ways).</a:t>
            </a:r>
          </a:p>
        </p:txBody>
      </p:sp>
    </p:spTree>
    <p:extLst>
      <p:ext uri="{BB962C8B-B14F-4D97-AF65-F5344CB8AC3E}">
        <p14:creationId xmlns:p14="http://schemas.microsoft.com/office/powerpoint/2010/main" val="39899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1403350" y="1787237"/>
            <a:ext cx="7643668" cy="472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944819"/>
            <a:ext cx="7272338" cy="719138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Thank you for your attention!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533832" y="1993714"/>
            <a:ext cx="7513186" cy="4864286"/>
          </a:xfrm>
        </p:spPr>
        <p:txBody>
          <a:bodyPr/>
          <a:lstStyle/>
          <a:p>
            <a:r>
              <a:rPr lang="en-GB" sz="2800" dirty="0" smtClean="0"/>
              <a:t>If you are interested to receive this presentation, please, be so kind to send me an email:</a:t>
            </a:r>
          </a:p>
          <a:p>
            <a:r>
              <a:rPr lang="en-GB" sz="2800" dirty="0" smtClean="0">
                <a:solidFill>
                  <a:srgbClr val="0070C0"/>
                </a:solidFill>
                <a:hlinkClick r:id="rId2"/>
              </a:rPr>
              <a:t>peter.oeij@tno.nl</a:t>
            </a:r>
            <a:endParaRPr lang="en-GB" sz="2800" dirty="0" smtClean="0"/>
          </a:p>
          <a:p>
            <a:r>
              <a:rPr lang="en-GB" sz="1200" dirty="0" smtClean="0"/>
              <a:t>[TNO, and Open University of the Netherlands]</a:t>
            </a:r>
          </a:p>
          <a:p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sz="1200" dirty="0" smtClean="0"/>
              <a:t>Steven </a:t>
            </a:r>
            <a:r>
              <a:rPr lang="en-GB" sz="1200" dirty="0" err="1" smtClean="0"/>
              <a:t>Dhondt</a:t>
            </a:r>
            <a:r>
              <a:rPr lang="en-GB" sz="1200" dirty="0" smtClean="0"/>
              <a:t> / TNO [NL] and </a:t>
            </a:r>
            <a:r>
              <a:rPr lang="en-GB" sz="1200" dirty="0" err="1" smtClean="0"/>
              <a:t>Catholoc</a:t>
            </a:r>
            <a:r>
              <a:rPr lang="en-GB" sz="1200" dirty="0" smtClean="0"/>
              <a:t> University Leuven [Belgium]</a:t>
            </a:r>
          </a:p>
          <a:p>
            <a:endParaRPr lang="en-GB" sz="1200" dirty="0"/>
          </a:p>
          <a:p>
            <a:endParaRPr lang="en-GB" sz="1200" dirty="0" smtClean="0"/>
          </a:p>
          <a:p>
            <a:r>
              <a:rPr lang="en-GB" sz="1200" dirty="0" smtClean="0"/>
              <a:t>Jeff </a:t>
            </a:r>
            <a:r>
              <a:rPr lang="en-GB" sz="1200" dirty="0" err="1" smtClean="0"/>
              <a:t>Gaspersz</a:t>
            </a:r>
            <a:r>
              <a:rPr lang="en-GB" sz="1200" dirty="0" smtClean="0"/>
              <a:t> / </a:t>
            </a:r>
            <a:r>
              <a:rPr lang="en-GB" sz="1200" dirty="0" err="1" smtClean="0"/>
              <a:t>Neyenrode</a:t>
            </a:r>
            <a:r>
              <a:rPr lang="en-GB" sz="1200" dirty="0" smtClean="0"/>
              <a:t> Business University, </a:t>
            </a:r>
            <a:r>
              <a:rPr lang="en-GB" sz="1200" dirty="0" err="1" smtClean="0"/>
              <a:t>Breukelen</a:t>
            </a:r>
            <a:r>
              <a:rPr lang="en-GB" sz="1200" dirty="0" smtClean="0"/>
              <a:t> [NL}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729" y="933411"/>
            <a:ext cx="1828959" cy="5626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880" y="4658686"/>
            <a:ext cx="1010366" cy="67235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880" y="5590021"/>
            <a:ext cx="1010366" cy="68097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807" y="5940987"/>
            <a:ext cx="1478832" cy="3300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9729" y="4658685"/>
            <a:ext cx="528644" cy="67235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807" y="4924087"/>
            <a:ext cx="1478832" cy="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2"/>
          <p:cNvSpPr/>
          <p:nvPr/>
        </p:nvSpPr>
        <p:spPr>
          <a:xfrm>
            <a:off x="516246" y="751454"/>
            <a:ext cx="7999957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516246" y="1965278"/>
            <a:ext cx="7272338" cy="3630304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sz="1200" dirty="0" smtClean="0"/>
          </a:p>
          <a:p>
            <a:pPr>
              <a:buFont typeface="Arial" charset="0"/>
              <a:buNone/>
            </a:pPr>
            <a:r>
              <a:rPr lang="en-GB" sz="2400" dirty="0" smtClean="0"/>
              <a:t>-Is </a:t>
            </a:r>
            <a:r>
              <a:rPr lang="en-GB" sz="2400" dirty="0"/>
              <a:t>mindful infrastructure </a:t>
            </a:r>
            <a:r>
              <a:rPr lang="en-GB" sz="2400" dirty="0" smtClean="0"/>
              <a:t>present in innovation teams? &gt; yes in 12 out of 18 teams</a:t>
            </a:r>
          </a:p>
          <a:p>
            <a:pPr>
              <a:buFont typeface="Arial" charset="0"/>
              <a:buNone/>
            </a:pPr>
            <a:endParaRPr lang="en-GB" sz="2400" dirty="0"/>
          </a:p>
          <a:p>
            <a:pPr>
              <a:buFont typeface="Arial" charset="0"/>
              <a:buNone/>
            </a:pPr>
            <a:r>
              <a:rPr lang="en-GB" sz="2400" dirty="0" smtClean="0"/>
              <a:t>-Does mindful infrastructure enable teams to have </a:t>
            </a:r>
            <a:r>
              <a:rPr lang="en-GB" sz="2400" dirty="0"/>
              <a:t>innovation resilience </a:t>
            </a:r>
            <a:r>
              <a:rPr lang="en-GB" sz="2400" dirty="0" smtClean="0"/>
              <a:t>behaviour? &gt; yes, the 12 teams report presence of IRB</a:t>
            </a:r>
          </a:p>
          <a:p>
            <a:pPr>
              <a:buFont typeface="Arial" charset="0"/>
              <a:buNone/>
            </a:pPr>
            <a:endParaRPr lang="en-GB" sz="2400" dirty="0"/>
          </a:p>
          <a:p>
            <a:pPr>
              <a:buFont typeface="Arial" charset="0"/>
              <a:buNone/>
            </a:pPr>
            <a:r>
              <a:rPr lang="en-GB" sz="2400" dirty="0" smtClean="0"/>
              <a:t>-What kind of ‘variations’ of mindful infrastructure are present as a ‘strategy’ that is being applied? &gt; 8 implicit strategies are observed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921" y="988704"/>
            <a:ext cx="681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Main results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325AE-DC5D-4586-ADAF-CC63B7FB097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4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1403350" y="969819"/>
            <a:ext cx="7345363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692275" y="2200275"/>
            <a:ext cx="7272338" cy="317341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691" y="1230170"/>
            <a:ext cx="318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Complexity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273" y="5108231"/>
            <a:ext cx="3186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Failing 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innovation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process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691" y="3006436"/>
            <a:ext cx="318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Defensive</a:t>
            </a:r>
          </a:p>
          <a:p>
            <a:r>
              <a:rPr lang="en-GB" sz="3200" dirty="0" err="1" smtClean="0">
                <a:latin typeface="Aharoni" pitchFamily="2" charset="-79"/>
                <a:cs typeface="Aharoni" pitchFamily="2" charset="-79"/>
              </a:rPr>
              <a:t>behavior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741339" y="1911927"/>
            <a:ext cx="0" cy="88425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14043" y="4184073"/>
            <a:ext cx="0" cy="92415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1403350" y="969819"/>
            <a:ext cx="7345363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692275" y="2200275"/>
            <a:ext cx="7272338" cy="317341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691" y="1230170"/>
            <a:ext cx="318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Complexity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273" y="5108231"/>
            <a:ext cx="3186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Failing 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innovation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process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691" y="3006436"/>
            <a:ext cx="318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Defensive </a:t>
            </a:r>
          </a:p>
          <a:p>
            <a:r>
              <a:rPr lang="en-GB" sz="3200" dirty="0" err="1" smtClean="0">
                <a:latin typeface="Aharoni" pitchFamily="2" charset="-79"/>
                <a:cs typeface="Aharoni" pitchFamily="2" charset="-79"/>
              </a:rPr>
              <a:t>behavior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741339" y="1911927"/>
            <a:ext cx="0" cy="88425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14043" y="4184073"/>
            <a:ext cx="0" cy="92415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animated wing flapping monarch butterfly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4" y="1719410"/>
            <a:ext cx="1514902" cy="13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4476466" y="1037230"/>
            <a:ext cx="4667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-‘wicked’, unpredictable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-paradoxes, dilemmas, contradictions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-non linear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-local interactions, global patterns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1403350" y="969819"/>
            <a:ext cx="7345363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692275" y="2200275"/>
            <a:ext cx="7272338" cy="317341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691" y="1230170"/>
            <a:ext cx="318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Complexity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273" y="5108231"/>
            <a:ext cx="3186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Failing 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innovation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process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691" y="3006436"/>
            <a:ext cx="318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Defensive</a:t>
            </a:r>
          </a:p>
          <a:p>
            <a:r>
              <a:rPr lang="en-GB" sz="3200" dirty="0" err="1" smtClean="0">
                <a:latin typeface="Aharoni" pitchFamily="2" charset="-79"/>
                <a:cs typeface="Aharoni" pitchFamily="2" charset="-79"/>
              </a:rPr>
              <a:t>behavior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741339" y="1911927"/>
            <a:ext cx="0" cy="88425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14043" y="4184073"/>
            <a:ext cx="0" cy="92415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4667534" y="2909248"/>
            <a:ext cx="4476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-confirmation bias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-control orientation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-mixed messages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-avoiding psychological discomfort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Why Is This Walrus So Embarrassed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303" y="3138986"/>
            <a:ext cx="1122527" cy="903026"/>
          </a:xfrm>
          <a:prstGeom prst="rect">
            <a:avLst/>
          </a:prstGeom>
          <a:noFill/>
        </p:spPr>
      </p:pic>
      <p:pic>
        <p:nvPicPr>
          <p:cNvPr id="3076" name="Picture 4" descr="http://3.bp.blogspot.com/-gWpJH2w1WXQ/T1FHbuyi4dI/AAAAAAAAAE8/kNjtKk9tZZc/s200/embarrassed+chi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859" y="2413924"/>
            <a:ext cx="1091821" cy="1373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39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1403350" y="969819"/>
            <a:ext cx="7345363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692275" y="2200275"/>
            <a:ext cx="7272338" cy="317341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691" y="1230170"/>
            <a:ext cx="318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Complexity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273" y="5108231"/>
            <a:ext cx="3186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Failing 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innovation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process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691" y="3006436"/>
            <a:ext cx="3687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Defensive</a:t>
            </a:r>
          </a:p>
          <a:p>
            <a:r>
              <a:rPr lang="en-GB" sz="3200" dirty="0" err="1" smtClean="0">
                <a:latin typeface="Aharoni" pitchFamily="2" charset="-79"/>
                <a:cs typeface="Aharoni" pitchFamily="2" charset="-79"/>
              </a:rPr>
              <a:t>behavior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72968" y="5292437"/>
            <a:ext cx="0" cy="855606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6888" y="6148043"/>
            <a:ext cx="820305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41339" y="1911927"/>
            <a:ext cx="0" cy="88425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14043" y="4184073"/>
            <a:ext cx="0" cy="92415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4667534" y="5475027"/>
            <a:ext cx="4476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-‘</a:t>
            </a:r>
            <a:r>
              <a:rPr lang="en-GB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circulair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reasoning’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-resistance, frustration, irritation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-don’t see, don’t learn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-repeating ‘mistakes’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8" name="Picture 6" descr="http://professorcharleshuman.files.wordpress.com/2010/02/mistake-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31" y="5063319"/>
            <a:ext cx="1434153" cy="159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8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1403350" y="969819"/>
            <a:ext cx="7345363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692275" y="2200275"/>
            <a:ext cx="7272338" cy="317341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691" y="1230170"/>
            <a:ext cx="318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Complexity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273" y="5108231"/>
            <a:ext cx="3186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Failing 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innovation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process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691" y="3006436"/>
            <a:ext cx="318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Defensive</a:t>
            </a:r>
          </a:p>
          <a:p>
            <a:r>
              <a:rPr lang="en-GB" sz="3200" dirty="0" err="1" smtClean="0">
                <a:latin typeface="Aharoni" pitchFamily="2" charset="-79"/>
                <a:cs typeface="Aharoni" pitchFamily="2" charset="-79"/>
              </a:rPr>
              <a:t>behavior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95" y="4031013"/>
            <a:ext cx="318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Team mindfulness</a:t>
            </a:r>
            <a:endParaRPr lang="en-GB" sz="3200" dirty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72968" y="1548547"/>
            <a:ext cx="955964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2968" y="3697445"/>
            <a:ext cx="972705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9709" y="1508703"/>
            <a:ext cx="16741" cy="257495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2968" y="5292437"/>
            <a:ext cx="0" cy="855606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6888" y="6148043"/>
            <a:ext cx="820305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41339" y="1911927"/>
            <a:ext cx="0" cy="88425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14043" y="4184073"/>
            <a:ext cx="0" cy="92415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3616657" y="4192137"/>
            <a:ext cx="5527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-manage the unexpected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(1) weak signals, (2) resist simplification, (3) sense of experience (4) resilience, (5) defer to expertise </a:t>
            </a:r>
          </a:p>
        </p:txBody>
      </p:sp>
      <p:pic>
        <p:nvPicPr>
          <p:cNvPr id="3080" name="Picture 8" descr="http://t0.gstatic.com/images?q=tbn:ANd9GcSEyQc-2QUK3u3Fov0RgEW81BnTYnBeujqX1x1eCXf2amtBiyCQ7jFbzT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58014"/>
            <a:ext cx="1484336" cy="1111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3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1403350" y="969819"/>
            <a:ext cx="7345363" cy="570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/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692275" y="2200275"/>
            <a:ext cx="7272338" cy="317341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691" y="1230170"/>
            <a:ext cx="318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Complexity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273" y="5108231"/>
            <a:ext cx="3186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Failing 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innovation</a:t>
            </a:r>
          </a:p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process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4084" y="3009409"/>
            <a:ext cx="318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Defensive</a:t>
            </a:r>
          </a:p>
          <a:p>
            <a:r>
              <a:rPr lang="en-GB" sz="3200" dirty="0" err="1" smtClean="0">
                <a:latin typeface="Aharoni" pitchFamily="2" charset="-79"/>
                <a:cs typeface="Aharoni" pitchFamily="2" charset="-79"/>
              </a:rPr>
              <a:t>behavior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95" y="4031013"/>
            <a:ext cx="318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Team mindfulness</a:t>
            </a:r>
            <a:endParaRPr lang="en-GB" sz="3200" dirty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72968" y="1548547"/>
            <a:ext cx="955964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2968" y="3697445"/>
            <a:ext cx="972705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9709" y="1508703"/>
            <a:ext cx="16741" cy="257495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2968" y="5292437"/>
            <a:ext cx="0" cy="855606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6888" y="6148043"/>
            <a:ext cx="820305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41339" y="1911927"/>
            <a:ext cx="0" cy="88425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14043" y="4184073"/>
            <a:ext cx="0" cy="92415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animated wing flapping monarch butterfly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4" y="1719410"/>
            <a:ext cx="1514902" cy="13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4476466" y="1037230"/>
            <a:ext cx="4667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-‘wicked’, unpredictable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-paradoxes, dilemmas, contradictions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-non linear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-local interactions, global patterns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667534" y="2909248"/>
            <a:ext cx="4476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-confirmation bias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-control orientation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-mixed messages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-avoiding psychological discomfort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667534" y="5475027"/>
            <a:ext cx="4476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-‘</a:t>
            </a:r>
            <a:r>
              <a:rPr lang="en-GB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circulair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reasoning’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-resistance, frustration, irritation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-don’t see, don’t learn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-repeating ‘mistakes’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3616657" y="4192137"/>
            <a:ext cx="5527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-manage the unexpected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(1) weak signals, (2) resist simplification, (3) sense of experience (4) resilience, (5) defer to expertise </a:t>
            </a:r>
          </a:p>
        </p:txBody>
      </p:sp>
      <p:pic>
        <p:nvPicPr>
          <p:cNvPr id="3074" name="Picture 2" descr="Why Is This Walrus So Embarrassed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9015" y="3138986"/>
            <a:ext cx="1033815" cy="903026"/>
          </a:xfrm>
          <a:prstGeom prst="rect">
            <a:avLst/>
          </a:prstGeom>
          <a:noFill/>
        </p:spPr>
      </p:pic>
      <p:pic>
        <p:nvPicPr>
          <p:cNvPr id="3076" name="Picture 4" descr="http://3.bp.blogspot.com/-gWpJH2w1WXQ/T1FHbuyi4dI/AAAAAAAAAE8/kNjtKk9tZZc/s200/embarrassed+chi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0859" y="2413924"/>
            <a:ext cx="1091821" cy="1373994"/>
          </a:xfrm>
          <a:prstGeom prst="rect">
            <a:avLst/>
          </a:prstGeom>
          <a:noFill/>
        </p:spPr>
      </p:pic>
      <p:pic>
        <p:nvPicPr>
          <p:cNvPr id="3078" name="Picture 6" descr="http://professorcharleshuman.files.wordpress.com/2010/02/mistake-brid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931" y="5063319"/>
            <a:ext cx="1434153" cy="1594514"/>
          </a:xfrm>
          <a:prstGeom prst="rect">
            <a:avLst/>
          </a:prstGeom>
          <a:noFill/>
        </p:spPr>
      </p:pic>
      <p:pic>
        <p:nvPicPr>
          <p:cNvPr id="3080" name="Picture 8" descr="http://t0.gstatic.com/images?q=tbn:ANd9GcSEyQc-2QUK3u3Fov0RgEW81BnTYnBeujqX1x1eCXf2amtBiyCQ7jFbzT-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858014"/>
            <a:ext cx="1484336" cy="1111820"/>
          </a:xfrm>
          <a:prstGeom prst="rect">
            <a:avLst/>
          </a:prstGeom>
          <a:noFill/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237" y="88697"/>
            <a:ext cx="1828959" cy="5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NOpresentatieNL">
  <a:themeElements>
    <a:clrScheme name="TNO">
      <a:dk1>
        <a:sysClr val="windowText" lastClr="000000"/>
      </a:dk1>
      <a:lt1>
        <a:sysClr val="window" lastClr="FFFFFF"/>
      </a:lt1>
      <a:dk2>
        <a:srgbClr val="649EC9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9C9C9E"/>
      </a:hlink>
      <a:folHlink>
        <a:srgbClr val="5D5C60"/>
      </a:folHlink>
    </a:clrScheme>
    <a:fontScheme name="TNOpresentatieN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1617</Words>
  <Application>Microsoft Office PowerPoint</Application>
  <PresentationFormat>On-screen Show (4:3)</PresentationFormat>
  <Paragraphs>456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TNOpresentatieNL</vt:lpstr>
      <vt:lpstr>Office-thema</vt:lpstr>
      <vt:lpstr>Mindful infrastructure as an enabler of innovation resilience behaviour in innovation 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</vt:lpstr>
      <vt:lpstr>Qualitative Comparative Analysis</vt:lpstr>
      <vt:lpstr>PowerPoint Presentation</vt:lpstr>
      <vt:lpstr>PowerPoint Presentation</vt:lpstr>
      <vt:lpstr>PowerPoint Presentation</vt:lpstr>
      <vt:lpstr>Conclusions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TNOpresentatieNL</dc:title>
  <dc:subject>Powerpoint Wizzard</dc:subject>
  <dc:creator/>
  <cp:lastModifiedBy/>
  <cp:revision>26</cp:revision>
  <dcterms:created xsi:type="dcterms:W3CDTF">2010-12-16T09:20:55Z</dcterms:created>
  <dcterms:modified xsi:type="dcterms:W3CDTF">2015-08-28T14:33:46Z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TNO Nieuwe huisstijl</vt:lpwstr>
  </property>
  <property fmtid="{D5CDD505-2E9C-101B-9397-08002B2CF9AE}" pid="3" name="SubTitle">
    <vt:lpwstr>Powerpoint Wizzard</vt:lpwstr>
  </property>
  <property fmtid="{D5CDD505-2E9C-101B-9397-08002B2CF9AE}" pid="4" name="Author">
    <vt:lpwstr>M Bouman </vt:lpwstr>
  </property>
  <property fmtid="{D5CDD505-2E9C-101B-9397-08002B2CF9AE}" pid="5" name="ShowPages">
    <vt:lpwstr>True</vt:lpwstr>
  </property>
  <property fmtid="{D5CDD505-2E9C-101B-9397-08002B2CF9AE}" pid="6" name="ShowDate">
    <vt:lpwstr>True</vt:lpwstr>
  </property>
  <property fmtid="{D5CDD505-2E9C-101B-9397-08002B2CF9AE}" pid="7" name="DateText">
    <vt:lpwstr>10 januari 2011</vt:lpwstr>
  </property>
  <property fmtid="{D5CDD505-2E9C-101B-9397-08002B2CF9AE}" pid="8" name="Color">
    <vt:lpwstr>True</vt:lpwstr>
  </property>
  <property fmtid="{D5CDD505-2E9C-101B-9397-08002B2CF9AE}" pid="9" name="Grammar">
    <vt:lpwstr>1</vt:lpwstr>
  </property>
  <property fmtid="{D5CDD505-2E9C-101B-9397-08002B2CF9AE}" pid="10" name="FavoriteLink1Image">
    <vt:lpwstr>Basic001.jpg</vt:lpwstr>
  </property>
  <property fmtid="{D5CDD505-2E9C-101B-9397-08002B2CF9AE}" pid="11" name="FavoriteLink2Image">
    <vt:lpwstr>TNOdummytijdsbalkbeeld002.jpg</vt:lpwstr>
  </property>
  <property fmtid="{D5CDD505-2E9C-101B-9397-08002B2CF9AE}" pid="12" name="FavoriteLink1Index">
    <vt:lpwstr>1</vt:lpwstr>
  </property>
  <property fmtid="{D5CDD505-2E9C-101B-9397-08002B2CF9AE}" pid="13" name="FavoriteLink2Index">
    <vt:lpwstr>1</vt:lpwstr>
  </property>
  <property fmtid="{D5CDD505-2E9C-101B-9397-08002B2CF9AE}" pid="14" name="CreationDate">
    <vt:lpwstr>10-1-2011 15:59:00</vt:lpwstr>
  </property>
  <property fmtid="{D5CDD505-2E9C-101B-9397-08002B2CF9AE}" pid="15" name="CreationBy">
    <vt:lpwstr>boumanm</vt:lpwstr>
  </property>
  <property fmtid="{D5CDD505-2E9C-101B-9397-08002B2CF9AE}" pid="16" name="Department">
    <vt:lpwstr>5299</vt:lpwstr>
  </property>
  <property fmtid="{D5CDD505-2E9C-101B-9397-08002B2CF9AE}" pid="17" name="PresentationDate">
    <vt:lpwstr>22-11-2013 10:47:43</vt:lpwstr>
  </property>
</Properties>
</file>