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6"/>
  </p:notesMasterIdLst>
  <p:handoutMasterIdLst>
    <p:handoutMasterId r:id="rId17"/>
  </p:handoutMasterIdLst>
  <p:sldIdLst>
    <p:sldId id="256" r:id="rId2"/>
    <p:sldId id="257" r:id="rId3"/>
    <p:sldId id="267" r:id="rId4"/>
    <p:sldId id="259" r:id="rId5"/>
    <p:sldId id="260" r:id="rId6"/>
    <p:sldId id="261" r:id="rId7"/>
    <p:sldId id="262" r:id="rId8"/>
    <p:sldId id="268" r:id="rId9"/>
    <p:sldId id="263" r:id="rId10"/>
    <p:sldId id="264" r:id="rId11"/>
    <p:sldId id="265" r:id="rId12"/>
    <p:sldId id="266" r:id="rId13"/>
    <p:sldId id="269" r:id="rId14"/>
    <p:sldId id="270" r:id="rId15"/>
  </p:sldIdLst>
  <p:sldSz cx="9144000" cy="6858000" type="screen4x3"/>
  <p:notesSz cx="6858000" cy="93122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4E41F54F-E1C8-425E-B531-531288573670}">
  <a:tblStyle styleId="{4E41F54F-E1C8-425E-B531-531288573670}"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snapToGrid="0" snapToObjects="1">
      <p:cViewPr>
        <p:scale>
          <a:sx n="75" d="100"/>
          <a:sy n="75" d="100"/>
        </p:scale>
        <p:origin x="-2430" y="-60"/>
      </p:cViewPr>
      <p:guideLst>
        <p:guide orient="horz" pos="29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5614"/>
          </a:xfrm>
          <a:prstGeom prst="rect">
            <a:avLst/>
          </a:prstGeom>
        </p:spPr>
        <p:txBody>
          <a:bodyPr vert="horz" lIns="91440" tIns="45720" rIns="91440" bIns="45720" rtlCol="0"/>
          <a:lstStyle>
            <a:lvl1pPr algn="r">
              <a:defRPr sz="1200"/>
            </a:lvl1pPr>
          </a:lstStyle>
          <a:p>
            <a:fld id="{22DA9651-025B-44C4-8706-9839A4E24E2A}" type="datetimeFigureOut">
              <a:rPr lang="en-US" smtClean="0"/>
              <a:pPr/>
              <a:t>8/29/2015</a:t>
            </a:fld>
            <a:endParaRPr lang="en-US"/>
          </a:p>
        </p:txBody>
      </p:sp>
      <p:sp>
        <p:nvSpPr>
          <p:cNvPr id="4" name="Footer Placeholder 3"/>
          <p:cNvSpPr>
            <a:spLocks noGrp="1"/>
          </p:cNvSpPr>
          <p:nvPr>
            <p:ph type="ftr" sz="quarter" idx="2"/>
          </p:nvPr>
        </p:nvSpPr>
        <p:spPr>
          <a:xfrm>
            <a:off x="0" y="8845062"/>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62"/>
            <a:ext cx="2971800" cy="465614"/>
          </a:xfrm>
          <a:prstGeom prst="rect">
            <a:avLst/>
          </a:prstGeom>
        </p:spPr>
        <p:txBody>
          <a:bodyPr vert="horz" lIns="91440" tIns="45720" rIns="91440" bIns="45720" rtlCol="0" anchor="b"/>
          <a:lstStyle>
            <a:lvl1pPr algn="r">
              <a:defRPr sz="1200"/>
            </a:lvl1pPr>
          </a:lstStyle>
          <a:p>
            <a:fld id="{040FE0B5-0CD8-4CC1-825B-104381FE6F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2" y="0"/>
            <a:ext cx="2972027" cy="465417"/>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 name="Shape 3"/>
          <p:cNvSpPr txBox="1">
            <a:spLocks noGrp="1"/>
          </p:cNvSpPr>
          <p:nvPr>
            <p:ph type="dt" idx="10"/>
          </p:nvPr>
        </p:nvSpPr>
        <p:spPr>
          <a:xfrm>
            <a:off x="3884843" y="0"/>
            <a:ext cx="2972027" cy="465417"/>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 name="Shape 4"/>
          <p:cNvSpPr>
            <a:spLocks noGrp="1" noRot="1" noChangeAspect="1"/>
          </p:cNvSpPr>
          <p:nvPr>
            <p:ph type="sldImg" idx="3"/>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6027" y="4422939"/>
            <a:ext cx="5485946" cy="4190721"/>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2" y="8844898"/>
            <a:ext cx="2972027" cy="465417"/>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 name="Shape 7"/>
          <p:cNvSpPr txBox="1">
            <a:spLocks noGrp="1"/>
          </p:cNvSpPr>
          <p:nvPr>
            <p:ph type="sldNum" idx="12"/>
          </p:nvPr>
        </p:nvSpPr>
        <p:spPr>
          <a:xfrm>
            <a:off x="3884843" y="8844898"/>
            <a:ext cx="2972027" cy="465417"/>
          </a:xfrm>
          <a:prstGeom prst="rect">
            <a:avLst/>
          </a:prstGeom>
          <a:noFill/>
          <a:ln>
            <a:noFill/>
          </a:ln>
        </p:spPr>
        <p:txBody>
          <a:bodyPr lIns="59875" tIns="29925" rIns="59875" bIns="29925"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800" b="0" i="0" u="none" strike="noStrike" cap="none" baseline="0">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a:t>
            </a:fld>
            <a:endParaRPr lang="en-US" sz="800" b="0" i="0" u="none" strike="noStrike" cap="none" baseline="0">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95018206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6027" y="4422939"/>
            <a:ext cx="5485946" cy="4190721"/>
          </a:xfrm>
          <a:prstGeom prst="rect">
            <a:avLst/>
          </a:prstGeom>
          <a:noFill/>
          <a:ln>
            <a:noFill/>
          </a:ln>
        </p:spPr>
        <p:txBody>
          <a:bodyPr lIns="91825" tIns="91825" rIns="91825" bIns="91825" anchor="t" anchorCtr="0">
            <a:noAutofit/>
          </a:bodyPr>
          <a:lstStyle/>
          <a:p>
            <a:r>
              <a:rPr lang="en-US" dirty="0" smtClean="0"/>
              <a:t>SLIDE 1 :</a:t>
            </a:r>
            <a:r>
              <a:rPr lang="en-US" dirty="0" smtClean="0"/>
              <a:t>17 RON</a:t>
            </a:r>
            <a:endParaRPr lang="en-US" dirty="0" smtClean="0"/>
          </a:p>
          <a:p>
            <a:r>
              <a:rPr lang="en-US" dirty="0" smtClean="0"/>
              <a:t>We are excited to have a dialogue with you about THE ARCHITECTURE OF BUILDINGS AND ORGANIZATIONS.. Later this afternoon our colleague Floris van Puijenbroek will present his research on this same subject, followed by an open discussion and we hope you will all be there.</a:t>
            </a:r>
          </a:p>
          <a:p>
            <a:r>
              <a:rPr lang="en-US" dirty="0" smtClean="0"/>
              <a:t/>
            </a:r>
            <a:br>
              <a:rPr lang="en-US" dirty="0" smtClean="0"/>
            </a:br>
            <a:endParaRPr sz="1200" b="0" i="0" u="none" strike="noStrike" cap="none" baseline="0" dirty="0">
              <a:solidFill>
                <a:schemeClr val="dk1"/>
              </a:solidFill>
              <a:latin typeface="Calibri"/>
              <a:ea typeface="Calibri"/>
              <a:cs typeface="Calibri"/>
              <a:sym typeface="Calibri"/>
            </a:endParaRPr>
          </a:p>
        </p:txBody>
      </p:sp>
      <p:sp>
        <p:nvSpPr>
          <p:cNvPr id="93" name="Shape 93"/>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6027" y="4422939"/>
            <a:ext cx="5485946" cy="4190721"/>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r>
              <a:rPr lang="en-US" sz="1200" b="0" i="0" u="none" strike="noStrike" cap="none" baseline="0" dirty="0" smtClean="0">
                <a:solidFill>
                  <a:schemeClr val="dk1"/>
                </a:solidFill>
                <a:latin typeface="Arial"/>
                <a:ea typeface="Arial"/>
                <a:cs typeface="Arial"/>
                <a:sym typeface="Arial"/>
              </a:rPr>
              <a:t>1 min. of instruction  BERNARD</a:t>
            </a:r>
            <a:endParaRPr sz="1200" b="0" i="0" u="none" strike="noStrike" cap="none" baseline="0" dirty="0">
              <a:solidFill>
                <a:schemeClr val="dk1"/>
              </a:solidFill>
              <a:latin typeface="Arial"/>
              <a:ea typeface="Arial"/>
              <a:cs typeface="Arial"/>
              <a:sym typeface="Arial"/>
            </a:endParaRPr>
          </a:p>
        </p:txBody>
      </p:sp>
      <p:sp>
        <p:nvSpPr>
          <p:cNvPr id="201" name="Shape 201"/>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6027" y="4422939"/>
            <a:ext cx="5485946" cy="4190721"/>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r>
              <a:rPr lang="en-US" dirty="0" smtClean="0">
                <a:solidFill>
                  <a:schemeClr val="dk1"/>
                </a:solidFill>
                <a:latin typeface="Arial"/>
                <a:ea typeface="Arial"/>
                <a:cs typeface="Arial"/>
                <a:sym typeface="Arial"/>
              </a:rPr>
              <a:t>BERNARD</a:t>
            </a:r>
            <a:endParaRPr sz="1200" b="0" i="0" u="none" strike="noStrike" cap="none" baseline="0" dirty="0">
              <a:solidFill>
                <a:schemeClr val="dk1"/>
              </a:solidFill>
              <a:latin typeface="Arial"/>
              <a:ea typeface="Arial"/>
              <a:cs typeface="Arial"/>
              <a:sym typeface="Arial"/>
            </a:endParaRPr>
          </a:p>
        </p:txBody>
      </p:sp>
      <p:sp>
        <p:nvSpPr>
          <p:cNvPr id="208" name="Shape 208"/>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6027" y="4422939"/>
            <a:ext cx="5485946" cy="4190721"/>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r>
              <a:rPr lang="en-US" sz="1200" b="0" i="0" u="none" strike="noStrike" cap="none" baseline="0" dirty="0" smtClean="0">
                <a:solidFill>
                  <a:schemeClr val="dk1"/>
                </a:solidFill>
                <a:latin typeface="Arial"/>
                <a:ea typeface="Arial"/>
                <a:cs typeface="Arial"/>
                <a:sym typeface="Arial"/>
              </a:rPr>
              <a:t>BERNARD</a:t>
            </a:r>
            <a:endParaRPr sz="1200" b="0" i="0" u="none" strike="noStrike" cap="none" baseline="0" dirty="0">
              <a:solidFill>
                <a:schemeClr val="dk1"/>
              </a:solidFill>
              <a:latin typeface="Arial"/>
              <a:ea typeface="Arial"/>
              <a:cs typeface="Arial"/>
              <a:sym typeface="Arial"/>
            </a:endParaRPr>
          </a:p>
        </p:txBody>
      </p:sp>
      <p:sp>
        <p:nvSpPr>
          <p:cNvPr id="217" name="Shape 217"/>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a:t>
            </a:r>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800" b="0" i="0" u="none" strike="noStrike" cap="none" baseline="0" smtClean="0">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ct val="25000"/>
                <a:buFont typeface="Calibri"/>
                <a:buNone/>
              </a:pPr>
              <a:t>13</a:t>
            </a:fld>
            <a:endParaRPr lang="en-US" sz="8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6027" y="4422939"/>
            <a:ext cx="5485946" cy="4190721"/>
          </a:xfrm>
          <a:prstGeom prst="rect">
            <a:avLst/>
          </a:prstGeom>
          <a:noFill/>
          <a:ln>
            <a:noFill/>
          </a:ln>
        </p:spPr>
        <p:txBody>
          <a:bodyPr lIns="91425" tIns="91425" rIns="91425" bIns="91425" anchor="t" anchorCtr="0">
            <a:noAutofit/>
          </a:bodyPr>
          <a:lstStyle/>
          <a:p>
            <a:r>
              <a:rPr lang="en-US" dirty="0" smtClean="0"/>
              <a:t>SLIDE 2 :</a:t>
            </a:r>
            <a:r>
              <a:rPr lang="en-US" dirty="0" smtClean="0"/>
              <a:t>16 RON</a:t>
            </a:r>
            <a:endParaRPr lang="en-US" dirty="0" smtClean="0"/>
          </a:p>
          <a:p>
            <a:r>
              <a:rPr lang="en-US" dirty="0" smtClean="0"/>
              <a:t>I’m an architect.  I design buildings for healthcare.  To get us started, I’m going to briefly describe the current LINEAR practice of Healthcare Architecture, why we believe it should be redesigned, and then Bernard is going to show you what we think that might look like.</a:t>
            </a:r>
          </a:p>
          <a:p>
            <a:r>
              <a:rPr lang="en-US" dirty="0" smtClean="0"/>
              <a:t/>
            </a:r>
            <a:br>
              <a:rPr lang="en-US" dirty="0" smtClean="0"/>
            </a:br>
            <a:endParaRPr lang="en-US" sz="1200" dirty="0">
              <a:solidFill>
                <a:schemeClr val="dk1"/>
              </a:solidFill>
            </a:endParaRPr>
          </a:p>
        </p:txBody>
      </p:sp>
      <p:sp>
        <p:nvSpPr>
          <p:cNvPr id="99" name="Shape 99"/>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6027" y="4422939"/>
            <a:ext cx="5485800" cy="4190864"/>
          </a:xfrm>
          <a:prstGeom prst="rect">
            <a:avLst/>
          </a:prstGeom>
        </p:spPr>
        <p:txBody>
          <a:bodyPr lIns="91425" tIns="91425" rIns="91425" bIns="91425" anchor="t" anchorCtr="0">
            <a:noAutofit/>
          </a:bodyPr>
          <a:lstStyle/>
          <a:p>
            <a:r>
              <a:rPr lang="en-US" dirty="0" smtClean="0"/>
              <a:t>SLIDE 3 :</a:t>
            </a:r>
            <a:r>
              <a:rPr lang="en-US" dirty="0" smtClean="0"/>
              <a:t>48 RON</a:t>
            </a:r>
            <a:endParaRPr lang="en-US" dirty="0" smtClean="0"/>
          </a:p>
          <a:p>
            <a:r>
              <a:rPr lang="en-US" dirty="0" smtClean="0"/>
              <a:t>So the current process is highly structured in 4 phases you see across the top:</a:t>
            </a:r>
          </a:p>
          <a:p>
            <a:r>
              <a:rPr lang="en-US" dirty="0" smtClean="0"/>
              <a:t/>
            </a:r>
            <a:br>
              <a:rPr lang="en-US" dirty="0" smtClean="0"/>
            </a:br>
            <a:r>
              <a:rPr lang="en-US" dirty="0" smtClean="0"/>
              <a:t>Planning &gt; Program &gt; Design &gt; Construction &amp; Occupancy</a:t>
            </a:r>
          </a:p>
          <a:p>
            <a:r>
              <a:rPr lang="en-US" dirty="0" smtClean="0"/>
              <a:t/>
            </a:r>
            <a:br>
              <a:rPr lang="en-US" dirty="0" smtClean="0"/>
            </a:br>
            <a:r>
              <a:rPr lang="en-US" dirty="0" smtClean="0"/>
              <a:t>and you see below within each phase is a sequence of activities by various </a:t>
            </a:r>
            <a:r>
              <a:rPr lang="en-US" u="sng" dirty="0" smtClean="0"/>
              <a:t>EXPERTS</a:t>
            </a:r>
            <a:r>
              <a:rPr lang="en-US" dirty="0" smtClean="0"/>
              <a:t>.  These are DIFFERENT EXPERTS in each step… Strategy experts, Master planning experts, Operational experts in </a:t>
            </a:r>
            <a:r>
              <a:rPr lang="en-US" i="1" dirty="0" smtClean="0"/>
              <a:t>how the organization does its work</a:t>
            </a:r>
            <a:r>
              <a:rPr lang="en-US" dirty="0" smtClean="0"/>
              <a:t>, Functional Space Experts in </a:t>
            </a:r>
            <a:r>
              <a:rPr lang="en-US" i="1" dirty="0" smtClean="0"/>
              <a:t>how much building space is just enough</a:t>
            </a:r>
            <a:r>
              <a:rPr lang="en-US" dirty="0" smtClean="0"/>
              <a:t>, and the building design and construction experts.  Sometimes they talk to each other - at the beginning or end of a step, and sometimes they don’t.  And then there are END USERS, the people who will work in the building and people who will receive care.  There are only a few points in the sequence where the experts talk to them </a:t>
            </a:r>
            <a:endParaRPr dirty="0"/>
          </a:p>
        </p:txBody>
      </p:sp>
      <p:sp>
        <p:nvSpPr>
          <p:cNvPr id="131" name="Shape 131"/>
          <p:cNvSpPr txBox="1">
            <a:spLocks noGrp="1"/>
          </p:cNvSpPr>
          <p:nvPr>
            <p:ph type="sldNum" idx="12"/>
          </p:nvPr>
        </p:nvSpPr>
        <p:spPr>
          <a:xfrm>
            <a:off x="3884842" y="8844899"/>
            <a:ext cx="2972100" cy="465348"/>
          </a:xfrm>
          <a:prstGeom prst="rect">
            <a:avLst/>
          </a:prstGeom>
        </p:spPr>
        <p:txBody>
          <a:bodyPr lIns="59875" tIns="29925" rIns="59875" bIns="29925" anchor="b"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1" y="4423329"/>
            <a:ext cx="5486399" cy="4190562"/>
          </a:xfrm>
          <a:prstGeom prst="rect">
            <a:avLst/>
          </a:prstGeom>
          <a:noFill/>
          <a:ln>
            <a:noFill/>
          </a:ln>
        </p:spPr>
        <p:txBody>
          <a:bodyPr lIns="91425" tIns="91425" rIns="91425" bIns="91425" anchor="t" anchorCtr="0">
            <a:noAutofit/>
          </a:bodyPr>
          <a:lstStyle/>
          <a:p>
            <a:r>
              <a:rPr lang="en-US" dirty="0" smtClean="0"/>
              <a:t>SLIDE 4 :</a:t>
            </a:r>
            <a:r>
              <a:rPr lang="en-US" dirty="0" smtClean="0"/>
              <a:t>27 RON</a:t>
            </a:r>
            <a:endParaRPr lang="en-US" dirty="0" smtClean="0"/>
          </a:p>
          <a:p>
            <a:r>
              <a:rPr lang="en-US" dirty="0" smtClean="0"/>
              <a:t>So the current process is within the “Independent” and “Sequential” columns on this chart, and the result is low to modest levels of quality.  We believe that a different process that is more fully integrated and collaborative - where architecture and planning are part of a ‘whole system’ that includes operational and Socio-Economic Design and engages END USERS as co-designers - will have significant impact on Quality, Cost &amp; Experience.</a:t>
            </a:r>
          </a:p>
          <a:p>
            <a:r>
              <a:rPr lang="en-US" dirty="0" smtClean="0"/>
              <a:t/>
            </a:r>
            <a:br>
              <a:rPr lang="en-US" dirty="0" smtClean="0"/>
            </a:br>
            <a:endParaRPr lang="en-US" sz="1200" dirty="0">
              <a:solidFill>
                <a:schemeClr val="dk1"/>
              </a:solidFill>
            </a:endParaRPr>
          </a:p>
        </p:txBody>
      </p:sp>
      <p:sp>
        <p:nvSpPr>
          <p:cNvPr id="143" name="Shape 143"/>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6027" y="4422939"/>
            <a:ext cx="5485800" cy="4190864"/>
          </a:xfrm>
          <a:prstGeom prst="rect">
            <a:avLst/>
          </a:prstGeom>
          <a:noFill/>
          <a:ln>
            <a:noFill/>
          </a:ln>
        </p:spPr>
        <p:txBody>
          <a:bodyPr lIns="91425" tIns="91425" rIns="91425" bIns="91425" anchor="t" anchorCtr="0">
            <a:noAutofit/>
          </a:bodyPr>
          <a:lstStyle/>
          <a:p>
            <a:r>
              <a:rPr lang="en-US" dirty="0" smtClean="0"/>
              <a:t>SLIDE 5 :</a:t>
            </a:r>
            <a:r>
              <a:rPr lang="en-US" dirty="0" smtClean="0"/>
              <a:t>22 RON</a:t>
            </a:r>
            <a:endParaRPr lang="en-US" dirty="0" smtClean="0"/>
          </a:p>
          <a:p>
            <a:r>
              <a:rPr lang="en-US" dirty="0" smtClean="0"/>
              <a:t>And to fully engage the end-users who are NON-PROFESSIONALS, we need to make the design process accessible to them.  So we propose the term “Character based designing”, which is designing at a less detailed level, to establish the essential character, the essential feel of something </a:t>
            </a:r>
            <a:r>
              <a:rPr lang="en-US" dirty="0" err="1" smtClean="0"/>
              <a:t>vs</a:t>
            </a:r>
            <a:r>
              <a:rPr lang="en-US" dirty="0" smtClean="0"/>
              <a:t> designing the details, and using a “DESIGN LANGUAGE” they are comfortable with.</a:t>
            </a:r>
          </a:p>
          <a:p>
            <a:r>
              <a:rPr lang="en-US" dirty="0" smtClean="0"/>
              <a:t/>
            </a:r>
            <a:br>
              <a:rPr lang="en-US" dirty="0" smtClean="0"/>
            </a:br>
            <a:endParaRPr lang="en-US" sz="1200" dirty="0">
              <a:solidFill>
                <a:schemeClr val="dk1"/>
              </a:solidFill>
            </a:endParaRPr>
          </a:p>
        </p:txBody>
      </p:sp>
      <p:sp>
        <p:nvSpPr>
          <p:cNvPr id="150" name="Shape 150"/>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1" y="4423329"/>
            <a:ext cx="5486399" cy="4190523"/>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US" sz="1100" dirty="0">
                <a:solidFill>
                  <a:schemeClr val="dk1"/>
                </a:solidFill>
              </a:rPr>
              <a:t>3 min - </a:t>
            </a:r>
            <a:r>
              <a:rPr lang="en-US" sz="1100" dirty="0" smtClean="0">
                <a:solidFill>
                  <a:schemeClr val="dk1"/>
                </a:solidFill>
              </a:rPr>
              <a:t>BERNARD</a:t>
            </a:r>
            <a:endParaRPr lang="en-US" sz="1100" dirty="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6027" y="4422939"/>
            <a:ext cx="5485946" cy="4190721"/>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US" sz="1200" dirty="0">
                <a:solidFill>
                  <a:schemeClr val="dk1"/>
                </a:solidFill>
              </a:rPr>
              <a:t>Video = 5 m </a:t>
            </a:r>
            <a:r>
              <a:rPr lang="en-US" sz="1200" dirty="0" smtClean="0">
                <a:solidFill>
                  <a:schemeClr val="dk1"/>
                </a:solidFill>
              </a:rPr>
              <a:t>,</a:t>
            </a:r>
            <a:endParaRPr lang="en-US" sz="1200" dirty="0" smtClean="0">
              <a:solidFill>
                <a:schemeClr val="dk1"/>
              </a:solidFill>
            </a:endParaRPr>
          </a:p>
          <a:p>
            <a:r>
              <a:rPr lang="en-US" b="1" dirty="0" smtClean="0"/>
              <a:t>1:00 </a:t>
            </a:r>
            <a:r>
              <a:rPr lang="en-US" dirty="0" smtClean="0"/>
              <a:t>INTRO </a:t>
            </a:r>
            <a:r>
              <a:rPr lang="en-US" dirty="0" smtClean="0"/>
              <a:t>RON</a:t>
            </a:r>
            <a:endParaRPr lang="en-US" dirty="0" smtClean="0"/>
          </a:p>
          <a:p>
            <a:r>
              <a:rPr lang="en-US" b="1" dirty="0" smtClean="0"/>
              <a:t>“Case Study Project” slide - </a:t>
            </a:r>
            <a:r>
              <a:rPr lang="en-US" b="1" u="sng" dirty="0" smtClean="0"/>
              <a:t>before</a:t>
            </a:r>
            <a:r>
              <a:rPr lang="en-US" b="1" dirty="0" smtClean="0"/>
              <a:t> starting video</a:t>
            </a:r>
            <a:endParaRPr lang="en-US" dirty="0" smtClean="0"/>
          </a:p>
          <a:p>
            <a:r>
              <a:rPr lang="en-US" dirty="0" smtClean="0"/>
              <a:t>One goal of American health care reform is better access to care for the population, especially in poor urban neighborhoods, to reduce cost and improve population health</a:t>
            </a:r>
          </a:p>
          <a:p>
            <a:r>
              <a:rPr lang="en-US" dirty="0" smtClean="0"/>
              <a:t/>
            </a:r>
            <a:br>
              <a:rPr lang="en-US" dirty="0" smtClean="0"/>
            </a:br>
            <a:r>
              <a:rPr lang="en-US" dirty="0" smtClean="0"/>
              <a:t>One such neighborhood in Houston, TX was identified by the City as a high-risk, high-utilization population.</a:t>
            </a:r>
          </a:p>
          <a:p>
            <a:r>
              <a:rPr lang="en-US" dirty="0" smtClean="0"/>
              <a:t/>
            </a:r>
            <a:br>
              <a:rPr lang="en-US" dirty="0" smtClean="0"/>
            </a:br>
            <a:r>
              <a:rPr lang="en-US" dirty="0" smtClean="0"/>
              <a:t>Our client who operates an apartment building struck a deal with the local government to add a clinic in their building to serve the building residents and the surrounding neighborhood, and they asked us to provide design services.</a:t>
            </a:r>
          </a:p>
          <a:p>
            <a:r>
              <a:rPr lang="en-US" dirty="0" smtClean="0"/>
              <a:t/>
            </a:r>
            <a:br>
              <a:rPr lang="en-US" dirty="0" smtClean="0"/>
            </a:br>
            <a:r>
              <a:rPr lang="en-US" dirty="0" smtClean="0"/>
              <a:t>We saw the potential for conflicting interests among the stakeholders (</a:t>
            </a:r>
            <a:r>
              <a:rPr lang="en-US" dirty="0" err="1" smtClean="0"/>
              <a:t>eg</a:t>
            </a:r>
            <a:r>
              <a:rPr lang="en-US" dirty="0" smtClean="0"/>
              <a:t> - the building residents, neighborhood clinic users, the city, the county, the developer and the clinic “operators” etc.) and we saw an opportunity to use these different viewpoints to create a shared vision of a successful project by engaging all stakeholders in the design process - with an event we call The </a:t>
            </a:r>
            <a:r>
              <a:rPr lang="en-US" b="1" dirty="0" smtClean="0"/>
              <a:t>DesignLab</a:t>
            </a:r>
            <a:r>
              <a:rPr lang="en-US" dirty="0" smtClean="0"/>
              <a:t>.</a:t>
            </a:r>
          </a:p>
          <a:p>
            <a:r>
              <a:rPr lang="en-US" dirty="0" smtClean="0"/>
              <a:t/>
            </a:r>
            <a:br>
              <a:rPr lang="en-US" dirty="0" smtClean="0"/>
            </a:br>
            <a:r>
              <a:rPr lang="en-US" dirty="0" smtClean="0"/>
              <a:t/>
            </a:r>
            <a:br>
              <a:rPr lang="en-US" dirty="0" smtClean="0"/>
            </a:br>
            <a:endParaRPr lang="en-US" sz="1200" dirty="0">
              <a:solidFill>
                <a:schemeClr val="dk1"/>
              </a:solidFill>
            </a:endParaRPr>
          </a:p>
        </p:txBody>
      </p:sp>
      <p:sp>
        <p:nvSpPr>
          <p:cNvPr id="185" name="Shape 185"/>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6027" y="4422939"/>
            <a:ext cx="5485946" cy="4190721"/>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US" sz="1200" dirty="0">
                <a:solidFill>
                  <a:schemeClr val="dk1"/>
                </a:solidFill>
              </a:rPr>
              <a:t>Video = </a:t>
            </a:r>
            <a:r>
              <a:rPr lang="en-US" sz="1200" dirty="0" smtClean="0">
                <a:solidFill>
                  <a:schemeClr val="dk1"/>
                </a:solidFill>
              </a:rPr>
              <a:t>4 </a:t>
            </a:r>
            <a:r>
              <a:rPr lang="en-US" sz="1200" dirty="0">
                <a:solidFill>
                  <a:schemeClr val="dk1"/>
                </a:solidFill>
              </a:rPr>
              <a:t>m , </a:t>
            </a:r>
          </a:p>
        </p:txBody>
      </p:sp>
      <p:sp>
        <p:nvSpPr>
          <p:cNvPr id="185" name="Shape 185"/>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6027" y="4422939"/>
            <a:ext cx="5485946" cy="4190721"/>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r>
              <a:rPr lang="en-US" sz="1200" b="0" i="0" u="none" strike="noStrike" cap="none" baseline="0" dirty="0" smtClean="0">
                <a:solidFill>
                  <a:schemeClr val="dk1"/>
                </a:solidFill>
                <a:latin typeface="Arial"/>
                <a:ea typeface="Arial"/>
                <a:cs typeface="Arial"/>
                <a:sym typeface="Arial"/>
              </a:rPr>
              <a:t>1 min.</a:t>
            </a:r>
            <a:r>
              <a:rPr lang="en-US" sz="1200" b="0" i="0" u="none" strike="noStrike" cap="none" dirty="0" smtClean="0">
                <a:solidFill>
                  <a:schemeClr val="dk1"/>
                </a:solidFill>
                <a:latin typeface="Arial"/>
                <a:ea typeface="Arial"/>
                <a:cs typeface="Arial"/>
                <a:sym typeface="Arial"/>
              </a:rPr>
              <a:t> of instruction  RON</a:t>
            </a:r>
            <a:endParaRPr sz="1200" b="0" i="0" u="none" strike="noStrike" cap="none" baseline="0" dirty="0">
              <a:solidFill>
                <a:schemeClr val="dk1"/>
              </a:solidFill>
              <a:latin typeface="Arial"/>
              <a:ea typeface="Arial"/>
              <a:cs typeface="Arial"/>
              <a:sym typeface="Arial"/>
            </a:endParaRPr>
          </a:p>
        </p:txBody>
      </p:sp>
      <p:sp>
        <p:nvSpPr>
          <p:cNvPr id="193" name="Shape 193"/>
          <p:cNvSpPr>
            <a:spLocks noGrp="1" noRot="1" noChangeAspect="1"/>
          </p:cNvSpPr>
          <p:nvPr>
            <p:ph type="sldImg" idx="2"/>
          </p:nvPr>
        </p:nvSpPr>
        <p:spPr>
          <a:xfrm>
            <a:off x="1100138" y="696913"/>
            <a:ext cx="4657725" cy="34940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Leuven Workshop">
    <p:spTree>
      <p:nvGrpSpPr>
        <p:cNvPr id="1" name="Shape 15"/>
        <p:cNvGrpSpPr/>
        <p:nvPr/>
      </p:nvGrpSpPr>
      <p:grpSpPr>
        <a:xfrm>
          <a:off x="0" y="0"/>
          <a:ext cx="0" cy="0"/>
          <a:chOff x="0" y="0"/>
          <a:chExt cx="0" cy="0"/>
        </a:xfrm>
      </p:grpSpPr>
      <p:sp>
        <p:nvSpPr>
          <p:cNvPr id="16" name="Shape 16"/>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a:spLocks noGrp="1"/>
          </p:cNvSpPr>
          <p:nvPr>
            <p:ph type="pic" idx="2"/>
          </p:nvPr>
        </p:nvSpPr>
        <p:spPr>
          <a:xfrm>
            <a:off x="1792288" y="612775"/>
            <a:ext cx="5486399" cy="4114800"/>
          </a:xfrm>
          <a:prstGeom prst="rect">
            <a:avLst/>
          </a:prstGeom>
          <a:noFill/>
          <a:ln>
            <a:noFill/>
          </a:ln>
        </p:spPr>
      </p:sp>
      <p:sp>
        <p:nvSpPr>
          <p:cNvPr id="70" name="Shape 7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71" name="Shape 71"/>
          <p:cNvSpPr txBox="1">
            <a:spLocks noGrp="1"/>
          </p:cNvSpPr>
          <p:nvPr>
            <p:ph type="dt" idx="10"/>
          </p:nvPr>
        </p:nvSpPr>
        <p:spPr>
          <a:xfrm>
            <a:off x="457200" y="6356351"/>
            <a:ext cx="2133598" cy="365125"/>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2" name="Shape 72"/>
          <p:cNvSpPr txBox="1">
            <a:spLocks noGrp="1"/>
          </p:cNvSpPr>
          <p:nvPr>
            <p:ph type="ftr" idx="11"/>
          </p:nvPr>
        </p:nvSpPr>
        <p:spPr>
          <a:xfrm>
            <a:off x="457200" y="6248400"/>
            <a:ext cx="8229600" cy="5333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3" name="Shape 73"/>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28600"/>
            <a:ext cx="8229600" cy="1143000"/>
          </a:xfrm>
          <a:prstGeom prst="rect">
            <a:avLst/>
          </a:prstGeom>
          <a:noFill/>
          <a:ln>
            <a:noFill/>
          </a:ln>
        </p:spPr>
        <p:txBody>
          <a:bodyPr lIns="91425" tIns="91425" rIns="91425" bIns="91425" anchor="t" anchorCtr="0"/>
          <a:lstStyle>
            <a:lvl1pPr algn="l" rtl="0">
              <a:spcBef>
                <a:spcPts val="0"/>
              </a:spcBef>
              <a:buClr>
                <a:srgbClr val="595959"/>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6" name="Shape 76"/>
          <p:cNvSpPr txBox="1">
            <a:spLocks noGrp="1"/>
          </p:cNvSpPr>
          <p:nvPr>
            <p:ph type="body" idx="1"/>
          </p:nvPr>
        </p:nvSpPr>
        <p:spPr>
          <a:xfrm rot="5400000">
            <a:off x="2270918" y="-289718"/>
            <a:ext cx="4602162" cy="8229600"/>
          </a:xfrm>
          <a:prstGeom prst="rect">
            <a:avLst/>
          </a:prstGeom>
          <a:noFill/>
          <a:ln>
            <a:noFill/>
          </a:ln>
        </p:spPr>
        <p:txBody>
          <a:bodyPr lIns="91425" tIns="91425" rIns="91425" bIns="91425" anchor="t" anchorCtr="0"/>
          <a:lstStyle>
            <a:lvl1pPr marL="231775" indent="-41275" algn="l" rtl="0">
              <a:spcBef>
                <a:spcPts val="400"/>
              </a:spcBef>
              <a:buClr>
                <a:srgbClr val="595959"/>
              </a:buClr>
              <a:buFont typeface="Calibri"/>
              <a:buChar char="•"/>
              <a:defRPr/>
            </a:lvl1pPr>
            <a:lvl2pPr marL="573088" indent="-77787" algn="l" rtl="0">
              <a:spcBef>
                <a:spcPts val="360"/>
              </a:spcBef>
              <a:buClr>
                <a:srgbClr val="595959"/>
              </a:buClr>
              <a:buFont typeface="Calibri"/>
              <a:buChar char="•"/>
              <a:defRPr/>
            </a:lvl2pPr>
            <a:lvl3pPr marL="914400" indent="-76200" algn="l" rtl="0">
              <a:spcBef>
                <a:spcPts val="320"/>
              </a:spcBef>
              <a:buClr>
                <a:srgbClr val="595959"/>
              </a:buClr>
              <a:buFont typeface="Calibri"/>
              <a:buChar char="•"/>
              <a:defRPr/>
            </a:lvl3pPr>
            <a:lvl4pPr marL="1255713" indent="-87312" algn="l" rtl="0">
              <a:spcBef>
                <a:spcPts val="280"/>
              </a:spcBef>
              <a:buClr>
                <a:srgbClr val="595959"/>
              </a:buClr>
              <a:buFont typeface="Calibri"/>
              <a:buChar char="•"/>
              <a:defRPr/>
            </a:lvl4pPr>
            <a:lvl5pPr marL="1603375" indent="-92075" algn="l" rtl="0">
              <a:spcBef>
                <a:spcPts val="280"/>
              </a:spcBef>
              <a:buClr>
                <a:srgbClr val="595959"/>
              </a:buClr>
              <a:buFont typeface="Calibri"/>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77" name="Shape 77"/>
          <p:cNvSpPr txBox="1">
            <a:spLocks noGrp="1"/>
          </p:cNvSpPr>
          <p:nvPr>
            <p:ph type="dt" idx="10"/>
          </p:nvPr>
        </p:nvSpPr>
        <p:spPr>
          <a:xfrm>
            <a:off x="457200" y="6356351"/>
            <a:ext cx="2133598" cy="365125"/>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8" name="Shape 78"/>
          <p:cNvSpPr txBox="1">
            <a:spLocks noGrp="1"/>
          </p:cNvSpPr>
          <p:nvPr>
            <p:ph type="ftr" idx="11"/>
          </p:nvPr>
        </p:nvSpPr>
        <p:spPr>
          <a:xfrm>
            <a:off x="457200" y="6248400"/>
            <a:ext cx="8229600" cy="5333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9" name="Shape 79"/>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rot="5400000">
            <a:off x="4732336" y="2171701"/>
            <a:ext cx="5851525" cy="2057400"/>
          </a:xfrm>
          <a:prstGeom prst="rect">
            <a:avLst/>
          </a:prstGeom>
          <a:noFill/>
          <a:ln>
            <a:noFill/>
          </a:ln>
        </p:spPr>
        <p:txBody>
          <a:bodyPr lIns="91425" tIns="91425" rIns="91425" bIns="91425" anchor="t" anchorCtr="0"/>
          <a:lstStyle>
            <a:lvl1pPr algn="l" rtl="0">
              <a:spcBef>
                <a:spcPts val="0"/>
              </a:spcBef>
              <a:buClr>
                <a:srgbClr val="595959"/>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2" name="Shape 82"/>
          <p:cNvSpPr txBox="1">
            <a:spLocks noGrp="1"/>
          </p:cNvSpPr>
          <p:nvPr>
            <p:ph type="body" idx="1"/>
          </p:nvPr>
        </p:nvSpPr>
        <p:spPr>
          <a:xfrm rot="5400000">
            <a:off x="541336" y="190501"/>
            <a:ext cx="5851525" cy="6019798"/>
          </a:xfrm>
          <a:prstGeom prst="rect">
            <a:avLst/>
          </a:prstGeom>
          <a:noFill/>
          <a:ln>
            <a:noFill/>
          </a:ln>
        </p:spPr>
        <p:txBody>
          <a:bodyPr lIns="91425" tIns="91425" rIns="91425" bIns="91425" anchor="t" anchorCtr="0"/>
          <a:lstStyle>
            <a:lvl1pPr marL="231775" indent="-41275" algn="l" rtl="0">
              <a:spcBef>
                <a:spcPts val="400"/>
              </a:spcBef>
              <a:buClr>
                <a:srgbClr val="595959"/>
              </a:buClr>
              <a:buFont typeface="Calibri"/>
              <a:buChar char="•"/>
              <a:defRPr/>
            </a:lvl1pPr>
            <a:lvl2pPr marL="573088" indent="-77787" algn="l" rtl="0">
              <a:spcBef>
                <a:spcPts val="360"/>
              </a:spcBef>
              <a:buClr>
                <a:srgbClr val="595959"/>
              </a:buClr>
              <a:buFont typeface="Calibri"/>
              <a:buChar char="•"/>
              <a:defRPr/>
            </a:lvl2pPr>
            <a:lvl3pPr marL="914400" indent="-76200" algn="l" rtl="0">
              <a:spcBef>
                <a:spcPts val="320"/>
              </a:spcBef>
              <a:buClr>
                <a:srgbClr val="595959"/>
              </a:buClr>
              <a:buFont typeface="Calibri"/>
              <a:buChar char="•"/>
              <a:defRPr/>
            </a:lvl3pPr>
            <a:lvl4pPr marL="1255713" indent="-87312" algn="l" rtl="0">
              <a:spcBef>
                <a:spcPts val="280"/>
              </a:spcBef>
              <a:buClr>
                <a:srgbClr val="595959"/>
              </a:buClr>
              <a:buFont typeface="Calibri"/>
              <a:buChar char="•"/>
              <a:defRPr/>
            </a:lvl4pPr>
            <a:lvl5pPr marL="1603375" indent="-92075" algn="l" rtl="0">
              <a:spcBef>
                <a:spcPts val="280"/>
              </a:spcBef>
              <a:buClr>
                <a:srgbClr val="595959"/>
              </a:buClr>
              <a:buFont typeface="Calibri"/>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83" name="Shape 83"/>
          <p:cNvSpPr txBox="1">
            <a:spLocks noGrp="1"/>
          </p:cNvSpPr>
          <p:nvPr>
            <p:ph type="dt" idx="10"/>
          </p:nvPr>
        </p:nvSpPr>
        <p:spPr>
          <a:xfrm>
            <a:off x="457200" y="6356351"/>
            <a:ext cx="2133598" cy="365125"/>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4" name="Shape 84"/>
          <p:cNvSpPr txBox="1">
            <a:spLocks noGrp="1"/>
          </p:cNvSpPr>
          <p:nvPr>
            <p:ph type="ftr" idx="11"/>
          </p:nvPr>
        </p:nvSpPr>
        <p:spPr>
          <a:xfrm>
            <a:off x="457200" y="6248400"/>
            <a:ext cx="8229600" cy="5333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5" name="Shape 85"/>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28600"/>
            <a:ext cx="8229600" cy="1143000"/>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 name="Shape 19"/>
          <p:cNvSpPr txBox="1">
            <a:spLocks noGrp="1"/>
          </p:cNvSpPr>
          <p:nvPr>
            <p:ph type="body" idx="1"/>
          </p:nvPr>
        </p:nvSpPr>
        <p:spPr>
          <a:xfrm>
            <a:off x="457200" y="1524000"/>
            <a:ext cx="8229600" cy="4602162"/>
          </a:xfrm>
          <a:prstGeom prst="rect">
            <a:avLst/>
          </a:prstGeom>
          <a:noFill/>
          <a:ln>
            <a:noFill/>
          </a:ln>
        </p:spPr>
        <p:txBody>
          <a:bodyPr lIns="91425" tIns="91425" rIns="91425" bIns="91425" anchor="t" anchorCtr="0"/>
          <a:lstStyle>
            <a:lvl1pPr algn="l" rtl="0">
              <a:spcBef>
                <a:spcPts val="400"/>
              </a:spcBef>
              <a:buClr>
                <a:srgbClr val="7F7F7F"/>
              </a:buClr>
              <a:buFont typeface="Calibri"/>
              <a:buChar char="•"/>
              <a:defRPr/>
            </a:lvl1pPr>
            <a:lvl2pPr algn="l" rtl="0">
              <a:spcBef>
                <a:spcPts val="360"/>
              </a:spcBef>
              <a:buClr>
                <a:srgbClr val="7F7F7F"/>
              </a:buClr>
              <a:buFont typeface="Calibri"/>
              <a:buChar char="•"/>
              <a:defRPr/>
            </a:lvl2pPr>
            <a:lvl3pPr algn="l" rtl="0">
              <a:spcBef>
                <a:spcPts val="320"/>
              </a:spcBef>
              <a:buClr>
                <a:srgbClr val="7F7F7F"/>
              </a:buClr>
              <a:buFont typeface="Calibri"/>
              <a:buChar char="•"/>
              <a:defRPr/>
            </a:lvl3pPr>
            <a:lvl4pPr algn="l" rtl="0">
              <a:spcBef>
                <a:spcPts val="280"/>
              </a:spcBef>
              <a:buClr>
                <a:srgbClr val="7F7F7F"/>
              </a:buClr>
              <a:buFont typeface="Calibri"/>
              <a:buChar char="•"/>
              <a:defRPr/>
            </a:lvl4pPr>
            <a:lvl5pPr algn="l" rtl="0">
              <a:spcBef>
                <a:spcPts val="280"/>
              </a:spcBef>
              <a:buClr>
                <a:srgbClr val="7F7F7F"/>
              </a:buClr>
              <a:buFont typeface="Calibri"/>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dt" idx="10"/>
          </p:nvPr>
        </p:nvSpPr>
        <p:spPr>
          <a:xfrm>
            <a:off x="457200" y="6356351"/>
            <a:ext cx="2133598" cy="365125"/>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1" name="Shape 21"/>
          <p:cNvSpPr txBox="1">
            <a:spLocks noGrp="1"/>
          </p:cNvSpPr>
          <p:nvPr>
            <p:ph type="ftr" idx="11"/>
          </p:nvPr>
        </p:nvSpPr>
        <p:spPr>
          <a:xfrm>
            <a:off x="457200" y="6248400"/>
            <a:ext cx="8229600" cy="5333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2" name="Shape 22"/>
          <p:cNvSpPr txBox="1"/>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
        <p:nvSpPr>
          <p:cNvPr id="23" name="Shape 23"/>
          <p:cNvSpPr txBox="1">
            <a:spLocks noGrp="1"/>
          </p:cNvSpPr>
          <p:nvPr>
            <p:ph type="sldNum" idx="12"/>
          </p:nvPr>
        </p:nvSpPr>
        <p:spPr>
          <a:xfrm>
            <a:off x="8556782" y="6333133"/>
            <a:ext cx="548699" cy="5249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baseline="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400" b="0" i="0" u="none" strike="noStrike" cap="none" baseline="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685800" y="2130425"/>
            <a:ext cx="7772400" cy="1470023"/>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595959"/>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6" name="Shape 2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400"/>
              </a:spcBef>
              <a:spcAft>
                <a:spcPts val="0"/>
              </a:spcAft>
              <a:buClr>
                <a:srgbClr val="888888"/>
              </a:buClr>
              <a:buFont typeface="Calibri"/>
              <a:buNone/>
              <a:defRPr/>
            </a:lvl1pPr>
            <a:lvl2pPr marL="457200" marR="0" indent="0" algn="ctr" rtl="0">
              <a:lnSpc>
                <a:spcPct val="100000"/>
              </a:lnSpc>
              <a:spcBef>
                <a:spcPts val="360"/>
              </a:spcBef>
              <a:spcAft>
                <a:spcPts val="0"/>
              </a:spcAft>
              <a:buClr>
                <a:srgbClr val="888888"/>
              </a:buClr>
              <a:buFont typeface="Calibri"/>
              <a:buNone/>
              <a:defRPr/>
            </a:lvl2pPr>
            <a:lvl3pPr marL="914400" marR="0" indent="0" algn="ctr" rtl="0">
              <a:lnSpc>
                <a:spcPct val="100000"/>
              </a:lnSpc>
              <a:spcBef>
                <a:spcPts val="320"/>
              </a:spcBef>
              <a:spcAft>
                <a:spcPts val="0"/>
              </a:spcAft>
              <a:buClr>
                <a:srgbClr val="888888"/>
              </a:buClr>
              <a:buFont typeface="Calibri"/>
              <a:buNone/>
              <a:defRPr/>
            </a:lvl3pPr>
            <a:lvl4pPr marL="1371600" marR="0" indent="0" algn="ctr" rtl="0">
              <a:lnSpc>
                <a:spcPct val="100000"/>
              </a:lnSpc>
              <a:spcBef>
                <a:spcPts val="280"/>
              </a:spcBef>
              <a:spcAft>
                <a:spcPts val="0"/>
              </a:spcAft>
              <a:buClr>
                <a:srgbClr val="888888"/>
              </a:buClr>
              <a:buFont typeface="Calibri"/>
              <a:buNone/>
              <a:defRPr/>
            </a:lvl4pPr>
            <a:lvl5pPr marL="1828800" marR="0" indent="0" algn="ctr" rtl="0">
              <a:lnSpc>
                <a:spcPct val="100000"/>
              </a:lnSpc>
              <a:spcBef>
                <a:spcPts val="280"/>
              </a:spcBef>
              <a:spcAft>
                <a:spcPts val="0"/>
              </a:spcAft>
              <a:buClr>
                <a:srgbClr val="888888"/>
              </a:buClr>
              <a:buFont typeface="Calibri"/>
              <a:buNone/>
              <a:defRPr/>
            </a:lvl5pPr>
            <a:lvl6pPr marL="2286000" marR="0" indent="0" algn="ctr" rtl="0">
              <a:lnSpc>
                <a:spcPct val="100000"/>
              </a:lnSpc>
              <a:spcBef>
                <a:spcPts val="400"/>
              </a:spcBef>
              <a:spcAft>
                <a:spcPts val="0"/>
              </a:spcAft>
              <a:buClr>
                <a:srgbClr val="888888"/>
              </a:buClr>
              <a:buFont typeface="Arial"/>
              <a:buNone/>
              <a:defRPr/>
            </a:lvl6pPr>
            <a:lvl7pPr marL="2743200" marR="0" indent="0" algn="ctr" rtl="0">
              <a:lnSpc>
                <a:spcPct val="100000"/>
              </a:lnSpc>
              <a:spcBef>
                <a:spcPts val="400"/>
              </a:spcBef>
              <a:spcAft>
                <a:spcPts val="0"/>
              </a:spcAft>
              <a:buClr>
                <a:srgbClr val="888888"/>
              </a:buClr>
              <a:buFont typeface="Arial"/>
              <a:buNone/>
              <a:defRPr/>
            </a:lvl7pPr>
            <a:lvl8pPr marL="3200400" marR="0" indent="0" algn="ctr" rtl="0">
              <a:lnSpc>
                <a:spcPct val="100000"/>
              </a:lnSpc>
              <a:spcBef>
                <a:spcPts val="400"/>
              </a:spcBef>
              <a:spcAft>
                <a:spcPts val="0"/>
              </a:spcAft>
              <a:buClr>
                <a:srgbClr val="888888"/>
              </a:buClr>
              <a:buFont typeface="Arial"/>
              <a:buNone/>
              <a:defRPr/>
            </a:lvl8pPr>
            <a:lvl9pPr marL="3657600" marR="0" indent="0" algn="ctr" rtl="0">
              <a:lnSpc>
                <a:spcPct val="100000"/>
              </a:lnSpc>
              <a:spcBef>
                <a:spcPts val="400"/>
              </a:spcBef>
              <a:spcAft>
                <a:spcPts val="0"/>
              </a:spcAft>
              <a:buClr>
                <a:srgbClr val="888888"/>
              </a:buClr>
              <a:buFont typeface="Arial"/>
              <a:buNone/>
              <a:defRPr/>
            </a:lvl9pPr>
          </a:lstStyle>
          <a:p>
            <a:endParaRPr/>
          </a:p>
        </p:txBody>
      </p:sp>
      <p:sp>
        <p:nvSpPr>
          <p:cNvPr id="27" name="Shape 27"/>
          <p:cNvSpPr txBox="1">
            <a:spLocks noGrp="1"/>
          </p:cNvSpPr>
          <p:nvPr>
            <p:ph type="sldNum" idx="12"/>
          </p:nvPr>
        </p:nvSpPr>
        <p:spPr>
          <a:xfrm>
            <a:off x="8556782" y="6333133"/>
            <a:ext cx="548699" cy="5249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baseline="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400" b="0" i="0" u="none" strike="noStrike" cap="none" baseline="0">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28600"/>
            <a:ext cx="8229600" cy="1143000"/>
          </a:xfrm>
          <a:prstGeom prst="rect">
            <a:avLst/>
          </a:prstGeom>
          <a:noFill/>
          <a:ln>
            <a:noFill/>
          </a:ln>
        </p:spPr>
        <p:txBody>
          <a:bodyPr lIns="91425" tIns="91425" rIns="91425" bIns="91425" anchor="t" anchorCtr="0"/>
          <a:lstStyle>
            <a:lvl1pPr algn="l" rtl="0">
              <a:spcBef>
                <a:spcPts val="0"/>
              </a:spcBef>
              <a:buClr>
                <a:srgbClr val="595959"/>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457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4648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dt" idx="10"/>
          </p:nvPr>
        </p:nvSpPr>
        <p:spPr>
          <a:xfrm>
            <a:off x="457200" y="6356351"/>
            <a:ext cx="2133598" cy="365125"/>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3" name="Shape 33"/>
          <p:cNvSpPr txBox="1">
            <a:spLocks noGrp="1"/>
          </p:cNvSpPr>
          <p:nvPr>
            <p:ph type="ftr" idx="11"/>
          </p:nvPr>
        </p:nvSpPr>
        <p:spPr>
          <a:xfrm>
            <a:off x="457200" y="6248400"/>
            <a:ext cx="8229600" cy="5333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4" name="Shape 34"/>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28600"/>
            <a:ext cx="8229600" cy="1143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8" name="Shape 38"/>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3"/>
          </p:nvPr>
        </p:nvSpPr>
        <p:spPr>
          <a:xfrm>
            <a:off x="4645026" y="1535112"/>
            <a:ext cx="4041773"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4"/>
          </p:nvPr>
        </p:nvSpPr>
        <p:spPr>
          <a:xfrm>
            <a:off x="4645026"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dt" idx="10"/>
          </p:nvPr>
        </p:nvSpPr>
        <p:spPr>
          <a:xfrm>
            <a:off x="457200" y="6356351"/>
            <a:ext cx="2133598" cy="365125"/>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2" name="Shape 42"/>
          <p:cNvSpPr txBox="1">
            <a:spLocks noGrp="1"/>
          </p:cNvSpPr>
          <p:nvPr>
            <p:ph type="ftr" idx="11"/>
          </p:nvPr>
        </p:nvSpPr>
        <p:spPr>
          <a:xfrm>
            <a:off x="457200" y="6248400"/>
            <a:ext cx="8229600" cy="5333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3" name="Shape 43"/>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1_Content with Capti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2" y="273051"/>
            <a:ext cx="2057398"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body" idx="1"/>
          </p:nvPr>
        </p:nvSpPr>
        <p:spPr>
          <a:xfrm>
            <a:off x="2667000" y="273050"/>
            <a:ext cx="6019798"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body" idx="2"/>
          </p:nvPr>
        </p:nvSpPr>
        <p:spPr>
          <a:xfrm>
            <a:off x="457202" y="1435100"/>
            <a:ext cx="2057398"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8" name="Shape 48"/>
          <p:cNvSpPr txBox="1">
            <a:spLocks noGrp="1"/>
          </p:cNvSpPr>
          <p:nvPr>
            <p:ph type="dt" idx="10"/>
          </p:nvPr>
        </p:nvSpPr>
        <p:spPr>
          <a:xfrm>
            <a:off x="457200" y="6356351"/>
            <a:ext cx="2133598" cy="365125"/>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9" name="Shape 49"/>
          <p:cNvSpPr txBox="1">
            <a:spLocks noGrp="1"/>
          </p:cNvSpPr>
          <p:nvPr>
            <p:ph type="ftr" idx="11"/>
          </p:nvPr>
        </p:nvSpPr>
        <p:spPr>
          <a:xfrm>
            <a:off x="457200" y="6248400"/>
            <a:ext cx="8229600" cy="5333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0" name="Shape 50"/>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2" y="273051"/>
            <a:ext cx="3008313"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3" name="Shape 5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body" idx="2"/>
          </p:nvPr>
        </p:nvSpPr>
        <p:spPr>
          <a:xfrm>
            <a:off x="457202"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5" name="Shape 55"/>
          <p:cNvSpPr txBox="1">
            <a:spLocks noGrp="1"/>
          </p:cNvSpPr>
          <p:nvPr>
            <p:ph type="dt" idx="10"/>
          </p:nvPr>
        </p:nvSpPr>
        <p:spPr>
          <a:xfrm>
            <a:off x="457200" y="6356351"/>
            <a:ext cx="2133598" cy="365125"/>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6" name="Shape 56"/>
          <p:cNvSpPr txBox="1">
            <a:spLocks noGrp="1"/>
          </p:cNvSpPr>
          <p:nvPr>
            <p:ph type="ftr" idx="11"/>
          </p:nvPr>
        </p:nvSpPr>
        <p:spPr>
          <a:xfrm>
            <a:off x="457200" y="6248400"/>
            <a:ext cx="8229600" cy="5333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7" name="Shape 57"/>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722312" y="4406901"/>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61" name="Shape 61"/>
          <p:cNvSpPr txBox="1">
            <a:spLocks noGrp="1"/>
          </p:cNvSpPr>
          <p:nvPr>
            <p:ph type="sldNum" idx="12"/>
          </p:nvPr>
        </p:nvSpPr>
        <p:spPr>
          <a:xfrm>
            <a:off x="8556782" y="6333133"/>
            <a:ext cx="548699" cy="5249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baseline="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a:t>
            </a:fld>
            <a:endParaRPr lang="en-US" sz="1400" b="0" i="0" u="none" strike="noStrike" cap="none" baseline="0">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28600"/>
            <a:ext cx="8229600" cy="1143000"/>
          </a:xfrm>
          <a:prstGeom prst="rect">
            <a:avLst/>
          </a:prstGeom>
          <a:noFill/>
          <a:ln>
            <a:noFill/>
          </a:ln>
        </p:spPr>
        <p:txBody>
          <a:bodyPr lIns="91425" tIns="91425" rIns="91425" bIns="91425" anchor="t" anchorCtr="0"/>
          <a:lstStyle>
            <a:lvl1pPr algn="l" rtl="0">
              <a:spcBef>
                <a:spcPts val="0"/>
              </a:spcBef>
              <a:buClr>
                <a:srgbClr val="595959"/>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dt" idx="10"/>
          </p:nvPr>
        </p:nvSpPr>
        <p:spPr>
          <a:xfrm>
            <a:off x="457200" y="6356351"/>
            <a:ext cx="2133598" cy="365125"/>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5" name="Shape 65"/>
          <p:cNvSpPr txBox="1">
            <a:spLocks noGrp="1"/>
          </p:cNvSpPr>
          <p:nvPr>
            <p:ph type="ftr" idx="11"/>
          </p:nvPr>
        </p:nvSpPr>
        <p:spPr>
          <a:xfrm>
            <a:off x="457200" y="6248400"/>
            <a:ext cx="8229600" cy="5333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6" name="Shape 66"/>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a:t>
            </a:fld>
            <a:endParaRPr lang="en-US"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6172200"/>
            <a:ext cx="9144000" cy="685799"/>
          </a:xfrm>
          <a:prstGeom prst="rect">
            <a:avLst/>
          </a:prstGeom>
          <a:solidFill>
            <a:srgbClr val="DDD9C3"/>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Calibri"/>
              <a:ea typeface="Calibri"/>
              <a:cs typeface="Calibri"/>
              <a:sym typeface="Calibri"/>
            </a:endParaRPr>
          </a:p>
        </p:txBody>
      </p:sp>
      <p:sp>
        <p:nvSpPr>
          <p:cNvPr id="10" name="Shape 10"/>
          <p:cNvSpPr txBox="1">
            <a:spLocks noGrp="1"/>
          </p:cNvSpPr>
          <p:nvPr>
            <p:ph type="title"/>
          </p:nvPr>
        </p:nvSpPr>
        <p:spPr>
          <a:xfrm>
            <a:off x="457200" y="228600"/>
            <a:ext cx="8229600" cy="11430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595959"/>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1" name="Shape 11"/>
          <p:cNvSpPr txBox="1">
            <a:spLocks noGrp="1"/>
          </p:cNvSpPr>
          <p:nvPr>
            <p:ph type="body" idx="1"/>
          </p:nvPr>
        </p:nvSpPr>
        <p:spPr>
          <a:xfrm>
            <a:off x="457200" y="1524000"/>
            <a:ext cx="8229600" cy="4602162"/>
          </a:xfrm>
          <a:prstGeom prst="rect">
            <a:avLst/>
          </a:prstGeom>
          <a:noFill/>
          <a:ln>
            <a:noFill/>
          </a:ln>
        </p:spPr>
        <p:txBody>
          <a:bodyPr lIns="91425" tIns="91425" rIns="91425" bIns="91425" anchor="t" anchorCtr="0"/>
          <a:lstStyle>
            <a:lvl1pPr marL="231775" marR="0" indent="-41275" algn="l" rtl="0">
              <a:lnSpc>
                <a:spcPct val="100000"/>
              </a:lnSpc>
              <a:spcBef>
                <a:spcPts val="400"/>
              </a:spcBef>
              <a:spcAft>
                <a:spcPts val="0"/>
              </a:spcAft>
              <a:buClr>
                <a:srgbClr val="595959"/>
              </a:buClr>
              <a:buFont typeface="Calibri"/>
              <a:buChar char="•"/>
              <a:defRPr/>
            </a:lvl1pPr>
            <a:lvl2pPr marL="573088" marR="0" indent="-77787" algn="l" rtl="0">
              <a:lnSpc>
                <a:spcPct val="100000"/>
              </a:lnSpc>
              <a:spcBef>
                <a:spcPts val="360"/>
              </a:spcBef>
              <a:spcAft>
                <a:spcPts val="0"/>
              </a:spcAft>
              <a:buClr>
                <a:srgbClr val="595959"/>
              </a:buClr>
              <a:buFont typeface="Calibri"/>
              <a:buChar char="•"/>
              <a:defRPr/>
            </a:lvl2pPr>
            <a:lvl3pPr marL="914400" marR="0" indent="-76200" algn="l" rtl="0">
              <a:lnSpc>
                <a:spcPct val="100000"/>
              </a:lnSpc>
              <a:spcBef>
                <a:spcPts val="320"/>
              </a:spcBef>
              <a:spcAft>
                <a:spcPts val="0"/>
              </a:spcAft>
              <a:buClr>
                <a:srgbClr val="595959"/>
              </a:buClr>
              <a:buFont typeface="Calibri"/>
              <a:buChar char="•"/>
              <a:defRPr/>
            </a:lvl3pPr>
            <a:lvl4pPr marL="1255713" marR="0" indent="-87312" algn="l" rtl="0">
              <a:lnSpc>
                <a:spcPct val="100000"/>
              </a:lnSpc>
              <a:spcBef>
                <a:spcPts val="280"/>
              </a:spcBef>
              <a:spcAft>
                <a:spcPts val="0"/>
              </a:spcAft>
              <a:buClr>
                <a:srgbClr val="595959"/>
              </a:buClr>
              <a:buFont typeface="Calibri"/>
              <a:buChar char="•"/>
              <a:defRPr/>
            </a:lvl4pPr>
            <a:lvl5pPr marL="1603375" marR="0" indent="-92075" algn="l" rtl="0">
              <a:lnSpc>
                <a:spcPct val="100000"/>
              </a:lnSpc>
              <a:spcBef>
                <a:spcPts val="280"/>
              </a:spcBef>
              <a:spcAft>
                <a:spcPts val="0"/>
              </a:spcAft>
              <a:buClr>
                <a:srgbClr val="595959"/>
              </a:buClr>
              <a:buFont typeface="Calibri"/>
              <a:buChar char="•"/>
              <a:defRPr/>
            </a:lvl5pPr>
            <a:lvl6pPr marL="2514600" marR="0" indent="-12700" algn="l" rtl="0">
              <a:lnSpc>
                <a:spcPct val="100000"/>
              </a:lnSpc>
              <a:spcBef>
                <a:spcPts val="400"/>
              </a:spcBef>
              <a:spcAft>
                <a:spcPts val="0"/>
              </a:spcAft>
              <a:buClr>
                <a:schemeClr val="dk1"/>
              </a:buClr>
              <a:buFont typeface="Arial"/>
              <a:buChar char="•"/>
              <a:defRPr/>
            </a:lvl6pPr>
            <a:lvl7pPr marL="2971800" marR="0" indent="-12700" algn="l" rtl="0">
              <a:lnSpc>
                <a:spcPct val="100000"/>
              </a:lnSpc>
              <a:spcBef>
                <a:spcPts val="400"/>
              </a:spcBef>
              <a:spcAft>
                <a:spcPts val="0"/>
              </a:spcAft>
              <a:buClr>
                <a:schemeClr val="dk1"/>
              </a:buClr>
              <a:buFont typeface="Arial"/>
              <a:buChar char="•"/>
              <a:defRPr/>
            </a:lvl7pPr>
            <a:lvl8pPr marL="3429000" marR="0" indent="-12700" algn="l" rtl="0">
              <a:lnSpc>
                <a:spcPct val="100000"/>
              </a:lnSpc>
              <a:spcBef>
                <a:spcPts val="400"/>
              </a:spcBef>
              <a:spcAft>
                <a:spcPts val="0"/>
              </a:spcAft>
              <a:buClr>
                <a:schemeClr val="dk1"/>
              </a:buClr>
              <a:buFont typeface="Arial"/>
              <a:buChar char="•"/>
              <a:defRPr/>
            </a:lvl8pPr>
            <a:lvl9pPr marL="3886200" marR="0" indent="-12700" algn="l" rtl="0">
              <a:lnSpc>
                <a:spcPct val="100000"/>
              </a:lnSpc>
              <a:spcBef>
                <a:spcPts val="400"/>
              </a:spcBef>
              <a:spcAft>
                <a:spcPts val="0"/>
              </a:spcAft>
              <a:buClr>
                <a:schemeClr val="dk1"/>
              </a:buClr>
              <a:buFont typeface="Arial"/>
              <a:buChar char="•"/>
              <a:defRPr/>
            </a:lvl9pPr>
          </a:lstStyle>
          <a:p>
            <a:endParaRPr/>
          </a:p>
        </p:txBody>
      </p:sp>
      <p:sp>
        <p:nvSpPr>
          <p:cNvPr id="12" name="Shape 12"/>
          <p:cNvSpPr txBox="1"/>
          <p:nvPr/>
        </p:nvSpPr>
        <p:spPr>
          <a:xfrm>
            <a:off x="8153400" y="6135469"/>
            <a:ext cx="762000" cy="64633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00"/>
              </a:buClr>
              <a:buSzPct val="25000"/>
              <a:buFont typeface="Calibri"/>
              <a:buNone/>
            </a:pPr>
            <a:r>
              <a:rPr lang="en-US" sz="3600" b="1" i="0" u="none" strike="noStrike" cap="none" baseline="0">
                <a:solidFill>
                  <a:srgbClr val="FF0000"/>
                </a:solidFill>
                <a:latin typeface="Calibri"/>
                <a:ea typeface="Calibri"/>
                <a:cs typeface="Calibri"/>
                <a:sym typeface="Calibri"/>
              </a:rPr>
              <a:t>di</a:t>
            </a:r>
          </a:p>
        </p:txBody>
      </p:sp>
      <p:sp>
        <p:nvSpPr>
          <p:cNvPr id="13" name="Shape 13"/>
          <p:cNvSpPr txBox="1"/>
          <p:nvPr/>
        </p:nvSpPr>
        <p:spPr>
          <a:xfrm>
            <a:off x="457200" y="6248400"/>
            <a:ext cx="7315200" cy="533399"/>
          </a:xfrm>
          <a:prstGeom prst="rect">
            <a:avLst/>
          </a:prstGeom>
          <a:noFill/>
          <a:ln>
            <a:noFill/>
          </a:ln>
        </p:spPr>
        <p:txBody>
          <a:bodyPr lIns="91425" tIns="45700" rIns="0"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400" b="0" i="0" u="none" strike="noStrike" cap="none" baseline="0">
                <a:solidFill>
                  <a:schemeClr val="dk1"/>
                </a:solidFill>
                <a:latin typeface="Calibri"/>
                <a:ea typeface="Calibri"/>
                <a:cs typeface="Calibri"/>
                <a:sym typeface="Calibri"/>
              </a:rPr>
              <a:t>Presented at the STSDesign Global Network, Leuven, Belgium, Sept. 11, 2015</a:t>
            </a:r>
          </a:p>
          <a:p>
            <a:pPr marL="0" marR="0" lvl="0" indent="0" algn="l" rtl="0">
              <a:lnSpc>
                <a:spcPct val="100000"/>
              </a:lnSpc>
              <a:spcBef>
                <a:spcPts val="0"/>
              </a:spcBef>
              <a:spcAft>
                <a:spcPts val="0"/>
              </a:spcAft>
              <a:buClr>
                <a:schemeClr val="dk1"/>
              </a:buClr>
              <a:buSzPct val="25000"/>
              <a:buFont typeface="Calibri"/>
              <a:buNone/>
            </a:pPr>
            <a:r>
              <a:rPr lang="en-US" sz="1400" b="0" i="0" u="none" strike="noStrike" cap="none" baseline="0">
                <a:solidFill>
                  <a:schemeClr val="dk1"/>
                </a:solidFill>
                <a:latin typeface="Calibri"/>
                <a:ea typeface="Calibri"/>
                <a:cs typeface="Calibri"/>
                <a:sym typeface="Calibri"/>
              </a:rPr>
              <a:t>© Ron Smith and  Bernard J Mohr, 2015</a:t>
            </a:r>
          </a:p>
        </p:txBody>
      </p:sp>
      <p:sp>
        <p:nvSpPr>
          <p:cNvPr id="14" name="Shape 14"/>
          <p:cNvSpPr txBox="1">
            <a:spLocks noGrp="1"/>
          </p:cNvSpPr>
          <p:nvPr>
            <p:ph type="sldNum" idx="12"/>
          </p:nvPr>
        </p:nvSpPr>
        <p:spPr>
          <a:xfrm>
            <a:off x="8556782" y="6333133"/>
            <a:ext cx="548699" cy="524999"/>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3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a:t>
            </a:fld>
            <a:endParaRPr lang="en-US" sz="1300" b="0" i="0" u="none" strike="noStrike" cap="none" baseline="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bjmohr@designattheintersection.com" TargetMode="External"/><Relationship Id="rId2" Type="http://schemas.openxmlformats.org/officeDocument/2006/relationships/hyperlink" Target="mailto:rsmith@designattheintersection.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drive.google.com/file/d/0Bx3e2pzGNhEzN3doUnBOQ2xOcEU/view?usp=sharing"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p:nvPr/>
        </p:nvSpPr>
        <p:spPr>
          <a:xfrm>
            <a:off x="102650" y="188875"/>
            <a:ext cx="8828400" cy="5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FF0000"/>
              </a:buClr>
              <a:buSzPct val="25000"/>
              <a:buFont typeface="Calibri"/>
              <a:buNone/>
            </a:pPr>
            <a:r>
              <a:rPr lang="en-US" sz="2200" b="1">
                <a:solidFill>
                  <a:srgbClr val="FF0000"/>
                </a:solidFill>
                <a:latin typeface="Calibri"/>
                <a:ea typeface="Calibri"/>
                <a:cs typeface="Calibri"/>
                <a:sym typeface="Calibri"/>
              </a:rPr>
              <a:t>The Architecture of Buildings and Organizations: </a:t>
            </a:r>
            <a:r>
              <a:rPr lang="en-US" sz="2200" b="1" i="0" u="none" strike="noStrike" cap="none" baseline="0">
                <a:solidFill>
                  <a:srgbClr val="FF0000"/>
                </a:solidFill>
                <a:latin typeface="Calibri"/>
                <a:ea typeface="Calibri"/>
                <a:cs typeface="Calibri"/>
                <a:sym typeface="Calibri"/>
              </a:rPr>
              <a:t>Bridging Design Practices                                                           </a:t>
            </a:r>
          </a:p>
          <a:p>
            <a:pPr marL="0" marR="0" lvl="0" indent="0" algn="ctr" rtl="0">
              <a:lnSpc>
                <a:spcPct val="100000"/>
              </a:lnSpc>
              <a:spcBef>
                <a:spcPts val="0"/>
              </a:spcBef>
              <a:spcAft>
                <a:spcPts val="0"/>
              </a:spcAft>
              <a:buClr>
                <a:srgbClr val="000000"/>
              </a:buClr>
              <a:buFont typeface="Arial"/>
              <a:buNone/>
            </a:pPr>
            <a:endParaRPr sz="2200" b="1" i="0" u="none" strike="noStrike" cap="none" baseline="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Font typeface="Arial"/>
              <a:buNone/>
            </a:pPr>
            <a:endParaRPr sz="2400" b="1" i="0" u="none" strike="noStrike" cap="none" baseline="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Font typeface="Arial"/>
              <a:buNone/>
            </a:pPr>
            <a:endParaRPr sz="2400" b="1" i="0" u="none" strike="noStrike" cap="none" baseline="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Font typeface="Arial"/>
              <a:buNone/>
            </a:pPr>
            <a:endParaRPr sz="2400" b="1" i="0" u="none" strike="noStrike" cap="none" baseline="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Font typeface="Arial"/>
              <a:buNone/>
            </a:pPr>
            <a:endParaRPr sz="2400" b="1" i="0" u="none" strike="noStrike" cap="none" baseline="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Font typeface="Arial"/>
              <a:buNone/>
            </a:pPr>
            <a:endParaRPr sz="2400" b="1" i="0" u="none" strike="noStrike" cap="none" baseline="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Font typeface="Arial"/>
              <a:buNone/>
            </a:pPr>
            <a:endParaRPr sz="2400" b="1" i="0" u="none" strike="noStrike" cap="none" baseline="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Font typeface="Arial"/>
              <a:buNone/>
            </a:pPr>
            <a:endParaRPr sz="2400" b="1" i="0" u="none" strike="noStrike" cap="none" baseline="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Font typeface="Arial"/>
              <a:buNone/>
            </a:pPr>
            <a:endParaRPr sz="2400" b="1" i="0" u="none" strike="noStrike" cap="none" baseline="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Font typeface="Arial"/>
              <a:buNone/>
            </a:pPr>
            <a:endParaRPr sz="2400" b="0" i="1" u="none" strike="noStrike" cap="none" baseline="0">
              <a:solidFill>
                <a:srgbClr val="0000FF"/>
              </a:solidFill>
              <a:latin typeface="Calibri"/>
              <a:ea typeface="Calibri"/>
              <a:cs typeface="Calibri"/>
              <a:sym typeface="Calibri"/>
            </a:endParaRPr>
          </a:p>
        </p:txBody>
      </p:sp>
      <p:pic>
        <p:nvPicPr>
          <p:cNvPr id="88" name="Shape 88"/>
          <p:cNvPicPr preferRelativeResize="0"/>
          <p:nvPr/>
        </p:nvPicPr>
        <p:blipFill rotWithShape="1">
          <a:blip r:embed="rId3">
            <a:alphaModFix/>
          </a:blip>
          <a:srcRect/>
          <a:stretch/>
        </p:blipFill>
        <p:spPr>
          <a:xfrm>
            <a:off x="5584705" y="836375"/>
            <a:ext cx="3298923" cy="3169273"/>
          </a:xfrm>
          <a:prstGeom prst="rect">
            <a:avLst/>
          </a:prstGeom>
          <a:noFill/>
          <a:ln>
            <a:noFill/>
          </a:ln>
        </p:spPr>
      </p:pic>
      <p:sp>
        <p:nvSpPr>
          <p:cNvPr id="89" name="Shape 89"/>
          <p:cNvSpPr txBox="1"/>
          <p:nvPr/>
        </p:nvSpPr>
        <p:spPr>
          <a:xfrm>
            <a:off x="1056575" y="4223525"/>
            <a:ext cx="8028900" cy="1714500"/>
          </a:xfrm>
          <a:prstGeom prst="rect">
            <a:avLst/>
          </a:prstGeom>
          <a:noFill/>
          <a:ln>
            <a:noFill/>
          </a:ln>
        </p:spPr>
        <p:txBody>
          <a:bodyPr lIns="91425" tIns="91425" rIns="91425" bIns="91425" anchor="t" anchorCtr="0">
            <a:noAutofit/>
          </a:bodyPr>
          <a:lstStyle/>
          <a:p>
            <a:pPr marL="914400" marR="0" lvl="0" indent="0" algn="r" rtl="0">
              <a:lnSpc>
                <a:spcPct val="100000"/>
              </a:lnSpc>
              <a:spcBef>
                <a:spcPts val="0"/>
              </a:spcBef>
              <a:spcAft>
                <a:spcPts val="0"/>
              </a:spcAft>
              <a:buClr>
                <a:schemeClr val="dk1"/>
              </a:buClr>
              <a:buSzPct val="25000"/>
              <a:buFont typeface="Arial"/>
              <a:buNone/>
            </a:pPr>
            <a:r>
              <a:rPr lang="en-US" sz="2400" b="1" i="0" u="none" strike="noStrike" cap="none" baseline="0">
                <a:solidFill>
                  <a:schemeClr val="hlink"/>
                </a:solidFill>
                <a:latin typeface="Calibri"/>
                <a:ea typeface="Calibri"/>
                <a:cs typeface="Calibri"/>
                <a:sym typeface="Calibri"/>
              </a:rPr>
              <a:t>  Part 1  </a:t>
            </a:r>
          </a:p>
          <a:p>
            <a:pPr marL="914400" marR="0" lvl="0" indent="0" algn="r" rtl="0">
              <a:lnSpc>
                <a:spcPct val="100000"/>
              </a:lnSpc>
              <a:spcBef>
                <a:spcPts val="0"/>
              </a:spcBef>
              <a:spcAft>
                <a:spcPts val="0"/>
              </a:spcAft>
              <a:buClr>
                <a:schemeClr val="dk1"/>
              </a:buClr>
              <a:buSzPct val="25000"/>
              <a:buFont typeface="Arial"/>
              <a:buNone/>
            </a:pPr>
            <a:r>
              <a:rPr lang="en-US" sz="2400" b="1" i="0" u="none" strike="noStrike" cap="none" baseline="0">
                <a:solidFill>
                  <a:schemeClr val="hlink"/>
                </a:solidFill>
                <a:latin typeface="Calibri"/>
                <a:ea typeface="Calibri"/>
                <a:cs typeface="Calibri"/>
                <a:sym typeface="Calibri"/>
              </a:rPr>
              <a:t>Redesigning the Practice of Health Care Architecture: </a:t>
            </a:r>
          </a:p>
          <a:p>
            <a:pPr marL="914400" marR="0" lvl="0" indent="0" algn="r" rtl="0">
              <a:lnSpc>
                <a:spcPct val="100000"/>
              </a:lnSpc>
              <a:spcBef>
                <a:spcPts val="0"/>
              </a:spcBef>
              <a:spcAft>
                <a:spcPts val="0"/>
              </a:spcAft>
              <a:buClr>
                <a:schemeClr val="dk1"/>
              </a:buClr>
              <a:buSzPct val="25000"/>
              <a:buFont typeface="Arial"/>
              <a:buNone/>
            </a:pPr>
            <a:r>
              <a:rPr lang="en-US" sz="2400" b="1" i="0" u="none" strike="noStrike" cap="none" baseline="0">
                <a:solidFill>
                  <a:schemeClr val="hlink"/>
                </a:solidFill>
                <a:latin typeface="Calibri"/>
                <a:ea typeface="Calibri"/>
                <a:cs typeface="Calibri"/>
                <a:sym typeface="Calibri"/>
              </a:rPr>
              <a:t>A Four Room Transformation Model </a:t>
            </a:r>
          </a:p>
        </p:txBody>
      </p:sp>
      <p:sp>
        <p:nvSpPr>
          <p:cNvPr id="90" name="Shape 90"/>
          <p:cNvSpPr txBox="1">
            <a:spLocks noGrp="1"/>
          </p:cNvSpPr>
          <p:nvPr>
            <p:ph type="sldNum" idx="12"/>
          </p:nvPr>
        </p:nvSpPr>
        <p:spPr>
          <a:xfrm>
            <a:off x="6553200" y="6356351"/>
            <a:ext cx="2133598" cy="3650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baseline="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1</a:t>
            </a:fld>
            <a:endParaRPr lang="en-US" sz="1400" b="0" i="0" u="none" strike="noStrike" cap="none" baseline="0">
              <a:solidFill>
                <a:srgbClr val="0000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228600"/>
            <a:ext cx="8229600" cy="4616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i="0" u="none" strike="noStrike" cap="none" baseline="0">
                <a:solidFill>
                  <a:srgbClr val="FF0000"/>
                </a:solidFill>
                <a:latin typeface="Calibri"/>
                <a:ea typeface="Calibri"/>
                <a:cs typeface="Calibri"/>
                <a:sym typeface="Calibri"/>
              </a:rPr>
              <a:t>Getting From Room One to Room Two</a:t>
            </a:r>
          </a:p>
          <a:p>
            <a:pPr marL="0" marR="0" lvl="0" indent="0" algn="l" rtl="0">
              <a:lnSpc>
                <a:spcPct val="100000"/>
              </a:lnSpc>
              <a:spcBef>
                <a:spcPts val="0"/>
              </a:spcBef>
              <a:spcAft>
                <a:spcPts val="0"/>
              </a:spcAft>
              <a:buClr>
                <a:schemeClr val="dk1"/>
              </a:buClr>
              <a:buSzPct val="25000"/>
              <a:buFont typeface="Calibri"/>
              <a:buNone/>
            </a:pPr>
            <a:r>
              <a:rPr lang="en-US" sz="2200" b="1">
                <a:solidFill>
                  <a:srgbClr val="FF0000"/>
                </a:solidFill>
                <a:latin typeface="Calibri"/>
                <a:ea typeface="Calibri"/>
                <a:cs typeface="Calibri"/>
                <a:sym typeface="Calibri"/>
              </a:rPr>
              <a:t>Roles in a collaborative multi stakeholder co-design process </a:t>
            </a:r>
          </a:p>
          <a:p>
            <a:pPr marL="0" marR="0" lvl="0" indent="0" algn="l" rtl="0">
              <a:lnSpc>
                <a:spcPct val="100000"/>
              </a:lnSpc>
              <a:spcBef>
                <a:spcPts val="0"/>
              </a:spcBef>
              <a:spcAft>
                <a:spcPts val="0"/>
              </a:spcAft>
              <a:buClr>
                <a:schemeClr val="dk1"/>
              </a:buClr>
              <a:buFont typeface="Calibri"/>
              <a:buNone/>
            </a:pPr>
            <a:endParaRPr sz="2200" b="1">
              <a:solidFill>
                <a:srgbClr val="FF0000"/>
              </a:solidFill>
              <a:latin typeface="Calibri"/>
              <a:ea typeface="Calibri"/>
              <a:cs typeface="Calibri"/>
              <a:sym typeface="Calibri"/>
            </a:endParaRPr>
          </a:p>
        </p:txBody>
      </p:sp>
      <p:sp>
        <p:nvSpPr>
          <p:cNvPr id="196" name="Shape 196"/>
          <p:cNvSpPr txBox="1"/>
          <p:nvPr/>
        </p:nvSpPr>
        <p:spPr>
          <a:xfrm>
            <a:off x="4661974" y="1577273"/>
            <a:ext cx="4573500" cy="4514699"/>
          </a:xfrm>
          <a:prstGeom prst="rect">
            <a:avLst/>
          </a:prstGeom>
          <a:noFill/>
          <a:ln>
            <a:noFill/>
          </a:ln>
        </p:spPr>
        <p:txBody>
          <a:bodyPr lIns="91425" tIns="45700" rIns="91425" bIns="45700" anchor="t" anchorCtr="0">
            <a:noAutofit/>
          </a:bodyPr>
          <a:lstStyle/>
          <a:p>
            <a:pPr marL="231775" marR="0" lvl="0" indent="-180975" algn="l" rtl="0">
              <a:lnSpc>
                <a:spcPct val="100000"/>
              </a:lnSpc>
              <a:spcBef>
                <a:spcPts val="0"/>
              </a:spcBef>
              <a:spcAft>
                <a:spcPts val="0"/>
              </a:spcAft>
              <a:buClr>
                <a:schemeClr val="dk1"/>
              </a:buClr>
              <a:buFont typeface="Calibri"/>
              <a:buNone/>
            </a:pPr>
            <a:endParaRPr sz="1200" b="0" i="0" u="none" strike="noStrike" cap="none" baseline="0" dirty="0">
              <a:solidFill>
                <a:schemeClr val="dk1"/>
              </a:solidFill>
              <a:latin typeface="Calibri"/>
              <a:ea typeface="Calibri"/>
              <a:cs typeface="Calibri"/>
              <a:sym typeface="Calibri"/>
            </a:endParaRPr>
          </a:p>
          <a:p>
            <a:pPr marR="0" lvl="0" algn="l" rtl="0">
              <a:lnSpc>
                <a:spcPct val="100000"/>
              </a:lnSpc>
              <a:spcBef>
                <a:spcPts val="0"/>
              </a:spcBef>
              <a:spcAft>
                <a:spcPts val="0"/>
              </a:spcAft>
              <a:buNone/>
            </a:pPr>
            <a:r>
              <a:rPr lang="en-US" sz="2400" b="1" dirty="0">
                <a:solidFill>
                  <a:srgbClr val="0000FF"/>
                </a:solidFill>
                <a:latin typeface="Calibri"/>
                <a:ea typeface="Calibri"/>
                <a:cs typeface="Calibri"/>
                <a:sym typeface="Calibri"/>
              </a:rPr>
              <a:t>TASK: Staying in your trios, </a:t>
            </a:r>
            <a:r>
              <a:rPr lang="en-US" sz="2400" b="1" i="0" u="none" strike="noStrike" cap="none" baseline="0" dirty="0">
                <a:solidFill>
                  <a:srgbClr val="0000FF"/>
                </a:solidFill>
                <a:latin typeface="Calibri"/>
                <a:ea typeface="Calibri"/>
                <a:cs typeface="Calibri"/>
                <a:sym typeface="Calibri"/>
              </a:rPr>
              <a:t>create groups of 6 and discuss</a:t>
            </a:r>
            <a:r>
              <a:rPr lang="en-US" sz="2400" b="1" dirty="0">
                <a:solidFill>
                  <a:srgbClr val="0000FF"/>
                </a:solidFill>
                <a:latin typeface="Calibri"/>
                <a:ea typeface="Calibri"/>
                <a:cs typeface="Calibri"/>
                <a:sym typeface="Calibri"/>
              </a:rPr>
              <a:t> what new roles you envision for:</a:t>
            </a:r>
          </a:p>
          <a:p>
            <a:pPr marL="457200" lvl="0" indent="-381000" rtl="0">
              <a:spcBef>
                <a:spcPts val="0"/>
              </a:spcBef>
              <a:buClr>
                <a:schemeClr val="dk1"/>
              </a:buClr>
              <a:buSzPct val="100000"/>
              <a:buFont typeface="Calibri"/>
              <a:buAutoNum type="alphaLcPeriod"/>
            </a:pPr>
            <a:r>
              <a:rPr lang="en-US" sz="2400" b="1" dirty="0">
                <a:solidFill>
                  <a:schemeClr val="dk1"/>
                </a:solidFill>
                <a:latin typeface="Calibri"/>
                <a:ea typeface="Calibri"/>
                <a:cs typeface="Calibri"/>
                <a:sym typeface="Calibri"/>
              </a:rPr>
              <a:t>the “professional designers” </a:t>
            </a:r>
            <a:r>
              <a:rPr lang="en-US" sz="2400" b="1" dirty="0" smtClean="0">
                <a:solidFill>
                  <a:schemeClr val="dk1"/>
                </a:solidFill>
                <a:latin typeface="Calibri"/>
                <a:ea typeface="Calibri"/>
                <a:cs typeface="Calibri"/>
                <a:sym typeface="Calibri"/>
              </a:rPr>
              <a:t>  (i.e</a:t>
            </a:r>
            <a:r>
              <a:rPr lang="en-US" sz="2400" b="1" dirty="0">
                <a:solidFill>
                  <a:schemeClr val="dk1"/>
                </a:solidFill>
                <a:latin typeface="Calibri"/>
                <a:ea typeface="Calibri"/>
                <a:cs typeface="Calibri"/>
                <a:sym typeface="Calibri"/>
              </a:rPr>
              <a:t>. </a:t>
            </a:r>
            <a:r>
              <a:rPr lang="en-US" sz="2400" b="1" dirty="0" smtClean="0">
                <a:solidFill>
                  <a:schemeClr val="dk1"/>
                </a:solidFill>
                <a:latin typeface="Calibri"/>
                <a:ea typeface="Calibri"/>
                <a:cs typeface="Calibri"/>
                <a:sym typeface="Calibri"/>
              </a:rPr>
              <a:t>the </a:t>
            </a:r>
            <a:r>
              <a:rPr lang="en-US" sz="2400" b="1" dirty="0">
                <a:solidFill>
                  <a:schemeClr val="dk1"/>
                </a:solidFill>
                <a:latin typeface="Calibri"/>
                <a:ea typeface="Calibri"/>
                <a:cs typeface="Calibri"/>
                <a:sym typeface="Calibri"/>
              </a:rPr>
              <a:t>facilities, ICT and organization designers, the engineers etc.), and,</a:t>
            </a:r>
          </a:p>
          <a:p>
            <a:pPr marL="457200" lvl="0" indent="-381000" rtl="0">
              <a:spcBef>
                <a:spcPts val="0"/>
              </a:spcBef>
              <a:buClr>
                <a:schemeClr val="dk1"/>
              </a:buClr>
              <a:buSzPct val="100000"/>
              <a:buFont typeface="Calibri"/>
              <a:buAutoNum type="alphaLcPeriod"/>
            </a:pPr>
            <a:r>
              <a:rPr lang="en-US" sz="2400" b="1" dirty="0">
                <a:solidFill>
                  <a:schemeClr val="dk1"/>
                </a:solidFill>
                <a:latin typeface="Calibri"/>
                <a:ea typeface="Calibri"/>
                <a:cs typeface="Calibri"/>
                <a:sym typeface="Calibri"/>
              </a:rPr>
              <a:t>the “others stakeholders” </a:t>
            </a:r>
            <a:r>
              <a:rPr lang="en-US" sz="2400" b="1" dirty="0" smtClean="0">
                <a:solidFill>
                  <a:schemeClr val="dk1"/>
                </a:solidFill>
                <a:latin typeface="Calibri"/>
                <a:ea typeface="Calibri"/>
                <a:cs typeface="Calibri"/>
                <a:sym typeface="Calibri"/>
              </a:rPr>
              <a:t>   (e.g. </a:t>
            </a:r>
            <a:r>
              <a:rPr lang="en-US" sz="2400" b="1" dirty="0">
                <a:solidFill>
                  <a:schemeClr val="dk1"/>
                </a:solidFill>
                <a:latin typeface="Calibri"/>
                <a:ea typeface="Calibri"/>
                <a:cs typeface="Calibri"/>
                <a:sym typeface="Calibri"/>
              </a:rPr>
              <a:t>the building residents, neighborhood clinic users, the city, the county, the developer and the clinic “operators” etc.)</a:t>
            </a:r>
          </a:p>
        </p:txBody>
      </p:sp>
      <p:sp>
        <p:nvSpPr>
          <p:cNvPr id="197" name="Shape 197"/>
          <p:cNvSpPr txBox="1"/>
          <p:nvPr/>
        </p:nvSpPr>
        <p:spPr>
          <a:xfrm>
            <a:off x="457200" y="1159050"/>
            <a:ext cx="4038599" cy="3572999"/>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231775" marR="0" lvl="0" indent="-180975" algn="l" rtl="0">
              <a:lnSpc>
                <a:spcPct val="100000"/>
              </a:lnSpc>
              <a:spcBef>
                <a:spcPts val="0"/>
              </a:spcBef>
              <a:spcAft>
                <a:spcPts val="0"/>
              </a:spcAft>
              <a:buClr>
                <a:schemeClr val="dk1"/>
              </a:buClr>
              <a:buFont typeface="Calibri"/>
              <a:buNone/>
            </a:pPr>
            <a:endParaRPr sz="1200" b="0" i="0" u="none" strike="noStrike" cap="none" baseline="0">
              <a:solidFill>
                <a:schemeClr val="dk1"/>
              </a:solidFill>
              <a:latin typeface="Calibri"/>
              <a:ea typeface="Calibri"/>
              <a:cs typeface="Calibri"/>
              <a:sym typeface="Calibri"/>
            </a:endParaRPr>
          </a:p>
          <a:p>
            <a:pPr marL="60960" marR="0" lvl="0" indent="-10160" algn="l" rtl="0">
              <a:lnSpc>
                <a:spcPct val="100000"/>
              </a:lnSpc>
              <a:spcBef>
                <a:spcPts val="0"/>
              </a:spcBef>
              <a:spcAft>
                <a:spcPts val="0"/>
              </a:spcAft>
              <a:buClr>
                <a:schemeClr val="dk1"/>
              </a:buClr>
              <a:buSzPct val="25000"/>
              <a:buFont typeface="Calibri"/>
              <a:buNone/>
            </a:pPr>
            <a:r>
              <a:rPr lang="en-US" sz="2400" b="1" i="0" u="none" strike="noStrike" cap="none" baseline="0">
                <a:solidFill>
                  <a:schemeClr val="dk1"/>
                </a:solidFill>
                <a:latin typeface="Calibri"/>
                <a:ea typeface="Calibri"/>
                <a:cs typeface="Calibri"/>
                <a:sym typeface="Calibri"/>
              </a:rPr>
              <a:t>Room Two:</a:t>
            </a:r>
            <a:r>
              <a:rPr lang="en-US" sz="2400" b="0" i="0" u="none" strike="noStrike" cap="none" baseline="0">
                <a:solidFill>
                  <a:schemeClr val="dk1"/>
                </a:solidFill>
                <a:latin typeface="Calibri"/>
                <a:ea typeface="Calibri"/>
                <a:cs typeface="Calibri"/>
                <a:sym typeface="Calibri"/>
              </a:rPr>
              <a:t> </a:t>
            </a:r>
          </a:p>
          <a:p>
            <a:pPr marL="60960" marR="0" lvl="0" indent="-10160" algn="l" rtl="0">
              <a:lnSpc>
                <a:spcPct val="100000"/>
              </a:lnSpc>
              <a:spcBef>
                <a:spcPts val="0"/>
              </a:spcBef>
              <a:spcAft>
                <a:spcPts val="0"/>
              </a:spcAft>
              <a:buClr>
                <a:schemeClr val="dk1"/>
              </a:buClr>
              <a:buSzPct val="25000"/>
              <a:buFont typeface="Calibri"/>
              <a:buNone/>
            </a:pPr>
            <a:r>
              <a:rPr lang="en-US" sz="2400" b="1" i="0" u="none" strike="noStrike" cap="none" baseline="0">
                <a:solidFill>
                  <a:schemeClr val="dk1"/>
                </a:solidFill>
                <a:latin typeface="Calibri"/>
                <a:ea typeface="Calibri"/>
                <a:cs typeface="Calibri"/>
                <a:sym typeface="Calibri"/>
              </a:rPr>
              <a:t>Modified Traditional Design</a:t>
            </a:r>
            <a:r>
              <a:rPr lang="en-US" sz="2400" b="0" i="0" u="none" strike="noStrike" cap="none" baseline="0">
                <a:solidFill>
                  <a:schemeClr val="dk1"/>
                </a:solidFill>
                <a:latin typeface="Calibri"/>
                <a:ea typeface="Calibri"/>
                <a:cs typeface="Calibri"/>
                <a:sym typeface="Calibri"/>
              </a:rPr>
              <a:t> </a:t>
            </a:r>
          </a:p>
          <a:p>
            <a:pPr marL="0" marR="0" lvl="0" indent="0" algn="l" rtl="0">
              <a:lnSpc>
                <a:spcPct val="100000"/>
              </a:lnSpc>
              <a:spcBef>
                <a:spcPts val="0"/>
              </a:spcBef>
              <a:spcAft>
                <a:spcPts val="0"/>
              </a:spcAft>
              <a:buClr>
                <a:srgbClr val="000000"/>
              </a:buClr>
              <a:buFont typeface="Arial"/>
              <a:buNone/>
            </a:pPr>
            <a:endParaRPr sz="2400" b="0"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“experts” and end users collaborate around around facility design in support of today’s care models using traditional linear design processes</a:t>
            </a:r>
          </a:p>
          <a:p>
            <a:pPr marL="60960" marR="0" lvl="0" indent="-10160" algn="l" rtl="0">
              <a:lnSpc>
                <a:spcPct val="100000"/>
              </a:lnSpc>
              <a:spcBef>
                <a:spcPts val="0"/>
              </a:spcBef>
              <a:spcAft>
                <a:spcPts val="0"/>
              </a:spcAft>
              <a:buClr>
                <a:srgbClr val="000000"/>
              </a:buClr>
              <a:buFont typeface="Arial"/>
              <a:buNone/>
            </a:pPr>
            <a:endParaRPr sz="2400" b="0" i="0" u="none" strike="noStrike" cap="none" baseline="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3000" b="1" i="0" u="none" strike="noStrike" cap="none" baseline="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200" b="0" i="0" u="none" strike="noStrike" cap="none" baseline="0">
              <a:solidFill>
                <a:schemeClr val="dk1"/>
              </a:solidFill>
              <a:latin typeface="Calibri"/>
              <a:ea typeface="Calibri"/>
              <a:cs typeface="Calibri"/>
              <a:sym typeface="Calibri"/>
            </a:endParaRPr>
          </a:p>
        </p:txBody>
      </p:sp>
      <p:sp>
        <p:nvSpPr>
          <p:cNvPr id="198" name="Shape 198"/>
          <p:cNvSpPr txBox="1"/>
          <p:nvPr/>
        </p:nvSpPr>
        <p:spPr>
          <a:xfrm>
            <a:off x="8305800" y="228600"/>
            <a:ext cx="838199" cy="461699"/>
          </a:xfrm>
          <a:prstGeom prst="rect">
            <a:avLst/>
          </a:prstGeom>
          <a:solidFill>
            <a:schemeClr val="dk1"/>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2400" b="1" i="0" u="none" strike="noStrike" cap="none" baseline="0">
                <a:solidFill>
                  <a:schemeClr val="lt1"/>
                </a:solidFill>
                <a:latin typeface="Arial"/>
                <a:ea typeface="Arial"/>
                <a:cs typeface="Arial"/>
                <a:sym typeface="Arial"/>
              </a:rPr>
              <a:t>:0</a:t>
            </a:r>
            <a:r>
              <a:rPr lang="en-US" sz="2400" b="1">
                <a:solidFill>
                  <a:schemeClr val="lt1"/>
                </a:solidFill>
              </a:rPr>
              <a:t>9</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28600"/>
            <a:ext cx="82296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a:solidFill>
                  <a:srgbClr val="FF0000"/>
                </a:solidFill>
                <a:latin typeface="Calibri"/>
                <a:ea typeface="Calibri"/>
                <a:cs typeface="Calibri"/>
                <a:sym typeface="Calibri"/>
              </a:rPr>
              <a:t>Integrated Designing (R</a:t>
            </a:r>
            <a:r>
              <a:rPr lang="en-US" sz="2200" b="1" i="0" u="none" strike="noStrike" cap="none" baseline="0">
                <a:solidFill>
                  <a:srgbClr val="FF0000"/>
                </a:solidFill>
                <a:latin typeface="Calibri"/>
                <a:ea typeface="Calibri"/>
                <a:cs typeface="Calibri"/>
                <a:sym typeface="Calibri"/>
              </a:rPr>
              <a:t>ooms 3 and 4):</a:t>
            </a:r>
          </a:p>
          <a:p>
            <a:pPr marL="0" marR="0" lvl="0" indent="0" algn="l" rtl="0">
              <a:lnSpc>
                <a:spcPct val="100000"/>
              </a:lnSpc>
              <a:spcBef>
                <a:spcPts val="0"/>
              </a:spcBef>
              <a:spcAft>
                <a:spcPts val="0"/>
              </a:spcAft>
              <a:buClr>
                <a:schemeClr val="dk1"/>
              </a:buClr>
              <a:buSzPct val="25000"/>
              <a:buFont typeface="Calibri"/>
              <a:buNone/>
            </a:pPr>
            <a:r>
              <a:rPr lang="en-US" sz="2200" b="1">
                <a:solidFill>
                  <a:srgbClr val="FF0000"/>
                </a:solidFill>
                <a:latin typeface="Calibri"/>
                <a:ea typeface="Calibri"/>
                <a:cs typeface="Calibri"/>
                <a:sym typeface="Calibri"/>
              </a:rPr>
              <a:t>Possibilities between Facilities Architects &amp; Organization Designers</a:t>
            </a:r>
            <a:r>
              <a:rPr lang="en-US" sz="2200" b="1" i="0" u="none" strike="noStrike" cap="none" baseline="0">
                <a:solidFill>
                  <a:srgbClr val="FF0000"/>
                </a:solidFill>
                <a:latin typeface="Calibri"/>
                <a:ea typeface="Calibri"/>
                <a:cs typeface="Calibri"/>
                <a:sym typeface="Calibri"/>
              </a:rPr>
              <a:t> </a:t>
            </a:r>
          </a:p>
          <a:p>
            <a:pPr marL="0" marR="0" lvl="0" indent="0" algn="l" rtl="0">
              <a:lnSpc>
                <a:spcPct val="100000"/>
              </a:lnSpc>
              <a:spcBef>
                <a:spcPts val="0"/>
              </a:spcBef>
              <a:spcAft>
                <a:spcPts val="0"/>
              </a:spcAft>
              <a:buClr>
                <a:schemeClr val="dk1"/>
              </a:buClr>
              <a:buFont typeface="Calibri"/>
              <a:buNone/>
            </a:pPr>
            <a:endParaRPr sz="2200" b="1" i="0" u="none" strike="noStrike" cap="none" baseline="0">
              <a:solidFill>
                <a:srgbClr val="FF0000"/>
              </a:solidFill>
              <a:latin typeface="Calibri"/>
              <a:ea typeface="Calibri"/>
              <a:cs typeface="Calibri"/>
              <a:sym typeface="Calibri"/>
            </a:endParaRPr>
          </a:p>
        </p:txBody>
      </p:sp>
      <p:sp>
        <p:nvSpPr>
          <p:cNvPr id="204" name="Shape 204"/>
          <p:cNvSpPr txBox="1"/>
          <p:nvPr/>
        </p:nvSpPr>
        <p:spPr>
          <a:xfrm>
            <a:off x="2788275" y="1714330"/>
            <a:ext cx="6403199" cy="4271399"/>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Font typeface="Calibri"/>
              <a:buNone/>
            </a:pPr>
            <a:endParaRPr sz="2400" b="1" dirty="0">
              <a:solidFill>
                <a:srgbClr val="0000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2400" b="0" i="0" u="none" strike="noStrike" cap="none" baseline="0" dirty="0">
              <a:solidFill>
                <a:schemeClr val="dk1"/>
              </a:solidFill>
              <a:latin typeface="Calibri"/>
              <a:ea typeface="Calibri"/>
              <a:cs typeface="Calibri"/>
              <a:sym typeface="Calibri"/>
            </a:endParaRPr>
          </a:p>
          <a:p>
            <a:pPr marR="0" algn="l" rtl="0">
              <a:lnSpc>
                <a:spcPct val="100000"/>
              </a:lnSpc>
              <a:spcBef>
                <a:spcPts val="0"/>
              </a:spcBef>
              <a:spcAft>
                <a:spcPts val="0"/>
              </a:spcAft>
              <a:buNone/>
            </a:pPr>
            <a:r>
              <a:rPr lang="en-US" sz="2400" b="1" dirty="0">
                <a:solidFill>
                  <a:srgbClr val="0000FF"/>
                </a:solidFill>
                <a:latin typeface="Calibri"/>
                <a:ea typeface="Calibri"/>
                <a:cs typeface="Calibri"/>
                <a:sym typeface="Calibri"/>
              </a:rPr>
              <a:t>TASK: Discuss h</a:t>
            </a:r>
            <a:r>
              <a:rPr lang="en-US" sz="2400" b="1" i="0" u="none" strike="noStrike" cap="none" baseline="0" dirty="0">
                <a:solidFill>
                  <a:srgbClr val="0000FF"/>
                </a:solidFill>
                <a:latin typeface="Calibri"/>
                <a:ea typeface="Calibri"/>
                <a:cs typeface="Calibri"/>
                <a:sym typeface="Calibri"/>
              </a:rPr>
              <a:t>ow architects and organization designers might </a:t>
            </a:r>
            <a:r>
              <a:rPr lang="en-US" sz="2400" b="1" dirty="0">
                <a:solidFill>
                  <a:srgbClr val="0000FF"/>
                </a:solidFill>
                <a:latin typeface="Calibri"/>
                <a:ea typeface="Calibri"/>
                <a:cs typeface="Calibri"/>
                <a:sym typeface="Calibri"/>
              </a:rPr>
              <a:t>bridge across disciplines</a:t>
            </a:r>
            <a:r>
              <a:rPr lang="en-US" sz="2400" b="1" i="0" u="none" strike="noStrike" cap="none" baseline="0" dirty="0">
                <a:solidFill>
                  <a:srgbClr val="0000FF"/>
                </a:solidFill>
                <a:latin typeface="Calibri"/>
                <a:ea typeface="Calibri"/>
                <a:cs typeface="Calibri"/>
                <a:sym typeface="Calibri"/>
              </a:rPr>
              <a:t>?</a:t>
            </a:r>
          </a:p>
          <a:p>
            <a:pPr marR="0" lvl="0" algn="l" rtl="0">
              <a:lnSpc>
                <a:spcPct val="100000"/>
              </a:lnSpc>
              <a:spcBef>
                <a:spcPts val="0"/>
              </a:spcBef>
              <a:spcAft>
                <a:spcPts val="0"/>
              </a:spcAft>
              <a:buNone/>
            </a:pPr>
            <a:endParaRPr sz="2400" dirty="0">
              <a:solidFill>
                <a:schemeClr val="dk1"/>
              </a:solidFill>
              <a:latin typeface="Calibri"/>
              <a:ea typeface="Calibri"/>
              <a:cs typeface="Calibri"/>
              <a:sym typeface="Calibri"/>
            </a:endParaRPr>
          </a:p>
          <a:p>
            <a:pPr marL="0" lvl="0" indent="0" rtl="0">
              <a:spcBef>
                <a:spcPts val="0"/>
              </a:spcBef>
              <a:buNone/>
            </a:pPr>
            <a:r>
              <a:rPr lang="en-US" sz="2400" b="1" dirty="0">
                <a:solidFill>
                  <a:schemeClr val="dk1"/>
                </a:solidFill>
                <a:latin typeface="Calibri"/>
                <a:ea typeface="Calibri"/>
                <a:cs typeface="Calibri"/>
                <a:sym typeface="Calibri"/>
              </a:rPr>
              <a:t>SPECIFICALLY: </a:t>
            </a:r>
            <a:r>
              <a:rPr lang="en-US" sz="2400" dirty="0">
                <a:solidFill>
                  <a:schemeClr val="dk1"/>
                </a:solidFill>
                <a:latin typeface="Calibri"/>
                <a:ea typeface="Calibri"/>
                <a:cs typeface="Calibri"/>
                <a:sym typeface="Calibri"/>
              </a:rPr>
              <a:t>What unique tools/processes/methods do architects and organization designers each offer </a:t>
            </a:r>
            <a:r>
              <a:rPr lang="en-US" sz="2400" b="1" dirty="0">
                <a:solidFill>
                  <a:schemeClr val="dk1"/>
                </a:solidFill>
                <a:latin typeface="Calibri"/>
                <a:ea typeface="Calibri"/>
                <a:cs typeface="Calibri"/>
                <a:sym typeface="Calibri"/>
              </a:rPr>
              <a:t>that could enable the involvement of “users and other stakeholders”</a:t>
            </a:r>
            <a:r>
              <a:rPr lang="en-US" sz="2400" dirty="0">
                <a:solidFill>
                  <a:schemeClr val="dk1"/>
                </a:solidFill>
                <a:latin typeface="Calibri"/>
                <a:ea typeface="Calibri"/>
                <a:cs typeface="Calibri"/>
                <a:sym typeface="Calibri"/>
              </a:rPr>
              <a:t> (</a:t>
            </a:r>
            <a:r>
              <a:rPr lang="en-US" sz="2400" dirty="0" smtClean="0">
                <a:solidFill>
                  <a:schemeClr val="dk1"/>
                </a:solidFill>
                <a:latin typeface="Calibri"/>
                <a:ea typeface="Calibri"/>
                <a:cs typeface="Calibri"/>
                <a:sym typeface="Calibri"/>
              </a:rPr>
              <a:t>e.g. </a:t>
            </a:r>
            <a:r>
              <a:rPr lang="en-US" sz="2400" dirty="0">
                <a:solidFill>
                  <a:schemeClr val="dk1"/>
                </a:solidFill>
                <a:latin typeface="Calibri"/>
                <a:ea typeface="Calibri"/>
                <a:cs typeface="Calibri"/>
                <a:sym typeface="Calibri"/>
              </a:rPr>
              <a:t>- the building residents, neighborhood clinic users, the city, the county, the developer and the clinic “operators” etc.) in the design process?. </a:t>
            </a:r>
            <a:r>
              <a:rPr lang="en-US" sz="2400" b="1" dirty="0">
                <a:solidFill>
                  <a:schemeClr val="dk1"/>
                </a:solidFill>
                <a:latin typeface="Calibri"/>
                <a:ea typeface="Calibri"/>
                <a:cs typeface="Calibri"/>
                <a:sym typeface="Calibri"/>
              </a:rPr>
              <a:t>Make two lists</a:t>
            </a:r>
          </a:p>
          <a:p>
            <a:pPr marL="457200" marR="0" lvl="0" indent="0" algn="l" rtl="0">
              <a:lnSpc>
                <a:spcPct val="100000"/>
              </a:lnSpc>
              <a:spcBef>
                <a:spcPts val="0"/>
              </a:spcBef>
              <a:spcAft>
                <a:spcPts val="0"/>
              </a:spcAft>
              <a:buNone/>
            </a:pPr>
            <a:endParaRPr sz="2400" dirty="0">
              <a:solidFill>
                <a:schemeClr val="dk1"/>
              </a:solidFill>
              <a:latin typeface="Calibri"/>
              <a:ea typeface="Calibri"/>
              <a:cs typeface="Calibri"/>
              <a:sym typeface="Calibri"/>
            </a:endParaRPr>
          </a:p>
        </p:txBody>
      </p:sp>
      <p:sp>
        <p:nvSpPr>
          <p:cNvPr id="205" name="Shape 205"/>
          <p:cNvSpPr txBox="1"/>
          <p:nvPr/>
        </p:nvSpPr>
        <p:spPr>
          <a:xfrm>
            <a:off x="8305800" y="228600"/>
            <a:ext cx="838199" cy="461699"/>
          </a:xfrm>
          <a:prstGeom prst="rect">
            <a:avLst/>
          </a:prstGeom>
          <a:solidFill>
            <a:schemeClr val="dk1"/>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2400" b="1" i="0" u="none" strike="noStrike" cap="none" baseline="0">
                <a:solidFill>
                  <a:schemeClr val="lt1"/>
                </a:solidFill>
                <a:latin typeface="Arial"/>
                <a:ea typeface="Arial"/>
                <a:cs typeface="Arial"/>
                <a:sym typeface="Arial"/>
              </a:rPr>
              <a:t>:10</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150525" y="105475"/>
            <a:ext cx="82296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i="0" u="none" strike="noStrike" cap="none" baseline="0">
                <a:solidFill>
                  <a:srgbClr val="FF0000"/>
                </a:solidFill>
                <a:latin typeface="Calibri"/>
                <a:ea typeface="Calibri"/>
                <a:cs typeface="Calibri"/>
                <a:sym typeface="Calibri"/>
              </a:rPr>
              <a:t>Envisioning Transformed Architectural Design:</a:t>
            </a:r>
          </a:p>
          <a:p>
            <a:pPr marL="0" marR="0" lvl="0" indent="0" algn="l" rtl="0">
              <a:lnSpc>
                <a:spcPct val="100000"/>
              </a:lnSpc>
              <a:spcBef>
                <a:spcPts val="0"/>
              </a:spcBef>
              <a:spcAft>
                <a:spcPts val="0"/>
              </a:spcAft>
              <a:buClr>
                <a:schemeClr val="dk1"/>
              </a:buClr>
              <a:buSzPct val="25000"/>
              <a:buFont typeface="Calibri"/>
              <a:buNone/>
            </a:pPr>
            <a:r>
              <a:rPr lang="en-US" sz="2400" b="1" i="0" u="none" strike="noStrike" cap="none" baseline="0">
                <a:solidFill>
                  <a:srgbClr val="FF0000"/>
                </a:solidFill>
                <a:latin typeface="Calibri"/>
                <a:ea typeface="Calibri"/>
                <a:cs typeface="Calibri"/>
                <a:sym typeface="Calibri"/>
              </a:rPr>
              <a:t>Room Four in Action</a:t>
            </a:r>
          </a:p>
          <a:p>
            <a:pPr marL="0" marR="0" lvl="0" indent="0" algn="l" rtl="0">
              <a:lnSpc>
                <a:spcPct val="100000"/>
              </a:lnSpc>
              <a:spcBef>
                <a:spcPts val="0"/>
              </a:spcBef>
              <a:spcAft>
                <a:spcPts val="0"/>
              </a:spcAft>
              <a:buClr>
                <a:schemeClr val="dk1"/>
              </a:buClr>
              <a:buFont typeface="Calibri"/>
              <a:buNone/>
            </a:pPr>
            <a:endParaRPr/>
          </a:p>
        </p:txBody>
      </p:sp>
      <p:sp>
        <p:nvSpPr>
          <p:cNvPr id="211" name="Shape 211"/>
          <p:cNvSpPr txBox="1">
            <a:spLocks noGrp="1"/>
          </p:cNvSpPr>
          <p:nvPr>
            <p:ph type="body" idx="1"/>
          </p:nvPr>
        </p:nvSpPr>
        <p:spPr>
          <a:xfrm>
            <a:off x="4376850" y="1963998"/>
            <a:ext cx="4572000" cy="433833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dirty="0">
                <a:solidFill>
                  <a:srgbClr val="0000FF"/>
                </a:solidFill>
                <a:latin typeface="Calibri"/>
                <a:ea typeface="Calibri"/>
                <a:cs typeface="Calibri"/>
                <a:sym typeface="Calibri"/>
              </a:rPr>
              <a:t>TASK: (at your table)</a:t>
            </a:r>
          </a:p>
          <a:p>
            <a:pPr marL="577850" marR="0" lvl="0" indent="-514350" algn="l" rtl="0">
              <a:lnSpc>
                <a:spcPct val="100000"/>
              </a:lnSpc>
              <a:spcBef>
                <a:spcPts val="0"/>
              </a:spcBef>
              <a:spcAft>
                <a:spcPts val="0"/>
              </a:spcAft>
              <a:buClr>
                <a:srgbClr val="0000FF"/>
              </a:buClr>
              <a:buSzPct val="100000"/>
              <a:buFont typeface="+mj-lt"/>
              <a:buAutoNum type="arabicPeriod"/>
            </a:pPr>
            <a:r>
              <a:rPr lang="en-US" sz="2600" b="1" dirty="0">
                <a:solidFill>
                  <a:schemeClr val="tx1"/>
                </a:solidFill>
                <a:latin typeface="Calibri"/>
                <a:ea typeface="Calibri"/>
                <a:cs typeface="Calibri"/>
                <a:sym typeface="Calibri"/>
              </a:rPr>
              <a:t>I</a:t>
            </a:r>
            <a:r>
              <a:rPr lang="en-US" sz="2400" b="1" dirty="0">
                <a:solidFill>
                  <a:schemeClr val="tx1"/>
                </a:solidFill>
                <a:latin typeface="Calibri"/>
                <a:ea typeface="Calibri"/>
                <a:cs typeface="Calibri"/>
                <a:sym typeface="Calibri"/>
              </a:rPr>
              <a:t>magine together “</a:t>
            </a:r>
            <a:r>
              <a:rPr lang="en-US" sz="2400" b="1" i="1" dirty="0">
                <a:solidFill>
                  <a:schemeClr val="tx1"/>
                </a:solidFill>
                <a:latin typeface="Calibri"/>
                <a:ea typeface="Calibri"/>
                <a:cs typeface="Calibri"/>
                <a:sym typeface="Calibri"/>
              </a:rPr>
              <a:t>amazing collaboration”</a:t>
            </a:r>
            <a:r>
              <a:rPr lang="en-US" sz="2400" b="1" dirty="0">
                <a:solidFill>
                  <a:schemeClr val="tx1"/>
                </a:solidFill>
                <a:latin typeface="Calibri"/>
                <a:ea typeface="Calibri"/>
                <a:cs typeface="Calibri"/>
                <a:sym typeface="Calibri"/>
              </a:rPr>
              <a:t> </a:t>
            </a:r>
            <a:r>
              <a:rPr lang="en-US" sz="2400" b="1" dirty="0" smtClean="0">
                <a:solidFill>
                  <a:schemeClr val="tx1"/>
                </a:solidFill>
                <a:latin typeface="Calibri"/>
                <a:ea typeface="Calibri"/>
                <a:cs typeface="Calibri"/>
                <a:sym typeface="Calibri"/>
              </a:rPr>
              <a:t> between </a:t>
            </a:r>
            <a:r>
              <a:rPr lang="en-US" sz="2400" b="1" dirty="0">
                <a:solidFill>
                  <a:schemeClr val="tx1"/>
                </a:solidFill>
                <a:latin typeface="Calibri"/>
                <a:ea typeface="Calibri"/>
                <a:cs typeface="Calibri"/>
                <a:sym typeface="Calibri"/>
              </a:rPr>
              <a:t>Architects and Organization Designers </a:t>
            </a:r>
            <a:r>
              <a:rPr lang="en-US" sz="2400" b="1" dirty="0" smtClean="0">
                <a:solidFill>
                  <a:schemeClr val="tx1"/>
                </a:solidFill>
                <a:latin typeface="Calibri"/>
                <a:ea typeface="Calibri"/>
                <a:cs typeface="Calibri"/>
                <a:sym typeface="Calibri"/>
              </a:rPr>
              <a:t> - and - “</a:t>
            </a:r>
            <a:r>
              <a:rPr lang="en-US" sz="2400" b="1" i="1" dirty="0">
                <a:solidFill>
                  <a:schemeClr val="tx1"/>
                </a:solidFill>
                <a:latin typeface="Calibri"/>
                <a:ea typeface="Calibri"/>
                <a:cs typeface="Calibri"/>
                <a:sym typeface="Calibri"/>
              </a:rPr>
              <a:t>amazing involvement” </a:t>
            </a:r>
            <a:r>
              <a:rPr lang="en-US" sz="2400" b="1" dirty="0">
                <a:solidFill>
                  <a:schemeClr val="tx1"/>
                </a:solidFill>
                <a:latin typeface="Calibri"/>
                <a:ea typeface="Calibri"/>
                <a:cs typeface="Calibri"/>
                <a:sym typeface="Calibri"/>
              </a:rPr>
              <a:t>of end users (plus other key stakeholders) in the design of new </a:t>
            </a:r>
            <a:r>
              <a:rPr lang="en-US" sz="2400" b="1" dirty="0" smtClean="0">
                <a:solidFill>
                  <a:schemeClr val="tx1"/>
                </a:solidFill>
                <a:latin typeface="Calibri"/>
                <a:ea typeface="Calibri"/>
                <a:cs typeface="Calibri"/>
                <a:sym typeface="Calibri"/>
              </a:rPr>
              <a:t>facilities</a:t>
            </a:r>
          </a:p>
          <a:p>
            <a:pPr marL="576072" marR="0" lvl="0" indent="-512064" algn="l" rtl="0">
              <a:lnSpc>
                <a:spcPct val="100000"/>
              </a:lnSpc>
              <a:spcBef>
                <a:spcPts val="0"/>
              </a:spcBef>
              <a:spcAft>
                <a:spcPts val="0"/>
              </a:spcAft>
              <a:buClr>
                <a:srgbClr val="0000FF"/>
              </a:buClr>
              <a:buSzPct val="100000"/>
              <a:buFont typeface="+mj-lt"/>
              <a:buAutoNum type="arabicPeriod"/>
            </a:pPr>
            <a:r>
              <a:rPr lang="en-US" sz="2400" b="1" dirty="0" smtClean="0">
                <a:solidFill>
                  <a:schemeClr val="tx1"/>
                </a:solidFill>
                <a:latin typeface="Calibri"/>
                <a:ea typeface="Calibri"/>
                <a:cs typeface="Calibri"/>
                <a:sym typeface="Calibri"/>
              </a:rPr>
              <a:t>Create a metaphor/ image/ picture / anecdote </a:t>
            </a:r>
            <a:r>
              <a:rPr lang="en-US" sz="2400" b="1" dirty="0">
                <a:solidFill>
                  <a:schemeClr val="tx1"/>
                </a:solidFill>
                <a:latin typeface="Calibri"/>
                <a:ea typeface="Calibri"/>
                <a:cs typeface="Calibri"/>
                <a:sym typeface="Calibri"/>
              </a:rPr>
              <a:t>of </a:t>
            </a:r>
            <a:r>
              <a:rPr lang="en-US" sz="2400" b="1" dirty="0" smtClean="0">
                <a:solidFill>
                  <a:schemeClr val="tx1"/>
                </a:solidFill>
                <a:latin typeface="Calibri"/>
                <a:ea typeface="Calibri"/>
                <a:cs typeface="Calibri"/>
                <a:sym typeface="Calibri"/>
              </a:rPr>
              <a:t>R</a:t>
            </a:r>
            <a:r>
              <a:rPr lang="en-US" sz="2400" b="1" dirty="0" smtClean="0">
                <a:solidFill>
                  <a:schemeClr val="tx1"/>
                </a:solidFill>
                <a:latin typeface="Calibri"/>
                <a:ea typeface="Calibri"/>
                <a:cs typeface="Calibri"/>
                <a:sym typeface="Calibri"/>
              </a:rPr>
              <a:t>oom Four “in </a:t>
            </a:r>
            <a:r>
              <a:rPr lang="en-US" sz="2400" b="1" dirty="0">
                <a:solidFill>
                  <a:schemeClr val="tx1"/>
                </a:solidFill>
                <a:latin typeface="Calibri"/>
                <a:ea typeface="Calibri"/>
                <a:cs typeface="Calibri"/>
                <a:sym typeface="Calibri"/>
              </a:rPr>
              <a:t>action”</a:t>
            </a:r>
          </a:p>
          <a:p>
            <a:pPr marL="0" marR="0" lvl="0" indent="0" algn="l" rtl="0">
              <a:lnSpc>
                <a:spcPct val="100000"/>
              </a:lnSpc>
              <a:spcBef>
                <a:spcPts val="0"/>
              </a:spcBef>
              <a:spcAft>
                <a:spcPts val="0"/>
              </a:spcAft>
              <a:buNone/>
            </a:pPr>
            <a:endParaRPr sz="2600" b="1" dirty="0">
              <a:solidFill>
                <a:schemeClr val="tx1"/>
              </a:solidFill>
              <a:latin typeface="Calibri"/>
              <a:ea typeface="Calibri"/>
              <a:cs typeface="Calibri"/>
              <a:sym typeface="Calibri"/>
            </a:endParaRPr>
          </a:p>
          <a:p>
            <a:pPr marL="0" marR="0" lvl="0" indent="0" algn="l" rtl="0">
              <a:lnSpc>
                <a:spcPct val="100000"/>
              </a:lnSpc>
              <a:spcBef>
                <a:spcPts val="0"/>
              </a:spcBef>
              <a:spcAft>
                <a:spcPts val="0"/>
              </a:spcAft>
              <a:buNone/>
            </a:pPr>
            <a:endParaRPr sz="2600" b="1" dirty="0">
              <a:solidFill>
                <a:schemeClr val="tx1"/>
              </a:solidFill>
              <a:latin typeface="Calibri"/>
              <a:ea typeface="Calibri"/>
              <a:cs typeface="Calibri"/>
              <a:sym typeface="Calibri"/>
            </a:endParaRPr>
          </a:p>
          <a:p>
            <a:pPr marL="231775" marR="0" lvl="0" indent="-180975" algn="l" rtl="0">
              <a:lnSpc>
                <a:spcPct val="100000"/>
              </a:lnSpc>
              <a:spcBef>
                <a:spcPts val="240"/>
              </a:spcBef>
              <a:spcAft>
                <a:spcPts val="0"/>
              </a:spcAft>
              <a:buClr>
                <a:srgbClr val="595959"/>
              </a:buClr>
              <a:buFont typeface="Calibri"/>
              <a:buNone/>
            </a:pPr>
            <a:endParaRPr sz="1200" b="0" i="0" u="none" strike="noStrike" cap="none" baseline="0" dirty="0">
              <a:solidFill>
                <a:schemeClr val="tx1"/>
              </a:solidFill>
              <a:latin typeface="Calibri"/>
              <a:ea typeface="Calibri"/>
              <a:cs typeface="Calibri"/>
              <a:sym typeface="Calibri"/>
            </a:endParaRPr>
          </a:p>
        </p:txBody>
      </p:sp>
      <p:sp>
        <p:nvSpPr>
          <p:cNvPr id="212" name="Shape 212"/>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baseline="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12</a:t>
            </a:fld>
            <a:endParaRPr lang="en-US" sz="1400" b="0" i="0" u="none" strike="noStrike" cap="none" baseline="0">
              <a:solidFill>
                <a:srgbClr val="000000"/>
              </a:solidFill>
              <a:latin typeface="Arial"/>
              <a:ea typeface="Arial"/>
              <a:cs typeface="Arial"/>
              <a:sym typeface="Arial"/>
            </a:endParaRPr>
          </a:p>
        </p:txBody>
      </p:sp>
      <p:sp>
        <p:nvSpPr>
          <p:cNvPr id="213" name="Shape 213"/>
          <p:cNvSpPr txBox="1"/>
          <p:nvPr/>
        </p:nvSpPr>
        <p:spPr>
          <a:xfrm>
            <a:off x="202501" y="1107795"/>
            <a:ext cx="3836098" cy="3797398"/>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400" b="1" i="0" u="none" strike="noStrike" cap="none" baseline="0">
                <a:solidFill>
                  <a:schemeClr val="dk1"/>
                </a:solidFill>
                <a:latin typeface="Calibri"/>
                <a:ea typeface="Calibri"/>
                <a:cs typeface="Calibri"/>
                <a:sym typeface="Calibri"/>
              </a:rPr>
              <a:t>Room 4: Transformed Design </a:t>
            </a:r>
          </a:p>
          <a:p>
            <a:pPr marL="0" marR="0" lvl="0" indent="0" algn="l" rtl="0">
              <a:lnSpc>
                <a:spcPct val="100000"/>
              </a:lnSpc>
              <a:spcBef>
                <a:spcPts val="0"/>
              </a:spcBef>
              <a:spcAft>
                <a:spcPts val="0"/>
              </a:spcAft>
              <a:buClr>
                <a:srgbClr val="000000"/>
              </a:buClr>
              <a:buFont typeface="Arial"/>
              <a:buNone/>
            </a:pPr>
            <a:endParaRPr sz="2400" b="0" i="0" u="none" strike="noStrike" cap="none" baseline="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2400" b="0" i="0" u="none" strike="noStrike" cap="none" baseline="0">
                <a:solidFill>
                  <a:schemeClr val="dk1"/>
                </a:solidFill>
                <a:latin typeface="Calibri"/>
                <a:ea typeface="Calibri"/>
                <a:cs typeface="Calibri"/>
                <a:sym typeface="Calibri"/>
              </a:rPr>
              <a:t>“Experts” and end users collaborate around concurrent design of  Facilities, Care Models and ICT using an interactive and emergent vs linear design process</a:t>
            </a:r>
          </a:p>
          <a:p>
            <a:pPr marL="0" marR="0" lvl="0" indent="0" algn="l" rtl="0">
              <a:lnSpc>
                <a:spcPct val="100000"/>
              </a:lnSpc>
              <a:spcBef>
                <a:spcPts val="0"/>
              </a:spcBef>
              <a:spcAft>
                <a:spcPts val="0"/>
              </a:spcAft>
              <a:buClr>
                <a:srgbClr val="000000"/>
              </a:buClr>
              <a:buFont typeface="Arial"/>
              <a:buNone/>
            </a:pPr>
            <a:endParaRPr sz="3000" b="1" i="0" u="none" strike="noStrike" cap="none" baseline="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Font typeface="Arial"/>
              <a:buNone/>
            </a:pPr>
            <a:endParaRPr sz="1200" b="0" i="0" u="none" strike="noStrike" cap="none" baseline="0">
              <a:solidFill>
                <a:schemeClr val="dk1"/>
              </a:solidFill>
              <a:latin typeface="Calibri"/>
              <a:ea typeface="Calibri"/>
              <a:cs typeface="Calibri"/>
              <a:sym typeface="Calibri"/>
            </a:endParaRPr>
          </a:p>
        </p:txBody>
      </p:sp>
      <p:sp>
        <p:nvSpPr>
          <p:cNvPr id="214" name="Shape 214"/>
          <p:cNvSpPr txBox="1"/>
          <p:nvPr/>
        </p:nvSpPr>
        <p:spPr>
          <a:xfrm>
            <a:off x="8305800" y="181675"/>
            <a:ext cx="838199" cy="461699"/>
          </a:xfrm>
          <a:prstGeom prst="rect">
            <a:avLst/>
          </a:prstGeom>
          <a:solidFill>
            <a:schemeClr val="dk1"/>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2400" b="1" i="0" u="none" strike="noStrike" cap="none" baseline="0">
                <a:solidFill>
                  <a:schemeClr val="lt1"/>
                </a:solidFill>
                <a:latin typeface="Arial"/>
                <a:ea typeface="Arial"/>
                <a:cs typeface="Arial"/>
                <a:sym typeface="Arial"/>
              </a:rPr>
              <a:t>:10</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sz="5400" dirty="0" smtClean="0"/>
              <a:t>“</a:t>
            </a:r>
            <a:r>
              <a:rPr lang="en-US" sz="5400" b="1" i="1" dirty="0" smtClean="0"/>
              <a:t>Room Four In Action</a:t>
            </a:r>
            <a:r>
              <a:rPr lang="en-US" sz="5400" dirty="0" smtClean="0"/>
              <a:t>”</a:t>
            </a:r>
            <a:endParaRPr lang="en-US" sz="5400" dirty="0"/>
          </a:p>
        </p:txBody>
      </p:sp>
      <p:sp>
        <p:nvSpPr>
          <p:cNvPr id="7" name="Subtitle 6"/>
          <p:cNvSpPr>
            <a:spLocks noGrp="1"/>
          </p:cNvSpPr>
          <p:nvPr>
            <p:ph type="subTitle" idx="1"/>
          </p:nvPr>
        </p:nvSpPr>
        <p:spPr/>
        <p:txBody>
          <a:bodyPr/>
          <a:lstStyle/>
          <a:p>
            <a:r>
              <a:rPr lang="en-US" sz="2400" dirty="0" smtClean="0"/>
              <a:t>Your Vision</a:t>
            </a:r>
            <a:endParaRPr lang="en-US" sz="2400" dirty="0"/>
          </a:p>
        </p:txBody>
      </p:sp>
      <p:sp>
        <p:nvSpPr>
          <p:cNvPr id="5" name="Slide Number Placeholder 4"/>
          <p:cNvSpPr>
            <a:spLocks noGrp="1"/>
          </p:cNvSpPr>
          <p:nvPr>
            <p:ph type="sldNum" idx="12"/>
          </p:nvPr>
        </p:nvSpPr>
        <p:spPr>
          <a:xfrm>
            <a:off x="6555545" y="6253517"/>
            <a:ext cx="548699" cy="524999"/>
          </a:xfrm>
        </p:spPr>
        <p:txBody>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smtClean="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13</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631853"/>
            <a:ext cx="7772400" cy="1968596"/>
          </a:xfrm>
        </p:spPr>
        <p:txBody>
          <a:bodyPr/>
          <a:lstStyle/>
          <a:p>
            <a:pPr algn="ctr"/>
            <a:r>
              <a:rPr lang="en-US" sz="2400" dirty="0" smtClean="0"/>
              <a:t>Continue the dialogue with us:</a:t>
            </a:r>
            <a:br>
              <a:rPr lang="en-US" sz="2400" dirty="0" smtClean="0"/>
            </a:br>
            <a:r>
              <a:rPr lang="en-US" sz="2400" dirty="0" smtClean="0"/>
              <a:t> </a:t>
            </a:r>
            <a:br>
              <a:rPr lang="en-US" sz="2400" dirty="0" smtClean="0"/>
            </a:br>
            <a:r>
              <a:rPr lang="en-US" sz="1800" dirty="0" smtClean="0"/>
              <a:t>Ron Smith +1 713 252-2032 </a:t>
            </a:r>
            <a:r>
              <a:rPr lang="en-US" sz="1800" dirty="0" smtClean="0">
                <a:hlinkClick r:id="rId2"/>
              </a:rPr>
              <a:t>rsmith@designattheintersection.com</a:t>
            </a:r>
            <a:r>
              <a:rPr lang="en-US" sz="1800" dirty="0" smtClean="0"/>
              <a:t/>
            </a:r>
            <a:br>
              <a:rPr lang="en-US" sz="1800" dirty="0" smtClean="0"/>
            </a:br>
            <a:r>
              <a:rPr lang="en-US" sz="1800" dirty="0" smtClean="0"/>
              <a:t>Bernard J. Mohr +1 207-807-4974 </a:t>
            </a:r>
            <a:r>
              <a:rPr lang="en-US" sz="1800" dirty="0" smtClean="0">
                <a:hlinkClick r:id="rId3"/>
              </a:rPr>
              <a:t>bjmohr@designattheintersection.com</a:t>
            </a:r>
            <a:r>
              <a:rPr lang="en-US" sz="1800" dirty="0" smtClean="0"/>
              <a:t>  </a:t>
            </a:r>
            <a:endParaRPr lang="en-US" sz="1800" dirty="0" smtClean="0"/>
          </a:p>
        </p:txBody>
      </p:sp>
      <p:sp>
        <p:nvSpPr>
          <p:cNvPr id="7" name="Subtitle 6"/>
          <p:cNvSpPr>
            <a:spLocks noGrp="1"/>
          </p:cNvSpPr>
          <p:nvPr>
            <p:ph type="subTitle" idx="1"/>
          </p:nvPr>
        </p:nvSpPr>
        <p:spPr/>
        <p:txBody>
          <a:bodyPr/>
          <a:lstStyle/>
          <a:p>
            <a:r>
              <a:rPr lang="en-US" dirty="0" smtClean="0"/>
              <a:t>Thanks to all who provided support for the WCT Clinic DesignLab:</a:t>
            </a:r>
          </a:p>
          <a:p>
            <a:r>
              <a:rPr lang="en-US" dirty="0" smtClean="0"/>
              <a:t>Kathleen Mertz, Vice President, Christian Church Homes</a:t>
            </a:r>
          </a:p>
          <a:p>
            <a:r>
              <a:rPr lang="en-US" dirty="0" smtClean="0"/>
              <a:t>PhiloWilke Architects, architect of record</a:t>
            </a:r>
          </a:p>
          <a:p>
            <a:r>
              <a:rPr lang="en-US" dirty="0" smtClean="0"/>
              <a:t>Gregoria Smith, PhD, video and evaluation</a:t>
            </a:r>
            <a:endParaRPr lang="en-US" dirty="0"/>
          </a:p>
        </p:txBody>
      </p:sp>
      <p:sp>
        <p:nvSpPr>
          <p:cNvPr id="5" name="Slide Number Placeholder 4"/>
          <p:cNvSpPr>
            <a:spLocks noGrp="1"/>
          </p:cNvSpPr>
          <p:nvPr>
            <p:ph type="sldNum" idx="12"/>
          </p:nvPr>
        </p:nvSpPr>
        <p:spPr>
          <a:xfrm>
            <a:off x="6569611" y="6262661"/>
            <a:ext cx="548699" cy="524999"/>
          </a:xfrm>
        </p:spPr>
        <p:txBody>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800" b="0" i="0" u="none" strike="noStrike" cap="none" baseline="0" smtClean="0">
                <a:solidFill>
                  <a:schemeClr val="dk1"/>
                </a:solidFill>
                <a:latin typeface="Calibri"/>
                <a:ea typeface="Calibri"/>
                <a:cs typeface="Calibri"/>
                <a:sym typeface="Calibri"/>
              </a:rPr>
              <a:pPr marL="0" marR="0" lvl="0" indent="0" algn="l" rtl="0">
                <a:lnSpc>
                  <a:spcPct val="100000"/>
                </a:lnSpc>
                <a:spcBef>
                  <a:spcPts val="0"/>
                </a:spcBef>
                <a:spcAft>
                  <a:spcPts val="0"/>
                </a:spcAft>
                <a:buClr>
                  <a:schemeClr val="dk1"/>
                </a:buClr>
                <a:buSzPct val="25000"/>
                <a:buFont typeface="Calibri"/>
                <a:buNone/>
              </a:pPr>
              <a:t>14</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28600"/>
            <a:ext cx="82296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i="0" u="none" strike="noStrike" cap="none" baseline="0">
                <a:solidFill>
                  <a:srgbClr val="FF0000"/>
                </a:solidFill>
                <a:latin typeface="Calibri"/>
                <a:ea typeface="Calibri"/>
                <a:cs typeface="Calibri"/>
                <a:sym typeface="Calibri"/>
              </a:rPr>
              <a:t>Starting Points</a:t>
            </a:r>
          </a:p>
        </p:txBody>
      </p:sp>
      <p:sp>
        <p:nvSpPr>
          <p:cNvPr id="96" name="Shape 96"/>
          <p:cNvSpPr txBox="1">
            <a:spLocks noGrp="1"/>
          </p:cNvSpPr>
          <p:nvPr>
            <p:ph type="body" idx="1"/>
          </p:nvPr>
        </p:nvSpPr>
        <p:spPr>
          <a:xfrm>
            <a:off x="457200" y="1524000"/>
            <a:ext cx="8229600" cy="46023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1000" b="1" i="0" u="none" strike="noStrike" cap="none" baseline="0" dirty="0">
              <a:solidFill>
                <a:schemeClr val="dk1"/>
              </a:solidFill>
              <a:latin typeface="Calibri"/>
              <a:ea typeface="Calibri"/>
              <a:cs typeface="Calibri"/>
              <a:sym typeface="Calibri"/>
            </a:endParaRPr>
          </a:p>
          <a:p>
            <a:pPr marL="457200" lvl="0" indent="-228600">
              <a:lnSpc>
                <a:spcPct val="115000"/>
              </a:lnSpc>
              <a:spcBef>
                <a:spcPts val="0"/>
              </a:spcBef>
              <a:buClr>
                <a:schemeClr val="dk1"/>
              </a:buClr>
              <a:buSzPct val="100000"/>
            </a:pPr>
            <a:r>
              <a:rPr lang="en-US" sz="3000" b="1" dirty="0" smtClean="0">
                <a:solidFill>
                  <a:schemeClr val="dk1"/>
                </a:solidFill>
                <a:latin typeface="Calibri"/>
                <a:ea typeface="Calibri"/>
                <a:cs typeface="Calibri"/>
                <a:sym typeface="Calibri"/>
              </a:rPr>
              <a:t>Healthcare Architecture - The </a:t>
            </a:r>
            <a:r>
              <a:rPr lang="en-US" sz="3000" b="1" i="0" u="none" strike="noStrike" cap="none" baseline="0" dirty="0" smtClean="0">
                <a:solidFill>
                  <a:schemeClr val="dk1"/>
                </a:solidFill>
                <a:latin typeface="Calibri"/>
                <a:ea typeface="Calibri"/>
                <a:cs typeface="Calibri"/>
                <a:sym typeface="Calibri"/>
              </a:rPr>
              <a:t>traditional </a:t>
            </a:r>
            <a:r>
              <a:rPr lang="en-US" sz="3000" b="1" i="0" u="none" strike="noStrike" cap="none" baseline="0" dirty="0">
                <a:solidFill>
                  <a:schemeClr val="dk1"/>
                </a:solidFill>
                <a:latin typeface="Calibri"/>
                <a:ea typeface="Calibri"/>
                <a:cs typeface="Calibri"/>
                <a:sym typeface="Calibri"/>
              </a:rPr>
              <a:t>practice </a:t>
            </a:r>
            <a:r>
              <a:rPr lang="en-US" sz="3000" b="1" i="0" u="none" strike="noStrike" cap="none" baseline="0" dirty="0" smtClean="0">
                <a:solidFill>
                  <a:schemeClr val="dk1"/>
                </a:solidFill>
                <a:latin typeface="Calibri"/>
                <a:ea typeface="Calibri"/>
                <a:cs typeface="Calibri"/>
                <a:sym typeface="Calibri"/>
              </a:rPr>
              <a:t>(i.e., linear </a:t>
            </a:r>
            <a:r>
              <a:rPr lang="en-US" sz="3000" b="1" i="0" u="none" strike="noStrike" cap="none" baseline="0" dirty="0">
                <a:solidFill>
                  <a:schemeClr val="dk1"/>
                </a:solidFill>
                <a:latin typeface="Calibri"/>
                <a:ea typeface="Calibri"/>
                <a:cs typeface="Calibri"/>
                <a:sym typeface="Calibri"/>
              </a:rPr>
              <a:t>flow/process)  </a:t>
            </a:r>
          </a:p>
          <a:p>
            <a:pPr marL="457200" marR="0" lvl="0" indent="-228600" algn="l" rtl="0">
              <a:lnSpc>
                <a:spcPct val="115000"/>
              </a:lnSpc>
              <a:spcBef>
                <a:spcPts val="0"/>
              </a:spcBef>
              <a:spcAft>
                <a:spcPts val="0"/>
              </a:spcAft>
              <a:buClr>
                <a:schemeClr val="dk1"/>
              </a:buClr>
              <a:buSzPct val="100000"/>
              <a:buNone/>
            </a:pPr>
            <a:endParaRPr lang="en-US" sz="3000" b="1" dirty="0" smtClean="0">
              <a:solidFill>
                <a:schemeClr val="dk1"/>
              </a:solidFill>
              <a:latin typeface="Calibri"/>
              <a:ea typeface="Calibri"/>
              <a:cs typeface="Calibri"/>
              <a:sym typeface="Calibri"/>
            </a:endParaRPr>
          </a:p>
          <a:p>
            <a:pPr marL="457200" marR="0" lvl="0" indent="-228600" algn="l" rtl="0">
              <a:lnSpc>
                <a:spcPct val="115000"/>
              </a:lnSpc>
              <a:spcBef>
                <a:spcPts val="0"/>
              </a:spcBef>
              <a:spcAft>
                <a:spcPts val="0"/>
              </a:spcAft>
              <a:buClr>
                <a:schemeClr val="dk1"/>
              </a:buClr>
              <a:buSzPct val="100000"/>
              <a:buFont typeface="Calibri"/>
              <a:buChar char="•"/>
            </a:pPr>
            <a:r>
              <a:rPr lang="en-US" sz="3000" b="1" dirty="0" smtClean="0">
                <a:solidFill>
                  <a:schemeClr val="dk1"/>
                </a:solidFill>
                <a:latin typeface="Calibri"/>
                <a:ea typeface="Calibri"/>
                <a:cs typeface="Calibri"/>
                <a:sym typeface="Calibri"/>
              </a:rPr>
              <a:t>W</a:t>
            </a:r>
            <a:r>
              <a:rPr lang="en-US" sz="3000" b="1" i="0" u="none" strike="noStrike" cap="none" baseline="0" dirty="0" smtClean="0">
                <a:solidFill>
                  <a:schemeClr val="dk1"/>
                </a:solidFill>
                <a:latin typeface="Calibri"/>
                <a:ea typeface="Calibri"/>
                <a:cs typeface="Calibri"/>
                <a:sym typeface="Calibri"/>
              </a:rPr>
              <a:t>hy </a:t>
            </a:r>
            <a:r>
              <a:rPr lang="en-US" sz="3000" b="1" i="0" u="none" strike="noStrike" cap="none" baseline="0" dirty="0">
                <a:solidFill>
                  <a:schemeClr val="dk1"/>
                </a:solidFill>
                <a:latin typeface="Calibri"/>
                <a:ea typeface="Calibri"/>
                <a:cs typeface="Calibri"/>
                <a:sym typeface="Calibri"/>
              </a:rPr>
              <a:t>redesign it?</a:t>
            </a:r>
          </a:p>
          <a:p>
            <a:pPr marL="457200" marR="0" lvl="0" indent="-228600" algn="l" rtl="0">
              <a:lnSpc>
                <a:spcPct val="115000"/>
              </a:lnSpc>
              <a:spcBef>
                <a:spcPts val="0"/>
              </a:spcBef>
              <a:spcAft>
                <a:spcPts val="0"/>
              </a:spcAft>
              <a:buClr>
                <a:schemeClr val="dk1"/>
              </a:buClr>
              <a:buSzPct val="100000"/>
              <a:buNone/>
            </a:pPr>
            <a:endParaRPr lang="en-US" sz="3000" b="1" dirty="0" smtClean="0">
              <a:solidFill>
                <a:schemeClr val="dk1"/>
              </a:solidFill>
              <a:latin typeface="Calibri"/>
              <a:ea typeface="Calibri"/>
              <a:cs typeface="Calibri"/>
              <a:sym typeface="Calibri"/>
            </a:endParaRPr>
          </a:p>
          <a:p>
            <a:pPr marL="457200" marR="0" lvl="0" indent="-228600" algn="l" rtl="0">
              <a:lnSpc>
                <a:spcPct val="115000"/>
              </a:lnSpc>
              <a:spcBef>
                <a:spcPts val="0"/>
              </a:spcBef>
              <a:spcAft>
                <a:spcPts val="0"/>
              </a:spcAft>
              <a:buClr>
                <a:schemeClr val="dk1"/>
              </a:buClr>
              <a:buSzPct val="100000"/>
              <a:buFont typeface="Calibri"/>
              <a:buChar char="•"/>
            </a:pPr>
            <a:r>
              <a:rPr lang="en-US" sz="3000" b="1" dirty="0" smtClean="0">
                <a:solidFill>
                  <a:schemeClr val="dk1"/>
                </a:solidFill>
                <a:latin typeface="Calibri"/>
                <a:ea typeface="Calibri"/>
                <a:cs typeface="Calibri"/>
                <a:sym typeface="Calibri"/>
              </a:rPr>
              <a:t>If it can be redesigned, w</a:t>
            </a:r>
            <a:r>
              <a:rPr lang="en-US" sz="3000" b="1" i="0" u="none" strike="noStrike" cap="none" baseline="0" dirty="0" smtClean="0">
                <a:solidFill>
                  <a:schemeClr val="dk1"/>
                </a:solidFill>
                <a:latin typeface="Calibri"/>
                <a:ea typeface="Calibri"/>
                <a:cs typeface="Calibri"/>
                <a:sym typeface="Calibri"/>
              </a:rPr>
              <a:t>hat </a:t>
            </a:r>
            <a:r>
              <a:rPr lang="en-US" sz="3000" b="1" i="0" u="none" strike="noStrike" cap="none" baseline="0" dirty="0">
                <a:solidFill>
                  <a:schemeClr val="dk1"/>
                </a:solidFill>
                <a:latin typeface="Calibri"/>
                <a:ea typeface="Calibri"/>
                <a:cs typeface="Calibri"/>
                <a:sym typeface="Calibri"/>
              </a:rPr>
              <a:t>might stages of evolution look like? (the Four Room Model</a:t>
            </a:r>
            <a:r>
              <a:rPr lang="en-US" sz="3000" b="1" i="0" u="none" strike="noStrike" cap="none" baseline="0" dirty="0" smtClean="0">
                <a:solidFill>
                  <a:schemeClr val="dk1"/>
                </a:solidFill>
                <a:latin typeface="Calibri"/>
                <a:ea typeface="Calibri"/>
                <a:cs typeface="Calibri"/>
                <a:sym typeface="Calibri"/>
              </a:rPr>
              <a:t>)</a:t>
            </a:r>
            <a:endParaRPr lang="en-US" sz="3000" b="1" i="0" u="none" strike="noStrike" cap="none" baseline="0" dirty="0">
              <a:solidFill>
                <a:schemeClr val="dk1"/>
              </a:solidFill>
              <a:latin typeface="Calibri"/>
              <a:ea typeface="Calibri"/>
              <a:cs typeface="Calibri"/>
              <a:sym typeface="Calibri"/>
            </a:endParaRPr>
          </a:p>
          <a:p>
            <a:pPr marL="0" marR="0" lvl="0" indent="0" algn="l" rtl="0">
              <a:lnSpc>
                <a:spcPct val="115000"/>
              </a:lnSpc>
              <a:spcBef>
                <a:spcPts val="0"/>
              </a:spcBef>
              <a:spcAft>
                <a:spcPts val="0"/>
              </a:spcAft>
              <a:buNone/>
            </a:pPr>
            <a:r>
              <a:rPr lang="en-US" sz="3000" b="1" i="1" u="none" strike="noStrike" cap="none" baseline="0" dirty="0">
                <a:solidFill>
                  <a:schemeClr val="dk1"/>
                </a:solidFill>
                <a:latin typeface="Calibri"/>
                <a:ea typeface="Calibri"/>
                <a:cs typeface="Calibri"/>
                <a:sym typeface="Calibri"/>
              </a:rPr>
              <a:t> </a:t>
            </a:r>
          </a:p>
          <a:p>
            <a:pPr marL="0" marR="0" lvl="0" indent="0" algn="l" rtl="0">
              <a:lnSpc>
                <a:spcPct val="100000"/>
              </a:lnSpc>
              <a:spcBef>
                <a:spcPts val="0"/>
              </a:spcBef>
              <a:spcAft>
                <a:spcPts val="0"/>
              </a:spcAft>
              <a:buClr>
                <a:srgbClr val="7F7F7F"/>
              </a:buClr>
              <a:buFont typeface="Calibri"/>
              <a:buNone/>
            </a:pPr>
            <a:endParaRPr sz="18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6" name="Shape 116"/>
          <p:cNvSpPr txBox="1">
            <a:spLocks/>
          </p:cNvSpPr>
          <p:nvPr/>
        </p:nvSpPr>
        <p:spPr>
          <a:xfrm>
            <a:off x="457200" y="228600"/>
            <a:ext cx="8229600" cy="1143000"/>
          </a:xfrm>
          <a:prstGeom prst="rect">
            <a:avLst/>
          </a:prstGeom>
          <a:noFill/>
          <a:ln>
            <a:noFill/>
          </a:ln>
        </p:spPr>
        <p:txBody>
          <a:bodyPr lIns="91425" tIns="45700" rIns="91425" bIns="45700" anchor="t" anchorCtr="0">
            <a:noAutofit/>
          </a:bodyPr>
          <a:lstStyle/>
          <a:p>
            <a:pPr marL="0" lvl="0" indent="0" defTabSz="914400" eaLnBrk="1" fontAlgn="auto" latinLnBrk="0" hangingPunct="1">
              <a:buClr>
                <a:schemeClr val="dk1"/>
              </a:buClr>
              <a:buSzPct val="25000"/>
              <a:tabLst/>
              <a:defRPr/>
            </a:pPr>
            <a:r>
              <a:rPr lang="en-US" sz="2200" b="1" dirty="0" smtClean="0">
                <a:solidFill>
                  <a:srgbClr val="FF0000"/>
                </a:solidFill>
                <a:latin typeface="Calibri"/>
                <a:ea typeface="Calibri"/>
                <a:cs typeface="Calibri"/>
                <a:sym typeface="Calibri"/>
              </a:rPr>
              <a:t>Traditional </a:t>
            </a:r>
            <a:r>
              <a:rPr lang="en-US" sz="2200" b="1" dirty="0" smtClean="0">
                <a:solidFill>
                  <a:srgbClr val="FF0000"/>
                </a:solidFill>
                <a:latin typeface="Calibri"/>
                <a:ea typeface="Calibri"/>
                <a:cs typeface="Calibri"/>
                <a:sym typeface="Calibri"/>
              </a:rPr>
              <a:t>Practice. </a:t>
            </a:r>
            <a:r>
              <a:rPr lang="en-US" sz="2200" b="1" dirty="0" smtClean="0">
                <a:solidFill>
                  <a:srgbClr val="FF0000"/>
                </a:solidFill>
                <a:latin typeface="Calibri"/>
                <a:ea typeface="Calibri"/>
                <a:cs typeface="Calibri"/>
                <a:sym typeface="Calibri"/>
              </a:rPr>
              <a:t>(</a:t>
            </a:r>
            <a:r>
              <a:rPr lang="en-US" sz="2200" b="1" dirty="0" err="1" smtClean="0">
                <a:solidFill>
                  <a:srgbClr val="FF0000"/>
                </a:solidFill>
                <a:latin typeface="Calibri"/>
                <a:ea typeface="Calibri"/>
                <a:cs typeface="Calibri"/>
                <a:sym typeface="Calibri"/>
              </a:rPr>
              <a:t>i.e</a:t>
            </a:r>
            <a:r>
              <a:rPr lang="en-US" sz="2200" b="1" dirty="0" smtClean="0">
                <a:solidFill>
                  <a:srgbClr val="FF0000"/>
                </a:solidFill>
                <a:latin typeface="Calibri"/>
                <a:ea typeface="Calibri"/>
                <a:cs typeface="Calibri"/>
                <a:sym typeface="Calibri"/>
              </a:rPr>
              <a:t> linear flow/process)  of Healthcare Architecture</a:t>
            </a:r>
            <a:endParaRPr lang="en-US" sz="2200" b="1" dirty="0">
              <a:solidFill>
                <a:srgbClr val="FF0000"/>
              </a:solidFill>
              <a:latin typeface="Calibri"/>
              <a:ea typeface="Calibri"/>
              <a:cs typeface="Calibri"/>
              <a:sym typeface="Calibri"/>
            </a:endParaRPr>
          </a:p>
        </p:txBody>
      </p:sp>
      <p:graphicFrame>
        <p:nvGraphicFramePr>
          <p:cNvPr id="7" name="Table 6"/>
          <p:cNvGraphicFramePr>
            <a:graphicFrameLocks noGrp="1"/>
          </p:cNvGraphicFramePr>
          <p:nvPr/>
        </p:nvGraphicFramePr>
        <p:xfrm>
          <a:off x="533400" y="1473200"/>
          <a:ext cx="8077200" cy="4318000"/>
        </p:xfrm>
        <a:graphic>
          <a:graphicData uri="http://schemas.openxmlformats.org/drawingml/2006/table">
            <a:tbl>
              <a:tblPr firstRow="1" bandRow="1"/>
              <a:tblGrid>
                <a:gridCol w="2019300"/>
                <a:gridCol w="2019300"/>
                <a:gridCol w="2019300"/>
                <a:gridCol w="2019300"/>
              </a:tblGrid>
              <a:tr h="1079500">
                <a:tc>
                  <a:txBody>
                    <a:bodyPr/>
                    <a:lstStyle/>
                    <a:p>
                      <a:pPr algn="ctr"/>
                      <a:r>
                        <a:rPr lang="en-US" sz="1800" b="1" dirty="0" smtClean="0">
                          <a:latin typeface="Arial Narrow" pitchFamily="34" charset="0"/>
                        </a:rPr>
                        <a:t>PLANNING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bg2">
                        <a:lumMod val="40000"/>
                        <a:lumOff val="60000"/>
                      </a:schemeClr>
                    </a:solidFill>
                  </a:tcPr>
                </a:tc>
                <a:tc>
                  <a:txBody>
                    <a:bodyPr/>
                    <a:lstStyle/>
                    <a:p>
                      <a:pPr algn="ctr"/>
                      <a:r>
                        <a:rPr lang="en-US" sz="1800" b="1" dirty="0" smtClean="0">
                          <a:latin typeface="Arial Narrow" pitchFamily="34" charset="0"/>
                        </a:rPr>
                        <a:t>PROGRAMMING</a:t>
                      </a:r>
                      <a:endParaRPr lang="en-US" sz="1800" b="1" dirty="0">
                        <a:latin typeface="Arial Narrow"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bg2">
                        <a:lumMod val="40000"/>
                        <a:lumOff val="60000"/>
                      </a:schemeClr>
                    </a:solidFill>
                  </a:tcPr>
                </a:tc>
                <a:tc>
                  <a:txBody>
                    <a:bodyPr/>
                    <a:lstStyle/>
                    <a:p>
                      <a:pPr algn="ctr"/>
                      <a:r>
                        <a:rPr lang="en-US" sz="1800" b="1" dirty="0" smtClean="0">
                          <a:latin typeface="Arial Narrow" pitchFamily="34" charset="0"/>
                        </a:rPr>
                        <a:t>DESIGN</a:t>
                      </a:r>
                      <a:endParaRPr lang="en-US" sz="1800" b="1" dirty="0">
                        <a:latin typeface="Arial Narrow"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bg2">
                        <a:lumMod val="40000"/>
                        <a:lumOff val="60000"/>
                      </a:schemeClr>
                    </a:solidFill>
                  </a:tcPr>
                </a:tc>
                <a:tc>
                  <a:txBody>
                    <a:bodyPr/>
                    <a:lstStyle/>
                    <a:p>
                      <a:pPr algn="ctr"/>
                      <a:r>
                        <a:rPr lang="en-US" sz="1800" b="1" dirty="0" smtClean="0">
                          <a:latin typeface="Arial Narrow" pitchFamily="34" charset="0"/>
                        </a:rPr>
                        <a:t>CONSTRUCTION </a:t>
                      </a:r>
                      <a:endParaRPr lang="en-US" sz="1800" b="1" dirty="0" smtClean="0">
                        <a:latin typeface="Arial Narrow" pitchFamily="34" charset="0"/>
                      </a:endParaRPr>
                    </a:p>
                    <a:p>
                      <a:pPr algn="ctr"/>
                      <a:r>
                        <a:rPr lang="en-US" sz="1800" b="1" dirty="0" smtClean="0">
                          <a:latin typeface="Arial Narrow" pitchFamily="34" charset="0"/>
                        </a:rPr>
                        <a:t>&amp; </a:t>
                      </a:r>
                      <a:r>
                        <a:rPr lang="en-US" sz="1800" b="1" dirty="0" smtClean="0">
                          <a:latin typeface="Arial Narrow" pitchFamily="34" charset="0"/>
                        </a:rPr>
                        <a:t>OCCUPANCY</a:t>
                      </a:r>
                      <a:endParaRPr lang="en-US" sz="1800" b="1" dirty="0">
                        <a:latin typeface="Arial Narrow"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bg2">
                        <a:lumMod val="40000"/>
                        <a:lumOff val="60000"/>
                      </a:schemeClr>
                    </a:solidFill>
                  </a:tcPr>
                </a:tc>
              </a:tr>
              <a:tr h="1079500">
                <a:tc>
                  <a:txBody>
                    <a:bodyPr/>
                    <a:lstStyle/>
                    <a:p>
                      <a:pPr algn="ctr"/>
                      <a:endParaRPr lang="en-US" dirty="0" smtClean="0"/>
                    </a:p>
                    <a:p>
                      <a:pPr algn="ctr"/>
                      <a:r>
                        <a:rPr lang="en-US" dirty="0" smtClean="0"/>
                        <a:t>STRATEGIC</a:t>
                      </a:r>
                    </a:p>
                    <a:p>
                      <a:pPr algn="ctr"/>
                      <a:r>
                        <a:rPr lang="en-US" dirty="0" smtClean="0"/>
                        <a:t>PLAN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smtClean="0"/>
                    </a:p>
                    <a:p>
                      <a:pPr algn="ctr"/>
                      <a:r>
                        <a:rPr lang="en-US" dirty="0" smtClean="0"/>
                        <a:t>FUNCTIONAL &amp; SPACE PROGRAM</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smtClean="0"/>
                    </a:p>
                    <a:p>
                      <a:pPr algn="ctr"/>
                      <a:r>
                        <a:rPr lang="en-US" dirty="0" smtClean="0"/>
                        <a:t>SCHEMATIC </a:t>
                      </a:r>
                    </a:p>
                    <a:p>
                      <a:pPr algn="ctr"/>
                      <a:r>
                        <a:rPr lang="en-US" dirty="0" smtClean="0"/>
                        <a:t>DESIGN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smtClean="0"/>
                    </a:p>
                    <a:p>
                      <a:pPr algn="ctr"/>
                      <a:r>
                        <a:rPr lang="en-US" dirty="0" smtClean="0"/>
                        <a:t>OCCUPANCY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r>
              <a:tr h="1079500">
                <a:tc>
                  <a:txBody>
                    <a:bodyPr/>
                    <a:lstStyle/>
                    <a:p>
                      <a:pPr algn="ctr"/>
                      <a:endParaRPr lang="en-US" dirty="0" smtClean="0"/>
                    </a:p>
                    <a:p>
                      <a:pPr algn="ctr"/>
                      <a:r>
                        <a:rPr lang="en-US" dirty="0" smtClean="0"/>
                        <a:t>MASTER </a:t>
                      </a:r>
                    </a:p>
                    <a:p>
                      <a:pPr algn="ctr"/>
                      <a:r>
                        <a:rPr lang="en-US" dirty="0" smtClean="0"/>
                        <a:t>PLAN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smtClean="0"/>
                    </a:p>
                    <a:p>
                      <a:pPr algn="ctr"/>
                      <a:r>
                        <a:rPr lang="en-US" dirty="0" smtClean="0"/>
                        <a:t>OPERATIONAL PROGRAM</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smtClean="0"/>
                    </a:p>
                    <a:p>
                      <a:pPr algn="ctr"/>
                      <a:r>
                        <a:rPr lang="en-US" dirty="0" smtClean="0"/>
                        <a:t>DESIGN DEVELOPMENT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smtClean="0"/>
                    </a:p>
                    <a:p>
                      <a:pPr algn="ctr"/>
                      <a:r>
                        <a:rPr lang="en-US" dirty="0" smtClean="0"/>
                        <a:t>COMMISSIONING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r>
              <a:tr h="1079500">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smtClean="0"/>
                        <a:t>CONSTRUCTION DOCUMENTS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r>
                        <a:rPr lang="en-US" dirty="0" smtClean="0"/>
                        <a:t>CONSTRUCTION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
        <p:nvSpPr>
          <p:cNvPr id="8" name="Right Arrow 7"/>
          <p:cNvSpPr/>
          <p:nvPr/>
        </p:nvSpPr>
        <p:spPr>
          <a:xfrm>
            <a:off x="2133600" y="1752600"/>
            <a:ext cx="457200" cy="457200"/>
          </a:xfrm>
          <a:prstGeom prst="rightArrow">
            <a:avLst>
              <a:gd name="adj1" fmla="val 50000"/>
              <a:gd name="adj2" fmla="val 3153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419600" y="1752600"/>
            <a:ext cx="457200" cy="457200"/>
          </a:xfrm>
          <a:prstGeom prst="rightArrow">
            <a:avLst>
              <a:gd name="adj1" fmla="val 50000"/>
              <a:gd name="adj2" fmla="val 3153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6194476" y="1752600"/>
            <a:ext cx="457200" cy="457200"/>
          </a:xfrm>
          <a:prstGeom prst="rightArrow">
            <a:avLst>
              <a:gd name="adj1" fmla="val 50000"/>
              <a:gd name="adj2" fmla="val 3153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667000" y="2667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609600" y="2667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7" name="Rounded Rectangle 16"/>
          <p:cNvSpPr/>
          <p:nvPr/>
        </p:nvSpPr>
        <p:spPr>
          <a:xfrm>
            <a:off x="609600" y="3810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667000" y="3810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648200" y="2667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4648200" y="3810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4648200" y="4953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6705600" y="4953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6705600" y="3810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6705600" y="2667000"/>
            <a:ext cx="1828800" cy="8382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16" idx="2"/>
            <a:endCxn id="17" idx="0"/>
          </p:cNvCxnSpPr>
          <p:nvPr/>
        </p:nvCxnSpPr>
        <p:spPr>
          <a:xfrm>
            <a:off x="1524000" y="3505200"/>
            <a:ext cx="0" cy="304800"/>
          </a:xfrm>
          <a:prstGeom prst="line">
            <a:avLst/>
          </a:prstGeom>
          <a:ln w="7620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438400" y="4258491"/>
            <a:ext cx="372291" cy="0"/>
          </a:xfrm>
          <a:prstGeom prst="line">
            <a:avLst/>
          </a:prstGeom>
          <a:ln w="7620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8" idx="0"/>
            <a:endCxn id="15" idx="2"/>
          </p:cNvCxnSpPr>
          <p:nvPr/>
        </p:nvCxnSpPr>
        <p:spPr>
          <a:xfrm flipV="1">
            <a:off x="3581400" y="3505200"/>
            <a:ext cx="0" cy="304800"/>
          </a:xfrm>
          <a:prstGeom prst="line">
            <a:avLst/>
          </a:prstGeom>
          <a:ln w="7620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9" idx="2"/>
            <a:endCxn id="20" idx="0"/>
          </p:cNvCxnSpPr>
          <p:nvPr/>
        </p:nvCxnSpPr>
        <p:spPr>
          <a:xfrm>
            <a:off x="5562600" y="3505200"/>
            <a:ext cx="0" cy="304800"/>
          </a:xfrm>
          <a:prstGeom prst="line">
            <a:avLst/>
          </a:prstGeom>
          <a:ln w="7620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0" idx="2"/>
            <a:endCxn id="21" idx="0"/>
          </p:cNvCxnSpPr>
          <p:nvPr/>
        </p:nvCxnSpPr>
        <p:spPr>
          <a:xfrm>
            <a:off x="5562600" y="4648200"/>
            <a:ext cx="0" cy="304800"/>
          </a:xfrm>
          <a:prstGeom prst="line">
            <a:avLst/>
          </a:prstGeom>
          <a:ln w="7620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2" idx="0"/>
            <a:endCxn id="23" idx="2"/>
          </p:cNvCxnSpPr>
          <p:nvPr/>
        </p:nvCxnSpPr>
        <p:spPr>
          <a:xfrm flipV="1">
            <a:off x="7620000" y="4648200"/>
            <a:ext cx="0" cy="304800"/>
          </a:xfrm>
          <a:prstGeom prst="line">
            <a:avLst/>
          </a:prstGeom>
          <a:ln w="7620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3" idx="0"/>
            <a:endCxn id="24" idx="2"/>
          </p:cNvCxnSpPr>
          <p:nvPr/>
        </p:nvCxnSpPr>
        <p:spPr>
          <a:xfrm flipV="1">
            <a:off x="7620000" y="3505200"/>
            <a:ext cx="0" cy="304800"/>
          </a:xfrm>
          <a:prstGeom prst="line">
            <a:avLst/>
          </a:prstGeom>
          <a:ln w="7620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94650" y="5868888"/>
            <a:ext cx="2971800" cy="261610"/>
          </a:xfrm>
          <a:prstGeom prst="rect">
            <a:avLst/>
          </a:prstGeom>
          <a:noFill/>
        </p:spPr>
        <p:txBody>
          <a:bodyPr wrap="square" rtlCol="0">
            <a:spAutoFit/>
          </a:bodyPr>
          <a:lstStyle/>
          <a:p>
            <a:r>
              <a:rPr lang="en-US" sz="1100" dirty="0" smtClean="0"/>
              <a:t>Ref. </a:t>
            </a:r>
            <a:r>
              <a:rPr lang="en-US" sz="1100" dirty="0" smtClean="0"/>
              <a:t>Taylor. E,, </a:t>
            </a:r>
            <a:r>
              <a:rPr lang="en-US" sz="1100" dirty="0" smtClean="0"/>
              <a:t>2013</a:t>
            </a:r>
            <a:endParaRPr lang="en-US" sz="1100" dirty="0"/>
          </a:p>
        </p:txBody>
      </p:sp>
      <p:cxnSp>
        <p:nvCxnSpPr>
          <p:cNvPr id="42" name="Straight Connector 41"/>
          <p:cNvCxnSpPr/>
          <p:nvPr/>
        </p:nvCxnSpPr>
        <p:spPr>
          <a:xfrm>
            <a:off x="4462054" y="3108960"/>
            <a:ext cx="372291" cy="0"/>
          </a:xfrm>
          <a:prstGeom prst="line">
            <a:avLst/>
          </a:prstGeom>
          <a:ln w="7620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465530" y="5381898"/>
            <a:ext cx="372291" cy="0"/>
          </a:xfrm>
          <a:prstGeom prst="line">
            <a:avLst/>
          </a:prstGeom>
          <a:ln w="7620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2020951"/>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ctrTitle"/>
          </p:nvPr>
        </p:nvSpPr>
        <p:spPr>
          <a:xfrm>
            <a:off x="457200" y="152400"/>
            <a:ext cx="7772400" cy="631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a:solidFill>
                  <a:srgbClr val="FF0000"/>
                </a:solidFill>
                <a:latin typeface="Calibri"/>
                <a:ea typeface="Calibri"/>
                <a:cs typeface="Calibri"/>
                <a:sym typeface="Calibri"/>
              </a:rPr>
              <a:t>Bridging Design Practices</a:t>
            </a:r>
            <a:r>
              <a:rPr lang="en-US" sz="2200" b="1" i="0" u="none" strike="noStrike" cap="none" baseline="0">
                <a:solidFill>
                  <a:srgbClr val="FF0000"/>
                </a:solidFill>
                <a:latin typeface="Calibri"/>
                <a:ea typeface="Calibri"/>
                <a:cs typeface="Calibri"/>
                <a:sym typeface="Calibri"/>
              </a:rPr>
              <a:t>: Our </a:t>
            </a:r>
            <a:r>
              <a:rPr lang="en-US" sz="2200" b="1">
                <a:solidFill>
                  <a:srgbClr val="FF0000"/>
                </a:solidFill>
                <a:latin typeface="Calibri"/>
                <a:ea typeface="Calibri"/>
                <a:cs typeface="Calibri"/>
                <a:sym typeface="Calibri"/>
              </a:rPr>
              <a:t>H</a:t>
            </a:r>
            <a:r>
              <a:rPr lang="en-US" sz="2200" b="1" i="0" u="none" strike="noStrike" cap="none" baseline="0">
                <a:solidFill>
                  <a:srgbClr val="FF0000"/>
                </a:solidFill>
                <a:latin typeface="Calibri"/>
                <a:ea typeface="Calibri"/>
                <a:cs typeface="Calibri"/>
                <a:sym typeface="Calibri"/>
              </a:rPr>
              <a:t>ypothesis</a:t>
            </a:r>
            <a:br>
              <a:rPr lang="en-US" sz="2200" b="1" i="0" u="none" strike="noStrike" cap="none" baseline="0">
                <a:solidFill>
                  <a:srgbClr val="FF0000"/>
                </a:solidFill>
                <a:latin typeface="Calibri"/>
                <a:ea typeface="Calibri"/>
                <a:cs typeface="Calibri"/>
                <a:sym typeface="Calibri"/>
              </a:rPr>
            </a:br>
            <a:endParaRPr lang="en-US" sz="2200" b="1" i="0" u="none" strike="noStrike" cap="none" baseline="0">
              <a:solidFill>
                <a:srgbClr val="FF0000"/>
              </a:solidFill>
              <a:latin typeface="Calibri"/>
              <a:ea typeface="Calibri"/>
              <a:cs typeface="Calibri"/>
              <a:sym typeface="Calibri"/>
            </a:endParaRPr>
          </a:p>
        </p:txBody>
      </p:sp>
      <p:sp>
        <p:nvSpPr>
          <p:cNvPr id="132" name="Shape 132"/>
          <p:cNvSpPr/>
          <p:nvPr/>
        </p:nvSpPr>
        <p:spPr>
          <a:xfrm>
            <a:off x="1265766" y="679468"/>
            <a:ext cx="6921499" cy="3873498"/>
          </a:xfrm>
          <a:custGeom>
            <a:avLst/>
            <a:gdLst/>
            <a:ahLst/>
            <a:cxnLst/>
            <a:rect l="0" t="0" r="0" b="0"/>
            <a:pathLst>
              <a:path w="6921500" h="3873500" extrusionOk="0">
                <a:moveTo>
                  <a:pt x="0" y="0"/>
                </a:moveTo>
                <a:lnTo>
                  <a:pt x="21167" y="3831167"/>
                </a:lnTo>
                <a:lnTo>
                  <a:pt x="6921500" y="3873500"/>
                </a:lnTo>
              </a:path>
            </a:pathLst>
          </a:custGeom>
          <a:noFill/>
          <a:ln w="25400" cap="flat" cmpd="sng">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dk1"/>
              </a:solidFill>
              <a:latin typeface="Calibri"/>
              <a:ea typeface="Calibri"/>
              <a:cs typeface="Calibri"/>
              <a:sym typeface="Calibri"/>
            </a:endParaRPr>
          </a:p>
        </p:txBody>
      </p:sp>
      <p:sp>
        <p:nvSpPr>
          <p:cNvPr id="133" name="Shape 133"/>
          <p:cNvSpPr/>
          <p:nvPr/>
        </p:nvSpPr>
        <p:spPr>
          <a:xfrm>
            <a:off x="1492249" y="3579282"/>
            <a:ext cx="1361100" cy="931499"/>
          </a:xfrm>
          <a:prstGeom prst="rect">
            <a:avLst/>
          </a:prstGeom>
          <a:gradFill>
            <a:gsLst>
              <a:gs pos="0">
                <a:srgbClr val="3E7FCE"/>
              </a:gs>
              <a:gs pos="100000">
                <a:srgbClr val="BFDCFF"/>
              </a:gs>
            </a:gsLst>
            <a:lin ang="16200038" scaled="0"/>
          </a:gradFill>
          <a:ln w="9525" cap="flat" cmpd="sng">
            <a:solidFill>
              <a:srgbClr val="4A7DB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Calibri"/>
              <a:ea typeface="Calibri"/>
              <a:cs typeface="Calibri"/>
              <a:sym typeface="Calibri"/>
            </a:endParaRPr>
          </a:p>
        </p:txBody>
      </p:sp>
      <p:sp>
        <p:nvSpPr>
          <p:cNvPr id="134" name="Shape 134"/>
          <p:cNvSpPr/>
          <p:nvPr/>
        </p:nvSpPr>
        <p:spPr>
          <a:xfrm>
            <a:off x="3771900" y="2469749"/>
            <a:ext cx="1371598" cy="2083200"/>
          </a:xfrm>
          <a:prstGeom prst="rect">
            <a:avLst/>
          </a:prstGeom>
          <a:gradFill>
            <a:gsLst>
              <a:gs pos="0">
                <a:srgbClr val="3E7FCE"/>
              </a:gs>
              <a:gs pos="100000">
                <a:srgbClr val="BFDCFF"/>
              </a:gs>
            </a:gsLst>
            <a:lin ang="16200038" scaled="0"/>
          </a:gradFill>
          <a:ln w="9525" cap="flat" cmpd="sng">
            <a:solidFill>
              <a:srgbClr val="4A7DB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Calibri"/>
              <a:ea typeface="Calibri"/>
              <a:cs typeface="Calibri"/>
              <a:sym typeface="Calibri"/>
            </a:endParaRPr>
          </a:p>
        </p:txBody>
      </p:sp>
      <p:sp>
        <p:nvSpPr>
          <p:cNvPr id="135" name="Shape 135"/>
          <p:cNvSpPr/>
          <p:nvPr/>
        </p:nvSpPr>
        <p:spPr>
          <a:xfrm>
            <a:off x="6345775" y="804300"/>
            <a:ext cx="1507199" cy="3706498"/>
          </a:xfrm>
          <a:prstGeom prst="rect">
            <a:avLst/>
          </a:prstGeom>
          <a:gradFill>
            <a:gsLst>
              <a:gs pos="0">
                <a:srgbClr val="3E7FCE"/>
              </a:gs>
              <a:gs pos="100000">
                <a:srgbClr val="BFDCFF"/>
              </a:gs>
            </a:gsLst>
            <a:lin ang="16200038" scaled="0"/>
          </a:gradFill>
          <a:ln w="9525" cap="flat" cmpd="sng">
            <a:solidFill>
              <a:srgbClr val="4A7DBB"/>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800" b="0" i="0" u="none" strike="noStrike" cap="none" baseline="0">
              <a:solidFill>
                <a:schemeClr val="lt1"/>
              </a:solidFill>
              <a:latin typeface="Calibri"/>
              <a:ea typeface="Calibri"/>
              <a:cs typeface="Calibri"/>
              <a:sym typeface="Calibri"/>
            </a:endParaRPr>
          </a:p>
        </p:txBody>
      </p:sp>
      <p:sp>
        <p:nvSpPr>
          <p:cNvPr id="136" name="Shape 136"/>
          <p:cNvSpPr txBox="1"/>
          <p:nvPr/>
        </p:nvSpPr>
        <p:spPr>
          <a:xfrm>
            <a:off x="3746494" y="4552969"/>
            <a:ext cx="1587600" cy="138509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400" b="1" i="0" u="none" strike="noStrike" cap="none" baseline="0">
                <a:solidFill>
                  <a:schemeClr val="dk1"/>
                </a:solidFill>
                <a:latin typeface="Calibri"/>
                <a:ea typeface="Calibri"/>
                <a:cs typeface="Calibri"/>
                <a:sym typeface="Calibri"/>
              </a:rPr>
              <a:t>Sequential </a:t>
            </a:r>
            <a:r>
              <a:rPr lang="en-US">
                <a:solidFill>
                  <a:schemeClr val="dk1"/>
                </a:solidFill>
                <a:latin typeface="Calibri"/>
                <a:ea typeface="Calibri"/>
                <a:cs typeface="Calibri"/>
                <a:sym typeface="Calibri"/>
              </a:rPr>
              <a:t>Design </a:t>
            </a:r>
          </a:p>
          <a:p>
            <a:pPr lvl="0" rtl="0">
              <a:spcBef>
                <a:spcPts val="0"/>
              </a:spcBef>
              <a:buClr>
                <a:schemeClr val="dk1"/>
              </a:buClr>
              <a:buSzPct val="25000"/>
              <a:buFont typeface="Calibri"/>
              <a:buNone/>
            </a:pPr>
            <a:r>
              <a:rPr lang="en-US">
                <a:solidFill>
                  <a:schemeClr val="dk1"/>
                </a:solidFill>
                <a:latin typeface="Calibri"/>
                <a:ea typeface="Calibri"/>
                <a:cs typeface="Calibri"/>
                <a:sym typeface="Calibri"/>
              </a:rPr>
              <a:t>Of Strategy ,</a:t>
            </a:r>
          </a:p>
          <a:p>
            <a:pPr lvl="0" rtl="0">
              <a:spcBef>
                <a:spcPts val="0"/>
              </a:spcBef>
              <a:buClr>
                <a:schemeClr val="dk1"/>
              </a:buClr>
              <a:buSzPct val="25000"/>
              <a:buFont typeface="Calibri"/>
              <a:buNone/>
            </a:pPr>
            <a:r>
              <a:rPr lang="en-US">
                <a:solidFill>
                  <a:schemeClr val="dk1"/>
                </a:solidFill>
                <a:latin typeface="Calibri"/>
                <a:ea typeface="Calibri"/>
                <a:cs typeface="Calibri"/>
                <a:sym typeface="Calibri"/>
              </a:rPr>
              <a:t>Facilities</a:t>
            </a:r>
          </a:p>
          <a:p>
            <a:pPr lvl="0" rtl="0">
              <a:spcBef>
                <a:spcPts val="0"/>
              </a:spcBef>
              <a:buClr>
                <a:schemeClr val="dk1"/>
              </a:buClr>
              <a:buSzPct val="25000"/>
              <a:buFont typeface="Calibri"/>
              <a:buNone/>
            </a:pPr>
            <a:r>
              <a:rPr lang="en-US">
                <a:solidFill>
                  <a:schemeClr val="dk1"/>
                </a:solidFill>
                <a:latin typeface="Calibri"/>
                <a:ea typeface="Calibri"/>
                <a:cs typeface="Calibri"/>
                <a:sym typeface="Calibri"/>
              </a:rPr>
              <a:t>And Care Delivery Models</a:t>
            </a:r>
          </a:p>
        </p:txBody>
      </p:sp>
      <p:sp>
        <p:nvSpPr>
          <p:cNvPr id="137" name="Shape 137"/>
          <p:cNvSpPr txBox="1"/>
          <p:nvPr/>
        </p:nvSpPr>
        <p:spPr>
          <a:xfrm>
            <a:off x="1424511" y="4542385"/>
            <a:ext cx="1587600" cy="1600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400" b="1" i="0" u="none" strike="noStrike" cap="none" baseline="0" dirty="0">
                <a:solidFill>
                  <a:schemeClr val="dk1"/>
                </a:solidFill>
                <a:latin typeface="Calibri"/>
                <a:ea typeface="Calibri"/>
                <a:cs typeface="Calibri"/>
                <a:sym typeface="Calibri"/>
              </a:rPr>
              <a:t>Independent</a:t>
            </a:r>
          </a:p>
          <a:p>
            <a:pPr marL="0" marR="0" lvl="0" indent="0" algn="l" rtl="0">
              <a:lnSpc>
                <a:spcPct val="100000"/>
              </a:lnSpc>
              <a:spcBef>
                <a:spcPts val="0"/>
              </a:spcBef>
              <a:spcAft>
                <a:spcPts val="0"/>
              </a:spcAft>
              <a:buClr>
                <a:schemeClr val="dk1"/>
              </a:buClr>
              <a:buSzPct val="25000"/>
              <a:buFont typeface="Calibri"/>
              <a:buNone/>
            </a:pPr>
            <a:r>
              <a:rPr lang="en-US" dirty="0">
                <a:solidFill>
                  <a:schemeClr val="dk1"/>
                </a:solidFill>
                <a:latin typeface="Calibri"/>
                <a:ea typeface="Calibri"/>
                <a:cs typeface="Calibri"/>
                <a:sym typeface="Calibri"/>
              </a:rPr>
              <a:t>(</a:t>
            </a:r>
            <a:r>
              <a:rPr lang="en-US" sz="1400" b="0" i="0" u="none" strike="noStrike" cap="none" baseline="0" dirty="0">
                <a:solidFill>
                  <a:schemeClr val="dk1"/>
                </a:solidFill>
                <a:latin typeface="Calibri"/>
                <a:ea typeface="Calibri"/>
                <a:cs typeface="Calibri"/>
                <a:sym typeface="Calibri"/>
              </a:rPr>
              <a:t>Or Parallel</a:t>
            </a:r>
            <a:r>
              <a:rPr lang="en-US" dirty="0">
                <a:solidFill>
                  <a:schemeClr val="dk1"/>
                </a:solidFill>
                <a:latin typeface="Calibri"/>
                <a:ea typeface="Calibri"/>
                <a:cs typeface="Calibri"/>
                <a:sym typeface="Calibri"/>
              </a:rPr>
              <a:t>) </a:t>
            </a:r>
            <a:r>
              <a:rPr lang="en-US" b="1" dirty="0">
                <a:solidFill>
                  <a:schemeClr val="dk1"/>
                </a:solidFill>
                <a:latin typeface="Calibri"/>
                <a:ea typeface="Calibri"/>
                <a:cs typeface="Calibri"/>
                <a:sym typeface="Calibri"/>
              </a:rPr>
              <a:t> </a:t>
            </a:r>
            <a:r>
              <a:rPr lang="en-US" dirty="0">
                <a:solidFill>
                  <a:schemeClr val="dk1"/>
                </a:solidFill>
                <a:latin typeface="Calibri"/>
                <a:ea typeface="Calibri"/>
                <a:cs typeface="Calibri"/>
                <a:sym typeface="Calibri"/>
              </a:rPr>
              <a:t>Design </a:t>
            </a:r>
          </a:p>
          <a:p>
            <a:pPr lvl="0" rtl="0">
              <a:spcBef>
                <a:spcPts val="0"/>
              </a:spcBef>
              <a:buClr>
                <a:schemeClr val="dk1"/>
              </a:buClr>
              <a:buSzPct val="25000"/>
              <a:buFont typeface="Calibri"/>
              <a:buNone/>
            </a:pPr>
            <a:r>
              <a:rPr lang="en-US" dirty="0">
                <a:solidFill>
                  <a:schemeClr val="dk1"/>
                </a:solidFill>
                <a:latin typeface="Calibri"/>
                <a:ea typeface="Calibri"/>
                <a:cs typeface="Calibri"/>
                <a:sym typeface="Calibri"/>
              </a:rPr>
              <a:t>Of Strategy ,</a:t>
            </a:r>
          </a:p>
          <a:p>
            <a:pPr lvl="0" rtl="0">
              <a:spcBef>
                <a:spcPts val="0"/>
              </a:spcBef>
              <a:buClr>
                <a:schemeClr val="dk1"/>
              </a:buClr>
              <a:buSzPct val="25000"/>
              <a:buFont typeface="Calibri"/>
              <a:buNone/>
            </a:pPr>
            <a:r>
              <a:rPr lang="en-US" dirty="0">
                <a:solidFill>
                  <a:schemeClr val="dk1"/>
                </a:solidFill>
                <a:latin typeface="Calibri"/>
                <a:ea typeface="Calibri"/>
                <a:cs typeface="Calibri"/>
                <a:sym typeface="Calibri"/>
              </a:rPr>
              <a:t>Facilities</a:t>
            </a:r>
            <a:r>
              <a:rPr lang="en-US" dirty="0">
                <a:solidFill>
                  <a:schemeClr val="dk1"/>
                </a:solidFill>
              </a:rPr>
              <a:t> </a:t>
            </a:r>
            <a:r>
              <a:rPr lang="en-US" dirty="0">
                <a:solidFill>
                  <a:schemeClr val="dk1"/>
                </a:solidFill>
                <a:latin typeface="Calibri"/>
                <a:ea typeface="Calibri"/>
                <a:cs typeface="Calibri"/>
                <a:sym typeface="Calibri"/>
              </a:rPr>
              <a:t>And Care Delivery Models</a:t>
            </a:r>
          </a:p>
        </p:txBody>
      </p:sp>
      <p:sp>
        <p:nvSpPr>
          <p:cNvPr id="138" name="Shape 138"/>
          <p:cNvSpPr txBox="1"/>
          <p:nvPr/>
        </p:nvSpPr>
        <p:spPr>
          <a:xfrm>
            <a:off x="6301314" y="4566382"/>
            <a:ext cx="1587600" cy="138509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400" b="1" i="0" u="none" strike="noStrike" cap="none" baseline="0">
                <a:solidFill>
                  <a:schemeClr val="dk1"/>
                </a:solidFill>
                <a:latin typeface="Calibri"/>
                <a:ea typeface="Calibri"/>
                <a:cs typeface="Calibri"/>
                <a:sym typeface="Calibri"/>
              </a:rPr>
              <a:t>Integrated</a:t>
            </a:r>
            <a:r>
              <a:rPr lang="en-US"/>
              <a:t> </a:t>
            </a:r>
            <a:r>
              <a:rPr lang="en-US" sz="1400" b="0" i="0" u="none" strike="noStrike" cap="none" baseline="0">
                <a:solidFill>
                  <a:schemeClr val="dk1"/>
                </a:solidFill>
                <a:latin typeface="Calibri"/>
                <a:ea typeface="Calibri"/>
                <a:cs typeface="Calibri"/>
                <a:sym typeface="Calibri"/>
              </a:rPr>
              <a:t>De</a:t>
            </a:r>
            <a:r>
              <a:rPr lang="en-US">
                <a:solidFill>
                  <a:schemeClr val="dk1"/>
                </a:solidFill>
                <a:latin typeface="Calibri"/>
                <a:ea typeface="Calibri"/>
                <a:cs typeface="Calibri"/>
                <a:sym typeface="Calibri"/>
              </a:rPr>
              <a:t>sign</a:t>
            </a:r>
            <a:r>
              <a:rPr lang="en-US" sz="1400" b="0" i="0" u="none" strike="noStrike" cap="none" baseline="0">
                <a:solidFill>
                  <a:schemeClr val="dk1"/>
                </a:solidFill>
                <a:latin typeface="Calibri"/>
                <a:ea typeface="Calibri"/>
                <a:cs typeface="Calibri"/>
                <a:sym typeface="Calibri"/>
              </a:rPr>
              <a:t> </a:t>
            </a:r>
          </a:p>
          <a:p>
            <a:pPr marL="0" marR="0" lvl="0" indent="0" algn="l" rtl="0">
              <a:lnSpc>
                <a:spcPct val="100000"/>
              </a:lnSpc>
              <a:spcBef>
                <a:spcPts val="0"/>
              </a:spcBef>
              <a:spcAft>
                <a:spcPts val="0"/>
              </a:spcAft>
              <a:buClr>
                <a:schemeClr val="dk1"/>
              </a:buClr>
              <a:buSzPct val="25000"/>
              <a:buFont typeface="Calibri"/>
              <a:buNone/>
            </a:pPr>
            <a:r>
              <a:rPr lang="en-US" sz="1400" b="0" i="0" u="none" strike="noStrike" cap="none" baseline="0">
                <a:solidFill>
                  <a:schemeClr val="dk1"/>
                </a:solidFill>
                <a:latin typeface="Calibri"/>
                <a:ea typeface="Calibri"/>
                <a:cs typeface="Calibri"/>
                <a:sym typeface="Calibri"/>
              </a:rPr>
              <a:t>Of Strategy ,</a:t>
            </a:r>
          </a:p>
          <a:p>
            <a:pPr marL="0" marR="0" lvl="0" indent="0" algn="l" rtl="0">
              <a:lnSpc>
                <a:spcPct val="100000"/>
              </a:lnSpc>
              <a:spcBef>
                <a:spcPts val="0"/>
              </a:spcBef>
              <a:spcAft>
                <a:spcPts val="0"/>
              </a:spcAft>
              <a:buClr>
                <a:schemeClr val="dk1"/>
              </a:buClr>
              <a:buSzPct val="25000"/>
              <a:buFont typeface="Calibri"/>
              <a:buNone/>
            </a:pPr>
            <a:r>
              <a:rPr lang="en-US" sz="1400" b="0" i="0" u="none" strike="noStrike" cap="none" baseline="0">
                <a:solidFill>
                  <a:schemeClr val="dk1"/>
                </a:solidFill>
                <a:latin typeface="Calibri"/>
                <a:ea typeface="Calibri"/>
                <a:cs typeface="Calibri"/>
                <a:sym typeface="Calibri"/>
              </a:rPr>
              <a:t>Facilit</a:t>
            </a:r>
            <a:r>
              <a:rPr lang="en-US">
                <a:solidFill>
                  <a:schemeClr val="dk1"/>
                </a:solidFill>
                <a:latin typeface="Calibri"/>
                <a:ea typeface="Calibri"/>
                <a:cs typeface="Calibri"/>
                <a:sym typeface="Calibri"/>
              </a:rPr>
              <a:t>ies</a:t>
            </a:r>
          </a:p>
          <a:p>
            <a:pPr marL="0" marR="0" lvl="0" indent="0" algn="l" rtl="0">
              <a:lnSpc>
                <a:spcPct val="100000"/>
              </a:lnSpc>
              <a:spcBef>
                <a:spcPts val="0"/>
              </a:spcBef>
              <a:spcAft>
                <a:spcPts val="0"/>
              </a:spcAft>
              <a:buClr>
                <a:schemeClr val="dk1"/>
              </a:buClr>
              <a:buSzPct val="25000"/>
              <a:buFont typeface="Calibri"/>
              <a:buNone/>
            </a:pPr>
            <a:r>
              <a:rPr lang="en-US" sz="1400" b="0" i="0" u="none" strike="noStrike" cap="none" baseline="0">
                <a:solidFill>
                  <a:schemeClr val="dk1"/>
                </a:solidFill>
                <a:latin typeface="Calibri"/>
                <a:ea typeface="Calibri"/>
                <a:cs typeface="Calibri"/>
                <a:sym typeface="Calibri"/>
              </a:rPr>
              <a:t>And Care Delivery Models</a:t>
            </a:r>
          </a:p>
        </p:txBody>
      </p:sp>
      <p:sp>
        <p:nvSpPr>
          <p:cNvPr id="139" name="Shape 139"/>
          <p:cNvSpPr txBox="1"/>
          <p:nvPr/>
        </p:nvSpPr>
        <p:spPr>
          <a:xfrm rot="-5400000">
            <a:off x="-916925" y="2368381"/>
            <a:ext cx="3825900" cy="5357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600" b="1" dirty="0"/>
              <a:t>Impact on Quality, Cost &amp; Experience</a:t>
            </a:r>
          </a:p>
        </p:txBody>
      </p:sp>
      <p:sp>
        <p:nvSpPr>
          <p:cNvPr id="140" name="Shape 140"/>
          <p:cNvSpPr txBox="1">
            <a:spLocks noGrp="1"/>
          </p:cNvSpPr>
          <p:nvPr>
            <p:ph type="sldNum" idx="12"/>
          </p:nvPr>
        </p:nvSpPr>
        <p:spPr>
          <a:xfrm>
            <a:off x="6553200" y="6356351"/>
            <a:ext cx="2133598" cy="3650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baseline="0">
                <a:solidFill>
                  <a:schemeClr val="dk1"/>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4</a:t>
            </a:fld>
            <a:endParaRPr lang="en-US"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131025"/>
            <a:ext cx="82296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i="0" u="none" strike="noStrike" cap="none" baseline="0">
                <a:solidFill>
                  <a:srgbClr val="FF0000"/>
                </a:solidFill>
                <a:latin typeface="Calibri"/>
                <a:ea typeface="Calibri"/>
                <a:cs typeface="Calibri"/>
                <a:sym typeface="Calibri"/>
              </a:rPr>
              <a:t>Character Based Designing</a:t>
            </a:r>
          </a:p>
        </p:txBody>
      </p:sp>
      <p:sp>
        <p:nvSpPr>
          <p:cNvPr id="146" name="Shape 146"/>
          <p:cNvSpPr txBox="1">
            <a:spLocks noGrp="1"/>
          </p:cNvSpPr>
          <p:nvPr>
            <p:ph type="body" idx="1"/>
          </p:nvPr>
        </p:nvSpPr>
        <p:spPr>
          <a:xfrm>
            <a:off x="4583250" y="1479650"/>
            <a:ext cx="4397100" cy="4341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000" b="1" i="0" u="none" strike="noStrike" cap="none" baseline="0" dirty="0">
                <a:solidFill>
                  <a:schemeClr val="dk1"/>
                </a:solidFill>
                <a:latin typeface="Calibri"/>
                <a:ea typeface="Calibri"/>
                <a:cs typeface="Calibri"/>
                <a:sym typeface="Calibri"/>
              </a:rPr>
              <a:t>Designing at a less detailed level. </a:t>
            </a:r>
          </a:p>
          <a:p>
            <a:pPr marL="0" marR="0" lvl="0" indent="0" algn="l" rtl="0">
              <a:lnSpc>
                <a:spcPct val="100000"/>
              </a:lnSpc>
              <a:spcBef>
                <a:spcPts val="0"/>
              </a:spcBef>
              <a:spcAft>
                <a:spcPts val="0"/>
              </a:spcAft>
              <a:buClr>
                <a:schemeClr val="dk1"/>
              </a:buClr>
              <a:buSzPct val="25000"/>
              <a:buFont typeface="Arial"/>
              <a:buNone/>
            </a:pPr>
            <a:r>
              <a:rPr lang="en-US" sz="3000" b="1" i="0" u="none" strike="noStrike" cap="none" baseline="0" dirty="0">
                <a:solidFill>
                  <a:schemeClr val="dk1"/>
                </a:solidFill>
                <a:latin typeface="Calibri"/>
                <a:ea typeface="Calibri"/>
                <a:cs typeface="Calibri"/>
                <a:sym typeface="Calibri"/>
              </a:rPr>
              <a:t>That is, to establish the essential character, the essential feel of something </a:t>
            </a:r>
            <a:r>
              <a:rPr lang="en-US" sz="3000" b="1" i="0" u="none" strike="noStrike" cap="none" baseline="0" dirty="0" err="1">
                <a:solidFill>
                  <a:schemeClr val="dk1"/>
                </a:solidFill>
                <a:latin typeface="Calibri"/>
                <a:ea typeface="Calibri"/>
                <a:cs typeface="Calibri"/>
                <a:sym typeface="Calibri"/>
              </a:rPr>
              <a:t>vs</a:t>
            </a:r>
            <a:r>
              <a:rPr lang="en-US" sz="3000" b="1" i="0" u="none" strike="noStrike" cap="none" baseline="0" dirty="0">
                <a:solidFill>
                  <a:schemeClr val="dk1"/>
                </a:solidFill>
                <a:latin typeface="Calibri"/>
                <a:ea typeface="Calibri"/>
                <a:cs typeface="Calibri"/>
                <a:sym typeface="Calibri"/>
              </a:rPr>
              <a:t> designing the details.</a:t>
            </a:r>
          </a:p>
          <a:p>
            <a:pPr marL="0" marR="0" lvl="0" indent="0" algn="l" rtl="0">
              <a:lnSpc>
                <a:spcPct val="100000"/>
              </a:lnSpc>
              <a:spcBef>
                <a:spcPts val="0"/>
              </a:spcBef>
              <a:spcAft>
                <a:spcPts val="0"/>
              </a:spcAft>
              <a:buClr>
                <a:schemeClr val="dk1"/>
              </a:buClr>
              <a:buFont typeface="Calibri"/>
              <a:buNone/>
            </a:pPr>
            <a:endParaRPr sz="1200" b="1" i="0" u="none" strike="noStrike" cap="none" baseline="0" dirty="0">
              <a:solidFill>
                <a:schemeClr val="dk1"/>
              </a:solidFill>
              <a:latin typeface="Calibri"/>
              <a:ea typeface="Calibri"/>
              <a:cs typeface="Calibri"/>
              <a:sym typeface="Calibri"/>
            </a:endParaRPr>
          </a:p>
          <a:p>
            <a:pPr marL="231775" marR="0" lvl="0" indent="-180975" algn="l" rtl="0">
              <a:lnSpc>
                <a:spcPct val="100000"/>
              </a:lnSpc>
              <a:spcBef>
                <a:spcPts val="240"/>
              </a:spcBef>
              <a:spcAft>
                <a:spcPts val="0"/>
              </a:spcAft>
              <a:buClr>
                <a:srgbClr val="595959"/>
              </a:buClr>
              <a:buFont typeface="Calibri"/>
              <a:buNone/>
            </a:pPr>
            <a:endParaRPr sz="1200" b="0" i="0" u="none" strike="noStrike" cap="none" baseline="0" dirty="0">
              <a:solidFill>
                <a:schemeClr val="dk1"/>
              </a:solidFill>
              <a:latin typeface="Calibri"/>
              <a:ea typeface="Calibri"/>
              <a:cs typeface="Calibri"/>
              <a:sym typeface="Calibri"/>
            </a:endParaRPr>
          </a:p>
        </p:txBody>
      </p:sp>
      <p:sp>
        <p:nvSpPr>
          <p:cNvPr id="147" name="Shape 147"/>
          <p:cNvSpPr txBox="1">
            <a:spLocks noGrp="1"/>
          </p:cNvSpPr>
          <p:nvPr>
            <p:ph type="sldNum" idx="12"/>
          </p:nvPr>
        </p:nvSpPr>
        <p:spPr>
          <a:xfrm>
            <a:off x="6553200" y="6356351"/>
            <a:ext cx="2133598" cy="3650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baseline="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5</a:t>
            </a:fld>
            <a:endParaRPr lang="en-US" sz="1400" b="0" i="0" u="none" strike="noStrike" cap="none" baseline="0">
              <a:solidFill>
                <a:srgbClr val="0000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p:nvPr/>
        </p:nvSpPr>
        <p:spPr>
          <a:xfrm>
            <a:off x="-40225" y="555300"/>
            <a:ext cx="9144000" cy="5604599"/>
          </a:xfrm>
          <a:prstGeom prst="rect">
            <a:avLst/>
          </a:prstGeom>
          <a:solidFill>
            <a:srgbClr val="000000"/>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3" name="Shape 153"/>
          <p:cNvSpPr txBox="1">
            <a:spLocks noGrp="1"/>
          </p:cNvSpPr>
          <p:nvPr>
            <p:ph type="ctrTitle"/>
          </p:nvPr>
        </p:nvSpPr>
        <p:spPr>
          <a:xfrm>
            <a:off x="122025" y="0"/>
            <a:ext cx="8883599" cy="7296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i="0" u="none" strike="noStrike" cap="none" baseline="0">
                <a:solidFill>
                  <a:srgbClr val="FF0000"/>
                </a:solidFill>
                <a:latin typeface="Calibri"/>
                <a:ea typeface="Calibri"/>
                <a:cs typeface="Calibri"/>
                <a:sym typeface="Calibri"/>
              </a:rPr>
              <a:t>Four Rooms in The Evolution of the Practice Of Health Care Architecture</a:t>
            </a:r>
          </a:p>
        </p:txBody>
      </p:sp>
      <p:cxnSp>
        <p:nvCxnSpPr>
          <p:cNvPr id="154" name="Shape 154"/>
          <p:cNvCxnSpPr/>
          <p:nvPr/>
        </p:nvCxnSpPr>
        <p:spPr>
          <a:xfrm>
            <a:off x="4581725" y="870534"/>
            <a:ext cx="0" cy="4685608"/>
          </a:xfrm>
          <a:prstGeom prst="straightConnector1">
            <a:avLst/>
          </a:prstGeom>
          <a:noFill/>
          <a:ln w="19050" cap="flat" cmpd="sng">
            <a:solidFill>
              <a:schemeClr val="dk2"/>
            </a:solidFill>
            <a:prstDash val="dash"/>
            <a:round/>
            <a:headEnd type="none" w="med" len="med"/>
            <a:tailEnd type="none" w="med" len="med"/>
          </a:ln>
        </p:spPr>
      </p:cxnSp>
      <p:sp>
        <p:nvSpPr>
          <p:cNvPr id="155" name="Shape 155"/>
          <p:cNvSpPr txBox="1"/>
          <p:nvPr/>
        </p:nvSpPr>
        <p:spPr>
          <a:xfrm>
            <a:off x="2286000" y="5638800"/>
            <a:ext cx="6049987" cy="400325"/>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FFFF"/>
              </a:buClr>
              <a:buSzPct val="25000"/>
              <a:buFont typeface="Arial"/>
              <a:buNone/>
            </a:pPr>
            <a:r>
              <a:rPr lang="en-US" sz="1400" b="1" i="0" u="none" strike="noStrike" cap="none" baseline="0">
                <a:solidFill>
                  <a:srgbClr val="FFFFFF"/>
                </a:solidFill>
                <a:latin typeface="Arial"/>
                <a:ea typeface="Arial"/>
                <a:cs typeface="Arial"/>
                <a:sym typeface="Arial"/>
              </a:rPr>
              <a:t>Direct Involvement of End User in Design Choices</a:t>
            </a:r>
          </a:p>
        </p:txBody>
      </p:sp>
      <p:sp>
        <p:nvSpPr>
          <p:cNvPr id="156" name="Shape 156"/>
          <p:cNvSpPr txBox="1"/>
          <p:nvPr/>
        </p:nvSpPr>
        <p:spPr>
          <a:xfrm>
            <a:off x="1066800" y="5466953"/>
            <a:ext cx="687032" cy="40044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0000"/>
              </a:buClr>
              <a:buSzPct val="25000"/>
              <a:buFont typeface="Arial"/>
              <a:buNone/>
            </a:pPr>
            <a:r>
              <a:rPr lang="en-US" sz="1800" b="0" i="0" u="none" strike="noStrike" cap="none" baseline="0">
                <a:solidFill>
                  <a:srgbClr val="FF0000"/>
                </a:solidFill>
                <a:latin typeface="Arial"/>
                <a:ea typeface="Arial"/>
                <a:cs typeface="Arial"/>
                <a:sym typeface="Arial"/>
              </a:rPr>
              <a:t>Lo</a:t>
            </a:r>
          </a:p>
        </p:txBody>
      </p:sp>
      <p:sp>
        <p:nvSpPr>
          <p:cNvPr id="157" name="Shape 157"/>
          <p:cNvSpPr txBox="1"/>
          <p:nvPr/>
        </p:nvSpPr>
        <p:spPr>
          <a:xfrm>
            <a:off x="836967" y="5238353"/>
            <a:ext cx="687032" cy="40044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0000"/>
              </a:buClr>
              <a:buSzPct val="25000"/>
              <a:buFont typeface="Arial"/>
              <a:buNone/>
            </a:pPr>
            <a:r>
              <a:rPr lang="en-US" sz="1800" b="0" i="0" u="none" strike="noStrike" cap="none" baseline="0">
                <a:solidFill>
                  <a:srgbClr val="FF0000"/>
                </a:solidFill>
                <a:latin typeface="Arial"/>
                <a:ea typeface="Arial"/>
                <a:cs typeface="Arial"/>
                <a:sym typeface="Arial"/>
              </a:rPr>
              <a:t>Lo</a:t>
            </a:r>
          </a:p>
        </p:txBody>
      </p:sp>
      <p:sp>
        <p:nvSpPr>
          <p:cNvPr id="158" name="Shape 158"/>
          <p:cNvSpPr txBox="1"/>
          <p:nvPr/>
        </p:nvSpPr>
        <p:spPr>
          <a:xfrm>
            <a:off x="7694967" y="5466953"/>
            <a:ext cx="687032" cy="40044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0000"/>
              </a:buClr>
              <a:buSzPct val="25000"/>
              <a:buFont typeface="Arial"/>
              <a:buNone/>
            </a:pPr>
            <a:r>
              <a:rPr lang="en-US" sz="1800" b="0" i="0" u="none" strike="noStrike" cap="none" baseline="0">
                <a:solidFill>
                  <a:srgbClr val="FF0000"/>
                </a:solidFill>
                <a:latin typeface="Arial"/>
                <a:ea typeface="Arial"/>
                <a:cs typeface="Arial"/>
                <a:sym typeface="Arial"/>
              </a:rPr>
              <a:t>Hi</a:t>
            </a:r>
          </a:p>
        </p:txBody>
      </p:sp>
      <p:sp>
        <p:nvSpPr>
          <p:cNvPr id="159" name="Shape 159"/>
          <p:cNvSpPr txBox="1"/>
          <p:nvPr/>
        </p:nvSpPr>
        <p:spPr>
          <a:xfrm rot="-5400000">
            <a:off x="-1666983" y="2539794"/>
            <a:ext cx="5197376" cy="72738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FFFF"/>
              </a:buClr>
              <a:buSzPct val="25000"/>
              <a:buFont typeface="Arial"/>
              <a:buNone/>
            </a:pPr>
            <a:r>
              <a:rPr lang="en-US" sz="1400" b="1" i="0" u="none" strike="noStrike" cap="none" baseline="0">
                <a:solidFill>
                  <a:srgbClr val="FFFFFF"/>
                </a:solidFill>
                <a:latin typeface="Arial"/>
                <a:ea typeface="Arial"/>
                <a:cs typeface="Arial"/>
                <a:sym typeface="Arial"/>
              </a:rPr>
              <a:t>Concurrent Design Of Facility,  Care Models  and ICT</a:t>
            </a:r>
          </a:p>
        </p:txBody>
      </p:sp>
      <p:sp>
        <p:nvSpPr>
          <p:cNvPr id="160" name="Shape 160"/>
          <p:cNvSpPr txBox="1"/>
          <p:nvPr/>
        </p:nvSpPr>
        <p:spPr>
          <a:xfrm>
            <a:off x="836967" y="762000"/>
            <a:ext cx="687032" cy="40044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0000"/>
              </a:buClr>
              <a:buSzPct val="25000"/>
              <a:buFont typeface="Arial"/>
              <a:buNone/>
            </a:pPr>
            <a:r>
              <a:rPr lang="en-US" sz="1800" b="0" i="0" u="none" strike="noStrike" cap="none" baseline="0">
                <a:solidFill>
                  <a:srgbClr val="FF0000"/>
                </a:solidFill>
                <a:latin typeface="Arial"/>
                <a:ea typeface="Arial"/>
                <a:cs typeface="Arial"/>
                <a:sym typeface="Arial"/>
              </a:rPr>
              <a:t>Hi</a:t>
            </a:r>
          </a:p>
        </p:txBody>
      </p:sp>
      <p:sp>
        <p:nvSpPr>
          <p:cNvPr id="161" name="Shape 161"/>
          <p:cNvSpPr/>
          <p:nvPr/>
        </p:nvSpPr>
        <p:spPr>
          <a:xfrm>
            <a:off x="1190159" y="870534"/>
            <a:ext cx="6783129" cy="4685466"/>
          </a:xfrm>
          <a:prstGeom prst="rect">
            <a:avLst/>
          </a:prstGeom>
          <a:solidFill>
            <a:schemeClr val="lt2"/>
          </a:solidFill>
          <a:ln w="9525" cap="flat" cmpd="sng">
            <a:solidFill>
              <a:schemeClr val="dk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cxnSp>
        <p:nvCxnSpPr>
          <p:cNvPr id="162" name="Shape 162"/>
          <p:cNvCxnSpPr>
            <a:stCxn id="161" idx="1"/>
            <a:endCxn id="161" idx="3"/>
          </p:cNvCxnSpPr>
          <p:nvPr/>
        </p:nvCxnSpPr>
        <p:spPr>
          <a:xfrm>
            <a:off x="1190159" y="3213268"/>
            <a:ext cx="6783000" cy="0"/>
          </a:xfrm>
          <a:prstGeom prst="straightConnector1">
            <a:avLst/>
          </a:prstGeom>
          <a:noFill/>
          <a:ln w="57150" cap="flat" cmpd="sng">
            <a:solidFill>
              <a:schemeClr val="dk1"/>
            </a:solidFill>
            <a:prstDash val="solid"/>
            <a:round/>
            <a:headEnd type="none" w="med" len="med"/>
            <a:tailEnd type="none" w="med" len="med"/>
          </a:ln>
        </p:spPr>
      </p:cxnSp>
      <p:sp>
        <p:nvSpPr>
          <p:cNvPr id="163" name="Shape 163"/>
          <p:cNvSpPr txBox="1"/>
          <p:nvPr/>
        </p:nvSpPr>
        <p:spPr>
          <a:xfrm>
            <a:off x="1561655" y="3391805"/>
            <a:ext cx="2565084" cy="1679664"/>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600" b="1" i="0" u="none" strike="noStrike" cap="none" baseline="0">
                <a:solidFill>
                  <a:srgbClr val="000000"/>
                </a:solidFill>
                <a:latin typeface="Arial"/>
                <a:ea typeface="Arial"/>
                <a:cs typeface="Arial"/>
                <a:sym typeface="Arial"/>
              </a:rPr>
              <a:t>1.Traditional  Design </a:t>
            </a:r>
            <a:r>
              <a:rPr lang="en-US" sz="1400" b="0" i="0" u="none" strike="noStrike" cap="none" baseline="0">
                <a:solidFill>
                  <a:srgbClr val="000000"/>
                </a:solidFill>
                <a:latin typeface="Arial"/>
                <a:ea typeface="Arial"/>
                <a:cs typeface="Arial"/>
                <a:sym typeface="Arial"/>
              </a:rPr>
              <a:t>(“expert” driven, facility design in support of  extrapolation of today’s care models)</a:t>
            </a:r>
          </a:p>
        </p:txBody>
      </p:sp>
      <p:sp>
        <p:nvSpPr>
          <p:cNvPr id="164" name="Shape 164"/>
          <p:cNvSpPr txBox="1"/>
          <p:nvPr/>
        </p:nvSpPr>
        <p:spPr>
          <a:xfrm>
            <a:off x="4966355" y="3316528"/>
            <a:ext cx="2764894" cy="21139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600" b="1" i="0" u="none" strike="noStrike" cap="none" baseline="0">
                <a:solidFill>
                  <a:srgbClr val="000000"/>
                </a:solidFill>
                <a:latin typeface="Arial"/>
                <a:ea typeface="Arial"/>
                <a:cs typeface="Arial"/>
                <a:sym typeface="Arial"/>
              </a:rPr>
              <a:t>2. Modified Traditional </a:t>
            </a:r>
            <a:r>
              <a:rPr lang="en-US" sz="1400" b="1" i="0" u="none" strike="noStrike" cap="none" baseline="0">
                <a:solidFill>
                  <a:srgbClr val="000000"/>
                </a:solidFill>
                <a:latin typeface="Arial"/>
                <a:ea typeface="Arial"/>
                <a:cs typeface="Arial"/>
                <a:sym typeface="Arial"/>
              </a:rPr>
              <a:t>Design</a:t>
            </a:r>
            <a:r>
              <a:rPr lang="en-US" sz="1400" b="0" i="0" u="none" strike="noStrike" cap="none" baseline="0">
                <a:solidFill>
                  <a:srgbClr val="000000"/>
                </a:solidFill>
                <a:latin typeface="Arial"/>
                <a:ea typeface="Arial"/>
                <a:cs typeface="Arial"/>
                <a:sym typeface="Arial"/>
              </a:rPr>
              <a:t> (“experts” and end users collaborate around around </a:t>
            </a:r>
            <a:r>
              <a:rPr lang="en-US" sz="1400" b="0" i="0" u="none" strike="noStrike" cap="none" baseline="0">
                <a:solidFill>
                  <a:schemeClr val="dk1"/>
                </a:solidFill>
                <a:latin typeface="Arial"/>
                <a:ea typeface="Arial"/>
                <a:cs typeface="Arial"/>
                <a:sym typeface="Arial"/>
              </a:rPr>
              <a:t>facility design in support of today’s care models using trdtional linear design processes</a:t>
            </a:r>
          </a:p>
        </p:txBody>
      </p:sp>
      <p:sp>
        <p:nvSpPr>
          <p:cNvPr id="165" name="Shape 165"/>
          <p:cNvSpPr txBox="1"/>
          <p:nvPr/>
        </p:nvSpPr>
        <p:spPr>
          <a:xfrm>
            <a:off x="1568763" y="1114367"/>
            <a:ext cx="2764894" cy="1945542"/>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600" b="1" i="0" u="none" strike="noStrike" cap="none" baseline="0">
                <a:solidFill>
                  <a:srgbClr val="000000"/>
                </a:solidFill>
                <a:latin typeface="Arial"/>
                <a:ea typeface="Arial"/>
                <a:cs typeface="Arial"/>
                <a:sym typeface="Arial"/>
              </a:rPr>
              <a:t>3. Transitionary Design </a:t>
            </a:r>
            <a:r>
              <a:rPr lang="en-US" sz="1400" b="0" i="0" u="none" strike="noStrike" cap="none" baseline="0">
                <a:solidFill>
                  <a:srgbClr val="000000"/>
                </a:solidFill>
                <a:latin typeface="Arial"/>
                <a:ea typeface="Arial"/>
                <a:cs typeface="Arial"/>
                <a:sym typeface="Arial"/>
              </a:rPr>
              <a:t>(“experts” engage in concurrent design </a:t>
            </a:r>
            <a:r>
              <a:rPr lang="en-US" sz="1400" b="0" i="0" u="none" strike="noStrike" cap="none" baseline="0">
                <a:solidFill>
                  <a:schemeClr val="dk1"/>
                </a:solidFill>
                <a:latin typeface="Arial"/>
                <a:ea typeface="Arial"/>
                <a:cs typeface="Arial"/>
                <a:sym typeface="Arial"/>
              </a:rPr>
              <a:t>of  Facilities, Models of Care and ICT, using an interactive and emergent vs linear design process)</a:t>
            </a:r>
          </a:p>
        </p:txBody>
      </p:sp>
      <p:sp>
        <p:nvSpPr>
          <p:cNvPr id="166" name="Shape 166"/>
          <p:cNvSpPr txBox="1"/>
          <p:nvPr/>
        </p:nvSpPr>
        <p:spPr>
          <a:xfrm>
            <a:off x="4655885" y="1129100"/>
            <a:ext cx="3317370" cy="1945542"/>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600" b="1" i="0" u="none" strike="noStrike" cap="none" baseline="0">
                <a:solidFill>
                  <a:srgbClr val="000000"/>
                </a:solidFill>
                <a:latin typeface="Arial"/>
                <a:ea typeface="Arial"/>
                <a:cs typeface="Arial"/>
                <a:sym typeface="Arial"/>
              </a:rPr>
              <a:t>4. Transformed Design </a:t>
            </a:r>
            <a:r>
              <a:rPr lang="en-US" sz="1400" b="0" i="0" u="none" strike="noStrike" cap="none" baseline="0">
                <a:solidFill>
                  <a:srgbClr val="000000"/>
                </a:solidFill>
                <a:latin typeface="Arial"/>
                <a:ea typeface="Arial"/>
                <a:cs typeface="Arial"/>
                <a:sym typeface="Arial"/>
              </a:rPr>
              <a:t>(</a:t>
            </a:r>
            <a:r>
              <a:rPr lang="en-US" sz="1400" b="0" i="0" u="none" strike="noStrike" cap="none" baseline="0">
                <a:solidFill>
                  <a:schemeClr val="dk1"/>
                </a:solidFill>
                <a:latin typeface="Arial"/>
                <a:ea typeface="Arial"/>
                <a:cs typeface="Arial"/>
                <a:sym typeface="Arial"/>
              </a:rPr>
              <a:t>“experts” and end users collaborate around concurrent design of  Facilities, Models of Care and ICT using an interactive and emergent vs linear design process</a:t>
            </a:r>
          </a:p>
          <a:p>
            <a:pPr marL="0" marR="0" lvl="0" indent="0" algn="l" rtl="0">
              <a:lnSpc>
                <a:spcPct val="100000"/>
              </a:lnSpc>
              <a:spcBef>
                <a:spcPts val="0"/>
              </a:spcBef>
              <a:spcAft>
                <a:spcPts val="0"/>
              </a:spcAft>
              <a:buClr>
                <a:schemeClr val="dk1"/>
              </a:buClr>
              <a:buFont typeface="Arial"/>
              <a:buNone/>
            </a:pPr>
            <a:endParaRPr sz="1600" b="0"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Font typeface="Arial"/>
              <a:buNone/>
            </a:pPr>
            <a:endParaRPr sz="1600" b="0" i="0" u="none" strike="noStrike" cap="none" baseline="0">
              <a:solidFill>
                <a:srgbClr val="000000"/>
              </a:solidFill>
              <a:latin typeface="Arial"/>
              <a:ea typeface="Arial"/>
              <a:cs typeface="Arial"/>
              <a:sym typeface="Arial"/>
            </a:endParaRPr>
          </a:p>
        </p:txBody>
      </p:sp>
      <p:cxnSp>
        <p:nvCxnSpPr>
          <p:cNvPr id="167" name="Shape 167"/>
          <p:cNvCxnSpPr/>
          <p:nvPr/>
        </p:nvCxnSpPr>
        <p:spPr>
          <a:xfrm rot="10800000" flipH="1">
            <a:off x="3612294" y="5136232"/>
            <a:ext cx="2908236" cy="13032"/>
          </a:xfrm>
          <a:prstGeom prst="straightConnector1">
            <a:avLst/>
          </a:prstGeom>
          <a:noFill/>
          <a:ln w="9525" cap="flat" cmpd="sng">
            <a:solidFill>
              <a:schemeClr val="dk1"/>
            </a:solidFill>
            <a:prstDash val="dash"/>
            <a:round/>
            <a:headEnd type="none" w="med" len="med"/>
            <a:tailEnd type="none" w="med" len="med"/>
          </a:ln>
        </p:spPr>
      </p:cxnSp>
      <p:cxnSp>
        <p:nvCxnSpPr>
          <p:cNvPr id="168" name="Shape 168"/>
          <p:cNvCxnSpPr/>
          <p:nvPr/>
        </p:nvCxnSpPr>
        <p:spPr>
          <a:xfrm rot="10800000">
            <a:off x="3075971" y="2854530"/>
            <a:ext cx="3444560" cy="2281701"/>
          </a:xfrm>
          <a:prstGeom prst="straightConnector1">
            <a:avLst/>
          </a:prstGeom>
          <a:noFill/>
          <a:ln w="9525" cap="flat" cmpd="sng">
            <a:solidFill>
              <a:schemeClr val="dk1"/>
            </a:solidFill>
            <a:prstDash val="dash"/>
            <a:round/>
            <a:headEnd type="none" w="med" len="med"/>
            <a:tailEnd type="none" w="med" len="med"/>
          </a:ln>
        </p:spPr>
      </p:cxnSp>
      <p:cxnSp>
        <p:nvCxnSpPr>
          <p:cNvPr id="169" name="Shape 169"/>
          <p:cNvCxnSpPr/>
          <p:nvPr/>
        </p:nvCxnSpPr>
        <p:spPr>
          <a:xfrm rot="10800000" flipH="1">
            <a:off x="3097848" y="2844427"/>
            <a:ext cx="2013727" cy="10099"/>
          </a:xfrm>
          <a:prstGeom prst="straightConnector1">
            <a:avLst/>
          </a:prstGeom>
          <a:noFill/>
          <a:ln w="9525" cap="flat" cmpd="sng">
            <a:solidFill>
              <a:schemeClr val="dk1"/>
            </a:solidFill>
            <a:prstDash val="dash"/>
            <a:round/>
            <a:headEnd type="none" w="med" len="med"/>
            <a:tailEnd type="none" w="med" len="med"/>
          </a:ln>
        </p:spPr>
      </p:cxnSp>
      <p:sp>
        <p:nvSpPr>
          <p:cNvPr id="170" name="Shape 170"/>
          <p:cNvSpPr/>
          <p:nvPr/>
        </p:nvSpPr>
        <p:spPr>
          <a:xfrm>
            <a:off x="4356437" y="5033517"/>
            <a:ext cx="424626" cy="224172"/>
          </a:xfrm>
          <a:prstGeom prst="rightArrow">
            <a:avLst>
              <a:gd name="adj1" fmla="val 50000"/>
              <a:gd name="adj2" fmla="val 50000"/>
            </a:avLst>
          </a:prstGeom>
          <a:solidFill>
            <a:srgbClr val="0000FF"/>
          </a:solidFill>
          <a:ln w="19050" cap="flat" cmpd="sng">
            <a:solidFill>
              <a:schemeClr val="dk1"/>
            </a:solidFill>
            <a:prstDash val="dash"/>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050" b="0" i="0" u="none" strike="noStrike" cap="none" baseline="0">
              <a:solidFill>
                <a:srgbClr val="0000FF"/>
              </a:solidFill>
              <a:latin typeface="Arial"/>
              <a:ea typeface="Arial"/>
              <a:cs typeface="Arial"/>
              <a:sym typeface="Arial"/>
            </a:endParaRPr>
          </a:p>
        </p:txBody>
      </p:sp>
      <p:sp>
        <p:nvSpPr>
          <p:cNvPr id="171" name="Shape 171"/>
          <p:cNvSpPr/>
          <p:nvPr/>
        </p:nvSpPr>
        <p:spPr>
          <a:xfrm>
            <a:off x="4379187" y="2720886"/>
            <a:ext cx="424626" cy="224172"/>
          </a:xfrm>
          <a:prstGeom prst="rightArrow">
            <a:avLst>
              <a:gd name="adj1" fmla="val 50000"/>
              <a:gd name="adj2" fmla="val 50000"/>
            </a:avLst>
          </a:prstGeom>
          <a:solidFill>
            <a:srgbClr val="0000FF"/>
          </a:solidFill>
          <a:ln w="19050" cap="flat" cmpd="sng">
            <a:solidFill>
              <a:schemeClr val="dk1"/>
            </a:solidFill>
            <a:prstDash val="dash"/>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050" b="0" i="0" u="none" strike="noStrike" cap="none" baseline="0">
              <a:solidFill>
                <a:srgbClr val="0000FF"/>
              </a:solidFill>
              <a:latin typeface="Arial"/>
              <a:ea typeface="Arial"/>
              <a:cs typeface="Arial"/>
              <a:sym typeface="Arial"/>
            </a:endParaRPr>
          </a:p>
        </p:txBody>
      </p:sp>
      <p:sp>
        <p:nvSpPr>
          <p:cNvPr id="172" name="Shape 172"/>
          <p:cNvSpPr/>
          <p:nvPr/>
        </p:nvSpPr>
        <p:spPr>
          <a:xfrm rot="-8340354">
            <a:off x="4277930" y="3701176"/>
            <a:ext cx="579992" cy="249356"/>
          </a:xfrm>
          <a:prstGeom prst="rightArrow">
            <a:avLst>
              <a:gd name="adj1" fmla="val 50000"/>
              <a:gd name="adj2" fmla="val 50000"/>
            </a:avLst>
          </a:prstGeom>
          <a:solidFill>
            <a:srgbClr val="0000FF"/>
          </a:solidFill>
          <a:ln w="19050" cap="flat" cmpd="sng">
            <a:solidFill>
              <a:schemeClr val="dk1"/>
            </a:solidFill>
            <a:prstDash val="dash"/>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050" b="0" i="0" u="none" strike="noStrike" cap="none" baseline="0">
              <a:solidFill>
                <a:srgbClr val="0000FF"/>
              </a:solidFill>
              <a:latin typeface="Arial"/>
              <a:ea typeface="Arial"/>
              <a:cs typeface="Arial"/>
              <a:sym typeface="Arial"/>
            </a:endParaRPr>
          </a:p>
        </p:txBody>
      </p:sp>
      <p:cxnSp>
        <p:nvCxnSpPr>
          <p:cNvPr id="173" name="Shape 173"/>
          <p:cNvCxnSpPr/>
          <p:nvPr/>
        </p:nvCxnSpPr>
        <p:spPr>
          <a:xfrm>
            <a:off x="4532094" y="787772"/>
            <a:ext cx="0" cy="4938147"/>
          </a:xfrm>
          <a:prstGeom prst="straightConnector1">
            <a:avLst/>
          </a:prstGeom>
          <a:noFill/>
          <a:ln w="57150" cap="flat" cmpd="sng">
            <a:solidFill>
              <a:schemeClr val="dk1"/>
            </a:solidFill>
            <a:prstDash val="dash"/>
            <a:round/>
            <a:headEnd type="none" w="med" len="med"/>
            <a:tailEnd type="none" w="med" len="med"/>
          </a:ln>
        </p:spPr>
      </p:cxnSp>
      <p:sp>
        <p:nvSpPr>
          <p:cNvPr id="174" name="Shape 174"/>
          <p:cNvSpPr txBox="1">
            <a:spLocks noGrp="1"/>
          </p:cNvSpPr>
          <p:nvPr>
            <p:ph type="sldNum" idx="12"/>
          </p:nvPr>
        </p:nvSpPr>
        <p:spPr>
          <a:xfrm>
            <a:off x="6520532" y="6333008"/>
            <a:ext cx="548699" cy="524999"/>
          </a:xfrm>
          <a:prstGeom prst="rect">
            <a:avLst/>
          </a:prstGeom>
        </p:spPr>
        <p:txBody>
          <a:bodyPr lIns="91425" tIns="91425" rIns="91425" bIns="91425" anchor="t"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6</a:t>
            </a:fld>
            <a:endParaRPr lang="en-US"/>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131025"/>
            <a:ext cx="82296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i="0" u="none" strike="noStrike" cap="none" baseline="0">
                <a:solidFill>
                  <a:srgbClr val="FF0000"/>
                </a:solidFill>
                <a:latin typeface="Calibri"/>
                <a:ea typeface="Calibri"/>
                <a:cs typeface="Calibri"/>
                <a:sym typeface="Calibri"/>
              </a:rPr>
              <a:t>Case Study Project</a:t>
            </a:r>
          </a:p>
        </p:txBody>
      </p:sp>
      <p:sp>
        <p:nvSpPr>
          <p:cNvPr id="180" name="Shape 180"/>
          <p:cNvSpPr txBox="1">
            <a:spLocks noGrp="1"/>
          </p:cNvSpPr>
          <p:nvPr>
            <p:ph type="body" idx="1"/>
          </p:nvPr>
        </p:nvSpPr>
        <p:spPr>
          <a:xfrm>
            <a:off x="540225" y="1326550"/>
            <a:ext cx="7755899" cy="4341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000" b="1" i="0" u="none" strike="noStrike" cap="none" baseline="0" dirty="0">
                <a:solidFill>
                  <a:schemeClr val="dk1"/>
                </a:solidFill>
                <a:latin typeface="Calibri"/>
                <a:ea typeface="Calibri"/>
                <a:cs typeface="Calibri"/>
                <a:sym typeface="Calibri"/>
              </a:rPr>
              <a:t>DesignLab at Woodland Christian Towers</a:t>
            </a:r>
          </a:p>
          <a:p>
            <a:pPr marL="0" marR="0" lvl="0" indent="0" algn="l" rtl="0">
              <a:lnSpc>
                <a:spcPct val="100000"/>
              </a:lnSpc>
              <a:spcBef>
                <a:spcPts val="0"/>
              </a:spcBef>
              <a:spcAft>
                <a:spcPts val="0"/>
              </a:spcAft>
              <a:buClr>
                <a:schemeClr val="dk1"/>
              </a:buClr>
              <a:buFont typeface="Calibri"/>
              <a:buNone/>
            </a:pPr>
            <a:endParaRPr sz="1200" b="1" i="0" u="none" strike="noStrike" cap="none" baseline="0" dirty="0">
              <a:solidFill>
                <a:schemeClr val="dk1"/>
              </a:solidFill>
              <a:latin typeface="Calibri"/>
              <a:ea typeface="Calibri"/>
              <a:cs typeface="Calibri"/>
              <a:sym typeface="Calibri"/>
            </a:endParaRPr>
          </a:p>
          <a:p>
            <a:pPr marL="231775" marR="0" lvl="0" indent="-180975" algn="l" rtl="0">
              <a:lnSpc>
                <a:spcPct val="100000"/>
              </a:lnSpc>
              <a:spcBef>
                <a:spcPts val="240"/>
              </a:spcBef>
              <a:spcAft>
                <a:spcPts val="0"/>
              </a:spcAft>
              <a:buClr>
                <a:srgbClr val="595959"/>
              </a:buClr>
              <a:buFont typeface="Calibri"/>
              <a:buNone/>
            </a:pPr>
            <a:endParaRPr sz="1200" b="0" i="0" u="none" strike="noStrike" cap="none" baseline="0" dirty="0">
              <a:solidFill>
                <a:schemeClr val="dk1"/>
              </a:solidFill>
              <a:latin typeface="Calibri"/>
              <a:ea typeface="Calibri"/>
              <a:cs typeface="Calibri"/>
              <a:sym typeface="Calibri"/>
            </a:endParaRPr>
          </a:p>
        </p:txBody>
      </p:sp>
      <p:pic>
        <p:nvPicPr>
          <p:cNvPr id="181" name="Shape 181"/>
          <p:cNvPicPr preferRelativeResize="0"/>
          <p:nvPr/>
        </p:nvPicPr>
        <p:blipFill rotWithShape="1">
          <a:blip r:embed="rId3">
            <a:alphaModFix/>
          </a:blip>
          <a:srcRect/>
          <a:stretch/>
        </p:blipFill>
        <p:spPr>
          <a:xfrm>
            <a:off x="1592030" y="2571750"/>
            <a:ext cx="5637444" cy="3172586"/>
          </a:xfrm>
          <a:prstGeom prst="rect">
            <a:avLst/>
          </a:prstGeom>
          <a:noFill/>
          <a:ln>
            <a:noFill/>
          </a:ln>
        </p:spPr>
      </p:pic>
      <p:sp>
        <p:nvSpPr>
          <p:cNvPr id="182" name="Shape 182"/>
          <p:cNvSpPr txBox="1">
            <a:spLocks noGrp="1"/>
          </p:cNvSpPr>
          <p:nvPr>
            <p:ph type="sldNum" idx="12"/>
          </p:nvPr>
        </p:nvSpPr>
        <p:spPr>
          <a:xfrm>
            <a:off x="6553200" y="6332126"/>
            <a:ext cx="2133598" cy="3650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baseline="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7</a:t>
            </a:fld>
            <a:endParaRPr lang="en-US" sz="1400" b="0" i="0" u="none" strike="noStrike" cap="none" baseline="0">
              <a:solidFill>
                <a:srgbClr val="0000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131025"/>
            <a:ext cx="8229600" cy="1143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i="0" u="none" strike="noStrike" cap="none" baseline="0">
                <a:solidFill>
                  <a:srgbClr val="FF0000"/>
                </a:solidFill>
                <a:latin typeface="Calibri"/>
                <a:ea typeface="Calibri"/>
                <a:cs typeface="Calibri"/>
                <a:sym typeface="Calibri"/>
              </a:rPr>
              <a:t>Case Study Project</a:t>
            </a:r>
          </a:p>
        </p:txBody>
      </p:sp>
      <p:sp>
        <p:nvSpPr>
          <p:cNvPr id="182" name="Shape 182"/>
          <p:cNvSpPr txBox="1">
            <a:spLocks noGrp="1"/>
          </p:cNvSpPr>
          <p:nvPr>
            <p:ph type="sldNum" idx="12"/>
          </p:nvPr>
        </p:nvSpPr>
        <p:spPr>
          <a:xfrm>
            <a:off x="6553200" y="6332126"/>
            <a:ext cx="2133598" cy="3650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baseline="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8</a:t>
            </a:fld>
            <a:endParaRPr lang="en-US" sz="1400" b="0" i="0" u="none" strike="noStrike" cap="none" baseline="0">
              <a:solidFill>
                <a:srgbClr val="000000"/>
              </a:solidFill>
              <a:latin typeface="Arial"/>
              <a:ea typeface="Arial"/>
              <a:cs typeface="Arial"/>
              <a:sym typeface="Arial"/>
            </a:endParaRPr>
          </a:p>
        </p:txBody>
      </p:sp>
      <p:sp>
        <p:nvSpPr>
          <p:cNvPr id="5" name="TextBox 4"/>
          <p:cNvSpPr txBox="1"/>
          <p:nvPr/>
        </p:nvSpPr>
        <p:spPr>
          <a:xfrm>
            <a:off x="140680" y="2630658"/>
            <a:ext cx="8862642" cy="769441"/>
          </a:xfrm>
          <a:prstGeom prst="rect">
            <a:avLst/>
          </a:prstGeom>
          <a:noFill/>
        </p:spPr>
        <p:txBody>
          <a:bodyPr wrap="square" rtlCol="0">
            <a:spAutoFit/>
          </a:bodyPr>
          <a:lstStyle/>
          <a:p>
            <a:pPr algn="ctr"/>
            <a:r>
              <a:rPr lang="en-US" sz="2800" b="1" dirty="0" smtClean="0"/>
              <a:t>Link to Video</a:t>
            </a:r>
          </a:p>
          <a:p>
            <a:pPr algn="ctr"/>
            <a:r>
              <a:rPr lang="en-US" sz="1600" b="1" dirty="0" smtClean="0">
                <a:hlinkClick r:id="rId3"/>
              </a:rPr>
              <a:t>https://</a:t>
            </a:r>
            <a:r>
              <a:rPr lang="en-US" sz="1600" b="1" dirty="0" smtClean="0">
                <a:hlinkClick r:id="rId3"/>
              </a:rPr>
              <a:t>drive.google.com/file/d/0Bx3e2pzGNhEzN3doUnBOQ2xOcEU/view?usp=sharing</a:t>
            </a:r>
            <a:r>
              <a:rPr lang="en-US" sz="1600" b="1" dirty="0" smtClean="0"/>
              <a:t> </a:t>
            </a:r>
            <a:endParaRPr lang="en-US" sz="1600" b="1"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28600"/>
            <a:ext cx="8229600" cy="10539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2200" b="1" i="0" u="none" strike="noStrike" cap="none" baseline="0">
                <a:solidFill>
                  <a:srgbClr val="FF0000"/>
                </a:solidFill>
                <a:latin typeface="Calibri"/>
                <a:ea typeface="Calibri"/>
                <a:cs typeface="Calibri"/>
                <a:sym typeface="Calibri"/>
              </a:rPr>
              <a:t>The Involvement Dilemma</a:t>
            </a:r>
          </a:p>
          <a:p>
            <a:pPr marL="0" marR="0" lvl="0" indent="0" algn="l" rtl="0">
              <a:lnSpc>
                <a:spcPct val="100000"/>
              </a:lnSpc>
              <a:spcBef>
                <a:spcPts val="0"/>
              </a:spcBef>
              <a:spcAft>
                <a:spcPts val="0"/>
              </a:spcAft>
              <a:buClr>
                <a:schemeClr val="dk1"/>
              </a:buClr>
              <a:buFont typeface="Calibri"/>
              <a:buNone/>
            </a:pPr>
            <a:endParaRPr sz="2200" b="1" i="0" u="none" strike="noStrike" cap="none" baseline="0">
              <a:solidFill>
                <a:srgbClr val="FF0000"/>
              </a:solidFill>
              <a:latin typeface="Calibri"/>
              <a:ea typeface="Calibri"/>
              <a:cs typeface="Calibri"/>
              <a:sym typeface="Calibri"/>
            </a:endParaRPr>
          </a:p>
        </p:txBody>
      </p:sp>
      <p:sp>
        <p:nvSpPr>
          <p:cNvPr id="188" name="Shape 188"/>
          <p:cNvSpPr txBox="1"/>
          <p:nvPr/>
        </p:nvSpPr>
        <p:spPr>
          <a:xfrm>
            <a:off x="3317400" y="939100"/>
            <a:ext cx="5826599" cy="4876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FF"/>
              </a:buClr>
              <a:buSzPct val="25000"/>
              <a:buFont typeface="Calibri"/>
              <a:buNone/>
            </a:pPr>
            <a:r>
              <a:rPr lang="en-US" sz="3000" b="1" i="0" u="none" strike="noStrike" cap="none" baseline="0">
                <a:solidFill>
                  <a:srgbClr val="0000FF"/>
                </a:solidFill>
                <a:latin typeface="Calibri"/>
                <a:ea typeface="Calibri"/>
                <a:cs typeface="Calibri"/>
                <a:sym typeface="Calibri"/>
              </a:rPr>
              <a:t>Discovery Trios</a:t>
            </a:r>
          </a:p>
          <a:p>
            <a:pPr marL="0" marR="0" lvl="0" indent="0" algn="l" rtl="0">
              <a:lnSpc>
                <a:spcPct val="100000"/>
              </a:lnSpc>
              <a:spcBef>
                <a:spcPts val="0"/>
              </a:spcBef>
              <a:spcAft>
                <a:spcPts val="0"/>
              </a:spcAft>
              <a:buClr>
                <a:schemeClr val="dk1"/>
              </a:buClr>
              <a:buSzPct val="25000"/>
              <a:buFont typeface="Calibri"/>
              <a:buNone/>
            </a:pPr>
            <a:r>
              <a:rPr lang="en-US" sz="3000" b="1" i="0" u="none" strike="noStrike" cap="none" baseline="0">
                <a:solidFill>
                  <a:schemeClr val="dk1"/>
                </a:solidFill>
                <a:latin typeface="Calibri"/>
                <a:ea typeface="Calibri"/>
                <a:cs typeface="Calibri"/>
                <a:sym typeface="Calibri"/>
              </a:rPr>
              <a:t>join 2 strangers, introduce yourself and answer (</a:t>
            </a:r>
            <a:r>
              <a:rPr lang="en-US" sz="3000" b="1" i="0" u="none" strike="noStrike" cap="none" baseline="0">
                <a:solidFill>
                  <a:srgbClr val="0000FF"/>
                </a:solidFill>
                <a:latin typeface="Calibri"/>
                <a:ea typeface="Calibri"/>
                <a:cs typeface="Calibri"/>
                <a:sym typeface="Calibri"/>
              </a:rPr>
              <a:t>3 min/person) </a:t>
            </a:r>
          </a:p>
          <a:p>
            <a:pPr marL="457200" marR="0" lvl="0" indent="0" algn="l" rtl="0">
              <a:lnSpc>
                <a:spcPct val="100000"/>
              </a:lnSpc>
              <a:spcBef>
                <a:spcPts val="0"/>
              </a:spcBef>
              <a:spcAft>
                <a:spcPts val="0"/>
              </a:spcAft>
              <a:buNone/>
            </a:pPr>
            <a:endParaRPr/>
          </a:p>
          <a:p>
            <a:pPr marL="914400" marR="0" lvl="1" indent="-419100" algn="l" rtl="0">
              <a:lnSpc>
                <a:spcPct val="100000"/>
              </a:lnSpc>
              <a:spcBef>
                <a:spcPts val="0"/>
              </a:spcBef>
              <a:spcAft>
                <a:spcPts val="0"/>
              </a:spcAft>
              <a:buClr>
                <a:schemeClr val="dk1"/>
              </a:buClr>
              <a:buSzPct val="100000"/>
              <a:buFont typeface="Calibri"/>
              <a:buChar char="-"/>
            </a:pPr>
            <a:r>
              <a:rPr lang="en-US" sz="3000" b="1" i="0" u="none" strike="noStrike" cap="none" baseline="0">
                <a:solidFill>
                  <a:schemeClr val="dk1"/>
                </a:solidFill>
                <a:latin typeface="Calibri"/>
                <a:ea typeface="Calibri"/>
                <a:cs typeface="Calibri"/>
                <a:sym typeface="Calibri"/>
              </a:rPr>
              <a:t>what is your greatest personal challenge in </a:t>
            </a:r>
            <a:r>
              <a:rPr lang="en-US" sz="3000" b="1">
                <a:solidFill>
                  <a:schemeClr val="dk1"/>
                </a:solidFill>
                <a:latin typeface="Calibri"/>
                <a:ea typeface="Calibri"/>
                <a:cs typeface="Calibri"/>
                <a:sym typeface="Calibri"/>
              </a:rPr>
              <a:t>involving</a:t>
            </a:r>
            <a:r>
              <a:rPr lang="en-US" sz="3000" b="1" i="0" u="none" strike="noStrike" cap="none" baseline="0">
                <a:solidFill>
                  <a:schemeClr val="dk1"/>
                </a:solidFill>
                <a:latin typeface="Calibri"/>
                <a:ea typeface="Calibri"/>
                <a:cs typeface="Calibri"/>
                <a:sym typeface="Calibri"/>
              </a:rPr>
              <a:t> stakeholders who are not designers?</a:t>
            </a:r>
          </a:p>
          <a:p>
            <a:pPr marL="914400" marR="0" lvl="1" indent="-419100" algn="l" rtl="0">
              <a:lnSpc>
                <a:spcPct val="100000"/>
              </a:lnSpc>
              <a:spcBef>
                <a:spcPts val="0"/>
              </a:spcBef>
              <a:spcAft>
                <a:spcPts val="0"/>
              </a:spcAft>
              <a:buClr>
                <a:schemeClr val="dk1"/>
              </a:buClr>
              <a:buSzPct val="100000"/>
              <a:buFont typeface="Calibri"/>
              <a:buChar char="-"/>
            </a:pPr>
            <a:r>
              <a:rPr lang="en-US" sz="3000" b="1">
                <a:solidFill>
                  <a:schemeClr val="dk1"/>
                </a:solidFill>
                <a:latin typeface="Calibri"/>
                <a:ea typeface="Calibri"/>
                <a:cs typeface="Calibri"/>
                <a:sym typeface="Calibri"/>
              </a:rPr>
              <a:t>what capabilities do you have for working with those challenges?</a:t>
            </a:r>
          </a:p>
        </p:txBody>
      </p:sp>
      <p:sp>
        <p:nvSpPr>
          <p:cNvPr id="189" name="Shape 189"/>
          <p:cNvSpPr txBox="1">
            <a:spLocks noGrp="1"/>
          </p:cNvSpPr>
          <p:nvPr>
            <p:ph type="sldNum" idx="12"/>
          </p:nvPr>
        </p:nvSpPr>
        <p:spPr>
          <a:xfrm>
            <a:off x="6553200" y="6356351"/>
            <a:ext cx="2133598" cy="3651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baseline="0">
                <a:solidFill>
                  <a:srgbClr val="000000"/>
                </a:solidFill>
                <a:latin typeface="Arial"/>
                <a:ea typeface="Arial"/>
                <a:cs typeface="Arial"/>
                <a:sym typeface="Arial"/>
              </a:rPr>
              <a:pPr marL="0" marR="0" lvl="0" indent="0" algn="l" rtl="0">
                <a:lnSpc>
                  <a:spcPct val="100000"/>
                </a:lnSpc>
                <a:spcBef>
                  <a:spcPts val="0"/>
                </a:spcBef>
                <a:spcAft>
                  <a:spcPts val="0"/>
                </a:spcAft>
                <a:buClr>
                  <a:srgbClr val="000000"/>
                </a:buClr>
                <a:buSzPct val="25000"/>
                <a:buFont typeface="Arial"/>
                <a:buNone/>
              </a:pPr>
              <a:t>9</a:t>
            </a:fld>
            <a:endParaRPr lang="en-US" sz="1400" b="0" i="0" u="none" strike="noStrike" cap="none" baseline="0">
              <a:solidFill>
                <a:srgbClr val="000000"/>
              </a:solidFill>
              <a:latin typeface="Arial"/>
              <a:ea typeface="Arial"/>
              <a:cs typeface="Arial"/>
              <a:sym typeface="Arial"/>
            </a:endParaRPr>
          </a:p>
        </p:txBody>
      </p:sp>
      <p:sp>
        <p:nvSpPr>
          <p:cNvPr id="190" name="Shape 190"/>
          <p:cNvSpPr txBox="1"/>
          <p:nvPr/>
        </p:nvSpPr>
        <p:spPr>
          <a:xfrm>
            <a:off x="8305800" y="228600"/>
            <a:ext cx="838199" cy="461699"/>
          </a:xfrm>
          <a:prstGeom prst="rect">
            <a:avLst/>
          </a:prstGeom>
          <a:solidFill>
            <a:schemeClr val="dk1"/>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2400" b="1" i="0" u="none" strike="noStrike" cap="none" baseline="0">
                <a:solidFill>
                  <a:schemeClr val="lt1"/>
                </a:solidFill>
                <a:latin typeface="Arial"/>
                <a:ea typeface="Arial"/>
                <a:cs typeface="Arial"/>
                <a:sym typeface="Arial"/>
              </a:rPr>
              <a:t>:09</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2924</TotalTime>
  <Words>967</Words>
  <Application>Microsoft Office PowerPoint</Application>
  <PresentationFormat>On-screen Show (4:3)</PresentationFormat>
  <Paragraphs>169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Starting Points</vt:lpstr>
      <vt:lpstr>Slide 3</vt:lpstr>
      <vt:lpstr>Bridging Design Practices: Our Hypothesis </vt:lpstr>
      <vt:lpstr>Character Based Designing</vt:lpstr>
      <vt:lpstr>Four Rooms in The Evolution of the Practice Of Health Care Architecture</vt:lpstr>
      <vt:lpstr>Case Study Project</vt:lpstr>
      <vt:lpstr>Case Study Project</vt:lpstr>
      <vt:lpstr>The Involvement Dilemma </vt:lpstr>
      <vt:lpstr>Getting From Room One to Room Two Roles in a collaborative multi stakeholder co-design process  </vt:lpstr>
      <vt:lpstr>Integrated Designing (Rooms 3 and 4): Possibilities between Facilities Architects &amp; Organization Designers  </vt:lpstr>
      <vt:lpstr>Envisioning Transformed Architectural Design: Room Four in Action </vt:lpstr>
      <vt:lpstr>“Room Four In Action”</vt:lpstr>
      <vt:lpstr>Continue the dialogue with us:   Ron Smith +1 713 252-2032 rsmith@designattheintersection.com Bernard J. Mohr +1 207-807-4974 bjmohr@designattheintersection.com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dc:creator>
  <cp:lastModifiedBy>Ron</cp:lastModifiedBy>
  <cp:revision>19</cp:revision>
  <dcterms:modified xsi:type="dcterms:W3CDTF">2015-08-31T17:53:50Z</dcterms:modified>
</cp:coreProperties>
</file>