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9"/>
  </p:notesMasterIdLst>
  <p:handoutMasterIdLst>
    <p:handoutMasterId r:id="rId20"/>
  </p:handoutMasterIdLst>
  <p:sldIdLst>
    <p:sldId id="256" r:id="rId2"/>
    <p:sldId id="258" r:id="rId3"/>
    <p:sldId id="259" r:id="rId4"/>
    <p:sldId id="257" r:id="rId5"/>
    <p:sldId id="261" r:id="rId6"/>
    <p:sldId id="260" r:id="rId7"/>
    <p:sldId id="262" r:id="rId8"/>
    <p:sldId id="263" r:id="rId9"/>
    <p:sldId id="264" r:id="rId10"/>
    <p:sldId id="265" r:id="rId11"/>
    <p:sldId id="271" r:id="rId12"/>
    <p:sldId id="266" r:id="rId13"/>
    <p:sldId id="267" r:id="rId14"/>
    <p:sldId id="268" r:id="rId15"/>
    <p:sldId id="269" r:id="rId16"/>
    <p:sldId id="270" r:id="rId17"/>
    <p:sldId id="272" r:id="rId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576" y="-11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3FD0BE-E69D-F040-B26C-E51CB45E941E}" type="datetimeFigureOut">
              <a:rPr lang="en-US" smtClean="0"/>
              <a:t>9/1/15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53B996-5B30-A04A-8E55-7B3E1BD3AE2A}" type="slidenum">
              <a:rPr lang="en-US" smtClean="0"/>
              <a:t>‹#›</a:t>
            </a:fld>
            <a:endParaRPr lang="en-US"/>
          </a:p>
        </p:txBody>
      </p:sp>
    </p:spTree>
    <p:extLst>
      <p:ext uri="{BB962C8B-B14F-4D97-AF65-F5344CB8AC3E}">
        <p14:creationId xmlns:p14="http://schemas.microsoft.com/office/powerpoint/2010/main" val="32618717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200" b="0" i="0" u="none" strike="noStrike" cap="none" baseline="0">
                <a:solidFill>
                  <a:schemeClr val="dk1"/>
                </a:solidFill>
                <a:latin typeface="Calibri"/>
                <a:ea typeface="Calibri"/>
                <a:cs typeface="Calibri"/>
                <a:sym typeface="Calibri"/>
              </a:defRPr>
            </a:lvl2pPr>
            <a:lvl3pPr marL="914400" marR="0" indent="0" algn="l" rtl="0">
              <a:spcBef>
                <a:spcPts val="0"/>
              </a:spcBef>
              <a:defRPr sz="1200" b="0" i="0" u="none" strike="noStrike" cap="none" baseline="0">
                <a:solidFill>
                  <a:schemeClr val="dk1"/>
                </a:solidFill>
                <a:latin typeface="Calibri"/>
                <a:ea typeface="Calibri"/>
                <a:cs typeface="Calibri"/>
                <a:sym typeface="Calibri"/>
              </a:defRPr>
            </a:lvl3pPr>
            <a:lvl4pPr marL="1371600" marR="0" indent="0" algn="l" rtl="0">
              <a:spcBef>
                <a:spcPts val="0"/>
              </a:spcBef>
              <a:defRPr sz="1200" b="0" i="0" u="none" strike="noStrike" cap="none" baseline="0">
                <a:solidFill>
                  <a:schemeClr val="dk1"/>
                </a:solidFill>
                <a:latin typeface="Calibri"/>
                <a:ea typeface="Calibri"/>
                <a:cs typeface="Calibri"/>
                <a:sym typeface="Calibri"/>
              </a:defRPr>
            </a:lvl4pPr>
            <a:lvl5pPr marL="1828800" marR="0" indent="0" algn="l" rtl="0">
              <a:spcBef>
                <a:spcPts val="0"/>
              </a:spcBef>
              <a:defRPr sz="1200" b="0" i="0" u="none" strike="noStrike" cap="none" baseline="0">
                <a:solidFill>
                  <a:schemeClr val="dk1"/>
                </a:solidFill>
                <a:latin typeface="Calibri"/>
                <a:ea typeface="Calibri"/>
                <a:cs typeface="Calibri"/>
                <a:sym typeface="Calibri"/>
              </a:defRPr>
            </a:lvl5pPr>
            <a:lvl6pPr marL="2286000" marR="0" indent="0" algn="l" rtl="0">
              <a:spcBef>
                <a:spcPts val="0"/>
              </a:spcBef>
              <a:defRPr sz="1200" b="0" i="0" u="none" strike="noStrike" cap="none" baseline="0">
                <a:solidFill>
                  <a:schemeClr val="dk1"/>
                </a:solidFill>
                <a:latin typeface="Calibri"/>
                <a:ea typeface="Calibri"/>
                <a:cs typeface="Calibri"/>
                <a:sym typeface="Calibri"/>
              </a:defRPr>
            </a:lvl6pPr>
            <a:lvl7pPr marL="2743200" marR="0" indent="0" algn="l" rtl="0">
              <a:spcBef>
                <a:spcPts val="0"/>
              </a:spcBef>
              <a:defRPr sz="1200" b="0" i="0" u="none" strike="noStrike" cap="none" baseline="0">
                <a:solidFill>
                  <a:schemeClr val="dk1"/>
                </a:solidFill>
                <a:latin typeface="Calibri"/>
                <a:ea typeface="Calibri"/>
                <a:cs typeface="Calibri"/>
                <a:sym typeface="Calibri"/>
              </a:defRPr>
            </a:lvl7pPr>
            <a:lvl8pPr marL="3200400" marR="0" indent="0" algn="l" rtl="0">
              <a:spcBef>
                <a:spcPts val="0"/>
              </a:spcBef>
              <a:defRPr sz="1200" b="0" i="0" u="none" strike="noStrike" cap="none" baseline="0">
                <a:solidFill>
                  <a:schemeClr val="dk1"/>
                </a:solidFill>
                <a:latin typeface="Calibri"/>
                <a:ea typeface="Calibri"/>
                <a:cs typeface="Calibri"/>
                <a:sym typeface="Calibri"/>
              </a:defRPr>
            </a:lvl8pPr>
            <a:lvl9pPr marL="3657600" marR="0" indent="0" algn="l" rtl="0">
              <a:spcBef>
                <a:spcPts val="0"/>
              </a:spcBef>
              <a:defRPr sz="1200" b="0" i="0" u="none" strike="noStrike" cap="none" baseline="0">
                <a:solidFill>
                  <a:schemeClr val="dk1"/>
                </a:solidFill>
                <a:latin typeface="Calibri"/>
                <a:ea typeface="Calibri"/>
                <a:cs typeface="Calibri"/>
                <a:sym typeface="Calibri"/>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8595345"/>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fastcoexist.com/3033487/why-ted-has-given-all-of-its-employees-a-mandatory-two-week-summer-vacation" TargetMode="External"/><Relationship Id="rId4" Type="http://schemas.openxmlformats.org/officeDocument/2006/relationships/hyperlink" Target="http://www.fastcoexist.com/3043269/vacation-policies-youll-envy-from-companies-you-dont-work-for" TargetMode="External"/><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a:solidFill>
                  <a:schemeClr val="dk1"/>
                </a:solidFill>
                <a:latin typeface="Calibri"/>
                <a:ea typeface="Calibri"/>
                <a:cs typeface="Calibri"/>
                <a:sym typeface="Calibri"/>
              </a:rPr>
              <a:t>Coming back to our definition of strengths, that would manifest first in people’s character and passions as a raft full of those who love the thrill of running rapids supported by a land-based logistics team who are energized more by planning and organizing than by paddling. Then it shows up in experience and expertise as to who paddles and who serves as helmsman. Finally, it comes down to skills and talents so that people sit on the side of the raft that best fits their body and arm strength. How much easier is the journey? That is what a focus on strengths in governance systems can bring to your organization. </a:t>
            </a:r>
          </a:p>
          <a:p>
            <a:pPr marL="0" marR="0" lvl="0" indent="0" algn="l" rtl="0">
              <a:lnSpc>
                <a:spcPct val="100000"/>
              </a:lnSpc>
              <a:spcBef>
                <a:spcPts val="0"/>
              </a:spcBef>
              <a:spcAft>
                <a:spcPts val="0"/>
              </a:spcAft>
              <a:buClr>
                <a:schemeClr val="dk1"/>
              </a:buClr>
              <a:buFont typeface="Calibri"/>
              <a:buNone/>
            </a:pPr>
            <a:endParaRPr/>
          </a:p>
          <a:p>
            <a:pPr marL="0" marR="0" lvl="0" indent="0" algn="l" rtl="0">
              <a:lnSpc>
                <a:spcPct val="100000"/>
              </a:lnSpc>
              <a:spcBef>
                <a:spcPts val="0"/>
              </a:spcBef>
              <a:spcAft>
                <a:spcPts val="0"/>
              </a:spcAft>
              <a:buClr>
                <a:schemeClr val="dk1"/>
              </a:buClr>
              <a:buSzPct val="25000"/>
              <a:buFont typeface="Calibri"/>
              <a:buNone/>
            </a:pPr>
            <a:r>
              <a:rPr lang="en-US"/>
              <a:t>Can also talk about Coordinated action learning and collaborative relationships from this slide. See the chapter in our book for details.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Of all the Gallop survey items, one item correlates best with performance and business results. That is: “I have the opportunity to do what I do best every day at work”</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As Barbara Frederickson’s work has shown, such a state increases your</a:t>
            </a:r>
            <a:r>
              <a:rPr lang="en-US" sz="1200" b="0" i="1" u="none" strike="noStrike" cap="none" baseline="0">
                <a:solidFill>
                  <a:schemeClr val="dk1"/>
                </a:solidFill>
                <a:latin typeface="Calibri"/>
                <a:ea typeface="Calibri"/>
                <a:cs typeface="Calibri"/>
                <a:sym typeface="Calibri"/>
              </a:rPr>
              <a:t> intellectual resources </a:t>
            </a:r>
            <a:r>
              <a:rPr lang="en-US" sz="1200" b="0" i="0" u="none" strike="noStrike" cap="none" baseline="0">
                <a:solidFill>
                  <a:schemeClr val="dk1"/>
                </a:solidFill>
                <a:latin typeface="Calibri"/>
                <a:ea typeface="Calibri"/>
                <a:cs typeface="Calibri"/>
                <a:sym typeface="Calibri"/>
              </a:rPr>
              <a:t>improving your problem-solving skills and your ability to learn new information. It improves your </a:t>
            </a:r>
            <a:r>
              <a:rPr lang="en-US" sz="1200" b="0" i="1" u="none" strike="noStrike" cap="none" baseline="0">
                <a:solidFill>
                  <a:schemeClr val="dk1"/>
                </a:solidFill>
                <a:latin typeface="Calibri"/>
                <a:ea typeface="Calibri"/>
                <a:cs typeface="Calibri"/>
                <a:sym typeface="Calibri"/>
              </a:rPr>
              <a:t>physical resources</a:t>
            </a:r>
            <a:r>
              <a:rPr lang="en-US" sz="1200" b="0" i="0" u="none" strike="noStrike" cap="none" baseline="0">
                <a:solidFill>
                  <a:schemeClr val="dk1"/>
                </a:solidFill>
                <a:latin typeface="Calibri"/>
                <a:ea typeface="Calibri"/>
                <a:cs typeface="Calibri"/>
                <a:sym typeface="Calibri"/>
              </a:rPr>
              <a:t> with better coordination, strength, and cardiovascular health. It increases your </a:t>
            </a:r>
            <a:r>
              <a:rPr lang="en-US" sz="1200" b="0" i="1" u="none" strike="noStrike" cap="none" baseline="0">
                <a:solidFill>
                  <a:schemeClr val="dk1"/>
                </a:solidFill>
                <a:latin typeface="Calibri"/>
                <a:ea typeface="Calibri"/>
                <a:cs typeface="Calibri"/>
                <a:sym typeface="Calibri"/>
              </a:rPr>
              <a:t>psychological resources</a:t>
            </a:r>
            <a:r>
              <a:rPr lang="en-US" sz="1200" b="0" i="0" u="none" strike="noStrike" cap="none" baseline="0">
                <a:solidFill>
                  <a:schemeClr val="dk1"/>
                </a:solidFill>
                <a:latin typeface="Calibri"/>
                <a:ea typeface="Calibri"/>
                <a:cs typeface="Calibri"/>
                <a:sym typeface="Calibri"/>
              </a:rPr>
              <a:t> developing more optimism and resilience as well as deepening your sense of self and goal orientation. And finally, it improves your </a:t>
            </a:r>
            <a:r>
              <a:rPr lang="en-US" sz="1200" b="0" i="1" u="none" strike="noStrike" cap="none" baseline="0">
                <a:solidFill>
                  <a:schemeClr val="dk1"/>
                </a:solidFill>
                <a:latin typeface="Calibri"/>
                <a:ea typeface="Calibri"/>
                <a:cs typeface="Calibri"/>
                <a:sym typeface="Calibri"/>
              </a:rPr>
              <a:t>social resources</a:t>
            </a:r>
            <a:r>
              <a:rPr lang="en-US" sz="1200" b="0" i="0" u="none" strike="noStrike" cap="none" baseline="0">
                <a:solidFill>
                  <a:schemeClr val="dk1"/>
                </a:solidFill>
                <a:latin typeface="Calibri"/>
                <a:ea typeface="Calibri"/>
                <a:cs typeface="Calibri"/>
                <a:sym typeface="Calibri"/>
              </a:rPr>
              <a:t> by improving your ability to make new bonds and solidify existing ones (Fredrickson, 1998). Think back to your raft on the wild river. Wouldn’t you like to have the above describe all ten of your rowers? It would go a long way to ensuring that each rower can be the best he or she can possibly be.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Of all the Gallop survey items, one item correlates best with performance and business results. That is: “I have the opportunity to do what I do best every day at work” (Buckingham, 2007). What does it take for me to be able to answer “strongly agree” to this statement? Certainly factors like organizational culture, infrastructure and systems, pay and benefits matter, for they can distract people from being at their best. But even if everyone believes these are perfect, there is something more important. We assert that it is necessary that employees, their teammates, and their managers know their strengths. For it is only when people play to their strengths that they can deliver their best work every day.</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84" name="Shape 18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a:t>The organization MUST satisfy fiduciary and regulatory requirements. That does not change. But </a:t>
            </a:r>
            <a:r>
              <a:rPr lang="en-US" sz="1100">
                <a:latin typeface="Arial"/>
                <a:ea typeface="Arial"/>
                <a:cs typeface="Arial"/>
                <a:sym typeface="Arial"/>
              </a:rPr>
              <a:t>rather than focus on </a:t>
            </a:r>
            <a:r>
              <a:rPr lang="en-US"/>
              <a:t>Preventing weaknesses i.e. behavior that is illegal, unethical, or detrimental to the interests of shareholders, design PG that mobilises positive behavior and builds in local checks and balances. The highly participative design process  can help accomplish this by having the people doing the work figure out ways to “control” the work with the help of “experts” rather than having only the “experts” involved. </a:t>
            </a:r>
          </a:p>
          <a:p>
            <a:pPr rtl="0">
              <a:spcBef>
                <a:spcPts val="0"/>
              </a:spcBef>
              <a:buNone/>
            </a:pPr>
            <a:r>
              <a:rPr lang="en-US"/>
              <a:t>Note that this requires a system of accountability with real consequences for both desired AND undesired behaviors. </a:t>
            </a:r>
          </a:p>
          <a:p>
            <a:pPr rtl="0">
              <a:spcBef>
                <a:spcPts val="0"/>
              </a:spcBef>
              <a:buNone/>
            </a:pPr>
            <a:endParaRPr/>
          </a:p>
          <a:p>
            <a:pPr rtl="0">
              <a:spcBef>
                <a:spcPts val="0"/>
              </a:spcBef>
              <a:buNone/>
            </a:pPr>
            <a:r>
              <a:rPr lang="en-US"/>
              <a:t>Credit card companies do not require advance notice for every purchase but have systems that alert unusual transactions.  Amoco, back in the 90’s, designed their T&amp;E system similarly. Employees filed their expense statements electronically and sent hard copy receipts to the accounting department. No supervisor signatures were required. Exceptions were handled when they arose. Trust and verify.  </a:t>
            </a:r>
          </a:p>
          <a:p>
            <a:pPr rtl="0">
              <a:spcBef>
                <a:spcPts val="0"/>
              </a:spcBef>
              <a:buNone/>
            </a:pPr>
            <a:endParaRPr/>
          </a:p>
          <a:p>
            <a:pPr rtl="0">
              <a:spcBef>
                <a:spcPts val="0"/>
              </a:spcBef>
              <a:buNone/>
            </a:pPr>
            <a:r>
              <a:rPr lang="en-US"/>
              <a:t>Why have a vacation policy for knowledge workers. People are accountable for results not time in the office.</a:t>
            </a:r>
          </a:p>
          <a:p>
            <a:pPr lvl="0" rtl="0">
              <a:lnSpc>
                <a:spcPct val="100000"/>
              </a:lnSpc>
              <a:spcBef>
                <a:spcPts val="0"/>
              </a:spcBef>
              <a:buNone/>
            </a:pPr>
            <a:endParaRPr sz="1150" b="1">
              <a:solidFill>
                <a:srgbClr val="222222"/>
              </a:solidFill>
            </a:endParaRPr>
          </a:p>
          <a:p>
            <a:pPr lvl="0" rtl="0">
              <a:lnSpc>
                <a:spcPct val="100000"/>
              </a:lnSpc>
              <a:spcBef>
                <a:spcPts val="0"/>
              </a:spcBef>
              <a:buNone/>
            </a:pPr>
            <a:r>
              <a:rPr lang="en-US" sz="1150" b="1">
                <a:solidFill>
                  <a:srgbClr val="222222"/>
                </a:solidFill>
              </a:rPr>
              <a:t>UNLIMITED VACATION</a:t>
            </a:r>
          </a:p>
          <a:p>
            <a:pPr lvl="0" rtl="0">
              <a:lnSpc>
                <a:spcPct val="100000"/>
              </a:lnSpc>
              <a:spcBef>
                <a:spcPts val="0"/>
              </a:spcBef>
              <a:spcAft>
                <a:spcPts val="1500"/>
              </a:spcAft>
              <a:buNone/>
            </a:pPr>
            <a:r>
              <a:rPr lang="en-US" sz="1100"/>
              <a:t>From Richard Brandon’s Virgin Group and MGM Resorts International, which both last year created an unlimited vacation policies, to the pioneer in this area, Netflix, a growing number of employees don’t have vacation days at all. Instead, employees can take an unlimited amount of time off on an honor system. This idea is becoming more common, especially at startups and other Silicon Valley type companies, but is not the norm yet: Unlimited vacation or paid time-off is still only offered by fewer than 2% of firms, according to the report.</a:t>
            </a:r>
          </a:p>
          <a:p>
            <a:pPr lvl="0" rtl="0">
              <a:lnSpc>
                <a:spcPct val="100000"/>
              </a:lnSpc>
              <a:spcBef>
                <a:spcPts val="0"/>
              </a:spcBef>
              <a:buClr>
                <a:schemeClr val="dk1"/>
              </a:buClr>
              <a:buSzPct val="91666"/>
              <a:buFont typeface="Arial"/>
              <a:buNone/>
            </a:pPr>
            <a:r>
              <a:rPr lang="en-US" sz="1150" b="1">
                <a:solidFill>
                  <a:srgbClr val="222222"/>
                </a:solidFill>
              </a:rPr>
              <a:t>MANDATED VACATION</a:t>
            </a:r>
          </a:p>
          <a:p>
            <a:pPr lvl="0" rtl="0">
              <a:lnSpc>
                <a:spcPct val="100000"/>
              </a:lnSpc>
              <a:spcBef>
                <a:spcPts val="0"/>
              </a:spcBef>
              <a:spcAft>
                <a:spcPts val="1500"/>
              </a:spcAft>
              <a:buClr>
                <a:schemeClr val="dk1"/>
              </a:buClr>
              <a:buSzPct val="100000"/>
              <a:buFont typeface="Arial"/>
              <a:buNone/>
            </a:pPr>
            <a:r>
              <a:rPr lang="en-US" sz="1100"/>
              <a:t>This is pretty much the opposite of unlimited vacation, and it gets people out the door without the guilt.</a:t>
            </a:r>
          </a:p>
          <a:p>
            <a:pPr lvl="0" rtl="0">
              <a:lnSpc>
                <a:spcPct val="100000"/>
              </a:lnSpc>
              <a:spcBef>
                <a:spcPts val="0"/>
              </a:spcBef>
              <a:spcAft>
                <a:spcPts val="1500"/>
              </a:spcAft>
              <a:buClr>
                <a:schemeClr val="dk1"/>
              </a:buClr>
              <a:buSzPct val="100000"/>
              <a:buFont typeface="Arial"/>
              <a:buNone/>
            </a:pPr>
            <a:r>
              <a:rPr lang="en-US" sz="1100"/>
              <a:t>Hubspot, a software company in Cambridge, MA, created a mandatory two-week vacation policy (in addition to unlimited vacation) in a smart way that didn’t pile on extra work leading to the time off: It allowed employees to reduce their monthly sales quotas twice a year to make it easier to get away.</a:t>
            </a:r>
          </a:p>
          <a:p>
            <a:pPr lvl="0" rtl="0">
              <a:lnSpc>
                <a:spcPct val="100000"/>
              </a:lnSpc>
              <a:spcBef>
                <a:spcPts val="0"/>
              </a:spcBef>
              <a:spcAft>
                <a:spcPts val="1500"/>
              </a:spcAft>
              <a:buClr>
                <a:schemeClr val="dk1"/>
              </a:buClr>
              <a:buSzPct val="100000"/>
              <a:buFont typeface="Arial"/>
              <a:buNone/>
            </a:pPr>
            <a:r>
              <a:rPr lang="en-US" sz="1100"/>
              <a:t>About 12% of companies close between Christmas and New Year’s according to the report, but others do this at other times. As </a:t>
            </a:r>
            <a:r>
              <a:rPr lang="en-US" sz="1100" i="1"/>
              <a:t>Co.Exist</a:t>
            </a:r>
            <a:r>
              <a:rPr lang="en-US" sz="1100"/>
              <a:t> </a:t>
            </a:r>
            <a:r>
              <a:rPr lang="en-US" sz="1100">
                <a:solidFill>
                  <a:schemeClr val="hlink"/>
                </a:solidFill>
                <a:hlinkClick r:id="rId3"/>
              </a:rPr>
              <a:t>wrote about last year</a:t>
            </a:r>
            <a:r>
              <a:rPr lang="en-US" sz="1100"/>
              <a:t>, the non-profit TED shuts down for two weeks every summer so employees can all get away at once. "The impact on morale, productivity, and overall happiness is stunning," TED Media executive producer June Cohen </a:t>
            </a:r>
            <a:r>
              <a:rPr lang="en-US" sz="1100">
                <a:solidFill>
                  <a:schemeClr val="hlink"/>
                </a:solidFill>
                <a:hlinkClick r:id="rId3"/>
              </a:rPr>
              <a:t>said</a:t>
            </a:r>
            <a:r>
              <a:rPr lang="en-US" sz="1100"/>
              <a:t>.  </a:t>
            </a:r>
            <a:r>
              <a:rPr lang="en-US" sz="1100" u="sng">
                <a:solidFill>
                  <a:schemeClr val="hlink"/>
                </a:solidFill>
                <a:hlinkClick r:id="rId4"/>
              </a:rPr>
              <a:t>http://www.fastcoexist.com/3043269/vacation-policies-youll-envy-from-companies-you-dont-work-for</a:t>
            </a:r>
          </a:p>
          <a:p>
            <a:pPr>
              <a:spcBef>
                <a:spcPts val="0"/>
              </a:spcBef>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36650" y="687388"/>
            <a:ext cx="4584700" cy="34401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34" name="Shape 134"/>
          <p:cNvSpPr txBox="1">
            <a:spLocks noGrp="1"/>
          </p:cNvSpPr>
          <p:nvPr>
            <p:ph type="body" idx="1"/>
          </p:nvPr>
        </p:nvSpPr>
        <p:spPr>
          <a:xfrm>
            <a:off x="914400" y="4356257"/>
            <a:ext cx="5029199" cy="4126979"/>
          </a:xfrm>
          <a:prstGeom prst="rect">
            <a:avLst/>
          </a:prstGeom>
          <a:noFill/>
          <a:ln>
            <a:noFill/>
          </a:ln>
        </p:spPr>
        <p:txBody>
          <a:bodyPr lIns="91425" tIns="45700" rIns="91425" bIns="45700" anchor="t" anchorCtr="0">
            <a:noAutofit/>
          </a:bodyPr>
          <a:lstStyle/>
          <a:p>
            <a:pPr marL="0" marR="0" lvl="0" indent="101600" algn="l" rtl="0">
              <a:spcBef>
                <a:spcPts val="0"/>
              </a:spcBef>
              <a:buClr>
                <a:schemeClr val="dk1"/>
              </a:buClr>
              <a:buFont typeface="Calibri"/>
              <a:buNone/>
            </a:pPr>
            <a:endParaRPr sz="1600" b="1"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100000"/>
              <a:buFont typeface="Arial"/>
              <a:buChar char="•"/>
            </a:pPr>
            <a:r>
              <a:rPr lang="en-US" sz="1600" b="1" i="0" u="none" strike="noStrike" cap="none" baseline="0">
                <a:solidFill>
                  <a:schemeClr val="dk1"/>
                </a:solidFill>
                <a:latin typeface="Arial"/>
                <a:ea typeface="Arial"/>
                <a:cs typeface="Arial"/>
                <a:sym typeface="Arial"/>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lt1"/>
              </a:buClr>
              <a:buFont typeface="Calibri"/>
              <a:buNone/>
              <a:defRPr sz="4400" b="0" i="0" u="none" strike="noStrike" cap="none" baseline="0">
                <a:solidFill>
                  <a:schemeClr val="lt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chemeClr val="lt1"/>
              </a:buClr>
              <a:buFont typeface="Arial"/>
              <a:buNone/>
              <a:defRPr sz="3200" b="0" i="0" u="none" strike="noStrike" cap="none" baseline="0">
                <a:solidFill>
                  <a:schemeClr val="lt1"/>
                </a:solidFill>
                <a:latin typeface="Calibri"/>
                <a:ea typeface="Calibri"/>
                <a:cs typeface="Calibri"/>
                <a:sym typeface="Calibri"/>
              </a:defRPr>
            </a:lvl1pPr>
            <a:lvl2pPr marL="457200" marR="0" indent="0" algn="ctr" rtl="0">
              <a:spcBef>
                <a:spcPts val="560"/>
              </a:spcBef>
              <a:buClr>
                <a:schemeClr val="lt1"/>
              </a:buClr>
              <a:buFont typeface="Arial"/>
              <a:buNone/>
              <a:defRPr sz="2800" b="0" i="0" u="none" strike="noStrike" cap="none" baseline="0">
                <a:solidFill>
                  <a:schemeClr val="lt1"/>
                </a:solidFill>
                <a:latin typeface="Calibri"/>
                <a:ea typeface="Calibri"/>
                <a:cs typeface="Calibri"/>
                <a:sym typeface="Calibri"/>
              </a:defRPr>
            </a:lvl2pPr>
            <a:lvl3pPr marL="914400" marR="0" indent="0" algn="ctr" rtl="0">
              <a:spcBef>
                <a:spcPts val="480"/>
              </a:spcBef>
              <a:buClr>
                <a:schemeClr val="lt1"/>
              </a:buClr>
              <a:buFont typeface="Arial"/>
              <a:buNone/>
              <a:defRPr sz="2400" b="0" i="0" u="none" strike="noStrike" cap="none" baseline="0">
                <a:solidFill>
                  <a:schemeClr val="lt1"/>
                </a:solidFill>
                <a:latin typeface="Calibri"/>
                <a:ea typeface="Calibri"/>
                <a:cs typeface="Calibri"/>
                <a:sym typeface="Calibri"/>
              </a:defRPr>
            </a:lvl3pPr>
            <a:lvl4pPr marL="13716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4pPr>
            <a:lvl5pPr marL="18288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5pPr>
            <a:lvl6pPr marL="22860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6pPr>
            <a:lvl7pPr marL="27432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7pPr>
            <a:lvl8pPr marL="32004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8pPr>
            <a:lvl9pPr marL="3657600" marR="0" indent="0" algn="ctr" rtl="0">
              <a:spcBef>
                <a:spcPts val="400"/>
              </a:spcBef>
              <a:buClr>
                <a:schemeClr val="lt1"/>
              </a:buClr>
              <a:buFont typeface="Arial"/>
              <a:buNone/>
              <a:defRPr sz="2000" b="0" i="0" u="none" strike="noStrike" cap="none" baseline="0">
                <a:solidFill>
                  <a:schemeClr val="lt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1245140" y="6356350"/>
            <a:ext cx="6935432"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20" name="Shape 20"/>
          <p:cNvSpPr txBox="1">
            <a:spLocks noGrp="1"/>
          </p:cNvSpPr>
          <p:nvPr>
            <p:ph type="sldNum" idx="12"/>
          </p:nvPr>
        </p:nvSpPr>
        <p:spPr>
          <a:xfrm>
            <a:off x="8292634" y="6356350"/>
            <a:ext cx="394165"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sz="4400">
                <a:solidFill>
                  <a:schemeClr val="lt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lt1"/>
              </a:buClr>
              <a:buFont typeface="Arial"/>
              <a:buChar char="•"/>
              <a:defRPr sz="3200">
                <a:solidFill>
                  <a:schemeClr val="lt1"/>
                </a:solidFill>
                <a:latin typeface="Calibri"/>
                <a:ea typeface="Calibri"/>
                <a:cs typeface="Calibri"/>
                <a:sym typeface="Calibri"/>
              </a:defRPr>
            </a:lvl1pPr>
            <a:lvl2pPr marL="742950" indent="-107950" algn="l" rtl="0">
              <a:spcBef>
                <a:spcPts val="560"/>
              </a:spcBef>
              <a:buClr>
                <a:schemeClr val="lt1"/>
              </a:buClr>
              <a:buFont typeface="Arial"/>
              <a:buChar char="–"/>
              <a:defRPr sz="2800">
                <a:solidFill>
                  <a:schemeClr val="lt1"/>
                </a:solidFill>
                <a:latin typeface="Calibri"/>
                <a:ea typeface="Calibri"/>
                <a:cs typeface="Calibri"/>
                <a:sym typeface="Calibri"/>
              </a:defRPr>
            </a:lvl2pPr>
            <a:lvl3pPr marL="1143000" indent="-76200" algn="l" rtl="0">
              <a:spcBef>
                <a:spcPts val="480"/>
              </a:spcBef>
              <a:buClr>
                <a:schemeClr val="lt1"/>
              </a:buClr>
              <a:buFont typeface="Arial"/>
              <a:buChar char="•"/>
              <a:defRPr sz="2400">
                <a:solidFill>
                  <a:schemeClr val="lt1"/>
                </a:solidFill>
                <a:latin typeface="Calibri"/>
                <a:ea typeface="Calibri"/>
                <a:cs typeface="Calibri"/>
                <a:sym typeface="Calibri"/>
              </a:defRPr>
            </a:lvl3pPr>
            <a:lvl4pPr marL="1600200" indent="-101600" algn="l" rtl="0">
              <a:spcBef>
                <a:spcPts val="400"/>
              </a:spcBef>
              <a:buClr>
                <a:schemeClr val="lt1"/>
              </a:buClr>
              <a:buFont typeface="Arial"/>
              <a:buChar char="–"/>
              <a:defRPr sz="2000">
                <a:solidFill>
                  <a:schemeClr val="lt1"/>
                </a:solidFill>
                <a:latin typeface="Calibri"/>
                <a:ea typeface="Calibri"/>
                <a:cs typeface="Calibri"/>
                <a:sym typeface="Calibri"/>
              </a:defRPr>
            </a:lvl4pPr>
            <a:lvl5pPr marL="2057400" indent="-101600" algn="l" rtl="0">
              <a:spcBef>
                <a:spcPts val="400"/>
              </a:spcBef>
              <a:buClr>
                <a:schemeClr val="lt1"/>
              </a:buClr>
              <a:buFont typeface="Arial"/>
              <a:buChar char="»"/>
              <a:defRPr sz="2000">
                <a:solidFill>
                  <a:schemeClr val="lt1"/>
                </a:solidFill>
                <a:latin typeface="Calibri"/>
                <a:ea typeface="Calibri"/>
                <a:cs typeface="Calibri"/>
                <a:sym typeface="Calibri"/>
              </a:defRPr>
            </a:lvl5pPr>
            <a:lvl6pPr marL="2514600" indent="-101600" algn="l" rtl="0">
              <a:spcBef>
                <a:spcPts val="400"/>
              </a:spcBef>
              <a:buClr>
                <a:schemeClr val="lt1"/>
              </a:buClr>
              <a:buFont typeface="Arial"/>
              <a:buChar char="•"/>
              <a:defRPr sz="2000">
                <a:solidFill>
                  <a:schemeClr val="lt1"/>
                </a:solidFill>
                <a:latin typeface="Calibri"/>
                <a:ea typeface="Calibri"/>
                <a:cs typeface="Calibri"/>
                <a:sym typeface="Calibri"/>
              </a:defRPr>
            </a:lvl6pPr>
            <a:lvl7pPr marL="2971800" indent="-101600" algn="l" rtl="0">
              <a:spcBef>
                <a:spcPts val="400"/>
              </a:spcBef>
              <a:buClr>
                <a:schemeClr val="lt1"/>
              </a:buClr>
              <a:buFont typeface="Arial"/>
              <a:buChar char="•"/>
              <a:defRPr sz="2000">
                <a:solidFill>
                  <a:schemeClr val="lt1"/>
                </a:solidFill>
                <a:latin typeface="Calibri"/>
                <a:ea typeface="Calibri"/>
                <a:cs typeface="Calibri"/>
                <a:sym typeface="Calibri"/>
              </a:defRPr>
            </a:lvl7pPr>
            <a:lvl8pPr marL="3429000" indent="-101600" algn="l" rtl="0">
              <a:spcBef>
                <a:spcPts val="400"/>
              </a:spcBef>
              <a:buClr>
                <a:schemeClr val="lt1"/>
              </a:buClr>
              <a:buFont typeface="Arial"/>
              <a:buChar char="•"/>
              <a:defRPr sz="2000">
                <a:solidFill>
                  <a:schemeClr val="lt1"/>
                </a:solidFill>
                <a:latin typeface="Calibri"/>
                <a:ea typeface="Calibri"/>
                <a:cs typeface="Calibri"/>
                <a:sym typeface="Calibri"/>
              </a:defRPr>
            </a:lvl8pPr>
            <a:lvl9pPr marL="3886200" indent="-101600" algn="l" rtl="0">
              <a:spcBef>
                <a:spcPts val="400"/>
              </a:spcBef>
              <a:buClr>
                <a:schemeClr val="lt1"/>
              </a:buClr>
              <a:buFont typeface="Arial"/>
              <a:buChar char="•"/>
              <a:defRPr sz="2000">
                <a:solidFill>
                  <a:schemeClr val="lt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sz="4400">
                <a:solidFill>
                  <a:schemeClr val="lt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lt1"/>
              </a:buClr>
              <a:buFont typeface="Arial"/>
              <a:buChar char="•"/>
              <a:defRPr sz="3200">
                <a:solidFill>
                  <a:schemeClr val="lt1"/>
                </a:solidFill>
                <a:latin typeface="Calibri"/>
                <a:ea typeface="Calibri"/>
                <a:cs typeface="Calibri"/>
                <a:sym typeface="Calibri"/>
              </a:defRPr>
            </a:lvl1pPr>
            <a:lvl2pPr marL="742950" indent="-107950" algn="l" rtl="0">
              <a:spcBef>
                <a:spcPts val="560"/>
              </a:spcBef>
              <a:buClr>
                <a:schemeClr val="lt1"/>
              </a:buClr>
              <a:buFont typeface="Arial"/>
              <a:buChar char="–"/>
              <a:defRPr sz="2800">
                <a:solidFill>
                  <a:schemeClr val="lt1"/>
                </a:solidFill>
                <a:latin typeface="Calibri"/>
                <a:ea typeface="Calibri"/>
                <a:cs typeface="Calibri"/>
                <a:sym typeface="Calibri"/>
              </a:defRPr>
            </a:lvl2pPr>
            <a:lvl3pPr marL="1143000" indent="-76200" algn="l" rtl="0">
              <a:spcBef>
                <a:spcPts val="480"/>
              </a:spcBef>
              <a:buClr>
                <a:schemeClr val="lt1"/>
              </a:buClr>
              <a:buFont typeface="Arial"/>
              <a:buChar char="•"/>
              <a:defRPr sz="2400">
                <a:solidFill>
                  <a:schemeClr val="lt1"/>
                </a:solidFill>
                <a:latin typeface="Calibri"/>
                <a:ea typeface="Calibri"/>
                <a:cs typeface="Calibri"/>
                <a:sym typeface="Calibri"/>
              </a:defRPr>
            </a:lvl3pPr>
            <a:lvl4pPr marL="1600200" indent="-101600" algn="l" rtl="0">
              <a:spcBef>
                <a:spcPts val="400"/>
              </a:spcBef>
              <a:buClr>
                <a:schemeClr val="lt1"/>
              </a:buClr>
              <a:buFont typeface="Arial"/>
              <a:buChar char="–"/>
              <a:defRPr sz="2000">
                <a:solidFill>
                  <a:schemeClr val="lt1"/>
                </a:solidFill>
                <a:latin typeface="Calibri"/>
                <a:ea typeface="Calibri"/>
                <a:cs typeface="Calibri"/>
                <a:sym typeface="Calibri"/>
              </a:defRPr>
            </a:lvl4pPr>
            <a:lvl5pPr marL="2057400" indent="-101600" algn="l" rtl="0">
              <a:spcBef>
                <a:spcPts val="400"/>
              </a:spcBef>
              <a:buClr>
                <a:schemeClr val="lt1"/>
              </a:buClr>
              <a:buFont typeface="Arial"/>
              <a:buChar char="»"/>
              <a:defRPr sz="2000">
                <a:solidFill>
                  <a:schemeClr val="lt1"/>
                </a:solidFill>
                <a:latin typeface="Calibri"/>
                <a:ea typeface="Calibri"/>
                <a:cs typeface="Calibri"/>
                <a:sym typeface="Calibri"/>
              </a:defRPr>
            </a:lvl5pPr>
            <a:lvl6pPr marL="2514600" indent="-101600" algn="l" rtl="0">
              <a:spcBef>
                <a:spcPts val="400"/>
              </a:spcBef>
              <a:buClr>
                <a:schemeClr val="lt1"/>
              </a:buClr>
              <a:buFont typeface="Arial"/>
              <a:buChar char="•"/>
              <a:defRPr sz="2000">
                <a:solidFill>
                  <a:schemeClr val="lt1"/>
                </a:solidFill>
                <a:latin typeface="Calibri"/>
                <a:ea typeface="Calibri"/>
                <a:cs typeface="Calibri"/>
                <a:sym typeface="Calibri"/>
              </a:defRPr>
            </a:lvl6pPr>
            <a:lvl7pPr marL="2971800" indent="-101600" algn="l" rtl="0">
              <a:spcBef>
                <a:spcPts val="400"/>
              </a:spcBef>
              <a:buClr>
                <a:schemeClr val="lt1"/>
              </a:buClr>
              <a:buFont typeface="Arial"/>
              <a:buChar char="•"/>
              <a:defRPr sz="2000">
                <a:solidFill>
                  <a:schemeClr val="lt1"/>
                </a:solidFill>
                <a:latin typeface="Calibri"/>
                <a:ea typeface="Calibri"/>
                <a:cs typeface="Calibri"/>
                <a:sym typeface="Calibri"/>
              </a:defRPr>
            </a:lvl7pPr>
            <a:lvl8pPr marL="3429000" indent="-101600" algn="l" rtl="0">
              <a:spcBef>
                <a:spcPts val="400"/>
              </a:spcBef>
              <a:buClr>
                <a:schemeClr val="lt1"/>
              </a:buClr>
              <a:buFont typeface="Arial"/>
              <a:buChar char="•"/>
              <a:defRPr sz="2000">
                <a:solidFill>
                  <a:schemeClr val="lt1"/>
                </a:solidFill>
                <a:latin typeface="Calibri"/>
                <a:ea typeface="Calibri"/>
                <a:cs typeface="Calibri"/>
                <a:sym typeface="Calibri"/>
              </a:defRPr>
            </a:lvl8pPr>
            <a:lvl9pPr marL="3886200" indent="-101600" algn="l" rtl="0">
              <a:spcBef>
                <a:spcPts val="400"/>
              </a:spcBef>
              <a:buClr>
                <a:schemeClr val="lt1"/>
              </a:buClr>
              <a:buFont typeface="Arial"/>
              <a:buChar char="•"/>
              <a:defRPr sz="2000">
                <a:solidFill>
                  <a:schemeClr val="lt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sz="4400">
                <a:solidFill>
                  <a:schemeClr val="lt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lt1"/>
              </a:buClr>
              <a:buFont typeface="Arial"/>
              <a:buChar char="•"/>
              <a:defRPr sz="3200">
                <a:solidFill>
                  <a:schemeClr val="lt1"/>
                </a:solidFill>
                <a:latin typeface="Calibri"/>
                <a:ea typeface="Calibri"/>
                <a:cs typeface="Calibri"/>
                <a:sym typeface="Calibri"/>
              </a:defRPr>
            </a:lvl1pPr>
            <a:lvl2pPr marL="742950" indent="-107950" algn="l" rtl="0">
              <a:spcBef>
                <a:spcPts val="560"/>
              </a:spcBef>
              <a:buClr>
                <a:schemeClr val="lt1"/>
              </a:buClr>
              <a:buFont typeface="Arial"/>
              <a:buChar char="–"/>
              <a:defRPr sz="2800">
                <a:solidFill>
                  <a:schemeClr val="lt1"/>
                </a:solidFill>
                <a:latin typeface="Calibri"/>
                <a:ea typeface="Calibri"/>
                <a:cs typeface="Calibri"/>
                <a:sym typeface="Calibri"/>
              </a:defRPr>
            </a:lvl2pPr>
            <a:lvl3pPr marL="1143000" indent="-76200" algn="l" rtl="0">
              <a:spcBef>
                <a:spcPts val="480"/>
              </a:spcBef>
              <a:buClr>
                <a:schemeClr val="lt1"/>
              </a:buClr>
              <a:buFont typeface="Arial"/>
              <a:buChar char="•"/>
              <a:defRPr sz="2400">
                <a:solidFill>
                  <a:schemeClr val="lt1"/>
                </a:solidFill>
                <a:latin typeface="Calibri"/>
                <a:ea typeface="Calibri"/>
                <a:cs typeface="Calibri"/>
                <a:sym typeface="Calibri"/>
              </a:defRPr>
            </a:lvl3pPr>
            <a:lvl4pPr marL="1600200" indent="-101600" algn="l" rtl="0">
              <a:spcBef>
                <a:spcPts val="400"/>
              </a:spcBef>
              <a:buClr>
                <a:schemeClr val="lt1"/>
              </a:buClr>
              <a:buFont typeface="Arial"/>
              <a:buChar char="–"/>
              <a:defRPr sz="2000">
                <a:solidFill>
                  <a:schemeClr val="lt1"/>
                </a:solidFill>
                <a:latin typeface="Calibri"/>
                <a:ea typeface="Calibri"/>
                <a:cs typeface="Calibri"/>
                <a:sym typeface="Calibri"/>
              </a:defRPr>
            </a:lvl4pPr>
            <a:lvl5pPr marL="2057400" indent="-101600" algn="l" rtl="0">
              <a:spcBef>
                <a:spcPts val="400"/>
              </a:spcBef>
              <a:buClr>
                <a:schemeClr val="lt1"/>
              </a:buClr>
              <a:buFont typeface="Arial"/>
              <a:buChar char="»"/>
              <a:defRPr sz="2000">
                <a:solidFill>
                  <a:schemeClr val="lt1"/>
                </a:solidFill>
                <a:latin typeface="Calibri"/>
                <a:ea typeface="Calibri"/>
                <a:cs typeface="Calibri"/>
                <a:sym typeface="Calibri"/>
              </a:defRPr>
            </a:lvl5pPr>
            <a:lvl6pPr marL="2514600" indent="-101600" algn="l" rtl="0">
              <a:spcBef>
                <a:spcPts val="400"/>
              </a:spcBef>
              <a:buClr>
                <a:schemeClr val="lt1"/>
              </a:buClr>
              <a:buFont typeface="Arial"/>
              <a:buChar char="•"/>
              <a:defRPr sz="2000">
                <a:solidFill>
                  <a:schemeClr val="lt1"/>
                </a:solidFill>
                <a:latin typeface="Calibri"/>
                <a:ea typeface="Calibri"/>
                <a:cs typeface="Calibri"/>
                <a:sym typeface="Calibri"/>
              </a:defRPr>
            </a:lvl6pPr>
            <a:lvl7pPr marL="2971800" indent="-101600" algn="l" rtl="0">
              <a:spcBef>
                <a:spcPts val="400"/>
              </a:spcBef>
              <a:buClr>
                <a:schemeClr val="lt1"/>
              </a:buClr>
              <a:buFont typeface="Arial"/>
              <a:buChar char="•"/>
              <a:defRPr sz="2000">
                <a:solidFill>
                  <a:schemeClr val="lt1"/>
                </a:solidFill>
                <a:latin typeface="Calibri"/>
                <a:ea typeface="Calibri"/>
                <a:cs typeface="Calibri"/>
                <a:sym typeface="Calibri"/>
              </a:defRPr>
            </a:lvl7pPr>
            <a:lvl8pPr marL="3429000" indent="-101600" algn="l" rtl="0">
              <a:spcBef>
                <a:spcPts val="400"/>
              </a:spcBef>
              <a:buClr>
                <a:schemeClr val="lt1"/>
              </a:buClr>
              <a:buFont typeface="Arial"/>
              <a:buChar char="•"/>
              <a:defRPr sz="2000">
                <a:solidFill>
                  <a:schemeClr val="lt1"/>
                </a:solidFill>
                <a:latin typeface="Calibri"/>
                <a:ea typeface="Calibri"/>
                <a:cs typeface="Calibri"/>
                <a:sym typeface="Calibri"/>
              </a:defRPr>
            </a:lvl8pPr>
            <a:lvl9pPr marL="3886200" indent="-101600" algn="l" rtl="0">
              <a:spcBef>
                <a:spcPts val="400"/>
              </a:spcBef>
              <a:buClr>
                <a:schemeClr val="lt1"/>
              </a:buClr>
              <a:buFont typeface="Arial"/>
              <a:buChar char="•"/>
              <a:defRPr sz="2000">
                <a:solidFill>
                  <a:schemeClr val="lt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sz="4400">
                <a:solidFill>
                  <a:schemeClr val="lt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chemeClr val="lt1"/>
              </a:buClr>
              <a:buFont typeface="Calibri"/>
              <a:buNone/>
              <a:defRPr sz="2000">
                <a:solidFill>
                  <a:schemeClr val="lt1"/>
                </a:solidFill>
              </a:defRPr>
            </a:lvl1pPr>
            <a:lvl2pPr marL="457200" indent="0" rtl="0">
              <a:spcBef>
                <a:spcPts val="0"/>
              </a:spcBef>
              <a:buClr>
                <a:schemeClr val="lt1"/>
              </a:buClr>
              <a:buFont typeface="Calibri"/>
              <a:buNone/>
              <a:defRPr sz="1800">
                <a:solidFill>
                  <a:schemeClr val="lt1"/>
                </a:solidFill>
              </a:defRPr>
            </a:lvl2pPr>
            <a:lvl3pPr marL="914400" indent="0" rtl="0">
              <a:spcBef>
                <a:spcPts val="0"/>
              </a:spcBef>
              <a:buClr>
                <a:schemeClr val="lt1"/>
              </a:buClr>
              <a:buFont typeface="Calibri"/>
              <a:buNone/>
              <a:defRPr sz="1600">
                <a:solidFill>
                  <a:schemeClr val="lt1"/>
                </a:solidFill>
              </a:defRPr>
            </a:lvl3pPr>
            <a:lvl4pPr marL="1371600" indent="0" rtl="0">
              <a:spcBef>
                <a:spcPts val="0"/>
              </a:spcBef>
              <a:buClr>
                <a:schemeClr val="lt1"/>
              </a:buClr>
              <a:buFont typeface="Calibri"/>
              <a:buNone/>
              <a:defRPr sz="1400">
                <a:solidFill>
                  <a:schemeClr val="lt1"/>
                </a:solidFill>
              </a:defRPr>
            </a:lvl4pPr>
            <a:lvl5pPr marL="1828800" indent="0" rtl="0">
              <a:spcBef>
                <a:spcPts val="0"/>
              </a:spcBef>
              <a:buClr>
                <a:schemeClr val="lt1"/>
              </a:buClr>
              <a:buFont typeface="Calibri"/>
              <a:buNone/>
              <a:defRPr sz="1400">
                <a:solidFill>
                  <a:schemeClr val="lt1"/>
                </a:solidFill>
              </a:defRPr>
            </a:lvl5pPr>
            <a:lvl6pPr marL="2286000" indent="0" rtl="0">
              <a:spcBef>
                <a:spcPts val="0"/>
              </a:spcBef>
              <a:buClr>
                <a:schemeClr val="lt1"/>
              </a:buClr>
              <a:buFont typeface="Calibri"/>
              <a:buNone/>
              <a:defRPr sz="1400">
                <a:solidFill>
                  <a:schemeClr val="lt1"/>
                </a:solidFill>
              </a:defRPr>
            </a:lvl6pPr>
            <a:lvl7pPr marL="2743200" indent="0" rtl="0">
              <a:spcBef>
                <a:spcPts val="0"/>
              </a:spcBef>
              <a:buClr>
                <a:schemeClr val="lt1"/>
              </a:buClr>
              <a:buFont typeface="Calibri"/>
              <a:buNone/>
              <a:defRPr sz="1400">
                <a:solidFill>
                  <a:schemeClr val="lt1"/>
                </a:solidFill>
              </a:defRPr>
            </a:lvl7pPr>
            <a:lvl8pPr marL="3200400" indent="0" rtl="0">
              <a:spcBef>
                <a:spcPts val="0"/>
              </a:spcBef>
              <a:buClr>
                <a:schemeClr val="lt1"/>
              </a:buClr>
              <a:buFont typeface="Calibri"/>
              <a:buNone/>
              <a:defRPr sz="1400">
                <a:solidFill>
                  <a:schemeClr val="lt1"/>
                </a:solidFill>
              </a:defRPr>
            </a:lvl8pPr>
            <a:lvl9pPr marL="3657600" indent="0" rtl="0">
              <a:spcBef>
                <a:spcPts val="0"/>
              </a:spcBef>
              <a:buClr>
                <a:schemeClr val="lt1"/>
              </a:buClr>
              <a:buFont typeface="Calibri"/>
              <a:buNone/>
              <a:defRPr sz="1400">
                <a:solidFill>
                  <a:schemeClr val="lt1"/>
                </a:solidFill>
              </a:defRPr>
            </a:lvl9pPr>
          </a:lstStyle>
          <a:p>
            <a:endParaRPr/>
          </a:p>
        </p:txBody>
      </p:sp>
      <p:sp>
        <p:nvSpPr>
          <p:cNvPr id="39" name="Shape 39"/>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41" name="Shape 4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lt1"/>
              </a:buClr>
              <a:buFont typeface="Calibri"/>
              <a:buNone/>
              <a:defRPr sz="4400">
                <a:solidFill>
                  <a:schemeClr val="lt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5" name="Shape 4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1" name="Shape 5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2" name="Shape 5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3" name="Shape 5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54" name="Shape 5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2175366" y="6356350"/>
            <a:ext cx="3614729"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lt1"/>
              </a:buClr>
              <a:buFont typeface="Calibri"/>
              <a:buNone/>
              <a:defRPr sz="4400" b="0" i="0" u="none" strike="noStrike" cap="none" baseline="0">
                <a:solidFill>
                  <a:schemeClr val="lt1"/>
                </a:solidFill>
                <a:latin typeface="Calibri"/>
                <a:ea typeface="Calibri"/>
                <a:cs typeface="Calibri"/>
                <a:sym typeface="Calibri"/>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lt1"/>
              </a:buClr>
              <a:buFont typeface="Arial"/>
              <a:buChar char="•"/>
              <a:defRPr sz="3200" b="0" i="0" u="none" strike="noStrike" cap="none" baseline="0">
                <a:solidFill>
                  <a:schemeClr val="lt1"/>
                </a:solidFill>
                <a:latin typeface="Calibri"/>
                <a:ea typeface="Calibri"/>
                <a:cs typeface="Calibri"/>
                <a:sym typeface="Calibri"/>
              </a:defRPr>
            </a:lvl1pPr>
            <a:lvl2pPr marL="742950" marR="0" indent="-107950" algn="l" rtl="0">
              <a:spcBef>
                <a:spcPts val="560"/>
              </a:spcBef>
              <a:buClr>
                <a:schemeClr val="lt1"/>
              </a:buClr>
              <a:buFont typeface="Arial"/>
              <a:buChar char="–"/>
              <a:defRPr sz="2800" b="0" i="0" u="none" strike="noStrike" cap="none" baseline="0">
                <a:solidFill>
                  <a:schemeClr val="lt1"/>
                </a:solidFill>
                <a:latin typeface="Calibri"/>
                <a:ea typeface="Calibri"/>
                <a:cs typeface="Calibri"/>
                <a:sym typeface="Calibri"/>
              </a:defRPr>
            </a:lvl2pPr>
            <a:lvl3pPr marL="1143000" marR="0" indent="-76200" algn="l" rtl="0">
              <a:spcBef>
                <a:spcPts val="480"/>
              </a:spcBef>
              <a:buClr>
                <a:schemeClr val="lt1"/>
              </a:buClr>
              <a:buFont typeface="Arial"/>
              <a:buChar char="•"/>
              <a:defRPr sz="2400" b="0" i="0" u="none" strike="noStrike" cap="none" baseline="0">
                <a:solidFill>
                  <a:schemeClr val="lt1"/>
                </a:solidFill>
                <a:latin typeface="Calibri"/>
                <a:ea typeface="Calibri"/>
                <a:cs typeface="Calibri"/>
                <a:sym typeface="Calibri"/>
              </a:defRPr>
            </a:lvl3pPr>
            <a:lvl4pPr marL="16002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4pPr>
            <a:lvl5pPr marL="20574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5pPr>
            <a:lvl6pPr marL="25146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6pPr>
            <a:lvl7pPr marL="29718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7pPr>
            <a:lvl8pPr marL="34290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8pPr>
            <a:lvl9pPr marL="3886200" marR="0" indent="-101600" algn="l" rtl="0">
              <a:spcBef>
                <a:spcPts val="400"/>
              </a:spcBef>
              <a:buClr>
                <a:schemeClr val="lt1"/>
              </a:buClr>
              <a:buFont typeface="Arial"/>
              <a:buChar char="•"/>
              <a:defRPr sz="2000" b="0" i="0" u="none" strike="noStrike" cap="none" baseline="0">
                <a:solidFill>
                  <a:schemeClr val="lt1"/>
                </a:solidFill>
                <a:latin typeface="Calibri"/>
                <a:ea typeface="Calibri"/>
                <a:cs typeface="Calibri"/>
                <a:sym typeface="Calibri"/>
              </a:defRPr>
            </a:lvl9pPr>
          </a:lstStyle>
          <a:p>
            <a:endParaRPr/>
          </a:p>
        </p:txBody>
      </p:sp>
      <p:sp>
        <p:nvSpPr>
          <p:cNvPr id="11" name="Shape 1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a:t>
            </a:fld>
            <a:fld id="{00000000-1234-1234-1234-123412341234}" type="slidenum">
              <a:rPr lang="en-US" sz="1200" b="0" i="0" u="none" strike="noStrike" cap="none" baseline="0">
                <a:solidFill>
                  <a:schemeClr val="lt1"/>
                </a:solidFill>
                <a:latin typeface="Calibri"/>
                <a:ea typeface="Calibri"/>
                <a:cs typeface="Calibri"/>
                <a:sym typeface="Calibri"/>
              </a:rPr>
              <a:t>‹#›</a:t>
            </a:fld>
            <a:endParaRPr lang="en-US" sz="1200" b="0" i="0" u="none" strike="noStrike" cap="none" baseline="0">
              <a:solidFill>
                <a:schemeClr val="lt1"/>
              </a:solidFill>
              <a:latin typeface="Calibri"/>
              <a:ea typeface="Calibri"/>
              <a:cs typeface="Calibri"/>
              <a:sym typeface="Calibri"/>
            </a:endParaRPr>
          </a:p>
        </p:txBody>
      </p:sp>
      <p:sp>
        <p:nvSpPr>
          <p:cNvPr id="15" name="Shape 15"/>
          <p:cNvSpPr txBox="1">
            <a:spLocks noGrp="1"/>
          </p:cNvSpPr>
          <p:nvPr>
            <p:ph type="ftr" idx="11"/>
          </p:nvPr>
        </p:nvSpPr>
        <p:spPr>
          <a:xfrm>
            <a:off x="1245140" y="6356350"/>
            <a:ext cx="6935432" cy="365125"/>
          </a:xfrm>
          <a:prstGeom prst="rect">
            <a:avLst/>
          </a:prstGeom>
          <a:noFill/>
          <a:ln>
            <a:noFill/>
          </a:ln>
        </p:spPr>
        <p:txBody>
          <a:bodyPr lIns="91425" tIns="91425" rIns="91425" bIns="91425" anchor="t" anchorCtr="0"/>
          <a:lstStyle>
            <a:lvl1pPr marL="0" marR="0" indent="0" algn="l" rtl="0">
              <a:spcBef>
                <a:spcPts val="0"/>
              </a:spcBef>
              <a:defRPr sz="1050" b="0" i="0" u="none" strike="noStrike" cap="none" baseline="0">
                <a:solidFill>
                  <a:schemeClr val="lt1"/>
                </a:solidFill>
                <a:latin typeface="Calibri"/>
                <a:ea typeface="Calibri"/>
                <a:cs typeface="Calibri"/>
                <a:sym typeface="Calibri"/>
              </a:defRPr>
            </a:lvl1pPr>
            <a:lvl2pPr marL="457200" marR="0" indent="0" algn="l" rtl="0">
              <a:spcBef>
                <a:spcPts val="0"/>
              </a:spcBef>
              <a:defRPr sz="1800" b="0" i="0" u="none" strike="noStrike" cap="none" baseline="0">
                <a:solidFill>
                  <a:schemeClr val="lt1"/>
                </a:solidFill>
                <a:latin typeface="Calibri"/>
                <a:ea typeface="Calibri"/>
                <a:cs typeface="Calibri"/>
                <a:sym typeface="Calibri"/>
              </a:defRPr>
            </a:lvl2pPr>
            <a:lvl3pPr marL="914400" marR="0" indent="0" algn="l" rtl="0">
              <a:spcBef>
                <a:spcPts val="0"/>
              </a:spcBef>
              <a:defRPr sz="1800" b="0" i="0" u="none" strike="noStrike" cap="none" baseline="0">
                <a:solidFill>
                  <a:schemeClr val="lt1"/>
                </a:solidFill>
                <a:latin typeface="Calibri"/>
                <a:ea typeface="Calibri"/>
                <a:cs typeface="Calibri"/>
                <a:sym typeface="Calibri"/>
              </a:defRPr>
            </a:lvl3pPr>
            <a:lvl4pPr marL="1371600" marR="0" indent="0" algn="l" rtl="0">
              <a:spcBef>
                <a:spcPts val="0"/>
              </a:spcBef>
              <a:defRPr sz="1800" b="0" i="0" u="none" strike="noStrike" cap="none" baseline="0">
                <a:solidFill>
                  <a:schemeClr val="lt1"/>
                </a:solidFill>
                <a:latin typeface="Calibri"/>
                <a:ea typeface="Calibri"/>
                <a:cs typeface="Calibri"/>
                <a:sym typeface="Calibri"/>
              </a:defRPr>
            </a:lvl4pPr>
            <a:lvl5pPr marL="1828800" marR="0" indent="0" algn="l" rtl="0">
              <a:spcBef>
                <a:spcPts val="0"/>
              </a:spcBef>
              <a:defRPr sz="1800" b="0" i="0" u="none" strike="noStrike" cap="none" baseline="0">
                <a:solidFill>
                  <a:schemeClr val="lt1"/>
                </a:solidFill>
                <a:latin typeface="Calibri"/>
                <a:ea typeface="Calibri"/>
                <a:cs typeface="Calibri"/>
                <a:sym typeface="Calibri"/>
              </a:defRPr>
            </a:lvl5pPr>
            <a:lvl6pPr marL="2286000" marR="0" indent="0" algn="l" rtl="0">
              <a:spcBef>
                <a:spcPts val="0"/>
              </a:spcBef>
              <a:defRPr sz="1800" b="0" i="0" u="none" strike="noStrike" cap="none" baseline="0">
                <a:solidFill>
                  <a:schemeClr val="lt1"/>
                </a:solidFill>
                <a:latin typeface="Calibri"/>
                <a:ea typeface="Calibri"/>
                <a:cs typeface="Calibri"/>
                <a:sym typeface="Calibri"/>
              </a:defRPr>
            </a:lvl6pPr>
            <a:lvl7pPr marL="2743200" marR="0" indent="0" algn="l" rtl="0">
              <a:spcBef>
                <a:spcPts val="0"/>
              </a:spcBef>
              <a:defRPr sz="1800" b="0" i="0" u="none" strike="noStrike" cap="none" baseline="0">
                <a:solidFill>
                  <a:schemeClr val="lt1"/>
                </a:solidFill>
                <a:latin typeface="Calibri"/>
                <a:ea typeface="Calibri"/>
                <a:cs typeface="Calibri"/>
                <a:sym typeface="Calibri"/>
              </a:defRPr>
            </a:lvl7pPr>
            <a:lvl8pPr marL="3200400" marR="0" indent="0" algn="l" rtl="0">
              <a:spcBef>
                <a:spcPts val="0"/>
              </a:spcBef>
              <a:defRPr sz="1800" b="0" i="0" u="none" strike="noStrike" cap="none" baseline="0">
                <a:solidFill>
                  <a:schemeClr val="lt1"/>
                </a:solidFill>
                <a:latin typeface="Calibri"/>
                <a:ea typeface="Calibri"/>
                <a:cs typeface="Calibri"/>
                <a:sym typeface="Calibri"/>
              </a:defRPr>
            </a:lvl8pPr>
            <a:lvl9pPr marL="3657600" marR="0" indent="0" algn="l" rtl="0">
              <a:spcBef>
                <a:spcPts val="0"/>
              </a:spcBef>
              <a:defRPr sz="1800" b="0" i="0" u="none" strike="noStrike" cap="none" baseline="0">
                <a:solidFill>
                  <a:schemeClr val="lt1"/>
                </a:solidFill>
                <a:latin typeface="Calibri"/>
                <a:ea typeface="Calibri"/>
                <a:cs typeface="Calibri"/>
                <a:sym typeface="Calibri"/>
              </a:defRPr>
            </a:lvl9pPr>
          </a:lstStyle>
          <a:p>
            <a:r>
              <a:rPr lang="en-US" smtClean="0"/>
              <a:t>Leuven, 2015 © Bernard J Mohr - bjmohr@InnovationPartners.com  &amp; Neil Samuels -  neil@profoundconversations.com</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jmohr@InnovationPartners.com" TargetMode="External"/><Relationship Id="rId3" Type="http://schemas.openxmlformats.org/officeDocument/2006/relationships/hyperlink" Target="mailto:neil@profoundconversation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package" Target="../embeddings/Microsoft_Word_Document1.docx"/><Relationship Id="rId5"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0" y="442072"/>
            <a:ext cx="9048412" cy="1470024"/>
          </a:xfrm>
          <a:prstGeom prst="rect">
            <a:avLst/>
          </a:prstGeom>
          <a:noFill/>
          <a:ln>
            <a:noFill/>
          </a:ln>
        </p:spPr>
        <p:txBody>
          <a:bodyPr lIns="91425" tIns="45700" rIns="91425" bIns="45700" anchor="ctr" anchorCtr="0">
            <a:noAutofit/>
          </a:bodyPr>
          <a:lstStyle/>
          <a:p>
            <a:pPr lvl="0" algn="r">
              <a:buSzPct val="25000"/>
            </a:pPr>
            <a:r>
              <a:rPr lang="en-US" sz="2600" b="0" i="0" u="none" strike="noStrike" cap="none" baseline="0" dirty="0">
                <a:solidFill>
                  <a:srgbClr val="FFFF00"/>
                </a:solidFill>
                <a:sym typeface="Calibri"/>
              </a:rPr>
              <a:t>Designing </a:t>
            </a:r>
            <a:r>
              <a:rPr lang="en-US" sz="2600" b="0" i="0" u="none" strike="noStrike" cap="none" baseline="0" dirty="0" smtClean="0">
                <a:solidFill>
                  <a:srgbClr val="FFFF00"/>
                </a:solidFill>
                <a:sym typeface="Calibri"/>
              </a:rPr>
              <a:t>For </a:t>
            </a:r>
            <a:r>
              <a:rPr lang="en-US" sz="2600" b="0" i="0" u="none" strike="noStrike" cap="none" baseline="0" dirty="0">
                <a:solidFill>
                  <a:srgbClr val="FFFF00"/>
                </a:solidFill>
                <a:sym typeface="Calibri"/>
              </a:rPr>
              <a:t>Autonomy, Accountability, Appreciation &amp; </a:t>
            </a:r>
            <a:r>
              <a:rPr lang="en-US" sz="2600" dirty="0" smtClean="0">
                <a:solidFill>
                  <a:srgbClr val="FFFF00"/>
                </a:solidFill>
              </a:rPr>
              <a:t>Agility:</a:t>
            </a:r>
            <a:br>
              <a:rPr lang="en-US" sz="2600" dirty="0" smtClean="0">
                <a:solidFill>
                  <a:srgbClr val="FFFF00"/>
                </a:solidFill>
              </a:rPr>
            </a:br>
            <a:r>
              <a:rPr lang="en-US" sz="2600" dirty="0" smtClean="0">
                <a:solidFill>
                  <a:srgbClr val="FFFF00"/>
                </a:solidFill>
              </a:rPr>
              <a:t>The Possibility of </a:t>
            </a:r>
            <a:r>
              <a:rPr lang="en-US" sz="2400" dirty="0">
                <a:solidFill>
                  <a:srgbClr val="FFFF00"/>
                </a:solidFill>
              </a:rPr>
              <a:t>Positive Governance </a:t>
            </a:r>
            <a:r>
              <a:rPr lang="en-US" sz="2600" b="0" i="0" u="none" strike="noStrike" cap="none" baseline="0" dirty="0">
                <a:solidFill>
                  <a:srgbClr val="FFFF00"/>
                </a:solidFill>
                <a:sym typeface="Calibri"/>
              </a:rPr>
              <a:t/>
            </a:r>
            <a:br>
              <a:rPr lang="en-US" sz="2600" b="0" i="0" u="none" strike="noStrike" cap="none" baseline="0" dirty="0">
                <a:solidFill>
                  <a:srgbClr val="FFFF00"/>
                </a:solidFill>
                <a:sym typeface="Calibri"/>
              </a:rPr>
            </a:br>
            <a:r>
              <a:rPr lang="en-US" sz="2600" b="0" i="0" u="none" strike="noStrike" cap="none" baseline="0" dirty="0">
                <a:solidFill>
                  <a:srgbClr val="FFFF00"/>
                </a:solidFill>
                <a:sym typeface="Calibri"/>
              </a:rPr>
              <a:t/>
            </a:r>
            <a:br>
              <a:rPr lang="en-US" sz="2600" b="0" i="0" u="none" strike="noStrike" cap="none" baseline="0" dirty="0">
                <a:solidFill>
                  <a:srgbClr val="FFFF00"/>
                </a:solidFill>
                <a:sym typeface="Calibri"/>
              </a:rPr>
            </a:br>
            <a:endParaRPr lang="en-US" sz="2600" b="0" i="0" u="none" strike="noStrike" cap="none" baseline="0" dirty="0">
              <a:solidFill>
                <a:srgbClr val="FFFF00"/>
              </a:solidFill>
              <a:sym typeface="Calibri"/>
            </a:endParaRPr>
          </a:p>
        </p:txBody>
      </p:sp>
      <p:sp>
        <p:nvSpPr>
          <p:cNvPr id="86" name="Shape 86"/>
          <p:cNvSpPr txBox="1">
            <a:spLocks noGrp="1"/>
          </p:cNvSpPr>
          <p:nvPr>
            <p:ph type="subTitle" idx="1"/>
          </p:nvPr>
        </p:nvSpPr>
        <p:spPr>
          <a:xfrm>
            <a:off x="2743200" y="1882895"/>
            <a:ext cx="6400799" cy="1715454"/>
          </a:xfrm>
          <a:prstGeom prst="rect">
            <a:avLst/>
          </a:prstGeom>
          <a:noFill/>
          <a:ln>
            <a:noFill/>
          </a:ln>
        </p:spPr>
        <p:txBody>
          <a:bodyPr lIns="91425" tIns="45700" rIns="91425" bIns="45700" anchor="t" anchorCtr="0">
            <a:noAutofit/>
          </a:bodyPr>
          <a:lstStyle/>
          <a:p>
            <a:pPr marL="0" marR="0" lvl="0" indent="0" algn="r" rtl="0">
              <a:spcBef>
                <a:spcPts val="0"/>
              </a:spcBef>
              <a:buClr>
                <a:schemeClr val="lt1"/>
              </a:buClr>
              <a:buSzPct val="25000"/>
              <a:buFont typeface="Arial"/>
              <a:buNone/>
            </a:pPr>
            <a:r>
              <a:rPr lang="en-US" sz="1800" b="0" i="0" u="none" strike="noStrike" cap="none" baseline="0" dirty="0" smtClean="0">
                <a:solidFill>
                  <a:schemeClr val="lt1"/>
                </a:solidFill>
                <a:latin typeface="Calibri"/>
                <a:ea typeface="Calibri"/>
                <a:cs typeface="Calibri"/>
                <a:sym typeface="Calibri"/>
              </a:rPr>
              <a:t>Presented by Bernard </a:t>
            </a:r>
            <a:r>
              <a:rPr lang="en-US" sz="1800" b="0" i="0" u="none" strike="noStrike" cap="none" baseline="0" dirty="0">
                <a:solidFill>
                  <a:schemeClr val="lt1"/>
                </a:solidFill>
                <a:latin typeface="Calibri"/>
                <a:ea typeface="Calibri"/>
                <a:cs typeface="Calibri"/>
                <a:sym typeface="Calibri"/>
              </a:rPr>
              <a:t>J Mohr</a:t>
            </a:r>
            <a:br>
              <a:rPr lang="en-US" sz="1800" b="0" i="0" u="none" strike="noStrike" cap="none" baseline="0" dirty="0">
                <a:solidFill>
                  <a:schemeClr val="lt1"/>
                </a:solidFill>
                <a:latin typeface="Calibri"/>
                <a:ea typeface="Calibri"/>
                <a:cs typeface="Calibri"/>
                <a:sym typeface="Calibri"/>
              </a:rPr>
            </a:br>
            <a:r>
              <a:rPr lang="en-US" sz="1800" b="0" i="0" u="none" strike="noStrike" cap="none" baseline="0" dirty="0">
                <a:solidFill>
                  <a:schemeClr val="lt1"/>
                </a:solidFill>
                <a:latin typeface="Calibri"/>
                <a:ea typeface="Calibri"/>
                <a:cs typeface="Calibri"/>
                <a:sym typeface="Calibri"/>
              </a:rPr>
              <a:t> </a:t>
            </a:r>
          </a:p>
          <a:p>
            <a:pPr marL="0" marR="0" lvl="0" indent="0" algn="r" rtl="0">
              <a:spcBef>
                <a:spcPts val="360"/>
              </a:spcBef>
              <a:buClr>
                <a:schemeClr val="lt1"/>
              </a:buClr>
              <a:buSzPct val="25000"/>
              <a:buFont typeface="Arial"/>
              <a:buNone/>
            </a:pPr>
            <a:r>
              <a:rPr lang="en-US" sz="1800" b="0" i="0" u="none" strike="noStrike" cap="none" baseline="0" dirty="0">
                <a:solidFill>
                  <a:schemeClr val="lt1"/>
                </a:solidFill>
                <a:latin typeface="Calibri"/>
                <a:ea typeface="Calibri"/>
                <a:cs typeface="Calibri"/>
                <a:sym typeface="Calibri"/>
              </a:rPr>
              <a:t>(and Neil Samuels in absentia)</a:t>
            </a:r>
          </a:p>
          <a:p>
            <a:pPr marL="0" marR="0" lvl="0" indent="0" algn="r" rtl="0">
              <a:spcBef>
                <a:spcPts val="360"/>
              </a:spcBef>
              <a:buClr>
                <a:schemeClr val="lt1"/>
              </a:buClr>
              <a:buFont typeface="Arial"/>
              <a:buNone/>
            </a:pPr>
            <a:endParaRPr sz="1800" b="0" i="0" u="none" strike="noStrike" cap="none" baseline="0" dirty="0">
              <a:solidFill>
                <a:schemeClr val="lt1"/>
              </a:solidFill>
              <a:latin typeface="Calibri"/>
              <a:ea typeface="Calibri"/>
              <a:cs typeface="Calibri"/>
              <a:sym typeface="Calibri"/>
            </a:endParaRPr>
          </a:p>
          <a:p>
            <a:pPr marL="0" marR="0" lvl="0" indent="0" algn="r" rtl="0">
              <a:spcBef>
                <a:spcPts val="360"/>
              </a:spcBef>
              <a:buClr>
                <a:schemeClr val="lt1"/>
              </a:buClr>
              <a:buSzPct val="25000"/>
              <a:buFont typeface="Arial"/>
              <a:buNone/>
            </a:pPr>
            <a:r>
              <a:rPr lang="en-US" sz="1800" b="0" i="0" u="none" strike="noStrike" cap="none" baseline="0" dirty="0">
                <a:solidFill>
                  <a:schemeClr val="lt1"/>
                </a:solidFill>
                <a:latin typeface="Calibri"/>
                <a:ea typeface="Calibri"/>
                <a:cs typeface="Calibri"/>
                <a:sym typeface="Calibri"/>
              </a:rPr>
              <a:t>September 10, 2015. Leuven, </a:t>
            </a:r>
            <a:r>
              <a:rPr lang="en-US" sz="1800" b="0" i="0" u="none" strike="noStrike" cap="none" baseline="0" dirty="0" smtClean="0">
                <a:solidFill>
                  <a:schemeClr val="lt1"/>
                </a:solidFill>
                <a:latin typeface="Calibri"/>
                <a:ea typeface="Calibri"/>
                <a:cs typeface="Calibri"/>
                <a:sym typeface="Calibri"/>
              </a:rPr>
              <a:t>Belgium</a:t>
            </a:r>
          </a:p>
          <a:p>
            <a:pPr marL="0" marR="0" lvl="0" indent="0" algn="r" rtl="0">
              <a:spcBef>
                <a:spcPts val="360"/>
              </a:spcBef>
              <a:buClr>
                <a:schemeClr val="lt1"/>
              </a:buClr>
              <a:buSzPct val="25000"/>
              <a:buFont typeface="Arial"/>
              <a:buNone/>
            </a:pPr>
            <a:endParaRPr lang="en-US" sz="1800" dirty="0"/>
          </a:p>
          <a:p>
            <a:pPr marL="0" marR="0" lvl="0" indent="0" algn="r" rtl="0">
              <a:spcBef>
                <a:spcPts val="360"/>
              </a:spcBef>
              <a:buClr>
                <a:schemeClr val="lt1"/>
              </a:buClr>
              <a:buSzPct val="25000"/>
              <a:buFont typeface="Arial"/>
              <a:buNone/>
            </a:pPr>
            <a:r>
              <a:rPr lang="en-US" sz="1800" b="0" i="0" u="none" strike="noStrike" cap="none" baseline="0" dirty="0" smtClean="0">
                <a:solidFill>
                  <a:schemeClr val="lt1"/>
                </a:solidFill>
                <a:latin typeface="Calibri"/>
                <a:ea typeface="Calibri"/>
                <a:cs typeface="Calibri"/>
                <a:sym typeface="Calibri"/>
              </a:rPr>
              <a:t>And Sponsored</a:t>
            </a:r>
            <a:r>
              <a:rPr lang="en-US" sz="1800" b="0" i="0" u="none" strike="noStrike" cap="none" dirty="0" smtClean="0">
                <a:solidFill>
                  <a:schemeClr val="lt1"/>
                </a:solidFill>
                <a:latin typeface="Calibri"/>
                <a:ea typeface="Calibri"/>
                <a:cs typeface="Calibri"/>
                <a:sym typeface="Calibri"/>
              </a:rPr>
              <a:t> By</a:t>
            </a:r>
            <a:endParaRPr lang="en-US" sz="1800" b="0" i="0" u="none" strike="noStrike" cap="none" baseline="0" dirty="0">
              <a:solidFill>
                <a:schemeClr val="lt1"/>
              </a:solidFill>
              <a:latin typeface="Calibri"/>
              <a:ea typeface="Calibri"/>
              <a:cs typeface="Calibri"/>
              <a:sym typeface="Calibri"/>
            </a:endParaRPr>
          </a:p>
        </p:txBody>
      </p:sp>
      <p:grpSp>
        <p:nvGrpSpPr>
          <p:cNvPr id="4" name="Shape 12"/>
          <p:cNvGrpSpPr/>
          <p:nvPr/>
        </p:nvGrpSpPr>
        <p:grpSpPr>
          <a:xfrm>
            <a:off x="6603997" y="4586115"/>
            <a:ext cx="2994744" cy="1495707"/>
            <a:chOff x="329574" y="5493295"/>
            <a:chExt cx="2136174" cy="972478"/>
          </a:xfrm>
        </p:grpSpPr>
        <p:pic>
          <p:nvPicPr>
            <p:cNvPr id="5" name="Shape 13"/>
            <p:cNvPicPr preferRelativeResize="0"/>
            <p:nvPr/>
          </p:nvPicPr>
          <p:blipFill rotWithShape="1">
            <a:blip r:embed="rId3">
              <a:alphaModFix/>
            </a:blip>
            <a:srcRect/>
            <a:stretch/>
          </p:blipFill>
          <p:spPr>
            <a:xfrm>
              <a:off x="724406" y="5493295"/>
              <a:ext cx="986180" cy="972478"/>
            </a:xfrm>
            <a:prstGeom prst="rect">
              <a:avLst/>
            </a:prstGeom>
            <a:noFill/>
            <a:ln>
              <a:noFill/>
            </a:ln>
          </p:spPr>
        </p:pic>
        <p:sp>
          <p:nvSpPr>
            <p:cNvPr id="6" name="Shape 14"/>
            <p:cNvSpPr txBox="1"/>
            <p:nvPr/>
          </p:nvSpPr>
          <p:spPr>
            <a:xfrm>
              <a:off x="329574" y="5818242"/>
              <a:ext cx="2136174" cy="40020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rgbClr val="FF0000"/>
                  </a:solidFill>
                  <a:latin typeface="Nunito"/>
                  <a:ea typeface="Nunito"/>
                  <a:cs typeface="Nunito"/>
                  <a:sym typeface="Nunito"/>
                </a:rPr>
                <a:t>Global STSD Network</a:t>
              </a:r>
            </a:p>
          </p:txBody>
        </p:sp>
      </p:gr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0" y="0"/>
            <a:ext cx="8229600" cy="1143000"/>
          </a:xfrm>
          <a:prstGeom prst="rect">
            <a:avLst/>
          </a:prstGeom>
          <a:noFill/>
          <a:ln>
            <a:noFill/>
          </a:ln>
        </p:spPr>
        <p:txBody>
          <a:bodyPr lIns="91425" tIns="45700" rIns="91425" bIns="45700" anchor="t" anchorCtr="0">
            <a:noAutofit/>
          </a:bodyPr>
          <a:lstStyle/>
          <a:p>
            <a:pPr marL="342900" lvl="0" indent="-342900">
              <a:lnSpc>
                <a:spcPct val="90000"/>
              </a:lnSpc>
              <a:spcBef>
                <a:spcPts val="640"/>
              </a:spcBef>
            </a:pPr>
            <a:r>
              <a:rPr lang="en-US" sz="3000" dirty="0"/>
              <a:t>How is PG different from </a:t>
            </a:r>
            <a:r>
              <a:rPr lang="en-US" sz="3000" dirty="0" smtClean="0"/>
              <a:t>“Old” Governance?</a:t>
            </a:r>
            <a:endParaRPr lang="en-US" sz="3000" dirty="0"/>
          </a:p>
        </p:txBody>
      </p:sp>
      <p:sp>
        <p:nvSpPr>
          <p:cNvPr id="170" name="Shape 17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10</a:t>
            </a:fld>
            <a:endParaRPr lang="en-US" sz="1200" b="0" i="0" u="none" strike="noStrike" cap="none" baseline="0">
              <a:solidFill>
                <a:schemeClr val="lt1"/>
              </a:solidFill>
              <a:latin typeface="Calibri"/>
              <a:ea typeface="Calibri"/>
              <a:cs typeface="Calibri"/>
              <a:sym typeface="Calibri"/>
            </a:endParaRPr>
          </a:p>
        </p:txBody>
      </p:sp>
      <p:sp>
        <p:nvSpPr>
          <p:cNvPr id="7" name="TextBox 6"/>
          <p:cNvSpPr txBox="1"/>
          <p:nvPr/>
        </p:nvSpPr>
        <p:spPr>
          <a:xfrm>
            <a:off x="272629" y="2275244"/>
            <a:ext cx="8716148" cy="1077218"/>
          </a:xfrm>
          <a:prstGeom prst="rect">
            <a:avLst/>
          </a:prstGeom>
          <a:noFill/>
        </p:spPr>
        <p:txBody>
          <a:bodyPr wrap="none" rtlCol="0">
            <a:spAutoFit/>
          </a:bodyPr>
          <a:lstStyle/>
          <a:p>
            <a:r>
              <a:rPr lang="en-US" sz="1600" dirty="0" smtClean="0">
                <a:solidFill>
                  <a:schemeClr val="bg1"/>
                </a:solidFill>
              </a:rPr>
              <a:t>Refer to Handout called</a:t>
            </a:r>
          </a:p>
          <a:p>
            <a:endParaRPr lang="en-US" sz="1600" dirty="0" smtClean="0">
              <a:solidFill>
                <a:schemeClr val="bg1"/>
              </a:solidFill>
            </a:endParaRPr>
          </a:p>
          <a:p>
            <a:r>
              <a:rPr lang="en-US" sz="1600" dirty="0" smtClean="0">
                <a:solidFill>
                  <a:schemeClr val="bg1"/>
                </a:solidFill>
              </a:rPr>
              <a:t> </a:t>
            </a:r>
            <a:r>
              <a:rPr lang="en-US" sz="1600" b="1" dirty="0">
                <a:solidFill>
                  <a:srgbClr val="FFFFFF"/>
                </a:solidFill>
              </a:rPr>
              <a:t>Emerging Thinking About Governance  Leuven, 2015 © Bernard J Mohr &amp; Neil Samuels </a:t>
            </a:r>
            <a:endParaRPr lang="en-US" sz="1600" dirty="0">
              <a:solidFill>
                <a:srgbClr val="FFFFFF"/>
              </a:solidFill>
            </a:endParaRPr>
          </a:p>
          <a:p>
            <a:r>
              <a:rPr lang="en-US" sz="1600" dirty="0" smtClean="0">
                <a:solidFill>
                  <a:schemeClr val="bg1"/>
                </a:solidFill>
              </a:rPr>
              <a:t> </a:t>
            </a:r>
            <a:endParaRPr lang="en-US" sz="1600" dirty="0">
              <a:solidFill>
                <a:schemeClr val="bg1"/>
              </a:solidFill>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217311"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Font typeface="Calibri"/>
              <a:buNone/>
            </a:pPr>
            <a:r>
              <a:rPr lang="en-US" sz="3200" b="0" i="0" u="none" strike="noStrike" cap="none" baseline="0" dirty="0" smtClean="0">
                <a:solidFill>
                  <a:srgbClr val="FFFF00"/>
                </a:solidFill>
                <a:latin typeface="Calibri"/>
                <a:ea typeface="Calibri"/>
                <a:cs typeface="Calibri"/>
                <a:sym typeface="Calibri"/>
              </a:rPr>
              <a:t>Appreciation = Designing For Strengths</a:t>
            </a:r>
            <a:endParaRPr sz="3200" b="0" i="0" u="none" strike="noStrike" cap="none" baseline="0" dirty="0">
              <a:solidFill>
                <a:srgbClr val="FFFF00"/>
              </a:solidFill>
              <a:latin typeface="Calibri"/>
              <a:ea typeface="Calibri"/>
              <a:cs typeface="Calibri"/>
              <a:sym typeface="Calibri"/>
            </a:endParaRPr>
          </a:p>
        </p:txBody>
      </p:sp>
      <p:sp>
        <p:nvSpPr>
          <p:cNvPr id="236" name="Shape 23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11</a:t>
            </a:fld>
            <a:endParaRPr lang="en-US" sz="1200" b="0" i="0" u="none" strike="noStrike" cap="none" baseline="0">
              <a:solidFill>
                <a:schemeClr val="lt1"/>
              </a:solidFill>
              <a:latin typeface="Calibri"/>
              <a:ea typeface="Calibri"/>
              <a:cs typeface="Calibri"/>
              <a:sym typeface="Calibri"/>
            </a:endParaRPr>
          </a:p>
        </p:txBody>
      </p:sp>
      <p:sp>
        <p:nvSpPr>
          <p:cNvPr id="237" name="Shape 237"/>
          <p:cNvSpPr txBox="1">
            <a:spLocks noGrp="1"/>
          </p:cNvSpPr>
          <p:nvPr>
            <p:ph type="ftr" idx="11"/>
          </p:nvPr>
        </p:nvSpPr>
        <p:spPr>
          <a:xfrm>
            <a:off x="0" y="6483350"/>
            <a:ext cx="7164416"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pic>
        <p:nvPicPr>
          <p:cNvPr id="2" name="Picture 1"/>
          <p:cNvPicPr>
            <a:picLocks noChangeAspect="1"/>
          </p:cNvPicPr>
          <p:nvPr/>
        </p:nvPicPr>
        <p:blipFill>
          <a:blip r:embed="rId3"/>
          <a:stretch>
            <a:fillRect/>
          </a:stretch>
        </p:blipFill>
        <p:spPr>
          <a:xfrm>
            <a:off x="973083" y="1184049"/>
            <a:ext cx="6985583" cy="5232445"/>
          </a:xfrm>
          <a:prstGeom prst="rect">
            <a:avLst/>
          </a:prstGeom>
        </p:spPr>
      </p:pic>
      <p:sp>
        <p:nvSpPr>
          <p:cNvPr id="3" name="TextBox 2"/>
          <p:cNvSpPr txBox="1"/>
          <p:nvPr/>
        </p:nvSpPr>
        <p:spPr>
          <a:xfrm>
            <a:off x="4873756" y="1588210"/>
            <a:ext cx="2692764" cy="584776"/>
          </a:xfrm>
          <a:prstGeom prst="rect">
            <a:avLst/>
          </a:prstGeom>
          <a:noFill/>
        </p:spPr>
        <p:txBody>
          <a:bodyPr wrap="none" rtlCol="0">
            <a:spAutoFit/>
          </a:bodyPr>
          <a:lstStyle/>
          <a:p>
            <a:r>
              <a:rPr lang="en-US" sz="3200" b="1" dirty="0" smtClean="0"/>
              <a:t>Appreciation</a:t>
            </a:r>
            <a:endParaRPr lang="en-US" sz="3200" b="1" dirty="0"/>
          </a:p>
        </p:txBody>
      </p:sp>
      <p:sp>
        <p:nvSpPr>
          <p:cNvPr id="8" name="TextBox 7"/>
          <p:cNvSpPr txBox="1"/>
          <p:nvPr/>
        </p:nvSpPr>
        <p:spPr>
          <a:xfrm>
            <a:off x="6122470" y="3945790"/>
            <a:ext cx="1967205" cy="400110"/>
          </a:xfrm>
          <a:prstGeom prst="rect">
            <a:avLst/>
          </a:prstGeom>
          <a:noFill/>
        </p:spPr>
        <p:txBody>
          <a:bodyPr wrap="none" rtlCol="0">
            <a:spAutoFit/>
          </a:bodyPr>
          <a:lstStyle/>
          <a:p>
            <a:r>
              <a:rPr lang="en-US" sz="2000" b="1" dirty="0" smtClean="0"/>
              <a:t>Accountability</a:t>
            </a:r>
            <a:endParaRPr lang="en-US" sz="2000" dirty="0"/>
          </a:p>
        </p:txBody>
      </p:sp>
      <p:sp>
        <p:nvSpPr>
          <p:cNvPr id="9" name="TextBox 8"/>
          <p:cNvSpPr txBox="1"/>
          <p:nvPr/>
        </p:nvSpPr>
        <p:spPr>
          <a:xfrm>
            <a:off x="1374772" y="2503634"/>
            <a:ext cx="1467068" cy="400110"/>
          </a:xfrm>
          <a:prstGeom prst="rect">
            <a:avLst/>
          </a:prstGeom>
          <a:noFill/>
        </p:spPr>
        <p:txBody>
          <a:bodyPr wrap="none" rtlCol="0">
            <a:spAutoFit/>
          </a:bodyPr>
          <a:lstStyle/>
          <a:p>
            <a:r>
              <a:rPr lang="en-US" sz="2000" b="1" dirty="0" smtClean="0"/>
              <a:t>Autonomy</a:t>
            </a:r>
            <a:endParaRPr lang="en-US" sz="2000" dirty="0"/>
          </a:p>
        </p:txBody>
      </p:sp>
      <p:sp>
        <p:nvSpPr>
          <p:cNvPr id="10" name="TextBox 9"/>
          <p:cNvSpPr txBox="1"/>
          <p:nvPr/>
        </p:nvSpPr>
        <p:spPr>
          <a:xfrm>
            <a:off x="2841840" y="5105471"/>
            <a:ext cx="979755" cy="400110"/>
          </a:xfrm>
          <a:prstGeom prst="rect">
            <a:avLst/>
          </a:prstGeom>
          <a:noFill/>
        </p:spPr>
        <p:txBody>
          <a:bodyPr wrap="none" rtlCol="0">
            <a:spAutoFit/>
          </a:bodyPr>
          <a:lstStyle/>
          <a:p>
            <a:r>
              <a:rPr lang="en-US" sz="2000" b="1" dirty="0" smtClean="0"/>
              <a:t>Agility</a:t>
            </a:r>
            <a:endParaRPr lang="en-US" sz="2000" dirty="0"/>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217311"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400" b="0" i="0" u="none" strike="noStrike" cap="none" baseline="0" dirty="0">
                <a:solidFill>
                  <a:srgbClr val="FFFF00"/>
                </a:solidFill>
                <a:latin typeface="Calibri"/>
                <a:ea typeface="Calibri"/>
                <a:cs typeface="Calibri"/>
                <a:sym typeface="Calibri"/>
              </a:rPr>
              <a:t>Strengths Defined</a:t>
            </a:r>
          </a:p>
        </p:txBody>
      </p:sp>
      <p:sp>
        <p:nvSpPr>
          <p:cNvPr id="177" name="Shape 177"/>
          <p:cNvSpPr txBox="1">
            <a:spLocks noGrp="1"/>
          </p:cNvSpPr>
          <p:nvPr>
            <p:ph type="body" idx="1"/>
          </p:nvPr>
        </p:nvSpPr>
        <p:spPr>
          <a:xfrm>
            <a:off x="217311" y="1277660"/>
            <a:ext cx="8960555"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33333"/>
              <a:buFont typeface="Arial"/>
              <a:buChar char="•"/>
            </a:pPr>
            <a:r>
              <a:rPr lang="en-US" sz="2400" b="0" i="0" u="none" strike="noStrike" cap="none" baseline="0" dirty="0">
                <a:solidFill>
                  <a:schemeClr val="lt1"/>
                </a:solidFill>
                <a:latin typeface="Calibri"/>
                <a:ea typeface="Calibri"/>
                <a:cs typeface="Calibri"/>
                <a:sym typeface="Calibri"/>
              </a:rPr>
              <a:t>Gallup</a:t>
            </a:r>
            <a:r>
              <a:rPr lang="en-US" sz="3200" b="0" i="0" u="none" strike="noStrike" cap="none" baseline="0" dirty="0">
                <a:solidFill>
                  <a:schemeClr val="lt1"/>
                </a:solidFill>
                <a:latin typeface="Calibri"/>
                <a:ea typeface="Calibri"/>
                <a:cs typeface="Calibri"/>
                <a:sym typeface="Calibri"/>
              </a:rPr>
              <a:t>: </a:t>
            </a:r>
            <a:r>
              <a:rPr lang="en-US" sz="1800" b="0" i="0" u="none" strike="noStrike" cap="none" baseline="0" dirty="0">
                <a:solidFill>
                  <a:schemeClr val="lt1"/>
                </a:solidFill>
                <a:latin typeface="Calibri"/>
                <a:ea typeface="Calibri"/>
                <a:cs typeface="Calibri"/>
                <a:sym typeface="Calibri"/>
              </a:rPr>
              <a:t>“the ability to consistently provide near-perfect performance in a specific activity. The key to building a strength is to identify your dominant talents, then complement them by acquiring knowledge and skills pertinent to the activity.”                      A combination of talent, knowledge and skills </a:t>
            </a:r>
          </a:p>
          <a:p>
            <a:pPr marL="342900" marR="0" lvl="0" indent="-342900" algn="l" rtl="0">
              <a:spcBef>
                <a:spcPts val="480"/>
              </a:spcBef>
              <a:buClr>
                <a:schemeClr val="lt1"/>
              </a:buClr>
              <a:buSzPct val="100000"/>
              <a:buFont typeface="Arial"/>
              <a:buChar char="•"/>
            </a:pPr>
            <a:r>
              <a:rPr lang="en-US" sz="2400" b="0" i="0" u="none" strike="noStrike" cap="none" baseline="0" dirty="0">
                <a:solidFill>
                  <a:schemeClr val="lt1"/>
                </a:solidFill>
                <a:latin typeface="Calibri"/>
                <a:ea typeface="Calibri"/>
                <a:cs typeface="Calibri"/>
                <a:sym typeface="Calibri"/>
              </a:rPr>
              <a:t>Peterson and Seligman</a:t>
            </a:r>
            <a:r>
              <a:rPr lang="en-US" sz="1800" b="0" i="0" u="none" strike="noStrike" cap="none" baseline="0" dirty="0">
                <a:solidFill>
                  <a:schemeClr val="lt1"/>
                </a:solidFill>
                <a:latin typeface="Calibri"/>
                <a:ea typeface="Calibri"/>
                <a:cs typeface="Calibri"/>
                <a:sym typeface="Calibri"/>
              </a:rPr>
              <a:t>: “positive individual core character traits that make a good life possible.”</a:t>
            </a:r>
          </a:p>
          <a:p>
            <a:pPr marL="342900" marR="0" lvl="0" indent="-342900" algn="l" rtl="0">
              <a:spcBef>
                <a:spcPts val="480"/>
              </a:spcBef>
              <a:buClr>
                <a:schemeClr val="lt1"/>
              </a:buClr>
              <a:buSzPct val="100000"/>
              <a:buFont typeface="Arial"/>
              <a:buChar char="•"/>
            </a:pPr>
            <a:r>
              <a:rPr lang="en-US" sz="2400" b="0" i="0" u="none" strike="noStrike" cap="none" baseline="0" dirty="0">
                <a:solidFill>
                  <a:schemeClr val="lt1"/>
                </a:solidFill>
                <a:latin typeface="Calibri"/>
                <a:ea typeface="Calibri"/>
                <a:cs typeface="Calibri"/>
                <a:sym typeface="Calibri"/>
              </a:rPr>
              <a:t>Mohr and Samuels</a:t>
            </a:r>
            <a:r>
              <a:rPr lang="en-US" sz="1800" b="0" i="0" u="none" strike="noStrike" cap="none" baseline="0" dirty="0">
                <a:solidFill>
                  <a:schemeClr val="lt1"/>
                </a:solidFill>
                <a:latin typeface="Calibri"/>
                <a:ea typeface="Calibri"/>
                <a:cs typeface="Calibri"/>
                <a:sym typeface="Calibri"/>
              </a:rPr>
              <a:t>: “Connecting people’s talents, knowledge and skills to the best of who they are at their very core”</a:t>
            </a:r>
          </a:p>
          <a:p>
            <a:pPr marL="342900" marR="0" lvl="0" indent="-228600" algn="l" rtl="0">
              <a:spcBef>
                <a:spcPts val="360"/>
              </a:spcBef>
              <a:buClr>
                <a:schemeClr val="lt1"/>
              </a:buClr>
              <a:buFont typeface="Arial"/>
              <a:buNone/>
            </a:pPr>
            <a:endParaRPr sz="1800" b="0" i="0" u="none" strike="noStrike" cap="none" baseline="0" dirty="0">
              <a:solidFill>
                <a:schemeClr val="lt1"/>
              </a:solidFill>
              <a:latin typeface="Calibri"/>
              <a:ea typeface="Calibri"/>
              <a:cs typeface="Calibri"/>
              <a:sym typeface="Calibri"/>
            </a:endParaRPr>
          </a:p>
        </p:txBody>
      </p:sp>
      <p:sp>
        <p:nvSpPr>
          <p:cNvPr id="178" name="Shape 1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12</a:t>
            </a:fld>
            <a:endParaRPr lang="en-US" sz="1200" b="0" i="0" u="none" strike="noStrike" cap="none" baseline="0">
              <a:solidFill>
                <a:schemeClr val="lt1"/>
              </a:solidFill>
              <a:latin typeface="Calibri"/>
              <a:ea typeface="Calibri"/>
              <a:cs typeface="Calibri"/>
              <a:sym typeface="Calibri"/>
            </a:endParaRPr>
          </a:p>
        </p:txBody>
      </p:sp>
      <p:sp>
        <p:nvSpPr>
          <p:cNvPr id="179" name="Shape 179"/>
          <p:cNvSpPr txBox="1">
            <a:spLocks noGrp="1"/>
          </p:cNvSpPr>
          <p:nvPr>
            <p:ph type="ftr" idx="11"/>
          </p:nvPr>
        </p:nvSpPr>
        <p:spPr>
          <a:xfrm>
            <a:off x="0" y="6492875"/>
            <a:ext cx="7164416"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pic>
        <p:nvPicPr>
          <p:cNvPr id="180" name="Shape 180"/>
          <p:cNvPicPr preferRelativeResize="0"/>
          <p:nvPr/>
        </p:nvPicPr>
        <p:blipFill rotWithShape="1">
          <a:blip r:embed="rId3">
            <a:alphaModFix/>
          </a:blip>
          <a:srcRect/>
          <a:stretch/>
        </p:blipFill>
        <p:spPr>
          <a:xfrm>
            <a:off x="4919471" y="4180078"/>
            <a:ext cx="3267455" cy="2176271"/>
          </a:xfrm>
          <a:prstGeom prst="rect">
            <a:avLst/>
          </a:prstGeom>
          <a:noFill/>
          <a:ln>
            <a:noFill/>
          </a:ln>
        </p:spPr>
      </p:pic>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16725" y="274650"/>
            <a:ext cx="8861999" cy="8052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000" dirty="0" smtClean="0">
                <a:solidFill>
                  <a:srgbClr val="FFFF00"/>
                </a:solidFill>
              </a:rPr>
              <a:t>Autonomy/Accountability: </a:t>
            </a:r>
            <a:br>
              <a:rPr lang="en-US" sz="4000" dirty="0" smtClean="0">
                <a:solidFill>
                  <a:srgbClr val="FFFF00"/>
                </a:solidFill>
              </a:rPr>
            </a:br>
            <a:r>
              <a:rPr lang="en-US" sz="4000" dirty="0" smtClean="0">
                <a:solidFill>
                  <a:srgbClr val="FFFF00"/>
                </a:solidFill>
              </a:rPr>
              <a:t>Designing </a:t>
            </a:r>
            <a:r>
              <a:rPr lang="en-US" sz="4000" dirty="0">
                <a:solidFill>
                  <a:srgbClr val="FFFF00"/>
                </a:solidFill>
              </a:rPr>
              <a:t>for minimal control</a:t>
            </a:r>
          </a:p>
        </p:txBody>
      </p:sp>
      <p:sp>
        <p:nvSpPr>
          <p:cNvPr id="187" name="Shape 187"/>
          <p:cNvSpPr txBox="1">
            <a:spLocks noGrp="1"/>
          </p:cNvSpPr>
          <p:nvPr>
            <p:ph type="body" idx="1"/>
          </p:nvPr>
        </p:nvSpPr>
        <p:spPr>
          <a:xfrm>
            <a:off x="0" y="1324775"/>
            <a:ext cx="9144000" cy="4801499"/>
          </a:xfrm>
          <a:prstGeom prst="rect">
            <a:avLst/>
          </a:prstGeom>
          <a:noFill/>
          <a:ln>
            <a:noFill/>
          </a:ln>
        </p:spPr>
        <p:txBody>
          <a:bodyPr lIns="91425" tIns="45700" rIns="91425" bIns="45700" anchor="t" anchorCtr="0">
            <a:noAutofit/>
          </a:bodyPr>
          <a:lstStyle/>
          <a:p>
            <a:pPr marL="457200" marR="0" lvl="0" indent="-228600" algn="l" rtl="0">
              <a:spcBef>
                <a:spcPts val="0"/>
              </a:spcBef>
            </a:pPr>
            <a:r>
              <a:rPr lang="en-US" dirty="0"/>
              <a:t>Must ensure fiduciary and regulatory   requirements are met</a:t>
            </a:r>
          </a:p>
          <a:p>
            <a:pPr marL="457200" marR="0" lvl="0" indent="-228600" algn="l" rtl="0">
              <a:spcBef>
                <a:spcPts val="0"/>
              </a:spcBef>
            </a:pPr>
            <a:r>
              <a:rPr lang="en-US" dirty="0"/>
              <a:t>Mobilize behavior that is legal, ethical, and supportive of the long-term interests of shareholders and other stakeholders </a:t>
            </a:r>
          </a:p>
          <a:p>
            <a:pPr marL="457200" marR="0" lvl="0" indent="-228600" algn="l" rtl="0">
              <a:spcBef>
                <a:spcPts val="0"/>
              </a:spcBef>
            </a:pPr>
            <a:r>
              <a:rPr lang="en-US" dirty="0"/>
              <a:t>Design for the exception rather than                        the rule </a:t>
            </a:r>
          </a:p>
          <a:p>
            <a:pPr marL="0" marR="0" lvl="0" indent="0" algn="l" rtl="0">
              <a:spcBef>
                <a:spcPts val="0"/>
              </a:spcBef>
              <a:buNone/>
            </a:pPr>
            <a:endParaRPr dirty="0"/>
          </a:p>
          <a:p>
            <a:pPr marL="342900" marR="0" lvl="0" indent="-139700" algn="l" rtl="0">
              <a:spcBef>
                <a:spcPts val="0"/>
              </a:spcBef>
              <a:buClr>
                <a:schemeClr val="lt1"/>
              </a:buClr>
              <a:buFont typeface="Arial"/>
              <a:buNone/>
            </a:pPr>
            <a:endParaRPr dirty="0"/>
          </a:p>
        </p:txBody>
      </p:sp>
      <p:sp>
        <p:nvSpPr>
          <p:cNvPr id="188" name="Shape 18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13</a:t>
            </a:fld>
            <a:endParaRPr lang="en-US" sz="1200" b="0" i="0" u="none" strike="noStrike" cap="none" baseline="0">
              <a:solidFill>
                <a:schemeClr val="lt1"/>
              </a:solidFill>
              <a:latin typeface="Calibri"/>
              <a:ea typeface="Calibri"/>
              <a:cs typeface="Calibri"/>
              <a:sym typeface="Calibri"/>
            </a:endParaRPr>
          </a:p>
        </p:txBody>
      </p:sp>
      <p:sp>
        <p:nvSpPr>
          <p:cNvPr id="189" name="Shape 189"/>
          <p:cNvSpPr txBox="1">
            <a:spLocks noGrp="1"/>
          </p:cNvSpPr>
          <p:nvPr>
            <p:ph type="ftr" idx="11"/>
          </p:nvPr>
        </p:nvSpPr>
        <p:spPr>
          <a:xfrm>
            <a:off x="0" y="6356350"/>
            <a:ext cx="8446911"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pic>
        <p:nvPicPr>
          <p:cNvPr id="190" name="Shape 190"/>
          <p:cNvPicPr preferRelativeResize="0"/>
          <p:nvPr/>
        </p:nvPicPr>
        <p:blipFill>
          <a:blip r:embed="rId3">
            <a:alphaModFix/>
          </a:blip>
          <a:stretch>
            <a:fillRect/>
          </a:stretch>
        </p:blipFill>
        <p:spPr>
          <a:xfrm>
            <a:off x="6553200" y="4388952"/>
            <a:ext cx="2405944" cy="1651300"/>
          </a:xfrm>
          <a:prstGeom prst="rect">
            <a:avLst/>
          </a:prstGeom>
          <a:noFill/>
          <a:ln>
            <a:noFill/>
          </a:ln>
        </p:spPr>
      </p:pic>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p:nvPr/>
        </p:nvSpPr>
        <p:spPr>
          <a:xfrm>
            <a:off x="339926" y="985340"/>
            <a:ext cx="7447221" cy="4457700"/>
          </a:xfrm>
          <a:prstGeom prst="ellipse">
            <a:avLst/>
          </a:prstGeom>
          <a:solidFill>
            <a:schemeClr val="dk1"/>
          </a:solidFill>
          <a:ln w="9525" cap="flat" cmpd="sng">
            <a:solidFill>
              <a:srgbClr val="4A7DBB"/>
            </a:solidFill>
            <a:prstDash val="lgDash"/>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96" name="Shape 196"/>
          <p:cNvSpPr/>
          <p:nvPr/>
        </p:nvSpPr>
        <p:spPr>
          <a:xfrm>
            <a:off x="2070100" y="1391740"/>
            <a:ext cx="2199337" cy="3788338"/>
          </a:xfrm>
          <a:prstGeom prst="roundRect">
            <a:avLst>
              <a:gd name="adj" fmla="val 16667"/>
            </a:avLst>
          </a:prstGeom>
          <a:solidFill>
            <a:schemeClr val="lt1"/>
          </a:solidFill>
          <a:ln w="9525" cap="flat" cmpd="sng">
            <a:solidFill>
              <a:srgbClr val="4A7DBB"/>
            </a:solidFill>
            <a:prstDash val="solid"/>
            <a:round/>
            <a:headEnd type="none" w="med" len="med"/>
            <a:tailEnd type="none" w="med" len="med"/>
          </a:ln>
        </p:spPr>
        <p:txBody>
          <a:bodyPr lIns="91425" tIns="45700" rIns="91425" bIns="45700" anchor="t" anchorCtr="0">
            <a:noAutofit/>
          </a:bodyPr>
          <a:lstStyle/>
          <a:p>
            <a:pPr marL="171450" marR="0" lvl="0" indent="-171450" algn="l" rtl="0">
              <a:spcBef>
                <a:spcPts val="0"/>
              </a:spcBef>
              <a:buSzPct val="25000"/>
              <a:buNone/>
            </a:pPr>
            <a:r>
              <a:rPr lang="en-US" sz="1600" b="1" i="0" u="none" strike="noStrike" cap="none" baseline="0">
                <a:solidFill>
                  <a:schemeClr val="dk1"/>
                </a:solidFill>
                <a:latin typeface="Calibri"/>
                <a:ea typeface="Calibri"/>
                <a:cs typeface="Calibri"/>
                <a:sym typeface="Calibri"/>
              </a:rPr>
              <a:t>Positive Governance</a:t>
            </a:r>
            <a:r>
              <a:rPr lang="en-US" sz="1200" b="1" i="0" u="none" strike="noStrike" cap="none" baseline="0">
                <a:solidFill>
                  <a:schemeClr val="dk1"/>
                </a:solidFill>
                <a:latin typeface="Calibri"/>
                <a:ea typeface="Calibri"/>
                <a:cs typeface="Calibri"/>
                <a:sym typeface="Calibri"/>
              </a:rPr>
              <a:t>: </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An  Integrated system of  roles, practices, technologies and processes created  through a highly participative design process that ensures  each element :</a:t>
            </a:r>
          </a:p>
          <a:p>
            <a:pPr marL="171450" marR="0" lvl="0" indent="-171450" algn="l" rtl="0">
              <a:spcBef>
                <a:spcPts val="0"/>
              </a:spcBef>
              <a:buClr>
                <a:schemeClr val="dk1"/>
              </a:buClr>
              <a:buSzPct val="100000"/>
              <a:buFont typeface="Arial"/>
              <a:buChar char="•"/>
            </a:pPr>
            <a:r>
              <a:rPr lang="en-US" sz="1200" b="0" i="0" u="none" strike="noStrike" cap="none" baseline="0">
                <a:solidFill>
                  <a:schemeClr val="dk1"/>
                </a:solidFill>
                <a:latin typeface="Calibri"/>
                <a:ea typeface="Calibri"/>
                <a:cs typeface="Calibri"/>
                <a:sym typeface="Calibri"/>
              </a:rPr>
              <a:t>Continually Magnifies and Connects Strengths</a:t>
            </a:r>
          </a:p>
          <a:p>
            <a:pPr marL="171450" marR="0" lvl="0" indent="-171450" algn="l" rtl="0">
              <a:spcBef>
                <a:spcPts val="0"/>
              </a:spcBef>
              <a:buClr>
                <a:srgbClr val="000000"/>
              </a:buClr>
              <a:buSzPct val="100000"/>
              <a:buFont typeface="Arial"/>
              <a:buChar char="•"/>
            </a:pPr>
            <a:r>
              <a:rPr lang="en-US" sz="1200" b="0" i="0" u="none" strike="noStrike" cap="none" baseline="0">
                <a:solidFill>
                  <a:srgbClr val="000000"/>
                </a:solidFill>
                <a:latin typeface="Calibri"/>
                <a:ea typeface="Calibri"/>
                <a:cs typeface="Calibri"/>
                <a:sym typeface="Calibri"/>
              </a:rPr>
              <a:t>Builds and Maintains Mutually Accountable Collaborative Relationships</a:t>
            </a:r>
          </a:p>
          <a:p>
            <a:pPr marL="171450" marR="0" lvl="0" indent="-171450" algn="l" rtl="0">
              <a:spcBef>
                <a:spcPts val="0"/>
              </a:spcBef>
              <a:buClr>
                <a:schemeClr val="dk1"/>
              </a:buClr>
              <a:buSzPct val="100000"/>
              <a:buFont typeface="Arial"/>
              <a:buChar char="•"/>
            </a:pPr>
            <a:r>
              <a:rPr lang="en-US" sz="1200" b="0" i="0" u="none" strike="noStrike" cap="none" baseline="0">
                <a:solidFill>
                  <a:schemeClr val="dk1"/>
                </a:solidFill>
                <a:latin typeface="Calibri"/>
                <a:ea typeface="Calibri"/>
                <a:cs typeface="Calibri"/>
                <a:sym typeface="Calibri"/>
              </a:rPr>
              <a:t>Supports Highly Coordinated Action &amp; Learning</a:t>
            </a:r>
          </a:p>
          <a:p>
            <a:pPr marL="171450" marR="0" lvl="0" indent="-171450" algn="l" rtl="0">
              <a:spcBef>
                <a:spcPts val="0"/>
              </a:spcBef>
              <a:buClr>
                <a:schemeClr val="dk1"/>
              </a:buClr>
              <a:buSzPct val="100000"/>
              <a:buFont typeface="Arial"/>
              <a:buChar char="•"/>
            </a:pPr>
            <a:r>
              <a:rPr lang="en-US" sz="1200" b="0" i="0" u="none" strike="noStrike" cap="none" baseline="0">
                <a:solidFill>
                  <a:schemeClr val="dk1"/>
                </a:solidFill>
                <a:latin typeface="Calibri"/>
                <a:ea typeface="Calibri"/>
                <a:cs typeface="Calibri"/>
                <a:sym typeface="Calibri"/>
              </a:rPr>
              <a:t>Contains only a minimal amount of control</a:t>
            </a:r>
          </a:p>
        </p:txBody>
      </p:sp>
      <p:cxnSp>
        <p:nvCxnSpPr>
          <p:cNvPr id="197" name="Shape 197"/>
          <p:cNvCxnSpPr/>
          <p:nvPr/>
        </p:nvCxnSpPr>
        <p:spPr>
          <a:xfrm rot="10800000" flipH="1">
            <a:off x="5588000" y="3180074"/>
            <a:ext cx="265697" cy="16508"/>
          </a:xfrm>
          <a:prstGeom prst="straightConnector1">
            <a:avLst/>
          </a:prstGeom>
          <a:noFill/>
          <a:ln w="25400" cap="flat" cmpd="sng">
            <a:solidFill>
              <a:schemeClr val="accent1"/>
            </a:solidFill>
            <a:prstDash val="solid"/>
            <a:round/>
            <a:headEnd type="none" w="med" len="med"/>
            <a:tailEnd type="stealth" w="lg" len="lg"/>
          </a:ln>
        </p:spPr>
      </p:cxnSp>
      <p:sp>
        <p:nvSpPr>
          <p:cNvPr id="198" name="Shape 198"/>
          <p:cNvSpPr txBox="1"/>
          <p:nvPr/>
        </p:nvSpPr>
        <p:spPr>
          <a:xfrm>
            <a:off x="7956446" y="3544748"/>
            <a:ext cx="1054267" cy="979158"/>
          </a:xfrm>
          <a:prstGeom prst="rect">
            <a:avLst/>
          </a:prstGeom>
          <a:solidFill>
            <a:schemeClr val="lt1"/>
          </a:solidFill>
          <a:ln w="25400" cap="flat" cmpd="sng">
            <a:solidFill>
              <a:srgbClr val="008000"/>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spcAft>
                <a:spcPts val="0"/>
              </a:spcAft>
              <a:buNone/>
            </a:pPr>
            <a:endParaRPr sz="1100" b="1" i="0" u="none" strike="noStrike" cap="none" baseline="0">
              <a:solidFill>
                <a:srgbClr val="000000"/>
              </a:solidFill>
              <a:latin typeface="Arial"/>
              <a:ea typeface="Arial"/>
              <a:cs typeface="Arial"/>
              <a:sym typeface="Arial"/>
            </a:endParaRPr>
          </a:p>
          <a:p>
            <a:pPr marL="0" marR="0" lvl="0" indent="0" algn="ctr" rtl="0">
              <a:spcBef>
                <a:spcPts val="0"/>
              </a:spcBef>
              <a:spcAft>
                <a:spcPts val="0"/>
              </a:spcAft>
              <a:buSzPct val="25000"/>
              <a:buNone/>
            </a:pPr>
            <a:r>
              <a:rPr lang="en-US" sz="1100" b="1" i="0" u="none" strike="noStrike" cap="none" baseline="0">
                <a:solidFill>
                  <a:srgbClr val="000000"/>
                </a:solidFill>
                <a:latin typeface="Arial"/>
                <a:ea typeface="Arial"/>
                <a:cs typeface="Arial"/>
                <a:sym typeface="Arial"/>
              </a:rPr>
              <a:t>Enterprise</a:t>
            </a:r>
          </a:p>
          <a:p>
            <a:pPr marL="0" marR="0" lvl="0" indent="0" algn="ctr" rtl="0">
              <a:spcBef>
                <a:spcPts val="0"/>
              </a:spcBef>
              <a:spcAft>
                <a:spcPts val="0"/>
              </a:spcAft>
              <a:buSzPct val="25000"/>
              <a:buNone/>
            </a:pPr>
            <a:r>
              <a:rPr lang="en-US" sz="1100" b="1" i="0" u="none" strike="noStrike" cap="none" baseline="0">
                <a:solidFill>
                  <a:srgbClr val="000000"/>
                </a:solidFill>
                <a:latin typeface="Arial"/>
                <a:ea typeface="Arial"/>
                <a:cs typeface="Arial"/>
                <a:sym typeface="Arial"/>
              </a:rPr>
              <a:t>and </a:t>
            </a:r>
          </a:p>
          <a:p>
            <a:pPr marL="0" marR="0" lvl="0" indent="0" algn="ctr" rtl="0">
              <a:spcBef>
                <a:spcPts val="0"/>
              </a:spcBef>
              <a:spcAft>
                <a:spcPts val="0"/>
              </a:spcAft>
              <a:buSzPct val="25000"/>
              <a:buNone/>
            </a:pPr>
            <a:r>
              <a:rPr lang="en-US" sz="1100" b="1" i="0" u="none" strike="noStrike" cap="none" baseline="0">
                <a:solidFill>
                  <a:srgbClr val="000000"/>
                </a:solidFill>
                <a:latin typeface="Arial"/>
                <a:ea typeface="Arial"/>
                <a:cs typeface="Arial"/>
                <a:sym typeface="Arial"/>
              </a:rPr>
              <a:t>Societal Results</a:t>
            </a:r>
          </a:p>
        </p:txBody>
      </p:sp>
      <p:cxnSp>
        <p:nvCxnSpPr>
          <p:cNvPr id="199" name="Shape 199"/>
          <p:cNvCxnSpPr>
            <a:stCxn id="196" idx="3"/>
          </p:cNvCxnSpPr>
          <p:nvPr/>
        </p:nvCxnSpPr>
        <p:spPr>
          <a:xfrm rot="10800000" flipH="1">
            <a:off x="4269437" y="3196509"/>
            <a:ext cx="201000" cy="89400"/>
          </a:xfrm>
          <a:prstGeom prst="straightConnector1">
            <a:avLst/>
          </a:prstGeom>
          <a:noFill/>
          <a:ln w="25400" cap="flat" cmpd="sng">
            <a:solidFill>
              <a:schemeClr val="accent1"/>
            </a:solidFill>
            <a:prstDash val="solid"/>
            <a:round/>
            <a:headEnd type="none" w="med" len="med"/>
            <a:tailEnd type="stealth" w="lg" len="lg"/>
          </a:ln>
        </p:spPr>
      </p:cxnSp>
      <p:sp>
        <p:nvSpPr>
          <p:cNvPr id="200" name="Shape 200"/>
          <p:cNvSpPr txBox="1"/>
          <p:nvPr/>
        </p:nvSpPr>
        <p:spPr>
          <a:xfrm>
            <a:off x="8028225" y="1531600"/>
            <a:ext cx="966899" cy="1361700"/>
          </a:xfrm>
          <a:prstGeom prst="rect">
            <a:avLst/>
          </a:prstGeom>
          <a:solidFill>
            <a:schemeClr val="lt1"/>
          </a:solidFill>
          <a:ln w="25400" cap="flat" cmpd="sng">
            <a:solidFill>
              <a:schemeClr val="accent2"/>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100" b="1" i="0" u="none" strike="noStrike" cap="none" baseline="0">
                <a:solidFill>
                  <a:srgbClr val="000000"/>
                </a:solidFill>
                <a:latin typeface="Arial"/>
                <a:ea typeface="Arial"/>
                <a:cs typeface="Arial"/>
                <a:sym typeface="Arial"/>
              </a:rPr>
              <a:t>Services</a:t>
            </a:r>
          </a:p>
          <a:p>
            <a:pPr marL="0" marR="0" lvl="0" indent="0" algn="ctr" rtl="0">
              <a:spcBef>
                <a:spcPts val="0"/>
              </a:spcBef>
              <a:buSzPct val="25000"/>
              <a:buNone/>
            </a:pPr>
            <a:r>
              <a:rPr lang="en-US" sz="1100" b="1" i="0" u="none" strike="noStrike" cap="none" baseline="0">
                <a:solidFill>
                  <a:srgbClr val="000000"/>
                </a:solidFill>
                <a:latin typeface="Arial"/>
                <a:ea typeface="Arial"/>
                <a:cs typeface="Arial"/>
                <a:sym typeface="Arial"/>
              </a:rPr>
              <a:t>and/or </a:t>
            </a:r>
          </a:p>
          <a:p>
            <a:pPr marL="0" marR="0" lvl="0" indent="0" algn="ctr" rtl="0">
              <a:spcBef>
                <a:spcPts val="0"/>
              </a:spcBef>
              <a:buSzPct val="25000"/>
              <a:buNone/>
            </a:pPr>
            <a:r>
              <a:rPr lang="en-US" sz="1100" b="1" i="0" u="none" strike="noStrike" cap="none" baseline="0">
                <a:solidFill>
                  <a:srgbClr val="000000"/>
                </a:solidFill>
                <a:latin typeface="Arial"/>
                <a:ea typeface="Arial"/>
                <a:cs typeface="Arial"/>
                <a:sym typeface="Arial"/>
              </a:rPr>
              <a:t>Products</a:t>
            </a:r>
          </a:p>
          <a:p>
            <a:pPr marL="0" marR="0" lvl="0" indent="0" algn="ctr" rtl="0">
              <a:spcBef>
                <a:spcPts val="0"/>
              </a:spcBef>
              <a:buSzPct val="25000"/>
              <a:buNone/>
            </a:pPr>
            <a:r>
              <a:rPr lang="en-US" sz="1100" b="1" i="0" u="none" strike="noStrike" cap="none" baseline="0">
                <a:solidFill>
                  <a:srgbClr val="000000"/>
                </a:solidFill>
                <a:latin typeface="Arial"/>
                <a:ea typeface="Arial"/>
                <a:cs typeface="Arial"/>
                <a:sym typeface="Arial"/>
              </a:rPr>
              <a:t>Valued By Customers</a:t>
            </a:r>
          </a:p>
          <a:p>
            <a:pPr marL="0" marR="0" lvl="0" indent="0" algn="ctr" rtl="0">
              <a:spcBef>
                <a:spcPts val="0"/>
              </a:spcBef>
              <a:buSzPct val="25000"/>
              <a:buNone/>
            </a:pPr>
            <a:r>
              <a:rPr lang="en-US" sz="1100" b="1" i="0" u="none" strike="noStrike" cap="none" baseline="0">
                <a:solidFill>
                  <a:srgbClr val="000000"/>
                </a:solidFill>
                <a:latin typeface="Arial"/>
                <a:ea typeface="Arial"/>
                <a:cs typeface="Arial"/>
                <a:sym typeface="Arial"/>
              </a:rPr>
              <a:t>And </a:t>
            </a:r>
          </a:p>
          <a:p>
            <a:pPr marL="0" marR="0" lvl="0" indent="0" algn="ctr" rtl="0">
              <a:spcBef>
                <a:spcPts val="0"/>
              </a:spcBef>
              <a:buSzPct val="25000"/>
              <a:buNone/>
            </a:pPr>
            <a:r>
              <a:rPr lang="en-US" sz="1100" b="1" i="0" u="none" strike="noStrike" cap="none" baseline="0">
                <a:solidFill>
                  <a:srgbClr val="000000"/>
                </a:solidFill>
                <a:latin typeface="Arial"/>
                <a:ea typeface="Arial"/>
                <a:cs typeface="Arial"/>
                <a:sym typeface="Arial"/>
              </a:rPr>
              <a:t>World</a:t>
            </a:r>
          </a:p>
        </p:txBody>
      </p:sp>
      <p:sp>
        <p:nvSpPr>
          <p:cNvPr id="201" name="Shape 201"/>
          <p:cNvSpPr txBox="1"/>
          <p:nvPr/>
        </p:nvSpPr>
        <p:spPr>
          <a:xfrm>
            <a:off x="5853696" y="1836240"/>
            <a:ext cx="1161967" cy="2687668"/>
          </a:xfrm>
          <a:prstGeom prst="rect">
            <a:avLst/>
          </a:prstGeom>
          <a:solidFill>
            <a:schemeClr val="lt1"/>
          </a:solidFill>
          <a:ln w="25400" cap="flat" cmpd="sng">
            <a:solidFill>
              <a:schemeClr val="accent6"/>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spcAft>
                <a:spcPts val="0"/>
              </a:spcAft>
              <a:buSzPct val="25000"/>
              <a:buNone/>
            </a:pPr>
            <a:r>
              <a:rPr lang="en-US" sz="1200" b="1" i="0" u="none" strike="noStrike" cap="none" baseline="0">
                <a:solidFill>
                  <a:srgbClr val="000000"/>
                </a:solidFill>
                <a:latin typeface="Arial"/>
                <a:ea typeface="Arial"/>
                <a:cs typeface="Arial"/>
                <a:sym typeface="Arial"/>
              </a:rPr>
              <a:t>Rapid Response </a:t>
            </a:r>
          </a:p>
          <a:p>
            <a:pPr marL="0" marR="0" lvl="0" indent="0" algn="ctr" rtl="0">
              <a:spcBef>
                <a:spcPts val="0"/>
              </a:spcBef>
              <a:spcAft>
                <a:spcPts val="0"/>
              </a:spcAft>
              <a:buSzPct val="25000"/>
              <a:buNone/>
            </a:pPr>
            <a:r>
              <a:rPr lang="en-US" sz="1000" b="0" i="0" u="none" strike="noStrike" cap="none" baseline="0">
                <a:solidFill>
                  <a:srgbClr val="000000"/>
                </a:solidFill>
                <a:latin typeface="Arial"/>
                <a:ea typeface="Arial"/>
                <a:cs typeface="Arial"/>
                <a:sym typeface="Arial"/>
              </a:rPr>
              <a:t> to</a:t>
            </a:r>
          </a:p>
          <a:p>
            <a:pPr marL="0" marR="0" lvl="0" indent="0" algn="ctr" rtl="0">
              <a:spcBef>
                <a:spcPts val="0"/>
              </a:spcBef>
              <a:spcAft>
                <a:spcPts val="0"/>
              </a:spcAft>
              <a:buSzPct val="25000"/>
              <a:buNone/>
            </a:pPr>
            <a:r>
              <a:rPr lang="en-US" sz="1000" b="0" i="0" u="none" strike="noStrike" cap="none" baseline="0">
                <a:solidFill>
                  <a:srgbClr val="000000"/>
                </a:solidFill>
                <a:latin typeface="Arial"/>
                <a:ea typeface="Arial"/>
                <a:cs typeface="Arial"/>
                <a:sym typeface="Arial"/>
              </a:rPr>
              <a:t> Threats and Opportunities</a:t>
            </a:r>
          </a:p>
          <a:p>
            <a:pPr marL="0" marR="0" lvl="0" indent="0" algn="ctr" rtl="0">
              <a:spcBef>
                <a:spcPts val="0"/>
              </a:spcBef>
              <a:spcAft>
                <a:spcPts val="0"/>
              </a:spcAft>
              <a:buNone/>
            </a:pPr>
            <a:endParaRPr sz="1000" b="0" i="0" u="none" strike="noStrike" cap="none" baseline="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SzPct val="25000"/>
              <a:buNone/>
            </a:pPr>
            <a:r>
              <a:rPr lang="en-US" sz="1000" b="0" i="0" u="none" strike="noStrike" cap="none" baseline="0">
                <a:solidFill>
                  <a:srgbClr val="000000"/>
                </a:solidFill>
                <a:latin typeface="Arial"/>
                <a:ea typeface="Arial"/>
                <a:cs typeface="Arial"/>
                <a:sym typeface="Arial"/>
              </a:rPr>
              <a:t> </a:t>
            </a:r>
          </a:p>
          <a:p>
            <a:pPr marL="0" marR="0" lvl="0" indent="0" algn="ctr" rtl="0">
              <a:spcBef>
                <a:spcPts val="0"/>
              </a:spcBef>
              <a:spcAft>
                <a:spcPts val="0"/>
              </a:spcAft>
              <a:buSzPct val="25000"/>
              <a:buNone/>
            </a:pPr>
            <a:r>
              <a:rPr lang="en-US" sz="1000" b="0" i="0" u="none" strike="noStrike" cap="none" baseline="0">
                <a:solidFill>
                  <a:srgbClr val="000000"/>
                </a:solidFill>
                <a:latin typeface="Arial"/>
                <a:ea typeface="Arial"/>
                <a:cs typeface="Arial"/>
                <a:sym typeface="Arial"/>
              </a:rPr>
              <a:t> </a:t>
            </a:r>
          </a:p>
          <a:p>
            <a:pPr marL="0" marR="0" lvl="0" indent="0" algn="ctr" rtl="0">
              <a:spcBef>
                <a:spcPts val="0"/>
              </a:spcBef>
              <a:spcAft>
                <a:spcPts val="0"/>
              </a:spcAft>
              <a:buSzPct val="25000"/>
              <a:buNone/>
            </a:pPr>
            <a:r>
              <a:rPr lang="en-US" sz="1200" b="1" i="0" u="none" strike="noStrike" cap="none" baseline="0">
                <a:solidFill>
                  <a:srgbClr val="000000"/>
                </a:solidFill>
                <a:latin typeface="Arial"/>
                <a:ea typeface="Arial"/>
                <a:cs typeface="Arial"/>
                <a:sym typeface="Arial"/>
              </a:rPr>
              <a:t>Ethical and Legal </a:t>
            </a:r>
          </a:p>
          <a:p>
            <a:pPr marL="0" marR="0" lvl="0" indent="0" algn="ctr" rtl="0">
              <a:spcBef>
                <a:spcPts val="0"/>
              </a:spcBef>
              <a:spcAft>
                <a:spcPts val="0"/>
              </a:spcAft>
              <a:buSzPct val="25000"/>
              <a:buNone/>
            </a:pPr>
            <a:r>
              <a:rPr lang="en-US" sz="1200" b="1" i="0" u="none" strike="noStrike" cap="none" baseline="0">
                <a:solidFill>
                  <a:srgbClr val="000000"/>
                </a:solidFill>
                <a:latin typeface="Arial"/>
                <a:ea typeface="Arial"/>
                <a:cs typeface="Arial"/>
                <a:sym typeface="Arial"/>
              </a:rPr>
              <a:t>Behavior</a:t>
            </a:r>
          </a:p>
          <a:p>
            <a:pPr marL="0" marR="0" lvl="0" indent="0" algn="ctr" rtl="0">
              <a:spcBef>
                <a:spcPts val="0"/>
              </a:spcBef>
              <a:spcAft>
                <a:spcPts val="0"/>
              </a:spcAft>
              <a:buNone/>
            </a:pPr>
            <a:endParaRPr sz="1200" b="1" i="0" u="none" strike="noStrike" cap="none" baseline="0">
              <a:solidFill>
                <a:srgbClr val="000000"/>
              </a:solidFill>
              <a:latin typeface="Arial"/>
              <a:ea typeface="Arial"/>
              <a:cs typeface="Arial"/>
              <a:sym typeface="Arial"/>
            </a:endParaRPr>
          </a:p>
          <a:p>
            <a:pPr marL="0" marR="0" lvl="0" indent="0" algn="ctr" rtl="0">
              <a:spcBef>
                <a:spcPts val="0"/>
              </a:spcBef>
              <a:spcAft>
                <a:spcPts val="0"/>
              </a:spcAft>
              <a:buNone/>
            </a:pPr>
            <a:endParaRPr sz="1200" b="1" i="0" u="none" strike="noStrike" cap="none" baseline="0">
              <a:solidFill>
                <a:srgbClr val="000000"/>
              </a:solidFill>
              <a:latin typeface="Arial"/>
              <a:ea typeface="Arial"/>
              <a:cs typeface="Arial"/>
              <a:sym typeface="Arial"/>
            </a:endParaRPr>
          </a:p>
          <a:p>
            <a:pPr marL="0" marR="0" lvl="0" indent="0" algn="ctr" rtl="0">
              <a:spcBef>
                <a:spcPts val="0"/>
              </a:spcBef>
              <a:buSzPct val="25000"/>
              <a:buNone/>
            </a:pPr>
            <a:r>
              <a:rPr lang="en-US" sz="1200" b="1" i="0" u="none" strike="noStrike" cap="none" baseline="0">
                <a:solidFill>
                  <a:srgbClr val="000000"/>
                </a:solidFill>
                <a:latin typeface="Arial"/>
                <a:ea typeface="Arial"/>
                <a:cs typeface="Arial"/>
                <a:sym typeface="Arial"/>
              </a:rPr>
              <a:t>Operational Excellence</a:t>
            </a:r>
          </a:p>
          <a:p>
            <a:pPr marL="0" marR="0" lvl="0" indent="0" algn="ctr" rtl="0">
              <a:spcBef>
                <a:spcPts val="0"/>
              </a:spcBef>
              <a:buNone/>
            </a:pPr>
            <a:endParaRPr sz="800" b="0" i="0" u="none" strike="noStrike" cap="none" baseline="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202" name="Shape 202"/>
          <p:cNvSpPr txBox="1"/>
          <p:nvPr/>
        </p:nvSpPr>
        <p:spPr>
          <a:xfrm>
            <a:off x="6297944" y="3674839"/>
            <a:ext cx="356870" cy="31809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b="0" i="0" u="none" strike="noStrike" cap="none" baseline="0">
                <a:solidFill>
                  <a:srgbClr val="000000"/>
                </a:solidFill>
                <a:latin typeface="Arial"/>
                <a:ea typeface="Arial"/>
                <a:cs typeface="Arial"/>
                <a:sym typeface="Arial"/>
              </a:rPr>
              <a:t>✚</a:t>
            </a:r>
          </a:p>
        </p:txBody>
      </p:sp>
      <p:sp>
        <p:nvSpPr>
          <p:cNvPr id="203" name="Shape 203"/>
          <p:cNvSpPr txBox="1"/>
          <p:nvPr/>
        </p:nvSpPr>
        <p:spPr>
          <a:xfrm>
            <a:off x="6294980" y="2696886"/>
            <a:ext cx="356870" cy="318093"/>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b="0" i="0" u="none" strike="noStrike" cap="none" baseline="0">
                <a:solidFill>
                  <a:srgbClr val="000000"/>
                </a:solidFill>
                <a:latin typeface="Arial"/>
                <a:ea typeface="Arial"/>
                <a:cs typeface="Arial"/>
                <a:sym typeface="Arial"/>
              </a:rPr>
              <a:t>✚</a:t>
            </a:r>
          </a:p>
        </p:txBody>
      </p:sp>
      <p:sp>
        <p:nvSpPr>
          <p:cNvPr id="204" name="Shape 204"/>
          <p:cNvSpPr txBox="1"/>
          <p:nvPr/>
        </p:nvSpPr>
        <p:spPr>
          <a:xfrm>
            <a:off x="4470400" y="2867823"/>
            <a:ext cx="1117599" cy="657516"/>
          </a:xfrm>
          <a:prstGeom prst="rect">
            <a:avLst/>
          </a:prstGeom>
          <a:solidFill>
            <a:schemeClr val="lt1"/>
          </a:solidFill>
          <a:ln w="25400" cap="flat" cmpd="sng">
            <a:solidFill>
              <a:schemeClr val="accent2"/>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200" b="1" i="0" u="none" strike="noStrike" cap="none" baseline="0">
                <a:solidFill>
                  <a:srgbClr val="000000"/>
                </a:solidFill>
                <a:latin typeface="Arial"/>
                <a:ea typeface="Arial"/>
                <a:cs typeface="Arial"/>
                <a:sym typeface="Arial"/>
              </a:rPr>
              <a:t>Fully Engaged  Staff </a:t>
            </a:r>
          </a:p>
        </p:txBody>
      </p:sp>
      <p:cxnSp>
        <p:nvCxnSpPr>
          <p:cNvPr id="205" name="Shape 205"/>
          <p:cNvCxnSpPr>
            <a:stCxn id="201" idx="3"/>
            <a:endCxn id="200" idx="1"/>
          </p:cNvCxnSpPr>
          <p:nvPr/>
        </p:nvCxnSpPr>
        <p:spPr>
          <a:xfrm rot="10800000" flipH="1">
            <a:off x="7015663" y="2212574"/>
            <a:ext cx="1012500" cy="967500"/>
          </a:xfrm>
          <a:prstGeom prst="straightConnector1">
            <a:avLst/>
          </a:prstGeom>
          <a:noFill/>
          <a:ln w="25400" cap="flat" cmpd="sng">
            <a:solidFill>
              <a:schemeClr val="accent1"/>
            </a:solidFill>
            <a:prstDash val="solid"/>
            <a:round/>
            <a:headEnd type="none" w="med" len="med"/>
            <a:tailEnd type="stealth" w="lg" len="lg"/>
          </a:ln>
        </p:spPr>
      </p:cxnSp>
      <p:sp>
        <p:nvSpPr>
          <p:cNvPr id="206" name="Shape 206"/>
          <p:cNvSpPr txBox="1"/>
          <p:nvPr/>
        </p:nvSpPr>
        <p:spPr>
          <a:xfrm>
            <a:off x="301824" y="438200"/>
            <a:ext cx="1560899" cy="9233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chemeClr val="lt1"/>
                </a:solidFill>
                <a:latin typeface="Calibri"/>
                <a:ea typeface="Calibri"/>
                <a:cs typeface="Calibri"/>
                <a:sym typeface="Calibri"/>
              </a:rPr>
              <a:t>Socio-Economic</a:t>
            </a:r>
          </a:p>
          <a:p>
            <a:pPr marL="0" marR="0" lvl="0" indent="0" algn="l" rtl="0">
              <a:spcBef>
                <a:spcPts val="0"/>
              </a:spcBef>
              <a:buSzPct val="25000"/>
              <a:buNone/>
            </a:pPr>
            <a:r>
              <a:rPr lang="en-US" sz="1600" b="1" i="0" u="none" strike="noStrike" cap="none" baseline="0">
                <a:solidFill>
                  <a:schemeClr val="lt1"/>
                </a:solidFill>
                <a:latin typeface="Calibri"/>
                <a:ea typeface="Calibri"/>
                <a:cs typeface="Calibri"/>
                <a:sym typeface="Calibri"/>
              </a:rPr>
              <a:t>Environment</a:t>
            </a:r>
          </a:p>
        </p:txBody>
      </p:sp>
      <p:sp>
        <p:nvSpPr>
          <p:cNvPr id="207" name="Shape 207"/>
          <p:cNvSpPr txBox="1"/>
          <p:nvPr/>
        </p:nvSpPr>
        <p:spPr>
          <a:xfrm>
            <a:off x="581225" y="3014980"/>
            <a:ext cx="966931"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a:solidFill>
                  <a:schemeClr val="lt1"/>
                </a:solidFill>
                <a:latin typeface="Calibri"/>
                <a:ea typeface="Calibri"/>
                <a:cs typeface="Calibri"/>
                <a:sym typeface="Calibri"/>
              </a:rPr>
              <a:t>Strateg</a:t>
            </a:r>
            <a:r>
              <a:rPr lang="en-US" sz="1800" b="0" i="0" u="none" strike="noStrike" cap="none" baseline="0">
                <a:solidFill>
                  <a:schemeClr val="lt1"/>
                </a:solidFill>
                <a:latin typeface="Calibri"/>
                <a:ea typeface="Calibri"/>
                <a:cs typeface="Calibri"/>
                <a:sym typeface="Calibri"/>
              </a:rPr>
              <a:t>y</a:t>
            </a:r>
          </a:p>
        </p:txBody>
      </p:sp>
      <p:cxnSp>
        <p:nvCxnSpPr>
          <p:cNvPr id="208" name="Shape 208"/>
          <p:cNvCxnSpPr>
            <a:stCxn id="206" idx="2"/>
            <a:endCxn id="207" idx="0"/>
          </p:cNvCxnSpPr>
          <p:nvPr/>
        </p:nvCxnSpPr>
        <p:spPr>
          <a:xfrm flipH="1">
            <a:off x="1064574" y="1361599"/>
            <a:ext cx="17700" cy="1653300"/>
          </a:xfrm>
          <a:prstGeom prst="straightConnector1">
            <a:avLst/>
          </a:prstGeom>
          <a:noFill/>
          <a:ln w="25400" cap="flat" cmpd="sng">
            <a:solidFill>
              <a:schemeClr val="accent1"/>
            </a:solidFill>
            <a:prstDash val="solid"/>
            <a:round/>
            <a:headEnd type="none" w="med" len="med"/>
            <a:tailEnd type="stealth" w="lg" len="lg"/>
          </a:ln>
        </p:spPr>
      </p:cxnSp>
      <p:cxnSp>
        <p:nvCxnSpPr>
          <p:cNvPr id="209" name="Shape 209"/>
          <p:cNvCxnSpPr>
            <a:stCxn id="207" idx="3"/>
          </p:cNvCxnSpPr>
          <p:nvPr/>
        </p:nvCxnSpPr>
        <p:spPr>
          <a:xfrm>
            <a:off x="1548157" y="3199646"/>
            <a:ext cx="521999" cy="0"/>
          </a:xfrm>
          <a:prstGeom prst="straightConnector1">
            <a:avLst/>
          </a:prstGeom>
          <a:noFill/>
          <a:ln w="25400" cap="flat" cmpd="sng">
            <a:solidFill>
              <a:schemeClr val="accent1"/>
            </a:solidFill>
            <a:prstDash val="solid"/>
            <a:round/>
            <a:headEnd type="none" w="med" len="med"/>
            <a:tailEnd type="stealth" w="lg" len="lg"/>
          </a:ln>
        </p:spPr>
      </p:cxnSp>
      <p:cxnSp>
        <p:nvCxnSpPr>
          <p:cNvPr id="210" name="Shape 210"/>
          <p:cNvCxnSpPr>
            <a:stCxn id="200" idx="2"/>
            <a:endCxn id="198" idx="0"/>
          </p:cNvCxnSpPr>
          <p:nvPr/>
        </p:nvCxnSpPr>
        <p:spPr>
          <a:xfrm flipH="1">
            <a:off x="8483474" y="2893300"/>
            <a:ext cx="28200" cy="651300"/>
          </a:xfrm>
          <a:prstGeom prst="straightConnector1">
            <a:avLst/>
          </a:prstGeom>
          <a:noFill/>
          <a:ln w="25400" cap="flat" cmpd="sng">
            <a:solidFill>
              <a:schemeClr val="accent1"/>
            </a:solidFill>
            <a:prstDash val="solid"/>
            <a:round/>
            <a:headEnd type="none" w="med" len="med"/>
            <a:tailEnd type="stealth" w="lg" len="lg"/>
          </a:ln>
        </p:spPr>
      </p:cxnSp>
      <p:sp>
        <p:nvSpPr>
          <p:cNvPr id="211" name="Shape 211"/>
          <p:cNvSpPr/>
          <p:nvPr/>
        </p:nvSpPr>
        <p:spPr>
          <a:xfrm>
            <a:off x="1028700" y="3674839"/>
            <a:ext cx="7518399" cy="2102944"/>
          </a:xfrm>
          <a:custGeom>
            <a:avLst/>
            <a:gdLst/>
            <a:ahLst/>
            <a:cxnLst/>
            <a:rect l="0" t="0" r="0" b="0"/>
            <a:pathLst>
              <a:path w="7518400" h="2209800" extrusionOk="0">
                <a:moveTo>
                  <a:pt x="7518400" y="901700"/>
                </a:moveTo>
                <a:lnTo>
                  <a:pt x="7493000" y="2184400"/>
                </a:lnTo>
                <a:lnTo>
                  <a:pt x="0" y="2209800"/>
                </a:lnTo>
                <a:lnTo>
                  <a:pt x="38100" y="0"/>
                </a:lnTo>
              </a:path>
            </a:pathLst>
          </a:custGeom>
          <a:noFill/>
          <a:ln w="25400" cap="flat" cmpd="sng">
            <a:solidFill>
              <a:schemeClr val="accent1"/>
            </a:solidFill>
            <a:prstDash val="solid"/>
            <a:round/>
            <a:headEnd type="none" w="med" len="med"/>
            <a:tailEnd type="stealth" w="lg" len="lg"/>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212" name="Shape 21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14</a:t>
            </a:fld>
            <a:endParaRPr lang="en-US" sz="1200" b="0" i="0" u="none" strike="noStrike" cap="none" baseline="0">
              <a:solidFill>
                <a:schemeClr val="lt1"/>
              </a:solidFill>
              <a:latin typeface="Calibri"/>
              <a:ea typeface="Calibri"/>
              <a:cs typeface="Calibri"/>
              <a:sym typeface="Calibri"/>
            </a:endParaRPr>
          </a:p>
        </p:txBody>
      </p:sp>
      <p:sp>
        <p:nvSpPr>
          <p:cNvPr id="213" name="Shape 213"/>
          <p:cNvSpPr txBox="1">
            <a:spLocks noGrp="1"/>
          </p:cNvSpPr>
          <p:nvPr>
            <p:ph type="ftr" idx="11"/>
          </p:nvPr>
        </p:nvSpPr>
        <p:spPr>
          <a:xfrm>
            <a:off x="1257591" y="6431062"/>
            <a:ext cx="7189318"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smtClean="0">
                <a:solidFill>
                  <a:schemeClr val="lt1"/>
                </a:solidFill>
                <a:latin typeface="Calibri"/>
                <a:ea typeface="Calibri"/>
                <a:cs typeface="Calibri"/>
                <a:sym typeface="Calibri"/>
              </a:rPr>
              <a:t>Leuven, 2015 © Bernard J Mohr - bjmohr@InnovationPartners.com  &amp; Neil Samuels -  neil@profoundconversations.com</a:t>
            </a:r>
            <a:endParaRPr lang="en-US" sz="1100" b="0" i="0" u="none" strike="noStrike" cap="none" baseline="0">
              <a:solidFill>
                <a:schemeClr val="lt1"/>
              </a:solidFill>
              <a:latin typeface="Calibri"/>
              <a:ea typeface="Calibri"/>
              <a:cs typeface="Calibri"/>
              <a:sym typeface="Calibri"/>
            </a:endParaRPr>
          </a:p>
        </p:txBody>
      </p:sp>
      <p:sp>
        <p:nvSpPr>
          <p:cNvPr id="21" name="Shape 186"/>
          <p:cNvSpPr txBox="1">
            <a:spLocks/>
          </p:cNvSpPr>
          <p:nvPr/>
        </p:nvSpPr>
        <p:spPr>
          <a:xfrm>
            <a:off x="3264661" y="35600"/>
            <a:ext cx="5730463" cy="805200"/>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stStyle>
          <a:p>
            <a:pPr>
              <a:buClr>
                <a:schemeClr val="lt1"/>
              </a:buClr>
              <a:buSzPct val="25000"/>
              <a:buFont typeface="Calibri"/>
              <a:buNone/>
            </a:pPr>
            <a:r>
              <a:rPr lang="en-US" sz="3200" dirty="0" smtClean="0">
                <a:solidFill>
                  <a:srgbClr val="FFFF00"/>
                </a:solidFill>
              </a:rPr>
              <a:t>How PG Makes a Difference</a:t>
            </a:r>
            <a:endParaRPr lang="en-US" sz="3200" dirty="0">
              <a:solidFill>
                <a:srgbClr val="FFFF00"/>
              </a:solidFill>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217311"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a:t>Roadmap and Principles for Designing PG</a:t>
            </a:r>
          </a:p>
        </p:txBody>
      </p:sp>
      <p:sp>
        <p:nvSpPr>
          <p:cNvPr id="219" name="Shape 219"/>
          <p:cNvSpPr txBox="1">
            <a:spLocks noGrp="1"/>
          </p:cNvSpPr>
          <p:nvPr>
            <p:ph type="body" idx="1"/>
          </p:nvPr>
        </p:nvSpPr>
        <p:spPr>
          <a:xfrm>
            <a:off x="183443" y="1600200"/>
            <a:ext cx="8960555" cy="4525963"/>
          </a:xfrm>
          <a:prstGeom prst="rect">
            <a:avLst/>
          </a:prstGeom>
          <a:noFill/>
          <a:ln>
            <a:noFill/>
          </a:ln>
        </p:spPr>
        <p:txBody>
          <a:bodyPr lIns="91425" tIns="45700" rIns="91425" bIns="45700" anchor="t" anchorCtr="0">
            <a:noAutofit/>
          </a:bodyPr>
          <a:lstStyle/>
          <a:p>
            <a:pPr marL="458788" marR="0" lvl="0" indent="-407988" algn="l" rtl="0">
              <a:spcBef>
                <a:spcPts val="0"/>
              </a:spcBef>
              <a:buClr>
                <a:schemeClr val="lt1"/>
              </a:buClr>
              <a:buSzPct val="25000"/>
              <a:buFont typeface="Arial"/>
              <a:buNone/>
            </a:pPr>
            <a:r>
              <a:rPr lang="en-US" sz="3200" b="0" i="0" u="none" strike="noStrike" cap="none" baseline="0">
                <a:solidFill>
                  <a:schemeClr val="lt1"/>
                </a:solidFill>
                <a:latin typeface="Calibri"/>
                <a:ea typeface="Calibri"/>
                <a:cs typeface="Calibri"/>
                <a:sym typeface="Calibri"/>
              </a:rPr>
              <a:t>1) </a:t>
            </a:r>
            <a:r>
              <a:rPr lang="en-US" sz="3200" b="1" i="0" u="none" strike="noStrike" cap="none" baseline="0">
                <a:solidFill>
                  <a:schemeClr val="lt1"/>
                </a:solidFill>
                <a:latin typeface="Calibri"/>
                <a:ea typeface="Calibri"/>
                <a:cs typeface="Calibri"/>
                <a:sym typeface="Calibri"/>
              </a:rPr>
              <a:t>Connect and Explore</a:t>
            </a:r>
            <a:r>
              <a:rPr lang="en-US" sz="3200" b="0" i="0" u="none" strike="noStrike" cap="none" baseline="0">
                <a:solidFill>
                  <a:schemeClr val="lt1"/>
                </a:solidFill>
                <a:latin typeface="Calibri"/>
                <a:ea typeface="Calibri"/>
                <a:cs typeface="Calibri"/>
                <a:sym typeface="Calibri"/>
              </a:rPr>
              <a:t>-- </a:t>
            </a:r>
            <a:r>
              <a:rPr lang="en-US" sz="3200" b="0" i="1" u="none" strike="noStrike" cap="none" baseline="0">
                <a:solidFill>
                  <a:schemeClr val="lt1"/>
                </a:solidFill>
                <a:latin typeface="Calibri"/>
                <a:ea typeface="Calibri"/>
                <a:cs typeface="Calibri"/>
                <a:sym typeface="Calibri"/>
              </a:rPr>
              <a:t>Discovery through appreciative curiosity</a:t>
            </a:r>
            <a:r>
              <a:rPr lang="en-US" sz="3200" b="0" i="0" u="none" strike="noStrike" cap="none" baseline="0">
                <a:solidFill>
                  <a:schemeClr val="lt1"/>
                </a:solidFill>
                <a:latin typeface="Calibri"/>
                <a:ea typeface="Calibri"/>
                <a:cs typeface="Calibri"/>
                <a:sym typeface="Calibri"/>
              </a:rPr>
              <a:t>  </a:t>
            </a:r>
          </a:p>
          <a:p>
            <a:pPr marL="458788" marR="0" lvl="0" indent="-407988" algn="l" rtl="0">
              <a:spcBef>
                <a:spcPts val="640"/>
              </a:spcBef>
              <a:buClr>
                <a:schemeClr val="lt1"/>
              </a:buClr>
              <a:buSzPct val="25000"/>
              <a:buFont typeface="Arial"/>
              <a:buNone/>
            </a:pPr>
            <a:r>
              <a:rPr lang="en-US" sz="3200" b="0" i="0" u="none" strike="noStrike" cap="none" baseline="0">
                <a:solidFill>
                  <a:schemeClr val="lt1"/>
                </a:solidFill>
                <a:latin typeface="Calibri"/>
                <a:ea typeface="Calibri"/>
                <a:cs typeface="Calibri"/>
                <a:sym typeface="Calibri"/>
              </a:rPr>
              <a:t>2) </a:t>
            </a:r>
            <a:r>
              <a:rPr lang="en-US" sz="3200" b="1" i="0" u="none" strike="noStrike" cap="none" baseline="0">
                <a:solidFill>
                  <a:schemeClr val="lt1"/>
                </a:solidFill>
                <a:latin typeface="Calibri"/>
                <a:ea typeface="Calibri"/>
                <a:cs typeface="Calibri"/>
                <a:sym typeface="Calibri"/>
              </a:rPr>
              <a:t>Imagine and Design</a:t>
            </a:r>
            <a:r>
              <a:rPr lang="en-US" sz="3200" b="0" i="0" u="none" strike="noStrike" cap="none" baseline="0">
                <a:solidFill>
                  <a:schemeClr val="lt1"/>
                </a:solidFill>
                <a:latin typeface="Calibri"/>
                <a:ea typeface="Calibri"/>
                <a:cs typeface="Calibri"/>
                <a:sym typeface="Calibri"/>
              </a:rPr>
              <a:t>--</a:t>
            </a:r>
            <a:r>
              <a:rPr lang="en-US" sz="3200" b="0" i="1" u="none" strike="noStrike" cap="none" baseline="0">
                <a:solidFill>
                  <a:schemeClr val="lt1"/>
                </a:solidFill>
                <a:latin typeface="Calibri"/>
                <a:ea typeface="Calibri"/>
                <a:cs typeface="Calibri"/>
                <a:sym typeface="Calibri"/>
              </a:rPr>
              <a:t> Positive Image and Personal Choice</a:t>
            </a:r>
            <a:r>
              <a:rPr lang="en-US" sz="3200" b="0" i="0" u="none" strike="noStrike" cap="none" baseline="0">
                <a:solidFill>
                  <a:schemeClr val="lt1"/>
                </a:solidFill>
                <a:latin typeface="Calibri"/>
                <a:ea typeface="Calibri"/>
                <a:cs typeface="Calibri"/>
                <a:sym typeface="Calibri"/>
              </a:rPr>
              <a:t> </a:t>
            </a:r>
          </a:p>
          <a:p>
            <a:pPr marL="458788" marR="0" lvl="0" indent="-407988" algn="l" rtl="0">
              <a:spcBef>
                <a:spcPts val="640"/>
              </a:spcBef>
              <a:buClr>
                <a:schemeClr val="lt1"/>
              </a:buClr>
              <a:buSzPct val="25000"/>
              <a:buFont typeface="Arial"/>
              <a:buNone/>
            </a:pPr>
            <a:r>
              <a:rPr lang="en-US" sz="3200" b="0" i="0" u="none" strike="noStrike" cap="none" baseline="0">
                <a:solidFill>
                  <a:schemeClr val="lt1"/>
                </a:solidFill>
                <a:latin typeface="Calibri"/>
                <a:ea typeface="Calibri"/>
                <a:cs typeface="Calibri"/>
                <a:sym typeface="Calibri"/>
              </a:rPr>
              <a:t>3) </a:t>
            </a:r>
            <a:r>
              <a:rPr lang="en-US" sz="3200" b="1" i="0" u="none" strike="noStrike" cap="none" baseline="0">
                <a:solidFill>
                  <a:schemeClr val="lt1"/>
                </a:solidFill>
                <a:latin typeface="Calibri"/>
                <a:ea typeface="Calibri"/>
                <a:cs typeface="Calibri"/>
                <a:sym typeface="Calibri"/>
              </a:rPr>
              <a:t>Mobilize and Test</a:t>
            </a:r>
            <a:r>
              <a:rPr lang="en-US" sz="3200" b="0" i="0" u="none" strike="noStrike" cap="none" baseline="0">
                <a:solidFill>
                  <a:schemeClr val="lt1"/>
                </a:solidFill>
                <a:latin typeface="Calibri"/>
                <a:ea typeface="Calibri"/>
                <a:cs typeface="Calibri"/>
                <a:sym typeface="Calibri"/>
              </a:rPr>
              <a:t>-- </a:t>
            </a:r>
            <a:r>
              <a:rPr lang="en-US" sz="3200" b="0" i="1" u="none" strike="noStrike" cap="none" baseline="0">
                <a:solidFill>
                  <a:schemeClr val="lt1"/>
                </a:solidFill>
                <a:latin typeface="Calibri"/>
                <a:ea typeface="Calibri"/>
                <a:cs typeface="Calibri"/>
                <a:sym typeface="Calibri"/>
              </a:rPr>
              <a:t>Experimental Mindset and Rapid Prototypin</a:t>
            </a:r>
            <a:r>
              <a:rPr lang="en-US" sz="3200" b="0" i="0" u="none" strike="noStrike" cap="none" baseline="0">
                <a:solidFill>
                  <a:schemeClr val="lt1"/>
                </a:solidFill>
                <a:latin typeface="Calibri"/>
                <a:ea typeface="Calibri"/>
                <a:cs typeface="Calibri"/>
                <a:sym typeface="Calibri"/>
              </a:rPr>
              <a:t>g </a:t>
            </a:r>
          </a:p>
          <a:p>
            <a:pPr marL="458788" marR="0" lvl="0" indent="-407988" algn="l" rtl="0">
              <a:spcBef>
                <a:spcPts val="640"/>
              </a:spcBef>
              <a:buClr>
                <a:schemeClr val="lt1"/>
              </a:buClr>
              <a:buSzPct val="25000"/>
              <a:buFont typeface="Arial"/>
              <a:buNone/>
            </a:pPr>
            <a:r>
              <a:rPr lang="en-US" sz="3200" b="0" i="0" u="none" strike="noStrike" cap="none" baseline="0">
                <a:solidFill>
                  <a:schemeClr val="lt1"/>
                </a:solidFill>
                <a:latin typeface="Calibri"/>
                <a:ea typeface="Calibri"/>
                <a:cs typeface="Calibri"/>
                <a:sym typeface="Calibri"/>
              </a:rPr>
              <a:t>4) </a:t>
            </a:r>
            <a:r>
              <a:rPr lang="en-US" sz="3200" b="1" i="0" u="none" strike="noStrike" cap="none" baseline="0">
                <a:solidFill>
                  <a:schemeClr val="lt1"/>
                </a:solidFill>
                <a:latin typeface="Calibri"/>
                <a:ea typeface="Calibri"/>
                <a:cs typeface="Calibri"/>
                <a:sym typeface="Calibri"/>
              </a:rPr>
              <a:t>Deliver and Evolve</a:t>
            </a:r>
            <a:r>
              <a:rPr lang="en-US" sz="3200" b="0" i="0" u="none" strike="noStrike" cap="none" baseline="0">
                <a:solidFill>
                  <a:schemeClr val="lt1"/>
                </a:solidFill>
                <a:latin typeface="Calibri"/>
                <a:ea typeface="Calibri"/>
                <a:cs typeface="Calibri"/>
                <a:sym typeface="Calibri"/>
              </a:rPr>
              <a:t>-- </a:t>
            </a:r>
            <a:r>
              <a:rPr lang="en-US" sz="3200" b="0" i="1" u="none" strike="noStrike" cap="none" baseline="0">
                <a:solidFill>
                  <a:schemeClr val="lt1"/>
                </a:solidFill>
                <a:latin typeface="Calibri"/>
                <a:ea typeface="Calibri"/>
                <a:cs typeface="Calibri"/>
                <a:sym typeface="Calibri"/>
              </a:rPr>
              <a:t>Implement through Learning</a:t>
            </a:r>
            <a:r>
              <a:rPr lang="en-US" sz="3200" b="0" i="0" u="none" strike="noStrike" cap="none" baseline="0">
                <a:solidFill>
                  <a:schemeClr val="lt1"/>
                </a:solidFill>
                <a:latin typeface="Calibri"/>
                <a:ea typeface="Calibri"/>
                <a:cs typeface="Calibri"/>
                <a:sym typeface="Calibri"/>
              </a:rPr>
              <a:t> </a:t>
            </a:r>
          </a:p>
        </p:txBody>
      </p:sp>
      <p:sp>
        <p:nvSpPr>
          <p:cNvPr id="220" name="Shape 2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15</a:t>
            </a:fld>
            <a:endParaRPr lang="en-US" sz="1200" b="0" i="0" u="none" strike="noStrike" cap="none" baseline="0">
              <a:solidFill>
                <a:schemeClr val="lt1"/>
              </a:solidFill>
              <a:latin typeface="Calibri"/>
              <a:ea typeface="Calibri"/>
              <a:cs typeface="Calibri"/>
              <a:sym typeface="Calibri"/>
            </a:endParaRPr>
          </a:p>
        </p:txBody>
      </p:sp>
      <p:sp>
        <p:nvSpPr>
          <p:cNvPr id="221" name="Shape 221"/>
          <p:cNvSpPr txBox="1">
            <a:spLocks noGrp="1"/>
          </p:cNvSpPr>
          <p:nvPr>
            <p:ph type="ftr" idx="11"/>
          </p:nvPr>
        </p:nvSpPr>
        <p:spPr>
          <a:xfrm>
            <a:off x="28221" y="6455128"/>
            <a:ext cx="7164416"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217311"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dirty="0" smtClean="0"/>
              <a:t>Elevating this work </a:t>
            </a:r>
            <a:endParaRPr lang="en-US" dirty="0"/>
          </a:p>
        </p:txBody>
      </p:sp>
      <p:sp>
        <p:nvSpPr>
          <p:cNvPr id="227" name="Shape 227"/>
          <p:cNvSpPr txBox="1">
            <a:spLocks noGrp="1"/>
          </p:cNvSpPr>
          <p:nvPr>
            <p:ph type="body" idx="1"/>
          </p:nvPr>
        </p:nvSpPr>
        <p:spPr>
          <a:xfrm>
            <a:off x="183443" y="1600200"/>
            <a:ext cx="8960555" cy="4525963"/>
          </a:xfrm>
          <a:prstGeom prst="rect">
            <a:avLst/>
          </a:prstGeom>
          <a:noFill/>
          <a:ln>
            <a:noFill/>
          </a:ln>
        </p:spPr>
        <p:txBody>
          <a:bodyPr lIns="91425" tIns="45700" rIns="91425" bIns="45700" anchor="t" anchorCtr="0">
            <a:noAutofit/>
          </a:bodyPr>
          <a:lstStyle/>
          <a:p>
            <a:pPr lvl="1" rtl="0">
              <a:spcBef>
                <a:spcPts val="0"/>
              </a:spcBef>
              <a:buSzPct val="87500"/>
            </a:pPr>
            <a:r>
              <a:rPr lang="en-US" dirty="0"/>
              <a:t>Which ideas are clear (and how could others be clearer</a:t>
            </a:r>
            <a:r>
              <a:rPr lang="en-US" dirty="0" smtClean="0"/>
              <a:t>)</a:t>
            </a:r>
          </a:p>
          <a:p>
            <a:pPr lvl="1" rtl="0">
              <a:spcBef>
                <a:spcPts val="0"/>
              </a:spcBef>
              <a:buSzPct val="87500"/>
            </a:pPr>
            <a:endParaRPr lang="en-US" dirty="0"/>
          </a:p>
          <a:p>
            <a:pPr lvl="1" rtl="0">
              <a:spcBef>
                <a:spcPts val="0"/>
              </a:spcBef>
              <a:buSzPct val="87500"/>
            </a:pPr>
            <a:endParaRPr lang="en-US" dirty="0"/>
          </a:p>
          <a:p>
            <a:pPr lvl="1" rtl="0">
              <a:spcBef>
                <a:spcPts val="0"/>
              </a:spcBef>
              <a:buSzPct val="87500"/>
            </a:pPr>
            <a:r>
              <a:rPr lang="en-US" dirty="0"/>
              <a:t>Which ideas are valuable (and how could others be made more valuable) </a:t>
            </a:r>
          </a:p>
          <a:p>
            <a:pPr marL="342900" marR="0" lvl="0" indent="-139700" algn="l" rtl="0">
              <a:spcBef>
                <a:spcPts val="0"/>
              </a:spcBef>
              <a:buClr>
                <a:schemeClr val="lt1"/>
              </a:buClr>
              <a:buFont typeface="Arial"/>
              <a:buNone/>
            </a:pPr>
            <a:endParaRPr dirty="0"/>
          </a:p>
        </p:txBody>
      </p:sp>
      <p:sp>
        <p:nvSpPr>
          <p:cNvPr id="228" name="Shape 22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16</a:t>
            </a:fld>
            <a:endParaRPr lang="en-US" sz="1200" b="0" i="0" u="none" strike="noStrike" cap="none" baseline="0">
              <a:solidFill>
                <a:schemeClr val="lt1"/>
              </a:solidFill>
              <a:latin typeface="Calibri"/>
              <a:ea typeface="Calibri"/>
              <a:cs typeface="Calibri"/>
              <a:sym typeface="Calibri"/>
            </a:endParaRPr>
          </a:p>
        </p:txBody>
      </p:sp>
      <p:sp>
        <p:nvSpPr>
          <p:cNvPr id="229" name="Shape 229"/>
          <p:cNvSpPr txBox="1">
            <a:spLocks noGrp="1"/>
          </p:cNvSpPr>
          <p:nvPr>
            <p:ph type="ftr" idx="11"/>
          </p:nvPr>
        </p:nvSpPr>
        <p:spPr>
          <a:xfrm>
            <a:off x="0" y="6525683"/>
            <a:ext cx="7164416"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199" y="316089"/>
            <a:ext cx="8229600" cy="6189133"/>
          </a:xfrm>
        </p:spPr>
        <p:txBody>
          <a:bodyPr/>
          <a:lstStyle/>
          <a:p>
            <a:pPr marL="203200" indent="0" algn="ctr">
              <a:buNone/>
            </a:pPr>
            <a:r>
              <a:rPr lang="en-US" dirty="0" smtClean="0"/>
              <a:t>Thank You</a:t>
            </a:r>
          </a:p>
          <a:p>
            <a:pPr marL="203200" indent="0">
              <a:buNone/>
            </a:pPr>
            <a:endParaRPr lang="en-US" dirty="0"/>
          </a:p>
          <a:p>
            <a:pPr marL="203200" indent="0">
              <a:buNone/>
            </a:pPr>
            <a:r>
              <a:rPr lang="en-US" dirty="0" smtClean="0">
                <a:solidFill>
                  <a:srgbClr val="FFFF00"/>
                </a:solidFill>
              </a:rPr>
              <a:t>Contact Information</a:t>
            </a:r>
          </a:p>
          <a:p>
            <a:pPr marL="203200" indent="0">
              <a:buNone/>
            </a:pPr>
            <a:endParaRPr lang="en-US" sz="800" dirty="0"/>
          </a:p>
          <a:p>
            <a:pPr marL="203200" indent="0">
              <a:buNone/>
            </a:pPr>
            <a:r>
              <a:rPr lang="en-US" dirty="0" smtClean="0"/>
              <a:t>Bernard J Mohr </a:t>
            </a:r>
          </a:p>
          <a:p>
            <a:pPr marL="203200" indent="0">
              <a:buNone/>
            </a:pPr>
            <a:r>
              <a:rPr lang="en-US" dirty="0" smtClean="0"/>
              <a:t>+1-207-807-4974  </a:t>
            </a:r>
            <a:r>
              <a:rPr lang="en-US" dirty="0" smtClean="0">
                <a:hlinkClick r:id="rId2"/>
              </a:rPr>
              <a:t>bjmohr@InnovationPartners.com</a:t>
            </a:r>
            <a:endParaRPr lang="en-US" dirty="0" smtClean="0"/>
          </a:p>
          <a:p>
            <a:pPr marL="203200" indent="0">
              <a:buNone/>
            </a:pPr>
            <a:endParaRPr lang="en-US" dirty="0"/>
          </a:p>
          <a:p>
            <a:pPr marL="203200" indent="0">
              <a:buNone/>
            </a:pPr>
            <a:r>
              <a:rPr lang="en-US" dirty="0" smtClean="0"/>
              <a:t>Neil Samuels</a:t>
            </a:r>
          </a:p>
          <a:p>
            <a:pPr marL="203200" indent="0">
              <a:buNone/>
            </a:pPr>
            <a:r>
              <a:rPr lang="en-US" dirty="0"/>
              <a:t>+1- </a:t>
            </a:r>
            <a:r>
              <a:rPr lang="en-US" dirty="0" smtClean="0"/>
              <a:t>630-605</a:t>
            </a:r>
            <a:r>
              <a:rPr lang="en-US" dirty="0"/>
              <a:t>-</a:t>
            </a:r>
            <a:r>
              <a:rPr lang="en-US" dirty="0" smtClean="0"/>
              <a:t>4610</a:t>
            </a:r>
          </a:p>
          <a:p>
            <a:pPr marL="203200" indent="0">
              <a:buNone/>
            </a:pPr>
            <a:r>
              <a:rPr lang="en-US" dirty="0">
                <a:hlinkClick r:id="rId3"/>
              </a:rPr>
              <a:t>neil@</a:t>
            </a:r>
            <a:r>
              <a:rPr lang="en-US" dirty="0" smtClean="0">
                <a:hlinkClick r:id="rId3"/>
              </a:rPr>
              <a:t>profoundconversations.com</a:t>
            </a:r>
            <a:endParaRPr lang="en-US" dirty="0" smtClean="0"/>
          </a:p>
          <a:p>
            <a:pPr marL="203200" indent="0">
              <a:buNone/>
            </a:pPr>
            <a:endParaRPr lang="en-US" dirty="0" smtClean="0"/>
          </a:p>
          <a:p>
            <a:pPr marL="203200" indent="0">
              <a:buNone/>
            </a:pPr>
            <a:endParaRPr lang="en-US" dirty="0"/>
          </a:p>
          <a:p>
            <a:pPr marL="203200" indent="0">
              <a:buNone/>
            </a:pPr>
            <a:endParaRPr lang="en-US" dirty="0"/>
          </a:p>
        </p:txBody>
      </p:sp>
      <p:sp>
        <p:nvSpPr>
          <p:cNvPr id="4" name="Footer Placeholder 3"/>
          <p:cNvSpPr>
            <a:spLocks noGrp="1"/>
          </p:cNvSpPr>
          <p:nvPr>
            <p:ph type="ftr" idx="11"/>
          </p:nvPr>
        </p:nvSpPr>
        <p:spPr>
          <a:xfrm>
            <a:off x="0" y="6492875"/>
            <a:ext cx="7874000" cy="365125"/>
          </a:xfrm>
        </p:spPr>
        <p:txBody>
          <a:bodyPr/>
          <a:lstStyle/>
          <a:p>
            <a:r>
              <a:rPr lang="en-US" dirty="0" smtClean="0"/>
              <a:t>Leuven, 2015 © Bernard J Mohr - </a:t>
            </a:r>
            <a:r>
              <a:rPr lang="en-US" dirty="0" err="1" smtClean="0"/>
              <a:t>bjmohr@InnovationPartners.com</a:t>
            </a:r>
            <a:r>
              <a:rPr lang="en-US" dirty="0" smtClean="0"/>
              <a:t>  &amp; Neil Samuels -  neil@profoundconversations.com</a:t>
            </a:r>
            <a:endParaRPr lang="en-US" dirty="0"/>
          </a:p>
        </p:txBody>
      </p:sp>
      <p:sp>
        <p:nvSpPr>
          <p:cNvPr id="5" name="Slide Number Placeholder 4"/>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baseline="0" smtClean="0">
                <a:solidFill>
                  <a:schemeClr val="lt1"/>
                </a:solidFill>
                <a:latin typeface="Calibri"/>
                <a:ea typeface="Calibri"/>
                <a:cs typeface="Calibri"/>
                <a:sym typeface="Calibri"/>
              </a:rPr>
              <a:t>17</a:t>
            </a:fld>
            <a:endParaRPr lang="en-US" sz="1200" b="0" i="0" u="none" strike="noStrike" cap="none" baseline="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27516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217311" y="100912"/>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400" b="0" i="0" u="none" strike="noStrike" cap="none" baseline="0" dirty="0">
                <a:solidFill>
                  <a:srgbClr val="FFFF00"/>
                </a:solidFill>
                <a:latin typeface="Calibri"/>
                <a:ea typeface="Calibri"/>
                <a:cs typeface="Calibri"/>
                <a:sym typeface="Calibri"/>
              </a:rPr>
              <a:t>Today’s Topics</a:t>
            </a:r>
          </a:p>
        </p:txBody>
      </p:sp>
      <p:sp>
        <p:nvSpPr>
          <p:cNvPr id="100" name="Shape 100"/>
          <p:cNvSpPr txBox="1">
            <a:spLocks noGrp="1"/>
          </p:cNvSpPr>
          <p:nvPr>
            <p:ph type="body" idx="1"/>
          </p:nvPr>
        </p:nvSpPr>
        <p:spPr>
          <a:xfrm>
            <a:off x="217293" y="1166012"/>
            <a:ext cx="8960700" cy="4526100"/>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Arial"/>
              <a:buChar char="•"/>
            </a:pPr>
            <a:r>
              <a:rPr lang="en-US" dirty="0"/>
              <a:t>W</a:t>
            </a:r>
            <a:r>
              <a:rPr lang="en-US" sz="3200" b="0" i="0" u="none" strike="noStrike" cap="none" baseline="0" dirty="0">
                <a:solidFill>
                  <a:schemeClr val="lt1"/>
                </a:solidFill>
                <a:latin typeface="Calibri"/>
                <a:ea typeface="Calibri"/>
                <a:cs typeface="Calibri"/>
                <a:sym typeface="Calibri"/>
              </a:rPr>
              <a:t>hy </a:t>
            </a:r>
            <a:r>
              <a:rPr lang="en-US" sz="3200" b="0" i="0" u="none" strike="noStrike" cap="none" baseline="0" dirty="0" smtClean="0">
                <a:solidFill>
                  <a:schemeClr val="lt1"/>
                </a:solidFill>
                <a:latin typeface="Calibri"/>
                <a:ea typeface="Calibri"/>
                <a:cs typeface="Calibri"/>
                <a:sym typeface="Calibri"/>
              </a:rPr>
              <a:t>Govern?</a:t>
            </a:r>
          </a:p>
          <a:p>
            <a:pPr marL="342900" marR="0" lvl="0" indent="-342900" algn="l" rtl="0">
              <a:spcBef>
                <a:spcPts val="0"/>
              </a:spcBef>
              <a:buClr>
                <a:schemeClr val="lt1"/>
              </a:buClr>
              <a:buSzPct val="100000"/>
              <a:buFont typeface="Arial"/>
              <a:buChar char="•"/>
            </a:pPr>
            <a:r>
              <a:rPr lang="en-US" sz="3200" b="0" i="0" u="none" strike="noStrike" cap="none" baseline="0" dirty="0" smtClean="0">
                <a:solidFill>
                  <a:schemeClr val="lt1"/>
                </a:solidFill>
                <a:latin typeface="Calibri"/>
                <a:ea typeface="Calibri"/>
                <a:cs typeface="Calibri"/>
                <a:sym typeface="Calibri"/>
              </a:rPr>
              <a:t>Why is </a:t>
            </a:r>
            <a:r>
              <a:rPr lang="en-US" dirty="0" smtClean="0"/>
              <a:t>Governance Design important?</a:t>
            </a:r>
          </a:p>
          <a:p>
            <a:pPr marL="342900" marR="0" lvl="0" indent="-342900" algn="l" rtl="0">
              <a:spcBef>
                <a:spcPts val="640"/>
              </a:spcBef>
              <a:buClr>
                <a:schemeClr val="lt1"/>
              </a:buClr>
              <a:buSzPct val="100000"/>
              <a:buFont typeface="Arial"/>
              <a:buChar char="•"/>
            </a:pPr>
            <a:r>
              <a:rPr lang="en-US" sz="3200" b="0" i="0" u="none" strike="noStrike" cap="none" baseline="0" dirty="0" smtClean="0">
                <a:solidFill>
                  <a:schemeClr val="lt1"/>
                </a:solidFill>
                <a:latin typeface="Calibri"/>
                <a:ea typeface="Calibri"/>
                <a:cs typeface="Calibri"/>
                <a:sym typeface="Calibri"/>
              </a:rPr>
              <a:t>Our </a:t>
            </a:r>
            <a:r>
              <a:rPr lang="en-US" sz="3200" b="0" i="0" u="none" strike="noStrike" cap="none" baseline="0" dirty="0">
                <a:solidFill>
                  <a:schemeClr val="lt1"/>
                </a:solidFill>
                <a:latin typeface="Calibri"/>
                <a:ea typeface="Calibri"/>
                <a:cs typeface="Calibri"/>
                <a:sym typeface="Calibri"/>
              </a:rPr>
              <a:t>propositions</a:t>
            </a:r>
          </a:p>
          <a:p>
            <a:pPr marL="342900" marR="0" lvl="0" indent="-342900" algn="l" rtl="0">
              <a:spcBef>
                <a:spcPts val="640"/>
              </a:spcBef>
              <a:buClr>
                <a:schemeClr val="lt1"/>
              </a:buClr>
              <a:buSzPct val="100000"/>
              <a:buFont typeface="Arial"/>
              <a:buChar char="•"/>
            </a:pPr>
            <a:r>
              <a:rPr lang="en-US" sz="3200" b="0" i="0" u="none" strike="noStrike" cap="none" baseline="0" dirty="0">
                <a:solidFill>
                  <a:schemeClr val="lt1"/>
                </a:solidFill>
                <a:latin typeface="Calibri"/>
                <a:ea typeface="Calibri"/>
                <a:cs typeface="Calibri"/>
                <a:sym typeface="Calibri"/>
              </a:rPr>
              <a:t>Positive Governance (PG) Defined</a:t>
            </a:r>
          </a:p>
          <a:p>
            <a:pPr marL="342900" marR="0" lvl="0" indent="-342900" algn="l" rtl="0">
              <a:spcBef>
                <a:spcPts val="640"/>
              </a:spcBef>
              <a:buClr>
                <a:schemeClr val="lt1"/>
              </a:buClr>
              <a:buSzPct val="100000"/>
              <a:buFont typeface="Arial"/>
              <a:buChar char="•"/>
            </a:pPr>
            <a:r>
              <a:rPr lang="en-US" dirty="0"/>
              <a:t>How is PG different from traditional Governance</a:t>
            </a:r>
          </a:p>
          <a:p>
            <a:pPr marL="342900" marR="0" lvl="0" indent="-342900" algn="l" rtl="0">
              <a:spcBef>
                <a:spcPts val="640"/>
              </a:spcBef>
              <a:buClr>
                <a:schemeClr val="lt1"/>
              </a:buClr>
              <a:buSzPct val="100000"/>
              <a:buFont typeface="Arial"/>
              <a:buChar char="•"/>
            </a:pPr>
            <a:r>
              <a:rPr lang="en-US" sz="3200" b="0" i="0" u="none" strike="noStrike" cap="none" baseline="0" dirty="0">
                <a:solidFill>
                  <a:schemeClr val="lt1"/>
                </a:solidFill>
                <a:latin typeface="Calibri"/>
                <a:ea typeface="Calibri"/>
                <a:cs typeface="Calibri"/>
                <a:sym typeface="Calibri"/>
              </a:rPr>
              <a:t>How PG makes a difference </a:t>
            </a:r>
            <a:endParaRPr lang="en-US" sz="3200" b="0" i="0" u="none" strike="noStrike" cap="none" baseline="0" dirty="0" smtClean="0">
              <a:solidFill>
                <a:schemeClr val="lt1"/>
              </a:solidFill>
              <a:latin typeface="Calibri"/>
              <a:ea typeface="Calibri"/>
              <a:cs typeface="Calibri"/>
              <a:sym typeface="Calibri"/>
            </a:endParaRPr>
          </a:p>
          <a:p>
            <a:pPr marL="342900" marR="0" lvl="0" indent="-342900" algn="l" rtl="0">
              <a:spcBef>
                <a:spcPts val="640"/>
              </a:spcBef>
              <a:buClr>
                <a:schemeClr val="lt1"/>
              </a:buClr>
              <a:buSzPct val="100000"/>
              <a:buFont typeface="Arial"/>
              <a:buChar char="•"/>
            </a:pPr>
            <a:r>
              <a:rPr lang="en-US" sz="3200" b="0" i="0" u="none" strike="noStrike" cap="none" baseline="0" dirty="0" smtClean="0">
                <a:solidFill>
                  <a:schemeClr val="lt1"/>
                </a:solidFill>
                <a:latin typeface="Calibri"/>
                <a:ea typeface="Calibri"/>
                <a:cs typeface="Calibri"/>
                <a:sym typeface="Calibri"/>
              </a:rPr>
              <a:t>A </a:t>
            </a:r>
            <a:r>
              <a:rPr lang="en-US" sz="3200" b="0" i="0" u="none" strike="noStrike" cap="none" baseline="0" dirty="0">
                <a:solidFill>
                  <a:schemeClr val="lt1"/>
                </a:solidFill>
                <a:latin typeface="Calibri"/>
                <a:ea typeface="Calibri"/>
                <a:cs typeface="Calibri"/>
                <a:sym typeface="Calibri"/>
              </a:rPr>
              <a:t>Roadmap and Principles for Designing PG </a:t>
            </a:r>
          </a:p>
          <a:p>
            <a:pPr marL="342900" marR="0" lvl="0" indent="-139700" algn="l" rtl="0">
              <a:lnSpc>
                <a:spcPct val="90000"/>
              </a:lnSpc>
              <a:spcBef>
                <a:spcPts val="640"/>
              </a:spcBef>
              <a:buClr>
                <a:schemeClr val="lt1"/>
              </a:buClr>
              <a:buFont typeface="Arial"/>
              <a:buNone/>
            </a:pPr>
            <a:endParaRPr sz="3200" b="0" i="0" u="none" strike="noStrike" cap="none" baseline="0" dirty="0">
              <a:solidFill>
                <a:schemeClr val="lt1"/>
              </a:solidFill>
              <a:latin typeface="Calibri"/>
              <a:ea typeface="Calibri"/>
              <a:cs typeface="Calibri"/>
              <a:sym typeface="Calibri"/>
            </a:endParaRPr>
          </a:p>
          <a:p>
            <a:pPr marL="342900" marR="0" lvl="0" indent="-139700" algn="l" rtl="0">
              <a:lnSpc>
                <a:spcPct val="90000"/>
              </a:lnSpc>
              <a:spcBef>
                <a:spcPts val="640"/>
              </a:spcBef>
              <a:buClr>
                <a:schemeClr val="lt1"/>
              </a:buClr>
              <a:buFont typeface="Arial"/>
              <a:buNone/>
            </a:pPr>
            <a:endParaRPr sz="3200" b="0" i="0" u="none" strike="noStrike" cap="none" baseline="0" dirty="0">
              <a:solidFill>
                <a:schemeClr val="lt1"/>
              </a:solidFill>
              <a:latin typeface="Calibri"/>
              <a:ea typeface="Calibri"/>
              <a:cs typeface="Calibri"/>
              <a:sym typeface="Calibri"/>
            </a:endParaRPr>
          </a:p>
          <a:p>
            <a:pPr marL="342900" marR="0" lvl="0" indent="-139700" algn="l" rtl="0">
              <a:lnSpc>
                <a:spcPct val="90000"/>
              </a:lnSpc>
              <a:spcBef>
                <a:spcPts val="640"/>
              </a:spcBef>
              <a:buClr>
                <a:schemeClr val="lt1"/>
              </a:buClr>
              <a:buFont typeface="Arial"/>
              <a:buNone/>
            </a:pPr>
            <a:endParaRPr sz="3200" b="0" i="0" u="none" strike="noStrike" cap="none" baseline="0" dirty="0">
              <a:solidFill>
                <a:schemeClr val="lt1"/>
              </a:solidFill>
              <a:latin typeface="Calibri"/>
              <a:ea typeface="Calibri"/>
              <a:cs typeface="Calibri"/>
              <a:sym typeface="Calibri"/>
            </a:endParaRPr>
          </a:p>
          <a:p>
            <a:pPr marL="342900" marR="0" lvl="0" indent="-139700" algn="l" rtl="0">
              <a:lnSpc>
                <a:spcPct val="90000"/>
              </a:lnSpc>
              <a:spcBef>
                <a:spcPts val="640"/>
              </a:spcBef>
              <a:buClr>
                <a:schemeClr val="lt1"/>
              </a:buClr>
              <a:buFont typeface="Arial"/>
              <a:buNone/>
            </a:pPr>
            <a:endParaRPr sz="3200" b="0" i="0" u="none" strike="noStrike" cap="none" baseline="0" dirty="0">
              <a:solidFill>
                <a:schemeClr val="lt1"/>
              </a:solidFill>
              <a:latin typeface="Calibri"/>
              <a:ea typeface="Calibri"/>
              <a:cs typeface="Calibri"/>
              <a:sym typeface="Calibri"/>
            </a:endParaRPr>
          </a:p>
        </p:txBody>
      </p:sp>
      <p:sp>
        <p:nvSpPr>
          <p:cNvPr id="101" name="Shape 101"/>
          <p:cNvSpPr txBox="1">
            <a:spLocks noGrp="1"/>
          </p:cNvSpPr>
          <p:nvPr>
            <p:ph type="ftr" idx="11"/>
          </p:nvPr>
        </p:nvSpPr>
        <p:spPr>
          <a:xfrm>
            <a:off x="0" y="6492875"/>
            <a:ext cx="824282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
        <p:nvSpPr>
          <p:cNvPr id="102" name="Shape 10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2</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217311"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3950" b="0" i="0" u="none" strike="noStrike" cap="none" baseline="0" dirty="0">
                <a:solidFill>
                  <a:srgbClr val="FFFF00"/>
                </a:solidFill>
                <a:latin typeface="Calibri"/>
                <a:ea typeface="Calibri"/>
                <a:cs typeface="Calibri"/>
                <a:sym typeface="Calibri"/>
              </a:rPr>
              <a:t>But first...An Invitation to Co-Create</a:t>
            </a:r>
          </a:p>
        </p:txBody>
      </p:sp>
      <p:sp>
        <p:nvSpPr>
          <p:cNvPr id="108" name="Shape 108"/>
          <p:cNvSpPr txBox="1">
            <a:spLocks noGrp="1"/>
          </p:cNvSpPr>
          <p:nvPr>
            <p:ph type="body" idx="1"/>
          </p:nvPr>
        </p:nvSpPr>
        <p:spPr>
          <a:xfrm>
            <a:off x="183443" y="1600200"/>
            <a:ext cx="8960555"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Arial"/>
              <a:buChar char="•"/>
            </a:pPr>
            <a:r>
              <a:rPr lang="en-US" sz="3200" b="0" i="0" u="none" strike="noStrike" cap="none" baseline="0">
                <a:solidFill>
                  <a:schemeClr val="lt1"/>
                </a:solidFill>
                <a:latin typeface="Calibri"/>
                <a:ea typeface="Calibri"/>
                <a:cs typeface="Calibri"/>
                <a:sym typeface="Calibri"/>
              </a:rPr>
              <a:t>We (Bernard and Neil) want to share and discuss with you our ideas, frameworks etc. regarding the design of governance systems.</a:t>
            </a:r>
          </a:p>
          <a:p>
            <a:pPr marL="342900" marR="0" lvl="0" indent="-342900" algn="l" rtl="0">
              <a:spcBef>
                <a:spcPts val="640"/>
              </a:spcBef>
              <a:buClr>
                <a:schemeClr val="lt1"/>
              </a:buClr>
              <a:buSzPct val="100000"/>
              <a:buFont typeface="Arial"/>
              <a:buChar char="•"/>
            </a:pPr>
            <a:r>
              <a:rPr lang="en-US" sz="3200" b="0" i="0" u="none" strike="noStrike" cap="none" baseline="0">
                <a:solidFill>
                  <a:schemeClr val="lt1"/>
                </a:solidFill>
                <a:latin typeface="Calibri"/>
                <a:ea typeface="Calibri"/>
                <a:cs typeface="Calibri"/>
                <a:sym typeface="Calibri"/>
              </a:rPr>
              <a:t>In exchange we ask for you to tell us </a:t>
            </a:r>
          </a:p>
          <a:p>
            <a:pPr marL="742950" marR="0" lvl="1" indent="-285750" algn="l" rtl="0">
              <a:spcBef>
                <a:spcPts val="560"/>
              </a:spcBef>
              <a:buClr>
                <a:schemeClr val="lt1"/>
              </a:buClr>
              <a:buSzPct val="100000"/>
              <a:buFont typeface="Arial"/>
              <a:buChar char="–"/>
            </a:pPr>
            <a:r>
              <a:rPr lang="en-US" sz="2800" b="0" i="0" u="none" strike="noStrike" cap="none" baseline="0">
                <a:solidFill>
                  <a:schemeClr val="lt1"/>
                </a:solidFill>
                <a:latin typeface="Calibri"/>
                <a:ea typeface="Calibri"/>
                <a:cs typeface="Calibri"/>
                <a:sym typeface="Calibri"/>
              </a:rPr>
              <a:t>Which ideas are clear (and how could others be clearer)</a:t>
            </a:r>
          </a:p>
          <a:p>
            <a:pPr marL="742950" marR="0" lvl="1" indent="-285750" algn="l" rtl="0">
              <a:spcBef>
                <a:spcPts val="560"/>
              </a:spcBef>
              <a:buClr>
                <a:schemeClr val="lt1"/>
              </a:buClr>
              <a:buSzPct val="100000"/>
              <a:buFont typeface="Arial"/>
              <a:buChar char="–"/>
            </a:pPr>
            <a:r>
              <a:rPr lang="en-US" sz="2800" b="0" i="0" u="none" strike="noStrike" cap="none" baseline="0">
                <a:solidFill>
                  <a:schemeClr val="lt1"/>
                </a:solidFill>
                <a:latin typeface="Calibri"/>
                <a:ea typeface="Calibri"/>
                <a:cs typeface="Calibri"/>
                <a:sym typeface="Calibri"/>
              </a:rPr>
              <a:t>Which ideas are valuable (and how could others be made more valuable) </a:t>
            </a:r>
          </a:p>
        </p:txBody>
      </p:sp>
      <p:sp>
        <p:nvSpPr>
          <p:cNvPr id="109" name="Shape 109"/>
          <p:cNvSpPr txBox="1">
            <a:spLocks noGrp="1"/>
          </p:cNvSpPr>
          <p:nvPr>
            <p:ph type="ftr" idx="11"/>
          </p:nvPr>
        </p:nvSpPr>
        <p:spPr>
          <a:xfrm>
            <a:off x="1" y="6492875"/>
            <a:ext cx="8446910"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
        <p:nvSpPr>
          <p:cNvPr id="110" name="Shape 1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3</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217300" y="274646"/>
            <a:ext cx="8760000" cy="832199"/>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3200" b="1" i="0" u="none" strike="noStrike" cap="none" baseline="0" dirty="0" smtClean="0">
                <a:solidFill>
                  <a:srgbClr val="FFFF00"/>
                </a:solidFill>
                <a:latin typeface="Calibri"/>
                <a:ea typeface="Calibri"/>
                <a:cs typeface="Calibri"/>
                <a:sym typeface="Calibri"/>
              </a:rPr>
              <a:t>Why Govern?</a:t>
            </a:r>
            <a:r>
              <a:rPr lang="en-US" sz="3200" dirty="0">
                <a:solidFill>
                  <a:srgbClr val="FFFF00"/>
                </a:solidFill>
              </a:rPr>
              <a:t> </a:t>
            </a:r>
            <a:r>
              <a:rPr lang="en-US" sz="3200" dirty="0" smtClean="0">
                <a:solidFill>
                  <a:srgbClr val="FFFF00"/>
                </a:solidFill>
              </a:rPr>
              <a:t>-</a:t>
            </a:r>
            <a:r>
              <a:rPr lang="en-US" sz="3200" b="0" i="0" u="none" strike="noStrike" cap="none" baseline="0" dirty="0" smtClean="0">
                <a:solidFill>
                  <a:srgbClr val="FFFF00"/>
                </a:solidFill>
                <a:latin typeface="Calibri"/>
                <a:ea typeface="Calibri"/>
                <a:cs typeface="Calibri"/>
                <a:sym typeface="Calibri"/>
              </a:rPr>
              <a:t> </a:t>
            </a:r>
            <a:r>
              <a:rPr lang="en-US" sz="3200" b="0" i="0" u="none" strike="noStrike" cap="none" baseline="0" dirty="0">
                <a:solidFill>
                  <a:srgbClr val="FFFF00"/>
                </a:solidFill>
                <a:latin typeface="Calibri"/>
                <a:ea typeface="Calibri"/>
                <a:cs typeface="Calibri"/>
                <a:sym typeface="Calibri"/>
              </a:rPr>
              <a:t>A Thought Experiment</a:t>
            </a:r>
          </a:p>
        </p:txBody>
      </p:sp>
      <p:sp>
        <p:nvSpPr>
          <p:cNvPr id="92" name="Shape 92"/>
          <p:cNvSpPr txBox="1">
            <a:spLocks noGrp="1"/>
          </p:cNvSpPr>
          <p:nvPr>
            <p:ph type="body" idx="1"/>
          </p:nvPr>
        </p:nvSpPr>
        <p:spPr>
          <a:xfrm>
            <a:off x="217293" y="888245"/>
            <a:ext cx="8960700" cy="5468105"/>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lt1"/>
              </a:buClr>
              <a:buSzPct val="25000"/>
              <a:buFont typeface="Arial"/>
              <a:buNone/>
            </a:pPr>
            <a:r>
              <a:rPr lang="en-US" sz="1300" b="0" i="0" u="none" strike="noStrike" cap="none" baseline="0" dirty="0">
                <a:solidFill>
                  <a:schemeClr val="lt1"/>
                </a:solidFill>
                <a:latin typeface="Calibri"/>
                <a:ea typeface="Calibri"/>
                <a:cs typeface="Calibri"/>
                <a:sym typeface="Calibri"/>
              </a:rPr>
              <a:t/>
            </a:r>
            <a:br>
              <a:rPr lang="en-US" sz="1300" b="0" i="0" u="none" strike="noStrike" cap="none" baseline="0" dirty="0">
                <a:solidFill>
                  <a:schemeClr val="lt1"/>
                </a:solidFill>
                <a:latin typeface="Calibri"/>
                <a:ea typeface="Calibri"/>
                <a:cs typeface="Calibri"/>
                <a:sym typeface="Calibri"/>
              </a:rPr>
            </a:br>
            <a:endParaRPr lang="en-US" sz="1300" b="0" i="0" u="none" strike="noStrike" cap="none" baseline="0" dirty="0">
              <a:solidFill>
                <a:schemeClr val="lt1"/>
              </a:solidFill>
              <a:latin typeface="Calibri"/>
              <a:ea typeface="Calibri"/>
              <a:cs typeface="Calibri"/>
              <a:sym typeface="Calibri"/>
            </a:endParaRPr>
          </a:p>
          <a:p>
            <a:pPr marL="342900" marR="0" lvl="0" indent="-342900" algn="l" rtl="0">
              <a:lnSpc>
                <a:spcPct val="80000"/>
              </a:lnSpc>
              <a:spcBef>
                <a:spcPts val="320"/>
              </a:spcBef>
              <a:spcAft>
                <a:spcPts val="0"/>
              </a:spcAft>
              <a:buClr>
                <a:schemeClr val="lt1"/>
              </a:buClr>
              <a:buSzPct val="100000"/>
              <a:buFont typeface="Arial"/>
              <a:buChar char="•"/>
            </a:pPr>
            <a:r>
              <a:rPr lang="en-US" sz="2100" b="0" i="0" u="none" strike="noStrike" cap="none" baseline="0" dirty="0">
                <a:solidFill>
                  <a:schemeClr val="lt1"/>
                </a:solidFill>
                <a:latin typeface="Calibri"/>
                <a:ea typeface="Calibri"/>
                <a:cs typeface="Calibri"/>
                <a:sym typeface="Calibri"/>
              </a:rPr>
              <a:t>What if……Governance were all about guiding an organization in ways that generate sustainable health and prosperity for itself, its members and the community of stakeholders in which it lives, within ethical and legal boundaries?</a:t>
            </a:r>
          </a:p>
          <a:p>
            <a:pPr marL="342900" marR="0" lvl="0" indent="-342900" algn="l" rtl="0">
              <a:lnSpc>
                <a:spcPct val="80000"/>
              </a:lnSpc>
              <a:spcBef>
                <a:spcPts val="920"/>
              </a:spcBef>
              <a:spcAft>
                <a:spcPts val="0"/>
              </a:spcAft>
              <a:buClr>
                <a:schemeClr val="lt1"/>
              </a:buClr>
              <a:buSzPct val="100000"/>
              <a:buFont typeface="Arial"/>
              <a:buChar char="•"/>
            </a:pPr>
            <a:r>
              <a:rPr lang="en-US" sz="2100" b="0" i="0" u="none" strike="noStrike" cap="none" baseline="0" dirty="0">
                <a:solidFill>
                  <a:schemeClr val="lt1"/>
                </a:solidFill>
                <a:latin typeface="Calibri"/>
                <a:ea typeface="Calibri"/>
                <a:cs typeface="Calibri"/>
                <a:sym typeface="Calibri"/>
              </a:rPr>
              <a:t>What if such governance was the direct outcome of </a:t>
            </a:r>
            <a:r>
              <a:rPr lang="en-US" sz="2100" b="0" i="0" u="none" strike="noStrike" cap="none" baseline="0" dirty="0" smtClean="0">
                <a:solidFill>
                  <a:schemeClr val="lt1"/>
                </a:solidFill>
                <a:latin typeface="Calibri"/>
                <a:ea typeface="Calibri"/>
                <a:cs typeface="Calibri"/>
                <a:sym typeface="Calibri"/>
              </a:rPr>
              <a:t>an</a:t>
            </a:r>
            <a:r>
              <a:rPr lang="en-US" sz="2100" b="0" i="0" u="none" strike="noStrike" cap="none" dirty="0" smtClean="0">
                <a:solidFill>
                  <a:schemeClr val="lt1"/>
                </a:solidFill>
                <a:latin typeface="Calibri"/>
                <a:ea typeface="Calibri"/>
                <a:cs typeface="Calibri"/>
                <a:sym typeface="Calibri"/>
              </a:rPr>
              <a:t> intentionally designed,</a:t>
            </a:r>
            <a:r>
              <a:rPr lang="en-US" sz="2100" b="0" i="0" u="none" strike="noStrike" cap="none" baseline="0" dirty="0" smtClean="0">
                <a:solidFill>
                  <a:schemeClr val="lt1"/>
                </a:solidFill>
                <a:latin typeface="Calibri"/>
                <a:ea typeface="Calibri"/>
                <a:cs typeface="Calibri"/>
                <a:sym typeface="Calibri"/>
              </a:rPr>
              <a:t> </a:t>
            </a:r>
            <a:r>
              <a:rPr lang="en-US" sz="2100" b="0" i="0" u="none" strike="noStrike" cap="none" baseline="0" dirty="0">
                <a:solidFill>
                  <a:schemeClr val="lt1"/>
                </a:solidFill>
                <a:latin typeface="Calibri"/>
                <a:ea typeface="Calibri"/>
                <a:cs typeface="Calibri"/>
                <a:sym typeface="Calibri"/>
              </a:rPr>
              <a:t>highly integrated system of roles, practices, technologies and processes? </a:t>
            </a:r>
          </a:p>
          <a:p>
            <a:pPr marL="342900" marR="0" lvl="0" indent="-342900" algn="l" rtl="0">
              <a:lnSpc>
                <a:spcPct val="80000"/>
              </a:lnSpc>
              <a:spcBef>
                <a:spcPts val="920"/>
              </a:spcBef>
              <a:spcAft>
                <a:spcPts val="0"/>
              </a:spcAft>
              <a:buClr>
                <a:schemeClr val="lt1"/>
              </a:buClr>
              <a:buSzPct val="100000"/>
              <a:buFont typeface="Arial"/>
              <a:buChar char="•"/>
            </a:pPr>
            <a:r>
              <a:rPr lang="en-US" sz="2100" b="0" i="0" u="none" strike="noStrike" cap="none" baseline="0" dirty="0">
                <a:solidFill>
                  <a:schemeClr val="lt1"/>
                </a:solidFill>
                <a:latin typeface="Calibri"/>
                <a:ea typeface="Calibri"/>
                <a:cs typeface="Calibri"/>
                <a:sym typeface="Calibri"/>
              </a:rPr>
              <a:t>What if this system were intentionally designed to identify, magnify and connect individual and organizational strengths?</a:t>
            </a:r>
          </a:p>
          <a:p>
            <a:pPr marL="342900" marR="0" lvl="0" indent="-342900" algn="l" rtl="0">
              <a:lnSpc>
                <a:spcPct val="80000"/>
              </a:lnSpc>
              <a:spcBef>
                <a:spcPts val="920"/>
              </a:spcBef>
              <a:spcAft>
                <a:spcPts val="0"/>
              </a:spcAft>
              <a:buClr>
                <a:schemeClr val="lt1"/>
              </a:buClr>
              <a:buSzPct val="100000"/>
              <a:buFont typeface="Arial"/>
              <a:buChar char="•"/>
            </a:pPr>
            <a:r>
              <a:rPr lang="en-US" sz="2100" b="0" i="0" u="none" strike="noStrike" cap="none" baseline="0" dirty="0">
                <a:solidFill>
                  <a:schemeClr val="lt1"/>
                </a:solidFill>
                <a:latin typeface="Calibri"/>
                <a:ea typeface="Calibri"/>
                <a:cs typeface="Calibri"/>
                <a:sym typeface="Calibri"/>
              </a:rPr>
              <a:t>What if such governance occurred every day, in all corners of the system and not just in the rarified air of quarterly board meetings?</a:t>
            </a:r>
          </a:p>
          <a:p>
            <a:pPr marL="342900" marR="0" lvl="0" indent="-342900" algn="l" rtl="0">
              <a:lnSpc>
                <a:spcPct val="80000"/>
              </a:lnSpc>
              <a:spcBef>
                <a:spcPts val="920"/>
              </a:spcBef>
              <a:spcAft>
                <a:spcPts val="0"/>
              </a:spcAft>
              <a:buClr>
                <a:schemeClr val="lt1"/>
              </a:buClr>
              <a:buSzPct val="100000"/>
              <a:buFont typeface="Arial"/>
              <a:buChar char="•"/>
            </a:pPr>
            <a:r>
              <a:rPr lang="en-US" sz="2100" b="0" i="0" u="none" strike="noStrike" cap="none" baseline="0" dirty="0">
                <a:solidFill>
                  <a:schemeClr val="lt1"/>
                </a:solidFill>
                <a:latin typeface="Calibri"/>
                <a:ea typeface="Calibri"/>
                <a:cs typeface="Calibri"/>
                <a:sym typeface="Calibri"/>
              </a:rPr>
              <a:t>What if such governance directly reinforced coordination, learning and collaboration and destroyed siloes in the organization?</a:t>
            </a:r>
          </a:p>
          <a:p>
            <a:pPr marL="342900" marR="0" lvl="0" indent="-342900" algn="l" rtl="0">
              <a:lnSpc>
                <a:spcPct val="80000"/>
              </a:lnSpc>
              <a:spcBef>
                <a:spcPts val="920"/>
              </a:spcBef>
              <a:spcAft>
                <a:spcPts val="0"/>
              </a:spcAft>
              <a:buClr>
                <a:schemeClr val="lt1"/>
              </a:buClr>
              <a:buSzPct val="100000"/>
              <a:buFont typeface="Arial"/>
              <a:buChar char="•"/>
            </a:pPr>
            <a:r>
              <a:rPr lang="en-US" sz="2100" b="0" i="0" u="none" strike="noStrike" cap="none" baseline="0" dirty="0">
                <a:solidFill>
                  <a:schemeClr val="lt1"/>
                </a:solidFill>
                <a:latin typeface="Calibri"/>
                <a:ea typeface="Calibri"/>
                <a:cs typeface="Calibri"/>
                <a:sym typeface="Calibri"/>
              </a:rPr>
              <a:t>What if this intentional design emerged from a structured and highly participative process?</a:t>
            </a:r>
          </a:p>
          <a:p>
            <a:pPr marL="342900" marR="0" lvl="0" indent="-342900" algn="l" rtl="0">
              <a:lnSpc>
                <a:spcPct val="80000"/>
              </a:lnSpc>
              <a:spcBef>
                <a:spcPts val="920"/>
              </a:spcBef>
              <a:spcAft>
                <a:spcPts val="0"/>
              </a:spcAft>
              <a:buClr>
                <a:schemeClr val="lt1"/>
              </a:buClr>
              <a:buSzPct val="100000"/>
              <a:buFont typeface="Arial"/>
              <a:buChar char="•"/>
            </a:pPr>
            <a:r>
              <a:rPr lang="en-US" sz="2100" b="0" i="0" u="none" strike="noStrike" cap="none" baseline="0" dirty="0">
                <a:solidFill>
                  <a:schemeClr val="lt1"/>
                </a:solidFill>
                <a:latin typeface="Calibri"/>
                <a:ea typeface="Calibri"/>
                <a:cs typeface="Calibri"/>
                <a:sym typeface="Calibri"/>
              </a:rPr>
              <a:t>What if all this led to levels of staff engagement and operational excellence that enabled significantly faster responsiveness to threats and opportunities</a:t>
            </a:r>
            <a:r>
              <a:rPr lang="en-US" sz="2100" b="0" i="0" u="none" strike="noStrike" cap="none" baseline="0" dirty="0" smtClean="0">
                <a:solidFill>
                  <a:schemeClr val="lt1"/>
                </a:solidFill>
                <a:latin typeface="Calibri"/>
                <a:ea typeface="Calibri"/>
                <a:cs typeface="Calibri"/>
                <a:sym typeface="Calibri"/>
              </a:rPr>
              <a:t>?</a:t>
            </a:r>
            <a:endParaRPr lang="en-US" sz="2100" b="0" i="0" u="none" strike="noStrike" cap="none" baseline="0" dirty="0">
              <a:solidFill>
                <a:schemeClr val="lt1"/>
              </a:solidFill>
              <a:latin typeface="Calibri"/>
              <a:ea typeface="Calibri"/>
              <a:cs typeface="Calibri"/>
              <a:sym typeface="Calibri"/>
            </a:endParaRPr>
          </a:p>
        </p:txBody>
      </p:sp>
      <p:sp>
        <p:nvSpPr>
          <p:cNvPr id="93" name="Shape 93"/>
          <p:cNvSpPr txBox="1">
            <a:spLocks noGrp="1"/>
          </p:cNvSpPr>
          <p:nvPr>
            <p:ph type="ftr" idx="11"/>
          </p:nvPr>
        </p:nvSpPr>
        <p:spPr>
          <a:xfrm>
            <a:off x="0" y="6475502"/>
            <a:ext cx="7022591"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
        <p:nvSpPr>
          <p:cNvPr id="94" name="Shape 9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4</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309"/>
                                          </p:stCondLst>
                                        </p:cTn>
                                        <p:tgtEl>
                                          <p:spTgt spid="9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309"/>
                                          </p:stCondLst>
                                        </p:cTn>
                                        <p:tgtEl>
                                          <p:spTgt spid="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309"/>
                                          </p:stCondLst>
                                        </p:cTn>
                                        <p:tgtEl>
                                          <p:spTgt spid="9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309"/>
                                          </p:stCondLst>
                                        </p:cTn>
                                        <p:tgtEl>
                                          <p:spTgt spid="9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309"/>
                                          </p:stCondLst>
                                        </p:cTn>
                                        <p:tgtEl>
                                          <p:spTgt spid="9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309"/>
                                          </p:stCondLst>
                                        </p:cTn>
                                        <p:tgtEl>
                                          <p:spTgt spid="9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309"/>
                                          </p:stCondLst>
                                        </p:cTn>
                                        <p:tgtEl>
                                          <p:spTgt spid="9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183443" y="1394381"/>
            <a:ext cx="8960700" cy="4526100"/>
          </a:xfrm>
          <a:prstGeom prst="rect">
            <a:avLst/>
          </a:prstGeom>
          <a:noFill/>
          <a:ln>
            <a:noFill/>
          </a:ln>
        </p:spPr>
        <p:txBody>
          <a:bodyPr lIns="91425" tIns="45700" rIns="91425" bIns="45700" anchor="t" anchorCtr="0">
            <a:noAutofit/>
          </a:bodyPr>
          <a:lstStyle/>
          <a:p>
            <a:pPr marL="0" marR="0" lvl="0" indent="0" algn="l" rtl="0">
              <a:lnSpc>
                <a:spcPct val="90000"/>
              </a:lnSpc>
              <a:spcBef>
                <a:spcPts val="640"/>
              </a:spcBef>
              <a:buClr>
                <a:schemeClr val="lt1"/>
              </a:buClr>
              <a:buFont typeface="Arial"/>
              <a:buNone/>
            </a:pPr>
            <a:endParaRPr sz="3200" b="0" i="0" u="none" strike="noStrike" cap="none" baseline="0" dirty="0">
              <a:solidFill>
                <a:schemeClr val="lt1"/>
              </a:solidFill>
              <a:latin typeface="Calibri"/>
              <a:ea typeface="Calibri"/>
              <a:cs typeface="Calibri"/>
              <a:sym typeface="Calibri"/>
            </a:endParaRPr>
          </a:p>
          <a:p>
            <a:pPr marL="342900" marR="0" lvl="0" indent="-342900" algn="l" rtl="0">
              <a:lnSpc>
                <a:spcPct val="90000"/>
              </a:lnSpc>
              <a:spcBef>
                <a:spcPts val="640"/>
              </a:spcBef>
              <a:spcAft>
                <a:spcPts val="1800"/>
              </a:spcAft>
              <a:buClr>
                <a:schemeClr val="lt1"/>
              </a:buClr>
              <a:buSzPct val="100000"/>
              <a:buFont typeface="Arial"/>
              <a:buChar char="•"/>
            </a:pPr>
            <a:r>
              <a:rPr lang="en-US" sz="3200" b="0" i="0" u="none" strike="noStrike" cap="none" baseline="0" dirty="0">
                <a:solidFill>
                  <a:schemeClr val="lt1"/>
                </a:solidFill>
                <a:latin typeface="Calibri"/>
                <a:ea typeface="Calibri"/>
                <a:cs typeface="Calibri"/>
                <a:sym typeface="Calibri"/>
              </a:rPr>
              <a:t>A fad that died in the 80’s</a:t>
            </a:r>
          </a:p>
          <a:p>
            <a:pPr marL="342900" marR="0" lvl="0" indent="-342900" algn="l" rtl="0">
              <a:lnSpc>
                <a:spcPct val="90000"/>
              </a:lnSpc>
              <a:spcBef>
                <a:spcPts val="640"/>
              </a:spcBef>
              <a:spcAft>
                <a:spcPts val="1800"/>
              </a:spcAft>
              <a:buClr>
                <a:schemeClr val="lt1"/>
              </a:buClr>
              <a:buSzPct val="100000"/>
              <a:buFont typeface="Arial"/>
              <a:buChar char="•"/>
            </a:pPr>
            <a:r>
              <a:rPr lang="en-US" sz="3200" b="0" i="0" u="none" strike="noStrike" cap="none" baseline="0" dirty="0" smtClean="0">
                <a:solidFill>
                  <a:schemeClr val="lt1"/>
                </a:solidFill>
                <a:latin typeface="Calibri"/>
                <a:ea typeface="Calibri"/>
                <a:cs typeface="Calibri"/>
                <a:sym typeface="Calibri"/>
              </a:rPr>
              <a:t>A</a:t>
            </a:r>
            <a:r>
              <a:rPr lang="en-US" sz="3200" b="0" i="0" u="none" strike="noStrike" cap="none" dirty="0" smtClean="0">
                <a:solidFill>
                  <a:schemeClr val="lt1"/>
                </a:solidFill>
                <a:latin typeface="Calibri"/>
                <a:ea typeface="Calibri"/>
                <a:cs typeface="Calibri"/>
                <a:sym typeface="Calibri"/>
              </a:rPr>
              <a:t> one size fits all “self-managing teams” solution.</a:t>
            </a:r>
          </a:p>
          <a:p>
            <a:pPr marL="342900" marR="0" lvl="0" indent="-342900" algn="l" rtl="0">
              <a:lnSpc>
                <a:spcPct val="90000"/>
              </a:lnSpc>
              <a:spcBef>
                <a:spcPts val="640"/>
              </a:spcBef>
              <a:spcAft>
                <a:spcPts val="1800"/>
              </a:spcAft>
              <a:buClr>
                <a:schemeClr val="lt1"/>
              </a:buClr>
              <a:buSzPct val="100000"/>
              <a:buFont typeface="Arial"/>
              <a:buChar char="•"/>
            </a:pPr>
            <a:r>
              <a:rPr lang="en-US" sz="3200" b="0" i="0" u="none" strike="noStrike" cap="none" baseline="0" dirty="0" smtClean="0">
                <a:solidFill>
                  <a:schemeClr val="lt1"/>
                </a:solidFill>
                <a:latin typeface="Calibri"/>
                <a:ea typeface="Calibri"/>
                <a:cs typeface="Calibri"/>
                <a:sym typeface="Calibri"/>
              </a:rPr>
              <a:t>Relevant </a:t>
            </a:r>
            <a:r>
              <a:rPr lang="en-US" sz="3200" b="0" i="0" u="none" strike="noStrike" cap="none" baseline="0" dirty="0">
                <a:solidFill>
                  <a:schemeClr val="lt1"/>
                </a:solidFill>
                <a:latin typeface="Calibri"/>
                <a:ea typeface="Calibri"/>
                <a:cs typeface="Calibri"/>
                <a:sym typeface="Calibri"/>
              </a:rPr>
              <a:t>mainly to manufacturing</a:t>
            </a:r>
          </a:p>
          <a:p>
            <a:pPr marL="342900" marR="0" lvl="0" indent="-342900" algn="l" rtl="0">
              <a:lnSpc>
                <a:spcPct val="90000"/>
              </a:lnSpc>
              <a:spcBef>
                <a:spcPts val="640"/>
              </a:spcBef>
              <a:spcAft>
                <a:spcPts val="1800"/>
              </a:spcAft>
              <a:buClr>
                <a:schemeClr val="lt1"/>
              </a:buClr>
              <a:buSzPct val="100000"/>
              <a:buFont typeface="Arial"/>
              <a:buChar char="•"/>
            </a:pPr>
            <a:r>
              <a:rPr lang="en-US" sz="3200" b="0" i="0" u="none" strike="noStrike" cap="none" baseline="0" dirty="0" smtClean="0">
                <a:solidFill>
                  <a:schemeClr val="lt1"/>
                </a:solidFill>
                <a:latin typeface="Calibri"/>
                <a:ea typeface="Calibri"/>
                <a:cs typeface="Calibri"/>
                <a:sym typeface="Calibri"/>
              </a:rPr>
              <a:t>Something</a:t>
            </a:r>
            <a:r>
              <a:rPr lang="en-US" sz="3200" b="0" i="0" u="none" strike="noStrike" cap="none" dirty="0" smtClean="0">
                <a:solidFill>
                  <a:schemeClr val="lt1"/>
                </a:solidFill>
                <a:latin typeface="Calibri"/>
                <a:ea typeface="Calibri"/>
                <a:cs typeface="Calibri"/>
                <a:sym typeface="Calibri"/>
              </a:rPr>
              <a:t> dealing with </a:t>
            </a:r>
            <a:r>
              <a:rPr lang="en-US" sz="3200" b="0" i="0" u="none" strike="noStrike" cap="none" baseline="0" dirty="0" smtClean="0">
                <a:solidFill>
                  <a:schemeClr val="lt1"/>
                </a:solidFill>
                <a:latin typeface="Calibri"/>
                <a:ea typeface="Calibri"/>
                <a:cs typeface="Calibri"/>
                <a:sym typeface="Calibri"/>
              </a:rPr>
              <a:t>information </a:t>
            </a:r>
            <a:r>
              <a:rPr lang="en-US" sz="3200" b="0" i="0" u="none" strike="noStrike" cap="none" baseline="0" dirty="0">
                <a:solidFill>
                  <a:schemeClr val="lt1"/>
                </a:solidFill>
                <a:latin typeface="Calibri"/>
                <a:ea typeface="Calibri"/>
                <a:cs typeface="Calibri"/>
                <a:sym typeface="Calibri"/>
              </a:rPr>
              <a:t>systems</a:t>
            </a:r>
          </a:p>
          <a:p>
            <a:pPr marL="342900" marR="0" lvl="0" indent="-342900" algn="l" rtl="0">
              <a:lnSpc>
                <a:spcPct val="90000"/>
              </a:lnSpc>
              <a:spcBef>
                <a:spcPts val="640"/>
              </a:spcBef>
              <a:spcAft>
                <a:spcPts val="1800"/>
              </a:spcAft>
              <a:buClr>
                <a:schemeClr val="lt1"/>
              </a:buClr>
              <a:buSzPct val="100000"/>
              <a:buFont typeface="Arial"/>
              <a:buChar char="•"/>
            </a:pPr>
            <a:r>
              <a:rPr lang="en-US" sz="3200" b="0" i="0" u="none" strike="noStrike" cap="none" baseline="0" dirty="0">
                <a:solidFill>
                  <a:schemeClr val="lt1"/>
                </a:solidFill>
                <a:latin typeface="Calibri"/>
                <a:ea typeface="Calibri"/>
                <a:cs typeface="Calibri"/>
                <a:sym typeface="Calibri"/>
              </a:rPr>
              <a:t>Or…. </a:t>
            </a:r>
            <a:r>
              <a:rPr lang="en-US" sz="3200" b="0" i="0" u="none" strike="noStrike" cap="none" baseline="0" dirty="0" smtClean="0">
                <a:solidFill>
                  <a:schemeClr val="lt1"/>
                </a:solidFill>
                <a:latin typeface="Calibri"/>
                <a:ea typeface="Calibri"/>
                <a:cs typeface="Calibri"/>
                <a:sym typeface="Calibri"/>
              </a:rPr>
              <a:t>“socio - what</a:t>
            </a:r>
            <a:r>
              <a:rPr lang="en-US" sz="3200" b="0" i="0" u="none" strike="noStrike" cap="none" baseline="0" dirty="0">
                <a:solidFill>
                  <a:schemeClr val="lt1"/>
                </a:solidFill>
                <a:latin typeface="Calibri"/>
                <a:ea typeface="Calibri"/>
                <a:cs typeface="Calibri"/>
                <a:sym typeface="Calibri"/>
              </a:rPr>
              <a:t>?”</a:t>
            </a:r>
          </a:p>
        </p:txBody>
      </p:sp>
      <p:sp>
        <p:nvSpPr>
          <p:cNvPr id="137" name="Shape 137"/>
          <p:cNvSpPr txBox="1">
            <a:spLocks noGrp="1"/>
          </p:cNvSpPr>
          <p:nvPr>
            <p:ph type="ftr" idx="11"/>
          </p:nvPr>
        </p:nvSpPr>
        <p:spPr>
          <a:xfrm>
            <a:off x="0" y="6492875"/>
            <a:ext cx="7189318"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
        <p:nvSpPr>
          <p:cNvPr id="138" name="Shape 1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5</a:t>
            </a:fld>
            <a:endParaRPr lang="en-US" sz="1200" b="0" i="0" u="none" strike="noStrike" cap="none" baseline="0">
              <a:solidFill>
                <a:schemeClr val="lt1"/>
              </a:solidFill>
              <a:latin typeface="Calibri"/>
              <a:ea typeface="Calibri"/>
              <a:cs typeface="Calibri"/>
              <a:sym typeface="Calibri"/>
            </a:endParaRPr>
          </a:p>
        </p:txBody>
      </p:sp>
      <p:sp>
        <p:nvSpPr>
          <p:cNvPr id="139" name="Shape 139"/>
          <p:cNvSpPr txBox="1"/>
          <p:nvPr/>
        </p:nvSpPr>
        <p:spPr>
          <a:xfrm>
            <a:off x="143" y="62088"/>
            <a:ext cx="9144000" cy="1090612"/>
          </a:xfrm>
          <a:prstGeom prst="rect">
            <a:avLst/>
          </a:prstGeom>
          <a:noFill/>
          <a:ln>
            <a:noFill/>
          </a:ln>
        </p:spPr>
        <p:txBody>
          <a:bodyPr lIns="92075" tIns="46025" rIns="92075" bIns="46025" anchor="ctr" anchorCtr="0">
            <a:noAutofit/>
          </a:bodyPr>
          <a:lstStyle/>
          <a:p>
            <a:pPr>
              <a:buSzPct val="25000"/>
            </a:pPr>
            <a:r>
              <a:rPr lang="en-US" sz="3600" dirty="0">
                <a:solidFill>
                  <a:srgbClr val="FFFF00"/>
                </a:solidFill>
                <a:latin typeface="Calibri"/>
                <a:ea typeface="Calibri"/>
                <a:cs typeface="Calibri"/>
                <a:sym typeface="Calibri"/>
              </a:rPr>
              <a:t>Why is </a:t>
            </a:r>
            <a:r>
              <a:rPr lang="en-US" sz="3600" dirty="0">
                <a:solidFill>
                  <a:srgbClr val="FFFF00"/>
                </a:solidFill>
              </a:rPr>
              <a:t>Governance Design important</a:t>
            </a:r>
            <a:r>
              <a:rPr lang="en-US" sz="3600" dirty="0" smtClean="0">
                <a:solidFill>
                  <a:srgbClr val="FFFF00"/>
                </a:solidFill>
              </a:rPr>
              <a:t>?</a:t>
            </a:r>
          </a:p>
          <a:p>
            <a:pPr lvl="0">
              <a:buSzPct val="25000"/>
            </a:pPr>
            <a:r>
              <a:rPr lang="en-US" sz="3200" dirty="0" smtClean="0">
                <a:solidFill>
                  <a:srgbClr val="FFFF00"/>
                </a:solidFill>
                <a:latin typeface="Calibri"/>
                <a:ea typeface="Calibri"/>
                <a:cs typeface="Calibri"/>
                <a:sym typeface="Calibri"/>
              </a:rPr>
              <a:t>“connecting </a:t>
            </a:r>
            <a:r>
              <a:rPr lang="en-US" sz="3200" dirty="0">
                <a:solidFill>
                  <a:srgbClr val="FFFF00"/>
                </a:solidFill>
                <a:latin typeface="Calibri"/>
                <a:ea typeface="Calibri"/>
                <a:cs typeface="Calibri"/>
                <a:sym typeface="Calibri"/>
              </a:rPr>
              <a:t>with our </a:t>
            </a:r>
            <a:r>
              <a:rPr lang="en-US" sz="3200" dirty="0" smtClean="0">
                <a:solidFill>
                  <a:srgbClr val="FFFF00"/>
                </a:solidFill>
                <a:latin typeface="Calibri"/>
                <a:ea typeface="Calibri"/>
                <a:cs typeface="Calibri"/>
                <a:sym typeface="Calibri"/>
              </a:rPr>
              <a:t>audience matters”</a:t>
            </a:r>
            <a:endParaRPr lang="en-US" sz="3600" dirty="0">
              <a:solidFill>
                <a:srgbClr val="FFFF0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6">
                                            <p:txEl>
                                              <p:pRg st="1" end="1"/>
                                            </p:txEl>
                                          </p:spTgt>
                                        </p:tgtEl>
                                        <p:attrNameLst>
                                          <p:attrName>style.visibility</p:attrName>
                                        </p:attrNameLst>
                                      </p:cBhvr>
                                      <p:to>
                                        <p:strVal val="visible"/>
                                      </p:to>
                                    </p:set>
                                    <p:animEffect transition="in" filter="blinds(horizontal)">
                                      <p:cBhvr>
                                        <p:cTn id="7" dur="500"/>
                                        <p:tgtEl>
                                          <p:spTgt spid="13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6">
                                            <p:txEl>
                                              <p:pRg st="2" end="2"/>
                                            </p:txEl>
                                          </p:spTgt>
                                        </p:tgtEl>
                                        <p:attrNameLst>
                                          <p:attrName>style.visibility</p:attrName>
                                        </p:attrNameLst>
                                      </p:cBhvr>
                                      <p:to>
                                        <p:strVal val="visible"/>
                                      </p:to>
                                    </p:set>
                                    <p:animEffect transition="in" filter="blinds(horizontal)">
                                      <p:cBhvr>
                                        <p:cTn id="12" dur="500"/>
                                        <p:tgtEl>
                                          <p:spTgt spid="13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6">
                                            <p:txEl>
                                              <p:pRg st="3" end="3"/>
                                            </p:txEl>
                                          </p:spTgt>
                                        </p:tgtEl>
                                        <p:attrNameLst>
                                          <p:attrName>style.visibility</p:attrName>
                                        </p:attrNameLst>
                                      </p:cBhvr>
                                      <p:to>
                                        <p:strVal val="visible"/>
                                      </p:to>
                                    </p:set>
                                    <p:animEffect transition="in" filter="blinds(horizontal)">
                                      <p:cBhvr>
                                        <p:cTn id="17" dur="500"/>
                                        <p:tgtEl>
                                          <p:spTgt spid="13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6">
                                            <p:txEl>
                                              <p:pRg st="4" end="4"/>
                                            </p:txEl>
                                          </p:spTgt>
                                        </p:tgtEl>
                                        <p:attrNameLst>
                                          <p:attrName>style.visibility</p:attrName>
                                        </p:attrNameLst>
                                      </p:cBhvr>
                                      <p:to>
                                        <p:strVal val="visible"/>
                                      </p:to>
                                    </p:set>
                                    <p:animEffect transition="in" filter="blinds(horizontal)">
                                      <p:cBhvr>
                                        <p:cTn id="22" dur="500"/>
                                        <p:tgtEl>
                                          <p:spTgt spid="13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6">
                                            <p:txEl>
                                              <p:pRg st="5" end="5"/>
                                            </p:txEl>
                                          </p:spTgt>
                                        </p:tgtEl>
                                        <p:attrNameLst>
                                          <p:attrName>style.visibility</p:attrName>
                                        </p:attrNameLst>
                                      </p:cBhvr>
                                      <p:to>
                                        <p:strVal val="visible"/>
                                      </p:to>
                                    </p:set>
                                    <p:animEffect transition="in" filter="blinds(horizontal)">
                                      <p:cBhvr>
                                        <p:cTn id="27" dur="500"/>
                                        <p:tgtEl>
                                          <p:spTgt spid="1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p:nvPr/>
        </p:nvSpPr>
        <p:spPr>
          <a:xfrm>
            <a:off x="3587030" y="2353910"/>
            <a:ext cx="5661394" cy="4757560"/>
          </a:xfrm>
          <a:custGeom>
            <a:avLst/>
            <a:gdLst/>
            <a:ahLst/>
            <a:cxnLst/>
            <a:rect l="0" t="0" r="0" b="0"/>
            <a:pathLst>
              <a:path w="5267" h="2776" extrusionOk="0">
                <a:moveTo>
                  <a:pt x="33" y="359"/>
                </a:moveTo>
                <a:cubicBezTo>
                  <a:pt x="165" y="405"/>
                  <a:pt x="311" y="448"/>
                  <a:pt x="450" y="475"/>
                </a:cubicBezTo>
                <a:cubicBezTo>
                  <a:pt x="522" y="512"/>
                  <a:pt x="666" y="533"/>
                  <a:pt x="750" y="542"/>
                </a:cubicBezTo>
                <a:cubicBezTo>
                  <a:pt x="826" y="537"/>
                  <a:pt x="873" y="546"/>
                  <a:pt x="933" y="509"/>
                </a:cubicBezTo>
                <a:cubicBezTo>
                  <a:pt x="1101" y="516"/>
                  <a:pt x="1265" y="542"/>
                  <a:pt x="1433" y="559"/>
                </a:cubicBezTo>
                <a:cubicBezTo>
                  <a:pt x="1788" y="541"/>
                  <a:pt x="1667" y="562"/>
                  <a:pt x="1867" y="525"/>
                </a:cubicBezTo>
                <a:cubicBezTo>
                  <a:pt x="1901" y="518"/>
                  <a:pt x="1933" y="509"/>
                  <a:pt x="1967" y="500"/>
                </a:cubicBezTo>
                <a:cubicBezTo>
                  <a:pt x="1983" y="495"/>
                  <a:pt x="2017" y="484"/>
                  <a:pt x="2017" y="484"/>
                </a:cubicBezTo>
                <a:cubicBezTo>
                  <a:pt x="2050" y="461"/>
                  <a:pt x="2094" y="446"/>
                  <a:pt x="2133" y="434"/>
                </a:cubicBezTo>
                <a:cubicBezTo>
                  <a:pt x="2182" y="400"/>
                  <a:pt x="2258" y="375"/>
                  <a:pt x="2300" y="334"/>
                </a:cubicBezTo>
                <a:cubicBezTo>
                  <a:pt x="2324" y="309"/>
                  <a:pt x="2352" y="292"/>
                  <a:pt x="2383" y="275"/>
                </a:cubicBezTo>
                <a:cubicBezTo>
                  <a:pt x="2411" y="259"/>
                  <a:pt x="2435" y="234"/>
                  <a:pt x="2466" y="225"/>
                </a:cubicBezTo>
                <a:cubicBezTo>
                  <a:pt x="2482" y="219"/>
                  <a:pt x="2516" y="209"/>
                  <a:pt x="2516" y="209"/>
                </a:cubicBezTo>
                <a:cubicBezTo>
                  <a:pt x="2549" y="186"/>
                  <a:pt x="2587" y="173"/>
                  <a:pt x="2625" y="159"/>
                </a:cubicBezTo>
                <a:cubicBezTo>
                  <a:pt x="2638" y="153"/>
                  <a:pt x="2652" y="148"/>
                  <a:pt x="2666" y="142"/>
                </a:cubicBezTo>
                <a:cubicBezTo>
                  <a:pt x="2674" y="137"/>
                  <a:pt x="2681" y="129"/>
                  <a:pt x="2691" y="125"/>
                </a:cubicBezTo>
                <a:cubicBezTo>
                  <a:pt x="2715" y="114"/>
                  <a:pt x="2741" y="108"/>
                  <a:pt x="2766" y="100"/>
                </a:cubicBezTo>
                <a:cubicBezTo>
                  <a:pt x="2810" y="55"/>
                  <a:pt x="2820" y="67"/>
                  <a:pt x="2891" y="75"/>
                </a:cubicBezTo>
                <a:cubicBezTo>
                  <a:pt x="2945" y="129"/>
                  <a:pt x="2940" y="137"/>
                  <a:pt x="3016" y="150"/>
                </a:cubicBezTo>
                <a:cubicBezTo>
                  <a:pt x="3168" y="253"/>
                  <a:pt x="3363" y="267"/>
                  <a:pt x="3541" y="292"/>
                </a:cubicBezTo>
                <a:cubicBezTo>
                  <a:pt x="3694" y="288"/>
                  <a:pt x="3848" y="298"/>
                  <a:pt x="4000" y="275"/>
                </a:cubicBezTo>
                <a:cubicBezTo>
                  <a:pt x="4070" y="263"/>
                  <a:pt x="4135" y="241"/>
                  <a:pt x="4208" y="234"/>
                </a:cubicBezTo>
                <a:cubicBezTo>
                  <a:pt x="4261" y="214"/>
                  <a:pt x="4318" y="213"/>
                  <a:pt x="4375" y="209"/>
                </a:cubicBezTo>
                <a:cubicBezTo>
                  <a:pt x="4445" y="172"/>
                  <a:pt x="4514" y="158"/>
                  <a:pt x="4591" y="142"/>
                </a:cubicBezTo>
                <a:cubicBezTo>
                  <a:pt x="4669" y="125"/>
                  <a:pt x="4745" y="102"/>
                  <a:pt x="4825" y="92"/>
                </a:cubicBezTo>
                <a:cubicBezTo>
                  <a:pt x="4860" y="80"/>
                  <a:pt x="4870" y="61"/>
                  <a:pt x="4900" y="42"/>
                </a:cubicBezTo>
                <a:cubicBezTo>
                  <a:pt x="4904" y="39"/>
                  <a:pt x="4957" y="25"/>
                  <a:pt x="4958" y="25"/>
                </a:cubicBezTo>
                <a:cubicBezTo>
                  <a:pt x="4966" y="19"/>
                  <a:pt x="4978" y="0"/>
                  <a:pt x="4983" y="9"/>
                </a:cubicBezTo>
                <a:cubicBezTo>
                  <a:pt x="4988" y="20"/>
                  <a:pt x="4967" y="29"/>
                  <a:pt x="4966" y="42"/>
                </a:cubicBezTo>
                <a:cubicBezTo>
                  <a:pt x="4958" y="111"/>
                  <a:pt x="4962" y="180"/>
                  <a:pt x="4958" y="250"/>
                </a:cubicBezTo>
                <a:cubicBezTo>
                  <a:pt x="4956" y="266"/>
                  <a:pt x="4952" y="283"/>
                  <a:pt x="4950" y="300"/>
                </a:cubicBezTo>
                <a:cubicBezTo>
                  <a:pt x="4941" y="422"/>
                  <a:pt x="4948" y="548"/>
                  <a:pt x="4916" y="667"/>
                </a:cubicBezTo>
                <a:cubicBezTo>
                  <a:pt x="4923" y="975"/>
                  <a:pt x="4926" y="1283"/>
                  <a:pt x="4941" y="1592"/>
                </a:cubicBezTo>
                <a:cubicBezTo>
                  <a:pt x="4933" y="2601"/>
                  <a:pt x="5267" y="2682"/>
                  <a:pt x="4725" y="2717"/>
                </a:cubicBezTo>
                <a:cubicBezTo>
                  <a:pt x="4514" y="2749"/>
                  <a:pt x="4296" y="2715"/>
                  <a:pt x="4083" y="2726"/>
                </a:cubicBezTo>
                <a:cubicBezTo>
                  <a:pt x="4014" y="2737"/>
                  <a:pt x="3875" y="2751"/>
                  <a:pt x="3875" y="2751"/>
                </a:cubicBezTo>
                <a:cubicBezTo>
                  <a:pt x="3817" y="2764"/>
                  <a:pt x="3758" y="2768"/>
                  <a:pt x="3700" y="2776"/>
                </a:cubicBezTo>
                <a:cubicBezTo>
                  <a:pt x="3461" y="2759"/>
                  <a:pt x="3229" y="2710"/>
                  <a:pt x="2991" y="2692"/>
                </a:cubicBezTo>
                <a:cubicBezTo>
                  <a:pt x="2723" y="2698"/>
                  <a:pt x="2471" y="2719"/>
                  <a:pt x="2208" y="2734"/>
                </a:cubicBezTo>
                <a:cubicBezTo>
                  <a:pt x="1949" y="2724"/>
                  <a:pt x="1692" y="2700"/>
                  <a:pt x="1433" y="2692"/>
                </a:cubicBezTo>
                <a:cubicBezTo>
                  <a:pt x="1178" y="2651"/>
                  <a:pt x="923" y="2646"/>
                  <a:pt x="667" y="2626"/>
                </a:cubicBezTo>
                <a:cubicBezTo>
                  <a:pt x="567" y="2608"/>
                  <a:pt x="467" y="2610"/>
                  <a:pt x="367" y="2592"/>
                </a:cubicBezTo>
                <a:cubicBezTo>
                  <a:pt x="280" y="2595"/>
                  <a:pt x="194" y="2596"/>
                  <a:pt x="108" y="2601"/>
                </a:cubicBezTo>
                <a:cubicBezTo>
                  <a:pt x="91" y="2601"/>
                  <a:pt x="73" y="2616"/>
                  <a:pt x="58" y="2609"/>
                </a:cubicBezTo>
                <a:cubicBezTo>
                  <a:pt x="44" y="2602"/>
                  <a:pt x="47" y="2581"/>
                  <a:pt x="42" y="2567"/>
                </a:cubicBezTo>
                <a:cubicBezTo>
                  <a:pt x="47" y="2517"/>
                  <a:pt x="65" y="2466"/>
                  <a:pt x="58" y="2417"/>
                </a:cubicBezTo>
                <a:cubicBezTo>
                  <a:pt x="44" y="2325"/>
                  <a:pt x="17" y="2241"/>
                  <a:pt x="0" y="2151"/>
                </a:cubicBezTo>
                <a:cubicBezTo>
                  <a:pt x="6" y="2018"/>
                  <a:pt x="29" y="1897"/>
                  <a:pt x="42" y="1767"/>
                </a:cubicBezTo>
                <a:cubicBezTo>
                  <a:pt x="47" y="1709"/>
                  <a:pt x="41" y="1648"/>
                  <a:pt x="75" y="1600"/>
                </a:cubicBezTo>
                <a:cubicBezTo>
                  <a:pt x="109" y="1492"/>
                  <a:pt x="131" y="1387"/>
                  <a:pt x="142" y="1275"/>
                </a:cubicBezTo>
                <a:cubicBezTo>
                  <a:pt x="136" y="1053"/>
                  <a:pt x="138" y="830"/>
                  <a:pt x="125" y="609"/>
                </a:cubicBezTo>
                <a:cubicBezTo>
                  <a:pt x="119" y="519"/>
                  <a:pt x="33" y="439"/>
                  <a:pt x="33" y="359"/>
                </a:cubicBezTo>
                <a:close/>
              </a:path>
            </a:pathLst>
          </a:custGeom>
          <a:gradFill>
            <a:gsLst>
              <a:gs pos="0">
                <a:srgbClr val="7697E3"/>
              </a:gs>
              <a:gs pos="100000">
                <a:srgbClr val="1F497D">
                  <a:alpha val="37647"/>
                </a:srgbClr>
              </a:gs>
            </a:gsLst>
            <a:lin ang="5400000" scaled="0"/>
          </a:gra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16" name="Shape 116"/>
          <p:cNvSpPr txBox="1">
            <a:spLocks noGrp="1"/>
          </p:cNvSpPr>
          <p:nvPr>
            <p:ph type="sldNum" idx="12"/>
          </p:nvPr>
        </p:nvSpPr>
        <p:spPr>
          <a:xfrm>
            <a:off x="8001000" y="6356350"/>
            <a:ext cx="609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400" b="0" i="0" u="none" strike="noStrike" cap="none" baseline="0">
                <a:solidFill>
                  <a:srgbClr val="FFFF00"/>
                </a:solidFill>
                <a:latin typeface="Times New Roman"/>
                <a:ea typeface="Times New Roman"/>
                <a:cs typeface="Times New Roman"/>
                <a:sym typeface="Times New Roman"/>
              </a:rPr>
              <a:t>6</a:t>
            </a:fld>
            <a:endParaRPr lang="en-US" sz="1400" b="0" i="0" u="none" strike="noStrike" cap="none" baseline="0">
              <a:solidFill>
                <a:srgbClr val="FFFF00"/>
              </a:solidFill>
              <a:latin typeface="Times New Roman"/>
              <a:ea typeface="Times New Roman"/>
              <a:cs typeface="Times New Roman"/>
              <a:sym typeface="Times New Roman"/>
            </a:endParaRPr>
          </a:p>
        </p:txBody>
      </p:sp>
      <p:sp>
        <p:nvSpPr>
          <p:cNvPr id="117" name="Shape 117"/>
          <p:cNvSpPr txBox="1"/>
          <p:nvPr/>
        </p:nvSpPr>
        <p:spPr>
          <a:xfrm>
            <a:off x="0" y="-40921"/>
            <a:ext cx="9144000" cy="1090612"/>
          </a:xfrm>
          <a:prstGeom prst="rect">
            <a:avLst/>
          </a:prstGeom>
          <a:noFill/>
          <a:ln>
            <a:noFill/>
          </a:ln>
        </p:spPr>
        <p:txBody>
          <a:bodyPr lIns="92075" tIns="46025" rIns="92075" bIns="46025" anchor="ctr" anchorCtr="0">
            <a:noAutofit/>
          </a:bodyPr>
          <a:lstStyle/>
          <a:p>
            <a:pPr>
              <a:buSzPct val="25000"/>
            </a:pPr>
            <a:r>
              <a:rPr lang="en-US" sz="3600" dirty="0">
                <a:solidFill>
                  <a:srgbClr val="FFFF00"/>
                </a:solidFill>
                <a:latin typeface="Calibri"/>
                <a:ea typeface="Calibri"/>
                <a:cs typeface="Calibri"/>
                <a:sym typeface="Calibri"/>
              </a:rPr>
              <a:t>Why is </a:t>
            </a:r>
            <a:r>
              <a:rPr lang="en-US" sz="3600" dirty="0">
                <a:solidFill>
                  <a:srgbClr val="FFFF00"/>
                </a:solidFill>
              </a:rPr>
              <a:t>Governance Design </a:t>
            </a:r>
            <a:r>
              <a:rPr lang="en-US" sz="3600" dirty="0" smtClean="0">
                <a:solidFill>
                  <a:srgbClr val="FFFF00"/>
                </a:solidFill>
              </a:rPr>
              <a:t>important? </a:t>
            </a:r>
          </a:p>
          <a:p>
            <a:pPr>
              <a:buSzPct val="25000"/>
            </a:pPr>
            <a:r>
              <a:rPr lang="en-US" sz="3200" dirty="0" smtClean="0">
                <a:solidFill>
                  <a:srgbClr val="FFFF00"/>
                </a:solidFill>
              </a:rPr>
              <a:t>(“engagement” matters)</a:t>
            </a:r>
            <a:endParaRPr lang="en-US" sz="3200" dirty="0">
              <a:solidFill>
                <a:srgbClr val="FFFF00"/>
              </a:solidFill>
            </a:endParaRPr>
          </a:p>
        </p:txBody>
      </p:sp>
      <p:grpSp>
        <p:nvGrpSpPr>
          <p:cNvPr id="118" name="Shape 118"/>
          <p:cNvGrpSpPr/>
          <p:nvPr/>
        </p:nvGrpSpPr>
        <p:grpSpPr>
          <a:xfrm>
            <a:off x="1549388" y="987779"/>
            <a:ext cx="7241832" cy="5065357"/>
            <a:chOff x="-466298" y="987779"/>
            <a:chExt cx="6943296" cy="5065357"/>
          </a:xfrm>
        </p:grpSpPr>
        <p:sp>
          <p:nvSpPr>
            <p:cNvPr id="119" name="Shape 119"/>
            <p:cNvSpPr/>
            <p:nvPr/>
          </p:nvSpPr>
          <p:spPr>
            <a:xfrm>
              <a:off x="1560512" y="4176712"/>
              <a:ext cx="4916486" cy="1876424"/>
            </a:xfrm>
            <a:custGeom>
              <a:avLst/>
              <a:gdLst/>
              <a:ahLst/>
              <a:cxnLst/>
              <a:rect l="0" t="0" r="0" b="0"/>
              <a:pathLst>
                <a:path w="3097" h="1086" extrusionOk="0">
                  <a:moveTo>
                    <a:pt x="418" y="35"/>
                  </a:moveTo>
                  <a:cubicBezTo>
                    <a:pt x="466" y="3"/>
                    <a:pt x="459" y="0"/>
                    <a:pt x="549" y="26"/>
                  </a:cubicBezTo>
                  <a:cubicBezTo>
                    <a:pt x="570" y="32"/>
                    <a:pt x="582" y="56"/>
                    <a:pt x="604" y="63"/>
                  </a:cubicBezTo>
                  <a:cubicBezTo>
                    <a:pt x="634" y="72"/>
                    <a:pt x="659" y="89"/>
                    <a:pt x="688" y="100"/>
                  </a:cubicBezTo>
                  <a:cubicBezTo>
                    <a:pt x="712" y="109"/>
                    <a:pt x="738" y="111"/>
                    <a:pt x="763" y="119"/>
                  </a:cubicBezTo>
                  <a:cubicBezTo>
                    <a:pt x="838" y="108"/>
                    <a:pt x="911" y="104"/>
                    <a:pt x="986" y="128"/>
                  </a:cubicBezTo>
                  <a:cubicBezTo>
                    <a:pt x="1132" y="123"/>
                    <a:pt x="1310" y="132"/>
                    <a:pt x="1460" y="100"/>
                  </a:cubicBezTo>
                  <a:cubicBezTo>
                    <a:pt x="1524" y="58"/>
                    <a:pt x="1599" y="64"/>
                    <a:pt x="1674" y="54"/>
                  </a:cubicBezTo>
                  <a:cubicBezTo>
                    <a:pt x="1719" y="62"/>
                    <a:pt x="1753" y="69"/>
                    <a:pt x="1795" y="91"/>
                  </a:cubicBezTo>
                  <a:cubicBezTo>
                    <a:pt x="1959" y="83"/>
                    <a:pt x="2016" y="62"/>
                    <a:pt x="2176" y="72"/>
                  </a:cubicBezTo>
                  <a:cubicBezTo>
                    <a:pt x="2270" y="105"/>
                    <a:pt x="2365" y="119"/>
                    <a:pt x="2465" y="128"/>
                  </a:cubicBezTo>
                  <a:cubicBezTo>
                    <a:pt x="2477" y="208"/>
                    <a:pt x="2488" y="283"/>
                    <a:pt x="2567" y="324"/>
                  </a:cubicBezTo>
                  <a:cubicBezTo>
                    <a:pt x="2580" y="349"/>
                    <a:pt x="2601" y="371"/>
                    <a:pt x="2614" y="398"/>
                  </a:cubicBezTo>
                  <a:cubicBezTo>
                    <a:pt x="2628" y="426"/>
                    <a:pt x="2620" y="465"/>
                    <a:pt x="2641" y="491"/>
                  </a:cubicBezTo>
                  <a:cubicBezTo>
                    <a:pt x="2647" y="498"/>
                    <a:pt x="2659" y="497"/>
                    <a:pt x="2669" y="500"/>
                  </a:cubicBezTo>
                  <a:cubicBezTo>
                    <a:pt x="2722" y="536"/>
                    <a:pt x="2678" y="540"/>
                    <a:pt x="2744" y="556"/>
                  </a:cubicBezTo>
                  <a:cubicBezTo>
                    <a:pt x="2776" y="588"/>
                    <a:pt x="2794" y="584"/>
                    <a:pt x="2827" y="612"/>
                  </a:cubicBezTo>
                  <a:cubicBezTo>
                    <a:pt x="2856" y="637"/>
                    <a:pt x="2869" y="664"/>
                    <a:pt x="2902" y="686"/>
                  </a:cubicBezTo>
                  <a:cubicBezTo>
                    <a:pt x="2914" y="704"/>
                    <a:pt x="2932" y="720"/>
                    <a:pt x="2939" y="742"/>
                  </a:cubicBezTo>
                  <a:cubicBezTo>
                    <a:pt x="2940" y="745"/>
                    <a:pt x="2955" y="795"/>
                    <a:pt x="2958" y="798"/>
                  </a:cubicBezTo>
                  <a:cubicBezTo>
                    <a:pt x="2965" y="806"/>
                    <a:pt x="2976" y="810"/>
                    <a:pt x="2986" y="817"/>
                  </a:cubicBezTo>
                  <a:cubicBezTo>
                    <a:pt x="2999" y="871"/>
                    <a:pt x="3028" y="918"/>
                    <a:pt x="3060" y="965"/>
                  </a:cubicBezTo>
                  <a:cubicBezTo>
                    <a:pt x="3066" y="974"/>
                    <a:pt x="3072" y="983"/>
                    <a:pt x="3079" y="993"/>
                  </a:cubicBezTo>
                  <a:cubicBezTo>
                    <a:pt x="3085" y="1002"/>
                    <a:pt x="3097" y="1021"/>
                    <a:pt x="3097" y="1021"/>
                  </a:cubicBezTo>
                  <a:cubicBezTo>
                    <a:pt x="3091" y="1033"/>
                    <a:pt x="3088" y="1048"/>
                    <a:pt x="3079" y="1058"/>
                  </a:cubicBezTo>
                  <a:cubicBezTo>
                    <a:pt x="3056" y="1081"/>
                    <a:pt x="2959" y="1083"/>
                    <a:pt x="2939" y="1086"/>
                  </a:cubicBezTo>
                  <a:cubicBezTo>
                    <a:pt x="2889" y="1083"/>
                    <a:pt x="2839" y="1082"/>
                    <a:pt x="2790" y="1077"/>
                  </a:cubicBezTo>
                  <a:cubicBezTo>
                    <a:pt x="2761" y="1073"/>
                    <a:pt x="2733" y="1066"/>
                    <a:pt x="2707" y="1058"/>
                  </a:cubicBezTo>
                  <a:cubicBezTo>
                    <a:pt x="2696" y="1054"/>
                    <a:pt x="2689" y="1041"/>
                    <a:pt x="2679" y="1040"/>
                  </a:cubicBezTo>
                  <a:cubicBezTo>
                    <a:pt x="2611" y="1028"/>
                    <a:pt x="2541" y="1031"/>
                    <a:pt x="2474" y="1021"/>
                  </a:cubicBezTo>
                  <a:cubicBezTo>
                    <a:pt x="2369" y="1004"/>
                    <a:pt x="2272" y="968"/>
                    <a:pt x="2167" y="956"/>
                  </a:cubicBezTo>
                  <a:cubicBezTo>
                    <a:pt x="2023" y="963"/>
                    <a:pt x="1884" y="976"/>
                    <a:pt x="1748" y="928"/>
                  </a:cubicBezTo>
                  <a:cubicBezTo>
                    <a:pt x="1717" y="931"/>
                    <a:pt x="1685" y="931"/>
                    <a:pt x="1655" y="938"/>
                  </a:cubicBezTo>
                  <a:cubicBezTo>
                    <a:pt x="1627" y="943"/>
                    <a:pt x="1613" y="962"/>
                    <a:pt x="1590" y="975"/>
                  </a:cubicBezTo>
                  <a:cubicBezTo>
                    <a:pt x="1518" y="1014"/>
                    <a:pt x="1536" y="1007"/>
                    <a:pt x="1479" y="1021"/>
                  </a:cubicBezTo>
                  <a:cubicBezTo>
                    <a:pt x="1434" y="1043"/>
                    <a:pt x="1386" y="1054"/>
                    <a:pt x="1339" y="1068"/>
                  </a:cubicBezTo>
                  <a:cubicBezTo>
                    <a:pt x="1314" y="1074"/>
                    <a:pt x="1265" y="1086"/>
                    <a:pt x="1265" y="1086"/>
                  </a:cubicBezTo>
                  <a:cubicBezTo>
                    <a:pt x="1049" y="1075"/>
                    <a:pt x="1123" y="1084"/>
                    <a:pt x="986" y="1040"/>
                  </a:cubicBezTo>
                  <a:cubicBezTo>
                    <a:pt x="929" y="983"/>
                    <a:pt x="980" y="1023"/>
                    <a:pt x="856" y="993"/>
                  </a:cubicBezTo>
                  <a:cubicBezTo>
                    <a:pt x="799" y="978"/>
                    <a:pt x="745" y="958"/>
                    <a:pt x="688" y="947"/>
                  </a:cubicBezTo>
                  <a:cubicBezTo>
                    <a:pt x="460" y="969"/>
                    <a:pt x="226" y="946"/>
                    <a:pt x="0" y="919"/>
                  </a:cubicBezTo>
                  <a:cubicBezTo>
                    <a:pt x="13" y="875"/>
                    <a:pt x="33" y="884"/>
                    <a:pt x="74" y="863"/>
                  </a:cubicBezTo>
                  <a:cubicBezTo>
                    <a:pt x="87" y="842"/>
                    <a:pt x="107" y="827"/>
                    <a:pt x="121" y="807"/>
                  </a:cubicBezTo>
                  <a:cubicBezTo>
                    <a:pt x="144" y="770"/>
                    <a:pt x="151" y="722"/>
                    <a:pt x="177" y="686"/>
                  </a:cubicBezTo>
                  <a:cubicBezTo>
                    <a:pt x="184" y="596"/>
                    <a:pt x="167" y="571"/>
                    <a:pt x="232" y="528"/>
                  </a:cubicBezTo>
                  <a:cubicBezTo>
                    <a:pt x="277" y="460"/>
                    <a:pt x="288" y="370"/>
                    <a:pt x="325" y="296"/>
                  </a:cubicBezTo>
                  <a:cubicBezTo>
                    <a:pt x="343" y="211"/>
                    <a:pt x="370" y="108"/>
                    <a:pt x="418" y="35"/>
                  </a:cubicBezTo>
                  <a:close/>
                </a:path>
              </a:pathLst>
            </a:custGeom>
            <a:gradFill>
              <a:gsLst>
                <a:gs pos="0">
                  <a:srgbClr val="807EFF"/>
                </a:gs>
                <a:gs pos="100000">
                  <a:srgbClr val="28287C"/>
                </a:gs>
              </a:gsLst>
              <a:lin ang="5400000" scaled="0"/>
            </a:grad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lt1"/>
                </a:solidFill>
                <a:latin typeface="Calibri"/>
                <a:ea typeface="Calibri"/>
                <a:cs typeface="Calibri"/>
                <a:sym typeface="Calibri"/>
              </a:endParaRPr>
            </a:p>
          </p:txBody>
        </p:sp>
        <p:grpSp>
          <p:nvGrpSpPr>
            <p:cNvPr id="120" name="Shape 120"/>
            <p:cNvGrpSpPr/>
            <p:nvPr/>
          </p:nvGrpSpPr>
          <p:grpSpPr>
            <a:xfrm>
              <a:off x="-466298" y="987779"/>
              <a:ext cx="5966809" cy="4786313"/>
              <a:chOff x="-452187" y="1143000"/>
              <a:chExt cx="5966809" cy="4786313"/>
            </a:xfrm>
          </p:grpSpPr>
          <p:sp>
            <p:nvSpPr>
              <p:cNvPr id="121" name="Shape 121"/>
              <p:cNvSpPr/>
              <p:nvPr/>
            </p:nvSpPr>
            <p:spPr>
              <a:xfrm>
                <a:off x="999069" y="3109913"/>
                <a:ext cx="457200" cy="2819400"/>
              </a:xfrm>
              <a:prstGeom prst="leftBrace">
                <a:avLst>
                  <a:gd name="adj1" fmla="val 51389"/>
                  <a:gd name="adj2" fmla="val 50000"/>
                </a:avLst>
              </a:prstGeom>
              <a:noFill/>
              <a:ln w="12700" cap="sq"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lt1"/>
                  </a:solidFill>
                  <a:latin typeface="Calibri"/>
                  <a:ea typeface="Calibri"/>
                  <a:cs typeface="Calibri"/>
                  <a:sym typeface="Calibri"/>
                </a:endParaRPr>
              </a:p>
            </p:txBody>
          </p:sp>
          <p:grpSp>
            <p:nvGrpSpPr>
              <p:cNvPr id="122" name="Shape 122"/>
              <p:cNvGrpSpPr/>
              <p:nvPr/>
            </p:nvGrpSpPr>
            <p:grpSpPr>
              <a:xfrm>
                <a:off x="-452187" y="1143000"/>
                <a:ext cx="5966809" cy="4127658"/>
                <a:chOff x="-480409" y="1143000"/>
                <a:chExt cx="5966809" cy="4127658"/>
              </a:xfrm>
            </p:grpSpPr>
            <p:sp>
              <p:nvSpPr>
                <p:cNvPr id="123" name="Shape 123"/>
                <p:cNvSpPr/>
                <p:nvPr/>
              </p:nvSpPr>
              <p:spPr>
                <a:xfrm>
                  <a:off x="2590800" y="1143000"/>
                  <a:ext cx="2133600" cy="2151063"/>
                </a:xfrm>
                <a:custGeom>
                  <a:avLst/>
                  <a:gdLst/>
                  <a:ahLst/>
                  <a:cxnLst/>
                  <a:rect l="0" t="0" r="0" b="0"/>
                  <a:pathLst>
                    <a:path w="2871" h="2392" extrusionOk="0">
                      <a:moveTo>
                        <a:pt x="174" y="2168"/>
                      </a:moveTo>
                      <a:cubicBezTo>
                        <a:pt x="208" y="2112"/>
                        <a:pt x="241" y="2055"/>
                        <a:pt x="276" y="2000"/>
                      </a:cubicBezTo>
                      <a:cubicBezTo>
                        <a:pt x="287" y="1980"/>
                        <a:pt x="294" y="1956"/>
                        <a:pt x="313" y="1944"/>
                      </a:cubicBezTo>
                      <a:cubicBezTo>
                        <a:pt x="355" y="1915"/>
                        <a:pt x="390" y="1896"/>
                        <a:pt x="416" y="1851"/>
                      </a:cubicBezTo>
                      <a:cubicBezTo>
                        <a:pt x="451" y="1788"/>
                        <a:pt x="449" y="1715"/>
                        <a:pt x="490" y="1656"/>
                      </a:cubicBezTo>
                      <a:cubicBezTo>
                        <a:pt x="495" y="1634"/>
                        <a:pt x="507" y="1613"/>
                        <a:pt x="509" y="1591"/>
                      </a:cubicBezTo>
                      <a:cubicBezTo>
                        <a:pt x="527" y="1331"/>
                        <a:pt x="449" y="1395"/>
                        <a:pt x="546" y="1330"/>
                      </a:cubicBezTo>
                      <a:cubicBezTo>
                        <a:pt x="559" y="1287"/>
                        <a:pt x="607" y="1259"/>
                        <a:pt x="639" y="1228"/>
                      </a:cubicBezTo>
                      <a:cubicBezTo>
                        <a:pt x="648" y="1218"/>
                        <a:pt x="657" y="1209"/>
                        <a:pt x="667" y="1200"/>
                      </a:cubicBezTo>
                      <a:cubicBezTo>
                        <a:pt x="676" y="1190"/>
                        <a:pt x="695" y="1172"/>
                        <a:pt x="695" y="1172"/>
                      </a:cubicBezTo>
                      <a:cubicBezTo>
                        <a:pt x="719" y="1097"/>
                        <a:pt x="682" y="1184"/>
                        <a:pt x="732" y="1135"/>
                      </a:cubicBezTo>
                      <a:cubicBezTo>
                        <a:pt x="745" y="1121"/>
                        <a:pt x="744" y="1097"/>
                        <a:pt x="751" y="1079"/>
                      </a:cubicBezTo>
                      <a:cubicBezTo>
                        <a:pt x="755" y="1064"/>
                        <a:pt x="786" y="942"/>
                        <a:pt x="797" y="930"/>
                      </a:cubicBezTo>
                      <a:cubicBezTo>
                        <a:pt x="803" y="921"/>
                        <a:pt x="815" y="918"/>
                        <a:pt x="825" y="912"/>
                      </a:cubicBezTo>
                      <a:cubicBezTo>
                        <a:pt x="831" y="902"/>
                        <a:pt x="836" y="892"/>
                        <a:pt x="844" y="884"/>
                      </a:cubicBezTo>
                      <a:cubicBezTo>
                        <a:pt x="851" y="876"/>
                        <a:pt x="864" y="873"/>
                        <a:pt x="871" y="865"/>
                      </a:cubicBezTo>
                      <a:cubicBezTo>
                        <a:pt x="877" y="857"/>
                        <a:pt x="876" y="845"/>
                        <a:pt x="881" y="837"/>
                      </a:cubicBezTo>
                      <a:cubicBezTo>
                        <a:pt x="897" y="804"/>
                        <a:pt x="897" y="809"/>
                        <a:pt x="927" y="791"/>
                      </a:cubicBezTo>
                      <a:cubicBezTo>
                        <a:pt x="951" y="754"/>
                        <a:pt x="948" y="731"/>
                        <a:pt x="992" y="716"/>
                      </a:cubicBezTo>
                      <a:cubicBezTo>
                        <a:pt x="1012" y="661"/>
                        <a:pt x="1022" y="600"/>
                        <a:pt x="1048" y="549"/>
                      </a:cubicBezTo>
                      <a:cubicBezTo>
                        <a:pt x="1055" y="470"/>
                        <a:pt x="1070" y="408"/>
                        <a:pt x="1095" y="335"/>
                      </a:cubicBezTo>
                      <a:cubicBezTo>
                        <a:pt x="1101" y="316"/>
                        <a:pt x="1109" y="283"/>
                        <a:pt x="1123" y="270"/>
                      </a:cubicBezTo>
                      <a:cubicBezTo>
                        <a:pt x="1221" y="171"/>
                        <a:pt x="1138" y="290"/>
                        <a:pt x="1216" y="195"/>
                      </a:cubicBezTo>
                      <a:cubicBezTo>
                        <a:pt x="1270" y="127"/>
                        <a:pt x="1226" y="149"/>
                        <a:pt x="1281" y="130"/>
                      </a:cubicBezTo>
                      <a:cubicBezTo>
                        <a:pt x="1298" y="107"/>
                        <a:pt x="1321" y="88"/>
                        <a:pt x="1337" y="65"/>
                      </a:cubicBezTo>
                      <a:cubicBezTo>
                        <a:pt x="1349" y="45"/>
                        <a:pt x="1353" y="21"/>
                        <a:pt x="1364" y="0"/>
                      </a:cubicBezTo>
                      <a:lnTo>
                        <a:pt x="1420" y="84"/>
                      </a:lnTo>
                      <a:cubicBezTo>
                        <a:pt x="1420" y="84"/>
                        <a:pt x="1420" y="84"/>
                        <a:pt x="1420" y="84"/>
                      </a:cubicBezTo>
                      <a:cubicBezTo>
                        <a:pt x="1467" y="119"/>
                        <a:pt x="1441" y="108"/>
                        <a:pt x="1495" y="121"/>
                      </a:cubicBezTo>
                      <a:cubicBezTo>
                        <a:pt x="1558" y="163"/>
                        <a:pt x="1529" y="150"/>
                        <a:pt x="1578" y="168"/>
                      </a:cubicBezTo>
                      <a:cubicBezTo>
                        <a:pt x="1598" y="187"/>
                        <a:pt x="1624" y="201"/>
                        <a:pt x="1643" y="223"/>
                      </a:cubicBezTo>
                      <a:cubicBezTo>
                        <a:pt x="1657" y="239"/>
                        <a:pt x="1681" y="279"/>
                        <a:pt x="1681" y="279"/>
                      </a:cubicBezTo>
                      <a:cubicBezTo>
                        <a:pt x="1714" y="414"/>
                        <a:pt x="1682" y="554"/>
                        <a:pt x="1755" y="679"/>
                      </a:cubicBezTo>
                      <a:cubicBezTo>
                        <a:pt x="1777" y="717"/>
                        <a:pt x="1773" y="737"/>
                        <a:pt x="1811" y="763"/>
                      </a:cubicBezTo>
                      <a:cubicBezTo>
                        <a:pt x="1828" y="807"/>
                        <a:pt x="1844" y="855"/>
                        <a:pt x="1857" y="902"/>
                      </a:cubicBezTo>
                      <a:cubicBezTo>
                        <a:pt x="1860" y="914"/>
                        <a:pt x="1859" y="929"/>
                        <a:pt x="1867" y="940"/>
                      </a:cubicBezTo>
                      <a:cubicBezTo>
                        <a:pt x="1873" y="949"/>
                        <a:pt x="1885" y="952"/>
                        <a:pt x="1895" y="958"/>
                      </a:cubicBezTo>
                      <a:cubicBezTo>
                        <a:pt x="1927" y="1009"/>
                        <a:pt x="1993" y="1017"/>
                        <a:pt x="2043" y="1051"/>
                      </a:cubicBezTo>
                      <a:cubicBezTo>
                        <a:pt x="2065" y="1095"/>
                        <a:pt x="2105" y="1192"/>
                        <a:pt x="2155" y="1209"/>
                      </a:cubicBezTo>
                      <a:cubicBezTo>
                        <a:pt x="2213" y="1228"/>
                        <a:pt x="2271" y="1250"/>
                        <a:pt x="2332" y="1265"/>
                      </a:cubicBezTo>
                      <a:cubicBezTo>
                        <a:pt x="2389" y="1303"/>
                        <a:pt x="2357" y="1322"/>
                        <a:pt x="2378" y="1386"/>
                      </a:cubicBezTo>
                      <a:cubicBezTo>
                        <a:pt x="2392" y="1431"/>
                        <a:pt x="2410" y="1454"/>
                        <a:pt x="2434" y="1489"/>
                      </a:cubicBezTo>
                      <a:cubicBezTo>
                        <a:pt x="2448" y="1531"/>
                        <a:pt x="2460" y="1569"/>
                        <a:pt x="2481" y="1609"/>
                      </a:cubicBezTo>
                      <a:cubicBezTo>
                        <a:pt x="2487" y="1649"/>
                        <a:pt x="2494" y="1689"/>
                        <a:pt x="2499" y="1730"/>
                      </a:cubicBezTo>
                      <a:cubicBezTo>
                        <a:pt x="2503" y="1767"/>
                        <a:pt x="2496" y="1806"/>
                        <a:pt x="2509" y="1842"/>
                      </a:cubicBezTo>
                      <a:cubicBezTo>
                        <a:pt x="2513" y="1855"/>
                        <a:pt x="2533" y="1854"/>
                        <a:pt x="2546" y="1861"/>
                      </a:cubicBezTo>
                      <a:cubicBezTo>
                        <a:pt x="2596" y="1889"/>
                        <a:pt x="2647" y="1910"/>
                        <a:pt x="2704" y="1926"/>
                      </a:cubicBezTo>
                      <a:cubicBezTo>
                        <a:pt x="2726" y="1960"/>
                        <a:pt x="2743" y="1994"/>
                        <a:pt x="2769" y="2028"/>
                      </a:cubicBezTo>
                      <a:cubicBezTo>
                        <a:pt x="2779" y="2073"/>
                        <a:pt x="2794" y="2108"/>
                        <a:pt x="2815" y="2149"/>
                      </a:cubicBezTo>
                      <a:cubicBezTo>
                        <a:pt x="2828" y="2175"/>
                        <a:pt x="2836" y="2233"/>
                        <a:pt x="2843" y="2251"/>
                      </a:cubicBezTo>
                      <a:cubicBezTo>
                        <a:pt x="2852" y="2278"/>
                        <a:pt x="2871" y="2335"/>
                        <a:pt x="2871" y="2335"/>
                      </a:cubicBezTo>
                      <a:cubicBezTo>
                        <a:pt x="2795" y="2385"/>
                        <a:pt x="2647" y="2333"/>
                        <a:pt x="2555" y="2326"/>
                      </a:cubicBezTo>
                      <a:cubicBezTo>
                        <a:pt x="2504" y="2317"/>
                        <a:pt x="2474" y="2298"/>
                        <a:pt x="2425" y="2289"/>
                      </a:cubicBezTo>
                      <a:cubicBezTo>
                        <a:pt x="2381" y="2292"/>
                        <a:pt x="2338" y="2292"/>
                        <a:pt x="2295" y="2298"/>
                      </a:cubicBezTo>
                      <a:cubicBezTo>
                        <a:pt x="2250" y="2304"/>
                        <a:pt x="2226" y="2322"/>
                        <a:pt x="2183" y="2326"/>
                      </a:cubicBezTo>
                      <a:cubicBezTo>
                        <a:pt x="2040" y="2338"/>
                        <a:pt x="1897" y="2343"/>
                        <a:pt x="1755" y="2363"/>
                      </a:cubicBezTo>
                      <a:cubicBezTo>
                        <a:pt x="1466" y="2356"/>
                        <a:pt x="1185" y="2354"/>
                        <a:pt x="899" y="2382"/>
                      </a:cubicBezTo>
                      <a:cubicBezTo>
                        <a:pt x="0" y="2366"/>
                        <a:pt x="558" y="2392"/>
                        <a:pt x="202" y="2335"/>
                      </a:cubicBezTo>
                      <a:cubicBezTo>
                        <a:pt x="161" y="2307"/>
                        <a:pt x="117" y="2309"/>
                        <a:pt x="71" y="2298"/>
                      </a:cubicBezTo>
                      <a:cubicBezTo>
                        <a:pt x="77" y="2294"/>
                        <a:pt x="129" y="2270"/>
                        <a:pt x="137" y="2261"/>
                      </a:cubicBezTo>
                      <a:cubicBezTo>
                        <a:pt x="143" y="2253"/>
                        <a:pt x="142" y="2242"/>
                        <a:pt x="146" y="2233"/>
                      </a:cubicBezTo>
                      <a:cubicBezTo>
                        <a:pt x="155" y="2210"/>
                        <a:pt x="175" y="2191"/>
                        <a:pt x="183" y="2168"/>
                      </a:cubicBezTo>
                      <a:cubicBezTo>
                        <a:pt x="183" y="2165"/>
                        <a:pt x="177" y="2168"/>
                        <a:pt x="174" y="2168"/>
                      </a:cubicBezTo>
                      <a:close/>
                    </a:path>
                  </a:pathLst>
                </a:custGeom>
                <a:gradFill>
                  <a:gsLst>
                    <a:gs pos="0">
                      <a:srgbClr val="FFFFFF"/>
                    </a:gs>
                    <a:gs pos="100000">
                      <a:srgbClr val="80C2FD"/>
                    </a:gs>
                  </a:gsLst>
                  <a:lin ang="5400000" scaled="0"/>
                </a:grad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24" name="Shape 124"/>
                <p:cNvSpPr/>
                <p:nvPr/>
              </p:nvSpPr>
              <p:spPr>
                <a:xfrm>
                  <a:off x="2209800" y="3048000"/>
                  <a:ext cx="3276600" cy="1676399"/>
                </a:xfrm>
                <a:custGeom>
                  <a:avLst/>
                  <a:gdLst/>
                  <a:ahLst/>
                  <a:cxnLst/>
                  <a:rect l="0" t="0" r="0" b="0"/>
                  <a:pathLst>
                    <a:path w="3291" h="1047" extrusionOk="0">
                      <a:moveTo>
                        <a:pt x="477" y="33"/>
                      </a:moveTo>
                      <a:cubicBezTo>
                        <a:pt x="452" y="70"/>
                        <a:pt x="412" y="100"/>
                        <a:pt x="375" y="126"/>
                      </a:cubicBezTo>
                      <a:cubicBezTo>
                        <a:pt x="360" y="197"/>
                        <a:pt x="355" y="165"/>
                        <a:pt x="319" y="219"/>
                      </a:cubicBezTo>
                      <a:cubicBezTo>
                        <a:pt x="301" y="272"/>
                        <a:pt x="313" y="240"/>
                        <a:pt x="273" y="321"/>
                      </a:cubicBezTo>
                      <a:cubicBezTo>
                        <a:pt x="266" y="333"/>
                        <a:pt x="254" y="358"/>
                        <a:pt x="254" y="358"/>
                      </a:cubicBezTo>
                      <a:cubicBezTo>
                        <a:pt x="239" y="434"/>
                        <a:pt x="229" y="535"/>
                        <a:pt x="161" y="582"/>
                      </a:cubicBezTo>
                      <a:cubicBezTo>
                        <a:pt x="144" y="634"/>
                        <a:pt x="149" y="654"/>
                        <a:pt x="105" y="684"/>
                      </a:cubicBezTo>
                      <a:cubicBezTo>
                        <a:pt x="84" y="748"/>
                        <a:pt x="115" y="674"/>
                        <a:pt x="59" y="731"/>
                      </a:cubicBezTo>
                      <a:cubicBezTo>
                        <a:pt x="41" y="748"/>
                        <a:pt x="35" y="775"/>
                        <a:pt x="21" y="796"/>
                      </a:cubicBezTo>
                      <a:cubicBezTo>
                        <a:pt x="18" y="803"/>
                        <a:pt x="0" y="856"/>
                        <a:pt x="3" y="861"/>
                      </a:cubicBezTo>
                      <a:cubicBezTo>
                        <a:pt x="6" y="870"/>
                        <a:pt x="21" y="868"/>
                        <a:pt x="31" y="870"/>
                      </a:cubicBezTo>
                      <a:cubicBezTo>
                        <a:pt x="111" y="878"/>
                        <a:pt x="192" y="882"/>
                        <a:pt x="273" y="889"/>
                      </a:cubicBezTo>
                      <a:cubicBezTo>
                        <a:pt x="339" y="911"/>
                        <a:pt x="374" y="904"/>
                        <a:pt x="449" y="898"/>
                      </a:cubicBezTo>
                      <a:cubicBezTo>
                        <a:pt x="526" y="911"/>
                        <a:pt x="605" y="910"/>
                        <a:pt x="682" y="926"/>
                      </a:cubicBezTo>
                      <a:cubicBezTo>
                        <a:pt x="714" y="932"/>
                        <a:pt x="742" y="955"/>
                        <a:pt x="775" y="963"/>
                      </a:cubicBezTo>
                      <a:cubicBezTo>
                        <a:pt x="898" y="993"/>
                        <a:pt x="1020" y="1034"/>
                        <a:pt x="1147" y="1047"/>
                      </a:cubicBezTo>
                      <a:cubicBezTo>
                        <a:pt x="1240" y="1044"/>
                        <a:pt x="1333" y="1043"/>
                        <a:pt x="1426" y="1038"/>
                      </a:cubicBezTo>
                      <a:cubicBezTo>
                        <a:pt x="1472" y="1035"/>
                        <a:pt x="1527" y="1010"/>
                        <a:pt x="1575" y="1000"/>
                      </a:cubicBezTo>
                      <a:cubicBezTo>
                        <a:pt x="1634" y="970"/>
                        <a:pt x="1682" y="969"/>
                        <a:pt x="1751" y="963"/>
                      </a:cubicBezTo>
                      <a:cubicBezTo>
                        <a:pt x="1812" y="932"/>
                        <a:pt x="1870" y="904"/>
                        <a:pt x="1938" y="889"/>
                      </a:cubicBezTo>
                      <a:cubicBezTo>
                        <a:pt x="1986" y="854"/>
                        <a:pt x="1988" y="849"/>
                        <a:pt x="2049" y="861"/>
                      </a:cubicBezTo>
                      <a:cubicBezTo>
                        <a:pt x="2075" y="873"/>
                        <a:pt x="2096" y="895"/>
                        <a:pt x="2124" y="907"/>
                      </a:cubicBezTo>
                      <a:cubicBezTo>
                        <a:pt x="2276" y="971"/>
                        <a:pt x="2488" y="963"/>
                        <a:pt x="2635" y="972"/>
                      </a:cubicBezTo>
                      <a:cubicBezTo>
                        <a:pt x="2796" y="993"/>
                        <a:pt x="2908" y="994"/>
                        <a:pt x="3091" y="1000"/>
                      </a:cubicBezTo>
                      <a:cubicBezTo>
                        <a:pt x="3228" y="1023"/>
                        <a:pt x="3166" y="1028"/>
                        <a:pt x="3277" y="1000"/>
                      </a:cubicBezTo>
                      <a:cubicBezTo>
                        <a:pt x="3291" y="940"/>
                        <a:pt x="3270" y="938"/>
                        <a:pt x="3230" y="898"/>
                      </a:cubicBezTo>
                      <a:cubicBezTo>
                        <a:pt x="3218" y="860"/>
                        <a:pt x="3208" y="845"/>
                        <a:pt x="3175" y="824"/>
                      </a:cubicBezTo>
                      <a:cubicBezTo>
                        <a:pt x="3168" y="814"/>
                        <a:pt x="3163" y="803"/>
                        <a:pt x="3156" y="796"/>
                      </a:cubicBezTo>
                      <a:cubicBezTo>
                        <a:pt x="3145" y="785"/>
                        <a:pt x="3128" y="780"/>
                        <a:pt x="3119" y="768"/>
                      </a:cubicBezTo>
                      <a:cubicBezTo>
                        <a:pt x="3102" y="745"/>
                        <a:pt x="3098" y="715"/>
                        <a:pt x="3082" y="693"/>
                      </a:cubicBezTo>
                      <a:cubicBezTo>
                        <a:pt x="3047" y="647"/>
                        <a:pt x="3062" y="668"/>
                        <a:pt x="3035" y="628"/>
                      </a:cubicBezTo>
                      <a:cubicBezTo>
                        <a:pt x="3020" y="581"/>
                        <a:pt x="3019" y="541"/>
                        <a:pt x="2970" y="526"/>
                      </a:cubicBezTo>
                      <a:cubicBezTo>
                        <a:pt x="2927" y="463"/>
                        <a:pt x="2855" y="411"/>
                        <a:pt x="2784" y="386"/>
                      </a:cubicBezTo>
                      <a:cubicBezTo>
                        <a:pt x="2748" y="333"/>
                        <a:pt x="2694" y="318"/>
                        <a:pt x="2644" y="284"/>
                      </a:cubicBezTo>
                      <a:cubicBezTo>
                        <a:pt x="2627" y="233"/>
                        <a:pt x="2599" y="179"/>
                        <a:pt x="2570" y="135"/>
                      </a:cubicBezTo>
                      <a:cubicBezTo>
                        <a:pt x="2528" y="6"/>
                        <a:pt x="2449" y="66"/>
                        <a:pt x="2291" y="61"/>
                      </a:cubicBezTo>
                      <a:cubicBezTo>
                        <a:pt x="2222" y="38"/>
                        <a:pt x="2170" y="30"/>
                        <a:pt x="2096" y="24"/>
                      </a:cubicBezTo>
                      <a:cubicBezTo>
                        <a:pt x="1983" y="0"/>
                        <a:pt x="1877" y="36"/>
                        <a:pt x="1770" y="42"/>
                      </a:cubicBezTo>
                      <a:cubicBezTo>
                        <a:pt x="1618" y="50"/>
                        <a:pt x="1466" y="48"/>
                        <a:pt x="1314" y="52"/>
                      </a:cubicBezTo>
                      <a:cubicBezTo>
                        <a:pt x="1256" y="63"/>
                        <a:pt x="1195" y="93"/>
                        <a:pt x="1138" y="98"/>
                      </a:cubicBezTo>
                      <a:cubicBezTo>
                        <a:pt x="1072" y="103"/>
                        <a:pt x="1007" y="104"/>
                        <a:pt x="942" y="107"/>
                      </a:cubicBezTo>
                      <a:cubicBezTo>
                        <a:pt x="911" y="127"/>
                        <a:pt x="883" y="142"/>
                        <a:pt x="849" y="154"/>
                      </a:cubicBezTo>
                      <a:cubicBezTo>
                        <a:pt x="810" y="146"/>
                        <a:pt x="774" y="137"/>
                        <a:pt x="738" y="126"/>
                      </a:cubicBezTo>
                      <a:cubicBezTo>
                        <a:pt x="671" y="81"/>
                        <a:pt x="703" y="94"/>
                        <a:pt x="645" y="79"/>
                      </a:cubicBezTo>
                      <a:cubicBezTo>
                        <a:pt x="548" y="11"/>
                        <a:pt x="605" y="30"/>
                        <a:pt x="468" y="42"/>
                      </a:cubicBezTo>
                      <a:cubicBezTo>
                        <a:pt x="426" y="56"/>
                        <a:pt x="431" y="56"/>
                        <a:pt x="477" y="33"/>
                      </a:cubicBezTo>
                      <a:close/>
                    </a:path>
                  </a:pathLst>
                </a:custGeom>
                <a:gradFill>
                  <a:gsLst>
                    <a:gs pos="0">
                      <a:srgbClr val="80C2FD"/>
                    </a:gs>
                    <a:gs pos="100000">
                      <a:srgbClr val="807EFF"/>
                    </a:gs>
                  </a:gsLst>
                  <a:lin ang="5400000" scaled="0"/>
                </a:gradFill>
                <a:ln w="9525" cap="flat"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25" name="Shape 125"/>
                <p:cNvSpPr/>
                <p:nvPr/>
              </p:nvSpPr>
              <p:spPr>
                <a:xfrm>
                  <a:off x="3048000" y="2286000"/>
                  <a:ext cx="1219199" cy="809625"/>
                </a:xfrm>
                <a:prstGeom prst="rect">
                  <a:avLst/>
                </a:prstGeom>
              </p:spPr>
              <p:txBody>
                <a:bodyPr>
                  <a:prstTxWarp prst="textPlain">
                    <a:avLst/>
                  </a:prstTxWarp>
                </a:bodyPr>
                <a:lstStyle/>
                <a:p>
                  <a:pPr algn="l"/>
                  <a:r>
                    <a:rPr b="0" i="0">
                      <a:ln w="9525" cap="sq" cmpd="sng">
                        <a:solidFill>
                          <a:schemeClr val="dk1"/>
                        </a:solidFill>
                        <a:prstDash val="solid"/>
                        <a:round/>
                        <a:headEnd type="none" w="med" len="med"/>
                        <a:tailEnd type="none" w="med" len="med"/>
                      </a:ln>
                      <a:solidFill>
                        <a:schemeClr val="lt2"/>
                      </a:solidFill>
                      <a:latin typeface="Arial Black"/>
                    </a:rPr>
                    <a:t>70%</a:t>
                  </a:r>
                </a:p>
              </p:txBody>
            </p:sp>
            <p:sp>
              <p:nvSpPr>
                <p:cNvPr id="126" name="Shape 126"/>
                <p:cNvSpPr/>
                <p:nvPr/>
              </p:nvSpPr>
              <p:spPr>
                <a:xfrm>
                  <a:off x="2417007" y="4724401"/>
                  <a:ext cx="2635493" cy="546257"/>
                </a:xfrm>
                <a:prstGeom prst="rect">
                  <a:avLst/>
                </a:prstGeom>
              </p:spPr>
              <p:txBody>
                <a:bodyPr>
                  <a:prstTxWarp prst="textPlain">
                    <a:avLst/>
                  </a:prstTxWarp>
                </a:bodyPr>
                <a:lstStyle/>
                <a:p>
                  <a:pPr algn="l"/>
                  <a:r>
                    <a:rPr b="0" i="0">
                      <a:ln w="9525" cap="sq" cmpd="sng">
                        <a:solidFill>
                          <a:schemeClr val="dk1"/>
                        </a:solidFill>
                        <a:prstDash val="solid"/>
                        <a:round/>
                        <a:headEnd type="none" w="med" len="med"/>
                        <a:tailEnd type="none" w="med" len="med"/>
                      </a:ln>
                      <a:solidFill>
                        <a:schemeClr val="lt2"/>
                      </a:solidFill>
                      <a:latin typeface="Arial Black"/>
                    </a:rPr>
                    <a:t>Frustration</a:t>
                  </a:r>
                </a:p>
              </p:txBody>
            </p:sp>
            <p:sp>
              <p:nvSpPr>
                <p:cNvPr id="127" name="Shape 127"/>
                <p:cNvSpPr/>
                <p:nvPr/>
              </p:nvSpPr>
              <p:spPr>
                <a:xfrm>
                  <a:off x="2971800" y="3543337"/>
                  <a:ext cx="1752600" cy="381000"/>
                </a:xfrm>
                <a:prstGeom prst="rect">
                  <a:avLst/>
                </a:prstGeom>
              </p:spPr>
              <p:txBody>
                <a:bodyPr>
                  <a:prstTxWarp prst="textPlain">
                    <a:avLst/>
                  </a:prstTxWarp>
                </a:bodyPr>
                <a:lstStyle/>
                <a:p>
                  <a:pPr algn="l"/>
                  <a:r>
                    <a:rPr b="0" i="0" dirty="0">
                      <a:ln w="9525" cap="sq" cmpd="sng">
                        <a:solidFill>
                          <a:schemeClr val="dk1"/>
                        </a:solidFill>
                        <a:prstDash val="solid"/>
                        <a:round/>
                        <a:headEnd type="none" w="med" len="med"/>
                        <a:tailEnd type="none" w="med" len="med"/>
                      </a:ln>
                      <a:solidFill>
                        <a:schemeClr val="lt2"/>
                      </a:solidFill>
                      <a:latin typeface="Arial Black"/>
                    </a:rPr>
                    <a:t>Dissatisfaction</a:t>
                  </a:r>
                </a:p>
              </p:txBody>
            </p:sp>
            <p:sp>
              <p:nvSpPr>
                <p:cNvPr id="128" name="Shape 128"/>
                <p:cNvSpPr/>
                <p:nvPr/>
              </p:nvSpPr>
              <p:spPr>
                <a:xfrm>
                  <a:off x="999069" y="1204912"/>
                  <a:ext cx="457200" cy="1828800"/>
                </a:xfrm>
                <a:prstGeom prst="leftBrace">
                  <a:avLst>
                    <a:gd name="adj1" fmla="val 33333"/>
                    <a:gd name="adj2" fmla="val 50000"/>
                  </a:avLst>
                </a:prstGeom>
                <a:noFill/>
                <a:ln w="12700" cap="sq" cmpd="sng">
                  <a:solidFill>
                    <a:schemeClr val="lt1"/>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129" name="Shape 129"/>
                <p:cNvSpPr txBox="1"/>
                <p:nvPr/>
              </p:nvSpPr>
              <p:spPr>
                <a:xfrm>
                  <a:off x="-480409" y="1851201"/>
                  <a:ext cx="1600199" cy="558799"/>
                </a:xfrm>
                <a:prstGeom prst="rect">
                  <a:avLst/>
                </a:prstGeom>
                <a:noFill/>
                <a:ln>
                  <a:noFill/>
                </a:ln>
              </p:spPr>
              <p:txBody>
                <a:bodyPr lIns="91425" tIns="45700" rIns="91425" bIns="45700" anchor="t" anchorCtr="0">
                  <a:noAutofit/>
                </a:bodyPr>
                <a:lstStyle/>
                <a:p>
                  <a:pPr marL="0" marR="0" lvl="0" indent="0" algn="l" rtl="0">
                    <a:lnSpc>
                      <a:spcPct val="85000"/>
                    </a:lnSpc>
                    <a:spcBef>
                      <a:spcPts val="0"/>
                    </a:spcBef>
                    <a:buClr>
                      <a:schemeClr val="lt2"/>
                    </a:buClr>
                    <a:buSzPct val="25000"/>
                    <a:buFont typeface="Noto Symbol"/>
                    <a:buNone/>
                  </a:pPr>
                  <a:r>
                    <a:rPr lang="en-US" sz="1800" b="0" i="1" u="none" strike="noStrike" cap="none" baseline="0">
                      <a:solidFill>
                        <a:schemeClr val="lt2"/>
                      </a:solidFill>
                      <a:latin typeface="Arial"/>
                      <a:ea typeface="Arial"/>
                      <a:cs typeface="Arial"/>
                      <a:sym typeface="Arial"/>
                    </a:rPr>
                    <a:t>Visible “Iceberg”</a:t>
                  </a:r>
                </a:p>
              </p:txBody>
            </p:sp>
            <p:sp>
              <p:nvSpPr>
                <p:cNvPr id="130" name="Shape 130"/>
                <p:cNvSpPr txBox="1"/>
                <p:nvPr/>
              </p:nvSpPr>
              <p:spPr>
                <a:xfrm>
                  <a:off x="-480409" y="4213400"/>
                  <a:ext cx="1600199" cy="558799"/>
                </a:xfrm>
                <a:prstGeom prst="rect">
                  <a:avLst/>
                </a:prstGeom>
                <a:noFill/>
                <a:ln>
                  <a:noFill/>
                </a:ln>
              </p:spPr>
              <p:txBody>
                <a:bodyPr lIns="91425" tIns="45700" rIns="91425" bIns="45700" anchor="t" anchorCtr="0">
                  <a:noAutofit/>
                </a:bodyPr>
                <a:lstStyle/>
                <a:p>
                  <a:pPr marL="0" marR="0" lvl="0" indent="0" algn="l" rtl="0">
                    <a:lnSpc>
                      <a:spcPct val="85000"/>
                    </a:lnSpc>
                    <a:spcBef>
                      <a:spcPts val="0"/>
                    </a:spcBef>
                    <a:buClr>
                      <a:schemeClr val="lt2"/>
                    </a:buClr>
                    <a:buSzPct val="25000"/>
                    <a:buFont typeface="Noto Symbol"/>
                    <a:buNone/>
                  </a:pPr>
                  <a:r>
                    <a:rPr lang="en-US" sz="1800" b="0" i="1" u="none" strike="noStrike" cap="none" baseline="0" dirty="0">
                      <a:solidFill>
                        <a:schemeClr val="lt2"/>
                      </a:solidFill>
                      <a:latin typeface="Arial"/>
                      <a:ea typeface="Arial"/>
                      <a:cs typeface="Arial"/>
                      <a:sym typeface="Arial"/>
                    </a:rPr>
                    <a:t>“Below Water”</a:t>
                  </a:r>
                </a:p>
              </p:txBody>
            </p:sp>
          </p:grpSp>
        </p:grpSp>
      </p:grpSp>
      <p:sp>
        <p:nvSpPr>
          <p:cNvPr id="131" name="Shape 131"/>
          <p:cNvSpPr txBox="1">
            <a:spLocks noGrp="1"/>
          </p:cNvSpPr>
          <p:nvPr>
            <p:ph type="ftr" idx="11"/>
          </p:nvPr>
        </p:nvSpPr>
        <p:spPr>
          <a:xfrm>
            <a:off x="-12399" y="6473395"/>
            <a:ext cx="7097300"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a:solidFill>
                  <a:schemeClr val="lt1"/>
                </a:solidFill>
                <a:latin typeface="Calibri"/>
                <a:ea typeface="Calibri"/>
                <a:cs typeface="Calibri"/>
                <a:sym typeface="Calibri"/>
              </a:rPr>
              <a:t>Leuven, 2015 © Bernard J Mohr - </a:t>
            </a:r>
            <a:r>
              <a:rPr lang="en-US" sz="1100" b="0" i="0" u="none" strike="noStrike" cap="none" baseline="0" dirty="0" err="1">
                <a:solidFill>
                  <a:schemeClr val="lt1"/>
                </a:solidFill>
                <a:latin typeface="Calibri"/>
                <a:ea typeface="Calibri"/>
                <a:cs typeface="Calibri"/>
                <a:sym typeface="Calibri"/>
              </a:rPr>
              <a:t>bjmohr@InnovationPartners.com</a:t>
            </a:r>
            <a:r>
              <a:rPr lang="en-US" sz="1100" b="0" i="0" u="none" strike="noStrike" cap="none" baseline="0" dirty="0">
                <a:solidFill>
                  <a:schemeClr val="lt1"/>
                </a:solidFill>
                <a:latin typeface="Calibri"/>
                <a:ea typeface="Calibri"/>
                <a:cs typeface="Calibri"/>
                <a:sym typeface="Calibri"/>
              </a:rPr>
              <a:t>  &amp; Neil Samuels -  neil@profoundconversations.com</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217300" y="147647"/>
            <a:ext cx="8229600" cy="840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400" b="0" i="0" u="none" strike="noStrike" cap="none" baseline="0" dirty="0">
                <a:solidFill>
                  <a:srgbClr val="FFFF00"/>
                </a:solidFill>
                <a:latin typeface="Calibri"/>
                <a:ea typeface="Calibri"/>
                <a:cs typeface="Calibri"/>
                <a:sym typeface="Calibri"/>
              </a:rPr>
              <a:t>Our Propositions</a:t>
            </a:r>
          </a:p>
        </p:txBody>
      </p:sp>
      <p:sp>
        <p:nvSpPr>
          <p:cNvPr id="145" name="Shape 145"/>
          <p:cNvSpPr txBox="1">
            <a:spLocks noGrp="1"/>
          </p:cNvSpPr>
          <p:nvPr>
            <p:ph type="body" idx="1"/>
          </p:nvPr>
        </p:nvSpPr>
        <p:spPr>
          <a:xfrm>
            <a:off x="217300" y="1150162"/>
            <a:ext cx="8960700" cy="5280900"/>
          </a:xfrm>
          <a:prstGeom prst="rect">
            <a:avLst/>
          </a:prstGeom>
          <a:noFill/>
          <a:ln>
            <a:noFill/>
          </a:ln>
        </p:spPr>
        <p:txBody>
          <a:bodyPr lIns="91425" tIns="45700" rIns="91425" bIns="45700" anchor="t" anchorCtr="0">
            <a:noAutofit/>
          </a:bodyPr>
          <a:lstStyle/>
          <a:p>
            <a:pPr marL="514350" marR="0" lvl="0" indent="-514350" algn="l" rtl="0">
              <a:lnSpc>
                <a:spcPct val="80000"/>
              </a:lnSpc>
              <a:spcBef>
                <a:spcPts val="600"/>
              </a:spcBef>
              <a:spcAft>
                <a:spcPts val="1200"/>
              </a:spcAft>
              <a:buClr>
                <a:schemeClr val="lt1"/>
              </a:buClr>
              <a:buSzPct val="100000"/>
              <a:buFont typeface="Calibri"/>
              <a:buAutoNum type="arabicPeriod"/>
            </a:pPr>
            <a:r>
              <a:rPr lang="en-US" b="0" i="0" u="none" strike="noStrike" cap="none" baseline="0" dirty="0">
                <a:solidFill>
                  <a:schemeClr val="lt1"/>
                </a:solidFill>
                <a:sym typeface="Calibri"/>
              </a:rPr>
              <a:t>“Engagement</a:t>
            </a:r>
            <a:r>
              <a:rPr lang="en-US" b="0" i="0" u="none" strike="noStrike" cap="none" baseline="0" dirty="0" smtClean="0">
                <a:solidFill>
                  <a:schemeClr val="lt1"/>
                </a:solidFill>
                <a:sym typeface="Calibri"/>
              </a:rPr>
              <a:t>”</a:t>
            </a:r>
            <a:r>
              <a:rPr lang="en-US" dirty="0"/>
              <a:t> </a:t>
            </a:r>
            <a:r>
              <a:rPr lang="en-US" dirty="0" smtClean="0"/>
              <a:t>can equal </a:t>
            </a:r>
            <a:r>
              <a:rPr lang="en-US" b="0" i="0" u="none" strike="noStrike" cap="none" baseline="0" dirty="0" smtClean="0">
                <a:solidFill>
                  <a:schemeClr val="lt1"/>
                </a:solidFill>
                <a:sym typeface="Calibri"/>
              </a:rPr>
              <a:t>QWL </a:t>
            </a:r>
            <a:r>
              <a:rPr lang="en-US" b="0" i="0" u="none" strike="noStrike" cap="none" baseline="0" dirty="0">
                <a:solidFill>
                  <a:schemeClr val="lt1"/>
                </a:solidFill>
                <a:sym typeface="Calibri"/>
              </a:rPr>
              <a:t>for all</a:t>
            </a:r>
          </a:p>
          <a:p>
            <a:pPr marL="514350" marR="0" lvl="0" indent="-514350" algn="l" rtl="0">
              <a:lnSpc>
                <a:spcPct val="80000"/>
              </a:lnSpc>
              <a:spcBef>
                <a:spcPts val="600"/>
              </a:spcBef>
              <a:spcAft>
                <a:spcPts val="1200"/>
              </a:spcAft>
              <a:buClr>
                <a:schemeClr val="lt1"/>
              </a:buClr>
              <a:buSzPct val="100000"/>
              <a:buFont typeface="Calibri"/>
              <a:buAutoNum type="arabicPeriod"/>
            </a:pPr>
            <a:r>
              <a:rPr lang="en-US" b="0" i="0" u="none" strike="noStrike" cap="none" baseline="0" dirty="0" smtClean="0">
                <a:solidFill>
                  <a:schemeClr val="lt1"/>
                </a:solidFill>
                <a:sym typeface="Calibri"/>
              </a:rPr>
              <a:t>More Accountability</a:t>
            </a:r>
            <a:r>
              <a:rPr lang="en-US" b="0" i="0" u="none" strike="noStrike" cap="none" baseline="0" dirty="0">
                <a:solidFill>
                  <a:schemeClr val="lt1"/>
                </a:solidFill>
                <a:sym typeface="Calibri"/>
              </a:rPr>
              <a:t>, Autonomy, Appreciation &amp; </a:t>
            </a:r>
            <a:r>
              <a:rPr lang="en-US" dirty="0"/>
              <a:t>Agility</a:t>
            </a:r>
            <a:r>
              <a:rPr lang="en-US" b="0" i="0" u="none" strike="noStrike" cap="none" baseline="0" dirty="0">
                <a:solidFill>
                  <a:schemeClr val="lt1"/>
                </a:solidFill>
                <a:sym typeface="Calibri"/>
              </a:rPr>
              <a:t> </a:t>
            </a:r>
            <a:r>
              <a:rPr lang="en-US" dirty="0" smtClean="0"/>
              <a:t>will increase QWL </a:t>
            </a:r>
            <a:r>
              <a:rPr lang="en-US" b="0" i="0" u="none" strike="noStrike" cap="none" baseline="0" dirty="0" smtClean="0">
                <a:solidFill>
                  <a:schemeClr val="lt1"/>
                </a:solidFill>
                <a:sym typeface="Calibri"/>
              </a:rPr>
              <a:t> </a:t>
            </a:r>
            <a:r>
              <a:rPr lang="en-US" sz="4000" b="0" i="0" u="none" strike="noStrike" cap="none" baseline="0" dirty="0" smtClean="0">
                <a:solidFill>
                  <a:schemeClr val="lt1"/>
                </a:solidFill>
                <a:sym typeface="Calibri"/>
              </a:rPr>
              <a:t>AND</a:t>
            </a:r>
            <a:r>
              <a:rPr lang="en-US" b="0" i="0" u="none" strike="noStrike" cap="none" baseline="0" dirty="0" smtClean="0">
                <a:solidFill>
                  <a:schemeClr val="lt1"/>
                </a:solidFill>
                <a:sym typeface="Calibri"/>
              </a:rPr>
              <a:t> </a:t>
            </a:r>
            <a:r>
              <a:rPr lang="en-US" b="0" i="0" u="none" strike="noStrike" cap="none" baseline="0" dirty="0">
                <a:solidFill>
                  <a:schemeClr val="lt1"/>
                </a:solidFill>
                <a:sym typeface="Calibri"/>
              </a:rPr>
              <a:t>business success</a:t>
            </a:r>
          </a:p>
          <a:p>
            <a:pPr marL="514350" marR="0" lvl="0" indent="-514350" algn="l" rtl="0">
              <a:lnSpc>
                <a:spcPct val="80000"/>
              </a:lnSpc>
              <a:spcBef>
                <a:spcPts val="600"/>
              </a:spcBef>
              <a:spcAft>
                <a:spcPts val="1200"/>
              </a:spcAft>
              <a:buClr>
                <a:schemeClr val="lt1"/>
              </a:buClr>
              <a:buSzPct val="100000"/>
              <a:buFont typeface="Calibri"/>
              <a:buAutoNum type="arabicPeriod"/>
            </a:pPr>
            <a:r>
              <a:rPr lang="en-US" b="0" i="0" u="none" strike="noStrike" cap="none" baseline="0" dirty="0">
                <a:solidFill>
                  <a:schemeClr val="lt1"/>
                </a:solidFill>
                <a:sym typeface="Calibri"/>
              </a:rPr>
              <a:t>In </a:t>
            </a:r>
            <a:r>
              <a:rPr lang="en-US" b="0" i="0" u="none" strike="noStrike" cap="none" baseline="0" dirty="0" smtClean="0">
                <a:solidFill>
                  <a:schemeClr val="lt1"/>
                </a:solidFill>
                <a:sym typeface="Calibri"/>
              </a:rPr>
              <a:t>expanding </a:t>
            </a:r>
            <a:r>
              <a:rPr lang="en-US" b="0" i="0" u="none" strike="noStrike" cap="none" baseline="0" dirty="0">
                <a:solidFill>
                  <a:schemeClr val="lt1"/>
                </a:solidFill>
                <a:sym typeface="Calibri"/>
              </a:rPr>
              <a:t>what we mean  by </a:t>
            </a:r>
            <a:r>
              <a:rPr lang="en-US" b="0" i="1" u="none" strike="noStrike" cap="none" baseline="0" dirty="0">
                <a:solidFill>
                  <a:schemeClr val="lt1"/>
                </a:solidFill>
                <a:sym typeface="Calibri"/>
              </a:rPr>
              <a:t>Governance</a:t>
            </a:r>
            <a:r>
              <a:rPr lang="en-US" b="0" i="0" u="none" strike="noStrike" cap="none" baseline="0" dirty="0">
                <a:solidFill>
                  <a:schemeClr val="lt1"/>
                </a:solidFill>
                <a:sym typeface="Calibri"/>
              </a:rPr>
              <a:t>, we open up new opportunities to increase Accountability, Autonomy, Appreciation &amp; </a:t>
            </a:r>
            <a:r>
              <a:rPr lang="en-US" dirty="0"/>
              <a:t>Agility</a:t>
            </a:r>
            <a:r>
              <a:rPr lang="en-US" b="0" i="0" u="none" strike="noStrike" cap="none" baseline="0" dirty="0">
                <a:solidFill>
                  <a:schemeClr val="lt1"/>
                </a:solidFill>
                <a:sym typeface="Calibri"/>
              </a:rPr>
              <a:t> </a:t>
            </a:r>
          </a:p>
          <a:p>
            <a:pPr marL="514350" marR="0" lvl="0" indent="-514350" algn="l" rtl="0">
              <a:lnSpc>
                <a:spcPct val="80000"/>
              </a:lnSpc>
              <a:spcBef>
                <a:spcPts val="600"/>
              </a:spcBef>
              <a:spcAft>
                <a:spcPts val="1200"/>
              </a:spcAft>
              <a:buClr>
                <a:schemeClr val="lt1"/>
              </a:buClr>
              <a:buSzPct val="100000"/>
              <a:buFont typeface="Calibri"/>
              <a:buAutoNum type="arabicPeriod"/>
            </a:pPr>
            <a:r>
              <a:rPr lang="en-US" dirty="0"/>
              <a:t>Structure, Roles, Practices and Processes are the elements of this expanded view of Governance and their d</a:t>
            </a:r>
            <a:r>
              <a:rPr lang="en-US" b="0" i="0" u="none" strike="noStrike" cap="none" baseline="0" dirty="0">
                <a:solidFill>
                  <a:schemeClr val="lt1"/>
                </a:solidFill>
                <a:sym typeface="Calibri"/>
              </a:rPr>
              <a:t>esign is our core work as STS-D practitioners</a:t>
            </a:r>
          </a:p>
        </p:txBody>
      </p:sp>
      <p:sp>
        <p:nvSpPr>
          <p:cNvPr id="146" name="Shape 146"/>
          <p:cNvSpPr txBox="1">
            <a:spLocks noGrp="1"/>
          </p:cNvSpPr>
          <p:nvPr>
            <p:ph type="ftr" idx="11"/>
          </p:nvPr>
        </p:nvSpPr>
        <p:spPr>
          <a:xfrm>
            <a:off x="0" y="6439805"/>
            <a:ext cx="7189318"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
        <p:nvSpPr>
          <p:cNvPr id="147" name="Shape 147"/>
          <p:cNvSpPr txBox="1">
            <a:spLocks noGrp="1"/>
          </p:cNvSpPr>
          <p:nvPr>
            <p:ph type="sldNum" idx="12"/>
          </p:nvPr>
        </p:nvSpPr>
        <p:spPr>
          <a:xfrm>
            <a:off x="6458275" y="6332625"/>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7</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transition xmlns:p14="http://schemas.microsoft.com/office/powerpoint/2010/main">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fade">
                                      <p:cBhvr>
                                        <p:cTn id="7" dur="61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5">
                                            <p:txEl>
                                              <p:pRg st="1" end="1"/>
                                            </p:txEl>
                                          </p:spTgt>
                                        </p:tgtEl>
                                        <p:attrNameLst>
                                          <p:attrName>style.visibility</p:attrName>
                                        </p:attrNameLst>
                                      </p:cBhvr>
                                      <p:to>
                                        <p:strVal val="visible"/>
                                      </p:to>
                                    </p:set>
                                    <p:animEffect transition="in" filter="fade">
                                      <p:cBhvr>
                                        <p:cTn id="12" dur="610"/>
                                        <p:tgtEl>
                                          <p:spTgt spid="1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5">
                                            <p:txEl>
                                              <p:pRg st="2" end="2"/>
                                            </p:txEl>
                                          </p:spTgt>
                                        </p:tgtEl>
                                        <p:attrNameLst>
                                          <p:attrName>style.visibility</p:attrName>
                                        </p:attrNameLst>
                                      </p:cBhvr>
                                      <p:to>
                                        <p:strVal val="visible"/>
                                      </p:to>
                                    </p:set>
                                    <p:animEffect transition="in" filter="fade">
                                      <p:cBhvr>
                                        <p:cTn id="17" dur="610"/>
                                        <p:tgtEl>
                                          <p:spTgt spid="1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5">
                                            <p:txEl>
                                              <p:pRg st="3" end="3"/>
                                            </p:txEl>
                                          </p:spTgt>
                                        </p:tgtEl>
                                        <p:attrNameLst>
                                          <p:attrName>style.visibility</p:attrName>
                                        </p:attrNameLst>
                                      </p:cBhvr>
                                      <p:to>
                                        <p:strVal val="visible"/>
                                      </p:to>
                                    </p:set>
                                    <p:animEffect transition="in" filter="fade">
                                      <p:cBhvr>
                                        <p:cTn id="22" dur="610"/>
                                        <p:tgtEl>
                                          <p:spTgt spid="1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0" y="0"/>
            <a:ext cx="8229600" cy="819299"/>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sz="4400" b="1" i="0" u="none" strike="noStrike" cap="none" baseline="0" dirty="0">
                <a:solidFill>
                  <a:srgbClr val="FFFF00"/>
                </a:solidFill>
                <a:latin typeface="Calibri"/>
                <a:ea typeface="Calibri"/>
                <a:cs typeface="Calibri"/>
                <a:sym typeface="Calibri"/>
              </a:rPr>
              <a:t>Positive Governance Defined</a:t>
            </a:r>
          </a:p>
        </p:txBody>
      </p:sp>
      <p:sp>
        <p:nvSpPr>
          <p:cNvPr id="153" name="Shape 153"/>
          <p:cNvSpPr txBox="1">
            <a:spLocks noGrp="1"/>
          </p:cNvSpPr>
          <p:nvPr>
            <p:ph type="body" idx="1"/>
          </p:nvPr>
        </p:nvSpPr>
        <p:spPr>
          <a:xfrm>
            <a:off x="0" y="819325"/>
            <a:ext cx="9110469" cy="52193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lt1"/>
              </a:buClr>
              <a:buSzPct val="25000"/>
              <a:buFont typeface="Arial"/>
              <a:buNone/>
            </a:pPr>
            <a:r>
              <a:rPr lang="en-US" sz="1750" b="0" i="0" u="none" strike="noStrike" cap="none" baseline="0" dirty="0">
                <a:solidFill>
                  <a:schemeClr val="lt1"/>
                </a:solidFill>
                <a:latin typeface="Calibri"/>
                <a:ea typeface="Calibri"/>
                <a:cs typeface="Calibri"/>
                <a:sym typeface="Calibri"/>
              </a:rPr>
              <a:t> </a:t>
            </a:r>
            <a:endParaRPr lang="en-US" sz="2000" b="0" i="0" u="none" strike="noStrike" cap="none" baseline="0" dirty="0">
              <a:solidFill>
                <a:schemeClr val="lt1"/>
              </a:solidFill>
              <a:latin typeface="Calibri"/>
              <a:ea typeface="Calibri"/>
              <a:cs typeface="Calibri"/>
              <a:sym typeface="Calibri"/>
            </a:endParaRPr>
          </a:p>
          <a:p>
            <a:pPr marL="0" marR="0" lvl="0" indent="0" algn="l" rtl="0">
              <a:lnSpc>
                <a:spcPct val="80000"/>
              </a:lnSpc>
              <a:spcBef>
                <a:spcPts val="350"/>
              </a:spcBef>
              <a:buClr>
                <a:schemeClr val="lt1"/>
              </a:buClr>
              <a:buSzPct val="25000"/>
              <a:buFont typeface="Arial"/>
              <a:buNone/>
            </a:pPr>
            <a:r>
              <a:rPr lang="en-US" sz="2000" b="0" i="0" u="none" strike="noStrike" cap="none" baseline="0" dirty="0">
                <a:solidFill>
                  <a:schemeClr val="lt1"/>
                </a:solidFill>
                <a:latin typeface="Calibri"/>
                <a:ea typeface="Calibri"/>
                <a:cs typeface="Calibri"/>
                <a:sym typeface="Calibri"/>
              </a:rPr>
              <a:t>Positive Governance is an integrated system of </a:t>
            </a:r>
            <a:r>
              <a:rPr lang="en-US" sz="2000" b="0" i="0" u="none" strike="noStrike" cap="none" baseline="0" dirty="0" smtClean="0">
                <a:solidFill>
                  <a:schemeClr val="lt1"/>
                </a:solidFill>
                <a:latin typeface="Calibri"/>
                <a:ea typeface="Calibri"/>
                <a:cs typeface="Calibri"/>
                <a:sym typeface="Calibri"/>
              </a:rPr>
              <a:t>structures, roles</a:t>
            </a:r>
            <a:r>
              <a:rPr lang="en-US" sz="2000" b="0" i="0" u="none" strike="noStrike" cap="none" baseline="0" dirty="0">
                <a:solidFill>
                  <a:schemeClr val="lt1"/>
                </a:solidFill>
                <a:latin typeface="Calibri"/>
                <a:ea typeface="Calibri"/>
                <a:cs typeface="Calibri"/>
                <a:sym typeface="Calibri"/>
              </a:rPr>
              <a:t>, practices, </a:t>
            </a:r>
            <a:r>
              <a:rPr lang="en-US" sz="2000" b="0" i="0" u="none" strike="noStrike" cap="none" baseline="0" dirty="0" smtClean="0">
                <a:solidFill>
                  <a:schemeClr val="lt1"/>
                </a:solidFill>
                <a:latin typeface="Calibri"/>
                <a:ea typeface="Calibri"/>
                <a:cs typeface="Calibri"/>
                <a:sym typeface="Calibri"/>
              </a:rPr>
              <a:t> </a:t>
            </a:r>
            <a:r>
              <a:rPr lang="en-US" sz="2000" b="0" i="0" u="none" strike="noStrike" cap="none" baseline="0" dirty="0">
                <a:solidFill>
                  <a:schemeClr val="lt1"/>
                </a:solidFill>
                <a:latin typeface="Calibri"/>
                <a:ea typeface="Calibri"/>
                <a:cs typeface="Calibri"/>
                <a:sym typeface="Calibri"/>
              </a:rPr>
              <a:t>and processes, which </a:t>
            </a:r>
            <a:r>
              <a:rPr lang="en-US" sz="2000" b="0" i="0" u="none" strike="noStrike" cap="none" baseline="0" dirty="0" smtClean="0">
                <a:solidFill>
                  <a:schemeClr val="lt1"/>
                </a:solidFill>
                <a:latin typeface="Calibri"/>
                <a:ea typeface="Calibri"/>
                <a:cs typeface="Calibri"/>
                <a:sym typeface="Calibri"/>
              </a:rPr>
              <a:t>through STS Design,</a:t>
            </a:r>
            <a:r>
              <a:rPr lang="en-US" sz="2000" b="0" i="0" u="none" strike="noStrike" cap="none" dirty="0" smtClean="0">
                <a:solidFill>
                  <a:schemeClr val="lt1"/>
                </a:solidFill>
                <a:latin typeface="Calibri"/>
                <a:ea typeface="Calibri"/>
                <a:cs typeface="Calibri"/>
                <a:sym typeface="Calibri"/>
              </a:rPr>
              <a:t> </a:t>
            </a:r>
            <a:r>
              <a:rPr lang="en-US" sz="2000" b="0" i="0" u="none" strike="noStrike" cap="none" baseline="0" dirty="0" smtClean="0">
                <a:solidFill>
                  <a:schemeClr val="lt1"/>
                </a:solidFill>
                <a:latin typeface="Calibri"/>
                <a:ea typeface="Calibri"/>
                <a:cs typeface="Calibri"/>
                <a:sym typeface="Calibri"/>
              </a:rPr>
              <a:t>takes </a:t>
            </a:r>
            <a:r>
              <a:rPr lang="en-US" sz="2000" b="0" i="0" u="none" strike="noStrike" cap="none" baseline="0" dirty="0">
                <a:solidFill>
                  <a:schemeClr val="lt1"/>
                </a:solidFill>
                <a:latin typeface="Calibri"/>
                <a:ea typeface="Calibri"/>
                <a:cs typeface="Calibri"/>
                <a:sym typeface="Calibri"/>
              </a:rPr>
              <a:t>organizational strategy and delivers:  </a:t>
            </a:r>
          </a:p>
          <a:p>
            <a:pPr marL="0" marR="0" lvl="0" indent="0" algn="l" rtl="0">
              <a:lnSpc>
                <a:spcPct val="80000"/>
              </a:lnSpc>
              <a:spcBef>
                <a:spcPts val="352"/>
              </a:spcBef>
              <a:buClr>
                <a:schemeClr val="lt1"/>
              </a:buClr>
              <a:buFont typeface="Arial"/>
              <a:buNone/>
            </a:pPr>
            <a:endParaRPr sz="2000" b="0" i="0" u="none" strike="noStrike" cap="none" baseline="0" dirty="0">
              <a:solidFill>
                <a:schemeClr val="lt1"/>
              </a:solidFill>
              <a:latin typeface="Calibri"/>
              <a:ea typeface="Calibri"/>
              <a:cs typeface="Calibri"/>
              <a:sym typeface="Calibri"/>
            </a:endParaRPr>
          </a:p>
          <a:p>
            <a:pPr marL="342900" marR="0" lvl="0" indent="-342900" algn="l" rtl="0">
              <a:lnSpc>
                <a:spcPct val="80000"/>
              </a:lnSpc>
              <a:spcBef>
                <a:spcPts val="350"/>
              </a:spcBef>
              <a:buClr>
                <a:schemeClr val="lt1"/>
              </a:buClr>
              <a:buSzPct val="97222"/>
              <a:buFont typeface="Arial"/>
              <a:buChar char="•"/>
            </a:pPr>
            <a:r>
              <a:rPr lang="en-US" sz="2000" b="0" i="1" u="none" strike="noStrike" cap="none" baseline="0" dirty="0">
                <a:solidFill>
                  <a:schemeClr val="lt1"/>
                </a:solidFill>
                <a:latin typeface="Calibri"/>
                <a:ea typeface="Calibri"/>
                <a:cs typeface="Calibri"/>
                <a:sym typeface="Calibri"/>
              </a:rPr>
              <a:t>Fully engaged staff </a:t>
            </a:r>
          </a:p>
          <a:p>
            <a:pPr marL="342900" marR="0" lvl="0" indent="-342900" algn="l" rtl="0">
              <a:lnSpc>
                <a:spcPct val="80000"/>
              </a:lnSpc>
              <a:spcBef>
                <a:spcPts val="350"/>
              </a:spcBef>
              <a:buClr>
                <a:schemeClr val="lt1"/>
              </a:buClr>
              <a:buSzPct val="97222"/>
              <a:buFont typeface="Arial"/>
              <a:buChar char="•"/>
            </a:pPr>
            <a:r>
              <a:rPr lang="en-US" sz="2000" b="0" i="1" u="none" strike="noStrike" cap="none" baseline="0" dirty="0">
                <a:solidFill>
                  <a:schemeClr val="lt1"/>
                </a:solidFill>
                <a:latin typeface="Calibri"/>
                <a:ea typeface="Calibri"/>
                <a:cs typeface="Calibri"/>
                <a:sym typeface="Calibri"/>
              </a:rPr>
              <a:t>Ethical and Legal Behavior supportive of the long-term interests of shareholders and other stakeholders …while preventing the opposite;</a:t>
            </a:r>
          </a:p>
          <a:p>
            <a:pPr marL="342900" marR="0" lvl="0" indent="-342900" algn="l" rtl="0">
              <a:lnSpc>
                <a:spcPct val="80000"/>
              </a:lnSpc>
              <a:spcBef>
                <a:spcPts val="350"/>
              </a:spcBef>
              <a:buClr>
                <a:schemeClr val="lt1"/>
              </a:buClr>
              <a:buSzPct val="97222"/>
              <a:buFont typeface="Arial"/>
              <a:buChar char="•"/>
            </a:pPr>
            <a:r>
              <a:rPr lang="en-US" sz="2000" b="0" i="1" u="none" strike="noStrike" cap="none" baseline="0" dirty="0">
                <a:solidFill>
                  <a:schemeClr val="lt1"/>
                </a:solidFill>
                <a:latin typeface="Calibri"/>
                <a:ea typeface="Calibri"/>
                <a:cs typeface="Calibri"/>
                <a:sym typeface="Calibri"/>
              </a:rPr>
              <a:t>Operational excellence;</a:t>
            </a:r>
          </a:p>
          <a:p>
            <a:pPr marL="342900" marR="0" lvl="0" indent="-342900" algn="l" rtl="0">
              <a:lnSpc>
                <a:spcPct val="80000"/>
              </a:lnSpc>
              <a:spcBef>
                <a:spcPts val="350"/>
              </a:spcBef>
              <a:buClr>
                <a:schemeClr val="lt1"/>
              </a:buClr>
              <a:buSzPct val="97222"/>
              <a:buFont typeface="Arial"/>
              <a:buChar char="•"/>
            </a:pPr>
            <a:r>
              <a:rPr lang="en-US" sz="2000" b="0" i="1" u="none" strike="noStrike" cap="none" baseline="0" dirty="0">
                <a:solidFill>
                  <a:schemeClr val="lt1"/>
                </a:solidFill>
                <a:latin typeface="Calibri"/>
                <a:ea typeface="Calibri"/>
                <a:cs typeface="Calibri"/>
                <a:sym typeface="Calibri"/>
              </a:rPr>
              <a:t>Rapid Response to threats and opportunity; and,</a:t>
            </a:r>
          </a:p>
          <a:p>
            <a:pPr marL="342900" marR="0" lvl="0" indent="-342900" algn="l" rtl="0">
              <a:lnSpc>
                <a:spcPct val="80000"/>
              </a:lnSpc>
              <a:spcBef>
                <a:spcPts val="350"/>
              </a:spcBef>
              <a:buClr>
                <a:schemeClr val="lt1"/>
              </a:buClr>
              <a:buSzPct val="97222"/>
              <a:buFont typeface="Arial"/>
              <a:buChar char="•"/>
            </a:pPr>
            <a:r>
              <a:rPr lang="en-US" sz="2000" b="0" i="1" u="none" strike="noStrike" cap="none" baseline="0" dirty="0">
                <a:solidFill>
                  <a:schemeClr val="lt1"/>
                </a:solidFill>
                <a:latin typeface="Calibri"/>
                <a:ea typeface="Calibri"/>
                <a:cs typeface="Calibri"/>
                <a:sym typeface="Calibri"/>
              </a:rPr>
              <a:t>Positive business, human and societal results</a:t>
            </a:r>
            <a:r>
              <a:rPr lang="en-US" sz="2000" b="0" i="0" u="none" strike="noStrike" cap="none" baseline="0" dirty="0">
                <a:solidFill>
                  <a:schemeClr val="lt1"/>
                </a:solidFill>
                <a:latin typeface="Calibri"/>
                <a:ea typeface="Calibri"/>
                <a:cs typeface="Calibri"/>
                <a:sym typeface="Calibri"/>
              </a:rPr>
              <a:t>;</a:t>
            </a:r>
          </a:p>
          <a:p>
            <a:pPr marL="342900" marR="0" lvl="0" indent="-231140" algn="l" rtl="0">
              <a:lnSpc>
                <a:spcPct val="80000"/>
              </a:lnSpc>
              <a:spcBef>
                <a:spcPts val="352"/>
              </a:spcBef>
              <a:buClr>
                <a:schemeClr val="lt1"/>
              </a:buClr>
              <a:buFont typeface="Arial"/>
              <a:buNone/>
            </a:pPr>
            <a:endParaRPr sz="2000" b="0" i="0" u="none" strike="noStrike" cap="none" baseline="0" dirty="0">
              <a:solidFill>
                <a:schemeClr val="lt1"/>
              </a:solidFill>
              <a:latin typeface="Calibri"/>
              <a:ea typeface="Calibri"/>
              <a:cs typeface="Calibri"/>
              <a:sym typeface="Calibri"/>
            </a:endParaRPr>
          </a:p>
          <a:p>
            <a:pPr marL="0" marR="0" lvl="0" indent="0" algn="l" rtl="0">
              <a:lnSpc>
                <a:spcPct val="80000"/>
              </a:lnSpc>
              <a:spcBef>
                <a:spcPts val="350"/>
              </a:spcBef>
              <a:buClr>
                <a:schemeClr val="lt1"/>
              </a:buClr>
              <a:buSzPct val="25000"/>
              <a:buFont typeface="Arial"/>
              <a:buNone/>
            </a:pPr>
            <a:r>
              <a:rPr lang="en-US" sz="2000" b="0" i="0" u="none" strike="noStrike" cap="none" baseline="0" dirty="0">
                <a:solidFill>
                  <a:schemeClr val="lt1"/>
                </a:solidFill>
                <a:latin typeface="Calibri"/>
                <a:ea typeface="Calibri"/>
                <a:cs typeface="Calibri"/>
                <a:sym typeface="Calibri"/>
              </a:rPr>
              <a:t>Through a highly participative and iterative design process that ensures each element of the system:</a:t>
            </a:r>
          </a:p>
          <a:p>
            <a:pPr marL="0" marR="0" lvl="0" indent="0" algn="l" rtl="0">
              <a:lnSpc>
                <a:spcPct val="80000"/>
              </a:lnSpc>
              <a:spcBef>
                <a:spcPts val="350"/>
              </a:spcBef>
              <a:buClr>
                <a:schemeClr val="lt1"/>
              </a:buClr>
              <a:buSzPct val="25000"/>
              <a:buFont typeface="Arial"/>
              <a:buNone/>
            </a:pPr>
            <a:r>
              <a:rPr lang="en-US" sz="2000" b="0" i="0" u="none" strike="noStrike" cap="none" baseline="0" dirty="0">
                <a:solidFill>
                  <a:schemeClr val="lt1"/>
                </a:solidFill>
                <a:latin typeface="Calibri"/>
                <a:ea typeface="Calibri"/>
                <a:cs typeface="Calibri"/>
                <a:sym typeface="Calibri"/>
              </a:rPr>
              <a:t> </a:t>
            </a:r>
          </a:p>
          <a:p>
            <a:pPr marL="0" marR="0" lvl="0" indent="0" algn="l" rtl="0">
              <a:lnSpc>
                <a:spcPct val="80000"/>
              </a:lnSpc>
              <a:spcBef>
                <a:spcPts val="350"/>
              </a:spcBef>
              <a:buClr>
                <a:schemeClr val="lt1"/>
              </a:buClr>
              <a:buSzPct val="97222"/>
              <a:buNone/>
            </a:pPr>
            <a:r>
              <a:rPr lang="en-US" sz="2000" b="0" i="0" u="none" strike="noStrike" cap="none" baseline="0" dirty="0">
                <a:solidFill>
                  <a:schemeClr val="lt1"/>
                </a:solidFill>
                <a:latin typeface="Calibri"/>
                <a:ea typeface="Calibri"/>
                <a:cs typeface="Calibri"/>
                <a:sym typeface="Calibri"/>
              </a:rPr>
              <a:t>1.   Continually magnifies and connects individual and organizational strengths; </a:t>
            </a:r>
          </a:p>
          <a:p>
            <a:pPr marL="0" marR="0" lvl="0" indent="0" algn="l" rtl="0">
              <a:lnSpc>
                <a:spcPct val="80000"/>
              </a:lnSpc>
              <a:spcBef>
                <a:spcPts val="350"/>
              </a:spcBef>
              <a:buClr>
                <a:schemeClr val="lt1"/>
              </a:buClr>
              <a:buSzPct val="97222"/>
              <a:buNone/>
            </a:pPr>
            <a:r>
              <a:rPr lang="en-US" sz="2000" b="0" i="0" u="none" strike="noStrike" cap="none" baseline="0" dirty="0">
                <a:solidFill>
                  <a:schemeClr val="lt1"/>
                </a:solidFill>
                <a:latin typeface="Calibri"/>
                <a:ea typeface="Calibri"/>
                <a:cs typeface="Calibri"/>
                <a:sym typeface="Calibri"/>
              </a:rPr>
              <a:t>2.   Builds and maintains collaborative relationships;</a:t>
            </a:r>
          </a:p>
          <a:p>
            <a:pPr marL="0" marR="0" lvl="0" indent="0" algn="l" rtl="0">
              <a:lnSpc>
                <a:spcPct val="80000"/>
              </a:lnSpc>
              <a:spcBef>
                <a:spcPts val="350"/>
              </a:spcBef>
              <a:buClr>
                <a:schemeClr val="lt1"/>
              </a:buClr>
              <a:buSzPct val="97222"/>
              <a:buNone/>
            </a:pPr>
            <a:r>
              <a:rPr lang="en-US" sz="2000" b="0" i="0" u="none" strike="noStrike" cap="none" baseline="0" dirty="0">
                <a:solidFill>
                  <a:schemeClr val="lt1"/>
                </a:solidFill>
                <a:latin typeface="Calibri"/>
                <a:ea typeface="Calibri"/>
                <a:cs typeface="Calibri"/>
                <a:sym typeface="Calibri"/>
              </a:rPr>
              <a:t>3.   Supports highly coordinated action and learning; and,</a:t>
            </a:r>
          </a:p>
          <a:p>
            <a:pPr marL="0" marR="0" lvl="0" indent="0" algn="l" rtl="0">
              <a:lnSpc>
                <a:spcPct val="80000"/>
              </a:lnSpc>
              <a:spcBef>
                <a:spcPts val="350"/>
              </a:spcBef>
              <a:buClr>
                <a:schemeClr val="lt1"/>
              </a:buClr>
              <a:buSzPct val="97222"/>
              <a:buNone/>
            </a:pPr>
            <a:r>
              <a:rPr lang="en-US" sz="2000" b="0" i="0" u="none" strike="noStrike" cap="none" baseline="0" dirty="0">
                <a:solidFill>
                  <a:schemeClr val="lt1"/>
                </a:solidFill>
                <a:latin typeface="Calibri"/>
                <a:ea typeface="Calibri"/>
                <a:cs typeface="Calibri"/>
                <a:sym typeface="Calibri"/>
              </a:rPr>
              <a:t>4.   Contains a minimal amount of control (control for exception rather than the rule)</a:t>
            </a:r>
          </a:p>
        </p:txBody>
      </p:sp>
      <p:sp>
        <p:nvSpPr>
          <p:cNvPr id="154" name="Shape 154"/>
          <p:cNvSpPr txBox="1">
            <a:spLocks noGrp="1"/>
          </p:cNvSpPr>
          <p:nvPr>
            <p:ph type="ftr" idx="11"/>
          </p:nvPr>
        </p:nvSpPr>
        <p:spPr>
          <a:xfrm>
            <a:off x="112889" y="6488857"/>
            <a:ext cx="7051410"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sp>
        <p:nvSpPr>
          <p:cNvPr id="155" name="Shape 15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8</a:t>
            </a:fld>
            <a:endParaRPr lang="en-US" sz="1200" b="0" i="0" u="none" strike="noStrike" cap="none" baseline="0">
              <a:solidFill>
                <a:schemeClr val="lt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9511" y="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Calibri"/>
              <a:buNone/>
            </a:pPr>
            <a:r>
              <a:rPr lang="en-US" dirty="0"/>
              <a:t>Old </a:t>
            </a:r>
            <a:r>
              <a:rPr lang="en-US" dirty="0" smtClean="0"/>
              <a:t>Thinking on Governance</a:t>
            </a:r>
            <a:endParaRPr lang="en-US" dirty="0"/>
          </a:p>
        </p:txBody>
      </p:sp>
      <p:sp>
        <p:nvSpPr>
          <p:cNvPr id="162" name="Shape 162"/>
          <p:cNvSpPr txBox="1">
            <a:spLocks noGrp="1"/>
          </p:cNvSpPr>
          <p:nvPr>
            <p:ph type="sldNum" idx="12"/>
          </p:nvPr>
        </p:nvSpPr>
        <p:spPr>
          <a:xfrm>
            <a:off x="8269111" y="6356350"/>
            <a:ext cx="417688"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lt1"/>
                </a:solidFill>
                <a:latin typeface="Calibri"/>
                <a:ea typeface="Calibri"/>
                <a:cs typeface="Calibri"/>
                <a:sym typeface="Calibri"/>
              </a:rPr>
              <a:t>9</a:t>
            </a:fld>
            <a:endParaRPr lang="en-US" sz="1200" b="0" i="0" u="none" strike="noStrike" cap="none" baseline="0">
              <a:solidFill>
                <a:schemeClr val="lt1"/>
              </a:solidFill>
              <a:latin typeface="Calibri"/>
              <a:ea typeface="Calibri"/>
              <a:cs typeface="Calibri"/>
              <a:sym typeface="Calibri"/>
            </a:endParaRPr>
          </a:p>
        </p:txBody>
      </p:sp>
      <p:sp>
        <p:nvSpPr>
          <p:cNvPr id="163" name="Shape 163"/>
          <p:cNvSpPr txBox="1">
            <a:spLocks noGrp="1"/>
          </p:cNvSpPr>
          <p:nvPr>
            <p:ph type="ftr" idx="11"/>
          </p:nvPr>
        </p:nvSpPr>
        <p:spPr>
          <a:xfrm>
            <a:off x="0" y="6511572"/>
            <a:ext cx="7164416"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100" b="0" i="0" u="none" strike="noStrike" cap="none" baseline="0" dirty="0" smtClean="0">
                <a:solidFill>
                  <a:schemeClr val="lt1"/>
                </a:solidFill>
                <a:latin typeface="Calibri"/>
                <a:ea typeface="Calibri"/>
                <a:cs typeface="Calibri"/>
                <a:sym typeface="Calibri"/>
              </a:rPr>
              <a:t>Leuven, 2015 © Bernard J Mohr - </a:t>
            </a:r>
            <a:r>
              <a:rPr lang="en-US" sz="1100" b="0" i="0" u="none" strike="noStrike" cap="none" baseline="0" dirty="0" err="1" smtClean="0">
                <a:solidFill>
                  <a:schemeClr val="lt1"/>
                </a:solidFill>
                <a:latin typeface="Calibri"/>
                <a:ea typeface="Calibri"/>
                <a:cs typeface="Calibri"/>
                <a:sym typeface="Calibri"/>
              </a:rPr>
              <a:t>bjmohr@InnovationPartners.com</a:t>
            </a:r>
            <a:r>
              <a:rPr lang="en-US" sz="1100" b="0" i="0" u="none" strike="noStrike" cap="none" baseline="0" dirty="0" smtClean="0">
                <a:solidFill>
                  <a:schemeClr val="lt1"/>
                </a:solidFill>
                <a:latin typeface="Calibri"/>
                <a:ea typeface="Calibri"/>
                <a:cs typeface="Calibri"/>
                <a:sym typeface="Calibri"/>
              </a:rPr>
              <a:t>  &amp; Neil Samuels -  neil@profoundconversations.com</a:t>
            </a:r>
            <a:endParaRPr lang="en-US" sz="1100" b="0" i="0" u="none" strike="noStrike" cap="none" baseline="0" dirty="0">
              <a:solidFill>
                <a:schemeClr val="lt1"/>
              </a:solidFill>
              <a:latin typeface="Calibri"/>
              <a:ea typeface="Calibri"/>
              <a:cs typeface="Calibri"/>
              <a:sym typeface="Calibri"/>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956669545"/>
              </p:ext>
            </p:extLst>
          </p:nvPr>
        </p:nvGraphicFramePr>
        <p:xfrm>
          <a:off x="465667" y="1197462"/>
          <a:ext cx="8221132" cy="5314110"/>
        </p:xfrm>
        <a:graphic>
          <a:graphicData uri="http://schemas.openxmlformats.org/presentationml/2006/ole">
            <mc:AlternateContent xmlns:mc="http://schemas.openxmlformats.org/markup-compatibility/2006">
              <mc:Choice xmlns:v="urn:schemas-microsoft-com:vml" Requires="v">
                <p:oleObj spid="_x0000_s1026" name="Document" r:id="rId4" imgW="5638800" imgH="3644900" progId="Word.Document.12">
                  <p:embed/>
                </p:oleObj>
              </mc:Choice>
              <mc:Fallback>
                <p:oleObj name="Document" r:id="rId4" imgW="5638800" imgH="3644900" progId="Word.Document.12">
                  <p:embed/>
                  <p:pic>
                    <p:nvPicPr>
                      <p:cNvPr id="0" name=""/>
                      <p:cNvPicPr/>
                      <p:nvPr/>
                    </p:nvPicPr>
                    <p:blipFill>
                      <a:blip r:embed="rId5"/>
                      <a:stretch>
                        <a:fillRect/>
                      </a:stretch>
                    </p:blipFill>
                    <p:spPr>
                      <a:xfrm>
                        <a:off x="465667" y="1197462"/>
                        <a:ext cx="8221132" cy="5314110"/>
                      </a:xfrm>
                      <a:prstGeom prst="rect">
                        <a:avLst/>
                      </a:prstGeom>
                    </p:spPr>
                  </p:pic>
                </p:oleObj>
              </mc:Fallback>
            </mc:AlternateContent>
          </a:graphicData>
        </a:graphic>
      </p:graphicFrame>
    </p:spTree>
  </p:cSld>
  <p:clrMapOvr>
    <a:masterClrMapping/>
  </p:clrMapOvr>
  <p:transition xmlns:p14="http://schemas.microsoft.com/office/powerpoint/2010/main" spd="slow">
    <p:cut/>
  </p:transition>
</p:sld>
</file>

<file path=ppt/theme/theme1.xml><?xml version="1.0" encoding="utf-8"?>
<a:theme xmlns:a="http://schemas.openxmlformats.org/drawingml/2006/main" name=" Black ">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TotalTime>
  <Words>1628</Words>
  <Application>Microsoft Macintosh PowerPoint</Application>
  <PresentationFormat>On-screen Show (4:3)</PresentationFormat>
  <Paragraphs>198</Paragraphs>
  <Slides>17</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 Black </vt:lpstr>
      <vt:lpstr>Microsoft Word Document</vt:lpstr>
      <vt:lpstr>Designing For Autonomy, Accountability, Appreciation &amp; Agility: The Possibility of Positive Governance   </vt:lpstr>
      <vt:lpstr>Today’s Topics</vt:lpstr>
      <vt:lpstr>But first...An Invitation to Co-Create</vt:lpstr>
      <vt:lpstr>Why Govern? - A Thought Experiment</vt:lpstr>
      <vt:lpstr>PowerPoint Presentation</vt:lpstr>
      <vt:lpstr>PowerPoint Presentation</vt:lpstr>
      <vt:lpstr>Our Propositions</vt:lpstr>
      <vt:lpstr>Positive Governance Defined</vt:lpstr>
      <vt:lpstr>Old Thinking on Governance</vt:lpstr>
      <vt:lpstr>How is PG different from “Old” Governance?</vt:lpstr>
      <vt:lpstr>Appreciation = Designing For Strengths</vt:lpstr>
      <vt:lpstr>Strengths Defined</vt:lpstr>
      <vt:lpstr>Autonomy/Accountability:  Designing for minimal control</vt:lpstr>
      <vt:lpstr>PowerPoint Presentation</vt:lpstr>
      <vt:lpstr>Roadmap and Principles for Designing PG</vt:lpstr>
      <vt:lpstr>Elevating this work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Positive Governance Systems:  For More Autonomy, Accountability, Appreciation &amp; Agility   </dc:title>
  <cp:lastModifiedBy>Bernard Mohr</cp:lastModifiedBy>
  <cp:revision>30</cp:revision>
  <cp:lastPrinted>2015-09-02T00:38:36Z</cp:lastPrinted>
  <dcterms:modified xsi:type="dcterms:W3CDTF">2015-09-02T01:37:58Z</dcterms:modified>
</cp:coreProperties>
</file>