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61" r:id="rId5"/>
    <p:sldId id="477" r:id="rId6"/>
    <p:sldId id="450" r:id="rId7"/>
    <p:sldId id="462" r:id="rId8"/>
    <p:sldId id="463" r:id="rId9"/>
    <p:sldId id="470" r:id="rId10"/>
    <p:sldId id="479" r:id="rId11"/>
    <p:sldId id="480" r:id="rId12"/>
    <p:sldId id="481" r:id="rId13"/>
    <p:sldId id="471" r:id="rId14"/>
    <p:sldId id="482" r:id="rId15"/>
    <p:sldId id="483" r:id="rId16"/>
    <p:sldId id="484" r:id="rId17"/>
    <p:sldId id="472" r:id="rId18"/>
    <p:sldId id="485" r:id="rId19"/>
    <p:sldId id="486" r:id="rId20"/>
    <p:sldId id="487" r:id="rId21"/>
    <p:sldId id="473" r:id="rId22"/>
    <p:sldId id="475" r:id="rId23"/>
    <p:sldId id="478" r:id="rId24"/>
    <p:sldId id="476" r:id="rId25"/>
    <p:sldId id="460" r:id="rId26"/>
  </p:sldIdLst>
  <p:sldSz cx="9144000" cy="6858000" type="screen4x3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hiddenSlides="1" frameSlides="1"/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0" autoAdjust="0"/>
    <p:restoredTop sz="92229" autoAdjust="0"/>
  </p:normalViewPr>
  <p:slideViewPr>
    <p:cSldViewPr>
      <p:cViewPr>
        <p:scale>
          <a:sx n="100" d="100"/>
          <a:sy n="100" d="100"/>
        </p:scale>
        <p:origin x="-600" y="702"/>
      </p:cViewPr>
      <p:guideLst>
        <p:guide orient="horz" pos="4065"/>
        <p:guide orient="horz" pos="845"/>
        <p:guide orient="horz" pos="1298"/>
        <p:guide pos="884"/>
        <p:guide pos="5424"/>
        <p:guide pos="3833"/>
        <p:guide pos="1292"/>
      </p:guideLst>
    </p:cSldViewPr>
  </p:slideViewPr>
  <p:outlineViewPr>
    <p:cViewPr>
      <p:scale>
        <a:sx n="33" d="100"/>
        <a:sy n="33" d="100"/>
      </p:scale>
      <p:origin x="0" y="13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8-28T17:48:47.451" idx="4">
    <p:pos x="10" y="10"/>
    <p:text>what was the problem why do-tanks are often not succesfull? What were the reasons? If you compare this with 'regular'teams?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8-28T17:48:47.451" idx="1">
    <p:pos x="10" y="10"/>
    <p:text>what was the problem why do-tanks are often not succesfull? What were the reasons? If you compare this with 'regular'teams?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FA4B-77C2-481A-ABD0-DB23CAD51848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Wouter van der Torre &amp; Peter Oeij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21D8-2BA0-4B3C-980A-4A3FF683EAE5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smtClean="0"/>
              <a:t>Wouter van der Torre &amp; Peter Oeij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47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weak task / goal  interdependencies</a:t>
            </a:r>
          </a:p>
          <a:p>
            <a:endParaRPr lang="en-US" dirty="0" smtClean="0"/>
          </a:p>
          <a:p>
            <a:r>
              <a:rPr lang="en-US" dirty="0" smtClean="0"/>
              <a:t>'virtual', not bounded to a location / office / workplace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Temporary teams,</a:t>
            </a:r>
            <a:r>
              <a:rPr lang="en-US" baseline="0" dirty="0" smtClean="0"/>
              <a:t> with people which do not know each other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37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weak task / goal  interdependencies</a:t>
            </a:r>
          </a:p>
          <a:p>
            <a:endParaRPr lang="en-US" dirty="0" smtClean="0"/>
          </a:p>
          <a:p>
            <a:r>
              <a:rPr lang="en-US" dirty="0" smtClean="0"/>
              <a:t>'virtual', not bounded to a location / office / workplace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Temporary teams,</a:t>
            </a:r>
            <a:r>
              <a:rPr lang="en-US" baseline="0" dirty="0" smtClean="0"/>
              <a:t> with people which do not know each other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37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weak task / goal  interdependencies</a:t>
            </a:r>
          </a:p>
          <a:p>
            <a:endParaRPr lang="en-US" dirty="0" smtClean="0"/>
          </a:p>
          <a:p>
            <a:r>
              <a:rPr lang="en-US" dirty="0" smtClean="0"/>
              <a:t>'virtual', not bounded to a location / office / workplace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Temporary teams,</a:t>
            </a:r>
            <a:r>
              <a:rPr lang="en-US" baseline="0" dirty="0" smtClean="0"/>
              <a:t> with people which do not know each other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37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 weak task / goal  interdependencies</a:t>
            </a:r>
          </a:p>
          <a:p>
            <a:endParaRPr lang="en-US" dirty="0" smtClean="0"/>
          </a:p>
          <a:p>
            <a:r>
              <a:rPr lang="en-US" dirty="0" smtClean="0"/>
              <a:t>'virtual', not bounded to a location / office / workplace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Temporary teams,</a:t>
            </a:r>
            <a:r>
              <a:rPr lang="en-US" baseline="0" dirty="0" smtClean="0"/>
              <a:t> with people which do not know each other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Smart Working Network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t>6-9-2015 17:21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23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4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6390853"/>
            <a:ext cx="9143622" cy="4638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 descr="tno_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7"/>
          <a:stretch/>
        </p:blipFill>
        <p:spPr>
          <a:xfrm>
            <a:off x="0" y="0"/>
            <a:ext cx="9144000" cy="2200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8054114" cy="4182150"/>
          </a:xfrm>
          <a:solidFill>
            <a:srgbClr val="FFFFFF"/>
          </a:solidFill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CCD-21EB-4427-B20F-7B83CADCB2D4}" type="datetimeFigureOut">
              <a:rPr lang="en-GB" smtClean="0"/>
              <a:pPr/>
              <a:t>06/09/2015</a:t>
            </a:fld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66DB6B4-FF02-4A7E-A66B-5DC8B758C7C9}" type="slidenum">
              <a:rPr lang="en-GB" smtClean="0"/>
              <a:t>‹nr.›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8679234" y="6562800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-7200" y="2200275"/>
            <a:ext cx="9158400" cy="4190578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35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61777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0" name="Afbeelding 6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4" y="1280811"/>
            <a:ext cx="34612" cy="126000"/>
          </a:xfrm>
          <a:prstGeom prst="rect">
            <a:avLst/>
          </a:prstGeom>
        </p:spPr>
      </p:pic>
      <p:sp>
        <p:nvSpPr>
          <p:cNvPr id="71" name="Rechthoek 70"/>
          <p:cNvSpPr/>
          <p:nvPr userDrawn="1"/>
        </p:nvSpPr>
        <p:spPr>
          <a:xfrm>
            <a:off x="2226469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2319232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73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2319232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4" name="Afbeelding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6" y="1280811"/>
            <a:ext cx="34612" cy="126000"/>
          </a:xfrm>
          <a:prstGeom prst="rect">
            <a:avLst/>
          </a:prstGeom>
        </p:spPr>
      </p:pic>
      <p:sp>
        <p:nvSpPr>
          <p:cNvPr id="75" name="Rechthoek 74"/>
          <p:cNvSpPr/>
          <p:nvPr userDrawn="1"/>
        </p:nvSpPr>
        <p:spPr>
          <a:xfrm>
            <a:off x="388900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398176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77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398176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78" name="Afbeelding 7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90" y="1280811"/>
            <a:ext cx="34612" cy="126000"/>
          </a:xfrm>
          <a:prstGeom prst="rect">
            <a:avLst/>
          </a:prstGeom>
        </p:spPr>
      </p:pic>
      <p:sp>
        <p:nvSpPr>
          <p:cNvPr id="79" name="Rechthoek 78"/>
          <p:cNvSpPr/>
          <p:nvPr userDrawn="1"/>
        </p:nvSpPr>
        <p:spPr>
          <a:xfrm>
            <a:off x="5550520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5643283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81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5643283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82" name="Afbeelding 8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07" y="1280811"/>
            <a:ext cx="34612" cy="126000"/>
          </a:xfrm>
          <a:prstGeom prst="rect">
            <a:avLst/>
          </a:prstGeom>
        </p:spPr>
      </p:pic>
      <p:sp>
        <p:nvSpPr>
          <p:cNvPr id="83" name="Rechthoek 82"/>
          <p:cNvSpPr/>
          <p:nvPr userDrawn="1"/>
        </p:nvSpPr>
        <p:spPr>
          <a:xfrm>
            <a:off x="7211763" y="1192928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7304526" y="1268565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85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7304526" y="1799471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86" name="Afbeelding 8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50" y="1280811"/>
            <a:ext cx="34612" cy="126000"/>
          </a:xfrm>
          <a:prstGeom prst="rect">
            <a:avLst/>
          </a:prstGeom>
        </p:spPr>
      </p:pic>
      <p:sp>
        <p:nvSpPr>
          <p:cNvPr id="87" name="Rechthoek 86"/>
          <p:cNvSpPr/>
          <p:nvPr userDrawn="1"/>
        </p:nvSpPr>
        <p:spPr>
          <a:xfrm>
            <a:off x="564952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57715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89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57715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0" name="Afbeelding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39" y="3046735"/>
            <a:ext cx="34612" cy="126000"/>
          </a:xfrm>
          <a:prstGeom prst="rect">
            <a:avLst/>
          </a:prstGeom>
        </p:spPr>
      </p:pic>
      <p:sp>
        <p:nvSpPr>
          <p:cNvPr id="91" name="Rechthoek 90"/>
          <p:cNvSpPr/>
          <p:nvPr userDrawn="1"/>
        </p:nvSpPr>
        <p:spPr>
          <a:xfrm>
            <a:off x="2229644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2322407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93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2322407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4" name="Afbeelding 9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31" y="3046735"/>
            <a:ext cx="34612" cy="126000"/>
          </a:xfrm>
          <a:prstGeom prst="rect">
            <a:avLst/>
          </a:prstGeom>
        </p:spPr>
      </p:pic>
      <p:sp>
        <p:nvSpPr>
          <p:cNvPr id="95" name="Rechthoek 94"/>
          <p:cNvSpPr/>
          <p:nvPr userDrawn="1"/>
        </p:nvSpPr>
        <p:spPr>
          <a:xfrm>
            <a:off x="389217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98494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97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98494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98" name="Afbeelding 9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65" y="3046735"/>
            <a:ext cx="34612" cy="126000"/>
          </a:xfrm>
          <a:prstGeom prst="rect">
            <a:avLst/>
          </a:prstGeom>
        </p:spPr>
      </p:pic>
      <p:sp>
        <p:nvSpPr>
          <p:cNvPr id="99" name="Rechthoek 98"/>
          <p:cNvSpPr/>
          <p:nvPr userDrawn="1"/>
        </p:nvSpPr>
        <p:spPr>
          <a:xfrm>
            <a:off x="5553695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0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5646458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01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5646458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02" name="Afbeelding 10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82" y="3046735"/>
            <a:ext cx="34612" cy="126000"/>
          </a:xfrm>
          <a:prstGeom prst="rect">
            <a:avLst/>
          </a:prstGeom>
        </p:spPr>
      </p:pic>
      <p:sp>
        <p:nvSpPr>
          <p:cNvPr id="103" name="Rechthoek 102"/>
          <p:cNvSpPr/>
          <p:nvPr userDrawn="1"/>
        </p:nvSpPr>
        <p:spPr>
          <a:xfrm>
            <a:off x="7214938" y="2958852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7307701" y="3034489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05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7307701" y="3565395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06" name="Afbeelding 10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225" y="3046735"/>
            <a:ext cx="34612" cy="126000"/>
          </a:xfrm>
          <a:prstGeom prst="rect">
            <a:avLst/>
          </a:prstGeom>
        </p:spPr>
      </p:pic>
      <p:sp>
        <p:nvSpPr>
          <p:cNvPr id="107" name="Rechthoek 106"/>
          <p:cNvSpPr/>
          <p:nvPr userDrawn="1"/>
        </p:nvSpPr>
        <p:spPr>
          <a:xfrm>
            <a:off x="569144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8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661907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09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661907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0" name="Afbeelding 10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31" y="4804519"/>
            <a:ext cx="34612" cy="126000"/>
          </a:xfrm>
          <a:prstGeom prst="rect">
            <a:avLst/>
          </a:prstGeom>
        </p:spPr>
      </p:pic>
      <p:sp>
        <p:nvSpPr>
          <p:cNvPr id="111" name="Rechthoek 110"/>
          <p:cNvSpPr/>
          <p:nvPr userDrawn="1"/>
        </p:nvSpPr>
        <p:spPr>
          <a:xfrm>
            <a:off x="2233836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2326599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13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2326599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4" name="Afbeelding 1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123" y="4804519"/>
            <a:ext cx="34612" cy="126000"/>
          </a:xfrm>
          <a:prstGeom prst="rect">
            <a:avLst/>
          </a:prstGeom>
        </p:spPr>
      </p:pic>
      <p:sp>
        <p:nvSpPr>
          <p:cNvPr id="115" name="Rechthoek 114"/>
          <p:cNvSpPr/>
          <p:nvPr userDrawn="1"/>
        </p:nvSpPr>
        <p:spPr>
          <a:xfrm>
            <a:off x="389637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398913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17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398913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18" name="Afbeelding 1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57" y="4804519"/>
            <a:ext cx="34612" cy="126000"/>
          </a:xfrm>
          <a:prstGeom prst="rect">
            <a:avLst/>
          </a:prstGeom>
        </p:spPr>
      </p:pic>
      <p:sp>
        <p:nvSpPr>
          <p:cNvPr id="119" name="Rechthoek 118"/>
          <p:cNvSpPr/>
          <p:nvPr userDrawn="1"/>
        </p:nvSpPr>
        <p:spPr>
          <a:xfrm>
            <a:off x="5557887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5650650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21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5650650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22" name="Afbeelding 1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74" y="4804519"/>
            <a:ext cx="34612" cy="126000"/>
          </a:xfrm>
          <a:prstGeom prst="rect">
            <a:avLst/>
          </a:prstGeom>
        </p:spPr>
      </p:pic>
      <p:sp>
        <p:nvSpPr>
          <p:cNvPr id="123" name="Rechthoek 122"/>
          <p:cNvSpPr/>
          <p:nvPr userDrawn="1"/>
        </p:nvSpPr>
        <p:spPr>
          <a:xfrm>
            <a:off x="7219130" y="4716636"/>
            <a:ext cx="1418085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7311893" y="4792273"/>
            <a:ext cx="1152128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25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7311893" y="5323179"/>
            <a:ext cx="1224136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/>
          </a:p>
        </p:txBody>
      </p:sp>
      <p:pic>
        <p:nvPicPr>
          <p:cNvPr id="126" name="Afbeelding 1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417" y="4804519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41"/>
          </p:nvPr>
        </p:nvSpPr>
        <p:spPr/>
        <p:txBody>
          <a:bodyPr/>
          <a:lstStyle/>
          <a:p>
            <a:fld id="{BA2F1CCD-21EB-4427-B20F-7B83CADCB2D4}" type="datetimeFigureOut">
              <a:rPr lang="en-GB" smtClean="0"/>
              <a:pPr/>
              <a:t>06/09/2015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fld id="{08E3364D-04A7-445E-87F4-78C106135B0D}" type="slidenum">
              <a:rPr lang="en-GB" smtClean="0"/>
              <a:t>‹nr.›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0083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6" name="Rechthoek 65"/>
          <p:cNvSpPr/>
          <p:nvPr userDrawn="1"/>
        </p:nvSpPr>
        <p:spPr>
          <a:xfrm>
            <a:off x="561777" y="1192928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654540" y="1268565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6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654540" y="1799471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69" name="Afbeelding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6" y="1280811"/>
            <a:ext cx="34612" cy="126000"/>
          </a:xfrm>
          <a:prstGeom prst="rect">
            <a:avLst/>
          </a:prstGeom>
        </p:spPr>
      </p:pic>
      <p:sp>
        <p:nvSpPr>
          <p:cNvPr id="150" name="Rechthoek 149"/>
          <p:cNvSpPr/>
          <p:nvPr userDrawn="1"/>
        </p:nvSpPr>
        <p:spPr>
          <a:xfrm>
            <a:off x="3320306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413069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52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3413069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53" name="Afbeelding 1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75" y="1284635"/>
            <a:ext cx="34612" cy="126000"/>
          </a:xfrm>
          <a:prstGeom prst="rect">
            <a:avLst/>
          </a:prstGeom>
        </p:spPr>
      </p:pic>
      <p:sp>
        <p:nvSpPr>
          <p:cNvPr id="154" name="Rechthoek 153"/>
          <p:cNvSpPr/>
          <p:nvPr userDrawn="1"/>
        </p:nvSpPr>
        <p:spPr>
          <a:xfrm>
            <a:off x="6080190" y="1196752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5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6172953" y="1272389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56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6172953" y="1803295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57" name="Afbeelding 15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59" y="1284635"/>
            <a:ext cx="34612" cy="126000"/>
          </a:xfrm>
          <a:prstGeom prst="rect">
            <a:avLst/>
          </a:prstGeom>
        </p:spPr>
      </p:pic>
      <p:sp>
        <p:nvSpPr>
          <p:cNvPr id="158" name="Rechthoek 157"/>
          <p:cNvSpPr/>
          <p:nvPr userDrawn="1"/>
        </p:nvSpPr>
        <p:spPr>
          <a:xfrm>
            <a:off x="567110" y="295986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659873" y="303550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0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659873" y="356641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1" name="Afbeelding 16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79" y="3047752"/>
            <a:ext cx="34612" cy="126000"/>
          </a:xfrm>
          <a:prstGeom prst="rect">
            <a:avLst/>
          </a:prstGeom>
        </p:spPr>
      </p:pic>
      <p:sp>
        <p:nvSpPr>
          <p:cNvPr id="162" name="Rechthoek 161"/>
          <p:cNvSpPr/>
          <p:nvPr userDrawn="1"/>
        </p:nvSpPr>
        <p:spPr>
          <a:xfrm>
            <a:off x="3325639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3418402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4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3418402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5" name="Afbeelding 1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08" y="3051576"/>
            <a:ext cx="34612" cy="126000"/>
          </a:xfrm>
          <a:prstGeom prst="rect">
            <a:avLst/>
          </a:prstGeom>
        </p:spPr>
      </p:pic>
      <p:sp>
        <p:nvSpPr>
          <p:cNvPr id="166" name="Rechthoek 165"/>
          <p:cNvSpPr/>
          <p:nvPr userDrawn="1"/>
        </p:nvSpPr>
        <p:spPr>
          <a:xfrm>
            <a:off x="6085523" y="296369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178286" y="303933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68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6178286" y="357023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69" name="Afbeelding 1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92" y="3051576"/>
            <a:ext cx="34612" cy="126000"/>
          </a:xfrm>
          <a:prstGeom prst="rect">
            <a:avLst/>
          </a:prstGeom>
        </p:spPr>
      </p:pic>
      <p:sp>
        <p:nvSpPr>
          <p:cNvPr id="170" name="Rechthoek 169"/>
          <p:cNvSpPr/>
          <p:nvPr userDrawn="1"/>
        </p:nvSpPr>
        <p:spPr>
          <a:xfrm>
            <a:off x="570285" y="4715619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1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663048" y="4791256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72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663048" y="5322162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73" name="Afbeelding 17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54" y="4803502"/>
            <a:ext cx="34612" cy="126000"/>
          </a:xfrm>
          <a:prstGeom prst="rect">
            <a:avLst/>
          </a:prstGeom>
        </p:spPr>
      </p:pic>
      <p:sp>
        <p:nvSpPr>
          <p:cNvPr id="174" name="Rechthoek 173"/>
          <p:cNvSpPr/>
          <p:nvPr userDrawn="1"/>
        </p:nvSpPr>
        <p:spPr>
          <a:xfrm>
            <a:off x="3328814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5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3421577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76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3421577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77" name="Afbeelding 17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83" y="4807326"/>
            <a:ext cx="34612" cy="126000"/>
          </a:xfrm>
          <a:prstGeom prst="rect">
            <a:avLst/>
          </a:prstGeom>
        </p:spPr>
      </p:pic>
      <p:sp>
        <p:nvSpPr>
          <p:cNvPr id="178" name="Rechthoek 177"/>
          <p:cNvSpPr/>
          <p:nvPr userDrawn="1"/>
        </p:nvSpPr>
        <p:spPr>
          <a:xfrm>
            <a:off x="6088698" y="4719443"/>
            <a:ext cx="2484000" cy="153720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9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6181461" y="4795080"/>
            <a:ext cx="2117260" cy="456366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/>
              <a:buNone/>
              <a:defRPr sz="1000" b="1" cap="all">
                <a:solidFill>
                  <a:schemeClr val="tx2"/>
                </a:solidFill>
                <a:latin typeface="Arial Black"/>
                <a:cs typeface="Arial Black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passen</a:t>
            </a:r>
            <a:endParaRPr lang="en-GB" dirty="0" smtClean="0"/>
          </a:p>
        </p:txBody>
      </p:sp>
      <p:sp>
        <p:nvSpPr>
          <p:cNvPr id="180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6181461" y="5325986"/>
            <a:ext cx="2293200" cy="8352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550"/>
            </a:lvl1pPr>
          </a:lstStyle>
          <a:p>
            <a:endParaRPr lang="nl-NL" dirty="0"/>
          </a:p>
        </p:txBody>
      </p:sp>
      <p:pic>
        <p:nvPicPr>
          <p:cNvPr id="181" name="Afbeelding 18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7" y="4807326"/>
            <a:ext cx="34612" cy="126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BA2F1CCD-21EB-4427-B20F-7B83CADCB2D4}" type="datetimeFigureOut">
              <a:rPr lang="en-GB" smtClean="0"/>
              <a:pPr/>
              <a:t>06/09/2015</a:t>
            </a:fld>
            <a:endParaRPr lang="en-GB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fld id="{F48D6BE1-F061-45F9-957A-638B653CC79D}" type="slidenum">
              <a:rPr lang="en-GB" smtClean="0"/>
              <a:t>‹nr.›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7911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72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4" name="Groep 3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279448"/>
            <a:ext cx="9143245" cy="512021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8054114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CCD-21EB-4427-B20F-7B83CADCB2D4}" type="datetimeFigureOut">
              <a:rPr lang="en-GB" smtClean="0"/>
              <a:pPr/>
              <a:t>06/09/2015</a:t>
            </a:fld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‹nr.›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0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56486" y="6525344"/>
            <a:ext cx="1800000" cy="168990"/>
          </a:xfrm>
        </p:spPr>
        <p:txBody>
          <a:bodyPr/>
          <a:lstStyle/>
          <a:p>
            <a:fld id="{52236286-4DC8-46DE-9269-8F728FBC0641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11" name="Afbeelding 10" descr="pijltje_teru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8"/>
            <a:ext cx="69230" cy="144000"/>
          </a:xfrm>
          <a:prstGeom prst="rect">
            <a:avLst/>
          </a:prstGeom>
        </p:spPr>
      </p:pic>
      <p:sp>
        <p:nvSpPr>
          <p:cNvPr id="7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0" y="2204864"/>
            <a:ext cx="9144000" cy="417646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8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781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tno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54114" cy="720000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6486" y="2199600"/>
            <a:ext cx="4014000" cy="4182150"/>
          </a:xfrm>
        </p:spPr>
        <p:txBody>
          <a:bodyPr/>
          <a:lstStyle>
            <a:lvl1pPr marL="185738" indent="-185738">
              <a:buSzPct val="100000"/>
              <a:buFontTx/>
              <a:buBlip>
                <a:blip r:embed="rId3"/>
              </a:buBlip>
              <a:defRPr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1CCD-21EB-4427-B20F-7B83CADCB2D4}" type="datetimeFigureOut">
              <a:rPr lang="en-GB" smtClean="0"/>
              <a:pPr/>
              <a:t>06/09/2015</a:t>
            </a:fld>
            <a:endParaRPr lang="en-GB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B1A305E0-FAFF-41AE-988D-76DF15402D9F}" type="slidenum">
              <a:rPr lang="en-GB" smtClean="0"/>
              <a:t>‹nr.›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4932000" y="2206800"/>
            <a:ext cx="3672448" cy="4182150"/>
          </a:xfrm>
        </p:spPr>
        <p:txBody>
          <a:bodyPr/>
          <a:lstStyle>
            <a:lvl1pPr marL="0" indent="0">
              <a:buSzPct val="100000"/>
              <a:buFontTx/>
              <a:buNone/>
              <a:defRPr baseline="0"/>
            </a:lvl1pPr>
            <a:lvl2pPr marL="357188" indent="-171450">
              <a:buSzPct val="100000"/>
              <a:buFontTx/>
              <a:buBlip>
                <a:blip r:embed="rId3"/>
              </a:buBlip>
              <a:defRPr/>
            </a:lvl2pPr>
            <a:lvl3pPr marL="542925" indent="-187325">
              <a:buSzPct val="100000"/>
              <a:buFontTx/>
              <a:buBlip>
                <a:blip r:embed="rId3"/>
              </a:buBlip>
              <a:defRPr/>
            </a:lvl3pPr>
            <a:lvl4pPr marL="715963" indent="-173038">
              <a:buSzPct val="100000"/>
              <a:buFontTx/>
              <a:buBlip>
                <a:blip r:embed="rId3"/>
              </a:buBlip>
              <a:defRPr/>
            </a:lvl4pPr>
            <a:lvl5pPr marL="901700" indent="-187325"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GB" dirty="0" smtClean="0"/>
              <a:t>Insert image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ep 1"/>
          <p:cNvGrpSpPr/>
          <p:nvPr userDrawn="1"/>
        </p:nvGrpSpPr>
        <p:grpSpPr>
          <a:xfrm>
            <a:off x="539552" y="900233"/>
            <a:ext cx="54120" cy="3028186"/>
            <a:chOff x="539552" y="900233"/>
            <a:chExt cx="54120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 descr="timeline_pijl_wi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30419"/>
              <a:ext cx="54120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3451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18"/>
            <a:ext cx="9144000" cy="274319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>
            <a:off x="539800" y="900233"/>
            <a:ext cx="53624" cy="3028186"/>
            <a:chOff x="539800" y="900233"/>
            <a:chExt cx="53624" cy="3028186"/>
          </a:xfrm>
        </p:grpSpPr>
        <p:cxnSp>
          <p:nvCxnSpPr>
            <p:cNvPr id="5" name="Rechte verbindingslijn 4"/>
            <p:cNvCxnSpPr/>
            <p:nvPr userDrawn="1"/>
          </p:nvCxnSpPr>
          <p:spPr>
            <a:xfrm flipV="1">
              <a:off x="551844" y="900233"/>
              <a:ext cx="0" cy="2739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Afbeelding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0" y="3730419"/>
              <a:ext cx="53624" cy="198000"/>
            </a:xfrm>
            <a:prstGeom prst="rect">
              <a:avLst/>
            </a:prstGeom>
          </p:spPr>
        </p:pic>
      </p:grpSp>
      <p:sp>
        <p:nvSpPr>
          <p:cNvPr id="7" name="Titel 1"/>
          <p:cNvSpPr>
            <a:spLocks noGrp="1"/>
          </p:cNvSpPr>
          <p:nvPr userDrawn="1">
            <p:ph type="title"/>
          </p:nvPr>
        </p:nvSpPr>
        <p:spPr>
          <a:xfrm>
            <a:off x="776785" y="737708"/>
            <a:ext cx="8165932" cy="3382344"/>
          </a:xfrm>
        </p:spPr>
        <p:txBody>
          <a:bodyPr anchor="b"/>
          <a:lstStyle>
            <a:lvl1pPr>
              <a:lnSpc>
                <a:spcPct val="90000"/>
              </a:lnSpc>
              <a:defRPr sz="7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2861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rgbClr val="FFFFFF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12" name="Groep 11"/>
          <p:cNvGrpSpPr/>
          <p:nvPr userDrawn="1"/>
        </p:nvGrpSpPr>
        <p:grpSpPr>
          <a:xfrm>
            <a:off x="964017" y="2027964"/>
            <a:ext cx="58382" cy="2466080"/>
            <a:chOff x="964017" y="2027964"/>
            <a:chExt cx="58382" cy="24660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17" y="2027964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>
            <p:ph type="pic" sz="quarter" idx="10"/>
          </p:nvPr>
        </p:nvSpPr>
        <p:spPr>
          <a:xfrm>
            <a:off x="8607226" y="6582839"/>
            <a:ext cx="69230" cy="14399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629144"/>
            <a:ext cx="9143245" cy="158483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272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blac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2"/>
            <a:ext cx="7574792" cy="1866557"/>
          </a:xfrm>
        </p:spPr>
        <p:txBody>
          <a:bodyPr/>
          <a:lstStyle>
            <a:lvl1pPr>
              <a:lnSpc>
                <a:spcPct val="100000"/>
              </a:lnSpc>
              <a:defRPr sz="3000" spc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grpSp>
        <p:nvGrpSpPr>
          <p:cNvPr id="3" name="Groep 2"/>
          <p:cNvGrpSpPr/>
          <p:nvPr userDrawn="1"/>
        </p:nvGrpSpPr>
        <p:grpSpPr>
          <a:xfrm>
            <a:off x="964284" y="2027964"/>
            <a:ext cx="57847" cy="2466080"/>
            <a:chOff x="964284" y="2027964"/>
            <a:chExt cx="57847" cy="2466080"/>
          </a:xfrm>
        </p:grpSpPr>
        <p:pic>
          <p:nvPicPr>
            <p:cNvPr id="5" name="Afbeelding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84" y="2027964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 userDrawn="1"/>
          </p:nvCxnSpPr>
          <p:spPr>
            <a:xfrm flipV="1">
              <a:off x="979257" y="2334044"/>
              <a:ext cx="0" cy="21600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6" y="6582839"/>
            <a:ext cx="69230" cy="143998"/>
          </a:xfrm>
          <a:prstGeom prst="rect">
            <a:avLst/>
          </a:prstGeom>
        </p:spPr>
      </p:pic>
      <p:sp>
        <p:nvSpPr>
          <p:cNvPr id="8" name="Tijdelijke aanduiding voor afbeelding 7"/>
          <p:cNvSpPr>
            <a:spLocks noGrp="1"/>
          </p:cNvSpPr>
          <p:nvPr userDrawn="1">
            <p:ph type="pic" sz="quarter" idx="10"/>
          </p:nvPr>
        </p:nvSpPr>
        <p:spPr>
          <a:xfrm>
            <a:off x="8607226" y="6582839"/>
            <a:ext cx="69230" cy="14399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4632192"/>
            <a:ext cx="9143245" cy="152387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0" y="0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0" y="5502374"/>
            <a:ext cx="9143622" cy="134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2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56486" y="1342800"/>
            <a:ext cx="804796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56486" y="2199600"/>
            <a:ext cx="8044589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56486" y="652534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463258" y="6526800"/>
            <a:ext cx="21336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A2F1CCD-21EB-4427-B20F-7B83CADCB2D4}" type="datetimeFigureOut">
              <a:rPr lang="en-GB" smtClean="0"/>
              <a:pPr/>
              <a:t>06/09/2015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54410" y="6526800"/>
            <a:ext cx="4320000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91F7-6D87-42CE-A2A5-A77BA6607E76}" type="slidenum">
              <a:rPr lang="en-GB" smtClean="0"/>
              <a:t>‹nr.›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4" r:id="rId2"/>
    <p:sldLayoutId id="2147483650" r:id="rId3"/>
    <p:sldLayoutId id="2147483661" r:id="rId4"/>
    <p:sldLayoutId id="2147483699" r:id="rId5"/>
    <p:sldLayoutId id="2147483688" r:id="rId6"/>
    <p:sldLayoutId id="2147483695" r:id="rId7"/>
    <p:sldLayoutId id="2147483690" r:id="rId8"/>
    <p:sldLayoutId id="2147483696" r:id="rId9"/>
    <p:sldLayoutId id="2147483698" r:id="rId10"/>
    <p:sldLayoutId id="2147483691" r:id="rId11"/>
    <p:sldLayoutId id="2147483692" r:id="rId12"/>
    <p:sldLayoutId id="2147483693" r:id="rId13"/>
    <p:sldLayoutId id="2147483697" r:id="rId14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spc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SzPct val="100000"/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3672" y="1922483"/>
            <a:ext cx="6134632" cy="1722541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Voluntary innovation teams of public professionals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sz="1200" cap="none" dirty="0" smtClean="0">
                <a:solidFill>
                  <a:schemeClr val="bg1"/>
                </a:solidFill>
                <a:latin typeface="Arial"/>
              </a:rPr>
              <a:t>Wouter van der Torre &amp; Peter </a:t>
            </a:r>
            <a:r>
              <a:rPr lang="nl-NL" sz="1200" cap="none" dirty="0" smtClean="0">
                <a:solidFill>
                  <a:schemeClr val="bg1"/>
                </a:solidFill>
                <a:latin typeface="Arial"/>
              </a:rPr>
              <a:t>Oeij, TNO</a:t>
            </a:r>
            <a:endParaRPr lang="en-GB" sz="1200" cap="none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9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 dealing with challenges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10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47710"/>
              </p:ext>
            </p:extLst>
          </p:nvPr>
        </p:nvGraphicFramePr>
        <p:xfrm>
          <a:off x="539552" y="2132856"/>
          <a:ext cx="7128792" cy="13822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Solution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 dealing with challenges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11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54923"/>
              </p:ext>
            </p:extLst>
          </p:nvPr>
        </p:nvGraphicFramePr>
        <p:xfrm>
          <a:off x="539552" y="2132856"/>
          <a:ext cx="7128792" cy="21137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Solution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Unclear / shared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stakeholders</a:t>
                      </a:r>
                      <a:r>
                        <a:rPr lang="en-GB" sz="1400" baseline="0" dirty="0" smtClean="0"/>
                        <a:t> &amp; problem owner &amp; make commitments explicit.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 dealing with challenges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12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86079"/>
              </p:ext>
            </p:extLst>
          </p:nvPr>
        </p:nvGraphicFramePr>
        <p:xfrm>
          <a:off x="539552" y="2132856"/>
          <a:ext cx="7128792" cy="28452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Solution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Unclear / shared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stakeholders</a:t>
                      </a:r>
                      <a:r>
                        <a:rPr lang="en-GB" sz="1400" baseline="0" dirty="0" smtClean="0"/>
                        <a:t> &amp; problem owner &amp; make commitments explicit.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Decision-making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“No man’s land”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</a:t>
                      </a:r>
                      <a:r>
                        <a:rPr lang="en-GB" sz="1400" baseline="0" dirty="0" smtClean="0"/>
                        <a:t> manager which has an interest and wants to experiment in his organisation.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2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 dealing with challenges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13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04159"/>
              </p:ext>
            </p:extLst>
          </p:nvPr>
        </p:nvGraphicFramePr>
        <p:xfrm>
          <a:off x="539552" y="2132856"/>
          <a:ext cx="7128792" cy="33634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Solution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Unclear / shared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stakeholders</a:t>
                      </a:r>
                      <a:r>
                        <a:rPr lang="en-GB" sz="1400" baseline="0" dirty="0" smtClean="0"/>
                        <a:t> &amp; problem owner &amp; make commitments explicit.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Decision-making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“No man’s land”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</a:t>
                      </a:r>
                      <a:r>
                        <a:rPr lang="en-GB" sz="1400" baseline="0" dirty="0" smtClean="0"/>
                        <a:t> manager </a:t>
                      </a:r>
                      <a:r>
                        <a:rPr lang="en-GB" sz="1400" baseline="0" dirty="0" smtClean="0"/>
                        <a:t>who </a:t>
                      </a:r>
                      <a:r>
                        <a:rPr lang="en-GB" sz="1400" baseline="0" dirty="0" smtClean="0"/>
                        <a:t>wants to experiment in his organisation.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‘Own’ time / no budget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persons for</a:t>
                      </a:r>
                      <a:r>
                        <a:rPr lang="en-GB" sz="1400" baseline="0" dirty="0" smtClean="0"/>
                        <a:t> which the Do-Tank is extension of regular work</a:t>
                      </a:r>
                    </a:p>
                    <a:p>
                      <a:r>
                        <a:rPr lang="en-GB" sz="1400" baseline="0" dirty="0" smtClean="0"/>
                        <a:t>Co-operate with other initiatives. 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14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19241"/>
              </p:ext>
            </p:extLst>
          </p:nvPr>
        </p:nvGraphicFramePr>
        <p:xfrm>
          <a:off x="539552" y="2132856"/>
          <a:ext cx="7128792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Solution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Results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Assumed</a:t>
                      </a:r>
                      <a:r>
                        <a:rPr lang="en-GB" sz="1400" baseline="0" dirty="0" smtClean="0"/>
                        <a:t> problems did not exist. Many Do-Tanks ended after problem analysis.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30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15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86966"/>
              </p:ext>
            </p:extLst>
          </p:nvPr>
        </p:nvGraphicFramePr>
        <p:xfrm>
          <a:off x="539552" y="2132856"/>
          <a:ext cx="7128792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Solution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Results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Assumed</a:t>
                      </a:r>
                      <a:r>
                        <a:rPr lang="en-GB" sz="1400" baseline="0" dirty="0" smtClean="0"/>
                        <a:t> problems did not exist. Many Do-Tanks ended after problem analysis.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stakeholders</a:t>
                      </a:r>
                      <a:r>
                        <a:rPr lang="en-GB" sz="1400" baseline="0" dirty="0" smtClean="0"/>
                        <a:t> &amp; problem owner &amp; make commitments explicit.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Small</a:t>
                      </a:r>
                      <a:r>
                        <a:rPr lang="en-GB" sz="1400" baseline="0" dirty="0" smtClean="0"/>
                        <a:t> core which was committed surrounded with ‘advisors’ with fresh perspectives.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43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16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9917"/>
              </p:ext>
            </p:extLst>
          </p:nvPr>
        </p:nvGraphicFramePr>
        <p:xfrm>
          <a:off x="539552" y="2132856"/>
          <a:ext cx="7128792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Solution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Results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Assumed</a:t>
                      </a:r>
                      <a:r>
                        <a:rPr lang="en-GB" sz="1400" baseline="0" dirty="0" smtClean="0"/>
                        <a:t> problems did not exist. Many Do-Tanks ended after problem analysis.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stakeholders</a:t>
                      </a:r>
                      <a:r>
                        <a:rPr lang="en-GB" sz="1400" baseline="0" dirty="0" smtClean="0"/>
                        <a:t> &amp; problem owner &amp; make commitments explicit.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Small</a:t>
                      </a:r>
                      <a:r>
                        <a:rPr lang="en-GB" sz="1400" baseline="0" dirty="0" smtClean="0"/>
                        <a:t> core which was committed surrounded with ‘advisors’ with fresh perspectives.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Decision-making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</a:t>
                      </a:r>
                      <a:r>
                        <a:rPr lang="en-GB" sz="1400" baseline="0" dirty="0" smtClean="0"/>
                        <a:t> manager </a:t>
                      </a:r>
                      <a:r>
                        <a:rPr lang="en-GB" sz="1400" baseline="0" dirty="0" smtClean="0"/>
                        <a:t>who wants </a:t>
                      </a:r>
                      <a:r>
                        <a:rPr lang="en-GB" sz="1400" baseline="0" dirty="0" smtClean="0"/>
                        <a:t>to experiment in its organisation.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Involved manager was</a:t>
                      </a:r>
                      <a:r>
                        <a:rPr lang="en-GB" sz="1400" baseline="0" dirty="0" smtClean="0"/>
                        <a:t> not </a:t>
                      </a:r>
                      <a:r>
                        <a:rPr lang="en-GB" sz="1400" baseline="0" dirty="0" smtClean="0"/>
                        <a:t>the ‘real’ </a:t>
                      </a:r>
                      <a:r>
                        <a:rPr lang="en-GB" sz="1400" baseline="0" dirty="0" smtClean="0"/>
                        <a:t>decision maker. 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6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17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468135"/>
              </p:ext>
            </p:extLst>
          </p:nvPr>
        </p:nvGraphicFramePr>
        <p:xfrm>
          <a:off x="539552" y="2132856"/>
          <a:ext cx="7128792" cy="408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Solution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Results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Find problem for solution. </a:t>
                      </a:r>
                    </a:p>
                    <a:p>
                      <a:r>
                        <a:rPr lang="en-GB" sz="1400" dirty="0" smtClean="0"/>
                        <a:t>Involve problem owner.</a:t>
                      </a:r>
                    </a:p>
                    <a:p>
                      <a:r>
                        <a:rPr lang="en-GB" sz="1400" baseline="0" dirty="0" smtClean="0"/>
                        <a:t>Define</a:t>
                      </a:r>
                      <a:r>
                        <a:rPr lang="en-GB" sz="1400" dirty="0" smtClean="0"/>
                        <a:t> problem within circle</a:t>
                      </a:r>
                      <a:r>
                        <a:rPr lang="en-GB" sz="1400" baseline="0" dirty="0" smtClean="0"/>
                        <a:t> of influence.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Assumed</a:t>
                      </a:r>
                      <a:r>
                        <a:rPr lang="en-GB" sz="1400" baseline="0" dirty="0" smtClean="0"/>
                        <a:t> problems did not exist. Many Do-Tanks ended after problem analysis.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stakeholders</a:t>
                      </a:r>
                      <a:r>
                        <a:rPr lang="en-GB" sz="1400" baseline="0" dirty="0" smtClean="0"/>
                        <a:t> &amp; problem owner &amp; make commitments explicit.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Small</a:t>
                      </a:r>
                      <a:r>
                        <a:rPr lang="en-GB" sz="1400" baseline="0" dirty="0" smtClean="0"/>
                        <a:t> core which was committed surrounded with ‘advisors’ with fresh perspectives.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Decision-making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</a:t>
                      </a:r>
                      <a:r>
                        <a:rPr lang="en-GB" sz="1400" baseline="0" dirty="0" smtClean="0"/>
                        <a:t> manager </a:t>
                      </a:r>
                      <a:r>
                        <a:rPr lang="en-GB" sz="1400" baseline="0" dirty="0" smtClean="0"/>
                        <a:t>who </a:t>
                      </a:r>
                      <a:r>
                        <a:rPr lang="en-GB" sz="1400" baseline="0" dirty="0" smtClean="0"/>
                        <a:t>wants to experiment in its organisation.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Involved manager was</a:t>
                      </a:r>
                      <a:r>
                        <a:rPr lang="en-GB" sz="1400" baseline="0" dirty="0" smtClean="0"/>
                        <a:t> not real decision maker. 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Involve persons for</a:t>
                      </a:r>
                      <a:r>
                        <a:rPr lang="en-GB" sz="1400" baseline="0" dirty="0" smtClean="0"/>
                        <a:t> which the Do-Tank is extension of regular work.</a:t>
                      </a:r>
                    </a:p>
                    <a:p>
                      <a:r>
                        <a:rPr lang="en-GB" sz="1400" baseline="0" dirty="0" smtClean="0"/>
                        <a:t>Co-operate with other initiatives.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More time</a:t>
                      </a:r>
                      <a:r>
                        <a:rPr lang="en-GB" sz="1400" baseline="0" dirty="0" smtClean="0"/>
                        <a:t> and means available, less autonomy.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2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Many interested and participating </a:t>
            </a:r>
            <a:r>
              <a:rPr lang="en-GB" dirty="0" smtClean="0"/>
              <a:t>professionals</a:t>
            </a:r>
            <a:endParaRPr lang="en-GB" dirty="0" smtClean="0"/>
          </a:p>
          <a:p>
            <a:r>
              <a:rPr lang="en-GB" dirty="0"/>
              <a:t>Connecting professionals &amp; exchanging knowledge was appreciated</a:t>
            </a:r>
          </a:p>
          <a:p>
            <a:r>
              <a:rPr lang="en-GB" dirty="0" smtClean="0"/>
              <a:t>Do-Tank-members were </a:t>
            </a:r>
            <a:r>
              <a:rPr lang="en-GB" dirty="0"/>
              <a:t>positive </a:t>
            </a:r>
            <a:endParaRPr lang="en-GB" dirty="0" smtClean="0"/>
          </a:p>
          <a:p>
            <a:r>
              <a:rPr lang="en-GB" dirty="0" smtClean="0"/>
              <a:t>Problem </a:t>
            </a:r>
            <a:r>
              <a:rPr lang="en-GB" dirty="0" smtClean="0"/>
              <a:t>analysis and development of possible solutions went well….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18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However… </a:t>
            </a:r>
          </a:p>
          <a:p>
            <a:pPr lvl="1"/>
            <a:r>
              <a:rPr lang="en-GB" dirty="0" smtClean="0"/>
              <a:t>Only 7 out of 30 Do-Tanks successful</a:t>
            </a:r>
          </a:p>
          <a:p>
            <a:pPr lvl="1"/>
            <a:r>
              <a:rPr lang="en-GB" dirty="0" smtClean="0"/>
              <a:t>Many stopped early in the process </a:t>
            </a:r>
          </a:p>
          <a:p>
            <a:pPr lvl="1"/>
            <a:r>
              <a:rPr lang="en-GB" dirty="0" smtClean="0"/>
              <a:t>Experimenting in </a:t>
            </a:r>
            <a:r>
              <a:rPr lang="en-GB" dirty="0" smtClean="0"/>
              <a:t>an organisation was </a:t>
            </a:r>
            <a:r>
              <a:rPr lang="en-GB" dirty="0" smtClean="0"/>
              <a:t>a bridge too far for many </a:t>
            </a:r>
            <a:r>
              <a:rPr lang="en-GB" dirty="0" smtClean="0"/>
              <a:t>Do-Tanks…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But, </a:t>
            </a:r>
            <a:r>
              <a:rPr lang="en-GB" i="1" dirty="0" smtClean="0"/>
              <a:t>when</a:t>
            </a:r>
            <a:r>
              <a:rPr lang="en-GB" dirty="0" smtClean="0"/>
              <a:t> experiments were realised, the innovation process </a:t>
            </a:r>
            <a:r>
              <a:rPr lang="en-GB" dirty="0" smtClean="0"/>
              <a:t>continued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19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dirty="0" smtClean="0"/>
              <a:t>&amp; lessons </a:t>
            </a:r>
            <a:r>
              <a:rPr lang="en-US" dirty="0"/>
              <a:t>learned of a pilot with </a:t>
            </a:r>
            <a:r>
              <a:rPr lang="en-US" b="1" i="1" dirty="0" smtClean="0"/>
              <a:t>innovation teams of professionals</a:t>
            </a:r>
            <a:r>
              <a:rPr lang="en-US" dirty="0" smtClean="0"/>
              <a:t>, to </a:t>
            </a:r>
            <a:r>
              <a:rPr lang="en-US" dirty="0"/>
              <a:t>stimulate bottom-up innovation in the public </a:t>
            </a:r>
            <a:r>
              <a:rPr lang="en-US" dirty="0" smtClean="0"/>
              <a:t>sector</a:t>
            </a:r>
          </a:p>
          <a:p>
            <a:r>
              <a:rPr lang="en-US" dirty="0" smtClean="0"/>
              <a:t>Discuss how we can improve the method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2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9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&amp; Teams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Do-Tanks… </a:t>
            </a:r>
          </a:p>
          <a:p>
            <a:pPr lvl="1"/>
            <a:r>
              <a:rPr lang="en-GB" dirty="0" smtClean="0"/>
              <a:t>Problems and issues from the professionals on the agenda and solutions developed</a:t>
            </a:r>
          </a:p>
          <a:p>
            <a:pPr lvl="1"/>
            <a:r>
              <a:rPr lang="en-GB" dirty="0" smtClean="0"/>
              <a:t>Enthusiastic </a:t>
            </a:r>
            <a:r>
              <a:rPr lang="en-GB" dirty="0"/>
              <a:t>professionals </a:t>
            </a:r>
            <a:r>
              <a:rPr lang="en-GB" dirty="0" smtClean="0"/>
              <a:t>experiencing (autonomous) innovation processes</a:t>
            </a:r>
          </a:p>
          <a:p>
            <a:pPr lvl="1"/>
            <a:r>
              <a:rPr lang="en-GB" dirty="0"/>
              <a:t>Knowledge sharing &amp; networking across organisational boundaries</a:t>
            </a:r>
          </a:p>
          <a:p>
            <a:pPr marL="185738" lvl="1" indent="0">
              <a:buNone/>
            </a:pPr>
            <a:endParaRPr lang="en-GB" dirty="0"/>
          </a:p>
          <a:p>
            <a:r>
              <a:rPr lang="en-GB" dirty="0" smtClean="0"/>
              <a:t>Disadvantages Do-Tanks</a:t>
            </a:r>
            <a:endParaRPr lang="en-GB" dirty="0"/>
          </a:p>
          <a:p>
            <a:pPr lvl="1"/>
            <a:r>
              <a:rPr lang="en-GB" dirty="0"/>
              <a:t>Lack of time and means</a:t>
            </a:r>
          </a:p>
          <a:p>
            <a:pPr lvl="1"/>
            <a:r>
              <a:rPr lang="en-GB" dirty="0" smtClean="0"/>
              <a:t>Lack of ownership and decision-making </a:t>
            </a:r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20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2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&amp; Discussion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</a:p>
          <a:p>
            <a:endParaRPr lang="en-GB" dirty="0" smtClean="0"/>
          </a:p>
          <a:p>
            <a:r>
              <a:rPr lang="en-GB" dirty="0" smtClean="0"/>
              <a:t>Questions </a:t>
            </a:r>
            <a:r>
              <a:rPr lang="en-GB" dirty="0" smtClean="0"/>
              <a:t>for you: </a:t>
            </a:r>
            <a:endParaRPr lang="en-GB" dirty="0" smtClean="0"/>
          </a:p>
          <a:p>
            <a:pPr lvl="1"/>
            <a:r>
              <a:rPr lang="en-GB" dirty="0" smtClean="0"/>
              <a:t>Is the concept of Do-Tanks useful in other contexts?</a:t>
            </a:r>
            <a:endParaRPr lang="en-GB" dirty="0"/>
          </a:p>
          <a:p>
            <a:pPr lvl="1"/>
            <a:r>
              <a:rPr lang="en-GB" dirty="0" smtClean="0"/>
              <a:t>How can we improve the method? E.g. regarding </a:t>
            </a:r>
            <a:r>
              <a:rPr lang="en-GB" dirty="0" smtClean="0"/>
              <a:t>the lack </a:t>
            </a:r>
            <a:r>
              <a:rPr lang="en-GB" dirty="0"/>
              <a:t>of </a:t>
            </a:r>
            <a:r>
              <a:rPr lang="en-GB" dirty="0" smtClean="0"/>
              <a:t>ownership </a:t>
            </a:r>
            <a:r>
              <a:rPr lang="en-GB" dirty="0"/>
              <a:t>and decision-making </a:t>
            </a:r>
            <a:r>
              <a:rPr lang="en-GB" dirty="0" smtClean="0"/>
              <a:t>power…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21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7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0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Do-Tanks &amp; teams</a:t>
            </a:r>
          </a:p>
          <a:p>
            <a:r>
              <a:rPr lang="en-GB" dirty="0" smtClean="0"/>
              <a:t>Results &amp; lessons learned</a:t>
            </a:r>
          </a:p>
          <a:p>
            <a:r>
              <a:rPr lang="en-GB" dirty="0" smtClean="0"/>
              <a:t>Discussion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3</a:t>
            </a:fld>
            <a:r>
              <a:rPr lang="en-GB" dirty="0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1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Working Network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Goal: Stimulate </a:t>
            </a:r>
            <a:r>
              <a:rPr lang="en-GB" i="1" dirty="0" smtClean="0"/>
              <a:t>bottom-up </a:t>
            </a:r>
            <a:r>
              <a:rPr lang="en-GB" i="1" dirty="0" smtClean="0"/>
              <a:t>innovation</a:t>
            </a:r>
            <a:r>
              <a:rPr lang="en-GB" dirty="0" smtClean="0"/>
              <a:t>: </a:t>
            </a:r>
            <a:r>
              <a:rPr lang="en-GB" dirty="0" smtClean="0"/>
              <a:t>use and strengthen the innovative capacity of public professionals </a:t>
            </a:r>
            <a:r>
              <a:rPr lang="en-GB" i="1" dirty="0" smtClean="0"/>
              <a:t>across organisational boundaries</a:t>
            </a:r>
            <a:r>
              <a:rPr lang="en-GB" dirty="0" smtClean="0"/>
              <a:t>.</a:t>
            </a:r>
          </a:p>
          <a:p>
            <a:r>
              <a:rPr lang="en-GB" dirty="0"/>
              <a:t>By developing an </a:t>
            </a:r>
            <a:r>
              <a:rPr lang="en-GB" i="1" dirty="0"/>
              <a:t>infrastructure</a:t>
            </a:r>
            <a:r>
              <a:rPr lang="en-GB" dirty="0"/>
              <a:t> which facilitates and stimulates public professionals to appoint challenges, develop innovative solutions and experiment with these </a:t>
            </a:r>
            <a:r>
              <a:rPr lang="en-GB" dirty="0" smtClean="0"/>
              <a:t>solutions…</a:t>
            </a:r>
          </a:p>
          <a:p>
            <a:r>
              <a:rPr lang="en-GB" dirty="0" smtClean="0"/>
              <a:t>Do-tanks as important vehicle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4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0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Multidisciplinary </a:t>
            </a:r>
            <a:r>
              <a:rPr lang="en-GB" dirty="0" smtClean="0"/>
              <a:t>teams</a:t>
            </a:r>
            <a:endParaRPr lang="en-GB" dirty="0"/>
          </a:p>
          <a:p>
            <a:r>
              <a:rPr lang="en-GB" dirty="0"/>
              <a:t>3 – 10 professionals </a:t>
            </a:r>
            <a:r>
              <a:rPr lang="en-GB" dirty="0" smtClean="0"/>
              <a:t>from </a:t>
            </a:r>
            <a:r>
              <a:rPr lang="en-GB" dirty="0"/>
              <a:t>different </a:t>
            </a:r>
            <a:r>
              <a:rPr lang="en-GB" dirty="0" smtClean="0"/>
              <a:t>organisations</a:t>
            </a:r>
            <a:endParaRPr lang="en-GB" dirty="0"/>
          </a:p>
          <a:p>
            <a:r>
              <a:rPr lang="en-GB" dirty="0" smtClean="0"/>
              <a:t>Addressing a smart working issue or problem of own choice</a:t>
            </a:r>
          </a:p>
          <a:p>
            <a:r>
              <a:rPr lang="en-GB" dirty="0" smtClean="0"/>
              <a:t>Voluntary &amp;</a:t>
            </a:r>
            <a:r>
              <a:rPr lang="en-GB" dirty="0"/>
              <a:t> </a:t>
            </a:r>
            <a:r>
              <a:rPr lang="en-GB" dirty="0" smtClean="0"/>
              <a:t>without budget</a:t>
            </a:r>
          </a:p>
          <a:p>
            <a:r>
              <a:rPr lang="en-GB" dirty="0" smtClean="0"/>
              <a:t>Largely autonomous, innovation coach, ‘supporter’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5</a:t>
            </a:fld>
            <a:r>
              <a:rPr lang="en-GB" smtClean="0"/>
              <a:t> | Smart Working 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4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vs ‘regular’ teams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6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33176"/>
              </p:ext>
            </p:extLst>
          </p:nvPr>
        </p:nvGraphicFramePr>
        <p:xfrm>
          <a:off x="539552" y="2132856"/>
          <a:ext cx="7128792" cy="874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‘Regular’ organisational team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 goal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2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vs ‘regular’ teams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7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01313"/>
              </p:ext>
            </p:extLst>
          </p:nvPr>
        </p:nvGraphicFramePr>
        <p:xfrm>
          <a:off x="539552" y="2132856"/>
          <a:ext cx="7128792" cy="1392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‘Regular’ organisational team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 goal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Unclear / shared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Clear responsibilities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vs ‘regular’ teams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8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26437"/>
              </p:ext>
            </p:extLst>
          </p:nvPr>
        </p:nvGraphicFramePr>
        <p:xfrm>
          <a:off x="539552" y="2132856"/>
          <a:ext cx="7128792" cy="19110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‘Regular’ organisational team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 goal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Unclear / shared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Clear responsibilities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Decision-making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“No man’s land”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Embedded</a:t>
                      </a:r>
                      <a:r>
                        <a:rPr lang="en-GB" sz="1400" baseline="0" dirty="0" smtClean="0"/>
                        <a:t> in organisational</a:t>
                      </a:r>
                      <a:r>
                        <a:rPr lang="en-GB" sz="1400" dirty="0" smtClean="0"/>
                        <a:t> context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Do-Tanks vs ‘regular’ teams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965243E-C3AC-451E-8A45-8CA46E251EE7}" type="slidenum">
              <a:rPr lang="en-GB" smtClean="0"/>
              <a:t>9</a:t>
            </a:fld>
            <a:r>
              <a:rPr lang="en-GB" smtClean="0"/>
              <a:t> | Smart Working Network</a:t>
            </a:r>
            <a:endParaRPr lang="en-GB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13120"/>
              </p:ext>
            </p:extLst>
          </p:nvPr>
        </p:nvGraphicFramePr>
        <p:xfrm>
          <a:off x="539552" y="2132856"/>
          <a:ext cx="7128792" cy="23484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2448272"/>
                <a:gridCol w="2880320"/>
              </a:tblGrid>
              <a:tr h="43736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Do-Tank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‘Regular’ organisational team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Goals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Problem or general idea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 goal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Ownership /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Unclear / shared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Clear responsibilities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Decision-making power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“No man’s land”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Embedded</a:t>
                      </a:r>
                      <a:r>
                        <a:rPr lang="en-GB" sz="1400" baseline="0" dirty="0" smtClean="0"/>
                        <a:t> in organisational</a:t>
                      </a:r>
                      <a:r>
                        <a:rPr lang="en-GB" sz="1400" dirty="0" smtClean="0"/>
                        <a:t> context</a:t>
                      </a:r>
                      <a:endParaRPr lang="en-GB" sz="1400" dirty="0"/>
                    </a:p>
                  </a:txBody>
                  <a:tcPr/>
                </a:tc>
              </a:tr>
              <a:tr h="43736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Means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‘Own’ time / no budget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Work</a:t>
                      </a:r>
                      <a:r>
                        <a:rPr lang="en-GB" sz="1400" baseline="0" dirty="0" smtClean="0"/>
                        <a:t> time / budget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6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O">
  <a:themeElements>
    <a:clrScheme name="TNO">
      <a:dk1>
        <a:sysClr val="windowText" lastClr="000000"/>
      </a:dk1>
      <a:lt1>
        <a:sysClr val="window" lastClr="FFFFFF"/>
      </a:lt1>
      <a:dk2>
        <a:srgbClr val="71A4C3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E571B65483041AF17F38BBA148697" ma:contentTypeVersion="1" ma:contentTypeDescription="Create a new document." ma:contentTypeScope="" ma:versionID="68b52afc7b14f068537a855759196a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B5821-F8A1-49DF-9639-2FB757C65759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7080CD5-11F4-4EF5-AB78-7A664FEAE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D87A4E-B9ED-4CA8-BC1D-5ADCC177A0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1164</Words>
  <Application>Microsoft Office PowerPoint</Application>
  <PresentationFormat>Diavoorstelling (4:3)</PresentationFormat>
  <Paragraphs>259</Paragraphs>
  <Slides>22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TNO</vt:lpstr>
      <vt:lpstr>Voluntary innovation teams of public professionals Wouter van der Torre &amp; Peter Oeij, TNO</vt:lpstr>
      <vt:lpstr>presentation</vt:lpstr>
      <vt:lpstr>Content</vt:lpstr>
      <vt:lpstr>Smart Working Network</vt:lpstr>
      <vt:lpstr>Do-Tanks</vt:lpstr>
      <vt:lpstr>Do-Tanks vs ‘regular’ teams</vt:lpstr>
      <vt:lpstr>Do-Tanks vs ‘regular’ teams</vt:lpstr>
      <vt:lpstr>Do-Tanks vs ‘regular’ teams</vt:lpstr>
      <vt:lpstr>Do-Tanks vs ‘regular’ teams</vt:lpstr>
      <vt:lpstr>Do-Tank dealing with challenges</vt:lpstr>
      <vt:lpstr>Do-Tank dealing with challenges</vt:lpstr>
      <vt:lpstr>Do-Tank dealing with challenges</vt:lpstr>
      <vt:lpstr>Do-Tank dealing with challenges</vt:lpstr>
      <vt:lpstr>Do-Tanks Results</vt:lpstr>
      <vt:lpstr>Do-Tanks Results</vt:lpstr>
      <vt:lpstr>Do-Tanks Results</vt:lpstr>
      <vt:lpstr>Do-Tanks Results</vt:lpstr>
      <vt:lpstr>Overall results</vt:lpstr>
      <vt:lpstr>Overall results</vt:lpstr>
      <vt:lpstr>Do-Tanks &amp; Teams</vt:lpstr>
      <vt:lpstr>Questions &amp; Discussion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TNO verhaal</dc:title>
  <dc:subject>corporate</dc:subject>
  <dc:creator/>
  <cp:lastModifiedBy/>
  <cp:revision>1</cp:revision>
  <dcterms:created xsi:type="dcterms:W3CDTF">2010-12-16T09:20:55Z</dcterms:created>
  <dcterms:modified xsi:type="dcterms:W3CDTF">2015-09-06T16:20:10Z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TNO_43</vt:lpwstr>
  </property>
  <property fmtid="{D5CDD505-2E9C-101B-9397-08002B2CF9AE}" pid="3" name="do_LanguageID">
    <vt:lpwstr>2057</vt:lpwstr>
  </property>
  <property fmtid="{D5CDD505-2E9C-101B-9397-08002B2CF9AE}" pid="4" name="do_Title">
    <vt:lpwstr>Smart Working Network</vt:lpwstr>
  </property>
  <property fmtid="{D5CDD505-2E9C-101B-9397-08002B2CF9AE}" pid="5" name="do_Subtitle">
    <vt:lpwstr/>
  </property>
  <property fmtid="{D5CDD505-2E9C-101B-9397-08002B2CF9AE}" pid="6" name="do_Speaker">
    <vt:lpwstr>Wouter van der Torre &amp; Peter Oeij</vt:lpwstr>
  </property>
  <property fmtid="{D5CDD505-2E9C-101B-9397-08002B2CF9AE}" pid="7" name="do_Date">
    <vt:lpwstr>False</vt:lpwstr>
  </property>
  <property fmtid="{D5CDD505-2E9C-101B-9397-08002B2CF9AE}" pid="8" name="do_DateValue">
    <vt:lpwstr>26-08-2015</vt:lpwstr>
  </property>
  <property fmtid="{D5CDD505-2E9C-101B-9397-08002B2CF9AE}" pid="9" name="do_SlideNumber">
    <vt:lpwstr>True</vt:lpwstr>
  </property>
  <property fmtid="{D5CDD505-2E9C-101B-9397-08002B2CF9AE}" pid="10" name="do_Language">
    <vt:lpwstr>2057</vt:lpwstr>
  </property>
</Properties>
</file>