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0" r:id="rId2"/>
    <p:sldId id="263" r:id="rId3"/>
    <p:sldId id="291" r:id="rId4"/>
    <p:sldId id="271" r:id="rId5"/>
    <p:sldId id="294" r:id="rId6"/>
    <p:sldId id="296" r:id="rId7"/>
    <p:sldId id="297" r:id="rId8"/>
    <p:sldId id="286" r:id="rId9"/>
    <p:sldId id="281" r:id="rId10"/>
    <p:sldId id="278" r:id="rId11"/>
    <p:sldId id="273" r:id="rId12"/>
    <p:sldId id="276" r:id="rId13"/>
    <p:sldId id="277" r:id="rId14"/>
    <p:sldId id="274" r:id="rId15"/>
    <p:sldId id="279" r:id="rId16"/>
    <p:sldId id="275" r:id="rId17"/>
    <p:sldId id="280" r:id="rId18"/>
    <p:sldId id="285" r:id="rId19"/>
    <p:sldId id="288" r:id="rId20"/>
    <p:sldId id="289" r:id="rId21"/>
    <p:sldId id="295" r:id="rId22"/>
    <p:sldId id="284" r:id="rId23"/>
    <p:sldId id="283" r:id="rId24"/>
    <p:sldId id="28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D8E8"/>
    <a:srgbClr val="E9EDF4"/>
    <a:srgbClr val="E9E8E7"/>
    <a:srgbClr val="C84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9" autoAdjust="0"/>
    <p:restoredTop sz="94434" autoAdjust="0"/>
  </p:normalViewPr>
  <p:slideViewPr>
    <p:cSldViewPr>
      <p:cViewPr varScale="1">
        <p:scale>
          <a:sx n="71" d="100"/>
          <a:sy n="71" d="100"/>
        </p:scale>
        <p:origin x="1164" y="54"/>
      </p:cViewPr>
      <p:guideLst>
        <p:guide orient="horz" pos="2160"/>
        <p:guide pos="2880"/>
      </p:guideLst>
    </p:cSldViewPr>
  </p:slideViewPr>
  <p:notesTextViewPr>
    <p:cViewPr>
      <p:scale>
        <a:sx n="1" d="1"/>
        <a:sy n="1" d="1"/>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solidFill>
                <a:schemeClr val="tx1"/>
              </a:solidFill>
            </a:rPr>
            <a:t>Experience</a:t>
          </a:r>
          <a:endParaRPr lang="en-GB" dirty="0">
            <a:solidFill>
              <a:schemeClr val="tx1"/>
            </a:solidFill>
          </a:endParaRPr>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solidFill>
                <a:schemeClr val="tx1"/>
              </a:solidFill>
            </a:rPr>
            <a:t>Dialogue</a:t>
          </a:r>
          <a:endParaRPr lang="en-GB" dirty="0">
            <a:solidFill>
              <a:schemeClr val="tx1"/>
            </a:solidFill>
          </a:endParaRPr>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solidFill>
                <a:schemeClr val="tx1"/>
              </a:solidFill>
            </a:rPr>
            <a:t>Action</a:t>
          </a:r>
          <a:endParaRPr lang="en-GB" dirty="0">
            <a:solidFill>
              <a:schemeClr val="tx1"/>
            </a:solidFill>
          </a:endParaRPr>
        </a:p>
      </dgm:t>
    </dgm:pt>
    <dgm:pt modelId="{8A552BF0-F272-46B2-B87E-13261E0F7036}" type="sibTrans" cxnId="{5AAAD632-C3F5-4A89-A02B-52781CFF5B1E}">
      <dgm:prSet/>
      <dgm:spPr/>
      <dgm:t>
        <a:bodyPr/>
        <a:lstStyle/>
        <a:p>
          <a:endParaRPr lang="en-GB"/>
        </a:p>
      </dgm:t>
    </dgm:pt>
    <dgm:pt modelId="{10C3DB83-079A-4673-BAAF-7812EC4184EE}" type="par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a:solidFill>
          <a:schemeClr val="bg1"/>
        </a:solidFill>
        <a:ln>
          <a:solidFill>
            <a:srgbClr val="0070C0"/>
          </a:solidFill>
        </a:ln>
      </dgm:spPr>
      <dgm:t>
        <a:bodyPr/>
        <a:lstStyle/>
        <a:p>
          <a:endParaRPr lang="en-GB"/>
        </a:p>
      </dgm:t>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a:solidFill>
          <a:schemeClr val="bg1"/>
        </a:solidFill>
        <a:ln>
          <a:solidFill>
            <a:srgbClr val="0070C0"/>
          </a:solidFill>
        </a:ln>
      </dgm:spPr>
      <dgm:t>
        <a:bodyPr/>
        <a:lstStyle/>
        <a:p>
          <a:endParaRPr lang="en-GB"/>
        </a:p>
      </dgm:t>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a:solidFill>
          <a:schemeClr val="bg1"/>
        </a:solidFill>
        <a:ln>
          <a:solidFill>
            <a:srgbClr val="0070C0"/>
          </a:solidFill>
        </a:ln>
      </dgm:spPr>
      <dgm:t>
        <a:bodyPr/>
        <a:lstStyle/>
        <a:p>
          <a:endParaRPr lang="en-GB"/>
        </a:p>
      </dgm:t>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64514BD7-F254-4306-84B4-957F6E18F256}" type="presOf" srcId="{02ED547A-0203-45EB-A7A0-5D90EAC0A188}" destId="{ADC1F4B4-8B5F-4C1A-9BA0-6FD38C5E8058}"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5AAAD632-C3F5-4A89-A02B-52781CFF5B1E}" srcId="{02ED547A-0203-45EB-A7A0-5D90EAC0A188}" destId="{94462058-73CB-4280-873D-76709FAC89AA}" srcOrd="2" destOrd="0" parTransId="{10C3DB83-079A-4673-BAAF-7812EC4184EE}" sibTransId="{8A552BF0-F272-46B2-B87E-13261E0F7036}"/>
    <dgm:cxn modelId="{6247C2EF-004B-4AC8-914D-C038EC08D478}" type="presOf" srcId="{D7E2439C-71D8-44EA-A946-8B93002C74E9}" destId="{B7538632-4A86-453F-9F5B-99DD1D73C9EE}" srcOrd="0" destOrd="0" presId="urn:microsoft.com/office/officeart/2009/layout/CircleArrowProcess"/>
    <dgm:cxn modelId="{25452248-FFE4-4492-AB7B-7FE1EB29DB28}" type="presOf" srcId="{E5034DEC-486D-4470-8D25-67303E0FCFC4}" destId="{8D006CE6-1A05-44A5-8D7F-CFE9D066E352}" srcOrd="0" destOrd="0" presId="urn:microsoft.com/office/officeart/2009/layout/CircleArrowProcess"/>
    <dgm:cxn modelId="{4DF016BD-5EC2-4F5F-818A-41F0F7753B4B}" type="presOf" srcId="{94462058-73CB-4280-873D-76709FAC89AA}" destId="{61E85124-64A7-4DCF-9161-CC2810342FD2}" srcOrd="0" destOrd="0" presId="urn:microsoft.com/office/officeart/2009/layout/CircleArrowProcess"/>
    <dgm:cxn modelId="{60761425-02BE-417F-BAEA-8F91B7B04468}" srcId="{02ED547A-0203-45EB-A7A0-5D90EAC0A188}" destId="{E5034DEC-486D-4470-8D25-67303E0FCFC4}" srcOrd="1" destOrd="0" parTransId="{21952BC3-2DD8-4E3D-A852-6D6182C82CAE}" sibTransId="{31A41629-EAE0-4DB3-8CC9-9C2DA142511F}"/>
    <dgm:cxn modelId="{7E149F4C-9E8D-48F5-BDFE-D25653045FE5}" type="presParOf" srcId="{ADC1F4B4-8B5F-4C1A-9BA0-6FD38C5E8058}" destId="{8160D4A1-3161-4172-913C-A9EE5904C38C}" srcOrd="0" destOrd="0" presId="urn:microsoft.com/office/officeart/2009/layout/CircleArrowProcess"/>
    <dgm:cxn modelId="{1EE259E8-443B-4C06-8DC4-F58A94800936}" type="presParOf" srcId="{8160D4A1-3161-4172-913C-A9EE5904C38C}" destId="{A79E9096-036F-4CBB-AD09-5766E405549F}" srcOrd="0" destOrd="0" presId="urn:microsoft.com/office/officeart/2009/layout/CircleArrowProcess"/>
    <dgm:cxn modelId="{1D93AD61-6DF8-49C9-ACE2-E279ED1E3463}" type="presParOf" srcId="{ADC1F4B4-8B5F-4C1A-9BA0-6FD38C5E8058}" destId="{B7538632-4A86-453F-9F5B-99DD1D73C9EE}" srcOrd="1" destOrd="0" presId="urn:microsoft.com/office/officeart/2009/layout/CircleArrowProcess"/>
    <dgm:cxn modelId="{E5DA8DA1-8775-4237-99FA-F0C695AA3625}" type="presParOf" srcId="{ADC1F4B4-8B5F-4C1A-9BA0-6FD38C5E8058}" destId="{AD4FAA4B-D0D7-44FC-93D1-3A0C63CFE72E}" srcOrd="2" destOrd="0" presId="urn:microsoft.com/office/officeart/2009/layout/CircleArrowProcess"/>
    <dgm:cxn modelId="{8EF597BB-1002-47D3-89B2-899067BCC420}" type="presParOf" srcId="{AD4FAA4B-D0D7-44FC-93D1-3A0C63CFE72E}" destId="{2D54FA48-F994-4E87-850A-166FCD54B8AD}" srcOrd="0" destOrd="0" presId="urn:microsoft.com/office/officeart/2009/layout/CircleArrowProcess"/>
    <dgm:cxn modelId="{BF921D01-3BDA-4597-B688-8C1D10C61FC4}" type="presParOf" srcId="{ADC1F4B4-8B5F-4C1A-9BA0-6FD38C5E8058}" destId="{8D006CE6-1A05-44A5-8D7F-CFE9D066E352}" srcOrd="3" destOrd="0" presId="urn:microsoft.com/office/officeart/2009/layout/CircleArrowProcess"/>
    <dgm:cxn modelId="{B791AF0D-EC70-4EB5-BEFA-CA0B0C847B40}" type="presParOf" srcId="{ADC1F4B4-8B5F-4C1A-9BA0-6FD38C5E8058}" destId="{221F3E4B-880C-4A51-9BD6-27746EDCC273}" srcOrd="4" destOrd="0" presId="urn:microsoft.com/office/officeart/2009/layout/CircleArrowProcess"/>
    <dgm:cxn modelId="{1DB692DD-CA77-46A5-817E-FC3C2824C34F}" type="presParOf" srcId="{221F3E4B-880C-4A51-9BD6-27746EDCC273}" destId="{78B43218-A86D-459F-B56A-F712BB5A93AD}" srcOrd="0" destOrd="0" presId="urn:microsoft.com/office/officeart/2009/layout/CircleArrowProcess"/>
    <dgm:cxn modelId="{8CDF3495-C7D7-432B-8995-E37F47E6CAD2}"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FDFF5D-2401-4391-BF63-85512E842BE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4982DEF0-5689-402A-B33B-339303A860AF}">
      <dgm:prSet phldrT="[Text]" custT="1"/>
      <dgm:spPr>
        <a:solidFill>
          <a:schemeClr val="bg1"/>
        </a:solidFill>
      </dgm:spPr>
      <dgm:t>
        <a:bodyPr/>
        <a:lstStyle/>
        <a:p>
          <a:r>
            <a:rPr lang="en-GB" sz="2400" b="1" dirty="0" smtClean="0">
              <a:solidFill>
                <a:srgbClr val="002060"/>
              </a:solidFill>
            </a:rPr>
            <a:t>MULTI DISCIPLINARY TEAM WORKING</a:t>
          </a:r>
          <a:endParaRPr lang="en-GB" sz="2400" b="1" dirty="0">
            <a:solidFill>
              <a:srgbClr val="002060"/>
            </a:solidFill>
          </a:endParaRPr>
        </a:p>
      </dgm:t>
    </dgm:pt>
    <dgm:pt modelId="{B9187AE9-23BC-473C-840C-5E851E9159C0}" type="parTrans" cxnId="{680596CB-2B74-44A6-A956-80A3E704C161}">
      <dgm:prSet/>
      <dgm:spPr/>
      <dgm:t>
        <a:bodyPr/>
        <a:lstStyle/>
        <a:p>
          <a:endParaRPr lang="en-GB"/>
        </a:p>
      </dgm:t>
    </dgm:pt>
    <dgm:pt modelId="{B84F1571-854A-4B18-9ED8-7C34617F99E9}" type="sibTrans" cxnId="{680596CB-2B74-44A6-A956-80A3E704C161}">
      <dgm:prSet/>
      <dgm:spPr/>
      <dgm:t>
        <a:bodyPr/>
        <a:lstStyle/>
        <a:p>
          <a:endParaRPr lang="en-GB"/>
        </a:p>
      </dgm:t>
    </dgm:pt>
    <dgm:pt modelId="{280CB8EE-1EDA-4468-A526-20F69334D5FD}">
      <dgm:prSet phldrT="[Text]" custT="1"/>
      <dgm:spPr>
        <a:solidFill>
          <a:srgbClr val="92D050"/>
        </a:solidFill>
      </dgm:spPr>
      <dgm:t>
        <a:bodyPr/>
        <a:lstStyle/>
        <a:p>
          <a:pPr>
            <a:spcAft>
              <a:spcPts val="0"/>
            </a:spcAft>
          </a:pPr>
          <a:r>
            <a:rPr lang="en-GB" sz="2400" b="1" dirty="0" smtClean="0"/>
            <a:t>Staff Voice</a:t>
          </a:r>
        </a:p>
        <a:p>
          <a:pPr>
            <a:spcAft>
              <a:spcPts val="0"/>
            </a:spcAft>
          </a:pPr>
          <a:r>
            <a:rPr lang="en-GB" sz="2400" b="1" i="1" dirty="0" smtClean="0"/>
            <a:t>Risk</a:t>
          </a:r>
        </a:p>
        <a:p>
          <a:pPr>
            <a:spcAft>
              <a:spcPts val="0"/>
            </a:spcAft>
          </a:pPr>
          <a:r>
            <a:rPr lang="en-GB" sz="2400" b="1" i="1" dirty="0" smtClean="0"/>
            <a:t>Reporting</a:t>
          </a:r>
        </a:p>
        <a:p>
          <a:pPr>
            <a:spcAft>
              <a:spcPts val="0"/>
            </a:spcAft>
          </a:pPr>
          <a:r>
            <a:rPr lang="en-GB" sz="2400" b="1" i="1" dirty="0" smtClean="0"/>
            <a:t>Feedback</a:t>
          </a:r>
          <a:endParaRPr lang="en-GB" sz="2400" b="1" i="1" dirty="0"/>
        </a:p>
      </dgm:t>
    </dgm:pt>
    <dgm:pt modelId="{06CE080E-6055-4CBA-92DF-C45234D913EA}" type="parTrans" cxnId="{F309F629-53CC-45E0-B213-197082977AC8}">
      <dgm:prSet/>
      <dgm:spPr/>
      <dgm:t>
        <a:bodyPr/>
        <a:lstStyle/>
        <a:p>
          <a:endParaRPr lang="en-GB"/>
        </a:p>
      </dgm:t>
    </dgm:pt>
    <dgm:pt modelId="{78813FD2-837E-43FC-9149-7DF2CDD845DB}" type="sibTrans" cxnId="{F309F629-53CC-45E0-B213-197082977AC8}">
      <dgm:prSet/>
      <dgm:spPr/>
      <dgm:t>
        <a:bodyPr/>
        <a:lstStyle/>
        <a:p>
          <a:endParaRPr lang="en-GB"/>
        </a:p>
      </dgm:t>
    </dgm:pt>
    <dgm:pt modelId="{504B2D99-E57A-4621-9F13-670F23EE0AE7}">
      <dgm:prSet phldrT="[Text]" custT="1"/>
      <dgm:spPr>
        <a:solidFill>
          <a:srgbClr val="C00000"/>
        </a:solidFill>
      </dgm:spPr>
      <dgm:t>
        <a:bodyPr/>
        <a:lstStyle/>
        <a:p>
          <a:pPr>
            <a:spcAft>
              <a:spcPts val="0"/>
            </a:spcAft>
          </a:pPr>
          <a:r>
            <a:rPr lang="en-GB" sz="2400" b="1" dirty="0" smtClean="0"/>
            <a:t>Shared Learning, Reflection &amp; Improvement</a:t>
          </a:r>
        </a:p>
        <a:p>
          <a:pPr>
            <a:spcAft>
              <a:spcPts val="0"/>
            </a:spcAft>
          </a:pPr>
          <a:r>
            <a:rPr lang="en-GB" sz="2400" b="1" i="1" dirty="0" smtClean="0"/>
            <a:t>Quality improvement</a:t>
          </a:r>
        </a:p>
        <a:p>
          <a:pPr>
            <a:spcAft>
              <a:spcPts val="0"/>
            </a:spcAft>
          </a:pPr>
          <a:r>
            <a:rPr lang="en-GB" sz="2400" b="1" i="1" dirty="0" smtClean="0"/>
            <a:t>Cost effectiveness</a:t>
          </a:r>
        </a:p>
        <a:p>
          <a:pPr>
            <a:spcAft>
              <a:spcPts val="0"/>
            </a:spcAft>
          </a:pPr>
          <a:r>
            <a:rPr lang="en-GB" sz="2400" b="1" i="1" dirty="0" smtClean="0"/>
            <a:t>Staff engagement</a:t>
          </a:r>
          <a:endParaRPr lang="en-GB" sz="2400" b="1" i="1" dirty="0"/>
        </a:p>
      </dgm:t>
    </dgm:pt>
    <dgm:pt modelId="{7E897170-FBFD-4F19-AF05-7473ACBF5DA5}" type="parTrans" cxnId="{583A5EA9-F701-4228-85E6-B2405ECF666B}">
      <dgm:prSet/>
      <dgm:spPr/>
      <dgm:t>
        <a:bodyPr/>
        <a:lstStyle/>
        <a:p>
          <a:endParaRPr lang="en-GB"/>
        </a:p>
      </dgm:t>
    </dgm:pt>
    <dgm:pt modelId="{2F2F4664-BE28-4E5F-9907-78FBBC5536B0}" type="sibTrans" cxnId="{583A5EA9-F701-4228-85E6-B2405ECF666B}">
      <dgm:prSet/>
      <dgm:spPr/>
      <dgm:t>
        <a:bodyPr/>
        <a:lstStyle/>
        <a:p>
          <a:endParaRPr lang="en-GB"/>
        </a:p>
      </dgm:t>
    </dgm:pt>
    <dgm:pt modelId="{A77F1D84-A8F9-43D5-BAE2-597DE5F9A138}">
      <dgm:prSet phldrT="[Text]" custT="1"/>
      <dgm:spPr/>
      <dgm:t>
        <a:bodyPr/>
        <a:lstStyle/>
        <a:p>
          <a:pPr>
            <a:spcAft>
              <a:spcPts val="0"/>
            </a:spcAft>
          </a:pPr>
          <a:r>
            <a:rPr lang="en-GB" sz="2400" b="1" dirty="0" smtClean="0"/>
            <a:t>Multi Disciplinary Meetings</a:t>
          </a:r>
        </a:p>
        <a:p>
          <a:pPr>
            <a:spcAft>
              <a:spcPts val="0"/>
            </a:spcAft>
          </a:pPr>
          <a:r>
            <a:rPr lang="en-GB" sz="2400" b="1" i="1" dirty="0" smtClean="0"/>
            <a:t>Quality</a:t>
          </a:r>
        </a:p>
        <a:p>
          <a:pPr>
            <a:spcAft>
              <a:spcPts val="0"/>
            </a:spcAft>
          </a:pPr>
          <a:r>
            <a:rPr lang="en-GB" sz="2400" b="1" i="1" dirty="0" smtClean="0"/>
            <a:t>Managing risk</a:t>
          </a:r>
        </a:p>
        <a:p>
          <a:pPr>
            <a:spcAft>
              <a:spcPts val="0"/>
            </a:spcAft>
          </a:pPr>
          <a:r>
            <a:rPr lang="en-GB" sz="2400" b="1" i="1" dirty="0" smtClean="0"/>
            <a:t>Problem solving</a:t>
          </a:r>
          <a:endParaRPr lang="en-GB" sz="2400" b="1" i="1" dirty="0"/>
        </a:p>
      </dgm:t>
    </dgm:pt>
    <dgm:pt modelId="{165C3902-F277-45E5-B93D-3AA8432DD903}" type="parTrans" cxnId="{495986D9-06D6-4DE1-A666-91B2D0FEBBEF}">
      <dgm:prSet/>
      <dgm:spPr/>
      <dgm:t>
        <a:bodyPr/>
        <a:lstStyle/>
        <a:p>
          <a:endParaRPr lang="en-GB"/>
        </a:p>
      </dgm:t>
    </dgm:pt>
    <dgm:pt modelId="{7863F632-10D7-490B-8CD0-3876E85E4082}" type="sibTrans" cxnId="{495986D9-06D6-4DE1-A666-91B2D0FEBBEF}">
      <dgm:prSet/>
      <dgm:spPr/>
      <dgm:t>
        <a:bodyPr/>
        <a:lstStyle/>
        <a:p>
          <a:endParaRPr lang="en-GB"/>
        </a:p>
      </dgm:t>
    </dgm:pt>
    <dgm:pt modelId="{B937FF66-4C57-4FB7-9D4E-8C8865C62B15}">
      <dgm:prSet phldrT="[Text]" custT="1"/>
      <dgm:spPr>
        <a:solidFill>
          <a:schemeClr val="bg1">
            <a:lumMod val="50000"/>
          </a:schemeClr>
        </a:solidFill>
      </dgm:spPr>
      <dgm:t>
        <a:bodyPr/>
        <a:lstStyle/>
        <a:p>
          <a:pPr>
            <a:spcAft>
              <a:spcPts val="0"/>
            </a:spcAft>
          </a:pPr>
          <a:r>
            <a:rPr lang="en-GB" sz="2400" b="1" dirty="0" smtClean="0"/>
            <a:t>Coaching Culture</a:t>
          </a:r>
        </a:p>
        <a:p>
          <a:pPr>
            <a:spcAft>
              <a:spcPts val="0"/>
            </a:spcAft>
          </a:pPr>
          <a:r>
            <a:rPr lang="en-GB" sz="2400" b="1" dirty="0" smtClean="0"/>
            <a:t> &amp; Co-operative Working </a:t>
          </a:r>
          <a:r>
            <a:rPr lang="en-GB" sz="2400" b="1" i="1" dirty="0" smtClean="0"/>
            <a:t>Quality</a:t>
          </a:r>
        </a:p>
        <a:p>
          <a:pPr>
            <a:spcAft>
              <a:spcPts val="0"/>
            </a:spcAft>
          </a:pPr>
          <a:r>
            <a:rPr lang="en-GB" sz="2400" b="1" i="1" dirty="0" smtClean="0"/>
            <a:t>Safety</a:t>
          </a:r>
        </a:p>
        <a:p>
          <a:pPr>
            <a:spcAft>
              <a:spcPts val="0"/>
            </a:spcAft>
          </a:pPr>
          <a:r>
            <a:rPr lang="en-GB" sz="2400" b="1" i="1" dirty="0" smtClean="0"/>
            <a:t>Working life</a:t>
          </a:r>
          <a:endParaRPr lang="en-GB" sz="2400" b="1" i="1" dirty="0"/>
        </a:p>
      </dgm:t>
    </dgm:pt>
    <dgm:pt modelId="{F4B0462F-56B4-4890-9AC1-D1F1B51775E5}" type="parTrans" cxnId="{EDE74004-4BCD-420E-BD8C-A2D39A4D22A7}">
      <dgm:prSet/>
      <dgm:spPr/>
      <dgm:t>
        <a:bodyPr/>
        <a:lstStyle/>
        <a:p>
          <a:endParaRPr lang="en-GB"/>
        </a:p>
      </dgm:t>
    </dgm:pt>
    <dgm:pt modelId="{786C43C7-443A-4C11-8AAD-C669D3C5DD6C}" type="sibTrans" cxnId="{EDE74004-4BCD-420E-BD8C-A2D39A4D22A7}">
      <dgm:prSet/>
      <dgm:spPr/>
      <dgm:t>
        <a:bodyPr/>
        <a:lstStyle/>
        <a:p>
          <a:endParaRPr lang="en-GB"/>
        </a:p>
      </dgm:t>
    </dgm:pt>
    <dgm:pt modelId="{F5BBB390-FFB0-4D97-81F0-B0BC6CF59D01}" type="pres">
      <dgm:prSet presAssocID="{E9FDFF5D-2401-4391-BF63-85512E842BE8}" presName="diagram" presStyleCnt="0">
        <dgm:presLayoutVars>
          <dgm:chMax val="1"/>
          <dgm:dir/>
          <dgm:animLvl val="ctr"/>
          <dgm:resizeHandles val="exact"/>
        </dgm:presLayoutVars>
      </dgm:prSet>
      <dgm:spPr/>
      <dgm:t>
        <a:bodyPr/>
        <a:lstStyle/>
        <a:p>
          <a:endParaRPr lang="en-GB"/>
        </a:p>
      </dgm:t>
    </dgm:pt>
    <dgm:pt modelId="{63FF0EC3-F5BC-401F-8CF7-6317BC4065EC}" type="pres">
      <dgm:prSet presAssocID="{E9FDFF5D-2401-4391-BF63-85512E842BE8}" presName="matrix" presStyleCnt="0"/>
      <dgm:spPr/>
    </dgm:pt>
    <dgm:pt modelId="{6DB42AC3-5F53-479B-8002-ED801D1894A9}" type="pres">
      <dgm:prSet presAssocID="{E9FDFF5D-2401-4391-BF63-85512E842BE8}" presName="tile1" presStyleLbl="node1" presStyleIdx="0" presStyleCnt="4" custLinFactNeighborX="0" custLinFactNeighborY="0"/>
      <dgm:spPr/>
      <dgm:t>
        <a:bodyPr/>
        <a:lstStyle/>
        <a:p>
          <a:endParaRPr lang="en-GB"/>
        </a:p>
      </dgm:t>
    </dgm:pt>
    <dgm:pt modelId="{C8A3739E-DEC9-4420-AB7B-B5F481F0C76F}" type="pres">
      <dgm:prSet presAssocID="{E9FDFF5D-2401-4391-BF63-85512E842BE8}" presName="tile1text" presStyleLbl="node1" presStyleIdx="0" presStyleCnt="4">
        <dgm:presLayoutVars>
          <dgm:chMax val="0"/>
          <dgm:chPref val="0"/>
          <dgm:bulletEnabled val="1"/>
        </dgm:presLayoutVars>
      </dgm:prSet>
      <dgm:spPr/>
      <dgm:t>
        <a:bodyPr/>
        <a:lstStyle/>
        <a:p>
          <a:endParaRPr lang="en-GB"/>
        </a:p>
      </dgm:t>
    </dgm:pt>
    <dgm:pt modelId="{853FEF77-AF12-4F10-BBA4-0D5E02C68314}" type="pres">
      <dgm:prSet presAssocID="{E9FDFF5D-2401-4391-BF63-85512E842BE8}" presName="tile2" presStyleLbl="node1" presStyleIdx="1" presStyleCnt="4" custScaleY="100348" custLinFactNeighborY="174"/>
      <dgm:spPr/>
      <dgm:t>
        <a:bodyPr/>
        <a:lstStyle/>
        <a:p>
          <a:endParaRPr lang="en-GB"/>
        </a:p>
      </dgm:t>
    </dgm:pt>
    <dgm:pt modelId="{6BB25A86-0709-489E-A355-5B08F90E246A}" type="pres">
      <dgm:prSet presAssocID="{E9FDFF5D-2401-4391-BF63-85512E842BE8}" presName="tile2text" presStyleLbl="node1" presStyleIdx="1" presStyleCnt="4">
        <dgm:presLayoutVars>
          <dgm:chMax val="0"/>
          <dgm:chPref val="0"/>
          <dgm:bulletEnabled val="1"/>
        </dgm:presLayoutVars>
      </dgm:prSet>
      <dgm:spPr/>
      <dgm:t>
        <a:bodyPr/>
        <a:lstStyle/>
        <a:p>
          <a:endParaRPr lang="en-GB"/>
        </a:p>
      </dgm:t>
    </dgm:pt>
    <dgm:pt modelId="{C079C019-B606-4B3B-926E-5BE3E9EB9321}" type="pres">
      <dgm:prSet presAssocID="{E9FDFF5D-2401-4391-BF63-85512E842BE8}" presName="tile3" presStyleLbl="node1" presStyleIdx="2" presStyleCnt="4"/>
      <dgm:spPr/>
      <dgm:t>
        <a:bodyPr/>
        <a:lstStyle/>
        <a:p>
          <a:endParaRPr lang="en-GB"/>
        </a:p>
      </dgm:t>
    </dgm:pt>
    <dgm:pt modelId="{7B1A74EF-FD21-4A26-B378-0620FA3175F7}" type="pres">
      <dgm:prSet presAssocID="{E9FDFF5D-2401-4391-BF63-85512E842BE8}" presName="tile3text" presStyleLbl="node1" presStyleIdx="2" presStyleCnt="4">
        <dgm:presLayoutVars>
          <dgm:chMax val="0"/>
          <dgm:chPref val="0"/>
          <dgm:bulletEnabled val="1"/>
        </dgm:presLayoutVars>
      </dgm:prSet>
      <dgm:spPr/>
      <dgm:t>
        <a:bodyPr/>
        <a:lstStyle/>
        <a:p>
          <a:endParaRPr lang="en-GB"/>
        </a:p>
      </dgm:t>
    </dgm:pt>
    <dgm:pt modelId="{341EF5E2-0142-4151-B2F4-6EA2530A352A}" type="pres">
      <dgm:prSet presAssocID="{E9FDFF5D-2401-4391-BF63-85512E842BE8}" presName="tile4" presStyleLbl="node1" presStyleIdx="3" presStyleCnt="4"/>
      <dgm:spPr/>
      <dgm:t>
        <a:bodyPr/>
        <a:lstStyle/>
        <a:p>
          <a:endParaRPr lang="en-GB"/>
        </a:p>
      </dgm:t>
    </dgm:pt>
    <dgm:pt modelId="{F54932F3-A342-4B0B-98C0-320127D22980}" type="pres">
      <dgm:prSet presAssocID="{E9FDFF5D-2401-4391-BF63-85512E842BE8}" presName="tile4text" presStyleLbl="node1" presStyleIdx="3" presStyleCnt="4">
        <dgm:presLayoutVars>
          <dgm:chMax val="0"/>
          <dgm:chPref val="0"/>
          <dgm:bulletEnabled val="1"/>
        </dgm:presLayoutVars>
      </dgm:prSet>
      <dgm:spPr/>
      <dgm:t>
        <a:bodyPr/>
        <a:lstStyle/>
        <a:p>
          <a:endParaRPr lang="en-GB"/>
        </a:p>
      </dgm:t>
    </dgm:pt>
    <dgm:pt modelId="{D6AF1221-C531-465D-9E1A-85A350470E8A}" type="pres">
      <dgm:prSet presAssocID="{E9FDFF5D-2401-4391-BF63-85512E842BE8}" presName="centerTile" presStyleLbl="fgShp" presStyleIdx="0" presStyleCnt="1" custScaleX="113553" custScaleY="91023">
        <dgm:presLayoutVars>
          <dgm:chMax val="0"/>
          <dgm:chPref val="0"/>
        </dgm:presLayoutVars>
      </dgm:prSet>
      <dgm:spPr/>
      <dgm:t>
        <a:bodyPr/>
        <a:lstStyle/>
        <a:p>
          <a:endParaRPr lang="en-GB"/>
        </a:p>
      </dgm:t>
    </dgm:pt>
  </dgm:ptLst>
  <dgm:cxnLst>
    <dgm:cxn modelId="{26094414-525C-4F06-B4F2-6127E7037332}" type="presOf" srcId="{504B2D99-E57A-4621-9F13-670F23EE0AE7}" destId="{853FEF77-AF12-4F10-BBA4-0D5E02C68314}" srcOrd="0" destOrd="0" presId="urn:microsoft.com/office/officeart/2005/8/layout/matrix1"/>
    <dgm:cxn modelId="{421AF48E-E8C6-402C-B849-7CA813F3A414}" type="presOf" srcId="{504B2D99-E57A-4621-9F13-670F23EE0AE7}" destId="{6BB25A86-0709-489E-A355-5B08F90E246A}" srcOrd="1" destOrd="0" presId="urn:microsoft.com/office/officeart/2005/8/layout/matrix1"/>
    <dgm:cxn modelId="{F309F629-53CC-45E0-B213-197082977AC8}" srcId="{4982DEF0-5689-402A-B33B-339303A860AF}" destId="{280CB8EE-1EDA-4468-A526-20F69334D5FD}" srcOrd="0" destOrd="0" parTransId="{06CE080E-6055-4CBA-92DF-C45234D913EA}" sibTransId="{78813FD2-837E-43FC-9149-7DF2CDD845DB}"/>
    <dgm:cxn modelId="{323D4C3B-7535-45B3-A798-E88A814FBF7E}" type="presOf" srcId="{B937FF66-4C57-4FB7-9D4E-8C8865C62B15}" destId="{341EF5E2-0142-4151-B2F4-6EA2530A352A}" srcOrd="0" destOrd="0" presId="urn:microsoft.com/office/officeart/2005/8/layout/matrix1"/>
    <dgm:cxn modelId="{766CB7CC-E2C8-4431-8DA4-396047F3B4A9}" type="presOf" srcId="{E9FDFF5D-2401-4391-BF63-85512E842BE8}" destId="{F5BBB390-FFB0-4D97-81F0-B0BC6CF59D01}" srcOrd="0" destOrd="0" presId="urn:microsoft.com/office/officeart/2005/8/layout/matrix1"/>
    <dgm:cxn modelId="{495986D9-06D6-4DE1-A666-91B2D0FEBBEF}" srcId="{4982DEF0-5689-402A-B33B-339303A860AF}" destId="{A77F1D84-A8F9-43D5-BAE2-597DE5F9A138}" srcOrd="2" destOrd="0" parTransId="{165C3902-F277-45E5-B93D-3AA8432DD903}" sibTransId="{7863F632-10D7-490B-8CD0-3876E85E4082}"/>
    <dgm:cxn modelId="{EDE74004-4BCD-420E-BD8C-A2D39A4D22A7}" srcId="{4982DEF0-5689-402A-B33B-339303A860AF}" destId="{B937FF66-4C57-4FB7-9D4E-8C8865C62B15}" srcOrd="3" destOrd="0" parTransId="{F4B0462F-56B4-4890-9AC1-D1F1B51775E5}" sibTransId="{786C43C7-443A-4C11-8AAD-C669D3C5DD6C}"/>
    <dgm:cxn modelId="{583A5EA9-F701-4228-85E6-B2405ECF666B}" srcId="{4982DEF0-5689-402A-B33B-339303A860AF}" destId="{504B2D99-E57A-4621-9F13-670F23EE0AE7}" srcOrd="1" destOrd="0" parTransId="{7E897170-FBFD-4F19-AF05-7473ACBF5DA5}" sibTransId="{2F2F4664-BE28-4E5F-9907-78FBBC5536B0}"/>
    <dgm:cxn modelId="{2774D8E0-137F-48A1-A6F8-82195618742C}" type="presOf" srcId="{280CB8EE-1EDA-4468-A526-20F69334D5FD}" destId="{6DB42AC3-5F53-479B-8002-ED801D1894A9}" srcOrd="0" destOrd="0" presId="urn:microsoft.com/office/officeart/2005/8/layout/matrix1"/>
    <dgm:cxn modelId="{037AB30C-08B2-49C0-8F1E-2B7CB502580A}" type="presOf" srcId="{4982DEF0-5689-402A-B33B-339303A860AF}" destId="{D6AF1221-C531-465D-9E1A-85A350470E8A}" srcOrd="0" destOrd="0" presId="urn:microsoft.com/office/officeart/2005/8/layout/matrix1"/>
    <dgm:cxn modelId="{F23E6B57-048D-43F4-AD72-BDA4100E74C4}" type="presOf" srcId="{280CB8EE-1EDA-4468-A526-20F69334D5FD}" destId="{C8A3739E-DEC9-4420-AB7B-B5F481F0C76F}" srcOrd="1" destOrd="0" presId="urn:microsoft.com/office/officeart/2005/8/layout/matrix1"/>
    <dgm:cxn modelId="{680596CB-2B74-44A6-A956-80A3E704C161}" srcId="{E9FDFF5D-2401-4391-BF63-85512E842BE8}" destId="{4982DEF0-5689-402A-B33B-339303A860AF}" srcOrd="0" destOrd="0" parTransId="{B9187AE9-23BC-473C-840C-5E851E9159C0}" sibTransId="{B84F1571-854A-4B18-9ED8-7C34617F99E9}"/>
    <dgm:cxn modelId="{731E0A53-E21D-4C2F-9718-322A186AA69C}" type="presOf" srcId="{A77F1D84-A8F9-43D5-BAE2-597DE5F9A138}" destId="{C079C019-B606-4B3B-926E-5BE3E9EB9321}" srcOrd="0" destOrd="0" presId="urn:microsoft.com/office/officeart/2005/8/layout/matrix1"/>
    <dgm:cxn modelId="{EB2C6EF2-4398-4D09-A77D-179CCE971723}" type="presOf" srcId="{A77F1D84-A8F9-43D5-BAE2-597DE5F9A138}" destId="{7B1A74EF-FD21-4A26-B378-0620FA3175F7}" srcOrd="1" destOrd="0" presId="urn:microsoft.com/office/officeart/2005/8/layout/matrix1"/>
    <dgm:cxn modelId="{9900DFA2-712B-4289-B26C-1C017C5EF8FA}" type="presOf" srcId="{B937FF66-4C57-4FB7-9D4E-8C8865C62B15}" destId="{F54932F3-A342-4B0B-98C0-320127D22980}" srcOrd="1" destOrd="0" presId="urn:microsoft.com/office/officeart/2005/8/layout/matrix1"/>
    <dgm:cxn modelId="{14777E40-61FF-46BC-AF94-2B9E72DDE278}" type="presParOf" srcId="{F5BBB390-FFB0-4D97-81F0-B0BC6CF59D01}" destId="{63FF0EC3-F5BC-401F-8CF7-6317BC4065EC}" srcOrd="0" destOrd="0" presId="urn:microsoft.com/office/officeart/2005/8/layout/matrix1"/>
    <dgm:cxn modelId="{5CF6E11C-D9AE-4B69-8DE4-828456F35B03}" type="presParOf" srcId="{63FF0EC3-F5BC-401F-8CF7-6317BC4065EC}" destId="{6DB42AC3-5F53-479B-8002-ED801D1894A9}" srcOrd="0" destOrd="0" presId="urn:microsoft.com/office/officeart/2005/8/layout/matrix1"/>
    <dgm:cxn modelId="{4E09911F-1318-4F4F-96F1-7B017AF9038F}" type="presParOf" srcId="{63FF0EC3-F5BC-401F-8CF7-6317BC4065EC}" destId="{C8A3739E-DEC9-4420-AB7B-B5F481F0C76F}" srcOrd="1" destOrd="0" presId="urn:microsoft.com/office/officeart/2005/8/layout/matrix1"/>
    <dgm:cxn modelId="{2D1F79E6-9FA8-412B-82BC-C5A5F3B65ABC}" type="presParOf" srcId="{63FF0EC3-F5BC-401F-8CF7-6317BC4065EC}" destId="{853FEF77-AF12-4F10-BBA4-0D5E02C68314}" srcOrd="2" destOrd="0" presId="urn:microsoft.com/office/officeart/2005/8/layout/matrix1"/>
    <dgm:cxn modelId="{88CD362C-7351-41BE-B400-6EAF22996EC5}" type="presParOf" srcId="{63FF0EC3-F5BC-401F-8CF7-6317BC4065EC}" destId="{6BB25A86-0709-489E-A355-5B08F90E246A}" srcOrd="3" destOrd="0" presId="urn:microsoft.com/office/officeart/2005/8/layout/matrix1"/>
    <dgm:cxn modelId="{9B62BEEE-0B93-4635-8108-57E0BB1AC216}" type="presParOf" srcId="{63FF0EC3-F5BC-401F-8CF7-6317BC4065EC}" destId="{C079C019-B606-4B3B-926E-5BE3E9EB9321}" srcOrd="4" destOrd="0" presId="urn:microsoft.com/office/officeart/2005/8/layout/matrix1"/>
    <dgm:cxn modelId="{3699E164-8F71-472D-B4B9-F86926FEF587}" type="presParOf" srcId="{63FF0EC3-F5BC-401F-8CF7-6317BC4065EC}" destId="{7B1A74EF-FD21-4A26-B378-0620FA3175F7}" srcOrd="5" destOrd="0" presId="urn:microsoft.com/office/officeart/2005/8/layout/matrix1"/>
    <dgm:cxn modelId="{B3BBB4E8-4AA4-42AF-8C3A-DB71D3824106}" type="presParOf" srcId="{63FF0EC3-F5BC-401F-8CF7-6317BC4065EC}" destId="{341EF5E2-0142-4151-B2F4-6EA2530A352A}" srcOrd="6" destOrd="0" presId="urn:microsoft.com/office/officeart/2005/8/layout/matrix1"/>
    <dgm:cxn modelId="{52A142DD-B745-419A-914E-3C0ACC486FA6}" type="presParOf" srcId="{63FF0EC3-F5BC-401F-8CF7-6317BC4065EC}" destId="{F54932F3-A342-4B0B-98C0-320127D22980}" srcOrd="7" destOrd="0" presId="urn:microsoft.com/office/officeart/2005/8/layout/matrix1"/>
    <dgm:cxn modelId="{8BDF7E99-9B6A-4271-A2AD-FC8DCB75B730}" type="presParOf" srcId="{F5BBB390-FFB0-4D97-81F0-B0BC6CF59D01}" destId="{D6AF1221-C531-465D-9E1A-85A350470E8A}"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t>Experience</a:t>
          </a:r>
          <a:endParaRPr lang="en-GB" dirty="0"/>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t>Dialogue</a:t>
          </a:r>
          <a:endParaRPr lang="en-GB" dirty="0"/>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t>Action</a:t>
          </a:r>
          <a:endParaRPr lang="en-GB" dirty="0"/>
        </a:p>
      </dgm:t>
    </dgm:pt>
    <dgm:pt modelId="{10C3DB83-079A-4673-BAAF-7812EC4184EE}" type="parTrans" cxnId="{5AAAD632-C3F5-4A89-A02B-52781CFF5B1E}">
      <dgm:prSet/>
      <dgm:spPr/>
      <dgm:t>
        <a:bodyPr/>
        <a:lstStyle/>
        <a:p>
          <a:endParaRPr lang="en-GB"/>
        </a:p>
      </dgm:t>
    </dgm:pt>
    <dgm:pt modelId="{8A552BF0-F272-46B2-B87E-13261E0F7036}" type="sib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a:solidFill>
          <a:schemeClr val="bg1"/>
        </a:solidFill>
        <a:ln>
          <a:solidFill>
            <a:srgbClr val="0070C0"/>
          </a:solidFill>
        </a:ln>
      </dgm:spPr>
      <dgm:t>
        <a:bodyPr/>
        <a:lstStyle/>
        <a:p>
          <a:endParaRPr lang="en-GB"/>
        </a:p>
      </dgm:t>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a:solidFill>
          <a:schemeClr val="bg1"/>
        </a:solidFill>
        <a:ln>
          <a:solidFill>
            <a:srgbClr val="0070C0"/>
          </a:solidFill>
        </a:ln>
      </dgm:spPr>
      <dgm:t>
        <a:bodyPr/>
        <a:lstStyle/>
        <a:p>
          <a:endParaRPr lang="en-GB"/>
        </a:p>
      </dgm:t>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a:solidFill>
          <a:schemeClr val="bg1"/>
        </a:solidFill>
        <a:ln>
          <a:solidFill>
            <a:srgbClr val="0070C0"/>
          </a:solidFill>
        </a:ln>
      </dgm:spPr>
      <dgm:t>
        <a:bodyPr/>
        <a:lstStyle/>
        <a:p>
          <a:endParaRPr lang="en-GB"/>
        </a:p>
      </dgm:t>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D88D76C6-DD05-4BA9-A209-BF6847F7AD45}" type="presOf" srcId="{94462058-73CB-4280-873D-76709FAC89AA}" destId="{61E85124-64A7-4DCF-9161-CC2810342FD2}" srcOrd="0" destOrd="0" presId="urn:microsoft.com/office/officeart/2009/layout/CircleArrowProcess"/>
    <dgm:cxn modelId="{1F86A365-0BDE-4EFF-8CCE-702120ABEE12}" type="presOf" srcId="{E5034DEC-486D-4470-8D25-67303E0FCFC4}" destId="{8D006CE6-1A05-44A5-8D7F-CFE9D066E352}"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5AAAD632-C3F5-4A89-A02B-52781CFF5B1E}" srcId="{02ED547A-0203-45EB-A7A0-5D90EAC0A188}" destId="{94462058-73CB-4280-873D-76709FAC89AA}" srcOrd="2" destOrd="0" parTransId="{10C3DB83-079A-4673-BAAF-7812EC4184EE}" sibTransId="{8A552BF0-F272-46B2-B87E-13261E0F7036}"/>
    <dgm:cxn modelId="{083AC38B-A2A7-4E99-90E7-00A50C91E3F3}" type="presOf" srcId="{02ED547A-0203-45EB-A7A0-5D90EAC0A188}" destId="{ADC1F4B4-8B5F-4C1A-9BA0-6FD38C5E8058}" srcOrd="0" destOrd="0" presId="urn:microsoft.com/office/officeart/2009/layout/CircleArrowProcess"/>
    <dgm:cxn modelId="{60761425-02BE-417F-BAEA-8F91B7B04468}" srcId="{02ED547A-0203-45EB-A7A0-5D90EAC0A188}" destId="{E5034DEC-486D-4470-8D25-67303E0FCFC4}" srcOrd="1" destOrd="0" parTransId="{21952BC3-2DD8-4E3D-A852-6D6182C82CAE}" sibTransId="{31A41629-EAE0-4DB3-8CC9-9C2DA142511F}"/>
    <dgm:cxn modelId="{3B8C0F77-3282-4ACC-8F84-8825106B2C2D}" type="presOf" srcId="{D7E2439C-71D8-44EA-A946-8B93002C74E9}" destId="{B7538632-4A86-453F-9F5B-99DD1D73C9EE}" srcOrd="0" destOrd="0" presId="urn:microsoft.com/office/officeart/2009/layout/CircleArrowProcess"/>
    <dgm:cxn modelId="{7C4C52C6-F4DE-4CBD-9422-421F5A1AE17D}" type="presParOf" srcId="{ADC1F4B4-8B5F-4C1A-9BA0-6FD38C5E8058}" destId="{8160D4A1-3161-4172-913C-A9EE5904C38C}" srcOrd="0" destOrd="0" presId="urn:microsoft.com/office/officeart/2009/layout/CircleArrowProcess"/>
    <dgm:cxn modelId="{917E5F2F-46F3-4DD5-8A61-BBC90FDABDF7}" type="presParOf" srcId="{8160D4A1-3161-4172-913C-A9EE5904C38C}" destId="{A79E9096-036F-4CBB-AD09-5766E405549F}" srcOrd="0" destOrd="0" presId="urn:microsoft.com/office/officeart/2009/layout/CircleArrowProcess"/>
    <dgm:cxn modelId="{6835DDC0-D3D3-4AD0-945B-215B14B8294F}" type="presParOf" srcId="{ADC1F4B4-8B5F-4C1A-9BA0-6FD38C5E8058}" destId="{B7538632-4A86-453F-9F5B-99DD1D73C9EE}" srcOrd="1" destOrd="0" presId="urn:microsoft.com/office/officeart/2009/layout/CircleArrowProcess"/>
    <dgm:cxn modelId="{1A57AC07-64E2-4781-8BFF-C9A3E01B0BA7}" type="presParOf" srcId="{ADC1F4B4-8B5F-4C1A-9BA0-6FD38C5E8058}" destId="{AD4FAA4B-D0D7-44FC-93D1-3A0C63CFE72E}" srcOrd="2" destOrd="0" presId="urn:microsoft.com/office/officeart/2009/layout/CircleArrowProcess"/>
    <dgm:cxn modelId="{6DB65987-C08B-4D5D-AD33-ABA0072FCC64}" type="presParOf" srcId="{AD4FAA4B-D0D7-44FC-93D1-3A0C63CFE72E}" destId="{2D54FA48-F994-4E87-850A-166FCD54B8AD}" srcOrd="0" destOrd="0" presId="urn:microsoft.com/office/officeart/2009/layout/CircleArrowProcess"/>
    <dgm:cxn modelId="{8E6DA84F-B673-4089-94E1-B8397B857135}" type="presParOf" srcId="{ADC1F4B4-8B5F-4C1A-9BA0-6FD38C5E8058}" destId="{8D006CE6-1A05-44A5-8D7F-CFE9D066E352}" srcOrd="3" destOrd="0" presId="urn:microsoft.com/office/officeart/2009/layout/CircleArrowProcess"/>
    <dgm:cxn modelId="{3DE96C58-6B23-4D26-9485-45444489A201}" type="presParOf" srcId="{ADC1F4B4-8B5F-4C1A-9BA0-6FD38C5E8058}" destId="{221F3E4B-880C-4A51-9BD6-27746EDCC273}" srcOrd="4" destOrd="0" presId="urn:microsoft.com/office/officeart/2009/layout/CircleArrowProcess"/>
    <dgm:cxn modelId="{F49A12E3-2A2E-41D0-8AF0-92BFF6127BE3}" type="presParOf" srcId="{221F3E4B-880C-4A51-9BD6-27746EDCC273}" destId="{78B43218-A86D-459F-B56A-F712BB5A93AD}" srcOrd="0" destOrd="0" presId="urn:microsoft.com/office/officeart/2009/layout/CircleArrowProcess"/>
    <dgm:cxn modelId="{4F63AFBE-4EE3-43C0-8F5C-8E681E88E2B4}"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t>Experience</a:t>
          </a:r>
          <a:endParaRPr lang="en-GB" dirty="0"/>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solidFill>
                <a:schemeClr val="bg1"/>
              </a:solidFill>
            </a:rPr>
            <a:t>Dialogue</a:t>
          </a:r>
          <a:endParaRPr lang="en-GB" dirty="0">
            <a:solidFill>
              <a:schemeClr val="bg1"/>
            </a:solidFill>
          </a:endParaRPr>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solidFill>
                <a:schemeClr val="bg1"/>
              </a:solidFill>
            </a:rPr>
            <a:t>Action</a:t>
          </a:r>
          <a:endParaRPr lang="en-GB" dirty="0">
            <a:solidFill>
              <a:schemeClr val="bg1"/>
            </a:solidFill>
          </a:endParaRPr>
        </a:p>
      </dgm:t>
    </dgm:pt>
    <dgm:pt modelId="{8A552BF0-F272-46B2-B87E-13261E0F7036}" type="sibTrans" cxnId="{5AAAD632-C3F5-4A89-A02B-52781CFF5B1E}">
      <dgm:prSet/>
      <dgm:spPr/>
      <dgm:t>
        <a:bodyPr/>
        <a:lstStyle/>
        <a:p>
          <a:endParaRPr lang="en-GB"/>
        </a:p>
      </dgm:t>
    </dgm:pt>
    <dgm:pt modelId="{10C3DB83-079A-4673-BAAF-7812EC4184EE}" type="par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a:solidFill>
          <a:schemeClr val="bg1"/>
        </a:solidFill>
        <a:ln>
          <a:solidFill>
            <a:srgbClr val="0070C0"/>
          </a:solidFill>
        </a:ln>
      </dgm:spPr>
      <dgm:t>
        <a:bodyPr/>
        <a:lstStyle/>
        <a:p>
          <a:endParaRPr lang="en-GB"/>
        </a:p>
      </dgm:t>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a:solidFill>
          <a:schemeClr val="bg1"/>
        </a:solidFill>
        <a:ln>
          <a:solidFill>
            <a:srgbClr val="0070C0"/>
          </a:solidFill>
        </a:ln>
      </dgm:spPr>
      <dgm:t>
        <a:bodyPr/>
        <a:lstStyle/>
        <a:p>
          <a:endParaRPr lang="en-GB"/>
        </a:p>
      </dgm:t>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98DE18CA-7A5F-4AF1-9AA9-6694D3ED1B37}" type="presOf" srcId="{94462058-73CB-4280-873D-76709FAC89AA}" destId="{61E85124-64A7-4DCF-9161-CC2810342FD2}" srcOrd="0" destOrd="0" presId="urn:microsoft.com/office/officeart/2009/layout/CircleArrowProcess"/>
    <dgm:cxn modelId="{CE134BDE-F89F-4BC3-AFB2-6D1A66F0B197}" type="presOf" srcId="{E5034DEC-486D-4470-8D25-67303E0FCFC4}" destId="{8D006CE6-1A05-44A5-8D7F-CFE9D066E352}"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5AAAD632-C3F5-4A89-A02B-52781CFF5B1E}" srcId="{02ED547A-0203-45EB-A7A0-5D90EAC0A188}" destId="{94462058-73CB-4280-873D-76709FAC89AA}" srcOrd="2" destOrd="0" parTransId="{10C3DB83-079A-4673-BAAF-7812EC4184EE}" sibTransId="{8A552BF0-F272-46B2-B87E-13261E0F7036}"/>
    <dgm:cxn modelId="{60761425-02BE-417F-BAEA-8F91B7B04468}" srcId="{02ED547A-0203-45EB-A7A0-5D90EAC0A188}" destId="{E5034DEC-486D-4470-8D25-67303E0FCFC4}" srcOrd="1" destOrd="0" parTransId="{21952BC3-2DD8-4E3D-A852-6D6182C82CAE}" sibTransId="{31A41629-EAE0-4DB3-8CC9-9C2DA142511F}"/>
    <dgm:cxn modelId="{BDAC434E-12D3-4400-AF06-AEFE884ED039}" type="presOf" srcId="{02ED547A-0203-45EB-A7A0-5D90EAC0A188}" destId="{ADC1F4B4-8B5F-4C1A-9BA0-6FD38C5E8058}" srcOrd="0" destOrd="0" presId="urn:microsoft.com/office/officeart/2009/layout/CircleArrowProcess"/>
    <dgm:cxn modelId="{421E3980-19DF-485A-B9CC-284346D697CE}" type="presOf" srcId="{D7E2439C-71D8-44EA-A946-8B93002C74E9}" destId="{B7538632-4A86-453F-9F5B-99DD1D73C9EE}" srcOrd="0" destOrd="0" presId="urn:microsoft.com/office/officeart/2009/layout/CircleArrowProcess"/>
    <dgm:cxn modelId="{2881DB36-708B-4ADA-83BA-A71374182E75}" type="presParOf" srcId="{ADC1F4B4-8B5F-4C1A-9BA0-6FD38C5E8058}" destId="{8160D4A1-3161-4172-913C-A9EE5904C38C}" srcOrd="0" destOrd="0" presId="urn:microsoft.com/office/officeart/2009/layout/CircleArrowProcess"/>
    <dgm:cxn modelId="{ECD368BB-6865-40C6-A8F0-9C0E68B3DA33}" type="presParOf" srcId="{8160D4A1-3161-4172-913C-A9EE5904C38C}" destId="{A79E9096-036F-4CBB-AD09-5766E405549F}" srcOrd="0" destOrd="0" presId="urn:microsoft.com/office/officeart/2009/layout/CircleArrowProcess"/>
    <dgm:cxn modelId="{DE866C74-38AF-4F06-9BCC-025D9F597D68}" type="presParOf" srcId="{ADC1F4B4-8B5F-4C1A-9BA0-6FD38C5E8058}" destId="{B7538632-4A86-453F-9F5B-99DD1D73C9EE}" srcOrd="1" destOrd="0" presId="urn:microsoft.com/office/officeart/2009/layout/CircleArrowProcess"/>
    <dgm:cxn modelId="{7B71CA67-006C-4A8D-8C3B-B228570B9FE9}" type="presParOf" srcId="{ADC1F4B4-8B5F-4C1A-9BA0-6FD38C5E8058}" destId="{AD4FAA4B-D0D7-44FC-93D1-3A0C63CFE72E}" srcOrd="2" destOrd="0" presId="urn:microsoft.com/office/officeart/2009/layout/CircleArrowProcess"/>
    <dgm:cxn modelId="{45654C1F-A786-4E48-81C3-EF10AA5B425A}" type="presParOf" srcId="{AD4FAA4B-D0D7-44FC-93D1-3A0C63CFE72E}" destId="{2D54FA48-F994-4E87-850A-166FCD54B8AD}" srcOrd="0" destOrd="0" presId="urn:microsoft.com/office/officeart/2009/layout/CircleArrowProcess"/>
    <dgm:cxn modelId="{2D3C8120-FBB0-4880-882B-894385D47198}" type="presParOf" srcId="{ADC1F4B4-8B5F-4C1A-9BA0-6FD38C5E8058}" destId="{8D006CE6-1A05-44A5-8D7F-CFE9D066E352}" srcOrd="3" destOrd="0" presId="urn:microsoft.com/office/officeart/2009/layout/CircleArrowProcess"/>
    <dgm:cxn modelId="{07469743-178B-4637-A7E4-2AC62531681E}" type="presParOf" srcId="{ADC1F4B4-8B5F-4C1A-9BA0-6FD38C5E8058}" destId="{221F3E4B-880C-4A51-9BD6-27746EDCC273}" srcOrd="4" destOrd="0" presId="urn:microsoft.com/office/officeart/2009/layout/CircleArrowProcess"/>
    <dgm:cxn modelId="{61FFED12-48D9-4F45-9971-04E47002A85A}" type="presParOf" srcId="{221F3E4B-880C-4A51-9BD6-27746EDCC273}" destId="{78B43218-A86D-459F-B56A-F712BB5A93AD}" srcOrd="0" destOrd="0" presId="urn:microsoft.com/office/officeart/2009/layout/CircleArrowProcess"/>
    <dgm:cxn modelId="{E0C6F825-2147-4E43-B305-AF341C96E2C3}"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t>Experience</a:t>
          </a:r>
          <a:endParaRPr lang="en-GB" dirty="0"/>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solidFill>
                <a:schemeClr val="bg1"/>
              </a:solidFill>
            </a:rPr>
            <a:t>Dialogue</a:t>
          </a:r>
          <a:endParaRPr lang="en-GB" dirty="0">
            <a:solidFill>
              <a:schemeClr val="bg1"/>
            </a:solidFill>
          </a:endParaRPr>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solidFill>
                <a:schemeClr val="bg1"/>
              </a:solidFill>
            </a:rPr>
            <a:t>Action</a:t>
          </a:r>
          <a:endParaRPr lang="en-GB" dirty="0">
            <a:solidFill>
              <a:schemeClr val="bg1"/>
            </a:solidFill>
          </a:endParaRPr>
        </a:p>
      </dgm:t>
    </dgm:pt>
    <dgm:pt modelId="{8A552BF0-F272-46B2-B87E-13261E0F7036}" type="sibTrans" cxnId="{5AAAD632-C3F5-4A89-A02B-52781CFF5B1E}">
      <dgm:prSet/>
      <dgm:spPr/>
      <dgm:t>
        <a:bodyPr/>
        <a:lstStyle/>
        <a:p>
          <a:endParaRPr lang="en-GB"/>
        </a:p>
      </dgm:t>
    </dgm:pt>
    <dgm:pt modelId="{10C3DB83-079A-4673-BAAF-7812EC4184EE}" type="par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a:solidFill>
          <a:schemeClr val="bg1"/>
        </a:solidFill>
      </dgm:spPr>
      <dgm:t>
        <a:bodyPr/>
        <a:lstStyle/>
        <a:p>
          <a:endParaRPr lang="en-GB"/>
        </a:p>
      </dgm:t>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a:solidFill>
          <a:schemeClr val="bg1"/>
        </a:solidFill>
      </dgm:spPr>
      <dgm:t>
        <a:bodyPr/>
        <a:lstStyle/>
        <a:p>
          <a:endParaRPr lang="en-GB"/>
        </a:p>
      </dgm:t>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76C236AB-5935-4CA9-A2A0-479B148CD411}" type="presOf" srcId="{E5034DEC-486D-4470-8D25-67303E0FCFC4}" destId="{8D006CE6-1A05-44A5-8D7F-CFE9D066E352}" srcOrd="0" destOrd="0" presId="urn:microsoft.com/office/officeart/2009/layout/CircleArrowProcess"/>
    <dgm:cxn modelId="{C3AE8FBA-DA6D-4C89-8095-5A8D8A6AE8A9}" type="presOf" srcId="{D7E2439C-71D8-44EA-A946-8B93002C74E9}" destId="{B7538632-4A86-453F-9F5B-99DD1D73C9EE}" srcOrd="0" destOrd="0" presId="urn:microsoft.com/office/officeart/2009/layout/CircleArrowProcess"/>
    <dgm:cxn modelId="{D48DF5E1-85B4-482A-8E86-68CE9C126218}" type="presOf" srcId="{02ED547A-0203-45EB-A7A0-5D90EAC0A188}" destId="{ADC1F4B4-8B5F-4C1A-9BA0-6FD38C5E8058}"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5AAAD632-C3F5-4A89-A02B-52781CFF5B1E}" srcId="{02ED547A-0203-45EB-A7A0-5D90EAC0A188}" destId="{94462058-73CB-4280-873D-76709FAC89AA}" srcOrd="2" destOrd="0" parTransId="{10C3DB83-079A-4673-BAAF-7812EC4184EE}" sibTransId="{8A552BF0-F272-46B2-B87E-13261E0F7036}"/>
    <dgm:cxn modelId="{60761425-02BE-417F-BAEA-8F91B7B04468}" srcId="{02ED547A-0203-45EB-A7A0-5D90EAC0A188}" destId="{E5034DEC-486D-4470-8D25-67303E0FCFC4}" srcOrd="1" destOrd="0" parTransId="{21952BC3-2DD8-4E3D-A852-6D6182C82CAE}" sibTransId="{31A41629-EAE0-4DB3-8CC9-9C2DA142511F}"/>
    <dgm:cxn modelId="{8452D89E-BC5C-447B-B7F2-DF5FF4B60EB9}" type="presOf" srcId="{94462058-73CB-4280-873D-76709FAC89AA}" destId="{61E85124-64A7-4DCF-9161-CC2810342FD2}" srcOrd="0" destOrd="0" presId="urn:microsoft.com/office/officeart/2009/layout/CircleArrowProcess"/>
    <dgm:cxn modelId="{679A8953-A332-4E59-929D-AE1C73115711}" type="presParOf" srcId="{ADC1F4B4-8B5F-4C1A-9BA0-6FD38C5E8058}" destId="{8160D4A1-3161-4172-913C-A9EE5904C38C}" srcOrd="0" destOrd="0" presId="urn:microsoft.com/office/officeart/2009/layout/CircleArrowProcess"/>
    <dgm:cxn modelId="{78F4CC54-9AD5-4FF3-833F-FBA8AB1AF69C}" type="presParOf" srcId="{8160D4A1-3161-4172-913C-A9EE5904C38C}" destId="{A79E9096-036F-4CBB-AD09-5766E405549F}" srcOrd="0" destOrd="0" presId="urn:microsoft.com/office/officeart/2009/layout/CircleArrowProcess"/>
    <dgm:cxn modelId="{80707873-23D4-4348-A07B-74F4D5704EC2}" type="presParOf" srcId="{ADC1F4B4-8B5F-4C1A-9BA0-6FD38C5E8058}" destId="{B7538632-4A86-453F-9F5B-99DD1D73C9EE}" srcOrd="1" destOrd="0" presId="urn:microsoft.com/office/officeart/2009/layout/CircleArrowProcess"/>
    <dgm:cxn modelId="{936D24F0-B7E8-4825-9549-B8B05C1D7C40}" type="presParOf" srcId="{ADC1F4B4-8B5F-4C1A-9BA0-6FD38C5E8058}" destId="{AD4FAA4B-D0D7-44FC-93D1-3A0C63CFE72E}" srcOrd="2" destOrd="0" presId="urn:microsoft.com/office/officeart/2009/layout/CircleArrowProcess"/>
    <dgm:cxn modelId="{F1D6C24C-2102-4AB7-9EE0-401C02034E0C}" type="presParOf" srcId="{AD4FAA4B-D0D7-44FC-93D1-3A0C63CFE72E}" destId="{2D54FA48-F994-4E87-850A-166FCD54B8AD}" srcOrd="0" destOrd="0" presId="urn:microsoft.com/office/officeart/2009/layout/CircleArrowProcess"/>
    <dgm:cxn modelId="{24976A8A-9A5F-4AC9-AD27-A96731C8A9EE}" type="presParOf" srcId="{ADC1F4B4-8B5F-4C1A-9BA0-6FD38C5E8058}" destId="{8D006CE6-1A05-44A5-8D7F-CFE9D066E352}" srcOrd="3" destOrd="0" presId="urn:microsoft.com/office/officeart/2009/layout/CircleArrowProcess"/>
    <dgm:cxn modelId="{390C5AF0-6845-4A3D-97BB-9A42DCE91134}" type="presParOf" srcId="{ADC1F4B4-8B5F-4C1A-9BA0-6FD38C5E8058}" destId="{221F3E4B-880C-4A51-9BD6-27746EDCC273}" srcOrd="4" destOrd="0" presId="urn:microsoft.com/office/officeart/2009/layout/CircleArrowProcess"/>
    <dgm:cxn modelId="{670E8A54-C879-4B65-9BD8-B9E0E54A479F}" type="presParOf" srcId="{221F3E4B-880C-4A51-9BD6-27746EDCC273}" destId="{78B43218-A86D-459F-B56A-F712BB5A93AD}" srcOrd="0" destOrd="0" presId="urn:microsoft.com/office/officeart/2009/layout/CircleArrowProcess"/>
    <dgm:cxn modelId="{931552EF-7404-4579-A2ED-D23604B2C8C9}"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t>Experience</a:t>
          </a:r>
          <a:endParaRPr lang="en-GB" dirty="0"/>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t>Dialogue</a:t>
          </a:r>
          <a:endParaRPr lang="en-GB" dirty="0"/>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solidFill>
                <a:schemeClr val="bg1"/>
              </a:solidFill>
            </a:rPr>
            <a:t>Action</a:t>
          </a:r>
          <a:endParaRPr lang="en-GB" dirty="0">
            <a:solidFill>
              <a:schemeClr val="bg1"/>
            </a:solidFill>
          </a:endParaRPr>
        </a:p>
      </dgm:t>
    </dgm:pt>
    <dgm:pt modelId="{10C3DB83-079A-4673-BAAF-7812EC4184EE}" type="parTrans" cxnId="{5AAAD632-C3F5-4A89-A02B-52781CFF5B1E}">
      <dgm:prSet/>
      <dgm:spPr/>
      <dgm:t>
        <a:bodyPr/>
        <a:lstStyle/>
        <a:p>
          <a:endParaRPr lang="en-GB"/>
        </a:p>
      </dgm:t>
    </dgm:pt>
    <dgm:pt modelId="{8A552BF0-F272-46B2-B87E-13261E0F7036}" type="sib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a:solidFill>
          <a:schemeClr val="bg1"/>
        </a:solidFill>
        <a:ln>
          <a:solidFill>
            <a:srgbClr val="0070C0"/>
          </a:solidFill>
        </a:ln>
      </dgm:spPr>
      <dgm:t>
        <a:bodyPr/>
        <a:lstStyle/>
        <a:p>
          <a:endParaRPr lang="en-GB"/>
        </a:p>
      </dgm:t>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FF1A4E9A-80E8-4A4B-A276-9D00D243FB9A}" type="presOf" srcId="{02ED547A-0203-45EB-A7A0-5D90EAC0A188}" destId="{ADC1F4B4-8B5F-4C1A-9BA0-6FD38C5E8058}"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5AAAD632-C3F5-4A89-A02B-52781CFF5B1E}" srcId="{02ED547A-0203-45EB-A7A0-5D90EAC0A188}" destId="{94462058-73CB-4280-873D-76709FAC89AA}" srcOrd="2" destOrd="0" parTransId="{10C3DB83-079A-4673-BAAF-7812EC4184EE}" sibTransId="{8A552BF0-F272-46B2-B87E-13261E0F7036}"/>
    <dgm:cxn modelId="{A4E7BECC-4599-4AEF-851C-556549809043}" type="presOf" srcId="{E5034DEC-486D-4470-8D25-67303E0FCFC4}" destId="{8D006CE6-1A05-44A5-8D7F-CFE9D066E352}" srcOrd="0" destOrd="0" presId="urn:microsoft.com/office/officeart/2009/layout/CircleArrowProcess"/>
    <dgm:cxn modelId="{8296FAC1-4EB4-437D-8F43-7D8FA1C132DB}" type="presOf" srcId="{D7E2439C-71D8-44EA-A946-8B93002C74E9}" destId="{B7538632-4A86-453F-9F5B-99DD1D73C9EE}" srcOrd="0" destOrd="0" presId="urn:microsoft.com/office/officeart/2009/layout/CircleArrowProcess"/>
    <dgm:cxn modelId="{33F4F423-7315-478E-84F7-B69193296737}" type="presOf" srcId="{94462058-73CB-4280-873D-76709FAC89AA}" destId="{61E85124-64A7-4DCF-9161-CC2810342FD2}" srcOrd="0" destOrd="0" presId="urn:microsoft.com/office/officeart/2009/layout/CircleArrowProcess"/>
    <dgm:cxn modelId="{60761425-02BE-417F-BAEA-8F91B7B04468}" srcId="{02ED547A-0203-45EB-A7A0-5D90EAC0A188}" destId="{E5034DEC-486D-4470-8D25-67303E0FCFC4}" srcOrd="1" destOrd="0" parTransId="{21952BC3-2DD8-4E3D-A852-6D6182C82CAE}" sibTransId="{31A41629-EAE0-4DB3-8CC9-9C2DA142511F}"/>
    <dgm:cxn modelId="{6EC01ACA-261C-429F-A06F-8D1994489017}" type="presParOf" srcId="{ADC1F4B4-8B5F-4C1A-9BA0-6FD38C5E8058}" destId="{8160D4A1-3161-4172-913C-A9EE5904C38C}" srcOrd="0" destOrd="0" presId="urn:microsoft.com/office/officeart/2009/layout/CircleArrowProcess"/>
    <dgm:cxn modelId="{4C5258F8-F0B6-4580-AB2F-011067236034}" type="presParOf" srcId="{8160D4A1-3161-4172-913C-A9EE5904C38C}" destId="{A79E9096-036F-4CBB-AD09-5766E405549F}" srcOrd="0" destOrd="0" presId="urn:microsoft.com/office/officeart/2009/layout/CircleArrowProcess"/>
    <dgm:cxn modelId="{8431A7D4-FDB9-41D7-B8A5-80DFFD25B80B}" type="presParOf" srcId="{ADC1F4B4-8B5F-4C1A-9BA0-6FD38C5E8058}" destId="{B7538632-4A86-453F-9F5B-99DD1D73C9EE}" srcOrd="1" destOrd="0" presId="urn:microsoft.com/office/officeart/2009/layout/CircleArrowProcess"/>
    <dgm:cxn modelId="{A268C924-A5C9-4499-B48D-7D4511829DBA}" type="presParOf" srcId="{ADC1F4B4-8B5F-4C1A-9BA0-6FD38C5E8058}" destId="{AD4FAA4B-D0D7-44FC-93D1-3A0C63CFE72E}" srcOrd="2" destOrd="0" presId="urn:microsoft.com/office/officeart/2009/layout/CircleArrowProcess"/>
    <dgm:cxn modelId="{72475745-8DE0-4E72-BB5D-857D70CB24D7}" type="presParOf" srcId="{AD4FAA4B-D0D7-44FC-93D1-3A0C63CFE72E}" destId="{2D54FA48-F994-4E87-850A-166FCD54B8AD}" srcOrd="0" destOrd="0" presId="urn:microsoft.com/office/officeart/2009/layout/CircleArrowProcess"/>
    <dgm:cxn modelId="{13F17182-22BF-4E32-BB5C-A188E2AE0D67}" type="presParOf" srcId="{ADC1F4B4-8B5F-4C1A-9BA0-6FD38C5E8058}" destId="{8D006CE6-1A05-44A5-8D7F-CFE9D066E352}" srcOrd="3" destOrd="0" presId="urn:microsoft.com/office/officeart/2009/layout/CircleArrowProcess"/>
    <dgm:cxn modelId="{FF89FD43-E210-4DCE-9D09-D66908C89D3C}" type="presParOf" srcId="{ADC1F4B4-8B5F-4C1A-9BA0-6FD38C5E8058}" destId="{221F3E4B-880C-4A51-9BD6-27746EDCC273}" srcOrd="4" destOrd="0" presId="urn:microsoft.com/office/officeart/2009/layout/CircleArrowProcess"/>
    <dgm:cxn modelId="{BFD3E180-4B91-4646-8C2D-E9A58498A200}" type="presParOf" srcId="{221F3E4B-880C-4A51-9BD6-27746EDCC273}" destId="{78B43218-A86D-459F-B56A-F712BB5A93AD}" srcOrd="0" destOrd="0" presId="urn:microsoft.com/office/officeart/2009/layout/CircleArrowProcess"/>
    <dgm:cxn modelId="{F6C90649-0730-4101-95E1-F5363CB9A7CB}"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t>Experience</a:t>
          </a:r>
          <a:endParaRPr lang="en-GB" dirty="0"/>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solidFill>
                <a:schemeClr val="bg1"/>
              </a:solidFill>
            </a:rPr>
            <a:t>Dialogue</a:t>
          </a:r>
          <a:endParaRPr lang="en-GB" dirty="0">
            <a:solidFill>
              <a:schemeClr val="bg1"/>
            </a:solidFill>
          </a:endParaRPr>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solidFill>
                <a:schemeClr val="bg1"/>
              </a:solidFill>
            </a:rPr>
            <a:t>Action</a:t>
          </a:r>
          <a:endParaRPr lang="en-GB" dirty="0">
            <a:solidFill>
              <a:schemeClr val="bg1"/>
            </a:solidFill>
          </a:endParaRPr>
        </a:p>
      </dgm:t>
    </dgm:pt>
    <dgm:pt modelId="{8A552BF0-F272-46B2-B87E-13261E0F7036}" type="sibTrans" cxnId="{5AAAD632-C3F5-4A89-A02B-52781CFF5B1E}">
      <dgm:prSet/>
      <dgm:spPr/>
      <dgm:t>
        <a:bodyPr/>
        <a:lstStyle/>
        <a:p>
          <a:endParaRPr lang="en-GB"/>
        </a:p>
      </dgm:t>
    </dgm:pt>
    <dgm:pt modelId="{10C3DB83-079A-4673-BAAF-7812EC4184EE}" type="par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a:solidFill>
          <a:schemeClr val="bg1"/>
        </a:solidFill>
      </dgm:spPr>
      <dgm:t>
        <a:bodyPr/>
        <a:lstStyle/>
        <a:p>
          <a:endParaRPr lang="en-GB"/>
        </a:p>
      </dgm:t>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a:solidFill>
          <a:schemeClr val="bg1"/>
        </a:solidFill>
      </dgm:spPr>
      <dgm:t>
        <a:bodyPr/>
        <a:lstStyle/>
        <a:p>
          <a:endParaRPr lang="en-GB"/>
        </a:p>
      </dgm:t>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2CD375CB-88FD-4BB3-BB1C-2E5CCB4F4DFC}" type="presOf" srcId="{D7E2439C-71D8-44EA-A946-8B93002C74E9}" destId="{B7538632-4A86-453F-9F5B-99DD1D73C9EE}"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79A7BA77-8AFB-4FE9-A985-7F7FEB89975E}" type="presOf" srcId="{94462058-73CB-4280-873D-76709FAC89AA}" destId="{61E85124-64A7-4DCF-9161-CC2810342FD2}" srcOrd="0" destOrd="0" presId="urn:microsoft.com/office/officeart/2009/layout/CircleArrowProcess"/>
    <dgm:cxn modelId="{5AAAD632-C3F5-4A89-A02B-52781CFF5B1E}" srcId="{02ED547A-0203-45EB-A7A0-5D90EAC0A188}" destId="{94462058-73CB-4280-873D-76709FAC89AA}" srcOrd="2" destOrd="0" parTransId="{10C3DB83-079A-4673-BAAF-7812EC4184EE}" sibTransId="{8A552BF0-F272-46B2-B87E-13261E0F7036}"/>
    <dgm:cxn modelId="{60761425-02BE-417F-BAEA-8F91B7B04468}" srcId="{02ED547A-0203-45EB-A7A0-5D90EAC0A188}" destId="{E5034DEC-486D-4470-8D25-67303E0FCFC4}" srcOrd="1" destOrd="0" parTransId="{21952BC3-2DD8-4E3D-A852-6D6182C82CAE}" sibTransId="{31A41629-EAE0-4DB3-8CC9-9C2DA142511F}"/>
    <dgm:cxn modelId="{6B55562F-CA14-497F-BCF8-D81A108890F4}" type="presOf" srcId="{E5034DEC-486D-4470-8D25-67303E0FCFC4}" destId="{8D006CE6-1A05-44A5-8D7F-CFE9D066E352}" srcOrd="0" destOrd="0" presId="urn:microsoft.com/office/officeart/2009/layout/CircleArrowProcess"/>
    <dgm:cxn modelId="{FC2713FD-E7DC-4535-8A6F-E6268497CDA9}" type="presOf" srcId="{02ED547A-0203-45EB-A7A0-5D90EAC0A188}" destId="{ADC1F4B4-8B5F-4C1A-9BA0-6FD38C5E8058}" srcOrd="0" destOrd="0" presId="urn:microsoft.com/office/officeart/2009/layout/CircleArrowProcess"/>
    <dgm:cxn modelId="{7D42643A-EA89-4395-A063-849208CBBB91}" type="presParOf" srcId="{ADC1F4B4-8B5F-4C1A-9BA0-6FD38C5E8058}" destId="{8160D4A1-3161-4172-913C-A9EE5904C38C}" srcOrd="0" destOrd="0" presId="urn:microsoft.com/office/officeart/2009/layout/CircleArrowProcess"/>
    <dgm:cxn modelId="{1A5327DF-1849-4A14-9100-6E243FF6424B}" type="presParOf" srcId="{8160D4A1-3161-4172-913C-A9EE5904C38C}" destId="{A79E9096-036F-4CBB-AD09-5766E405549F}" srcOrd="0" destOrd="0" presId="urn:microsoft.com/office/officeart/2009/layout/CircleArrowProcess"/>
    <dgm:cxn modelId="{174E60E4-E8F3-4AE6-B8BB-FCB0C9720DE4}" type="presParOf" srcId="{ADC1F4B4-8B5F-4C1A-9BA0-6FD38C5E8058}" destId="{B7538632-4A86-453F-9F5B-99DD1D73C9EE}" srcOrd="1" destOrd="0" presId="urn:microsoft.com/office/officeart/2009/layout/CircleArrowProcess"/>
    <dgm:cxn modelId="{2E6BCE8B-1409-44B6-9BC8-5524DD740F46}" type="presParOf" srcId="{ADC1F4B4-8B5F-4C1A-9BA0-6FD38C5E8058}" destId="{AD4FAA4B-D0D7-44FC-93D1-3A0C63CFE72E}" srcOrd="2" destOrd="0" presId="urn:microsoft.com/office/officeart/2009/layout/CircleArrowProcess"/>
    <dgm:cxn modelId="{4DD6F1A1-C022-41B0-AD5C-32F71629D2B0}" type="presParOf" srcId="{AD4FAA4B-D0D7-44FC-93D1-3A0C63CFE72E}" destId="{2D54FA48-F994-4E87-850A-166FCD54B8AD}" srcOrd="0" destOrd="0" presId="urn:microsoft.com/office/officeart/2009/layout/CircleArrowProcess"/>
    <dgm:cxn modelId="{189922D8-9B1D-46DF-9A80-60A8570C21D2}" type="presParOf" srcId="{ADC1F4B4-8B5F-4C1A-9BA0-6FD38C5E8058}" destId="{8D006CE6-1A05-44A5-8D7F-CFE9D066E352}" srcOrd="3" destOrd="0" presId="urn:microsoft.com/office/officeart/2009/layout/CircleArrowProcess"/>
    <dgm:cxn modelId="{92591C10-6EBA-4E9A-9D42-77F941AB335E}" type="presParOf" srcId="{ADC1F4B4-8B5F-4C1A-9BA0-6FD38C5E8058}" destId="{221F3E4B-880C-4A51-9BD6-27746EDCC273}" srcOrd="4" destOrd="0" presId="urn:microsoft.com/office/officeart/2009/layout/CircleArrowProcess"/>
    <dgm:cxn modelId="{85060985-C671-47E2-8225-B01C5B8106EC}" type="presParOf" srcId="{221F3E4B-880C-4A51-9BD6-27746EDCC273}" destId="{78B43218-A86D-459F-B56A-F712BB5A93AD}" srcOrd="0" destOrd="0" presId="urn:microsoft.com/office/officeart/2009/layout/CircleArrowProcess"/>
    <dgm:cxn modelId="{59498BC1-DD66-4D36-B3DF-B497445E504D}"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ED547A-0203-45EB-A7A0-5D90EAC0A18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D7E2439C-71D8-44EA-A946-8B93002C74E9}">
      <dgm:prSet phldrT="[Text]"/>
      <dgm:spPr/>
      <dgm:t>
        <a:bodyPr/>
        <a:lstStyle/>
        <a:p>
          <a:r>
            <a:rPr lang="en-GB" dirty="0" smtClean="0"/>
            <a:t>Experience</a:t>
          </a:r>
          <a:endParaRPr lang="en-GB" dirty="0"/>
        </a:p>
      </dgm:t>
    </dgm:pt>
    <dgm:pt modelId="{8379E256-2299-46B5-A3AE-D16978C467F8}" type="parTrans" cxnId="{EA67F717-8AAE-4E57-848A-114C4880352E}">
      <dgm:prSet/>
      <dgm:spPr/>
      <dgm:t>
        <a:bodyPr/>
        <a:lstStyle/>
        <a:p>
          <a:endParaRPr lang="en-GB"/>
        </a:p>
      </dgm:t>
    </dgm:pt>
    <dgm:pt modelId="{5075086E-ACAF-4974-B680-9FD862BEA6B9}" type="sibTrans" cxnId="{EA67F717-8AAE-4E57-848A-114C4880352E}">
      <dgm:prSet/>
      <dgm:spPr/>
      <dgm:t>
        <a:bodyPr/>
        <a:lstStyle/>
        <a:p>
          <a:endParaRPr lang="en-GB"/>
        </a:p>
      </dgm:t>
    </dgm:pt>
    <dgm:pt modelId="{E5034DEC-486D-4470-8D25-67303E0FCFC4}">
      <dgm:prSet phldrT="[Text]"/>
      <dgm:spPr/>
      <dgm:t>
        <a:bodyPr/>
        <a:lstStyle/>
        <a:p>
          <a:r>
            <a:rPr lang="en-GB" dirty="0" smtClean="0"/>
            <a:t>Dialogue</a:t>
          </a:r>
          <a:endParaRPr lang="en-GB" dirty="0"/>
        </a:p>
      </dgm:t>
    </dgm:pt>
    <dgm:pt modelId="{21952BC3-2DD8-4E3D-A852-6D6182C82CAE}" type="parTrans" cxnId="{60761425-02BE-417F-BAEA-8F91B7B04468}">
      <dgm:prSet/>
      <dgm:spPr/>
      <dgm:t>
        <a:bodyPr/>
        <a:lstStyle/>
        <a:p>
          <a:endParaRPr lang="en-GB"/>
        </a:p>
      </dgm:t>
    </dgm:pt>
    <dgm:pt modelId="{31A41629-EAE0-4DB3-8CC9-9C2DA142511F}" type="sibTrans" cxnId="{60761425-02BE-417F-BAEA-8F91B7B04468}">
      <dgm:prSet/>
      <dgm:spPr/>
      <dgm:t>
        <a:bodyPr/>
        <a:lstStyle/>
        <a:p>
          <a:endParaRPr lang="en-GB"/>
        </a:p>
      </dgm:t>
    </dgm:pt>
    <dgm:pt modelId="{94462058-73CB-4280-873D-76709FAC89AA}">
      <dgm:prSet phldrT="[Text]"/>
      <dgm:spPr/>
      <dgm:t>
        <a:bodyPr/>
        <a:lstStyle/>
        <a:p>
          <a:r>
            <a:rPr lang="en-GB" dirty="0" smtClean="0"/>
            <a:t>Action</a:t>
          </a:r>
          <a:endParaRPr lang="en-GB" dirty="0"/>
        </a:p>
      </dgm:t>
    </dgm:pt>
    <dgm:pt modelId="{10C3DB83-079A-4673-BAAF-7812EC4184EE}" type="parTrans" cxnId="{5AAAD632-C3F5-4A89-A02B-52781CFF5B1E}">
      <dgm:prSet/>
      <dgm:spPr/>
      <dgm:t>
        <a:bodyPr/>
        <a:lstStyle/>
        <a:p>
          <a:endParaRPr lang="en-GB"/>
        </a:p>
      </dgm:t>
    </dgm:pt>
    <dgm:pt modelId="{8A552BF0-F272-46B2-B87E-13261E0F7036}" type="sibTrans" cxnId="{5AAAD632-C3F5-4A89-A02B-52781CFF5B1E}">
      <dgm:prSet/>
      <dgm:spPr/>
      <dgm:t>
        <a:bodyPr/>
        <a:lstStyle/>
        <a:p>
          <a:endParaRPr lang="en-GB"/>
        </a:p>
      </dgm:t>
    </dgm:pt>
    <dgm:pt modelId="{ADC1F4B4-8B5F-4C1A-9BA0-6FD38C5E8058}" type="pres">
      <dgm:prSet presAssocID="{02ED547A-0203-45EB-A7A0-5D90EAC0A188}" presName="Name0" presStyleCnt="0">
        <dgm:presLayoutVars>
          <dgm:chMax val="7"/>
          <dgm:chPref val="7"/>
          <dgm:dir/>
          <dgm:animLvl val="lvl"/>
        </dgm:presLayoutVars>
      </dgm:prSet>
      <dgm:spPr/>
      <dgm:t>
        <a:bodyPr/>
        <a:lstStyle/>
        <a:p>
          <a:endParaRPr lang="en-GB"/>
        </a:p>
      </dgm:t>
    </dgm:pt>
    <dgm:pt modelId="{8160D4A1-3161-4172-913C-A9EE5904C38C}" type="pres">
      <dgm:prSet presAssocID="{D7E2439C-71D8-44EA-A946-8B93002C74E9}" presName="Accent1" presStyleCnt="0"/>
      <dgm:spPr/>
    </dgm:pt>
    <dgm:pt modelId="{A79E9096-036F-4CBB-AD09-5766E405549F}" type="pres">
      <dgm:prSet presAssocID="{D7E2439C-71D8-44EA-A946-8B93002C74E9}" presName="Accent" presStyleLbl="node1" presStyleIdx="0" presStyleCnt="3"/>
      <dgm:spPr/>
    </dgm:pt>
    <dgm:pt modelId="{B7538632-4A86-453F-9F5B-99DD1D73C9EE}" type="pres">
      <dgm:prSet presAssocID="{D7E2439C-71D8-44EA-A946-8B93002C74E9}" presName="Parent1" presStyleLbl="revTx" presStyleIdx="0" presStyleCnt="3" custLinFactNeighborX="-3573" custLinFactNeighborY="-14763">
        <dgm:presLayoutVars>
          <dgm:chMax val="1"/>
          <dgm:chPref val="1"/>
          <dgm:bulletEnabled val="1"/>
        </dgm:presLayoutVars>
      </dgm:prSet>
      <dgm:spPr/>
      <dgm:t>
        <a:bodyPr/>
        <a:lstStyle/>
        <a:p>
          <a:endParaRPr lang="en-GB"/>
        </a:p>
      </dgm:t>
    </dgm:pt>
    <dgm:pt modelId="{AD4FAA4B-D0D7-44FC-93D1-3A0C63CFE72E}" type="pres">
      <dgm:prSet presAssocID="{E5034DEC-486D-4470-8D25-67303E0FCFC4}" presName="Accent2" presStyleCnt="0"/>
      <dgm:spPr/>
    </dgm:pt>
    <dgm:pt modelId="{2D54FA48-F994-4E87-850A-166FCD54B8AD}" type="pres">
      <dgm:prSet presAssocID="{E5034DEC-486D-4470-8D25-67303E0FCFC4}" presName="Accent" presStyleLbl="node1" presStyleIdx="1" presStyleCnt="3"/>
      <dgm:spPr/>
    </dgm:pt>
    <dgm:pt modelId="{8D006CE6-1A05-44A5-8D7F-CFE9D066E352}" type="pres">
      <dgm:prSet presAssocID="{E5034DEC-486D-4470-8D25-67303E0FCFC4}" presName="Parent2" presStyleLbl="revTx" presStyleIdx="1" presStyleCnt="3">
        <dgm:presLayoutVars>
          <dgm:chMax val="1"/>
          <dgm:chPref val="1"/>
          <dgm:bulletEnabled val="1"/>
        </dgm:presLayoutVars>
      </dgm:prSet>
      <dgm:spPr/>
      <dgm:t>
        <a:bodyPr/>
        <a:lstStyle/>
        <a:p>
          <a:endParaRPr lang="en-GB"/>
        </a:p>
      </dgm:t>
    </dgm:pt>
    <dgm:pt modelId="{221F3E4B-880C-4A51-9BD6-27746EDCC273}" type="pres">
      <dgm:prSet presAssocID="{94462058-73CB-4280-873D-76709FAC89AA}" presName="Accent3" presStyleCnt="0"/>
      <dgm:spPr/>
    </dgm:pt>
    <dgm:pt modelId="{78B43218-A86D-459F-B56A-F712BB5A93AD}" type="pres">
      <dgm:prSet presAssocID="{94462058-73CB-4280-873D-76709FAC89AA}" presName="Accent" presStyleLbl="node1" presStyleIdx="2" presStyleCnt="3"/>
      <dgm:spPr/>
    </dgm:pt>
    <dgm:pt modelId="{61E85124-64A7-4DCF-9161-CC2810342FD2}" type="pres">
      <dgm:prSet presAssocID="{94462058-73CB-4280-873D-76709FAC89AA}" presName="Parent3" presStyleLbl="revTx" presStyleIdx="2" presStyleCnt="3">
        <dgm:presLayoutVars>
          <dgm:chMax val="1"/>
          <dgm:chPref val="1"/>
          <dgm:bulletEnabled val="1"/>
        </dgm:presLayoutVars>
      </dgm:prSet>
      <dgm:spPr/>
      <dgm:t>
        <a:bodyPr/>
        <a:lstStyle/>
        <a:p>
          <a:endParaRPr lang="en-GB"/>
        </a:p>
      </dgm:t>
    </dgm:pt>
  </dgm:ptLst>
  <dgm:cxnLst>
    <dgm:cxn modelId="{2AA2F825-CB8F-40EE-B864-C04433413DAD}" type="presOf" srcId="{D7E2439C-71D8-44EA-A946-8B93002C74E9}" destId="{B7538632-4A86-453F-9F5B-99DD1D73C9EE}" srcOrd="0" destOrd="0" presId="urn:microsoft.com/office/officeart/2009/layout/CircleArrowProcess"/>
    <dgm:cxn modelId="{2BAD25FD-F42B-470D-A624-43CAD9DBCE74}" type="presOf" srcId="{E5034DEC-486D-4470-8D25-67303E0FCFC4}" destId="{8D006CE6-1A05-44A5-8D7F-CFE9D066E352}" srcOrd="0" destOrd="0" presId="urn:microsoft.com/office/officeart/2009/layout/CircleArrowProcess"/>
    <dgm:cxn modelId="{F4F570CD-181D-4891-B027-C22F6EF9D7A6}" type="presOf" srcId="{94462058-73CB-4280-873D-76709FAC89AA}" destId="{61E85124-64A7-4DCF-9161-CC2810342FD2}" srcOrd="0" destOrd="0" presId="urn:microsoft.com/office/officeart/2009/layout/CircleArrowProcess"/>
    <dgm:cxn modelId="{EA67F717-8AAE-4E57-848A-114C4880352E}" srcId="{02ED547A-0203-45EB-A7A0-5D90EAC0A188}" destId="{D7E2439C-71D8-44EA-A946-8B93002C74E9}" srcOrd="0" destOrd="0" parTransId="{8379E256-2299-46B5-A3AE-D16978C467F8}" sibTransId="{5075086E-ACAF-4974-B680-9FD862BEA6B9}"/>
    <dgm:cxn modelId="{82D2F848-5FD0-49C8-B96A-167CAC2F4D65}" type="presOf" srcId="{02ED547A-0203-45EB-A7A0-5D90EAC0A188}" destId="{ADC1F4B4-8B5F-4C1A-9BA0-6FD38C5E8058}" srcOrd="0" destOrd="0" presId="urn:microsoft.com/office/officeart/2009/layout/CircleArrowProcess"/>
    <dgm:cxn modelId="{5AAAD632-C3F5-4A89-A02B-52781CFF5B1E}" srcId="{02ED547A-0203-45EB-A7A0-5D90EAC0A188}" destId="{94462058-73CB-4280-873D-76709FAC89AA}" srcOrd="2" destOrd="0" parTransId="{10C3DB83-079A-4673-BAAF-7812EC4184EE}" sibTransId="{8A552BF0-F272-46B2-B87E-13261E0F7036}"/>
    <dgm:cxn modelId="{60761425-02BE-417F-BAEA-8F91B7B04468}" srcId="{02ED547A-0203-45EB-A7A0-5D90EAC0A188}" destId="{E5034DEC-486D-4470-8D25-67303E0FCFC4}" srcOrd="1" destOrd="0" parTransId="{21952BC3-2DD8-4E3D-A852-6D6182C82CAE}" sibTransId="{31A41629-EAE0-4DB3-8CC9-9C2DA142511F}"/>
    <dgm:cxn modelId="{C3151C66-1AF1-405B-A909-8E9693E2CA1B}" type="presParOf" srcId="{ADC1F4B4-8B5F-4C1A-9BA0-6FD38C5E8058}" destId="{8160D4A1-3161-4172-913C-A9EE5904C38C}" srcOrd="0" destOrd="0" presId="urn:microsoft.com/office/officeart/2009/layout/CircleArrowProcess"/>
    <dgm:cxn modelId="{59117A04-F9CF-49B0-8263-2E3C5E7E7501}" type="presParOf" srcId="{8160D4A1-3161-4172-913C-A9EE5904C38C}" destId="{A79E9096-036F-4CBB-AD09-5766E405549F}" srcOrd="0" destOrd="0" presId="urn:microsoft.com/office/officeart/2009/layout/CircleArrowProcess"/>
    <dgm:cxn modelId="{5252E7A4-9769-46A7-827C-1E2726FCC82B}" type="presParOf" srcId="{ADC1F4B4-8B5F-4C1A-9BA0-6FD38C5E8058}" destId="{B7538632-4A86-453F-9F5B-99DD1D73C9EE}" srcOrd="1" destOrd="0" presId="urn:microsoft.com/office/officeart/2009/layout/CircleArrowProcess"/>
    <dgm:cxn modelId="{4A951EEF-0E09-4AAC-AC11-C9F8439FBD01}" type="presParOf" srcId="{ADC1F4B4-8B5F-4C1A-9BA0-6FD38C5E8058}" destId="{AD4FAA4B-D0D7-44FC-93D1-3A0C63CFE72E}" srcOrd="2" destOrd="0" presId="urn:microsoft.com/office/officeart/2009/layout/CircleArrowProcess"/>
    <dgm:cxn modelId="{5BC72C71-80C9-4A60-A9FC-56991A097602}" type="presParOf" srcId="{AD4FAA4B-D0D7-44FC-93D1-3A0C63CFE72E}" destId="{2D54FA48-F994-4E87-850A-166FCD54B8AD}" srcOrd="0" destOrd="0" presId="urn:microsoft.com/office/officeart/2009/layout/CircleArrowProcess"/>
    <dgm:cxn modelId="{44DA0C61-E006-4BC0-A8C7-8A069E4ECFB4}" type="presParOf" srcId="{ADC1F4B4-8B5F-4C1A-9BA0-6FD38C5E8058}" destId="{8D006CE6-1A05-44A5-8D7F-CFE9D066E352}" srcOrd="3" destOrd="0" presId="urn:microsoft.com/office/officeart/2009/layout/CircleArrowProcess"/>
    <dgm:cxn modelId="{AEF82784-4221-4DA8-A863-B8F176083E58}" type="presParOf" srcId="{ADC1F4B4-8B5F-4C1A-9BA0-6FD38C5E8058}" destId="{221F3E4B-880C-4A51-9BD6-27746EDCC273}" srcOrd="4" destOrd="0" presId="urn:microsoft.com/office/officeart/2009/layout/CircleArrowProcess"/>
    <dgm:cxn modelId="{0C00B146-C3A5-4111-AD2A-5B3390637406}" type="presParOf" srcId="{221F3E4B-880C-4A51-9BD6-27746EDCC273}" destId="{78B43218-A86D-459F-B56A-F712BB5A93AD}" srcOrd="0" destOrd="0" presId="urn:microsoft.com/office/officeart/2009/layout/CircleArrowProcess"/>
    <dgm:cxn modelId="{C3C1A23A-DB63-43C2-AC0D-5F86D9C06F42}" type="presParOf" srcId="{ADC1F4B4-8B5F-4C1A-9BA0-6FD38C5E8058}" destId="{61E85124-64A7-4DCF-9161-CC2810342FD2}"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FDFF5D-2401-4391-BF63-85512E842BE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4982DEF0-5689-402A-B33B-339303A860AF}">
      <dgm:prSet phldrT="[Text]" custT="1"/>
      <dgm:spPr>
        <a:solidFill>
          <a:schemeClr val="bg1"/>
        </a:solidFill>
      </dgm:spPr>
      <dgm:t>
        <a:bodyPr/>
        <a:lstStyle/>
        <a:p>
          <a:r>
            <a:rPr lang="en-GB" sz="2400" b="1" dirty="0" smtClean="0">
              <a:solidFill>
                <a:srgbClr val="002060"/>
              </a:solidFill>
            </a:rPr>
            <a:t>MULTI DISCIPLINARY TEAM WORKING</a:t>
          </a:r>
          <a:endParaRPr lang="en-GB" sz="2400" b="1" dirty="0">
            <a:solidFill>
              <a:srgbClr val="002060"/>
            </a:solidFill>
          </a:endParaRPr>
        </a:p>
      </dgm:t>
    </dgm:pt>
    <dgm:pt modelId="{B9187AE9-23BC-473C-840C-5E851E9159C0}" type="parTrans" cxnId="{680596CB-2B74-44A6-A956-80A3E704C161}">
      <dgm:prSet/>
      <dgm:spPr/>
      <dgm:t>
        <a:bodyPr/>
        <a:lstStyle/>
        <a:p>
          <a:endParaRPr lang="en-GB"/>
        </a:p>
      </dgm:t>
    </dgm:pt>
    <dgm:pt modelId="{B84F1571-854A-4B18-9ED8-7C34617F99E9}" type="sibTrans" cxnId="{680596CB-2B74-44A6-A956-80A3E704C161}">
      <dgm:prSet/>
      <dgm:spPr/>
      <dgm:t>
        <a:bodyPr/>
        <a:lstStyle/>
        <a:p>
          <a:endParaRPr lang="en-GB"/>
        </a:p>
      </dgm:t>
    </dgm:pt>
    <dgm:pt modelId="{280CB8EE-1EDA-4468-A526-20F69334D5FD}">
      <dgm:prSet phldrT="[Text]" custT="1"/>
      <dgm:spPr>
        <a:solidFill>
          <a:srgbClr val="92D050"/>
        </a:solidFill>
      </dgm:spPr>
      <dgm:t>
        <a:bodyPr/>
        <a:lstStyle/>
        <a:p>
          <a:pPr>
            <a:spcAft>
              <a:spcPts val="0"/>
            </a:spcAft>
          </a:pPr>
          <a:r>
            <a:rPr lang="en-GB" sz="2400" b="1" dirty="0" smtClean="0"/>
            <a:t>Staff Voice</a:t>
          </a:r>
        </a:p>
        <a:p>
          <a:pPr>
            <a:spcAft>
              <a:spcPts val="0"/>
            </a:spcAft>
          </a:pPr>
          <a:r>
            <a:rPr lang="en-GB" sz="2400" b="1" i="1" dirty="0" smtClean="0"/>
            <a:t>Risk</a:t>
          </a:r>
        </a:p>
        <a:p>
          <a:pPr>
            <a:spcAft>
              <a:spcPts val="0"/>
            </a:spcAft>
          </a:pPr>
          <a:r>
            <a:rPr lang="en-GB" sz="2400" b="1" i="1" dirty="0" smtClean="0"/>
            <a:t>Reporting</a:t>
          </a:r>
        </a:p>
        <a:p>
          <a:pPr>
            <a:spcAft>
              <a:spcPts val="0"/>
            </a:spcAft>
          </a:pPr>
          <a:r>
            <a:rPr lang="en-GB" sz="2400" b="1" i="1" dirty="0" smtClean="0"/>
            <a:t>Feedback</a:t>
          </a:r>
          <a:endParaRPr lang="en-GB" sz="2400" b="1" i="1" dirty="0"/>
        </a:p>
      </dgm:t>
    </dgm:pt>
    <dgm:pt modelId="{06CE080E-6055-4CBA-92DF-C45234D913EA}" type="parTrans" cxnId="{F309F629-53CC-45E0-B213-197082977AC8}">
      <dgm:prSet/>
      <dgm:spPr/>
      <dgm:t>
        <a:bodyPr/>
        <a:lstStyle/>
        <a:p>
          <a:endParaRPr lang="en-GB"/>
        </a:p>
      </dgm:t>
    </dgm:pt>
    <dgm:pt modelId="{78813FD2-837E-43FC-9149-7DF2CDD845DB}" type="sibTrans" cxnId="{F309F629-53CC-45E0-B213-197082977AC8}">
      <dgm:prSet/>
      <dgm:spPr/>
      <dgm:t>
        <a:bodyPr/>
        <a:lstStyle/>
        <a:p>
          <a:endParaRPr lang="en-GB"/>
        </a:p>
      </dgm:t>
    </dgm:pt>
    <dgm:pt modelId="{504B2D99-E57A-4621-9F13-670F23EE0AE7}">
      <dgm:prSet phldrT="[Text]" custT="1"/>
      <dgm:spPr>
        <a:solidFill>
          <a:srgbClr val="C00000"/>
        </a:solidFill>
      </dgm:spPr>
      <dgm:t>
        <a:bodyPr/>
        <a:lstStyle/>
        <a:p>
          <a:pPr>
            <a:spcAft>
              <a:spcPts val="0"/>
            </a:spcAft>
          </a:pPr>
          <a:r>
            <a:rPr lang="en-GB" sz="2400" b="1" dirty="0" smtClean="0"/>
            <a:t>Shared Learning, Reflection &amp; Improvement</a:t>
          </a:r>
        </a:p>
        <a:p>
          <a:pPr>
            <a:spcAft>
              <a:spcPts val="0"/>
            </a:spcAft>
          </a:pPr>
          <a:r>
            <a:rPr lang="en-GB" sz="2400" b="1" i="1" dirty="0" smtClean="0"/>
            <a:t>Quality improvement</a:t>
          </a:r>
        </a:p>
        <a:p>
          <a:pPr>
            <a:spcAft>
              <a:spcPts val="0"/>
            </a:spcAft>
          </a:pPr>
          <a:r>
            <a:rPr lang="en-GB" sz="2400" b="1" i="1" dirty="0" smtClean="0"/>
            <a:t>Cost effectiveness</a:t>
          </a:r>
        </a:p>
        <a:p>
          <a:pPr>
            <a:spcAft>
              <a:spcPts val="0"/>
            </a:spcAft>
          </a:pPr>
          <a:r>
            <a:rPr lang="en-GB" sz="2400" b="1" i="1" dirty="0" smtClean="0"/>
            <a:t>Staff engagement</a:t>
          </a:r>
          <a:endParaRPr lang="en-GB" sz="2400" b="1" i="1" dirty="0"/>
        </a:p>
      </dgm:t>
    </dgm:pt>
    <dgm:pt modelId="{7E897170-FBFD-4F19-AF05-7473ACBF5DA5}" type="parTrans" cxnId="{583A5EA9-F701-4228-85E6-B2405ECF666B}">
      <dgm:prSet/>
      <dgm:spPr/>
      <dgm:t>
        <a:bodyPr/>
        <a:lstStyle/>
        <a:p>
          <a:endParaRPr lang="en-GB"/>
        </a:p>
      </dgm:t>
    </dgm:pt>
    <dgm:pt modelId="{2F2F4664-BE28-4E5F-9907-78FBBC5536B0}" type="sibTrans" cxnId="{583A5EA9-F701-4228-85E6-B2405ECF666B}">
      <dgm:prSet/>
      <dgm:spPr/>
      <dgm:t>
        <a:bodyPr/>
        <a:lstStyle/>
        <a:p>
          <a:endParaRPr lang="en-GB"/>
        </a:p>
      </dgm:t>
    </dgm:pt>
    <dgm:pt modelId="{A77F1D84-A8F9-43D5-BAE2-597DE5F9A138}">
      <dgm:prSet phldrT="[Text]" custT="1"/>
      <dgm:spPr/>
      <dgm:t>
        <a:bodyPr/>
        <a:lstStyle/>
        <a:p>
          <a:pPr>
            <a:spcAft>
              <a:spcPts val="0"/>
            </a:spcAft>
          </a:pPr>
          <a:r>
            <a:rPr lang="en-GB" sz="2400" b="1" dirty="0" smtClean="0"/>
            <a:t>Multi Disciplinary Meetings</a:t>
          </a:r>
        </a:p>
        <a:p>
          <a:pPr>
            <a:spcAft>
              <a:spcPts val="0"/>
            </a:spcAft>
          </a:pPr>
          <a:r>
            <a:rPr lang="en-GB" sz="2400" b="1" i="1" dirty="0" smtClean="0"/>
            <a:t>Quality</a:t>
          </a:r>
        </a:p>
        <a:p>
          <a:pPr>
            <a:spcAft>
              <a:spcPts val="0"/>
            </a:spcAft>
          </a:pPr>
          <a:r>
            <a:rPr lang="en-GB" sz="2400" b="1" i="1" dirty="0" smtClean="0"/>
            <a:t>Managing risk</a:t>
          </a:r>
        </a:p>
        <a:p>
          <a:pPr>
            <a:spcAft>
              <a:spcPts val="0"/>
            </a:spcAft>
          </a:pPr>
          <a:r>
            <a:rPr lang="en-GB" sz="2400" b="1" i="1" dirty="0" smtClean="0"/>
            <a:t>Problem solving</a:t>
          </a:r>
          <a:endParaRPr lang="en-GB" sz="2400" b="1" i="1" dirty="0"/>
        </a:p>
      </dgm:t>
    </dgm:pt>
    <dgm:pt modelId="{165C3902-F277-45E5-B93D-3AA8432DD903}" type="parTrans" cxnId="{495986D9-06D6-4DE1-A666-91B2D0FEBBEF}">
      <dgm:prSet/>
      <dgm:spPr/>
      <dgm:t>
        <a:bodyPr/>
        <a:lstStyle/>
        <a:p>
          <a:endParaRPr lang="en-GB"/>
        </a:p>
      </dgm:t>
    </dgm:pt>
    <dgm:pt modelId="{7863F632-10D7-490B-8CD0-3876E85E4082}" type="sibTrans" cxnId="{495986D9-06D6-4DE1-A666-91B2D0FEBBEF}">
      <dgm:prSet/>
      <dgm:spPr/>
      <dgm:t>
        <a:bodyPr/>
        <a:lstStyle/>
        <a:p>
          <a:endParaRPr lang="en-GB"/>
        </a:p>
      </dgm:t>
    </dgm:pt>
    <dgm:pt modelId="{B937FF66-4C57-4FB7-9D4E-8C8865C62B15}">
      <dgm:prSet phldrT="[Text]" custT="1"/>
      <dgm:spPr>
        <a:solidFill>
          <a:schemeClr val="bg1">
            <a:lumMod val="50000"/>
          </a:schemeClr>
        </a:solidFill>
      </dgm:spPr>
      <dgm:t>
        <a:bodyPr/>
        <a:lstStyle/>
        <a:p>
          <a:pPr>
            <a:spcAft>
              <a:spcPts val="0"/>
            </a:spcAft>
          </a:pPr>
          <a:r>
            <a:rPr lang="en-GB" sz="2400" b="1" dirty="0" smtClean="0"/>
            <a:t>Coaching Culture</a:t>
          </a:r>
        </a:p>
        <a:p>
          <a:pPr>
            <a:spcAft>
              <a:spcPts val="0"/>
            </a:spcAft>
          </a:pPr>
          <a:r>
            <a:rPr lang="en-GB" sz="2400" b="1" dirty="0" smtClean="0"/>
            <a:t> &amp; Co-operative Working </a:t>
          </a:r>
          <a:r>
            <a:rPr lang="en-GB" sz="2400" b="1" i="1" dirty="0" smtClean="0"/>
            <a:t>Quality</a:t>
          </a:r>
        </a:p>
        <a:p>
          <a:pPr>
            <a:spcAft>
              <a:spcPts val="0"/>
            </a:spcAft>
          </a:pPr>
          <a:r>
            <a:rPr lang="en-GB" sz="2400" b="1" i="1" dirty="0" smtClean="0"/>
            <a:t>Safety</a:t>
          </a:r>
        </a:p>
        <a:p>
          <a:pPr>
            <a:spcAft>
              <a:spcPts val="0"/>
            </a:spcAft>
          </a:pPr>
          <a:r>
            <a:rPr lang="en-GB" sz="2400" b="1" i="1" dirty="0" smtClean="0"/>
            <a:t>Working life</a:t>
          </a:r>
          <a:endParaRPr lang="en-GB" sz="2400" b="1" i="1" dirty="0"/>
        </a:p>
      </dgm:t>
    </dgm:pt>
    <dgm:pt modelId="{F4B0462F-56B4-4890-9AC1-D1F1B51775E5}" type="parTrans" cxnId="{EDE74004-4BCD-420E-BD8C-A2D39A4D22A7}">
      <dgm:prSet/>
      <dgm:spPr/>
      <dgm:t>
        <a:bodyPr/>
        <a:lstStyle/>
        <a:p>
          <a:endParaRPr lang="en-GB"/>
        </a:p>
      </dgm:t>
    </dgm:pt>
    <dgm:pt modelId="{786C43C7-443A-4C11-8AAD-C669D3C5DD6C}" type="sibTrans" cxnId="{EDE74004-4BCD-420E-BD8C-A2D39A4D22A7}">
      <dgm:prSet/>
      <dgm:spPr/>
      <dgm:t>
        <a:bodyPr/>
        <a:lstStyle/>
        <a:p>
          <a:endParaRPr lang="en-GB"/>
        </a:p>
      </dgm:t>
    </dgm:pt>
    <dgm:pt modelId="{F5BBB390-FFB0-4D97-81F0-B0BC6CF59D01}" type="pres">
      <dgm:prSet presAssocID="{E9FDFF5D-2401-4391-BF63-85512E842BE8}" presName="diagram" presStyleCnt="0">
        <dgm:presLayoutVars>
          <dgm:chMax val="1"/>
          <dgm:dir/>
          <dgm:animLvl val="ctr"/>
          <dgm:resizeHandles val="exact"/>
        </dgm:presLayoutVars>
      </dgm:prSet>
      <dgm:spPr/>
      <dgm:t>
        <a:bodyPr/>
        <a:lstStyle/>
        <a:p>
          <a:endParaRPr lang="en-GB"/>
        </a:p>
      </dgm:t>
    </dgm:pt>
    <dgm:pt modelId="{63FF0EC3-F5BC-401F-8CF7-6317BC4065EC}" type="pres">
      <dgm:prSet presAssocID="{E9FDFF5D-2401-4391-BF63-85512E842BE8}" presName="matrix" presStyleCnt="0"/>
      <dgm:spPr/>
    </dgm:pt>
    <dgm:pt modelId="{6DB42AC3-5F53-479B-8002-ED801D1894A9}" type="pres">
      <dgm:prSet presAssocID="{E9FDFF5D-2401-4391-BF63-85512E842BE8}" presName="tile1" presStyleLbl="node1" presStyleIdx="0" presStyleCnt="4" custLinFactNeighborX="0" custLinFactNeighborY="-87"/>
      <dgm:spPr/>
      <dgm:t>
        <a:bodyPr/>
        <a:lstStyle/>
        <a:p>
          <a:endParaRPr lang="en-GB"/>
        </a:p>
      </dgm:t>
    </dgm:pt>
    <dgm:pt modelId="{C8A3739E-DEC9-4420-AB7B-B5F481F0C76F}" type="pres">
      <dgm:prSet presAssocID="{E9FDFF5D-2401-4391-BF63-85512E842BE8}" presName="tile1text" presStyleLbl="node1" presStyleIdx="0" presStyleCnt="4">
        <dgm:presLayoutVars>
          <dgm:chMax val="0"/>
          <dgm:chPref val="0"/>
          <dgm:bulletEnabled val="1"/>
        </dgm:presLayoutVars>
      </dgm:prSet>
      <dgm:spPr/>
      <dgm:t>
        <a:bodyPr/>
        <a:lstStyle/>
        <a:p>
          <a:endParaRPr lang="en-GB"/>
        </a:p>
      </dgm:t>
    </dgm:pt>
    <dgm:pt modelId="{853FEF77-AF12-4F10-BBA4-0D5E02C68314}" type="pres">
      <dgm:prSet presAssocID="{E9FDFF5D-2401-4391-BF63-85512E842BE8}" presName="tile2" presStyleLbl="node1" presStyleIdx="1" presStyleCnt="4" custScaleY="100348" custLinFactNeighborY="174"/>
      <dgm:spPr/>
      <dgm:t>
        <a:bodyPr/>
        <a:lstStyle/>
        <a:p>
          <a:endParaRPr lang="en-GB"/>
        </a:p>
      </dgm:t>
    </dgm:pt>
    <dgm:pt modelId="{6BB25A86-0709-489E-A355-5B08F90E246A}" type="pres">
      <dgm:prSet presAssocID="{E9FDFF5D-2401-4391-BF63-85512E842BE8}" presName="tile2text" presStyleLbl="node1" presStyleIdx="1" presStyleCnt="4">
        <dgm:presLayoutVars>
          <dgm:chMax val="0"/>
          <dgm:chPref val="0"/>
          <dgm:bulletEnabled val="1"/>
        </dgm:presLayoutVars>
      </dgm:prSet>
      <dgm:spPr/>
      <dgm:t>
        <a:bodyPr/>
        <a:lstStyle/>
        <a:p>
          <a:endParaRPr lang="en-GB"/>
        </a:p>
      </dgm:t>
    </dgm:pt>
    <dgm:pt modelId="{C079C019-B606-4B3B-926E-5BE3E9EB9321}" type="pres">
      <dgm:prSet presAssocID="{E9FDFF5D-2401-4391-BF63-85512E842BE8}" presName="tile3" presStyleLbl="node1" presStyleIdx="2" presStyleCnt="4"/>
      <dgm:spPr/>
      <dgm:t>
        <a:bodyPr/>
        <a:lstStyle/>
        <a:p>
          <a:endParaRPr lang="en-GB"/>
        </a:p>
      </dgm:t>
    </dgm:pt>
    <dgm:pt modelId="{7B1A74EF-FD21-4A26-B378-0620FA3175F7}" type="pres">
      <dgm:prSet presAssocID="{E9FDFF5D-2401-4391-BF63-85512E842BE8}" presName="tile3text" presStyleLbl="node1" presStyleIdx="2" presStyleCnt="4">
        <dgm:presLayoutVars>
          <dgm:chMax val="0"/>
          <dgm:chPref val="0"/>
          <dgm:bulletEnabled val="1"/>
        </dgm:presLayoutVars>
      </dgm:prSet>
      <dgm:spPr/>
      <dgm:t>
        <a:bodyPr/>
        <a:lstStyle/>
        <a:p>
          <a:endParaRPr lang="en-GB"/>
        </a:p>
      </dgm:t>
    </dgm:pt>
    <dgm:pt modelId="{341EF5E2-0142-4151-B2F4-6EA2530A352A}" type="pres">
      <dgm:prSet presAssocID="{E9FDFF5D-2401-4391-BF63-85512E842BE8}" presName="tile4" presStyleLbl="node1" presStyleIdx="3" presStyleCnt="4"/>
      <dgm:spPr/>
      <dgm:t>
        <a:bodyPr/>
        <a:lstStyle/>
        <a:p>
          <a:endParaRPr lang="en-GB"/>
        </a:p>
      </dgm:t>
    </dgm:pt>
    <dgm:pt modelId="{F54932F3-A342-4B0B-98C0-320127D22980}" type="pres">
      <dgm:prSet presAssocID="{E9FDFF5D-2401-4391-BF63-85512E842BE8}" presName="tile4text" presStyleLbl="node1" presStyleIdx="3" presStyleCnt="4">
        <dgm:presLayoutVars>
          <dgm:chMax val="0"/>
          <dgm:chPref val="0"/>
          <dgm:bulletEnabled val="1"/>
        </dgm:presLayoutVars>
      </dgm:prSet>
      <dgm:spPr/>
      <dgm:t>
        <a:bodyPr/>
        <a:lstStyle/>
        <a:p>
          <a:endParaRPr lang="en-GB"/>
        </a:p>
      </dgm:t>
    </dgm:pt>
    <dgm:pt modelId="{D6AF1221-C531-465D-9E1A-85A350470E8A}" type="pres">
      <dgm:prSet presAssocID="{E9FDFF5D-2401-4391-BF63-85512E842BE8}" presName="centerTile" presStyleLbl="fgShp" presStyleIdx="0" presStyleCnt="1" custScaleX="113553" custScaleY="91023">
        <dgm:presLayoutVars>
          <dgm:chMax val="0"/>
          <dgm:chPref val="0"/>
        </dgm:presLayoutVars>
      </dgm:prSet>
      <dgm:spPr/>
      <dgm:t>
        <a:bodyPr/>
        <a:lstStyle/>
        <a:p>
          <a:endParaRPr lang="en-GB"/>
        </a:p>
      </dgm:t>
    </dgm:pt>
  </dgm:ptLst>
  <dgm:cxnLst>
    <dgm:cxn modelId="{FD667BBD-6477-4CC4-92E4-41403B3A5D4E}" type="presOf" srcId="{B937FF66-4C57-4FB7-9D4E-8C8865C62B15}" destId="{341EF5E2-0142-4151-B2F4-6EA2530A352A}" srcOrd="0" destOrd="0" presId="urn:microsoft.com/office/officeart/2005/8/layout/matrix1"/>
    <dgm:cxn modelId="{8542610B-5F3F-4EDC-9FBB-5CE8DEE84F10}" type="presOf" srcId="{E9FDFF5D-2401-4391-BF63-85512E842BE8}" destId="{F5BBB390-FFB0-4D97-81F0-B0BC6CF59D01}" srcOrd="0" destOrd="0" presId="urn:microsoft.com/office/officeart/2005/8/layout/matrix1"/>
    <dgm:cxn modelId="{F309F629-53CC-45E0-B213-197082977AC8}" srcId="{4982DEF0-5689-402A-B33B-339303A860AF}" destId="{280CB8EE-1EDA-4468-A526-20F69334D5FD}" srcOrd="0" destOrd="0" parTransId="{06CE080E-6055-4CBA-92DF-C45234D913EA}" sibTransId="{78813FD2-837E-43FC-9149-7DF2CDD845DB}"/>
    <dgm:cxn modelId="{32387095-E414-46A7-91D4-534D14DC7008}" type="presOf" srcId="{504B2D99-E57A-4621-9F13-670F23EE0AE7}" destId="{853FEF77-AF12-4F10-BBA4-0D5E02C68314}" srcOrd="0" destOrd="0" presId="urn:microsoft.com/office/officeart/2005/8/layout/matrix1"/>
    <dgm:cxn modelId="{6ECD06D3-BD8A-43DE-8956-CF750CFF69CF}" type="presOf" srcId="{280CB8EE-1EDA-4468-A526-20F69334D5FD}" destId="{C8A3739E-DEC9-4420-AB7B-B5F481F0C76F}" srcOrd="1" destOrd="0" presId="urn:microsoft.com/office/officeart/2005/8/layout/matrix1"/>
    <dgm:cxn modelId="{944AB694-DE2C-4765-ABDA-1DD604AA4501}" type="presOf" srcId="{4982DEF0-5689-402A-B33B-339303A860AF}" destId="{D6AF1221-C531-465D-9E1A-85A350470E8A}" srcOrd="0" destOrd="0" presId="urn:microsoft.com/office/officeart/2005/8/layout/matrix1"/>
    <dgm:cxn modelId="{E89665E4-7585-4C75-85D7-E466D10B983A}" type="presOf" srcId="{280CB8EE-1EDA-4468-A526-20F69334D5FD}" destId="{6DB42AC3-5F53-479B-8002-ED801D1894A9}" srcOrd="0" destOrd="0" presId="urn:microsoft.com/office/officeart/2005/8/layout/matrix1"/>
    <dgm:cxn modelId="{76F35D5C-0AA3-43D2-9EE6-A0F7A364FBB8}" type="presOf" srcId="{A77F1D84-A8F9-43D5-BAE2-597DE5F9A138}" destId="{C079C019-B606-4B3B-926E-5BE3E9EB9321}" srcOrd="0" destOrd="0" presId="urn:microsoft.com/office/officeart/2005/8/layout/matrix1"/>
    <dgm:cxn modelId="{495986D9-06D6-4DE1-A666-91B2D0FEBBEF}" srcId="{4982DEF0-5689-402A-B33B-339303A860AF}" destId="{A77F1D84-A8F9-43D5-BAE2-597DE5F9A138}" srcOrd="2" destOrd="0" parTransId="{165C3902-F277-45E5-B93D-3AA8432DD903}" sibTransId="{7863F632-10D7-490B-8CD0-3876E85E4082}"/>
    <dgm:cxn modelId="{EDE74004-4BCD-420E-BD8C-A2D39A4D22A7}" srcId="{4982DEF0-5689-402A-B33B-339303A860AF}" destId="{B937FF66-4C57-4FB7-9D4E-8C8865C62B15}" srcOrd="3" destOrd="0" parTransId="{F4B0462F-56B4-4890-9AC1-D1F1B51775E5}" sibTransId="{786C43C7-443A-4C11-8AAD-C669D3C5DD6C}"/>
    <dgm:cxn modelId="{583A5EA9-F701-4228-85E6-B2405ECF666B}" srcId="{4982DEF0-5689-402A-B33B-339303A860AF}" destId="{504B2D99-E57A-4621-9F13-670F23EE0AE7}" srcOrd="1" destOrd="0" parTransId="{7E897170-FBFD-4F19-AF05-7473ACBF5DA5}" sibTransId="{2F2F4664-BE28-4E5F-9907-78FBBC5536B0}"/>
    <dgm:cxn modelId="{E717F858-57D1-471F-BF50-8C9AC5BA8326}" type="presOf" srcId="{A77F1D84-A8F9-43D5-BAE2-597DE5F9A138}" destId="{7B1A74EF-FD21-4A26-B378-0620FA3175F7}" srcOrd="1" destOrd="0" presId="urn:microsoft.com/office/officeart/2005/8/layout/matrix1"/>
    <dgm:cxn modelId="{A42D6FDF-FFAD-47A3-B2D1-4D7077D48082}" type="presOf" srcId="{504B2D99-E57A-4621-9F13-670F23EE0AE7}" destId="{6BB25A86-0709-489E-A355-5B08F90E246A}" srcOrd="1" destOrd="0" presId="urn:microsoft.com/office/officeart/2005/8/layout/matrix1"/>
    <dgm:cxn modelId="{680596CB-2B74-44A6-A956-80A3E704C161}" srcId="{E9FDFF5D-2401-4391-BF63-85512E842BE8}" destId="{4982DEF0-5689-402A-B33B-339303A860AF}" srcOrd="0" destOrd="0" parTransId="{B9187AE9-23BC-473C-840C-5E851E9159C0}" sibTransId="{B84F1571-854A-4B18-9ED8-7C34617F99E9}"/>
    <dgm:cxn modelId="{919E03E7-05FA-4084-8BE8-41C5B2E8C97F}" type="presOf" srcId="{B937FF66-4C57-4FB7-9D4E-8C8865C62B15}" destId="{F54932F3-A342-4B0B-98C0-320127D22980}" srcOrd="1" destOrd="0" presId="urn:microsoft.com/office/officeart/2005/8/layout/matrix1"/>
    <dgm:cxn modelId="{C32A300D-8EAC-4DE8-9073-1BE93722803A}" type="presParOf" srcId="{F5BBB390-FFB0-4D97-81F0-B0BC6CF59D01}" destId="{63FF0EC3-F5BC-401F-8CF7-6317BC4065EC}" srcOrd="0" destOrd="0" presId="urn:microsoft.com/office/officeart/2005/8/layout/matrix1"/>
    <dgm:cxn modelId="{1754C231-5911-4C77-BCE2-45F591DD9901}" type="presParOf" srcId="{63FF0EC3-F5BC-401F-8CF7-6317BC4065EC}" destId="{6DB42AC3-5F53-479B-8002-ED801D1894A9}" srcOrd="0" destOrd="0" presId="urn:microsoft.com/office/officeart/2005/8/layout/matrix1"/>
    <dgm:cxn modelId="{8A77BFA4-8FF2-4B25-8D38-EAA6B446092E}" type="presParOf" srcId="{63FF0EC3-F5BC-401F-8CF7-6317BC4065EC}" destId="{C8A3739E-DEC9-4420-AB7B-B5F481F0C76F}" srcOrd="1" destOrd="0" presId="urn:microsoft.com/office/officeart/2005/8/layout/matrix1"/>
    <dgm:cxn modelId="{F94ED20B-9962-405C-BAD1-CD524FD3B8C4}" type="presParOf" srcId="{63FF0EC3-F5BC-401F-8CF7-6317BC4065EC}" destId="{853FEF77-AF12-4F10-BBA4-0D5E02C68314}" srcOrd="2" destOrd="0" presId="urn:microsoft.com/office/officeart/2005/8/layout/matrix1"/>
    <dgm:cxn modelId="{D931473E-500E-4133-92C7-E4DB3F98800E}" type="presParOf" srcId="{63FF0EC3-F5BC-401F-8CF7-6317BC4065EC}" destId="{6BB25A86-0709-489E-A355-5B08F90E246A}" srcOrd="3" destOrd="0" presId="urn:microsoft.com/office/officeart/2005/8/layout/matrix1"/>
    <dgm:cxn modelId="{03E6E3BC-9047-4C55-BEEF-5D746DCDCC57}" type="presParOf" srcId="{63FF0EC3-F5BC-401F-8CF7-6317BC4065EC}" destId="{C079C019-B606-4B3B-926E-5BE3E9EB9321}" srcOrd="4" destOrd="0" presId="urn:microsoft.com/office/officeart/2005/8/layout/matrix1"/>
    <dgm:cxn modelId="{5F8409B3-3371-4EF1-BD29-5DDEE9D7A0B0}" type="presParOf" srcId="{63FF0EC3-F5BC-401F-8CF7-6317BC4065EC}" destId="{7B1A74EF-FD21-4A26-B378-0620FA3175F7}" srcOrd="5" destOrd="0" presId="urn:microsoft.com/office/officeart/2005/8/layout/matrix1"/>
    <dgm:cxn modelId="{B16A580D-9210-4640-B461-34654A354C54}" type="presParOf" srcId="{63FF0EC3-F5BC-401F-8CF7-6317BC4065EC}" destId="{341EF5E2-0142-4151-B2F4-6EA2530A352A}" srcOrd="6" destOrd="0" presId="urn:microsoft.com/office/officeart/2005/8/layout/matrix1"/>
    <dgm:cxn modelId="{1B24FFA4-A839-40C3-8E2A-73EE253E8B55}" type="presParOf" srcId="{63FF0EC3-F5BC-401F-8CF7-6317BC4065EC}" destId="{F54932F3-A342-4B0B-98C0-320127D22980}" srcOrd="7" destOrd="0" presId="urn:microsoft.com/office/officeart/2005/8/layout/matrix1"/>
    <dgm:cxn modelId="{1CB18027-EC82-481B-9AC2-8E307F174BD0}" type="presParOf" srcId="{F5BBB390-FFB0-4D97-81F0-B0BC6CF59D01}" destId="{D6AF1221-C531-465D-9E1A-85A350470E8A}"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03A628-07FA-4DF2-A41A-35F1B0FC0BC7}"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GB"/>
        </a:p>
      </dgm:t>
    </dgm:pt>
    <dgm:pt modelId="{EA871D2C-22E7-47D9-B855-8C73588EB5CD}">
      <dgm:prSet phldrT="[Text]"/>
      <dgm:spPr/>
      <dgm:t>
        <a:bodyPr/>
        <a:lstStyle/>
        <a:p>
          <a:r>
            <a:rPr lang="en-GB" dirty="0" smtClean="0"/>
            <a:t>FEAR</a:t>
          </a:r>
          <a:endParaRPr lang="en-GB" dirty="0"/>
        </a:p>
      </dgm:t>
    </dgm:pt>
    <dgm:pt modelId="{646920F3-779C-43DD-87C2-331E9EDF309A}" type="parTrans" cxnId="{7732E6E6-3111-4E71-A9C5-9FDB9DBA6ACA}">
      <dgm:prSet/>
      <dgm:spPr/>
      <dgm:t>
        <a:bodyPr/>
        <a:lstStyle/>
        <a:p>
          <a:endParaRPr lang="en-GB"/>
        </a:p>
      </dgm:t>
    </dgm:pt>
    <dgm:pt modelId="{0B8277C8-3443-466B-9B1E-FAC15D14A500}" type="sibTrans" cxnId="{7732E6E6-3111-4E71-A9C5-9FDB9DBA6ACA}">
      <dgm:prSet/>
      <dgm:spPr/>
      <dgm:t>
        <a:bodyPr/>
        <a:lstStyle/>
        <a:p>
          <a:endParaRPr lang="en-GB"/>
        </a:p>
      </dgm:t>
    </dgm:pt>
    <dgm:pt modelId="{11687A6B-97DC-4759-9527-6A3B87097CE2}">
      <dgm:prSet phldrT="[Text]"/>
      <dgm:spPr/>
      <dgm:t>
        <a:bodyPr/>
        <a:lstStyle/>
        <a:p>
          <a:r>
            <a:rPr lang="en-GB" dirty="0" smtClean="0"/>
            <a:t>MOBILISATION OF BIAS</a:t>
          </a:r>
          <a:endParaRPr lang="en-GB" dirty="0"/>
        </a:p>
      </dgm:t>
    </dgm:pt>
    <dgm:pt modelId="{3E8DD707-3E64-4BC7-8D90-342BAD077760}" type="parTrans" cxnId="{CA9CCFDA-DB74-4CB3-B7C3-8F1031929AEB}">
      <dgm:prSet/>
      <dgm:spPr/>
      <dgm:t>
        <a:bodyPr/>
        <a:lstStyle/>
        <a:p>
          <a:endParaRPr lang="en-GB"/>
        </a:p>
      </dgm:t>
    </dgm:pt>
    <dgm:pt modelId="{565E2099-CD24-464E-AA8F-0C5932BEE759}" type="sibTrans" cxnId="{CA9CCFDA-DB74-4CB3-B7C3-8F1031929AEB}">
      <dgm:prSet/>
      <dgm:spPr/>
      <dgm:t>
        <a:bodyPr/>
        <a:lstStyle/>
        <a:p>
          <a:endParaRPr lang="en-GB"/>
        </a:p>
      </dgm:t>
    </dgm:pt>
    <dgm:pt modelId="{A6E17E07-54C7-402B-BE0A-5BC0832AB885}">
      <dgm:prSet phldrT="[Text]"/>
      <dgm:spPr/>
      <dgm:t>
        <a:bodyPr/>
        <a:lstStyle/>
        <a:p>
          <a:r>
            <a:rPr lang="en-GB" dirty="0" smtClean="0"/>
            <a:t>DENIAL OF OPPORTUNITY</a:t>
          </a:r>
          <a:endParaRPr lang="en-GB" dirty="0"/>
        </a:p>
      </dgm:t>
    </dgm:pt>
    <dgm:pt modelId="{1661C0D8-7E00-4BD3-AB0A-073A1B8BD1E0}" type="parTrans" cxnId="{F4E7E8C0-3D06-46E5-9316-973A82D57F91}">
      <dgm:prSet/>
      <dgm:spPr/>
      <dgm:t>
        <a:bodyPr/>
        <a:lstStyle/>
        <a:p>
          <a:endParaRPr lang="en-GB"/>
        </a:p>
      </dgm:t>
    </dgm:pt>
    <dgm:pt modelId="{0176E96F-62D1-4618-A5FF-037FB9BE1FE6}" type="sibTrans" cxnId="{F4E7E8C0-3D06-46E5-9316-973A82D57F91}">
      <dgm:prSet/>
      <dgm:spPr/>
      <dgm:t>
        <a:bodyPr/>
        <a:lstStyle/>
        <a:p>
          <a:endParaRPr lang="en-GB"/>
        </a:p>
      </dgm:t>
    </dgm:pt>
    <dgm:pt modelId="{03FB8551-9407-4BD9-BD5F-6BF24EAD0AF3}">
      <dgm:prSet phldrT="[Text]"/>
      <dgm:spPr/>
      <dgm:t>
        <a:bodyPr/>
        <a:lstStyle/>
        <a:p>
          <a:r>
            <a:rPr lang="en-GB" dirty="0" smtClean="0"/>
            <a:t>DISENGAGEMENT</a:t>
          </a:r>
          <a:endParaRPr lang="en-GB" dirty="0"/>
        </a:p>
      </dgm:t>
    </dgm:pt>
    <dgm:pt modelId="{08371E0F-AF6B-4693-B1C5-4B4B2BF537C2}" type="parTrans" cxnId="{F4D48E70-60F3-4E47-99FB-5A7F9E900876}">
      <dgm:prSet/>
      <dgm:spPr/>
      <dgm:t>
        <a:bodyPr/>
        <a:lstStyle/>
        <a:p>
          <a:endParaRPr lang="en-GB"/>
        </a:p>
      </dgm:t>
    </dgm:pt>
    <dgm:pt modelId="{180A266D-50AD-454B-A334-1DAF58EB1A28}" type="sibTrans" cxnId="{F4D48E70-60F3-4E47-99FB-5A7F9E900876}">
      <dgm:prSet/>
      <dgm:spPr/>
      <dgm:t>
        <a:bodyPr/>
        <a:lstStyle/>
        <a:p>
          <a:endParaRPr lang="en-GB"/>
        </a:p>
      </dgm:t>
    </dgm:pt>
    <dgm:pt modelId="{FDE07CC7-12C2-461D-9D96-5E742593B947}" type="pres">
      <dgm:prSet presAssocID="{9203A628-07FA-4DF2-A41A-35F1B0FC0BC7}" presName="diagram" presStyleCnt="0">
        <dgm:presLayoutVars>
          <dgm:dir/>
          <dgm:resizeHandles val="exact"/>
        </dgm:presLayoutVars>
      </dgm:prSet>
      <dgm:spPr/>
      <dgm:t>
        <a:bodyPr/>
        <a:lstStyle/>
        <a:p>
          <a:endParaRPr lang="en-GB"/>
        </a:p>
      </dgm:t>
    </dgm:pt>
    <dgm:pt modelId="{D20EE86B-9C07-4979-8AF5-819C46F1A232}" type="pres">
      <dgm:prSet presAssocID="{EA871D2C-22E7-47D9-B855-8C73588EB5CD}" presName="node" presStyleLbl="node1" presStyleIdx="0" presStyleCnt="4">
        <dgm:presLayoutVars>
          <dgm:bulletEnabled val="1"/>
        </dgm:presLayoutVars>
      </dgm:prSet>
      <dgm:spPr/>
      <dgm:t>
        <a:bodyPr/>
        <a:lstStyle/>
        <a:p>
          <a:endParaRPr lang="en-GB"/>
        </a:p>
      </dgm:t>
    </dgm:pt>
    <dgm:pt modelId="{F4F4DFAD-5DF9-4D7E-9B5F-5116C53FD675}" type="pres">
      <dgm:prSet presAssocID="{0B8277C8-3443-466B-9B1E-FAC15D14A500}" presName="sibTrans" presStyleCnt="0"/>
      <dgm:spPr/>
    </dgm:pt>
    <dgm:pt modelId="{3FEECDC7-68B9-4EA9-A8A1-DA6C61F9665D}" type="pres">
      <dgm:prSet presAssocID="{11687A6B-97DC-4759-9527-6A3B87097CE2}" presName="node" presStyleLbl="node1" presStyleIdx="1" presStyleCnt="4">
        <dgm:presLayoutVars>
          <dgm:bulletEnabled val="1"/>
        </dgm:presLayoutVars>
      </dgm:prSet>
      <dgm:spPr/>
      <dgm:t>
        <a:bodyPr/>
        <a:lstStyle/>
        <a:p>
          <a:endParaRPr lang="en-GB"/>
        </a:p>
      </dgm:t>
    </dgm:pt>
    <dgm:pt modelId="{E67F965C-FE35-4B2B-B389-C0BDC581F6EA}" type="pres">
      <dgm:prSet presAssocID="{565E2099-CD24-464E-AA8F-0C5932BEE759}" presName="sibTrans" presStyleCnt="0"/>
      <dgm:spPr/>
    </dgm:pt>
    <dgm:pt modelId="{44981852-2955-4DF1-B2EE-DCB7A197D532}" type="pres">
      <dgm:prSet presAssocID="{A6E17E07-54C7-402B-BE0A-5BC0832AB885}" presName="node" presStyleLbl="node1" presStyleIdx="2" presStyleCnt="4">
        <dgm:presLayoutVars>
          <dgm:bulletEnabled val="1"/>
        </dgm:presLayoutVars>
      </dgm:prSet>
      <dgm:spPr/>
      <dgm:t>
        <a:bodyPr/>
        <a:lstStyle/>
        <a:p>
          <a:endParaRPr lang="en-GB"/>
        </a:p>
      </dgm:t>
    </dgm:pt>
    <dgm:pt modelId="{CBF63111-3C89-483D-9162-9265B08E8AD7}" type="pres">
      <dgm:prSet presAssocID="{0176E96F-62D1-4618-A5FF-037FB9BE1FE6}" presName="sibTrans" presStyleCnt="0"/>
      <dgm:spPr/>
    </dgm:pt>
    <dgm:pt modelId="{7494D38D-CCBA-473B-A4D0-192DB30717FB}" type="pres">
      <dgm:prSet presAssocID="{03FB8551-9407-4BD9-BD5F-6BF24EAD0AF3}" presName="node" presStyleLbl="node1" presStyleIdx="3" presStyleCnt="4" custLinFactNeighborX="-401" custLinFactNeighborY="100">
        <dgm:presLayoutVars>
          <dgm:bulletEnabled val="1"/>
        </dgm:presLayoutVars>
      </dgm:prSet>
      <dgm:spPr/>
      <dgm:t>
        <a:bodyPr/>
        <a:lstStyle/>
        <a:p>
          <a:endParaRPr lang="en-GB"/>
        </a:p>
      </dgm:t>
    </dgm:pt>
  </dgm:ptLst>
  <dgm:cxnLst>
    <dgm:cxn modelId="{FA4E81E3-FA71-4CC0-93B6-4EC9977F848D}" type="presOf" srcId="{9203A628-07FA-4DF2-A41A-35F1B0FC0BC7}" destId="{FDE07CC7-12C2-461D-9D96-5E742593B947}" srcOrd="0" destOrd="0" presId="urn:microsoft.com/office/officeart/2005/8/layout/default"/>
    <dgm:cxn modelId="{7732E6E6-3111-4E71-A9C5-9FDB9DBA6ACA}" srcId="{9203A628-07FA-4DF2-A41A-35F1B0FC0BC7}" destId="{EA871D2C-22E7-47D9-B855-8C73588EB5CD}" srcOrd="0" destOrd="0" parTransId="{646920F3-779C-43DD-87C2-331E9EDF309A}" sibTransId="{0B8277C8-3443-466B-9B1E-FAC15D14A500}"/>
    <dgm:cxn modelId="{05D26160-F2F9-4F4B-B015-FD5FB2D1655F}" type="presOf" srcId="{03FB8551-9407-4BD9-BD5F-6BF24EAD0AF3}" destId="{7494D38D-CCBA-473B-A4D0-192DB30717FB}" srcOrd="0" destOrd="0" presId="urn:microsoft.com/office/officeart/2005/8/layout/default"/>
    <dgm:cxn modelId="{F4D48E70-60F3-4E47-99FB-5A7F9E900876}" srcId="{9203A628-07FA-4DF2-A41A-35F1B0FC0BC7}" destId="{03FB8551-9407-4BD9-BD5F-6BF24EAD0AF3}" srcOrd="3" destOrd="0" parTransId="{08371E0F-AF6B-4693-B1C5-4B4B2BF537C2}" sibTransId="{180A266D-50AD-454B-A334-1DAF58EB1A28}"/>
    <dgm:cxn modelId="{CA9CCFDA-DB74-4CB3-B7C3-8F1031929AEB}" srcId="{9203A628-07FA-4DF2-A41A-35F1B0FC0BC7}" destId="{11687A6B-97DC-4759-9527-6A3B87097CE2}" srcOrd="1" destOrd="0" parTransId="{3E8DD707-3E64-4BC7-8D90-342BAD077760}" sibTransId="{565E2099-CD24-464E-AA8F-0C5932BEE759}"/>
    <dgm:cxn modelId="{45148AD4-BB33-497D-9C8A-F025B9A18F37}" type="presOf" srcId="{EA871D2C-22E7-47D9-B855-8C73588EB5CD}" destId="{D20EE86B-9C07-4979-8AF5-819C46F1A232}" srcOrd="0" destOrd="0" presId="urn:microsoft.com/office/officeart/2005/8/layout/default"/>
    <dgm:cxn modelId="{B7321428-958D-4BDD-B014-A30F579E5F00}" type="presOf" srcId="{A6E17E07-54C7-402B-BE0A-5BC0832AB885}" destId="{44981852-2955-4DF1-B2EE-DCB7A197D532}" srcOrd="0" destOrd="0" presId="urn:microsoft.com/office/officeart/2005/8/layout/default"/>
    <dgm:cxn modelId="{F4E7E8C0-3D06-46E5-9316-973A82D57F91}" srcId="{9203A628-07FA-4DF2-A41A-35F1B0FC0BC7}" destId="{A6E17E07-54C7-402B-BE0A-5BC0832AB885}" srcOrd="2" destOrd="0" parTransId="{1661C0D8-7E00-4BD3-AB0A-073A1B8BD1E0}" sibTransId="{0176E96F-62D1-4618-A5FF-037FB9BE1FE6}"/>
    <dgm:cxn modelId="{FC8386A1-4CA1-490A-838E-2B4BD8EAA9D4}" type="presOf" srcId="{11687A6B-97DC-4759-9527-6A3B87097CE2}" destId="{3FEECDC7-68B9-4EA9-A8A1-DA6C61F9665D}" srcOrd="0" destOrd="0" presId="urn:microsoft.com/office/officeart/2005/8/layout/default"/>
    <dgm:cxn modelId="{BF58E7B8-9A48-4059-9414-38D2A1CBA2AD}" type="presParOf" srcId="{FDE07CC7-12C2-461D-9D96-5E742593B947}" destId="{D20EE86B-9C07-4979-8AF5-819C46F1A232}" srcOrd="0" destOrd="0" presId="urn:microsoft.com/office/officeart/2005/8/layout/default"/>
    <dgm:cxn modelId="{C0E8DF2F-88DC-429F-A93D-68B0CA9CDA5D}" type="presParOf" srcId="{FDE07CC7-12C2-461D-9D96-5E742593B947}" destId="{F4F4DFAD-5DF9-4D7E-9B5F-5116C53FD675}" srcOrd="1" destOrd="0" presId="urn:microsoft.com/office/officeart/2005/8/layout/default"/>
    <dgm:cxn modelId="{AD0A5B01-E105-4354-9B73-C7017BE30839}" type="presParOf" srcId="{FDE07CC7-12C2-461D-9D96-5E742593B947}" destId="{3FEECDC7-68B9-4EA9-A8A1-DA6C61F9665D}" srcOrd="2" destOrd="0" presId="urn:microsoft.com/office/officeart/2005/8/layout/default"/>
    <dgm:cxn modelId="{0D8527D8-3E48-476C-B5AD-00D02DD836CA}" type="presParOf" srcId="{FDE07CC7-12C2-461D-9D96-5E742593B947}" destId="{E67F965C-FE35-4B2B-B389-C0BDC581F6EA}" srcOrd="3" destOrd="0" presId="urn:microsoft.com/office/officeart/2005/8/layout/default"/>
    <dgm:cxn modelId="{84F6CF3B-73AA-447D-BF74-3C4F64A9A6DD}" type="presParOf" srcId="{FDE07CC7-12C2-461D-9D96-5E742593B947}" destId="{44981852-2955-4DF1-B2EE-DCB7A197D532}" srcOrd="4" destOrd="0" presId="urn:microsoft.com/office/officeart/2005/8/layout/default"/>
    <dgm:cxn modelId="{CCB044DD-6CC9-48AF-8192-8D61393C8C30}" type="presParOf" srcId="{FDE07CC7-12C2-461D-9D96-5E742593B947}" destId="{CBF63111-3C89-483D-9162-9265B08E8AD7}" srcOrd="5" destOrd="0" presId="urn:microsoft.com/office/officeart/2005/8/layout/default"/>
    <dgm:cxn modelId="{45B5DB9F-DD9D-439D-9C73-B516D1DB9160}" type="presParOf" srcId="{FDE07CC7-12C2-461D-9D96-5E742593B947}" destId="{7494D38D-CCBA-473B-A4D0-192DB30717F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42AC3-5F53-479B-8002-ED801D1894A9}">
      <dsp:nvSpPr>
        <dsp:cNvPr id="0" name=""/>
        <dsp:cNvSpPr/>
      </dsp:nvSpPr>
      <dsp:spPr>
        <a:xfrm rot="16200000">
          <a:off x="556503" y="-554151"/>
          <a:ext cx="2703416" cy="3816424"/>
        </a:xfrm>
        <a:prstGeom prst="round1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Staff Voice</a:t>
          </a:r>
        </a:p>
        <a:p>
          <a:pPr lvl="0" algn="ctr" defTabSz="1066800">
            <a:lnSpc>
              <a:spcPct val="90000"/>
            </a:lnSpc>
            <a:spcBef>
              <a:spcPct val="0"/>
            </a:spcBef>
            <a:spcAft>
              <a:spcPts val="0"/>
            </a:spcAft>
          </a:pPr>
          <a:r>
            <a:rPr lang="en-GB" sz="2400" b="1" i="1" kern="1200" dirty="0" smtClean="0"/>
            <a:t>Risk</a:t>
          </a:r>
        </a:p>
        <a:p>
          <a:pPr lvl="0" algn="ctr" defTabSz="1066800">
            <a:lnSpc>
              <a:spcPct val="90000"/>
            </a:lnSpc>
            <a:spcBef>
              <a:spcPct val="0"/>
            </a:spcBef>
            <a:spcAft>
              <a:spcPts val="0"/>
            </a:spcAft>
          </a:pPr>
          <a:r>
            <a:rPr lang="en-GB" sz="2400" b="1" i="1" kern="1200" dirty="0" smtClean="0"/>
            <a:t>Reporting</a:t>
          </a:r>
        </a:p>
        <a:p>
          <a:pPr lvl="0" algn="ctr" defTabSz="1066800">
            <a:lnSpc>
              <a:spcPct val="90000"/>
            </a:lnSpc>
            <a:spcBef>
              <a:spcPct val="0"/>
            </a:spcBef>
            <a:spcAft>
              <a:spcPts val="0"/>
            </a:spcAft>
          </a:pPr>
          <a:r>
            <a:rPr lang="en-GB" sz="2400" b="1" i="1" kern="1200" dirty="0" smtClean="0"/>
            <a:t>Feedback</a:t>
          </a:r>
          <a:endParaRPr lang="en-GB" sz="2400" b="1" i="1" kern="1200" dirty="0"/>
        </a:p>
      </dsp:txBody>
      <dsp:txXfrm rot="5400000">
        <a:off x="-1" y="2353"/>
        <a:ext cx="3816424" cy="2027562"/>
      </dsp:txXfrm>
    </dsp:sp>
    <dsp:sp modelId="{853FEF77-AF12-4F10-BBA4-0D5E02C68314}">
      <dsp:nvSpPr>
        <dsp:cNvPr id="0" name=""/>
        <dsp:cNvSpPr/>
      </dsp:nvSpPr>
      <dsp:spPr>
        <a:xfrm>
          <a:off x="3816424" y="2351"/>
          <a:ext cx="3816424" cy="2712824"/>
        </a:xfrm>
        <a:prstGeom prst="round1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Shared Learning, Reflection &amp; Improvement</a:t>
          </a:r>
        </a:p>
        <a:p>
          <a:pPr lvl="0" algn="ctr" defTabSz="1066800">
            <a:lnSpc>
              <a:spcPct val="90000"/>
            </a:lnSpc>
            <a:spcBef>
              <a:spcPct val="0"/>
            </a:spcBef>
            <a:spcAft>
              <a:spcPts val="0"/>
            </a:spcAft>
          </a:pPr>
          <a:r>
            <a:rPr lang="en-GB" sz="2400" b="1" i="1" kern="1200" dirty="0" smtClean="0"/>
            <a:t>Quality improvement</a:t>
          </a:r>
        </a:p>
        <a:p>
          <a:pPr lvl="0" algn="ctr" defTabSz="1066800">
            <a:lnSpc>
              <a:spcPct val="90000"/>
            </a:lnSpc>
            <a:spcBef>
              <a:spcPct val="0"/>
            </a:spcBef>
            <a:spcAft>
              <a:spcPts val="0"/>
            </a:spcAft>
          </a:pPr>
          <a:r>
            <a:rPr lang="en-GB" sz="2400" b="1" i="1" kern="1200" dirty="0" smtClean="0"/>
            <a:t>Cost effectiveness</a:t>
          </a:r>
        </a:p>
        <a:p>
          <a:pPr lvl="0" algn="ctr" defTabSz="1066800">
            <a:lnSpc>
              <a:spcPct val="90000"/>
            </a:lnSpc>
            <a:spcBef>
              <a:spcPct val="0"/>
            </a:spcBef>
            <a:spcAft>
              <a:spcPts val="0"/>
            </a:spcAft>
          </a:pPr>
          <a:r>
            <a:rPr lang="en-GB" sz="2400" b="1" i="1" kern="1200" dirty="0" smtClean="0"/>
            <a:t>Staff engagement</a:t>
          </a:r>
          <a:endParaRPr lang="en-GB" sz="2400" b="1" i="1" kern="1200" dirty="0"/>
        </a:p>
      </dsp:txBody>
      <dsp:txXfrm>
        <a:off x="3816424" y="2351"/>
        <a:ext cx="3816424" cy="2034618"/>
      </dsp:txXfrm>
    </dsp:sp>
    <dsp:sp modelId="{C079C019-B606-4B3B-926E-5BE3E9EB9321}">
      <dsp:nvSpPr>
        <dsp:cNvPr id="0" name=""/>
        <dsp:cNvSpPr/>
      </dsp:nvSpPr>
      <dsp:spPr>
        <a:xfrm rot="10800000">
          <a:off x="0" y="2705768"/>
          <a:ext cx="3816424" cy="2703416"/>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Multi Disciplinary Meetings</a:t>
          </a:r>
        </a:p>
        <a:p>
          <a:pPr lvl="0" algn="ctr" defTabSz="1066800">
            <a:lnSpc>
              <a:spcPct val="90000"/>
            </a:lnSpc>
            <a:spcBef>
              <a:spcPct val="0"/>
            </a:spcBef>
            <a:spcAft>
              <a:spcPts val="0"/>
            </a:spcAft>
          </a:pPr>
          <a:r>
            <a:rPr lang="en-GB" sz="2400" b="1" i="1" kern="1200" dirty="0" smtClean="0"/>
            <a:t>Quality</a:t>
          </a:r>
        </a:p>
        <a:p>
          <a:pPr lvl="0" algn="ctr" defTabSz="1066800">
            <a:lnSpc>
              <a:spcPct val="90000"/>
            </a:lnSpc>
            <a:spcBef>
              <a:spcPct val="0"/>
            </a:spcBef>
            <a:spcAft>
              <a:spcPts val="0"/>
            </a:spcAft>
          </a:pPr>
          <a:r>
            <a:rPr lang="en-GB" sz="2400" b="1" i="1" kern="1200" dirty="0" smtClean="0"/>
            <a:t>Managing risk</a:t>
          </a:r>
        </a:p>
        <a:p>
          <a:pPr lvl="0" algn="ctr" defTabSz="1066800">
            <a:lnSpc>
              <a:spcPct val="90000"/>
            </a:lnSpc>
            <a:spcBef>
              <a:spcPct val="0"/>
            </a:spcBef>
            <a:spcAft>
              <a:spcPts val="0"/>
            </a:spcAft>
          </a:pPr>
          <a:r>
            <a:rPr lang="en-GB" sz="2400" b="1" i="1" kern="1200" dirty="0" smtClean="0"/>
            <a:t>Problem solving</a:t>
          </a:r>
          <a:endParaRPr lang="en-GB" sz="2400" b="1" i="1" kern="1200" dirty="0"/>
        </a:p>
      </dsp:txBody>
      <dsp:txXfrm rot="10800000">
        <a:off x="0" y="3381622"/>
        <a:ext cx="3816424" cy="2027562"/>
      </dsp:txXfrm>
    </dsp:sp>
    <dsp:sp modelId="{341EF5E2-0142-4151-B2F4-6EA2530A352A}">
      <dsp:nvSpPr>
        <dsp:cNvPr id="0" name=""/>
        <dsp:cNvSpPr/>
      </dsp:nvSpPr>
      <dsp:spPr>
        <a:xfrm rot="5400000">
          <a:off x="4372927" y="2149264"/>
          <a:ext cx="2703416" cy="3816424"/>
        </a:xfrm>
        <a:prstGeom prst="round1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Coaching Culture</a:t>
          </a:r>
        </a:p>
        <a:p>
          <a:pPr lvl="0" algn="ctr" defTabSz="1066800">
            <a:lnSpc>
              <a:spcPct val="90000"/>
            </a:lnSpc>
            <a:spcBef>
              <a:spcPct val="0"/>
            </a:spcBef>
            <a:spcAft>
              <a:spcPts val="0"/>
            </a:spcAft>
          </a:pPr>
          <a:r>
            <a:rPr lang="en-GB" sz="2400" b="1" kern="1200" dirty="0" smtClean="0"/>
            <a:t> &amp; Co-operative Working </a:t>
          </a:r>
          <a:r>
            <a:rPr lang="en-GB" sz="2400" b="1" i="1" kern="1200" dirty="0" smtClean="0"/>
            <a:t>Quality</a:t>
          </a:r>
        </a:p>
        <a:p>
          <a:pPr lvl="0" algn="ctr" defTabSz="1066800">
            <a:lnSpc>
              <a:spcPct val="90000"/>
            </a:lnSpc>
            <a:spcBef>
              <a:spcPct val="0"/>
            </a:spcBef>
            <a:spcAft>
              <a:spcPts val="0"/>
            </a:spcAft>
          </a:pPr>
          <a:r>
            <a:rPr lang="en-GB" sz="2400" b="1" i="1" kern="1200" dirty="0" smtClean="0"/>
            <a:t>Safety</a:t>
          </a:r>
        </a:p>
        <a:p>
          <a:pPr lvl="0" algn="ctr" defTabSz="1066800">
            <a:lnSpc>
              <a:spcPct val="90000"/>
            </a:lnSpc>
            <a:spcBef>
              <a:spcPct val="0"/>
            </a:spcBef>
            <a:spcAft>
              <a:spcPts val="0"/>
            </a:spcAft>
          </a:pPr>
          <a:r>
            <a:rPr lang="en-GB" sz="2400" b="1" i="1" kern="1200" dirty="0" smtClean="0"/>
            <a:t>Working life</a:t>
          </a:r>
          <a:endParaRPr lang="en-GB" sz="2400" b="1" i="1" kern="1200" dirty="0"/>
        </a:p>
      </dsp:txBody>
      <dsp:txXfrm rot="-5400000">
        <a:off x="3816423" y="3381622"/>
        <a:ext cx="3816424" cy="2027562"/>
      </dsp:txXfrm>
    </dsp:sp>
    <dsp:sp modelId="{D6AF1221-C531-465D-9E1A-85A350470E8A}">
      <dsp:nvSpPr>
        <dsp:cNvPr id="0" name=""/>
        <dsp:cNvSpPr/>
      </dsp:nvSpPr>
      <dsp:spPr>
        <a:xfrm>
          <a:off x="2516324" y="2088233"/>
          <a:ext cx="2600198" cy="1230365"/>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solidFill>
                <a:srgbClr val="002060"/>
              </a:solidFill>
            </a:rPr>
            <a:t>MULTI DISCIPLINARY TEAM WORKING</a:t>
          </a:r>
          <a:endParaRPr lang="en-GB" sz="2400" b="1" kern="1200" dirty="0">
            <a:solidFill>
              <a:srgbClr val="002060"/>
            </a:solidFill>
          </a:endParaRPr>
        </a:p>
      </dsp:txBody>
      <dsp:txXfrm>
        <a:off x="2576385" y="2148294"/>
        <a:ext cx="2480076" cy="1110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42AC3-5F53-479B-8002-ED801D1894A9}">
      <dsp:nvSpPr>
        <dsp:cNvPr id="0" name=""/>
        <dsp:cNvSpPr/>
      </dsp:nvSpPr>
      <dsp:spPr>
        <a:xfrm rot="16200000">
          <a:off x="556503" y="-556503"/>
          <a:ext cx="2703416" cy="3816424"/>
        </a:xfrm>
        <a:prstGeom prst="round1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Staff Voice</a:t>
          </a:r>
        </a:p>
        <a:p>
          <a:pPr lvl="0" algn="ctr" defTabSz="1066800">
            <a:lnSpc>
              <a:spcPct val="90000"/>
            </a:lnSpc>
            <a:spcBef>
              <a:spcPct val="0"/>
            </a:spcBef>
            <a:spcAft>
              <a:spcPts val="0"/>
            </a:spcAft>
          </a:pPr>
          <a:r>
            <a:rPr lang="en-GB" sz="2400" b="1" i="1" kern="1200" dirty="0" smtClean="0"/>
            <a:t>Risk</a:t>
          </a:r>
        </a:p>
        <a:p>
          <a:pPr lvl="0" algn="ctr" defTabSz="1066800">
            <a:lnSpc>
              <a:spcPct val="90000"/>
            </a:lnSpc>
            <a:spcBef>
              <a:spcPct val="0"/>
            </a:spcBef>
            <a:spcAft>
              <a:spcPts val="0"/>
            </a:spcAft>
          </a:pPr>
          <a:r>
            <a:rPr lang="en-GB" sz="2400" b="1" i="1" kern="1200" dirty="0" smtClean="0"/>
            <a:t>Reporting</a:t>
          </a:r>
        </a:p>
        <a:p>
          <a:pPr lvl="0" algn="ctr" defTabSz="1066800">
            <a:lnSpc>
              <a:spcPct val="90000"/>
            </a:lnSpc>
            <a:spcBef>
              <a:spcPct val="0"/>
            </a:spcBef>
            <a:spcAft>
              <a:spcPts val="0"/>
            </a:spcAft>
          </a:pPr>
          <a:r>
            <a:rPr lang="en-GB" sz="2400" b="1" i="1" kern="1200" dirty="0" smtClean="0"/>
            <a:t>Feedback</a:t>
          </a:r>
          <a:endParaRPr lang="en-GB" sz="2400" b="1" i="1" kern="1200" dirty="0"/>
        </a:p>
      </dsp:txBody>
      <dsp:txXfrm rot="5400000">
        <a:off x="-1" y="1"/>
        <a:ext cx="3816424" cy="2027562"/>
      </dsp:txXfrm>
    </dsp:sp>
    <dsp:sp modelId="{853FEF77-AF12-4F10-BBA4-0D5E02C68314}">
      <dsp:nvSpPr>
        <dsp:cNvPr id="0" name=""/>
        <dsp:cNvSpPr/>
      </dsp:nvSpPr>
      <dsp:spPr>
        <a:xfrm>
          <a:off x="3816424" y="2351"/>
          <a:ext cx="3816424" cy="2712824"/>
        </a:xfrm>
        <a:prstGeom prst="round1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Shared Learning, Reflection &amp; Improvement</a:t>
          </a:r>
        </a:p>
        <a:p>
          <a:pPr lvl="0" algn="ctr" defTabSz="1066800">
            <a:lnSpc>
              <a:spcPct val="90000"/>
            </a:lnSpc>
            <a:spcBef>
              <a:spcPct val="0"/>
            </a:spcBef>
            <a:spcAft>
              <a:spcPts val="0"/>
            </a:spcAft>
          </a:pPr>
          <a:r>
            <a:rPr lang="en-GB" sz="2400" b="1" i="1" kern="1200" dirty="0" smtClean="0"/>
            <a:t>Quality improvement</a:t>
          </a:r>
        </a:p>
        <a:p>
          <a:pPr lvl="0" algn="ctr" defTabSz="1066800">
            <a:lnSpc>
              <a:spcPct val="90000"/>
            </a:lnSpc>
            <a:spcBef>
              <a:spcPct val="0"/>
            </a:spcBef>
            <a:spcAft>
              <a:spcPts val="0"/>
            </a:spcAft>
          </a:pPr>
          <a:r>
            <a:rPr lang="en-GB" sz="2400" b="1" i="1" kern="1200" dirty="0" smtClean="0"/>
            <a:t>Cost effectiveness</a:t>
          </a:r>
        </a:p>
        <a:p>
          <a:pPr lvl="0" algn="ctr" defTabSz="1066800">
            <a:lnSpc>
              <a:spcPct val="90000"/>
            </a:lnSpc>
            <a:spcBef>
              <a:spcPct val="0"/>
            </a:spcBef>
            <a:spcAft>
              <a:spcPts val="0"/>
            </a:spcAft>
          </a:pPr>
          <a:r>
            <a:rPr lang="en-GB" sz="2400" b="1" i="1" kern="1200" dirty="0" smtClean="0"/>
            <a:t>Staff engagement</a:t>
          </a:r>
          <a:endParaRPr lang="en-GB" sz="2400" b="1" i="1" kern="1200" dirty="0"/>
        </a:p>
      </dsp:txBody>
      <dsp:txXfrm>
        <a:off x="3816424" y="2351"/>
        <a:ext cx="3816424" cy="2034618"/>
      </dsp:txXfrm>
    </dsp:sp>
    <dsp:sp modelId="{C079C019-B606-4B3B-926E-5BE3E9EB9321}">
      <dsp:nvSpPr>
        <dsp:cNvPr id="0" name=""/>
        <dsp:cNvSpPr/>
      </dsp:nvSpPr>
      <dsp:spPr>
        <a:xfrm rot="10800000">
          <a:off x="0" y="2705768"/>
          <a:ext cx="3816424" cy="2703416"/>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Multi Disciplinary Meetings</a:t>
          </a:r>
        </a:p>
        <a:p>
          <a:pPr lvl="0" algn="ctr" defTabSz="1066800">
            <a:lnSpc>
              <a:spcPct val="90000"/>
            </a:lnSpc>
            <a:spcBef>
              <a:spcPct val="0"/>
            </a:spcBef>
            <a:spcAft>
              <a:spcPts val="0"/>
            </a:spcAft>
          </a:pPr>
          <a:r>
            <a:rPr lang="en-GB" sz="2400" b="1" i="1" kern="1200" dirty="0" smtClean="0"/>
            <a:t>Quality</a:t>
          </a:r>
        </a:p>
        <a:p>
          <a:pPr lvl="0" algn="ctr" defTabSz="1066800">
            <a:lnSpc>
              <a:spcPct val="90000"/>
            </a:lnSpc>
            <a:spcBef>
              <a:spcPct val="0"/>
            </a:spcBef>
            <a:spcAft>
              <a:spcPts val="0"/>
            </a:spcAft>
          </a:pPr>
          <a:r>
            <a:rPr lang="en-GB" sz="2400" b="1" i="1" kern="1200" dirty="0" smtClean="0"/>
            <a:t>Managing risk</a:t>
          </a:r>
        </a:p>
        <a:p>
          <a:pPr lvl="0" algn="ctr" defTabSz="1066800">
            <a:lnSpc>
              <a:spcPct val="90000"/>
            </a:lnSpc>
            <a:spcBef>
              <a:spcPct val="0"/>
            </a:spcBef>
            <a:spcAft>
              <a:spcPts val="0"/>
            </a:spcAft>
          </a:pPr>
          <a:r>
            <a:rPr lang="en-GB" sz="2400" b="1" i="1" kern="1200" dirty="0" smtClean="0"/>
            <a:t>Problem solving</a:t>
          </a:r>
          <a:endParaRPr lang="en-GB" sz="2400" b="1" i="1" kern="1200" dirty="0"/>
        </a:p>
      </dsp:txBody>
      <dsp:txXfrm rot="10800000">
        <a:off x="0" y="3381622"/>
        <a:ext cx="3816424" cy="2027562"/>
      </dsp:txXfrm>
    </dsp:sp>
    <dsp:sp modelId="{341EF5E2-0142-4151-B2F4-6EA2530A352A}">
      <dsp:nvSpPr>
        <dsp:cNvPr id="0" name=""/>
        <dsp:cNvSpPr/>
      </dsp:nvSpPr>
      <dsp:spPr>
        <a:xfrm rot="5400000">
          <a:off x="4372927" y="2149264"/>
          <a:ext cx="2703416" cy="3816424"/>
        </a:xfrm>
        <a:prstGeom prst="round1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ts val="0"/>
            </a:spcAft>
          </a:pPr>
          <a:r>
            <a:rPr lang="en-GB" sz="2400" b="1" kern="1200" dirty="0" smtClean="0"/>
            <a:t>Coaching Culture</a:t>
          </a:r>
        </a:p>
        <a:p>
          <a:pPr lvl="0" algn="ctr" defTabSz="1066800">
            <a:lnSpc>
              <a:spcPct val="90000"/>
            </a:lnSpc>
            <a:spcBef>
              <a:spcPct val="0"/>
            </a:spcBef>
            <a:spcAft>
              <a:spcPts val="0"/>
            </a:spcAft>
          </a:pPr>
          <a:r>
            <a:rPr lang="en-GB" sz="2400" b="1" kern="1200" dirty="0" smtClean="0"/>
            <a:t> &amp; Co-operative Working </a:t>
          </a:r>
          <a:r>
            <a:rPr lang="en-GB" sz="2400" b="1" i="1" kern="1200" dirty="0" smtClean="0"/>
            <a:t>Quality</a:t>
          </a:r>
        </a:p>
        <a:p>
          <a:pPr lvl="0" algn="ctr" defTabSz="1066800">
            <a:lnSpc>
              <a:spcPct val="90000"/>
            </a:lnSpc>
            <a:spcBef>
              <a:spcPct val="0"/>
            </a:spcBef>
            <a:spcAft>
              <a:spcPts val="0"/>
            </a:spcAft>
          </a:pPr>
          <a:r>
            <a:rPr lang="en-GB" sz="2400" b="1" i="1" kern="1200" dirty="0" smtClean="0"/>
            <a:t>Safety</a:t>
          </a:r>
        </a:p>
        <a:p>
          <a:pPr lvl="0" algn="ctr" defTabSz="1066800">
            <a:lnSpc>
              <a:spcPct val="90000"/>
            </a:lnSpc>
            <a:spcBef>
              <a:spcPct val="0"/>
            </a:spcBef>
            <a:spcAft>
              <a:spcPts val="0"/>
            </a:spcAft>
          </a:pPr>
          <a:r>
            <a:rPr lang="en-GB" sz="2400" b="1" i="1" kern="1200" dirty="0" smtClean="0"/>
            <a:t>Working life</a:t>
          </a:r>
          <a:endParaRPr lang="en-GB" sz="2400" b="1" i="1" kern="1200" dirty="0"/>
        </a:p>
      </dsp:txBody>
      <dsp:txXfrm rot="-5400000">
        <a:off x="3816423" y="3381622"/>
        <a:ext cx="3816424" cy="2027562"/>
      </dsp:txXfrm>
    </dsp:sp>
    <dsp:sp modelId="{D6AF1221-C531-465D-9E1A-85A350470E8A}">
      <dsp:nvSpPr>
        <dsp:cNvPr id="0" name=""/>
        <dsp:cNvSpPr/>
      </dsp:nvSpPr>
      <dsp:spPr>
        <a:xfrm>
          <a:off x="2516324" y="2088233"/>
          <a:ext cx="2600198" cy="1230365"/>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smtClean="0">
              <a:solidFill>
                <a:srgbClr val="002060"/>
              </a:solidFill>
            </a:rPr>
            <a:t>MULTI DISCIPLINARY TEAM WORKING</a:t>
          </a:r>
          <a:endParaRPr lang="en-GB" sz="2400" b="1" kern="1200" dirty="0">
            <a:solidFill>
              <a:srgbClr val="002060"/>
            </a:solidFill>
          </a:endParaRPr>
        </a:p>
      </dsp:txBody>
      <dsp:txXfrm>
        <a:off x="2576385" y="2148294"/>
        <a:ext cx="2480076" cy="11102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EE86B-9C07-4979-8AF5-819C46F1A232}">
      <dsp:nvSpPr>
        <dsp:cNvPr id="0" name=""/>
        <dsp:cNvSpPr/>
      </dsp:nvSpPr>
      <dsp:spPr>
        <a:xfrm>
          <a:off x="575" y="2114"/>
          <a:ext cx="2245415" cy="13472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FEAR</a:t>
          </a:r>
          <a:endParaRPr lang="en-GB" sz="2200" kern="1200" dirty="0"/>
        </a:p>
      </dsp:txBody>
      <dsp:txXfrm>
        <a:off x="575" y="2114"/>
        <a:ext cx="2245415" cy="1347249"/>
      </dsp:txXfrm>
    </dsp:sp>
    <dsp:sp modelId="{3FEECDC7-68B9-4EA9-A8A1-DA6C61F9665D}">
      <dsp:nvSpPr>
        <dsp:cNvPr id="0" name=""/>
        <dsp:cNvSpPr/>
      </dsp:nvSpPr>
      <dsp:spPr>
        <a:xfrm>
          <a:off x="2470532" y="2114"/>
          <a:ext cx="2245415" cy="13472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MOBILISATION OF BIAS</a:t>
          </a:r>
          <a:endParaRPr lang="en-GB" sz="2200" kern="1200" dirty="0"/>
        </a:p>
      </dsp:txBody>
      <dsp:txXfrm>
        <a:off x="2470532" y="2114"/>
        <a:ext cx="2245415" cy="1347249"/>
      </dsp:txXfrm>
    </dsp:sp>
    <dsp:sp modelId="{44981852-2955-4DF1-B2EE-DCB7A197D532}">
      <dsp:nvSpPr>
        <dsp:cNvPr id="0" name=""/>
        <dsp:cNvSpPr/>
      </dsp:nvSpPr>
      <dsp:spPr>
        <a:xfrm>
          <a:off x="575" y="1573905"/>
          <a:ext cx="2245415" cy="13472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DENIAL OF OPPORTUNITY</a:t>
          </a:r>
          <a:endParaRPr lang="en-GB" sz="2200" kern="1200" dirty="0"/>
        </a:p>
      </dsp:txBody>
      <dsp:txXfrm>
        <a:off x="575" y="1573905"/>
        <a:ext cx="2245415" cy="1347249"/>
      </dsp:txXfrm>
    </dsp:sp>
    <dsp:sp modelId="{7494D38D-CCBA-473B-A4D0-192DB30717FB}">
      <dsp:nvSpPr>
        <dsp:cNvPr id="0" name=""/>
        <dsp:cNvSpPr/>
      </dsp:nvSpPr>
      <dsp:spPr>
        <a:xfrm>
          <a:off x="2461528" y="1575253"/>
          <a:ext cx="2245415" cy="13472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DISENGAGEMENT</a:t>
          </a:r>
          <a:endParaRPr lang="en-GB" sz="2200" kern="1200" dirty="0"/>
        </a:p>
      </dsp:txBody>
      <dsp:txXfrm>
        <a:off x="2461528" y="1575253"/>
        <a:ext cx="2245415" cy="134724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A27C1D-7366-49D1-B618-6133EFD1DEA7}" type="datetimeFigureOut">
              <a:rPr lang="en-GB" smtClean="0"/>
              <a:t>06/09/2015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D5894B-25A0-4908-81A1-180465DC7389}" type="slidenum">
              <a:rPr lang="en-GB" smtClean="0"/>
              <a:t>‹#›</a:t>
            </a:fld>
            <a:endParaRPr lang="en-GB"/>
          </a:p>
        </p:txBody>
      </p:sp>
    </p:spTree>
    <p:extLst>
      <p:ext uri="{BB962C8B-B14F-4D97-AF65-F5344CB8AC3E}">
        <p14:creationId xmlns:p14="http://schemas.microsoft.com/office/powerpoint/2010/main" val="380390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3533440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10</a:t>
            </a:fld>
            <a:endParaRPr lang="en-GB"/>
          </a:p>
        </p:txBody>
      </p:sp>
    </p:spTree>
    <p:extLst>
      <p:ext uri="{BB962C8B-B14F-4D97-AF65-F5344CB8AC3E}">
        <p14:creationId xmlns:p14="http://schemas.microsoft.com/office/powerpoint/2010/main" val="1437101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11</a:t>
            </a:fld>
            <a:endParaRPr lang="en-GB"/>
          </a:p>
        </p:txBody>
      </p:sp>
    </p:spTree>
    <p:extLst>
      <p:ext uri="{BB962C8B-B14F-4D97-AF65-F5344CB8AC3E}">
        <p14:creationId xmlns:p14="http://schemas.microsoft.com/office/powerpoint/2010/main" val="201203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12</a:t>
            </a:fld>
            <a:endParaRPr lang="en-GB"/>
          </a:p>
        </p:txBody>
      </p:sp>
    </p:spTree>
    <p:extLst>
      <p:ext uri="{BB962C8B-B14F-4D97-AF65-F5344CB8AC3E}">
        <p14:creationId xmlns:p14="http://schemas.microsoft.com/office/powerpoint/2010/main" val="307146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13</a:t>
            </a:fld>
            <a:endParaRPr lang="en-GB"/>
          </a:p>
        </p:txBody>
      </p:sp>
    </p:spTree>
    <p:extLst>
      <p:ext uri="{BB962C8B-B14F-4D97-AF65-F5344CB8AC3E}">
        <p14:creationId xmlns:p14="http://schemas.microsoft.com/office/powerpoint/2010/main" val="2335513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14</a:t>
            </a:fld>
            <a:endParaRPr lang="en-GB"/>
          </a:p>
        </p:txBody>
      </p:sp>
    </p:spTree>
    <p:extLst>
      <p:ext uri="{BB962C8B-B14F-4D97-AF65-F5344CB8AC3E}">
        <p14:creationId xmlns:p14="http://schemas.microsoft.com/office/powerpoint/2010/main" val="123335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15</a:t>
            </a:fld>
            <a:endParaRPr lang="en-GB"/>
          </a:p>
        </p:txBody>
      </p:sp>
    </p:spTree>
    <p:extLst>
      <p:ext uri="{BB962C8B-B14F-4D97-AF65-F5344CB8AC3E}">
        <p14:creationId xmlns:p14="http://schemas.microsoft.com/office/powerpoint/2010/main" val="77367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16</a:t>
            </a:fld>
            <a:endParaRPr lang="en-GB"/>
          </a:p>
        </p:txBody>
      </p:sp>
    </p:spTree>
    <p:extLst>
      <p:ext uri="{BB962C8B-B14F-4D97-AF65-F5344CB8AC3E}">
        <p14:creationId xmlns:p14="http://schemas.microsoft.com/office/powerpoint/2010/main" val="246888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17</a:t>
            </a:fld>
            <a:endParaRPr lang="en-GB"/>
          </a:p>
        </p:txBody>
      </p:sp>
    </p:spTree>
    <p:extLst>
      <p:ext uri="{BB962C8B-B14F-4D97-AF65-F5344CB8AC3E}">
        <p14:creationId xmlns:p14="http://schemas.microsoft.com/office/powerpoint/2010/main" val="1319172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74253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87771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339069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75166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59199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23</a:t>
            </a:fld>
            <a:endParaRPr lang="en-GB"/>
          </a:p>
        </p:txBody>
      </p:sp>
    </p:spTree>
    <p:extLst>
      <p:ext uri="{BB962C8B-B14F-4D97-AF65-F5344CB8AC3E}">
        <p14:creationId xmlns:p14="http://schemas.microsoft.com/office/powerpoint/2010/main" val="184011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24</a:t>
            </a:fld>
            <a:endParaRPr lang="en-GB"/>
          </a:p>
        </p:txBody>
      </p:sp>
    </p:spTree>
    <p:extLst>
      <p:ext uri="{BB962C8B-B14F-4D97-AF65-F5344CB8AC3E}">
        <p14:creationId xmlns:p14="http://schemas.microsoft.com/office/powerpoint/2010/main" val="407573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133480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Tree>
    <p:extLst>
      <p:ext uri="{BB962C8B-B14F-4D97-AF65-F5344CB8AC3E}">
        <p14:creationId xmlns:p14="http://schemas.microsoft.com/office/powerpoint/2010/main" val="98878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 serves overall population of 366,000; mostly rural community  </a:t>
            </a:r>
          </a:p>
          <a:p>
            <a:endParaRPr lang="en-GB" dirty="0"/>
          </a:p>
          <a:p>
            <a:r>
              <a:rPr lang="en-US" dirty="0" err="1" smtClean="0"/>
              <a:t>Recognised</a:t>
            </a:r>
            <a:r>
              <a:rPr lang="en-US" dirty="0" smtClean="0"/>
              <a:t> </a:t>
            </a:r>
            <a:r>
              <a:rPr lang="en-US" dirty="0"/>
              <a:t>as one of the top 40 acute hospital Trusts in the UK at the prestigious CHKS awards in London in </a:t>
            </a:r>
            <a:r>
              <a:rPr lang="en-US" dirty="0" smtClean="0"/>
              <a:t>2015: </a:t>
            </a:r>
            <a:r>
              <a:rPr lang="en-US" dirty="0" err="1"/>
              <a:t>r</a:t>
            </a:r>
            <a:r>
              <a:rPr lang="en-US" dirty="0" err="1" smtClean="0"/>
              <a:t>ecognise</a:t>
            </a:r>
            <a:r>
              <a:rPr lang="en-US" dirty="0" smtClean="0"/>
              <a:t> </a:t>
            </a:r>
            <a:r>
              <a:rPr lang="en-US" dirty="0"/>
              <a:t>and </a:t>
            </a:r>
            <a:r>
              <a:rPr lang="en-US" dirty="0" smtClean="0"/>
              <a:t>rewards </a:t>
            </a:r>
            <a:r>
              <a:rPr lang="en-US" dirty="0"/>
              <a:t>40 of the best performing acute Trusts across the UK, the CHKS 40 Top Awards are based on the evaluation of 23 indicators of clinical effectiveness, health outcomes, efficiency, patient experience and quality of care. </a:t>
            </a:r>
            <a:endParaRPr lang="en-US" dirty="0" smtClean="0"/>
          </a:p>
          <a:p>
            <a:r>
              <a:rPr lang="en-US" dirty="0" smtClean="0"/>
              <a:t>CHKS </a:t>
            </a:r>
            <a:r>
              <a:rPr lang="en-US" dirty="0"/>
              <a:t>is a leading provider of healthcare intelligence and quality improvement services</a:t>
            </a:r>
            <a:endParaRPr lang="en-US" dirty="0" smtClean="0"/>
          </a:p>
          <a:p>
            <a:endParaRPr lang="en-US" dirty="0" smtClean="0"/>
          </a:p>
          <a:p>
            <a:r>
              <a:rPr lang="en-US" dirty="0" smtClean="0"/>
              <a:t>The </a:t>
            </a:r>
            <a:r>
              <a:rPr lang="en-US" dirty="0"/>
              <a:t>Trust provides Health and Social Care Services to the Council </a:t>
            </a:r>
            <a:r>
              <a:rPr lang="en-US" dirty="0" smtClean="0"/>
              <a:t>Areas: </a:t>
            </a:r>
            <a:r>
              <a:rPr lang="en-US" dirty="0" err="1" smtClean="0"/>
              <a:t>Armagh</a:t>
            </a:r>
            <a:r>
              <a:rPr lang="en-US" dirty="0"/>
              <a:t>, </a:t>
            </a:r>
            <a:r>
              <a:rPr lang="en-US" dirty="0" err="1"/>
              <a:t>Banbridge</a:t>
            </a:r>
            <a:r>
              <a:rPr lang="en-US" dirty="0"/>
              <a:t>, Craigavon, </a:t>
            </a:r>
            <a:r>
              <a:rPr lang="en-US" dirty="0" err="1"/>
              <a:t>Dungannon</a:t>
            </a:r>
            <a:r>
              <a:rPr lang="en-US" dirty="0"/>
              <a:t> and South Tyrone and </a:t>
            </a:r>
            <a:r>
              <a:rPr lang="en-US" dirty="0" err="1"/>
              <a:t>Newry</a:t>
            </a:r>
            <a:r>
              <a:rPr lang="en-US" dirty="0"/>
              <a:t> and </a:t>
            </a:r>
            <a:r>
              <a:rPr lang="en-US" dirty="0" err="1" smtClean="0"/>
              <a:t>Mourne</a:t>
            </a:r>
            <a:endParaRPr lang="en-GB" dirty="0" smtClean="0"/>
          </a:p>
          <a:p>
            <a:endParaRPr lang="en-GB" dirty="0" smtClean="0"/>
          </a:p>
          <a:p>
            <a:r>
              <a:rPr lang="en-GB" dirty="0" smtClean="0"/>
              <a:t>NI has 26,000 births per annum; </a:t>
            </a:r>
          </a:p>
          <a:p>
            <a:endParaRPr lang="en-GB" dirty="0" smtClean="0"/>
          </a:p>
          <a:p>
            <a:r>
              <a:rPr lang="en-GB" dirty="0" smtClean="0"/>
              <a:t>SHSCT : 6,000+ </a:t>
            </a:r>
            <a:r>
              <a:rPr lang="en-GB" baseline="0" dirty="0" smtClean="0"/>
              <a:t> (2011/12)</a:t>
            </a:r>
            <a:endParaRPr lang="en-GB" dirty="0" smtClean="0"/>
          </a:p>
          <a:p>
            <a:endParaRPr lang="en-GB" dirty="0" smtClean="0"/>
          </a:p>
          <a:p>
            <a:r>
              <a:rPr lang="en-GB" dirty="0" smtClean="0"/>
              <a:t>CAH: 4194 ; DHH:1904</a:t>
            </a:r>
          </a:p>
          <a:p>
            <a:r>
              <a:rPr lang="en-GB" dirty="0" smtClean="0"/>
              <a:t>Recently opening MLU in DHH; First AMU in NI opened in 2001 in ST</a:t>
            </a:r>
          </a:p>
          <a:p>
            <a:endParaRPr lang="en-GB" dirty="0"/>
          </a:p>
          <a:p>
            <a:r>
              <a:rPr lang="en-GB" dirty="0" smtClean="0"/>
              <a:t>Head Count: 355 ( 277.76 WTE) Midwives &amp; Support staff- Pay Bands 2-8a</a:t>
            </a:r>
          </a:p>
        </p:txBody>
      </p:sp>
      <p:sp>
        <p:nvSpPr>
          <p:cNvPr id="4" name="Slide Number Placeholder 3"/>
          <p:cNvSpPr>
            <a:spLocks noGrp="1"/>
          </p:cNvSpPr>
          <p:nvPr>
            <p:ph type="sldNum" sz="quarter" idx="10"/>
          </p:nvPr>
        </p:nvSpPr>
        <p:spPr/>
        <p:txBody>
          <a:bodyPr/>
          <a:lstStyle/>
          <a:p>
            <a:fld id="{0E64E001-D677-4320-A951-5C58C1EFAB91}" type="slidenum">
              <a:rPr lang="en-GB" smtClean="0"/>
              <a:t>5</a:t>
            </a:fld>
            <a:endParaRPr lang="en-GB"/>
          </a:p>
        </p:txBody>
      </p:sp>
    </p:spTree>
    <p:extLst>
      <p:ext uri="{BB962C8B-B14F-4D97-AF65-F5344CB8AC3E}">
        <p14:creationId xmlns:p14="http://schemas.microsoft.com/office/powerpoint/2010/main" val="327793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 serves overall population of 366,000; mostly rural community  </a:t>
            </a:r>
          </a:p>
          <a:p>
            <a:endParaRPr lang="en-GB" dirty="0"/>
          </a:p>
          <a:p>
            <a:r>
              <a:rPr lang="en-US" dirty="0" err="1" smtClean="0"/>
              <a:t>Recognised</a:t>
            </a:r>
            <a:r>
              <a:rPr lang="en-US" dirty="0" smtClean="0"/>
              <a:t> </a:t>
            </a:r>
            <a:r>
              <a:rPr lang="en-US" dirty="0"/>
              <a:t>as one of the top 40 acute hospital Trusts in the UK at the prestigious CHKS awards in London in </a:t>
            </a:r>
            <a:r>
              <a:rPr lang="en-US" dirty="0" smtClean="0"/>
              <a:t>2015: </a:t>
            </a:r>
            <a:r>
              <a:rPr lang="en-US" dirty="0" err="1"/>
              <a:t>r</a:t>
            </a:r>
            <a:r>
              <a:rPr lang="en-US" dirty="0" err="1" smtClean="0"/>
              <a:t>ecognise</a:t>
            </a:r>
            <a:r>
              <a:rPr lang="en-US" dirty="0" smtClean="0"/>
              <a:t> </a:t>
            </a:r>
            <a:r>
              <a:rPr lang="en-US" dirty="0"/>
              <a:t>and </a:t>
            </a:r>
            <a:r>
              <a:rPr lang="en-US" dirty="0" smtClean="0"/>
              <a:t>rewards </a:t>
            </a:r>
            <a:r>
              <a:rPr lang="en-US" dirty="0"/>
              <a:t>40 of the best performing acute Trusts across the UK, the CHKS 40 Top Awards are based on the evaluation of 23 indicators of clinical effectiveness, health outcomes, efficiency, patient experience and quality of care. </a:t>
            </a:r>
            <a:endParaRPr lang="en-US" dirty="0" smtClean="0"/>
          </a:p>
          <a:p>
            <a:r>
              <a:rPr lang="en-US" dirty="0" smtClean="0"/>
              <a:t>CHKS </a:t>
            </a:r>
            <a:r>
              <a:rPr lang="en-US" dirty="0"/>
              <a:t>is a leading provider of healthcare intelligence and quality improvement services</a:t>
            </a:r>
            <a:endParaRPr lang="en-US" dirty="0" smtClean="0"/>
          </a:p>
          <a:p>
            <a:endParaRPr lang="en-US" dirty="0" smtClean="0"/>
          </a:p>
          <a:p>
            <a:r>
              <a:rPr lang="en-US" dirty="0" smtClean="0"/>
              <a:t>The </a:t>
            </a:r>
            <a:r>
              <a:rPr lang="en-US" dirty="0"/>
              <a:t>Trust provides Health and Social Care Services to the Council </a:t>
            </a:r>
            <a:r>
              <a:rPr lang="en-US" dirty="0" smtClean="0"/>
              <a:t>Areas: </a:t>
            </a:r>
            <a:r>
              <a:rPr lang="en-US" dirty="0" err="1" smtClean="0"/>
              <a:t>Armagh</a:t>
            </a:r>
            <a:r>
              <a:rPr lang="en-US" dirty="0"/>
              <a:t>, </a:t>
            </a:r>
            <a:r>
              <a:rPr lang="en-US" dirty="0" err="1"/>
              <a:t>Banbridge</a:t>
            </a:r>
            <a:r>
              <a:rPr lang="en-US" dirty="0"/>
              <a:t>, Craigavon, </a:t>
            </a:r>
            <a:r>
              <a:rPr lang="en-US" dirty="0" err="1"/>
              <a:t>Dungannon</a:t>
            </a:r>
            <a:r>
              <a:rPr lang="en-US" dirty="0"/>
              <a:t> and South Tyrone and </a:t>
            </a:r>
            <a:r>
              <a:rPr lang="en-US" dirty="0" err="1"/>
              <a:t>Newry</a:t>
            </a:r>
            <a:r>
              <a:rPr lang="en-US" dirty="0"/>
              <a:t> and </a:t>
            </a:r>
            <a:r>
              <a:rPr lang="en-US" dirty="0" err="1" smtClean="0"/>
              <a:t>Mourne</a:t>
            </a:r>
            <a:endParaRPr lang="en-GB" dirty="0" smtClean="0"/>
          </a:p>
          <a:p>
            <a:endParaRPr lang="en-GB" dirty="0" smtClean="0"/>
          </a:p>
          <a:p>
            <a:r>
              <a:rPr lang="en-GB" dirty="0" smtClean="0"/>
              <a:t>NI has 26,000 births per annum; </a:t>
            </a:r>
          </a:p>
          <a:p>
            <a:endParaRPr lang="en-GB" dirty="0" smtClean="0"/>
          </a:p>
          <a:p>
            <a:r>
              <a:rPr lang="en-GB" dirty="0" smtClean="0"/>
              <a:t>SHSCT : 6,000+ </a:t>
            </a:r>
            <a:r>
              <a:rPr lang="en-GB" baseline="0" dirty="0" smtClean="0"/>
              <a:t> (2011/12)</a:t>
            </a:r>
            <a:endParaRPr lang="en-GB" dirty="0" smtClean="0"/>
          </a:p>
          <a:p>
            <a:endParaRPr lang="en-GB" dirty="0" smtClean="0"/>
          </a:p>
          <a:p>
            <a:r>
              <a:rPr lang="en-GB" dirty="0" smtClean="0"/>
              <a:t>CAH: 4194 ; DHH:1904</a:t>
            </a:r>
          </a:p>
          <a:p>
            <a:r>
              <a:rPr lang="en-GB" dirty="0" smtClean="0"/>
              <a:t>Recently opening MLU in DHH; First AMU in NI opened in 2001 in ST</a:t>
            </a:r>
          </a:p>
          <a:p>
            <a:endParaRPr lang="en-GB" dirty="0"/>
          </a:p>
          <a:p>
            <a:r>
              <a:rPr lang="en-GB" dirty="0" smtClean="0"/>
              <a:t>Head Count: 355 ( 277.76 WTE) Midwives &amp; Support staff- Pay Bands 2-8a</a:t>
            </a:r>
          </a:p>
        </p:txBody>
      </p:sp>
      <p:sp>
        <p:nvSpPr>
          <p:cNvPr id="4" name="Slide Number Placeholder 3"/>
          <p:cNvSpPr>
            <a:spLocks noGrp="1"/>
          </p:cNvSpPr>
          <p:nvPr>
            <p:ph type="sldNum" sz="quarter" idx="10"/>
          </p:nvPr>
        </p:nvSpPr>
        <p:spPr/>
        <p:txBody>
          <a:bodyPr/>
          <a:lstStyle/>
          <a:p>
            <a:fld id="{0E64E001-D677-4320-A951-5C58C1EFAB91}" type="slidenum">
              <a:rPr lang="en-GB" smtClean="0"/>
              <a:t>6</a:t>
            </a:fld>
            <a:endParaRPr lang="en-GB"/>
          </a:p>
        </p:txBody>
      </p:sp>
    </p:spTree>
    <p:extLst>
      <p:ext uri="{BB962C8B-B14F-4D97-AF65-F5344CB8AC3E}">
        <p14:creationId xmlns:p14="http://schemas.microsoft.com/office/powerpoint/2010/main" val="258915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 serves overall population of 366,000; mostly rural community  </a:t>
            </a:r>
          </a:p>
          <a:p>
            <a:endParaRPr lang="en-GB" dirty="0"/>
          </a:p>
          <a:p>
            <a:r>
              <a:rPr lang="en-US" dirty="0" err="1" smtClean="0"/>
              <a:t>Recognised</a:t>
            </a:r>
            <a:r>
              <a:rPr lang="en-US" dirty="0" smtClean="0"/>
              <a:t> </a:t>
            </a:r>
            <a:r>
              <a:rPr lang="en-US" dirty="0"/>
              <a:t>as one of the top 40 acute hospital Trusts in the UK at the prestigious CHKS awards in London in </a:t>
            </a:r>
            <a:r>
              <a:rPr lang="en-US" dirty="0" smtClean="0"/>
              <a:t>2015: </a:t>
            </a:r>
            <a:r>
              <a:rPr lang="en-US" dirty="0" err="1"/>
              <a:t>r</a:t>
            </a:r>
            <a:r>
              <a:rPr lang="en-US" dirty="0" err="1" smtClean="0"/>
              <a:t>ecognise</a:t>
            </a:r>
            <a:r>
              <a:rPr lang="en-US" dirty="0" smtClean="0"/>
              <a:t> </a:t>
            </a:r>
            <a:r>
              <a:rPr lang="en-US" dirty="0"/>
              <a:t>and </a:t>
            </a:r>
            <a:r>
              <a:rPr lang="en-US" dirty="0" smtClean="0"/>
              <a:t>rewards </a:t>
            </a:r>
            <a:r>
              <a:rPr lang="en-US" dirty="0"/>
              <a:t>40 of the best performing acute Trusts across the UK, the CHKS 40 Top Awards are based on the evaluation of 23 indicators of clinical effectiveness, health outcomes, efficiency, patient experience and quality of care. </a:t>
            </a:r>
            <a:endParaRPr lang="en-US" dirty="0" smtClean="0"/>
          </a:p>
          <a:p>
            <a:r>
              <a:rPr lang="en-US" dirty="0" smtClean="0"/>
              <a:t>CHKS </a:t>
            </a:r>
            <a:r>
              <a:rPr lang="en-US" dirty="0"/>
              <a:t>is a leading provider of healthcare intelligence and quality improvement services</a:t>
            </a:r>
            <a:endParaRPr lang="en-US" dirty="0" smtClean="0"/>
          </a:p>
          <a:p>
            <a:endParaRPr lang="en-US" dirty="0" smtClean="0"/>
          </a:p>
          <a:p>
            <a:r>
              <a:rPr lang="en-US" dirty="0" smtClean="0"/>
              <a:t>The </a:t>
            </a:r>
            <a:r>
              <a:rPr lang="en-US" dirty="0"/>
              <a:t>Trust provides Health and Social Care Services to the Council </a:t>
            </a:r>
            <a:r>
              <a:rPr lang="en-US" dirty="0" smtClean="0"/>
              <a:t>Areas: </a:t>
            </a:r>
            <a:r>
              <a:rPr lang="en-US" dirty="0" err="1" smtClean="0"/>
              <a:t>Armagh</a:t>
            </a:r>
            <a:r>
              <a:rPr lang="en-US" dirty="0"/>
              <a:t>, </a:t>
            </a:r>
            <a:r>
              <a:rPr lang="en-US" dirty="0" err="1"/>
              <a:t>Banbridge</a:t>
            </a:r>
            <a:r>
              <a:rPr lang="en-US" dirty="0"/>
              <a:t>, Craigavon, </a:t>
            </a:r>
            <a:r>
              <a:rPr lang="en-US" dirty="0" err="1"/>
              <a:t>Dungannon</a:t>
            </a:r>
            <a:r>
              <a:rPr lang="en-US" dirty="0"/>
              <a:t> and South Tyrone and </a:t>
            </a:r>
            <a:r>
              <a:rPr lang="en-US" dirty="0" err="1"/>
              <a:t>Newry</a:t>
            </a:r>
            <a:r>
              <a:rPr lang="en-US" dirty="0"/>
              <a:t> and </a:t>
            </a:r>
            <a:r>
              <a:rPr lang="en-US" dirty="0" err="1" smtClean="0"/>
              <a:t>Mourne</a:t>
            </a:r>
            <a:endParaRPr lang="en-GB" dirty="0" smtClean="0"/>
          </a:p>
          <a:p>
            <a:endParaRPr lang="en-GB" dirty="0" smtClean="0"/>
          </a:p>
          <a:p>
            <a:r>
              <a:rPr lang="en-GB" dirty="0" smtClean="0"/>
              <a:t>NI has 26,000 births per annum; </a:t>
            </a:r>
          </a:p>
          <a:p>
            <a:endParaRPr lang="en-GB" dirty="0" smtClean="0"/>
          </a:p>
          <a:p>
            <a:r>
              <a:rPr lang="en-GB" dirty="0" smtClean="0"/>
              <a:t>SHSCT : 6,000+ </a:t>
            </a:r>
            <a:r>
              <a:rPr lang="en-GB" baseline="0" dirty="0" smtClean="0"/>
              <a:t> (2011/12)</a:t>
            </a:r>
            <a:endParaRPr lang="en-GB" dirty="0" smtClean="0"/>
          </a:p>
          <a:p>
            <a:endParaRPr lang="en-GB" dirty="0" smtClean="0"/>
          </a:p>
          <a:p>
            <a:r>
              <a:rPr lang="en-GB" dirty="0" smtClean="0"/>
              <a:t>CAH: 4194 ; DHH:1904</a:t>
            </a:r>
          </a:p>
          <a:p>
            <a:r>
              <a:rPr lang="en-GB" dirty="0" smtClean="0"/>
              <a:t>Recently opening MLU in DHH; First AMU in NI opened in 2001 in ST</a:t>
            </a:r>
          </a:p>
          <a:p>
            <a:endParaRPr lang="en-GB" dirty="0"/>
          </a:p>
          <a:p>
            <a:r>
              <a:rPr lang="en-GB" dirty="0" smtClean="0"/>
              <a:t>Head Count: 355 ( 277.76 WTE) Midwives &amp; Support staff- Pay Bands 2-8a</a:t>
            </a:r>
          </a:p>
        </p:txBody>
      </p:sp>
      <p:sp>
        <p:nvSpPr>
          <p:cNvPr id="4" name="Slide Number Placeholder 3"/>
          <p:cNvSpPr>
            <a:spLocks noGrp="1"/>
          </p:cNvSpPr>
          <p:nvPr>
            <p:ph type="sldNum" sz="quarter" idx="10"/>
          </p:nvPr>
        </p:nvSpPr>
        <p:spPr/>
        <p:txBody>
          <a:bodyPr/>
          <a:lstStyle/>
          <a:p>
            <a:fld id="{0E64E001-D677-4320-A951-5C58C1EFAB91}" type="slidenum">
              <a:rPr lang="en-GB" smtClean="0"/>
              <a:t>7</a:t>
            </a:fld>
            <a:endParaRPr lang="en-GB"/>
          </a:p>
        </p:txBody>
      </p:sp>
    </p:spTree>
    <p:extLst>
      <p:ext uri="{BB962C8B-B14F-4D97-AF65-F5344CB8AC3E}">
        <p14:creationId xmlns:p14="http://schemas.microsoft.com/office/powerpoint/2010/main" val="172992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8</a:t>
            </a:fld>
            <a:endParaRPr lang="en-GB"/>
          </a:p>
        </p:txBody>
      </p:sp>
    </p:spTree>
    <p:extLst>
      <p:ext uri="{BB962C8B-B14F-4D97-AF65-F5344CB8AC3E}">
        <p14:creationId xmlns:p14="http://schemas.microsoft.com/office/powerpoint/2010/main" val="395850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B67359-0FC6-4D36-8F16-2DA49E46582C}" type="slidenum">
              <a:rPr lang="en-GB" smtClean="0"/>
              <a:t>9</a:t>
            </a:fld>
            <a:endParaRPr lang="en-GB"/>
          </a:p>
        </p:txBody>
      </p:sp>
    </p:spTree>
    <p:extLst>
      <p:ext uri="{BB962C8B-B14F-4D97-AF65-F5344CB8AC3E}">
        <p14:creationId xmlns:p14="http://schemas.microsoft.com/office/powerpoint/2010/main" val="130202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D4E094-BB9F-47D6-BD4C-B7FE6C8ABB48}" type="datetimeFigureOut">
              <a:rPr lang="en-GB" smtClean="0"/>
              <a:t>06/09/2015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365806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D4E094-BB9F-47D6-BD4C-B7FE6C8ABB48}" type="datetimeFigureOut">
              <a:rPr lang="en-GB" smtClean="0"/>
              <a:t>06/09/2015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162126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D4E094-BB9F-47D6-BD4C-B7FE6C8ABB48}" type="datetimeFigureOut">
              <a:rPr lang="en-GB" smtClean="0"/>
              <a:t>06/09/2015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76483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D4E094-BB9F-47D6-BD4C-B7FE6C8ABB48}" type="datetimeFigureOut">
              <a:rPr lang="en-GB" smtClean="0"/>
              <a:t>06/09/2015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282989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D4E094-BB9F-47D6-BD4C-B7FE6C8ABB48}" type="datetimeFigureOut">
              <a:rPr lang="en-GB" smtClean="0"/>
              <a:t>06/09/2015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316921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D4E094-BB9F-47D6-BD4C-B7FE6C8ABB48}" type="datetimeFigureOut">
              <a:rPr lang="en-GB" smtClean="0"/>
              <a:t>06/09/2015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275798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D4E094-BB9F-47D6-BD4C-B7FE6C8ABB48}" type="datetimeFigureOut">
              <a:rPr lang="en-GB" smtClean="0"/>
              <a:t>06/09/2015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135332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D4E094-BB9F-47D6-BD4C-B7FE6C8ABB48}" type="datetimeFigureOut">
              <a:rPr lang="en-GB" smtClean="0"/>
              <a:t>06/09/2015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379221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4E094-BB9F-47D6-BD4C-B7FE6C8ABB48}" type="datetimeFigureOut">
              <a:rPr lang="en-GB" smtClean="0"/>
              <a:t>06/09/2015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132105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D4E094-BB9F-47D6-BD4C-B7FE6C8ABB48}" type="datetimeFigureOut">
              <a:rPr lang="en-GB" smtClean="0"/>
              <a:t>06/09/2015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291372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D4E094-BB9F-47D6-BD4C-B7FE6C8ABB48}" type="datetimeFigureOut">
              <a:rPr lang="en-GB" smtClean="0"/>
              <a:t>06/09/2015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B77388-4E52-42B3-9C8F-C7673E589FBD}" type="slidenum">
              <a:rPr lang="en-GB" smtClean="0"/>
              <a:t>‹#›</a:t>
            </a:fld>
            <a:endParaRPr lang="en-GB"/>
          </a:p>
        </p:txBody>
      </p:sp>
    </p:spTree>
    <p:extLst>
      <p:ext uri="{BB962C8B-B14F-4D97-AF65-F5344CB8AC3E}">
        <p14:creationId xmlns:p14="http://schemas.microsoft.com/office/powerpoint/2010/main" val="588278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4E094-BB9F-47D6-BD4C-B7FE6C8ABB48}" type="datetimeFigureOut">
              <a:rPr lang="en-GB" smtClean="0"/>
              <a:t>06/09/2015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77388-4E52-42B3-9C8F-C7673E589FBD}" type="slidenum">
              <a:rPr lang="en-GB" smtClean="0"/>
              <a:t>‹#›</a:t>
            </a:fld>
            <a:endParaRPr lang="en-GB"/>
          </a:p>
        </p:txBody>
      </p:sp>
    </p:spTree>
    <p:extLst>
      <p:ext uri="{BB962C8B-B14F-4D97-AF65-F5344CB8AC3E}">
        <p14:creationId xmlns:p14="http://schemas.microsoft.com/office/powerpoint/2010/main" val="155394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jpe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jpe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pn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3.jpeg"/><Relationship Id="rId4" Type="http://schemas.openxmlformats.org/officeDocument/2006/relationships/diagramData" Target="../diagrams/data4.xml"/><Relationship Id="rId9"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3.jpeg"/><Relationship Id="rId7" Type="http://schemas.openxmlformats.org/officeDocument/2006/relationships/diagramQuickStyle" Target="../diagrams/quickStyle5.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png"/><Relationship Id="rId7" Type="http://schemas.openxmlformats.org/officeDocument/2006/relationships/diagramColors" Target="../diagrams/colors6.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13.jpeg"/><Relationship Id="rId4" Type="http://schemas.openxmlformats.org/officeDocument/2006/relationships/diagramData" Target="../diagrams/data6.xml"/><Relationship Id="rId9"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3.jpeg"/><Relationship Id="rId7" Type="http://schemas.openxmlformats.org/officeDocument/2006/relationships/diagramQuickStyle" Target="../diagrams/quickStyle7.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1.png"/><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1.png"/><Relationship Id="rId7" Type="http://schemas.openxmlformats.org/officeDocument/2006/relationships/diagramColors" Target="../diagrams/colors8.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png"/><Relationship Id="rId7"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1.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gif"/><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artisticChalkSketch/>
                    </a14:imgEffect>
                    <a14:imgEffect>
                      <a14:saturation sat="0"/>
                    </a14:imgEffect>
                  </a14:imgLayer>
                </a14:imgProps>
              </a:ext>
              <a:ext uri="{28A0092B-C50C-407E-A947-70E740481C1C}">
                <a14:useLocalDpi xmlns:a14="http://schemas.microsoft.com/office/drawing/2010/main" val="0"/>
              </a:ext>
            </a:extLst>
          </a:blip>
          <a:srcRect t="8400"/>
          <a:stretch/>
        </p:blipFill>
        <p:spPr>
          <a:xfrm>
            <a:off x="0" y="433140"/>
            <a:ext cx="9144000" cy="6424860"/>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467544" y="248403"/>
            <a:ext cx="2223770" cy="402590"/>
          </a:xfrm>
          <a:prstGeom prst="rect">
            <a:avLst/>
          </a:prstGeom>
          <a:noFill/>
          <a:ln>
            <a:noFill/>
          </a:ln>
        </p:spPr>
      </p:pic>
      <p:pic>
        <p:nvPicPr>
          <p:cNvPr id="6" name="Picture 5" descr="Workage Logo.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194576"/>
            <a:ext cx="1636018" cy="510243"/>
          </a:xfrm>
          <a:prstGeom prst="rect">
            <a:avLst/>
          </a:prstGeom>
          <a:noFill/>
        </p:spPr>
      </p:pic>
      <p:sp>
        <p:nvSpPr>
          <p:cNvPr id="7" name="Title 1"/>
          <p:cNvSpPr txBox="1">
            <a:spLocks/>
          </p:cNvSpPr>
          <p:nvPr/>
        </p:nvSpPr>
        <p:spPr>
          <a:xfrm>
            <a:off x="0" y="1041471"/>
            <a:ext cx="9144000" cy="201622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rgbClr val="FFFFFF"/>
                </a:solidFill>
                <a:effectLst>
                  <a:outerShdw blurRad="38100" dist="38100" dir="2700000" algn="tl">
                    <a:srgbClr val="000000">
                      <a:alpha val="43137"/>
                    </a:srgbClr>
                  </a:outerShdw>
                </a:effectLst>
                <a:latin typeface="Calibri" panose="020F0502020204030204" pitchFamily="34" charset="0"/>
                <a:ea typeface="+mn-ea"/>
                <a:cs typeface="Helvetica Neue Medium" charset="0"/>
              </a:rPr>
              <a:t>Giving Birth to Multi Disciplinary Team Working</a:t>
            </a:r>
            <a:endParaRPr lang="en-GB" sz="3200" b="1" dirty="0">
              <a:solidFill>
                <a:srgbClr val="FFFFFF"/>
              </a:solidFill>
              <a:effectLst>
                <a:outerShdw blurRad="38100" dist="38100" dir="2700000" algn="tl">
                  <a:srgbClr val="000000">
                    <a:alpha val="43137"/>
                  </a:srgbClr>
                </a:outerShdw>
              </a:effectLst>
              <a:latin typeface="Calibri" panose="020F0502020204030204" pitchFamily="34" charset="0"/>
              <a:ea typeface="+mn-ea"/>
              <a:cs typeface="Helvetica Neue Medium" charset="0"/>
            </a:endParaRPr>
          </a:p>
        </p:txBody>
      </p:sp>
      <p:sp>
        <p:nvSpPr>
          <p:cNvPr id="2" name="TextBox 1"/>
          <p:cNvSpPr txBox="1"/>
          <p:nvPr/>
        </p:nvSpPr>
        <p:spPr>
          <a:xfrm>
            <a:off x="755576" y="4509120"/>
            <a:ext cx="3024336" cy="1200329"/>
          </a:xfrm>
          <a:prstGeom prst="rect">
            <a:avLst/>
          </a:prstGeom>
          <a:noFill/>
        </p:spPr>
        <p:txBody>
          <a:bodyPr wrap="square" rtlCol="0">
            <a:spAutoFit/>
          </a:bodyPr>
          <a:lstStyle/>
          <a:p>
            <a:r>
              <a:rPr lang="en-GB" sz="2400" dirty="0" smtClean="0">
                <a:solidFill>
                  <a:srgbClr val="FFFFFF"/>
                </a:solidFill>
                <a:effectLst>
                  <a:outerShdw blurRad="38100" dist="38100" dir="2700000" algn="tl">
                    <a:srgbClr val="000000">
                      <a:alpha val="43137"/>
                    </a:srgbClr>
                  </a:outerShdw>
                </a:effectLst>
              </a:rPr>
              <a:t>ROSEMARY EXTON</a:t>
            </a:r>
          </a:p>
          <a:p>
            <a:r>
              <a:rPr lang="en-GB" sz="2400" dirty="0" smtClean="0">
                <a:solidFill>
                  <a:srgbClr val="FFFFFF"/>
                </a:solidFill>
                <a:effectLst>
                  <a:outerShdw blurRad="38100" dist="38100" dir="2700000" algn="tl">
                    <a:srgbClr val="000000">
                      <a:alpha val="43137"/>
                    </a:srgbClr>
                  </a:outerShdw>
                </a:effectLst>
              </a:rPr>
              <a:t>PATRICIA GILLEN</a:t>
            </a:r>
          </a:p>
          <a:p>
            <a:r>
              <a:rPr lang="en-GB" sz="2400" dirty="0" smtClean="0">
                <a:solidFill>
                  <a:srgbClr val="FFFFFF"/>
                </a:solidFill>
                <a:effectLst>
                  <a:outerShdw blurRad="38100" dist="38100" dir="2700000" algn="tl">
                    <a:srgbClr val="000000">
                      <a:alpha val="43137"/>
                    </a:srgbClr>
                  </a:outerShdw>
                </a:effectLst>
              </a:rPr>
              <a:t>PETER TOTTERDILL</a:t>
            </a:r>
            <a:endParaRPr lang="en-GB" sz="2400" dirty="0">
              <a:solidFill>
                <a:srgbClr val="FFFFFF"/>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Tree>
    <p:extLst>
      <p:ext uri="{BB962C8B-B14F-4D97-AF65-F5344CB8AC3E}">
        <p14:creationId xmlns:p14="http://schemas.microsoft.com/office/powerpoint/2010/main" val="36850200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3161039120"/>
              </p:ext>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The intervention approach</a:t>
            </a:r>
            <a:endParaRPr lang="en-US" sz="3500" b="1" dirty="0">
              <a:solidFill>
                <a:srgbClr val="99C400"/>
              </a:solidFill>
              <a:latin typeface="Calibri Light" panose="020F0302020204030204" pitchFamily="34" charset="0"/>
            </a:endParaRPr>
          </a:p>
        </p:txBody>
      </p:sp>
    </p:spTree>
    <p:extLst>
      <p:ext uri="{BB962C8B-B14F-4D97-AF65-F5344CB8AC3E}">
        <p14:creationId xmlns:p14="http://schemas.microsoft.com/office/powerpoint/2010/main" val="31799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The intervention approach</a:t>
            </a:r>
            <a:endParaRPr lang="en-US" sz="3500" b="1" dirty="0">
              <a:solidFill>
                <a:srgbClr val="99C400"/>
              </a:solidFill>
              <a:latin typeface="Calibri Light" panose="020F0302020204030204" pitchFamily="34" charset="0"/>
            </a:endParaRPr>
          </a:p>
        </p:txBody>
      </p:sp>
      <p:graphicFrame>
        <p:nvGraphicFramePr>
          <p:cNvPr id="2" name="Diagram 1"/>
          <p:cNvGraphicFramePr/>
          <p:nvPr>
            <p:extLst>
              <p:ext uri="{D42A27DB-BD31-4B8C-83A1-F6EECF244321}">
                <p14:modId xmlns:p14="http://schemas.microsoft.com/office/powerpoint/2010/main" val="679131996"/>
              </p:ext>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rved Down Arrow 3"/>
          <p:cNvSpPr/>
          <p:nvPr/>
        </p:nvSpPr>
        <p:spPr>
          <a:xfrm rot="16200000">
            <a:off x="1743588" y="2800419"/>
            <a:ext cx="3789923" cy="1638300"/>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1398559" y="1405489"/>
            <a:ext cx="1828800" cy="1200329"/>
          </a:xfrm>
          <a:prstGeom prst="rect">
            <a:avLst/>
          </a:prstGeom>
          <a:noFill/>
        </p:spPr>
        <p:txBody>
          <a:bodyPr wrap="square" rtlCol="0">
            <a:spAutoFit/>
          </a:bodyPr>
          <a:lstStyle/>
          <a:p>
            <a:r>
              <a:rPr lang="en-GB" sz="2400" dirty="0" smtClean="0"/>
              <a:t>Feedback</a:t>
            </a:r>
          </a:p>
          <a:p>
            <a:r>
              <a:rPr lang="en-GB" sz="2400" dirty="0" smtClean="0"/>
              <a:t>Analysis</a:t>
            </a:r>
          </a:p>
          <a:p>
            <a:r>
              <a:rPr lang="en-GB" sz="2400" dirty="0" smtClean="0"/>
              <a:t>Refinement</a:t>
            </a:r>
            <a:endParaRPr lang="en-GB" sz="2400" dirty="0"/>
          </a:p>
        </p:txBody>
      </p:sp>
      <p:sp>
        <p:nvSpPr>
          <p:cNvPr id="3" name="TextBox 2"/>
          <p:cNvSpPr txBox="1"/>
          <p:nvPr/>
        </p:nvSpPr>
        <p:spPr>
          <a:xfrm>
            <a:off x="179512" y="5739645"/>
            <a:ext cx="4896544" cy="461665"/>
          </a:xfrm>
          <a:prstGeom prst="rect">
            <a:avLst/>
          </a:prstGeom>
          <a:noFill/>
        </p:spPr>
        <p:txBody>
          <a:bodyPr wrap="square" rtlCol="0">
            <a:spAutoFit/>
          </a:bodyPr>
          <a:lstStyle/>
          <a:p>
            <a:r>
              <a:rPr lang="en-GB" sz="2400" dirty="0" smtClean="0"/>
              <a:t>Formative and summative evaluation</a:t>
            </a:r>
            <a:endParaRPr lang="en-GB" sz="2400" dirty="0"/>
          </a:p>
        </p:txBody>
      </p:sp>
    </p:spTree>
    <p:extLst>
      <p:ext uri="{BB962C8B-B14F-4D97-AF65-F5344CB8AC3E}">
        <p14:creationId xmlns:p14="http://schemas.microsoft.com/office/powerpoint/2010/main" val="26059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The intervention approach</a:t>
            </a:r>
            <a:endParaRPr lang="en-US" sz="3500" b="1" dirty="0">
              <a:solidFill>
                <a:srgbClr val="99C400"/>
              </a:solidFill>
              <a:latin typeface="Calibri Light" panose="020F0302020204030204" pitchFamily="34" charset="0"/>
            </a:endParaRPr>
          </a:p>
        </p:txBody>
      </p:sp>
      <p:graphicFrame>
        <p:nvGraphicFramePr>
          <p:cNvPr id="2" name="Diagram 1"/>
          <p:cNvGraphicFramePr/>
          <p:nvPr>
            <p:extLst>
              <p:ext uri="{D42A27DB-BD31-4B8C-83A1-F6EECF244321}">
                <p14:modId xmlns:p14="http://schemas.microsoft.com/office/powerpoint/2010/main" val="2830210305"/>
              </p:ext>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6174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1525312470"/>
              </p:ext>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What staff experienced</a:t>
            </a:r>
            <a:endParaRPr lang="en-US" sz="3500" b="1" dirty="0">
              <a:solidFill>
                <a:srgbClr val="99C400"/>
              </a:solidFill>
              <a:latin typeface="Calibri Light" panose="020F0302020204030204" pitchFamily="34" charset="0"/>
            </a:endParaRPr>
          </a:p>
        </p:txBody>
      </p:sp>
      <p:pic>
        <p:nvPicPr>
          <p:cNvPr id="8" name="Picture 7"/>
          <p:cNvPicPr>
            <a:picLocks noChangeAspect="1"/>
          </p:cNvPicPr>
          <p:nvPr/>
        </p:nvPicPr>
        <p:blipFill rotWithShape="1">
          <a:blip r:embed="rId10" cstate="print">
            <a:duotone>
              <a:prstClr val="black"/>
              <a:schemeClr val="tx1">
                <a:lumMod val="50000"/>
                <a:lumOff val="50000"/>
                <a:tint val="45000"/>
                <a:satMod val="400000"/>
              </a:schemeClr>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5" name="Rectangle 4"/>
          <p:cNvSpPr/>
          <p:nvPr/>
        </p:nvSpPr>
        <p:spPr>
          <a:xfrm>
            <a:off x="-36512" y="1334806"/>
            <a:ext cx="9361040" cy="5109091"/>
          </a:xfrm>
          <a:prstGeom prst="rect">
            <a:avLst/>
          </a:prstGeom>
        </p:spPr>
        <p:txBody>
          <a:bodyPr wrap="square">
            <a:spAutoFit/>
          </a:bodyPr>
          <a:lstStyle/>
          <a:p>
            <a:pPr marL="457200" indent="-457200">
              <a:spcBef>
                <a:spcPts val="1200"/>
              </a:spcBef>
              <a:buFont typeface="Arial" panose="020B0604020202020204" pitchFamily="34" charset="0"/>
              <a:buChar char="•"/>
            </a:pPr>
            <a:r>
              <a:rPr lang="en-GB" sz="3200" b="1" dirty="0">
                <a:solidFill>
                  <a:schemeClr val="bg1"/>
                </a:solidFill>
              </a:rPr>
              <a:t>Patchy picture of interdisciplinary relations</a:t>
            </a:r>
          </a:p>
          <a:p>
            <a:pPr marL="457200" indent="-457200">
              <a:spcBef>
                <a:spcPts val="1200"/>
              </a:spcBef>
              <a:buFont typeface="Arial" panose="020B0604020202020204" pitchFamily="34" charset="0"/>
              <a:buChar char="•"/>
            </a:pPr>
            <a:r>
              <a:rPr lang="en-GB" sz="3200" b="1" dirty="0" smtClean="0">
                <a:solidFill>
                  <a:schemeClr val="bg1"/>
                </a:solidFill>
              </a:rPr>
              <a:t>Medical dominance = </a:t>
            </a:r>
            <a:r>
              <a:rPr lang="en-GB" sz="3200" b="1" dirty="0">
                <a:solidFill>
                  <a:schemeClr val="bg1"/>
                </a:solidFill>
              </a:rPr>
              <a:t>aversion to change</a:t>
            </a:r>
          </a:p>
          <a:p>
            <a:pPr marL="457200" indent="-457200">
              <a:spcBef>
                <a:spcPts val="1200"/>
              </a:spcBef>
              <a:buFont typeface="Arial" panose="020B0604020202020204" pitchFamily="34" charset="0"/>
              <a:buChar char="•"/>
            </a:pPr>
            <a:r>
              <a:rPr lang="en-GB" sz="3200" b="1" dirty="0">
                <a:solidFill>
                  <a:schemeClr val="bg1"/>
                </a:solidFill>
              </a:rPr>
              <a:t>Inefficient processes – not reviewed collectively</a:t>
            </a:r>
          </a:p>
          <a:p>
            <a:pPr marL="457200" indent="-457200">
              <a:spcBef>
                <a:spcPts val="1200"/>
              </a:spcBef>
              <a:buFont typeface="Arial" panose="020B0604020202020204" pitchFamily="34" charset="0"/>
              <a:buChar char="•"/>
            </a:pPr>
            <a:r>
              <a:rPr lang="en-GB" sz="3200" b="1" dirty="0">
                <a:solidFill>
                  <a:schemeClr val="bg1"/>
                </a:solidFill>
              </a:rPr>
              <a:t>Reluctance to </a:t>
            </a:r>
            <a:r>
              <a:rPr lang="en-GB" sz="3200" b="1" dirty="0" smtClean="0">
                <a:solidFill>
                  <a:schemeClr val="bg1"/>
                </a:solidFill>
              </a:rPr>
              <a:t>challenge senior doctors &amp; managers</a:t>
            </a:r>
            <a:endParaRPr lang="en-GB" sz="3200" b="1" dirty="0">
              <a:solidFill>
                <a:schemeClr val="bg1"/>
              </a:solidFill>
            </a:endParaRPr>
          </a:p>
          <a:p>
            <a:pPr marL="457200" indent="-457200">
              <a:spcBef>
                <a:spcPts val="1200"/>
              </a:spcBef>
              <a:buFont typeface="Arial" panose="020B0604020202020204" pitchFamily="34" charset="0"/>
              <a:buChar char="•"/>
            </a:pPr>
            <a:r>
              <a:rPr lang="en-GB" sz="3200" b="1" dirty="0">
                <a:solidFill>
                  <a:schemeClr val="bg1"/>
                </a:solidFill>
              </a:rPr>
              <a:t>Uneven leadership ability and skills </a:t>
            </a:r>
            <a:r>
              <a:rPr lang="en-GB" sz="3200" b="1" dirty="0" smtClean="0">
                <a:solidFill>
                  <a:schemeClr val="bg1"/>
                </a:solidFill>
              </a:rPr>
              <a:t>in midwifery</a:t>
            </a:r>
          </a:p>
          <a:p>
            <a:pPr marL="457200" indent="-457200">
              <a:spcBef>
                <a:spcPts val="1200"/>
              </a:spcBef>
              <a:buFont typeface="Arial" panose="020B0604020202020204" pitchFamily="34" charset="0"/>
              <a:buChar char="•"/>
            </a:pPr>
            <a:r>
              <a:rPr lang="en-GB" sz="3200" b="1" dirty="0" smtClean="0">
                <a:solidFill>
                  <a:schemeClr val="bg1"/>
                </a:solidFill>
              </a:rPr>
              <a:t>Lack of team culture at the frontline</a:t>
            </a:r>
            <a:endParaRPr lang="en-GB" sz="3200" b="1" dirty="0">
              <a:solidFill>
                <a:schemeClr val="bg1"/>
              </a:solidFill>
            </a:endParaRPr>
          </a:p>
          <a:p>
            <a:pPr marL="457200" indent="-457200">
              <a:spcBef>
                <a:spcPts val="1200"/>
              </a:spcBef>
              <a:buFont typeface="Arial" panose="020B0604020202020204" pitchFamily="34" charset="0"/>
              <a:buChar char="•"/>
            </a:pPr>
            <a:r>
              <a:rPr lang="en-GB" sz="3200" b="1" dirty="0">
                <a:solidFill>
                  <a:schemeClr val="bg1"/>
                </a:solidFill>
              </a:rPr>
              <a:t>Senior management transactional </a:t>
            </a:r>
            <a:r>
              <a:rPr lang="en-GB" sz="3200" b="1" dirty="0" smtClean="0">
                <a:solidFill>
                  <a:schemeClr val="bg1"/>
                </a:solidFill>
              </a:rPr>
              <a:t>and </a:t>
            </a:r>
            <a:r>
              <a:rPr lang="en-GB" sz="3200" b="1" dirty="0">
                <a:solidFill>
                  <a:schemeClr val="bg1"/>
                </a:solidFill>
              </a:rPr>
              <a:t>remote</a:t>
            </a:r>
          </a:p>
          <a:p>
            <a:pPr marL="457200" indent="-457200">
              <a:spcBef>
                <a:spcPts val="1200"/>
              </a:spcBef>
              <a:buFont typeface="Arial" panose="020B0604020202020204" pitchFamily="34" charset="0"/>
              <a:buChar char="•"/>
            </a:pPr>
            <a:r>
              <a:rPr lang="en-GB" sz="3200" b="1" dirty="0">
                <a:solidFill>
                  <a:schemeClr val="bg1"/>
                </a:solidFill>
              </a:rPr>
              <a:t>Elephants in the room!</a:t>
            </a:r>
          </a:p>
        </p:txBody>
      </p:sp>
    </p:spTree>
    <p:extLst>
      <p:ext uri="{BB962C8B-B14F-4D97-AF65-F5344CB8AC3E}">
        <p14:creationId xmlns:p14="http://schemas.microsoft.com/office/powerpoint/2010/main" val="32818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The intervention approach</a:t>
            </a:r>
            <a:endParaRPr lang="en-US" sz="3500" b="1" dirty="0">
              <a:solidFill>
                <a:srgbClr val="99C400"/>
              </a:solidFill>
              <a:latin typeface="Calibri Light" panose="020F0302020204030204" pitchFamily="34" charset="0"/>
            </a:endParaRPr>
          </a:p>
        </p:txBody>
      </p:sp>
      <p:graphicFrame>
        <p:nvGraphicFramePr>
          <p:cNvPr id="2" name="Diagram 1"/>
          <p:cNvGraphicFramePr/>
          <p:nvPr>
            <p:extLst>
              <p:ext uri="{D42A27DB-BD31-4B8C-83A1-F6EECF244321}">
                <p14:modId xmlns:p14="http://schemas.microsoft.com/office/powerpoint/2010/main" val="3903735060"/>
              </p:ext>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5642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Priorities through dialogue</a:t>
            </a:r>
            <a:endParaRPr lang="en-US" sz="3500" b="1" dirty="0">
              <a:solidFill>
                <a:srgbClr val="99C400"/>
              </a:solidFill>
              <a:latin typeface="Calibri Light" panose="020F0302020204030204" pitchFamily="34" charset="0"/>
            </a:endParaRPr>
          </a:p>
        </p:txBody>
      </p:sp>
      <p:pic>
        <p:nvPicPr>
          <p:cNvPr id="8" name="Picture 7"/>
          <p:cNvPicPr>
            <a:picLocks noChangeAspect="1"/>
          </p:cNvPicPr>
          <p:nvPr/>
        </p:nvPicPr>
        <p:blipFill rotWithShape="1">
          <a:blip r:embed="rId10" cstate="print">
            <a:duotone>
              <a:prstClr val="black"/>
              <a:schemeClr val="tx1">
                <a:lumMod val="50000"/>
                <a:lumOff val="50000"/>
                <a:tint val="45000"/>
                <a:satMod val="400000"/>
              </a:schemeClr>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16" name="Rectangle 15"/>
          <p:cNvSpPr/>
          <p:nvPr/>
        </p:nvSpPr>
        <p:spPr>
          <a:xfrm>
            <a:off x="395536" y="2167335"/>
            <a:ext cx="8964488" cy="2862322"/>
          </a:xfrm>
          <a:prstGeom prst="rect">
            <a:avLst/>
          </a:prstGeom>
        </p:spPr>
        <p:txBody>
          <a:bodyPr wrap="square">
            <a:spAutoFit/>
          </a:bodyPr>
          <a:lstStyle/>
          <a:p>
            <a:pPr marL="457200" indent="-457200">
              <a:spcBef>
                <a:spcPts val="1200"/>
              </a:spcBef>
              <a:buFont typeface="Arial" panose="020B0604020202020204" pitchFamily="34" charset="0"/>
              <a:buChar char="•"/>
            </a:pPr>
            <a:r>
              <a:rPr lang="en-GB" sz="4000" b="1" dirty="0" smtClean="0">
                <a:solidFill>
                  <a:schemeClr val="bg1"/>
                </a:solidFill>
              </a:rPr>
              <a:t>Streamlining processes</a:t>
            </a:r>
          </a:p>
          <a:p>
            <a:pPr marL="457200" indent="-457200">
              <a:spcBef>
                <a:spcPts val="1200"/>
              </a:spcBef>
              <a:buFont typeface="Arial" panose="020B0604020202020204" pitchFamily="34" charset="0"/>
              <a:buChar char="•"/>
            </a:pPr>
            <a:r>
              <a:rPr lang="en-GB" sz="4000" b="1" dirty="0" smtClean="0">
                <a:solidFill>
                  <a:schemeClr val="bg1"/>
                </a:solidFill>
              </a:rPr>
              <a:t>Transparency and fairness</a:t>
            </a:r>
          </a:p>
          <a:p>
            <a:pPr marL="457200" indent="-457200">
              <a:spcBef>
                <a:spcPts val="1200"/>
              </a:spcBef>
              <a:buFont typeface="Arial" panose="020B0604020202020204" pitchFamily="34" charset="0"/>
              <a:buChar char="•"/>
            </a:pPr>
            <a:r>
              <a:rPr lang="en-GB" sz="4000" b="1" dirty="0" smtClean="0">
                <a:solidFill>
                  <a:schemeClr val="bg1"/>
                </a:solidFill>
              </a:rPr>
              <a:t>IMPROVING INTER-DISCIPLINARY WORKING</a:t>
            </a:r>
            <a:endParaRPr lang="en-GB" sz="4000" b="1" dirty="0">
              <a:solidFill>
                <a:schemeClr val="bg1"/>
              </a:solidFill>
            </a:endParaRPr>
          </a:p>
        </p:txBody>
      </p:sp>
    </p:spTree>
    <p:extLst>
      <p:ext uri="{BB962C8B-B14F-4D97-AF65-F5344CB8AC3E}">
        <p14:creationId xmlns:p14="http://schemas.microsoft.com/office/powerpoint/2010/main" val="87200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5458" r="4751"/>
          <a:stretch/>
        </p:blipFill>
        <p:spPr>
          <a:xfrm rot="10800000">
            <a:off x="-36512" y="1128997"/>
            <a:ext cx="9180512" cy="5751239"/>
          </a:xfrm>
          <a:prstGeom prst="rect">
            <a:avLst/>
          </a:prstGeom>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The intervention approach</a:t>
            </a:r>
            <a:endParaRPr lang="en-US" sz="3500" b="1" dirty="0">
              <a:solidFill>
                <a:srgbClr val="99C400"/>
              </a:solidFill>
              <a:latin typeface="Calibri Light" panose="020F0302020204030204" pitchFamily="34" charset="0"/>
            </a:endParaRPr>
          </a:p>
        </p:txBody>
      </p:sp>
      <p:graphicFrame>
        <p:nvGraphicFramePr>
          <p:cNvPr id="2" name="Diagram 1"/>
          <p:cNvGraphicFramePr/>
          <p:nvPr>
            <p:extLst/>
          </p:nvPr>
        </p:nvGraphicFramePr>
        <p:xfrm>
          <a:off x="976369" y="1138498"/>
          <a:ext cx="9014012" cy="4800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9473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7831" r="1746"/>
          <a:stretch/>
        </p:blipFill>
        <p:spPr>
          <a:xfrm>
            <a:off x="-1016" y="1155458"/>
            <a:ext cx="9145016" cy="5688962"/>
          </a:xfrm>
          <a:prstGeom prst="rect">
            <a:avLst/>
          </a:prstGeom>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Making change happen</a:t>
            </a:r>
            <a:endParaRPr lang="en-US" sz="3500" b="1" dirty="0">
              <a:solidFill>
                <a:srgbClr val="99C400"/>
              </a:solidFill>
              <a:latin typeface="Calibri Light" panose="020F0302020204030204" pitchFamily="34" charset="0"/>
            </a:endParaRPr>
          </a:p>
        </p:txBody>
      </p:sp>
      <p:sp>
        <p:nvSpPr>
          <p:cNvPr id="16" name="Rectangle 15"/>
          <p:cNvSpPr/>
          <p:nvPr/>
        </p:nvSpPr>
        <p:spPr>
          <a:xfrm>
            <a:off x="467036" y="1997792"/>
            <a:ext cx="8208912" cy="3262432"/>
          </a:xfrm>
          <a:prstGeom prst="rect">
            <a:avLst/>
          </a:prstGeom>
        </p:spPr>
        <p:txBody>
          <a:bodyPr wrap="square">
            <a:spAutoFit/>
          </a:bodyPr>
          <a:lstStyle/>
          <a:p>
            <a:pPr marL="457200" indent="-457200">
              <a:spcBef>
                <a:spcPts val="1200"/>
              </a:spcBef>
              <a:buFont typeface="Arial" panose="020B0604020202020204" pitchFamily="34" charset="0"/>
              <a:buChar char="•"/>
            </a:pPr>
            <a:r>
              <a:rPr lang="en-GB" sz="4400" b="1" dirty="0" smtClean="0">
                <a:solidFill>
                  <a:schemeClr val="bg1"/>
                </a:solidFill>
              </a:rPr>
              <a:t>Overcoming </a:t>
            </a:r>
            <a:r>
              <a:rPr lang="en-GB" sz="4400" b="1" dirty="0">
                <a:solidFill>
                  <a:schemeClr val="bg1"/>
                </a:solidFill>
              </a:rPr>
              <a:t>denial</a:t>
            </a:r>
          </a:p>
          <a:p>
            <a:pPr marL="457200" indent="-457200">
              <a:spcBef>
                <a:spcPts val="1200"/>
              </a:spcBef>
              <a:buFont typeface="Arial" panose="020B0604020202020204" pitchFamily="34" charset="0"/>
              <a:buChar char="•"/>
            </a:pPr>
            <a:r>
              <a:rPr lang="en-GB" sz="4400" b="1" dirty="0">
                <a:solidFill>
                  <a:schemeClr val="bg1"/>
                </a:solidFill>
              </a:rPr>
              <a:t>Building blocks </a:t>
            </a:r>
            <a:endParaRPr lang="en-GB" sz="4400" b="1" dirty="0" smtClean="0">
              <a:solidFill>
                <a:schemeClr val="bg1"/>
              </a:solidFill>
            </a:endParaRPr>
          </a:p>
          <a:p>
            <a:pPr marL="457200" indent="-457200">
              <a:spcBef>
                <a:spcPts val="1200"/>
              </a:spcBef>
              <a:buFont typeface="Arial" panose="020B0604020202020204" pitchFamily="34" charset="0"/>
              <a:buChar char="•"/>
            </a:pPr>
            <a:r>
              <a:rPr lang="en-GB" sz="4400" b="1" dirty="0">
                <a:solidFill>
                  <a:schemeClr val="bg1"/>
                </a:solidFill>
              </a:rPr>
              <a:t>Leading effective midwife teams</a:t>
            </a:r>
          </a:p>
          <a:p>
            <a:pPr marL="457200" indent="-457200">
              <a:spcBef>
                <a:spcPts val="1200"/>
              </a:spcBef>
              <a:buFont typeface="Arial" panose="020B0604020202020204" pitchFamily="34" charset="0"/>
              <a:buChar char="•"/>
            </a:pPr>
            <a:r>
              <a:rPr lang="en-GB" sz="4400" b="1" dirty="0" smtClean="0">
                <a:solidFill>
                  <a:schemeClr val="bg1"/>
                </a:solidFill>
              </a:rPr>
              <a:t>MDT </a:t>
            </a:r>
            <a:r>
              <a:rPr lang="en-GB" sz="4400" b="1" dirty="0">
                <a:solidFill>
                  <a:schemeClr val="bg1"/>
                </a:solidFill>
              </a:rPr>
              <a:t>Task </a:t>
            </a:r>
            <a:r>
              <a:rPr lang="en-GB" sz="4400" b="1" dirty="0" smtClean="0">
                <a:solidFill>
                  <a:schemeClr val="bg1"/>
                </a:solidFill>
              </a:rPr>
              <a:t>Groups</a:t>
            </a:r>
            <a:endParaRPr lang="en-GB" sz="4400" b="1" dirty="0">
              <a:solidFill>
                <a:schemeClr val="bg1"/>
              </a:solidFill>
            </a:endParaRPr>
          </a:p>
        </p:txBody>
      </p:sp>
    </p:spTree>
    <p:extLst>
      <p:ext uri="{BB962C8B-B14F-4D97-AF65-F5344CB8AC3E}">
        <p14:creationId xmlns:p14="http://schemas.microsoft.com/office/powerpoint/2010/main" val="27717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txBox="1">
            <a:spLocks/>
          </p:cNvSpPr>
          <p:nvPr/>
        </p:nvSpPr>
        <p:spPr>
          <a:xfrm>
            <a:off x="51813" y="185212"/>
            <a:ext cx="6248400" cy="79624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What does Multi Disciplinary Team Working looks like in a maternity unit?</a:t>
            </a:r>
            <a:endParaRPr lang="en-US" sz="3500" b="1" dirty="0">
              <a:solidFill>
                <a:srgbClr val="99C400"/>
              </a:solidFill>
              <a:latin typeface="Calibri Light" panose="020F0302020204030204" pitchFamily="34" charset="0"/>
            </a:endParaRPr>
          </a:p>
        </p:txBody>
      </p:sp>
      <p:sp>
        <p:nvSpPr>
          <p:cNvPr id="4" name="Rectangle 3"/>
          <p:cNvSpPr/>
          <p:nvPr/>
        </p:nvSpPr>
        <p:spPr>
          <a:xfrm>
            <a:off x="719572" y="1340768"/>
            <a:ext cx="7956884" cy="5374613"/>
          </a:xfrm>
          <a:prstGeom prst="rect">
            <a:avLst/>
          </a:prstGeom>
        </p:spPr>
        <p:txBody>
          <a:bodyPr wrap="square">
            <a:spAutoFit/>
          </a:bodyPr>
          <a:lstStyle/>
          <a:p>
            <a:pPr>
              <a:lnSpc>
                <a:spcPct val="107000"/>
              </a:lnSpc>
              <a:spcAft>
                <a:spcPts val="1800"/>
              </a:spcAft>
            </a:pPr>
            <a:r>
              <a:rPr lang="en-GB" sz="2800" b="1" dirty="0" smtClean="0">
                <a:solidFill>
                  <a:srgbClr val="70AD47"/>
                </a:solidFill>
                <a:ea typeface="Calibri" panose="020F0502020204030204" pitchFamily="34" charset="0"/>
                <a:cs typeface="Times New Roman" panose="02020603050405020304" pitchFamily="18" charset="0"/>
              </a:rPr>
              <a:t>Staff </a:t>
            </a:r>
            <a:r>
              <a:rPr lang="en-GB" sz="2800" b="1" dirty="0">
                <a:solidFill>
                  <a:srgbClr val="70AD47"/>
                </a:solidFill>
                <a:ea typeface="Calibri" panose="020F0502020204030204" pitchFamily="34" charset="0"/>
                <a:cs typeface="Times New Roman" panose="02020603050405020304" pitchFamily="18" charset="0"/>
              </a:rPr>
              <a:t>Voice: </a:t>
            </a:r>
            <a:r>
              <a:rPr lang="en-GB" sz="2800" dirty="0">
                <a:solidFill>
                  <a:srgbClr val="70AD47"/>
                </a:solidFill>
                <a:ea typeface="Calibri" panose="020F0502020204030204" pitchFamily="34" charset="0"/>
                <a:cs typeface="Times New Roman" panose="02020603050405020304" pitchFamily="18" charset="0"/>
              </a:rPr>
              <a:t>inclusive representation in strategic decision-making.</a:t>
            </a:r>
            <a:endParaRPr lang="en-GB" sz="2800" dirty="0">
              <a:ea typeface="Calibri" panose="020F0502020204030204" pitchFamily="34" charset="0"/>
              <a:cs typeface="Times New Roman" panose="02020603050405020304" pitchFamily="18" charset="0"/>
            </a:endParaRPr>
          </a:p>
          <a:p>
            <a:pPr>
              <a:lnSpc>
                <a:spcPct val="107000"/>
              </a:lnSpc>
              <a:spcAft>
                <a:spcPts val="1800"/>
              </a:spcAft>
            </a:pPr>
            <a:r>
              <a:rPr lang="en-GB" sz="2800" dirty="0">
                <a:solidFill>
                  <a:srgbClr val="C00000"/>
                </a:solidFill>
                <a:ea typeface="Calibri" panose="020F0502020204030204" pitchFamily="34" charset="0"/>
                <a:cs typeface="Times New Roman" panose="02020603050405020304" pitchFamily="18" charset="0"/>
              </a:rPr>
              <a:t>Embedded opportunities for </a:t>
            </a:r>
            <a:r>
              <a:rPr lang="en-GB" sz="2800" b="1" dirty="0">
                <a:solidFill>
                  <a:srgbClr val="C00000"/>
                </a:solidFill>
                <a:ea typeface="Calibri" panose="020F0502020204030204" pitchFamily="34" charset="0"/>
                <a:cs typeface="Times New Roman" panose="02020603050405020304" pitchFamily="18" charset="0"/>
              </a:rPr>
              <a:t>shared</a:t>
            </a:r>
            <a:r>
              <a:rPr lang="en-GB" sz="2800" dirty="0">
                <a:solidFill>
                  <a:srgbClr val="C00000"/>
                </a:solidFill>
                <a:ea typeface="Calibri" panose="020F0502020204030204" pitchFamily="34" charset="0"/>
                <a:cs typeface="Times New Roman" panose="02020603050405020304" pitchFamily="18" charset="0"/>
              </a:rPr>
              <a:t> </a:t>
            </a:r>
            <a:r>
              <a:rPr lang="en-GB" sz="2800" b="1" dirty="0">
                <a:solidFill>
                  <a:srgbClr val="C00000"/>
                </a:solidFill>
                <a:ea typeface="Calibri" panose="020F0502020204030204" pitchFamily="34" charset="0"/>
                <a:cs typeface="Times New Roman" panose="02020603050405020304" pitchFamily="18" charset="0"/>
              </a:rPr>
              <a:t>learning, reflection &amp; improvement</a:t>
            </a:r>
            <a:r>
              <a:rPr lang="en-GB" sz="2800" dirty="0">
                <a:solidFill>
                  <a:srgbClr val="C00000"/>
                </a:solidFill>
                <a:ea typeface="Calibri" panose="020F0502020204030204" pitchFamily="34" charset="0"/>
                <a:cs typeface="Times New Roman" panose="02020603050405020304" pitchFamily="18" charset="0"/>
              </a:rPr>
              <a:t>.</a:t>
            </a:r>
            <a:endParaRPr lang="en-GB" sz="2800" dirty="0">
              <a:ea typeface="Calibri" panose="020F0502020204030204" pitchFamily="34" charset="0"/>
              <a:cs typeface="Times New Roman" panose="02020603050405020304" pitchFamily="18" charset="0"/>
            </a:endParaRPr>
          </a:p>
          <a:p>
            <a:pPr>
              <a:lnSpc>
                <a:spcPct val="107000"/>
              </a:lnSpc>
              <a:spcAft>
                <a:spcPts val="1800"/>
              </a:spcAft>
            </a:pPr>
            <a:r>
              <a:rPr lang="en-GB" sz="2800" dirty="0">
                <a:solidFill>
                  <a:srgbClr val="4472C4"/>
                </a:solidFill>
                <a:ea typeface="Calibri" panose="020F0502020204030204" pitchFamily="34" charset="0"/>
                <a:cs typeface="Times New Roman" panose="02020603050405020304" pitchFamily="18" charset="0"/>
              </a:rPr>
              <a:t>Regular </a:t>
            </a:r>
            <a:r>
              <a:rPr lang="en-GB" sz="2800" b="1" dirty="0">
                <a:solidFill>
                  <a:srgbClr val="4472C4"/>
                </a:solidFill>
                <a:ea typeface="Calibri" panose="020F0502020204030204" pitchFamily="34" charset="0"/>
                <a:cs typeface="Times New Roman" panose="02020603050405020304" pitchFamily="18" charset="0"/>
              </a:rPr>
              <a:t>multidisciplinary meetings </a:t>
            </a:r>
            <a:r>
              <a:rPr lang="en-GB" sz="2800" dirty="0">
                <a:solidFill>
                  <a:srgbClr val="4472C4"/>
                </a:solidFill>
                <a:ea typeface="Calibri" panose="020F0502020204030204" pitchFamily="34" charset="0"/>
                <a:cs typeface="Times New Roman" panose="02020603050405020304" pitchFamily="18" charset="0"/>
              </a:rPr>
              <a:t>to discuss individual patients and for day-to-day planning and problem solving.</a:t>
            </a:r>
            <a:endParaRPr lang="en-GB" sz="2800" dirty="0">
              <a:ea typeface="Calibri" panose="020F0502020204030204" pitchFamily="34" charset="0"/>
              <a:cs typeface="Times New Roman" panose="02020603050405020304" pitchFamily="18" charset="0"/>
            </a:endParaRPr>
          </a:p>
          <a:p>
            <a:pPr>
              <a:lnSpc>
                <a:spcPct val="107000"/>
              </a:lnSpc>
              <a:spcAft>
                <a:spcPts val="1800"/>
              </a:spcAft>
            </a:pPr>
            <a:r>
              <a:rPr lang="en-GB" sz="2800" b="1" dirty="0">
                <a:solidFill>
                  <a:srgbClr val="7F7F7F"/>
                </a:solidFill>
                <a:ea typeface="Calibri" panose="020F0502020204030204" pitchFamily="34" charset="0"/>
                <a:cs typeface="Times New Roman" panose="02020603050405020304" pitchFamily="18" charset="0"/>
              </a:rPr>
              <a:t>Coaching culture and co-operative working practices </a:t>
            </a:r>
            <a:r>
              <a:rPr lang="en-GB" sz="2800" dirty="0">
                <a:solidFill>
                  <a:srgbClr val="7F7F7F"/>
                </a:solidFill>
                <a:ea typeface="Calibri" panose="020F0502020204030204" pitchFamily="34" charset="0"/>
                <a:cs typeface="Times New Roman" panose="02020603050405020304" pitchFamily="18" charset="0"/>
              </a:rPr>
              <a:t>to support physical capability, skill mix and taking breaks. </a:t>
            </a:r>
            <a:endParaRPr lang="en-GB" sz="2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5377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txBox="1">
            <a:spLocks/>
          </p:cNvSpPr>
          <p:nvPr/>
        </p:nvSpPr>
        <p:spPr>
          <a:xfrm>
            <a:off x="51813" y="185212"/>
            <a:ext cx="6248400" cy="79624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What does Multi Disciplinary Team Working looks like in a maternity unit?</a:t>
            </a:r>
            <a:endParaRPr lang="en-US" sz="3500" b="1" dirty="0">
              <a:solidFill>
                <a:srgbClr val="99C400"/>
              </a:solidFill>
              <a:latin typeface="Calibri Light" panose="020F0302020204030204" pitchFamily="34" charset="0"/>
            </a:endParaRPr>
          </a:p>
        </p:txBody>
      </p:sp>
      <p:graphicFrame>
        <p:nvGraphicFramePr>
          <p:cNvPr id="5" name="Diagram 4"/>
          <p:cNvGraphicFramePr/>
          <p:nvPr>
            <p:extLst>
              <p:ext uri="{D42A27DB-BD31-4B8C-83A1-F6EECF244321}">
                <p14:modId xmlns:p14="http://schemas.microsoft.com/office/powerpoint/2010/main" val="736879785"/>
              </p:ext>
            </p:extLst>
          </p:nvPr>
        </p:nvGraphicFramePr>
        <p:xfrm>
          <a:off x="1043608" y="1190519"/>
          <a:ext cx="7632848" cy="5406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7817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6159" name="Picture 6158"/>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Effect>
                      <a14:sharpenSoften amount="-25000"/>
                    </a14:imgEffect>
                    <a14:imgEffect>
                      <a14:colorTemperature colorTemp="47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6" name="Picture 5" descr="Workage 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94576"/>
            <a:ext cx="3436218" cy="1071691"/>
          </a:xfrm>
          <a:prstGeom prst="rect">
            <a:avLst/>
          </a:prstGeom>
          <a:noFill/>
        </p:spPr>
      </p:pic>
      <p:sp>
        <p:nvSpPr>
          <p:cNvPr id="6160" name="TextBox 6159"/>
          <p:cNvSpPr txBox="1"/>
          <p:nvPr/>
        </p:nvSpPr>
        <p:spPr>
          <a:xfrm>
            <a:off x="935596" y="1536173"/>
            <a:ext cx="7864710" cy="3785652"/>
          </a:xfrm>
          <a:prstGeom prst="rect">
            <a:avLst/>
          </a:prstGeom>
          <a:noFill/>
        </p:spPr>
        <p:txBody>
          <a:bodyPr wrap="square" rtlCol="0">
            <a:spAutoFit/>
          </a:bodyPr>
          <a:lstStyle/>
          <a:p>
            <a:r>
              <a:rPr lang="en-GB" sz="4800" b="1" dirty="0" smtClean="0">
                <a:solidFill>
                  <a:schemeClr val="bg1"/>
                </a:solidFill>
              </a:rPr>
              <a:t>Retaining and engaging older workers through non-age related interventions to enhance quality of working life</a:t>
            </a:r>
            <a:endParaRPr lang="en-GB" sz="4800" b="1" dirty="0">
              <a:solidFill>
                <a:schemeClr val="bg1"/>
              </a:solidFill>
            </a:endParaRPr>
          </a:p>
        </p:txBody>
      </p: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Tree>
    <p:extLst>
      <p:ext uri="{BB962C8B-B14F-4D97-AF65-F5344CB8AC3E}">
        <p14:creationId xmlns:p14="http://schemas.microsoft.com/office/powerpoint/2010/main" val="380659320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txBox="1">
            <a:spLocks/>
          </p:cNvSpPr>
          <p:nvPr/>
        </p:nvSpPr>
        <p:spPr>
          <a:xfrm>
            <a:off x="51813" y="185212"/>
            <a:ext cx="6248400" cy="79624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What does Multi Disciplinary Team Working looks like in a maternity unit?</a:t>
            </a:r>
            <a:endParaRPr lang="en-US" sz="3500" b="1" dirty="0">
              <a:solidFill>
                <a:srgbClr val="99C400"/>
              </a:solidFill>
              <a:latin typeface="Calibri Light" panose="020F0302020204030204" pitchFamily="34" charset="0"/>
            </a:endParaRPr>
          </a:p>
        </p:txBody>
      </p:sp>
      <p:grpSp>
        <p:nvGrpSpPr>
          <p:cNvPr id="7" name="Group 6"/>
          <p:cNvGrpSpPr/>
          <p:nvPr/>
        </p:nvGrpSpPr>
        <p:grpSpPr>
          <a:xfrm>
            <a:off x="1" y="1143138"/>
            <a:ext cx="2915815" cy="2188591"/>
            <a:chOff x="0" y="0"/>
            <a:chExt cx="3276364" cy="2316119"/>
          </a:xfrm>
          <a:solidFill>
            <a:srgbClr val="92D050"/>
          </a:solidFill>
        </p:grpSpPr>
        <p:sp>
          <p:nvSpPr>
            <p:cNvPr id="8" name="Round Single Corner Rectangle 7"/>
            <p:cNvSpPr/>
            <p:nvPr/>
          </p:nvSpPr>
          <p:spPr>
            <a:xfrm rot="16200000">
              <a:off x="480122" y="-480122"/>
              <a:ext cx="2316119" cy="3276364"/>
            </a:xfrm>
            <a:prstGeom prst="round1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 Single Corner Rectangle 4"/>
            <p:cNvSpPr/>
            <p:nvPr/>
          </p:nvSpPr>
          <p:spPr>
            <a:xfrm rot="21600000">
              <a:off x="0" y="0"/>
              <a:ext cx="3276364" cy="17370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GB" sz="2400" b="1" kern="1200" dirty="0" smtClean="0"/>
                <a:t>Staff Voice</a:t>
              </a:r>
              <a:endParaRPr lang="en-GB" sz="2400" b="1" kern="1200" dirty="0"/>
            </a:p>
          </p:txBody>
        </p:sp>
      </p:grpSp>
      <p:grpSp>
        <p:nvGrpSpPr>
          <p:cNvPr id="10" name="Group 9"/>
          <p:cNvGrpSpPr/>
          <p:nvPr/>
        </p:nvGrpSpPr>
        <p:grpSpPr>
          <a:xfrm>
            <a:off x="6141336" y="1124245"/>
            <a:ext cx="3002664" cy="2226378"/>
            <a:chOff x="3276364" y="4030"/>
            <a:chExt cx="3276364" cy="2316119"/>
          </a:xfrm>
        </p:grpSpPr>
        <p:sp>
          <p:nvSpPr>
            <p:cNvPr id="13" name="Round Single Corner Rectangle 12"/>
            <p:cNvSpPr/>
            <p:nvPr/>
          </p:nvSpPr>
          <p:spPr>
            <a:xfrm>
              <a:off x="3276364" y="4030"/>
              <a:ext cx="3276364" cy="2316119"/>
            </a:xfrm>
            <a:prstGeom prst="round1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 Single Corner Rectangle 4"/>
            <p:cNvSpPr/>
            <p:nvPr/>
          </p:nvSpPr>
          <p:spPr>
            <a:xfrm>
              <a:off x="3276364" y="4030"/>
              <a:ext cx="3276364" cy="1737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a:r>
                <a:rPr lang="en-GB" sz="2400" b="1" kern="0" dirty="0">
                  <a:solidFill>
                    <a:schemeClr val="bg1"/>
                  </a:solidFill>
                </a:rPr>
                <a:t>Shared Learning, Reflection &amp; Improvement</a:t>
              </a:r>
            </a:p>
          </p:txBody>
        </p:sp>
      </p:grpSp>
      <p:grpSp>
        <p:nvGrpSpPr>
          <p:cNvPr id="16" name="Group 15"/>
          <p:cNvGrpSpPr/>
          <p:nvPr/>
        </p:nvGrpSpPr>
        <p:grpSpPr>
          <a:xfrm>
            <a:off x="-1669" y="4797152"/>
            <a:ext cx="2917485" cy="2060848"/>
            <a:chOff x="0" y="2316119"/>
            <a:chExt cx="3276364" cy="2316119"/>
          </a:xfrm>
        </p:grpSpPr>
        <p:sp>
          <p:nvSpPr>
            <p:cNvPr id="17" name="Round Single Corner Rectangle 16"/>
            <p:cNvSpPr/>
            <p:nvPr/>
          </p:nvSpPr>
          <p:spPr>
            <a:xfrm rot="10800000">
              <a:off x="0" y="2316119"/>
              <a:ext cx="3276364" cy="2316119"/>
            </a:xfrm>
            <a:prstGeom prst="round1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ound Single Corner Rectangle 4"/>
            <p:cNvSpPr/>
            <p:nvPr/>
          </p:nvSpPr>
          <p:spPr>
            <a:xfrm rot="21600000">
              <a:off x="0" y="2895148"/>
              <a:ext cx="3276364" cy="1737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GB" sz="2400" b="1" kern="1200" dirty="0" smtClean="0"/>
                <a:t>Multi Disciplinary Meetings</a:t>
              </a:r>
              <a:endParaRPr lang="en-GB" sz="2400" b="1" kern="1200" dirty="0"/>
            </a:p>
          </p:txBody>
        </p:sp>
      </p:grpSp>
      <p:grpSp>
        <p:nvGrpSpPr>
          <p:cNvPr id="19" name="Group 18"/>
          <p:cNvGrpSpPr/>
          <p:nvPr/>
        </p:nvGrpSpPr>
        <p:grpSpPr>
          <a:xfrm>
            <a:off x="6158157" y="4797152"/>
            <a:ext cx="3002663" cy="2060848"/>
            <a:chOff x="3276364" y="2316118"/>
            <a:chExt cx="3276364" cy="2316119"/>
          </a:xfrm>
        </p:grpSpPr>
        <p:sp>
          <p:nvSpPr>
            <p:cNvPr id="20" name="Round Single Corner Rectangle 19"/>
            <p:cNvSpPr/>
            <p:nvPr/>
          </p:nvSpPr>
          <p:spPr>
            <a:xfrm rot="5400000">
              <a:off x="3756486" y="1835996"/>
              <a:ext cx="2316119" cy="3276364"/>
            </a:xfrm>
            <a:prstGeom prst="round1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 Single Corner Rectangle 4"/>
            <p:cNvSpPr/>
            <p:nvPr/>
          </p:nvSpPr>
          <p:spPr>
            <a:xfrm>
              <a:off x="3276364" y="2895148"/>
              <a:ext cx="3276364" cy="1737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a:spcAft>
                  <a:spcPts val="0"/>
                </a:spcAft>
              </a:pPr>
              <a:r>
                <a:rPr lang="en-GB" sz="2400" b="1" dirty="0"/>
                <a:t>Coaching Culture</a:t>
              </a:r>
            </a:p>
            <a:p>
              <a:pPr lvl="0" algn="ctr">
                <a:spcAft>
                  <a:spcPts val="0"/>
                </a:spcAft>
              </a:pPr>
              <a:r>
                <a:rPr lang="en-GB" sz="2400" b="1" dirty="0"/>
                <a:t> &amp; Co-operative Working </a:t>
              </a:r>
              <a:endParaRPr lang="en-GB" dirty="0"/>
            </a:p>
          </p:txBody>
        </p:sp>
      </p:grpSp>
      <p:graphicFrame>
        <p:nvGraphicFramePr>
          <p:cNvPr id="4" name="Diagram 3"/>
          <p:cNvGraphicFramePr/>
          <p:nvPr>
            <p:extLst>
              <p:ext uri="{D42A27DB-BD31-4B8C-83A1-F6EECF244321}">
                <p14:modId xmlns:p14="http://schemas.microsoft.com/office/powerpoint/2010/main" val="1112286341"/>
              </p:ext>
            </p:extLst>
          </p:nvPr>
        </p:nvGraphicFramePr>
        <p:xfrm>
          <a:off x="2123728" y="2589667"/>
          <a:ext cx="4716524" cy="29232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932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txBox="1">
            <a:spLocks/>
          </p:cNvSpPr>
          <p:nvPr/>
        </p:nvSpPr>
        <p:spPr>
          <a:xfrm>
            <a:off x="51813" y="185212"/>
            <a:ext cx="6248400" cy="79624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What does Multi Disciplinary Team Working looks like in a maternity unit?</a:t>
            </a:r>
            <a:endParaRPr lang="en-US" sz="3500" b="1" dirty="0">
              <a:solidFill>
                <a:srgbClr val="99C400"/>
              </a:solidFill>
              <a:latin typeface="Calibri Light" panose="020F0302020204030204" pitchFamily="34" charset="0"/>
            </a:endParaRPr>
          </a:p>
        </p:txBody>
      </p:sp>
      <p:graphicFrame>
        <p:nvGraphicFramePr>
          <p:cNvPr id="5" name="Diagram 4"/>
          <p:cNvGraphicFramePr/>
          <p:nvPr>
            <p:extLst>
              <p:ext uri="{D42A27DB-BD31-4B8C-83A1-F6EECF244321}">
                <p14:modId xmlns:p14="http://schemas.microsoft.com/office/powerpoint/2010/main" val="1266961222"/>
              </p:ext>
            </p:extLst>
          </p:nvPr>
        </p:nvGraphicFramePr>
        <p:xfrm>
          <a:off x="1043608" y="1190519"/>
          <a:ext cx="7632848" cy="5406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8526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30079"/>
            <a:ext cx="2223770" cy="402590"/>
          </a:xfrm>
          <a:prstGeom prst="rect">
            <a:avLst/>
          </a:prstGeom>
          <a:noFill/>
          <a:ln>
            <a:noFill/>
          </a:ln>
        </p:spPr>
      </p:pic>
      <p:pic>
        <p:nvPicPr>
          <p:cNvPr id="24652" name="Picture 24651"/>
          <p:cNvPicPr>
            <a:picLocks noChangeAspect="1"/>
          </p:cNvPicPr>
          <p:nvPr/>
        </p:nvPicPr>
        <p:blipFill>
          <a:blip r:embed="rId3"/>
          <a:stretch>
            <a:fillRect/>
          </a:stretch>
        </p:blipFill>
        <p:spPr>
          <a:xfrm>
            <a:off x="124757" y="275593"/>
            <a:ext cx="6876209" cy="5145921"/>
          </a:xfrm>
          <a:prstGeom prst="rect">
            <a:avLst/>
          </a:prstGeom>
        </p:spPr>
      </p:pic>
      <p:pic>
        <p:nvPicPr>
          <p:cNvPr id="24660" name="Picture 24659"/>
          <p:cNvPicPr>
            <a:picLocks noChangeAspect="1"/>
          </p:cNvPicPr>
          <p:nvPr/>
        </p:nvPicPr>
        <p:blipFill rotWithShape="1">
          <a:blip r:embed="rId4"/>
          <a:srcRect l="74165" r="-386" b="14360"/>
          <a:stretch/>
        </p:blipFill>
        <p:spPr>
          <a:xfrm>
            <a:off x="7077062" y="5113"/>
            <a:ext cx="2391482" cy="6880271"/>
          </a:xfrm>
          <a:prstGeom prst="rect">
            <a:avLst/>
          </a:prstGeom>
        </p:spPr>
      </p:pic>
      <p:sp>
        <p:nvSpPr>
          <p:cNvPr id="37" name="Text Box 2"/>
          <p:cNvSpPr txBox="1">
            <a:spLocks noChangeArrowheads="1"/>
          </p:cNvSpPr>
          <p:nvPr/>
        </p:nvSpPr>
        <p:spPr bwMode="auto">
          <a:xfrm>
            <a:off x="220837" y="5469374"/>
            <a:ext cx="8496944" cy="5083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Bef>
                <a:spcPts val="1200"/>
              </a:spcBef>
              <a:spcAft>
                <a:spcPts val="1800"/>
              </a:spcAft>
            </a:pPr>
            <a:r>
              <a:rPr lang="en-US" sz="2800" b="1" dirty="0">
                <a:solidFill>
                  <a:srgbClr val="002060"/>
                </a:solidFill>
                <a:effectLst/>
                <a:latin typeface="Calibri Light" panose="020F0302020204030204" pitchFamily="34" charset="0"/>
                <a:ea typeface="Times New Roman" panose="02020603050405020304" pitchFamily="18" charset="0"/>
                <a:cs typeface="Times New Roman" panose="02020603050405020304" pitchFamily="18" charset="0"/>
              </a:rPr>
              <a:t>MULTI-DISCIPLINARY TEAMWORK PRINCIPLES IN PRACTICE</a:t>
            </a:r>
            <a:endParaRPr lang="en-GB" sz="2800" dirty="0">
              <a:solidFill>
                <a:srgbClr val="00206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descr="Workage 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6165023"/>
            <a:ext cx="1708026" cy="532701"/>
          </a:xfrm>
          <a:prstGeom prst="rect">
            <a:avLst/>
          </a:prstGeom>
          <a:noFill/>
        </p:spPr>
      </p:pic>
    </p:spTree>
    <p:extLst>
      <p:ext uri="{BB962C8B-B14F-4D97-AF65-F5344CB8AC3E}">
        <p14:creationId xmlns:p14="http://schemas.microsoft.com/office/powerpoint/2010/main" val="3971945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ttp://newrytimes.com/wp-content/uploads/2015/01/mlu2-300x225.jpg"/>
          <p:cNvPicPr>
            <a:picLocks noChangeAspect="1" noChangeArrowheads="1"/>
          </p:cNvPicPr>
          <p:nvPr/>
        </p:nvPicPr>
        <p:blipFill rotWithShape="1">
          <a:blip r:embed="rId3">
            <a:duotone>
              <a:prstClr val="black"/>
              <a:schemeClr val="tx1">
                <a:lumMod val="50000"/>
                <a:lumOff val="50000"/>
                <a:tint val="45000"/>
                <a:satMod val="400000"/>
              </a:schemeClr>
            </a:duotone>
            <a:extLst>
              <a:ext uri="{28A0092B-C50C-407E-A947-70E740481C1C}">
                <a14:useLocalDpi xmlns:a14="http://schemas.microsoft.com/office/drawing/2010/main" val="0"/>
              </a:ext>
            </a:extLst>
          </a:blip>
          <a:srcRect t="16479" r="23070" b="19475"/>
          <a:stretch/>
        </p:blipFill>
        <p:spPr bwMode="auto">
          <a:xfrm>
            <a:off x="-14412" y="1124744"/>
            <a:ext cx="9226073" cy="5760640"/>
          </a:xfrm>
          <a:prstGeom prst="rect">
            <a:avLst/>
          </a:prstGeom>
          <a:noFill/>
          <a:effectLst>
            <a:glow rad="127000">
              <a:schemeClr val="accent1">
                <a:alpha val="0"/>
              </a:schemeClr>
            </a:glo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6200" y="185212"/>
            <a:ext cx="6248400" cy="7962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Challenges</a:t>
            </a:r>
            <a:endParaRPr lang="en-US" sz="3500" b="1" dirty="0">
              <a:solidFill>
                <a:srgbClr val="99C400"/>
              </a:solidFill>
              <a:latin typeface="Calibri Light" panose="020F0302020204030204" pitchFamily="34" charset="0"/>
            </a:endParaRPr>
          </a:p>
        </p:txBody>
      </p:sp>
      <p:sp>
        <p:nvSpPr>
          <p:cNvPr id="16" name="Rectangle 15"/>
          <p:cNvSpPr/>
          <p:nvPr/>
        </p:nvSpPr>
        <p:spPr>
          <a:xfrm>
            <a:off x="386156" y="1991900"/>
            <a:ext cx="8424936" cy="3342133"/>
          </a:xfrm>
          <a:prstGeom prst="rect">
            <a:avLst/>
          </a:prstGeom>
        </p:spPr>
        <p:txBody>
          <a:bodyPr wrap="square">
            <a:spAutoFit/>
          </a:bodyPr>
          <a:lstStyle/>
          <a:p>
            <a:pPr marL="571500" indent="-571500">
              <a:lnSpc>
                <a:spcPct val="150000"/>
              </a:lnSpc>
              <a:spcBef>
                <a:spcPts val="1200"/>
              </a:spcBef>
              <a:buFont typeface="Arial" panose="020B0604020202020204" pitchFamily="34" charset="0"/>
              <a:buChar char="•"/>
            </a:pPr>
            <a:r>
              <a:rPr lang="en-GB" sz="4400" b="1" dirty="0">
                <a:solidFill>
                  <a:schemeClr val="bg1"/>
                </a:solidFill>
              </a:rPr>
              <a:t>Internal ownership of </a:t>
            </a:r>
            <a:r>
              <a:rPr lang="en-GB" sz="4400" b="1" dirty="0" smtClean="0">
                <a:solidFill>
                  <a:schemeClr val="bg1"/>
                </a:solidFill>
              </a:rPr>
              <a:t>change</a:t>
            </a:r>
          </a:p>
          <a:p>
            <a:pPr marL="571500" indent="-571500">
              <a:lnSpc>
                <a:spcPct val="150000"/>
              </a:lnSpc>
              <a:spcBef>
                <a:spcPts val="1200"/>
              </a:spcBef>
              <a:buFont typeface="Arial" panose="020B0604020202020204" pitchFamily="34" charset="0"/>
              <a:buChar char="•"/>
            </a:pPr>
            <a:r>
              <a:rPr lang="en-GB" sz="4400" b="1" dirty="0" smtClean="0">
                <a:solidFill>
                  <a:schemeClr val="bg1"/>
                </a:solidFill>
              </a:rPr>
              <a:t>Engaging </a:t>
            </a:r>
            <a:r>
              <a:rPr lang="en-GB" sz="4400" b="1" dirty="0">
                <a:solidFill>
                  <a:schemeClr val="bg1"/>
                </a:solidFill>
              </a:rPr>
              <a:t>managers and </a:t>
            </a:r>
            <a:r>
              <a:rPr lang="en-GB" sz="4400" b="1" dirty="0" smtClean="0">
                <a:solidFill>
                  <a:schemeClr val="bg1"/>
                </a:solidFill>
              </a:rPr>
              <a:t>doctors</a:t>
            </a:r>
            <a:endParaRPr lang="en-GB" sz="4400" b="1" dirty="0">
              <a:solidFill>
                <a:schemeClr val="bg1"/>
              </a:solidFill>
            </a:endParaRPr>
          </a:p>
          <a:p>
            <a:pPr marL="571500" indent="-571500">
              <a:lnSpc>
                <a:spcPct val="150000"/>
              </a:lnSpc>
              <a:spcBef>
                <a:spcPts val="1200"/>
              </a:spcBef>
              <a:buFont typeface="Arial" panose="020B0604020202020204" pitchFamily="34" charset="0"/>
              <a:buChar char="•"/>
            </a:pPr>
            <a:r>
              <a:rPr lang="en-GB" sz="4400" b="1" dirty="0">
                <a:solidFill>
                  <a:schemeClr val="bg1"/>
                </a:solidFill>
              </a:rPr>
              <a:t>Sustainability</a:t>
            </a:r>
          </a:p>
        </p:txBody>
      </p:sp>
    </p:spTree>
    <p:extLst>
      <p:ext uri="{BB962C8B-B14F-4D97-AF65-F5344CB8AC3E}">
        <p14:creationId xmlns:p14="http://schemas.microsoft.com/office/powerpoint/2010/main" val="158201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ttp://newrytimes.com/wp-content/uploads/2015/01/mlu2-300x225.jpg"/>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6479" r="23070" b="19475"/>
          <a:stretch/>
        </p:blipFill>
        <p:spPr bwMode="auto">
          <a:xfrm>
            <a:off x="-14412" y="1124744"/>
            <a:ext cx="9226073" cy="5760640"/>
          </a:xfrm>
          <a:prstGeom prst="rect">
            <a:avLst/>
          </a:prstGeom>
          <a:noFill/>
          <a:effectLst>
            <a:glow rad="127000">
              <a:schemeClr val="accent1">
                <a:alpha val="0"/>
              </a:schemeClr>
            </a:glo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
        <p:nvSpPr>
          <p:cNvPr id="16" name="Rectangle 15"/>
          <p:cNvSpPr/>
          <p:nvPr/>
        </p:nvSpPr>
        <p:spPr>
          <a:xfrm>
            <a:off x="107504" y="2219035"/>
            <a:ext cx="9036496" cy="2940933"/>
          </a:xfrm>
          <a:prstGeom prst="rect">
            <a:avLst/>
          </a:prstGeom>
        </p:spPr>
        <p:txBody>
          <a:bodyPr wrap="square">
            <a:spAutoFit/>
          </a:bodyPr>
          <a:lstStyle/>
          <a:p>
            <a:pPr marL="571500" indent="-571500">
              <a:lnSpc>
                <a:spcPct val="150000"/>
              </a:lnSpc>
              <a:spcBef>
                <a:spcPts val="1200"/>
              </a:spcBef>
              <a:buFont typeface="Arial" panose="020B0604020202020204" pitchFamily="34" charset="0"/>
              <a:buChar char="•"/>
            </a:pPr>
            <a:r>
              <a:rPr lang="en-GB" sz="3800" b="1" dirty="0" smtClean="0">
                <a:solidFill>
                  <a:schemeClr val="bg1"/>
                </a:solidFill>
              </a:rPr>
              <a:t>rosemary.exton@ukwon.net</a:t>
            </a:r>
            <a:endParaRPr lang="en-GB" sz="3800" b="1" dirty="0">
              <a:solidFill>
                <a:schemeClr val="bg1"/>
              </a:solidFill>
            </a:endParaRPr>
          </a:p>
          <a:p>
            <a:pPr marL="571500" indent="-571500">
              <a:lnSpc>
                <a:spcPct val="150000"/>
              </a:lnSpc>
              <a:spcBef>
                <a:spcPts val="1200"/>
              </a:spcBef>
              <a:buFont typeface="Arial" panose="020B0604020202020204" pitchFamily="34" charset="0"/>
              <a:buChar char="•"/>
            </a:pPr>
            <a:r>
              <a:rPr lang="en-GB" sz="3800" b="1" dirty="0">
                <a:solidFill>
                  <a:schemeClr val="bg1"/>
                </a:solidFill>
              </a:rPr>
              <a:t>patricia.gillen@southerntrust.hscni.net</a:t>
            </a:r>
          </a:p>
          <a:p>
            <a:pPr marL="571500" indent="-571500">
              <a:lnSpc>
                <a:spcPct val="150000"/>
              </a:lnSpc>
              <a:spcBef>
                <a:spcPts val="1200"/>
              </a:spcBef>
              <a:buFont typeface="Arial" panose="020B0604020202020204" pitchFamily="34" charset="0"/>
              <a:buChar char="•"/>
            </a:pPr>
            <a:r>
              <a:rPr lang="en-GB" sz="3800" b="1" dirty="0" smtClean="0">
                <a:solidFill>
                  <a:schemeClr val="bg1"/>
                </a:solidFill>
              </a:rPr>
              <a:t>peter.totterdill@ukwon.net</a:t>
            </a:r>
            <a:endParaRPr lang="en-GB" sz="3800" b="1" dirty="0">
              <a:solidFill>
                <a:schemeClr val="bg1"/>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07128"/>
            <a:ext cx="3836097" cy="694485"/>
          </a:xfrm>
          <a:prstGeom prst="rect">
            <a:avLst/>
          </a:prstGeom>
          <a:noFill/>
          <a:ln>
            <a:noFill/>
          </a:ln>
        </p:spPr>
      </p:pic>
    </p:spTree>
    <p:extLst>
      <p:ext uri="{BB962C8B-B14F-4D97-AF65-F5344CB8AC3E}">
        <p14:creationId xmlns:p14="http://schemas.microsoft.com/office/powerpoint/2010/main" val="336974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6159" name="Picture 6158"/>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PencilSketch/>
                    </a14:imgEffect>
                    <a14:imgEffect>
                      <a14:sharpenSoften amount="-25000"/>
                    </a14:imgEffect>
                    <a14:imgEffect>
                      <a14:colorTemperature colorTemp="47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6" name="Picture 5" descr="Workage 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94576"/>
            <a:ext cx="3436218" cy="1071691"/>
          </a:xfrm>
          <a:prstGeom prst="rect">
            <a:avLst/>
          </a:prstGeom>
          <a:noFill/>
        </p:spPr>
      </p:pic>
      <p:sp>
        <p:nvSpPr>
          <p:cNvPr id="6160" name="TextBox 6159"/>
          <p:cNvSpPr txBox="1"/>
          <p:nvPr/>
        </p:nvSpPr>
        <p:spPr>
          <a:xfrm>
            <a:off x="935596" y="1536173"/>
            <a:ext cx="7864710" cy="3785652"/>
          </a:xfrm>
          <a:prstGeom prst="rect">
            <a:avLst/>
          </a:prstGeom>
          <a:noFill/>
        </p:spPr>
        <p:txBody>
          <a:bodyPr wrap="square" rtlCol="0">
            <a:spAutoFit/>
          </a:bodyPr>
          <a:lstStyle/>
          <a:p>
            <a:r>
              <a:rPr lang="en-GB" sz="4800" b="1" dirty="0" smtClean="0">
                <a:solidFill>
                  <a:schemeClr val="bg1"/>
                </a:solidFill>
              </a:rPr>
              <a:t>Retaining and engaging older workers through non-age related interventions to enhance quality of working life . . . and performance</a:t>
            </a:r>
            <a:endParaRPr lang="en-GB" sz="4800" b="1" dirty="0">
              <a:solidFill>
                <a:schemeClr val="bg1"/>
              </a:solidFill>
            </a:endParaRPr>
          </a:p>
        </p:txBody>
      </p: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Tree>
    <p:extLst>
      <p:ext uri="{BB962C8B-B14F-4D97-AF65-F5344CB8AC3E}">
        <p14:creationId xmlns:p14="http://schemas.microsoft.com/office/powerpoint/2010/main" val="225331479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6154" name="Picture 10" descr="http://newrytimes.com/wp-content/uploads/2015/01/mlu2-300x225.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3070" b="19475"/>
          <a:stretch/>
        </p:blipFill>
        <p:spPr bwMode="auto">
          <a:xfrm>
            <a:off x="-14412" y="-357558"/>
            <a:ext cx="9226073" cy="7242942"/>
          </a:xfrm>
          <a:prstGeom prst="rect">
            <a:avLst/>
          </a:prstGeom>
          <a:noFill/>
          <a:effectLst>
            <a:glow rad="127000">
              <a:schemeClr val="accent1">
                <a:alpha val="0"/>
              </a:schemeClr>
            </a:glow>
          </a:effectLst>
          <a:extLst>
            <a:ext uri="{909E8E84-426E-40DD-AFC4-6F175D3DCCD1}">
              <a14:hiddenFill xmlns:a14="http://schemas.microsoft.com/office/drawing/2010/main">
                <a:solidFill>
                  <a:srgbClr val="FFFFFF"/>
                </a:solidFill>
              </a14:hiddenFill>
            </a:ext>
          </a:extLst>
        </p:spPr>
      </p:pic>
      <p:pic>
        <p:nvPicPr>
          <p:cNvPr id="6150" name="Picture 6" descr="http://static.bbci.co.uk/weather/0.5.349/images/summary-map/infographmap.gif"/>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052424" y="674761"/>
            <a:ext cx="2495550" cy="3924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211" t="2561" r="2952" b="3703"/>
          <a:stretch/>
        </p:blipFill>
        <p:spPr bwMode="auto">
          <a:xfrm>
            <a:off x="0" y="357184"/>
            <a:ext cx="4583924"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Workage Logo.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088" y="194576"/>
            <a:ext cx="3436218" cy="1071691"/>
          </a:xfrm>
          <a:prstGeom prst="rect">
            <a:avLst/>
          </a:prstGeom>
          <a:noFill/>
        </p:spPr>
      </p:pic>
      <p:cxnSp>
        <p:nvCxnSpPr>
          <p:cNvPr id="10" name="Straight Arrow Connector 9"/>
          <p:cNvCxnSpPr/>
          <p:nvPr/>
        </p:nvCxnSpPr>
        <p:spPr>
          <a:xfrm flipV="1">
            <a:off x="2411760" y="2983305"/>
            <a:ext cx="205445" cy="2103079"/>
          </a:xfrm>
          <a:prstGeom prst="straightConnector1">
            <a:avLst/>
          </a:prstGeom>
          <a:ln w="139700" cmpd="tri">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19872" y="636775"/>
            <a:ext cx="3545539" cy="20743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517913" y="3068960"/>
            <a:ext cx="3452948" cy="44214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5054445"/>
            <a:ext cx="3820074" cy="691584"/>
          </a:xfrm>
          <a:prstGeom prst="rect">
            <a:avLst/>
          </a:prstGeom>
          <a:noFill/>
          <a:ln>
            <a:noFill/>
          </a:ln>
        </p:spPr>
      </p:pic>
    </p:spTree>
    <p:extLst>
      <p:ext uri="{BB962C8B-B14F-4D97-AF65-F5344CB8AC3E}">
        <p14:creationId xmlns:p14="http://schemas.microsoft.com/office/powerpoint/2010/main" val="350869945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http://newrytimes.com/wp-content/uploads/2015/01/mlu2-300x225.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3070" b="19475"/>
          <a:stretch/>
        </p:blipFill>
        <p:spPr bwMode="auto">
          <a:xfrm>
            <a:off x="-14412" y="-357558"/>
            <a:ext cx="9226073" cy="7242942"/>
          </a:xfrm>
          <a:prstGeom prst="rect">
            <a:avLst/>
          </a:prstGeom>
          <a:noFill/>
          <a:effectLst>
            <a:glow rad="127000">
              <a:schemeClr val="accent1">
                <a:alpha val="0"/>
              </a:schemeClr>
            </a:glo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 b="2508"/>
          <a:stretch/>
        </p:blipFill>
        <p:spPr bwMode="auto">
          <a:xfrm>
            <a:off x="3707904" y="1107205"/>
            <a:ext cx="5415380" cy="556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6867" y="4530022"/>
            <a:ext cx="371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0152" y="908720"/>
            <a:ext cx="45719" cy="369332"/>
          </a:xfrm>
          <a:prstGeom prst="rect">
            <a:avLst/>
          </a:prstGeom>
          <a:noFill/>
        </p:spPr>
        <p:txBody>
          <a:bodyPr wrap="square" rtlCol="0">
            <a:spAutoFit/>
          </a:bodyPr>
          <a:lstStyle/>
          <a:p>
            <a:endParaRPr lang="en-GB" dirty="0"/>
          </a:p>
        </p:txBody>
      </p:sp>
      <p:sp>
        <p:nvSpPr>
          <p:cNvPr id="10" name="TextBox 9"/>
          <p:cNvSpPr txBox="1"/>
          <p:nvPr/>
        </p:nvSpPr>
        <p:spPr>
          <a:xfrm>
            <a:off x="8172400" y="2534617"/>
            <a:ext cx="792088" cy="369332"/>
          </a:xfrm>
          <a:prstGeom prst="rect">
            <a:avLst/>
          </a:prstGeom>
          <a:noFill/>
        </p:spPr>
        <p:txBody>
          <a:bodyPr wrap="square" rtlCol="0">
            <a:spAutoFit/>
          </a:bodyPr>
          <a:lstStyle/>
          <a:p>
            <a:endParaRPr lang="en-GB" dirty="0"/>
          </a:p>
        </p:txBody>
      </p:sp>
      <p:sp>
        <p:nvSpPr>
          <p:cNvPr id="27" name="Rounded Rectangular Callout 26"/>
          <p:cNvSpPr/>
          <p:nvPr/>
        </p:nvSpPr>
        <p:spPr>
          <a:xfrm>
            <a:off x="6484969" y="3645024"/>
            <a:ext cx="952698" cy="782540"/>
          </a:xfrm>
          <a:prstGeom prst="wedgeRoundRectCallout">
            <a:avLst>
              <a:gd name="adj1" fmla="val 32409"/>
              <a:gd name="adj2" fmla="val 8532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000" dirty="0" smtClean="0"/>
              <a:t>Craigavon</a:t>
            </a:r>
          </a:p>
        </p:txBody>
      </p:sp>
      <p:sp>
        <p:nvSpPr>
          <p:cNvPr id="23" name="Rounded Rectangular Callout 22"/>
          <p:cNvSpPr/>
          <p:nvPr/>
        </p:nvSpPr>
        <p:spPr>
          <a:xfrm>
            <a:off x="5982460" y="5870771"/>
            <a:ext cx="1005018" cy="720080"/>
          </a:xfrm>
          <a:prstGeom prst="wedgeRoundRectCallout">
            <a:avLst>
              <a:gd name="adj1" fmla="val 56623"/>
              <a:gd name="adj2" fmla="val -9893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000" dirty="0" smtClean="0"/>
              <a:t>Daisy Hill</a:t>
            </a:r>
            <a:endParaRPr lang="en-GB" sz="1000" dirty="0"/>
          </a:p>
          <a:p>
            <a:pPr algn="ctr"/>
            <a:endParaRPr lang="en-GB" sz="1000" dirty="0" smtClean="0"/>
          </a:p>
        </p:txBody>
      </p:sp>
      <p:pic>
        <p:nvPicPr>
          <p:cNvPr id="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329" y="5426859"/>
            <a:ext cx="371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0773" y="185335"/>
            <a:ext cx="3528392" cy="638778"/>
          </a:xfrm>
          <a:prstGeom prst="rect">
            <a:avLst/>
          </a:prstGeom>
          <a:noFill/>
          <a:ln>
            <a:noFill/>
          </a:ln>
        </p:spPr>
      </p:pic>
      <p:sp>
        <p:nvSpPr>
          <p:cNvPr id="4" name="Rectangle 3"/>
          <p:cNvSpPr/>
          <p:nvPr/>
        </p:nvSpPr>
        <p:spPr>
          <a:xfrm>
            <a:off x="92442" y="2534617"/>
            <a:ext cx="3839256" cy="1200329"/>
          </a:xfrm>
          <a:prstGeom prst="rect">
            <a:avLst/>
          </a:prstGeom>
        </p:spPr>
        <p:txBody>
          <a:bodyPr wrap="none">
            <a:spAutoFit/>
          </a:bodyPr>
          <a:lstStyle/>
          <a:p>
            <a:r>
              <a:rPr lang="en-GB" sz="3600" b="1" dirty="0">
                <a:solidFill>
                  <a:srgbClr val="002060"/>
                </a:solidFill>
                <a:latin typeface="Calibri" panose="020F0502020204030204" pitchFamily="34" charset="0"/>
                <a:cs typeface="Helvetica Neue Medium" charset="0"/>
              </a:rPr>
              <a:t>Two hospital </a:t>
            </a:r>
            <a:r>
              <a:rPr lang="en-GB" sz="3600" b="1" dirty="0" smtClean="0">
                <a:solidFill>
                  <a:srgbClr val="002060"/>
                </a:solidFill>
                <a:latin typeface="Calibri" panose="020F0502020204030204" pitchFamily="34" charset="0"/>
                <a:cs typeface="Helvetica Neue Medium" charset="0"/>
              </a:rPr>
              <a:t>sites </a:t>
            </a:r>
          </a:p>
          <a:p>
            <a:r>
              <a:rPr lang="en-GB" sz="3600" b="1" dirty="0" smtClean="0">
                <a:solidFill>
                  <a:srgbClr val="002060"/>
                </a:solidFill>
                <a:latin typeface="Calibri" panose="020F0502020204030204" pitchFamily="34" charset="0"/>
                <a:cs typeface="Helvetica Neue Medium" charset="0"/>
              </a:rPr>
              <a:t>24 </a:t>
            </a:r>
            <a:r>
              <a:rPr lang="en-GB" sz="3600" b="1" dirty="0">
                <a:solidFill>
                  <a:srgbClr val="002060"/>
                </a:solidFill>
                <a:latin typeface="Calibri" panose="020F0502020204030204" pitchFamily="34" charset="0"/>
                <a:cs typeface="Helvetica Neue Medium" charset="0"/>
              </a:rPr>
              <a:t>miles apart</a:t>
            </a:r>
          </a:p>
        </p:txBody>
      </p:sp>
      <p:pic>
        <p:nvPicPr>
          <p:cNvPr id="13" name="Picture 12" descr="Workage Logo.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642" y="34866"/>
            <a:ext cx="3057788" cy="953666"/>
          </a:xfrm>
          <a:prstGeom prst="rect">
            <a:avLst/>
          </a:prstGeom>
          <a:noFill/>
        </p:spPr>
      </p:pic>
    </p:spTree>
    <p:extLst>
      <p:ext uri="{BB962C8B-B14F-4D97-AF65-F5344CB8AC3E}">
        <p14:creationId xmlns:p14="http://schemas.microsoft.com/office/powerpoint/2010/main" val="40277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http://newrytimes.com/wp-content/uploads/2015/01/mlu2-300x225.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3070" b="19475"/>
          <a:stretch/>
        </p:blipFill>
        <p:spPr bwMode="auto">
          <a:xfrm>
            <a:off x="-14412" y="-357558"/>
            <a:ext cx="9226073" cy="7242942"/>
          </a:xfrm>
          <a:prstGeom prst="rect">
            <a:avLst/>
          </a:prstGeom>
          <a:noFill/>
          <a:effectLst>
            <a:glow rad="127000">
              <a:schemeClr val="accent1">
                <a:alpha val="0"/>
              </a:schemeClr>
            </a:glo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908720"/>
            <a:ext cx="45719" cy="369332"/>
          </a:xfrm>
          <a:prstGeom prst="rect">
            <a:avLst/>
          </a:prstGeom>
          <a:noFill/>
        </p:spPr>
        <p:txBody>
          <a:bodyPr wrap="square" rtlCol="0">
            <a:spAutoFit/>
          </a:bodyPr>
          <a:lstStyle/>
          <a:p>
            <a:endParaRPr lang="en-GB" dirty="0"/>
          </a:p>
        </p:txBody>
      </p:sp>
      <p:sp>
        <p:nvSpPr>
          <p:cNvPr id="10" name="TextBox 9"/>
          <p:cNvSpPr txBox="1"/>
          <p:nvPr/>
        </p:nvSpPr>
        <p:spPr>
          <a:xfrm>
            <a:off x="8172400" y="2534617"/>
            <a:ext cx="792088" cy="369332"/>
          </a:xfrm>
          <a:prstGeom prst="rect">
            <a:avLst/>
          </a:prstGeom>
          <a:noFill/>
        </p:spPr>
        <p:txBody>
          <a:bodyPr wrap="square" rtlCol="0">
            <a:spAutoFit/>
          </a:bodyPr>
          <a:lstStyle/>
          <a:p>
            <a:endParaRPr lang="en-GB" dirty="0"/>
          </a:p>
        </p:txBody>
      </p:sp>
      <p:pic>
        <p:nvPicPr>
          <p:cNvPr id="13" name="Picture 12" descr="Workage 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42" y="34866"/>
            <a:ext cx="3057788" cy="953666"/>
          </a:xfrm>
          <a:prstGeom prst="rect">
            <a:avLst/>
          </a:prstGeom>
          <a:noFill/>
        </p:spPr>
      </p:pic>
      <p:graphicFrame>
        <p:nvGraphicFramePr>
          <p:cNvPr id="2" name="Table 1"/>
          <p:cNvGraphicFramePr>
            <a:graphicFrameLocks noGrp="1"/>
          </p:cNvGraphicFramePr>
          <p:nvPr>
            <p:extLst>
              <p:ext uri="{D42A27DB-BD31-4B8C-83A1-F6EECF244321}">
                <p14:modId xmlns:p14="http://schemas.microsoft.com/office/powerpoint/2010/main" val="1825862626"/>
              </p:ext>
            </p:extLst>
          </p:nvPr>
        </p:nvGraphicFramePr>
        <p:xfrm>
          <a:off x="-33831" y="1073142"/>
          <a:ext cx="9211662" cy="5802534"/>
        </p:xfrm>
        <a:graphic>
          <a:graphicData uri="http://schemas.openxmlformats.org/drawingml/2006/table">
            <a:tbl>
              <a:tblPr firstRow="1" bandRow="1">
                <a:tableStyleId>{073A0DAA-6AF3-43AB-8588-CEC1D06C72B9}</a:tableStyleId>
              </a:tblPr>
              <a:tblGrid>
                <a:gridCol w="4605831"/>
                <a:gridCol w="4605831"/>
              </a:tblGrid>
              <a:tr h="762534">
                <a:tc>
                  <a:txBody>
                    <a:bodyPr/>
                    <a:lstStyle/>
                    <a:p>
                      <a:pPr algn="ctr"/>
                      <a:r>
                        <a:rPr lang="en-GB" sz="2800" dirty="0" smtClean="0"/>
                        <a:t>The</a:t>
                      </a:r>
                      <a:r>
                        <a:rPr lang="en-GB" sz="2800" baseline="0" dirty="0" smtClean="0"/>
                        <a:t> Intervention Team</a:t>
                      </a:r>
                      <a:endParaRPr lang="en-GB" sz="2800" b="0" dirty="0"/>
                    </a:p>
                  </a:txBody>
                  <a:tcPr/>
                </a:tc>
                <a:tc>
                  <a:txBody>
                    <a:bodyPr/>
                    <a:lstStyle/>
                    <a:p>
                      <a:pPr algn="ctr"/>
                      <a:r>
                        <a:rPr lang="en-GB" sz="2800" dirty="0" smtClean="0"/>
                        <a:t>The Multi Disciplinary Team</a:t>
                      </a:r>
                      <a:endParaRPr lang="en-GB" sz="2800" b="0" dirty="0"/>
                    </a:p>
                  </a:txBody>
                  <a:tcPr/>
                </a:tc>
              </a:tr>
              <a:tr h="720000">
                <a:tc>
                  <a:txBody>
                    <a:bodyPr/>
                    <a:lstStyle/>
                    <a:p>
                      <a:pPr algn="ctr"/>
                      <a:endParaRPr lang="en-GB" sz="2400" dirty="0">
                        <a:solidFill>
                          <a:schemeClr val="accent5">
                            <a:lumMod val="50000"/>
                          </a:schemeClr>
                        </a:solidFill>
                      </a:endParaRPr>
                    </a:p>
                  </a:txBody>
                  <a:tcPr/>
                </a:tc>
                <a:tc>
                  <a:txBody>
                    <a:bodyPr/>
                    <a:lstStyle/>
                    <a:p>
                      <a:pPr algn="ctr"/>
                      <a:r>
                        <a:rPr lang="en-GB" sz="2400" dirty="0" smtClean="0"/>
                        <a:t>Midwives</a:t>
                      </a:r>
                      <a:endParaRPr lang="en-GB" sz="2400" dirty="0">
                        <a:solidFill>
                          <a:schemeClr val="accent5">
                            <a:lumMod val="50000"/>
                          </a:schemeClr>
                        </a:solidFill>
                      </a:endParaRPr>
                    </a:p>
                  </a:txBody>
                  <a:tcPr anchor="ctr"/>
                </a:tc>
              </a:tr>
              <a:tr h="720000">
                <a:tc>
                  <a:txBody>
                    <a:bodyPr/>
                    <a:lstStyle/>
                    <a:p>
                      <a:pPr algn="ctr"/>
                      <a:endParaRPr lang="en-GB" sz="2400" dirty="0">
                        <a:solidFill>
                          <a:schemeClr val="accent5">
                            <a:lumMod val="50000"/>
                          </a:schemeClr>
                        </a:solidFill>
                      </a:endParaRPr>
                    </a:p>
                  </a:txBody>
                  <a:tcPr/>
                </a:tc>
                <a:tc>
                  <a:txBody>
                    <a:bodyPr/>
                    <a:lstStyle/>
                    <a:p>
                      <a:pPr algn="ctr"/>
                      <a:r>
                        <a:rPr lang="en-GB" sz="2400" dirty="0" smtClean="0"/>
                        <a:t>Obstetric consultants</a:t>
                      </a:r>
                      <a:r>
                        <a:rPr lang="en-GB" sz="2400" baseline="0" dirty="0" smtClean="0"/>
                        <a:t> &amp;  </a:t>
                      </a:r>
                      <a:r>
                        <a:rPr lang="en-GB" sz="2400" dirty="0" smtClean="0"/>
                        <a:t>doctors</a:t>
                      </a:r>
                      <a:endParaRPr lang="en-GB" sz="2400" dirty="0">
                        <a:solidFill>
                          <a:schemeClr val="accent5">
                            <a:lumMod val="50000"/>
                          </a:schemeClr>
                        </a:solidFill>
                      </a:endParaRPr>
                    </a:p>
                  </a:txBody>
                  <a:tcPr anchor="ctr"/>
                </a:tc>
              </a:tr>
              <a:tr h="720000">
                <a:tc>
                  <a:txBody>
                    <a:bodyPr/>
                    <a:lstStyle/>
                    <a:p>
                      <a:pPr algn="ctr"/>
                      <a:endParaRPr lang="en-GB" sz="2400">
                        <a:solidFill>
                          <a:schemeClr val="accent5">
                            <a:lumMod val="50000"/>
                          </a:schemeClr>
                        </a:solidFill>
                      </a:endParaRPr>
                    </a:p>
                  </a:txBody>
                  <a:tcPr/>
                </a:tc>
                <a:tc>
                  <a:txBody>
                    <a:bodyPr/>
                    <a:lstStyle/>
                    <a:p>
                      <a:pPr algn="ctr"/>
                      <a:r>
                        <a:rPr lang="en-GB" sz="2400" dirty="0" smtClean="0"/>
                        <a:t>Senior</a:t>
                      </a:r>
                      <a:r>
                        <a:rPr lang="en-GB" sz="2400" baseline="0" dirty="0" smtClean="0"/>
                        <a:t> management</a:t>
                      </a:r>
                      <a:endParaRPr lang="en-GB" sz="2400" dirty="0">
                        <a:solidFill>
                          <a:schemeClr val="accent5">
                            <a:lumMod val="50000"/>
                          </a:schemeClr>
                        </a:solidFill>
                      </a:endParaRPr>
                    </a:p>
                  </a:txBody>
                  <a:tcPr anchor="ctr"/>
                </a:tc>
              </a:tr>
              <a:tr h="720000">
                <a:tc>
                  <a:txBody>
                    <a:bodyPr/>
                    <a:lstStyle/>
                    <a:p>
                      <a:pPr algn="ctr"/>
                      <a:endParaRPr lang="en-GB" sz="2400">
                        <a:solidFill>
                          <a:schemeClr val="accent5">
                            <a:lumMod val="50000"/>
                          </a:schemeClr>
                        </a:solidFill>
                      </a:endParaRPr>
                    </a:p>
                  </a:txBody>
                  <a:tcPr/>
                </a:tc>
                <a:tc>
                  <a:txBody>
                    <a:bodyPr/>
                    <a:lstStyle/>
                    <a:p>
                      <a:pPr algn="ctr"/>
                      <a:r>
                        <a:rPr lang="en-GB" sz="2400" dirty="0" smtClean="0"/>
                        <a:t>Midwifery support workers</a:t>
                      </a:r>
                      <a:endParaRPr lang="en-GB" sz="2400" dirty="0">
                        <a:solidFill>
                          <a:schemeClr val="accent5">
                            <a:lumMod val="50000"/>
                          </a:schemeClr>
                        </a:solidFill>
                      </a:endParaRPr>
                    </a:p>
                  </a:txBody>
                  <a:tcPr anchor="ctr"/>
                </a:tc>
              </a:tr>
              <a:tr h="720000">
                <a:tc>
                  <a:txBody>
                    <a:bodyPr/>
                    <a:lstStyle/>
                    <a:p>
                      <a:pPr algn="ctr"/>
                      <a:endParaRPr lang="en-GB" sz="2400">
                        <a:solidFill>
                          <a:schemeClr val="accent5">
                            <a:lumMod val="50000"/>
                          </a:schemeClr>
                        </a:solidFill>
                      </a:endParaRPr>
                    </a:p>
                  </a:txBody>
                  <a:tcPr/>
                </a:tc>
                <a:tc>
                  <a:txBody>
                    <a:bodyPr/>
                    <a:lstStyle/>
                    <a:p>
                      <a:pPr algn="ctr"/>
                      <a:r>
                        <a:rPr lang="en-GB" sz="2400" dirty="0" smtClean="0"/>
                        <a:t>Healthcare</a:t>
                      </a:r>
                      <a:r>
                        <a:rPr lang="en-GB" sz="2400" baseline="0" dirty="0" smtClean="0"/>
                        <a:t> assistants</a:t>
                      </a:r>
                      <a:endParaRPr lang="en-GB" sz="2400" dirty="0">
                        <a:solidFill>
                          <a:schemeClr val="accent5">
                            <a:lumMod val="50000"/>
                          </a:schemeClr>
                        </a:solidFill>
                      </a:endParaRPr>
                    </a:p>
                  </a:txBody>
                  <a:tcPr anchor="ctr"/>
                </a:tc>
              </a:tr>
              <a:tr h="720000">
                <a:tc>
                  <a:txBody>
                    <a:bodyPr/>
                    <a:lstStyle/>
                    <a:p>
                      <a:pPr algn="ctr"/>
                      <a:endParaRPr lang="en-GB" sz="2400">
                        <a:solidFill>
                          <a:schemeClr val="accent5">
                            <a:lumMod val="50000"/>
                          </a:schemeClr>
                        </a:solidFill>
                      </a:endParaRPr>
                    </a:p>
                  </a:txBody>
                  <a:tcPr/>
                </a:tc>
                <a:tc>
                  <a:txBody>
                    <a:bodyPr/>
                    <a:lstStyle/>
                    <a:p>
                      <a:pPr algn="ctr"/>
                      <a:r>
                        <a:rPr lang="en-GB" sz="2400" dirty="0" smtClean="0"/>
                        <a:t>Domestic staff</a:t>
                      </a:r>
                      <a:endParaRPr lang="en-GB" sz="2400" dirty="0">
                        <a:solidFill>
                          <a:schemeClr val="accent5">
                            <a:lumMod val="50000"/>
                          </a:schemeClr>
                        </a:solidFill>
                      </a:endParaRPr>
                    </a:p>
                  </a:txBody>
                  <a:tcPr anchor="ctr"/>
                </a:tc>
              </a:tr>
              <a:tr h="720000">
                <a:tc>
                  <a:txBody>
                    <a:bodyPr/>
                    <a:lstStyle/>
                    <a:p>
                      <a:pPr algn="ctr"/>
                      <a:endParaRPr lang="en-GB" sz="2400">
                        <a:solidFill>
                          <a:schemeClr val="accent5">
                            <a:lumMod val="50000"/>
                          </a:schemeClr>
                        </a:solidFill>
                      </a:endParaRPr>
                    </a:p>
                  </a:txBody>
                  <a:tcPr/>
                </a:tc>
                <a:tc>
                  <a:txBody>
                    <a:bodyPr/>
                    <a:lstStyle/>
                    <a:p>
                      <a:pPr algn="ctr"/>
                      <a:r>
                        <a:rPr lang="en-GB" sz="2400" dirty="0" smtClean="0"/>
                        <a:t>Admin</a:t>
                      </a:r>
                      <a:r>
                        <a:rPr lang="en-GB" sz="2400" baseline="0" dirty="0" smtClean="0"/>
                        <a:t> and clerical</a:t>
                      </a:r>
                      <a:endParaRPr lang="en-GB" sz="2400" dirty="0">
                        <a:solidFill>
                          <a:schemeClr val="accent5">
                            <a:lumMod val="50000"/>
                          </a:schemeClr>
                        </a:solidFill>
                      </a:endParaRPr>
                    </a:p>
                  </a:txBody>
                  <a:tcPr anchor="ctr"/>
                </a:tc>
              </a:tr>
            </a:tbl>
          </a:graphicData>
        </a:graphic>
      </p:graphicFrame>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0773" y="185335"/>
            <a:ext cx="3528392" cy="638778"/>
          </a:xfrm>
          <a:prstGeom prst="rect">
            <a:avLst/>
          </a:prstGeom>
          <a:noFill/>
          <a:ln>
            <a:noFill/>
          </a:ln>
        </p:spPr>
      </p:pic>
    </p:spTree>
    <p:extLst>
      <p:ext uri="{BB962C8B-B14F-4D97-AF65-F5344CB8AC3E}">
        <p14:creationId xmlns:p14="http://schemas.microsoft.com/office/powerpoint/2010/main" val="2034589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http://newrytimes.com/wp-content/uploads/2015/01/mlu2-300x225.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3070" b="19475"/>
          <a:stretch/>
        </p:blipFill>
        <p:spPr bwMode="auto">
          <a:xfrm>
            <a:off x="-14412" y="-357558"/>
            <a:ext cx="9226073" cy="7242942"/>
          </a:xfrm>
          <a:prstGeom prst="rect">
            <a:avLst/>
          </a:prstGeom>
          <a:noFill/>
          <a:effectLst>
            <a:glow rad="127000">
              <a:schemeClr val="accent1">
                <a:alpha val="0"/>
              </a:schemeClr>
            </a:glo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908720"/>
            <a:ext cx="45719" cy="369332"/>
          </a:xfrm>
          <a:prstGeom prst="rect">
            <a:avLst/>
          </a:prstGeom>
          <a:noFill/>
        </p:spPr>
        <p:txBody>
          <a:bodyPr wrap="square" rtlCol="0">
            <a:spAutoFit/>
          </a:bodyPr>
          <a:lstStyle/>
          <a:p>
            <a:endParaRPr lang="en-GB" dirty="0"/>
          </a:p>
        </p:txBody>
      </p:sp>
      <p:sp>
        <p:nvSpPr>
          <p:cNvPr id="10" name="TextBox 9"/>
          <p:cNvSpPr txBox="1"/>
          <p:nvPr/>
        </p:nvSpPr>
        <p:spPr>
          <a:xfrm>
            <a:off x="8172400" y="2534617"/>
            <a:ext cx="792088" cy="369332"/>
          </a:xfrm>
          <a:prstGeom prst="rect">
            <a:avLst/>
          </a:prstGeom>
          <a:noFill/>
        </p:spPr>
        <p:txBody>
          <a:bodyPr wrap="square" rtlCol="0">
            <a:spAutoFit/>
          </a:bodyPr>
          <a:lstStyle/>
          <a:p>
            <a:endParaRPr lang="en-GB" dirty="0"/>
          </a:p>
        </p:txBody>
      </p:sp>
      <p:pic>
        <p:nvPicPr>
          <p:cNvPr id="13" name="Picture 12" descr="Workage 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42" y="34866"/>
            <a:ext cx="3057788" cy="953666"/>
          </a:xfrm>
          <a:prstGeom prst="rect">
            <a:avLst/>
          </a:prstGeom>
          <a:noFill/>
        </p:spPr>
      </p:pic>
      <p:graphicFrame>
        <p:nvGraphicFramePr>
          <p:cNvPr id="2" name="Table 1"/>
          <p:cNvGraphicFramePr>
            <a:graphicFrameLocks noGrp="1"/>
          </p:cNvGraphicFramePr>
          <p:nvPr>
            <p:extLst>
              <p:ext uri="{D42A27DB-BD31-4B8C-83A1-F6EECF244321}">
                <p14:modId xmlns:p14="http://schemas.microsoft.com/office/powerpoint/2010/main" val="905025375"/>
              </p:ext>
            </p:extLst>
          </p:nvPr>
        </p:nvGraphicFramePr>
        <p:xfrm>
          <a:off x="-33831" y="1073142"/>
          <a:ext cx="9211662" cy="6008454"/>
        </p:xfrm>
        <a:graphic>
          <a:graphicData uri="http://schemas.openxmlformats.org/drawingml/2006/table">
            <a:tbl>
              <a:tblPr firstRow="1" bandRow="1">
                <a:tableStyleId>{073A0DAA-6AF3-43AB-8588-CEC1D06C72B9}</a:tableStyleId>
              </a:tblPr>
              <a:tblGrid>
                <a:gridCol w="4605831"/>
                <a:gridCol w="4605831"/>
              </a:tblGrid>
              <a:tr h="762534">
                <a:tc>
                  <a:txBody>
                    <a:bodyPr/>
                    <a:lstStyle/>
                    <a:p>
                      <a:pPr algn="ctr"/>
                      <a:r>
                        <a:rPr lang="en-GB" sz="2800" dirty="0" smtClean="0"/>
                        <a:t>The</a:t>
                      </a:r>
                      <a:r>
                        <a:rPr lang="en-GB" sz="2800" baseline="0" dirty="0" smtClean="0"/>
                        <a:t> Intervention Team</a:t>
                      </a:r>
                      <a:endParaRPr lang="en-GB" sz="2800" b="0" dirty="0"/>
                    </a:p>
                  </a:txBody>
                  <a:tcPr/>
                </a:tc>
                <a:tc>
                  <a:txBody>
                    <a:bodyPr/>
                    <a:lstStyle/>
                    <a:p>
                      <a:pPr algn="ctr"/>
                      <a:r>
                        <a:rPr lang="en-GB" sz="2800" dirty="0" smtClean="0"/>
                        <a:t>The Multi Disciplinary Team</a:t>
                      </a:r>
                      <a:endParaRPr lang="en-GB" sz="2800" b="0" dirty="0"/>
                    </a:p>
                  </a:txBody>
                  <a:tcPr/>
                </a:tc>
              </a:tr>
              <a:tr h="720000">
                <a:tc>
                  <a:txBody>
                    <a:bodyPr/>
                    <a:lstStyle/>
                    <a:p>
                      <a:pPr algn="l"/>
                      <a:r>
                        <a:rPr lang="en-GB" sz="2400" dirty="0" smtClean="0">
                          <a:solidFill>
                            <a:schemeClr val="tx1"/>
                          </a:solidFill>
                        </a:rPr>
                        <a:t>WORKPLACE INNOVATION</a:t>
                      </a:r>
                    </a:p>
                  </a:txBody>
                  <a:tcPr anchor="ctr"/>
                </a:tc>
                <a:tc>
                  <a:txBody>
                    <a:bodyPr/>
                    <a:lstStyle/>
                    <a:p>
                      <a:pPr algn="ctr"/>
                      <a:r>
                        <a:rPr lang="en-GB" sz="2400" dirty="0" smtClean="0">
                          <a:solidFill>
                            <a:schemeClr val="tx1">
                              <a:lumMod val="50000"/>
                              <a:lumOff val="50000"/>
                            </a:schemeClr>
                          </a:solidFill>
                        </a:rPr>
                        <a:t>Midwives</a:t>
                      </a:r>
                      <a:endParaRPr lang="en-GB" sz="2400" dirty="0">
                        <a:solidFill>
                          <a:schemeClr val="tx1">
                            <a:lumMod val="50000"/>
                            <a:lumOff val="50000"/>
                          </a:schemeClr>
                        </a:solidFill>
                      </a:endParaRPr>
                    </a:p>
                  </a:txBody>
                  <a:tcPr anchor="ctr"/>
                </a:tc>
              </a:tr>
              <a:tr h="720000">
                <a:tc>
                  <a:txBody>
                    <a:bodyPr/>
                    <a:lstStyle/>
                    <a:p>
                      <a:pPr marL="457200" indent="-457200" algn="l">
                        <a:buFont typeface="Arial" panose="020B0604020202020204" pitchFamily="34" charset="0"/>
                        <a:buChar char="•"/>
                      </a:pPr>
                      <a:r>
                        <a:rPr lang="en-GB" sz="2400" dirty="0" smtClean="0">
                          <a:solidFill>
                            <a:schemeClr val="tx1"/>
                          </a:solidFill>
                        </a:rPr>
                        <a:t>Rosemary Exton</a:t>
                      </a:r>
                    </a:p>
                    <a:p>
                      <a:pPr marL="457200" indent="-457200" algn="l">
                        <a:buFont typeface="Arial" panose="020B0604020202020204" pitchFamily="34" charset="0"/>
                        <a:buChar char="•"/>
                      </a:pPr>
                      <a:r>
                        <a:rPr lang="en-GB" sz="2400" dirty="0" smtClean="0">
                          <a:solidFill>
                            <a:schemeClr val="tx1"/>
                          </a:solidFill>
                        </a:rPr>
                        <a:t>Peter Totterdill</a:t>
                      </a:r>
                      <a:endParaRPr lang="en-GB" sz="2400" dirty="0">
                        <a:solidFill>
                          <a:schemeClr val="tx1"/>
                        </a:solidFill>
                      </a:endParaRPr>
                    </a:p>
                  </a:txBody>
                  <a:tcPr anchor="ctr"/>
                </a:tc>
                <a:tc>
                  <a:txBody>
                    <a:bodyPr/>
                    <a:lstStyle/>
                    <a:p>
                      <a:pPr algn="ctr"/>
                      <a:r>
                        <a:rPr lang="en-GB" sz="2400" dirty="0" smtClean="0">
                          <a:solidFill>
                            <a:schemeClr val="tx1">
                              <a:lumMod val="50000"/>
                              <a:lumOff val="50000"/>
                            </a:schemeClr>
                          </a:solidFill>
                        </a:rPr>
                        <a:t>Obstetric consultants</a:t>
                      </a:r>
                      <a:r>
                        <a:rPr lang="en-GB" sz="2400" baseline="0" dirty="0" smtClean="0">
                          <a:solidFill>
                            <a:schemeClr val="tx1">
                              <a:lumMod val="50000"/>
                              <a:lumOff val="50000"/>
                            </a:schemeClr>
                          </a:solidFill>
                        </a:rPr>
                        <a:t> &amp;  </a:t>
                      </a:r>
                      <a:r>
                        <a:rPr lang="en-GB" sz="2400" dirty="0" smtClean="0">
                          <a:solidFill>
                            <a:schemeClr val="tx1">
                              <a:lumMod val="50000"/>
                              <a:lumOff val="50000"/>
                            </a:schemeClr>
                          </a:solidFill>
                        </a:rPr>
                        <a:t>doctors</a:t>
                      </a:r>
                      <a:endParaRPr lang="en-GB" sz="2400" dirty="0">
                        <a:solidFill>
                          <a:schemeClr val="tx1">
                            <a:lumMod val="50000"/>
                            <a:lumOff val="50000"/>
                          </a:schemeClr>
                        </a:solidFill>
                      </a:endParaRPr>
                    </a:p>
                  </a:txBody>
                  <a:tcPr anchor="ctr"/>
                </a:tc>
              </a:tr>
              <a:tr h="720000">
                <a:tc>
                  <a:txBody>
                    <a:bodyPr/>
                    <a:lstStyle/>
                    <a:p>
                      <a:pPr algn="l"/>
                      <a:r>
                        <a:rPr lang="en-GB" sz="2400" dirty="0" smtClean="0">
                          <a:solidFill>
                            <a:schemeClr val="tx1"/>
                          </a:solidFill>
                        </a:rPr>
                        <a:t>SOUTHERN TRUST</a:t>
                      </a:r>
                      <a:endParaRPr lang="en-GB" sz="2400" dirty="0">
                        <a:solidFill>
                          <a:schemeClr val="tx1"/>
                        </a:solidFill>
                      </a:endParaRPr>
                    </a:p>
                  </a:txBody>
                  <a:tcPr anchor="ctr"/>
                </a:tc>
                <a:tc>
                  <a:txBody>
                    <a:bodyPr/>
                    <a:lstStyle/>
                    <a:p>
                      <a:pPr algn="ctr"/>
                      <a:r>
                        <a:rPr lang="en-GB" sz="2400" dirty="0" smtClean="0">
                          <a:solidFill>
                            <a:schemeClr val="tx1">
                              <a:lumMod val="50000"/>
                              <a:lumOff val="50000"/>
                            </a:schemeClr>
                          </a:solidFill>
                        </a:rPr>
                        <a:t>Senior</a:t>
                      </a:r>
                      <a:r>
                        <a:rPr lang="en-GB" sz="2400" baseline="0" dirty="0" smtClean="0">
                          <a:solidFill>
                            <a:schemeClr val="tx1">
                              <a:lumMod val="50000"/>
                              <a:lumOff val="50000"/>
                            </a:schemeClr>
                          </a:solidFill>
                        </a:rPr>
                        <a:t> management</a:t>
                      </a:r>
                      <a:endParaRPr lang="en-GB" sz="2400" dirty="0">
                        <a:solidFill>
                          <a:schemeClr val="tx1">
                            <a:lumMod val="50000"/>
                            <a:lumOff val="50000"/>
                          </a:schemeClr>
                        </a:solidFill>
                      </a:endParaRPr>
                    </a:p>
                  </a:txBody>
                  <a:tcPr anchor="ctr"/>
                </a:tc>
              </a:tr>
              <a:tr h="720000">
                <a:tc>
                  <a:txBody>
                    <a:bodyPr/>
                    <a:lstStyle/>
                    <a:p>
                      <a:pPr marL="457200" indent="-457200" algn="l">
                        <a:buFont typeface="Arial" panose="020B0604020202020204" pitchFamily="34" charset="0"/>
                        <a:buChar char="•"/>
                      </a:pPr>
                      <a:r>
                        <a:rPr lang="en-GB" sz="2400" dirty="0" smtClean="0">
                          <a:solidFill>
                            <a:schemeClr val="tx1"/>
                          </a:solidFill>
                        </a:rPr>
                        <a:t>Patricia Gillen</a:t>
                      </a:r>
                    </a:p>
                    <a:p>
                      <a:pPr marL="457200" indent="-457200" algn="l">
                        <a:buFont typeface="Arial" panose="020B0604020202020204" pitchFamily="34" charset="0"/>
                        <a:buChar char="•"/>
                      </a:pPr>
                      <a:r>
                        <a:rPr lang="en-GB" sz="2400" dirty="0" smtClean="0">
                          <a:solidFill>
                            <a:schemeClr val="tx1"/>
                          </a:solidFill>
                        </a:rPr>
                        <a:t>Jeni Beckett</a:t>
                      </a:r>
                      <a:endParaRPr lang="en-GB" sz="2400" dirty="0">
                        <a:solidFill>
                          <a:schemeClr val="tx1"/>
                        </a:solidFill>
                      </a:endParaRPr>
                    </a:p>
                  </a:txBody>
                  <a:tcPr anchor="ctr"/>
                </a:tc>
                <a:tc>
                  <a:txBody>
                    <a:bodyPr/>
                    <a:lstStyle/>
                    <a:p>
                      <a:pPr algn="ctr"/>
                      <a:r>
                        <a:rPr lang="en-GB" sz="2400" dirty="0" smtClean="0">
                          <a:solidFill>
                            <a:schemeClr val="tx1">
                              <a:lumMod val="50000"/>
                              <a:lumOff val="50000"/>
                            </a:schemeClr>
                          </a:solidFill>
                        </a:rPr>
                        <a:t>Midwifery support workers</a:t>
                      </a:r>
                      <a:endParaRPr lang="en-GB" sz="2400" dirty="0">
                        <a:solidFill>
                          <a:schemeClr val="tx1">
                            <a:lumMod val="50000"/>
                            <a:lumOff val="50000"/>
                          </a:schemeClr>
                        </a:solidFill>
                      </a:endParaRPr>
                    </a:p>
                  </a:txBody>
                  <a:tcPr anchor="ctr"/>
                </a:tc>
              </a:tr>
              <a:tr h="720000">
                <a:tc>
                  <a:txBody>
                    <a:bodyPr/>
                    <a:lstStyle/>
                    <a:p>
                      <a:pPr algn="ctr"/>
                      <a:endParaRPr lang="en-GB" sz="2400" dirty="0">
                        <a:solidFill>
                          <a:schemeClr val="accent5">
                            <a:lumMod val="50000"/>
                          </a:schemeClr>
                        </a:solidFill>
                      </a:endParaRPr>
                    </a:p>
                  </a:txBody>
                  <a:tcPr/>
                </a:tc>
                <a:tc>
                  <a:txBody>
                    <a:bodyPr/>
                    <a:lstStyle/>
                    <a:p>
                      <a:pPr algn="ctr"/>
                      <a:r>
                        <a:rPr lang="en-GB" sz="2400" dirty="0" smtClean="0">
                          <a:solidFill>
                            <a:schemeClr val="tx1">
                              <a:lumMod val="50000"/>
                              <a:lumOff val="50000"/>
                            </a:schemeClr>
                          </a:solidFill>
                        </a:rPr>
                        <a:t>Healthcare</a:t>
                      </a:r>
                      <a:r>
                        <a:rPr lang="en-GB" sz="2400" baseline="0" dirty="0" smtClean="0">
                          <a:solidFill>
                            <a:schemeClr val="tx1">
                              <a:lumMod val="50000"/>
                              <a:lumOff val="50000"/>
                            </a:schemeClr>
                          </a:solidFill>
                        </a:rPr>
                        <a:t> assistants</a:t>
                      </a:r>
                      <a:endParaRPr lang="en-GB" sz="2400" dirty="0">
                        <a:solidFill>
                          <a:schemeClr val="tx1">
                            <a:lumMod val="50000"/>
                            <a:lumOff val="50000"/>
                          </a:schemeClr>
                        </a:solidFill>
                      </a:endParaRPr>
                    </a:p>
                  </a:txBody>
                  <a:tcPr anchor="ctr"/>
                </a:tc>
              </a:tr>
              <a:tr h="720000">
                <a:tc>
                  <a:txBody>
                    <a:bodyPr/>
                    <a:lstStyle/>
                    <a:p>
                      <a:pPr algn="ctr"/>
                      <a:endParaRPr lang="en-GB" sz="2400" dirty="0">
                        <a:solidFill>
                          <a:schemeClr val="accent5">
                            <a:lumMod val="50000"/>
                          </a:schemeClr>
                        </a:solidFill>
                      </a:endParaRPr>
                    </a:p>
                  </a:txBody>
                  <a:tcPr/>
                </a:tc>
                <a:tc>
                  <a:txBody>
                    <a:bodyPr/>
                    <a:lstStyle/>
                    <a:p>
                      <a:pPr algn="ctr"/>
                      <a:r>
                        <a:rPr lang="en-GB" sz="2400" dirty="0" smtClean="0">
                          <a:solidFill>
                            <a:schemeClr val="tx1">
                              <a:lumMod val="50000"/>
                              <a:lumOff val="50000"/>
                            </a:schemeClr>
                          </a:solidFill>
                        </a:rPr>
                        <a:t>Domestic staff</a:t>
                      </a:r>
                      <a:endParaRPr lang="en-GB" sz="2400" dirty="0">
                        <a:solidFill>
                          <a:schemeClr val="tx1">
                            <a:lumMod val="50000"/>
                            <a:lumOff val="50000"/>
                          </a:schemeClr>
                        </a:solidFill>
                      </a:endParaRPr>
                    </a:p>
                  </a:txBody>
                  <a:tcPr anchor="ctr"/>
                </a:tc>
              </a:tr>
              <a:tr h="720000">
                <a:tc>
                  <a:txBody>
                    <a:bodyPr/>
                    <a:lstStyle/>
                    <a:p>
                      <a:pPr algn="ctr"/>
                      <a:endParaRPr lang="en-GB" sz="2400" dirty="0">
                        <a:solidFill>
                          <a:schemeClr val="accent5">
                            <a:lumMod val="50000"/>
                          </a:schemeClr>
                        </a:solidFill>
                      </a:endParaRPr>
                    </a:p>
                  </a:txBody>
                  <a:tcPr/>
                </a:tc>
                <a:tc>
                  <a:txBody>
                    <a:bodyPr/>
                    <a:lstStyle/>
                    <a:p>
                      <a:pPr algn="ctr"/>
                      <a:r>
                        <a:rPr lang="en-GB" sz="2400" dirty="0" smtClean="0">
                          <a:solidFill>
                            <a:schemeClr val="tx1">
                              <a:lumMod val="50000"/>
                              <a:lumOff val="50000"/>
                            </a:schemeClr>
                          </a:solidFill>
                        </a:rPr>
                        <a:t>Admin</a:t>
                      </a:r>
                      <a:r>
                        <a:rPr lang="en-GB" sz="2400" baseline="0" dirty="0" smtClean="0">
                          <a:solidFill>
                            <a:schemeClr val="tx1">
                              <a:lumMod val="50000"/>
                              <a:lumOff val="50000"/>
                            </a:schemeClr>
                          </a:solidFill>
                        </a:rPr>
                        <a:t> and clerical</a:t>
                      </a:r>
                      <a:endParaRPr lang="en-GB" sz="2400" dirty="0">
                        <a:solidFill>
                          <a:schemeClr val="tx1">
                            <a:lumMod val="50000"/>
                            <a:lumOff val="50000"/>
                          </a:schemeClr>
                        </a:solidFill>
                      </a:endParaRPr>
                    </a:p>
                  </a:txBody>
                  <a:tcPr anchor="ctr"/>
                </a:tc>
              </a:tr>
            </a:tbl>
          </a:graphicData>
        </a:graphic>
      </p:graphicFrame>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0773" y="185335"/>
            <a:ext cx="3528392" cy="638778"/>
          </a:xfrm>
          <a:prstGeom prst="rect">
            <a:avLst/>
          </a:prstGeom>
          <a:noFill/>
          <a:ln>
            <a:noFill/>
          </a:ln>
        </p:spPr>
      </p:pic>
    </p:spTree>
    <p:extLst>
      <p:ext uri="{BB962C8B-B14F-4D97-AF65-F5344CB8AC3E}">
        <p14:creationId xmlns:p14="http://schemas.microsoft.com/office/powerpoint/2010/main" val="3341139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0"/>
              </a:schemeClr>
            </a:gs>
            <a:gs pos="72000">
              <a:schemeClr val="bg1">
                <a:lumMod val="85000"/>
              </a:schemeClr>
            </a:gs>
            <a:gs pos="83000">
              <a:schemeClr val="bg1">
                <a:lumMod val="7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8902" y="185212"/>
            <a:ext cx="6248400" cy="79624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Multi Disciplinary Team Working improves mortality, morbidity and working life</a:t>
            </a:r>
            <a:endParaRPr lang="en-US" sz="3500" b="1" dirty="0">
              <a:solidFill>
                <a:srgbClr val="99C400"/>
              </a:solidFill>
              <a:latin typeface="Calibri Light" panose="020F0302020204030204" pitchFamily="34" charset="0"/>
            </a:endParaRPr>
          </a:p>
        </p:txBody>
      </p:sp>
      <p:sp>
        <p:nvSpPr>
          <p:cNvPr id="9" name="Rectangle 8"/>
          <p:cNvSpPr/>
          <p:nvPr/>
        </p:nvSpPr>
        <p:spPr>
          <a:xfrm>
            <a:off x="251520" y="1286728"/>
            <a:ext cx="9075098" cy="5478423"/>
          </a:xfrm>
          <a:prstGeom prst="rect">
            <a:avLst/>
          </a:prstGeom>
        </p:spPr>
        <p:txBody>
          <a:bodyPr wrap="square">
            <a:spAutoFit/>
          </a:bodyPr>
          <a:lstStyle/>
          <a:p>
            <a:pPr marL="285750" indent="-285750">
              <a:spcBef>
                <a:spcPts val="600"/>
              </a:spcBef>
              <a:buFont typeface="Arial" panose="020B0604020202020204" pitchFamily="34" charset="0"/>
              <a:buChar char="•"/>
            </a:pPr>
            <a:r>
              <a:rPr lang="en-GB" sz="3200" dirty="0" smtClean="0">
                <a:solidFill>
                  <a:srgbClr val="002060"/>
                </a:solidFill>
              </a:rPr>
              <a:t>Integrating bodies </a:t>
            </a:r>
            <a:r>
              <a:rPr lang="en-GB" sz="3200" dirty="0">
                <a:solidFill>
                  <a:srgbClr val="002060"/>
                </a:solidFill>
              </a:rPr>
              <a:t>of professional </a:t>
            </a:r>
            <a:r>
              <a:rPr lang="en-GB" sz="3200" dirty="0" smtClean="0">
                <a:solidFill>
                  <a:srgbClr val="002060"/>
                </a:solidFill>
              </a:rPr>
              <a:t>knowledge.</a:t>
            </a:r>
            <a:endParaRPr lang="en-GB" sz="3200" dirty="0">
              <a:solidFill>
                <a:srgbClr val="002060"/>
              </a:solidFill>
            </a:endParaRPr>
          </a:p>
          <a:p>
            <a:pPr marL="285750" indent="-285750">
              <a:spcBef>
                <a:spcPts val="600"/>
              </a:spcBef>
              <a:buFont typeface="Arial" panose="020B0604020202020204" pitchFamily="34" charset="0"/>
              <a:buChar char="•"/>
            </a:pPr>
            <a:r>
              <a:rPr lang="en-GB" sz="3200" dirty="0">
                <a:solidFill>
                  <a:srgbClr val="002060"/>
                </a:solidFill>
              </a:rPr>
              <a:t>C</a:t>
            </a:r>
            <a:r>
              <a:rPr lang="en-GB" sz="3200" dirty="0" smtClean="0">
                <a:solidFill>
                  <a:srgbClr val="002060"/>
                </a:solidFill>
              </a:rPr>
              <a:t>onsistency </a:t>
            </a:r>
            <a:r>
              <a:rPr lang="en-GB" sz="3200" dirty="0">
                <a:solidFill>
                  <a:srgbClr val="002060"/>
                </a:solidFill>
              </a:rPr>
              <a:t>of communication with </a:t>
            </a:r>
            <a:r>
              <a:rPr lang="en-GB" sz="3200" dirty="0" smtClean="0">
                <a:solidFill>
                  <a:srgbClr val="002060"/>
                </a:solidFill>
              </a:rPr>
              <a:t>patients.</a:t>
            </a:r>
            <a:endParaRPr lang="en-GB" sz="3200" dirty="0">
              <a:solidFill>
                <a:srgbClr val="002060"/>
              </a:solidFill>
            </a:endParaRPr>
          </a:p>
          <a:p>
            <a:pPr marL="285750" indent="-285750">
              <a:spcBef>
                <a:spcPts val="600"/>
              </a:spcBef>
              <a:buFont typeface="Arial" panose="020B0604020202020204" pitchFamily="34" charset="0"/>
              <a:buChar char="•"/>
            </a:pPr>
            <a:r>
              <a:rPr lang="en-GB" sz="3200" dirty="0" smtClean="0">
                <a:solidFill>
                  <a:srgbClr val="002060"/>
                </a:solidFill>
              </a:rPr>
              <a:t>A more </a:t>
            </a:r>
            <a:r>
              <a:rPr lang="en-GB" sz="3200" dirty="0">
                <a:solidFill>
                  <a:srgbClr val="002060"/>
                </a:solidFill>
              </a:rPr>
              <a:t>seamless </a:t>
            </a:r>
            <a:r>
              <a:rPr lang="en-GB" sz="3200" dirty="0" smtClean="0">
                <a:solidFill>
                  <a:srgbClr val="002060"/>
                </a:solidFill>
              </a:rPr>
              <a:t>pathway.</a:t>
            </a:r>
            <a:endParaRPr lang="en-GB" sz="3200" dirty="0">
              <a:solidFill>
                <a:srgbClr val="002060"/>
              </a:solidFill>
            </a:endParaRPr>
          </a:p>
          <a:p>
            <a:pPr marL="285750" indent="-285750">
              <a:spcBef>
                <a:spcPts val="600"/>
              </a:spcBef>
              <a:buFont typeface="Arial" panose="020B0604020202020204" pitchFamily="34" charset="0"/>
              <a:buChar char="•"/>
            </a:pPr>
            <a:r>
              <a:rPr lang="en-GB" sz="3200" dirty="0">
                <a:solidFill>
                  <a:srgbClr val="002060"/>
                </a:solidFill>
              </a:rPr>
              <a:t>P</a:t>
            </a:r>
            <a:r>
              <a:rPr lang="en-GB" sz="3200" dirty="0" smtClean="0">
                <a:solidFill>
                  <a:srgbClr val="002060"/>
                </a:solidFill>
              </a:rPr>
              <a:t>rofessional </a:t>
            </a:r>
            <a:r>
              <a:rPr lang="en-GB" sz="3200" dirty="0">
                <a:solidFill>
                  <a:srgbClr val="002060"/>
                </a:solidFill>
              </a:rPr>
              <a:t>diversity stimulates employee-driven innovation and </a:t>
            </a:r>
            <a:r>
              <a:rPr lang="en-GB" sz="3200" dirty="0" smtClean="0">
                <a:solidFill>
                  <a:srgbClr val="002060"/>
                </a:solidFill>
              </a:rPr>
              <a:t>improvement.</a:t>
            </a:r>
            <a:endParaRPr lang="en-GB" sz="3200" dirty="0">
              <a:solidFill>
                <a:srgbClr val="002060"/>
              </a:solidFill>
            </a:endParaRPr>
          </a:p>
          <a:p>
            <a:pPr marL="285750" indent="-285750">
              <a:spcBef>
                <a:spcPts val="600"/>
              </a:spcBef>
              <a:buFont typeface="Arial" panose="020B0604020202020204" pitchFamily="34" charset="0"/>
              <a:buChar char="•"/>
            </a:pPr>
            <a:r>
              <a:rPr lang="en-GB" sz="3200" dirty="0" smtClean="0">
                <a:solidFill>
                  <a:srgbClr val="002060"/>
                </a:solidFill>
              </a:rPr>
              <a:t>Shared learning enhances </a:t>
            </a:r>
            <a:r>
              <a:rPr lang="en-GB" sz="3200" dirty="0">
                <a:solidFill>
                  <a:srgbClr val="002060"/>
                </a:solidFill>
              </a:rPr>
              <a:t>and extends </a:t>
            </a:r>
            <a:r>
              <a:rPr lang="en-GB" sz="3200" dirty="0" smtClean="0">
                <a:solidFill>
                  <a:srgbClr val="002060"/>
                </a:solidFill>
              </a:rPr>
              <a:t>CPD.</a:t>
            </a:r>
            <a:endParaRPr lang="en-GB" sz="3200" dirty="0">
              <a:solidFill>
                <a:srgbClr val="002060"/>
              </a:solidFill>
            </a:endParaRPr>
          </a:p>
          <a:p>
            <a:pPr marL="285750" indent="-285750">
              <a:spcBef>
                <a:spcPts val="600"/>
              </a:spcBef>
              <a:buFont typeface="Arial" panose="020B0604020202020204" pitchFamily="34" charset="0"/>
              <a:buChar char="•"/>
            </a:pPr>
            <a:r>
              <a:rPr lang="en-GB" sz="3200" dirty="0">
                <a:solidFill>
                  <a:srgbClr val="002060"/>
                </a:solidFill>
              </a:rPr>
              <a:t>M</a:t>
            </a:r>
            <a:r>
              <a:rPr lang="en-GB" sz="3200" dirty="0" smtClean="0">
                <a:solidFill>
                  <a:srgbClr val="002060"/>
                </a:solidFill>
              </a:rPr>
              <a:t>utual </a:t>
            </a:r>
            <a:r>
              <a:rPr lang="en-GB" sz="3200" dirty="0">
                <a:solidFill>
                  <a:srgbClr val="002060"/>
                </a:solidFill>
              </a:rPr>
              <a:t>recognition of the knowledge and </a:t>
            </a:r>
            <a:r>
              <a:rPr lang="en-GB" sz="3200" dirty="0" smtClean="0">
                <a:solidFill>
                  <a:srgbClr val="002060"/>
                </a:solidFill>
              </a:rPr>
              <a:t>contribution </a:t>
            </a:r>
            <a:r>
              <a:rPr lang="en-GB" sz="3200" dirty="0">
                <a:solidFill>
                  <a:srgbClr val="002060"/>
                </a:solidFill>
              </a:rPr>
              <a:t>of each </a:t>
            </a:r>
            <a:r>
              <a:rPr lang="en-GB" sz="3200" dirty="0" smtClean="0">
                <a:solidFill>
                  <a:srgbClr val="002060"/>
                </a:solidFill>
              </a:rPr>
              <a:t>profession.</a:t>
            </a:r>
            <a:endParaRPr lang="en-GB" sz="3200" dirty="0">
              <a:solidFill>
                <a:srgbClr val="002060"/>
              </a:solidFill>
            </a:endParaRPr>
          </a:p>
          <a:p>
            <a:pPr marL="285750" indent="-285750">
              <a:spcBef>
                <a:spcPts val="600"/>
              </a:spcBef>
              <a:buFont typeface="Arial" panose="020B0604020202020204" pitchFamily="34" charset="0"/>
              <a:buChar char="•"/>
            </a:pPr>
            <a:r>
              <a:rPr lang="en-GB" sz="3200" dirty="0" smtClean="0">
                <a:solidFill>
                  <a:srgbClr val="002060"/>
                </a:solidFill>
              </a:rPr>
              <a:t>Improved communication, problem-solving and conflict reduction.</a:t>
            </a:r>
            <a:endParaRPr lang="en-GB" sz="3200" dirty="0">
              <a:solidFill>
                <a:srgbClr val="002060"/>
              </a:solidFill>
            </a:endParaRPr>
          </a:p>
        </p:txBody>
      </p:sp>
    </p:spTree>
    <p:extLst>
      <p:ext uri="{BB962C8B-B14F-4D97-AF65-F5344CB8AC3E}">
        <p14:creationId xmlns:p14="http://schemas.microsoft.com/office/powerpoint/2010/main" val="2251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26" y="132230"/>
            <a:ext cx="2791974" cy="902210"/>
          </a:xfrm>
          <a:prstGeom prst="rect">
            <a:avLst/>
          </a:prstGeom>
        </p:spPr>
      </p:pic>
      <p:sp>
        <p:nvSpPr>
          <p:cNvPr id="12" name="Rectangle 11"/>
          <p:cNvSpPr/>
          <p:nvPr/>
        </p:nvSpPr>
        <p:spPr>
          <a:xfrm>
            <a:off x="0" y="1028838"/>
            <a:ext cx="9144000" cy="114300"/>
          </a:xfrm>
          <a:prstGeom prst="rect">
            <a:avLst/>
          </a:prstGeom>
          <a:solidFill>
            <a:srgbClr val="365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912" y="6165304"/>
            <a:ext cx="846381" cy="560295"/>
          </a:xfrm>
          <a:prstGeom prst="rect">
            <a:avLst/>
          </a:prstGeom>
        </p:spPr>
      </p:pic>
      <p:sp>
        <p:nvSpPr>
          <p:cNvPr id="14" name="Title 1"/>
          <p:cNvSpPr txBox="1">
            <a:spLocks/>
          </p:cNvSpPr>
          <p:nvPr/>
        </p:nvSpPr>
        <p:spPr>
          <a:xfrm>
            <a:off x="68902" y="185212"/>
            <a:ext cx="6248400" cy="79624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500" b="1" dirty="0" smtClean="0">
                <a:solidFill>
                  <a:srgbClr val="99C400"/>
                </a:solidFill>
                <a:latin typeface="Calibri Light" panose="020F0302020204030204" pitchFamily="34" charset="0"/>
              </a:rPr>
              <a:t>Multi Disciplinary Team Working improves mortality, morbidity and working life</a:t>
            </a:r>
            <a:endParaRPr lang="en-US" sz="3500" b="1" dirty="0">
              <a:solidFill>
                <a:srgbClr val="99C400"/>
              </a:solidFill>
              <a:latin typeface="Calibri Light" panose="020F0302020204030204" pitchFamily="34" charset="0"/>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832" y="2086168"/>
            <a:ext cx="4648335" cy="359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030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5227</TotalTime>
  <Words>1044</Words>
  <Application>Microsoft Office PowerPoint</Application>
  <PresentationFormat>On-screen Show (4:3)</PresentationFormat>
  <Paragraphs>215</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Helvetica Neue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Southern Trust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Beckett, Jennifer</dc:creator>
  <cp:lastModifiedBy>Peter Totterdill</cp:lastModifiedBy>
  <cp:revision>136</cp:revision>
  <dcterms:created xsi:type="dcterms:W3CDTF">2015-08-21T10:14:10Z</dcterms:created>
  <dcterms:modified xsi:type="dcterms:W3CDTF">2015-09-06T17:28:19Z</dcterms:modified>
</cp:coreProperties>
</file>