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505" r:id="rId3"/>
    <p:sldId id="513" r:id="rId4"/>
    <p:sldId id="494" r:id="rId5"/>
    <p:sldId id="495" r:id="rId6"/>
    <p:sldId id="514" r:id="rId7"/>
    <p:sldId id="510" r:id="rId8"/>
    <p:sldId id="507" r:id="rId9"/>
    <p:sldId id="506" r:id="rId10"/>
    <p:sldId id="512" r:id="rId11"/>
    <p:sldId id="511" r:id="rId12"/>
    <p:sldId id="515" r:id="rId13"/>
    <p:sldId id="509" r:id="rId14"/>
    <p:sldId id="501" r:id="rId15"/>
    <p:sldId id="500" r:id="rId16"/>
    <p:sldId id="502" r:id="rId17"/>
    <p:sldId id="503" r:id="rId18"/>
    <p:sldId id="504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010"/>
    <a:srgbClr val="FFFFFF"/>
    <a:srgbClr val="4497AD"/>
    <a:srgbClr val="005A6F"/>
    <a:srgbClr val="00AD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34637" autoAdjust="0"/>
  </p:normalViewPr>
  <p:slideViewPr>
    <p:cSldViewPr>
      <p:cViewPr>
        <p:scale>
          <a:sx n="50" d="100"/>
          <a:sy n="50" d="100"/>
        </p:scale>
        <p:origin x="-1110" y="-72"/>
      </p:cViewPr>
      <p:guideLst>
        <p:guide orient="horz" pos="2160"/>
        <p:guide orient="horz" pos="845"/>
        <p:guide pos="2880"/>
        <p:guide pos="476"/>
        <p:guide pos="1111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7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xxxxxxxxxxxxxxx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384E92-D670-42E4-A286-04D622DC3163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xxxxxxxxxxxxx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C3AEE1-656B-478C-B371-74B0963E78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6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xxxxxxxxxxxxxxx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838306-787E-42F2-BFA3-B55653A9E7A9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xxxxxxxxxxxxx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B6D3B5-9F5C-4D7D-954C-F8A94B6846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816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xxxxxxxxxxxxxxx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ADD44D5-03E6-4E23-89D9-F3FE6A39A898}" type="datetime1">
              <a:rPr lang="en-US" smtClean="0"/>
              <a:pPr/>
              <a:t>9/2/2015</a:t>
            </a:fld>
            <a:endParaRPr lang="en-US" smtClean="0"/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xxxxxxxxxxxxx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BE43A-96EB-43B6-99AB-E0DE3873AA5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dirty="0" smtClean="0"/>
              <a:t>Let me introduce </a:t>
            </a:r>
            <a:r>
              <a:rPr lang="nl-NL" dirty="0" err="1" smtClean="0"/>
              <a:t>myself</a:t>
            </a:r>
            <a:r>
              <a:rPr lang="nl-NL" dirty="0" smtClean="0"/>
              <a:t>: </a:t>
            </a:r>
            <a:r>
              <a:rPr lang="nl-NL" dirty="0" err="1" smtClean="0"/>
              <a:t>my</a:t>
            </a:r>
            <a:r>
              <a:rPr lang="nl-NL" dirty="0" smtClean="0"/>
              <a:t> name is Anneke Offereins, </a:t>
            </a:r>
            <a:r>
              <a:rPr lang="nl-NL" dirty="0" err="1" smtClean="0"/>
              <a:t>and</a:t>
            </a:r>
            <a:r>
              <a:rPr lang="nl-NL" dirty="0" smtClean="0"/>
              <a:t> I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baseline="0" dirty="0" smtClean="0"/>
              <a:t>at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Utrecht University of </a:t>
            </a:r>
            <a:r>
              <a:rPr lang="nl-NL" baseline="0" dirty="0" err="1" smtClean="0"/>
              <a:t>Applied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Science</a:t>
            </a:r>
            <a:r>
              <a:rPr lang="nl-NL" baseline="0" dirty="0" smtClean="0"/>
              <a:t>.</a:t>
            </a:r>
          </a:p>
          <a:p>
            <a:pPr eaLnBrk="1" hangingPunct="1"/>
            <a:endParaRPr lang="nl-NL" baseline="0" dirty="0" smtClean="0"/>
          </a:p>
          <a:p>
            <a:pPr eaLnBrk="1" hangingPunct="1"/>
            <a:r>
              <a:rPr lang="nl-NL" baseline="0" dirty="0" smtClean="0"/>
              <a:t>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introduce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paper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I’ve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written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literature</a:t>
            </a:r>
            <a:r>
              <a:rPr lang="nl-NL" baseline="0" dirty="0" smtClean="0"/>
              <a:t> review on </a:t>
            </a:r>
            <a:r>
              <a:rPr lang="nl-NL" baseline="0" dirty="0" err="1" smtClean="0"/>
              <a:t>empirical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bottom-up </a:t>
            </a:r>
            <a:r>
              <a:rPr lang="nl-NL" baseline="0" dirty="0" err="1" smtClean="0"/>
              <a:t>organizational</a:t>
            </a:r>
            <a:r>
              <a:rPr lang="nl-NL" baseline="0" dirty="0" smtClean="0"/>
              <a:t> change in </a:t>
            </a:r>
            <a:r>
              <a:rPr lang="nl-NL" baseline="0" dirty="0" err="1" smtClean="0"/>
              <a:t>nursing</a:t>
            </a:r>
            <a:r>
              <a:rPr lang="nl-NL" baseline="0" dirty="0" smtClean="0"/>
              <a:t> homes.</a:t>
            </a:r>
            <a:endParaRPr lang="nl-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838306-787E-42F2-BFA3-B55653A9E7A9}" type="datetime1">
              <a:rPr lang="en-US" smtClean="0"/>
              <a:pPr>
                <a:defRPr/>
              </a:pPr>
              <a:t>9/2/2015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B6D3B5-9F5C-4D7D-954C-F8A94B6846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838306-787E-42F2-BFA3-B55653A9E7A9}" type="datetime1">
              <a:rPr lang="en-US" smtClean="0"/>
              <a:pPr>
                <a:defRPr/>
              </a:pPr>
              <a:t>9/2/2015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B6D3B5-9F5C-4D7D-954C-F8A94B6846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5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400" baseline="0" dirty="0" smtClean="0"/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838306-787E-42F2-BFA3-B55653A9E7A9}" type="datetime1">
              <a:rPr lang="en-US" smtClean="0"/>
              <a:pPr>
                <a:defRPr/>
              </a:pPr>
              <a:t>9/2/2015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B6D3B5-9F5C-4D7D-954C-F8A94B6846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838306-787E-42F2-BFA3-B55653A9E7A9}" type="datetime1">
              <a:rPr lang="en-US" smtClean="0"/>
              <a:pPr>
                <a:defRPr/>
              </a:pPr>
              <a:t>9/2/2015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B6D3B5-9F5C-4D7D-954C-F8A94B6846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2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838306-787E-42F2-BFA3-B55653A9E7A9}" type="datetime1">
              <a:rPr lang="en-US" smtClean="0"/>
              <a:pPr>
                <a:defRPr/>
              </a:pPr>
              <a:t>9/2/2015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B6D3B5-9F5C-4D7D-954C-F8A94B6846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1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838306-787E-42F2-BFA3-B55653A9E7A9}" type="datetime1">
              <a:rPr lang="en-US" smtClean="0"/>
              <a:pPr>
                <a:defRPr/>
              </a:pPr>
              <a:t>9/2/2015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B6D3B5-9F5C-4D7D-954C-F8A94B6846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xxxxxxxxxxxxxxx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3838306-787E-42F2-BFA3-B55653A9E7A9}" type="datetime1">
              <a:rPr lang="en-US" smtClean="0"/>
              <a:pPr>
                <a:defRPr/>
              </a:pPr>
              <a:t>9/2/2015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xxxxxxxxxxxxx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CB6D3B5-9F5C-4D7D-954C-F8A94B6846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6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6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1798638" y="2286000"/>
            <a:ext cx="6583362" cy="57943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57" name="Rectangle 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8638" y="3886200"/>
            <a:ext cx="6583362" cy="336550"/>
          </a:xfrm>
        </p:spPr>
        <p:txBody>
          <a:bodyPr/>
          <a:lstStyle>
            <a:lvl1pPr marL="0" indent="0">
              <a:lnSpc>
                <a:spcPct val="80000"/>
              </a:lnSpc>
              <a:buFont typeface="Zapf Dingbats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92E5-AE40-4383-B0DE-A1FAB9F71911}" type="datetime1">
              <a:rPr lang="en-US"/>
              <a:pPr>
                <a:defRPr/>
              </a:pPr>
              <a:t>9/2/2015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A174-C36E-47B6-9587-BF2E81F2A02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E826-E8AC-4E68-8ADD-DC276D224058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FED8-FD16-438E-833F-993F405004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73850" y="609600"/>
            <a:ext cx="1970088" cy="3352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759450" cy="3352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E54D-E1D8-4D55-94A0-1F43C5B74E25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0A22-A5AE-4300-A635-7D6805E45F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2002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78375" y="1762125"/>
            <a:ext cx="3865563" cy="22002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EC426-5824-4B70-B7F0-E9422340D320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0E49-9FBE-4910-9FCC-D8C1BD54BB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762000" y="1762125"/>
            <a:ext cx="3863975" cy="2200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78375" y="1762125"/>
            <a:ext cx="3865563" cy="22002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6BD3-93F6-422A-BD81-7AEC49BD5D2E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EC7E-AEF1-4A8E-AFED-1EDA1CD55E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762000" y="1762125"/>
            <a:ext cx="7881938" cy="2200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4496-C299-4ED1-B571-38302E607B58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A74B-DB69-4D50-B46B-7479B43FAE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762000" y="1762125"/>
            <a:ext cx="7881938" cy="2200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5014-12E3-4EFC-859B-08FF4EA675E2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2F4AE-4783-4C21-9B8E-50D8CAD004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172200" cy="5794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762000" y="1762125"/>
            <a:ext cx="3863975" cy="22002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2002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B801-5B81-4C0F-8036-33A804710ACB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DE00-566F-40D2-8651-231268B66D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4669-3ADC-491A-8AEB-7B1D78005885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1A81-2A61-465B-A798-BD7989D279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2D98-7E69-4341-8777-1C601BE43346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B467-BB3C-4FC4-A67D-F24CF6E9E1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20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20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24CD-B756-4872-9AB0-F15B3B7E0D21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D3A7-C1DB-476C-AC3A-589972A5A7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EF90-3807-4B1A-9739-4E4A6FF56CED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8B02-58D7-47FD-8D1A-927B2B63CB8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9288-F83B-413E-9127-758E0EA299E8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466A-CC3A-4408-A386-890AC795BE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DB99-B84B-4DF3-AD44-F0FC25A2C46A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BE59-E714-48E5-A377-EADA801270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310B-0ADE-4BF2-8C79-C52C5B8DF158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0BF5-D461-403A-B757-3C49FEEA70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0EEB-9575-4863-B468-98A209F9EAF4}" type="datetime1">
              <a:rPr lang="en-US"/>
              <a:pPr>
                <a:defRPr/>
              </a:pPr>
              <a:t>9/2/2015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77FD-AFF5-4195-8217-2D8FA13CCD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 powerpoint template</a:t>
            </a:r>
            <a:endParaRPr lang="en-US" sz="14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7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62000" y="1762125"/>
            <a:ext cx="78819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24" name="Rectangle 4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fld id="{EA183268-B2BC-4497-AEB6-9ED29E31A4FE}" type="datetime1">
              <a:rPr lang="en-US"/>
              <a:pPr>
                <a:defRPr/>
              </a:pPr>
              <a:t>9/2/2015</a:t>
            </a:fld>
            <a:endParaRPr lang="en-US"/>
          </a:p>
        </p:txBody>
      </p:sp>
      <p:sp>
        <p:nvSpPr>
          <p:cNvPr id="246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fld id="{DECED8EF-4EFE-4A07-B78A-A2EB6396A7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4626" name="Rectangle 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HU powerpoint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D0010"/>
        </a:buClr>
        <a:buSzPct val="60000"/>
        <a:buFont typeface="Zapf Dingbats" charset="2"/>
        <a:buChar char="n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400">
          <a:solidFill>
            <a:srgbClr val="000000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200">
          <a:solidFill>
            <a:srgbClr val="000000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neke.offereins@hu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36292" y="1844674"/>
            <a:ext cx="496252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2000" b="1" dirty="0" smtClean="0"/>
              <a:t>IWOT</a:t>
            </a:r>
            <a:endParaRPr lang="en-US" sz="2000" b="1" dirty="0" smtClean="0"/>
          </a:p>
          <a:p>
            <a:pPr algn="ctr"/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nl-NL" sz="2400" b="1" dirty="0" smtClean="0">
                <a:solidFill>
                  <a:srgbClr val="0070C0"/>
                </a:solidFill>
              </a:rPr>
              <a:t>A review </a:t>
            </a:r>
            <a:r>
              <a:rPr lang="nl-NL" sz="2400" b="1" dirty="0" err="1" smtClean="0">
                <a:solidFill>
                  <a:srgbClr val="0070C0"/>
                </a:solidFill>
              </a:rPr>
              <a:t>to</a:t>
            </a:r>
            <a:r>
              <a:rPr lang="nl-NL" sz="2400" b="1" dirty="0" smtClean="0">
                <a:solidFill>
                  <a:srgbClr val="0070C0"/>
                </a:solidFill>
              </a:rPr>
              <a:t> </a:t>
            </a:r>
            <a:r>
              <a:rPr lang="nl-NL" sz="2400" b="1" dirty="0" err="1" smtClean="0">
                <a:solidFill>
                  <a:srgbClr val="0070C0"/>
                </a:solidFill>
              </a:rPr>
              <a:t>organize</a:t>
            </a:r>
            <a:r>
              <a:rPr lang="nl-NL" sz="2400" b="1" dirty="0" smtClean="0">
                <a:solidFill>
                  <a:srgbClr val="0070C0"/>
                </a:solidFill>
              </a:rPr>
              <a:t> bottom-up </a:t>
            </a:r>
            <a:r>
              <a:rPr lang="nl-NL" sz="2400" b="1" dirty="0" err="1" smtClean="0">
                <a:solidFill>
                  <a:srgbClr val="0070C0"/>
                </a:solidFill>
              </a:rPr>
              <a:t>organizational</a:t>
            </a:r>
            <a:r>
              <a:rPr lang="nl-NL" sz="2400" b="1" dirty="0" smtClean="0">
                <a:solidFill>
                  <a:srgbClr val="0070C0"/>
                </a:solidFill>
              </a:rPr>
              <a:t> change in </a:t>
            </a:r>
            <a:r>
              <a:rPr lang="nl-NL" sz="2400" b="1" dirty="0" err="1" smtClean="0">
                <a:solidFill>
                  <a:srgbClr val="0070C0"/>
                </a:solidFill>
              </a:rPr>
              <a:t>nursing</a:t>
            </a:r>
            <a:r>
              <a:rPr lang="nl-NL" sz="2400" b="1" dirty="0" smtClean="0">
                <a:solidFill>
                  <a:srgbClr val="0070C0"/>
                </a:solidFill>
              </a:rPr>
              <a:t> homes</a:t>
            </a:r>
            <a:endParaRPr lang="nl-NL" sz="2400" dirty="0" smtClean="0">
              <a:solidFill>
                <a:srgbClr val="0070C0"/>
              </a:solidFill>
            </a:endParaRPr>
          </a:p>
          <a:p>
            <a:pPr algn="ctr">
              <a:defRPr/>
            </a:pPr>
            <a:endParaRPr lang="nl-NL" sz="2400" b="1" kern="0" dirty="0" smtClean="0">
              <a:latin typeface="+mj-lt"/>
              <a:ea typeface="宋体" pitchFamily="2" charset="-122"/>
              <a:cs typeface="+mj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800" dirty="0" smtClean="0"/>
              <a:t>Anneke Offereins (</a:t>
            </a:r>
            <a:r>
              <a:rPr lang="en-US" sz="1800" dirty="0"/>
              <a:t>P</a:t>
            </a:r>
            <a:r>
              <a:rPr lang="en-US" sz="1800" dirty="0" smtClean="0"/>
              <a:t>hD student)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1800" b="1" kern="0" dirty="0" smtClean="0">
                <a:ea typeface="宋体" pitchFamily="2" charset="-122"/>
              </a:rPr>
              <a:t>Utrecht University of Applied Sciences</a:t>
            </a:r>
            <a:endParaRPr lang="nl-NL" altLang="zh-CN" sz="1800" b="1" kern="0" dirty="0" smtClean="0">
              <a:ea typeface="宋体" pitchFamily="2" charset="-122"/>
            </a:endParaRPr>
          </a:p>
        </p:txBody>
      </p:sp>
      <p:pic>
        <p:nvPicPr>
          <p:cNvPr id="18435" name="Picture 6" descr="20060911_EvR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1638"/>
            <a:ext cx="345440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el 4"/>
          <p:cNvSpPr>
            <a:spLocks noGrp="1"/>
          </p:cNvSpPr>
          <p:nvPr>
            <p:ph type="ctrTitle" sz="quarter"/>
          </p:nvPr>
        </p:nvSpPr>
        <p:spPr>
          <a:xfrm>
            <a:off x="8172400" y="2286000"/>
            <a:ext cx="209600" cy="278904"/>
          </a:xfrm>
        </p:spPr>
        <p:txBody>
          <a:bodyPr/>
          <a:lstStyle/>
          <a:p>
            <a:r>
              <a:rPr lang="en-US" dirty="0" smtClean="0"/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476672"/>
            <a:ext cx="6172200" cy="579438"/>
          </a:xfrm>
        </p:spPr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What</a:t>
            </a:r>
            <a:r>
              <a:rPr lang="nl-NL" dirty="0" smtClean="0">
                <a:solidFill>
                  <a:srgbClr val="0070C0"/>
                </a:solidFill>
              </a:rPr>
              <a:t> are important </a:t>
            </a:r>
            <a:r>
              <a:rPr lang="nl-NL" dirty="0" err="1" smtClean="0">
                <a:solidFill>
                  <a:srgbClr val="0070C0"/>
                </a:solidFill>
              </a:rPr>
              <a:t>effects</a:t>
            </a:r>
            <a:r>
              <a:rPr lang="nl-NL" dirty="0" smtClean="0">
                <a:solidFill>
                  <a:srgbClr val="0070C0"/>
                </a:solidFill>
              </a:rPr>
              <a:t>? 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628800"/>
            <a:ext cx="7920806" cy="4619203"/>
          </a:xfrm>
        </p:spPr>
        <p:txBody>
          <a:bodyPr>
            <a:normAutofit/>
          </a:bodyPr>
          <a:lstStyle/>
          <a:p>
            <a:r>
              <a:rPr lang="nl-NL" dirty="0" err="1" smtClean="0"/>
              <a:t>Positive</a:t>
            </a:r>
            <a:r>
              <a:rPr lang="nl-NL" dirty="0" smtClean="0"/>
              <a:t> </a:t>
            </a:r>
            <a:r>
              <a:rPr lang="nl-NL" dirty="0" err="1" smtClean="0"/>
              <a:t>relationship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empowerment </a:t>
            </a:r>
            <a:r>
              <a:rPr lang="nl-NL" dirty="0" err="1" smtClean="0"/>
              <a:t>and</a:t>
            </a:r>
            <a:r>
              <a:rPr lang="nl-NL" dirty="0" smtClean="0"/>
              <a:t> job </a:t>
            </a:r>
            <a:r>
              <a:rPr lang="nl-NL" dirty="0" err="1" smtClean="0"/>
              <a:t>satisfaction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self</a:t>
            </a:r>
            <a:r>
              <a:rPr lang="nl-NL" dirty="0" smtClean="0"/>
              <a:t> </a:t>
            </a:r>
            <a:r>
              <a:rPr lang="nl-NL" dirty="0" err="1" smtClean="0"/>
              <a:t>esteem</a:t>
            </a:r>
            <a:r>
              <a:rPr lang="nl-NL" dirty="0" smtClean="0"/>
              <a:t>, more </a:t>
            </a:r>
            <a:r>
              <a:rPr lang="nl-NL" dirty="0" err="1" smtClean="0"/>
              <a:t>responsibilities</a:t>
            </a:r>
            <a:r>
              <a:rPr lang="nl-NL" dirty="0" smtClean="0"/>
              <a:t>, </a:t>
            </a:r>
            <a:r>
              <a:rPr lang="nl-NL" dirty="0" err="1" smtClean="0"/>
              <a:t>task</a:t>
            </a:r>
            <a:r>
              <a:rPr lang="nl-NL" dirty="0" smtClean="0"/>
              <a:t> </a:t>
            </a:r>
            <a:r>
              <a:rPr lang="nl-NL" dirty="0" err="1" smtClean="0"/>
              <a:t>division</a:t>
            </a:r>
            <a:r>
              <a:rPr lang="nl-NL" dirty="0" smtClean="0"/>
              <a:t>: </a:t>
            </a:r>
            <a:r>
              <a:rPr lang="nl-NL" dirty="0" err="1" smtClean="0"/>
              <a:t>individual</a:t>
            </a:r>
            <a:r>
              <a:rPr lang="nl-NL" dirty="0" smtClean="0"/>
              <a:t> </a:t>
            </a:r>
            <a:r>
              <a:rPr lang="nl-NL" dirty="0" err="1" smtClean="0"/>
              <a:t>preferences</a:t>
            </a:r>
            <a:endParaRPr lang="nl-NL" dirty="0" smtClean="0"/>
          </a:p>
          <a:p>
            <a:r>
              <a:rPr lang="nl-NL" dirty="0" err="1" smtClean="0"/>
              <a:t>Positive</a:t>
            </a:r>
            <a:r>
              <a:rPr lang="nl-NL" dirty="0" smtClean="0"/>
              <a:t> </a:t>
            </a:r>
            <a:r>
              <a:rPr lang="nl-NL" dirty="0" err="1" smtClean="0"/>
              <a:t>relationship</a:t>
            </a:r>
            <a:r>
              <a:rPr lang="nl-NL" dirty="0" smtClean="0"/>
              <a:t> empowerment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perceived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care </a:t>
            </a:r>
            <a:r>
              <a:rPr lang="nl-NL" dirty="0" err="1" smtClean="0"/>
              <a:t>by</a:t>
            </a:r>
            <a:r>
              <a:rPr lang="nl-NL" dirty="0" smtClean="0"/>
              <a:t> families of </a:t>
            </a:r>
            <a:r>
              <a:rPr lang="nl-NL" dirty="0" err="1" smtClean="0"/>
              <a:t>residents</a:t>
            </a:r>
            <a:endParaRPr lang="nl-NL" dirty="0" smtClean="0"/>
          </a:p>
          <a:p>
            <a:r>
              <a:rPr lang="nl-NL" dirty="0" err="1" smtClean="0"/>
              <a:t>Negative</a:t>
            </a:r>
            <a:r>
              <a:rPr lang="nl-NL" dirty="0" smtClean="0"/>
              <a:t> effect: </a:t>
            </a:r>
            <a:r>
              <a:rPr lang="nl-NL" dirty="0" err="1" smtClean="0"/>
              <a:t>too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meetings</a:t>
            </a:r>
          </a:p>
          <a:p>
            <a:r>
              <a:rPr lang="nl-NL" dirty="0" smtClean="0"/>
              <a:t>Empowerment of </a:t>
            </a:r>
            <a:r>
              <a:rPr lang="nl-NL" dirty="0" err="1" smtClean="0"/>
              <a:t>residents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families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442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Conclusions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2996" y="1361654"/>
            <a:ext cx="7881938" cy="5946243"/>
          </a:xfrm>
        </p:spPr>
        <p:txBody>
          <a:bodyPr/>
          <a:lstStyle/>
          <a:p>
            <a:r>
              <a:rPr lang="nl-NL" dirty="0" smtClean="0"/>
              <a:t>Empowerment </a:t>
            </a:r>
            <a:r>
              <a:rPr lang="nl-NL" dirty="0" err="1" smtClean="0"/>
              <a:t>seems</a:t>
            </a:r>
            <a:r>
              <a:rPr lang="nl-NL" dirty="0" smtClean="0"/>
              <a:t> a </a:t>
            </a:r>
            <a:r>
              <a:rPr lang="nl-NL" dirty="0" err="1" smtClean="0"/>
              <a:t>precondition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strengthen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i="1" dirty="0" smtClean="0"/>
              <a:t>change </a:t>
            </a:r>
            <a:r>
              <a:rPr lang="nl-NL" i="1" dirty="0" err="1" smtClean="0"/>
              <a:t>capacity</a:t>
            </a:r>
            <a:r>
              <a:rPr lang="nl-NL" i="1" dirty="0"/>
              <a:t> </a:t>
            </a:r>
            <a:r>
              <a:rPr lang="nl-NL" dirty="0" smtClean="0"/>
              <a:t>of frontline </a:t>
            </a:r>
            <a:r>
              <a:rPr lang="nl-NL" dirty="0" err="1" smtClean="0"/>
              <a:t>workers</a:t>
            </a:r>
            <a:endParaRPr lang="nl-NL" dirty="0"/>
          </a:p>
          <a:p>
            <a:r>
              <a:rPr lang="nl-NL" dirty="0" smtClean="0"/>
              <a:t>Combination of </a:t>
            </a:r>
            <a:r>
              <a:rPr lang="nl-NL" dirty="0" err="1" smtClean="0"/>
              <a:t>two</a:t>
            </a:r>
            <a:r>
              <a:rPr lang="nl-NL" dirty="0" smtClean="0"/>
              <a:t> factors:</a:t>
            </a:r>
          </a:p>
          <a:p>
            <a:pPr lvl="2"/>
            <a:r>
              <a:rPr lang="nl-NL" dirty="0" err="1" smtClean="0"/>
              <a:t>Organization</a:t>
            </a:r>
            <a:r>
              <a:rPr lang="nl-NL" dirty="0" smtClean="0"/>
              <a:t> of </a:t>
            </a:r>
            <a:r>
              <a:rPr lang="nl-NL" dirty="0" err="1" smtClean="0"/>
              <a:t>work</a:t>
            </a:r>
            <a:r>
              <a:rPr lang="nl-NL" dirty="0" smtClean="0"/>
              <a:t>: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become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 team</a:t>
            </a:r>
          </a:p>
          <a:p>
            <a:pPr lvl="2"/>
            <a:r>
              <a:rPr lang="nl-NL" dirty="0" err="1" smtClean="0"/>
              <a:t>Developing</a:t>
            </a:r>
            <a:r>
              <a:rPr lang="nl-NL" dirty="0" smtClean="0"/>
              <a:t> professional </a:t>
            </a:r>
            <a:r>
              <a:rPr lang="nl-NL" dirty="0" err="1" smtClean="0"/>
              <a:t>and</a:t>
            </a:r>
            <a:r>
              <a:rPr lang="nl-NL" dirty="0" smtClean="0"/>
              <a:t> personal skills: </a:t>
            </a:r>
            <a:r>
              <a:rPr lang="nl-NL" dirty="0" err="1" smtClean="0"/>
              <a:t>decision</a:t>
            </a:r>
            <a:r>
              <a:rPr lang="nl-NL" dirty="0" smtClean="0"/>
              <a:t>-making, </a:t>
            </a:r>
            <a:r>
              <a:rPr lang="nl-NL" dirty="0" err="1" smtClean="0"/>
              <a:t>consultation</a:t>
            </a:r>
            <a:r>
              <a:rPr lang="nl-NL" dirty="0" smtClean="0"/>
              <a:t>, </a:t>
            </a:r>
            <a:r>
              <a:rPr lang="nl-NL" dirty="0" err="1" smtClean="0"/>
              <a:t>communication</a:t>
            </a:r>
            <a:r>
              <a:rPr lang="nl-NL" dirty="0" smtClean="0"/>
              <a:t>, </a:t>
            </a:r>
            <a:r>
              <a:rPr lang="nl-NL" dirty="0" err="1" smtClean="0"/>
              <a:t>reflection</a:t>
            </a:r>
            <a:r>
              <a:rPr lang="nl-NL" dirty="0" smtClean="0"/>
              <a:t> etc. </a:t>
            </a:r>
          </a:p>
          <a:p>
            <a:r>
              <a:rPr lang="nl-NL" sz="3000" dirty="0" err="1" smtClean="0"/>
              <a:t>Only</a:t>
            </a:r>
            <a:r>
              <a:rPr lang="nl-NL" sz="3000" dirty="0" smtClean="0"/>
              <a:t> </a:t>
            </a:r>
            <a:r>
              <a:rPr lang="nl-NL" sz="3000" dirty="0" err="1" smtClean="0"/>
              <a:t>then</a:t>
            </a:r>
            <a:r>
              <a:rPr lang="nl-NL" sz="3000" dirty="0" smtClean="0"/>
              <a:t> frontline </a:t>
            </a:r>
            <a:r>
              <a:rPr lang="nl-NL" sz="3000" dirty="0" err="1" smtClean="0"/>
              <a:t>workers</a:t>
            </a:r>
            <a:r>
              <a:rPr lang="nl-NL" sz="3000" dirty="0" smtClean="0"/>
              <a:t> are </a:t>
            </a:r>
            <a:r>
              <a:rPr lang="nl-NL" sz="3000" dirty="0" err="1" smtClean="0"/>
              <a:t>able</a:t>
            </a:r>
            <a:r>
              <a:rPr lang="nl-NL" sz="3000" dirty="0" smtClean="0"/>
              <a:t> </a:t>
            </a:r>
            <a:r>
              <a:rPr lang="nl-NL" sz="3000" dirty="0" err="1" smtClean="0"/>
              <a:t>to</a:t>
            </a:r>
            <a:r>
              <a:rPr lang="nl-NL" sz="3000" dirty="0" smtClean="0"/>
              <a:t> </a:t>
            </a:r>
            <a:r>
              <a:rPr lang="nl-NL" sz="3000" dirty="0" err="1" smtClean="0"/>
              <a:t>initiate</a:t>
            </a:r>
            <a:r>
              <a:rPr lang="nl-NL" sz="3000" dirty="0" smtClean="0"/>
              <a:t> </a:t>
            </a:r>
            <a:r>
              <a:rPr lang="nl-NL" sz="3000" dirty="0" err="1" smtClean="0"/>
              <a:t>and</a:t>
            </a:r>
            <a:r>
              <a:rPr lang="nl-NL" sz="3000" dirty="0" smtClean="0"/>
              <a:t> </a:t>
            </a:r>
            <a:r>
              <a:rPr lang="nl-NL" sz="3000" dirty="0" err="1" smtClean="0"/>
              <a:t>realize</a:t>
            </a:r>
            <a:r>
              <a:rPr lang="nl-NL" sz="3000" dirty="0" smtClean="0"/>
              <a:t> change </a:t>
            </a:r>
            <a:r>
              <a:rPr lang="nl-NL" sz="3000" dirty="0" err="1" smtClean="0"/>
              <a:t>themselves</a:t>
            </a:r>
            <a:endParaRPr lang="nl-NL" sz="3000" dirty="0" smtClean="0"/>
          </a:p>
          <a:p>
            <a:endParaRPr lang="nl-NL" dirty="0" smtClean="0"/>
          </a:p>
          <a:p>
            <a:pPr lvl="1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119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1820"/>
            <a:ext cx="6902152" cy="1077218"/>
          </a:xfrm>
        </p:spPr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Findings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related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to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the</a:t>
            </a:r>
            <a:r>
              <a:rPr lang="nl-NL" dirty="0" smtClean="0">
                <a:solidFill>
                  <a:srgbClr val="0070C0"/>
                </a:solidFill>
              </a:rPr>
              <a:t> research model 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1988840"/>
            <a:ext cx="2304256" cy="10801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nl-NL" sz="2000" dirty="0" err="1" smtClean="0"/>
              <a:t>Interventions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3419872" y="1988840"/>
            <a:ext cx="2304256" cy="10801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nl-NL" sz="2000" dirty="0" smtClean="0"/>
              <a:t>Bottom-up change</a:t>
            </a:r>
          </a:p>
          <a:p>
            <a:pPr algn="ctr"/>
            <a:r>
              <a:rPr lang="nl-NL" sz="2000" i="1" dirty="0" smtClean="0">
                <a:solidFill>
                  <a:srgbClr val="0070C0"/>
                </a:solidFill>
              </a:rPr>
              <a:t>Change </a:t>
            </a:r>
            <a:r>
              <a:rPr lang="nl-NL" sz="2000" i="1" dirty="0" err="1" smtClean="0">
                <a:solidFill>
                  <a:srgbClr val="0070C0"/>
                </a:solidFill>
              </a:rPr>
              <a:t>capacity</a:t>
            </a:r>
            <a:endParaRPr lang="nl-NL" sz="2000" i="1" dirty="0" smtClean="0">
              <a:solidFill>
                <a:srgbClr val="0070C0"/>
              </a:solidFill>
            </a:endParaRPr>
          </a:p>
          <a:p>
            <a:pPr algn="ctr"/>
            <a:r>
              <a:rPr lang="nl-NL" sz="2000" i="1" dirty="0" smtClean="0">
                <a:solidFill>
                  <a:srgbClr val="0070C0"/>
                </a:solidFill>
              </a:rPr>
              <a:t>Frontline </a:t>
            </a:r>
            <a:r>
              <a:rPr lang="nl-NL" sz="2000" i="1" dirty="0" err="1" smtClean="0">
                <a:solidFill>
                  <a:srgbClr val="0070C0"/>
                </a:solidFill>
              </a:rPr>
              <a:t>workers</a:t>
            </a:r>
            <a:endParaRPr lang="nl-NL" sz="2000" i="1" dirty="0">
              <a:solidFill>
                <a:srgbClr val="0070C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588224" y="1965226"/>
            <a:ext cx="2304256" cy="109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nl-NL" sz="2000" dirty="0" err="1" smtClean="0"/>
              <a:t>Quality</a:t>
            </a:r>
            <a:r>
              <a:rPr lang="nl-NL" sz="2000" dirty="0" smtClean="0"/>
              <a:t> of care</a:t>
            </a:r>
          </a:p>
          <a:p>
            <a:pPr algn="ctr"/>
            <a:r>
              <a:rPr lang="nl-NL" sz="2000" dirty="0" err="1" smtClean="0"/>
              <a:t>Quality</a:t>
            </a:r>
            <a:r>
              <a:rPr lang="nl-NL" sz="2000" dirty="0" smtClean="0"/>
              <a:t> of </a:t>
            </a:r>
            <a:r>
              <a:rPr lang="nl-NL" sz="2000" dirty="0" err="1" smtClean="0"/>
              <a:t>labour</a:t>
            </a:r>
            <a:endParaRPr lang="nl-NL" sz="2000" dirty="0" smtClean="0"/>
          </a:p>
          <a:p>
            <a:pPr algn="ctr"/>
            <a:r>
              <a:rPr lang="nl-NL" sz="2000" dirty="0" smtClean="0"/>
              <a:t>Efficiency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835696" y="3717032"/>
            <a:ext cx="2304256" cy="10801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nl-NL" sz="2000" dirty="0" err="1" smtClean="0"/>
              <a:t>Conditions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5220072" y="346093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 smtClean="0"/>
              <a:t>Empowerment </a:t>
            </a:r>
            <a:endParaRPr lang="nl-NL" sz="2000" i="1" dirty="0"/>
          </a:p>
        </p:txBody>
      </p:sp>
      <p:cxnSp>
        <p:nvCxnSpPr>
          <p:cNvPr id="10" name="Rechte verbindingslijn met pijl 9"/>
          <p:cNvCxnSpPr>
            <a:stCxn id="4" idx="3"/>
            <a:endCxn id="5" idx="1"/>
          </p:cNvCxnSpPr>
          <p:nvPr/>
        </p:nvCxnSpPr>
        <p:spPr bwMode="auto">
          <a:xfrm>
            <a:off x="2555776" y="2528900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Rechte verbindingslijn met pijl 14"/>
          <p:cNvCxnSpPr/>
          <p:nvPr/>
        </p:nvCxnSpPr>
        <p:spPr bwMode="auto">
          <a:xfrm>
            <a:off x="5724128" y="2564904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Rechte verbindingslijn met pijl 16"/>
          <p:cNvCxnSpPr>
            <a:stCxn id="8" idx="0"/>
          </p:cNvCxnSpPr>
          <p:nvPr/>
        </p:nvCxnSpPr>
        <p:spPr bwMode="auto">
          <a:xfrm flipV="1">
            <a:off x="6192180" y="2575177"/>
            <a:ext cx="0" cy="885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Gebogen verbindingslijn 18"/>
          <p:cNvCxnSpPr>
            <a:stCxn id="7" idx="1"/>
          </p:cNvCxnSpPr>
          <p:nvPr/>
        </p:nvCxnSpPr>
        <p:spPr bwMode="auto">
          <a:xfrm rot="10800000">
            <a:off x="1043608" y="3068960"/>
            <a:ext cx="792088" cy="118813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echte verbindingslijn met pijl 8"/>
          <p:cNvCxnSpPr>
            <a:stCxn id="7" idx="0"/>
          </p:cNvCxnSpPr>
          <p:nvPr/>
        </p:nvCxnSpPr>
        <p:spPr bwMode="auto">
          <a:xfrm flipV="1">
            <a:off x="2987824" y="2575177"/>
            <a:ext cx="0" cy="11418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090792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Discussion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762125"/>
            <a:ext cx="7881938" cy="2591479"/>
          </a:xfrm>
        </p:spPr>
        <p:txBody>
          <a:bodyPr/>
          <a:lstStyle/>
          <a:p>
            <a:r>
              <a:rPr lang="nl-NL" dirty="0" err="1" smtClean="0"/>
              <a:t>Any</a:t>
            </a:r>
            <a:r>
              <a:rPr lang="nl-NL" dirty="0" smtClean="0"/>
              <a:t> feedback is </a:t>
            </a:r>
            <a:r>
              <a:rPr lang="nl-NL" dirty="0" err="1" smtClean="0"/>
              <a:t>welcome</a:t>
            </a:r>
            <a:endParaRPr lang="nl-NL" dirty="0" smtClean="0"/>
          </a:p>
          <a:p>
            <a:endParaRPr lang="nl-NL" dirty="0"/>
          </a:p>
          <a:p>
            <a:pPr lvl="1"/>
            <a:r>
              <a:rPr lang="nl-NL" i="1" dirty="0" smtClean="0">
                <a:hlinkClick r:id="rId3"/>
              </a:rPr>
              <a:t>Anneke.offereins@hu.nl</a:t>
            </a:r>
            <a:endParaRPr lang="nl-NL" i="1" dirty="0" smtClean="0"/>
          </a:p>
          <a:p>
            <a:endParaRPr lang="nl-NL" i="1" dirty="0"/>
          </a:p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94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Extra slides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5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41" y="1631702"/>
            <a:ext cx="3183131" cy="1077218"/>
          </a:xfrm>
        </p:spPr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Overview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articles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5079769" cy="69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972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1820"/>
            <a:ext cx="6172200" cy="1077218"/>
          </a:xfrm>
        </p:spPr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Enablers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and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barriers</a:t>
            </a:r>
            <a:r>
              <a:rPr lang="nl-NL" dirty="0" smtClean="0">
                <a:solidFill>
                  <a:srgbClr val="0070C0"/>
                </a:solidFill>
              </a:rPr>
              <a:t> at team level</a:t>
            </a:r>
            <a:endParaRPr lang="nl-NL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05260"/>
              </p:ext>
            </p:extLst>
          </p:nvPr>
        </p:nvGraphicFramePr>
        <p:xfrm>
          <a:off x="503547" y="1196752"/>
          <a:ext cx="8136905" cy="5441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206"/>
                <a:gridCol w="2052070"/>
                <a:gridCol w="2224564"/>
                <a:gridCol w="2216065"/>
              </a:tblGrid>
              <a:tr h="25915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Factors at team level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29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Factor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Enabler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Barrier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Authors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</a:tr>
              <a:tr h="51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Staffing 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Stabile staffing of teams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High turnover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High working pressure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Scalzi</a:t>
                      </a:r>
                      <a:r>
                        <a:rPr lang="nl-NL" sz="1000" i="1" dirty="0">
                          <a:effectLst/>
                        </a:rPr>
                        <a:t> et al. 2006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Chuang</a:t>
                      </a:r>
                      <a:r>
                        <a:rPr lang="nl-NL" sz="1000" i="1" dirty="0">
                          <a:effectLst/>
                        </a:rPr>
                        <a:t> et al.2011; </a:t>
                      </a:r>
                      <a:r>
                        <a:rPr lang="nl-NL" sz="1000" i="1" dirty="0" err="1">
                          <a:effectLst/>
                        </a:rPr>
                        <a:t>Chaudhuri</a:t>
                      </a:r>
                      <a:r>
                        <a:rPr lang="nl-NL" sz="1000" i="1" dirty="0">
                          <a:effectLst/>
                        </a:rPr>
                        <a:t> et al.2013; </a:t>
                      </a:r>
                      <a:r>
                        <a:rPr lang="nl-NL" sz="1000" i="1" dirty="0" err="1">
                          <a:effectLst/>
                        </a:rPr>
                        <a:t>Parmelee</a:t>
                      </a:r>
                      <a:r>
                        <a:rPr lang="nl-NL" sz="1000" i="1" dirty="0">
                          <a:effectLst/>
                        </a:rPr>
                        <a:t> et al.2009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</a:tr>
              <a:tr h="17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Leadership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Manager who supports the team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Manager who: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effectLst/>
                        </a:rPr>
                        <a:t>Refrains from providing feedback 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effectLst/>
                        </a:rPr>
                        <a:t>Does not provide sufficient information and communication 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effectLst/>
                        </a:rPr>
                        <a:t>Steers and controls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Chuang</a:t>
                      </a:r>
                      <a:r>
                        <a:rPr lang="nl-NL" sz="1000" i="1" dirty="0">
                          <a:effectLst/>
                        </a:rPr>
                        <a:t> et al.2011; Koren, 2010; </a:t>
                      </a:r>
                      <a:r>
                        <a:rPr lang="nl-NL" sz="1000" i="1" dirty="0" err="1">
                          <a:effectLst/>
                        </a:rPr>
                        <a:t>Chaudhuri</a:t>
                      </a:r>
                      <a:r>
                        <a:rPr lang="nl-NL" sz="1000" i="1" dirty="0">
                          <a:effectLst/>
                        </a:rPr>
                        <a:t>, et al.2013; </a:t>
                      </a:r>
                      <a:r>
                        <a:rPr lang="nl-NL" sz="1000" i="1" dirty="0" err="1">
                          <a:effectLst/>
                        </a:rPr>
                        <a:t>Scalzi</a:t>
                      </a:r>
                      <a:r>
                        <a:rPr lang="nl-NL" sz="1000" i="1" dirty="0">
                          <a:effectLst/>
                        </a:rPr>
                        <a:t> et al.2006; </a:t>
                      </a:r>
                      <a:r>
                        <a:rPr lang="nl-NL" sz="1000" i="1" dirty="0" err="1">
                          <a:effectLst/>
                        </a:rPr>
                        <a:t>Yeatts</a:t>
                      </a:r>
                      <a:r>
                        <a:rPr lang="nl-NL" sz="1000" i="1" dirty="0">
                          <a:effectLst/>
                        </a:rPr>
                        <a:t> et al. 2004;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Suominen</a:t>
                      </a:r>
                      <a:r>
                        <a:rPr lang="nl-NL" sz="1000" i="1" dirty="0">
                          <a:effectLst/>
                        </a:rPr>
                        <a:t> et al.2008; </a:t>
                      </a:r>
                      <a:r>
                        <a:rPr lang="nl-NL" sz="1000" i="1" dirty="0" err="1">
                          <a:effectLst/>
                        </a:rPr>
                        <a:t>Parmelee</a:t>
                      </a:r>
                      <a:r>
                        <a:rPr lang="nl-NL" sz="1000" i="1" dirty="0">
                          <a:effectLst/>
                        </a:rPr>
                        <a:t> et al.2009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</a:rPr>
                        <a:t>Kim et al.2014; </a:t>
                      </a:r>
                      <a:r>
                        <a:rPr lang="en-US" sz="1000" i="1" dirty="0" err="1">
                          <a:effectLst/>
                        </a:rPr>
                        <a:t>Yeatts</a:t>
                      </a:r>
                      <a:r>
                        <a:rPr lang="en-US" sz="1000" i="1" dirty="0">
                          <a:effectLst/>
                        </a:rPr>
                        <a:t> &amp; </a:t>
                      </a:r>
                      <a:r>
                        <a:rPr lang="en-US" sz="1000" i="1" dirty="0" err="1">
                          <a:effectLst/>
                        </a:rPr>
                        <a:t>Cready</a:t>
                      </a:r>
                      <a:r>
                        <a:rPr lang="en-US" sz="1000" i="1" dirty="0">
                          <a:effectLst/>
                        </a:rPr>
                        <a:t>, 2007; </a:t>
                      </a:r>
                      <a:r>
                        <a:rPr lang="en-US" sz="1000" i="1" dirty="0" err="1">
                          <a:effectLst/>
                        </a:rPr>
                        <a:t>Rahmann</a:t>
                      </a:r>
                      <a:r>
                        <a:rPr lang="en-US" sz="1000" i="1" dirty="0">
                          <a:effectLst/>
                        </a:rPr>
                        <a:t> &amp; </a:t>
                      </a:r>
                      <a:r>
                        <a:rPr lang="en-US" sz="1000" i="1" dirty="0" err="1">
                          <a:effectLst/>
                        </a:rPr>
                        <a:t>Schnelle</a:t>
                      </a:r>
                      <a:r>
                        <a:rPr lang="en-US" sz="1000" i="1" dirty="0">
                          <a:effectLst/>
                        </a:rPr>
                        <a:t>, 2008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</a:tr>
              <a:tr h="1397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Decision-making and participation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Shared decision-making and participation in the execution of decisions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Clear goals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Exclusion from decision-making and communication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</a:rPr>
                        <a:t>Chuang et al.2011; Chaudhuri et al.2013; </a:t>
                      </a:r>
                      <a:r>
                        <a:rPr lang="en-US" sz="1000" i="1" dirty="0" err="1">
                          <a:effectLst/>
                        </a:rPr>
                        <a:t>Koren</a:t>
                      </a:r>
                      <a:r>
                        <a:rPr lang="en-US" sz="1000" i="1" dirty="0">
                          <a:effectLst/>
                        </a:rPr>
                        <a:t>, 2010; </a:t>
                      </a:r>
                      <a:r>
                        <a:rPr lang="en-US" sz="1000" i="1" dirty="0" err="1">
                          <a:effectLst/>
                        </a:rPr>
                        <a:t>Haggström</a:t>
                      </a:r>
                      <a:r>
                        <a:rPr lang="en-US" sz="1000" i="1" dirty="0">
                          <a:effectLst/>
                        </a:rPr>
                        <a:t> et al.2009; </a:t>
                      </a:r>
                      <a:r>
                        <a:rPr lang="en-US" sz="1000" i="1" dirty="0" err="1">
                          <a:effectLst/>
                        </a:rPr>
                        <a:t>Hamann</a:t>
                      </a:r>
                      <a:r>
                        <a:rPr lang="en-US" sz="1000" i="1" dirty="0">
                          <a:effectLst/>
                        </a:rPr>
                        <a:t>, 2014; </a:t>
                      </a:r>
                      <a:r>
                        <a:rPr lang="en-US" sz="1000" i="1" dirty="0" err="1">
                          <a:effectLst/>
                        </a:rPr>
                        <a:t>Yeatts</a:t>
                      </a:r>
                      <a:r>
                        <a:rPr lang="en-US" sz="1000" i="1" dirty="0">
                          <a:effectLst/>
                        </a:rPr>
                        <a:t> &amp; </a:t>
                      </a:r>
                      <a:r>
                        <a:rPr lang="en-US" sz="1000" i="1" dirty="0" err="1">
                          <a:effectLst/>
                        </a:rPr>
                        <a:t>Cready</a:t>
                      </a:r>
                      <a:r>
                        <a:rPr lang="en-US" sz="1000" i="1" dirty="0">
                          <a:effectLst/>
                        </a:rPr>
                        <a:t>, 2007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</a:tr>
              <a:tr h="129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Teamwork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Lack of teamwork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Parmelee</a:t>
                      </a:r>
                      <a:r>
                        <a:rPr lang="en-US" sz="1000" i="1" dirty="0">
                          <a:effectLst/>
                        </a:rPr>
                        <a:t> et al.2009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</a:tr>
              <a:tr h="38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Routines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Daily routines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Chaudhuri</a:t>
                      </a:r>
                      <a:r>
                        <a:rPr lang="nl-NL" sz="1000" i="1" dirty="0">
                          <a:effectLst/>
                        </a:rPr>
                        <a:t> et al.2013; </a:t>
                      </a:r>
                      <a:r>
                        <a:rPr lang="nl-NL" sz="1000" i="1" dirty="0" err="1">
                          <a:effectLst/>
                        </a:rPr>
                        <a:t>Haggström</a:t>
                      </a:r>
                      <a:r>
                        <a:rPr lang="nl-NL" sz="1000" i="1" dirty="0">
                          <a:effectLst/>
                        </a:rPr>
                        <a:t> et al.2009; </a:t>
                      </a:r>
                      <a:r>
                        <a:rPr lang="nl-NL" sz="1000" i="1" dirty="0" err="1">
                          <a:effectLst/>
                        </a:rPr>
                        <a:t>Wadensten</a:t>
                      </a:r>
                      <a:r>
                        <a:rPr lang="nl-NL" sz="1000" i="1" dirty="0">
                          <a:effectLst/>
                        </a:rPr>
                        <a:t> et al.2009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</a:tr>
              <a:tr h="259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Training and education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Lack of training and education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</a:rPr>
                        <a:t>Kim et al.2014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</a:tr>
              <a:tr h="38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Respect of resident’s family and colleagues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Lack of respect from resident’s family and colleagues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Parmelee</a:t>
                      </a:r>
                      <a:r>
                        <a:rPr lang="en-US" sz="1000" i="1" dirty="0">
                          <a:effectLst/>
                        </a:rPr>
                        <a:t> et al.2009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27773" marR="277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71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1820"/>
            <a:ext cx="6172200" cy="1077218"/>
          </a:xfrm>
        </p:spPr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Enablers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and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barriers</a:t>
            </a:r>
            <a:r>
              <a:rPr lang="nl-NL" dirty="0" smtClean="0">
                <a:solidFill>
                  <a:srgbClr val="0070C0"/>
                </a:solidFill>
              </a:rPr>
              <a:t> at </a:t>
            </a:r>
            <a:r>
              <a:rPr lang="nl-NL" dirty="0" err="1" smtClean="0">
                <a:solidFill>
                  <a:srgbClr val="0070C0"/>
                </a:solidFill>
              </a:rPr>
              <a:t>organizational</a:t>
            </a:r>
            <a:r>
              <a:rPr lang="nl-NL" dirty="0" smtClean="0">
                <a:solidFill>
                  <a:srgbClr val="0070C0"/>
                </a:solidFill>
              </a:rPr>
              <a:t> level</a:t>
            </a:r>
            <a:endParaRPr lang="nl-NL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43426"/>
              </p:ext>
            </p:extLst>
          </p:nvPr>
        </p:nvGraphicFramePr>
        <p:xfrm>
          <a:off x="395536" y="1374774"/>
          <a:ext cx="7920880" cy="4790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006"/>
                <a:gridCol w="2113464"/>
                <a:gridCol w="2177205"/>
                <a:gridCol w="2177205"/>
              </a:tblGrid>
              <a:tr h="41881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Factors at organizational level  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09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Factor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Enabler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Barrier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Authors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</a:tr>
              <a:tr h="41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Values and goals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Shared values and goals that inspire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Unclear or conflicting goals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Haggström</a:t>
                      </a:r>
                      <a:r>
                        <a:rPr lang="nl-NL" sz="1000" i="1" dirty="0">
                          <a:effectLst/>
                        </a:rPr>
                        <a:t> et al. 2009; </a:t>
                      </a:r>
                      <a:r>
                        <a:rPr lang="nl-NL" sz="1000" i="1" dirty="0" err="1">
                          <a:effectLst/>
                        </a:rPr>
                        <a:t>Scalzi</a:t>
                      </a:r>
                      <a:r>
                        <a:rPr lang="nl-NL" sz="1000" i="1" dirty="0">
                          <a:effectLst/>
                        </a:rPr>
                        <a:t> et al. 2006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</a:tr>
              <a:tr h="1663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Organization structure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Organic organization structure: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Decentralization of decision-making 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Limited formalization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Mechanistic organization structure: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Centralization of decision-making 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Strong emphasis on procedures and compliance with rules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</a:rPr>
                        <a:t>Kim et al. 2014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</a:tr>
              <a:tr h="1032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HR-activities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by HR activities: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Training and education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Communication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Capacity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Lack of HR activities: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Training and education</a:t>
                      </a:r>
                      <a:endParaRPr lang="nl-NL" sz="1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Communication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>
                          <a:effectLst/>
                        </a:rPr>
                        <a:t>Kim et al. 2014; </a:t>
                      </a:r>
                      <a:r>
                        <a:rPr lang="nl-NL" sz="1000" i="1" dirty="0" err="1">
                          <a:effectLst/>
                        </a:rPr>
                        <a:t>Chuang</a:t>
                      </a:r>
                      <a:r>
                        <a:rPr lang="nl-NL" sz="1000" i="1" dirty="0">
                          <a:effectLst/>
                        </a:rPr>
                        <a:t> et al. 2011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</a:tr>
              <a:tr h="41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Resources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Sufficient financial resources and capacity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Limited financial resources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</a:rPr>
                        <a:t>Chuang et al. 2011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</a:tr>
              <a:tr h="62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Measuring methods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Lack of effective measuring instruments to improve the quality of care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Rahmann</a:t>
                      </a:r>
                      <a:r>
                        <a:rPr lang="en-US" sz="1000" i="1" dirty="0">
                          <a:effectLst/>
                        </a:rPr>
                        <a:t> &amp; </a:t>
                      </a:r>
                      <a:r>
                        <a:rPr lang="en-US" sz="1000" i="1" dirty="0" err="1">
                          <a:effectLst/>
                        </a:rPr>
                        <a:t>Schnelle</a:t>
                      </a:r>
                      <a:r>
                        <a:rPr lang="en-US" sz="1000" i="1" dirty="0">
                          <a:effectLst/>
                        </a:rPr>
                        <a:t>, 2008; </a:t>
                      </a:r>
                      <a:r>
                        <a:rPr lang="en-US" sz="1000" i="1" dirty="0" err="1">
                          <a:effectLst/>
                        </a:rPr>
                        <a:t>Koren</a:t>
                      </a:r>
                      <a:r>
                        <a:rPr lang="en-US" sz="1000" i="1" dirty="0">
                          <a:effectLst/>
                        </a:rPr>
                        <a:t> 2010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0999" marR="409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443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351" y="332656"/>
            <a:ext cx="6172200" cy="579438"/>
          </a:xfrm>
        </p:spPr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Change </a:t>
            </a:r>
            <a:r>
              <a:rPr lang="nl-NL" dirty="0" err="1" smtClean="0">
                <a:solidFill>
                  <a:srgbClr val="0070C0"/>
                </a:solidFill>
              </a:rPr>
              <a:t>interventions</a:t>
            </a:r>
            <a:endParaRPr lang="nl-NL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35546"/>
              </p:ext>
            </p:extLst>
          </p:nvPr>
        </p:nvGraphicFramePr>
        <p:xfrm>
          <a:off x="287524" y="1052736"/>
          <a:ext cx="8568951" cy="5610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4464496"/>
                <a:gridCol w="3096343"/>
              </a:tblGrid>
              <a:tr h="1784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Factors</a:t>
                      </a:r>
                      <a:endParaRPr lang="nl-NL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Authors </a:t>
                      </a:r>
                      <a:endParaRPr lang="nl-NL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178435">
                <a:tc rowSpan="1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Enablers: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Interventions aimed at team organization and working methods</a:t>
                      </a:r>
                      <a:endParaRPr lang="nl-NL" sz="10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Introduction of self-managing teams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Yeatts</a:t>
                      </a:r>
                      <a:r>
                        <a:rPr lang="en-US" sz="1000" i="1" dirty="0">
                          <a:effectLst/>
                        </a:rPr>
                        <a:t> et al. 2004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27164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Decentralization of decision-making and increase of autonomy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Koren</a:t>
                      </a:r>
                      <a:r>
                        <a:rPr lang="en-US" sz="1000" i="1" dirty="0">
                          <a:effectLst/>
                        </a:rPr>
                        <a:t>, 2010; 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involving families with decision-making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Hamann</a:t>
                      </a:r>
                      <a:r>
                        <a:rPr lang="en-US" sz="1000" i="1" dirty="0">
                          <a:effectLst/>
                        </a:rPr>
                        <a:t>, 2014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Breaking through routines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Wadensten</a:t>
                      </a:r>
                      <a:r>
                        <a:rPr lang="nl-NL" sz="1000" i="1" dirty="0">
                          <a:effectLst/>
                        </a:rPr>
                        <a:t> et al. 2009; </a:t>
                      </a:r>
                      <a:r>
                        <a:rPr lang="nl-NL" sz="1000" i="1" dirty="0" err="1">
                          <a:effectLst/>
                        </a:rPr>
                        <a:t>Haggström</a:t>
                      </a:r>
                      <a:r>
                        <a:rPr lang="nl-NL" sz="1000" i="1" dirty="0">
                          <a:effectLst/>
                        </a:rPr>
                        <a:t> et al. 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8522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Clear goals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Haggström</a:t>
                      </a:r>
                      <a:r>
                        <a:rPr lang="en-US" sz="1000" i="1" dirty="0">
                          <a:effectLst/>
                        </a:rPr>
                        <a:t> et al. 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8522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Rotating team coordinator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Yeatts</a:t>
                      </a:r>
                      <a:r>
                        <a:rPr lang="en-US" sz="1000" i="1" dirty="0">
                          <a:effectLst/>
                        </a:rPr>
                        <a:t> et al. 2004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Participation by frontline workers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Scalzi</a:t>
                      </a:r>
                      <a:r>
                        <a:rPr lang="en-US" sz="1000" i="1" dirty="0">
                          <a:effectLst/>
                        </a:rPr>
                        <a:t> et al. 2006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Participation by families of residents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Scalzi</a:t>
                      </a:r>
                      <a:r>
                        <a:rPr lang="en-US" sz="1000" i="1" dirty="0">
                          <a:effectLst/>
                        </a:rPr>
                        <a:t> et al. 2006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27164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Leadership style that stimulates innovative and problem-solving behavior 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Koren</a:t>
                      </a:r>
                      <a:r>
                        <a:rPr lang="en-US" sz="1000" i="1" dirty="0">
                          <a:effectLst/>
                        </a:rPr>
                        <a:t>, 2010; </a:t>
                      </a:r>
                      <a:r>
                        <a:rPr lang="en-US" sz="1000" i="1" dirty="0" err="1">
                          <a:effectLst/>
                        </a:rPr>
                        <a:t>Scalzi</a:t>
                      </a:r>
                      <a:r>
                        <a:rPr lang="en-US" sz="1000" i="1" dirty="0">
                          <a:effectLst/>
                        </a:rPr>
                        <a:t> et al. 2006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27164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Investments in physical surroundings in order to prevent a clinical atmosphere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Koren</a:t>
                      </a:r>
                      <a:r>
                        <a:rPr lang="en-US" sz="1000" i="1" dirty="0">
                          <a:effectLst/>
                        </a:rPr>
                        <a:t>, 2010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8522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Interventions aimed at learning and development</a:t>
                      </a:r>
                      <a:endParaRPr lang="nl-NL" sz="10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Creating a learning culture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Chuang</a:t>
                      </a:r>
                      <a:r>
                        <a:rPr lang="nl-NL" sz="1000" i="1" dirty="0">
                          <a:effectLst/>
                        </a:rPr>
                        <a:t> et al. 2011; </a:t>
                      </a:r>
                      <a:r>
                        <a:rPr lang="nl-NL" sz="1000" i="1" dirty="0" err="1">
                          <a:effectLst/>
                        </a:rPr>
                        <a:t>Haggström</a:t>
                      </a:r>
                      <a:r>
                        <a:rPr lang="nl-NL" sz="1000" i="1" dirty="0">
                          <a:effectLst/>
                        </a:rPr>
                        <a:t> et al. 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3648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Workplace learning: observation of situations in practice, discussions, reflection and learning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Wadensten</a:t>
                      </a:r>
                      <a:r>
                        <a:rPr lang="nl-NL" sz="1000" i="1" dirty="0">
                          <a:effectLst/>
                        </a:rPr>
                        <a:t> et al.2009; </a:t>
                      </a:r>
                      <a:r>
                        <a:rPr lang="nl-NL" sz="1000" i="1" dirty="0" err="1">
                          <a:effectLst/>
                        </a:rPr>
                        <a:t>Rahmann</a:t>
                      </a:r>
                      <a:r>
                        <a:rPr lang="nl-NL" sz="1000" i="1" dirty="0">
                          <a:effectLst/>
                        </a:rPr>
                        <a:t> &amp; </a:t>
                      </a:r>
                      <a:r>
                        <a:rPr lang="nl-NL" sz="1000" i="1" dirty="0" err="1">
                          <a:effectLst/>
                        </a:rPr>
                        <a:t>Schnelle</a:t>
                      </a:r>
                      <a:r>
                        <a:rPr lang="nl-NL" sz="1000" i="1" dirty="0">
                          <a:effectLst/>
                        </a:rPr>
                        <a:t>, 2008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Developing listening skills and increase mutual understanding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Haggström</a:t>
                      </a:r>
                      <a:r>
                        <a:rPr lang="en-US" sz="1000" i="1" dirty="0">
                          <a:effectLst/>
                        </a:rPr>
                        <a:t> et al. 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3648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Monitoring of resident’s choices and determining how they can be stimulated to make their own choices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Rahmann</a:t>
                      </a:r>
                      <a:r>
                        <a:rPr lang="en-US" sz="1000" i="1" dirty="0">
                          <a:effectLst/>
                        </a:rPr>
                        <a:t> &amp; </a:t>
                      </a:r>
                      <a:r>
                        <a:rPr lang="en-US" sz="1000" i="1" dirty="0" err="1">
                          <a:effectLst/>
                        </a:rPr>
                        <a:t>Schnelle</a:t>
                      </a:r>
                      <a:r>
                        <a:rPr lang="en-US" sz="1000" i="1" dirty="0">
                          <a:effectLst/>
                        </a:rPr>
                        <a:t>, 2008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4580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Training and education for frontline workers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Wadensten</a:t>
                      </a:r>
                      <a:r>
                        <a:rPr lang="nl-NL" sz="1000" i="1" dirty="0">
                          <a:effectLst/>
                        </a:rPr>
                        <a:t> et al. 2009; </a:t>
                      </a:r>
                      <a:r>
                        <a:rPr lang="nl-NL" sz="1000" i="1" dirty="0" err="1">
                          <a:effectLst/>
                        </a:rPr>
                        <a:t>Chuang</a:t>
                      </a:r>
                      <a:r>
                        <a:rPr lang="nl-NL" sz="1000" i="1" dirty="0">
                          <a:effectLst/>
                        </a:rPr>
                        <a:t> et al. 2011; Kim et al 2014; </a:t>
                      </a:r>
                      <a:r>
                        <a:rPr lang="nl-NL" sz="1000" i="1" dirty="0" err="1">
                          <a:effectLst/>
                        </a:rPr>
                        <a:t>Rahmann</a:t>
                      </a:r>
                      <a:r>
                        <a:rPr lang="nl-NL" sz="1000" i="1" dirty="0">
                          <a:effectLst/>
                        </a:rPr>
                        <a:t> &amp; </a:t>
                      </a:r>
                      <a:r>
                        <a:rPr lang="nl-NL" sz="1000" i="1" dirty="0" err="1">
                          <a:effectLst/>
                        </a:rPr>
                        <a:t>Schnelle</a:t>
                      </a:r>
                      <a:r>
                        <a:rPr lang="nl-NL" sz="1000" i="1" dirty="0">
                          <a:effectLst/>
                        </a:rPr>
                        <a:t>, 2008; </a:t>
                      </a:r>
                      <a:r>
                        <a:rPr lang="nl-NL" sz="1000" i="1" dirty="0" err="1">
                          <a:effectLst/>
                        </a:rPr>
                        <a:t>Yeatt</a:t>
                      </a:r>
                      <a:r>
                        <a:rPr lang="nl-NL" sz="1000" i="1" dirty="0">
                          <a:effectLst/>
                        </a:rPr>
                        <a:t> et al. 2004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4038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Training and education for managers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i="1" dirty="0" err="1">
                          <a:effectLst/>
                        </a:rPr>
                        <a:t>Yeatts</a:t>
                      </a:r>
                      <a:r>
                        <a:rPr lang="nl-NL" sz="1000" i="1" dirty="0">
                          <a:effectLst/>
                        </a:rPr>
                        <a:t> et al. 2004; </a:t>
                      </a:r>
                      <a:r>
                        <a:rPr lang="nl-NL" sz="1000" i="1" dirty="0" err="1">
                          <a:effectLst/>
                        </a:rPr>
                        <a:t>Yeatts</a:t>
                      </a:r>
                      <a:r>
                        <a:rPr lang="nl-NL" sz="1000" i="1" dirty="0">
                          <a:effectLst/>
                        </a:rPr>
                        <a:t> &amp; </a:t>
                      </a:r>
                      <a:r>
                        <a:rPr lang="nl-NL" sz="1000" i="1" dirty="0" err="1">
                          <a:effectLst/>
                        </a:rPr>
                        <a:t>Cready</a:t>
                      </a:r>
                      <a:r>
                        <a:rPr lang="nl-NL" sz="1000" i="1" dirty="0">
                          <a:effectLst/>
                        </a:rPr>
                        <a:t>, 2007; </a:t>
                      </a:r>
                      <a:r>
                        <a:rPr lang="nl-NL" sz="1000" i="1" dirty="0" err="1">
                          <a:effectLst/>
                        </a:rPr>
                        <a:t>Chuang</a:t>
                      </a:r>
                      <a:r>
                        <a:rPr lang="nl-NL" sz="1000" i="1" dirty="0">
                          <a:effectLst/>
                        </a:rPr>
                        <a:t> et al. 2011; </a:t>
                      </a:r>
                      <a:r>
                        <a:rPr lang="nl-NL" sz="1000" i="1" dirty="0" err="1">
                          <a:effectLst/>
                        </a:rPr>
                        <a:t>Wadensten</a:t>
                      </a:r>
                      <a:r>
                        <a:rPr lang="nl-NL" sz="1000" i="1" dirty="0">
                          <a:effectLst/>
                        </a:rPr>
                        <a:t> et al. 2009; </a:t>
                      </a:r>
                      <a:r>
                        <a:rPr lang="nl-NL" sz="1000" i="1" dirty="0" err="1">
                          <a:effectLst/>
                        </a:rPr>
                        <a:t>Suominen</a:t>
                      </a:r>
                      <a:r>
                        <a:rPr lang="nl-NL" sz="1000" i="1" dirty="0">
                          <a:effectLst/>
                        </a:rPr>
                        <a:t> et al. 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364863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Barriers: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Methods in which information is shared in a unidirectional way, or assignments that require frontline workers to write a lot  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Wadensten</a:t>
                      </a:r>
                      <a:r>
                        <a:rPr lang="en-US" sz="1000" i="1" dirty="0">
                          <a:effectLst/>
                        </a:rPr>
                        <a:t> et al. 2009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Facilitator who is too dominant or too absent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Yeatts</a:t>
                      </a:r>
                      <a:r>
                        <a:rPr lang="en-US" sz="1000" i="1" dirty="0">
                          <a:effectLst/>
                        </a:rPr>
                        <a:t> et al. 2004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Exclusion of frontline workers from (culture) change activities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Scalzi</a:t>
                      </a:r>
                      <a:r>
                        <a:rPr lang="en-US" sz="1000" i="1" dirty="0">
                          <a:effectLst/>
                        </a:rPr>
                        <a:t> et al. 2006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  <a:tr h="17843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Change initiatives without training or a proper preparation.</a:t>
                      </a:r>
                      <a:endParaRPr lang="nl-NL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</a:rPr>
                        <a:t>Kim et al. 2014</a:t>
                      </a:r>
                      <a:endParaRPr lang="nl-NL" sz="1000" i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17937" marR="179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81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eweekkrant.nl/images/library/pictures/7b/3f/93/18/3_we_zien_brabantzo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66579"/>
            <a:ext cx="4932040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brabantzorg.net/Documents/BrabantZorg/BZ-afbeelding-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4"/>
            <a:ext cx="6902789" cy="28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Foto's\Werk\BrabantZorg\Wilberthof\P10209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5"/>
          <a:stretch/>
        </p:blipFill>
        <p:spPr bwMode="auto">
          <a:xfrm>
            <a:off x="-49373" y="2204864"/>
            <a:ext cx="37224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Foto's\Werk\BrabantZorg\Wilberthof\P10209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21741"/>
            <a:ext cx="4015506" cy="22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23945"/>
            <a:ext cx="6902152" cy="584775"/>
          </a:xfrm>
        </p:spPr>
        <p:txBody>
          <a:bodyPr anchor="t" anchorCtr="0"/>
          <a:lstStyle/>
          <a:p>
            <a:r>
              <a:rPr lang="nl-NL" dirty="0" smtClean="0">
                <a:solidFill>
                  <a:srgbClr val="0070C0"/>
                </a:solidFill>
              </a:rPr>
              <a:t>Definition of bottom-up change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6356" y="1341438"/>
            <a:ext cx="7881938" cy="4835227"/>
          </a:xfrm>
        </p:spPr>
        <p:txBody>
          <a:bodyPr>
            <a:normAutofit fontScale="92500" lnSpcReduction="10000"/>
          </a:bodyPr>
          <a:lstStyle/>
          <a:p>
            <a:pPr marL="361950" indent="-361950"/>
            <a:r>
              <a:rPr lang="en-US" dirty="0" smtClean="0"/>
              <a:t>The </a:t>
            </a:r>
            <a:r>
              <a:rPr lang="en-US" dirty="0"/>
              <a:t>extent to which changes are either imposed by the top of the organization or made subject to discussion and approval by those at lower </a:t>
            </a:r>
            <a:r>
              <a:rPr lang="en-US" dirty="0" smtClean="0"/>
              <a:t>levels </a:t>
            </a:r>
            <a:r>
              <a:rPr lang="en-US" i="1" dirty="0" smtClean="0"/>
              <a:t>(Thompson </a:t>
            </a:r>
            <a:r>
              <a:rPr lang="en-US" i="1" dirty="0"/>
              <a:t>&amp; Sanders, </a:t>
            </a:r>
            <a:r>
              <a:rPr lang="en-US" i="1" dirty="0" smtClean="0"/>
              <a:t>1997, p.138)</a:t>
            </a:r>
            <a:endParaRPr lang="en-US" i="1" dirty="0"/>
          </a:p>
          <a:p>
            <a:pPr marL="514350" indent="-514350"/>
            <a:endParaRPr lang="en-US" dirty="0"/>
          </a:p>
          <a:p>
            <a:pPr marL="342900" lvl="1" indent="-342900">
              <a:buClr>
                <a:srgbClr val="ED0010"/>
              </a:buClr>
            </a:pPr>
            <a:r>
              <a:rPr lang="en-US" sz="2800" dirty="0" smtClean="0"/>
              <a:t>The </a:t>
            </a:r>
            <a:r>
              <a:rPr lang="en-US" sz="2800" dirty="0"/>
              <a:t>development of the organization’s human’s capability to implement strategy and to learn from actions taken </a:t>
            </a:r>
            <a:r>
              <a:rPr lang="en-US" sz="2800" dirty="0" smtClean="0"/>
              <a:t>and the </a:t>
            </a:r>
            <a:r>
              <a:rPr lang="en-US" sz="2800" dirty="0"/>
              <a:t>effectiveness of changes made. </a:t>
            </a:r>
            <a:r>
              <a:rPr lang="en-US" sz="2800" dirty="0" smtClean="0"/>
              <a:t>Its </a:t>
            </a:r>
            <a:r>
              <a:rPr lang="en-US" sz="2800" dirty="0"/>
              <a:t>focus is on the development of a high commitment culture. </a:t>
            </a:r>
            <a:r>
              <a:rPr lang="en-US" sz="2800" dirty="0" smtClean="0"/>
              <a:t>Change </a:t>
            </a:r>
            <a:r>
              <a:rPr lang="en-US" sz="2800" dirty="0"/>
              <a:t>is emergent, less planned and </a:t>
            </a:r>
            <a:r>
              <a:rPr lang="en-US" sz="2800" dirty="0" smtClean="0"/>
              <a:t>programmatic </a:t>
            </a:r>
            <a:r>
              <a:rPr lang="en-US" sz="2800" i="1" dirty="0" smtClean="0"/>
              <a:t>(</a:t>
            </a:r>
            <a:r>
              <a:rPr lang="en-US" sz="2800" i="1" dirty="0"/>
              <a:t>Theory O, as defined by Beer &amp; </a:t>
            </a:r>
            <a:r>
              <a:rPr lang="en-US" sz="2800" i="1" dirty="0" err="1"/>
              <a:t>Nohria</a:t>
            </a:r>
            <a:r>
              <a:rPr lang="en-US" sz="2800" i="1" dirty="0"/>
              <a:t>, 2000, p. 3)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20883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Research question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484784"/>
            <a:ext cx="7881938" cy="50405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NL" dirty="0" smtClean="0"/>
              <a:t>Streetlevel services </a:t>
            </a:r>
            <a:r>
              <a:rPr lang="nl-NL" dirty="0" err="1" smtClean="0"/>
              <a:t>centres</a:t>
            </a:r>
            <a:r>
              <a:rPr lang="nl-NL" dirty="0" smtClean="0"/>
              <a:t> </a:t>
            </a:r>
            <a:r>
              <a:rPr lang="nl-NL" dirty="0" err="1" smtClean="0"/>
              <a:t>around</a:t>
            </a:r>
            <a:r>
              <a:rPr lang="nl-NL" dirty="0" smtClean="0"/>
              <a:t> direct cliënt contact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Bottom-up change important means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transition</a:t>
            </a:r>
            <a:endParaRPr lang="nl-NL" dirty="0" smtClean="0"/>
          </a:p>
          <a:p>
            <a:pPr marL="0" indent="0">
              <a:lnSpc>
                <a:spcPct val="150000"/>
              </a:lnSpc>
              <a:buNone/>
            </a:pPr>
            <a:endParaRPr lang="nl-NL" dirty="0"/>
          </a:p>
          <a:p>
            <a:pPr>
              <a:lnSpc>
                <a:spcPct val="150000"/>
              </a:lnSpc>
            </a:pPr>
            <a:r>
              <a:rPr lang="nl-NL" i="1" dirty="0" err="1" smtClean="0"/>
              <a:t>What</a:t>
            </a:r>
            <a:r>
              <a:rPr lang="nl-NL" i="1" dirty="0" smtClean="0"/>
              <a:t> </a:t>
            </a:r>
            <a:r>
              <a:rPr lang="nl-NL" i="1" dirty="0" err="1" smtClean="0"/>
              <a:t>interventions</a:t>
            </a:r>
            <a:r>
              <a:rPr lang="nl-NL" i="1" dirty="0" smtClean="0"/>
              <a:t> </a:t>
            </a:r>
            <a:r>
              <a:rPr lang="nl-NL" i="1" dirty="0" err="1" smtClean="0"/>
              <a:t>facilitate</a:t>
            </a:r>
            <a:r>
              <a:rPr lang="nl-NL" i="1" dirty="0" smtClean="0"/>
              <a:t> or hinder bottom-up </a:t>
            </a:r>
            <a:r>
              <a:rPr lang="nl-NL" i="1" dirty="0" err="1" smtClean="0"/>
              <a:t>organizational</a:t>
            </a:r>
            <a:r>
              <a:rPr lang="nl-NL" i="1" dirty="0" smtClean="0"/>
              <a:t> changes in </a:t>
            </a:r>
            <a:r>
              <a:rPr lang="nl-NL" i="1" dirty="0" err="1" smtClean="0"/>
              <a:t>nursing</a:t>
            </a:r>
            <a:r>
              <a:rPr lang="nl-NL" i="1" dirty="0" smtClean="0"/>
              <a:t> homes </a:t>
            </a:r>
            <a:r>
              <a:rPr lang="nl-NL" i="1" dirty="0" err="1" smtClean="0"/>
              <a:t>and</a:t>
            </a:r>
            <a:r>
              <a:rPr lang="nl-NL" i="1" dirty="0" smtClean="0"/>
              <a:t> </a:t>
            </a:r>
            <a:r>
              <a:rPr lang="nl-NL" i="1" dirty="0" err="1" smtClean="0"/>
              <a:t>what</a:t>
            </a:r>
            <a:r>
              <a:rPr lang="nl-NL" i="1" dirty="0" smtClean="0"/>
              <a:t> are </a:t>
            </a:r>
            <a:r>
              <a:rPr lang="nl-NL" i="1" dirty="0" err="1" smtClean="0"/>
              <a:t>enabling</a:t>
            </a:r>
            <a:r>
              <a:rPr lang="nl-NL" i="1" dirty="0" smtClean="0"/>
              <a:t> or hindering </a:t>
            </a:r>
            <a:r>
              <a:rPr lang="nl-NL" i="1" dirty="0" err="1" smtClean="0"/>
              <a:t>conditions</a:t>
            </a:r>
            <a:r>
              <a:rPr lang="nl-NL" i="1" dirty="0" smtClean="0"/>
              <a:t>?</a:t>
            </a:r>
          </a:p>
          <a:p>
            <a:pPr>
              <a:lnSpc>
                <a:spcPct val="15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9776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Research </a:t>
            </a:r>
            <a:r>
              <a:rPr lang="nl-NL" dirty="0" err="1" smtClean="0">
                <a:solidFill>
                  <a:srgbClr val="0070C0"/>
                </a:solidFill>
              </a:rPr>
              <a:t>method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1484784"/>
            <a:ext cx="7881938" cy="4450449"/>
          </a:xfrm>
        </p:spPr>
        <p:txBody>
          <a:bodyPr/>
          <a:lstStyle/>
          <a:p>
            <a:r>
              <a:rPr lang="nl-NL" sz="2400" dirty="0" err="1" smtClean="0"/>
              <a:t>Systematic</a:t>
            </a:r>
            <a:r>
              <a:rPr lang="nl-NL" sz="2400" dirty="0" smtClean="0"/>
              <a:t> </a:t>
            </a:r>
            <a:r>
              <a:rPr lang="nl-NL" sz="2400" dirty="0" err="1" smtClean="0"/>
              <a:t>literature</a:t>
            </a:r>
            <a:r>
              <a:rPr lang="nl-NL" sz="2400" dirty="0" smtClean="0"/>
              <a:t> review</a:t>
            </a:r>
          </a:p>
          <a:p>
            <a:r>
              <a:rPr lang="nl-NL" sz="2400" dirty="0" smtClean="0"/>
              <a:t>Criteria: </a:t>
            </a:r>
          </a:p>
          <a:p>
            <a:pPr lvl="2"/>
            <a:r>
              <a:rPr lang="nl-NL" sz="2000" dirty="0" err="1" smtClean="0"/>
              <a:t>Empirical</a:t>
            </a:r>
            <a:r>
              <a:rPr lang="nl-NL" sz="2000" dirty="0" smtClean="0"/>
              <a:t> research </a:t>
            </a:r>
            <a:r>
              <a:rPr lang="nl-NL" sz="2000" dirty="0" err="1" smtClean="0"/>
              <a:t>related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nursing</a:t>
            </a:r>
            <a:r>
              <a:rPr lang="nl-NL" sz="2000" dirty="0" smtClean="0"/>
              <a:t> homes </a:t>
            </a:r>
          </a:p>
          <a:p>
            <a:pPr lvl="2"/>
            <a:r>
              <a:rPr lang="nl-NL" sz="2000" dirty="0" smtClean="0"/>
              <a:t>2004 – 2014</a:t>
            </a:r>
          </a:p>
          <a:p>
            <a:pPr lvl="2"/>
            <a:r>
              <a:rPr lang="nl-NL" sz="2000" dirty="0" smtClean="0"/>
              <a:t>English </a:t>
            </a:r>
            <a:r>
              <a:rPr lang="nl-NL" sz="2000" dirty="0" err="1" smtClean="0"/>
              <a:t>language</a:t>
            </a:r>
            <a:endParaRPr lang="nl-NL" sz="2000" dirty="0" smtClean="0"/>
          </a:p>
          <a:p>
            <a:pPr lvl="2"/>
            <a:r>
              <a:rPr lang="nl-NL" sz="2000" dirty="0" smtClean="0"/>
              <a:t>Europe, USA, Canada, Australia</a:t>
            </a:r>
          </a:p>
          <a:p>
            <a:r>
              <a:rPr lang="nl-NL" sz="2400" dirty="0" smtClean="0"/>
              <a:t>Search </a:t>
            </a:r>
            <a:r>
              <a:rPr lang="nl-NL" sz="2400" dirty="0" err="1" smtClean="0"/>
              <a:t>terms</a:t>
            </a:r>
            <a:r>
              <a:rPr lang="nl-NL" sz="2400" dirty="0" smtClean="0"/>
              <a:t>: ‘empowerment </a:t>
            </a:r>
            <a:r>
              <a:rPr lang="nl-NL" sz="2400" dirty="0" err="1" smtClean="0"/>
              <a:t>nursing</a:t>
            </a:r>
            <a:r>
              <a:rPr lang="nl-NL" sz="2400" dirty="0" smtClean="0"/>
              <a:t> homes’</a:t>
            </a:r>
          </a:p>
          <a:p>
            <a:r>
              <a:rPr lang="nl-NL" sz="2400" dirty="0" smtClean="0"/>
              <a:t>280 hits</a:t>
            </a:r>
          </a:p>
          <a:p>
            <a:pPr lvl="2"/>
            <a:r>
              <a:rPr lang="nl-NL" sz="2000" dirty="0"/>
              <a:t>1</a:t>
            </a:r>
            <a:r>
              <a:rPr lang="nl-NL" sz="2000" dirty="0" smtClean="0"/>
              <a:t>0 relevant </a:t>
            </a:r>
            <a:r>
              <a:rPr lang="nl-NL" sz="2000" dirty="0" err="1" smtClean="0"/>
              <a:t>articles</a:t>
            </a:r>
            <a:endParaRPr lang="nl-NL" sz="2000" dirty="0" smtClean="0"/>
          </a:p>
          <a:p>
            <a:pPr lvl="2"/>
            <a:r>
              <a:rPr lang="nl-NL" sz="2000" dirty="0" smtClean="0"/>
              <a:t>3 </a:t>
            </a:r>
            <a:r>
              <a:rPr lang="nl-NL" sz="2000" dirty="0" err="1" smtClean="0"/>
              <a:t>from</a:t>
            </a:r>
            <a:r>
              <a:rPr lang="nl-NL" sz="2000" dirty="0" smtClean="0"/>
              <a:t> </a:t>
            </a:r>
            <a:r>
              <a:rPr lang="nl-NL" sz="2000" dirty="0" err="1" smtClean="0"/>
              <a:t>previous</a:t>
            </a:r>
            <a:r>
              <a:rPr lang="nl-NL" sz="2000" dirty="0" smtClean="0"/>
              <a:t> research</a:t>
            </a:r>
          </a:p>
          <a:p>
            <a:r>
              <a:rPr lang="nl-NL" sz="2400" dirty="0" smtClean="0"/>
              <a:t>Total: 13 relevant </a:t>
            </a:r>
            <a:r>
              <a:rPr lang="nl-NL" sz="2400" dirty="0" err="1" smtClean="0"/>
              <a:t>articles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357634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Research model 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1988840"/>
            <a:ext cx="2304256" cy="10801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nl-NL" sz="2000" dirty="0" err="1" smtClean="0"/>
              <a:t>Interventions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3419872" y="1988840"/>
            <a:ext cx="2304256" cy="10801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nl-NL" sz="2000" dirty="0" smtClean="0"/>
              <a:t>Bottom-up change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6588224" y="1965226"/>
            <a:ext cx="2304256" cy="109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nl-NL" sz="2000" dirty="0" err="1" smtClean="0"/>
              <a:t>Quality</a:t>
            </a:r>
            <a:r>
              <a:rPr lang="nl-NL" sz="2000" dirty="0" smtClean="0"/>
              <a:t> of care</a:t>
            </a:r>
          </a:p>
          <a:p>
            <a:pPr algn="ctr"/>
            <a:r>
              <a:rPr lang="nl-NL" sz="2000" dirty="0" err="1" smtClean="0"/>
              <a:t>Quality</a:t>
            </a:r>
            <a:r>
              <a:rPr lang="nl-NL" sz="2000" dirty="0" smtClean="0"/>
              <a:t> of </a:t>
            </a:r>
            <a:r>
              <a:rPr lang="nl-NL" sz="2000" dirty="0" err="1" smtClean="0"/>
              <a:t>labour</a:t>
            </a:r>
            <a:endParaRPr lang="nl-NL" sz="2000" dirty="0" smtClean="0"/>
          </a:p>
          <a:p>
            <a:pPr algn="ctr"/>
            <a:r>
              <a:rPr lang="nl-NL" sz="2000" dirty="0" smtClean="0"/>
              <a:t>Efficiency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835696" y="3717032"/>
            <a:ext cx="2304256" cy="10801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nl-NL" sz="2000" dirty="0" err="1" smtClean="0"/>
              <a:t>Conditions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5220072" y="346093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 smtClean="0"/>
              <a:t>Empowerment </a:t>
            </a:r>
            <a:endParaRPr lang="nl-NL" sz="2000" i="1" dirty="0"/>
          </a:p>
        </p:txBody>
      </p:sp>
      <p:cxnSp>
        <p:nvCxnSpPr>
          <p:cNvPr id="10" name="Rechte verbindingslijn met pijl 9"/>
          <p:cNvCxnSpPr>
            <a:stCxn id="4" idx="3"/>
            <a:endCxn id="5" idx="1"/>
          </p:cNvCxnSpPr>
          <p:nvPr/>
        </p:nvCxnSpPr>
        <p:spPr bwMode="auto">
          <a:xfrm>
            <a:off x="2555776" y="2528900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Rechte verbindingslijn met pijl 14"/>
          <p:cNvCxnSpPr/>
          <p:nvPr/>
        </p:nvCxnSpPr>
        <p:spPr bwMode="auto">
          <a:xfrm>
            <a:off x="5724128" y="2564904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Rechte verbindingslijn met pijl 16"/>
          <p:cNvCxnSpPr>
            <a:stCxn id="8" idx="0"/>
          </p:cNvCxnSpPr>
          <p:nvPr/>
        </p:nvCxnSpPr>
        <p:spPr bwMode="auto">
          <a:xfrm flipV="1">
            <a:off x="6192180" y="2575177"/>
            <a:ext cx="0" cy="885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Gebogen verbindingslijn 18"/>
          <p:cNvCxnSpPr>
            <a:stCxn id="7" idx="1"/>
          </p:cNvCxnSpPr>
          <p:nvPr/>
        </p:nvCxnSpPr>
        <p:spPr bwMode="auto">
          <a:xfrm rot="10800000">
            <a:off x="1043608" y="3068960"/>
            <a:ext cx="792088" cy="118813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Gebogen verbindingslijn 24"/>
          <p:cNvCxnSpPr>
            <a:stCxn id="7" idx="3"/>
            <a:endCxn id="5" idx="2"/>
          </p:cNvCxnSpPr>
          <p:nvPr/>
        </p:nvCxnSpPr>
        <p:spPr bwMode="auto">
          <a:xfrm flipV="1">
            <a:off x="4139952" y="3068960"/>
            <a:ext cx="432048" cy="118813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599995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Definition empowerment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0" y="1844824"/>
            <a:ext cx="8136830" cy="40441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Empowerment </a:t>
            </a:r>
            <a:r>
              <a:rPr lang="en-US" sz="2400" dirty="0"/>
              <a:t>can be divided into </a:t>
            </a:r>
            <a:r>
              <a:rPr lang="en-US" sz="2400" b="1" i="1" dirty="0"/>
              <a:t>structural empowerment</a:t>
            </a:r>
            <a:r>
              <a:rPr lang="en-US" sz="2400" dirty="0"/>
              <a:t>, which describes conditions in the working environment </a:t>
            </a:r>
            <a:r>
              <a:rPr lang="en-US" sz="2400" dirty="0" smtClean="0"/>
              <a:t>(e.g. </a:t>
            </a:r>
            <a:r>
              <a:rPr lang="en-US" sz="2400" dirty="0"/>
              <a:t>shared decision-making and </a:t>
            </a:r>
            <a:r>
              <a:rPr lang="en-US" sz="2400" dirty="0" smtClean="0"/>
              <a:t>autonomy); and 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psychological </a:t>
            </a:r>
            <a:r>
              <a:rPr lang="en-US" sz="2400" b="1" i="1" dirty="0"/>
              <a:t>empowerment</a:t>
            </a:r>
            <a:r>
              <a:rPr lang="en-US" sz="2400" dirty="0"/>
              <a:t>, which concerns individuals’ reactions to structural </a:t>
            </a:r>
            <a:r>
              <a:rPr lang="en-US" sz="2400" dirty="0" smtClean="0"/>
              <a:t>empowerment (</a:t>
            </a:r>
            <a:r>
              <a:rPr lang="en-US" sz="2400" dirty="0" err="1" smtClean="0"/>
              <a:t>Spreitzer</a:t>
            </a:r>
            <a:r>
              <a:rPr lang="en-US" sz="2400" dirty="0" smtClean="0"/>
              <a:t>, 2006).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4489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07566"/>
            <a:ext cx="7488832" cy="1077218"/>
          </a:xfrm>
        </p:spPr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What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interventions</a:t>
            </a:r>
            <a:r>
              <a:rPr lang="nl-NL" dirty="0" smtClean="0">
                <a:solidFill>
                  <a:srgbClr val="0070C0"/>
                </a:solidFill>
              </a:rPr>
              <a:t> are </a:t>
            </a:r>
            <a:r>
              <a:rPr lang="nl-NL" dirty="0" err="1" smtClean="0">
                <a:solidFill>
                  <a:srgbClr val="0070C0"/>
                </a:solidFill>
              </a:rPr>
              <a:t>used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for</a:t>
            </a:r>
            <a:r>
              <a:rPr lang="nl-NL" dirty="0" smtClean="0">
                <a:solidFill>
                  <a:srgbClr val="0070C0"/>
                </a:solidFill>
              </a:rPr>
              <a:t> bottom-up change? 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0756" y="1605367"/>
            <a:ext cx="8202488" cy="521989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According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articles</a:t>
            </a:r>
            <a:r>
              <a:rPr lang="nl-NL" dirty="0" smtClean="0"/>
              <a:t> frontline </a:t>
            </a:r>
            <a:r>
              <a:rPr lang="nl-NL" dirty="0" err="1" smtClean="0"/>
              <a:t>workers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empowered </a:t>
            </a:r>
            <a:r>
              <a:rPr lang="nl-NL" dirty="0" err="1" smtClean="0"/>
              <a:t>by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Intervening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(</a:t>
            </a:r>
            <a:r>
              <a:rPr lang="nl-NL" dirty="0" err="1" smtClean="0"/>
              <a:t>organization</a:t>
            </a:r>
            <a:r>
              <a:rPr lang="nl-NL" dirty="0" smtClean="0"/>
              <a:t> of)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organizational</a:t>
            </a:r>
            <a:r>
              <a:rPr lang="nl-NL" dirty="0" smtClean="0"/>
              <a:t> </a:t>
            </a:r>
            <a:r>
              <a:rPr lang="nl-NL" dirty="0" err="1" smtClean="0"/>
              <a:t>conditions</a:t>
            </a:r>
            <a:r>
              <a:rPr lang="nl-NL" dirty="0" smtClean="0"/>
              <a:t> :</a:t>
            </a:r>
            <a:endParaRPr lang="nl-NL" dirty="0"/>
          </a:p>
          <a:p>
            <a:pPr lvl="3"/>
            <a:r>
              <a:rPr lang="nl-NL" dirty="0" err="1"/>
              <a:t>Decentralized</a:t>
            </a:r>
            <a:r>
              <a:rPr lang="nl-NL" dirty="0"/>
              <a:t> </a:t>
            </a:r>
            <a:r>
              <a:rPr lang="nl-NL" dirty="0" err="1" smtClean="0"/>
              <a:t>decision</a:t>
            </a:r>
            <a:r>
              <a:rPr lang="nl-NL" dirty="0" smtClean="0"/>
              <a:t>-making (e.g. </a:t>
            </a:r>
            <a:r>
              <a:rPr lang="nl-NL" dirty="0" err="1" smtClean="0"/>
              <a:t>introduction</a:t>
            </a:r>
            <a:r>
              <a:rPr lang="nl-NL" dirty="0" smtClean="0"/>
              <a:t> of </a:t>
            </a:r>
            <a:r>
              <a:rPr lang="nl-NL" dirty="0" err="1" smtClean="0"/>
              <a:t>self</a:t>
            </a:r>
            <a:r>
              <a:rPr lang="nl-NL" dirty="0" smtClean="0"/>
              <a:t> managing teams)</a:t>
            </a:r>
            <a:endParaRPr lang="nl-NL" dirty="0"/>
          </a:p>
          <a:p>
            <a:pPr lvl="3"/>
            <a:r>
              <a:rPr lang="nl-NL" dirty="0" err="1"/>
              <a:t>Participation</a:t>
            </a:r>
            <a:r>
              <a:rPr lang="nl-NL" dirty="0"/>
              <a:t> </a:t>
            </a:r>
            <a:r>
              <a:rPr lang="nl-NL" dirty="0" smtClean="0"/>
              <a:t>in change </a:t>
            </a:r>
            <a:r>
              <a:rPr lang="nl-NL" dirty="0" err="1" smtClean="0"/>
              <a:t>activities</a:t>
            </a:r>
            <a:endParaRPr lang="nl-NL" dirty="0" smtClean="0"/>
          </a:p>
          <a:p>
            <a:pPr lvl="3"/>
            <a:r>
              <a:rPr lang="nl-NL" dirty="0" err="1" smtClean="0"/>
              <a:t>Breaking</a:t>
            </a:r>
            <a:r>
              <a:rPr lang="nl-NL" dirty="0" smtClean="0"/>
              <a:t> </a:t>
            </a:r>
            <a:r>
              <a:rPr lang="nl-NL" dirty="0" err="1"/>
              <a:t>through</a:t>
            </a:r>
            <a:r>
              <a:rPr lang="nl-NL" dirty="0"/>
              <a:t> routines</a:t>
            </a:r>
          </a:p>
          <a:p>
            <a:r>
              <a:rPr lang="nl-NL" dirty="0" smtClean="0"/>
              <a:t>AND </a:t>
            </a:r>
            <a:r>
              <a:rPr lang="nl-NL" dirty="0" err="1" smtClean="0"/>
              <a:t>intervening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means of </a:t>
            </a:r>
            <a:r>
              <a:rPr lang="nl-NL" dirty="0" err="1" smtClean="0"/>
              <a:t>learning</a:t>
            </a:r>
            <a:r>
              <a:rPr lang="nl-NL" dirty="0" smtClean="0"/>
              <a:t> &amp; development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a </a:t>
            </a:r>
            <a:r>
              <a:rPr lang="nl-NL" dirty="0" err="1" smtClean="0"/>
              <a:t>learning</a:t>
            </a:r>
            <a:r>
              <a:rPr lang="nl-NL" dirty="0" smtClean="0"/>
              <a:t> culture:</a:t>
            </a:r>
          </a:p>
          <a:p>
            <a:pPr lvl="3"/>
            <a:r>
              <a:rPr lang="nl-NL" dirty="0" err="1" smtClean="0"/>
              <a:t>Participation</a:t>
            </a:r>
            <a:r>
              <a:rPr lang="nl-NL" dirty="0" smtClean="0"/>
              <a:t> families of </a:t>
            </a:r>
            <a:r>
              <a:rPr lang="nl-NL" dirty="0" err="1" smtClean="0"/>
              <a:t>residents</a:t>
            </a:r>
            <a:endParaRPr lang="nl-NL" dirty="0" smtClean="0"/>
          </a:p>
          <a:p>
            <a:pPr lvl="3"/>
            <a:r>
              <a:rPr lang="nl-NL" dirty="0" err="1" smtClean="0"/>
              <a:t>Workplace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13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93306"/>
            <a:ext cx="7488832" cy="1077218"/>
          </a:xfrm>
        </p:spPr>
        <p:txBody>
          <a:bodyPr/>
          <a:lstStyle/>
          <a:p>
            <a:r>
              <a:rPr lang="nl-NL" dirty="0" err="1" smtClean="0">
                <a:solidFill>
                  <a:srgbClr val="0070C0"/>
                </a:solidFill>
              </a:rPr>
              <a:t>What</a:t>
            </a:r>
            <a:r>
              <a:rPr lang="nl-NL" dirty="0" smtClean="0">
                <a:solidFill>
                  <a:srgbClr val="0070C0"/>
                </a:solidFill>
              </a:rPr>
              <a:t> are important </a:t>
            </a:r>
            <a:r>
              <a:rPr lang="nl-NL" dirty="0" err="1" smtClean="0">
                <a:solidFill>
                  <a:srgbClr val="0070C0"/>
                </a:solidFill>
              </a:rPr>
              <a:t>conditions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>
                <a:solidFill>
                  <a:srgbClr val="0070C0"/>
                </a:solidFill>
              </a:rPr>
              <a:t>for</a:t>
            </a:r>
            <a:r>
              <a:rPr lang="nl-NL" dirty="0" smtClean="0">
                <a:solidFill>
                  <a:srgbClr val="0070C0"/>
                </a:solidFill>
              </a:rPr>
              <a:t> bottom-up change?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4342" y="1556792"/>
            <a:ext cx="7881938" cy="5112568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HR </a:t>
            </a:r>
            <a:r>
              <a:rPr lang="nl-NL" dirty="0" err="1" smtClean="0"/>
              <a:t>climate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Staffing</a:t>
            </a:r>
            <a:r>
              <a:rPr lang="nl-NL" dirty="0" smtClean="0"/>
              <a:t> &amp; turnover</a:t>
            </a:r>
          </a:p>
          <a:p>
            <a:pPr lvl="1"/>
            <a:r>
              <a:rPr lang="nl-NL" dirty="0" err="1" smtClean="0"/>
              <a:t>Leadership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 smtClean="0"/>
          </a:p>
          <a:p>
            <a:pPr lvl="1"/>
            <a:r>
              <a:rPr lang="nl-NL" dirty="0" err="1" smtClean="0"/>
              <a:t>Working</a:t>
            </a:r>
            <a:r>
              <a:rPr lang="nl-NL" dirty="0" smtClean="0"/>
              <a:t> </a:t>
            </a:r>
            <a:r>
              <a:rPr lang="nl-NL" dirty="0" err="1" smtClean="0"/>
              <a:t>pressure</a:t>
            </a:r>
            <a:endParaRPr lang="nl-NL" dirty="0" smtClean="0"/>
          </a:p>
          <a:p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endParaRPr lang="nl-NL" dirty="0" smtClean="0"/>
          </a:p>
          <a:p>
            <a:pPr lvl="1"/>
            <a:r>
              <a:rPr lang="nl-NL" dirty="0" smtClean="0"/>
              <a:t>Routines </a:t>
            </a:r>
          </a:p>
          <a:p>
            <a:r>
              <a:rPr lang="nl-NL" dirty="0" err="1" smtClean="0"/>
              <a:t>Organization</a:t>
            </a:r>
            <a:r>
              <a:rPr lang="nl-NL" dirty="0" smtClean="0"/>
              <a:t> of </a:t>
            </a:r>
            <a:r>
              <a:rPr lang="nl-NL" dirty="0" err="1" smtClean="0"/>
              <a:t>work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Organization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endParaRPr lang="nl-NL" dirty="0"/>
          </a:p>
          <a:p>
            <a:pPr lvl="1"/>
            <a:r>
              <a:rPr lang="nl-NL" dirty="0" smtClean="0"/>
              <a:t>Goals </a:t>
            </a:r>
            <a:r>
              <a:rPr lang="nl-NL" dirty="0"/>
              <a:t>&amp; </a:t>
            </a:r>
            <a:r>
              <a:rPr lang="nl-NL" dirty="0" err="1"/>
              <a:t>objectives</a:t>
            </a:r>
            <a:endParaRPr lang="nl-NL" dirty="0"/>
          </a:p>
          <a:p>
            <a:pPr lvl="1"/>
            <a:r>
              <a:rPr lang="nl-NL" dirty="0"/>
              <a:t>Shared </a:t>
            </a:r>
            <a:r>
              <a:rPr lang="nl-NL" dirty="0" err="1"/>
              <a:t>decision</a:t>
            </a:r>
            <a:r>
              <a:rPr lang="nl-NL" dirty="0"/>
              <a:t>-making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participation</a:t>
            </a:r>
            <a:endParaRPr lang="nl-NL" dirty="0"/>
          </a:p>
          <a:p>
            <a:r>
              <a:rPr lang="nl-NL" dirty="0"/>
              <a:t>Learning </a:t>
            </a:r>
            <a:r>
              <a:rPr lang="nl-NL" dirty="0" err="1"/>
              <a:t>climate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Shared </a:t>
            </a:r>
            <a:r>
              <a:rPr lang="nl-NL" dirty="0" err="1"/>
              <a:t>values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inspiring</a:t>
            </a:r>
            <a:r>
              <a:rPr lang="nl-NL" dirty="0"/>
              <a:t> goals</a:t>
            </a:r>
          </a:p>
          <a:p>
            <a:pPr lvl="1"/>
            <a:r>
              <a:rPr lang="nl-NL" dirty="0"/>
              <a:t>Training, </a:t>
            </a:r>
            <a:r>
              <a:rPr lang="nl-NL" dirty="0" err="1" smtClean="0"/>
              <a:t>communication</a:t>
            </a:r>
            <a:endParaRPr lang="nl-NL" dirty="0" smtClean="0"/>
          </a:p>
          <a:p>
            <a:pPr lvl="1"/>
            <a:endParaRPr lang="nl-NL" dirty="0" smtClean="0"/>
          </a:p>
          <a:p>
            <a:pPr marL="0" indent="0">
              <a:buNone/>
            </a:pPr>
            <a:r>
              <a:rPr lang="nl-NL" sz="3000" i="1" dirty="0" err="1" smtClean="0"/>
              <a:t>Conditions</a:t>
            </a:r>
            <a:r>
              <a:rPr lang="nl-NL" sz="3000" i="1" dirty="0" smtClean="0"/>
              <a:t> </a:t>
            </a:r>
            <a:r>
              <a:rPr lang="nl-NL" sz="3000" i="1" dirty="0" err="1" smtClean="0"/>
              <a:t>that</a:t>
            </a:r>
            <a:r>
              <a:rPr lang="nl-NL" sz="3000" i="1" dirty="0" smtClean="0"/>
              <a:t> </a:t>
            </a:r>
            <a:r>
              <a:rPr lang="nl-NL" sz="3000" i="1" dirty="0" err="1" smtClean="0"/>
              <a:t>can</a:t>
            </a:r>
            <a:r>
              <a:rPr lang="nl-NL" sz="3000" i="1" dirty="0" smtClean="0"/>
              <a:t> </a:t>
            </a:r>
            <a:r>
              <a:rPr lang="nl-NL" sz="3000" i="1" dirty="0" err="1" smtClean="0"/>
              <a:t>both</a:t>
            </a:r>
            <a:r>
              <a:rPr lang="nl-NL" sz="3000" i="1" dirty="0" smtClean="0"/>
              <a:t> </a:t>
            </a:r>
            <a:r>
              <a:rPr lang="nl-NL" sz="3000" i="1" dirty="0" err="1" smtClean="0"/>
              <a:t>enable</a:t>
            </a:r>
            <a:r>
              <a:rPr lang="nl-NL" sz="3000" i="1" dirty="0" smtClean="0"/>
              <a:t> </a:t>
            </a:r>
            <a:r>
              <a:rPr lang="nl-NL" sz="3000" i="1" dirty="0" err="1" smtClean="0"/>
              <a:t>and</a:t>
            </a:r>
            <a:r>
              <a:rPr lang="nl-NL" sz="3000" i="1" dirty="0" smtClean="0"/>
              <a:t> hinder bottom-up change</a:t>
            </a:r>
            <a:endParaRPr lang="nl-NL" sz="3000" i="1" dirty="0"/>
          </a:p>
        </p:txBody>
      </p:sp>
    </p:spTree>
    <p:extLst>
      <p:ext uri="{BB962C8B-B14F-4D97-AF65-F5344CB8AC3E}">
        <p14:creationId xmlns:p14="http://schemas.microsoft.com/office/powerpoint/2010/main" val="991301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overhead[1]">
  <a:themeElements>
    <a:clrScheme name="HUoverhead[1] 4">
      <a:dk1>
        <a:srgbClr val="000000"/>
      </a:dk1>
      <a:lt1>
        <a:srgbClr val="FFFFFF"/>
      </a:lt1>
      <a:dk2>
        <a:srgbClr val="000000"/>
      </a:dk2>
      <a:lt2>
        <a:srgbClr val="005A6F"/>
      </a:lt2>
      <a:accent1>
        <a:srgbClr val="FF1E00"/>
      </a:accent1>
      <a:accent2>
        <a:srgbClr val="005A6F"/>
      </a:accent2>
      <a:accent3>
        <a:srgbClr val="FFFFFF"/>
      </a:accent3>
      <a:accent4>
        <a:srgbClr val="000000"/>
      </a:accent4>
      <a:accent5>
        <a:srgbClr val="FFABAA"/>
      </a:accent5>
      <a:accent6>
        <a:srgbClr val="005164"/>
      </a:accent6>
      <a:hlink>
        <a:srgbClr val="FF1E00"/>
      </a:hlink>
      <a:folHlink>
        <a:srgbClr val="005A6F"/>
      </a:folHlink>
    </a:clrScheme>
    <a:fontScheme name="HUoverhead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overhead[1] 1">
        <a:dk1>
          <a:srgbClr val="000000"/>
        </a:dk1>
        <a:lt1>
          <a:srgbClr val="FFFFFF"/>
        </a:lt1>
        <a:dk2>
          <a:srgbClr val="00ADCD"/>
        </a:dk2>
        <a:lt2>
          <a:srgbClr val="FFFFFF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overhead[1] 2">
        <a:dk1>
          <a:srgbClr val="000000"/>
        </a:dk1>
        <a:lt1>
          <a:srgbClr val="00ADCD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000000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3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FFFFFF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4">
        <a:dk1>
          <a:srgbClr val="000000"/>
        </a:dk1>
        <a:lt1>
          <a:srgbClr val="FFFFFF"/>
        </a:lt1>
        <a:dk2>
          <a:srgbClr val="000000"/>
        </a:dk2>
        <a:lt2>
          <a:srgbClr val="005A6F"/>
        </a:lt2>
        <a:accent1>
          <a:srgbClr val="FF1E00"/>
        </a:accent1>
        <a:accent2>
          <a:srgbClr val="005A6F"/>
        </a:accent2>
        <a:accent3>
          <a:srgbClr val="FFFFFF"/>
        </a:accent3>
        <a:accent4>
          <a:srgbClr val="000000"/>
        </a:accent4>
        <a:accent5>
          <a:srgbClr val="FFABAA"/>
        </a:accent5>
        <a:accent6>
          <a:srgbClr val="005164"/>
        </a:accent6>
        <a:hlink>
          <a:srgbClr val="FF1E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5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92DDFD"/>
        </a:accent1>
        <a:accent2>
          <a:srgbClr val="FF007E"/>
        </a:accent2>
        <a:accent3>
          <a:srgbClr val="AAD3E3"/>
        </a:accent3>
        <a:accent4>
          <a:srgbClr val="000000"/>
        </a:accent4>
        <a:accent5>
          <a:srgbClr val="C7EBFE"/>
        </a:accent5>
        <a:accent6>
          <a:srgbClr val="E70072"/>
        </a:accent6>
        <a:hlink>
          <a:srgbClr val="FFBD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6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AAD5DB"/>
        </a:accent1>
        <a:accent2>
          <a:srgbClr val="FF1E00"/>
        </a:accent2>
        <a:accent3>
          <a:srgbClr val="AAD3E3"/>
        </a:accent3>
        <a:accent4>
          <a:srgbClr val="000000"/>
        </a:accent4>
        <a:accent5>
          <a:srgbClr val="D2E7EA"/>
        </a:accent5>
        <a:accent6>
          <a:srgbClr val="E71A00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7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AAFFFD"/>
        </a:accent1>
        <a:accent2>
          <a:srgbClr val="ED0010"/>
        </a:accent2>
        <a:accent3>
          <a:srgbClr val="AAD3E3"/>
        </a:accent3>
        <a:accent4>
          <a:srgbClr val="000000"/>
        </a:accent4>
        <a:accent5>
          <a:srgbClr val="D2FFFE"/>
        </a:accent5>
        <a:accent6>
          <a:srgbClr val="D7000D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verhead[1] 8">
        <a:dk1>
          <a:srgbClr val="000000"/>
        </a:dk1>
        <a:lt1>
          <a:srgbClr val="00A0D2"/>
        </a:lt1>
        <a:dk2>
          <a:srgbClr val="000000"/>
        </a:dk2>
        <a:lt2>
          <a:srgbClr val="005A6F"/>
        </a:lt2>
        <a:accent1>
          <a:srgbClr val="AAFFFD"/>
        </a:accent1>
        <a:accent2>
          <a:srgbClr val="ED0010"/>
        </a:accent2>
        <a:accent3>
          <a:srgbClr val="AACDE5"/>
        </a:accent3>
        <a:accent4>
          <a:srgbClr val="000000"/>
        </a:accent4>
        <a:accent5>
          <a:srgbClr val="D2FFFE"/>
        </a:accent5>
        <a:accent6>
          <a:srgbClr val="D7000D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9000</TotalTime>
  <Words>1268</Words>
  <Application>Microsoft Office PowerPoint</Application>
  <PresentationFormat>Diavoorstelling (4:3)</PresentationFormat>
  <Paragraphs>258</Paragraphs>
  <Slides>18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HUoverhead[1]</vt:lpstr>
      <vt:lpstr>        </vt:lpstr>
      <vt:lpstr>PowerPoint-presentatie</vt:lpstr>
      <vt:lpstr>Definition of bottom-up change</vt:lpstr>
      <vt:lpstr>Research question</vt:lpstr>
      <vt:lpstr>Research method</vt:lpstr>
      <vt:lpstr>Research model </vt:lpstr>
      <vt:lpstr>Definition empowerment</vt:lpstr>
      <vt:lpstr>What interventions are used for bottom-up change? </vt:lpstr>
      <vt:lpstr>What are important conditions for bottom-up change?</vt:lpstr>
      <vt:lpstr>What are important effects? </vt:lpstr>
      <vt:lpstr>Conclusions</vt:lpstr>
      <vt:lpstr>Findings related to the research model </vt:lpstr>
      <vt:lpstr>Discussion</vt:lpstr>
      <vt:lpstr>Extra slides</vt:lpstr>
      <vt:lpstr>Overview articles</vt:lpstr>
      <vt:lpstr>Enablers and barriers at team level</vt:lpstr>
      <vt:lpstr>Enablers and barriers at organizational level</vt:lpstr>
      <vt:lpstr>Change interventions</vt:lpstr>
    </vt:vector>
  </TitlesOfParts>
  <Company>Hogeschool van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 powerpoint-presentatie</dc:title>
  <dc:creator>ilja.beun</dc:creator>
  <cp:lastModifiedBy>anneke.offereins</cp:lastModifiedBy>
  <cp:revision>470</cp:revision>
  <cp:lastPrinted>2015-08-20T21:13:12Z</cp:lastPrinted>
  <dcterms:created xsi:type="dcterms:W3CDTF">2007-11-06T09:59:11Z</dcterms:created>
  <dcterms:modified xsi:type="dcterms:W3CDTF">2015-09-02T13:13:14Z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</Properties>
</file>