
<file path=[Content_Types].xml><?xml version="1.0" encoding="utf-8"?>
<Types xmlns="http://schemas.openxmlformats.org/package/2006/content-types">
  <Default Extension="png" ContentType="image/pn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93455" r:id="rId4"/>
  </p:sldMasterIdLst>
  <p:notesMasterIdLst>
    <p:notesMasterId r:id="rId16"/>
  </p:notesMasterIdLst>
  <p:sldIdLst>
    <p:sldId id="272" r:id="rId5"/>
    <p:sldId id="264" r:id="rId6"/>
    <p:sldId id="273" r:id="rId7"/>
    <p:sldId id="275" r:id="rId8"/>
    <p:sldId id="276" r:id="rId9"/>
    <p:sldId id="279" r:id="rId10"/>
    <p:sldId id="277" r:id="rId11"/>
    <p:sldId id="278" r:id="rId12"/>
    <p:sldId id="280" r:id="rId13"/>
    <p:sldId id="269" r:id="rId14"/>
    <p:sldId id="270" r:id="rId15"/>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DDE0DF"/>
    <a:srgbClr val="EDEEEE"/>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22408" autoAdjust="0"/>
    <p:restoredTop sz="94660"/>
  </p:normalViewPr>
  <p:slideViewPr>
    <p:cSldViewPr snapToGrid="0" snapToObjects="1">
      <p:cViewPr varScale="1">
        <p:scale>
          <a:sx n="67" d="100"/>
          <a:sy n="67" d="100"/>
        </p:scale>
        <p:origin x="-360" y="-96"/>
      </p:cViewPr>
      <p:guideLst>
        <p:guide orient="horz" pos="2160"/>
        <p:guide pos="2880"/>
      </p:guideLst>
    </p:cSldViewPr>
  </p:slideViewPr>
  <p:notesTextViewPr>
    <p:cViewPr>
      <p:scale>
        <a:sx n="100" d="100"/>
        <a:sy n="100" d="100"/>
      </p:scale>
      <p:origin x="0" y="0"/>
    </p:cViewPr>
  </p:notesTextViewPr>
  <p:sorterViewPr>
    <p:cViewPr>
      <p:scale>
        <a:sx n="149" d="100"/>
        <a:sy n="149" d="100"/>
      </p:scale>
      <p:origin x="0" y="0"/>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notesMaster" Target="notesMasters/notes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slide" Target="slides/slide1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sv-SE"/>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DAEB0F3-5E87-4281-A4DA-929F320A8947}" type="datetimeFigureOut">
              <a:rPr lang="sv-SE" smtClean="0"/>
              <a:t>2015-09-06</a:t>
            </a:fld>
            <a:endParaRPr lang="sv-SE"/>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sv-SE"/>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sv-SE"/>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sv-SE"/>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5327885-52E2-465E-9C2F-1EF8E10BB366}" type="slidenum">
              <a:rPr lang="sv-SE" smtClean="0"/>
              <a:t>‹#›</a:t>
            </a:fld>
            <a:endParaRPr lang="sv-SE"/>
          </a:p>
        </p:txBody>
      </p:sp>
    </p:spTree>
    <p:extLst>
      <p:ext uri="{BB962C8B-B14F-4D97-AF65-F5344CB8AC3E}">
        <p14:creationId xmlns:p14="http://schemas.microsoft.com/office/powerpoint/2010/main" val="386504547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sv-SE" dirty="0"/>
          </a:p>
        </p:txBody>
      </p:sp>
      <p:sp>
        <p:nvSpPr>
          <p:cNvPr id="4" name="Slide Number Placeholder 3"/>
          <p:cNvSpPr>
            <a:spLocks noGrp="1"/>
          </p:cNvSpPr>
          <p:nvPr>
            <p:ph type="sldNum" sz="quarter" idx="10"/>
          </p:nvPr>
        </p:nvSpPr>
        <p:spPr/>
        <p:txBody>
          <a:bodyPr/>
          <a:lstStyle/>
          <a:p>
            <a:fld id="{55327885-52E2-465E-9C2F-1EF8E10BB366}" type="slidenum">
              <a:rPr lang="sv-SE" smtClean="0"/>
              <a:t>6</a:t>
            </a:fld>
            <a:endParaRPr lang="sv-SE"/>
          </a:p>
        </p:txBody>
      </p:sp>
    </p:spTree>
    <p:extLst>
      <p:ext uri="{BB962C8B-B14F-4D97-AF65-F5344CB8AC3E}">
        <p14:creationId xmlns:p14="http://schemas.microsoft.com/office/powerpoint/2010/main" val="22171453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2.emf"/><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MAH - Bildslide">
    <p:spTree>
      <p:nvGrpSpPr>
        <p:cNvPr id="1" name=""/>
        <p:cNvGrpSpPr/>
        <p:nvPr/>
      </p:nvGrpSpPr>
      <p:grpSpPr>
        <a:xfrm>
          <a:off x="0" y="0"/>
          <a:ext cx="0" cy="0"/>
          <a:chOff x="0" y="0"/>
          <a:chExt cx="0" cy="0"/>
        </a:xfrm>
      </p:grpSpPr>
      <p:sp>
        <p:nvSpPr>
          <p:cNvPr id="2" name="Title 1"/>
          <p:cNvSpPr>
            <a:spLocks noGrp="1"/>
          </p:cNvSpPr>
          <p:nvPr>
            <p:ph type="ctrTitle"/>
          </p:nvPr>
        </p:nvSpPr>
        <p:spPr>
          <a:xfrm>
            <a:off x="974788" y="576889"/>
            <a:ext cx="3600000" cy="1569660"/>
          </a:xfrm>
        </p:spPr>
        <p:txBody>
          <a:bodyPr anchor="b" anchorCtr="0">
            <a:spAutoFit/>
          </a:bodyPr>
          <a:lstStyle>
            <a:lvl1pPr algn="l">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974788" y="2306193"/>
            <a:ext cx="3600000" cy="3538631"/>
          </a:xfrm>
        </p:spPr>
        <p:txBody>
          <a:bodyPr>
            <a:norm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59552379"/>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MAH - Sektionslide">
    <p:bg>
      <p:bgPr>
        <a:solidFill>
          <a:srgbClr val="DDE0DF"/>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1770" y="1075308"/>
            <a:ext cx="6475766" cy="1077218"/>
          </a:xfrm>
        </p:spPr>
        <p:txBody>
          <a:bodyPr wrap="square" anchor="b" anchorCtr="0">
            <a:spAutoFit/>
          </a:bodyPr>
          <a:lstStyle>
            <a:lvl1pPr algn="l">
              <a:defRPr sz="3200"/>
            </a:lvl1pPr>
          </a:lstStyle>
          <a:p>
            <a:r>
              <a:rPr lang="en-US" dirty="0" smtClean="0"/>
              <a:t>Click to edit Master title style</a:t>
            </a:r>
            <a:endParaRPr lang="en-US" dirty="0"/>
          </a:p>
        </p:txBody>
      </p:sp>
      <p:sp>
        <p:nvSpPr>
          <p:cNvPr id="3" name="Subtitle 2"/>
          <p:cNvSpPr>
            <a:spLocks noGrp="1"/>
          </p:cNvSpPr>
          <p:nvPr>
            <p:ph type="subTitle" idx="1"/>
          </p:nvPr>
        </p:nvSpPr>
        <p:spPr>
          <a:xfrm>
            <a:off x="1331770" y="2312635"/>
            <a:ext cx="6475766" cy="400110"/>
          </a:xfrm>
        </p:spPr>
        <p:txBody>
          <a:bodyPr wrap="square">
            <a:spAutoFit/>
          </a:bodyPr>
          <a:lstStyle>
            <a:lvl1pPr marL="0" indent="0" algn="l">
              <a:buNone/>
              <a:defRPr sz="2000">
                <a:solidFill>
                  <a:schemeClr val="tx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4123415710"/>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title" preserve="1">
  <p:cSld name="1_MAH - Sektionslide">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331770" y="1075308"/>
            <a:ext cx="6475766" cy="1077218"/>
          </a:xfrm>
        </p:spPr>
        <p:txBody>
          <a:bodyPr wrap="square" anchor="b" anchorCtr="0">
            <a:spAutoFit/>
          </a:bodyPr>
          <a:lstStyle>
            <a:lvl1pPr algn="l">
              <a:defRPr sz="3200">
                <a:solidFill>
                  <a:schemeClr val="bg1"/>
                </a:solidFill>
              </a:defRPr>
            </a:lvl1pPr>
          </a:lstStyle>
          <a:p>
            <a:r>
              <a:rPr lang="en-US" dirty="0" smtClean="0"/>
              <a:t>Click to edit Master title style</a:t>
            </a:r>
            <a:endParaRPr lang="en-US" dirty="0"/>
          </a:p>
        </p:txBody>
      </p:sp>
      <p:sp>
        <p:nvSpPr>
          <p:cNvPr id="3" name="Subtitle 2"/>
          <p:cNvSpPr>
            <a:spLocks noGrp="1"/>
          </p:cNvSpPr>
          <p:nvPr>
            <p:ph type="subTitle" idx="1"/>
          </p:nvPr>
        </p:nvSpPr>
        <p:spPr>
          <a:xfrm>
            <a:off x="1331770" y="2312635"/>
            <a:ext cx="6475766" cy="400110"/>
          </a:xfrm>
        </p:spPr>
        <p:txBody>
          <a:bodyPr wrap="square">
            <a:spAutoFit/>
          </a:bodyPr>
          <a:lstStyle>
            <a:lvl1pPr marL="0" indent="0" algn="l">
              <a:buNone/>
              <a:defRPr sz="2000">
                <a:solidFill>
                  <a:schemeClr val="bg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dirty="0" smtClean="0"/>
              <a:t>Click to edit Master subtitle style</a:t>
            </a:r>
            <a:endParaRPr lang="en-US" dirty="0"/>
          </a:p>
        </p:txBody>
      </p:sp>
    </p:spTree>
    <p:extLst>
      <p:ext uri="{BB962C8B-B14F-4D97-AF65-F5344CB8AC3E}">
        <p14:creationId xmlns:p14="http://schemas.microsoft.com/office/powerpoint/2010/main" val="3040678213"/>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p:cSld name="MAH - Startslide">
    <p:bg>
      <p:bgPr>
        <a:solidFill>
          <a:srgbClr val="DDE0DF"/>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1768" y="4968015"/>
            <a:ext cx="6480000" cy="1521333"/>
          </a:xfrm>
        </p:spPr>
        <p:txBody>
          <a:bodyPr anchor="t" anchorCtr="0">
            <a:normAutofit/>
          </a:bodyPr>
          <a:lstStyle>
            <a:lvl1pPr algn="ctr">
              <a:defRPr sz="3200"/>
            </a:lvl1pPr>
          </a:lstStyle>
          <a:p>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a:t>
            </a:r>
            <a:r>
              <a:rPr lang="sv-SE" dirty="0" err="1" smtClean="0"/>
              <a:t>title</a:t>
            </a:r>
            <a:r>
              <a:rPr lang="sv-SE" dirty="0" smtClean="0"/>
              <a:t> style</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448679" y="1709976"/>
            <a:ext cx="2254103" cy="2668651"/>
          </a:xfrm>
          <a:prstGeom prst="rect">
            <a:avLst/>
          </a:prstGeom>
        </p:spPr>
      </p:pic>
    </p:spTree>
    <p:extLst>
      <p:ext uri="{BB962C8B-B14F-4D97-AF65-F5344CB8AC3E}">
        <p14:creationId xmlns:p14="http://schemas.microsoft.com/office/powerpoint/2010/main" val="3188359528"/>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preserve="1">
  <p:cSld name="1_MAH - Startslide">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331768" y="4576129"/>
            <a:ext cx="6480000" cy="1521333"/>
          </a:xfrm>
        </p:spPr>
        <p:txBody>
          <a:bodyPr anchor="t" anchorCtr="0">
            <a:normAutofit/>
          </a:bodyPr>
          <a:lstStyle>
            <a:lvl1pPr algn="ctr">
              <a:defRPr sz="3200">
                <a:solidFill>
                  <a:schemeClr val="bg1"/>
                </a:solidFill>
              </a:defRPr>
            </a:lvl1pPr>
          </a:lstStyle>
          <a:p>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a:t>
            </a:r>
            <a:r>
              <a:rPr lang="sv-SE" dirty="0" err="1" smtClean="0"/>
              <a:t>title</a:t>
            </a:r>
            <a:r>
              <a:rPr lang="sv-SE" dirty="0" smtClean="0"/>
              <a:t> style</a:t>
            </a:r>
            <a:endParaRPr lang="en-US" dirty="0"/>
          </a:p>
        </p:txBody>
      </p:sp>
      <p:pic>
        <p:nvPicPr>
          <p:cNvPr id="6"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3286528" y="1248935"/>
            <a:ext cx="2570479" cy="2745490"/>
          </a:xfrm>
          <a:prstGeom prst="rect">
            <a:avLst/>
          </a:prstGeom>
        </p:spPr>
      </p:pic>
    </p:spTree>
    <p:extLst>
      <p:ext uri="{BB962C8B-B14F-4D97-AF65-F5344CB8AC3E}">
        <p14:creationId xmlns:p14="http://schemas.microsoft.com/office/powerpoint/2010/main" val="1893649048"/>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obj" preserve="1">
  <p:cSld name="MAH  - Vanlig slide">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lvl1pPr algn="l">
              <a:defRPr sz="3200"/>
            </a:lvl1pPr>
          </a:lstStyle>
          <a:p>
            <a:r>
              <a:rPr lang="en-US" dirty="0" smtClean="0"/>
              <a:t>Click to edit Master title style</a:t>
            </a:r>
            <a:endParaRPr lang="en-US" dirty="0"/>
          </a:p>
        </p:txBody>
      </p:sp>
      <p:sp>
        <p:nvSpPr>
          <p:cNvPr id="3" name="Content Placeholder 2"/>
          <p:cNvSpPr>
            <a:spLocks noGrp="1"/>
          </p:cNvSpPr>
          <p:nvPr>
            <p:ph idx="1"/>
          </p:nvPr>
        </p:nvSpPr>
        <p:spPr>
          <a:xfrm>
            <a:off x="1331770" y="2387278"/>
            <a:ext cx="6480000" cy="3530340"/>
          </a:xfrm>
        </p:spPr>
        <p:txBody>
          <a:bodyPr/>
          <a:lstStyle>
            <a:lvl1pPr algn="l">
              <a:defRPr/>
            </a:lvl1pPr>
            <a:lvl2pPr algn="l">
              <a:defRPr/>
            </a:lvl2pPr>
            <a:lvl3pPr algn="l">
              <a:defRPr/>
            </a:lvl3pPr>
            <a:lvl4pPr algn="l">
              <a:defRPr/>
            </a:lvl4pPr>
            <a:lvl5pPr algn="l">
              <a:defRPr/>
            </a:lvl5p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Tree>
    <p:extLst>
      <p:ext uri="{BB962C8B-B14F-4D97-AF65-F5344CB8AC3E}">
        <p14:creationId xmlns:p14="http://schemas.microsoft.com/office/powerpoint/2010/main" val="322038221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preserve="1">
  <p:cSld name="MAH - Startslide med bild">
    <p:bg>
      <p:bgPr>
        <a:solidFill>
          <a:srgbClr val="DDE0DF"/>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937" y="1236819"/>
            <a:ext cx="7696206" cy="601497"/>
          </a:xfrm>
          <a:solidFill>
            <a:schemeClr val="bg1"/>
          </a:solidFill>
        </p:spPr>
        <p:txBody>
          <a:bodyPr wrap="square" lIns="108000" tIns="36000" rIns="108000" bIns="72000" anchor="ctr" anchorCtr="0">
            <a:spAutoFit/>
          </a:bodyPr>
          <a:lstStyle>
            <a:lvl1pPr algn="l">
              <a:defRPr sz="3200"/>
            </a:lvl1pPr>
          </a:lstStyle>
          <a:p>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a:t>
            </a:r>
            <a:r>
              <a:rPr lang="sv-SE" dirty="0" err="1" smtClean="0"/>
              <a:t>title</a:t>
            </a:r>
            <a:r>
              <a:rPr lang="sv-SE" dirty="0" smtClean="0"/>
              <a:t> style </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7100" y="5021819"/>
            <a:ext cx="1128648" cy="1336216"/>
          </a:xfrm>
          <a:prstGeom prst="rect">
            <a:avLst/>
          </a:prstGeom>
        </p:spPr>
      </p:pic>
    </p:spTree>
    <p:extLst>
      <p:ext uri="{BB962C8B-B14F-4D97-AF65-F5344CB8AC3E}">
        <p14:creationId xmlns:p14="http://schemas.microsoft.com/office/powerpoint/2010/main" val="3981920791"/>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preserve="1">
  <p:cSld name="1_MAH - Startslide med bild">
    <p:bg>
      <p:bgPr>
        <a:solidFill>
          <a:srgbClr val="C00000"/>
        </a:solidFill>
        <a:effectLst/>
      </p:bgPr>
    </p:bg>
    <p:spTree>
      <p:nvGrpSpPr>
        <p:cNvPr id="1" name=""/>
        <p:cNvGrpSpPr/>
        <p:nvPr/>
      </p:nvGrpSpPr>
      <p:grpSpPr>
        <a:xfrm>
          <a:off x="0" y="0"/>
          <a:ext cx="0" cy="0"/>
          <a:chOff x="0" y="0"/>
          <a:chExt cx="0" cy="0"/>
        </a:xfrm>
      </p:grpSpPr>
      <p:sp>
        <p:nvSpPr>
          <p:cNvPr id="2" name="Title 1"/>
          <p:cNvSpPr>
            <a:spLocks noGrp="1"/>
          </p:cNvSpPr>
          <p:nvPr>
            <p:ph type="title" hasCustomPrompt="1"/>
          </p:nvPr>
        </p:nvSpPr>
        <p:spPr>
          <a:xfrm>
            <a:off x="713937" y="1236819"/>
            <a:ext cx="7696206" cy="601497"/>
          </a:xfrm>
          <a:solidFill>
            <a:schemeClr val="bg1"/>
          </a:solidFill>
        </p:spPr>
        <p:txBody>
          <a:bodyPr wrap="square" lIns="108000" tIns="36000" rIns="108000" bIns="72000" anchor="ctr" anchorCtr="0">
            <a:spAutoFit/>
          </a:bodyPr>
          <a:lstStyle>
            <a:lvl1pPr algn="l">
              <a:defRPr sz="3200"/>
            </a:lvl1pPr>
          </a:lstStyle>
          <a:p>
            <a:r>
              <a:rPr lang="sv-SE" dirty="0" err="1" smtClean="0"/>
              <a:t>Click</a:t>
            </a:r>
            <a:r>
              <a:rPr lang="sv-SE" dirty="0" smtClean="0"/>
              <a:t> </a:t>
            </a:r>
            <a:r>
              <a:rPr lang="sv-SE" dirty="0" err="1" smtClean="0"/>
              <a:t>to</a:t>
            </a:r>
            <a:r>
              <a:rPr lang="sv-SE" dirty="0" smtClean="0"/>
              <a:t> </a:t>
            </a:r>
            <a:r>
              <a:rPr lang="sv-SE" dirty="0" err="1" smtClean="0"/>
              <a:t>edit</a:t>
            </a:r>
            <a:r>
              <a:rPr lang="sv-SE" dirty="0" smtClean="0"/>
              <a:t> Master </a:t>
            </a:r>
            <a:r>
              <a:rPr lang="sv-SE" dirty="0" err="1" smtClean="0"/>
              <a:t>title</a:t>
            </a:r>
            <a:r>
              <a:rPr lang="sv-SE" dirty="0" smtClean="0"/>
              <a:t> style </a:t>
            </a:r>
            <a:endParaRPr lang="en-US" dirty="0"/>
          </a:p>
        </p:txBody>
      </p:sp>
      <p:pic>
        <p:nvPicPr>
          <p:cNvPr id="3" name="Picture 2"/>
          <p:cNvPicPr>
            <a:picLocks noChangeAspect="1"/>
          </p:cNvPicPr>
          <p:nvPr userDrawn="1"/>
        </p:nvPicPr>
        <p:blipFill>
          <a:blip r:embed="rId2">
            <a:extLst>
              <a:ext uri="{28A0092B-C50C-407E-A947-70E740481C1C}">
                <a14:useLocalDpi xmlns:a14="http://schemas.microsoft.com/office/drawing/2010/main" val="0"/>
              </a:ext>
            </a:extLst>
          </a:blip>
          <a:stretch>
            <a:fillRect/>
          </a:stretch>
        </p:blipFill>
        <p:spPr>
          <a:xfrm>
            <a:off x="7367100" y="5087181"/>
            <a:ext cx="1128648" cy="1205492"/>
          </a:xfrm>
          <a:prstGeom prst="rect">
            <a:avLst/>
          </a:prstGeom>
        </p:spPr>
      </p:pic>
    </p:spTree>
    <p:extLst>
      <p:ext uri="{BB962C8B-B14F-4D97-AF65-F5344CB8AC3E}">
        <p14:creationId xmlns:p14="http://schemas.microsoft.com/office/powerpoint/2010/main" val="867512004"/>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emf"/><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331770" y="1004738"/>
            <a:ext cx="6480000" cy="1143000"/>
          </a:xfrm>
          <a:prstGeom prst="rect">
            <a:avLst/>
          </a:prstGeom>
        </p:spPr>
        <p:txBody>
          <a:bodyPr vert="horz" lIns="91440" tIns="45720" rIns="91440" bIns="45720" rtlCol="0" anchor="b" anchorCtr="0">
            <a:normAutofit/>
          </a:bodyPr>
          <a:lstStyle/>
          <a:p>
            <a:r>
              <a:rPr lang="en-US" dirty="0" smtClean="0"/>
              <a:t>Click to edit Master title style</a:t>
            </a:r>
            <a:endParaRPr lang="en-US" dirty="0"/>
          </a:p>
        </p:txBody>
      </p:sp>
      <p:sp>
        <p:nvSpPr>
          <p:cNvPr id="3" name="Text Placeholder 2"/>
          <p:cNvSpPr>
            <a:spLocks noGrp="1"/>
          </p:cNvSpPr>
          <p:nvPr>
            <p:ph type="body" idx="1"/>
          </p:nvPr>
        </p:nvSpPr>
        <p:spPr>
          <a:xfrm>
            <a:off x="1331770" y="2414818"/>
            <a:ext cx="6480000" cy="3502037"/>
          </a:xfrm>
          <a:prstGeom prst="rect">
            <a:avLst/>
          </a:prstGeom>
        </p:spPr>
        <p:txBody>
          <a:bodyPr vert="horz" lIns="91440" tIns="45720" rIns="91440" bIns="45720" rtlCol="0">
            <a:normAutofit/>
          </a:bodyPr>
          <a:lstStyle/>
          <a:p>
            <a:pPr lvl="0"/>
            <a:r>
              <a:rPr lang="en-US" dirty="0" smtClean="0"/>
              <a:t>Click to edit Master text styles</a:t>
            </a:r>
          </a:p>
          <a:p>
            <a:pPr lvl="1"/>
            <a:r>
              <a:rPr lang="en-US" dirty="0" smtClean="0"/>
              <a:t>Second level</a:t>
            </a:r>
          </a:p>
          <a:p>
            <a:pPr lvl="2"/>
            <a:r>
              <a:rPr lang="en-US" dirty="0" smtClean="0"/>
              <a:t>Third level</a:t>
            </a:r>
          </a:p>
          <a:p>
            <a:pPr lvl="3"/>
            <a:r>
              <a:rPr lang="en-US" dirty="0" smtClean="0"/>
              <a:t>Fourth level</a:t>
            </a:r>
          </a:p>
          <a:p>
            <a:pPr lvl="4"/>
            <a:r>
              <a:rPr lang="en-US" dirty="0" smtClean="0"/>
              <a:t>Fifth level</a:t>
            </a:r>
            <a:endParaRPr lang="en-US" dirty="0"/>
          </a:p>
        </p:txBody>
      </p:sp>
      <p:sp>
        <p:nvSpPr>
          <p:cNvPr id="7" name="Rectangle 6"/>
          <p:cNvSpPr/>
          <p:nvPr userDrawn="1"/>
        </p:nvSpPr>
        <p:spPr>
          <a:xfrm>
            <a:off x="0" y="6304721"/>
            <a:ext cx="9144000" cy="553279"/>
          </a:xfrm>
          <a:prstGeom prst="rect">
            <a:avLst/>
          </a:prstGeom>
          <a:solidFill>
            <a:schemeClr val="tx1"/>
          </a:solidFill>
          <a:ln>
            <a:noFill/>
          </a:ln>
        </p:spPr>
        <p:style>
          <a:lnRef idx="1">
            <a:schemeClr val="accent1"/>
          </a:lnRef>
          <a:fillRef idx="3">
            <a:schemeClr val="accent1"/>
          </a:fillRef>
          <a:effectRef idx="2">
            <a:schemeClr val="accent1"/>
          </a:effectRef>
          <a:fontRef idx="minor">
            <a:schemeClr val="lt1"/>
          </a:fontRef>
        </p:style>
        <p:txBody>
          <a:bodyPr rtlCol="0" anchor="ctr"/>
          <a:lstStyle/>
          <a:p>
            <a:pPr algn="ctr"/>
            <a:endParaRPr lang="en-US"/>
          </a:p>
        </p:txBody>
      </p:sp>
      <p:pic>
        <p:nvPicPr>
          <p:cNvPr id="8" name="Picture 7"/>
          <p:cNvPicPr>
            <a:picLocks noChangeAspect="1"/>
          </p:cNvPicPr>
          <p:nvPr userDrawn="1"/>
        </p:nvPicPr>
        <p:blipFill>
          <a:blip r:embed="rId10">
            <a:extLst>
              <a:ext uri="{28A0092B-C50C-407E-A947-70E740481C1C}">
                <a14:useLocalDpi xmlns:a14="http://schemas.microsoft.com/office/drawing/2010/main" val="0"/>
              </a:ext>
            </a:extLst>
          </a:blip>
          <a:stretch>
            <a:fillRect/>
          </a:stretch>
        </p:blipFill>
        <p:spPr>
          <a:xfrm>
            <a:off x="7014124" y="6432804"/>
            <a:ext cx="1853472" cy="295333"/>
          </a:xfrm>
          <a:prstGeom prst="rect">
            <a:avLst/>
          </a:prstGeom>
        </p:spPr>
      </p:pic>
    </p:spTree>
    <p:extLst>
      <p:ext uri="{BB962C8B-B14F-4D97-AF65-F5344CB8AC3E}">
        <p14:creationId xmlns:p14="http://schemas.microsoft.com/office/powerpoint/2010/main" val="3693843513"/>
      </p:ext>
    </p:extLst>
  </p:cSld>
  <p:clrMap bg1="lt1" tx1="dk1" bg2="lt2" tx2="dk2" accent1="accent1" accent2="accent2" accent3="accent3" accent4="accent4" accent5="accent5" accent6="accent6" hlink="hlink" folHlink="folHlink"/>
  <p:sldLayoutIdLst>
    <p:sldLayoutId id="2147493459" r:id="rId1"/>
    <p:sldLayoutId id="2147493460" r:id="rId2"/>
    <p:sldLayoutId id="2147493464" r:id="rId3"/>
    <p:sldLayoutId id="2147493458" r:id="rId4"/>
    <p:sldLayoutId id="2147493462" r:id="rId5"/>
    <p:sldLayoutId id="2147493457" r:id="rId6"/>
    <p:sldLayoutId id="2147493461" r:id="rId7"/>
    <p:sldLayoutId id="2147493463" r:id="rId8"/>
  </p:sldLayoutIdLst>
  <p:timing>
    <p:tnLst>
      <p:par>
        <p:cTn id="1" dur="indefinite" restart="never" nodeType="tmRoot"/>
      </p:par>
    </p:tnLst>
  </p:timing>
  <p:txStyles>
    <p:titleStyle>
      <a:lvl1pPr algn="l" defTabSz="457200" rtl="0" eaLnBrk="1" latinLnBrk="0" hangingPunct="1">
        <a:spcBef>
          <a:spcPct val="0"/>
        </a:spcBef>
        <a:buNone/>
        <a:defRPr sz="3200" b="1" i="0" u="none" kern="1200" cap="all">
          <a:solidFill>
            <a:schemeClr val="tx1"/>
          </a:solidFill>
          <a:latin typeface="+mj-lt"/>
          <a:ea typeface="+mj-ea"/>
          <a:cs typeface="+mj-cs"/>
        </a:defRPr>
      </a:lvl1pPr>
    </p:titleStyle>
    <p:bodyStyle>
      <a:lvl1pPr marL="342900" indent="-342900" algn="l" defTabSz="457200" rtl="0" eaLnBrk="1" latinLnBrk="0" hangingPunct="1">
        <a:spcBef>
          <a:spcPct val="20000"/>
        </a:spcBef>
        <a:buFont typeface="Arial"/>
        <a:buChar char="•"/>
        <a:defRPr sz="2000" kern="1200">
          <a:solidFill>
            <a:schemeClr val="tx1"/>
          </a:solidFill>
          <a:latin typeface="+mn-lt"/>
          <a:ea typeface="+mn-ea"/>
          <a:cs typeface="+mn-cs"/>
        </a:defRPr>
      </a:lvl1pPr>
      <a:lvl2pPr marL="742950" indent="-285750" algn="l" defTabSz="457200" rtl="0" eaLnBrk="1" latinLnBrk="0" hangingPunct="1">
        <a:spcBef>
          <a:spcPct val="20000"/>
        </a:spcBef>
        <a:buFont typeface="Arial"/>
        <a:buChar char="–"/>
        <a:defRPr sz="1800" kern="1200">
          <a:solidFill>
            <a:schemeClr val="tx1"/>
          </a:solidFill>
          <a:latin typeface="+mn-lt"/>
          <a:ea typeface="+mn-ea"/>
          <a:cs typeface="+mn-cs"/>
        </a:defRPr>
      </a:lvl2pPr>
      <a:lvl3pPr marL="1143000" indent="-228600" algn="l" defTabSz="457200" rtl="0" eaLnBrk="1" latinLnBrk="0" hangingPunct="1">
        <a:spcBef>
          <a:spcPct val="20000"/>
        </a:spcBef>
        <a:buFont typeface="Arial"/>
        <a:buChar char="•"/>
        <a:defRPr sz="1600" kern="1200">
          <a:solidFill>
            <a:schemeClr val="tx1"/>
          </a:solidFill>
          <a:latin typeface="+mn-lt"/>
          <a:ea typeface="+mn-ea"/>
          <a:cs typeface="+mn-cs"/>
        </a:defRPr>
      </a:lvl3pPr>
      <a:lvl4pPr marL="1600200" indent="-228600" algn="l" defTabSz="457200" rtl="0" eaLnBrk="1" latinLnBrk="0" hangingPunct="1">
        <a:spcBef>
          <a:spcPct val="20000"/>
        </a:spcBef>
        <a:buFont typeface="Arial"/>
        <a:buChar char="–"/>
        <a:defRPr sz="1400" kern="1200">
          <a:solidFill>
            <a:schemeClr val="tx1"/>
          </a:solidFill>
          <a:latin typeface="+mn-lt"/>
          <a:ea typeface="+mn-ea"/>
          <a:cs typeface="+mn-cs"/>
        </a:defRPr>
      </a:lvl4pPr>
      <a:lvl5pPr marL="2057400" indent="-228600" algn="l" defTabSz="457200" rtl="0" eaLnBrk="1" latinLnBrk="0" hangingPunct="1">
        <a:spcBef>
          <a:spcPct val="20000"/>
        </a:spcBef>
        <a:buFont typeface="Arial"/>
        <a:buChar char="»"/>
        <a:defRPr sz="1400" kern="1200">
          <a:solidFill>
            <a:schemeClr val="tx1"/>
          </a:solidFill>
          <a:latin typeface="+mn-lt"/>
          <a:ea typeface="+mn-ea"/>
          <a:cs typeface="+mn-cs"/>
        </a:defRPr>
      </a:lvl5pPr>
      <a:lvl6pPr marL="2514600" indent="-228600" algn="l" defTabSz="457200" rtl="0" eaLnBrk="1" latinLnBrk="0" hangingPunct="1">
        <a:spcBef>
          <a:spcPct val="20000"/>
        </a:spcBef>
        <a:buFont typeface="Arial"/>
        <a:buChar char="•"/>
        <a:defRPr sz="2000" kern="1200">
          <a:solidFill>
            <a:schemeClr val="tx1"/>
          </a:solidFill>
          <a:latin typeface="+mn-lt"/>
          <a:ea typeface="+mn-ea"/>
          <a:cs typeface="+mn-cs"/>
        </a:defRPr>
      </a:lvl6pPr>
      <a:lvl7pPr marL="2971800" indent="-228600" algn="l" defTabSz="457200" rtl="0" eaLnBrk="1" latinLnBrk="0" hangingPunct="1">
        <a:spcBef>
          <a:spcPct val="20000"/>
        </a:spcBef>
        <a:buFont typeface="Arial"/>
        <a:buChar char="•"/>
        <a:defRPr sz="2000" kern="1200">
          <a:solidFill>
            <a:schemeClr val="tx1"/>
          </a:solidFill>
          <a:latin typeface="+mn-lt"/>
          <a:ea typeface="+mn-ea"/>
          <a:cs typeface="+mn-cs"/>
        </a:defRPr>
      </a:lvl7pPr>
      <a:lvl8pPr marL="3429000" indent="-228600" algn="l" defTabSz="457200" rtl="0" eaLnBrk="1" latinLnBrk="0" hangingPunct="1">
        <a:spcBef>
          <a:spcPct val="20000"/>
        </a:spcBef>
        <a:buFont typeface="Arial"/>
        <a:buChar char="•"/>
        <a:defRPr sz="2000" kern="1200">
          <a:solidFill>
            <a:schemeClr val="tx1"/>
          </a:solidFill>
          <a:latin typeface="+mn-lt"/>
          <a:ea typeface="+mn-ea"/>
          <a:cs typeface="+mn-cs"/>
        </a:defRPr>
      </a:lvl8pPr>
      <a:lvl9pPr marL="3886200" indent="-228600" algn="l" defTabSz="457200" rtl="0" eaLnBrk="1" latinLnBrk="0" hangingPunct="1">
        <a:spcBef>
          <a:spcPct val="20000"/>
        </a:spcBef>
        <a:buFont typeface="Arial"/>
        <a:buChar char="•"/>
        <a:defRPr sz="2000" kern="1200">
          <a:solidFill>
            <a:schemeClr val="tx1"/>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770" y="257175"/>
            <a:ext cx="6480000" cy="1514475"/>
          </a:xfrm>
        </p:spPr>
        <p:txBody>
          <a:bodyPr>
            <a:normAutofit fontScale="90000"/>
          </a:bodyPr>
          <a:lstStyle/>
          <a:p>
            <a:r>
              <a:rPr lang="en-US" sz="2700" dirty="0"/>
              <a:t>Inter-professional teamwork in a multi-professional </a:t>
            </a:r>
            <a:r>
              <a:rPr lang="en-US" sz="2700"/>
              <a:t>healthcare </a:t>
            </a:r>
            <a:r>
              <a:rPr lang="en-US" sz="2700" smtClean="0"/>
              <a:t>organization </a:t>
            </a:r>
            <a:r>
              <a:rPr lang="en-US" sz="2700" dirty="0"/>
              <a:t>- challenges and possibilities for team development </a:t>
            </a:r>
            <a:endParaRPr lang="sv-SE" dirty="0"/>
          </a:p>
        </p:txBody>
      </p:sp>
      <p:sp>
        <p:nvSpPr>
          <p:cNvPr id="3" name="Content Placeholder 2"/>
          <p:cNvSpPr>
            <a:spLocks noGrp="1"/>
          </p:cNvSpPr>
          <p:nvPr>
            <p:ph idx="1"/>
          </p:nvPr>
        </p:nvSpPr>
        <p:spPr/>
        <p:txBody>
          <a:bodyPr/>
          <a:lstStyle/>
          <a:p>
            <a:pPr marL="0" indent="0" algn="ctr">
              <a:buNone/>
            </a:pPr>
            <a:r>
              <a:rPr lang="en-US" sz="2400" dirty="0"/>
              <a:t>Per Sederblad &amp; Helena Stavreski</a:t>
            </a:r>
            <a:endParaRPr lang="sv-SE" sz="2400" dirty="0"/>
          </a:p>
          <a:p>
            <a:pPr marL="0" indent="0" algn="ctr">
              <a:buNone/>
            </a:pPr>
            <a:r>
              <a:rPr lang="en-US" sz="2400" dirty="0" smtClean="0"/>
              <a:t>Center for Work Life Studies/Urban </a:t>
            </a:r>
            <a:r>
              <a:rPr lang="en-US" sz="2400" dirty="0"/>
              <a:t>studies, Malmö </a:t>
            </a:r>
            <a:r>
              <a:rPr lang="en-US" sz="2400" dirty="0" smtClean="0"/>
              <a:t>University</a:t>
            </a:r>
          </a:p>
          <a:p>
            <a:pPr marL="0" indent="0" algn="ctr">
              <a:buNone/>
            </a:pPr>
            <a:endParaRPr lang="en-US" sz="2400" dirty="0"/>
          </a:p>
          <a:p>
            <a:pPr marL="0" indent="0" algn="ctr">
              <a:buNone/>
            </a:pPr>
            <a:r>
              <a:rPr lang="en-US" sz="2400" i="1" dirty="0" smtClean="0"/>
              <a:t>Presentation of </a:t>
            </a:r>
            <a:r>
              <a:rPr lang="en-US" sz="2400" i="1" dirty="0"/>
              <a:t>paper to IWOT </a:t>
            </a:r>
            <a:r>
              <a:rPr lang="en-US" sz="2400" i="1" dirty="0" smtClean="0"/>
              <a:t>19</a:t>
            </a:r>
          </a:p>
          <a:p>
            <a:pPr marL="0" indent="0" algn="ctr">
              <a:buNone/>
            </a:pPr>
            <a:r>
              <a:rPr lang="en-US" sz="2400" i="1" dirty="0" smtClean="0"/>
              <a:t>Leuven 7 </a:t>
            </a:r>
            <a:r>
              <a:rPr lang="en-US" sz="2400" i="1" dirty="0"/>
              <a:t>September, 2015  </a:t>
            </a:r>
            <a:endParaRPr lang="sv-SE" sz="2400" dirty="0"/>
          </a:p>
          <a:p>
            <a:pPr marL="0" indent="0" algn="ctr">
              <a:buNone/>
            </a:pPr>
            <a:endParaRPr lang="sv-SE" sz="2400" dirty="0"/>
          </a:p>
          <a:p>
            <a:endParaRPr lang="sv-SE" dirty="0"/>
          </a:p>
        </p:txBody>
      </p:sp>
    </p:spTree>
    <p:extLst>
      <p:ext uri="{BB962C8B-B14F-4D97-AF65-F5344CB8AC3E}">
        <p14:creationId xmlns:p14="http://schemas.microsoft.com/office/powerpoint/2010/main" val="607626666"/>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103169" y="485774"/>
            <a:ext cx="6480000" cy="480713"/>
          </a:xfrm>
        </p:spPr>
        <p:txBody>
          <a:bodyPr>
            <a:normAutofit/>
          </a:bodyPr>
          <a:lstStyle/>
          <a:p>
            <a:r>
              <a:rPr lang="sv-SE" sz="2000" dirty="0" err="1" smtClean="0"/>
              <a:t>Concluding</a:t>
            </a:r>
            <a:r>
              <a:rPr lang="sv-SE" sz="2000" dirty="0" smtClean="0"/>
              <a:t> </a:t>
            </a:r>
            <a:r>
              <a:rPr lang="sv-SE" sz="2000" dirty="0" err="1" smtClean="0"/>
              <a:t>remarks</a:t>
            </a:r>
            <a:endParaRPr lang="sv-SE" sz="2000" dirty="0"/>
          </a:p>
        </p:txBody>
      </p:sp>
      <p:sp>
        <p:nvSpPr>
          <p:cNvPr id="3" name="Content Placeholder 2"/>
          <p:cNvSpPr>
            <a:spLocks noGrp="1"/>
          </p:cNvSpPr>
          <p:nvPr>
            <p:ph idx="1"/>
          </p:nvPr>
        </p:nvSpPr>
        <p:spPr>
          <a:xfrm>
            <a:off x="1103169" y="1285875"/>
            <a:ext cx="6983555" cy="4214813"/>
          </a:xfrm>
        </p:spPr>
        <p:txBody>
          <a:bodyPr>
            <a:normAutofit fontScale="85000" lnSpcReduction="10000"/>
          </a:bodyPr>
          <a:lstStyle/>
          <a:p>
            <a:pPr marL="0" indent="0">
              <a:buNone/>
            </a:pPr>
            <a:r>
              <a:rPr lang="en-US" dirty="0" smtClean="0"/>
              <a:t>The project was a pilot-study and we have not yet had the possibility to test the value of the identified two ideas for team development; increased communication and coordination between departments respectively developed use inter-professional team work. However, we have got some support for the focus on this themes in our later discussions with health care personnel. </a:t>
            </a:r>
          </a:p>
          <a:p>
            <a:pPr marL="0" indent="0">
              <a:buNone/>
            </a:pPr>
            <a:r>
              <a:rPr lang="en-US" dirty="0" smtClean="0"/>
              <a:t>We used our former contacts to build up a “learning network with researcher support” in health care, and we also took some new contacts. We were met in a very positive way, especially in clinics working with children and youth diseases. The network has now been built up and we hope to be able to have financing for the planned activities to create a platform for research and development projects. </a:t>
            </a:r>
          </a:p>
          <a:p>
            <a:pPr marL="0" indent="0">
              <a:buNone/>
            </a:pPr>
            <a:r>
              <a:rPr lang="en-US" dirty="0" smtClean="0"/>
              <a:t>The tools that then can be used can e g be models for </a:t>
            </a:r>
            <a:r>
              <a:rPr lang="en-US" dirty="0"/>
              <a:t>organizational design in form of </a:t>
            </a:r>
            <a:r>
              <a:rPr lang="en-US" dirty="0" smtClean="0"/>
              <a:t>teams and team development. In an “interactive session”  in the Global STSD Network meeting on Friday, I will more in detail present some more recent models and I look forward to an open discussion about their usefulness and applicability e g on health care.</a:t>
            </a:r>
            <a:endParaRPr lang="en-US" dirty="0"/>
          </a:p>
        </p:txBody>
      </p:sp>
    </p:spTree>
    <p:extLst>
      <p:ext uri="{BB962C8B-B14F-4D97-AF65-F5344CB8AC3E}">
        <p14:creationId xmlns:p14="http://schemas.microsoft.com/office/powerpoint/2010/main" val="4251272053"/>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00150" y="190350"/>
            <a:ext cx="6725920" cy="718988"/>
          </a:xfrm>
        </p:spPr>
        <p:txBody>
          <a:bodyPr>
            <a:normAutofit/>
          </a:bodyPr>
          <a:lstStyle/>
          <a:p>
            <a:r>
              <a:rPr lang="sv-SE" sz="2000" dirty="0" err="1" smtClean="0"/>
              <a:t>Reference</a:t>
            </a:r>
            <a:r>
              <a:rPr lang="sv-SE" sz="2000" dirty="0" err="1"/>
              <a:t>s</a:t>
            </a:r>
            <a:endParaRPr lang="sv-SE" sz="2000" dirty="0"/>
          </a:p>
        </p:txBody>
      </p:sp>
      <p:sp>
        <p:nvSpPr>
          <p:cNvPr id="3" name="Content Placeholder 2"/>
          <p:cNvSpPr>
            <a:spLocks noGrp="1"/>
          </p:cNvSpPr>
          <p:nvPr>
            <p:ph idx="1"/>
          </p:nvPr>
        </p:nvSpPr>
        <p:spPr>
          <a:xfrm>
            <a:off x="1200150" y="1237951"/>
            <a:ext cx="6725920" cy="3848399"/>
          </a:xfrm>
        </p:spPr>
        <p:txBody>
          <a:bodyPr>
            <a:normAutofit fontScale="85000" lnSpcReduction="20000"/>
          </a:bodyPr>
          <a:lstStyle/>
          <a:p>
            <a:pPr marL="0" indent="0">
              <a:buNone/>
            </a:pPr>
            <a:r>
              <a:rPr lang="en-GB" dirty="0" smtClean="0"/>
              <a:t>Amelsvoort, P van &amp; Amelsvoort, G van(2000): </a:t>
            </a:r>
            <a:r>
              <a:rPr lang="en-GB" i="1" dirty="0" smtClean="0"/>
              <a:t>Designing and Developing Self-directed Work Teams</a:t>
            </a:r>
            <a:r>
              <a:rPr lang="en-GB" dirty="0" smtClean="0"/>
              <a:t>. </a:t>
            </a:r>
            <a:r>
              <a:rPr lang="en-GB" dirty="0" err="1" smtClean="0"/>
              <a:t>Vlijmen</a:t>
            </a:r>
            <a:r>
              <a:rPr lang="en-GB" dirty="0" smtClean="0"/>
              <a:t>: ST-GROUP</a:t>
            </a:r>
          </a:p>
          <a:p>
            <a:pPr marL="0" indent="0">
              <a:buNone/>
            </a:pPr>
            <a:r>
              <a:rPr lang="en-GB" dirty="0" smtClean="0"/>
              <a:t> </a:t>
            </a:r>
          </a:p>
          <a:p>
            <a:pPr marL="0" indent="0">
              <a:buNone/>
            </a:pPr>
            <a:r>
              <a:rPr lang="en-GB" dirty="0" smtClean="0"/>
              <a:t>Ancona</a:t>
            </a:r>
            <a:r>
              <a:rPr lang="en-GB" dirty="0"/>
              <a:t>, D &amp; </a:t>
            </a:r>
            <a:r>
              <a:rPr lang="en-GB" dirty="0" err="1"/>
              <a:t>Bresman</a:t>
            </a:r>
            <a:r>
              <a:rPr lang="en-GB" dirty="0"/>
              <a:t>, H (2007) </a:t>
            </a:r>
            <a:r>
              <a:rPr lang="en-GB" i="1" dirty="0"/>
              <a:t>X-teams: How to Build Teams that Lead, Innovate and Succeed. </a:t>
            </a:r>
            <a:r>
              <a:rPr lang="en-GB" dirty="0"/>
              <a:t>Boston: </a:t>
            </a:r>
            <a:r>
              <a:rPr lang="en-GB" dirty="0" err="1"/>
              <a:t>Harward</a:t>
            </a:r>
            <a:r>
              <a:rPr lang="en-GB" dirty="0"/>
              <a:t> Business School</a:t>
            </a:r>
            <a:endParaRPr lang="sv-SE" dirty="0"/>
          </a:p>
          <a:p>
            <a:pPr marL="0" indent="0">
              <a:buNone/>
            </a:pPr>
            <a:endParaRPr lang="en-GB" dirty="0" smtClean="0"/>
          </a:p>
          <a:p>
            <a:pPr marL="0" indent="0">
              <a:buNone/>
            </a:pPr>
            <a:r>
              <a:rPr lang="en-GB" dirty="0" err="1" smtClean="0"/>
              <a:t>Herbst</a:t>
            </a:r>
            <a:r>
              <a:rPr lang="en-GB" dirty="0"/>
              <a:t>, P G (1976): </a:t>
            </a:r>
            <a:r>
              <a:rPr lang="en-GB" i="1" dirty="0" err="1"/>
              <a:t>Alternativ</a:t>
            </a:r>
            <a:r>
              <a:rPr lang="en-GB" i="1" dirty="0"/>
              <a:t> </a:t>
            </a:r>
            <a:r>
              <a:rPr lang="en-GB" i="1" smtClean="0"/>
              <a:t>til </a:t>
            </a:r>
            <a:r>
              <a:rPr lang="en-GB" i="1" dirty="0" err="1"/>
              <a:t>hierarkisk</a:t>
            </a:r>
            <a:r>
              <a:rPr lang="en-GB" i="1" dirty="0"/>
              <a:t> </a:t>
            </a:r>
            <a:r>
              <a:rPr lang="en-GB" i="1" dirty="0" err="1"/>
              <a:t>organisasjon</a:t>
            </a:r>
            <a:r>
              <a:rPr lang="en-GB" i="1" dirty="0"/>
              <a:t>.</a:t>
            </a:r>
            <a:r>
              <a:rPr lang="en-GB" dirty="0"/>
              <a:t> Oslo: </a:t>
            </a:r>
            <a:r>
              <a:rPr lang="en-GB" dirty="0" err="1"/>
              <a:t>Tanum</a:t>
            </a:r>
            <a:r>
              <a:rPr lang="en-GB" dirty="0"/>
              <a:t> – </a:t>
            </a:r>
            <a:r>
              <a:rPr lang="en-GB" dirty="0" err="1" smtClean="0"/>
              <a:t>Norli</a:t>
            </a:r>
            <a:endParaRPr lang="sv-SE" dirty="0"/>
          </a:p>
          <a:p>
            <a:pPr marL="0" indent="0">
              <a:buNone/>
            </a:pPr>
            <a:endParaRPr lang="en-US" dirty="0" smtClean="0"/>
          </a:p>
          <a:p>
            <a:pPr marL="0" indent="0">
              <a:buNone/>
            </a:pPr>
            <a:r>
              <a:rPr lang="en-US" dirty="0" smtClean="0"/>
              <a:t>Sederblad, P (2013): ”</a:t>
            </a:r>
            <a:r>
              <a:rPr lang="en-US" dirty="0"/>
              <a:t>How to coordinate autonomous teams?” </a:t>
            </a:r>
            <a:r>
              <a:rPr lang="en-US" dirty="0" smtClean="0"/>
              <a:t>  Paper </a:t>
            </a:r>
            <a:r>
              <a:rPr lang="en-US" dirty="0"/>
              <a:t>presented at IWOT 17, TNO, </a:t>
            </a:r>
            <a:r>
              <a:rPr lang="en-US" dirty="0" smtClean="0"/>
              <a:t>Leiden </a:t>
            </a:r>
          </a:p>
          <a:p>
            <a:pPr marL="0" indent="0">
              <a:buNone/>
            </a:pPr>
            <a:endParaRPr lang="sv-SE" dirty="0" smtClean="0"/>
          </a:p>
          <a:p>
            <a:pPr marL="0" indent="0">
              <a:buNone/>
            </a:pPr>
            <a:r>
              <a:rPr lang="sv-SE" dirty="0" smtClean="0"/>
              <a:t>Stavreski</a:t>
            </a:r>
            <a:r>
              <a:rPr lang="sv-SE" dirty="0"/>
              <a:t>, H (2013). </a:t>
            </a:r>
            <a:r>
              <a:rPr lang="sv-SE" i="1" dirty="0"/>
              <a:t>Implementeringsprojekt Regionalt Vårdprogram för barn och ungdomar med AD/HD vid BUP – Malmö/Trelleborg. </a:t>
            </a:r>
            <a:r>
              <a:rPr lang="sv-SE" dirty="0"/>
              <a:t>Utvärderingsrapport jan 2013. Centrum för tillämpad arbetslivsforskning, Malmö Högskola</a:t>
            </a:r>
          </a:p>
          <a:p>
            <a:pPr marL="0" indent="0">
              <a:buNone/>
            </a:pPr>
            <a:endParaRPr lang="sv-SE" dirty="0"/>
          </a:p>
        </p:txBody>
      </p:sp>
    </p:spTree>
    <p:extLst>
      <p:ext uri="{BB962C8B-B14F-4D97-AF65-F5344CB8AC3E}">
        <p14:creationId xmlns:p14="http://schemas.microsoft.com/office/powerpoint/2010/main" val="1653158718"/>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85850" y="469180"/>
            <a:ext cx="6725920" cy="633263"/>
          </a:xfrm>
        </p:spPr>
        <p:txBody>
          <a:bodyPr>
            <a:normAutofit/>
          </a:bodyPr>
          <a:lstStyle/>
          <a:p>
            <a:r>
              <a:rPr lang="sv-SE" sz="2000" dirty="0" smtClean="0"/>
              <a:t>The </a:t>
            </a:r>
            <a:r>
              <a:rPr lang="sv-SE" sz="2000" dirty="0" err="1" smtClean="0"/>
              <a:t>Background</a:t>
            </a:r>
            <a:r>
              <a:rPr lang="sv-SE" sz="2000" dirty="0"/>
              <a:t> </a:t>
            </a:r>
            <a:r>
              <a:rPr lang="sv-SE" sz="2000" dirty="0" err="1" smtClean="0"/>
              <a:t>of</a:t>
            </a:r>
            <a:r>
              <a:rPr lang="sv-SE" sz="2000" dirty="0" smtClean="0"/>
              <a:t> the paper</a:t>
            </a:r>
            <a:endParaRPr lang="sv-SE" sz="2000" dirty="0"/>
          </a:p>
        </p:txBody>
      </p:sp>
      <p:sp>
        <p:nvSpPr>
          <p:cNvPr id="3" name="Content Placeholder 2"/>
          <p:cNvSpPr>
            <a:spLocks noGrp="1"/>
          </p:cNvSpPr>
          <p:nvPr>
            <p:ph idx="1"/>
          </p:nvPr>
        </p:nvSpPr>
        <p:spPr>
          <a:xfrm>
            <a:off x="800100" y="1401441"/>
            <a:ext cx="7011670" cy="3842072"/>
          </a:xfrm>
        </p:spPr>
        <p:txBody>
          <a:bodyPr>
            <a:noAutofit/>
          </a:bodyPr>
          <a:lstStyle/>
          <a:p>
            <a:pPr>
              <a:buFontTx/>
              <a:buChar char="-"/>
            </a:pPr>
            <a:r>
              <a:rPr lang="en-GB" sz="2400" dirty="0" smtClean="0"/>
              <a:t>Action research projects and </a:t>
            </a:r>
            <a:r>
              <a:rPr lang="en-GB" sz="2400" dirty="0"/>
              <a:t>evaluations in healthcare in the </a:t>
            </a:r>
            <a:r>
              <a:rPr lang="en-GB" sz="2400" dirty="0" err="1"/>
              <a:t>Skåne</a:t>
            </a:r>
            <a:r>
              <a:rPr lang="en-GB" sz="2400" dirty="0"/>
              <a:t> (Scania) </a:t>
            </a:r>
            <a:r>
              <a:rPr lang="en-GB" sz="2400" dirty="0" smtClean="0"/>
              <a:t>region.</a:t>
            </a:r>
          </a:p>
          <a:p>
            <a:pPr>
              <a:buFontTx/>
              <a:buChar char="-"/>
            </a:pPr>
            <a:r>
              <a:rPr lang="en-US" sz="2400" dirty="0" smtClean="0"/>
              <a:t>Meetings with professionals (in medicine and HR) to build up a “</a:t>
            </a:r>
            <a:r>
              <a:rPr lang="en-GB" sz="2400" dirty="0" smtClean="0"/>
              <a:t>learning </a:t>
            </a:r>
            <a:r>
              <a:rPr lang="en-GB" sz="2400" dirty="0"/>
              <a:t>network with research </a:t>
            </a:r>
            <a:r>
              <a:rPr lang="en-GB" sz="2400" dirty="0" smtClean="0"/>
              <a:t>support” in </a:t>
            </a:r>
            <a:r>
              <a:rPr lang="en-GB" sz="2400" dirty="0" err="1" smtClean="0"/>
              <a:t>Skåne</a:t>
            </a:r>
            <a:r>
              <a:rPr lang="en-GB" sz="2400" dirty="0" smtClean="0"/>
              <a:t>.  </a:t>
            </a:r>
          </a:p>
          <a:p>
            <a:pPr>
              <a:buFontTx/>
              <a:buChar char="-"/>
            </a:pPr>
            <a:r>
              <a:rPr lang="en-US" sz="2400" dirty="0" smtClean="0"/>
              <a:t>Planning of an organizational development project at the </a:t>
            </a:r>
            <a:r>
              <a:rPr lang="en-US" sz="2400" dirty="0"/>
              <a:t>C</a:t>
            </a:r>
            <a:r>
              <a:rPr lang="en-US" sz="2400" dirty="0" smtClean="0"/>
              <a:t>linic </a:t>
            </a:r>
            <a:r>
              <a:rPr lang="en-US" sz="2400" dirty="0"/>
              <a:t>for medicine care </a:t>
            </a:r>
            <a:r>
              <a:rPr lang="en-GB" sz="2400" dirty="0"/>
              <a:t>of children at </a:t>
            </a:r>
            <a:r>
              <a:rPr lang="en-GB" sz="2400" dirty="0" err="1" smtClean="0"/>
              <a:t>Skåne</a:t>
            </a:r>
            <a:r>
              <a:rPr lang="en-GB" sz="2400" dirty="0" smtClean="0"/>
              <a:t> </a:t>
            </a:r>
            <a:r>
              <a:rPr lang="en-GB" sz="2400" dirty="0"/>
              <a:t>University Hospital (Malmö/Lund</a:t>
            </a:r>
            <a:r>
              <a:rPr lang="en-GB" sz="2400" dirty="0" smtClean="0"/>
              <a:t>).</a:t>
            </a:r>
            <a:endParaRPr lang="en-GB" sz="2400" dirty="0"/>
          </a:p>
          <a:p>
            <a:pPr>
              <a:buFontTx/>
              <a:buChar char="-"/>
            </a:pPr>
            <a:endParaRPr lang="en-US" sz="2400" dirty="0"/>
          </a:p>
        </p:txBody>
      </p:sp>
    </p:spTree>
    <p:extLst>
      <p:ext uri="{BB962C8B-B14F-4D97-AF65-F5344CB8AC3E}">
        <p14:creationId xmlns:p14="http://schemas.microsoft.com/office/powerpoint/2010/main" val="349228400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770" y="357188"/>
            <a:ext cx="6480000" cy="704700"/>
          </a:xfrm>
        </p:spPr>
        <p:txBody>
          <a:bodyPr>
            <a:normAutofit/>
          </a:bodyPr>
          <a:lstStyle/>
          <a:p>
            <a:r>
              <a:rPr lang="en-US" sz="2000" dirty="0" smtClean="0"/>
              <a:t>The Aim of the paper</a:t>
            </a:r>
            <a:endParaRPr lang="en-US" sz="2000" dirty="0"/>
          </a:p>
        </p:txBody>
      </p:sp>
      <p:sp>
        <p:nvSpPr>
          <p:cNvPr id="3" name="Content Placeholder 2"/>
          <p:cNvSpPr>
            <a:spLocks noGrp="1"/>
          </p:cNvSpPr>
          <p:nvPr>
            <p:ph idx="1"/>
          </p:nvPr>
        </p:nvSpPr>
        <p:spPr>
          <a:xfrm>
            <a:off x="1331770" y="1261913"/>
            <a:ext cx="6480000" cy="3438675"/>
          </a:xfrm>
        </p:spPr>
        <p:txBody>
          <a:bodyPr>
            <a:normAutofit/>
          </a:bodyPr>
          <a:lstStyle/>
          <a:p>
            <a:pPr marL="0" indent="0">
              <a:buNone/>
            </a:pPr>
            <a:r>
              <a:rPr lang="en-US" dirty="0" smtClean="0"/>
              <a:t>- To discuss how to organize research/development projects, e g as action research,  in healthcare. </a:t>
            </a:r>
          </a:p>
          <a:p>
            <a:pPr marL="0" indent="0">
              <a:buNone/>
            </a:pPr>
            <a:r>
              <a:rPr lang="en-US" dirty="0" smtClean="0"/>
              <a:t>- To discuss how to build up and develop a network with participants from healthcare, HR-experts and researchers. </a:t>
            </a:r>
          </a:p>
          <a:p>
            <a:pPr marL="0" indent="0">
              <a:buNone/>
            </a:pPr>
            <a:r>
              <a:rPr lang="en-US" dirty="0" smtClean="0"/>
              <a:t>- To identify the challenges for the health care system and to reflect about how </a:t>
            </a:r>
            <a:r>
              <a:rPr lang="en-US" dirty="0"/>
              <a:t>to meet </a:t>
            </a:r>
            <a:r>
              <a:rPr lang="en-US" dirty="0" smtClean="0"/>
              <a:t>the </a:t>
            </a:r>
            <a:r>
              <a:rPr lang="en-US" dirty="0"/>
              <a:t>challenges, </a:t>
            </a:r>
            <a:r>
              <a:rPr lang="en-US" dirty="0" smtClean="0"/>
              <a:t>e g by using models </a:t>
            </a:r>
            <a:r>
              <a:rPr lang="en-US" dirty="0"/>
              <a:t>for teams and team development.  </a:t>
            </a:r>
          </a:p>
          <a:p>
            <a:endParaRPr lang="en-US" dirty="0"/>
          </a:p>
        </p:txBody>
      </p:sp>
    </p:spTree>
    <p:extLst>
      <p:ext uri="{BB962C8B-B14F-4D97-AF65-F5344CB8AC3E}">
        <p14:creationId xmlns:p14="http://schemas.microsoft.com/office/powerpoint/2010/main" val="2795197295"/>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347738"/>
            <a:ext cx="6797357" cy="819000"/>
          </a:xfrm>
        </p:spPr>
        <p:txBody>
          <a:bodyPr>
            <a:noAutofit/>
          </a:bodyPr>
          <a:lstStyle/>
          <a:p>
            <a:r>
              <a:rPr lang="en-US" sz="1800" dirty="0"/>
              <a:t>how to organize research/development </a:t>
            </a:r>
            <a:r>
              <a:rPr lang="en-US" sz="1800" dirty="0" smtClean="0"/>
              <a:t>projects in healthcare?</a:t>
            </a:r>
            <a:endParaRPr lang="sv-SE" sz="1800" dirty="0"/>
          </a:p>
        </p:txBody>
      </p:sp>
      <p:sp>
        <p:nvSpPr>
          <p:cNvPr id="3" name="Content Placeholder 2"/>
          <p:cNvSpPr>
            <a:spLocks noGrp="1"/>
          </p:cNvSpPr>
          <p:nvPr>
            <p:ph idx="1"/>
          </p:nvPr>
        </p:nvSpPr>
        <p:spPr>
          <a:xfrm>
            <a:off x="1014413" y="1166738"/>
            <a:ext cx="7315199" cy="4719712"/>
          </a:xfrm>
        </p:spPr>
        <p:txBody>
          <a:bodyPr>
            <a:normAutofit fontScale="92500" lnSpcReduction="20000"/>
          </a:bodyPr>
          <a:lstStyle/>
          <a:p>
            <a:pPr marL="0" indent="0">
              <a:lnSpc>
                <a:spcPct val="110000"/>
              </a:lnSpc>
              <a:buNone/>
            </a:pPr>
            <a:r>
              <a:rPr lang="en-US" sz="2200" b="1" dirty="0" smtClean="0"/>
              <a:t>Health care processes and personnel improvement work   - an action research project</a:t>
            </a:r>
            <a:endParaRPr lang="en-US" sz="2200" dirty="0" smtClean="0"/>
          </a:p>
          <a:p>
            <a:pPr marL="0" indent="0">
              <a:buNone/>
            </a:pPr>
            <a:r>
              <a:rPr lang="en-US" dirty="0" smtClean="0"/>
              <a:t>- Pilot-study conducted November 2011-June 2013 financed by VINNOVA, a Swedish state agency for support of innovation systems. </a:t>
            </a:r>
          </a:p>
          <a:p>
            <a:pPr marL="0" indent="0">
              <a:buNone/>
            </a:pPr>
            <a:r>
              <a:rPr lang="en-US" dirty="0" smtClean="0"/>
              <a:t>- The aim was to identify the needs and challenges within health services and to develop ideas and concepts for how these challenges can be met. </a:t>
            </a:r>
          </a:p>
          <a:p>
            <a:pPr marL="0" indent="0">
              <a:buNone/>
            </a:pPr>
            <a:r>
              <a:rPr lang="en-US" dirty="0" smtClean="0"/>
              <a:t>- Clinics involved: infection, orthopedics/emergency care and psychiatry in the Malmö/Lund region. </a:t>
            </a:r>
          </a:p>
          <a:p>
            <a:pPr marL="0" indent="0">
              <a:buNone/>
            </a:pPr>
            <a:r>
              <a:rPr lang="en-US" dirty="0" smtClean="0"/>
              <a:t>- The partners were various staff at the clinics: managers, HR-staff and trade union representatives. </a:t>
            </a:r>
          </a:p>
          <a:p>
            <a:pPr marL="0" indent="0">
              <a:buNone/>
            </a:pPr>
            <a:r>
              <a:rPr lang="en-US" dirty="0" smtClean="0"/>
              <a:t>- Interviews with 16 employees </a:t>
            </a:r>
            <a:r>
              <a:rPr lang="en-US" dirty="0"/>
              <a:t>in five groups of mixed composition. Eight individual interviews with staff and </a:t>
            </a:r>
            <a:r>
              <a:rPr lang="en-US" dirty="0" smtClean="0"/>
              <a:t>managers. Workshop </a:t>
            </a:r>
            <a:r>
              <a:rPr lang="en-US" dirty="0"/>
              <a:t>with ten participants</a:t>
            </a:r>
            <a:r>
              <a:rPr lang="en-US" dirty="0" smtClean="0"/>
              <a:t>.</a:t>
            </a:r>
          </a:p>
          <a:p>
            <a:pPr marL="0" indent="0">
              <a:buNone/>
            </a:pPr>
            <a:r>
              <a:rPr lang="en-US" dirty="0" smtClean="0"/>
              <a:t>- </a:t>
            </a:r>
            <a:r>
              <a:rPr lang="en-US" dirty="0"/>
              <a:t>Two areas were followed up and analyzed: the importance of improved communication and coordination between departments and professions, and organizing in inter-professional teams.</a:t>
            </a:r>
            <a:r>
              <a:rPr lang="en-US" dirty="0" smtClean="0"/>
              <a:t> </a:t>
            </a:r>
            <a:endParaRPr lang="en-US" dirty="0"/>
          </a:p>
          <a:p>
            <a:pPr marL="0" indent="0">
              <a:buNone/>
            </a:pPr>
            <a:endParaRPr lang="en-US" dirty="0" smtClean="0"/>
          </a:p>
        </p:txBody>
      </p:sp>
    </p:spTree>
    <p:extLst>
      <p:ext uri="{BB962C8B-B14F-4D97-AF65-F5344CB8AC3E}">
        <p14:creationId xmlns:p14="http://schemas.microsoft.com/office/powerpoint/2010/main" val="125834370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757237" y="257175"/>
            <a:ext cx="7543801" cy="476100"/>
          </a:xfrm>
        </p:spPr>
        <p:txBody>
          <a:bodyPr>
            <a:normAutofit/>
          </a:bodyPr>
          <a:lstStyle/>
          <a:p>
            <a:r>
              <a:rPr lang="en-US" sz="1800" dirty="0"/>
              <a:t>how to build up and develop a </a:t>
            </a:r>
            <a:r>
              <a:rPr lang="en-US" sz="1800" dirty="0" smtClean="0"/>
              <a:t>health care network?</a:t>
            </a:r>
            <a:endParaRPr lang="sv-SE" sz="1800" dirty="0"/>
          </a:p>
        </p:txBody>
      </p:sp>
      <p:sp>
        <p:nvSpPr>
          <p:cNvPr id="3" name="Content Placeholder 2"/>
          <p:cNvSpPr>
            <a:spLocks noGrp="1"/>
          </p:cNvSpPr>
          <p:nvPr>
            <p:ph idx="1"/>
          </p:nvPr>
        </p:nvSpPr>
        <p:spPr>
          <a:xfrm>
            <a:off x="757237" y="847575"/>
            <a:ext cx="8172451" cy="5081738"/>
          </a:xfrm>
        </p:spPr>
        <p:txBody>
          <a:bodyPr>
            <a:normAutofit fontScale="62500" lnSpcReduction="20000"/>
          </a:bodyPr>
          <a:lstStyle/>
          <a:p>
            <a:pPr marL="0" indent="0">
              <a:buNone/>
            </a:pPr>
            <a:r>
              <a:rPr lang="en-US" sz="2900" b="1" dirty="0" smtClean="0"/>
              <a:t>The learning network with researcher support - collaboration </a:t>
            </a:r>
            <a:r>
              <a:rPr lang="en-US" sz="2900" b="1" dirty="0"/>
              <a:t>for improved </a:t>
            </a:r>
            <a:r>
              <a:rPr lang="en-US" sz="2900" b="1" dirty="0" smtClean="0"/>
              <a:t>quality of  </a:t>
            </a:r>
            <a:r>
              <a:rPr lang="en-US" sz="2900" b="1" dirty="0"/>
              <a:t>health </a:t>
            </a:r>
            <a:r>
              <a:rPr lang="en-US" sz="2900" b="1" dirty="0" smtClean="0"/>
              <a:t>care </a:t>
            </a:r>
            <a:r>
              <a:rPr lang="en-US" sz="2900" b="1" dirty="0"/>
              <a:t>and </a:t>
            </a:r>
            <a:r>
              <a:rPr lang="en-US" sz="2900" b="1" dirty="0" smtClean="0"/>
              <a:t>innovation</a:t>
            </a:r>
          </a:p>
          <a:p>
            <a:pPr marL="0" indent="0">
              <a:buNone/>
            </a:pPr>
            <a:endParaRPr lang="en-US" sz="2500" dirty="0" smtClean="0"/>
          </a:p>
          <a:p>
            <a:pPr marL="0" indent="0">
              <a:buNone/>
            </a:pPr>
            <a:r>
              <a:rPr lang="en-US" sz="2900" dirty="0" smtClean="0"/>
              <a:t>- Aim to </a:t>
            </a:r>
            <a:r>
              <a:rPr lang="en-US" sz="2900" dirty="0"/>
              <a:t>enhance the ability of managers to lead </a:t>
            </a:r>
            <a:r>
              <a:rPr lang="en-US" sz="2900" dirty="0" smtClean="0"/>
              <a:t>organizational </a:t>
            </a:r>
            <a:r>
              <a:rPr lang="en-US" sz="2900" dirty="0"/>
              <a:t>development </a:t>
            </a:r>
            <a:r>
              <a:rPr lang="en-US" sz="2900" dirty="0" smtClean="0"/>
              <a:t>and to</a:t>
            </a:r>
            <a:r>
              <a:rPr lang="en-US" sz="2900" dirty="0"/>
              <a:t> </a:t>
            </a:r>
            <a:r>
              <a:rPr lang="en-US" sz="2900" dirty="0" smtClean="0"/>
              <a:t>create </a:t>
            </a:r>
            <a:r>
              <a:rPr lang="en-US" sz="2900" dirty="0"/>
              <a:t>conditions for increased innovation capability of </a:t>
            </a:r>
            <a:r>
              <a:rPr lang="en-US" sz="2900" dirty="0" smtClean="0"/>
              <a:t>staff. </a:t>
            </a:r>
            <a:endParaRPr lang="en-US" sz="2900" dirty="0"/>
          </a:p>
          <a:p>
            <a:pPr marL="0" indent="0">
              <a:buNone/>
            </a:pPr>
            <a:r>
              <a:rPr lang="en-US" sz="2900" dirty="0" smtClean="0"/>
              <a:t>- Focus </a:t>
            </a:r>
            <a:r>
              <a:rPr lang="en-US" sz="2900" dirty="0"/>
              <a:t>on </a:t>
            </a:r>
            <a:r>
              <a:rPr lang="en-US" sz="2900" dirty="0" smtClean="0"/>
              <a:t>children</a:t>
            </a:r>
            <a:r>
              <a:rPr lang="en-US" sz="2900" dirty="0"/>
              <a:t> </a:t>
            </a:r>
            <a:r>
              <a:rPr lang="en-US" sz="2900" dirty="0" smtClean="0"/>
              <a:t>&amp; youth health </a:t>
            </a:r>
            <a:r>
              <a:rPr lang="en-US" sz="2900" dirty="0"/>
              <a:t>care in </a:t>
            </a:r>
            <a:r>
              <a:rPr lang="en-US" sz="2900" dirty="0" smtClean="0"/>
              <a:t>the </a:t>
            </a:r>
            <a:r>
              <a:rPr lang="en-US" sz="2900" dirty="0" err="1" smtClean="0"/>
              <a:t>Skåne</a:t>
            </a:r>
            <a:r>
              <a:rPr lang="en-US" sz="2900" dirty="0" smtClean="0"/>
              <a:t> region. Development</a:t>
            </a:r>
          </a:p>
          <a:p>
            <a:pPr marL="0" indent="0">
              <a:buNone/>
            </a:pPr>
            <a:r>
              <a:rPr lang="en-US" sz="2900" dirty="0" smtClean="0"/>
              <a:t>project at clinic for medicine care of children. </a:t>
            </a:r>
          </a:p>
          <a:p>
            <a:pPr marL="0" indent="0">
              <a:lnSpc>
                <a:spcPct val="120000"/>
              </a:lnSpc>
              <a:buNone/>
            </a:pPr>
            <a:r>
              <a:rPr lang="en-US" sz="2900" dirty="0" smtClean="0"/>
              <a:t>- Process </a:t>
            </a:r>
            <a:r>
              <a:rPr lang="en-US" sz="2900" dirty="0"/>
              <a:t>in which a network of participating health care </a:t>
            </a:r>
            <a:r>
              <a:rPr lang="en-US" sz="2900" dirty="0" smtClean="0"/>
              <a:t>organizations, with </a:t>
            </a:r>
            <a:r>
              <a:rPr lang="en-US" sz="2900" dirty="0"/>
              <a:t>the support of researchers, will be working on problems that they themselves have defined </a:t>
            </a:r>
            <a:r>
              <a:rPr lang="en-US" sz="2900" dirty="0" smtClean="0"/>
              <a:t>in their organizations.</a:t>
            </a:r>
          </a:p>
          <a:p>
            <a:pPr marL="0" indent="0">
              <a:lnSpc>
                <a:spcPct val="120000"/>
              </a:lnSpc>
              <a:buNone/>
            </a:pPr>
            <a:r>
              <a:rPr lang="en-US" sz="2900" dirty="0" smtClean="0"/>
              <a:t>- </a:t>
            </a:r>
            <a:r>
              <a:rPr lang="en-US" sz="2900" dirty="0"/>
              <a:t>P</a:t>
            </a:r>
            <a:r>
              <a:rPr lang="en-US" sz="2900" dirty="0" smtClean="0"/>
              <a:t>articipants </a:t>
            </a:r>
            <a:r>
              <a:rPr lang="en-US" sz="2900" dirty="0"/>
              <a:t>from the </a:t>
            </a:r>
            <a:r>
              <a:rPr lang="en-US" sz="2900" dirty="0" smtClean="0"/>
              <a:t>organizations are representing different professions</a:t>
            </a:r>
          </a:p>
          <a:p>
            <a:pPr marL="0" indent="0">
              <a:buNone/>
            </a:pPr>
            <a:r>
              <a:rPr lang="en-US" sz="2900" dirty="0" smtClean="0"/>
              <a:t> </a:t>
            </a:r>
            <a:r>
              <a:rPr lang="en-US" sz="2900" dirty="0"/>
              <a:t>and are </a:t>
            </a:r>
            <a:r>
              <a:rPr lang="en-US" sz="2900" dirty="0" smtClean="0"/>
              <a:t>having positions </a:t>
            </a:r>
            <a:r>
              <a:rPr lang="en-US" sz="2900" dirty="0"/>
              <a:t>at various </a:t>
            </a:r>
            <a:r>
              <a:rPr lang="en-US" sz="2900" dirty="0" smtClean="0"/>
              <a:t>levels in the organization, as </a:t>
            </a:r>
            <a:r>
              <a:rPr lang="en-US" sz="2900" dirty="0"/>
              <a:t>managers </a:t>
            </a:r>
            <a:r>
              <a:rPr lang="en-US" sz="2900" dirty="0" smtClean="0"/>
              <a:t>or</a:t>
            </a:r>
          </a:p>
          <a:p>
            <a:pPr marL="0" indent="0">
              <a:buNone/>
            </a:pPr>
            <a:r>
              <a:rPr lang="en-US" sz="2900" dirty="0" smtClean="0"/>
              <a:t> administrators.</a:t>
            </a:r>
          </a:p>
          <a:p>
            <a:pPr marL="0" indent="0">
              <a:lnSpc>
                <a:spcPct val="120000"/>
              </a:lnSpc>
              <a:buNone/>
            </a:pPr>
            <a:r>
              <a:rPr lang="en-US" sz="2900" dirty="0" smtClean="0"/>
              <a:t>- Theoretical </a:t>
            </a:r>
            <a:r>
              <a:rPr lang="en-US" sz="2900" dirty="0"/>
              <a:t>framework </a:t>
            </a:r>
            <a:r>
              <a:rPr lang="en-US" sz="2900" dirty="0" smtClean="0"/>
              <a:t>based </a:t>
            </a:r>
            <a:r>
              <a:rPr lang="en-US" sz="2900" dirty="0"/>
              <a:t>on the concept of </a:t>
            </a:r>
            <a:r>
              <a:rPr lang="en-US" sz="2900" dirty="0" smtClean="0"/>
              <a:t>innovation and its </a:t>
            </a:r>
            <a:r>
              <a:rPr lang="en-US" sz="2900" dirty="0"/>
              <a:t>relationship to the need for exploration and autonomy for the innovation work. </a:t>
            </a:r>
            <a:endParaRPr lang="en-US" sz="2900" dirty="0" smtClean="0"/>
          </a:p>
          <a:p>
            <a:pPr marL="0" indent="0">
              <a:buNone/>
            </a:pPr>
            <a:r>
              <a:rPr lang="en-US" sz="2900" dirty="0" smtClean="0"/>
              <a:t>- Researchers will be collaborating </a:t>
            </a:r>
            <a:r>
              <a:rPr lang="en-US" sz="2900" dirty="0"/>
              <a:t>in the network, as well as </a:t>
            </a:r>
            <a:r>
              <a:rPr lang="en-US" sz="2900" dirty="0" smtClean="0"/>
              <a:t>contributing </a:t>
            </a:r>
          </a:p>
          <a:p>
            <a:pPr marL="0" indent="0">
              <a:buNone/>
            </a:pPr>
            <a:r>
              <a:rPr lang="en-US" sz="2900" dirty="0" smtClean="0"/>
              <a:t>with support </a:t>
            </a:r>
            <a:r>
              <a:rPr lang="en-US" sz="2900" dirty="0"/>
              <a:t>in form of methods and techniques </a:t>
            </a:r>
            <a:r>
              <a:rPr lang="en-US" sz="2900" dirty="0" smtClean="0"/>
              <a:t>in the </a:t>
            </a:r>
            <a:r>
              <a:rPr lang="en-US" sz="2900" dirty="0"/>
              <a:t>innovation processes</a:t>
            </a:r>
            <a:r>
              <a:rPr lang="en-US" sz="2900" dirty="0" smtClean="0"/>
              <a:t>.</a:t>
            </a:r>
            <a:endParaRPr lang="en-US" sz="2900" dirty="0"/>
          </a:p>
        </p:txBody>
      </p:sp>
    </p:spTree>
    <p:extLst>
      <p:ext uri="{BB962C8B-B14F-4D97-AF65-F5344CB8AC3E}">
        <p14:creationId xmlns:p14="http://schemas.microsoft.com/office/powerpoint/2010/main" val="467667416"/>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957263" y="628650"/>
            <a:ext cx="6854507" cy="561825"/>
          </a:xfrm>
        </p:spPr>
        <p:txBody>
          <a:bodyPr>
            <a:noAutofit/>
          </a:bodyPr>
          <a:lstStyle/>
          <a:p>
            <a:r>
              <a:rPr lang="en-US" sz="2000" dirty="0" smtClean="0"/>
              <a:t>The Clinic </a:t>
            </a:r>
            <a:r>
              <a:rPr lang="en-US" sz="2000" dirty="0"/>
              <a:t>for medicine care </a:t>
            </a:r>
            <a:r>
              <a:rPr lang="en-GB" sz="2000" dirty="0"/>
              <a:t>of children </a:t>
            </a:r>
            <a:r>
              <a:rPr lang="en-GB" sz="2000" dirty="0" smtClean="0"/>
              <a:t/>
            </a:r>
            <a:br>
              <a:rPr lang="en-GB" sz="2000" dirty="0" smtClean="0"/>
            </a:br>
            <a:r>
              <a:rPr lang="en-GB" sz="2000" dirty="0" smtClean="0"/>
              <a:t>at </a:t>
            </a:r>
            <a:r>
              <a:rPr lang="en-GB" sz="2000" dirty="0" err="1"/>
              <a:t>Skåne</a:t>
            </a:r>
            <a:r>
              <a:rPr lang="en-GB" sz="2000" dirty="0"/>
              <a:t> University Hospital</a:t>
            </a:r>
            <a:endParaRPr lang="sv-SE" sz="2000" dirty="0"/>
          </a:p>
        </p:txBody>
      </p:sp>
      <p:sp>
        <p:nvSpPr>
          <p:cNvPr id="3" name="Content Placeholder 2"/>
          <p:cNvSpPr>
            <a:spLocks noGrp="1"/>
          </p:cNvSpPr>
          <p:nvPr>
            <p:ph idx="1"/>
          </p:nvPr>
        </p:nvSpPr>
        <p:spPr>
          <a:xfrm>
            <a:off x="957263" y="1206028"/>
            <a:ext cx="7200900" cy="3530340"/>
          </a:xfrm>
        </p:spPr>
        <p:txBody>
          <a:bodyPr>
            <a:noAutofit/>
          </a:bodyPr>
          <a:lstStyle/>
          <a:p>
            <a:pPr marL="0" indent="0">
              <a:buNone/>
            </a:pPr>
            <a:r>
              <a:rPr lang="en-GB" sz="2400" dirty="0" smtClean="0"/>
              <a:t>- Multiple professions </a:t>
            </a:r>
            <a:r>
              <a:rPr lang="en-GB" sz="2400" dirty="0"/>
              <a:t>are involved: doctors </a:t>
            </a:r>
            <a:r>
              <a:rPr lang="en-GB" sz="2400" dirty="0" smtClean="0"/>
              <a:t>and nurses </a:t>
            </a:r>
            <a:r>
              <a:rPr lang="en-GB" sz="2400" dirty="0"/>
              <a:t>with specialist </a:t>
            </a:r>
            <a:r>
              <a:rPr lang="en-GB" sz="2400" dirty="0" smtClean="0"/>
              <a:t>competencies, </a:t>
            </a:r>
            <a:r>
              <a:rPr lang="en-GB" sz="2400" dirty="0"/>
              <a:t>psychologists, almoners, nutritionists and several other professions</a:t>
            </a:r>
            <a:r>
              <a:rPr lang="en-GB" sz="2400" dirty="0" smtClean="0"/>
              <a:t>.</a:t>
            </a:r>
          </a:p>
          <a:p>
            <a:pPr marL="0" indent="0">
              <a:buNone/>
            </a:pPr>
            <a:r>
              <a:rPr lang="en-GB" sz="2400" dirty="0" smtClean="0"/>
              <a:t>- The organization consist of five </a:t>
            </a:r>
            <a:r>
              <a:rPr lang="en-GB" sz="2400" dirty="0"/>
              <a:t>inter-professional teams with different professionals involved in each team respectively and some of them with personnel both from Lund and Malmö</a:t>
            </a:r>
            <a:r>
              <a:rPr lang="en-GB" sz="2400" dirty="0" smtClean="0"/>
              <a:t>.</a:t>
            </a:r>
          </a:p>
          <a:p>
            <a:pPr marL="0" indent="0">
              <a:buNone/>
            </a:pPr>
            <a:r>
              <a:rPr lang="en-GB" sz="2400" dirty="0" smtClean="0"/>
              <a:t>- The basic principles for the teams at work to follow are the </a:t>
            </a:r>
            <a:r>
              <a:rPr lang="en-GB" sz="2400" dirty="0"/>
              <a:t>diagnosis and the </a:t>
            </a:r>
            <a:r>
              <a:rPr lang="en-GB" sz="2400" dirty="0" smtClean="0"/>
              <a:t>patience’ needs.  </a:t>
            </a:r>
            <a:endParaRPr lang="sv-SE" sz="2400" dirty="0"/>
          </a:p>
        </p:txBody>
      </p:sp>
    </p:spTree>
    <p:extLst>
      <p:ext uri="{BB962C8B-B14F-4D97-AF65-F5344CB8AC3E}">
        <p14:creationId xmlns:p14="http://schemas.microsoft.com/office/powerpoint/2010/main" val="24788663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217469" y="424011"/>
            <a:ext cx="6997843" cy="561825"/>
          </a:xfrm>
        </p:spPr>
        <p:txBody>
          <a:bodyPr>
            <a:noAutofit/>
          </a:bodyPr>
          <a:lstStyle/>
          <a:p>
            <a:r>
              <a:rPr lang="en-US" sz="2000" dirty="0"/>
              <a:t>challenges for the health care system </a:t>
            </a:r>
            <a:endParaRPr lang="sv-SE" sz="2000" dirty="0"/>
          </a:p>
        </p:txBody>
      </p:sp>
      <p:sp>
        <p:nvSpPr>
          <p:cNvPr id="3" name="Content Placeholder 2"/>
          <p:cNvSpPr>
            <a:spLocks noGrp="1"/>
          </p:cNvSpPr>
          <p:nvPr>
            <p:ph idx="1"/>
          </p:nvPr>
        </p:nvSpPr>
        <p:spPr>
          <a:xfrm>
            <a:off x="957263" y="1085850"/>
            <a:ext cx="7258049" cy="4036281"/>
          </a:xfrm>
        </p:spPr>
        <p:txBody>
          <a:bodyPr/>
          <a:lstStyle/>
          <a:p>
            <a:pPr marL="0" indent="0">
              <a:buNone/>
            </a:pPr>
            <a:r>
              <a:rPr lang="en-US" dirty="0" smtClean="0"/>
              <a:t>     </a:t>
            </a:r>
          </a:p>
          <a:p>
            <a:r>
              <a:rPr lang="en-US" dirty="0" smtClean="0"/>
              <a:t>Increased need for health care in society due to an aging population and unhealthy psycho-social work environment.</a:t>
            </a:r>
          </a:p>
          <a:p>
            <a:r>
              <a:rPr lang="en-US" dirty="0" smtClean="0"/>
              <a:t>The financial resources for health care is insufficient, which means lack of personnel and stress at work. </a:t>
            </a:r>
          </a:p>
          <a:p>
            <a:r>
              <a:rPr lang="en-US" dirty="0" smtClean="0"/>
              <a:t>The professionals have less time for doing their professional jobs respectively, they have to do other work tasks. </a:t>
            </a:r>
          </a:p>
          <a:p>
            <a:r>
              <a:rPr lang="en-US" dirty="0" smtClean="0"/>
              <a:t>High degree of turn over and temporary employment, which result in increased need to introduce new personnel and further increased stress.</a:t>
            </a:r>
          </a:p>
          <a:p>
            <a:endParaRPr lang="sv-SE" dirty="0"/>
          </a:p>
        </p:txBody>
      </p:sp>
    </p:spTree>
    <p:extLst>
      <p:ext uri="{BB962C8B-B14F-4D97-AF65-F5344CB8AC3E}">
        <p14:creationId xmlns:p14="http://schemas.microsoft.com/office/powerpoint/2010/main" val="336049832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31770" y="366862"/>
            <a:ext cx="6480000" cy="890438"/>
          </a:xfrm>
        </p:spPr>
        <p:txBody>
          <a:bodyPr>
            <a:normAutofit/>
          </a:bodyPr>
          <a:lstStyle/>
          <a:p>
            <a:r>
              <a:rPr lang="en-US" sz="1800" dirty="0"/>
              <a:t>possibilities to use team </a:t>
            </a:r>
            <a:r>
              <a:rPr lang="en-US" sz="1800" dirty="0" smtClean="0"/>
              <a:t>development </a:t>
            </a:r>
            <a:br>
              <a:rPr lang="en-US" sz="1800" dirty="0" smtClean="0"/>
            </a:br>
            <a:r>
              <a:rPr lang="en-US" sz="1800" dirty="0" smtClean="0"/>
              <a:t>to meet the challenges</a:t>
            </a:r>
            <a:endParaRPr lang="sv-SE" sz="1800" dirty="0"/>
          </a:p>
        </p:txBody>
      </p:sp>
      <p:sp>
        <p:nvSpPr>
          <p:cNvPr id="3" name="Content Placeholder 2"/>
          <p:cNvSpPr>
            <a:spLocks noGrp="1"/>
          </p:cNvSpPr>
          <p:nvPr>
            <p:ph idx="1"/>
          </p:nvPr>
        </p:nvSpPr>
        <p:spPr>
          <a:xfrm>
            <a:off x="1331770" y="1257301"/>
            <a:ext cx="6480000" cy="4314824"/>
          </a:xfrm>
        </p:spPr>
        <p:txBody>
          <a:bodyPr>
            <a:normAutofit fontScale="92500" lnSpcReduction="10000"/>
          </a:bodyPr>
          <a:lstStyle/>
          <a:p>
            <a:pPr marL="0" indent="0">
              <a:buNone/>
            </a:pPr>
            <a:r>
              <a:rPr lang="en-US" dirty="0" smtClean="0"/>
              <a:t>- Our project “Health </a:t>
            </a:r>
            <a:r>
              <a:rPr lang="en-US" dirty="0"/>
              <a:t>care processes and personnel improvement </a:t>
            </a:r>
            <a:r>
              <a:rPr lang="en-US" dirty="0" smtClean="0"/>
              <a:t>work” indicated </a:t>
            </a:r>
            <a:r>
              <a:rPr lang="en-US" dirty="0"/>
              <a:t>the importance of improved communication and </a:t>
            </a:r>
            <a:r>
              <a:rPr lang="en-US" dirty="0" smtClean="0"/>
              <a:t>coordination between </a:t>
            </a:r>
            <a:r>
              <a:rPr lang="en-US" dirty="0"/>
              <a:t>departments and professions, </a:t>
            </a:r>
            <a:r>
              <a:rPr lang="en-US" dirty="0" smtClean="0"/>
              <a:t>and organizing </a:t>
            </a:r>
            <a:r>
              <a:rPr lang="en-US" dirty="0"/>
              <a:t>in </a:t>
            </a:r>
            <a:r>
              <a:rPr lang="en-US" dirty="0" smtClean="0"/>
              <a:t>inter-professional </a:t>
            </a:r>
            <a:r>
              <a:rPr lang="en-US" dirty="0"/>
              <a:t>teams</a:t>
            </a:r>
            <a:r>
              <a:rPr lang="en-US" dirty="0" smtClean="0"/>
              <a:t>. </a:t>
            </a:r>
          </a:p>
          <a:p>
            <a:pPr marL="0" indent="0">
              <a:buNone/>
            </a:pPr>
            <a:r>
              <a:rPr lang="en-US" dirty="0" smtClean="0"/>
              <a:t>- The discussions  with the personnel to create a “learning network” have made it obvious that recent challenges with increased problems in health care have resulted in that first the basic conditions for the teams have to be focused. </a:t>
            </a:r>
          </a:p>
          <a:p>
            <a:pPr marL="0" indent="0">
              <a:buNone/>
            </a:pPr>
            <a:r>
              <a:rPr lang="en-US" dirty="0" smtClean="0"/>
              <a:t>- Recruitment and introduction of new personnel and a lower share of temporary employed employees will be preconditions for this development. </a:t>
            </a:r>
          </a:p>
          <a:p>
            <a:pPr marL="0" indent="0">
              <a:buNone/>
            </a:pPr>
            <a:r>
              <a:rPr lang="en-US" dirty="0" smtClean="0"/>
              <a:t>- Then in a second stage, models for team organization and team development can be introduced as tools. </a:t>
            </a:r>
            <a:endParaRPr lang="sv-SE" dirty="0"/>
          </a:p>
        </p:txBody>
      </p:sp>
    </p:spTree>
    <p:extLst>
      <p:ext uri="{BB962C8B-B14F-4D97-AF65-F5344CB8AC3E}">
        <p14:creationId xmlns:p14="http://schemas.microsoft.com/office/powerpoint/2010/main" val="11083824"/>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014413" y="585787"/>
            <a:ext cx="6797357" cy="490388"/>
          </a:xfrm>
        </p:spPr>
        <p:txBody>
          <a:bodyPr>
            <a:normAutofit/>
          </a:bodyPr>
          <a:lstStyle/>
          <a:p>
            <a:r>
              <a:rPr lang="sv-SE" sz="2000" dirty="0" err="1" smtClean="0"/>
              <a:t>Models</a:t>
            </a:r>
            <a:r>
              <a:rPr lang="sv-SE" sz="2000" dirty="0" smtClean="0"/>
              <a:t> for teams and team </a:t>
            </a:r>
            <a:r>
              <a:rPr lang="sv-SE" sz="2000" dirty="0" err="1" smtClean="0"/>
              <a:t>developmnent</a:t>
            </a:r>
            <a:endParaRPr lang="sv-SE" sz="2000" dirty="0"/>
          </a:p>
        </p:txBody>
      </p:sp>
      <p:sp>
        <p:nvSpPr>
          <p:cNvPr id="3" name="Content Placeholder 2"/>
          <p:cNvSpPr>
            <a:spLocks noGrp="1"/>
          </p:cNvSpPr>
          <p:nvPr>
            <p:ph idx="1"/>
          </p:nvPr>
        </p:nvSpPr>
        <p:spPr>
          <a:xfrm>
            <a:off x="1014413" y="1558603"/>
            <a:ext cx="7529512" cy="3913510"/>
          </a:xfrm>
        </p:spPr>
        <p:txBody>
          <a:bodyPr>
            <a:normAutofit fontScale="77500" lnSpcReduction="20000"/>
          </a:bodyPr>
          <a:lstStyle/>
          <a:p>
            <a:pPr marL="0" indent="0">
              <a:buNone/>
            </a:pPr>
            <a:r>
              <a:rPr lang="en-US" i="1" dirty="0"/>
              <a:t>Philip </a:t>
            </a:r>
            <a:r>
              <a:rPr lang="en-US" i="1" dirty="0" smtClean="0"/>
              <a:t>G. </a:t>
            </a:r>
            <a:r>
              <a:rPr lang="en-US" i="1" dirty="0" err="1" smtClean="0"/>
              <a:t>Herbst</a:t>
            </a:r>
            <a:r>
              <a:rPr lang="en-US" i="1" dirty="0" smtClean="0"/>
              <a:t> </a:t>
            </a:r>
            <a:r>
              <a:rPr lang="en-US" dirty="0" smtClean="0"/>
              <a:t>(1976) presented the </a:t>
            </a:r>
            <a:r>
              <a:rPr lang="en-US" dirty="0"/>
              <a:t>“compound autonomous groups model”, presented by </a:t>
            </a:r>
            <a:r>
              <a:rPr lang="en-US" dirty="0" smtClean="0"/>
              <a:t>(</a:t>
            </a:r>
            <a:r>
              <a:rPr lang="en-US" dirty="0"/>
              <a:t>1976</a:t>
            </a:r>
            <a:r>
              <a:rPr lang="en-US" dirty="0" smtClean="0"/>
              <a:t>), and characterized </a:t>
            </a:r>
            <a:r>
              <a:rPr lang="en-US" dirty="0"/>
              <a:t>by </a:t>
            </a:r>
            <a:r>
              <a:rPr lang="en-US" dirty="0" smtClean="0"/>
              <a:t>employees with broad competencies and job </a:t>
            </a:r>
            <a:r>
              <a:rPr lang="en-US" dirty="0"/>
              <a:t>rotation in and between teams, </a:t>
            </a:r>
            <a:r>
              <a:rPr lang="en-US" dirty="0" smtClean="0"/>
              <a:t>can </a:t>
            </a:r>
            <a:r>
              <a:rPr lang="en-US" dirty="0"/>
              <a:t>be a suitable model to start with. </a:t>
            </a:r>
            <a:r>
              <a:rPr lang="en-US" dirty="0" smtClean="0"/>
              <a:t>However, the work in a hospital is for e g doctors and nurses are often very specialized and the job rotation has to be adjusted to this situation.</a:t>
            </a:r>
          </a:p>
          <a:p>
            <a:pPr marL="0" indent="0">
              <a:buNone/>
            </a:pPr>
            <a:r>
              <a:rPr lang="en-US" i="1" dirty="0" smtClean="0"/>
              <a:t>Pierre and Geoff van Amelsvoort </a:t>
            </a:r>
            <a:r>
              <a:rPr lang="en-US" dirty="0" smtClean="0"/>
              <a:t>(2000) have presented similar ideas as </a:t>
            </a:r>
            <a:r>
              <a:rPr lang="en-US" dirty="0" err="1" smtClean="0"/>
              <a:t>Herbst</a:t>
            </a:r>
            <a:r>
              <a:rPr lang="en-US" dirty="0" smtClean="0"/>
              <a:t>. Their model is also building on employees with broad competencies, even if the number of work tasks competencies varies between the individuals. They suggest a four stage model for development: bunch of individuals, group, team and finally open team – that means open to contacts both internally and externally in the organization.</a:t>
            </a:r>
          </a:p>
          <a:p>
            <a:pPr marL="0" indent="0">
              <a:buNone/>
            </a:pPr>
            <a:r>
              <a:rPr lang="en-GB" i="1" dirty="0" smtClean="0"/>
              <a:t>Deborah </a:t>
            </a:r>
            <a:r>
              <a:rPr lang="en-GB" i="1" dirty="0"/>
              <a:t>Ancona and Henrik </a:t>
            </a:r>
            <a:r>
              <a:rPr lang="en-GB" i="1" dirty="0" err="1"/>
              <a:t>Bresman</a:t>
            </a:r>
            <a:r>
              <a:rPr lang="en-GB" i="1" dirty="0"/>
              <a:t> </a:t>
            </a:r>
            <a:r>
              <a:rPr lang="en-GB" dirty="0"/>
              <a:t>(2007), </a:t>
            </a:r>
            <a:r>
              <a:rPr lang="en-GB" dirty="0" smtClean="0"/>
              <a:t>call </a:t>
            </a:r>
            <a:r>
              <a:rPr lang="en-GB" dirty="0"/>
              <a:t>the new teams </a:t>
            </a:r>
            <a:r>
              <a:rPr lang="en-GB" dirty="0" smtClean="0"/>
              <a:t>emerging in working life “X-teams</a:t>
            </a:r>
            <a:r>
              <a:rPr lang="en-GB" dirty="0"/>
              <a:t>”, where X stands for that the members of the team </a:t>
            </a:r>
            <a:r>
              <a:rPr lang="en-GB" dirty="0" smtClean="0"/>
              <a:t>are </a:t>
            </a:r>
            <a:r>
              <a:rPr lang="en-GB" dirty="0"/>
              <a:t>externally oriented</a:t>
            </a:r>
            <a:r>
              <a:rPr lang="en-GB" dirty="0" smtClean="0"/>
              <a:t>.</a:t>
            </a:r>
            <a:r>
              <a:rPr lang="en-US" dirty="0"/>
              <a:t> </a:t>
            </a:r>
            <a:r>
              <a:rPr lang="en-US" dirty="0" smtClean="0"/>
              <a:t>The first principle for the X-teams is </a:t>
            </a:r>
            <a:r>
              <a:rPr lang="en-GB" dirty="0" smtClean="0"/>
              <a:t>that members </a:t>
            </a:r>
            <a:r>
              <a:rPr lang="en-GB" dirty="0"/>
              <a:t>of the team work also outside the team with establishing relations with other persons inside and outside the organisation. “Distributed leadership” is </a:t>
            </a:r>
            <a:r>
              <a:rPr lang="en-GB" dirty="0" smtClean="0"/>
              <a:t>practiced, both in the organisation and in the teams. </a:t>
            </a:r>
            <a:endParaRPr lang="en-US" dirty="0" smtClean="0"/>
          </a:p>
          <a:p>
            <a:pPr marL="0" indent="0">
              <a:buNone/>
            </a:pPr>
            <a:endParaRPr lang="sv-SE" dirty="0"/>
          </a:p>
          <a:p>
            <a:pPr marL="0" indent="0">
              <a:buNone/>
            </a:pPr>
            <a:endParaRPr lang="sv-SE" dirty="0"/>
          </a:p>
        </p:txBody>
      </p:sp>
    </p:spTree>
    <p:extLst>
      <p:ext uri="{BB962C8B-B14F-4D97-AF65-F5344CB8AC3E}">
        <p14:creationId xmlns:p14="http://schemas.microsoft.com/office/powerpoint/2010/main" val="4008918622"/>
      </p:ext>
    </p:extLst>
  </p:cSld>
  <p:clrMapOvr>
    <a:masterClrMapping/>
  </p:clrMapOvr>
  <p:timing>
    <p:tnLst>
      <p:par>
        <p:cTn id="1" dur="indefinite" restart="never" nodeType="tmRoot"/>
      </p:par>
    </p:tnLst>
  </p:timing>
</p:sld>
</file>

<file path=ppt/theme/theme1.xml><?xml version="1.0" encoding="utf-8"?>
<a:theme xmlns:a="http://schemas.openxmlformats.org/drawingml/2006/main" name="MAH - Huvudslide">
  <a:themeElements>
    <a:clrScheme name="Malmö högskola">
      <a:dk1>
        <a:sysClr val="windowText" lastClr="000000"/>
      </a:dk1>
      <a:lt1>
        <a:sysClr val="window" lastClr="FFFFFF"/>
      </a:lt1>
      <a:dk2>
        <a:srgbClr val="000000"/>
      </a:dk2>
      <a:lt2>
        <a:srgbClr val="FFFFFF"/>
      </a:lt2>
      <a:accent1>
        <a:srgbClr val="B10020"/>
      </a:accent1>
      <a:accent2>
        <a:srgbClr val="F6A108"/>
      </a:accent2>
      <a:accent3>
        <a:srgbClr val="118CCA"/>
      </a:accent3>
      <a:accent4>
        <a:srgbClr val="FEC309"/>
      </a:accent4>
      <a:accent5>
        <a:srgbClr val="9FC64E"/>
      </a:accent5>
      <a:accent6>
        <a:srgbClr val="14A6DF"/>
      </a:accent6>
      <a:hlink>
        <a:srgbClr val="E68507"/>
      </a:hlink>
      <a:folHlink>
        <a:srgbClr val="0E73A6"/>
      </a:folHlink>
    </a:clrScheme>
    <a:fontScheme name="Office Classic 2">
      <a:maj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Arial"/>
        <a:ea typeface=""/>
        <a:cs typeface=""/>
        <a:font script="Jpan" typeface="ＭＳ Ｐゴシック"/>
        <a:font script="Hang" typeface="굴림"/>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ct:contentTypeSchema xmlns:ct="http://schemas.microsoft.com/office/2006/metadata/contentType" xmlns:ma="http://schemas.microsoft.com/office/2006/metadata/properties/metaAttributes" ct:_="" ma:_="" ma:contentTypeName="Document" ma:contentTypeID="0x0101000DE64AEEDD9B7A4D93545ACBE97D4615" ma:contentTypeVersion="2" ma:contentTypeDescription="Create a new document." ma:contentTypeScope="" ma:versionID="f49002b78e3a4a71b814eef46a983816">
  <xsd:schema xmlns:xsd="http://www.w3.org/2001/XMLSchema" xmlns:xs="http://www.w3.org/2001/XMLSchema" xmlns:p="http://schemas.microsoft.com/office/2006/metadata/properties" xmlns:ns2="http://schemas.microsoft.com/sharepoint/v3/fields" targetNamespace="http://schemas.microsoft.com/office/2006/metadata/properties" ma:root="true" ma:fieldsID="38f6db2dd0d9a0cf6a8dc37be32b365b" ns2:_="">
    <xsd:import namespace="http://schemas.microsoft.com/sharepoint/v3/fields"/>
    <xsd:element name="properties">
      <xsd:complexType>
        <xsd:sequence>
          <xsd:element name="documentManagement">
            <xsd:complexType>
              <xsd:all>
                <xsd:element ref="ns2:_Status" minOccurs="0"/>
                <xsd:element ref="ns2:_Version"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http://schemas.microsoft.com/sharepoint/v3/fields" elementFormDefault="qualified">
    <xsd:import namespace="http://schemas.microsoft.com/office/2006/documentManagement/types"/>
    <xsd:import namespace="http://schemas.microsoft.com/office/infopath/2007/PartnerControls"/>
    <xsd:element name="_Status" ma:index="8" nillable="true" ma:displayName="Status" ma:default="Not Started" ma:internalName="_Status">
      <xsd:simpleType>
        <xsd:union memberTypes="dms:Text">
          <xsd:simpleType>
            <xsd:restriction base="dms:Choice">
              <xsd:enumeration value="Not Started"/>
              <xsd:enumeration value="Draft"/>
              <xsd:enumeration value="Reviewed"/>
              <xsd:enumeration value="Scheduled"/>
              <xsd:enumeration value="Published"/>
              <xsd:enumeration value="Final"/>
              <xsd:enumeration value="Expired"/>
            </xsd:restriction>
          </xsd:simpleType>
        </xsd:union>
      </xsd:simpleType>
    </xsd:element>
    <xsd:element name="_Version" ma:index="9" nillable="true" ma:displayName="Version" ma:internalName="_Version">
      <xsd:simpleType>
        <xsd:restriction base="dms:Text"/>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Content Type"/>
        <xsd:element ref="dc:title" minOccurs="0" maxOccurs="1" ma:index="4" ma:displayName="Title"/>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ma:displayName="Status"/>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p:properties xmlns:p="http://schemas.microsoft.com/office/2006/metadata/properties" xmlns:xsi="http://www.w3.org/2001/XMLSchema-instance" xmlns:pc="http://schemas.microsoft.com/office/infopath/2007/PartnerControls">
  <documentManagement>
    <_Version xmlns="http://schemas.microsoft.com/sharepoint/v3/fields" xsi:nil="true"/>
    <_Status xmlns="http://schemas.microsoft.com/sharepoint/v3/fields">Not Started</_Status>
  </documentManagement>
</p:properties>
</file>

<file path=customXml/itemProps1.xml><?xml version="1.0" encoding="utf-8"?>
<ds:datastoreItem xmlns:ds="http://schemas.openxmlformats.org/officeDocument/2006/customXml" ds:itemID="{E4214858-785C-42F7-BE66-6D0E79395FC8}">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microsoft.com/sharepoint/v3/fields"/>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customXml/itemProps2.xml><?xml version="1.0" encoding="utf-8"?>
<ds:datastoreItem xmlns:ds="http://schemas.openxmlformats.org/officeDocument/2006/customXml" ds:itemID="{87D2A1B0-FF3E-4009-940D-AED0EB70AA20}">
  <ds:schemaRefs>
    <ds:schemaRef ds:uri="http://schemas.microsoft.com/sharepoint/v3/contenttype/forms"/>
  </ds:schemaRefs>
</ds:datastoreItem>
</file>

<file path=customXml/itemProps3.xml><?xml version="1.0" encoding="utf-8"?>
<ds:datastoreItem xmlns:ds="http://schemas.openxmlformats.org/officeDocument/2006/customXml" ds:itemID="{7B6F2769-7194-4217-93D3-3AF3A4742282}">
  <ds:schemaRefs>
    <ds:schemaRef ds:uri="http://schemas.microsoft.com/sharepoint/v3/fields"/>
    <ds:schemaRef ds:uri="http://schemas.microsoft.com/office/infopath/2007/PartnerControls"/>
    <ds:schemaRef ds:uri="http://purl.org/dc/elements/1.1/"/>
    <ds:schemaRef ds:uri="http://schemas.openxmlformats.org/package/2006/metadata/core-properties"/>
    <ds:schemaRef ds:uri="http://schemas.microsoft.com/office/2006/documentManagement/types"/>
    <ds:schemaRef ds:uri="http://purl.org/dc/terms/"/>
    <ds:schemaRef ds:uri="http://purl.org/dc/dcmitype/"/>
    <ds:schemaRef ds:uri="http://schemas.microsoft.com/office/2006/metadata/properties"/>
    <ds:schemaRef ds:uri="http://www.w3.org/XML/1998/namespace"/>
  </ds:schemaRefs>
</ds:datastoreItem>
</file>

<file path=docProps/app.xml><?xml version="1.0" encoding="utf-8"?>
<Properties xmlns="http://schemas.openxmlformats.org/officeDocument/2006/extended-properties" xmlns:vt="http://schemas.openxmlformats.org/officeDocument/2006/docPropsVTypes">
  <Template>FNEMasterTemplateForThemePreview.pptx</Template>
  <TotalTime>1386</TotalTime>
  <Words>1355</Words>
  <Application>Microsoft Office PowerPoint</Application>
  <PresentationFormat>On-screen Show (4:3)</PresentationFormat>
  <Paragraphs>69</Paragraphs>
  <Slides>11</Slides>
  <Notes>1</Notes>
  <HiddenSlides>0</HiddenSlides>
  <MMClips>0</MMClips>
  <ScaleCrop>false</ScaleCrop>
  <HeadingPairs>
    <vt:vector size="4" baseType="variant">
      <vt:variant>
        <vt:lpstr>Theme</vt:lpstr>
      </vt:variant>
      <vt:variant>
        <vt:i4>1</vt:i4>
      </vt:variant>
      <vt:variant>
        <vt:lpstr>Slide Titles</vt:lpstr>
      </vt:variant>
      <vt:variant>
        <vt:i4>11</vt:i4>
      </vt:variant>
    </vt:vector>
  </HeadingPairs>
  <TitlesOfParts>
    <vt:vector size="12" baseType="lpstr">
      <vt:lpstr>MAH - Huvudslide</vt:lpstr>
      <vt:lpstr>Inter-professional teamwork in a multi-professional healthcare organization - challenges and possibilities for team development </vt:lpstr>
      <vt:lpstr>The Background of the paper</vt:lpstr>
      <vt:lpstr>The Aim of the paper</vt:lpstr>
      <vt:lpstr>how to organize research/development projects in healthcare?</vt:lpstr>
      <vt:lpstr>how to build up and develop a health care network?</vt:lpstr>
      <vt:lpstr>The Clinic for medicine care of children  at Skåne University Hospital</vt:lpstr>
      <vt:lpstr>challenges for the health care system </vt:lpstr>
      <vt:lpstr>possibilities to use team development  to meet the challenges</vt:lpstr>
      <vt:lpstr>Models for teams and team developmnent</vt:lpstr>
      <vt:lpstr>Concluding remarks</vt:lpstr>
      <vt:lpstr>References</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FileNewTemplate</dc:title>
  <dc:creator>Diana</dc:creator>
  <cp:lastModifiedBy>Admin</cp:lastModifiedBy>
  <cp:revision>164</cp:revision>
  <dcterms:created xsi:type="dcterms:W3CDTF">2010-04-12T23:12:02Z</dcterms:created>
  <dcterms:modified xsi:type="dcterms:W3CDTF">2015-09-06T14:08:11Z</dcterms:modified>
  <cp:contentStatus>Draft</cp:contentStatus>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0x0101000DE64AEEDD9B7A4D93545ACBE97D4615</vt:lpwstr>
  </property>
</Properties>
</file>