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81" r:id="rId5"/>
    <p:sldId id="287" r:id="rId6"/>
    <p:sldId id="314" r:id="rId7"/>
    <p:sldId id="315" r:id="rId8"/>
    <p:sldId id="282" r:id="rId9"/>
    <p:sldId id="283" r:id="rId10"/>
    <p:sldId id="284" r:id="rId11"/>
    <p:sldId id="285" r:id="rId12"/>
    <p:sldId id="262" r:id="rId13"/>
    <p:sldId id="288" r:id="rId14"/>
    <p:sldId id="289" r:id="rId15"/>
    <p:sldId id="258" r:id="rId16"/>
    <p:sldId id="263" r:id="rId17"/>
    <p:sldId id="264" r:id="rId18"/>
    <p:sldId id="260" r:id="rId19"/>
    <p:sldId id="261" r:id="rId20"/>
    <p:sldId id="265" r:id="rId21"/>
    <p:sldId id="266" r:id="rId22"/>
    <p:sldId id="267" r:id="rId23"/>
    <p:sldId id="268" r:id="rId24"/>
    <p:sldId id="269" r:id="rId25"/>
    <p:sldId id="270" r:id="rId26"/>
    <p:sldId id="291" r:id="rId27"/>
    <p:sldId id="290" r:id="rId28"/>
    <p:sldId id="271" r:id="rId29"/>
    <p:sldId id="293" r:id="rId30"/>
    <p:sldId id="292" r:id="rId31"/>
    <p:sldId id="294" r:id="rId32"/>
    <p:sldId id="303" r:id="rId33"/>
    <p:sldId id="305" r:id="rId34"/>
    <p:sldId id="306" r:id="rId35"/>
    <p:sldId id="295" r:id="rId36"/>
    <p:sldId id="277" r:id="rId37"/>
    <p:sldId id="313" r:id="rId38"/>
    <p:sldId id="278" r:id="rId39"/>
    <p:sldId id="279" r:id="rId40"/>
    <p:sldId id="286" r:id="rId41"/>
    <p:sldId id="28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Lim" initials="Z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89FA8-C706-41CE-AB3C-3EECD8F1C4E2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E068F-83D8-4626-B905-5287986C8792}">
      <dgm:prSet phldrT="[Text]"/>
      <dgm:spPr/>
      <dgm:t>
        <a:bodyPr/>
        <a:lstStyle/>
        <a:p>
          <a:r>
            <a:rPr lang="en-US" dirty="0" smtClean="0"/>
            <a:t>collaborating</a:t>
          </a:r>
          <a:endParaRPr lang="en-US" dirty="0"/>
        </a:p>
      </dgm:t>
    </dgm:pt>
    <dgm:pt modelId="{1F03F805-838C-47C0-B1F8-3486103237F6}" type="sibTrans" cxnId="{5E3A63CB-AC76-48A2-9CDD-7D75E711A880}">
      <dgm:prSet/>
      <dgm:spPr/>
      <dgm:t>
        <a:bodyPr/>
        <a:lstStyle/>
        <a:p>
          <a:endParaRPr lang="en-US"/>
        </a:p>
      </dgm:t>
    </dgm:pt>
    <dgm:pt modelId="{AB61CFAF-1EA9-4394-A8A8-14E7F63CE72D}" type="parTrans" cxnId="{5E3A63CB-AC76-48A2-9CDD-7D75E711A880}">
      <dgm:prSet/>
      <dgm:spPr/>
      <dgm:t>
        <a:bodyPr/>
        <a:lstStyle/>
        <a:p>
          <a:endParaRPr lang="en-US"/>
        </a:p>
      </dgm:t>
    </dgm:pt>
    <dgm:pt modelId="{0F841EE9-A93E-46EC-B5E6-0C86B63633E2}">
      <dgm:prSet phldrT="[Text]"/>
      <dgm:spPr/>
      <dgm:t>
        <a:bodyPr/>
        <a:lstStyle/>
        <a:p>
          <a:r>
            <a:rPr lang="en-US" dirty="0" smtClean="0"/>
            <a:t>cooperating</a:t>
          </a:r>
          <a:endParaRPr lang="en-US" dirty="0"/>
        </a:p>
      </dgm:t>
    </dgm:pt>
    <dgm:pt modelId="{29A155DB-9353-4713-B66F-8DCC4D4A6C92}" type="sibTrans" cxnId="{8E815D00-BB9F-46E8-95F3-600CF95BBA26}">
      <dgm:prSet/>
      <dgm:spPr/>
      <dgm:t>
        <a:bodyPr/>
        <a:lstStyle/>
        <a:p>
          <a:endParaRPr lang="en-US"/>
        </a:p>
      </dgm:t>
    </dgm:pt>
    <dgm:pt modelId="{1C8CEFCD-8989-4F35-B66A-3DF07ECAA5F1}" type="parTrans" cxnId="{8E815D00-BB9F-46E8-95F3-600CF95BBA26}">
      <dgm:prSet/>
      <dgm:spPr/>
      <dgm:t>
        <a:bodyPr/>
        <a:lstStyle/>
        <a:p>
          <a:endParaRPr lang="en-US"/>
        </a:p>
      </dgm:t>
    </dgm:pt>
    <dgm:pt modelId="{B81A225C-C172-488B-BC25-ACACF3155EFF}">
      <dgm:prSet phldrT="[Text]"/>
      <dgm:spPr/>
      <dgm:t>
        <a:bodyPr/>
        <a:lstStyle/>
        <a:p>
          <a:r>
            <a:rPr lang="en-US" dirty="0" smtClean="0"/>
            <a:t>Networking and coordinating</a:t>
          </a:r>
          <a:endParaRPr lang="en-US" dirty="0"/>
        </a:p>
      </dgm:t>
    </dgm:pt>
    <dgm:pt modelId="{BC8FDFC3-7EBA-4268-9408-D3BA6D1AA539}" type="sibTrans" cxnId="{73FF1AC6-87DD-41B3-B99F-589CFE27BFA5}">
      <dgm:prSet/>
      <dgm:spPr/>
      <dgm:t>
        <a:bodyPr/>
        <a:lstStyle/>
        <a:p>
          <a:endParaRPr lang="en-US"/>
        </a:p>
      </dgm:t>
    </dgm:pt>
    <dgm:pt modelId="{2D13BD5B-E6C6-4E04-96CF-D425A6956363}" type="parTrans" cxnId="{73FF1AC6-87DD-41B3-B99F-589CFE27BFA5}">
      <dgm:prSet/>
      <dgm:spPr/>
      <dgm:t>
        <a:bodyPr/>
        <a:lstStyle/>
        <a:p>
          <a:endParaRPr lang="en-US"/>
        </a:p>
      </dgm:t>
    </dgm:pt>
    <dgm:pt modelId="{A3845180-E7A2-42DA-9418-3E7F9B6BDDB5}" type="pres">
      <dgm:prSet presAssocID="{4FB89FA8-C706-41CE-AB3C-3EECD8F1C4E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73FAF-0B2A-4D2F-ADA6-A4688C615F36}" type="pres">
      <dgm:prSet presAssocID="{4FB89FA8-C706-41CE-AB3C-3EECD8F1C4E2}" presName="arrow" presStyleLbl="bgShp" presStyleIdx="0" presStyleCnt="1" custScaleX="79972"/>
      <dgm:spPr/>
    </dgm:pt>
    <dgm:pt modelId="{51D61D66-33C0-475F-928F-8B44E561E1D5}" type="pres">
      <dgm:prSet presAssocID="{4FB89FA8-C706-41CE-AB3C-3EECD8F1C4E2}" presName="arrowDiagram3" presStyleCnt="0"/>
      <dgm:spPr/>
    </dgm:pt>
    <dgm:pt modelId="{A46D3B57-B863-437E-B38E-27254661E117}" type="pres">
      <dgm:prSet presAssocID="{B81A225C-C172-488B-BC25-ACACF3155EFF}" presName="bullet3a" presStyleLbl="node1" presStyleIdx="0" presStyleCnt="3"/>
      <dgm:spPr/>
    </dgm:pt>
    <dgm:pt modelId="{B0EF71C4-BCB3-43A5-AF3D-2CFD8D732098}" type="pres">
      <dgm:prSet presAssocID="{B81A225C-C172-488B-BC25-ACACF3155EFF}" presName="textBox3a" presStyleLbl="revTx" presStyleIdx="0" presStyleCnt="3" custScaleX="129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EB88D-C0F7-423B-9DD3-8FC7DBDB3896}" type="pres">
      <dgm:prSet presAssocID="{0F841EE9-A93E-46EC-B5E6-0C86B63633E2}" presName="bullet3b" presStyleLbl="node1" presStyleIdx="1" presStyleCnt="3"/>
      <dgm:spPr/>
    </dgm:pt>
    <dgm:pt modelId="{5DDF00AA-8EBD-412A-B954-299730AF75E4}" type="pres">
      <dgm:prSet presAssocID="{0F841EE9-A93E-46EC-B5E6-0C86B63633E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192E8-61A8-4BD3-884F-CA06E8AE3907}" type="pres">
      <dgm:prSet presAssocID="{857E068F-83D8-4626-B905-5287986C8792}" presName="bullet3c" presStyleLbl="node1" presStyleIdx="2" presStyleCnt="3"/>
      <dgm:spPr/>
    </dgm:pt>
    <dgm:pt modelId="{0DE6A25F-9A78-4A00-B59D-7643B466F4FD}" type="pres">
      <dgm:prSet presAssocID="{857E068F-83D8-4626-B905-5287986C879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815D00-BB9F-46E8-95F3-600CF95BBA26}" srcId="{4FB89FA8-C706-41CE-AB3C-3EECD8F1C4E2}" destId="{0F841EE9-A93E-46EC-B5E6-0C86B63633E2}" srcOrd="1" destOrd="0" parTransId="{1C8CEFCD-8989-4F35-B66A-3DF07ECAA5F1}" sibTransId="{29A155DB-9353-4713-B66F-8DCC4D4A6C92}"/>
    <dgm:cxn modelId="{153BD4BB-E474-48FB-88C1-4FDEF597B06C}" type="presOf" srcId="{B81A225C-C172-488B-BC25-ACACF3155EFF}" destId="{B0EF71C4-BCB3-43A5-AF3D-2CFD8D732098}" srcOrd="0" destOrd="0" presId="urn:microsoft.com/office/officeart/2005/8/layout/arrow2"/>
    <dgm:cxn modelId="{C31A10B4-69DC-4E55-9E1F-B44A0031F2B7}" type="presOf" srcId="{857E068F-83D8-4626-B905-5287986C8792}" destId="{0DE6A25F-9A78-4A00-B59D-7643B466F4FD}" srcOrd="0" destOrd="0" presId="urn:microsoft.com/office/officeart/2005/8/layout/arrow2"/>
    <dgm:cxn modelId="{73FF1AC6-87DD-41B3-B99F-589CFE27BFA5}" srcId="{4FB89FA8-C706-41CE-AB3C-3EECD8F1C4E2}" destId="{B81A225C-C172-488B-BC25-ACACF3155EFF}" srcOrd="0" destOrd="0" parTransId="{2D13BD5B-E6C6-4E04-96CF-D425A6956363}" sibTransId="{BC8FDFC3-7EBA-4268-9408-D3BA6D1AA539}"/>
    <dgm:cxn modelId="{5E3A63CB-AC76-48A2-9CDD-7D75E711A880}" srcId="{4FB89FA8-C706-41CE-AB3C-3EECD8F1C4E2}" destId="{857E068F-83D8-4626-B905-5287986C8792}" srcOrd="2" destOrd="0" parTransId="{AB61CFAF-1EA9-4394-A8A8-14E7F63CE72D}" sibTransId="{1F03F805-838C-47C0-B1F8-3486103237F6}"/>
    <dgm:cxn modelId="{BF74CAE5-E8B1-4594-87A3-A174F3DCCE6F}" type="presOf" srcId="{0F841EE9-A93E-46EC-B5E6-0C86B63633E2}" destId="{5DDF00AA-8EBD-412A-B954-299730AF75E4}" srcOrd="0" destOrd="0" presId="urn:microsoft.com/office/officeart/2005/8/layout/arrow2"/>
    <dgm:cxn modelId="{D8E08C75-AEA9-4A1B-9696-29577F9AD539}" type="presOf" srcId="{4FB89FA8-C706-41CE-AB3C-3EECD8F1C4E2}" destId="{A3845180-E7A2-42DA-9418-3E7F9B6BDDB5}" srcOrd="0" destOrd="0" presId="urn:microsoft.com/office/officeart/2005/8/layout/arrow2"/>
    <dgm:cxn modelId="{F4CF688B-124C-465E-8594-9771955A6CDA}" type="presParOf" srcId="{A3845180-E7A2-42DA-9418-3E7F9B6BDDB5}" destId="{22973FAF-0B2A-4D2F-ADA6-A4688C615F36}" srcOrd="0" destOrd="0" presId="urn:microsoft.com/office/officeart/2005/8/layout/arrow2"/>
    <dgm:cxn modelId="{6A465510-6DFB-48FC-A77C-6D77A8F89B90}" type="presParOf" srcId="{A3845180-E7A2-42DA-9418-3E7F9B6BDDB5}" destId="{51D61D66-33C0-475F-928F-8B44E561E1D5}" srcOrd="1" destOrd="0" presId="urn:microsoft.com/office/officeart/2005/8/layout/arrow2"/>
    <dgm:cxn modelId="{3E3C2416-A5C1-45CB-A49F-59443EBA87A5}" type="presParOf" srcId="{51D61D66-33C0-475F-928F-8B44E561E1D5}" destId="{A46D3B57-B863-437E-B38E-27254661E117}" srcOrd="0" destOrd="0" presId="urn:microsoft.com/office/officeart/2005/8/layout/arrow2"/>
    <dgm:cxn modelId="{E9ABAA4C-BAAD-4031-8A87-08DB45006AAA}" type="presParOf" srcId="{51D61D66-33C0-475F-928F-8B44E561E1D5}" destId="{B0EF71C4-BCB3-43A5-AF3D-2CFD8D732098}" srcOrd="1" destOrd="0" presId="urn:microsoft.com/office/officeart/2005/8/layout/arrow2"/>
    <dgm:cxn modelId="{E39C56A4-AD32-4748-84AC-B3EECE67348F}" type="presParOf" srcId="{51D61D66-33C0-475F-928F-8B44E561E1D5}" destId="{2C3EB88D-C0F7-423B-9DD3-8FC7DBDB3896}" srcOrd="2" destOrd="0" presId="urn:microsoft.com/office/officeart/2005/8/layout/arrow2"/>
    <dgm:cxn modelId="{AFD498FA-92E8-4661-B933-E167720DA4AE}" type="presParOf" srcId="{51D61D66-33C0-475F-928F-8B44E561E1D5}" destId="{5DDF00AA-8EBD-412A-B954-299730AF75E4}" srcOrd="3" destOrd="0" presId="urn:microsoft.com/office/officeart/2005/8/layout/arrow2"/>
    <dgm:cxn modelId="{3B2CEE29-82A5-4016-905B-631A0D9DAA15}" type="presParOf" srcId="{51D61D66-33C0-475F-928F-8B44E561E1D5}" destId="{6BA192E8-61A8-4BD3-884F-CA06E8AE3907}" srcOrd="4" destOrd="0" presId="urn:microsoft.com/office/officeart/2005/8/layout/arrow2"/>
    <dgm:cxn modelId="{987E0934-2D65-4361-93B1-7E2975B26D84}" type="presParOf" srcId="{51D61D66-33C0-475F-928F-8B44E561E1D5}" destId="{0DE6A25F-9A78-4A00-B59D-7643B466F4F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3FAF-0B2A-4D2F-ADA6-A4688C615F36}">
      <dsp:nvSpPr>
        <dsp:cNvPr id="0" name=""/>
        <dsp:cNvSpPr/>
      </dsp:nvSpPr>
      <dsp:spPr>
        <a:xfrm>
          <a:off x="1200586" y="0"/>
          <a:ext cx="5791205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D3B57-B863-437E-B38E-27254661E117}">
      <dsp:nvSpPr>
        <dsp:cNvPr id="0" name=""/>
        <dsp:cNvSpPr/>
      </dsp:nvSpPr>
      <dsp:spPr>
        <a:xfrm>
          <a:off x="1395094" y="3123819"/>
          <a:ext cx="188280" cy="188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F71C4-BCB3-43A5-AF3D-2CFD8D732098}">
      <dsp:nvSpPr>
        <dsp:cNvPr id="0" name=""/>
        <dsp:cNvSpPr/>
      </dsp:nvSpPr>
      <dsp:spPr>
        <a:xfrm>
          <a:off x="1236260" y="3217959"/>
          <a:ext cx="2193226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Networking and coordinating</a:t>
          </a:r>
          <a:endParaRPr lang="en-US" sz="2200" kern="1200" dirty="0"/>
        </a:p>
      </dsp:txBody>
      <dsp:txXfrm>
        <a:off x="1236260" y="3217959"/>
        <a:ext cx="2193226" cy="1308003"/>
      </dsp:txXfrm>
    </dsp:sp>
    <dsp:sp modelId="{2C3EB88D-C0F7-423B-9DD3-8FC7DBDB3896}">
      <dsp:nvSpPr>
        <dsp:cNvPr id="0" name=""/>
        <dsp:cNvSpPr/>
      </dsp:nvSpPr>
      <dsp:spPr>
        <a:xfrm>
          <a:off x="3057028" y="1893662"/>
          <a:ext cx="340352" cy="3403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F00AA-8EBD-412A-B954-299730AF75E4}">
      <dsp:nvSpPr>
        <dsp:cNvPr id="0" name=""/>
        <dsp:cNvSpPr/>
      </dsp:nvSpPr>
      <dsp:spPr>
        <a:xfrm>
          <a:off x="3227204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cooperating</a:t>
          </a:r>
          <a:endParaRPr lang="en-US" sz="2200" kern="1200" dirty="0"/>
        </a:p>
      </dsp:txBody>
      <dsp:txXfrm>
        <a:off x="3227204" y="2063839"/>
        <a:ext cx="1737969" cy="2462123"/>
      </dsp:txXfrm>
    </dsp:sp>
    <dsp:sp modelId="{6BA192E8-61A8-4BD3-884F-CA06E8AE3907}">
      <dsp:nvSpPr>
        <dsp:cNvPr id="0" name=""/>
        <dsp:cNvSpPr/>
      </dsp:nvSpPr>
      <dsp:spPr>
        <a:xfrm>
          <a:off x="5055693" y="1145068"/>
          <a:ext cx="470700" cy="470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6A25F-9A78-4A00-B59D-7643B466F4FD}">
      <dsp:nvSpPr>
        <dsp:cNvPr id="0" name=""/>
        <dsp:cNvSpPr/>
      </dsp:nvSpPr>
      <dsp:spPr>
        <a:xfrm>
          <a:off x="5291043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collaborating</a:t>
          </a:r>
          <a:endParaRPr lang="en-US" sz="2200" kern="1200" dirty="0"/>
        </a:p>
      </dsp:txBody>
      <dsp:txXfrm>
        <a:off x="5291043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ED7D-992D-4FD5-97B3-A9504437FE21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09A7-EF28-4405-B32C-FA97C27B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A02720-C123-4B71-B4E3-4991DAE2C91D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4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B979-88C9-4A85-B9FA-B712D3E38402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D823-A5A0-475F-B409-C2E72195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From a solo to an ensemble performance – the Family Medicine Clinic Collaboration </a:t>
            </a: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Yee Wei Lim</a:t>
            </a:r>
          </a:p>
          <a:p>
            <a:r>
              <a:rPr lang="en-US" dirty="0" smtClean="0"/>
              <a:t>Saw Swee Hock School of Public Health</a:t>
            </a:r>
          </a:p>
          <a:p>
            <a:r>
              <a:rPr lang="en-US" dirty="0" smtClean="0"/>
              <a:t>National University of 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smtClean="0"/>
          </a:p>
        </p:txBody>
      </p:sp>
      <p:pic>
        <p:nvPicPr>
          <p:cNvPr id="12291" name="Picture 2" descr="http://upload.wikimedia.org/wikipedia/commons/2/2a/BukitBa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153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30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smtClean="0"/>
          </a:p>
        </p:txBody>
      </p:sp>
      <p:pic>
        <p:nvPicPr>
          <p:cNvPr id="13315" name="Picture 2" descr="http://www.corianderleaf.com/images/streets_of_singapore/streets_of_singap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14313"/>
            <a:ext cx="60071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82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381000"/>
            <a:ext cx="7848600" cy="8382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j-lt"/>
                <a:ea typeface="+mj-ea"/>
              </a:rPr>
              <a:t>Chronic diseases: significant burden</a:t>
            </a:r>
            <a:endParaRPr lang="en-US" sz="4000" dirty="0">
              <a:latin typeface="+mj-lt"/>
              <a:ea typeface="+mj-ea"/>
            </a:endParaRPr>
          </a:p>
        </p:txBody>
      </p:sp>
      <p:pic>
        <p:nvPicPr>
          <p:cNvPr id="35843" name="Picture 2" descr="http://www.moh.gov.sg/content/dam/moh_web/Statistics/Healthcare_Institution_Statistics/More_Statistics.../Disability%20Adjusted%20Life%20years%20by%20Broad%20Cause%20Group%20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63637"/>
            <a:ext cx="595312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00800" y="2209800"/>
            <a:ext cx="990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05600" y="4027488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5410200"/>
            <a:ext cx="8382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00200" y="4495800"/>
            <a:ext cx="914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.slidesharecdn.com/singaporehandout2-100304085143-phpapp02/95/compulsory-savings-and-the-singapore-health-system-16-728.jpg?cb=1267714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839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381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 txBox="1">
            <a:spLocks noGrp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80A0CD4-4358-48DB-B5C7-DEC664C9F64D}" type="slidenum">
              <a:rPr lang="en-US" altLang="en-US" sz="1200" b="1">
                <a:solidFill>
                  <a:srgbClr val="FFFFFF"/>
                </a:solidFill>
                <a:latin typeface="Tw Cen MT" pitchFamily="34" charset="0"/>
                <a:ea typeface="MS PGothic" pitchFamily="34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>
              <a:solidFill>
                <a:srgbClr val="FFFFFF"/>
              </a:solidFill>
              <a:latin typeface="Tw Cen MT" pitchFamily="34" charset="0"/>
              <a:ea typeface="MS PGothic" pitchFamily="34" charset="-128"/>
            </a:endParaRPr>
          </a:p>
        </p:txBody>
      </p:sp>
      <p:sp>
        <p:nvSpPr>
          <p:cNvPr id="58371" name="Title 1"/>
          <p:cNvSpPr>
            <a:spLocks/>
          </p:cNvSpPr>
          <p:nvPr/>
        </p:nvSpPr>
        <p:spPr bwMode="auto">
          <a:xfrm>
            <a:off x="149225" y="304800"/>
            <a:ext cx="8766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itchFamily="34" charset="0"/>
                <a:ea typeface="MS PGothic" pitchFamily="34" charset="-128"/>
              </a:rPr>
              <a:t>Healthcare is essentially public </a:t>
            </a:r>
          </a:p>
        </p:txBody>
      </p:sp>
      <p:pic>
        <p:nvPicPr>
          <p:cNvPr id="58372" name="Picture 6" descr="pyramid_ch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3152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838" y="6626225"/>
            <a:ext cx="904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622300" indent="-622300" defTabSz="912813">
              <a:spcBef>
                <a:spcPct val="20000"/>
              </a:spcBef>
              <a:buFont typeface="Arial" pitchFamily="34" charset="0"/>
              <a:buChar char="•"/>
              <a:tabLst>
                <a:tab pos="6254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itchFamily="34" charset="0"/>
              <a:buChar char="–"/>
              <a:tabLst>
                <a:tab pos="6254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itchFamily="34" charset="0"/>
              <a:buChar char="•"/>
              <a:tabLst>
                <a:tab pos="6254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itchFamily="34" charset="0"/>
              <a:buChar char="–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itchFamily="34" charset="0"/>
              <a:buChar char="»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254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rgbClr val="000000"/>
                </a:solidFill>
                <a:latin typeface="Tw Cen MT" pitchFamily="34" charset="0"/>
              </a:rPr>
              <a:t>SOURCE: Ministry of Health Holdings, SIngapore</a:t>
            </a:r>
            <a:endParaRPr lang="en-US" altLang="en-US" sz="1000">
              <a:latin typeface="Tw Cen MT" pitchFamily="34" charset="0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rgbClr val="000000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1219200" y="5943600"/>
            <a:ext cx="2286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1200">
                <a:latin typeface="Verdana" pitchFamily="34" charset="0"/>
                <a:ea typeface="MS PGothic" pitchFamily="34" charset="-128"/>
              </a:rPr>
              <a:t>18 public polyclinics: 20% of population</a:t>
            </a:r>
          </a:p>
          <a:p>
            <a:pPr lvl="1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altLang="en-US" sz="1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3048000" y="5943600"/>
            <a:ext cx="2514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en-US" sz="1200">
                <a:latin typeface="Verdana" pitchFamily="34" charset="0"/>
                <a:ea typeface="MS PGothic" pitchFamily="34" charset="-128"/>
              </a:rPr>
              <a:t>GPs in approx. 2,000 private medical clinics: 80% of population</a:t>
            </a: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5562600" y="4572000"/>
            <a:ext cx="3581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sz="1300">
                <a:latin typeface="Verdana" pitchFamily="34" charset="0"/>
                <a:ea typeface="MS PGothic" pitchFamily="34" charset="-128"/>
              </a:rPr>
              <a:t>20% of secondary and tertiary care provided by private sector</a:t>
            </a:r>
          </a:p>
          <a:p>
            <a:pPr lvl="1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sz="1300">
                <a:latin typeface="Verdana" pitchFamily="34" charset="0"/>
                <a:ea typeface="MS PGothic" pitchFamily="34" charset="-128"/>
              </a:rPr>
              <a:t>80% provided by the public sector in 14 hospitals and specialty centres</a:t>
            </a:r>
          </a:p>
          <a:p>
            <a:pPr lvl="1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en-US" sz="13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77" name="Text Box 11"/>
          <p:cNvSpPr txBox="1">
            <a:spLocks noChangeArrowheads="1"/>
          </p:cNvSpPr>
          <p:nvPr/>
        </p:nvSpPr>
        <p:spPr bwMode="auto">
          <a:xfrm>
            <a:off x="3886200" y="16764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altLang="en-US" sz="1400" b="1">
                <a:latin typeface="Verdana" pitchFamily="34" charset="0"/>
                <a:ea typeface="MS PGothic" pitchFamily="34" charset="-128"/>
              </a:rPr>
              <a:t>Moving towards an integrated care system</a:t>
            </a:r>
          </a:p>
        </p:txBody>
      </p:sp>
    </p:spTree>
    <p:extLst>
      <p:ext uri="{BB962C8B-B14F-4D97-AF65-F5344CB8AC3E}">
        <p14:creationId xmlns:p14="http://schemas.microsoft.com/office/powerpoint/2010/main" val="3952747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forward: regional integrated health systems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face of the growing burden of diseases, an aging population, everyone sees a need to involve care beyond existing silos – i.e., hospital, primary care practice and long term care facility</a:t>
            </a:r>
          </a:p>
          <a:p>
            <a:r>
              <a:rPr lang="en-US" dirty="0" smtClean="0"/>
              <a:t>Ministry of Health (MOH) sees the future moving to a more integrated healthcare system, to involve more providers and support groups</a:t>
            </a:r>
          </a:p>
          <a:p>
            <a:r>
              <a:rPr lang="en-US" dirty="0" smtClean="0"/>
              <a:t>In 2011, announced the formation of Regional Health Systems (RHS)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sg-caregiver.com/wp-content/uploads/2012/05/PublicHealthcareInstitutions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0300"/>
            <a:ext cx="88646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Six Regional Health Systems</a:t>
            </a:r>
          </a:p>
        </p:txBody>
      </p:sp>
    </p:spTree>
    <p:extLst>
      <p:ext uri="{BB962C8B-B14F-4D97-AF65-F5344CB8AC3E}">
        <p14:creationId xmlns:p14="http://schemas.microsoft.com/office/powerpoint/2010/main" val="42432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Components of an RHS</a:t>
            </a:r>
          </a:p>
        </p:txBody>
      </p:sp>
      <p:pic>
        <p:nvPicPr>
          <p:cNvPr id="60419" name="Picture 2" descr="http://www.aic.sg/uploadedImages/Integrated_Care/Our_Initiatives/diagram-r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00200"/>
            <a:ext cx="8232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to our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2012, for the first time in Singapore’s history, a large public hospital (National University Hospital or NUH) initiated a pilot with a small private primary care practice (Frontier Medical Group) to provide a new model of care where patients receive care that is more community-based, outside of the hospital</a:t>
            </a:r>
          </a:p>
          <a:p>
            <a:r>
              <a:rPr lang="en-US" dirty="0" smtClean="0"/>
              <a:t>The pilot is the Family Medicine Clinic (FMC)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FMC’s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700" dirty="0" smtClean="0"/>
              <a:t>First clinic outside of hospital to treat chronic diseases</a:t>
            </a:r>
          </a:p>
          <a:p>
            <a:r>
              <a:rPr lang="en-US" sz="3700" dirty="0" smtClean="0"/>
              <a:t>To provide team-based care</a:t>
            </a:r>
          </a:p>
          <a:p>
            <a:r>
              <a:rPr lang="en-US" sz="3700" dirty="0" smtClean="0"/>
              <a:t>Patients will be referred from NUH to FMC</a:t>
            </a:r>
          </a:p>
          <a:p>
            <a:r>
              <a:rPr lang="en-US" sz="3700" dirty="0" smtClean="0"/>
              <a:t>Assigned a FMC-based primary care doctor</a:t>
            </a:r>
          </a:p>
          <a:p>
            <a:r>
              <a:rPr lang="en-US" sz="3700" dirty="0" smtClean="0"/>
              <a:t>FMC is part of the larger RHS to provide integrated care</a:t>
            </a:r>
            <a:endParaRPr lang="en-US" sz="37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3"/>
            <a:r>
              <a:rPr lang="en-US" dirty="0" smtClean="0"/>
              <a:t>Sources: Straits Times news report, May 6 2013; MOH website on FMC; NUH media release,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Singapore and its healthcare system</a:t>
            </a:r>
          </a:p>
          <a:p>
            <a:r>
              <a:rPr lang="en-US" dirty="0" smtClean="0"/>
              <a:t>Explain the Family Medicine Clinic pilot</a:t>
            </a:r>
          </a:p>
          <a:p>
            <a:r>
              <a:rPr lang="en-US" dirty="0" smtClean="0"/>
              <a:t>Describe the collaboration framework</a:t>
            </a:r>
          </a:p>
          <a:p>
            <a:r>
              <a:rPr lang="en-US" dirty="0" smtClean="0"/>
              <a:t>Explain findings from our study</a:t>
            </a:r>
          </a:p>
          <a:p>
            <a:r>
              <a:rPr lang="en-US" dirty="0" smtClean="0"/>
              <a:t>Share some observations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FMC as the platform, how are the two institutions working together (i.e., NUH and Frontier Medical Group)?</a:t>
            </a:r>
          </a:p>
          <a:p>
            <a:r>
              <a:rPr lang="en-US" dirty="0" smtClean="0"/>
              <a:t>Can we see an emergent form of collaboration? A team?</a:t>
            </a:r>
          </a:p>
          <a:p>
            <a:r>
              <a:rPr lang="en-US" dirty="0" smtClean="0"/>
              <a:t>Was team-based care provided to patients?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think about working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together can manifest on a spectrum of relationships, from a loose exchange between entities, to one that is closely-knit</a:t>
            </a:r>
          </a:p>
          <a:p>
            <a:r>
              <a:rPr lang="en-US" dirty="0" smtClean="0"/>
              <a:t>Different levels of “working together” could exist together at the same time</a:t>
            </a:r>
          </a:p>
          <a:p>
            <a:r>
              <a:rPr lang="en-US" dirty="0" smtClean="0"/>
              <a:t>See diagram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Levels of working together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67355"/>
              </p:ext>
            </p:extLst>
          </p:nvPr>
        </p:nvGraphicFramePr>
        <p:xfrm>
          <a:off x="-3048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487680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Additional sub-question: is there </a:t>
            </a:r>
            <a:r>
              <a:rPr lang="en-US" dirty="0" err="1" smtClean="0"/>
              <a:t>interprofessional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1896070"/>
            <a:ext cx="24384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there a common understanding of goals and outcomes?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1600200"/>
            <a:ext cx="2667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 we see a workgroup or a team working together?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3859385">
            <a:off x="4312925" y="2111338"/>
            <a:ext cx="857632" cy="874056"/>
          </a:xfrm>
          <a:prstGeom prst="leftBrace">
            <a:avLst>
              <a:gd name="adj1" fmla="val 0"/>
              <a:gd name="adj2" fmla="val 4870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029200" y="3276600"/>
            <a:ext cx="21675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NETWORKING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Exchanging information</a:t>
            </a:r>
          </a:p>
          <a:p>
            <a:r>
              <a:rPr lang="en-US" dirty="0" smtClean="0"/>
              <a:t>requires </a:t>
            </a:r>
            <a:r>
              <a:rPr lang="en-US" dirty="0"/>
              <a:t>low initial level of trust, </a:t>
            </a:r>
            <a:endParaRPr lang="en-US" dirty="0" smtClean="0"/>
          </a:p>
          <a:p>
            <a:r>
              <a:rPr lang="en-US" dirty="0" smtClean="0"/>
              <a:t>limited </a:t>
            </a:r>
            <a:r>
              <a:rPr lang="en-US" dirty="0"/>
              <a:t>time </a:t>
            </a:r>
            <a:r>
              <a:rPr lang="en-US" dirty="0" smtClean="0"/>
              <a:t>availability</a:t>
            </a:r>
          </a:p>
          <a:p>
            <a:r>
              <a:rPr lang="en-US" dirty="0" smtClean="0"/>
              <a:t>no </a:t>
            </a:r>
            <a:r>
              <a:rPr lang="en-US" dirty="0"/>
              <a:t>sharing of </a:t>
            </a:r>
            <a:r>
              <a:rPr lang="en-US" dirty="0" smtClean="0"/>
              <a:t>turf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COORDINATING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Exchanging </a:t>
            </a:r>
            <a:r>
              <a:rPr lang="en-US" dirty="0"/>
              <a:t>information </a:t>
            </a:r>
            <a:endParaRPr lang="en-US" dirty="0" smtClean="0"/>
          </a:p>
          <a:p>
            <a:r>
              <a:rPr lang="en-US" dirty="0" smtClean="0"/>
              <a:t>altering </a:t>
            </a:r>
            <a:r>
              <a:rPr lang="en-US" dirty="0"/>
              <a:t>program activities for mutual </a:t>
            </a:r>
            <a:r>
              <a:rPr lang="en-US" dirty="0" smtClean="0"/>
              <a:t>benefit</a:t>
            </a:r>
          </a:p>
          <a:p>
            <a:r>
              <a:rPr lang="en-US" dirty="0" smtClean="0"/>
              <a:t>requires </a:t>
            </a:r>
            <a:r>
              <a:rPr lang="en-US" dirty="0"/>
              <a:t>more organizational involvement </a:t>
            </a:r>
            <a:endParaRPr lang="en-US" dirty="0" smtClean="0"/>
          </a:p>
          <a:p>
            <a:r>
              <a:rPr lang="en-US" dirty="0" smtClean="0"/>
              <a:t>higher </a:t>
            </a:r>
            <a:r>
              <a:rPr lang="en-US" dirty="0"/>
              <a:t>level of </a:t>
            </a:r>
            <a:r>
              <a:rPr lang="en-US" dirty="0" smtClean="0"/>
              <a:t>trust</a:t>
            </a:r>
          </a:p>
          <a:p>
            <a:r>
              <a:rPr lang="en-US" dirty="0" smtClean="0"/>
              <a:t>some </a:t>
            </a:r>
            <a:r>
              <a:rPr lang="en-US" dirty="0"/>
              <a:t>access to one’s </a:t>
            </a:r>
            <a:r>
              <a:rPr lang="en-US" dirty="0" smtClean="0"/>
              <a:t>turf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COOPERATING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Exchanging information</a:t>
            </a:r>
          </a:p>
          <a:p>
            <a:r>
              <a:rPr lang="en-US" dirty="0" smtClean="0"/>
              <a:t>Altering </a:t>
            </a:r>
            <a:r>
              <a:rPr lang="en-US" dirty="0"/>
              <a:t>activities </a:t>
            </a:r>
            <a:endParaRPr lang="en-US" dirty="0" smtClean="0"/>
          </a:p>
          <a:p>
            <a:r>
              <a:rPr lang="en-US" dirty="0" smtClean="0"/>
              <a:t>sharing resources</a:t>
            </a:r>
          </a:p>
          <a:p>
            <a:r>
              <a:rPr lang="en-US" dirty="0" smtClean="0"/>
              <a:t>increased </a:t>
            </a:r>
            <a:r>
              <a:rPr lang="en-US" dirty="0"/>
              <a:t>organizational </a:t>
            </a:r>
            <a:r>
              <a:rPr lang="en-US" dirty="0" smtClean="0"/>
              <a:t>commitment </a:t>
            </a:r>
          </a:p>
          <a:p>
            <a:r>
              <a:rPr lang="en-US" dirty="0" smtClean="0"/>
              <a:t>requires substantial time commitment</a:t>
            </a:r>
          </a:p>
          <a:p>
            <a:r>
              <a:rPr lang="en-US" dirty="0" smtClean="0"/>
              <a:t>high </a:t>
            </a:r>
            <a:r>
              <a:rPr lang="en-US" dirty="0"/>
              <a:t>level of trust and significant sharing of </a:t>
            </a:r>
            <a:r>
              <a:rPr lang="en-US" dirty="0" smtClean="0"/>
              <a:t>turf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COLLABORATING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Exchanging information</a:t>
            </a:r>
          </a:p>
          <a:p>
            <a:r>
              <a:rPr lang="en-US" dirty="0" smtClean="0"/>
              <a:t>altering activities</a:t>
            </a:r>
          </a:p>
          <a:p>
            <a:r>
              <a:rPr lang="en-US" dirty="0" smtClean="0"/>
              <a:t>sharing </a:t>
            </a:r>
            <a:r>
              <a:rPr lang="en-US" dirty="0"/>
              <a:t>resources </a:t>
            </a:r>
            <a:endParaRPr lang="en-US" dirty="0" smtClean="0"/>
          </a:p>
          <a:p>
            <a:r>
              <a:rPr lang="en-US" dirty="0"/>
              <a:t>increased organizational </a:t>
            </a:r>
            <a:r>
              <a:rPr lang="en-US" dirty="0" smtClean="0"/>
              <a:t>commitment</a:t>
            </a:r>
          </a:p>
          <a:p>
            <a:r>
              <a:rPr lang="en-US" dirty="0"/>
              <a:t>Requires a substantial time </a:t>
            </a:r>
            <a:r>
              <a:rPr lang="en-US" dirty="0" smtClean="0"/>
              <a:t>commitment</a:t>
            </a:r>
          </a:p>
          <a:p>
            <a:r>
              <a:rPr lang="en-US" dirty="0"/>
              <a:t>high level of trust, and sharing </a:t>
            </a:r>
            <a:r>
              <a:rPr lang="en-US" dirty="0" smtClean="0"/>
              <a:t>turf</a:t>
            </a:r>
          </a:p>
          <a:p>
            <a:r>
              <a:rPr lang="en-US" i="1" dirty="0" smtClean="0"/>
              <a:t>enhancing </a:t>
            </a:r>
            <a:r>
              <a:rPr lang="en-US" i="1" dirty="0"/>
              <a:t>each other’s capacity </a:t>
            </a:r>
            <a:endParaRPr lang="en-US" i="1" dirty="0" smtClean="0"/>
          </a:p>
          <a:p>
            <a:r>
              <a:rPr lang="en-US" i="1" dirty="0" smtClean="0"/>
              <a:t>sharing </a:t>
            </a:r>
            <a:r>
              <a:rPr lang="en-US" i="1" dirty="0"/>
              <a:t>risks, responsibilities and </a:t>
            </a:r>
            <a:r>
              <a:rPr lang="en-US" i="1" dirty="0" smtClean="0"/>
              <a:t>rewards</a:t>
            </a:r>
          </a:p>
        </p:txBody>
      </p:sp>
    </p:spTree>
    <p:extLst>
      <p:ext uri="{BB962C8B-B14F-4D97-AF65-F5344CB8AC3E}">
        <p14:creationId xmlns:p14="http://schemas.microsoft.com/office/powerpoint/2010/main" val="5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and findings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Mixed method study of the FMC Pilot, 2013-2015</a:t>
            </a:r>
          </a:p>
          <a:p>
            <a:r>
              <a:rPr lang="en-US" dirty="0" smtClean="0"/>
              <a:t>Data collected:</a:t>
            </a:r>
          </a:p>
          <a:p>
            <a:pPr lvl="1"/>
            <a:r>
              <a:rPr lang="en-US" u="sng" dirty="0" smtClean="0"/>
              <a:t>Organizational survey </a:t>
            </a:r>
            <a:r>
              <a:rPr lang="en-US" dirty="0" smtClean="0"/>
              <a:t>of staff, providers and leaders</a:t>
            </a:r>
          </a:p>
          <a:p>
            <a:pPr lvl="1"/>
            <a:r>
              <a:rPr lang="en-US" u="sng" dirty="0" smtClean="0"/>
              <a:t>In-depth interview </a:t>
            </a:r>
            <a:r>
              <a:rPr lang="en-US" dirty="0" smtClean="0"/>
              <a:t>of healthcare </a:t>
            </a:r>
            <a:r>
              <a:rPr lang="en-US" u="sng" dirty="0" smtClean="0"/>
              <a:t>providers</a:t>
            </a:r>
            <a:r>
              <a:rPr lang="en-US" dirty="0" smtClean="0"/>
              <a:t>, administrator, senior leaders from NUH and Frontier</a:t>
            </a:r>
          </a:p>
          <a:p>
            <a:pPr lvl="1"/>
            <a:r>
              <a:rPr lang="en-US" u="sng" dirty="0" smtClean="0"/>
              <a:t>Patient</a:t>
            </a:r>
            <a:r>
              <a:rPr lang="en-US" dirty="0" smtClean="0"/>
              <a:t> survey</a:t>
            </a:r>
          </a:p>
          <a:p>
            <a:pPr lvl="1"/>
            <a:r>
              <a:rPr lang="en-US" u="sng" dirty="0" smtClean="0"/>
              <a:t>In-depth interview </a:t>
            </a:r>
            <a:r>
              <a:rPr lang="en-US" dirty="0" smtClean="0"/>
              <a:t>of </a:t>
            </a:r>
            <a:r>
              <a:rPr lang="en-US" u="sng" dirty="0" smtClean="0"/>
              <a:t>patients</a:t>
            </a:r>
            <a:r>
              <a:rPr lang="en-US" dirty="0" smtClean="0"/>
              <a:t> with complex care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see in the FMC pilot? Networking?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697540"/>
            <a:ext cx="25908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u="sng" dirty="0" smtClean="0"/>
              <a:t>NUH</a:t>
            </a:r>
          </a:p>
          <a:p>
            <a:r>
              <a:rPr lang="en-US" sz="2500" dirty="0" smtClean="0"/>
              <a:t>Sharing human and infrastructural  resources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133600"/>
            <a:ext cx="3657600" cy="278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u="sng" dirty="0" smtClean="0"/>
              <a:t>FMC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/>
              <a:t>Secondment</a:t>
            </a:r>
            <a:r>
              <a:rPr lang="en-US" sz="2500" dirty="0" smtClean="0"/>
              <a:t> of NUH pharmacist, nurses and  case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Provide access to NUH patient’s medical records system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4200" y="3498741"/>
            <a:ext cx="1752600" cy="327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Networking? (2)</a:t>
            </a:r>
            <a:endParaRPr lang="en-GB" sz="2200" i="1" dirty="0"/>
          </a:p>
        </p:txBody>
      </p:sp>
      <p:sp>
        <p:nvSpPr>
          <p:cNvPr id="5" name="Rectangle 4"/>
          <p:cNvSpPr/>
          <p:nvPr/>
        </p:nvSpPr>
        <p:spPr>
          <a:xfrm>
            <a:off x="838200" y="2667000"/>
            <a:ext cx="33528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 smtClean="0"/>
              <a:t>NUH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FMC is considered one ‘section’ of NUH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Revenues from sales of medications &amp; clinic items go to NUH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219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Another example: medication and clinic items </a:t>
            </a:r>
            <a:r>
              <a:rPr lang="en-US" sz="2800" dirty="0" smtClean="0"/>
              <a:t>from </a:t>
            </a:r>
            <a:r>
              <a:rPr lang="en-US" sz="2800" dirty="0"/>
              <a:t>NUH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91000" y="3864429"/>
            <a:ext cx="1295400" cy="415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0" y="2895600"/>
            <a:ext cx="3200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FMC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Ordering medications from NUH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Ordering clinic items from NUH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5410200"/>
            <a:ext cx="3657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Yes, there is evidence of networking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71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island state of 5.5 million people</a:t>
            </a:r>
          </a:p>
          <a:p>
            <a:r>
              <a:rPr lang="en-US" dirty="0" smtClean="0"/>
              <a:t>Healthcare financing and provision are hybrid in nature, involving public and private sectors and individual citizen’s contribution</a:t>
            </a:r>
          </a:p>
          <a:p>
            <a:r>
              <a:rPr lang="en-US" dirty="0" smtClean="0"/>
              <a:t>Rapidly aging population and a large burden of chronic diseases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Do we see coordination</a:t>
            </a:r>
            <a:r>
              <a:rPr lang="en-US" dirty="0" smtClean="0"/>
              <a:t>?</a:t>
            </a:r>
            <a:endParaRPr lang="en-GB" sz="2200" i="1" dirty="0"/>
          </a:p>
        </p:txBody>
      </p:sp>
      <p:sp>
        <p:nvSpPr>
          <p:cNvPr id="4" name="Rectangle 3"/>
          <p:cNvSpPr/>
          <p:nvPr/>
        </p:nvSpPr>
        <p:spPr>
          <a:xfrm>
            <a:off x="381001" y="2285999"/>
            <a:ext cx="2666999" cy="1828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 smtClean="0"/>
              <a:t>NUH specialists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Altered workflow and extra effort to refer patients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486400" y="2286000"/>
            <a:ext cx="35052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 smtClean="0"/>
              <a:t>FMC physicians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Altered workflow: learn a new IT system so as to access NUH EMR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Use NUH medications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3429000"/>
            <a:ext cx="2209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24200" y="3200400"/>
            <a:ext cx="220980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4343400"/>
            <a:ext cx="3168727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 smtClean="0"/>
              <a:t>Care Coordinators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 team specially set up to coordinate patient movement between NUH and FMC</a:t>
            </a:r>
            <a:endParaRPr lang="en-GB" sz="24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4038601" y="3581400"/>
            <a:ext cx="457200" cy="685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200400" y="2285999"/>
            <a:ext cx="2254327" cy="6858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Shared EMR for information exchange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4800600"/>
            <a:ext cx="3124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Yes, but not uniform. No care coordination of patients at the nurse or case manager level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4" y="1295400"/>
            <a:ext cx="807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</a:t>
            </a:r>
            <a:r>
              <a:rPr lang="en-US" sz="2800" dirty="0"/>
              <a:t>: “shared care” </a:t>
            </a:r>
            <a:r>
              <a:rPr lang="en-US" sz="2800" dirty="0" smtClean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stable</a:t>
            </a:r>
            <a:r>
              <a:rPr lang="en-US" sz="2800" dirty="0" smtClean="0"/>
              <a:t> 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8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see cooperation/collaboration?</a:t>
            </a:r>
            <a:endParaRPr lang="en-GB" sz="2200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2590800" cy="2019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 smtClean="0"/>
              <a:t>NUH specialists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Enhancing </a:t>
            </a:r>
            <a:r>
              <a:rPr lang="en-US" sz="2000" dirty="0" smtClean="0"/>
              <a:t>FMC physicians’ </a:t>
            </a:r>
            <a:r>
              <a:rPr lang="en-US" sz="2000" dirty="0"/>
              <a:t>capacity by </a:t>
            </a:r>
            <a:r>
              <a:rPr lang="en-US" sz="2000" dirty="0" smtClean="0"/>
              <a:t>going </a:t>
            </a:r>
            <a:r>
              <a:rPr lang="en-US" sz="2000" dirty="0"/>
              <a:t>to FMC to discuss </a:t>
            </a:r>
            <a:r>
              <a:rPr lang="en-US" sz="2000" dirty="0" smtClean="0"/>
              <a:t>complex patients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943596" y="2286000"/>
            <a:ext cx="2819403" cy="403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u="sng" dirty="0" smtClean="0"/>
              <a:t>FMC Physicians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Initiate communication with </a:t>
            </a:r>
            <a:r>
              <a:rPr lang="en-US" sz="2000" dirty="0" smtClean="0"/>
              <a:t>specialists to gather info about patients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Coordinate patient care from several specialists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Attend </a:t>
            </a:r>
            <a:r>
              <a:rPr lang="en-US" sz="2000" dirty="0" smtClean="0"/>
              <a:t>specialist’s </a:t>
            </a:r>
            <a:r>
              <a:rPr lang="en-US" sz="2000" dirty="0"/>
              <a:t>sessions to learn about disease management. E.g. liver cirrhosis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3429000"/>
            <a:ext cx="23621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84474" y="3200400"/>
            <a:ext cx="22543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55874" y="4419600"/>
            <a:ext cx="2635326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Case Manager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NUH nurse working in FMC to identify and manage complex patients </a:t>
            </a:r>
            <a:endParaRPr lang="en-GB" sz="20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4305299" y="3581400"/>
            <a:ext cx="457200" cy="685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384473" y="2285999"/>
            <a:ext cx="2254327" cy="6858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Shared EMR for information exchange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25146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Maybe. Only among physicians. Non-physicians - no shared care of patients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82782" y="1219200"/>
            <a:ext cx="790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</a:t>
            </a:r>
            <a:r>
              <a:rPr lang="en-US" sz="2800" dirty="0"/>
              <a:t>: “shared care</a:t>
            </a:r>
            <a:r>
              <a:rPr lang="en-US" sz="2800" dirty="0" smtClean="0"/>
              <a:t>” for </a:t>
            </a:r>
            <a:r>
              <a:rPr lang="en-US" sz="2800" b="1" dirty="0" smtClean="0">
                <a:solidFill>
                  <a:srgbClr val="FF0000"/>
                </a:solidFill>
              </a:rPr>
              <a:t>complex</a:t>
            </a:r>
            <a:r>
              <a:rPr lang="en-US" sz="2800" dirty="0" smtClean="0"/>
              <a:t> 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6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Do we see cooperation/collaboration</a:t>
            </a:r>
            <a:r>
              <a:rPr lang="en-US" sz="3800" dirty="0" smtClean="0"/>
              <a:t>? (2)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Is there shared goals?</a:t>
            </a:r>
          </a:p>
          <a:p>
            <a:r>
              <a:rPr lang="en-US" dirty="0" smtClean="0"/>
              <a:t>NUH and FMC </a:t>
            </a:r>
            <a:r>
              <a:rPr lang="en-US" dirty="0"/>
              <a:t>staff do not have </a:t>
            </a:r>
            <a:r>
              <a:rPr lang="en-US" dirty="0" smtClean="0"/>
              <a:t>similar </a:t>
            </a:r>
            <a:r>
              <a:rPr lang="en-US" dirty="0"/>
              <a:t>understanding of the goals of </a:t>
            </a:r>
            <a:r>
              <a:rPr lang="en-US" dirty="0" smtClean="0"/>
              <a:t>FMC:</a:t>
            </a:r>
            <a:endParaRPr lang="en-US" dirty="0"/>
          </a:p>
          <a:p>
            <a:pPr lvl="1"/>
            <a:r>
              <a:rPr lang="en-US" dirty="0"/>
              <a:t>NUH </a:t>
            </a:r>
            <a:r>
              <a:rPr lang="en-US" dirty="0" smtClean="0"/>
              <a:t>considers </a:t>
            </a:r>
            <a:r>
              <a:rPr lang="en-US" dirty="0"/>
              <a:t>FMC </a:t>
            </a:r>
            <a:r>
              <a:rPr lang="en-US" dirty="0" smtClean="0"/>
              <a:t>as mean to </a:t>
            </a:r>
            <a:r>
              <a:rPr lang="en-US" dirty="0"/>
              <a:t>reduce patient load at </a:t>
            </a:r>
            <a:r>
              <a:rPr lang="en-US" dirty="0" smtClean="0"/>
              <a:t>SOC </a:t>
            </a:r>
            <a:r>
              <a:rPr lang="en-US" dirty="0"/>
              <a:t>and reducing hospital admissions</a:t>
            </a:r>
          </a:p>
          <a:p>
            <a:pPr lvl="1"/>
            <a:r>
              <a:rPr lang="en-US" dirty="0"/>
              <a:t>FMC </a:t>
            </a:r>
            <a:r>
              <a:rPr lang="en-US" dirty="0" smtClean="0"/>
              <a:t>considers </a:t>
            </a:r>
            <a:r>
              <a:rPr lang="en-US" dirty="0"/>
              <a:t>the </a:t>
            </a:r>
            <a:r>
              <a:rPr lang="en-US" dirty="0" smtClean="0"/>
              <a:t>pilot as developing a </a:t>
            </a:r>
            <a:r>
              <a:rPr lang="en-US" dirty="0"/>
              <a:t>new model of primary care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496580"/>
            <a:ext cx="30551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No strong evidence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14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800" dirty="0"/>
              <a:t>Do we see cooperation/collaboration? </a:t>
            </a:r>
            <a:r>
              <a:rPr lang="en-US" sz="3800" dirty="0" smtClean="0"/>
              <a:t>(3)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Is there shared risks</a:t>
            </a:r>
            <a:r>
              <a:rPr lang="en-US" i="1" dirty="0">
                <a:solidFill>
                  <a:srgbClr val="FF0000"/>
                </a:solidFill>
              </a:rPr>
              <a:t>, responsibilities and </a:t>
            </a:r>
            <a:r>
              <a:rPr lang="en-US" i="1" dirty="0" smtClean="0">
                <a:solidFill>
                  <a:srgbClr val="FF0000"/>
                </a:solidFill>
              </a:rPr>
              <a:t>rewards?</a:t>
            </a:r>
          </a:p>
          <a:p>
            <a:r>
              <a:rPr lang="en-US" u="sng" dirty="0" smtClean="0"/>
              <a:t>Risk</a:t>
            </a:r>
            <a:r>
              <a:rPr lang="en-US" dirty="0" smtClean="0"/>
              <a:t>: probably yes. If outcomes unsatisfactory to funder, FMC pilot will be ended</a:t>
            </a:r>
          </a:p>
          <a:p>
            <a:r>
              <a:rPr lang="en-US" u="sng" dirty="0" smtClean="0"/>
              <a:t>Responsibilities</a:t>
            </a:r>
            <a:r>
              <a:rPr lang="en-US" dirty="0" smtClean="0"/>
              <a:t>: not clear. After patients referred to FMC, NUH providers don’t have much continued co-management of patients with FMC providers</a:t>
            </a:r>
          </a:p>
          <a:p>
            <a:r>
              <a:rPr lang="en-US" u="sng" dirty="0" smtClean="0"/>
              <a:t>Rewards</a:t>
            </a:r>
            <a:r>
              <a:rPr lang="en-US" dirty="0" smtClean="0"/>
              <a:t>: maybe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8324" y="5486400"/>
            <a:ext cx="270067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Mixed evidence?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Do we see cooperation/collaboration? </a:t>
            </a:r>
            <a:r>
              <a:rPr lang="en-US" sz="3800" dirty="0" smtClean="0"/>
              <a:t>(4)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Is there shared capacity building?</a:t>
            </a:r>
          </a:p>
          <a:p>
            <a:r>
              <a:rPr lang="en-US" dirty="0" smtClean="0"/>
              <a:t>Capacity building mostly one-directional:</a:t>
            </a:r>
          </a:p>
          <a:p>
            <a:pPr lvl="1"/>
            <a:r>
              <a:rPr lang="en-US" dirty="0" smtClean="0"/>
              <a:t>FMC physicians learn about care at NUH, but NUH specialists don’t receive training on FMC-related care</a:t>
            </a:r>
          </a:p>
          <a:p>
            <a:pPr lvl="1"/>
            <a:r>
              <a:rPr lang="en-US" dirty="0"/>
              <a:t>FMC case manager </a:t>
            </a:r>
            <a:r>
              <a:rPr lang="en-US" dirty="0" smtClean="0"/>
              <a:t>rotate </a:t>
            </a:r>
            <a:r>
              <a:rPr lang="en-US" dirty="0"/>
              <a:t>to </a:t>
            </a:r>
            <a:r>
              <a:rPr lang="en-US" dirty="0" smtClean="0"/>
              <a:t>chronic </a:t>
            </a:r>
            <a:r>
              <a:rPr lang="en-US" dirty="0"/>
              <a:t>disease management </a:t>
            </a:r>
            <a:r>
              <a:rPr lang="en-US" dirty="0" smtClean="0"/>
              <a:t>programs in NUH</a:t>
            </a:r>
          </a:p>
          <a:p>
            <a:r>
              <a:rPr lang="en-US" dirty="0" smtClean="0"/>
              <a:t>Individual effort </a:t>
            </a:r>
            <a:r>
              <a:rPr lang="en-US" dirty="0"/>
              <a:t>to </a:t>
            </a:r>
            <a:r>
              <a:rPr lang="en-US" dirty="0" smtClean="0"/>
              <a:t>upgrade skills</a:t>
            </a:r>
            <a:endParaRPr lang="en-US" dirty="0"/>
          </a:p>
          <a:p>
            <a:r>
              <a:rPr lang="en-US" dirty="0" smtClean="0"/>
              <a:t>No structured planned staff training before start of FMC pilot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67200" y="5801380"/>
            <a:ext cx="30551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No strong evidence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25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 </a:t>
            </a:r>
            <a:r>
              <a:rPr lang="en-US" i="1" dirty="0" smtClean="0">
                <a:solidFill>
                  <a:srgbClr val="FF0000"/>
                </a:solidFill>
              </a:rPr>
              <a:t>within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FMC?</a:t>
            </a:r>
            <a:endParaRPr lang="en-GB" sz="2200" i="1" dirty="0"/>
          </a:p>
        </p:txBody>
      </p:sp>
      <p:sp>
        <p:nvSpPr>
          <p:cNvPr id="4" name="Rectangle 3"/>
          <p:cNvSpPr/>
          <p:nvPr/>
        </p:nvSpPr>
        <p:spPr>
          <a:xfrm>
            <a:off x="3982368" y="2468540"/>
            <a:ext cx="1828800" cy="487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 physicians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4369" y="4798303"/>
            <a:ext cx="1905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Pharmacist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4804269"/>
            <a:ext cx="2057400" cy="4633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 receptionists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334470"/>
            <a:ext cx="23511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risks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FMC pilot may be terminated if targets are not met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971800"/>
            <a:ext cx="235118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Shared responsibilities</a:t>
            </a:r>
            <a:r>
              <a:rPr lang="en-US" dirty="0" smtClean="0">
                <a:solidFill>
                  <a:srgbClr val="0070C0"/>
                </a:solidFill>
              </a:rPr>
              <a:t>: management &amp; retention of patients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429071"/>
            <a:ext cx="23511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Shared rewards</a:t>
            </a:r>
            <a:r>
              <a:rPr lang="en-US" dirty="0" smtClean="0">
                <a:solidFill>
                  <a:srgbClr val="0070C0"/>
                </a:solidFill>
              </a:rPr>
              <a:t>: pilot to be continued or scaled up if targets are met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1" y="1900684"/>
            <a:ext cx="23511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Shared targets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to develop  FMC into new model of primary care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3700" y="2456606"/>
            <a:ext cx="1828800" cy="487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manager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3610326"/>
            <a:ext cx="1828800" cy="487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5828182"/>
            <a:ext cx="1865064" cy="5460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Pharmacy technicians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4200" y="3674847"/>
            <a:ext cx="1828800" cy="487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 coordinator</a:t>
            </a:r>
          </a:p>
        </p:txBody>
      </p:sp>
      <p:cxnSp>
        <p:nvCxnSpPr>
          <p:cNvPr id="17" name="Straight Arrow Connector 16"/>
          <p:cNvCxnSpPr>
            <a:stCxn id="4" idx="3"/>
            <a:endCxn id="12" idx="1"/>
          </p:cNvCxnSpPr>
          <p:nvPr/>
        </p:nvCxnSpPr>
        <p:spPr>
          <a:xfrm flipV="1">
            <a:off x="5811168" y="2700289"/>
            <a:ext cx="932532" cy="11934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3" idx="1"/>
          </p:cNvCxnSpPr>
          <p:nvPr/>
        </p:nvCxnSpPr>
        <p:spPr>
          <a:xfrm>
            <a:off x="4896768" y="2955905"/>
            <a:ext cx="2266032" cy="898104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1"/>
          </p:cNvCxnSpPr>
          <p:nvPr/>
        </p:nvCxnSpPr>
        <p:spPr>
          <a:xfrm>
            <a:off x="4896768" y="2955905"/>
            <a:ext cx="2147601" cy="2070998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11168" y="2819400"/>
            <a:ext cx="932532" cy="0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>
            <a:off x="7658100" y="2943971"/>
            <a:ext cx="338769" cy="666355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</p:cNvCxnSpPr>
          <p:nvPr/>
        </p:nvCxnSpPr>
        <p:spPr>
          <a:xfrm>
            <a:off x="4038600" y="4162212"/>
            <a:ext cx="0" cy="636091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14" idx="3"/>
          </p:cNvCxnSpPr>
          <p:nvPr/>
        </p:nvCxnSpPr>
        <p:spPr>
          <a:xfrm flipH="1">
            <a:off x="7046664" y="5255503"/>
            <a:ext cx="950205" cy="845701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0"/>
          </p:cNvCxnSpPr>
          <p:nvPr/>
        </p:nvCxnSpPr>
        <p:spPr>
          <a:xfrm flipV="1">
            <a:off x="6114132" y="5267633"/>
            <a:ext cx="1215069" cy="560549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34000" y="1405988"/>
            <a:ext cx="366771" cy="0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123104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Cross covering</a:t>
            </a:r>
            <a:endParaRPr lang="en-GB" i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11168" y="2511903"/>
            <a:ext cx="932532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934200" y="5267633"/>
            <a:ext cx="723900" cy="560549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148836" y="2979746"/>
            <a:ext cx="123480" cy="1791853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13" idx="1"/>
          </p:cNvCxnSpPr>
          <p:nvPr/>
        </p:nvCxnSpPr>
        <p:spPr>
          <a:xfrm flipV="1">
            <a:off x="5181600" y="3854009"/>
            <a:ext cx="1981200" cy="1181942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  <a:endCxn id="5" idx="1"/>
          </p:cNvCxnSpPr>
          <p:nvPr/>
        </p:nvCxnSpPr>
        <p:spPr>
          <a:xfrm flipV="1">
            <a:off x="5181600" y="5026903"/>
            <a:ext cx="1862769" cy="9048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3"/>
            <a:endCxn id="14" idx="0"/>
          </p:cNvCxnSpPr>
          <p:nvPr/>
        </p:nvCxnSpPr>
        <p:spPr>
          <a:xfrm>
            <a:off x="5181600" y="5035951"/>
            <a:ext cx="932532" cy="792231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12586" y="2931841"/>
            <a:ext cx="257978" cy="654645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53578" y="2979746"/>
            <a:ext cx="1709222" cy="66483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" idx="2"/>
          </p:cNvCxnSpPr>
          <p:nvPr/>
        </p:nvCxnSpPr>
        <p:spPr>
          <a:xfrm flipH="1">
            <a:off x="4090013" y="2955905"/>
            <a:ext cx="806755" cy="642057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335204" y="2988575"/>
            <a:ext cx="2145135" cy="1783024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257800" y="1071732"/>
            <a:ext cx="478775" cy="11091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91200" y="911837"/>
            <a:ext cx="221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Daily interactions</a:t>
            </a:r>
            <a:endParaRPr lang="en-GB" i="1" dirty="0"/>
          </a:p>
        </p:txBody>
      </p:sp>
      <p:sp>
        <p:nvSpPr>
          <p:cNvPr id="64" name="Right Brace 63"/>
          <p:cNvSpPr/>
          <p:nvPr/>
        </p:nvSpPr>
        <p:spPr>
          <a:xfrm>
            <a:off x="7543800" y="994091"/>
            <a:ext cx="228600" cy="606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770565" y="899789"/>
            <a:ext cx="137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Constantly changing &amp; evolving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1378803"/>
            <a:ext cx="264197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Yes, there is some evidence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38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team-based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FF0000"/>
                </a:solidFill>
              </a:rPr>
              <a:t>Within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FMC:</a:t>
            </a:r>
          </a:p>
          <a:p>
            <a:r>
              <a:rPr lang="en-US" sz="2600" dirty="0" smtClean="0"/>
              <a:t>Yes, there is some evidence members are working together as a team although patients only have contact with physicians</a:t>
            </a:r>
          </a:p>
          <a:p>
            <a:r>
              <a:rPr lang="en-US" sz="2600" dirty="0" smtClean="0"/>
              <a:t>Big burden on case manager in reducing hospital readmission rate. </a:t>
            </a:r>
          </a:p>
          <a:p>
            <a:r>
              <a:rPr lang="en-US" sz="2600" dirty="0" smtClean="0"/>
              <a:t>Increase pressure on pharmacist to perform new clinical services e.g. warfarin clinic, medication reconciliation.</a:t>
            </a:r>
          </a:p>
          <a:p>
            <a:r>
              <a:rPr lang="en-US" sz="2600" dirty="0" smtClean="0"/>
              <a:t>Nurses have limited time to deliver patient counseling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562600"/>
            <a:ext cx="7010400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Yes, there is some evidence physicians delegating tasks but patients don’t perceive team-care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770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team-based care?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Between</a:t>
            </a:r>
            <a:r>
              <a:rPr lang="en-US" dirty="0" smtClean="0"/>
              <a:t> NUH and FMC:</a:t>
            </a:r>
          </a:p>
          <a:p>
            <a:r>
              <a:rPr lang="en-US" dirty="0" smtClean="0"/>
              <a:t>Only seen in a few specific physician-to-physician relationships</a:t>
            </a:r>
          </a:p>
          <a:p>
            <a:r>
              <a:rPr lang="en-US" dirty="0" smtClean="0"/>
              <a:t>Lack of shared care between allied health providers between NUH and FMC </a:t>
            </a:r>
          </a:p>
          <a:p>
            <a:r>
              <a:rPr lang="en-US" dirty="0" smtClean="0"/>
              <a:t>No planned development of a model of team-based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496580"/>
            <a:ext cx="25185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Some evidence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01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NUH-FMC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FMC as a platform for working together is lopsided – with NUH sharing much human and physical resources</a:t>
            </a:r>
          </a:p>
          <a:p>
            <a:r>
              <a:rPr lang="en-US" sz="2800" dirty="0" smtClean="0"/>
              <a:t>A common IT system helped information sharing but is imperfect </a:t>
            </a:r>
          </a:p>
          <a:p>
            <a:r>
              <a:rPr lang="en-US" sz="2800" dirty="0" smtClean="0"/>
              <a:t>There is some evidence of coordination</a:t>
            </a:r>
          </a:p>
          <a:p>
            <a:r>
              <a:rPr lang="en-US" sz="2800" dirty="0" smtClean="0"/>
              <a:t>Less evidence of collaboration</a:t>
            </a:r>
          </a:p>
          <a:p>
            <a:r>
              <a:rPr lang="en-US" sz="2800" dirty="0" smtClean="0"/>
              <a:t>Within FMC, staff worked as a team, </a:t>
            </a:r>
          </a:p>
          <a:p>
            <a:r>
              <a:rPr lang="en-US" sz="2800" dirty="0" smtClean="0"/>
              <a:t>NUH-FMC little or no team-work</a:t>
            </a:r>
          </a:p>
          <a:p>
            <a:r>
              <a:rPr lang="en-US" sz="2800" dirty="0" smtClean="0"/>
              <a:t>No clear evidence that team-based care was provided</a:t>
            </a:r>
          </a:p>
        </p:txBody>
      </p:sp>
    </p:spTree>
    <p:extLst>
      <p:ext uri="{BB962C8B-B14F-4D97-AF65-F5344CB8AC3E}">
        <p14:creationId xmlns:p14="http://schemas.microsoft.com/office/powerpoint/2010/main" val="1042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hospital-primary care practice like FMC, do we need to strive for collaboration? Is networking enough?</a:t>
            </a:r>
          </a:p>
          <a:p>
            <a:r>
              <a:rPr lang="en-US" dirty="0" smtClean="0"/>
              <a:t>Is team-based care needed? Or simply coordinated care?</a:t>
            </a:r>
          </a:p>
          <a:p>
            <a:r>
              <a:rPr lang="en-US" dirty="0" smtClean="0"/>
              <a:t>What needs to be done differently to develop team-based care?</a:t>
            </a:r>
          </a:p>
          <a:p>
            <a:r>
              <a:rPr lang="en-US" dirty="0" smtClean="0"/>
              <a:t>What other lenses could we use to examine FMC as a form of working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Singapore: a small country…..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lang="en-US" sz="2400" dirty="0" smtClean="0"/>
              <a:t>Area:</a:t>
            </a:r>
            <a:r>
              <a:rPr sz="2400" dirty="0" smtClean="0"/>
              <a:t> 707.1 sq km (6,489/km</a:t>
            </a:r>
            <a:r>
              <a:rPr sz="2400" baseline="30000" dirty="0" smtClean="0"/>
              <a:t>2</a:t>
            </a:r>
            <a:r>
              <a:rPr sz="2400" dirty="0" smtClean="0"/>
              <a:t>)</a:t>
            </a:r>
          </a:p>
          <a:p>
            <a:pPr marL="381000" indent="-3810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Ethnically diverse:</a:t>
            </a:r>
          </a:p>
          <a:p>
            <a:pPr marL="666750" lvl="1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 Chinese: 				75</a:t>
            </a:r>
            <a:r>
              <a:rPr lang="en-US" sz="2400" dirty="0" smtClean="0"/>
              <a:t>%</a:t>
            </a:r>
            <a:endParaRPr sz="2400" dirty="0" smtClean="0"/>
          </a:p>
          <a:p>
            <a:pPr marL="666750" lvl="1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 Malays: 				14</a:t>
            </a:r>
            <a:r>
              <a:rPr lang="en-US" sz="2400" dirty="0" smtClean="0"/>
              <a:t>%</a:t>
            </a:r>
            <a:endParaRPr sz="2400" dirty="0" smtClean="0"/>
          </a:p>
          <a:p>
            <a:pPr marL="666750" lvl="1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 Indians:				 9</a:t>
            </a:r>
            <a:r>
              <a:rPr lang="en-US" sz="2400" dirty="0" smtClean="0"/>
              <a:t>%</a:t>
            </a:r>
            <a:r>
              <a:rPr sz="2400" dirty="0" smtClean="0"/>
              <a:t> </a:t>
            </a:r>
          </a:p>
          <a:p>
            <a:pPr marL="666750" lvl="1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 Others:		                            	 2</a:t>
            </a:r>
            <a:r>
              <a:rPr lang="en-US" sz="2400" dirty="0" smtClean="0"/>
              <a:t>%</a:t>
            </a:r>
            <a:endParaRPr sz="2400" dirty="0" smtClean="0"/>
          </a:p>
          <a:p>
            <a:pPr marL="666750" lvl="1">
              <a:lnSpc>
                <a:spcPct val="120000"/>
              </a:lnSpc>
              <a:buClr>
                <a:srgbClr val="21858F"/>
              </a:buClr>
              <a:buSzPct val="100000"/>
              <a:buFont typeface="Wingdings" pitchFamily="2" charset="2"/>
              <a:buNone/>
              <a:defRPr/>
            </a:pPr>
            <a:endParaRPr sz="2400" dirty="0" smtClean="0"/>
          </a:p>
          <a:p>
            <a:pPr marL="2667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Second most densely populated place in the world</a:t>
            </a:r>
          </a:p>
          <a:p>
            <a:pPr marL="2667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sz="2400" dirty="0" smtClean="0"/>
              <a:t>Rapidly aging</a:t>
            </a:r>
          </a:p>
          <a:p>
            <a:pPr marL="2667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r>
              <a:rPr lang="en-US" sz="2400" dirty="0" smtClean="0"/>
              <a:t>High burden of chronic diseases</a:t>
            </a:r>
            <a:endParaRPr sz="2400" dirty="0" smtClean="0"/>
          </a:p>
          <a:p>
            <a:pPr marL="266700">
              <a:lnSpc>
                <a:spcPct val="120000"/>
              </a:lnSpc>
              <a:buClr>
                <a:srgbClr val="21858F"/>
              </a:buClr>
              <a:buSzPct val="100000"/>
              <a:defRPr/>
            </a:pPr>
            <a:endParaRPr dirty="0" smtClean="0"/>
          </a:p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142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Co-Investigators:</a:t>
            </a:r>
          </a:p>
          <a:p>
            <a:r>
              <a:rPr lang="en-US" dirty="0" smtClean="0"/>
              <a:t>Prof Audrey Chia</a:t>
            </a:r>
          </a:p>
          <a:p>
            <a:r>
              <a:rPr lang="en-US" dirty="0" smtClean="0"/>
              <a:t>Dr Zoe Lim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Research Associates:</a:t>
            </a:r>
          </a:p>
          <a:p>
            <a:r>
              <a:rPr lang="en-US" dirty="0" err="1" smtClean="0"/>
              <a:t>Ms</a:t>
            </a:r>
            <a:r>
              <a:rPr lang="en-US" dirty="0" smtClean="0"/>
              <a:t> Farhana Hossain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Tayef Quader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ikitravel.org/upload/shared/archive/2/21/20100925044139!Map_of_Southeast_A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620000" cy="67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84385"/>
            <a:ext cx="7648574" cy="47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4758"/>
            <a:ext cx="8991600" cy="45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smtClean="0"/>
          </a:p>
        </p:txBody>
      </p:sp>
      <p:pic>
        <p:nvPicPr>
          <p:cNvPr id="10243" name="Picture 6" descr="http://www.getintravel.com/wp-content/uploads/2012/06/Singapore-City-Skyline-Dusk-Panorama-2011-1600x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90538"/>
            <a:ext cx="898842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30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smtClean="0"/>
          </a:p>
        </p:txBody>
      </p:sp>
      <p:pic>
        <p:nvPicPr>
          <p:cNvPr id="11267" name="Picture 2" descr="http://www.singaporedetails.com/wp-content/uploads/2009/07/1968-national-day-pa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773113"/>
            <a:ext cx="8550275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23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7JVCyS5EqtIp7Yc9y.T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1485</Words>
  <Application>Microsoft Office PowerPoint</Application>
  <PresentationFormat>On-screen Show (4:3)</PresentationFormat>
  <Paragraphs>217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From a solo to an ensemble performance – the Family Medicine Clinic Collaboration experience</vt:lpstr>
      <vt:lpstr>Today’s talk</vt:lpstr>
      <vt:lpstr>Background: Singapore</vt:lpstr>
      <vt:lpstr>Singapore: a small country…..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forward: regional integrated health systems  </vt:lpstr>
      <vt:lpstr>Six Regional Health Systems</vt:lpstr>
      <vt:lpstr>Components of an RHS</vt:lpstr>
      <vt:lpstr>Now, to our story…</vt:lpstr>
      <vt:lpstr>FMC’s objectives</vt:lpstr>
      <vt:lpstr>Key research questions</vt:lpstr>
      <vt:lpstr>How to think about working together?</vt:lpstr>
      <vt:lpstr>Levels of working together</vt:lpstr>
      <vt:lpstr>Some definitions</vt:lpstr>
      <vt:lpstr>Some definitions (2)</vt:lpstr>
      <vt:lpstr>Some definitions (3)</vt:lpstr>
      <vt:lpstr>The study and findings</vt:lpstr>
      <vt:lpstr>The study</vt:lpstr>
      <vt:lpstr>What do we see in the FMC pilot? Networking?</vt:lpstr>
      <vt:lpstr>Networking? (2)</vt:lpstr>
      <vt:lpstr>Do we see coordination?</vt:lpstr>
      <vt:lpstr>Do we see cooperation/collaboration?</vt:lpstr>
      <vt:lpstr>Do we see cooperation/collaboration? (2)</vt:lpstr>
      <vt:lpstr>Do we see cooperation/collaboration? (3)</vt:lpstr>
      <vt:lpstr>Do we see cooperation/collaboration? (4)</vt:lpstr>
      <vt:lpstr>Collaboration within FMC?</vt:lpstr>
      <vt:lpstr>Evidence of team-based care?</vt:lpstr>
      <vt:lpstr>Evidence of team-based care? (2)</vt:lpstr>
      <vt:lpstr>Summary: NUH-FMC relationship</vt:lpstr>
      <vt:lpstr>Questions to consider</vt:lpstr>
      <vt:lpstr>Acknowledgement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or not a team, that is the question</dc:title>
  <dc:creator>Lim Yee Wei</dc:creator>
  <cp:lastModifiedBy>Lim Yee Wei</cp:lastModifiedBy>
  <cp:revision>86</cp:revision>
  <dcterms:created xsi:type="dcterms:W3CDTF">2015-08-09T04:44:43Z</dcterms:created>
  <dcterms:modified xsi:type="dcterms:W3CDTF">2015-09-03T09:45:31Z</dcterms:modified>
</cp:coreProperties>
</file>