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58" r:id="rId5"/>
    <p:sldId id="259" r:id="rId6"/>
    <p:sldId id="274" r:id="rId7"/>
    <p:sldId id="273" r:id="rId8"/>
    <p:sldId id="275" r:id="rId9"/>
    <p:sldId id="271" r:id="rId10"/>
    <p:sldId id="270" r:id="rId11"/>
    <p:sldId id="267" r:id="rId12"/>
    <p:sldId id="268" r:id="rId13"/>
    <p:sldId id="269" r:id="rId14"/>
    <p:sldId id="261" r:id="rId15"/>
    <p:sldId id="262" r:id="rId16"/>
    <p:sldId id="263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32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30-08-15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30-08-15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30-08-15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30-08-15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30-08-15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30-08-15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30-08-15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30-08-15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30-08-15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30-08-15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30-08-15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30-08-15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nl-NL" smtClean="0"/>
              <a:t>Titelstijl van model bewerken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30-08-15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3600" dirty="0" smtClean="0"/>
              <a:t>How Cross-Functional </a:t>
            </a:r>
            <a:r>
              <a:rPr lang="nl-NL" sz="3600" dirty="0"/>
              <a:t>T</a:t>
            </a:r>
            <a:r>
              <a:rPr lang="nl-NL" sz="3600" dirty="0" smtClean="0"/>
              <a:t>eams </a:t>
            </a:r>
            <a:r>
              <a:rPr lang="nl-NL" sz="3600" dirty="0"/>
              <a:t>I</a:t>
            </a:r>
            <a:r>
              <a:rPr lang="nl-NL" sz="3600" dirty="0" smtClean="0"/>
              <a:t>mprove </a:t>
            </a:r>
            <a:r>
              <a:rPr lang="nl-NL" sz="3600" dirty="0"/>
              <a:t>O</a:t>
            </a:r>
            <a:r>
              <a:rPr lang="nl-NL" sz="3600" dirty="0" smtClean="0"/>
              <a:t>perating </a:t>
            </a:r>
            <a:r>
              <a:rPr lang="nl-NL" sz="3600" dirty="0"/>
              <a:t>R</a:t>
            </a:r>
            <a:r>
              <a:rPr lang="nl-NL" sz="3600" dirty="0" smtClean="0"/>
              <a:t>oom </a:t>
            </a:r>
            <a:r>
              <a:rPr lang="nl-NL" sz="3600" dirty="0"/>
              <a:t>P</a:t>
            </a:r>
            <a:r>
              <a:rPr lang="nl-NL" sz="3600" dirty="0" smtClean="0"/>
              <a:t>erformance</a:t>
            </a:r>
            <a:endParaRPr lang="nl-NL" sz="3600" dirty="0"/>
          </a:p>
        </p:txBody>
      </p:sp>
      <p:sp>
        <p:nvSpPr>
          <p:cNvPr id="7" name="Rechthoek 6"/>
          <p:cNvSpPr/>
          <p:nvPr/>
        </p:nvSpPr>
        <p:spPr>
          <a:xfrm>
            <a:off x="-454527" y="6488668"/>
            <a:ext cx="9319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defRPr/>
            </a:pPr>
            <a:r>
              <a:rPr lang="nl-NL" i="1" dirty="0" smtClean="0">
                <a:solidFill>
                  <a:schemeClr val="accent1"/>
                </a:solidFill>
              </a:rPr>
              <a:t>The 19th International Workshop on Teamworking (IWOT 19) in Leuven, 7-8 Sept. 2015</a:t>
            </a:r>
            <a:endParaRPr lang="nl-NL" i="1" dirty="0">
              <a:solidFill>
                <a:schemeClr val="accent1"/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429869" y="3541126"/>
            <a:ext cx="8355551" cy="623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</a:pPr>
            <a:endParaRPr lang="nl-NL" sz="1600" b="1" i="1" dirty="0" smtClean="0">
              <a:solidFill>
                <a:prstClr val="black">
                  <a:tint val="75000"/>
                </a:prstClr>
              </a:solidFill>
            </a:endParaRPr>
          </a:p>
          <a:p>
            <a:pPr lvl="0">
              <a:spcBef>
                <a:spcPts val="300"/>
              </a:spcBef>
              <a:buClr>
                <a:srgbClr val="2C7C9F">
                  <a:lumMod val="60000"/>
                  <a:lumOff val="40000"/>
                </a:srgbClr>
              </a:buClr>
              <a:buSzPct val="110000"/>
            </a:pPr>
            <a:r>
              <a:rPr lang="nl-NL" sz="1600" b="1" i="1" dirty="0" smtClean="0">
                <a:solidFill>
                  <a:prstClr val="black">
                    <a:tint val="75000"/>
                  </a:prstClr>
                </a:solidFill>
              </a:rPr>
              <a:t>Justin </a:t>
            </a:r>
            <a:r>
              <a:rPr lang="nl-NL" sz="1600" b="1" i="1" dirty="0">
                <a:solidFill>
                  <a:prstClr val="black">
                    <a:tint val="75000"/>
                  </a:prstClr>
                </a:solidFill>
              </a:rPr>
              <a:t>Bitter, Caro van Haren, Pierre van Amelsvoort, Kristina Lauche</a:t>
            </a:r>
          </a:p>
        </p:txBody>
      </p:sp>
    </p:spTree>
    <p:extLst>
      <p:ext uri="{BB962C8B-B14F-4D97-AF65-F5344CB8AC3E}">
        <p14:creationId xmlns:p14="http://schemas.microsoft.com/office/powerpoint/2010/main" val="165409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27368"/>
            <a:ext cx="8042276" cy="1336956"/>
          </a:xfrm>
        </p:spPr>
        <p:txBody>
          <a:bodyPr/>
          <a:lstStyle/>
          <a:p>
            <a:r>
              <a:rPr lang="en-US" sz="3200" b="1" dirty="0"/>
              <a:t>Design/methodology/approach</a:t>
            </a:r>
            <a:br>
              <a:rPr lang="en-US" sz="3200" b="1" dirty="0"/>
            </a:br>
            <a:endParaRPr lang="nl-NL" sz="3200" dirty="0"/>
          </a:p>
        </p:txBody>
      </p:sp>
      <p:pic>
        <p:nvPicPr>
          <p:cNvPr id="14" name="Afbeelding 13" descr="plaatje variabelen 280615_2JB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06" t="18166" r="15205" b="27641"/>
          <a:stretch/>
        </p:blipFill>
        <p:spPr>
          <a:xfrm>
            <a:off x="-2" y="1029371"/>
            <a:ext cx="9222442" cy="4411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236" y="573269"/>
            <a:ext cx="7127298" cy="509247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hthoek 6"/>
          <p:cNvSpPr/>
          <p:nvPr/>
        </p:nvSpPr>
        <p:spPr>
          <a:xfrm>
            <a:off x="336927" y="5665747"/>
            <a:ext cx="85138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 smtClean="0"/>
              <a:t>Effect </a:t>
            </a:r>
            <a:r>
              <a:rPr lang="en-US" i="1" dirty="0"/>
              <a:t>of the introduction of Cross-Functional Teams on Operating Room Performance in Bernhoven hospital expressed in box-and-whisker </a:t>
            </a:r>
            <a:r>
              <a:rPr lang="en-US" i="1" dirty="0" smtClean="0"/>
              <a:t>plots (SPSS 22) </a:t>
            </a:r>
            <a:r>
              <a:rPr lang="en-US" i="1" dirty="0"/>
              <a:t>of raw utilization (%) per year </a:t>
            </a:r>
            <a:endParaRPr lang="nl-NL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549275" y="399023"/>
            <a:ext cx="8042276" cy="929061"/>
          </a:xfrm>
        </p:spPr>
        <p:txBody>
          <a:bodyPr/>
          <a:lstStyle/>
          <a:p>
            <a:r>
              <a:rPr lang="en-US" sz="3200" b="1" dirty="0" smtClean="0"/>
              <a:t>Findings Quantitative Research</a:t>
            </a:r>
            <a:r>
              <a:rPr lang="en-US" b="1" dirty="0"/>
              <a:t/>
            </a:r>
            <a:br>
              <a:rPr lang="en-US" b="1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774588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109" y="634940"/>
            <a:ext cx="7192094" cy="52496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hthoek 5"/>
          <p:cNvSpPr/>
          <p:nvPr/>
        </p:nvSpPr>
        <p:spPr>
          <a:xfrm>
            <a:off x="349886" y="5845666"/>
            <a:ext cx="831950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i="1" dirty="0"/>
              <a:t>Operating Room Performance of the control group without intervention during this period expressed in box-and-whisker </a:t>
            </a:r>
            <a:r>
              <a:rPr lang="en-US" i="1" dirty="0" smtClean="0"/>
              <a:t>plots (SPSS 22) </a:t>
            </a:r>
            <a:r>
              <a:rPr lang="en-US" i="1" dirty="0"/>
              <a:t>of raw utilization (%) per year. </a:t>
            </a:r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49275" y="347191"/>
            <a:ext cx="8042276" cy="929061"/>
          </a:xfrm>
        </p:spPr>
        <p:txBody>
          <a:bodyPr/>
          <a:lstStyle/>
          <a:p>
            <a:r>
              <a:rPr lang="en-US" sz="3200" b="1" dirty="0" smtClean="0"/>
              <a:t>Findings Quantitative Research</a:t>
            </a:r>
            <a:r>
              <a:rPr lang="en-US" b="1" dirty="0"/>
              <a:t/>
            </a:r>
            <a:br>
              <a:rPr lang="en-US" b="1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66174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95275" y="1444532"/>
            <a:ext cx="8688304" cy="4343400"/>
          </a:xfrm>
        </p:spPr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utual </a:t>
            </a:r>
            <a:r>
              <a:rPr lang="en-US" dirty="0"/>
              <a:t>relations and coordination (behavior) can mainly mean increasing organizational performance.</a:t>
            </a:r>
            <a:r>
              <a:rPr lang="nl-NL" dirty="0"/>
              <a:t> </a:t>
            </a:r>
            <a:endParaRPr lang="nl-NL" dirty="0" smtClean="0"/>
          </a:p>
          <a:p>
            <a:r>
              <a:rPr lang="en-US" dirty="0"/>
              <a:t>Due to the multidisciplinary approach and abandoning the bureaucratic silo structure, the cross-functional team was able to handle variety and interferences in the preoperative phase of OR scheduling</a:t>
            </a:r>
            <a:r>
              <a:rPr lang="nl-NL" dirty="0"/>
              <a:t> </a:t>
            </a:r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Findings Qualitative Research</a:t>
            </a:r>
            <a:r>
              <a:rPr lang="en-US" b="1" dirty="0"/>
              <a:t/>
            </a:r>
            <a:br>
              <a:rPr lang="en-US" b="1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387807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82959" y="-373687"/>
            <a:ext cx="8042276" cy="1336956"/>
          </a:xfrm>
        </p:spPr>
        <p:txBody>
          <a:bodyPr/>
          <a:lstStyle/>
          <a:p>
            <a:pPr algn="l"/>
            <a:r>
              <a:rPr lang="en-US" sz="2800" b="1" dirty="0"/>
              <a:t>Research limitations</a:t>
            </a:r>
            <a:r>
              <a:rPr lang="en-US" sz="2800" b="1" dirty="0" smtClean="0"/>
              <a:t>/Research </a:t>
            </a:r>
            <a:r>
              <a:rPr lang="en-US" sz="2800" b="1" dirty="0"/>
              <a:t>implications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</a:t>
            </a:r>
            <a:r>
              <a:rPr lang="en-US" dirty="0" smtClean="0"/>
              <a:t>ifferences </a:t>
            </a:r>
            <a:r>
              <a:rPr lang="en-US" dirty="0"/>
              <a:t>in organizational characteristics were excluded. For example case duration, casemix, and planning accuracy are topics for further </a:t>
            </a:r>
            <a:r>
              <a:rPr lang="en-US" dirty="0" smtClean="0"/>
              <a:t>exploration</a:t>
            </a:r>
          </a:p>
          <a:p>
            <a:r>
              <a:rPr lang="en-US" dirty="0"/>
              <a:t>D</a:t>
            </a:r>
            <a:r>
              <a:rPr lang="en-US" dirty="0" smtClean="0"/>
              <a:t>ue </a:t>
            </a:r>
            <a:r>
              <a:rPr lang="en-US" dirty="0"/>
              <a:t>to a decrease of the IQR in 2014 for Bernhoven hospital, it is not yet clear or a learning effect occurred. Because of the focus on optimizing operating room schedules, the team members were obvious paying attention to it</a:t>
            </a:r>
            <a:r>
              <a:rPr lang="en-US" dirty="0" smtClean="0"/>
              <a:t>.</a:t>
            </a:r>
          </a:p>
          <a:p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is not obvious whether cross-functional team leads to better quality outcomes, and a higher degree of patient safety because this was not measured in this current study. This could be a topic for further research.</a:t>
            </a:r>
            <a:endParaRPr lang="nl-NL" dirty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982755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3200" b="1" dirty="0"/>
              <a:t>Practical implications</a:t>
            </a:r>
            <a:r>
              <a:rPr lang="en-US" b="1" dirty="0"/>
              <a:t/>
            </a:r>
            <a:br>
              <a:rPr lang="en-US" b="1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GB" dirty="0"/>
              <a:t>Effect on operating room performance</a:t>
            </a:r>
            <a:r>
              <a:rPr lang="en-GB" b="1" dirty="0"/>
              <a:t> </a:t>
            </a:r>
            <a:r>
              <a:rPr lang="en-GB" dirty="0"/>
              <a:t>after implementation cross-functional team (organizational learning, feedback, single- and double loop learning)</a:t>
            </a:r>
            <a:endParaRPr lang="nl-NL" dirty="0"/>
          </a:p>
          <a:p>
            <a:pPr lvl="0"/>
            <a:r>
              <a:rPr lang="en-GB" dirty="0"/>
              <a:t>Effect on group dynamics within a cross-functional team (cohesion, openness, mutual respect, shared goals)</a:t>
            </a:r>
            <a:endParaRPr lang="nl-NL" dirty="0"/>
          </a:p>
          <a:p>
            <a:pPr lvl="0"/>
            <a:r>
              <a:rPr lang="en-GB" dirty="0" smtClean="0"/>
              <a:t>Effects </a:t>
            </a:r>
            <a:r>
              <a:rPr lang="en-GB" dirty="0"/>
              <a:t>on uncertainty and interferences after implementation</a:t>
            </a:r>
            <a:endParaRPr lang="nl-NL" dirty="0"/>
          </a:p>
          <a:p>
            <a:pPr lvl="0"/>
            <a:r>
              <a:rPr lang="en-GB" dirty="0"/>
              <a:t>The importancy of </a:t>
            </a:r>
            <a:r>
              <a:rPr lang="en-GB" dirty="0" smtClean="0"/>
              <a:t>coordination (negotiation) </a:t>
            </a:r>
            <a:r>
              <a:rPr lang="en-GB" dirty="0"/>
              <a:t>in cross-functional teams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9245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-444281"/>
            <a:ext cx="8042276" cy="1336956"/>
          </a:xfrm>
        </p:spPr>
        <p:txBody>
          <a:bodyPr/>
          <a:lstStyle/>
          <a:p>
            <a:r>
              <a:rPr lang="en-US" sz="3200" b="1" dirty="0"/>
              <a:t>Originality/value</a:t>
            </a: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4001" y="1203158"/>
            <a:ext cx="8783051" cy="4727075"/>
          </a:xfrm>
        </p:spPr>
        <p:txBody>
          <a:bodyPr/>
          <a:lstStyle/>
          <a:p>
            <a:pPr lvl="0"/>
            <a:r>
              <a:rPr lang="en-US" dirty="0" smtClean="0"/>
              <a:t>Implementing a cross</a:t>
            </a:r>
            <a:r>
              <a:rPr lang="en-US" dirty="0"/>
              <a:t>-functional </a:t>
            </a:r>
            <a:r>
              <a:rPr lang="en-US" dirty="0" smtClean="0"/>
              <a:t>team </a:t>
            </a:r>
            <a:r>
              <a:rPr lang="en-US" dirty="0"/>
              <a:t>can be an important step in the additional checks that occur in the perioperative chain of a patient until now (as prescribed by the Dutch Health Inspectorate)</a:t>
            </a:r>
            <a:endParaRPr lang="nl-NL" dirty="0"/>
          </a:p>
          <a:p>
            <a:pPr lvl="0"/>
            <a:r>
              <a:rPr lang="en-GB" dirty="0"/>
              <a:t>Although there are several views (i.e. mathematical predictions, logaritms) on operating room performance, a holistic view through the lense of socio-technical systems theory was not used before to investigate operating room performance in the preoperative phase of operating room scheduling.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24831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 descr="vraagtekens1.jpg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9667" y="1136316"/>
            <a:ext cx="4520455" cy="3288631"/>
          </a:xfrm>
          <a:prstGeom prst="rect">
            <a:avLst/>
          </a:prstGeom>
          <a:noFill/>
        </p:spPr>
      </p:pic>
      <p:sp>
        <p:nvSpPr>
          <p:cNvPr id="6" name="Rechthoek 5"/>
          <p:cNvSpPr/>
          <p:nvPr/>
        </p:nvSpPr>
        <p:spPr>
          <a:xfrm>
            <a:off x="-454527" y="6488668"/>
            <a:ext cx="93196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>
              <a:defRPr/>
            </a:pPr>
            <a:r>
              <a:rPr lang="nl-NL" i="1" dirty="0" smtClean="0">
                <a:solidFill>
                  <a:schemeClr val="accent1"/>
                </a:solidFill>
              </a:rPr>
              <a:t>The 19th International Workshop on Teamworking (IWOT 19) in Leuven, 7-8 Sept. 2015</a:t>
            </a:r>
            <a:endParaRPr lang="nl-NL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793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-521793"/>
            <a:ext cx="8042276" cy="1336956"/>
          </a:xfrm>
        </p:spPr>
        <p:txBody>
          <a:bodyPr/>
          <a:lstStyle/>
          <a:p>
            <a:r>
              <a:rPr lang="nl-NL" sz="2800" b="1" dirty="0" smtClean="0"/>
              <a:t>Introduction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3670" y="1055794"/>
            <a:ext cx="9040330" cy="4343400"/>
          </a:xfrm>
        </p:spPr>
        <p:txBody>
          <a:bodyPr>
            <a:noAutofit/>
          </a:bodyPr>
          <a:lstStyle/>
          <a:p>
            <a:pPr>
              <a:buFont typeface="Wingdings" charset="2"/>
              <a:buChar char="§"/>
            </a:pPr>
            <a:r>
              <a:rPr lang="nl-NL" dirty="0" smtClean="0">
                <a:solidFill>
                  <a:srgbClr val="595959"/>
                </a:solidFill>
              </a:rPr>
              <a:t>Justin Bitter MSc.</a:t>
            </a:r>
          </a:p>
          <a:p>
            <a:pPr>
              <a:buFont typeface="Wingdings" charset="2"/>
              <a:buChar char="§"/>
            </a:pPr>
            <a:r>
              <a:rPr lang="nl-NL" dirty="0" smtClean="0">
                <a:solidFill>
                  <a:srgbClr val="595959"/>
                </a:solidFill>
              </a:rPr>
              <a:t>Manager </a:t>
            </a:r>
            <a:r>
              <a:rPr lang="nl-NL" dirty="0">
                <a:solidFill>
                  <a:srgbClr val="595959"/>
                </a:solidFill>
              </a:rPr>
              <a:t>O</a:t>
            </a:r>
            <a:r>
              <a:rPr lang="nl-NL" dirty="0" smtClean="0">
                <a:solidFill>
                  <a:srgbClr val="595959"/>
                </a:solidFill>
              </a:rPr>
              <a:t>perating Rooms, Bernhoven Hospital</a:t>
            </a:r>
          </a:p>
          <a:p>
            <a:pPr>
              <a:buFont typeface="Wingdings" charset="2"/>
              <a:buChar char="§"/>
            </a:pPr>
            <a:r>
              <a:rPr lang="nl-NL" dirty="0" smtClean="0">
                <a:solidFill>
                  <a:srgbClr val="595959"/>
                </a:solidFill>
              </a:rPr>
              <a:t>PhD. candidate Radboud University Nijmegen,  Netherlands, since </a:t>
            </a:r>
            <a:r>
              <a:rPr lang="nl-NL" dirty="0">
                <a:solidFill>
                  <a:srgbClr val="595959"/>
                </a:solidFill>
              </a:rPr>
              <a:t>January, </a:t>
            </a:r>
            <a:r>
              <a:rPr lang="nl-NL" dirty="0" smtClean="0">
                <a:solidFill>
                  <a:srgbClr val="595959"/>
                </a:solidFill>
              </a:rPr>
              <a:t>2012</a:t>
            </a:r>
          </a:p>
          <a:p>
            <a:pPr>
              <a:buFont typeface="Wingdings" charset="2"/>
              <a:buChar char="§"/>
            </a:pPr>
            <a:r>
              <a:rPr lang="nl-NL" dirty="0" smtClean="0">
                <a:solidFill>
                  <a:srgbClr val="595959"/>
                </a:solidFill>
              </a:rPr>
              <a:t>Promoters: K. Lauche, P. Van Amelsvoort, H. Gooszen</a:t>
            </a:r>
          </a:p>
          <a:p>
            <a:pPr>
              <a:buFont typeface="Wingdings" charset="2"/>
              <a:buChar char="§"/>
            </a:pPr>
            <a:r>
              <a:rPr lang="nl-NL" dirty="0" smtClean="0">
                <a:solidFill>
                  <a:srgbClr val="595959"/>
                </a:solidFill>
              </a:rPr>
              <a:t>Dissertation topic: </a:t>
            </a:r>
          </a:p>
          <a:p>
            <a:pPr marL="0" indent="0" algn="just">
              <a:buNone/>
            </a:pPr>
            <a:r>
              <a:rPr lang="nl-NL" b="1" dirty="0" smtClean="0">
                <a:solidFill>
                  <a:srgbClr val="595959"/>
                </a:solidFill>
              </a:rPr>
              <a:t>Managing and Reducing Uncertainty in the Operating Room </a:t>
            </a:r>
            <a:r>
              <a:rPr lang="en-US" sz="2000" i="1" dirty="0" smtClean="0">
                <a:solidFill>
                  <a:srgbClr val="595959"/>
                </a:solidFill>
              </a:rPr>
              <a:t>Assessing </a:t>
            </a:r>
            <a:r>
              <a:rPr lang="en-US" sz="2000" i="1" dirty="0">
                <a:solidFill>
                  <a:srgbClr val="595959"/>
                </a:solidFill>
              </a:rPr>
              <a:t>collaboration between </a:t>
            </a:r>
            <a:r>
              <a:rPr lang="en-US" sz="2000" i="1" dirty="0" smtClean="0">
                <a:solidFill>
                  <a:srgbClr val="595959"/>
                </a:solidFill>
              </a:rPr>
              <a:t>Professionals </a:t>
            </a:r>
            <a:r>
              <a:rPr lang="en-US" sz="2000" i="1" dirty="0">
                <a:solidFill>
                  <a:srgbClr val="595959"/>
                </a:solidFill>
              </a:rPr>
              <a:t>and its association with O</a:t>
            </a:r>
            <a:r>
              <a:rPr lang="en-US" sz="2000" i="1" dirty="0" smtClean="0">
                <a:solidFill>
                  <a:srgbClr val="595959"/>
                </a:solidFill>
              </a:rPr>
              <a:t>perating </a:t>
            </a:r>
            <a:r>
              <a:rPr lang="en-US" sz="2000" i="1" dirty="0">
                <a:solidFill>
                  <a:srgbClr val="595959"/>
                </a:solidFill>
              </a:rPr>
              <a:t>R</a:t>
            </a:r>
            <a:r>
              <a:rPr lang="en-US" sz="2000" i="1" dirty="0" smtClean="0">
                <a:solidFill>
                  <a:srgbClr val="595959"/>
                </a:solidFill>
              </a:rPr>
              <a:t>oom </a:t>
            </a:r>
            <a:r>
              <a:rPr lang="en-US" sz="2000" i="1" dirty="0">
                <a:solidFill>
                  <a:srgbClr val="595959"/>
                </a:solidFill>
              </a:rPr>
              <a:t>P</a:t>
            </a:r>
            <a:r>
              <a:rPr lang="en-US" sz="2000" i="1" dirty="0" smtClean="0">
                <a:solidFill>
                  <a:srgbClr val="595959"/>
                </a:solidFill>
              </a:rPr>
              <a:t>erformance</a:t>
            </a:r>
            <a:endParaRPr lang="nl-NL" sz="2000" dirty="0">
              <a:solidFill>
                <a:srgbClr val="595959"/>
              </a:solidFill>
            </a:endParaRPr>
          </a:p>
          <a:p>
            <a:endParaRPr lang="nl-NL" dirty="0">
              <a:solidFill>
                <a:srgbClr val="595959"/>
              </a:solidFill>
            </a:endParaRPr>
          </a:p>
          <a:p>
            <a:endParaRPr lang="nl-NL" dirty="0">
              <a:solidFill>
                <a:srgbClr val="595959"/>
              </a:solidFill>
            </a:endParaRPr>
          </a:p>
        </p:txBody>
      </p:sp>
      <p:sp>
        <p:nvSpPr>
          <p:cNvPr id="4" name="Afgeronde rechthoek 3"/>
          <p:cNvSpPr/>
          <p:nvPr/>
        </p:nvSpPr>
        <p:spPr>
          <a:xfrm>
            <a:off x="103670" y="4515941"/>
            <a:ext cx="9013594" cy="1330567"/>
          </a:xfrm>
          <a:prstGeom prst="round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6" name="Afbeelding 5" descr="AAEAAQAAAAAAAAKSAAAAJGMyNzIwNTU2LTY3ZjQtNGM5NC1hZmY5LWJlYTdmYmExYTMwM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526" y="79900"/>
            <a:ext cx="1550738" cy="1550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931061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266" y="-229331"/>
            <a:ext cx="8042276" cy="1336956"/>
          </a:xfrm>
        </p:spPr>
        <p:txBody>
          <a:bodyPr/>
          <a:lstStyle/>
          <a:p>
            <a:r>
              <a:rPr lang="nl-NL" sz="2800" b="1" dirty="0" smtClean="0"/>
              <a:t>Content</a:t>
            </a:r>
            <a:endParaRPr lang="nl-NL" sz="2800" b="1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smtClean="0">
                <a:solidFill>
                  <a:srgbClr val="595959"/>
                </a:solidFill>
              </a:rPr>
              <a:t>Purpose</a:t>
            </a:r>
          </a:p>
          <a:p>
            <a:r>
              <a:rPr lang="nl-NL" dirty="0" smtClean="0">
                <a:solidFill>
                  <a:srgbClr val="595959"/>
                </a:solidFill>
              </a:rPr>
              <a:t> </a:t>
            </a:r>
            <a:r>
              <a:rPr lang="en-US" b="1" dirty="0">
                <a:solidFill>
                  <a:srgbClr val="595959"/>
                </a:solidFill>
              </a:rPr>
              <a:t>Design/methodology/</a:t>
            </a:r>
            <a:r>
              <a:rPr lang="en-US" b="1" dirty="0" smtClean="0">
                <a:solidFill>
                  <a:srgbClr val="595959"/>
                </a:solidFill>
              </a:rPr>
              <a:t>approach</a:t>
            </a:r>
          </a:p>
          <a:p>
            <a:r>
              <a:rPr lang="nl-NL" dirty="0" smtClean="0">
                <a:solidFill>
                  <a:srgbClr val="595959"/>
                </a:solidFill>
              </a:rPr>
              <a:t> </a:t>
            </a:r>
            <a:r>
              <a:rPr lang="en-US" b="1" dirty="0">
                <a:solidFill>
                  <a:srgbClr val="595959"/>
                </a:solidFill>
              </a:rPr>
              <a:t>Findings</a:t>
            </a:r>
            <a:r>
              <a:rPr lang="nl-NL" dirty="0">
                <a:solidFill>
                  <a:srgbClr val="595959"/>
                </a:solidFill>
              </a:rPr>
              <a:t> </a:t>
            </a:r>
            <a:endParaRPr lang="nl-NL" dirty="0" smtClean="0">
              <a:solidFill>
                <a:srgbClr val="595959"/>
              </a:solidFill>
            </a:endParaRPr>
          </a:p>
          <a:p>
            <a:r>
              <a:rPr lang="en-US" b="1" dirty="0" smtClean="0">
                <a:solidFill>
                  <a:srgbClr val="595959"/>
                </a:solidFill>
              </a:rPr>
              <a:t> Research </a:t>
            </a:r>
            <a:r>
              <a:rPr lang="en-US" b="1" dirty="0">
                <a:solidFill>
                  <a:srgbClr val="595959"/>
                </a:solidFill>
              </a:rPr>
              <a:t>limitations/Research </a:t>
            </a:r>
            <a:r>
              <a:rPr lang="en-US" b="1" dirty="0" smtClean="0">
                <a:solidFill>
                  <a:srgbClr val="595959"/>
                </a:solidFill>
              </a:rPr>
              <a:t>implications</a:t>
            </a:r>
          </a:p>
          <a:p>
            <a:r>
              <a:rPr lang="en-US" dirty="0" smtClean="0">
                <a:solidFill>
                  <a:srgbClr val="595959"/>
                </a:solidFill>
              </a:rPr>
              <a:t> </a:t>
            </a:r>
            <a:r>
              <a:rPr lang="en-US" b="1" dirty="0">
                <a:solidFill>
                  <a:srgbClr val="595959"/>
                </a:solidFill>
              </a:rPr>
              <a:t>Practical </a:t>
            </a:r>
            <a:r>
              <a:rPr lang="en-US" b="1" dirty="0" smtClean="0">
                <a:solidFill>
                  <a:srgbClr val="595959"/>
                </a:solidFill>
              </a:rPr>
              <a:t>implications</a:t>
            </a:r>
          </a:p>
          <a:p>
            <a:r>
              <a:rPr lang="en-US" b="1" dirty="0" smtClean="0">
                <a:solidFill>
                  <a:srgbClr val="595959"/>
                </a:solidFill>
              </a:rPr>
              <a:t> </a:t>
            </a:r>
            <a:r>
              <a:rPr lang="en-US" b="1" dirty="0">
                <a:solidFill>
                  <a:srgbClr val="595959"/>
                </a:solidFill>
              </a:rPr>
              <a:t>Originality/value</a:t>
            </a:r>
            <a:r>
              <a:rPr lang="en-US" dirty="0">
                <a:solidFill>
                  <a:srgbClr val="595959"/>
                </a:solidFill>
              </a:rPr>
              <a:t> </a:t>
            </a:r>
            <a:endParaRPr lang="nl-NL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7269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524996"/>
            <a:ext cx="8042276" cy="929061"/>
          </a:xfrm>
        </p:spPr>
        <p:txBody>
          <a:bodyPr/>
          <a:lstStyle/>
          <a:p>
            <a:r>
              <a:rPr lang="en-US" sz="3200" b="1" dirty="0"/>
              <a:t>Purpose</a:t>
            </a:r>
            <a:r>
              <a:rPr lang="en-US" b="1" dirty="0"/>
              <a:t/>
            </a:r>
            <a:br>
              <a:rPr lang="en-US" b="1" dirty="0"/>
            </a:br>
            <a:endParaRPr lang="nl-NL" dirty="0"/>
          </a:p>
        </p:txBody>
      </p:sp>
      <p:sp>
        <p:nvSpPr>
          <p:cNvPr id="10" name="Tekstvak 9"/>
          <p:cNvSpPr txBox="1"/>
          <p:nvPr/>
        </p:nvSpPr>
        <p:spPr>
          <a:xfrm>
            <a:off x="227237" y="5125090"/>
            <a:ext cx="851568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i="1" dirty="0">
                <a:solidFill>
                  <a:srgbClr val="595959"/>
                </a:solidFill>
              </a:rPr>
              <a:t>To show how implementing cross-functional teams </a:t>
            </a:r>
            <a:r>
              <a:rPr lang="en-US" sz="2000" b="1" i="1" dirty="0" smtClean="0">
                <a:solidFill>
                  <a:srgbClr val="595959"/>
                </a:solidFill>
              </a:rPr>
              <a:t>improves </a:t>
            </a:r>
            <a:r>
              <a:rPr lang="en-US" sz="2000" b="1" i="1" dirty="0">
                <a:solidFill>
                  <a:srgbClr val="595959"/>
                </a:solidFill>
              </a:rPr>
              <a:t>coordination in </a:t>
            </a:r>
            <a:r>
              <a:rPr lang="en-US" sz="2000" b="1" i="1" dirty="0" smtClean="0">
                <a:solidFill>
                  <a:srgbClr val="595959"/>
                </a:solidFill>
              </a:rPr>
              <a:t>the </a:t>
            </a:r>
            <a:r>
              <a:rPr lang="en-US" sz="2000" b="1" i="1" dirty="0">
                <a:solidFill>
                  <a:srgbClr val="595959"/>
                </a:solidFill>
              </a:rPr>
              <a:t>preoperative phase of operating room scheduling, which contributes </a:t>
            </a:r>
            <a:r>
              <a:rPr lang="en-US" sz="2000" b="1" i="1" dirty="0" smtClean="0">
                <a:solidFill>
                  <a:srgbClr val="595959"/>
                </a:solidFill>
              </a:rPr>
              <a:t>to </a:t>
            </a:r>
            <a:r>
              <a:rPr lang="en-US" sz="2000" b="1" i="1" dirty="0">
                <a:solidFill>
                  <a:srgbClr val="595959"/>
                </a:solidFill>
              </a:rPr>
              <a:t>improving both efficiency and </a:t>
            </a:r>
            <a:r>
              <a:rPr lang="en-US" sz="2000" b="1" i="1" dirty="0" smtClean="0">
                <a:solidFill>
                  <a:srgbClr val="595959"/>
                </a:solidFill>
              </a:rPr>
              <a:t>performance</a:t>
            </a:r>
          </a:p>
          <a:p>
            <a:pPr algn="just"/>
            <a:endParaRPr lang="en-US" sz="2000" b="1" i="1" dirty="0">
              <a:solidFill>
                <a:srgbClr val="595959"/>
              </a:solidFill>
            </a:endParaRPr>
          </a:p>
          <a:p>
            <a:pPr algn="just"/>
            <a:r>
              <a:rPr lang="nl-NL" sz="2000" b="1" i="1" dirty="0" smtClean="0">
                <a:solidFill>
                  <a:srgbClr val="595959"/>
                </a:solidFill>
              </a:rPr>
              <a:t> </a:t>
            </a:r>
            <a:r>
              <a:rPr lang="en-US" sz="2000" i="1" dirty="0">
                <a:solidFill>
                  <a:srgbClr val="595959"/>
                </a:solidFill>
              </a:rPr>
              <a:t>Design based on socio-technical systems theory</a:t>
            </a:r>
            <a:endParaRPr lang="nl-NL" sz="2000" b="1" i="1" dirty="0">
              <a:solidFill>
                <a:srgbClr val="595959"/>
              </a:solidFill>
            </a:endParaRPr>
          </a:p>
        </p:txBody>
      </p:sp>
      <p:grpSp>
        <p:nvGrpSpPr>
          <p:cNvPr id="20" name="Groeperen 19"/>
          <p:cNvGrpSpPr/>
          <p:nvPr/>
        </p:nvGrpSpPr>
        <p:grpSpPr>
          <a:xfrm>
            <a:off x="549275" y="1257990"/>
            <a:ext cx="7725778" cy="2441074"/>
            <a:chOff x="549275" y="1876926"/>
            <a:chExt cx="6951706" cy="1852863"/>
          </a:xfrm>
        </p:grpSpPr>
        <p:sp>
          <p:nvSpPr>
            <p:cNvPr id="13" name="Afgeronde rechthoek 12"/>
            <p:cNvSpPr/>
            <p:nvPr/>
          </p:nvSpPr>
          <p:spPr>
            <a:xfrm>
              <a:off x="549275" y="3195053"/>
              <a:ext cx="1887499" cy="5347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rgbClr val="595959"/>
                  </a:solidFill>
                </a:rPr>
                <a:t>Cross-Functional Team</a:t>
              </a:r>
              <a:endParaRPr lang="nl-NL" dirty="0">
                <a:solidFill>
                  <a:srgbClr val="595959"/>
                </a:solidFill>
              </a:endParaRPr>
            </a:p>
          </p:txBody>
        </p:sp>
        <p:sp>
          <p:nvSpPr>
            <p:cNvPr id="14" name="Afgeronde rechthoek 13"/>
            <p:cNvSpPr/>
            <p:nvPr/>
          </p:nvSpPr>
          <p:spPr>
            <a:xfrm>
              <a:off x="2959768" y="1876926"/>
              <a:ext cx="2258093" cy="5347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rgbClr val="595959"/>
                  </a:solidFill>
                </a:rPr>
                <a:t>Relational Coordination</a:t>
              </a:r>
              <a:endParaRPr lang="nl-NL" dirty="0">
                <a:solidFill>
                  <a:srgbClr val="595959"/>
                </a:solidFill>
              </a:endParaRPr>
            </a:p>
          </p:txBody>
        </p:sp>
        <p:sp>
          <p:nvSpPr>
            <p:cNvPr id="15" name="Afgeronde rechthoek 14"/>
            <p:cNvSpPr/>
            <p:nvPr/>
          </p:nvSpPr>
          <p:spPr>
            <a:xfrm>
              <a:off x="5527675" y="3195053"/>
              <a:ext cx="1973306" cy="534736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dirty="0" smtClean="0">
                  <a:solidFill>
                    <a:srgbClr val="595959"/>
                  </a:solidFill>
                </a:rPr>
                <a:t>Operating Room Performance</a:t>
              </a:r>
              <a:endParaRPr lang="nl-NL" dirty="0">
                <a:solidFill>
                  <a:srgbClr val="595959"/>
                </a:solidFill>
              </a:endParaRPr>
            </a:p>
          </p:txBody>
        </p:sp>
        <p:cxnSp>
          <p:nvCxnSpPr>
            <p:cNvPr id="17" name="Rechte verbindingslijn met pijl 16"/>
            <p:cNvCxnSpPr>
              <a:stCxn id="13" idx="3"/>
              <a:endCxn id="15" idx="1"/>
            </p:cNvCxnSpPr>
            <p:nvPr/>
          </p:nvCxnSpPr>
          <p:spPr>
            <a:xfrm>
              <a:off x="2436774" y="3462421"/>
              <a:ext cx="3090901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>
              <a:stCxn id="14" idx="2"/>
            </p:cNvCxnSpPr>
            <p:nvPr/>
          </p:nvCxnSpPr>
          <p:spPr>
            <a:xfrm>
              <a:off x="4088815" y="2411662"/>
              <a:ext cx="1922" cy="1050759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3" name="Afbeelding 22" descr="Schermafbeelding 2015-08-29 om 14.35.5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789" y="903746"/>
            <a:ext cx="8315132" cy="422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860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R</a:t>
            </a:r>
            <a:r>
              <a:rPr lang="en-US" sz="2800" b="1" dirty="0" smtClean="0"/>
              <a:t>esearch Questions</a:t>
            </a:r>
            <a:r>
              <a:rPr lang="en-US" sz="3200" b="1" dirty="0"/>
              <a:t/>
            </a:r>
            <a:br>
              <a:rPr lang="en-US" sz="3200" b="1" dirty="0"/>
            </a:br>
            <a:endParaRPr lang="nl-NL" sz="3200" dirty="0"/>
          </a:p>
        </p:txBody>
      </p:sp>
      <p:sp>
        <p:nvSpPr>
          <p:cNvPr id="12" name="Rechthoek 11"/>
          <p:cNvSpPr/>
          <p:nvPr/>
        </p:nvSpPr>
        <p:spPr>
          <a:xfrm>
            <a:off x="193658" y="1471444"/>
            <a:ext cx="895034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595959"/>
                </a:solidFill>
              </a:rPr>
              <a:t>RQ1</a:t>
            </a:r>
            <a:r>
              <a:rPr lang="en-US" sz="2000" dirty="0" smtClean="0">
                <a:solidFill>
                  <a:srgbClr val="595959"/>
                </a:solidFill>
              </a:rPr>
              <a:t>.</a:t>
            </a:r>
            <a:r>
              <a:rPr lang="en-US" sz="2400" dirty="0">
                <a:solidFill>
                  <a:srgbClr val="595959"/>
                </a:solidFill>
              </a:rPr>
              <a:t> </a:t>
            </a:r>
            <a:r>
              <a:rPr lang="en-US" sz="2400" dirty="0" smtClean="0">
                <a:solidFill>
                  <a:srgbClr val="595959"/>
                </a:solidFill>
              </a:rPr>
              <a:t>	</a:t>
            </a:r>
            <a:r>
              <a:rPr lang="en-US" sz="2400" i="1" dirty="0" smtClean="0">
                <a:solidFill>
                  <a:srgbClr val="595959"/>
                </a:solidFill>
              </a:rPr>
              <a:t>How </a:t>
            </a:r>
            <a:r>
              <a:rPr lang="en-US" sz="2400" i="1" dirty="0">
                <a:solidFill>
                  <a:srgbClr val="595959"/>
                </a:solidFill>
              </a:rPr>
              <a:t>do cross-functional teams in the </a:t>
            </a:r>
            <a:r>
              <a:rPr lang="en-US" sz="2400" i="1" dirty="0" smtClean="0">
                <a:solidFill>
                  <a:srgbClr val="595959"/>
                </a:solidFill>
              </a:rPr>
              <a:t>pre-operative 	phase of operating </a:t>
            </a:r>
            <a:r>
              <a:rPr lang="en-US" sz="2400" i="1" dirty="0">
                <a:solidFill>
                  <a:srgbClr val="595959"/>
                </a:solidFill>
              </a:rPr>
              <a:t>room scheduling affect </a:t>
            </a:r>
            <a:r>
              <a:rPr lang="en-US" sz="2400" i="1" dirty="0" smtClean="0">
                <a:solidFill>
                  <a:srgbClr val="595959"/>
                </a:solidFill>
              </a:rPr>
              <a:t>operating 	room </a:t>
            </a:r>
            <a:r>
              <a:rPr lang="en-US" sz="2400" i="1" dirty="0">
                <a:solidFill>
                  <a:srgbClr val="595959"/>
                </a:solidFill>
              </a:rPr>
              <a:t>performance </a:t>
            </a:r>
            <a:r>
              <a:rPr lang="en-US" sz="2400" i="1" dirty="0" smtClean="0">
                <a:solidFill>
                  <a:srgbClr val="595959"/>
                </a:solidFill>
              </a:rPr>
              <a:t>compared </a:t>
            </a:r>
            <a:r>
              <a:rPr lang="en-US" sz="2400" i="1" dirty="0">
                <a:solidFill>
                  <a:srgbClr val="595959"/>
                </a:solidFill>
              </a:rPr>
              <a:t>to a control </a:t>
            </a:r>
            <a:r>
              <a:rPr lang="en-US" sz="2400" i="1" dirty="0" smtClean="0">
                <a:solidFill>
                  <a:srgbClr val="595959"/>
                </a:solidFill>
              </a:rPr>
              <a:t>group?</a:t>
            </a:r>
          </a:p>
          <a:p>
            <a:endParaRPr lang="nl-NL" sz="2400" dirty="0">
              <a:solidFill>
                <a:srgbClr val="595959"/>
              </a:solidFill>
            </a:endParaRPr>
          </a:p>
          <a:p>
            <a:endParaRPr lang="nl-NL" sz="2400" dirty="0">
              <a:solidFill>
                <a:srgbClr val="595959"/>
              </a:solidFill>
            </a:endParaRPr>
          </a:p>
          <a:p>
            <a:r>
              <a:rPr lang="en-US" sz="2000" b="1" dirty="0">
                <a:solidFill>
                  <a:srgbClr val="595959"/>
                </a:solidFill>
              </a:rPr>
              <a:t>RQ2</a:t>
            </a:r>
            <a:r>
              <a:rPr lang="en-US" sz="2000" b="1" dirty="0" smtClean="0">
                <a:solidFill>
                  <a:srgbClr val="595959"/>
                </a:solidFill>
              </a:rPr>
              <a:t>.</a:t>
            </a:r>
            <a:r>
              <a:rPr lang="en-US" sz="2400" b="1" dirty="0">
                <a:solidFill>
                  <a:srgbClr val="595959"/>
                </a:solidFill>
              </a:rPr>
              <a:t>	</a:t>
            </a:r>
            <a:r>
              <a:rPr lang="en-US" sz="2400" i="1" dirty="0" smtClean="0">
                <a:solidFill>
                  <a:srgbClr val="595959"/>
                </a:solidFill>
              </a:rPr>
              <a:t>Which </a:t>
            </a:r>
            <a:r>
              <a:rPr lang="en-US" sz="2400" i="1" dirty="0">
                <a:solidFill>
                  <a:srgbClr val="595959"/>
                </a:solidFill>
              </a:rPr>
              <a:t>factors contribute to multidisciplinary </a:t>
            </a:r>
            <a:r>
              <a:rPr lang="en-US" sz="2400" i="1" dirty="0" smtClean="0">
                <a:solidFill>
                  <a:srgbClr val="595959"/>
                </a:solidFill>
              </a:rPr>
              <a:t>teamwork        	in </a:t>
            </a:r>
            <a:r>
              <a:rPr lang="en-US" sz="2400" i="1" dirty="0">
                <a:solidFill>
                  <a:srgbClr val="595959"/>
                </a:solidFill>
              </a:rPr>
              <a:t>the </a:t>
            </a:r>
            <a:r>
              <a:rPr lang="en-US" sz="2400" i="1" dirty="0" smtClean="0">
                <a:solidFill>
                  <a:srgbClr val="595959"/>
                </a:solidFill>
              </a:rPr>
              <a:t>pre-operative </a:t>
            </a:r>
            <a:r>
              <a:rPr lang="en-US" sz="2400" i="1" dirty="0">
                <a:solidFill>
                  <a:srgbClr val="595959"/>
                </a:solidFill>
              </a:rPr>
              <a:t>phase of </a:t>
            </a:r>
            <a:r>
              <a:rPr lang="en-US" sz="2400" i="1" dirty="0" smtClean="0">
                <a:solidFill>
                  <a:srgbClr val="595959"/>
                </a:solidFill>
              </a:rPr>
              <a:t>operating room scheduling</a:t>
            </a:r>
            <a:r>
              <a:rPr lang="en-US" sz="2400" i="1" dirty="0">
                <a:solidFill>
                  <a:srgbClr val="595959"/>
                </a:solidFill>
              </a:rPr>
              <a:t>?</a:t>
            </a:r>
            <a:endParaRPr lang="nl-NL" sz="2400" i="1" dirty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6396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-560902"/>
            <a:ext cx="8042276" cy="1336956"/>
          </a:xfrm>
        </p:spPr>
        <p:txBody>
          <a:bodyPr/>
          <a:lstStyle/>
          <a:p>
            <a:r>
              <a:rPr lang="en-US" sz="2800" b="1" dirty="0"/>
              <a:t>Design/methodology/approach</a:t>
            </a:r>
            <a:endParaRPr lang="nl-NL" sz="28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0526" y="1600201"/>
            <a:ext cx="8702842" cy="4343400"/>
          </a:xfrm>
        </p:spPr>
        <p:txBody>
          <a:bodyPr/>
          <a:lstStyle/>
          <a:p>
            <a:pPr algn="just">
              <a:buFont typeface="Wingdings" charset="2"/>
              <a:buChar char="v"/>
            </a:pPr>
            <a:r>
              <a:rPr lang="en-US" dirty="0">
                <a:solidFill>
                  <a:srgbClr val="595959"/>
                </a:solidFill>
              </a:rPr>
              <a:t>A longitudinal study conducted as a field experiment comparing a cross-functional team against a control group at the operating room department in a general hospital in the Netherlands.</a:t>
            </a:r>
            <a:r>
              <a:rPr lang="nl-NL" dirty="0">
                <a:solidFill>
                  <a:srgbClr val="595959"/>
                </a:solidFill>
              </a:rPr>
              <a:t> </a:t>
            </a:r>
            <a:endParaRPr lang="nl-NL" dirty="0" smtClean="0">
              <a:solidFill>
                <a:srgbClr val="595959"/>
              </a:solidFill>
            </a:endParaRPr>
          </a:p>
          <a:p>
            <a:pPr algn="just">
              <a:buFont typeface="Wingdings" charset="2"/>
              <a:buChar char="v"/>
            </a:pPr>
            <a:r>
              <a:rPr lang="en-US" dirty="0">
                <a:solidFill>
                  <a:srgbClr val="595959"/>
                </a:solidFill>
              </a:rPr>
              <a:t>Pre- and post-measures as well as qualitative methods were used to determine which factors contribute to an increased operating room </a:t>
            </a:r>
            <a:r>
              <a:rPr lang="en-US" dirty="0" smtClean="0">
                <a:solidFill>
                  <a:srgbClr val="595959"/>
                </a:solidFill>
              </a:rPr>
              <a:t>performance</a:t>
            </a:r>
          </a:p>
          <a:p>
            <a:pPr algn="just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1405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4959" y="1252622"/>
            <a:ext cx="8795252" cy="4343400"/>
          </a:xfrm>
        </p:spPr>
        <p:txBody>
          <a:bodyPr/>
          <a:lstStyle/>
          <a:p>
            <a:pPr>
              <a:buFont typeface="Wingdings" charset="2"/>
              <a:buChar char="u"/>
            </a:pPr>
            <a:r>
              <a:rPr lang="en-US" dirty="0"/>
              <a:t>2x2 design to evaluate the impact of cross-functional team on operating room performance compared to a control group</a:t>
            </a:r>
            <a:r>
              <a:rPr lang="nl-NL" dirty="0"/>
              <a:t> </a:t>
            </a:r>
            <a:endParaRPr lang="nl-NL" dirty="0" smtClean="0"/>
          </a:p>
          <a:p>
            <a:pPr>
              <a:buFont typeface="Wingdings" charset="2"/>
              <a:buChar char="u"/>
            </a:pPr>
            <a:r>
              <a:rPr lang="en-US" dirty="0"/>
              <a:t>dataset consisted </a:t>
            </a:r>
            <a:r>
              <a:rPr lang="en-US" dirty="0" smtClean="0"/>
              <a:t>of the years 2013 and 2014: 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Bernhoven Hospital 3,006 </a:t>
            </a:r>
            <a:r>
              <a:rPr lang="en-US" dirty="0"/>
              <a:t>operating room days </a:t>
            </a:r>
            <a:r>
              <a:rPr lang="en-US" dirty="0" smtClean="0"/>
              <a:t>with </a:t>
            </a:r>
            <a:r>
              <a:rPr lang="en-US" dirty="0"/>
              <a:t>25,590 surgical cases </a:t>
            </a:r>
            <a:r>
              <a:rPr lang="en-US" dirty="0" smtClean="0"/>
              <a:t>performed</a:t>
            </a:r>
          </a:p>
          <a:p>
            <a:pPr>
              <a:buFont typeface="Wingdings" charset="2"/>
              <a:buChar char="v"/>
            </a:pPr>
            <a:r>
              <a:rPr lang="en-US" dirty="0" smtClean="0"/>
              <a:t>Control Group 2,424 </a:t>
            </a:r>
            <a:r>
              <a:rPr lang="en-US" dirty="0"/>
              <a:t>operating room days </a:t>
            </a:r>
            <a:r>
              <a:rPr lang="en-US" dirty="0" smtClean="0"/>
              <a:t>with </a:t>
            </a:r>
            <a:r>
              <a:rPr lang="en-US" dirty="0"/>
              <a:t>15,422 surgical cases </a:t>
            </a:r>
            <a:r>
              <a:rPr lang="en-US" dirty="0" smtClean="0"/>
              <a:t>performed</a:t>
            </a:r>
            <a:endParaRPr lang="nl-NL" dirty="0"/>
          </a:p>
          <a:p>
            <a:endParaRPr lang="nl-NL" dirty="0"/>
          </a:p>
        </p:txBody>
      </p:sp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Design/methodology/approach</a:t>
            </a:r>
            <a:br>
              <a:rPr lang="en-US" sz="3200" b="1" dirty="0"/>
            </a:b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590908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 descr="Schermafbeelding 2015-08-29 om 14.44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5816" y="3429000"/>
            <a:ext cx="6972300" cy="863600"/>
          </a:xfrm>
          <a:prstGeom prst="rect">
            <a:avLst/>
          </a:prstGeom>
        </p:spPr>
      </p:pic>
      <p:sp>
        <p:nvSpPr>
          <p:cNvPr id="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Design/methodology/approach</a:t>
            </a:r>
            <a:br>
              <a:rPr lang="en-US" sz="3200" b="1" dirty="0"/>
            </a:br>
            <a:endParaRPr lang="nl-NL" sz="32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74959" y="1252622"/>
            <a:ext cx="8795252" cy="4343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performance indicator ‘raw utilization’ (%) was defined as the total time patients are present in the </a:t>
            </a:r>
            <a:r>
              <a:rPr lang="en-US" dirty="0" smtClean="0"/>
              <a:t>OR </a:t>
            </a:r>
            <a:r>
              <a:rPr lang="en-US" dirty="0"/>
              <a:t>divided by the total amount of allocated operating room time per day, in a given block time (i.e. 8:00h until 17:00h) x 100%. </a:t>
            </a:r>
            <a:r>
              <a:rPr lang="en-US" dirty="0" smtClean="0"/>
              <a:t>This </a:t>
            </a:r>
            <a:r>
              <a:rPr lang="en-US" dirty="0"/>
              <a:t>excluded turnover time and over-utilized operating room time. </a:t>
            </a:r>
            <a:endParaRPr lang="nl-NL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/>
              <a:t>operating room day was defined as a combination of </a:t>
            </a:r>
            <a:r>
              <a:rPr lang="en-US" b="1" dirty="0"/>
              <a:t>one</a:t>
            </a:r>
            <a:r>
              <a:rPr lang="en-US" dirty="0"/>
              <a:t> operating room and </a:t>
            </a:r>
            <a:r>
              <a:rPr lang="en-US" b="1" dirty="0"/>
              <a:t>one</a:t>
            </a:r>
            <a:r>
              <a:rPr lang="en-US" dirty="0"/>
              <a:t> date on which at least </a:t>
            </a:r>
            <a:r>
              <a:rPr lang="en-US" b="1" dirty="0"/>
              <a:t>one</a:t>
            </a:r>
            <a:r>
              <a:rPr lang="en-US" dirty="0"/>
              <a:t> surgical case was performed</a:t>
            </a:r>
            <a:r>
              <a:rPr lang="nl-NL" dirty="0"/>
              <a:t> </a:t>
            </a:r>
          </a:p>
        </p:txBody>
      </p:sp>
      <p:pic>
        <p:nvPicPr>
          <p:cNvPr id="5" name="Afbeelding 4" descr="Schermafbeelding 2015-08-29 om 14.48.5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16" y="3530600"/>
            <a:ext cx="68453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530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9275" y="173903"/>
            <a:ext cx="8042276" cy="1336956"/>
          </a:xfrm>
        </p:spPr>
        <p:txBody>
          <a:bodyPr/>
          <a:lstStyle/>
          <a:p>
            <a:r>
              <a:rPr lang="en-US" sz="3200" b="1" dirty="0"/>
              <a:t>Design/methodology/approach</a:t>
            </a:r>
            <a:br>
              <a:rPr lang="en-US" sz="3200" b="1" dirty="0"/>
            </a:br>
            <a:endParaRPr lang="nl-NL" sz="3200" dirty="0"/>
          </a:p>
        </p:txBody>
      </p:sp>
      <p:sp>
        <p:nvSpPr>
          <p:cNvPr id="3" name="Rechthoek 2"/>
          <p:cNvSpPr/>
          <p:nvPr/>
        </p:nvSpPr>
        <p:spPr>
          <a:xfrm>
            <a:off x="250806" y="1203271"/>
            <a:ext cx="862582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In addition, qualitative research was used to open the black box of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coordination,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and understand how introducing cross-functional teams affected the work processes and practices in the pre-operative planning</a:t>
            </a:r>
            <a:r>
              <a:rPr lang="nl-NL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250806" y="3168316"/>
            <a:ext cx="8286412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u="sng" dirty="0" smtClean="0">
                <a:solidFill>
                  <a:srgbClr val="595959"/>
                </a:solidFill>
              </a:rPr>
              <a:t>Triangulation:</a:t>
            </a:r>
          </a:p>
          <a:p>
            <a:endParaRPr lang="nl-NL" i="1" dirty="0">
              <a:solidFill>
                <a:srgbClr val="595959"/>
              </a:solidFill>
            </a:endParaRPr>
          </a:p>
          <a:p>
            <a:pPr marL="285750" indent="-285750">
              <a:buFont typeface="Wingdings" charset="2"/>
              <a:buChar char="²"/>
            </a:pPr>
            <a:r>
              <a:rPr lang="en-US" i="1" dirty="0">
                <a:solidFill>
                  <a:srgbClr val="595959"/>
                </a:solidFill>
              </a:rPr>
              <a:t>The second author observed 14 one-hour meetings of a cross-</a:t>
            </a:r>
            <a:r>
              <a:rPr lang="en-US" i="1" dirty="0" smtClean="0">
                <a:solidFill>
                  <a:srgbClr val="595959"/>
                </a:solidFill>
              </a:rPr>
              <a:t>functional</a:t>
            </a:r>
          </a:p>
          <a:p>
            <a:r>
              <a:rPr lang="en-US" i="1" dirty="0" smtClean="0">
                <a:solidFill>
                  <a:srgbClr val="595959"/>
                </a:solidFill>
              </a:rPr>
              <a:t>     team </a:t>
            </a:r>
            <a:r>
              <a:rPr lang="en-US" i="1" dirty="0">
                <a:solidFill>
                  <a:srgbClr val="595959"/>
                </a:solidFill>
              </a:rPr>
              <a:t>as a non-participant observer. </a:t>
            </a:r>
            <a:endParaRPr lang="en-US" i="1" dirty="0" smtClean="0">
              <a:solidFill>
                <a:srgbClr val="595959"/>
              </a:solidFill>
            </a:endParaRPr>
          </a:p>
          <a:p>
            <a:endParaRPr lang="en-US" i="1" dirty="0">
              <a:solidFill>
                <a:srgbClr val="595959"/>
              </a:solidFill>
            </a:endParaRPr>
          </a:p>
          <a:p>
            <a:pPr marL="285750" indent="-285750">
              <a:buFont typeface="Wingdings" charset="2"/>
              <a:buChar char="²"/>
            </a:pPr>
            <a:r>
              <a:rPr lang="en-US" i="1" dirty="0">
                <a:solidFill>
                  <a:srgbClr val="595959"/>
                </a:solidFill>
              </a:rPr>
              <a:t>One of the meetings was videotaped to enable the rest of the research </a:t>
            </a:r>
            <a:r>
              <a:rPr lang="en-US" i="1" dirty="0" smtClean="0">
                <a:solidFill>
                  <a:srgbClr val="595959"/>
                </a:solidFill>
              </a:rPr>
              <a:t>team</a:t>
            </a:r>
          </a:p>
          <a:p>
            <a:r>
              <a:rPr lang="en-US" i="1" dirty="0" smtClean="0">
                <a:solidFill>
                  <a:srgbClr val="595959"/>
                </a:solidFill>
              </a:rPr>
              <a:t>     to </a:t>
            </a:r>
            <a:r>
              <a:rPr lang="en-US" i="1" dirty="0">
                <a:solidFill>
                  <a:srgbClr val="595959"/>
                </a:solidFill>
              </a:rPr>
              <a:t>jointly develop a scheme for analyzing the </a:t>
            </a:r>
            <a:r>
              <a:rPr lang="en-US" i="1" dirty="0" smtClean="0">
                <a:solidFill>
                  <a:srgbClr val="595959"/>
                </a:solidFill>
              </a:rPr>
              <a:t>collaboration</a:t>
            </a:r>
          </a:p>
          <a:p>
            <a:endParaRPr lang="en-US" i="1" dirty="0">
              <a:solidFill>
                <a:srgbClr val="595959"/>
              </a:solidFill>
            </a:endParaRPr>
          </a:p>
          <a:p>
            <a:pPr marL="285750" indent="-285750">
              <a:buFont typeface="Wingdings" charset="2"/>
              <a:buChar char="²"/>
            </a:pPr>
            <a:r>
              <a:rPr lang="en-US" i="1" dirty="0" smtClean="0">
                <a:solidFill>
                  <a:srgbClr val="595959"/>
                </a:solidFill>
              </a:rPr>
              <a:t>Ten </a:t>
            </a:r>
            <a:r>
              <a:rPr lang="en-US" i="1" dirty="0">
                <a:solidFill>
                  <a:srgbClr val="595959"/>
                </a:solidFill>
              </a:rPr>
              <a:t>in-depth, semi-structured interviews were conducted with </a:t>
            </a:r>
            <a:r>
              <a:rPr lang="en-US" i="1" dirty="0" smtClean="0">
                <a:solidFill>
                  <a:srgbClr val="595959"/>
                </a:solidFill>
              </a:rPr>
              <a:t>the </a:t>
            </a:r>
            <a:r>
              <a:rPr lang="en-US" i="1" dirty="0">
                <a:solidFill>
                  <a:srgbClr val="595959"/>
                </a:solidFill>
              </a:rPr>
              <a:t>members </a:t>
            </a:r>
            <a:endParaRPr lang="en-US" i="1" dirty="0" smtClean="0">
              <a:solidFill>
                <a:srgbClr val="595959"/>
              </a:solidFill>
            </a:endParaRPr>
          </a:p>
          <a:p>
            <a:r>
              <a:rPr lang="en-US" i="1" dirty="0" smtClean="0">
                <a:solidFill>
                  <a:srgbClr val="595959"/>
                </a:solidFill>
              </a:rPr>
              <a:t>     of </a:t>
            </a:r>
            <a:r>
              <a:rPr lang="en-US" i="1" dirty="0">
                <a:solidFill>
                  <a:srgbClr val="595959"/>
                </a:solidFill>
              </a:rPr>
              <a:t>the cross-functional </a:t>
            </a:r>
            <a:r>
              <a:rPr lang="en-US" i="1" dirty="0" smtClean="0">
                <a:solidFill>
                  <a:srgbClr val="595959"/>
                </a:solidFill>
              </a:rPr>
              <a:t>team</a:t>
            </a:r>
            <a:endParaRPr lang="nl-NL" i="1" dirty="0" smtClean="0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262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esj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Briesje.thmx</Template>
  <TotalTime>301</TotalTime>
  <Words>911</Words>
  <Application>Microsoft Macintosh PowerPoint</Application>
  <PresentationFormat>Diavoorstelling (4:3)</PresentationFormat>
  <Paragraphs>76</Paragraphs>
  <Slides>17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17</vt:i4>
      </vt:variant>
    </vt:vector>
  </HeadingPairs>
  <TitlesOfParts>
    <vt:vector size="18" baseType="lpstr">
      <vt:lpstr>Briesje</vt:lpstr>
      <vt:lpstr>How Cross-Functional Teams Improve Operating Room Performance</vt:lpstr>
      <vt:lpstr>Introduction</vt:lpstr>
      <vt:lpstr>Content</vt:lpstr>
      <vt:lpstr>Purpose </vt:lpstr>
      <vt:lpstr>Research Questions </vt:lpstr>
      <vt:lpstr>Design/methodology/approach</vt:lpstr>
      <vt:lpstr>Design/methodology/approach </vt:lpstr>
      <vt:lpstr>Design/methodology/approach </vt:lpstr>
      <vt:lpstr>Design/methodology/approach </vt:lpstr>
      <vt:lpstr>Design/methodology/approach </vt:lpstr>
      <vt:lpstr>Findings Quantitative Research </vt:lpstr>
      <vt:lpstr>Findings Quantitative Research </vt:lpstr>
      <vt:lpstr>Findings Qualitative Research </vt:lpstr>
      <vt:lpstr>Research limitations/Research implications</vt:lpstr>
      <vt:lpstr> Practical implications </vt:lpstr>
      <vt:lpstr>Originality/value</vt:lpstr>
      <vt:lpstr>PowerPoint-presentatie</vt:lpstr>
    </vt:vector>
  </TitlesOfParts>
  <Company>UMC ST Radboud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Cross-functional teams improve operating room performance</dc:title>
  <dc:creator>Justin Bitter</dc:creator>
  <cp:lastModifiedBy>Justin Bitter</cp:lastModifiedBy>
  <cp:revision>24</cp:revision>
  <dcterms:created xsi:type="dcterms:W3CDTF">2015-08-29T09:10:11Z</dcterms:created>
  <dcterms:modified xsi:type="dcterms:W3CDTF">2015-08-30T20:54:50Z</dcterms:modified>
</cp:coreProperties>
</file>