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 id="2147483724" r:id="rId7"/>
    <p:sldMasterId id="2147483755" r:id="rId8"/>
    <p:sldMasterId id="2147483809" r:id="rId9"/>
    <p:sldMasterId id="2147483821" r:id="rId10"/>
    <p:sldMasterId id="2147483850" r:id="rId11"/>
    <p:sldMasterId id="2147483868" r:id="rId12"/>
    <p:sldMasterId id="2147483883" r:id="rId13"/>
  </p:sldMasterIdLst>
  <p:notesMasterIdLst>
    <p:notesMasterId r:id="rId49"/>
  </p:notesMasterIdLst>
  <p:handoutMasterIdLst>
    <p:handoutMasterId r:id="rId50"/>
  </p:handoutMasterIdLst>
  <p:sldIdLst>
    <p:sldId id="268" r:id="rId14"/>
    <p:sldId id="274" r:id="rId15"/>
    <p:sldId id="292" r:id="rId16"/>
    <p:sldId id="304" r:id="rId17"/>
    <p:sldId id="303" r:id="rId18"/>
    <p:sldId id="276" r:id="rId19"/>
    <p:sldId id="275" r:id="rId20"/>
    <p:sldId id="273" r:id="rId21"/>
    <p:sldId id="300" r:id="rId22"/>
    <p:sldId id="279" r:id="rId23"/>
    <p:sldId id="314" r:id="rId24"/>
    <p:sldId id="317" r:id="rId25"/>
    <p:sldId id="308" r:id="rId26"/>
    <p:sldId id="309" r:id="rId27"/>
    <p:sldId id="280" r:id="rId28"/>
    <p:sldId id="269" r:id="rId29"/>
    <p:sldId id="299" r:id="rId30"/>
    <p:sldId id="263" r:id="rId31"/>
    <p:sldId id="293" r:id="rId32"/>
    <p:sldId id="298" r:id="rId33"/>
    <p:sldId id="295" r:id="rId34"/>
    <p:sldId id="294" r:id="rId35"/>
    <p:sldId id="315" r:id="rId36"/>
    <p:sldId id="312" r:id="rId37"/>
    <p:sldId id="267" r:id="rId38"/>
    <p:sldId id="305" r:id="rId39"/>
    <p:sldId id="290" r:id="rId40"/>
    <p:sldId id="264" r:id="rId41"/>
    <p:sldId id="291" r:id="rId42"/>
    <p:sldId id="284" r:id="rId43"/>
    <p:sldId id="281" r:id="rId44"/>
    <p:sldId id="302" r:id="rId45"/>
    <p:sldId id="311" r:id="rId46"/>
    <p:sldId id="316" r:id="rId47"/>
    <p:sldId id="301"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66FF"/>
    <a:srgbClr val="FF0066"/>
    <a:srgbClr val="A8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69" d="100"/>
          <a:sy n="69" d="100"/>
        </p:scale>
        <p:origin x="696" y="72"/>
      </p:cViewPr>
      <p:guideLst/>
    </p:cSldViewPr>
  </p:slideViewPr>
  <p:notesTextViewPr>
    <p:cViewPr>
      <p:scale>
        <a:sx n="1" d="1"/>
        <a:sy n="1" d="1"/>
      </p:scale>
      <p:origin x="0" y="0"/>
    </p:cViewPr>
  </p:notesTextViewPr>
  <p:sorterViewPr>
    <p:cViewPr>
      <p:scale>
        <a:sx n="100" d="100"/>
        <a:sy n="100" d="100"/>
      </p:scale>
      <p:origin x="0" y="-8124"/>
    </p:cViewPr>
  </p:sorter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BAC8D-BB80-46DD-9BD3-9C5E77403079}" type="doc">
      <dgm:prSet loTypeId="urn:microsoft.com/office/officeart/2005/8/layout/radial4" loCatId="relationship" qsTypeId="urn:microsoft.com/office/officeart/2005/8/quickstyle/3d1" qsCatId="3D" csTypeId="urn:microsoft.com/office/officeart/2005/8/colors/accent0_3" csCatId="mainScheme" phldr="1"/>
      <dgm:spPr/>
      <dgm:t>
        <a:bodyPr/>
        <a:lstStyle/>
        <a:p>
          <a:endParaRPr lang="en-US"/>
        </a:p>
      </dgm:t>
    </dgm:pt>
    <dgm:pt modelId="{BD5B9CCA-D0A4-43D7-A04A-C1C2E0F66B45}">
      <dgm:prSet phldrT="[Text]" custT="1"/>
      <dgm:spPr/>
      <dgm:t>
        <a:bodyPr/>
        <a:lstStyle/>
        <a:p>
          <a:r>
            <a:rPr lang="en-US" sz="2000" b="1" i="1" u="sng" dirty="0"/>
            <a:t>Integrated Care</a:t>
          </a:r>
        </a:p>
      </dgm:t>
    </dgm:pt>
    <dgm:pt modelId="{FA6E1CF3-AC7F-48FD-B8E2-7233B3378B5F}" type="parTrans" cxnId="{1B9B47CE-A02A-4C43-A268-F806CB696C7B}">
      <dgm:prSet/>
      <dgm:spPr/>
      <dgm:t>
        <a:bodyPr/>
        <a:lstStyle/>
        <a:p>
          <a:endParaRPr lang="en-US"/>
        </a:p>
      </dgm:t>
    </dgm:pt>
    <dgm:pt modelId="{6CED64CA-CF59-4596-9F7B-81CE8B4F4726}" type="sibTrans" cxnId="{1B9B47CE-A02A-4C43-A268-F806CB696C7B}">
      <dgm:prSet/>
      <dgm:spPr/>
      <dgm:t>
        <a:bodyPr/>
        <a:lstStyle/>
        <a:p>
          <a:endParaRPr lang="en-US"/>
        </a:p>
      </dgm:t>
    </dgm:pt>
    <dgm:pt modelId="{96BDFAB8-9F7F-41F9-B193-4008CD720DC1}">
      <dgm:prSet phldrT="[Text]" custT="1"/>
      <dgm:spPr/>
      <dgm:t>
        <a:bodyPr/>
        <a:lstStyle/>
        <a:p>
          <a:r>
            <a:rPr lang="en-US" sz="1800" b="1" u="sng" dirty="0"/>
            <a:t>Coordinated Care:  </a:t>
          </a:r>
        </a:p>
        <a:p>
          <a:r>
            <a:rPr lang="en-US" sz="1400" b="0" u="none" dirty="0"/>
            <a:t>Patient centered care involving collaboration </a:t>
          </a:r>
          <a:r>
            <a:rPr lang="en-US" sz="1400" dirty="0"/>
            <a:t>among primary care physician, nurses, patient, family and community</a:t>
          </a:r>
        </a:p>
      </dgm:t>
    </dgm:pt>
    <dgm:pt modelId="{610EC488-2909-44BB-89BC-33CEC52CAEB7}" type="parTrans" cxnId="{A59D7D01-111D-4B61-A6CC-32224BC4DD10}">
      <dgm:prSet/>
      <dgm:spPr/>
      <dgm:t>
        <a:bodyPr/>
        <a:lstStyle/>
        <a:p>
          <a:endParaRPr lang="en-US" dirty="0"/>
        </a:p>
      </dgm:t>
    </dgm:pt>
    <dgm:pt modelId="{ADB0390A-E14D-41B7-BF53-8123E141C592}" type="sibTrans" cxnId="{A59D7D01-111D-4B61-A6CC-32224BC4DD10}">
      <dgm:prSet/>
      <dgm:spPr/>
      <dgm:t>
        <a:bodyPr/>
        <a:lstStyle/>
        <a:p>
          <a:endParaRPr lang="en-US"/>
        </a:p>
      </dgm:t>
    </dgm:pt>
    <dgm:pt modelId="{D6057AD4-2E3E-48F7-B3DF-37F2A3FDCCF5}">
      <dgm:prSet phldrT="[Text]" custT="1"/>
      <dgm:spPr/>
      <dgm:t>
        <a:bodyPr/>
        <a:lstStyle/>
        <a:p>
          <a:r>
            <a:rPr lang="en-US" sz="1800" b="1" u="sng" dirty="0"/>
            <a:t>Health Coach, Nurse Navigator:  </a:t>
          </a:r>
        </a:p>
        <a:p>
          <a:r>
            <a:rPr lang="en-US" sz="1400" dirty="0"/>
            <a:t>Staff use of electronic portals and tracking tools to monitor progress of patients, especially those with chronic conditions </a:t>
          </a:r>
        </a:p>
      </dgm:t>
    </dgm:pt>
    <dgm:pt modelId="{1C31FA69-0500-4480-915A-85EF3AE45C17}" type="parTrans" cxnId="{F507F443-C33B-4189-AE64-DCE9380CE9BA}">
      <dgm:prSet/>
      <dgm:spPr/>
      <dgm:t>
        <a:bodyPr/>
        <a:lstStyle/>
        <a:p>
          <a:endParaRPr lang="en-US" dirty="0"/>
        </a:p>
      </dgm:t>
    </dgm:pt>
    <dgm:pt modelId="{960C3788-7574-4823-B186-BE3F50629472}" type="sibTrans" cxnId="{F507F443-C33B-4189-AE64-DCE9380CE9BA}">
      <dgm:prSet/>
      <dgm:spPr/>
      <dgm:t>
        <a:bodyPr/>
        <a:lstStyle/>
        <a:p>
          <a:endParaRPr lang="en-US"/>
        </a:p>
      </dgm:t>
    </dgm:pt>
    <dgm:pt modelId="{338F034A-4F7F-4C2C-B1D5-AFCDE9D10333}">
      <dgm:prSet phldrT="[Text]" custT="1"/>
      <dgm:spPr/>
      <dgm:t>
        <a:bodyPr/>
        <a:lstStyle/>
        <a:p>
          <a:r>
            <a:rPr lang="en-US" sz="1800" b="1" u="sng" dirty="0"/>
            <a:t>Feedback to Physicians and Healthcare Team</a:t>
          </a:r>
        </a:p>
        <a:p>
          <a:r>
            <a:rPr lang="en-US" sz="1400" dirty="0"/>
            <a:t>Measure clinical or service performance by physician/practice</a:t>
          </a:r>
        </a:p>
      </dgm:t>
    </dgm:pt>
    <dgm:pt modelId="{7013B0C0-620A-4BEB-A278-73C5C528791D}" type="parTrans" cxnId="{1A0805F9-79AD-49EA-B50D-C802FE3BFC0F}">
      <dgm:prSet/>
      <dgm:spPr/>
      <dgm:t>
        <a:bodyPr/>
        <a:lstStyle/>
        <a:p>
          <a:endParaRPr lang="en-US" dirty="0"/>
        </a:p>
      </dgm:t>
    </dgm:pt>
    <dgm:pt modelId="{D1E9569E-6623-4717-8C16-193ACA3A6204}" type="sibTrans" cxnId="{1A0805F9-79AD-49EA-B50D-C802FE3BFC0F}">
      <dgm:prSet/>
      <dgm:spPr/>
      <dgm:t>
        <a:bodyPr/>
        <a:lstStyle/>
        <a:p>
          <a:endParaRPr lang="en-US"/>
        </a:p>
      </dgm:t>
    </dgm:pt>
    <dgm:pt modelId="{8CB5B420-DF70-48AF-A531-4D79041EA887}">
      <dgm:prSet phldrT="[Text]" custT="1"/>
      <dgm:spPr/>
      <dgm:t>
        <a:bodyPr/>
        <a:lstStyle/>
        <a:p>
          <a:r>
            <a:rPr lang="en-US" sz="1800" b="1" u="sng" dirty="0"/>
            <a:t>Information Technology:</a:t>
          </a:r>
          <a:r>
            <a:rPr lang="en-US" sz="1800" b="1" dirty="0"/>
            <a:t>  </a:t>
          </a:r>
        </a:p>
        <a:p>
          <a:r>
            <a:rPr lang="en-US" sz="1400" dirty="0"/>
            <a:t>Electronic Medical Records/History,   E-Prescriptions, Interactive Patient Web Portal</a:t>
          </a:r>
        </a:p>
      </dgm:t>
    </dgm:pt>
    <dgm:pt modelId="{5F335180-6954-443C-B972-41357B93E4E5}" type="sibTrans" cxnId="{F06E4D10-35CF-41DA-B3DA-6974D268D788}">
      <dgm:prSet/>
      <dgm:spPr/>
      <dgm:t>
        <a:bodyPr/>
        <a:lstStyle/>
        <a:p>
          <a:endParaRPr lang="en-US"/>
        </a:p>
      </dgm:t>
    </dgm:pt>
    <dgm:pt modelId="{B940F13D-0232-42F2-8FBF-20761451E28E}" type="parTrans" cxnId="{F06E4D10-35CF-41DA-B3DA-6974D268D788}">
      <dgm:prSet/>
      <dgm:spPr/>
      <dgm:t>
        <a:bodyPr/>
        <a:lstStyle/>
        <a:p>
          <a:endParaRPr lang="en-US" dirty="0"/>
        </a:p>
      </dgm:t>
    </dgm:pt>
    <dgm:pt modelId="{B64267C7-FCD9-4A55-BE5A-6CC5747ADCA8}">
      <dgm:prSet phldrT="[Text]" custT="1"/>
      <dgm:spPr/>
      <dgm:t>
        <a:bodyPr/>
        <a:lstStyle/>
        <a:p>
          <a:r>
            <a:rPr lang="en-US" sz="1800" b="1" u="sng" dirty="0"/>
            <a:t>Tracking Outcome Tools:</a:t>
          </a:r>
        </a:p>
        <a:p>
          <a:r>
            <a:rPr lang="en-US" sz="1400" dirty="0"/>
            <a:t>Use data to identify issues of critical care</a:t>
          </a:r>
        </a:p>
      </dgm:t>
    </dgm:pt>
    <dgm:pt modelId="{600747E4-DC58-4752-9659-29FF7C3552BA}" type="parTrans" cxnId="{2AB31C16-CF07-4C2B-93DF-E1C457A9AC71}">
      <dgm:prSet/>
      <dgm:spPr/>
      <dgm:t>
        <a:bodyPr/>
        <a:lstStyle/>
        <a:p>
          <a:endParaRPr lang="en-US" dirty="0"/>
        </a:p>
      </dgm:t>
    </dgm:pt>
    <dgm:pt modelId="{9BB8F22B-8113-4D31-AE93-87270E7749DB}" type="sibTrans" cxnId="{2AB31C16-CF07-4C2B-93DF-E1C457A9AC71}">
      <dgm:prSet/>
      <dgm:spPr/>
      <dgm:t>
        <a:bodyPr/>
        <a:lstStyle/>
        <a:p>
          <a:endParaRPr lang="en-US"/>
        </a:p>
      </dgm:t>
    </dgm:pt>
    <dgm:pt modelId="{EB421171-5459-45D2-B217-87612D21F4A7}">
      <dgm:prSet phldrT="[Text]" custT="1"/>
      <dgm:spPr/>
      <dgm:t>
        <a:bodyPr/>
        <a:lstStyle/>
        <a:p>
          <a:r>
            <a:rPr lang="en-US" sz="1800" b="1" u="sng" dirty="0"/>
            <a:t>Reimbursement Reform: </a:t>
          </a:r>
        </a:p>
        <a:p>
          <a:r>
            <a:rPr lang="en-US" sz="1400" dirty="0"/>
            <a:t>Restructuring of the current system used to compensate physicians based on “fee for service” to one that is bundled/pre-paid, and quality outcome linked</a:t>
          </a:r>
        </a:p>
      </dgm:t>
    </dgm:pt>
    <dgm:pt modelId="{31ABCA56-14AA-4242-A794-37889D931E32}" type="parTrans" cxnId="{17AA2ADD-26A8-470A-B0DB-70CC77B83C98}">
      <dgm:prSet/>
      <dgm:spPr/>
      <dgm:t>
        <a:bodyPr/>
        <a:lstStyle/>
        <a:p>
          <a:endParaRPr lang="en-US" dirty="0"/>
        </a:p>
      </dgm:t>
    </dgm:pt>
    <dgm:pt modelId="{C4272810-3A93-4A3A-85AA-93C5273864A6}" type="sibTrans" cxnId="{17AA2ADD-26A8-470A-B0DB-70CC77B83C98}">
      <dgm:prSet/>
      <dgm:spPr/>
      <dgm:t>
        <a:bodyPr/>
        <a:lstStyle/>
        <a:p>
          <a:endParaRPr lang="en-US"/>
        </a:p>
      </dgm:t>
    </dgm:pt>
    <dgm:pt modelId="{A31985A5-3B5C-437F-9876-6FC4CEFF9CED}" type="pres">
      <dgm:prSet presAssocID="{A14BAC8D-BB80-46DD-9BD3-9C5E77403079}" presName="cycle" presStyleCnt="0">
        <dgm:presLayoutVars>
          <dgm:chMax val="1"/>
          <dgm:dir/>
          <dgm:animLvl val="ctr"/>
          <dgm:resizeHandles val="exact"/>
        </dgm:presLayoutVars>
      </dgm:prSet>
      <dgm:spPr/>
    </dgm:pt>
    <dgm:pt modelId="{85FEFBC5-F58C-4E34-8E8E-CA9ABF2CDA21}" type="pres">
      <dgm:prSet presAssocID="{BD5B9CCA-D0A4-43D7-A04A-C1C2E0F66B45}" presName="centerShape" presStyleLbl="node0" presStyleIdx="0" presStyleCnt="1" custScaleX="90395" custScaleY="66544" custLinFactNeighborX="535" custLinFactNeighborY="-21563"/>
      <dgm:spPr/>
    </dgm:pt>
    <dgm:pt modelId="{5276FAAF-7A43-48EB-B634-DB8B869828EB}" type="pres">
      <dgm:prSet presAssocID="{610EC488-2909-44BB-89BC-33CEC52CAEB7}" presName="parTrans" presStyleLbl="bgSibTrans2D1" presStyleIdx="0" presStyleCnt="6" custScaleY="83047" custLinFactNeighborX="-15" custLinFactNeighborY="-3093"/>
      <dgm:spPr/>
    </dgm:pt>
    <dgm:pt modelId="{D506DCD8-F2E6-488B-9E33-8F768B48A153}" type="pres">
      <dgm:prSet presAssocID="{96BDFAB8-9F7F-41F9-B193-4008CD720DC1}" presName="node" presStyleLbl="node1" presStyleIdx="0" presStyleCnt="6" custScaleX="151651" custScaleY="112470" custRadScaleRad="141031" custRadScaleInc="144980">
        <dgm:presLayoutVars>
          <dgm:bulletEnabled val="1"/>
        </dgm:presLayoutVars>
      </dgm:prSet>
      <dgm:spPr/>
    </dgm:pt>
    <dgm:pt modelId="{A06FD99D-C97E-4DD8-B047-002CCD5F6CCB}" type="pres">
      <dgm:prSet presAssocID="{B940F13D-0232-42F2-8FBF-20761451E28E}" presName="parTrans" presStyleLbl="bgSibTrans2D1" presStyleIdx="1" presStyleCnt="6" custLinFactNeighborX="2806" custLinFactNeighborY="524"/>
      <dgm:spPr/>
    </dgm:pt>
    <dgm:pt modelId="{6EA24FA7-BBBD-40D5-AB01-E6B5472D835F}" type="pres">
      <dgm:prSet presAssocID="{8CB5B420-DF70-48AF-A531-4D79041EA887}" presName="node" presStyleLbl="node1" presStyleIdx="1" presStyleCnt="6" custAng="0" custScaleX="181099" custScaleY="108191" custRadScaleRad="107087" custRadScaleInc="-40193">
        <dgm:presLayoutVars>
          <dgm:bulletEnabled val="1"/>
        </dgm:presLayoutVars>
      </dgm:prSet>
      <dgm:spPr/>
    </dgm:pt>
    <dgm:pt modelId="{FF9299FC-AB01-496B-B490-7EBA32271CC3}" type="pres">
      <dgm:prSet presAssocID="{1C31FA69-0500-4480-915A-85EF3AE45C17}" presName="parTrans" presStyleLbl="bgSibTrans2D1" presStyleIdx="2" presStyleCnt="6" custAng="21191755" custLinFactNeighborX="-9262" custLinFactNeighborY="7541"/>
      <dgm:spPr/>
    </dgm:pt>
    <dgm:pt modelId="{F89F4150-5CBD-4B6A-B292-E1346C6D7849}" type="pres">
      <dgm:prSet presAssocID="{D6057AD4-2E3E-48F7-B3DF-37F2A3FDCCF5}" presName="node" presStyleLbl="node1" presStyleIdx="2" presStyleCnt="6" custScaleX="249334" custScaleY="80829" custRadScaleRad="97748" custRadScaleInc="74771">
        <dgm:presLayoutVars>
          <dgm:bulletEnabled val="1"/>
        </dgm:presLayoutVars>
      </dgm:prSet>
      <dgm:spPr/>
    </dgm:pt>
    <dgm:pt modelId="{6FC57E43-2C68-4ADA-B246-B7F1BD7C4510}" type="pres">
      <dgm:prSet presAssocID="{31ABCA56-14AA-4242-A794-37889D931E32}" presName="parTrans" presStyleLbl="bgSibTrans2D1" presStyleIdx="3" presStyleCnt="6" custAng="21554994" custLinFactNeighborX="5018" custLinFactNeighborY="-8412"/>
      <dgm:spPr/>
    </dgm:pt>
    <dgm:pt modelId="{13FD7A09-9ADD-4340-A791-D2799ED35815}" type="pres">
      <dgm:prSet presAssocID="{EB421171-5459-45D2-B217-87612D21F4A7}" presName="node" presStyleLbl="node1" presStyleIdx="3" presStyleCnt="6" custScaleX="317111" custScaleY="86131" custRadScaleRad="14645" custRadScaleInc="535732">
        <dgm:presLayoutVars>
          <dgm:bulletEnabled val="1"/>
        </dgm:presLayoutVars>
      </dgm:prSet>
      <dgm:spPr/>
    </dgm:pt>
    <dgm:pt modelId="{05F6DE55-0542-4B7F-AF41-555FF2F9516A}" type="pres">
      <dgm:prSet presAssocID="{600747E4-DC58-4752-9659-29FF7C3552BA}" presName="parTrans" presStyleLbl="bgSibTrans2D1" presStyleIdx="4" presStyleCnt="6" custLinFactNeighborX="102" custLinFactNeighborY="10318"/>
      <dgm:spPr/>
    </dgm:pt>
    <dgm:pt modelId="{CF42B727-EB8E-4809-BA1B-97CD11EF102E}" type="pres">
      <dgm:prSet presAssocID="{B64267C7-FCD9-4A55-BE5A-6CC5747ADCA8}" presName="node" presStyleLbl="node1" presStyleIdx="4" presStyleCnt="6" custScaleX="147137" custScaleY="82056" custRadScaleRad="144531" custRadScaleInc="-20925">
        <dgm:presLayoutVars>
          <dgm:bulletEnabled val="1"/>
        </dgm:presLayoutVars>
      </dgm:prSet>
      <dgm:spPr/>
    </dgm:pt>
    <dgm:pt modelId="{04F4575F-71A7-4A65-AB26-ECFA4445BAA1}" type="pres">
      <dgm:prSet presAssocID="{7013B0C0-620A-4BEB-A278-73C5C528791D}" presName="parTrans" presStyleLbl="bgSibTrans2D1" presStyleIdx="5" presStyleCnt="6" custLinFactNeighborX="-2774" custLinFactNeighborY="5273"/>
      <dgm:spPr/>
    </dgm:pt>
    <dgm:pt modelId="{9A02AE05-A31E-4DB6-A845-31BA3F7EB15C}" type="pres">
      <dgm:prSet presAssocID="{338F034A-4F7F-4C2C-B1D5-AFCDE9D10333}" presName="node" presStyleLbl="node1" presStyleIdx="5" presStyleCnt="6" custScaleX="170756" custScaleY="113071" custRadScaleRad="112996" custRadScaleInc="-73746">
        <dgm:presLayoutVars>
          <dgm:bulletEnabled val="1"/>
        </dgm:presLayoutVars>
      </dgm:prSet>
      <dgm:spPr/>
    </dgm:pt>
  </dgm:ptLst>
  <dgm:cxnLst>
    <dgm:cxn modelId="{A59D7D01-111D-4B61-A6CC-32224BC4DD10}" srcId="{BD5B9CCA-D0A4-43D7-A04A-C1C2E0F66B45}" destId="{96BDFAB8-9F7F-41F9-B193-4008CD720DC1}" srcOrd="0" destOrd="0" parTransId="{610EC488-2909-44BB-89BC-33CEC52CAEB7}" sibTransId="{ADB0390A-E14D-41B7-BF53-8123E141C592}"/>
    <dgm:cxn modelId="{5A41D10E-82BD-4F2E-88C9-05BFA4F59E80}" type="presOf" srcId="{BD5B9CCA-D0A4-43D7-A04A-C1C2E0F66B45}" destId="{85FEFBC5-F58C-4E34-8E8E-CA9ABF2CDA21}" srcOrd="0" destOrd="0" presId="urn:microsoft.com/office/officeart/2005/8/layout/radial4"/>
    <dgm:cxn modelId="{F06E4D10-35CF-41DA-B3DA-6974D268D788}" srcId="{BD5B9CCA-D0A4-43D7-A04A-C1C2E0F66B45}" destId="{8CB5B420-DF70-48AF-A531-4D79041EA887}" srcOrd="1" destOrd="0" parTransId="{B940F13D-0232-42F2-8FBF-20761451E28E}" sibTransId="{5F335180-6954-443C-B972-41357B93E4E5}"/>
    <dgm:cxn modelId="{2AB31C16-CF07-4C2B-93DF-E1C457A9AC71}" srcId="{BD5B9CCA-D0A4-43D7-A04A-C1C2E0F66B45}" destId="{B64267C7-FCD9-4A55-BE5A-6CC5747ADCA8}" srcOrd="4" destOrd="0" parTransId="{600747E4-DC58-4752-9659-29FF7C3552BA}" sibTransId="{9BB8F22B-8113-4D31-AE93-87270E7749DB}"/>
    <dgm:cxn modelId="{278A9C25-F52A-4FA4-9297-B85403E15323}" type="presOf" srcId="{600747E4-DC58-4752-9659-29FF7C3552BA}" destId="{05F6DE55-0542-4B7F-AF41-555FF2F9516A}" srcOrd="0" destOrd="0" presId="urn:microsoft.com/office/officeart/2005/8/layout/radial4"/>
    <dgm:cxn modelId="{F3BAC029-73A4-45A9-9592-174420DCF097}" type="presOf" srcId="{EB421171-5459-45D2-B217-87612D21F4A7}" destId="{13FD7A09-9ADD-4340-A791-D2799ED35815}" srcOrd="0" destOrd="0" presId="urn:microsoft.com/office/officeart/2005/8/layout/radial4"/>
    <dgm:cxn modelId="{EC7D2F2B-D782-4793-9FB6-E1AA48DA1720}" type="presOf" srcId="{8CB5B420-DF70-48AF-A531-4D79041EA887}" destId="{6EA24FA7-BBBD-40D5-AB01-E6B5472D835F}" srcOrd="0" destOrd="0" presId="urn:microsoft.com/office/officeart/2005/8/layout/radial4"/>
    <dgm:cxn modelId="{65140133-EA13-42C1-A86D-158D49304A93}" type="presOf" srcId="{1C31FA69-0500-4480-915A-85EF3AE45C17}" destId="{FF9299FC-AB01-496B-B490-7EBA32271CC3}" srcOrd="0" destOrd="0" presId="urn:microsoft.com/office/officeart/2005/8/layout/radial4"/>
    <dgm:cxn modelId="{6FD58541-C25A-4BB2-8736-EC5EABA15B72}" type="presOf" srcId="{B64267C7-FCD9-4A55-BE5A-6CC5747ADCA8}" destId="{CF42B727-EB8E-4809-BA1B-97CD11EF102E}" srcOrd="0" destOrd="0" presId="urn:microsoft.com/office/officeart/2005/8/layout/radial4"/>
    <dgm:cxn modelId="{F507F443-C33B-4189-AE64-DCE9380CE9BA}" srcId="{BD5B9CCA-D0A4-43D7-A04A-C1C2E0F66B45}" destId="{D6057AD4-2E3E-48F7-B3DF-37F2A3FDCCF5}" srcOrd="2" destOrd="0" parTransId="{1C31FA69-0500-4480-915A-85EF3AE45C17}" sibTransId="{960C3788-7574-4823-B186-BE3F50629472}"/>
    <dgm:cxn modelId="{F7516F53-301A-475E-8F00-B59BB0A35882}" type="presOf" srcId="{610EC488-2909-44BB-89BC-33CEC52CAEB7}" destId="{5276FAAF-7A43-48EB-B634-DB8B869828EB}" srcOrd="0" destOrd="0" presId="urn:microsoft.com/office/officeart/2005/8/layout/radial4"/>
    <dgm:cxn modelId="{85C1E853-CACF-4720-819A-539E6F8A6F54}" type="presOf" srcId="{31ABCA56-14AA-4242-A794-37889D931E32}" destId="{6FC57E43-2C68-4ADA-B246-B7F1BD7C4510}" srcOrd="0" destOrd="0" presId="urn:microsoft.com/office/officeart/2005/8/layout/radial4"/>
    <dgm:cxn modelId="{3ACB8959-24DD-4EF8-BDF0-5CB93E164F1B}" type="presOf" srcId="{D6057AD4-2E3E-48F7-B3DF-37F2A3FDCCF5}" destId="{F89F4150-5CBD-4B6A-B292-E1346C6D7849}" srcOrd="0" destOrd="0" presId="urn:microsoft.com/office/officeart/2005/8/layout/radial4"/>
    <dgm:cxn modelId="{C6C13E8F-B2B6-4219-BB6E-E30526D9BDE9}" type="presOf" srcId="{A14BAC8D-BB80-46DD-9BD3-9C5E77403079}" destId="{A31985A5-3B5C-437F-9876-6FC4CEFF9CED}" srcOrd="0" destOrd="0" presId="urn:microsoft.com/office/officeart/2005/8/layout/radial4"/>
    <dgm:cxn modelId="{9CA81D93-6208-449D-ACC5-2D90DA1228EF}" type="presOf" srcId="{7013B0C0-620A-4BEB-A278-73C5C528791D}" destId="{04F4575F-71A7-4A65-AB26-ECFA4445BAA1}" srcOrd="0" destOrd="0" presId="urn:microsoft.com/office/officeart/2005/8/layout/radial4"/>
    <dgm:cxn modelId="{B60CA5B5-4BF4-4446-AEB4-A65CE1E5CF79}" type="presOf" srcId="{338F034A-4F7F-4C2C-B1D5-AFCDE9D10333}" destId="{9A02AE05-A31E-4DB6-A845-31BA3F7EB15C}" srcOrd="0" destOrd="0" presId="urn:microsoft.com/office/officeart/2005/8/layout/radial4"/>
    <dgm:cxn modelId="{2ADFC9C3-8321-4C9C-B0BF-FBD4EE245DD0}" type="presOf" srcId="{96BDFAB8-9F7F-41F9-B193-4008CD720DC1}" destId="{D506DCD8-F2E6-488B-9E33-8F768B48A153}" srcOrd="0" destOrd="0" presId="urn:microsoft.com/office/officeart/2005/8/layout/radial4"/>
    <dgm:cxn modelId="{1B9B47CE-A02A-4C43-A268-F806CB696C7B}" srcId="{A14BAC8D-BB80-46DD-9BD3-9C5E77403079}" destId="{BD5B9CCA-D0A4-43D7-A04A-C1C2E0F66B45}" srcOrd="0" destOrd="0" parTransId="{FA6E1CF3-AC7F-48FD-B8E2-7233B3378B5F}" sibTransId="{6CED64CA-CF59-4596-9F7B-81CE8B4F4726}"/>
    <dgm:cxn modelId="{08706FD5-CFE2-4686-9AED-28EB5EEEF808}" type="presOf" srcId="{B940F13D-0232-42F2-8FBF-20761451E28E}" destId="{A06FD99D-C97E-4DD8-B047-002CCD5F6CCB}" srcOrd="0" destOrd="0" presId="urn:microsoft.com/office/officeart/2005/8/layout/radial4"/>
    <dgm:cxn modelId="{17AA2ADD-26A8-470A-B0DB-70CC77B83C98}" srcId="{BD5B9CCA-D0A4-43D7-A04A-C1C2E0F66B45}" destId="{EB421171-5459-45D2-B217-87612D21F4A7}" srcOrd="3" destOrd="0" parTransId="{31ABCA56-14AA-4242-A794-37889D931E32}" sibTransId="{C4272810-3A93-4A3A-85AA-93C5273864A6}"/>
    <dgm:cxn modelId="{1A0805F9-79AD-49EA-B50D-C802FE3BFC0F}" srcId="{BD5B9CCA-D0A4-43D7-A04A-C1C2E0F66B45}" destId="{338F034A-4F7F-4C2C-B1D5-AFCDE9D10333}" srcOrd="5" destOrd="0" parTransId="{7013B0C0-620A-4BEB-A278-73C5C528791D}" sibTransId="{D1E9569E-6623-4717-8C16-193ACA3A6204}"/>
    <dgm:cxn modelId="{BD946447-8C12-4380-A906-0C116C7E5728}" type="presParOf" srcId="{A31985A5-3B5C-437F-9876-6FC4CEFF9CED}" destId="{85FEFBC5-F58C-4E34-8E8E-CA9ABF2CDA21}" srcOrd="0" destOrd="0" presId="urn:microsoft.com/office/officeart/2005/8/layout/radial4"/>
    <dgm:cxn modelId="{5943145C-AEA4-40DA-93F0-E5F6AFC42D22}" type="presParOf" srcId="{A31985A5-3B5C-437F-9876-6FC4CEFF9CED}" destId="{5276FAAF-7A43-48EB-B634-DB8B869828EB}" srcOrd="1" destOrd="0" presId="urn:microsoft.com/office/officeart/2005/8/layout/radial4"/>
    <dgm:cxn modelId="{A193ACF8-9FAE-4E7F-A38A-5EB914228083}" type="presParOf" srcId="{A31985A5-3B5C-437F-9876-6FC4CEFF9CED}" destId="{D506DCD8-F2E6-488B-9E33-8F768B48A153}" srcOrd="2" destOrd="0" presId="urn:microsoft.com/office/officeart/2005/8/layout/radial4"/>
    <dgm:cxn modelId="{99D27139-A37B-4E39-8312-671D593F0638}" type="presParOf" srcId="{A31985A5-3B5C-437F-9876-6FC4CEFF9CED}" destId="{A06FD99D-C97E-4DD8-B047-002CCD5F6CCB}" srcOrd="3" destOrd="0" presId="urn:microsoft.com/office/officeart/2005/8/layout/radial4"/>
    <dgm:cxn modelId="{CDF38DBF-FF19-4FFA-A91A-9FE0F7628567}" type="presParOf" srcId="{A31985A5-3B5C-437F-9876-6FC4CEFF9CED}" destId="{6EA24FA7-BBBD-40D5-AB01-E6B5472D835F}" srcOrd="4" destOrd="0" presId="urn:microsoft.com/office/officeart/2005/8/layout/radial4"/>
    <dgm:cxn modelId="{1E4F0A4E-6CC0-4BA2-BD1C-8B9A8BBB440D}" type="presParOf" srcId="{A31985A5-3B5C-437F-9876-6FC4CEFF9CED}" destId="{FF9299FC-AB01-496B-B490-7EBA32271CC3}" srcOrd="5" destOrd="0" presId="urn:microsoft.com/office/officeart/2005/8/layout/radial4"/>
    <dgm:cxn modelId="{7DC1AE73-D65C-4229-9875-7E576BCD582E}" type="presParOf" srcId="{A31985A5-3B5C-437F-9876-6FC4CEFF9CED}" destId="{F89F4150-5CBD-4B6A-B292-E1346C6D7849}" srcOrd="6" destOrd="0" presId="urn:microsoft.com/office/officeart/2005/8/layout/radial4"/>
    <dgm:cxn modelId="{51990C7E-B368-4629-B5D1-C8D9EDFECCC3}" type="presParOf" srcId="{A31985A5-3B5C-437F-9876-6FC4CEFF9CED}" destId="{6FC57E43-2C68-4ADA-B246-B7F1BD7C4510}" srcOrd="7" destOrd="0" presId="urn:microsoft.com/office/officeart/2005/8/layout/radial4"/>
    <dgm:cxn modelId="{68548E94-810D-4612-AE18-9E150C0B0F78}" type="presParOf" srcId="{A31985A5-3B5C-437F-9876-6FC4CEFF9CED}" destId="{13FD7A09-9ADD-4340-A791-D2799ED35815}" srcOrd="8" destOrd="0" presId="urn:microsoft.com/office/officeart/2005/8/layout/radial4"/>
    <dgm:cxn modelId="{0F323BD3-A409-499A-BD9A-044130981148}" type="presParOf" srcId="{A31985A5-3B5C-437F-9876-6FC4CEFF9CED}" destId="{05F6DE55-0542-4B7F-AF41-555FF2F9516A}" srcOrd="9" destOrd="0" presId="urn:microsoft.com/office/officeart/2005/8/layout/radial4"/>
    <dgm:cxn modelId="{4881FD76-0BB1-498F-BD12-E378D24D90A1}" type="presParOf" srcId="{A31985A5-3B5C-437F-9876-6FC4CEFF9CED}" destId="{CF42B727-EB8E-4809-BA1B-97CD11EF102E}" srcOrd="10" destOrd="0" presId="urn:microsoft.com/office/officeart/2005/8/layout/radial4"/>
    <dgm:cxn modelId="{BE5639D4-82CF-4FC3-B701-A3A61721F60C}" type="presParOf" srcId="{A31985A5-3B5C-437F-9876-6FC4CEFF9CED}" destId="{04F4575F-71A7-4A65-AB26-ECFA4445BAA1}" srcOrd="11" destOrd="0" presId="urn:microsoft.com/office/officeart/2005/8/layout/radial4"/>
    <dgm:cxn modelId="{71363BC0-8535-4533-AB64-0DCFAA596172}" type="presParOf" srcId="{A31985A5-3B5C-437F-9876-6FC4CEFF9CED}" destId="{9A02AE05-A31E-4DB6-A845-31BA3F7EB15C}"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EFBC5-F58C-4E34-8E8E-CA9ABF2CDA21}">
      <dsp:nvSpPr>
        <dsp:cNvPr id="0" name=""/>
        <dsp:cNvSpPr/>
      </dsp:nvSpPr>
      <dsp:spPr>
        <a:xfrm>
          <a:off x="3523064" y="1755157"/>
          <a:ext cx="1983554" cy="146018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1" u="sng" kern="1200" dirty="0"/>
            <a:t>Integrated Care</a:t>
          </a:r>
        </a:p>
      </dsp:txBody>
      <dsp:txXfrm>
        <a:off x="3813549" y="1968996"/>
        <a:ext cx="1402584" cy="1032509"/>
      </dsp:txXfrm>
    </dsp:sp>
    <dsp:sp modelId="{5276FAAF-7A43-48EB-B634-DB8B869828EB}">
      <dsp:nvSpPr>
        <dsp:cNvPr id="0" name=""/>
        <dsp:cNvSpPr/>
      </dsp:nvSpPr>
      <dsp:spPr>
        <a:xfrm rot="12484831">
          <a:off x="990012" y="1057336"/>
          <a:ext cx="2741946" cy="519360"/>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506DCD8-F2E6-488B-9E33-8F768B48A153}">
      <dsp:nvSpPr>
        <dsp:cNvPr id="0" name=""/>
        <dsp:cNvSpPr/>
      </dsp:nvSpPr>
      <dsp:spPr>
        <a:xfrm>
          <a:off x="-12891" y="0"/>
          <a:ext cx="2329394" cy="1382052"/>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u="sng" kern="1200" dirty="0"/>
            <a:t>Coordinated Care:  </a:t>
          </a:r>
        </a:p>
        <a:p>
          <a:pPr marL="0" lvl="0" indent="0" algn="ctr" defTabSz="800100">
            <a:lnSpc>
              <a:spcPct val="90000"/>
            </a:lnSpc>
            <a:spcBef>
              <a:spcPct val="0"/>
            </a:spcBef>
            <a:spcAft>
              <a:spcPct val="35000"/>
            </a:spcAft>
            <a:buNone/>
          </a:pPr>
          <a:r>
            <a:rPr lang="en-US" sz="1400" b="0" u="none" kern="1200" dirty="0"/>
            <a:t>Patient centered care involving collaboration </a:t>
          </a:r>
          <a:r>
            <a:rPr lang="en-US" sz="1400" kern="1200" dirty="0"/>
            <a:t>among primary care physician, nurses, patient, family and community</a:t>
          </a:r>
        </a:p>
      </dsp:txBody>
      <dsp:txXfrm>
        <a:off x="27588" y="40479"/>
        <a:ext cx="2248436" cy="1301094"/>
      </dsp:txXfrm>
    </dsp:sp>
    <dsp:sp modelId="{A06FD99D-C97E-4DD8-B047-002CCD5F6CCB}">
      <dsp:nvSpPr>
        <dsp:cNvPr id="0" name=""/>
        <dsp:cNvSpPr/>
      </dsp:nvSpPr>
      <dsp:spPr>
        <a:xfrm rot="10812132">
          <a:off x="1447394" y="2168368"/>
          <a:ext cx="2014955" cy="625380"/>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EA24FA7-BBBD-40D5-AB01-E6B5472D835F}">
      <dsp:nvSpPr>
        <dsp:cNvPr id="0" name=""/>
        <dsp:cNvSpPr/>
      </dsp:nvSpPr>
      <dsp:spPr>
        <a:xfrm>
          <a:off x="0" y="1809491"/>
          <a:ext cx="2781722" cy="132947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u="sng" kern="1200" dirty="0"/>
            <a:t>Information Technology:</a:t>
          </a:r>
          <a:r>
            <a:rPr lang="en-US" sz="1800" b="1" kern="1200" dirty="0"/>
            <a:t>  </a:t>
          </a:r>
        </a:p>
        <a:p>
          <a:pPr marL="0" lvl="0" indent="0" algn="ctr" defTabSz="800100">
            <a:lnSpc>
              <a:spcPct val="90000"/>
            </a:lnSpc>
            <a:spcBef>
              <a:spcPct val="0"/>
            </a:spcBef>
            <a:spcAft>
              <a:spcPct val="35000"/>
            </a:spcAft>
            <a:buNone/>
          </a:pPr>
          <a:r>
            <a:rPr lang="en-US" sz="1400" kern="1200" dirty="0"/>
            <a:t>Electronic Medical Records/History,   E-Prescriptions, Interactive Patient Web Portal</a:t>
          </a:r>
        </a:p>
      </dsp:txBody>
      <dsp:txXfrm>
        <a:off x="38939" y="1848430"/>
        <a:ext cx="2703844" cy="1251593"/>
      </dsp:txXfrm>
    </dsp:sp>
    <dsp:sp modelId="{FF9299FC-AB01-496B-B490-7EBA32271CC3}">
      <dsp:nvSpPr>
        <dsp:cNvPr id="0" name=""/>
        <dsp:cNvSpPr/>
      </dsp:nvSpPr>
      <dsp:spPr>
        <a:xfrm rot="16200000">
          <a:off x="4060227" y="922466"/>
          <a:ext cx="1028308" cy="625380"/>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89F4150-5CBD-4B6A-B292-E1346C6D7849}">
      <dsp:nvSpPr>
        <dsp:cNvPr id="0" name=""/>
        <dsp:cNvSpPr/>
      </dsp:nvSpPr>
      <dsp:spPr>
        <a:xfrm>
          <a:off x="2815624" y="180842"/>
          <a:ext cx="3829828" cy="99324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u="sng" kern="1200" dirty="0"/>
            <a:t>Health Coach, Nurse Navigator:  </a:t>
          </a:r>
        </a:p>
        <a:p>
          <a:pPr marL="0" lvl="0" indent="0" algn="ctr" defTabSz="800100">
            <a:lnSpc>
              <a:spcPct val="90000"/>
            </a:lnSpc>
            <a:spcBef>
              <a:spcPct val="0"/>
            </a:spcBef>
            <a:spcAft>
              <a:spcPct val="35000"/>
            </a:spcAft>
            <a:buNone/>
          </a:pPr>
          <a:r>
            <a:rPr lang="en-US" sz="1400" kern="1200" dirty="0"/>
            <a:t>Staff use of electronic portals and tracking tools to monitor progress of patients, especially those with chronic conditions </a:t>
          </a:r>
        </a:p>
      </dsp:txBody>
      <dsp:txXfrm>
        <a:off x="2844715" y="209933"/>
        <a:ext cx="3771646" cy="935059"/>
      </dsp:txXfrm>
    </dsp:sp>
    <dsp:sp modelId="{6FC57E43-2C68-4ADA-B246-B7F1BD7C4510}">
      <dsp:nvSpPr>
        <dsp:cNvPr id="0" name=""/>
        <dsp:cNvSpPr/>
      </dsp:nvSpPr>
      <dsp:spPr>
        <a:xfrm rot="5400612">
          <a:off x="4015869" y="3447297"/>
          <a:ext cx="1070111" cy="625380"/>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3FD7A09-9ADD-4340-A791-D2799ED35815}">
      <dsp:nvSpPr>
        <dsp:cNvPr id="0" name=""/>
        <dsp:cNvSpPr/>
      </dsp:nvSpPr>
      <dsp:spPr>
        <a:xfrm>
          <a:off x="2054677" y="3818406"/>
          <a:ext cx="4870898" cy="105839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u="sng" kern="1200" dirty="0"/>
            <a:t>Reimbursement Reform: </a:t>
          </a:r>
        </a:p>
        <a:p>
          <a:pPr marL="0" lvl="0" indent="0" algn="ctr" defTabSz="800100">
            <a:lnSpc>
              <a:spcPct val="90000"/>
            </a:lnSpc>
            <a:spcBef>
              <a:spcPct val="0"/>
            </a:spcBef>
            <a:spcAft>
              <a:spcPct val="35000"/>
            </a:spcAft>
            <a:buNone/>
          </a:pPr>
          <a:r>
            <a:rPr lang="en-US" sz="1400" kern="1200" dirty="0"/>
            <a:t>Restructuring of the current system used to compensate physicians based on “fee for service” to one that is bundled/pre-paid, and quality outcome linked</a:t>
          </a:r>
        </a:p>
      </dsp:txBody>
      <dsp:txXfrm>
        <a:off x="2085676" y="3849405"/>
        <a:ext cx="4808900" cy="996395"/>
      </dsp:txXfrm>
    </dsp:sp>
    <dsp:sp modelId="{05F6DE55-0542-4B7F-AF41-555FF2F9516A}">
      <dsp:nvSpPr>
        <dsp:cNvPr id="0" name=""/>
        <dsp:cNvSpPr/>
      </dsp:nvSpPr>
      <dsp:spPr>
        <a:xfrm rot="19950851">
          <a:off x="5314082" y="1088361"/>
          <a:ext cx="2823313" cy="625380"/>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F42B727-EB8E-4809-BA1B-97CD11EF102E}">
      <dsp:nvSpPr>
        <dsp:cNvPr id="0" name=""/>
        <dsp:cNvSpPr/>
      </dsp:nvSpPr>
      <dsp:spPr>
        <a:xfrm>
          <a:off x="6845146" y="180844"/>
          <a:ext cx="2260058" cy="100831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u="sng" kern="1200" dirty="0"/>
            <a:t>Tracking Outcome Tools:</a:t>
          </a:r>
        </a:p>
        <a:p>
          <a:pPr marL="0" lvl="0" indent="0" algn="ctr" defTabSz="800100">
            <a:lnSpc>
              <a:spcPct val="90000"/>
            </a:lnSpc>
            <a:spcBef>
              <a:spcPct val="0"/>
            </a:spcBef>
            <a:spcAft>
              <a:spcPct val="35000"/>
            </a:spcAft>
            <a:buNone/>
          </a:pPr>
          <a:r>
            <a:rPr lang="en-US" sz="1400" kern="1200" dirty="0"/>
            <a:t>Use data to identify issues of critical care</a:t>
          </a:r>
        </a:p>
      </dsp:txBody>
      <dsp:txXfrm>
        <a:off x="6874679" y="210377"/>
        <a:ext cx="2200992" cy="949253"/>
      </dsp:txXfrm>
    </dsp:sp>
    <dsp:sp modelId="{04F4575F-71A7-4A65-AB26-ECFA4445BAA1}">
      <dsp:nvSpPr>
        <dsp:cNvPr id="0" name=""/>
        <dsp:cNvSpPr/>
      </dsp:nvSpPr>
      <dsp:spPr>
        <a:xfrm rot="19830">
          <a:off x="5572778" y="2218256"/>
          <a:ext cx="2173613" cy="625380"/>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A02AE05-A31E-4DB6-A845-31BA3F7EB15C}">
      <dsp:nvSpPr>
        <dsp:cNvPr id="0" name=""/>
        <dsp:cNvSpPr/>
      </dsp:nvSpPr>
      <dsp:spPr>
        <a:xfrm>
          <a:off x="6495244" y="1809521"/>
          <a:ext cx="2622851" cy="1389437"/>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u="sng" kern="1200" dirty="0"/>
            <a:t>Feedback to Physicians and Healthcare Team</a:t>
          </a:r>
        </a:p>
        <a:p>
          <a:pPr marL="0" lvl="0" indent="0" algn="ctr" defTabSz="800100">
            <a:lnSpc>
              <a:spcPct val="90000"/>
            </a:lnSpc>
            <a:spcBef>
              <a:spcPct val="0"/>
            </a:spcBef>
            <a:spcAft>
              <a:spcPct val="35000"/>
            </a:spcAft>
            <a:buNone/>
          </a:pPr>
          <a:r>
            <a:rPr lang="en-US" sz="1400" kern="1200" dirty="0"/>
            <a:t>Measure clinical or service performance by physician/practice</a:t>
          </a:r>
        </a:p>
      </dsp:txBody>
      <dsp:txXfrm>
        <a:off x="6535939" y="1850216"/>
        <a:ext cx="2541461" cy="130804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309C8-28BC-4FD9-AA09-00719327E79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FB6717-C195-4F32-A193-E3294FB1270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711D0E-E534-4F73-991D-97F6FCCB645C}" type="datetimeFigureOut">
              <a:rPr lang="en-US" smtClean="0"/>
              <a:t>9/13/2017</a:t>
            </a:fld>
            <a:endParaRPr lang="en-US" dirty="0"/>
          </a:p>
        </p:txBody>
      </p:sp>
      <p:sp>
        <p:nvSpPr>
          <p:cNvPr id="4" name="Footer Placeholder 3">
            <a:extLst>
              <a:ext uri="{FF2B5EF4-FFF2-40B4-BE49-F238E27FC236}">
                <a16:creationId xmlns:a16="http://schemas.microsoft.com/office/drawing/2014/main" id="{1453EBB8-B4C0-4605-8EA1-6ABE503690B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D58EB15-9F32-4154-A87F-EB7CA982322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2D6ADA-B64C-4B91-B17B-2C85E5E9031D}" type="slidenum">
              <a:rPr lang="en-US" smtClean="0"/>
              <a:t>‹#›</a:t>
            </a:fld>
            <a:endParaRPr lang="en-US" dirty="0"/>
          </a:p>
        </p:txBody>
      </p:sp>
    </p:spTree>
    <p:extLst>
      <p:ext uri="{BB962C8B-B14F-4D97-AF65-F5344CB8AC3E}">
        <p14:creationId xmlns:p14="http://schemas.microsoft.com/office/powerpoint/2010/main" val="1141463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21D94AB-E879-4D0E-BE4A-9D6B69600A64}" type="datetimeFigureOut">
              <a:rPr lang="en-US" smtClean="0"/>
              <a:t>9/13/2017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A815F0-06B0-41E9-AE71-8828FA831984}" type="slidenum">
              <a:rPr lang="en-US" smtClean="0"/>
              <a:t>‹#›</a:t>
            </a:fld>
            <a:endParaRPr lang="en-US" dirty="0"/>
          </a:p>
        </p:txBody>
      </p:sp>
    </p:spTree>
    <p:extLst>
      <p:ext uri="{BB962C8B-B14F-4D97-AF65-F5344CB8AC3E}">
        <p14:creationId xmlns:p14="http://schemas.microsoft.com/office/powerpoint/2010/main" val="280849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mmisolutions.com/medicalhome/pcpcc/index.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a:t>
            </a:r>
            <a:r>
              <a:rPr lang="en-US" baseline="0" dirty="0"/>
              <a:t> significant facts that I am sure have been shared with you during this class… I just want to highlight issues of although we pay more for healthcare compared to other industrial countries…that we have more quality of care…and don’t provide services for 50 million Americans.</a:t>
            </a:r>
          </a:p>
          <a:p>
            <a:endParaRPr lang="en-US" baseline="0" dirty="0"/>
          </a:p>
          <a:p>
            <a:r>
              <a:rPr lang="en-US" baseline="0" dirty="0"/>
              <a:t>We do provide the right care… in terms of sophisticated care. </a:t>
            </a:r>
          </a:p>
          <a:p>
            <a:endParaRPr lang="en-US" dirty="0"/>
          </a:p>
        </p:txBody>
      </p:sp>
      <p:sp>
        <p:nvSpPr>
          <p:cNvPr id="4" name="Slide Number Placeholder 3"/>
          <p:cNvSpPr>
            <a:spLocks noGrp="1"/>
          </p:cNvSpPr>
          <p:nvPr>
            <p:ph type="sldNum" sz="quarter" idx="10"/>
          </p:nvPr>
        </p:nvSpPr>
        <p:spPr/>
        <p:txBody>
          <a:bodyPr/>
          <a:lstStyle/>
          <a:p>
            <a:pPr defTabSz="956039" fontAlgn="base">
              <a:spcBef>
                <a:spcPct val="0"/>
              </a:spcBef>
              <a:spcAft>
                <a:spcPct val="0"/>
              </a:spcAft>
            </a:pPr>
            <a:fld id="{810B02E8-19C4-4987-A64C-A1AF6A1FA32D}" type="slidenum">
              <a:rPr lang="en-US">
                <a:solidFill>
                  <a:srgbClr val="000000"/>
                </a:solidFill>
                <a:latin typeface="Times New Roman" pitchFamily="18" charset="0"/>
              </a:rPr>
              <a:pPr defTabSz="956039" fontAlgn="base">
                <a:spcBef>
                  <a:spcPct val="0"/>
                </a:spcBef>
                <a:spcAft>
                  <a:spcPct val="0"/>
                </a:spcAft>
              </a:pPr>
              <a:t>2</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446277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aseline="0" dirty="0"/>
              <a:t>We need to transform our out-patient clinics into Patient Centered Medical Homes. Does anyone know what patient centered medical homes are?</a:t>
            </a:r>
          </a:p>
          <a:p>
            <a:pPr defTabSz="914350">
              <a:defRPr/>
            </a:pPr>
            <a:endParaRPr lang="en-US" dirty="0"/>
          </a:p>
          <a:p>
            <a:pPr defTabSz="914350">
              <a:defRPr/>
            </a:pPr>
            <a:r>
              <a:rPr lang="en-US" dirty="0"/>
              <a:t>[Audience participation]</a:t>
            </a:r>
          </a:p>
          <a:p>
            <a:pPr defTabSz="914350">
              <a:defRPr/>
            </a:pPr>
            <a:endParaRPr lang="en-US" dirty="0"/>
          </a:p>
          <a:p>
            <a:pPr defTabSz="914350">
              <a:defRPr/>
            </a:pPr>
            <a:r>
              <a:rPr lang="en-US" dirty="0"/>
              <a:t>A medical home provides care that is accessible, continuous, comprehensive and coordinated and delivered in the context of family and community.  This will give our patients more coordinated care, which is </a:t>
            </a:r>
            <a:r>
              <a:rPr lang="en-US" altLang="en-US" dirty="0"/>
              <a:t>especially</a:t>
            </a:r>
            <a:r>
              <a:rPr lang="en-US" altLang="en-US" baseline="0" dirty="0"/>
              <a:t> important with our populations as they are complex patients with chronic diseases. </a:t>
            </a:r>
          </a:p>
          <a:p>
            <a:pPr defTabSz="914350">
              <a:defRPr/>
            </a:pPr>
            <a:endParaRPr lang="en-US" altLang="en-US" baseline="0" dirty="0"/>
          </a:p>
          <a:p>
            <a:r>
              <a:rPr lang="en-US" baseline="0" dirty="0"/>
              <a:t>Here’s a quick video to walk you through how Patient Centered Medical Homes operate.</a:t>
            </a:r>
          </a:p>
          <a:p>
            <a:pPr defTabSz="914350">
              <a:defRPr/>
            </a:pPr>
            <a:r>
              <a:rPr lang="en-US" b="1" u="sng" dirty="0">
                <a:solidFill>
                  <a:srgbClr val="2F2F2F"/>
                </a:solidFill>
                <a:hlinkClick r:id="rId3"/>
              </a:rPr>
              <a:t>http://www.emmisolutions.com/medicalhome/pcpcc/index.html</a:t>
            </a:r>
            <a:endParaRPr lang="en-US" b="1" u="sng" dirty="0">
              <a:solidFill>
                <a:srgbClr val="2F2F2F"/>
              </a:solidFill>
            </a:endParaRPr>
          </a:p>
          <a:p>
            <a:pPr defTabSz="914350">
              <a:defRPr/>
            </a:pPr>
            <a:endParaRPr lang="en-US" altLang="en-US" baseline="0" dirty="0"/>
          </a:p>
          <a:p>
            <a:pPr defTabSz="914350">
              <a:defRPr/>
            </a:pPr>
            <a:r>
              <a:rPr lang="en-US" altLang="en-US" b="1" baseline="0" dirty="0"/>
              <a:t>Changing to Patient Centered Medical Homes will  help us reduce our costs and enroll more newly insured patients. Plus, it gives our patients better, more coordinated care. </a:t>
            </a:r>
            <a:r>
              <a:rPr lang="en-US" b="1" dirty="0"/>
              <a:t>Many other hospital systems have started the process of transforming their clinics into Patient Centered Medical Homes. We want to be known to lead on quality and patient care and be one of the first safety-net hospital that has accomplished transforming our outpatient services into Patient-Centered Medical Homes.  </a:t>
            </a:r>
          </a:p>
          <a:p>
            <a:pPr defTabSz="914350">
              <a:defRPr/>
            </a:pPr>
            <a:endParaRPr lang="en-US" altLang="en-US" baseline="0" dirty="0"/>
          </a:p>
        </p:txBody>
      </p:sp>
      <p:sp>
        <p:nvSpPr>
          <p:cNvPr id="4" name="Slide Number Placeholder 3"/>
          <p:cNvSpPr>
            <a:spLocks noGrp="1"/>
          </p:cNvSpPr>
          <p:nvPr>
            <p:ph type="sldNum" sz="quarter" idx="10"/>
          </p:nvPr>
        </p:nvSpPr>
        <p:spPr/>
        <p:txBody>
          <a:bodyPr/>
          <a:lstStyle/>
          <a:p>
            <a:pPr defTabSz="931774"/>
            <a:fld id="{3A7CE7BF-7E02-4DDA-9F6C-4E5BA7559465}" type="slidenum">
              <a:rPr lang="en-US">
                <a:solidFill>
                  <a:prstClr val="black"/>
                </a:solidFill>
                <a:latin typeface="Calibri" panose="020F0502020204030204"/>
              </a:rPr>
              <a:pPr defTabSz="931774"/>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8121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fld id="{FC7E36ED-62A6-4A27-A02C-39CBFF2D70FE}" type="slidenum">
              <a:rPr lang="en-US">
                <a:solidFill>
                  <a:srgbClr val="000000"/>
                </a:solidFill>
                <a:latin typeface="Calibri" panose="020F0502020204030204"/>
              </a:rPr>
              <a:pPr defTabSz="931774"/>
              <a:t>22</a:t>
            </a:fld>
            <a:endParaRPr lang="en-US" dirty="0">
              <a:solidFill>
                <a:srgbClr val="000000"/>
              </a:solidFill>
              <a:latin typeface="Calibri" panose="020F0502020204030204"/>
            </a:endParaRPr>
          </a:p>
        </p:txBody>
      </p:sp>
      <p:sp>
        <p:nvSpPr>
          <p:cNvPr id="273410" name="Rectangle 2"/>
          <p:cNvSpPr>
            <a:spLocks noGrp="1" noRot="1" noChangeAspect="1" noChangeArrowheads="1" noTextEdit="1"/>
          </p:cNvSpPr>
          <p:nvPr>
            <p:ph type="sldImg"/>
          </p:nvPr>
        </p:nvSpPr>
        <p:spPr>
          <a:xfrm>
            <a:off x="433388" y="715963"/>
            <a:ext cx="6370637" cy="3582987"/>
          </a:xfrm>
          <a:ln/>
        </p:spPr>
      </p:sp>
      <p:sp>
        <p:nvSpPr>
          <p:cNvPr id="273411" name="Rectangle 3"/>
          <p:cNvSpPr>
            <a:spLocks noGrp="1" noChangeArrowheads="1"/>
          </p:cNvSpPr>
          <p:nvPr>
            <p:ph type="body" idx="1"/>
          </p:nvPr>
        </p:nvSpPr>
        <p:spPr>
          <a:xfrm>
            <a:off x="963932" y="4534980"/>
            <a:ext cx="5306483" cy="4297487"/>
          </a:xfrm>
          <a:noFill/>
          <a:ln>
            <a:solidFill>
              <a:schemeClr val="tx1"/>
            </a:solidFill>
          </a:ln>
        </p:spPr>
        <p:txBody>
          <a:bodyPr lIns="95820" tIns="47910" rIns="95820" bIns="47910"/>
          <a:lstStyle/>
          <a:p>
            <a:pPr marL="116472" indent="-116472" algn="ctr">
              <a:tabLst>
                <a:tab pos="116472" algn="l"/>
              </a:tabLst>
            </a:pPr>
            <a:r>
              <a:rPr lang="en-US" b="1" dirty="0"/>
              <a:t>NOTES</a:t>
            </a:r>
          </a:p>
        </p:txBody>
      </p:sp>
    </p:spTree>
    <p:extLst>
      <p:ext uri="{BB962C8B-B14F-4D97-AF65-F5344CB8AC3E}">
        <p14:creationId xmlns:p14="http://schemas.microsoft.com/office/powerpoint/2010/main" val="23576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12362" fontAlgn="base">
              <a:spcBef>
                <a:spcPct val="0"/>
              </a:spcBef>
              <a:spcAft>
                <a:spcPct val="0"/>
              </a:spcAft>
              <a:defRPr/>
            </a:pPr>
            <a:fld id="{F6B678DD-A288-4ABC-9F59-9288A54823C3}" type="slidenum">
              <a:rPr lang="en-US">
                <a:solidFill>
                  <a:srgbClr val="000000"/>
                </a:solidFill>
                <a:latin typeface="Arial" pitchFamily="34" charset="0"/>
                <a:ea typeface="Osaka"/>
                <a:cs typeface="Osaka"/>
              </a:rPr>
              <a:pPr defTabSz="912362" fontAlgn="base">
                <a:spcBef>
                  <a:spcPct val="0"/>
                </a:spcBef>
                <a:spcAft>
                  <a:spcPct val="0"/>
                </a:spcAft>
                <a:defRPr/>
              </a:pPr>
              <a:t>25</a:t>
            </a:fld>
            <a:endParaRPr lang="en-US" dirty="0">
              <a:solidFill>
                <a:srgbClr val="000000"/>
              </a:solidFill>
              <a:latin typeface="Arial" pitchFamily="34" charset="0"/>
              <a:ea typeface="Osaka"/>
              <a:cs typeface="Osaka"/>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6204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organization become very good at incremental</a:t>
            </a:r>
            <a:r>
              <a:rPr lang="en-US" baseline="0" dirty="0"/>
              <a:t> change, but less at “radical” change. Faster, broader transformation. </a:t>
            </a:r>
            <a:r>
              <a:rPr lang="en-US" dirty="0"/>
              <a:t>Innovative companies will typically be working on new innovations that will eventually replace older ones. Successive s-curves will come along to replace older ones and continue to drive growth upwards.</a:t>
            </a:r>
          </a:p>
          <a:p>
            <a:r>
              <a:rPr lang="en-US" dirty="0"/>
              <a:t>Once returns</a:t>
            </a:r>
            <a:r>
              <a:rPr lang="en-US" baseline="0" dirty="0"/>
              <a:t> to effort fall, it may be time to move to a new S curve…where are we now on this curve?</a:t>
            </a:r>
          </a:p>
          <a:p>
            <a:endParaRPr lang="en-US" baseline="0" dirty="0"/>
          </a:p>
          <a:p>
            <a:r>
              <a:rPr lang="en-US" baseline="0" dirty="0"/>
              <a:t>There is a recognition that the organizational capabilities, assets, structures, processes, best suited to exploiting this new s curve may not be the ones best suited to jumping to a new one.</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1774"/>
            <a:fld id="{F3549C7B-EE37-8A42-BB33-2C05A102B0A9}" type="slidenum">
              <a:rPr lang="en-US">
                <a:solidFill>
                  <a:prstClr val="black"/>
                </a:solidFill>
                <a:latin typeface="Calibri" panose="020F0502020204030204"/>
              </a:rPr>
              <a:pPr defTabSz="931774"/>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7391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fld id="{08F865BC-41F1-4930-A26E-6F8E94B705F5}" type="slidenum">
              <a:rPr lang="en-US">
                <a:solidFill>
                  <a:prstClr val="black"/>
                </a:solidFill>
                <a:latin typeface="Calibri" panose="020F0502020204030204"/>
              </a:rPr>
              <a:pPr defTabSz="931774"/>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38423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99E3446-7F24-4F49-ABD9-F833649F42F2}" type="slidenum">
              <a:rPr lang="en-US">
                <a:solidFill>
                  <a:prstClr val="black"/>
                </a:solidFill>
                <a:latin typeface="Calibri"/>
              </a:rPr>
              <a:pPr defTabSz="931774">
                <a:defRPr/>
              </a:pPr>
              <a:t>28</a:t>
            </a:fld>
            <a:endParaRPr lang="en-US" dirty="0">
              <a:solidFill>
                <a:prstClr val="black"/>
              </a:solidFill>
              <a:latin typeface="Calibri"/>
            </a:endParaRPr>
          </a:p>
        </p:txBody>
      </p:sp>
    </p:spTree>
    <p:extLst>
      <p:ext uri="{BB962C8B-B14F-4D97-AF65-F5344CB8AC3E}">
        <p14:creationId xmlns:p14="http://schemas.microsoft.com/office/powerpoint/2010/main" val="293401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774"/>
            <a:fld id="{B22F9C24-A5CB-4853-A43F-BF138BCA134B}" type="slidenum">
              <a:rPr lang="en-US">
                <a:solidFill>
                  <a:srgbClr val="000000"/>
                </a:solidFill>
                <a:latin typeface="Calibri" panose="020F0502020204030204"/>
              </a:rPr>
              <a:pPr defTabSz="931774"/>
              <a:t>30</a:t>
            </a:fld>
            <a:endParaRPr lang="en-US" dirty="0">
              <a:solidFill>
                <a:srgbClr val="000000"/>
              </a:solidFill>
              <a:latin typeface="Calibri" panose="020F0502020204030204"/>
            </a:endParaRPr>
          </a:p>
        </p:txBody>
      </p:sp>
      <p:sp>
        <p:nvSpPr>
          <p:cNvPr id="159746" name="Rectangle 2"/>
          <p:cNvSpPr>
            <a:spLocks noGrp="1" noRot="1" noChangeAspect="1" noChangeArrowheads="1" noTextEdit="1"/>
          </p:cNvSpPr>
          <p:nvPr>
            <p:ph type="sldImg"/>
          </p:nvPr>
        </p:nvSpPr>
        <p:spPr>
          <a:xfrm>
            <a:off x="438150" y="715963"/>
            <a:ext cx="6361113" cy="3578225"/>
          </a:xfrm>
          <a:ln/>
        </p:spPr>
      </p:sp>
      <p:sp>
        <p:nvSpPr>
          <p:cNvPr id="159747" name="Rectangle 3"/>
          <p:cNvSpPr>
            <a:spLocks noGrp="1" noChangeArrowheads="1"/>
          </p:cNvSpPr>
          <p:nvPr>
            <p:ph type="body" idx="1"/>
          </p:nvPr>
        </p:nvSpPr>
        <p:spPr>
          <a:xfrm>
            <a:off x="963931" y="4530382"/>
            <a:ext cx="5306483" cy="4293129"/>
          </a:xfrm>
          <a:noFill/>
          <a:ln>
            <a:solidFill>
              <a:schemeClr val="tx1"/>
            </a:solidFill>
          </a:ln>
        </p:spPr>
        <p:txBody>
          <a:bodyPr lIns="95820" tIns="47910" rIns="95820" bIns="47910"/>
          <a:lstStyle/>
          <a:p>
            <a:pPr marL="116472" indent="-116472" algn="ctr">
              <a:tabLst>
                <a:tab pos="116472" algn="l"/>
              </a:tabLst>
            </a:pPr>
            <a:r>
              <a:rPr lang="en-US" b="1" dirty="0"/>
              <a:t>NOTES</a:t>
            </a:r>
          </a:p>
        </p:txBody>
      </p:sp>
    </p:spTree>
    <p:extLst>
      <p:ext uri="{BB962C8B-B14F-4D97-AF65-F5344CB8AC3E}">
        <p14:creationId xmlns:p14="http://schemas.microsoft.com/office/powerpoint/2010/main" val="3340887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fld id="{810B02E8-19C4-4987-A64C-A1AF6A1FA32D}" type="slidenum">
              <a:rPr lang="en-US">
                <a:solidFill>
                  <a:prstClr val="black"/>
                </a:solidFill>
                <a:latin typeface="Calibri" panose="020F0502020204030204"/>
              </a:rPr>
              <a:pPr defTabSz="931774"/>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9358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fld id="{810B02E8-19C4-4987-A64C-A1AF6A1FA32D}" type="slidenum">
              <a:rPr lang="en-US">
                <a:solidFill>
                  <a:prstClr val="black"/>
                </a:solidFill>
                <a:latin typeface="Calibri" panose="020F0502020204030204"/>
              </a:rPr>
              <a:pPr defTabSz="931774"/>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5007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US" dirty="0"/>
              <a:t>A high functioning healthcare system is needed in our country.</a:t>
            </a:r>
          </a:p>
          <a:p>
            <a:pPr>
              <a:buFont typeface="Wingdings" panose="05000000000000000000" pitchFamily="2" charset="2"/>
              <a:buChar char="ü"/>
            </a:pPr>
            <a:endParaRPr lang="en-US" dirty="0"/>
          </a:p>
          <a:p>
            <a:pPr>
              <a:buFont typeface="Wingdings" panose="05000000000000000000" pitchFamily="2" charset="2"/>
              <a:buChar char="ü"/>
            </a:pPr>
            <a:r>
              <a:rPr lang="en-US" dirty="0"/>
              <a:t>Healthcare is a right, not a privilege and are committed to supporting the public (“safety net”) health system</a:t>
            </a:r>
          </a:p>
          <a:p>
            <a:pPr>
              <a:buFont typeface="Wingdings" panose="05000000000000000000" pitchFamily="2" charset="2"/>
              <a:buChar char="ü"/>
            </a:pPr>
            <a:endParaRPr lang="en-US" dirty="0"/>
          </a:p>
          <a:p>
            <a:pPr>
              <a:buFont typeface="Wingdings" panose="05000000000000000000" pitchFamily="2" charset="2"/>
              <a:buChar char="ü"/>
            </a:pPr>
            <a:r>
              <a:rPr lang="en-US" dirty="0"/>
              <a:t>Creative and committed union and management leaders are needed to achieve this goal.  </a:t>
            </a:r>
          </a:p>
          <a:p>
            <a:pPr>
              <a:buFont typeface="Wingdings" panose="05000000000000000000" pitchFamily="2" charset="2"/>
              <a:buChar char="ü"/>
            </a:pPr>
            <a:endParaRPr lang="en-US" dirty="0"/>
          </a:p>
          <a:p>
            <a:pPr lvl="0">
              <a:buFont typeface="Wingdings" panose="05000000000000000000" pitchFamily="2" charset="2"/>
              <a:buChar char="ü"/>
            </a:pPr>
            <a:r>
              <a:rPr lang="en-US" dirty="0"/>
              <a:t>Health systems that promote patient-centered care and fairness &amp; dignity for healthcare professionals and patients generate positive and sustainable returns to civil society.</a:t>
            </a:r>
          </a:p>
          <a:p>
            <a:endParaRPr lang="en-US" dirty="0"/>
          </a:p>
        </p:txBody>
      </p:sp>
      <p:sp>
        <p:nvSpPr>
          <p:cNvPr id="4" name="Slide Number Placeholder 3"/>
          <p:cNvSpPr>
            <a:spLocks noGrp="1"/>
          </p:cNvSpPr>
          <p:nvPr>
            <p:ph type="sldNum" sz="quarter" idx="10"/>
          </p:nvPr>
        </p:nvSpPr>
        <p:spPr/>
        <p:txBody>
          <a:bodyPr/>
          <a:lstStyle/>
          <a:p>
            <a:pPr defTabSz="931774"/>
            <a:fld id="{7ECD2C1F-8EEE-4A4A-8E57-40DB49493C6A}" type="slidenum">
              <a:rPr lang="en-US">
                <a:solidFill>
                  <a:prstClr val="black"/>
                </a:solidFill>
                <a:latin typeface="Calibri" panose="020F0502020204030204"/>
              </a:rPr>
              <a:pPr defTabSz="931774"/>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8990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fld id="{810B02E8-19C4-4987-A64C-A1AF6A1FA32D}" type="slidenum">
              <a:rPr lang="en-US">
                <a:solidFill>
                  <a:prstClr val="black"/>
                </a:solidFill>
                <a:latin typeface="Calibri" panose="020F0502020204030204"/>
              </a:rPr>
              <a:pPr defTabSz="931774"/>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3505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fld id="{810B02E8-19C4-4987-A64C-A1AF6A1FA32D}" type="slidenum">
              <a:rPr lang="en-US">
                <a:solidFill>
                  <a:prstClr val="black"/>
                </a:solidFill>
                <a:latin typeface="Calibri" panose="020F0502020204030204"/>
              </a:rPr>
              <a:pPr defTabSz="931774"/>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3218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56039" fontAlgn="base">
              <a:spcBef>
                <a:spcPct val="0"/>
              </a:spcBef>
              <a:spcAft>
                <a:spcPct val="0"/>
              </a:spcAft>
            </a:pPr>
            <a:fld id="{810B02E8-19C4-4987-A64C-A1AF6A1FA32D}" type="slidenum">
              <a:rPr lang="en-US">
                <a:solidFill>
                  <a:srgbClr val="000000"/>
                </a:solidFill>
                <a:latin typeface="Times New Roman" pitchFamily="18" charset="0"/>
              </a:rPr>
              <a:pPr defTabSz="956039" fontAlgn="base">
                <a:spcBef>
                  <a:spcPct val="0"/>
                </a:spcBef>
                <a:spcAft>
                  <a:spcPct val="0"/>
                </a:spcAft>
              </a:pPr>
              <a:t>7</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25605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15F0-06B0-41E9-AE71-8828FA831984}" type="slidenum">
              <a:rPr lang="en-US" smtClean="0"/>
              <a:t>8</a:t>
            </a:fld>
            <a:endParaRPr lang="en-US" dirty="0"/>
          </a:p>
        </p:txBody>
      </p:sp>
    </p:spTree>
    <p:extLst>
      <p:ext uri="{BB962C8B-B14F-4D97-AF65-F5344CB8AC3E}">
        <p14:creationId xmlns:p14="http://schemas.microsoft.com/office/powerpoint/2010/main" val="144398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sz="1400" dirty="0">
              <a:latin typeface="Arial" charset="0"/>
            </a:endParaRPr>
          </a:p>
        </p:txBody>
      </p:sp>
    </p:spTree>
    <p:extLst>
      <p:ext uri="{BB962C8B-B14F-4D97-AF65-F5344CB8AC3E}">
        <p14:creationId xmlns:p14="http://schemas.microsoft.com/office/powerpoint/2010/main" val="401445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CED49E2-A256-4923-9A4D-6DA213EF47A7}"/>
              </a:ext>
            </a:extLst>
          </p:cNvPr>
          <p:cNvSpPr>
            <a:spLocks noGrp="1" noRot="1" noChangeAspect="1" noChangeArrowheads="1" noTextEdit="1"/>
          </p:cNvSpPr>
          <p:nvPr>
            <p:ph type="sldImg"/>
          </p:nvPr>
        </p:nvSpPr>
        <p:spPr bwMode="auto">
          <a:xfrm>
            <a:off x="409575" y="698500"/>
            <a:ext cx="6191250" cy="34829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5" name="Rectangle 3">
            <a:extLst>
              <a:ext uri="{FF2B5EF4-FFF2-40B4-BE49-F238E27FC236}">
                <a16:creationId xmlns:a16="http://schemas.microsoft.com/office/drawing/2014/main" id="{2BE518A9-939E-458B-A175-C818725E1C0B}"/>
              </a:ext>
            </a:extLst>
          </p:cNvPr>
          <p:cNvSpPr>
            <a:spLocks noGrp="1" noChangeArrowheads="1"/>
          </p:cNvSpPr>
          <p:nvPr>
            <p:ph type="body" idx="1"/>
          </p:nvPr>
        </p:nvSpPr>
        <p:spPr bwMode="auto">
          <a:xfrm>
            <a:off x="934720" y="4415790"/>
            <a:ext cx="5140960" cy="42608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24" tIns="46913" rIns="93824" bIns="46913"/>
          <a:lstStyle/>
          <a:p>
            <a:endParaRPr lang="en-US" altLang="en-US" dirty="0"/>
          </a:p>
        </p:txBody>
      </p:sp>
    </p:spTree>
    <p:extLst>
      <p:ext uri="{BB962C8B-B14F-4D97-AF65-F5344CB8AC3E}">
        <p14:creationId xmlns:p14="http://schemas.microsoft.com/office/powerpoint/2010/main" val="52351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slide.]</a:t>
            </a:r>
          </a:p>
        </p:txBody>
      </p:sp>
      <p:sp>
        <p:nvSpPr>
          <p:cNvPr id="4" name="Slide Number Placeholder 3"/>
          <p:cNvSpPr>
            <a:spLocks noGrp="1"/>
          </p:cNvSpPr>
          <p:nvPr>
            <p:ph type="sldNum" sz="quarter" idx="10"/>
          </p:nvPr>
        </p:nvSpPr>
        <p:spPr/>
        <p:txBody>
          <a:bodyPr/>
          <a:lstStyle/>
          <a:p>
            <a:pPr defTabSz="931774"/>
            <a:fld id="{810B02E8-19C4-4987-A64C-A1AF6A1FA32D}" type="slidenum">
              <a:rPr lang="en-US">
                <a:solidFill>
                  <a:prstClr val="black"/>
                </a:solidFill>
                <a:latin typeface="Calibri" panose="020F0502020204030204"/>
              </a:rPr>
              <a:pPr defTabSz="931774"/>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2027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F1A5-A399-4E12-B6F4-749E6A4688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5531F8-3467-437D-8EA3-9DCEE2728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3F330C-48F8-4405-BDD0-09897F28107F}"/>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5" name="Footer Placeholder 4">
            <a:extLst>
              <a:ext uri="{FF2B5EF4-FFF2-40B4-BE49-F238E27FC236}">
                <a16:creationId xmlns:a16="http://schemas.microsoft.com/office/drawing/2014/main" id="{4AC5FF8D-34DB-435F-A8AE-45E108C100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1A5B4E-F9C6-40F6-96C0-19E34693F51B}"/>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335640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A199-65A2-41E2-A679-3A16CA711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3A1DB1-501B-4993-9180-D1F37E32EB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B5A12-40E9-4FE8-A878-2E19C008E92D}"/>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5" name="Footer Placeholder 4">
            <a:extLst>
              <a:ext uri="{FF2B5EF4-FFF2-40B4-BE49-F238E27FC236}">
                <a16:creationId xmlns:a16="http://schemas.microsoft.com/office/drawing/2014/main" id="{59A46EA7-505F-4E46-9311-965B0F91BF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C2FE22-554E-4AB4-BF87-50509CB65FF8}"/>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5674989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35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34013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1079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0921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65445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97375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1122" name="Group 2"/>
          <p:cNvGrpSpPr>
            <a:grpSpLocks/>
          </p:cNvGrpSpPr>
          <p:nvPr/>
        </p:nvGrpSpPr>
        <p:grpSpPr bwMode="auto">
          <a:xfrm>
            <a:off x="4234" y="4267200"/>
            <a:ext cx="12187767" cy="2590800"/>
            <a:chOff x="2" y="2688"/>
            <a:chExt cx="5758" cy="1632"/>
          </a:xfrm>
        </p:grpSpPr>
        <p:sp>
          <p:nvSpPr>
            <p:cNvPr id="2611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grpSp>
          <p:nvGrpSpPr>
            <p:cNvPr id="261124" name="Group 4"/>
            <p:cNvGrpSpPr>
              <a:grpSpLocks/>
            </p:cNvGrpSpPr>
            <p:nvPr userDrawn="1"/>
          </p:nvGrpSpPr>
          <p:grpSpPr bwMode="auto">
            <a:xfrm>
              <a:off x="3528" y="3715"/>
              <a:ext cx="792" cy="521"/>
              <a:chOff x="3527" y="3715"/>
              <a:chExt cx="792" cy="521"/>
            </a:xfrm>
          </p:grpSpPr>
          <p:sp>
            <p:nvSpPr>
              <p:cNvPr id="261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30"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31"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32"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33"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34"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grpSp>
        <p:grpSp>
          <p:nvGrpSpPr>
            <p:cNvPr id="261136" name="Group 16"/>
            <p:cNvGrpSpPr>
              <a:grpSpLocks/>
            </p:cNvGrpSpPr>
            <p:nvPr userDrawn="1"/>
          </p:nvGrpSpPr>
          <p:grpSpPr bwMode="auto">
            <a:xfrm>
              <a:off x="1776" y="3631"/>
              <a:ext cx="1626" cy="683"/>
              <a:chOff x="1776" y="3631"/>
              <a:chExt cx="1626" cy="683"/>
            </a:xfrm>
          </p:grpSpPr>
          <p:sp>
            <p:nvSpPr>
              <p:cNvPr id="26113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3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3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4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4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4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4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4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grpSp>
        <p:grpSp>
          <p:nvGrpSpPr>
            <p:cNvPr id="261155" name="Group 35"/>
            <p:cNvGrpSpPr>
              <a:grpSpLocks/>
            </p:cNvGrpSpPr>
            <p:nvPr userDrawn="1"/>
          </p:nvGrpSpPr>
          <p:grpSpPr bwMode="auto">
            <a:xfrm>
              <a:off x="4128" y="3360"/>
              <a:ext cx="1351" cy="821"/>
              <a:chOff x="4128" y="3360"/>
              <a:chExt cx="1351" cy="821"/>
            </a:xfrm>
          </p:grpSpPr>
          <p:sp>
            <p:nvSpPr>
              <p:cNvPr id="261156"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57"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58"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59"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60"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61"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62"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63"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64"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65"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66"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67"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68"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69"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70"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71"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72"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grpSp>
        <p:grpSp>
          <p:nvGrpSpPr>
            <p:cNvPr id="261173" name="Group 53"/>
            <p:cNvGrpSpPr>
              <a:grpSpLocks/>
            </p:cNvGrpSpPr>
            <p:nvPr userDrawn="1"/>
          </p:nvGrpSpPr>
          <p:grpSpPr bwMode="auto">
            <a:xfrm>
              <a:off x="5280" y="3024"/>
              <a:ext cx="425" cy="258"/>
              <a:chOff x="5280" y="3024"/>
              <a:chExt cx="425" cy="258"/>
            </a:xfrm>
          </p:grpSpPr>
          <p:sp>
            <p:nvSpPr>
              <p:cNvPr id="261174"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75"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76"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77"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78"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79"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1180"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grpSp>
            <p:nvGrpSpPr>
              <p:cNvPr id="261181" name="Group 61"/>
              <p:cNvGrpSpPr>
                <a:grpSpLocks/>
              </p:cNvGrpSpPr>
              <p:nvPr/>
            </p:nvGrpSpPr>
            <p:grpSpPr bwMode="auto">
              <a:xfrm>
                <a:off x="5381" y="3085"/>
                <a:ext cx="227" cy="132"/>
                <a:chOff x="5381" y="3085"/>
                <a:chExt cx="227" cy="132"/>
              </a:xfrm>
            </p:grpSpPr>
            <p:sp>
              <p:nvSpPr>
                <p:cNvPr id="26118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83"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8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1185"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grpSp>
        </p:grpSp>
      </p:grpSp>
      <p:sp>
        <p:nvSpPr>
          <p:cNvPr id="261186"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26118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61188" name="Rectangle 68"/>
          <p:cNvSpPr>
            <a:spLocks noGrp="1" noChangeArrowheads="1"/>
          </p:cNvSpPr>
          <p:nvPr>
            <p:ph type="dt" sz="quarter" idx="2"/>
          </p:nvPr>
        </p:nvSpPr>
        <p:spPr>
          <a:xfrm>
            <a:off x="609600" y="6248400"/>
            <a:ext cx="2844800" cy="457200"/>
          </a:xfrm>
        </p:spPr>
        <p:txBody>
          <a:bodyPr/>
          <a:lstStyle>
            <a:lvl1pPr>
              <a:defRPr/>
            </a:lvl1pPr>
          </a:lstStyle>
          <a:p>
            <a:endParaRPr lang="en-US" dirty="0">
              <a:solidFill>
                <a:srgbClr val="FFFFFF"/>
              </a:solidFill>
            </a:endParaRPr>
          </a:p>
        </p:txBody>
      </p:sp>
      <p:sp>
        <p:nvSpPr>
          <p:cNvPr id="261189" name="Rectangle 69"/>
          <p:cNvSpPr>
            <a:spLocks noGrp="1" noChangeArrowheads="1"/>
          </p:cNvSpPr>
          <p:nvPr>
            <p:ph type="ftr" sz="quarter" idx="3"/>
          </p:nvPr>
        </p:nvSpPr>
        <p:spPr>
          <a:xfrm>
            <a:off x="4165600" y="6248400"/>
            <a:ext cx="3860800" cy="457200"/>
          </a:xfrm>
        </p:spPr>
        <p:txBody>
          <a:bodyPr/>
          <a:lstStyle>
            <a:lvl1pPr>
              <a:defRPr/>
            </a:lvl1pPr>
          </a:lstStyle>
          <a:p>
            <a:endParaRPr lang="en-US" dirty="0">
              <a:solidFill>
                <a:srgbClr val="FFFFFF"/>
              </a:solidFill>
            </a:endParaRPr>
          </a:p>
        </p:txBody>
      </p:sp>
      <p:sp>
        <p:nvSpPr>
          <p:cNvPr id="261190" name="Rectangle 70"/>
          <p:cNvSpPr>
            <a:spLocks noGrp="1" noChangeArrowheads="1"/>
          </p:cNvSpPr>
          <p:nvPr>
            <p:ph type="sldNum" sz="quarter" idx="4"/>
          </p:nvPr>
        </p:nvSpPr>
        <p:spPr>
          <a:xfrm>
            <a:off x="8737600" y="6248400"/>
            <a:ext cx="2844800" cy="457200"/>
          </a:xfrm>
        </p:spPr>
        <p:txBody>
          <a:bodyPr/>
          <a:lstStyle>
            <a:lvl1pPr>
              <a:defRPr/>
            </a:lvl1pPr>
          </a:lstStyle>
          <a:p>
            <a:fld id="{AA13E65A-4EC5-4E13-A99E-36924A04ABE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51497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7814"/>
            <a:ext cx="10972800" cy="1855787"/>
          </a:xfrm>
        </p:spPr>
        <p:txBody>
          <a:bodyPr/>
          <a:lstStyle>
            <a:lvl1pPr>
              <a:defRPr/>
            </a:lvl1pPr>
          </a:lstStyle>
          <a:p>
            <a:r>
              <a:rPr lang="en-US" dirty="0"/>
              <a:t>Problems that we face with our current system</a:t>
            </a:r>
            <a:br>
              <a:rPr lang="en-US" dirty="0"/>
            </a:br>
            <a:r>
              <a:rPr lang="en-US" dirty="0"/>
              <a:t>Click to edit Master title style</a:t>
            </a:r>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2BAEC56-11DB-423A-910B-DFB4C51BA7FE}"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631409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064E71C-59E8-4BBA-BA35-D10409D9919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20086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CE92B7-92BE-4B54-B112-679499454E8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9677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7A1DC6-E392-49E6-8EA7-D4DCF52BC8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0E0121-D561-443B-9C5D-9D9A6E41FF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7D1A4-D5C5-4DE8-A193-32BE6B13995C}"/>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5" name="Footer Placeholder 4">
            <a:extLst>
              <a:ext uri="{FF2B5EF4-FFF2-40B4-BE49-F238E27FC236}">
                <a16:creationId xmlns:a16="http://schemas.microsoft.com/office/drawing/2014/main" id="{EB203F18-3917-4764-BC06-51B89E29CE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61177-CE2B-40D9-A49C-72FAA81A1BBE}"/>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4195518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E833837-3242-4507-B78E-F16C3FABD22E}"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082218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94CE0E3-CF14-4B51-994F-1033C837BAD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717475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A4501F8-E030-4C20-80AC-A0979F3A0DD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344769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0BFEBB3-FE57-4C95-B2F2-5E0988A2CC3E}"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226387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390E43C-4722-4196-8943-D0F79F56993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077640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2DF973C-CE2C-4AB6-90E8-7A2962803B21}"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689254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1BFCD18-84E5-4809-89B0-F9AFAC73A91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484677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endParaRPr lang="en-US" dirty="0"/>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092D5EA5-7919-4D69-9D75-34B06171B8A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773841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09600"/>
            <a:ext cx="10972800" cy="2362200"/>
          </a:xfrm>
        </p:spPr>
        <p:txBody>
          <a:bodyPr/>
          <a:lstStyle>
            <a:lvl1pPr>
              <a:defRPr u="sng" baseline="0"/>
            </a:lvl1pPr>
          </a:lstStyle>
          <a:p>
            <a:r>
              <a:rPr lang="en-US" dirty="0"/>
              <a:t>Challenges we face in terms of current Healthcare System ?</a:t>
            </a:r>
          </a:p>
        </p:txBody>
      </p:sp>
      <p:sp>
        <p:nvSpPr>
          <p:cNvPr id="3" name="Date Placeholder 2"/>
          <p:cNvSpPr>
            <a:spLocks noGrp="1"/>
          </p:cNvSpPr>
          <p:nvPr>
            <p:ph type="dt" sz="half" idx="10"/>
          </p:nvPr>
        </p:nvSpPr>
        <p:spPr/>
        <p:txBody>
          <a:bodyPr/>
          <a:lstStyle/>
          <a:p>
            <a:endParaRPr lang="en-US" dirty="0">
              <a:solidFill>
                <a:srgbClr val="FFFFFF"/>
              </a:solidFill>
            </a:endParaRPr>
          </a:p>
        </p:txBody>
      </p:sp>
      <p:sp>
        <p:nvSpPr>
          <p:cNvPr id="4" name="Footer Placeholder 3"/>
          <p:cNvSpPr>
            <a:spLocks noGrp="1"/>
          </p:cNvSpPr>
          <p:nvPr>
            <p:ph type="ftr" sz="quarter" idx="11"/>
          </p:nvPr>
        </p:nvSpPr>
        <p:spPr/>
        <p:txBody>
          <a:bodyPr/>
          <a:lstStyle/>
          <a:p>
            <a:endParaRPr lang="en-US" dirty="0">
              <a:solidFill>
                <a:srgbClr val="FFFFFF"/>
              </a:solidFill>
            </a:endParaRPr>
          </a:p>
        </p:txBody>
      </p:sp>
      <p:sp>
        <p:nvSpPr>
          <p:cNvPr id="5" name="Slide Number Placeholder 4"/>
          <p:cNvSpPr>
            <a:spLocks noGrp="1"/>
          </p:cNvSpPr>
          <p:nvPr>
            <p:ph type="sldNum" sz="quarter" idx="12"/>
          </p:nvPr>
        </p:nvSpPr>
        <p:spPr/>
        <p:txBody>
          <a:bodyPr/>
          <a:lstStyle/>
          <a:p>
            <a:fld id="{41B40944-31D8-4211-908D-609128D03AA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211840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13E65A-4EC5-4E13-A99E-36924A04ABE9}"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074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17861963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AEC56-11DB-423A-910B-DFB4C51BA7FE}" type="slidenum">
              <a:rPr lang="en-US" smtClean="0"/>
              <a:pPr/>
              <a:t>‹#›</a:t>
            </a:fld>
            <a:endParaRPr lang="en-US" dirty="0"/>
          </a:p>
        </p:txBody>
      </p:sp>
    </p:spTree>
    <p:extLst>
      <p:ext uri="{BB962C8B-B14F-4D97-AF65-F5344CB8AC3E}">
        <p14:creationId xmlns:p14="http://schemas.microsoft.com/office/powerpoint/2010/main" val="18621821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4E71C-59E8-4BBA-BA35-D10409D9919D}" type="slidenum">
              <a:rPr lang="en-US" smtClean="0"/>
              <a:pPr/>
              <a:t>‹#›</a:t>
            </a:fld>
            <a:endParaRPr lang="en-US" dirty="0"/>
          </a:p>
        </p:txBody>
      </p:sp>
    </p:spTree>
    <p:extLst>
      <p:ext uri="{BB962C8B-B14F-4D97-AF65-F5344CB8AC3E}">
        <p14:creationId xmlns:p14="http://schemas.microsoft.com/office/powerpoint/2010/main" val="23240755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CE92B7-92BE-4B54-B112-679499454E8B}" type="slidenum">
              <a:rPr lang="en-US" smtClean="0"/>
              <a:pPr/>
              <a:t>‹#›</a:t>
            </a:fld>
            <a:endParaRPr lang="en-US" dirty="0"/>
          </a:p>
        </p:txBody>
      </p:sp>
    </p:spTree>
    <p:extLst>
      <p:ext uri="{BB962C8B-B14F-4D97-AF65-F5344CB8AC3E}">
        <p14:creationId xmlns:p14="http://schemas.microsoft.com/office/powerpoint/2010/main" val="33097972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833837-3242-4507-B78E-F16C3FABD22E}" type="slidenum">
              <a:rPr lang="en-US" smtClean="0"/>
              <a:pPr/>
              <a:t>‹#›</a:t>
            </a:fld>
            <a:endParaRPr lang="en-US" dirty="0"/>
          </a:p>
        </p:txBody>
      </p:sp>
    </p:spTree>
    <p:extLst>
      <p:ext uri="{BB962C8B-B14F-4D97-AF65-F5344CB8AC3E}">
        <p14:creationId xmlns:p14="http://schemas.microsoft.com/office/powerpoint/2010/main" val="34301775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4CE0E3-CF14-4B51-994F-1033C837BADF}" type="slidenum">
              <a:rPr lang="en-US" smtClean="0"/>
              <a:pPr/>
              <a:t>‹#›</a:t>
            </a:fld>
            <a:endParaRPr lang="en-US" dirty="0"/>
          </a:p>
        </p:txBody>
      </p:sp>
    </p:spTree>
    <p:extLst>
      <p:ext uri="{BB962C8B-B14F-4D97-AF65-F5344CB8AC3E}">
        <p14:creationId xmlns:p14="http://schemas.microsoft.com/office/powerpoint/2010/main" val="24075863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4501F8-E030-4C20-80AC-A0979F3A0DD4}" type="slidenum">
              <a:rPr lang="en-US" smtClean="0"/>
              <a:pPr/>
              <a:t>‹#›</a:t>
            </a:fld>
            <a:endParaRPr lang="en-US" dirty="0"/>
          </a:p>
        </p:txBody>
      </p:sp>
    </p:spTree>
    <p:extLst>
      <p:ext uri="{BB962C8B-B14F-4D97-AF65-F5344CB8AC3E}">
        <p14:creationId xmlns:p14="http://schemas.microsoft.com/office/powerpoint/2010/main" val="28869418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FEBB3-FE57-4C95-B2F2-5E0988A2CC3E}" type="slidenum">
              <a:rPr lang="en-US" smtClean="0"/>
              <a:pPr/>
              <a:t>‹#›</a:t>
            </a:fld>
            <a:endParaRPr lang="en-US" dirty="0"/>
          </a:p>
        </p:txBody>
      </p:sp>
    </p:spTree>
    <p:extLst>
      <p:ext uri="{BB962C8B-B14F-4D97-AF65-F5344CB8AC3E}">
        <p14:creationId xmlns:p14="http://schemas.microsoft.com/office/powerpoint/2010/main" val="20740233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90E43C-4722-4196-8943-D0F79F569931}" type="slidenum">
              <a:rPr lang="en-US" smtClean="0"/>
              <a:pPr/>
              <a:t>‹#›</a:t>
            </a:fld>
            <a:endParaRPr lang="en-US" dirty="0"/>
          </a:p>
        </p:txBody>
      </p:sp>
    </p:spTree>
    <p:extLst>
      <p:ext uri="{BB962C8B-B14F-4D97-AF65-F5344CB8AC3E}">
        <p14:creationId xmlns:p14="http://schemas.microsoft.com/office/powerpoint/2010/main" val="36787115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B40944-31D8-4211-908D-609128D03AAF}" type="slidenum">
              <a:rPr lang="en-US" smtClean="0"/>
              <a:pPr/>
              <a:t>‹#›</a:t>
            </a:fld>
            <a:endParaRPr lang="en-US" dirty="0"/>
          </a:p>
        </p:txBody>
      </p:sp>
    </p:spTree>
    <p:extLst>
      <p:ext uri="{BB962C8B-B14F-4D97-AF65-F5344CB8AC3E}">
        <p14:creationId xmlns:p14="http://schemas.microsoft.com/office/powerpoint/2010/main" val="3931504279"/>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40944-31D8-4211-908D-609128D03AAF}" type="slidenum">
              <a:rPr lang="en-US" smtClean="0"/>
              <a:pPr/>
              <a:t>‹#›</a:t>
            </a:fld>
            <a:endParaRPr lang="en-US" dirty="0"/>
          </a:p>
        </p:txBody>
      </p:sp>
    </p:spTree>
    <p:extLst>
      <p:ext uri="{BB962C8B-B14F-4D97-AF65-F5344CB8AC3E}">
        <p14:creationId xmlns:p14="http://schemas.microsoft.com/office/powerpoint/2010/main" val="37643803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13164082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40944-31D8-4211-908D-609128D03AAF}"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49873326"/>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40944-31D8-4211-908D-609128D03AAF}" type="slidenum">
              <a:rPr lang="en-US" smtClean="0"/>
              <a:pPr/>
              <a:t>‹#›</a:t>
            </a:fld>
            <a:endParaRPr lang="en-US" dirty="0"/>
          </a:p>
        </p:txBody>
      </p:sp>
    </p:spTree>
    <p:extLst>
      <p:ext uri="{BB962C8B-B14F-4D97-AF65-F5344CB8AC3E}">
        <p14:creationId xmlns:p14="http://schemas.microsoft.com/office/powerpoint/2010/main" val="2909432638"/>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40944-31D8-4211-908D-609128D03AAF}"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4800275"/>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40944-31D8-4211-908D-609128D03AAF}" type="slidenum">
              <a:rPr lang="en-US" smtClean="0"/>
              <a:pPr/>
              <a:t>‹#›</a:t>
            </a:fld>
            <a:endParaRPr lang="en-US" dirty="0"/>
          </a:p>
        </p:txBody>
      </p:sp>
    </p:spTree>
    <p:extLst>
      <p:ext uri="{BB962C8B-B14F-4D97-AF65-F5344CB8AC3E}">
        <p14:creationId xmlns:p14="http://schemas.microsoft.com/office/powerpoint/2010/main" val="3521006916"/>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F973C-CE2C-4AB6-90E8-7A2962803B21}" type="slidenum">
              <a:rPr lang="en-US" smtClean="0"/>
              <a:pPr/>
              <a:t>‹#›</a:t>
            </a:fld>
            <a:endParaRPr lang="en-US" dirty="0"/>
          </a:p>
        </p:txBody>
      </p:sp>
    </p:spTree>
    <p:extLst>
      <p:ext uri="{BB962C8B-B14F-4D97-AF65-F5344CB8AC3E}">
        <p14:creationId xmlns:p14="http://schemas.microsoft.com/office/powerpoint/2010/main" val="20463573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BFCD18-84E5-4809-89B0-F9AFAC73A916}" type="slidenum">
              <a:rPr lang="en-US" smtClean="0"/>
              <a:pPr/>
              <a:t>‹#›</a:t>
            </a:fld>
            <a:endParaRPr lang="en-US" dirty="0"/>
          </a:p>
        </p:txBody>
      </p:sp>
    </p:spTree>
    <p:extLst>
      <p:ext uri="{BB962C8B-B14F-4D97-AF65-F5344CB8AC3E}">
        <p14:creationId xmlns:p14="http://schemas.microsoft.com/office/powerpoint/2010/main" val="15002172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09600"/>
            <a:ext cx="10972800" cy="2362200"/>
          </a:xfrm>
        </p:spPr>
        <p:txBody>
          <a:bodyPr/>
          <a:lstStyle>
            <a:lvl1pPr>
              <a:defRPr u="sng" baseline="0"/>
            </a:lvl1pPr>
          </a:lstStyle>
          <a:p>
            <a:r>
              <a:rPr lang="en-US" dirty="0"/>
              <a:t>Challenges we face in terms of current Healthcare System ?</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B40944-31D8-4211-908D-609128D03AAF}" type="slidenum">
              <a:rPr lang="en-US" smtClean="0"/>
              <a:pPr/>
              <a:t>‹#›</a:t>
            </a:fld>
            <a:endParaRPr lang="en-US" dirty="0"/>
          </a:p>
        </p:txBody>
      </p:sp>
    </p:spTree>
    <p:extLst>
      <p:ext uri="{BB962C8B-B14F-4D97-AF65-F5344CB8AC3E}">
        <p14:creationId xmlns:p14="http://schemas.microsoft.com/office/powerpoint/2010/main" val="28052709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1122" name="Group 2"/>
          <p:cNvGrpSpPr>
            <a:grpSpLocks/>
          </p:cNvGrpSpPr>
          <p:nvPr/>
        </p:nvGrpSpPr>
        <p:grpSpPr bwMode="auto">
          <a:xfrm>
            <a:off x="4234" y="4267200"/>
            <a:ext cx="12187767" cy="2590800"/>
            <a:chOff x="2" y="2688"/>
            <a:chExt cx="5758" cy="1632"/>
          </a:xfrm>
        </p:grpSpPr>
        <p:sp>
          <p:nvSpPr>
            <p:cNvPr id="2611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nvGrpSpPr>
            <p:cNvPr id="261124" name="Group 4"/>
            <p:cNvGrpSpPr>
              <a:grpSpLocks/>
            </p:cNvGrpSpPr>
            <p:nvPr userDrawn="1"/>
          </p:nvGrpSpPr>
          <p:grpSpPr bwMode="auto">
            <a:xfrm>
              <a:off x="3528" y="3715"/>
              <a:ext cx="792" cy="521"/>
              <a:chOff x="3527" y="3715"/>
              <a:chExt cx="792" cy="521"/>
            </a:xfrm>
          </p:grpSpPr>
          <p:sp>
            <p:nvSpPr>
              <p:cNvPr id="261125"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26"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27"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28"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29"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30"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31"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32"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33"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34"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35"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grpSp>
          <p:nvGrpSpPr>
            <p:cNvPr id="261136" name="Group 16"/>
            <p:cNvGrpSpPr>
              <a:grpSpLocks/>
            </p:cNvGrpSpPr>
            <p:nvPr userDrawn="1"/>
          </p:nvGrpSpPr>
          <p:grpSpPr bwMode="auto">
            <a:xfrm>
              <a:off x="1776" y="3631"/>
              <a:ext cx="1626" cy="683"/>
              <a:chOff x="1776" y="3631"/>
              <a:chExt cx="1626" cy="683"/>
            </a:xfrm>
          </p:grpSpPr>
          <p:sp>
            <p:nvSpPr>
              <p:cNvPr id="261137"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38"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39"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40"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41"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42"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43"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44"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grpSp>
          <p:nvGrpSpPr>
            <p:cNvPr id="261155" name="Group 35"/>
            <p:cNvGrpSpPr>
              <a:grpSpLocks/>
            </p:cNvGrpSpPr>
            <p:nvPr userDrawn="1"/>
          </p:nvGrpSpPr>
          <p:grpSpPr bwMode="auto">
            <a:xfrm>
              <a:off x="4128" y="3360"/>
              <a:ext cx="1351" cy="821"/>
              <a:chOff x="4128" y="3360"/>
              <a:chExt cx="1351" cy="821"/>
            </a:xfrm>
          </p:grpSpPr>
          <p:sp>
            <p:nvSpPr>
              <p:cNvPr id="261156"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57"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58"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59"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60"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61"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62"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63"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64"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65"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66"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67"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68"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69"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70"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71"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72"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grpSp>
          <p:nvGrpSpPr>
            <p:cNvPr id="261173" name="Group 53"/>
            <p:cNvGrpSpPr>
              <a:grpSpLocks/>
            </p:cNvGrpSpPr>
            <p:nvPr userDrawn="1"/>
          </p:nvGrpSpPr>
          <p:grpSpPr bwMode="auto">
            <a:xfrm>
              <a:off x="5280" y="3024"/>
              <a:ext cx="425" cy="258"/>
              <a:chOff x="5280" y="3024"/>
              <a:chExt cx="425" cy="258"/>
            </a:xfrm>
          </p:grpSpPr>
          <p:sp>
            <p:nvSpPr>
              <p:cNvPr id="261174"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75"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76"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77"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78"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79"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80"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nvGrpSpPr>
              <p:cNvPr id="261181" name="Group 61"/>
              <p:cNvGrpSpPr>
                <a:grpSpLocks/>
              </p:cNvGrpSpPr>
              <p:nvPr/>
            </p:nvGrpSpPr>
            <p:grpSpPr bwMode="auto">
              <a:xfrm>
                <a:off x="5381" y="3085"/>
                <a:ext cx="227" cy="132"/>
                <a:chOff x="5381" y="3085"/>
                <a:chExt cx="227" cy="132"/>
              </a:xfrm>
            </p:grpSpPr>
            <p:sp>
              <p:nvSpPr>
                <p:cNvPr id="26118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83"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8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1185"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grpSp>
      </p:grpSp>
      <p:sp>
        <p:nvSpPr>
          <p:cNvPr id="261186"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26118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61188" name="Rectangle 68"/>
          <p:cNvSpPr>
            <a:spLocks noGrp="1" noChangeArrowheads="1"/>
          </p:cNvSpPr>
          <p:nvPr>
            <p:ph type="dt" sz="quarter" idx="2"/>
          </p:nvPr>
        </p:nvSpPr>
        <p:spPr>
          <a:xfrm>
            <a:off x="609600" y="6248400"/>
            <a:ext cx="2844800" cy="457200"/>
          </a:xfrm>
        </p:spPr>
        <p:txBody>
          <a:bodyPr/>
          <a:lstStyle>
            <a:lvl1pPr>
              <a:defRPr/>
            </a:lvl1pPr>
          </a:lstStyle>
          <a:p>
            <a:endParaRPr lang="en-US" dirty="0">
              <a:solidFill>
                <a:prstClr val="white"/>
              </a:solidFill>
            </a:endParaRPr>
          </a:p>
        </p:txBody>
      </p:sp>
      <p:sp>
        <p:nvSpPr>
          <p:cNvPr id="261189" name="Rectangle 69"/>
          <p:cNvSpPr>
            <a:spLocks noGrp="1" noChangeArrowheads="1"/>
          </p:cNvSpPr>
          <p:nvPr>
            <p:ph type="ftr" sz="quarter" idx="3"/>
          </p:nvPr>
        </p:nvSpPr>
        <p:spPr>
          <a:xfrm>
            <a:off x="4165600" y="6248400"/>
            <a:ext cx="3860800" cy="457200"/>
          </a:xfrm>
        </p:spPr>
        <p:txBody>
          <a:bodyPr/>
          <a:lstStyle>
            <a:lvl1pPr>
              <a:defRPr/>
            </a:lvl1pPr>
          </a:lstStyle>
          <a:p>
            <a:endParaRPr lang="en-US" dirty="0">
              <a:solidFill>
                <a:prstClr val="white"/>
              </a:solidFill>
            </a:endParaRPr>
          </a:p>
        </p:txBody>
      </p:sp>
      <p:sp>
        <p:nvSpPr>
          <p:cNvPr id="261190" name="Rectangle 70"/>
          <p:cNvSpPr>
            <a:spLocks noGrp="1" noChangeArrowheads="1"/>
          </p:cNvSpPr>
          <p:nvPr>
            <p:ph type="sldNum" sz="quarter" idx="4"/>
          </p:nvPr>
        </p:nvSpPr>
        <p:spPr>
          <a:xfrm>
            <a:off x="8737600" y="6248400"/>
            <a:ext cx="2844800" cy="457200"/>
          </a:xfrm>
        </p:spPr>
        <p:txBody>
          <a:bodyPr/>
          <a:lstStyle>
            <a:lvl1pPr>
              <a:defRPr/>
            </a:lvl1pPr>
          </a:lstStyle>
          <a:p>
            <a:fld id="{AA13E65A-4EC5-4E13-A99E-36924A04ABE9}"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41938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7814"/>
            <a:ext cx="10972800" cy="1855787"/>
          </a:xfrm>
        </p:spPr>
        <p:txBody>
          <a:bodyPr/>
          <a:lstStyle>
            <a:lvl1pPr>
              <a:defRPr/>
            </a:lvl1pPr>
          </a:lstStyle>
          <a:p>
            <a:r>
              <a:rPr lang="en-US" dirty="0"/>
              <a:t>Problems that we face with our current system</a:t>
            </a:r>
            <a:br>
              <a:rPr lang="en-US" dirty="0"/>
            </a:br>
            <a:r>
              <a:rPr lang="en-US" dirty="0"/>
              <a:t>Click to edit Master title style</a:t>
            </a:r>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92BAEC56-11DB-423A-910B-DFB4C51BA7FE}"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08314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8064E71C-59E8-4BBA-BA35-D10409D9919D}"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5878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14191354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C2CE92B7-92BE-4B54-B112-679499454E8B}"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38542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prstClr val="white"/>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lvl1pPr>
              <a:defRPr/>
            </a:lvl1pPr>
          </a:lstStyle>
          <a:p>
            <a:fld id="{FE833837-3242-4507-B78E-F16C3FABD22E}"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71323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prstClr val="white"/>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094CE0E3-CF14-4B51-994F-1033C837BADF}"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25084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prstClr val="white"/>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lvl1pPr>
              <a:defRPr/>
            </a:lvl1pPr>
          </a:lstStyle>
          <a:p>
            <a:fld id="{2A4501F8-E030-4C20-80AC-A0979F3A0DD4}"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743251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90BFEBB3-FE57-4C95-B2F2-5E0988A2CC3E}"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80545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prstClr val="white"/>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C390E43C-4722-4196-8943-D0F79F569931}"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4782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72DF973C-CE2C-4AB6-90E8-7A2962803B21}"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66153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prstClr val="white"/>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1BFCD18-84E5-4809-89B0-F9AFAC73A916}"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89663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endParaRPr lang="en-US" dirty="0"/>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dirty="0">
              <a:solidFill>
                <a:prstClr val="white"/>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092D5EA5-7919-4D69-9D75-34B06171B8AB}"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38434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09600"/>
            <a:ext cx="10972800" cy="2362200"/>
          </a:xfrm>
        </p:spPr>
        <p:txBody>
          <a:bodyPr/>
          <a:lstStyle>
            <a:lvl1pPr>
              <a:defRPr u="sng" baseline="0"/>
            </a:lvl1pPr>
          </a:lstStyle>
          <a:p>
            <a:r>
              <a:rPr lang="en-US" dirty="0"/>
              <a:t>Challenges we face in terms of current Healthcare System ?</a:t>
            </a:r>
          </a:p>
        </p:txBody>
      </p:sp>
      <p:sp>
        <p:nvSpPr>
          <p:cNvPr id="3" name="Date Placeholder 2"/>
          <p:cNvSpPr>
            <a:spLocks noGrp="1"/>
          </p:cNvSpPr>
          <p:nvPr>
            <p:ph type="dt" sz="half" idx="10"/>
          </p:nvPr>
        </p:nvSpPr>
        <p:spPr/>
        <p:txBody>
          <a:bodyPr/>
          <a:lstStyle/>
          <a:p>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41B40944-31D8-4211-908D-609128D03AA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6164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12930831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1143000"/>
            <a:ext cx="10363200" cy="838200"/>
          </a:xfrm>
        </p:spPr>
        <p:txBody>
          <a:bodyPr/>
          <a:lstStyle/>
          <a:p>
            <a:r>
              <a:rPr lang="en-US"/>
              <a:t>Click to edit Master title style</a:t>
            </a:r>
          </a:p>
        </p:txBody>
      </p:sp>
      <p:sp>
        <p:nvSpPr>
          <p:cNvPr id="3" name="Content Placeholder 2"/>
          <p:cNvSpPr>
            <a:spLocks noGrp="1"/>
          </p:cNvSpPr>
          <p:nvPr>
            <p:ph sz="quarter" idx="1"/>
          </p:nvPr>
        </p:nvSpPr>
        <p:spPr>
          <a:xfrm>
            <a:off x="914400" y="2111375"/>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2111375"/>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244975"/>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244975"/>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smtClean="0"/>
            </a:lvl1pPr>
          </a:lstStyle>
          <a:p>
            <a:pPr>
              <a:defRPr/>
            </a:pPr>
            <a:r>
              <a:rPr lang="en-US" dirty="0">
                <a:solidFill>
                  <a:prstClr val="white"/>
                </a:solidFill>
              </a:rPr>
              <a:t>© Steven J. Spear 2010</a:t>
            </a:r>
            <a:endParaRPr lang="en-US" dirty="0">
              <a:solidFill>
                <a:prstClr val="white"/>
              </a:solidFill>
              <a:latin typeface="Arial" charset="0"/>
            </a:endParaRPr>
          </a:p>
        </p:txBody>
      </p:sp>
    </p:spTree>
    <p:extLst>
      <p:ext uri="{BB962C8B-B14F-4D97-AF65-F5344CB8AC3E}">
        <p14:creationId xmlns:p14="http://schemas.microsoft.com/office/powerpoint/2010/main" val="38315174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D5DB612-773E-4A78-BE60-56B40136703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317E8FC-52F6-4925-BF50-A8B7388E406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3A559227-9919-4C2A-8D9E-5F65639D5CDF}"/>
              </a:ext>
            </a:extLst>
          </p:cNvPr>
          <p:cNvSpPr>
            <a:spLocks noGrp="1" noChangeArrowheads="1"/>
          </p:cNvSpPr>
          <p:nvPr>
            <p:ph type="sldNum" sz="quarter" idx="12"/>
          </p:nvPr>
        </p:nvSpPr>
        <p:spPr>
          <a:ln/>
        </p:spPr>
        <p:txBody>
          <a:bodyPr/>
          <a:lstStyle>
            <a:lvl1pPr>
              <a:defRPr/>
            </a:lvl1pPr>
          </a:lstStyle>
          <a:p>
            <a:fld id="{30A2501D-FC9F-45AF-AA0E-713986D578C9}" type="slidenum">
              <a:rPr lang="en-US" altLang="en-US"/>
              <a:pPr/>
              <a:t>‹#›</a:t>
            </a:fld>
            <a:endParaRPr lang="en-US" altLang="en-US" dirty="0"/>
          </a:p>
        </p:txBody>
      </p:sp>
    </p:spTree>
    <p:extLst>
      <p:ext uri="{BB962C8B-B14F-4D97-AF65-F5344CB8AC3E}">
        <p14:creationId xmlns:p14="http://schemas.microsoft.com/office/powerpoint/2010/main" val="24791796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5C5403-4AF6-4EDC-BEF8-CA63793352C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C7A6CFAC-FB9A-409B-ACD4-A80208B1628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0D25D29-B4FE-4E76-B0CD-69D152AC61A1}"/>
              </a:ext>
            </a:extLst>
          </p:cNvPr>
          <p:cNvSpPr>
            <a:spLocks noGrp="1" noChangeArrowheads="1"/>
          </p:cNvSpPr>
          <p:nvPr>
            <p:ph type="sldNum" sz="quarter" idx="12"/>
          </p:nvPr>
        </p:nvSpPr>
        <p:spPr>
          <a:ln/>
        </p:spPr>
        <p:txBody>
          <a:bodyPr/>
          <a:lstStyle>
            <a:lvl1pPr>
              <a:defRPr/>
            </a:lvl1pPr>
          </a:lstStyle>
          <a:p>
            <a:fld id="{6CAA529C-CDB3-4B73-864B-EBAD5947068E}" type="slidenum">
              <a:rPr lang="en-US" altLang="en-US"/>
              <a:pPr/>
              <a:t>‹#›</a:t>
            </a:fld>
            <a:endParaRPr lang="en-US" altLang="en-US" dirty="0"/>
          </a:p>
        </p:txBody>
      </p:sp>
    </p:spTree>
    <p:extLst>
      <p:ext uri="{BB962C8B-B14F-4D97-AF65-F5344CB8AC3E}">
        <p14:creationId xmlns:p14="http://schemas.microsoft.com/office/powerpoint/2010/main" val="25756075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2B1A7D9-D5E0-4D1A-9A76-9D1B0F343AF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9707BA5C-6E27-4CF0-A5C5-8A433826242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3A8911B-65FC-4C79-8C18-131556D13C78}"/>
              </a:ext>
            </a:extLst>
          </p:cNvPr>
          <p:cNvSpPr>
            <a:spLocks noGrp="1" noChangeArrowheads="1"/>
          </p:cNvSpPr>
          <p:nvPr>
            <p:ph type="sldNum" sz="quarter" idx="12"/>
          </p:nvPr>
        </p:nvSpPr>
        <p:spPr>
          <a:ln/>
        </p:spPr>
        <p:txBody>
          <a:bodyPr/>
          <a:lstStyle>
            <a:lvl1pPr>
              <a:defRPr/>
            </a:lvl1pPr>
          </a:lstStyle>
          <a:p>
            <a:fld id="{54996AB8-49F7-4138-910C-C266BBF55F5A}" type="slidenum">
              <a:rPr lang="en-US" altLang="en-US"/>
              <a:pPr/>
              <a:t>‹#›</a:t>
            </a:fld>
            <a:endParaRPr lang="en-US" altLang="en-US" dirty="0"/>
          </a:p>
        </p:txBody>
      </p:sp>
    </p:spTree>
    <p:extLst>
      <p:ext uri="{BB962C8B-B14F-4D97-AF65-F5344CB8AC3E}">
        <p14:creationId xmlns:p14="http://schemas.microsoft.com/office/powerpoint/2010/main" val="18263143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278385C-B3C3-41E3-9F69-9586163D045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B113FEB6-ACFD-44BD-94F0-897E7ECA835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FF1C8DD7-A049-48E1-8BC9-78693D690DDB}"/>
              </a:ext>
            </a:extLst>
          </p:cNvPr>
          <p:cNvSpPr>
            <a:spLocks noGrp="1" noChangeArrowheads="1"/>
          </p:cNvSpPr>
          <p:nvPr>
            <p:ph type="sldNum" sz="quarter" idx="12"/>
          </p:nvPr>
        </p:nvSpPr>
        <p:spPr>
          <a:ln/>
        </p:spPr>
        <p:txBody>
          <a:bodyPr/>
          <a:lstStyle>
            <a:lvl1pPr>
              <a:defRPr/>
            </a:lvl1pPr>
          </a:lstStyle>
          <a:p>
            <a:fld id="{F12FBFCD-E404-4835-9CA4-3D3769219AF0}" type="slidenum">
              <a:rPr lang="en-US" altLang="en-US"/>
              <a:pPr/>
              <a:t>‹#›</a:t>
            </a:fld>
            <a:endParaRPr lang="en-US" altLang="en-US" dirty="0"/>
          </a:p>
        </p:txBody>
      </p:sp>
    </p:spTree>
    <p:extLst>
      <p:ext uri="{BB962C8B-B14F-4D97-AF65-F5344CB8AC3E}">
        <p14:creationId xmlns:p14="http://schemas.microsoft.com/office/powerpoint/2010/main" val="12339613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85C4432-12FD-4760-9A8F-A8A37BB5E57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02FF0624-4431-4F41-9DF4-1A0D28E9E06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6302B25C-169A-4867-AB3E-01D3B195ECB0}"/>
              </a:ext>
            </a:extLst>
          </p:cNvPr>
          <p:cNvSpPr>
            <a:spLocks noGrp="1" noChangeArrowheads="1"/>
          </p:cNvSpPr>
          <p:nvPr>
            <p:ph type="sldNum" sz="quarter" idx="12"/>
          </p:nvPr>
        </p:nvSpPr>
        <p:spPr>
          <a:ln/>
        </p:spPr>
        <p:txBody>
          <a:bodyPr/>
          <a:lstStyle>
            <a:lvl1pPr>
              <a:defRPr/>
            </a:lvl1pPr>
          </a:lstStyle>
          <a:p>
            <a:fld id="{5C67C6E1-35D7-4FEF-9F1D-FAF8539E395B}" type="slidenum">
              <a:rPr lang="en-US" altLang="en-US"/>
              <a:pPr/>
              <a:t>‹#›</a:t>
            </a:fld>
            <a:endParaRPr lang="en-US" altLang="en-US" dirty="0"/>
          </a:p>
        </p:txBody>
      </p:sp>
    </p:spTree>
    <p:extLst>
      <p:ext uri="{BB962C8B-B14F-4D97-AF65-F5344CB8AC3E}">
        <p14:creationId xmlns:p14="http://schemas.microsoft.com/office/powerpoint/2010/main" val="13882943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0C7E89-82E8-47B9-91AF-80E0531923A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2F670880-A27F-4CEA-AAC1-22537B5CAA6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31B31E74-7A20-4CDA-8528-B8C8030FC32E}"/>
              </a:ext>
            </a:extLst>
          </p:cNvPr>
          <p:cNvSpPr>
            <a:spLocks noGrp="1" noChangeArrowheads="1"/>
          </p:cNvSpPr>
          <p:nvPr>
            <p:ph type="sldNum" sz="quarter" idx="12"/>
          </p:nvPr>
        </p:nvSpPr>
        <p:spPr>
          <a:ln/>
        </p:spPr>
        <p:txBody>
          <a:bodyPr/>
          <a:lstStyle>
            <a:lvl1pPr>
              <a:defRPr/>
            </a:lvl1pPr>
          </a:lstStyle>
          <a:p>
            <a:fld id="{FCD50022-D76B-488D-84AA-AB4CD2789B9D}" type="slidenum">
              <a:rPr lang="en-US" altLang="en-US"/>
              <a:pPr/>
              <a:t>‹#›</a:t>
            </a:fld>
            <a:endParaRPr lang="en-US" altLang="en-US" dirty="0"/>
          </a:p>
        </p:txBody>
      </p:sp>
    </p:spTree>
    <p:extLst>
      <p:ext uri="{BB962C8B-B14F-4D97-AF65-F5344CB8AC3E}">
        <p14:creationId xmlns:p14="http://schemas.microsoft.com/office/powerpoint/2010/main" val="23094123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6468FA-8543-4C66-A913-1E0F1B391D3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78F32E65-8E7D-48AA-A09B-B79DED946F5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18C15629-7F86-4DE9-BA2C-32BE433E784A}"/>
              </a:ext>
            </a:extLst>
          </p:cNvPr>
          <p:cNvSpPr>
            <a:spLocks noGrp="1" noChangeArrowheads="1"/>
          </p:cNvSpPr>
          <p:nvPr>
            <p:ph type="sldNum" sz="quarter" idx="12"/>
          </p:nvPr>
        </p:nvSpPr>
        <p:spPr>
          <a:ln/>
        </p:spPr>
        <p:txBody>
          <a:bodyPr/>
          <a:lstStyle>
            <a:lvl1pPr>
              <a:defRPr/>
            </a:lvl1pPr>
          </a:lstStyle>
          <a:p>
            <a:fld id="{B81C6B4C-D60B-4BA7-9266-D51C987E574F}" type="slidenum">
              <a:rPr lang="en-US" altLang="en-US"/>
              <a:pPr/>
              <a:t>‹#›</a:t>
            </a:fld>
            <a:endParaRPr lang="en-US" altLang="en-US" dirty="0"/>
          </a:p>
        </p:txBody>
      </p:sp>
    </p:spTree>
    <p:extLst>
      <p:ext uri="{BB962C8B-B14F-4D97-AF65-F5344CB8AC3E}">
        <p14:creationId xmlns:p14="http://schemas.microsoft.com/office/powerpoint/2010/main" val="20965943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D609EE3-3FE4-4FFE-B9BD-A93DE06C154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C739FB9D-AD80-4641-AD69-E5EBD918BDE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11BCB5A9-3AA7-48A3-9FB4-B4C44EA72B52}"/>
              </a:ext>
            </a:extLst>
          </p:cNvPr>
          <p:cNvSpPr>
            <a:spLocks noGrp="1" noChangeArrowheads="1"/>
          </p:cNvSpPr>
          <p:nvPr>
            <p:ph type="sldNum" sz="quarter" idx="12"/>
          </p:nvPr>
        </p:nvSpPr>
        <p:spPr>
          <a:ln/>
        </p:spPr>
        <p:txBody>
          <a:bodyPr/>
          <a:lstStyle>
            <a:lvl1pPr>
              <a:defRPr/>
            </a:lvl1pPr>
          </a:lstStyle>
          <a:p>
            <a:fld id="{C5F895DB-05B7-4A0F-933F-835759058E99}" type="slidenum">
              <a:rPr lang="en-US" altLang="en-US"/>
              <a:pPr/>
              <a:t>‹#›</a:t>
            </a:fld>
            <a:endParaRPr lang="en-US" altLang="en-US" dirty="0"/>
          </a:p>
        </p:txBody>
      </p:sp>
    </p:spTree>
    <p:extLst>
      <p:ext uri="{BB962C8B-B14F-4D97-AF65-F5344CB8AC3E}">
        <p14:creationId xmlns:p14="http://schemas.microsoft.com/office/powerpoint/2010/main" val="2406570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891B2D-B967-4057-A05E-9B8C815D5B8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941198F0-06E3-4C61-B83B-C960CC15B48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5B97E648-F761-4AC1-8560-816463E68DCE}"/>
              </a:ext>
            </a:extLst>
          </p:cNvPr>
          <p:cNvSpPr>
            <a:spLocks noGrp="1" noChangeArrowheads="1"/>
          </p:cNvSpPr>
          <p:nvPr>
            <p:ph type="sldNum" sz="quarter" idx="12"/>
          </p:nvPr>
        </p:nvSpPr>
        <p:spPr>
          <a:ln/>
        </p:spPr>
        <p:txBody>
          <a:bodyPr/>
          <a:lstStyle>
            <a:lvl1pPr>
              <a:defRPr/>
            </a:lvl1pPr>
          </a:lstStyle>
          <a:p>
            <a:fld id="{DAD009C7-FA02-49C5-98C3-DAB1C438A90C}" type="slidenum">
              <a:rPr lang="en-US" altLang="en-US"/>
              <a:pPr/>
              <a:t>‹#›</a:t>
            </a:fld>
            <a:endParaRPr lang="en-US" altLang="en-US" dirty="0"/>
          </a:p>
        </p:txBody>
      </p:sp>
    </p:spTree>
    <p:extLst>
      <p:ext uri="{BB962C8B-B14F-4D97-AF65-F5344CB8AC3E}">
        <p14:creationId xmlns:p14="http://schemas.microsoft.com/office/powerpoint/2010/main" val="2710017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11646645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34436C-82C1-4BAC-A724-909AF9A36CD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49AC26B9-D109-47A6-A360-BE958DAD906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31290567-A9DA-40F6-911B-391A79CE7513}"/>
              </a:ext>
            </a:extLst>
          </p:cNvPr>
          <p:cNvSpPr>
            <a:spLocks noGrp="1" noChangeArrowheads="1"/>
          </p:cNvSpPr>
          <p:nvPr>
            <p:ph type="sldNum" sz="quarter" idx="12"/>
          </p:nvPr>
        </p:nvSpPr>
        <p:spPr>
          <a:ln/>
        </p:spPr>
        <p:txBody>
          <a:bodyPr/>
          <a:lstStyle>
            <a:lvl1pPr>
              <a:defRPr/>
            </a:lvl1pPr>
          </a:lstStyle>
          <a:p>
            <a:fld id="{B57D7FED-B295-4008-AF83-C280CF845517}" type="slidenum">
              <a:rPr lang="en-US" altLang="en-US"/>
              <a:pPr/>
              <a:t>‹#›</a:t>
            </a:fld>
            <a:endParaRPr lang="en-US" altLang="en-US" dirty="0"/>
          </a:p>
        </p:txBody>
      </p:sp>
    </p:spTree>
    <p:extLst>
      <p:ext uri="{BB962C8B-B14F-4D97-AF65-F5344CB8AC3E}">
        <p14:creationId xmlns:p14="http://schemas.microsoft.com/office/powerpoint/2010/main" val="40710706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FEA7ED-6B91-42C5-BDF5-64E61E98B41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880EDE1D-0ECE-4DF2-A78E-1843AA7CADC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A16BA850-65F9-4AAE-AAC2-69919225BB8F}"/>
              </a:ext>
            </a:extLst>
          </p:cNvPr>
          <p:cNvSpPr>
            <a:spLocks noGrp="1" noChangeArrowheads="1"/>
          </p:cNvSpPr>
          <p:nvPr>
            <p:ph type="sldNum" sz="quarter" idx="12"/>
          </p:nvPr>
        </p:nvSpPr>
        <p:spPr>
          <a:ln/>
        </p:spPr>
        <p:txBody>
          <a:bodyPr/>
          <a:lstStyle>
            <a:lvl1pPr>
              <a:defRPr/>
            </a:lvl1pPr>
          </a:lstStyle>
          <a:p>
            <a:fld id="{22D78622-6432-4399-A3EA-2846B1130E09}" type="slidenum">
              <a:rPr lang="en-US" altLang="en-US"/>
              <a:pPr/>
              <a:t>‹#›</a:t>
            </a:fld>
            <a:endParaRPr lang="en-US" altLang="en-US" dirty="0"/>
          </a:p>
        </p:txBody>
      </p:sp>
    </p:spTree>
    <p:extLst>
      <p:ext uri="{BB962C8B-B14F-4D97-AF65-F5344CB8AC3E}">
        <p14:creationId xmlns:p14="http://schemas.microsoft.com/office/powerpoint/2010/main" val="312608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3726683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3006298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225122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04DB-4135-4FC2-A8CC-1C4104181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7BD218-BB9A-41EE-9FBD-5A7E5866FA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DA4F8-BC29-42BB-A86B-7F178E26D9AC}"/>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5" name="Footer Placeholder 4">
            <a:extLst>
              <a:ext uri="{FF2B5EF4-FFF2-40B4-BE49-F238E27FC236}">
                <a16:creationId xmlns:a16="http://schemas.microsoft.com/office/drawing/2014/main" id="{EFE88205-A6E6-47FE-8C20-34E3D5A759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94A9F3-B6DC-424A-A081-20346843E5D3}"/>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367603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86511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1475125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7DC40-110F-4A80-BD7E-CDB3D69AFE33}"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E40E9-21EC-4F80-8114-7C8B9570E55E}" type="slidenum">
              <a:rPr lang="en-US" smtClean="0"/>
              <a:t>‹#›</a:t>
            </a:fld>
            <a:endParaRPr lang="en-US" dirty="0"/>
          </a:p>
        </p:txBody>
      </p:sp>
    </p:spTree>
    <p:extLst>
      <p:ext uri="{BB962C8B-B14F-4D97-AF65-F5344CB8AC3E}">
        <p14:creationId xmlns:p14="http://schemas.microsoft.com/office/powerpoint/2010/main" val="2953347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763DD1-CAFF-4744-897C-5CBF7BF39DFF}" type="datetime1">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F53EA7-BB0A-4E96-B937-8DD44A21134F}" type="slidenum">
              <a:rPr lang="en-US" smtClean="0"/>
              <a:t>‹#›</a:t>
            </a:fld>
            <a:endParaRPr lang="en-US" dirty="0"/>
          </a:p>
        </p:txBody>
      </p:sp>
    </p:spTree>
    <p:extLst>
      <p:ext uri="{BB962C8B-B14F-4D97-AF65-F5344CB8AC3E}">
        <p14:creationId xmlns:p14="http://schemas.microsoft.com/office/powerpoint/2010/main" val="426301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6671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4756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2689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426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834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384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45B8-221E-4E0B-83F1-A55B28BCF2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CBB15-652C-4E19-8A80-884915D655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8E99C0-3883-42AB-8637-005CAE561C7C}"/>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5" name="Footer Placeholder 4">
            <a:extLst>
              <a:ext uri="{FF2B5EF4-FFF2-40B4-BE49-F238E27FC236}">
                <a16:creationId xmlns:a16="http://schemas.microsoft.com/office/drawing/2014/main" id="{0725A16A-FB10-4A37-8D18-CEC748C4DC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BA2C3E-E7BB-46BA-9CE5-9620437300A9}"/>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1206108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2405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905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5597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363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8694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847415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3566725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3707642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4147343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191946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398C-B4FC-4878-B39D-22AB7DA795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66A7D-4202-4AFD-870F-BDD4DC81C9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EAF95B-E67B-4659-99E2-071D8B614A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98CCC-C5F5-42F7-A380-E4394AD19B93}"/>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6" name="Footer Placeholder 5">
            <a:extLst>
              <a:ext uri="{FF2B5EF4-FFF2-40B4-BE49-F238E27FC236}">
                <a16:creationId xmlns:a16="http://schemas.microsoft.com/office/drawing/2014/main" id="{D6C1AFAC-C087-4C88-B56C-CFCF14F3CB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84D665-3185-4AEB-8FFB-F53F4B3127C7}"/>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1252306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1622604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2758436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2373335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3556962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3998473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E4BFE-5C47-42EE-9CE6-8EBCF0225618}" type="datetimeFigureOut">
              <a:rPr lang="en-US" smtClean="0"/>
              <a:pPr/>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3104754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2576078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3467983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3857145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44886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18A-6827-481F-8905-7EC2ABF50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B9A13F-4C65-4D8D-8155-02ACD7468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8ED648-59CC-4268-8A18-216CA0C241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81EF3F-13CF-42D6-AE9C-16BBA6AC60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A6F8E3-C13F-439D-BC2E-0BF36860A52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B042C4-D33F-4624-98E8-EC71D175ED7F}"/>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8" name="Footer Placeholder 7">
            <a:extLst>
              <a:ext uri="{FF2B5EF4-FFF2-40B4-BE49-F238E27FC236}">
                <a16:creationId xmlns:a16="http://schemas.microsoft.com/office/drawing/2014/main" id="{8B0C6D6E-6E7A-4573-8948-D5846DFDC26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9C94EC6-A65A-42D5-AA20-F6BD936D7CC2}"/>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1866442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12829455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2012184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24009271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4054844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1185706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350508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7DF803-6506-4DE2-BDAD-96A519C45BD8}" type="datetimeFigureOut">
              <a:rPr lang="en-US" smtClean="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E00FB9-7500-4516-9966-A3C7D6A856D4}" type="slidenum">
              <a:rPr lang="en-US" smtClean="0"/>
              <a:t>‹#›</a:t>
            </a:fld>
            <a:endParaRPr lang="en-US" dirty="0"/>
          </a:p>
        </p:txBody>
      </p:sp>
    </p:spTree>
    <p:extLst>
      <p:ext uri="{BB962C8B-B14F-4D97-AF65-F5344CB8AC3E}">
        <p14:creationId xmlns:p14="http://schemas.microsoft.com/office/powerpoint/2010/main" val="3605140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Teal_background"/>
          <p:cNvPicPr>
            <a:picLocks noChangeAspect="1" noChangeArrowheads="1"/>
          </p:cNvPicPr>
          <p:nvPr/>
        </p:nvPicPr>
        <p:blipFill>
          <a:blip r:embed="rId2" cstate="print"/>
          <a:srcRect/>
          <a:stretch>
            <a:fillRect/>
          </a:stretch>
        </p:blipFill>
        <p:spPr bwMode="auto">
          <a:xfrm>
            <a:off x="1" y="1"/>
            <a:ext cx="12189884" cy="6856413"/>
          </a:xfrm>
          <a:prstGeom prst="rect">
            <a:avLst/>
          </a:prstGeom>
          <a:noFill/>
          <a:ln w="9525">
            <a:noFill/>
            <a:miter lim="800000"/>
            <a:headEnd/>
            <a:tailEnd/>
          </a:ln>
        </p:spPr>
      </p:pic>
      <p:pic>
        <p:nvPicPr>
          <p:cNvPr id="5" name="Picture 7" descr="FV_Brand_W.png"/>
          <p:cNvPicPr>
            <a:picLocks noChangeAspect="1"/>
          </p:cNvPicPr>
          <p:nvPr/>
        </p:nvPicPr>
        <p:blipFill>
          <a:blip r:embed="rId3" cstate="print"/>
          <a:srcRect/>
          <a:stretch>
            <a:fillRect/>
          </a:stretch>
        </p:blipFill>
        <p:spPr bwMode="auto">
          <a:xfrm>
            <a:off x="9042401" y="6324600"/>
            <a:ext cx="2918884" cy="368300"/>
          </a:xfrm>
          <a:prstGeom prst="rect">
            <a:avLst/>
          </a:prstGeom>
          <a:noFill/>
          <a:ln w="9525">
            <a:noFill/>
            <a:miter lim="800000"/>
            <a:headEnd/>
            <a:tailEnd/>
          </a:ln>
        </p:spPr>
      </p:pic>
      <p:sp>
        <p:nvSpPr>
          <p:cNvPr id="3074" name="Rectangle 2"/>
          <p:cNvSpPr>
            <a:spLocks noGrp="1" noChangeArrowheads="1"/>
          </p:cNvSpPr>
          <p:nvPr>
            <p:ph type="ctrTitle"/>
          </p:nvPr>
        </p:nvSpPr>
        <p:spPr>
          <a:xfrm>
            <a:off x="1219200" y="990600"/>
            <a:ext cx="9753600" cy="2362200"/>
          </a:xfrm>
        </p:spPr>
        <p:txBody>
          <a:bodyPr anchor="t"/>
          <a:lstStyle>
            <a:lvl1pPr>
              <a:defRPr sz="4400">
                <a:solidFill>
                  <a:schemeClr val="bg1"/>
                </a:solidFill>
              </a:defRPr>
            </a:lvl1pPr>
          </a:lstStyle>
          <a:p>
            <a:r>
              <a:rPr lang="en-US"/>
              <a:t>Presentation title to go here </a:t>
            </a:r>
          </a:p>
        </p:txBody>
      </p:sp>
      <p:sp>
        <p:nvSpPr>
          <p:cNvPr id="3075" name="Rectangle 3"/>
          <p:cNvSpPr>
            <a:spLocks noGrp="1" noChangeArrowheads="1"/>
          </p:cNvSpPr>
          <p:nvPr>
            <p:ph type="subTitle" idx="1"/>
          </p:nvPr>
        </p:nvSpPr>
        <p:spPr>
          <a:xfrm>
            <a:off x="1219200" y="5257800"/>
            <a:ext cx="4572000" cy="1371600"/>
          </a:xfrm>
        </p:spPr>
        <p:txBody>
          <a:bodyPr/>
          <a:lstStyle>
            <a:lvl1pPr marL="0" indent="0">
              <a:lnSpc>
                <a:spcPct val="75000"/>
              </a:lnSpc>
              <a:buFontTx/>
              <a:buNone/>
              <a:defRPr sz="1800">
                <a:solidFill>
                  <a:schemeClr val="bg1"/>
                </a:solidFill>
              </a:defRPr>
            </a:lvl1pPr>
          </a:lstStyle>
          <a:p>
            <a:r>
              <a:rPr lang="en-US"/>
              <a:t>Conference</a:t>
            </a:r>
          </a:p>
          <a:p>
            <a:r>
              <a:rPr lang="en-US"/>
              <a:t>City, State</a:t>
            </a:r>
          </a:p>
          <a:p>
            <a:r>
              <a:rPr lang="en-US"/>
              <a:t>Date</a:t>
            </a:r>
          </a:p>
        </p:txBody>
      </p:sp>
    </p:spTree>
    <p:extLst>
      <p:ext uri="{BB962C8B-B14F-4D97-AF65-F5344CB8AC3E}">
        <p14:creationId xmlns:p14="http://schemas.microsoft.com/office/powerpoint/2010/main" val="41615366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B575FC2F-EA49-47DA-83AE-6E07E3D69601}" type="slidenum">
              <a:rPr lang="en-US"/>
              <a:pPr>
                <a:defRPr/>
              </a:pPr>
              <a:t>‹#›</a:t>
            </a:fld>
            <a:endParaRPr lang="en-US" dirty="0"/>
          </a:p>
        </p:txBody>
      </p:sp>
    </p:spTree>
    <p:extLst>
      <p:ext uri="{BB962C8B-B14F-4D97-AF65-F5344CB8AC3E}">
        <p14:creationId xmlns:p14="http://schemas.microsoft.com/office/powerpoint/2010/main" val="17570613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5445225B-2EAC-4F68-98C3-9F82DFD2D5B3}" type="slidenum">
              <a:rPr lang="en-US"/>
              <a:pPr>
                <a:defRPr/>
              </a:pPr>
              <a:t>‹#›</a:t>
            </a:fld>
            <a:endParaRPr lang="en-US" dirty="0"/>
          </a:p>
        </p:txBody>
      </p:sp>
    </p:spTree>
    <p:extLst>
      <p:ext uri="{BB962C8B-B14F-4D97-AF65-F5344CB8AC3E}">
        <p14:creationId xmlns:p14="http://schemas.microsoft.com/office/powerpoint/2010/main" val="267170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CA40-D10A-4F01-8049-BE5D9D2F55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BD5193-B0EC-46D1-B8C3-060AB394B512}"/>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4" name="Footer Placeholder 3">
            <a:extLst>
              <a:ext uri="{FF2B5EF4-FFF2-40B4-BE49-F238E27FC236}">
                <a16:creationId xmlns:a16="http://schemas.microsoft.com/office/drawing/2014/main" id="{40EB4D79-E8FA-4339-A114-CBAF8E7BA5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674FC37-2E56-4EFC-8398-14FBABF33AE9}"/>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15337515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209801"/>
            <a:ext cx="50800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2209801"/>
            <a:ext cx="50800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B802D148-BA77-4266-BF0F-74991B093749}" type="slidenum">
              <a:rPr lang="en-US"/>
              <a:pPr>
                <a:defRPr/>
              </a:pPr>
              <a:t>‹#›</a:t>
            </a:fld>
            <a:endParaRPr lang="en-US" dirty="0"/>
          </a:p>
        </p:txBody>
      </p:sp>
    </p:spTree>
    <p:extLst>
      <p:ext uri="{BB962C8B-B14F-4D97-AF65-F5344CB8AC3E}">
        <p14:creationId xmlns:p14="http://schemas.microsoft.com/office/powerpoint/2010/main" val="644558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7D560961-3623-42F9-A160-C3FDBE917440}" type="slidenum">
              <a:rPr lang="en-US"/>
              <a:pPr>
                <a:defRPr/>
              </a:pPr>
              <a:t>‹#›</a:t>
            </a:fld>
            <a:endParaRPr lang="en-US" dirty="0"/>
          </a:p>
        </p:txBody>
      </p:sp>
    </p:spTree>
    <p:extLst>
      <p:ext uri="{BB962C8B-B14F-4D97-AF65-F5344CB8AC3E}">
        <p14:creationId xmlns:p14="http://schemas.microsoft.com/office/powerpoint/2010/main" val="4489191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63F3FA92-A931-43DE-99A2-2D0408A23718}" type="slidenum">
              <a:rPr lang="en-US"/>
              <a:pPr>
                <a:defRPr/>
              </a:pPr>
              <a:t>‹#›</a:t>
            </a:fld>
            <a:endParaRPr lang="en-US" dirty="0"/>
          </a:p>
        </p:txBody>
      </p:sp>
    </p:spTree>
    <p:extLst>
      <p:ext uri="{BB962C8B-B14F-4D97-AF65-F5344CB8AC3E}">
        <p14:creationId xmlns:p14="http://schemas.microsoft.com/office/powerpoint/2010/main" val="39175910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95A4137A-4A2A-4F90-B004-A8058D7AAEDD}" type="slidenum">
              <a:rPr lang="en-US"/>
              <a:pPr>
                <a:defRPr/>
              </a:pPr>
              <a:t>‹#›</a:t>
            </a:fld>
            <a:endParaRPr lang="en-US" dirty="0"/>
          </a:p>
        </p:txBody>
      </p:sp>
    </p:spTree>
    <p:extLst>
      <p:ext uri="{BB962C8B-B14F-4D97-AF65-F5344CB8AC3E}">
        <p14:creationId xmlns:p14="http://schemas.microsoft.com/office/powerpoint/2010/main" val="31352625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EC51E050-F3E8-4D0F-8F4B-26FF75756EF0}" type="slidenum">
              <a:rPr lang="en-US"/>
              <a:pPr>
                <a:defRPr/>
              </a:pPr>
              <a:t>‹#›</a:t>
            </a:fld>
            <a:endParaRPr lang="en-US" dirty="0"/>
          </a:p>
        </p:txBody>
      </p:sp>
    </p:spTree>
    <p:extLst>
      <p:ext uri="{BB962C8B-B14F-4D97-AF65-F5344CB8AC3E}">
        <p14:creationId xmlns:p14="http://schemas.microsoft.com/office/powerpoint/2010/main" val="29561357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47F033D-36FD-474D-B299-6B711AA72A2F}" type="slidenum">
              <a:rPr lang="en-US"/>
              <a:pPr>
                <a:defRPr/>
              </a:pPr>
              <a:t>‹#›</a:t>
            </a:fld>
            <a:endParaRPr lang="en-US" dirty="0"/>
          </a:p>
        </p:txBody>
      </p:sp>
    </p:spTree>
    <p:extLst>
      <p:ext uri="{BB962C8B-B14F-4D97-AF65-F5344CB8AC3E}">
        <p14:creationId xmlns:p14="http://schemas.microsoft.com/office/powerpoint/2010/main" val="484438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44D5D562-696C-4270-96A4-8B6B496B31AB}" type="slidenum">
              <a:rPr lang="en-US"/>
              <a:pPr>
                <a:defRPr/>
              </a:pPr>
              <a:t>‹#›</a:t>
            </a:fld>
            <a:endParaRPr lang="en-US" dirty="0"/>
          </a:p>
        </p:txBody>
      </p:sp>
    </p:spTree>
    <p:extLst>
      <p:ext uri="{BB962C8B-B14F-4D97-AF65-F5344CB8AC3E}">
        <p14:creationId xmlns:p14="http://schemas.microsoft.com/office/powerpoint/2010/main" val="16874413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4639"/>
            <a:ext cx="25908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39"/>
            <a:ext cx="7569200" cy="5927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339B8E26-1902-408B-9F07-C2AF1CA38448}" type="slidenum">
              <a:rPr lang="en-US"/>
              <a:pPr>
                <a:defRPr/>
              </a:pPr>
              <a:t>‹#›</a:t>
            </a:fld>
            <a:endParaRPr lang="en-US" dirty="0"/>
          </a:p>
        </p:txBody>
      </p:sp>
    </p:spTree>
    <p:extLst>
      <p:ext uri="{BB962C8B-B14F-4D97-AF65-F5344CB8AC3E}">
        <p14:creationId xmlns:p14="http://schemas.microsoft.com/office/powerpoint/2010/main" val="2506778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1401762"/>
          </a:xfrm>
        </p:spPr>
        <p:txBody>
          <a:bodyPr/>
          <a:lstStyle/>
          <a:p>
            <a:r>
              <a:rPr lang="en-US"/>
              <a:t>Click to edit Master title style</a:t>
            </a:r>
          </a:p>
        </p:txBody>
      </p:sp>
      <p:sp>
        <p:nvSpPr>
          <p:cNvPr id="3" name="Content Placeholder 2"/>
          <p:cNvSpPr>
            <a:spLocks noGrp="1"/>
          </p:cNvSpPr>
          <p:nvPr>
            <p:ph sz="quarter" idx="1"/>
          </p:nvPr>
        </p:nvSpPr>
        <p:spPr>
          <a:xfrm>
            <a:off x="1219200" y="2209800"/>
            <a:ext cx="5080000" cy="191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2209800"/>
            <a:ext cx="5080000" cy="191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1219200" y="4281489"/>
            <a:ext cx="10363200" cy="192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sldNum" sz="quarter" idx="10"/>
          </p:nvPr>
        </p:nvSpPr>
        <p:spPr>
          <a:ln/>
        </p:spPr>
        <p:txBody>
          <a:bodyPr/>
          <a:lstStyle>
            <a:lvl1pPr>
              <a:defRPr/>
            </a:lvl1pPr>
          </a:lstStyle>
          <a:p>
            <a:pPr>
              <a:defRPr/>
            </a:pPr>
            <a:fld id="{A422C342-AFE5-4988-9CB5-A9077F0D96A6}" type="slidenum">
              <a:rPr lang="en-US"/>
              <a:pPr>
                <a:defRPr/>
              </a:pPr>
              <a:t>‹#›</a:t>
            </a:fld>
            <a:endParaRPr lang="en-US" dirty="0"/>
          </a:p>
        </p:txBody>
      </p:sp>
    </p:spTree>
    <p:extLst>
      <p:ext uri="{BB962C8B-B14F-4D97-AF65-F5344CB8AC3E}">
        <p14:creationId xmlns:p14="http://schemas.microsoft.com/office/powerpoint/2010/main" val="32973265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1401762"/>
          </a:xfrm>
        </p:spPr>
        <p:txBody>
          <a:bodyPr/>
          <a:lstStyle/>
          <a:p>
            <a:r>
              <a:rPr lang="en-US"/>
              <a:t>Click to edit Master title style</a:t>
            </a:r>
          </a:p>
        </p:txBody>
      </p:sp>
      <p:sp>
        <p:nvSpPr>
          <p:cNvPr id="3" name="Table Placeholder 2"/>
          <p:cNvSpPr>
            <a:spLocks noGrp="1"/>
          </p:cNvSpPr>
          <p:nvPr>
            <p:ph type="tbl" idx="1"/>
          </p:nvPr>
        </p:nvSpPr>
        <p:spPr>
          <a:xfrm>
            <a:off x="1219200" y="2209801"/>
            <a:ext cx="10363200" cy="3992563"/>
          </a:xfr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BE9EA007-0BC5-4777-85B6-A4B9D7F025C1}" type="slidenum">
              <a:rPr lang="en-US"/>
              <a:pPr>
                <a:defRPr/>
              </a:pPr>
              <a:t>‹#›</a:t>
            </a:fld>
            <a:endParaRPr lang="en-US" dirty="0"/>
          </a:p>
        </p:txBody>
      </p:sp>
    </p:spTree>
    <p:extLst>
      <p:ext uri="{BB962C8B-B14F-4D97-AF65-F5344CB8AC3E}">
        <p14:creationId xmlns:p14="http://schemas.microsoft.com/office/powerpoint/2010/main" val="323410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B25D8-5157-44C3-9A4A-F4DE90C862F9}"/>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3" name="Footer Placeholder 2">
            <a:extLst>
              <a:ext uri="{FF2B5EF4-FFF2-40B4-BE49-F238E27FC236}">
                <a16:creationId xmlns:a16="http://schemas.microsoft.com/office/drawing/2014/main" id="{FBD378B7-8784-4582-BFC9-187EC20D322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40196E-55E7-485D-AFF7-C9C480FF3566}"/>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34605075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586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374835-2D9E-49D2-934D-234798BA53D9}" type="datetime1">
              <a:rPr lang="en-US" smtClean="0">
                <a:solidFill>
                  <a:srgbClr val="EEECE1"/>
                </a:solidFill>
              </a:rPr>
              <a:pPr/>
              <a:t>9/13/2017</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6D19A739-2FFE-421E-88C5-90718332B432}" type="slidenum">
              <a:rPr lang="en-US" smtClean="0"/>
              <a:pPr/>
              <a:t>‹#›</a:t>
            </a:fld>
            <a:endParaRPr lang="en-US" dirty="0"/>
          </a:p>
        </p:txBody>
      </p:sp>
    </p:spTree>
    <p:extLst>
      <p:ext uri="{BB962C8B-B14F-4D97-AF65-F5344CB8AC3E}">
        <p14:creationId xmlns:p14="http://schemas.microsoft.com/office/powerpoint/2010/main" val="3120412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DEDBD-87DA-4E64-B634-9F3C4629DB46}" type="datetime1">
              <a:rPr lang="en-US" smtClean="0">
                <a:solidFill>
                  <a:srgbClr val="EEECE1"/>
                </a:solidFill>
              </a:rPr>
              <a:pPr/>
              <a:t>9/13/2017</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6D19A739-2FFE-421E-88C5-90718332B432}" type="slidenum">
              <a:rPr lang="en-US" smtClean="0"/>
              <a:pPr/>
              <a:t>‹#›</a:t>
            </a:fld>
            <a:endParaRPr lang="en-US" dirty="0"/>
          </a:p>
        </p:txBody>
      </p:sp>
    </p:spTree>
    <p:extLst>
      <p:ext uri="{BB962C8B-B14F-4D97-AF65-F5344CB8AC3E}">
        <p14:creationId xmlns:p14="http://schemas.microsoft.com/office/powerpoint/2010/main" val="4598713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A0C402-FCF7-464D-8EEF-D6EA17027A87}" type="datetime1">
              <a:rPr lang="en-US" smtClean="0">
                <a:solidFill>
                  <a:srgbClr val="EEECE1"/>
                </a:solidFill>
              </a:rPr>
              <a:pPr/>
              <a:t>9/13/2017</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6D19A739-2FFE-421E-88C5-90718332B432}" type="slidenum">
              <a:rPr lang="en-US" smtClean="0"/>
              <a:pPr/>
              <a:t>‹#›</a:t>
            </a:fld>
            <a:endParaRPr lang="en-US" dirty="0"/>
          </a:p>
        </p:txBody>
      </p:sp>
    </p:spTree>
    <p:extLst>
      <p:ext uri="{BB962C8B-B14F-4D97-AF65-F5344CB8AC3E}">
        <p14:creationId xmlns:p14="http://schemas.microsoft.com/office/powerpoint/2010/main" val="3840604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19DCD5-0331-41D3-87B0-4970FF09AE98}" type="datetime1">
              <a:rPr lang="en-US" smtClean="0">
                <a:solidFill>
                  <a:srgbClr val="EEECE1"/>
                </a:solidFill>
              </a:rPr>
              <a:pPr/>
              <a:t>9/13/2017</a:t>
            </a:fld>
            <a:endParaRPr lang="en-US" dirty="0">
              <a:solidFill>
                <a:srgbClr val="EEECE1"/>
              </a:solidFill>
            </a:endParaRPr>
          </a:p>
        </p:txBody>
      </p:sp>
      <p:sp>
        <p:nvSpPr>
          <p:cNvPr id="6" name="Footer Placeholder 5"/>
          <p:cNvSpPr>
            <a:spLocks noGrp="1"/>
          </p:cNvSpPr>
          <p:nvPr>
            <p:ph type="ftr" sz="quarter" idx="11"/>
          </p:nvPr>
        </p:nvSpPr>
        <p:spPr/>
        <p:txBody>
          <a:bodyPr/>
          <a:lstStyle/>
          <a:p>
            <a:endParaRPr lang="en-US" dirty="0">
              <a:solidFill>
                <a:srgbClr val="EEECE1"/>
              </a:solidFill>
            </a:endParaRPr>
          </a:p>
        </p:txBody>
      </p:sp>
      <p:sp>
        <p:nvSpPr>
          <p:cNvPr id="7" name="Slide Number Placeholder 6"/>
          <p:cNvSpPr>
            <a:spLocks noGrp="1"/>
          </p:cNvSpPr>
          <p:nvPr>
            <p:ph type="sldNum" sz="quarter" idx="12"/>
          </p:nvPr>
        </p:nvSpPr>
        <p:spPr/>
        <p:txBody>
          <a:bodyPr/>
          <a:lstStyle/>
          <a:p>
            <a:fld id="{6D19A739-2FFE-421E-88C5-90718332B432}" type="slidenum">
              <a:rPr lang="en-US" smtClean="0"/>
              <a:pPr/>
              <a:t>‹#›</a:t>
            </a:fld>
            <a:endParaRPr lang="en-US" dirty="0"/>
          </a:p>
        </p:txBody>
      </p:sp>
    </p:spTree>
    <p:extLst>
      <p:ext uri="{BB962C8B-B14F-4D97-AF65-F5344CB8AC3E}">
        <p14:creationId xmlns:p14="http://schemas.microsoft.com/office/powerpoint/2010/main" val="6842308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35455-075B-4C7F-8E4A-F6FC2AB081BA}" type="datetime1">
              <a:rPr lang="en-US" smtClean="0">
                <a:solidFill>
                  <a:srgbClr val="EEECE1"/>
                </a:solidFill>
              </a:rPr>
              <a:pPr/>
              <a:t>9/13/2017</a:t>
            </a:fld>
            <a:endParaRPr lang="en-US" dirty="0">
              <a:solidFill>
                <a:srgbClr val="EEECE1"/>
              </a:solidFill>
            </a:endParaRPr>
          </a:p>
        </p:txBody>
      </p:sp>
      <p:sp>
        <p:nvSpPr>
          <p:cNvPr id="8" name="Footer Placeholder 7"/>
          <p:cNvSpPr>
            <a:spLocks noGrp="1"/>
          </p:cNvSpPr>
          <p:nvPr>
            <p:ph type="ftr" sz="quarter" idx="11"/>
          </p:nvPr>
        </p:nvSpPr>
        <p:spPr/>
        <p:txBody>
          <a:bodyPr/>
          <a:lstStyle/>
          <a:p>
            <a:endParaRPr lang="en-US" dirty="0">
              <a:solidFill>
                <a:srgbClr val="EEECE1"/>
              </a:solidFill>
            </a:endParaRPr>
          </a:p>
        </p:txBody>
      </p:sp>
      <p:sp>
        <p:nvSpPr>
          <p:cNvPr id="9" name="Slide Number Placeholder 8"/>
          <p:cNvSpPr>
            <a:spLocks noGrp="1"/>
          </p:cNvSpPr>
          <p:nvPr>
            <p:ph type="sldNum" sz="quarter" idx="12"/>
          </p:nvPr>
        </p:nvSpPr>
        <p:spPr/>
        <p:txBody>
          <a:bodyPr/>
          <a:lstStyle/>
          <a:p>
            <a:fld id="{6D19A739-2FFE-421E-88C5-90718332B432}" type="slidenum">
              <a:rPr lang="en-US" smtClean="0"/>
              <a:pPr/>
              <a:t>‹#›</a:t>
            </a:fld>
            <a:endParaRPr lang="en-US" dirty="0"/>
          </a:p>
        </p:txBody>
      </p:sp>
    </p:spTree>
    <p:extLst>
      <p:ext uri="{BB962C8B-B14F-4D97-AF65-F5344CB8AC3E}">
        <p14:creationId xmlns:p14="http://schemas.microsoft.com/office/powerpoint/2010/main" val="28462629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7551F2-9AB6-479F-A767-F3F472491917}" type="datetime1">
              <a:rPr lang="en-US" smtClean="0">
                <a:solidFill>
                  <a:srgbClr val="EEECE1"/>
                </a:solidFill>
              </a:rPr>
              <a:pPr/>
              <a:t>9/13/2017</a:t>
            </a:fld>
            <a:endParaRPr lang="en-US" dirty="0">
              <a:solidFill>
                <a:srgbClr val="EEECE1"/>
              </a:solidFill>
            </a:endParaRPr>
          </a:p>
        </p:txBody>
      </p:sp>
      <p:sp>
        <p:nvSpPr>
          <p:cNvPr id="4" name="Footer Placeholder 3"/>
          <p:cNvSpPr>
            <a:spLocks noGrp="1"/>
          </p:cNvSpPr>
          <p:nvPr>
            <p:ph type="ftr" sz="quarter" idx="11"/>
          </p:nvPr>
        </p:nvSpPr>
        <p:spPr/>
        <p:txBody>
          <a:bodyPr/>
          <a:lstStyle/>
          <a:p>
            <a:endParaRPr lang="en-US" dirty="0">
              <a:solidFill>
                <a:srgbClr val="EEECE1"/>
              </a:solidFill>
            </a:endParaRPr>
          </a:p>
        </p:txBody>
      </p:sp>
      <p:sp>
        <p:nvSpPr>
          <p:cNvPr id="5" name="Slide Number Placeholder 4"/>
          <p:cNvSpPr>
            <a:spLocks noGrp="1"/>
          </p:cNvSpPr>
          <p:nvPr>
            <p:ph type="sldNum" sz="quarter" idx="12"/>
          </p:nvPr>
        </p:nvSpPr>
        <p:spPr/>
        <p:txBody>
          <a:bodyPr/>
          <a:lstStyle/>
          <a:p>
            <a:fld id="{6D19A739-2FFE-421E-88C5-90718332B432}" type="slidenum">
              <a:rPr lang="en-US" smtClean="0"/>
              <a:pPr/>
              <a:t>‹#›</a:t>
            </a:fld>
            <a:endParaRPr lang="en-US" dirty="0"/>
          </a:p>
        </p:txBody>
      </p:sp>
    </p:spTree>
    <p:extLst>
      <p:ext uri="{BB962C8B-B14F-4D97-AF65-F5344CB8AC3E}">
        <p14:creationId xmlns:p14="http://schemas.microsoft.com/office/powerpoint/2010/main" val="3853635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3EC54-801E-4888-B7EB-AE0FC94DE2F5}" type="datetime1">
              <a:rPr lang="en-US" smtClean="0">
                <a:solidFill>
                  <a:srgbClr val="EEECE1"/>
                </a:solidFill>
              </a:rPr>
              <a:pPr/>
              <a:t>9/13/2017</a:t>
            </a:fld>
            <a:endParaRPr lang="en-US" dirty="0">
              <a:solidFill>
                <a:srgbClr val="EEECE1"/>
              </a:solidFill>
            </a:endParaRPr>
          </a:p>
        </p:txBody>
      </p:sp>
      <p:sp>
        <p:nvSpPr>
          <p:cNvPr id="3" name="Footer Placeholder 2"/>
          <p:cNvSpPr>
            <a:spLocks noGrp="1"/>
          </p:cNvSpPr>
          <p:nvPr>
            <p:ph type="ftr" sz="quarter" idx="11"/>
          </p:nvPr>
        </p:nvSpPr>
        <p:spPr/>
        <p:txBody>
          <a:bodyPr/>
          <a:lstStyle/>
          <a:p>
            <a:endParaRPr lang="en-US" dirty="0">
              <a:solidFill>
                <a:srgbClr val="EEECE1"/>
              </a:solidFill>
            </a:endParaRPr>
          </a:p>
        </p:txBody>
      </p:sp>
      <p:sp>
        <p:nvSpPr>
          <p:cNvPr id="4" name="Slide Number Placeholder 3"/>
          <p:cNvSpPr>
            <a:spLocks noGrp="1"/>
          </p:cNvSpPr>
          <p:nvPr>
            <p:ph type="sldNum" sz="quarter" idx="12"/>
          </p:nvPr>
        </p:nvSpPr>
        <p:spPr/>
        <p:txBody>
          <a:bodyPr/>
          <a:lstStyle/>
          <a:p>
            <a:fld id="{6D19A739-2FFE-421E-88C5-90718332B432}" type="slidenum">
              <a:rPr lang="en-US" smtClean="0"/>
              <a:pPr/>
              <a:t>‹#›</a:t>
            </a:fld>
            <a:endParaRPr lang="en-US" dirty="0"/>
          </a:p>
        </p:txBody>
      </p:sp>
    </p:spTree>
    <p:extLst>
      <p:ext uri="{BB962C8B-B14F-4D97-AF65-F5344CB8AC3E}">
        <p14:creationId xmlns:p14="http://schemas.microsoft.com/office/powerpoint/2010/main" val="6860812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124C89-DCFF-4E3D-B104-FE0FDE2A725B}" type="datetime1">
              <a:rPr lang="en-US" smtClean="0">
                <a:solidFill>
                  <a:srgbClr val="EEECE1"/>
                </a:solidFill>
              </a:rPr>
              <a:pPr/>
              <a:t>9/13/2017</a:t>
            </a:fld>
            <a:endParaRPr lang="en-US" dirty="0">
              <a:solidFill>
                <a:srgbClr val="EEECE1"/>
              </a:solidFill>
            </a:endParaRPr>
          </a:p>
        </p:txBody>
      </p:sp>
      <p:sp>
        <p:nvSpPr>
          <p:cNvPr id="6" name="Footer Placeholder 5"/>
          <p:cNvSpPr>
            <a:spLocks noGrp="1"/>
          </p:cNvSpPr>
          <p:nvPr>
            <p:ph type="ftr" sz="quarter" idx="11"/>
          </p:nvPr>
        </p:nvSpPr>
        <p:spPr/>
        <p:txBody>
          <a:bodyPr/>
          <a:lstStyle/>
          <a:p>
            <a:endParaRPr lang="en-US" dirty="0">
              <a:solidFill>
                <a:srgbClr val="EEECE1"/>
              </a:solidFill>
            </a:endParaRPr>
          </a:p>
        </p:txBody>
      </p:sp>
      <p:sp>
        <p:nvSpPr>
          <p:cNvPr id="7" name="Slide Number Placeholder 6"/>
          <p:cNvSpPr>
            <a:spLocks noGrp="1"/>
          </p:cNvSpPr>
          <p:nvPr>
            <p:ph type="sldNum" sz="quarter" idx="12"/>
          </p:nvPr>
        </p:nvSpPr>
        <p:spPr/>
        <p:txBody>
          <a:bodyPr/>
          <a:lstStyle/>
          <a:p>
            <a:fld id="{6D19A739-2FFE-421E-88C5-90718332B432}"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06801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4256FA-34BC-4905-9599-78A094CB4272}" type="datetime1">
              <a:rPr lang="en-US" smtClean="0">
                <a:solidFill>
                  <a:srgbClr val="EEECE1"/>
                </a:solidFill>
              </a:rPr>
              <a:pPr/>
              <a:t>9/13/2017</a:t>
            </a:fld>
            <a:endParaRPr lang="en-US" dirty="0">
              <a:solidFill>
                <a:srgbClr val="EEECE1"/>
              </a:solidFill>
            </a:endParaRPr>
          </a:p>
        </p:txBody>
      </p:sp>
      <p:sp>
        <p:nvSpPr>
          <p:cNvPr id="9" name="Slide Number Placeholder 8"/>
          <p:cNvSpPr>
            <a:spLocks noGrp="1"/>
          </p:cNvSpPr>
          <p:nvPr>
            <p:ph type="sldNum" sz="quarter" idx="11"/>
          </p:nvPr>
        </p:nvSpPr>
        <p:spPr/>
        <p:txBody>
          <a:bodyPr/>
          <a:lstStyle/>
          <a:p>
            <a:fld id="{6D19A739-2FFE-421E-88C5-90718332B432}"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EEECE1"/>
              </a:solidFill>
            </a:endParaRPr>
          </a:p>
        </p:txBody>
      </p:sp>
    </p:spTree>
    <p:extLst>
      <p:ext uri="{BB962C8B-B14F-4D97-AF65-F5344CB8AC3E}">
        <p14:creationId xmlns:p14="http://schemas.microsoft.com/office/powerpoint/2010/main" val="226617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81F8-7BC5-469F-A09B-AD2969C4E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7D340D-4622-415E-8958-538E7A72E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58458-0C7B-4852-ABA0-78EF1BD0E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798837-DBC4-44D2-92D6-B6DEA95154BD}"/>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6" name="Footer Placeholder 5">
            <a:extLst>
              <a:ext uri="{FF2B5EF4-FFF2-40B4-BE49-F238E27FC236}">
                <a16:creationId xmlns:a16="http://schemas.microsoft.com/office/drawing/2014/main" id="{78E07192-27CB-4F58-B8F2-FD87B36FFE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3A982C-1872-4EE0-92E4-BEA318666F5F}"/>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20171579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6D316-195D-461F-BE4D-EA5F7125FF7B}" type="datetime1">
              <a:rPr lang="en-US" smtClean="0">
                <a:solidFill>
                  <a:srgbClr val="EEECE1"/>
                </a:solidFill>
              </a:rPr>
              <a:pPr/>
              <a:t>9/13/2017</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6D19A739-2FFE-421E-88C5-90718332B432}" type="slidenum">
              <a:rPr lang="en-US" smtClean="0"/>
              <a:pPr/>
              <a:t>‹#›</a:t>
            </a:fld>
            <a:endParaRPr lang="en-US" dirty="0"/>
          </a:p>
        </p:txBody>
      </p:sp>
    </p:spTree>
    <p:extLst>
      <p:ext uri="{BB962C8B-B14F-4D97-AF65-F5344CB8AC3E}">
        <p14:creationId xmlns:p14="http://schemas.microsoft.com/office/powerpoint/2010/main" val="42291473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1EDAF-8A79-43CB-BA1C-A6144ED8E327}" type="datetime1">
              <a:rPr lang="en-US" smtClean="0">
                <a:solidFill>
                  <a:srgbClr val="EEECE1"/>
                </a:solidFill>
              </a:rPr>
              <a:pPr/>
              <a:t>9/13/2017</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6D19A739-2FFE-421E-88C5-90718332B432}" type="slidenum">
              <a:rPr lang="en-US" smtClean="0"/>
              <a:pPr/>
              <a:t>‹#›</a:t>
            </a:fld>
            <a:endParaRPr lang="en-US" dirty="0"/>
          </a:p>
        </p:txBody>
      </p:sp>
    </p:spTree>
    <p:extLst>
      <p:ext uri="{BB962C8B-B14F-4D97-AF65-F5344CB8AC3E}">
        <p14:creationId xmlns:p14="http://schemas.microsoft.com/office/powerpoint/2010/main" val="9231030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763DD1-CAFF-4744-897C-5CBF7BF39DFF}" type="datetime1">
              <a:rPr lang="en-US" smtClean="0">
                <a:solidFill>
                  <a:srgbClr val="EEECE1"/>
                </a:solidFill>
              </a:rPr>
              <a:pPr/>
              <a:t>9/13/2017</a:t>
            </a:fld>
            <a:endParaRPr lang="en-US" dirty="0">
              <a:solidFill>
                <a:srgbClr val="EEECE1"/>
              </a:solidFill>
            </a:endParaRPr>
          </a:p>
        </p:txBody>
      </p:sp>
      <p:sp>
        <p:nvSpPr>
          <p:cNvPr id="5" name="Footer Placeholder 4"/>
          <p:cNvSpPr>
            <a:spLocks noGrp="1"/>
          </p:cNvSpPr>
          <p:nvPr>
            <p:ph type="ftr" sz="quarter" idx="11"/>
          </p:nvPr>
        </p:nvSpPr>
        <p:spPr/>
        <p:txBody>
          <a:bodyPr/>
          <a:lstStyle/>
          <a:p>
            <a:endParaRPr lang="en-US" dirty="0">
              <a:solidFill>
                <a:srgbClr val="EEECE1"/>
              </a:solidFill>
            </a:endParaRPr>
          </a:p>
        </p:txBody>
      </p:sp>
      <p:sp>
        <p:nvSpPr>
          <p:cNvPr id="6" name="Slide Number Placeholder 5"/>
          <p:cNvSpPr>
            <a:spLocks noGrp="1"/>
          </p:cNvSpPr>
          <p:nvPr>
            <p:ph type="sldNum" sz="quarter" idx="12"/>
          </p:nvPr>
        </p:nvSpPr>
        <p:spPr/>
        <p:txBody>
          <a:bodyPr/>
          <a:lstStyle/>
          <a:p>
            <a:fld id="{49F53EA7-BB0A-4E96-B937-8DD44A21134F}" type="slidenum">
              <a:rPr lang="en-US" smtClean="0"/>
              <a:pPr/>
              <a:t>‹#›</a:t>
            </a:fld>
            <a:endParaRPr lang="en-US" dirty="0"/>
          </a:p>
        </p:txBody>
      </p:sp>
    </p:spTree>
    <p:extLst>
      <p:ext uri="{BB962C8B-B14F-4D97-AF65-F5344CB8AC3E}">
        <p14:creationId xmlns:p14="http://schemas.microsoft.com/office/powerpoint/2010/main" val="28068674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1143000"/>
            <a:ext cx="10363200" cy="838200"/>
          </a:xfrm>
        </p:spPr>
        <p:txBody>
          <a:bodyPr/>
          <a:lstStyle/>
          <a:p>
            <a:r>
              <a:rPr lang="en-US"/>
              <a:t>Click to edit Master title style</a:t>
            </a:r>
          </a:p>
        </p:txBody>
      </p:sp>
      <p:sp>
        <p:nvSpPr>
          <p:cNvPr id="3" name="Content Placeholder 2"/>
          <p:cNvSpPr>
            <a:spLocks noGrp="1"/>
          </p:cNvSpPr>
          <p:nvPr>
            <p:ph sz="quarter" idx="1"/>
          </p:nvPr>
        </p:nvSpPr>
        <p:spPr>
          <a:xfrm>
            <a:off x="914400" y="2111375"/>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2111375"/>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244975"/>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244975"/>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smtClean="0"/>
            </a:lvl1pPr>
          </a:lstStyle>
          <a:p>
            <a:pPr>
              <a:defRPr/>
            </a:pPr>
            <a:r>
              <a:rPr lang="en-US" dirty="0">
                <a:solidFill>
                  <a:srgbClr val="EEECE1"/>
                </a:solidFill>
              </a:rPr>
              <a:t>© Steven J. Spear 2010</a:t>
            </a:r>
            <a:endParaRPr lang="en-US" sz="1400" dirty="0">
              <a:solidFill>
                <a:srgbClr val="EEECE1"/>
              </a:solidFill>
              <a:latin typeface="Arial" charset="0"/>
            </a:endParaRPr>
          </a:p>
        </p:txBody>
      </p:sp>
    </p:spTree>
    <p:extLst>
      <p:ext uri="{BB962C8B-B14F-4D97-AF65-F5344CB8AC3E}">
        <p14:creationId xmlns:p14="http://schemas.microsoft.com/office/powerpoint/2010/main" val="1849232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95EF-42E1-403A-824B-9925CA092662}"/>
              </a:ext>
            </a:extLst>
          </p:cNvPr>
          <p:cNvSpPr>
            <a:spLocks noGrp="1"/>
          </p:cNvSpPr>
          <p:nvPr>
            <p:ph type="ctrTitle"/>
          </p:nvPr>
        </p:nvSpPr>
        <p:spPr>
          <a:xfrm>
            <a:off x="1524000" y="1122760"/>
            <a:ext cx="9144000" cy="2387203"/>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F99509B-E12F-4910-A074-C8689EC33EE3}"/>
              </a:ext>
            </a:extLst>
          </p:cNvPr>
          <p:cNvSpPr>
            <a:spLocks noGrp="1"/>
          </p:cNvSpPr>
          <p:nvPr>
            <p:ph type="subTitle" idx="1"/>
          </p:nvPr>
        </p:nvSpPr>
        <p:spPr>
          <a:xfrm>
            <a:off x="1524000" y="3601641"/>
            <a:ext cx="9144000" cy="165615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DCA08D8-F450-4F75-943F-5FC884AF361E}"/>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D70DD6AA-2BAC-458F-B8AF-0211C03EC632}"/>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EC4CB62D-882C-41FA-A504-D7934FEAEC3B}"/>
              </a:ext>
            </a:extLst>
          </p:cNvPr>
          <p:cNvSpPr>
            <a:spLocks noGrp="1"/>
          </p:cNvSpPr>
          <p:nvPr>
            <p:ph type="sldNum" sz="quarter" idx="12"/>
          </p:nvPr>
        </p:nvSpPr>
        <p:spPr/>
        <p:txBody>
          <a:bodyPr/>
          <a:lstStyle>
            <a:lvl1pPr>
              <a:defRPr/>
            </a:lvl1pPr>
          </a:lstStyle>
          <a:p>
            <a:fld id="{DD5A5189-6FD7-45A4-BC00-57D8EB6FDEA8}" type="slidenum">
              <a:rPr lang="en-US" altLang="en-US"/>
              <a:pPr/>
              <a:t>‹#›</a:t>
            </a:fld>
            <a:endParaRPr lang="en-US" altLang="en-US" dirty="0"/>
          </a:p>
        </p:txBody>
      </p:sp>
    </p:spTree>
    <p:extLst>
      <p:ext uri="{BB962C8B-B14F-4D97-AF65-F5344CB8AC3E}">
        <p14:creationId xmlns:p14="http://schemas.microsoft.com/office/powerpoint/2010/main" val="2860122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3D83-8713-4426-BA47-CC63E9771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7EDDB-4EF0-4987-80D0-5EC3A866F7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72A45-395E-4FD1-B2AB-214B6C50A708}"/>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796EFABC-5E50-4107-9F14-926350113802}"/>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C5F7A305-08AA-416F-9D50-8DE1001F706E}"/>
              </a:ext>
            </a:extLst>
          </p:cNvPr>
          <p:cNvSpPr>
            <a:spLocks noGrp="1"/>
          </p:cNvSpPr>
          <p:nvPr>
            <p:ph type="sldNum" sz="quarter" idx="12"/>
          </p:nvPr>
        </p:nvSpPr>
        <p:spPr/>
        <p:txBody>
          <a:bodyPr/>
          <a:lstStyle>
            <a:lvl1pPr>
              <a:defRPr/>
            </a:lvl1pPr>
          </a:lstStyle>
          <a:p>
            <a:fld id="{B777C989-46BE-4EE6-B1D0-885618618736}" type="slidenum">
              <a:rPr lang="en-US" altLang="en-US"/>
              <a:pPr/>
              <a:t>‹#›</a:t>
            </a:fld>
            <a:endParaRPr lang="en-US" altLang="en-US" dirty="0"/>
          </a:p>
        </p:txBody>
      </p:sp>
    </p:spTree>
    <p:extLst>
      <p:ext uri="{BB962C8B-B14F-4D97-AF65-F5344CB8AC3E}">
        <p14:creationId xmlns:p14="http://schemas.microsoft.com/office/powerpoint/2010/main" val="1501400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0D70-930D-4B36-855E-094086752ED1}"/>
              </a:ext>
            </a:extLst>
          </p:cNvPr>
          <p:cNvSpPr>
            <a:spLocks noGrp="1"/>
          </p:cNvSpPr>
          <p:nvPr>
            <p:ph type="title"/>
          </p:nvPr>
        </p:nvSpPr>
        <p:spPr>
          <a:xfrm>
            <a:off x="832557" y="1709737"/>
            <a:ext cx="10515600" cy="2852738"/>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4D6A63C-6129-49AA-AB2F-1801A4F5F98A}"/>
              </a:ext>
            </a:extLst>
          </p:cNvPr>
          <p:cNvSpPr>
            <a:spLocks noGrp="1"/>
          </p:cNvSpPr>
          <p:nvPr>
            <p:ph type="body" idx="1"/>
          </p:nvPr>
        </p:nvSpPr>
        <p:spPr>
          <a:xfrm>
            <a:off x="832557" y="4589860"/>
            <a:ext cx="10515600" cy="1500188"/>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a:extLst>
              <a:ext uri="{FF2B5EF4-FFF2-40B4-BE49-F238E27FC236}">
                <a16:creationId xmlns:a16="http://schemas.microsoft.com/office/drawing/2014/main" id="{8D8F1A68-5590-44B2-B049-6FDA4D311CB9}"/>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29061D27-607D-4964-807D-409885B9BD11}"/>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6AF4F150-DA29-4A21-A5D6-44945F8F6212}"/>
              </a:ext>
            </a:extLst>
          </p:cNvPr>
          <p:cNvSpPr>
            <a:spLocks noGrp="1"/>
          </p:cNvSpPr>
          <p:nvPr>
            <p:ph type="sldNum" sz="quarter" idx="12"/>
          </p:nvPr>
        </p:nvSpPr>
        <p:spPr/>
        <p:txBody>
          <a:bodyPr/>
          <a:lstStyle>
            <a:lvl1pPr>
              <a:defRPr/>
            </a:lvl1pPr>
          </a:lstStyle>
          <a:p>
            <a:fld id="{555E684D-35B9-48E6-B757-77C390865F6F}" type="slidenum">
              <a:rPr lang="en-US" altLang="en-US"/>
              <a:pPr/>
              <a:t>‹#›</a:t>
            </a:fld>
            <a:endParaRPr lang="en-US" altLang="en-US" dirty="0"/>
          </a:p>
        </p:txBody>
      </p:sp>
    </p:spTree>
    <p:extLst>
      <p:ext uri="{BB962C8B-B14F-4D97-AF65-F5344CB8AC3E}">
        <p14:creationId xmlns:p14="http://schemas.microsoft.com/office/powerpoint/2010/main" val="42944868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31C6-E3BD-4767-A4A2-CB94DB6B5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2F5C8-2921-479E-9D8F-CD250E8E8F32}"/>
              </a:ext>
            </a:extLst>
          </p:cNvPr>
          <p:cNvSpPr>
            <a:spLocks noGrp="1"/>
          </p:cNvSpPr>
          <p:nvPr>
            <p:ph sz="half" idx="1"/>
          </p:nvPr>
        </p:nvSpPr>
        <p:spPr>
          <a:xfrm>
            <a:off x="914400" y="1981200"/>
            <a:ext cx="5046133"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90CE1C-4C8A-4167-99A5-6A30AAC93A85}"/>
              </a:ext>
            </a:extLst>
          </p:cNvPr>
          <p:cNvSpPr>
            <a:spLocks noGrp="1"/>
          </p:cNvSpPr>
          <p:nvPr>
            <p:ph sz="half" idx="2"/>
          </p:nvPr>
        </p:nvSpPr>
        <p:spPr>
          <a:xfrm>
            <a:off x="6231467" y="1981200"/>
            <a:ext cx="5046133"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F3F073-3223-4923-82FD-3C9D9185A5A6}"/>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13160E93-528A-4FE9-8795-36B20736A7EE}"/>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BDEDF6D3-7283-4888-822E-4985227A0340}"/>
              </a:ext>
            </a:extLst>
          </p:cNvPr>
          <p:cNvSpPr>
            <a:spLocks noGrp="1"/>
          </p:cNvSpPr>
          <p:nvPr>
            <p:ph type="sldNum" sz="quarter" idx="12"/>
          </p:nvPr>
        </p:nvSpPr>
        <p:spPr/>
        <p:txBody>
          <a:bodyPr/>
          <a:lstStyle>
            <a:lvl1pPr>
              <a:defRPr/>
            </a:lvl1pPr>
          </a:lstStyle>
          <a:p>
            <a:fld id="{BE922AEC-924D-4FC1-BDFA-778361937754}" type="slidenum">
              <a:rPr lang="en-US" altLang="en-US"/>
              <a:pPr/>
              <a:t>‹#›</a:t>
            </a:fld>
            <a:endParaRPr lang="en-US" altLang="en-US" dirty="0"/>
          </a:p>
        </p:txBody>
      </p:sp>
    </p:spTree>
    <p:extLst>
      <p:ext uri="{BB962C8B-B14F-4D97-AF65-F5344CB8AC3E}">
        <p14:creationId xmlns:p14="http://schemas.microsoft.com/office/powerpoint/2010/main" val="8437471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B841-83EC-43ED-B1AD-602EF99DBDE1}"/>
              </a:ext>
            </a:extLst>
          </p:cNvPr>
          <p:cNvSpPr>
            <a:spLocks noGrp="1"/>
          </p:cNvSpPr>
          <p:nvPr>
            <p:ph type="title"/>
          </p:nvPr>
        </p:nvSpPr>
        <p:spPr>
          <a:xfrm>
            <a:off x="841023" y="365523"/>
            <a:ext cx="10515600" cy="132516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E311FA-EA9D-4CBD-BF6D-D8B5B7D1A7C6}"/>
              </a:ext>
            </a:extLst>
          </p:cNvPr>
          <p:cNvSpPr>
            <a:spLocks noGrp="1"/>
          </p:cNvSpPr>
          <p:nvPr>
            <p:ph type="body" idx="1"/>
          </p:nvPr>
        </p:nvSpPr>
        <p:spPr>
          <a:xfrm>
            <a:off x="841023" y="1681162"/>
            <a:ext cx="5156201"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D5AED91-ACFE-4875-B5C5-33C1667EA3DA}"/>
              </a:ext>
            </a:extLst>
          </p:cNvPr>
          <p:cNvSpPr>
            <a:spLocks noGrp="1"/>
          </p:cNvSpPr>
          <p:nvPr>
            <p:ph sz="half" idx="2"/>
          </p:nvPr>
        </p:nvSpPr>
        <p:spPr>
          <a:xfrm>
            <a:off x="841023" y="2505075"/>
            <a:ext cx="5156201" cy="36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704A92-A4FF-4C11-A631-2867A325BC3C}"/>
              </a:ext>
            </a:extLst>
          </p:cNvPr>
          <p:cNvSpPr>
            <a:spLocks noGrp="1"/>
          </p:cNvSpPr>
          <p:nvPr>
            <p:ph type="body" sz="quarter" idx="3"/>
          </p:nvPr>
        </p:nvSpPr>
        <p:spPr>
          <a:xfrm>
            <a:off x="6172202" y="1681162"/>
            <a:ext cx="5184421" cy="82391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4528DBE-F425-4700-8F3F-61A7BD3D0FF3}"/>
              </a:ext>
            </a:extLst>
          </p:cNvPr>
          <p:cNvSpPr>
            <a:spLocks noGrp="1"/>
          </p:cNvSpPr>
          <p:nvPr>
            <p:ph sz="quarter" idx="4"/>
          </p:nvPr>
        </p:nvSpPr>
        <p:spPr>
          <a:xfrm>
            <a:off x="6172202" y="2505075"/>
            <a:ext cx="5184421" cy="36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42A08A-DC41-4237-83EF-140D0069F463}"/>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213CDD6B-E8CF-4EA8-BF0E-15D3F3B1D8E0}"/>
              </a:ext>
            </a:extLst>
          </p:cNvPr>
          <p:cNvSpPr>
            <a:spLocks noGrp="1"/>
          </p:cNvSpPr>
          <p:nvPr>
            <p:ph type="ftr" sz="quarter" idx="11"/>
          </p:nvPr>
        </p:nvSpPr>
        <p:spPr/>
        <p:txBody>
          <a:bodyPr/>
          <a:lstStyle>
            <a:lvl1pPr>
              <a:defRPr/>
            </a:lvl1pPr>
          </a:lstStyle>
          <a:p>
            <a:endParaRPr lang="en-US" altLang="en-US" dirty="0"/>
          </a:p>
        </p:txBody>
      </p:sp>
      <p:sp>
        <p:nvSpPr>
          <p:cNvPr id="9" name="Slide Number Placeholder 8">
            <a:extLst>
              <a:ext uri="{FF2B5EF4-FFF2-40B4-BE49-F238E27FC236}">
                <a16:creationId xmlns:a16="http://schemas.microsoft.com/office/drawing/2014/main" id="{E191A349-BE53-473F-AFED-A5DA2600F41E}"/>
              </a:ext>
            </a:extLst>
          </p:cNvPr>
          <p:cNvSpPr>
            <a:spLocks noGrp="1"/>
          </p:cNvSpPr>
          <p:nvPr>
            <p:ph type="sldNum" sz="quarter" idx="12"/>
          </p:nvPr>
        </p:nvSpPr>
        <p:spPr/>
        <p:txBody>
          <a:bodyPr/>
          <a:lstStyle>
            <a:lvl1pPr>
              <a:defRPr/>
            </a:lvl1pPr>
          </a:lstStyle>
          <a:p>
            <a:fld id="{36977EA9-2142-481F-90DF-E71BDE5ECB7F}" type="slidenum">
              <a:rPr lang="en-US" altLang="en-US"/>
              <a:pPr/>
              <a:t>‹#›</a:t>
            </a:fld>
            <a:endParaRPr lang="en-US" altLang="en-US" dirty="0"/>
          </a:p>
        </p:txBody>
      </p:sp>
    </p:spTree>
    <p:extLst>
      <p:ext uri="{BB962C8B-B14F-4D97-AF65-F5344CB8AC3E}">
        <p14:creationId xmlns:p14="http://schemas.microsoft.com/office/powerpoint/2010/main" val="41456096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131A-8C5F-4592-A133-5BF5F3C130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AC1B7E-F721-4928-85C9-123718D68663}"/>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295BC32D-B1E8-41A2-819D-92CC963A3867}"/>
              </a:ext>
            </a:extLst>
          </p:cNvPr>
          <p:cNvSpPr>
            <a:spLocks noGrp="1"/>
          </p:cNvSpPr>
          <p:nvPr>
            <p:ph type="ftr" sz="quarter" idx="11"/>
          </p:nvPr>
        </p:nvSpPr>
        <p:spPr/>
        <p:txBody>
          <a:bodyPr/>
          <a:lstStyle>
            <a:lvl1pPr>
              <a:defRPr/>
            </a:lvl1pPr>
          </a:lstStyle>
          <a:p>
            <a:endParaRPr lang="en-US" altLang="en-US" dirty="0"/>
          </a:p>
        </p:txBody>
      </p:sp>
      <p:sp>
        <p:nvSpPr>
          <p:cNvPr id="5" name="Slide Number Placeholder 4">
            <a:extLst>
              <a:ext uri="{FF2B5EF4-FFF2-40B4-BE49-F238E27FC236}">
                <a16:creationId xmlns:a16="http://schemas.microsoft.com/office/drawing/2014/main" id="{6061367C-C1CC-4627-AAF7-A7BEC9CBB204}"/>
              </a:ext>
            </a:extLst>
          </p:cNvPr>
          <p:cNvSpPr>
            <a:spLocks noGrp="1"/>
          </p:cNvSpPr>
          <p:nvPr>
            <p:ph type="sldNum" sz="quarter" idx="12"/>
          </p:nvPr>
        </p:nvSpPr>
        <p:spPr/>
        <p:txBody>
          <a:bodyPr/>
          <a:lstStyle>
            <a:lvl1pPr>
              <a:defRPr/>
            </a:lvl1pPr>
          </a:lstStyle>
          <a:p>
            <a:fld id="{3B01DD0E-21D2-4E15-8DCD-2748F79110AA}" type="slidenum">
              <a:rPr lang="en-US" altLang="en-US"/>
              <a:pPr/>
              <a:t>‹#›</a:t>
            </a:fld>
            <a:endParaRPr lang="en-US" altLang="en-US" dirty="0"/>
          </a:p>
        </p:txBody>
      </p:sp>
    </p:spTree>
    <p:extLst>
      <p:ext uri="{BB962C8B-B14F-4D97-AF65-F5344CB8AC3E}">
        <p14:creationId xmlns:p14="http://schemas.microsoft.com/office/powerpoint/2010/main" val="376876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534A-B15B-4F00-BF94-51CAB097B9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42B1B5-70C3-4141-9A8A-C3BDF42F25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E6F692D-3FA2-48DE-BF6F-69FF688EC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FEE02-2AB0-40C6-A7AC-1B661E82097D}"/>
              </a:ext>
            </a:extLst>
          </p:cNvPr>
          <p:cNvSpPr>
            <a:spLocks noGrp="1"/>
          </p:cNvSpPr>
          <p:nvPr>
            <p:ph type="dt" sz="half" idx="10"/>
          </p:nvPr>
        </p:nvSpPr>
        <p:spPr/>
        <p:txBody>
          <a:bodyPr/>
          <a:lstStyle/>
          <a:p>
            <a:fld id="{855692A1-5413-490B-8E99-A3EFD65F89D1}" type="datetimeFigureOut">
              <a:rPr lang="en-US" smtClean="0"/>
              <a:t>9/13/2017</a:t>
            </a:fld>
            <a:endParaRPr lang="en-US" dirty="0"/>
          </a:p>
        </p:txBody>
      </p:sp>
      <p:sp>
        <p:nvSpPr>
          <p:cNvPr id="6" name="Footer Placeholder 5">
            <a:extLst>
              <a:ext uri="{FF2B5EF4-FFF2-40B4-BE49-F238E27FC236}">
                <a16:creationId xmlns:a16="http://schemas.microsoft.com/office/drawing/2014/main" id="{D5AE9D89-4B85-4E71-BC0A-A4B83E2086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CBCA7F-4F97-49D4-ABB5-083B2DCF2823}"/>
              </a:ext>
            </a:extLst>
          </p:cNvPr>
          <p:cNvSpPr>
            <a:spLocks noGrp="1"/>
          </p:cNvSpPr>
          <p:nvPr>
            <p:ph type="sldNum" sz="quarter" idx="12"/>
          </p:nvPr>
        </p:nvSpPr>
        <p:spPr/>
        <p:txBody>
          <a:bodyPr/>
          <a:lstStyle/>
          <a:p>
            <a:fld id="{4611A009-0792-42EB-87DC-EB663157EE4A}" type="slidenum">
              <a:rPr lang="en-US" smtClean="0"/>
              <a:t>‹#›</a:t>
            </a:fld>
            <a:endParaRPr lang="en-US" dirty="0"/>
          </a:p>
        </p:txBody>
      </p:sp>
    </p:spTree>
    <p:extLst>
      <p:ext uri="{BB962C8B-B14F-4D97-AF65-F5344CB8AC3E}">
        <p14:creationId xmlns:p14="http://schemas.microsoft.com/office/powerpoint/2010/main" val="17860816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32575-A737-4F19-AA47-4485C803B810}"/>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E75B3661-C7A5-4BBF-B477-30CE44ED525A}"/>
              </a:ext>
            </a:extLst>
          </p:cNvPr>
          <p:cNvSpPr>
            <a:spLocks noGrp="1"/>
          </p:cNvSpPr>
          <p:nvPr>
            <p:ph type="ftr" sz="quarter" idx="11"/>
          </p:nvPr>
        </p:nvSpPr>
        <p:spPr/>
        <p:txBody>
          <a:bodyPr/>
          <a:lstStyle>
            <a:lvl1pPr>
              <a:defRPr/>
            </a:lvl1pPr>
          </a:lstStyle>
          <a:p>
            <a:endParaRPr lang="en-US" altLang="en-US" dirty="0"/>
          </a:p>
        </p:txBody>
      </p:sp>
      <p:sp>
        <p:nvSpPr>
          <p:cNvPr id="4" name="Slide Number Placeholder 3">
            <a:extLst>
              <a:ext uri="{FF2B5EF4-FFF2-40B4-BE49-F238E27FC236}">
                <a16:creationId xmlns:a16="http://schemas.microsoft.com/office/drawing/2014/main" id="{80D4E6CB-F2E8-4825-8B2A-4B17E52771F3}"/>
              </a:ext>
            </a:extLst>
          </p:cNvPr>
          <p:cNvSpPr>
            <a:spLocks noGrp="1"/>
          </p:cNvSpPr>
          <p:nvPr>
            <p:ph type="sldNum" sz="quarter" idx="12"/>
          </p:nvPr>
        </p:nvSpPr>
        <p:spPr/>
        <p:txBody>
          <a:bodyPr/>
          <a:lstStyle>
            <a:lvl1pPr>
              <a:defRPr/>
            </a:lvl1pPr>
          </a:lstStyle>
          <a:p>
            <a:fld id="{38BA59B1-ADC9-4B76-B8FF-8FB3D9B87E24}" type="slidenum">
              <a:rPr lang="en-US" altLang="en-US"/>
              <a:pPr/>
              <a:t>‹#›</a:t>
            </a:fld>
            <a:endParaRPr lang="en-US" altLang="en-US" dirty="0"/>
          </a:p>
        </p:txBody>
      </p:sp>
    </p:spTree>
    <p:extLst>
      <p:ext uri="{BB962C8B-B14F-4D97-AF65-F5344CB8AC3E}">
        <p14:creationId xmlns:p14="http://schemas.microsoft.com/office/powerpoint/2010/main" val="28330907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72E-C332-43B0-8AF9-A51E22BF476B}"/>
              </a:ext>
            </a:extLst>
          </p:cNvPr>
          <p:cNvSpPr>
            <a:spLocks noGrp="1"/>
          </p:cNvSpPr>
          <p:nvPr>
            <p:ph type="title"/>
          </p:nvPr>
        </p:nvSpPr>
        <p:spPr>
          <a:xfrm>
            <a:off x="841022" y="457200"/>
            <a:ext cx="3931356"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856DB9B-1A5E-4BF1-A7A6-0858D109F1CD}"/>
              </a:ext>
            </a:extLst>
          </p:cNvPr>
          <p:cNvSpPr>
            <a:spLocks noGrp="1"/>
          </p:cNvSpPr>
          <p:nvPr>
            <p:ph idx="1"/>
          </p:nvPr>
        </p:nvSpPr>
        <p:spPr>
          <a:xfrm>
            <a:off x="5184423" y="987029"/>
            <a:ext cx="6172199" cy="48744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4F7871-2421-4E34-B052-D3376E216824}"/>
              </a:ext>
            </a:extLst>
          </p:cNvPr>
          <p:cNvSpPr>
            <a:spLocks noGrp="1"/>
          </p:cNvSpPr>
          <p:nvPr>
            <p:ph type="body" sz="half" idx="2"/>
          </p:nvPr>
        </p:nvSpPr>
        <p:spPr>
          <a:xfrm>
            <a:off x="841022" y="2057400"/>
            <a:ext cx="3931356"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A96B033-8599-4F57-8ABD-782A5B2B09D2}"/>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3EF46450-A6EB-4B17-A939-6A98B9E55F08}"/>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6657EF2E-B515-4B10-91C5-784DE5C92475}"/>
              </a:ext>
            </a:extLst>
          </p:cNvPr>
          <p:cNvSpPr>
            <a:spLocks noGrp="1"/>
          </p:cNvSpPr>
          <p:nvPr>
            <p:ph type="sldNum" sz="quarter" idx="12"/>
          </p:nvPr>
        </p:nvSpPr>
        <p:spPr/>
        <p:txBody>
          <a:bodyPr/>
          <a:lstStyle>
            <a:lvl1pPr>
              <a:defRPr/>
            </a:lvl1pPr>
          </a:lstStyle>
          <a:p>
            <a:fld id="{3F327A11-F7BC-48FB-AEC8-D63651F43F24}" type="slidenum">
              <a:rPr lang="en-US" altLang="en-US"/>
              <a:pPr/>
              <a:t>‹#›</a:t>
            </a:fld>
            <a:endParaRPr lang="en-US" altLang="en-US" dirty="0"/>
          </a:p>
        </p:txBody>
      </p:sp>
    </p:spTree>
    <p:extLst>
      <p:ext uri="{BB962C8B-B14F-4D97-AF65-F5344CB8AC3E}">
        <p14:creationId xmlns:p14="http://schemas.microsoft.com/office/powerpoint/2010/main" val="3186058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4F1C-BFA0-4F6D-AC41-6D237254C711}"/>
              </a:ext>
            </a:extLst>
          </p:cNvPr>
          <p:cNvSpPr>
            <a:spLocks noGrp="1"/>
          </p:cNvSpPr>
          <p:nvPr>
            <p:ph type="title"/>
          </p:nvPr>
        </p:nvSpPr>
        <p:spPr>
          <a:xfrm>
            <a:off x="841022" y="457200"/>
            <a:ext cx="3931356"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BA082D7-269A-4129-9646-158B9937335F}"/>
              </a:ext>
            </a:extLst>
          </p:cNvPr>
          <p:cNvSpPr>
            <a:spLocks noGrp="1"/>
          </p:cNvSpPr>
          <p:nvPr>
            <p:ph type="pic" idx="1"/>
          </p:nvPr>
        </p:nvSpPr>
        <p:spPr>
          <a:xfrm>
            <a:off x="5184423" y="987029"/>
            <a:ext cx="6172199" cy="48744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62C0141A-A540-48F5-9621-BCA186CAE1D4}"/>
              </a:ext>
            </a:extLst>
          </p:cNvPr>
          <p:cNvSpPr>
            <a:spLocks noGrp="1"/>
          </p:cNvSpPr>
          <p:nvPr>
            <p:ph type="body" sz="half" idx="2"/>
          </p:nvPr>
        </p:nvSpPr>
        <p:spPr>
          <a:xfrm>
            <a:off x="841022" y="2057400"/>
            <a:ext cx="3931356" cy="3811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C6CA8C-D5C6-4A58-85B8-75690BF87154}"/>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8374C19F-2896-4FA0-AE79-BCF7F23512A9}"/>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144B1D66-1B4F-4745-B5DA-194E88D85E27}"/>
              </a:ext>
            </a:extLst>
          </p:cNvPr>
          <p:cNvSpPr>
            <a:spLocks noGrp="1"/>
          </p:cNvSpPr>
          <p:nvPr>
            <p:ph type="sldNum" sz="quarter" idx="12"/>
          </p:nvPr>
        </p:nvSpPr>
        <p:spPr/>
        <p:txBody>
          <a:bodyPr/>
          <a:lstStyle>
            <a:lvl1pPr>
              <a:defRPr/>
            </a:lvl1pPr>
          </a:lstStyle>
          <a:p>
            <a:fld id="{BC7D8FA0-A5B0-4C3F-A9F4-1EAD05076F8D}" type="slidenum">
              <a:rPr lang="en-US" altLang="en-US"/>
              <a:pPr/>
              <a:t>‹#›</a:t>
            </a:fld>
            <a:endParaRPr lang="en-US" altLang="en-US" dirty="0"/>
          </a:p>
        </p:txBody>
      </p:sp>
    </p:spTree>
    <p:extLst>
      <p:ext uri="{BB962C8B-B14F-4D97-AF65-F5344CB8AC3E}">
        <p14:creationId xmlns:p14="http://schemas.microsoft.com/office/powerpoint/2010/main" val="39033403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82C0-8109-4DC2-AD29-295AA22A4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4FE44-93A2-4B6A-BFB1-6F3BE291D4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37360-4063-46BF-AC8A-06ADB726A6F6}"/>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9D5E14EC-44E4-43DB-AD5D-B06E40F78A57}"/>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72B9573D-815D-4D09-A88C-01E0092BEDC8}"/>
              </a:ext>
            </a:extLst>
          </p:cNvPr>
          <p:cNvSpPr>
            <a:spLocks noGrp="1"/>
          </p:cNvSpPr>
          <p:nvPr>
            <p:ph type="sldNum" sz="quarter" idx="12"/>
          </p:nvPr>
        </p:nvSpPr>
        <p:spPr/>
        <p:txBody>
          <a:bodyPr/>
          <a:lstStyle>
            <a:lvl1pPr>
              <a:defRPr/>
            </a:lvl1pPr>
          </a:lstStyle>
          <a:p>
            <a:fld id="{0FDC6AA3-3C83-4E09-9AEB-786B7CECA9E5}" type="slidenum">
              <a:rPr lang="en-US" altLang="en-US"/>
              <a:pPr/>
              <a:t>‹#›</a:t>
            </a:fld>
            <a:endParaRPr lang="en-US" altLang="en-US" dirty="0"/>
          </a:p>
        </p:txBody>
      </p:sp>
    </p:spTree>
    <p:extLst>
      <p:ext uri="{BB962C8B-B14F-4D97-AF65-F5344CB8AC3E}">
        <p14:creationId xmlns:p14="http://schemas.microsoft.com/office/powerpoint/2010/main" val="1410755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0DA2E-3B8A-4FED-B470-AD449912E3A5}"/>
              </a:ext>
            </a:extLst>
          </p:cNvPr>
          <p:cNvSpPr>
            <a:spLocks noGrp="1"/>
          </p:cNvSpPr>
          <p:nvPr>
            <p:ph type="title" orient="vert"/>
          </p:nvPr>
        </p:nvSpPr>
        <p:spPr>
          <a:xfrm>
            <a:off x="8686801"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A286C2-B4C5-4129-A168-C32DC12C19BF}"/>
              </a:ext>
            </a:extLst>
          </p:cNvPr>
          <p:cNvSpPr>
            <a:spLocks noGrp="1"/>
          </p:cNvSpPr>
          <p:nvPr>
            <p:ph type="body" orient="vert" idx="1"/>
          </p:nvPr>
        </p:nvSpPr>
        <p:spPr>
          <a:xfrm>
            <a:off x="914401" y="609600"/>
            <a:ext cx="7501467"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ECD1F-5027-46A7-B519-00E3ABF5515D}"/>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75ED4019-41CE-4506-8D53-D92ECC523ACD}"/>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A68F7C05-6726-4269-8DAA-8F62A71E1D21}"/>
              </a:ext>
            </a:extLst>
          </p:cNvPr>
          <p:cNvSpPr>
            <a:spLocks noGrp="1"/>
          </p:cNvSpPr>
          <p:nvPr>
            <p:ph type="sldNum" sz="quarter" idx="12"/>
          </p:nvPr>
        </p:nvSpPr>
        <p:spPr/>
        <p:txBody>
          <a:bodyPr/>
          <a:lstStyle>
            <a:lvl1pPr>
              <a:defRPr/>
            </a:lvl1pPr>
          </a:lstStyle>
          <a:p>
            <a:fld id="{B40A9873-49F0-4ED5-B6A3-9AE07C566D59}" type="slidenum">
              <a:rPr lang="en-US" altLang="en-US"/>
              <a:pPr/>
              <a:t>‹#›</a:t>
            </a:fld>
            <a:endParaRPr lang="en-US" altLang="en-US" dirty="0"/>
          </a:p>
        </p:txBody>
      </p:sp>
    </p:spTree>
    <p:extLst>
      <p:ext uri="{BB962C8B-B14F-4D97-AF65-F5344CB8AC3E}">
        <p14:creationId xmlns:p14="http://schemas.microsoft.com/office/powerpoint/2010/main" val="2710899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63790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8281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30159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6241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132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theme" Target="../theme/theme11.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theme" Target="../theme/theme12.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4EB21-277D-413F-BCB1-04A49A473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0D7D0C-FBD8-42DF-8967-14B7B01FA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BB92D-3033-40CD-9B60-2791FEA28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692A1-5413-490B-8E99-A3EFD65F89D1}" type="datetimeFigureOut">
              <a:rPr lang="en-US" smtClean="0"/>
              <a:t>9/13/2017</a:t>
            </a:fld>
            <a:endParaRPr lang="en-US" dirty="0"/>
          </a:p>
        </p:txBody>
      </p:sp>
      <p:sp>
        <p:nvSpPr>
          <p:cNvPr id="5" name="Footer Placeholder 4">
            <a:extLst>
              <a:ext uri="{FF2B5EF4-FFF2-40B4-BE49-F238E27FC236}">
                <a16:creationId xmlns:a16="http://schemas.microsoft.com/office/drawing/2014/main" id="{32F7696E-1A61-4ABC-A462-5C028452B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A123A4-CB25-4749-B135-69D129F18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1A009-0792-42EB-87DC-EB663157EE4A}" type="slidenum">
              <a:rPr lang="en-US" smtClean="0"/>
              <a:t>‹#›</a:t>
            </a:fld>
            <a:endParaRPr lang="en-US" dirty="0"/>
          </a:p>
        </p:txBody>
      </p:sp>
    </p:spTree>
    <p:extLst>
      <p:ext uri="{BB962C8B-B14F-4D97-AF65-F5344CB8AC3E}">
        <p14:creationId xmlns:p14="http://schemas.microsoft.com/office/powerpoint/2010/main" val="919035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Freeform 2"/>
          <p:cNvSpPr>
            <a:spLocks/>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grpSp>
        <p:nvGrpSpPr>
          <p:cNvPr id="260099" name="Group 3"/>
          <p:cNvGrpSpPr>
            <a:grpSpLocks/>
          </p:cNvGrpSpPr>
          <p:nvPr/>
        </p:nvGrpSpPr>
        <p:grpSpPr bwMode="auto">
          <a:xfrm>
            <a:off x="4234" y="4267200"/>
            <a:ext cx="12187767" cy="2590800"/>
            <a:chOff x="2" y="2688"/>
            <a:chExt cx="5758" cy="1632"/>
          </a:xfrm>
        </p:grpSpPr>
        <p:sp>
          <p:nvSpPr>
            <p:cNvPr id="2601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grpSp>
          <p:nvGrpSpPr>
            <p:cNvPr id="260101" name="Group 5"/>
            <p:cNvGrpSpPr>
              <a:grpSpLocks/>
            </p:cNvGrpSpPr>
            <p:nvPr userDrawn="1"/>
          </p:nvGrpSpPr>
          <p:grpSpPr bwMode="auto">
            <a:xfrm>
              <a:off x="3528" y="3715"/>
              <a:ext cx="792" cy="521"/>
              <a:chOff x="3527" y="3715"/>
              <a:chExt cx="792" cy="521"/>
            </a:xfrm>
          </p:grpSpPr>
          <p:sp>
            <p:nvSpPr>
              <p:cNvPr id="260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grpSp>
        <p:grpSp>
          <p:nvGrpSpPr>
            <p:cNvPr id="260113" name="Group 17"/>
            <p:cNvGrpSpPr>
              <a:grpSpLocks/>
            </p:cNvGrpSpPr>
            <p:nvPr userDrawn="1"/>
          </p:nvGrpSpPr>
          <p:grpSpPr bwMode="auto">
            <a:xfrm>
              <a:off x="1776" y="3631"/>
              <a:ext cx="1626" cy="683"/>
              <a:chOff x="1776" y="3631"/>
              <a:chExt cx="1626" cy="683"/>
            </a:xfrm>
          </p:grpSpPr>
          <p:sp>
            <p:nvSpPr>
              <p:cNvPr id="260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grpSp>
        <p:grpSp>
          <p:nvGrpSpPr>
            <p:cNvPr id="260132" name="Group 36"/>
            <p:cNvGrpSpPr>
              <a:grpSpLocks/>
            </p:cNvGrpSpPr>
            <p:nvPr userDrawn="1"/>
          </p:nvGrpSpPr>
          <p:grpSpPr bwMode="auto">
            <a:xfrm>
              <a:off x="4128" y="3360"/>
              <a:ext cx="1351" cy="821"/>
              <a:chOff x="4128" y="3360"/>
              <a:chExt cx="1351" cy="821"/>
            </a:xfrm>
          </p:grpSpPr>
          <p:sp>
            <p:nvSpPr>
              <p:cNvPr id="260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grpSp>
        <p:grpSp>
          <p:nvGrpSpPr>
            <p:cNvPr id="260150" name="Group 54"/>
            <p:cNvGrpSpPr>
              <a:grpSpLocks/>
            </p:cNvGrpSpPr>
            <p:nvPr userDrawn="1"/>
          </p:nvGrpSpPr>
          <p:grpSpPr bwMode="auto">
            <a:xfrm>
              <a:off x="5280" y="3024"/>
              <a:ext cx="425" cy="258"/>
              <a:chOff x="5280" y="3024"/>
              <a:chExt cx="425" cy="258"/>
            </a:xfrm>
          </p:grpSpPr>
          <p:sp>
            <p:nvSpPr>
              <p:cNvPr id="2601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sp>
            <p:nvSpPr>
              <p:cNvPr id="2601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srgbClr val="FFFFFF"/>
                  </a:solidFill>
                </a:endParaRPr>
              </a:p>
            </p:txBody>
          </p:sp>
          <p:grpSp>
            <p:nvGrpSpPr>
              <p:cNvPr id="260158" name="Group 62"/>
              <p:cNvGrpSpPr>
                <a:grpSpLocks/>
              </p:cNvGrpSpPr>
              <p:nvPr/>
            </p:nvGrpSpPr>
            <p:grpSpPr bwMode="auto">
              <a:xfrm>
                <a:off x="5381" y="3085"/>
                <a:ext cx="227" cy="132"/>
                <a:chOff x="5381" y="3085"/>
                <a:chExt cx="227" cy="132"/>
              </a:xfrm>
            </p:grpSpPr>
            <p:sp>
              <p:nvSpPr>
                <p:cNvPr id="2601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grpSp>
        </p:grpSp>
      </p:grpSp>
      <p:sp>
        <p:nvSpPr>
          <p:cNvPr id="260163" name="Rectangle 67"/>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60164" name="Rectangle 68"/>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0165" name="Rectangle 69"/>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dirty="0">
              <a:solidFill>
                <a:srgbClr val="FFFFFF"/>
              </a:solidFill>
            </a:endParaRPr>
          </a:p>
        </p:txBody>
      </p:sp>
      <p:sp>
        <p:nvSpPr>
          <p:cNvPr id="260166" name="Rectangle 70"/>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dirty="0">
              <a:solidFill>
                <a:srgbClr val="FFFFFF"/>
              </a:solidFill>
            </a:endParaRPr>
          </a:p>
        </p:txBody>
      </p:sp>
      <p:sp>
        <p:nvSpPr>
          <p:cNvPr id="260167" name="Rectangle 7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41B40944-31D8-4211-908D-609128D03AAF}" type="slidenum">
              <a:rPr lang="en-US">
                <a:solidFill>
                  <a:srgbClr val="FFFFFF"/>
                </a:solidFill>
              </a:rPr>
              <a:pPr fontAlgn="base">
                <a:spcBef>
                  <a:spcPct val="0"/>
                </a:spcBef>
                <a:spcAft>
                  <a:spcPct val="0"/>
                </a:spcAft>
              </a:pPr>
              <a:t>‹#›</a:t>
            </a:fld>
            <a:endParaRPr lang="en-US" dirty="0">
              <a:solidFill>
                <a:srgbClr val="FFFFFF"/>
              </a:solidFill>
            </a:endParaRPr>
          </a:p>
        </p:txBody>
      </p:sp>
      <p:grpSp>
        <p:nvGrpSpPr>
          <p:cNvPr id="260168" name="Group 72"/>
          <p:cNvGrpSpPr>
            <a:grpSpLocks/>
          </p:cNvGrpSpPr>
          <p:nvPr userDrawn="1"/>
        </p:nvGrpSpPr>
        <p:grpSpPr bwMode="auto">
          <a:xfrm>
            <a:off x="0" y="1588"/>
            <a:ext cx="12177184" cy="6845300"/>
            <a:chOff x="0" y="1"/>
            <a:chExt cx="5753" cy="4312"/>
          </a:xfrm>
        </p:grpSpPr>
        <p:sp>
          <p:nvSpPr>
            <p:cNvPr id="260169" name="Freeform 73"/>
            <p:cNvSpPr>
              <a:spLocks/>
            </p:cNvSpPr>
            <p:nvPr userDrawn="1"/>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0" fontAlgn="base" hangingPunct="0">
                <a:spcBef>
                  <a:spcPct val="0"/>
                </a:spcBef>
                <a:spcAft>
                  <a:spcPct val="0"/>
                </a:spcAft>
              </a:pPr>
              <a:endParaRPr lang="en-US" sz="1800" dirty="0">
                <a:solidFill>
                  <a:srgbClr val="FFFFFF"/>
                </a:solidFill>
              </a:endParaRPr>
            </a:p>
          </p:txBody>
        </p:sp>
        <p:sp>
          <p:nvSpPr>
            <p:cNvPr id="260170" name="Arc 74"/>
            <p:cNvSpPr>
              <a:spLocks/>
            </p:cNvSpPr>
            <p:nvPr userDrawn="1"/>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eaLnBrk="0" fontAlgn="base" hangingPunct="0">
                <a:spcBef>
                  <a:spcPct val="0"/>
                </a:spcBef>
                <a:spcAft>
                  <a:spcPct val="0"/>
                </a:spcAft>
              </a:pPr>
              <a:endParaRPr lang="en-US" sz="1800" dirty="0">
                <a:solidFill>
                  <a:srgbClr val="FFFFFF"/>
                </a:solidFill>
              </a:endParaRPr>
            </a:p>
          </p:txBody>
        </p:sp>
      </p:grpSp>
    </p:spTree>
    <p:extLst>
      <p:ext uri="{BB962C8B-B14F-4D97-AF65-F5344CB8AC3E}">
        <p14:creationId xmlns:p14="http://schemas.microsoft.com/office/powerpoint/2010/main" val="1828042938"/>
      </p:ext>
    </p:extLst>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55692A1-5413-490B-8E99-A3EFD65F89D1}" type="datetimeFigureOut">
              <a:rPr lang="en-US" smtClean="0"/>
              <a:t>9/13/2017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611A009-0792-42EB-87DC-EB663157EE4A}" type="slidenum">
              <a:rPr lang="en-US" smtClean="0"/>
              <a:t>‹#›</a:t>
            </a:fld>
            <a:endParaRPr lang="en-US" dirty="0"/>
          </a:p>
        </p:txBody>
      </p:sp>
      <p:grpSp>
        <p:nvGrpSpPr>
          <p:cNvPr id="13" name="Group 72">
            <a:extLst>
              <a:ext uri="{FF2B5EF4-FFF2-40B4-BE49-F238E27FC236}">
                <a16:creationId xmlns:a16="http://schemas.microsoft.com/office/drawing/2014/main" id="{B451025C-C416-4C6C-89B8-7D525F1A8750}"/>
              </a:ext>
            </a:extLst>
          </p:cNvPr>
          <p:cNvGrpSpPr>
            <a:grpSpLocks/>
          </p:cNvGrpSpPr>
          <p:nvPr userDrawn="1"/>
        </p:nvGrpSpPr>
        <p:grpSpPr bwMode="auto">
          <a:xfrm>
            <a:off x="0" y="1588"/>
            <a:ext cx="12177184" cy="6845300"/>
            <a:chOff x="0" y="1"/>
            <a:chExt cx="5753" cy="4312"/>
          </a:xfrm>
        </p:grpSpPr>
        <p:sp>
          <p:nvSpPr>
            <p:cNvPr id="14" name="Freeform 73">
              <a:extLst>
                <a:ext uri="{FF2B5EF4-FFF2-40B4-BE49-F238E27FC236}">
                  <a16:creationId xmlns:a16="http://schemas.microsoft.com/office/drawing/2014/main" id="{033598F9-852C-4447-A42A-B3B4170EA954}"/>
                </a:ext>
              </a:extLst>
            </p:cNvPr>
            <p:cNvSpPr>
              <a:spLocks/>
            </p:cNvSpPr>
            <p:nvPr userDrawn="1"/>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endParaRPr lang="en-US" sz="1800" dirty="0"/>
            </a:p>
          </p:txBody>
        </p:sp>
        <p:sp>
          <p:nvSpPr>
            <p:cNvPr id="15" name="Arc 74">
              <a:extLst>
                <a:ext uri="{FF2B5EF4-FFF2-40B4-BE49-F238E27FC236}">
                  <a16:creationId xmlns:a16="http://schemas.microsoft.com/office/drawing/2014/main" id="{4738496E-4448-4AD3-9B39-E3FE825F0DBF}"/>
                </a:ext>
              </a:extLst>
            </p:cNvPr>
            <p:cNvSpPr>
              <a:spLocks/>
            </p:cNvSpPr>
            <p:nvPr userDrawn="1"/>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endParaRPr lang="en-US" sz="1800" dirty="0"/>
            </a:p>
          </p:txBody>
        </p:sp>
      </p:grpSp>
    </p:spTree>
    <p:extLst>
      <p:ext uri="{BB962C8B-B14F-4D97-AF65-F5344CB8AC3E}">
        <p14:creationId xmlns:p14="http://schemas.microsoft.com/office/powerpoint/2010/main" val="906333579"/>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780"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Freeform 2"/>
          <p:cNvSpPr>
            <a:spLocks/>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nvGrpSpPr>
          <p:cNvPr id="260099" name="Group 3"/>
          <p:cNvGrpSpPr>
            <a:grpSpLocks/>
          </p:cNvGrpSpPr>
          <p:nvPr/>
        </p:nvGrpSpPr>
        <p:grpSpPr bwMode="auto">
          <a:xfrm>
            <a:off x="4234" y="4267200"/>
            <a:ext cx="12187767" cy="2590800"/>
            <a:chOff x="2" y="2688"/>
            <a:chExt cx="5758" cy="1632"/>
          </a:xfrm>
        </p:grpSpPr>
        <p:sp>
          <p:nvSpPr>
            <p:cNvPr id="2601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nvGrpSpPr>
            <p:cNvPr id="260101" name="Group 5"/>
            <p:cNvGrpSpPr>
              <a:grpSpLocks/>
            </p:cNvGrpSpPr>
            <p:nvPr userDrawn="1"/>
          </p:nvGrpSpPr>
          <p:grpSpPr bwMode="auto">
            <a:xfrm>
              <a:off x="3528" y="3715"/>
              <a:ext cx="792" cy="521"/>
              <a:chOff x="3527" y="3715"/>
              <a:chExt cx="792" cy="521"/>
            </a:xfrm>
          </p:grpSpPr>
          <p:sp>
            <p:nvSpPr>
              <p:cNvPr id="260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grpSp>
          <p:nvGrpSpPr>
            <p:cNvPr id="260113" name="Group 17"/>
            <p:cNvGrpSpPr>
              <a:grpSpLocks/>
            </p:cNvGrpSpPr>
            <p:nvPr userDrawn="1"/>
          </p:nvGrpSpPr>
          <p:grpSpPr bwMode="auto">
            <a:xfrm>
              <a:off x="1776" y="3631"/>
              <a:ext cx="1626" cy="683"/>
              <a:chOff x="1776" y="3631"/>
              <a:chExt cx="1626" cy="683"/>
            </a:xfrm>
          </p:grpSpPr>
          <p:sp>
            <p:nvSpPr>
              <p:cNvPr id="260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grpSp>
          <p:nvGrpSpPr>
            <p:cNvPr id="260132" name="Group 36"/>
            <p:cNvGrpSpPr>
              <a:grpSpLocks/>
            </p:cNvGrpSpPr>
            <p:nvPr userDrawn="1"/>
          </p:nvGrpSpPr>
          <p:grpSpPr bwMode="auto">
            <a:xfrm>
              <a:off x="4128" y="3360"/>
              <a:ext cx="1351" cy="821"/>
              <a:chOff x="4128" y="3360"/>
              <a:chExt cx="1351" cy="821"/>
            </a:xfrm>
          </p:grpSpPr>
          <p:sp>
            <p:nvSpPr>
              <p:cNvPr id="260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grpSp>
          <p:nvGrpSpPr>
            <p:cNvPr id="260150" name="Group 54"/>
            <p:cNvGrpSpPr>
              <a:grpSpLocks/>
            </p:cNvGrpSpPr>
            <p:nvPr userDrawn="1"/>
          </p:nvGrpSpPr>
          <p:grpSpPr bwMode="auto">
            <a:xfrm>
              <a:off x="5280" y="3024"/>
              <a:ext cx="425" cy="258"/>
              <a:chOff x="5280" y="3024"/>
              <a:chExt cx="425" cy="258"/>
            </a:xfrm>
          </p:grpSpPr>
          <p:sp>
            <p:nvSpPr>
              <p:cNvPr id="2601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nvGrpSpPr>
              <p:cNvPr id="260158" name="Group 62"/>
              <p:cNvGrpSpPr>
                <a:grpSpLocks/>
              </p:cNvGrpSpPr>
              <p:nvPr/>
            </p:nvGrpSpPr>
            <p:grpSpPr bwMode="auto">
              <a:xfrm>
                <a:off x="5381" y="3085"/>
                <a:ext cx="227" cy="132"/>
                <a:chOff x="5381" y="3085"/>
                <a:chExt cx="227" cy="132"/>
              </a:xfrm>
            </p:grpSpPr>
            <p:sp>
              <p:nvSpPr>
                <p:cNvPr id="2601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grpSp>
        </p:grpSp>
      </p:grpSp>
      <p:sp>
        <p:nvSpPr>
          <p:cNvPr id="260163" name="Rectangle 67"/>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60164" name="Rectangle 68"/>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0165" name="Rectangle 69"/>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pPr>
            <a:endParaRPr lang="en-US" dirty="0">
              <a:solidFill>
                <a:prstClr val="white"/>
              </a:solidFill>
              <a:latin typeface="Arial" pitchFamily="34" charset="0"/>
            </a:endParaRPr>
          </a:p>
        </p:txBody>
      </p:sp>
      <p:sp>
        <p:nvSpPr>
          <p:cNvPr id="260166" name="Rectangle 70"/>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pPr>
            <a:endParaRPr lang="en-US" dirty="0">
              <a:solidFill>
                <a:prstClr val="white"/>
              </a:solidFill>
              <a:latin typeface="Arial" pitchFamily="34" charset="0"/>
            </a:endParaRPr>
          </a:p>
        </p:txBody>
      </p:sp>
      <p:sp>
        <p:nvSpPr>
          <p:cNvPr id="260167" name="Rectangle 7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pPr>
            <a:fld id="{41B40944-31D8-4211-908D-609128D03AAF}" type="slidenum">
              <a:rPr lang="en-US">
                <a:solidFill>
                  <a:prstClr val="white"/>
                </a:solidFill>
                <a:latin typeface="Arial" pitchFamily="34" charset="0"/>
              </a:rPr>
              <a:pPr fontAlgn="base">
                <a:spcBef>
                  <a:spcPct val="0"/>
                </a:spcBef>
                <a:spcAft>
                  <a:spcPct val="0"/>
                </a:spcAft>
              </a:pPr>
              <a:t>‹#›</a:t>
            </a:fld>
            <a:endParaRPr lang="en-US" dirty="0">
              <a:solidFill>
                <a:prstClr val="white"/>
              </a:solidFill>
              <a:latin typeface="Arial" pitchFamily="34" charset="0"/>
            </a:endParaRPr>
          </a:p>
        </p:txBody>
      </p:sp>
      <p:grpSp>
        <p:nvGrpSpPr>
          <p:cNvPr id="260168" name="Group 72"/>
          <p:cNvGrpSpPr>
            <a:grpSpLocks/>
          </p:cNvGrpSpPr>
          <p:nvPr userDrawn="1"/>
        </p:nvGrpSpPr>
        <p:grpSpPr bwMode="auto">
          <a:xfrm>
            <a:off x="0" y="1588"/>
            <a:ext cx="12177184" cy="6845300"/>
            <a:chOff x="0" y="1"/>
            <a:chExt cx="5753" cy="4312"/>
          </a:xfrm>
        </p:grpSpPr>
        <p:sp>
          <p:nvSpPr>
            <p:cNvPr id="260169" name="Freeform 73"/>
            <p:cNvSpPr>
              <a:spLocks/>
            </p:cNvSpPr>
            <p:nvPr userDrawn="1"/>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0" fontAlgn="base" hangingPunct="0">
                <a:spcBef>
                  <a:spcPct val="0"/>
                </a:spcBef>
                <a:spcAft>
                  <a:spcPct val="0"/>
                </a:spcAft>
              </a:pPr>
              <a:endParaRPr lang="en-US" sz="1800" dirty="0">
                <a:solidFill>
                  <a:prstClr val="white"/>
                </a:solidFill>
                <a:latin typeface="Arial" pitchFamily="34" charset="0"/>
              </a:endParaRPr>
            </a:p>
          </p:txBody>
        </p:sp>
        <p:sp>
          <p:nvSpPr>
            <p:cNvPr id="260170" name="Arc 74"/>
            <p:cNvSpPr>
              <a:spLocks/>
            </p:cNvSpPr>
            <p:nvPr userDrawn="1"/>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eaLnBrk="0" fontAlgn="base" hangingPunct="0">
                <a:spcBef>
                  <a:spcPct val="0"/>
                </a:spcBef>
                <a:spcAft>
                  <a:spcPct val="0"/>
                </a:spcAft>
              </a:pPr>
              <a:endParaRPr lang="en-US" sz="1800" dirty="0">
                <a:solidFill>
                  <a:prstClr val="white"/>
                </a:solidFill>
                <a:latin typeface="Arial" pitchFamily="34" charset="0"/>
              </a:endParaRPr>
            </a:p>
          </p:txBody>
        </p:sp>
      </p:grpSp>
    </p:spTree>
    <p:extLst>
      <p:ext uri="{BB962C8B-B14F-4D97-AF65-F5344CB8AC3E}">
        <p14:creationId xmlns:p14="http://schemas.microsoft.com/office/powerpoint/2010/main" val="3678141809"/>
      </p:ext>
    </p:extLst>
  </p:cSld>
  <p:clrMap bg1="dk2" tx1="lt1" bg2="dk1"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BF33C26-A87F-4EB4-AD0B-78B464BAF0ED}"/>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B6C4480-89F9-43EC-8001-57EC94250F73}"/>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470EE42-F7BD-4429-B58E-F387E175B283}"/>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400" smtClean="0"/>
            </a:lvl1pPr>
          </a:lstStyle>
          <a:p>
            <a:pPr>
              <a:defRPr/>
            </a:pPr>
            <a:endParaRPr lang="en-US" dirty="0"/>
          </a:p>
        </p:txBody>
      </p:sp>
      <p:sp>
        <p:nvSpPr>
          <p:cNvPr id="1029" name="Rectangle 5">
            <a:extLst>
              <a:ext uri="{FF2B5EF4-FFF2-40B4-BE49-F238E27FC236}">
                <a16:creationId xmlns:a16="http://schemas.microsoft.com/office/drawing/2014/main" id="{12CC9E5A-E961-4984-BB90-81D7E03965F9}"/>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smtClean="0"/>
            </a:lvl1pPr>
          </a:lstStyle>
          <a:p>
            <a:pPr>
              <a:defRPr/>
            </a:pPr>
            <a:endParaRPr lang="en-US" dirty="0"/>
          </a:p>
        </p:txBody>
      </p:sp>
      <p:sp>
        <p:nvSpPr>
          <p:cNvPr id="1030" name="Rectangle 6">
            <a:extLst>
              <a:ext uri="{FF2B5EF4-FFF2-40B4-BE49-F238E27FC236}">
                <a16:creationId xmlns:a16="http://schemas.microsoft.com/office/drawing/2014/main" id="{ABD37A37-0B89-4A33-8DDA-045ECFF8E254}"/>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A855FDCA-0A15-4BB0-8C34-C9BBC0C1DBED}" type="slidenum">
              <a:rPr lang="en-US" altLang="en-US"/>
              <a:pPr/>
              <a:t>‹#›</a:t>
            </a:fld>
            <a:endParaRPr lang="en-US" altLang="en-US" dirty="0"/>
          </a:p>
        </p:txBody>
      </p:sp>
    </p:spTree>
    <p:extLst>
      <p:ext uri="{BB962C8B-B14F-4D97-AF65-F5344CB8AC3E}">
        <p14:creationId xmlns:p14="http://schemas.microsoft.com/office/powerpoint/2010/main" val="328553881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7DC40-110F-4A80-BD7E-CDB3D69AFE33}" type="datetimeFigureOut">
              <a:rPr lang="en-US" smtClean="0"/>
              <a:t>9/13/2017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E40E9-21EC-4F80-8114-7C8B9570E55E}" type="slidenum">
              <a:rPr lang="en-US" smtClean="0"/>
              <a:t>‹#›</a:t>
            </a:fld>
            <a:endParaRPr lang="en-US" dirty="0"/>
          </a:p>
        </p:txBody>
      </p:sp>
    </p:spTree>
    <p:extLst>
      <p:ext uri="{BB962C8B-B14F-4D97-AF65-F5344CB8AC3E}">
        <p14:creationId xmlns:p14="http://schemas.microsoft.com/office/powerpoint/2010/main" val="811823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33D42-5A63-4BA1-AB8F-79E262976B8A}"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9FD6A-1587-44B5-B87B-AB3C51DC11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61822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E4BFE-5C47-42EE-9CE6-8EBCF0225618}" type="datetimeFigureOut">
              <a:rPr lang="en-US" smtClean="0"/>
              <a:pPr/>
              <a:t>9/13/2017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15E55-AF31-48C5-B09E-F1EEEAF9B674}" type="slidenum">
              <a:rPr lang="en-US" smtClean="0"/>
              <a:pPr/>
              <a:t>‹#›</a:t>
            </a:fld>
            <a:endParaRPr lang="en-US" dirty="0"/>
          </a:p>
        </p:txBody>
      </p:sp>
    </p:spTree>
    <p:extLst>
      <p:ext uri="{BB962C8B-B14F-4D97-AF65-F5344CB8AC3E}">
        <p14:creationId xmlns:p14="http://schemas.microsoft.com/office/powerpoint/2010/main" val="36053103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DF803-6506-4DE2-BDAD-96A519C45BD8}" type="datetimeFigureOut">
              <a:rPr lang="en-US" smtClean="0"/>
              <a:t>9/13/2017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00FB9-7500-4516-9966-A3C7D6A856D4}" type="slidenum">
              <a:rPr lang="en-US" smtClean="0"/>
              <a:t>‹#›</a:t>
            </a:fld>
            <a:endParaRPr lang="en-US" dirty="0"/>
          </a:p>
        </p:txBody>
      </p:sp>
    </p:spTree>
    <p:extLst>
      <p:ext uri="{BB962C8B-B14F-4D97-AF65-F5344CB8AC3E}">
        <p14:creationId xmlns:p14="http://schemas.microsoft.com/office/powerpoint/2010/main" val="15785704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slide_master_teal"/>
          <p:cNvPicPr>
            <a:picLocks noChangeAspect="1" noChangeArrowheads="1"/>
          </p:cNvPicPr>
          <p:nvPr/>
        </p:nvPicPr>
        <p:blipFill>
          <a:blip r:embed="rId16" cstate="print"/>
          <a:srcRect/>
          <a:stretch>
            <a:fillRect/>
          </a:stretch>
        </p:blipFill>
        <p:spPr bwMode="auto">
          <a:xfrm>
            <a:off x="1" y="1"/>
            <a:ext cx="12189884" cy="68564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1219200" y="274638"/>
            <a:ext cx="10363200" cy="1401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219200" y="2209801"/>
            <a:ext cx="103632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4"/>
            <a:r>
              <a:rPr lang="en-US"/>
              <a:t>Fifth level</a:t>
            </a:r>
          </a:p>
          <a:p>
            <a:pPr lvl="1"/>
            <a:r>
              <a:rPr lang="en-US"/>
              <a:t>Second level</a:t>
            </a:r>
          </a:p>
          <a:p>
            <a:pPr lvl="2"/>
            <a:r>
              <a:rPr lang="en-US"/>
              <a:t>Third level</a:t>
            </a:r>
          </a:p>
          <a:p>
            <a:pPr lvl="3"/>
            <a:r>
              <a:rPr lang="en-US"/>
              <a:t>Fourth level</a:t>
            </a:r>
          </a:p>
        </p:txBody>
      </p:sp>
      <p:sp>
        <p:nvSpPr>
          <p:cNvPr id="1033" name="Rectangle 9"/>
          <p:cNvSpPr>
            <a:spLocks noGrp="1" noChangeArrowheads="1"/>
          </p:cNvSpPr>
          <p:nvPr>
            <p:ph type="sldNum" sz="quarter" idx="4"/>
          </p:nvPr>
        </p:nvSpPr>
        <p:spPr bwMode="auto">
          <a:xfrm>
            <a:off x="101600" y="6324600"/>
            <a:ext cx="508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EF98D208-5D1F-443B-835E-718806B06DB6}" type="slidenum">
              <a:rPr lang="en-US"/>
              <a:pPr>
                <a:defRPr/>
              </a:pPr>
              <a:t>‹#›</a:t>
            </a:fld>
            <a:endParaRPr lang="en-US" dirty="0"/>
          </a:p>
        </p:txBody>
      </p:sp>
    </p:spTree>
    <p:extLst>
      <p:ext uri="{BB962C8B-B14F-4D97-AF65-F5344CB8AC3E}">
        <p14:creationId xmlns:p14="http://schemas.microsoft.com/office/powerpoint/2010/main" val="6646460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ftr="0" dt="0"/>
  <p:txStyles>
    <p:titleStyle>
      <a:lvl1pPr algn="l" rtl="0" eaLnBrk="0" fontAlgn="base" hangingPunct="0">
        <a:spcBef>
          <a:spcPct val="0"/>
        </a:spcBef>
        <a:spcAft>
          <a:spcPct val="0"/>
        </a:spcAft>
        <a:defRPr sz="3600">
          <a:solidFill>
            <a:srgbClr val="008998"/>
          </a:solidFill>
          <a:latin typeface="+mj-lt"/>
          <a:ea typeface="+mj-ea"/>
          <a:cs typeface="+mj-cs"/>
        </a:defRPr>
      </a:lvl1pPr>
      <a:lvl2pPr algn="l" rtl="0" eaLnBrk="0" fontAlgn="base" hangingPunct="0">
        <a:spcBef>
          <a:spcPct val="0"/>
        </a:spcBef>
        <a:spcAft>
          <a:spcPct val="0"/>
        </a:spcAft>
        <a:defRPr sz="3600">
          <a:solidFill>
            <a:srgbClr val="008998"/>
          </a:solidFill>
          <a:latin typeface="Arial" charset="0"/>
        </a:defRPr>
      </a:lvl2pPr>
      <a:lvl3pPr algn="l" rtl="0" eaLnBrk="0" fontAlgn="base" hangingPunct="0">
        <a:spcBef>
          <a:spcPct val="0"/>
        </a:spcBef>
        <a:spcAft>
          <a:spcPct val="0"/>
        </a:spcAft>
        <a:defRPr sz="3600">
          <a:solidFill>
            <a:srgbClr val="008998"/>
          </a:solidFill>
          <a:latin typeface="Arial" charset="0"/>
        </a:defRPr>
      </a:lvl3pPr>
      <a:lvl4pPr algn="l" rtl="0" eaLnBrk="0" fontAlgn="base" hangingPunct="0">
        <a:spcBef>
          <a:spcPct val="0"/>
        </a:spcBef>
        <a:spcAft>
          <a:spcPct val="0"/>
        </a:spcAft>
        <a:defRPr sz="3600">
          <a:solidFill>
            <a:srgbClr val="008998"/>
          </a:solidFill>
          <a:latin typeface="Arial" charset="0"/>
        </a:defRPr>
      </a:lvl4pPr>
      <a:lvl5pPr algn="l" rtl="0" eaLnBrk="0" fontAlgn="base" hangingPunct="0">
        <a:spcBef>
          <a:spcPct val="0"/>
        </a:spcBef>
        <a:spcAft>
          <a:spcPct val="0"/>
        </a:spcAft>
        <a:defRPr sz="3600">
          <a:solidFill>
            <a:srgbClr val="008998"/>
          </a:solidFill>
          <a:latin typeface="Arial" charset="0"/>
        </a:defRPr>
      </a:lvl5pPr>
      <a:lvl6pPr marL="457200" algn="l" rtl="0" fontAlgn="base">
        <a:spcBef>
          <a:spcPct val="0"/>
        </a:spcBef>
        <a:spcAft>
          <a:spcPct val="0"/>
        </a:spcAft>
        <a:defRPr sz="3600">
          <a:solidFill>
            <a:srgbClr val="008998"/>
          </a:solidFill>
          <a:latin typeface="Arial" charset="0"/>
        </a:defRPr>
      </a:lvl6pPr>
      <a:lvl7pPr marL="914400" algn="l" rtl="0" fontAlgn="base">
        <a:spcBef>
          <a:spcPct val="0"/>
        </a:spcBef>
        <a:spcAft>
          <a:spcPct val="0"/>
        </a:spcAft>
        <a:defRPr sz="3600">
          <a:solidFill>
            <a:srgbClr val="008998"/>
          </a:solidFill>
          <a:latin typeface="Arial" charset="0"/>
        </a:defRPr>
      </a:lvl7pPr>
      <a:lvl8pPr marL="1371600" algn="l" rtl="0" fontAlgn="base">
        <a:spcBef>
          <a:spcPct val="0"/>
        </a:spcBef>
        <a:spcAft>
          <a:spcPct val="0"/>
        </a:spcAft>
        <a:defRPr sz="3600">
          <a:solidFill>
            <a:srgbClr val="008998"/>
          </a:solidFill>
          <a:latin typeface="Arial" charset="0"/>
        </a:defRPr>
      </a:lvl8pPr>
      <a:lvl9pPr marL="1828800" algn="l" rtl="0" fontAlgn="base">
        <a:spcBef>
          <a:spcPct val="0"/>
        </a:spcBef>
        <a:spcAft>
          <a:spcPct val="0"/>
        </a:spcAft>
        <a:defRPr sz="3600">
          <a:solidFill>
            <a:srgbClr val="008998"/>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D19A739-2FFE-421E-88C5-90718332B432}"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EEECE1"/>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D3D4959C-5542-47E7-B63F-224495E38659}" type="datetime1">
              <a:rPr lang="en-US" smtClean="0">
                <a:solidFill>
                  <a:srgbClr val="EEECE1"/>
                </a:solidFill>
              </a:rPr>
              <a:pPr/>
              <a:t>9/13/2017</a:t>
            </a:fld>
            <a:endParaRPr lang="en-US" dirty="0">
              <a:solidFill>
                <a:srgbClr val="EEECE1"/>
              </a:solidFill>
            </a:endParaRPr>
          </a:p>
        </p:txBody>
      </p:sp>
    </p:spTree>
    <p:extLst>
      <p:ext uri="{BB962C8B-B14F-4D97-AF65-F5344CB8AC3E}">
        <p14:creationId xmlns:p14="http://schemas.microsoft.com/office/powerpoint/2010/main" val="119106037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64A473A-D227-4434-9F09-6F607F8F1977}"/>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3277722-3E11-4BC4-B44E-3386054516D0}"/>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AB1BA95-58C1-4F22-B45E-B5B5D6EAE846}"/>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050">
                <a:latin typeface="+mn-lt"/>
              </a:defRPr>
            </a:lvl1pPr>
          </a:lstStyle>
          <a:p>
            <a:endParaRPr lang="en-US" altLang="en-US" dirty="0"/>
          </a:p>
        </p:txBody>
      </p:sp>
      <p:sp>
        <p:nvSpPr>
          <p:cNvPr id="1029" name="Rectangle 5">
            <a:extLst>
              <a:ext uri="{FF2B5EF4-FFF2-40B4-BE49-F238E27FC236}">
                <a16:creationId xmlns:a16="http://schemas.microsoft.com/office/drawing/2014/main" id="{E22D7257-F5D3-4FFA-9DDE-FE688DE38BC5}"/>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050">
                <a:latin typeface="+mn-lt"/>
              </a:defRPr>
            </a:lvl1pPr>
          </a:lstStyle>
          <a:p>
            <a:endParaRPr lang="en-US" altLang="en-US" dirty="0"/>
          </a:p>
        </p:txBody>
      </p:sp>
      <p:sp>
        <p:nvSpPr>
          <p:cNvPr id="1030" name="Rectangle 6">
            <a:extLst>
              <a:ext uri="{FF2B5EF4-FFF2-40B4-BE49-F238E27FC236}">
                <a16:creationId xmlns:a16="http://schemas.microsoft.com/office/drawing/2014/main" id="{D039CFD9-4C1B-40AE-81B9-5FC9E5ABDB88}"/>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050">
                <a:latin typeface="+mn-lt"/>
              </a:defRPr>
            </a:lvl1pPr>
          </a:lstStyle>
          <a:p>
            <a:fld id="{37BB6875-F703-457F-B9AF-5065008DD547}" type="slidenum">
              <a:rPr lang="en-US" altLang="en-US"/>
              <a:pPr/>
              <a:t>‹#›</a:t>
            </a:fld>
            <a:endParaRPr lang="en-US" altLang="en-US" dirty="0"/>
          </a:p>
        </p:txBody>
      </p:sp>
    </p:spTree>
    <p:extLst>
      <p:ext uri="{BB962C8B-B14F-4D97-AF65-F5344CB8AC3E}">
        <p14:creationId xmlns:p14="http://schemas.microsoft.com/office/powerpoint/2010/main" val="91790675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anose="02020603050405020304" pitchFamily="18" charset="0"/>
        </a:defRPr>
      </a:lvl2pPr>
      <a:lvl3pPr algn="ctr" rtl="0" eaLnBrk="0" fontAlgn="base" hangingPunct="0">
        <a:spcBef>
          <a:spcPct val="0"/>
        </a:spcBef>
        <a:spcAft>
          <a:spcPct val="0"/>
        </a:spcAft>
        <a:defRPr sz="3300">
          <a:solidFill>
            <a:schemeClr val="tx2"/>
          </a:solidFill>
          <a:latin typeface="Times New Roman" panose="02020603050405020304" pitchFamily="18" charset="0"/>
        </a:defRPr>
      </a:lvl3pPr>
      <a:lvl4pPr algn="ctr" rtl="0" eaLnBrk="0" fontAlgn="base" hangingPunct="0">
        <a:spcBef>
          <a:spcPct val="0"/>
        </a:spcBef>
        <a:spcAft>
          <a:spcPct val="0"/>
        </a:spcAft>
        <a:defRPr sz="3300">
          <a:solidFill>
            <a:schemeClr val="tx2"/>
          </a:solidFill>
          <a:latin typeface="Times New Roman" panose="02020603050405020304" pitchFamily="18" charset="0"/>
        </a:defRPr>
      </a:lvl4pPr>
      <a:lvl5pPr algn="ctr" rtl="0" eaLnBrk="0" fontAlgn="base" hangingPunct="0">
        <a:spcBef>
          <a:spcPct val="0"/>
        </a:spcBef>
        <a:spcAft>
          <a:spcPct val="0"/>
        </a:spcAft>
        <a:defRPr sz="3300">
          <a:solidFill>
            <a:schemeClr val="tx2"/>
          </a:solidFill>
          <a:latin typeface="Times New Roman" panose="02020603050405020304" pitchFamily="18" charset="0"/>
        </a:defRPr>
      </a:lvl5pPr>
      <a:lvl6pPr marL="342900" algn="ctr" rtl="0" eaLnBrk="0" fontAlgn="base" hangingPunct="0">
        <a:spcBef>
          <a:spcPct val="0"/>
        </a:spcBef>
        <a:spcAft>
          <a:spcPct val="0"/>
        </a:spcAft>
        <a:defRPr sz="3300">
          <a:solidFill>
            <a:schemeClr val="tx2"/>
          </a:solidFill>
          <a:latin typeface="Times New Roman" panose="02020603050405020304" pitchFamily="18" charset="0"/>
        </a:defRPr>
      </a:lvl6pPr>
      <a:lvl7pPr marL="685800" algn="ctr" rtl="0" eaLnBrk="0" fontAlgn="base" hangingPunct="0">
        <a:spcBef>
          <a:spcPct val="0"/>
        </a:spcBef>
        <a:spcAft>
          <a:spcPct val="0"/>
        </a:spcAft>
        <a:defRPr sz="3300">
          <a:solidFill>
            <a:schemeClr val="tx2"/>
          </a:solidFill>
          <a:latin typeface="Times New Roman" panose="02020603050405020304" pitchFamily="18" charset="0"/>
        </a:defRPr>
      </a:lvl7pPr>
      <a:lvl8pPr marL="1028700" algn="ctr" rtl="0" eaLnBrk="0" fontAlgn="base" hangingPunct="0">
        <a:spcBef>
          <a:spcPct val="0"/>
        </a:spcBef>
        <a:spcAft>
          <a:spcPct val="0"/>
        </a:spcAft>
        <a:defRPr sz="3300">
          <a:solidFill>
            <a:schemeClr val="tx2"/>
          </a:solidFill>
          <a:latin typeface="Times New Roman" panose="02020603050405020304" pitchFamily="18" charset="0"/>
        </a:defRPr>
      </a:lvl8pPr>
      <a:lvl9pPr marL="1371600" algn="ctr" rtl="0" eaLnBrk="0" fontAlgn="base" hangingPunct="0">
        <a:spcBef>
          <a:spcPct val="0"/>
        </a:spcBef>
        <a:spcAft>
          <a:spcPct val="0"/>
        </a:spcAft>
        <a:defRPr sz="3300">
          <a:solidFill>
            <a:schemeClr val="tx2"/>
          </a:solidFill>
          <a:latin typeface="Times New Roman" panose="02020603050405020304" pitchFamily="18"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247ED8-5521-4CE6-BB88-2E4646216259}" type="datetimeFigureOut">
              <a:rPr lang="en-US" smtClean="0">
                <a:solidFill>
                  <a:prstClr val="black">
                    <a:tint val="75000"/>
                  </a:prstClr>
                </a:solidFill>
              </a:rPr>
              <a:pPr/>
              <a:t>9/13/2017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6BC644-7D47-4186-8884-C2BB00BA2A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495002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7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2CFC-0092-4190-AC9D-517ECA90C4FC}"/>
              </a:ext>
            </a:extLst>
          </p:cNvPr>
          <p:cNvSpPr>
            <a:spLocks noGrp="1"/>
          </p:cNvSpPr>
          <p:nvPr>
            <p:ph type="title"/>
          </p:nvPr>
        </p:nvSpPr>
        <p:spPr/>
        <p:txBody>
          <a:bodyPr/>
          <a:lstStyle/>
          <a:p>
            <a:pPr algn="ctr"/>
            <a:r>
              <a:rPr lang="en-US" sz="4000" b="1" u="sng" dirty="0">
                <a:solidFill>
                  <a:srgbClr val="0070C0"/>
                </a:solidFill>
              </a:rPr>
              <a:t>STS Roundtable Conference – 2017 </a:t>
            </a:r>
          </a:p>
        </p:txBody>
      </p:sp>
      <p:sp>
        <p:nvSpPr>
          <p:cNvPr id="4" name="Content Placeholder 3">
            <a:extLst>
              <a:ext uri="{FF2B5EF4-FFF2-40B4-BE49-F238E27FC236}">
                <a16:creationId xmlns:a16="http://schemas.microsoft.com/office/drawing/2014/main" id="{7E155DAE-6AFE-4C80-AC1E-23096BB1685B}"/>
              </a:ext>
            </a:extLst>
          </p:cNvPr>
          <p:cNvSpPr>
            <a:spLocks noGrp="1"/>
          </p:cNvSpPr>
          <p:nvPr>
            <p:ph sz="half" idx="2"/>
          </p:nvPr>
        </p:nvSpPr>
        <p:spPr>
          <a:xfrm>
            <a:off x="1325217" y="1690688"/>
            <a:ext cx="9210261" cy="4418563"/>
          </a:xfrm>
          <a:solidFill>
            <a:schemeClr val="accent4">
              <a:lumMod val="60000"/>
              <a:lumOff val="40000"/>
            </a:schemeClr>
          </a:solidFill>
        </p:spPr>
        <p:txBody>
          <a:bodyPr>
            <a:normAutofit lnSpcReduction="10000"/>
          </a:bodyPr>
          <a:lstStyle/>
          <a:p>
            <a:pPr marL="0" indent="0" algn="ctr">
              <a:buNone/>
            </a:pPr>
            <a:endParaRPr lang="en-US" dirty="0"/>
          </a:p>
          <a:p>
            <a:pPr marL="0" indent="0" algn="ctr">
              <a:buNone/>
            </a:pPr>
            <a:r>
              <a:rPr lang="en-US" sz="3200" i="1" dirty="0"/>
              <a:t>Creating Integrated Care for residents of Los Angeles County </a:t>
            </a:r>
          </a:p>
          <a:p>
            <a:pPr marL="0" indent="0" algn="ctr">
              <a:buNone/>
            </a:pPr>
            <a:endParaRPr lang="en-US" dirty="0"/>
          </a:p>
          <a:p>
            <a:pPr marL="0" indent="0" algn="ctr">
              <a:buNone/>
            </a:pPr>
            <a:r>
              <a:rPr lang="en-US" b="1" u="sng" dirty="0">
                <a:solidFill>
                  <a:srgbClr val="FF0000"/>
                </a:solidFill>
              </a:rPr>
              <a:t>Co-Generated Change</a:t>
            </a:r>
          </a:p>
          <a:p>
            <a:pPr marL="0" indent="0" algn="ctr">
              <a:buNone/>
            </a:pPr>
            <a:r>
              <a:rPr lang="en-US" b="1" u="sng" dirty="0">
                <a:solidFill>
                  <a:srgbClr val="FF0000"/>
                </a:solidFill>
              </a:rPr>
              <a:t>Eco-system Phase of Labor-Management partnership </a:t>
            </a:r>
          </a:p>
          <a:p>
            <a:pPr marL="0" indent="0" algn="ctr">
              <a:buNone/>
            </a:pPr>
            <a:r>
              <a:rPr lang="en-US" dirty="0"/>
              <a:t>September 14, 2017</a:t>
            </a:r>
          </a:p>
          <a:p>
            <a:pPr marL="0" indent="0" algn="ctr">
              <a:buNone/>
            </a:pPr>
            <a:endParaRPr lang="en-US" dirty="0"/>
          </a:p>
          <a:p>
            <a:pPr marL="0" indent="0" algn="ctr">
              <a:buNone/>
            </a:pPr>
            <a:r>
              <a:rPr lang="en-US" sz="1900" dirty="0"/>
              <a:t>Peter Lazes, Murphy Institute for Worker Education and Labor Studies, CUNY</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algn="ctr"/>
            <a:endParaRPr lang="en-US" dirty="0"/>
          </a:p>
        </p:txBody>
      </p:sp>
    </p:spTree>
    <p:extLst>
      <p:ext uri="{BB962C8B-B14F-4D97-AF65-F5344CB8AC3E}">
        <p14:creationId xmlns:p14="http://schemas.microsoft.com/office/powerpoint/2010/main" val="1147891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33474" y="1955564"/>
            <a:ext cx="5348079" cy="3556472"/>
          </a:xfrm>
          <a:prstGeom prst="rect">
            <a:avLst/>
          </a:prstGeom>
          <a:ln>
            <a:noFill/>
          </a:ln>
          <a:effectLst>
            <a:softEdge rad="112500"/>
          </a:effectLst>
        </p:spPr>
      </p:pic>
      <p:sp>
        <p:nvSpPr>
          <p:cNvPr id="124930" name="Rectangle 2"/>
          <p:cNvSpPr>
            <a:spLocks noGrp="1" noChangeArrowheads="1"/>
          </p:cNvSpPr>
          <p:nvPr>
            <p:ph type="title"/>
          </p:nvPr>
        </p:nvSpPr>
        <p:spPr/>
        <p:txBody>
          <a:bodyPr>
            <a:normAutofit fontScale="90000"/>
          </a:bodyPr>
          <a:lstStyle/>
          <a:p>
            <a:r>
              <a:rPr lang="en-US" altLang="en-US" sz="4800" u="sng" dirty="0">
                <a:latin typeface="Arial" panose="020B0604020202020204" pitchFamily="34" charset="0"/>
                <a:cs typeface="Arial" panose="020B0604020202020204" pitchFamily="34" charset="0"/>
              </a:rPr>
              <a:t>LA-DHS</a:t>
            </a:r>
            <a:br>
              <a:rPr lang="en-US" altLang="en-US" sz="48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Los Angeles Department of Health Services</a:t>
            </a:r>
          </a:p>
        </p:txBody>
      </p:sp>
      <p:sp>
        <p:nvSpPr>
          <p:cNvPr id="124931" name="Rectangle 3"/>
          <p:cNvSpPr>
            <a:spLocks noGrp="1" noChangeArrowheads="1"/>
          </p:cNvSpPr>
          <p:nvPr>
            <p:ph sz="half" idx="1"/>
          </p:nvPr>
        </p:nvSpPr>
        <p:spPr>
          <a:xfrm>
            <a:off x="1752600" y="1676400"/>
            <a:ext cx="3200400" cy="4572000"/>
          </a:xfrm>
        </p:spPr>
        <p:txBody>
          <a:bodyPr vert="horz" lIns="91440" tIns="45720" rIns="91440" bIns="45720" rtlCol="0">
            <a:noAutofit/>
          </a:bodyPr>
          <a:lstStyle/>
          <a:p>
            <a:pPr>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2nd largest public health system</a:t>
            </a:r>
          </a:p>
          <a:p>
            <a:pPr>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4 hospitals, 19 health centers,  1 rehabilitation facility, community-based clinics</a:t>
            </a:r>
          </a:p>
          <a:p>
            <a:pPr>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1,671 beds</a:t>
            </a:r>
          </a:p>
          <a:p>
            <a:pPr>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 22,000 employees</a:t>
            </a:r>
          </a:p>
          <a:p>
            <a:pPr>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Budget: $ 4.3 billion</a:t>
            </a:r>
          </a:p>
          <a:p>
            <a:pPr>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Delivery system transformation, improving patient experience</a:t>
            </a:r>
          </a:p>
          <a:p>
            <a:pPr>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Unions:</a:t>
            </a:r>
          </a:p>
          <a:p>
            <a:pPr lvl="1">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AFSCME</a:t>
            </a:r>
          </a:p>
          <a:p>
            <a:pPr lvl="1">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Committee for Interns and Residents (CIR)</a:t>
            </a:r>
          </a:p>
          <a:p>
            <a:pPr lvl="1">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SEIU Local 721</a:t>
            </a:r>
          </a:p>
          <a:p>
            <a:pPr lvl="1">
              <a:buFont typeface="Wingdings" panose="05000000000000000000" pitchFamily="2" charset="2"/>
              <a:buChar char="§"/>
            </a:pPr>
            <a:r>
              <a:rPr lang="en-US" altLang="en-US" sz="1500" dirty="0">
                <a:latin typeface="Arial" panose="020B0604020202020204" pitchFamily="34" charset="0"/>
                <a:cs typeface="Arial" panose="020B0604020202020204" pitchFamily="34" charset="0"/>
              </a:rPr>
              <a:t>UAPD</a:t>
            </a:r>
          </a:p>
        </p:txBody>
      </p:sp>
    </p:spTree>
    <p:extLst>
      <p:ext uri="{BB962C8B-B14F-4D97-AF65-F5344CB8AC3E}">
        <p14:creationId xmlns:p14="http://schemas.microsoft.com/office/powerpoint/2010/main" val="134754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05ED-99EE-4561-A805-00C73AE72FD8}"/>
              </a:ext>
            </a:extLst>
          </p:cNvPr>
          <p:cNvSpPr>
            <a:spLocks noGrp="1"/>
          </p:cNvSpPr>
          <p:nvPr>
            <p:ph type="title"/>
          </p:nvPr>
        </p:nvSpPr>
        <p:spPr>
          <a:xfrm>
            <a:off x="713509" y="309709"/>
            <a:ext cx="10515600" cy="1325563"/>
          </a:xfrm>
        </p:spPr>
        <p:txBody>
          <a:bodyPr>
            <a:normAutofit fontScale="90000"/>
          </a:bodyPr>
          <a:lstStyle/>
          <a:p>
            <a:pPr algn="ctr"/>
            <a:r>
              <a:rPr lang="en-US" sz="4400" b="1" dirty="0">
                <a:solidFill>
                  <a:srgbClr val="C00000"/>
                </a:solidFill>
              </a:rPr>
              <a:t>Phase I:</a:t>
            </a:r>
            <a:br>
              <a:rPr lang="en-US" sz="4400" b="1" dirty="0">
                <a:solidFill>
                  <a:srgbClr val="C00000"/>
                </a:solidFill>
              </a:rPr>
            </a:br>
            <a:r>
              <a:rPr lang="en-US" sz="4400" b="1" u="sng" dirty="0">
                <a:solidFill>
                  <a:srgbClr val="C00000"/>
                </a:solidFill>
              </a:rPr>
              <a:t>Labor- Management Partnership Work in response to Re-Engineering </a:t>
            </a:r>
          </a:p>
        </p:txBody>
      </p:sp>
      <p:sp>
        <p:nvSpPr>
          <p:cNvPr id="3" name="Content Placeholder 2">
            <a:extLst>
              <a:ext uri="{FF2B5EF4-FFF2-40B4-BE49-F238E27FC236}">
                <a16:creationId xmlns:a16="http://schemas.microsoft.com/office/drawing/2014/main" id="{2AD1D386-D7DA-4226-925C-376894A19D56}"/>
              </a:ext>
            </a:extLst>
          </p:cNvPr>
          <p:cNvSpPr>
            <a:spLocks noGrp="1"/>
          </p:cNvSpPr>
          <p:nvPr>
            <p:ph idx="1"/>
          </p:nvPr>
        </p:nvSpPr>
        <p:spPr>
          <a:xfrm>
            <a:off x="838200" y="1828799"/>
            <a:ext cx="10515600" cy="4348163"/>
          </a:xfrm>
        </p:spPr>
        <p:txBody>
          <a:bodyPr>
            <a:normAutofit/>
          </a:bodyPr>
          <a:lstStyle/>
          <a:p>
            <a:r>
              <a:rPr lang="en-US" sz="3600" dirty="0"/>
              <a:t> Labor-Management Committee in all 4 hospital to keep track of re- engineering project </a:t>
            </a:r>
          </a:p>
          <a:p>
            <a:r>
              <a:rPr lang="en-US" sz="3600" dirty="0"/>
              <a:t> Trained union and management leaders to guide the process </a:t>
            </a:r>
          </a:p>
          <a:p>
            <a:r>
              <a:rPr lang="en-US" sz="3600" dirty="0"/>
              <a:t> No loss of employment if a job was eliminated</a:t>
            </a:r>
          </a:p>
          <a:p>
            <a:r>
              <a:rPr lang="en-US" sz="3600" dirty="0"/>
              <a:t> Established a county workforce development institute (still exists) to provide training for all displaced workers</a:t>
            </a:r>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397420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05ED-99EE-4561-A805-00C73AE72FD8}"/>
              </a:ext>
            </a:extLst>
          </p:cNvPr>
          <p:cNvSpPr>
            <a:spLocks noGrp="1"/>
          </p:cNvSpPr>
          <p:nvPr>
            <p:ph type="title"/>
          </p:nvPr>
        </p:nvSpPr>
        <p:spPr>
          <a:xfrm>
            <a:off x="713509" y="309709"/>
            <a:ext cx="10515600" cy="1325563"/>
          </a:xfrm>
        </p:spPr>
        <p:txBody>
          <a:bodyPr>
            <a:normAutofit fontScale="90000"/>
          </a:bodyPr>
          <a:lstStyle/>
          <a:p>
            <a:pPr algn="ctr"/>
            <a:r>
              <a:rPr lang="en-US" sz="4400" b="1" dirty="0">
                <a:solidFill>
                  <a:srgbClr val="C00000"/>
                </a:solidFill>
              </a:rPr>
              <a:t>Phase II:</a:t>
            </a:r>
            <a:br>
              <a:rPr lang="en-US" sz="4400" b="1" dirty="0">
                <a:solidFill>
                  <a:srgbClr val="C00000"/>
                </a:solidFill>
              </a:rPr>
            </a:br>
            <a:r>
              <a:rPr lang="en-US" sz="4400" b="1" i="1" u="sng" dirty="0">
                <a:solidFill>
                  <a:srgbClr val="FF0000"/>
                </a:solidFill>
              </a:rPr>
              <a:t> Environmental Services – Labor-Management Partnership Work</a:t>
            </a:r>
            <a:endParaRPr lang="en-US" sz="4400" b="1" dirty="0">
              <a:solidFill>
                <a:srgbClr val="C00000"/>
              </a:solidFill>
            </a:endParaRPr>
          </a:p>
        </p:txBody>
      </p:sp>
      <p:sp>
        <p:nvSpPr>
          <p:cNvPr id="3" name="Content Placeholder 2">
            <a:extLst>
              <a:ext uri="{FF2B5EF4-FFF2-40B4-BE49-F238E27FC236}">
                <a16:creationId xmlns:a16="http://schemas.microsoft.com/office/drawing/2014/main" id="{2AD1D386-D7DA-4226-925C-376894A19D56}"/>
              </a:ext>
            </a:extLst>
          </p:cNvPr>
          <p:cNvSpPr>
            <a:spLocks noGrp="1"/>
          </p:cNvSpPr>
          <p:nvPr>
            <p:ph idx="1"/>
          </p:nvPr>
        </p:nvSpPr>
        <p:spPr>
          <a:xfrm>
            <a:off x="838200" y="1828800"/>
            <a:ext cx="10515600" cy="5029200"/>
          </a:xfrm>
        </p:spPr>
        <p:txBody>
          <a:bodyPr>
            <a:normAutofit fontScale="92500" lnSpcReduction="20000"/>
          </a:bodyPr>
          <a:lstStyle/>
          <a:p>
            <a:r>
              <a:rPr lang="en-US" sz="3600" dirty="0"/>
              <a:t> Created a common vision</a:t>
            </a:r>
          </a:p>
          <a:p>
            <a:endParaRPr lang="en-US" sz="3600" dirty="0"/>
          </a:p>
          <a:p>
            <a:r>
              <a:rPr lang="en-US" sz="3600" dirty="0"/>
              <a:t>Trained union and management leaders to guide the process</a:t>
            </a:r>
          </a:p>
          <a:p>
            <a:endParaRPr lang="en-US" sz="3600" dirty="0"/>
          </a:p>
          <a:p>
            <a:r>
              <a:rPr lang="en-US" sz="3600" dirty="0"/>
              <a:t>Established Action Teams in key areas of the hospital</a:t>
            </a:r>
          </a:p>
          <a:p>
            <a:pPr marL="0" indent="0">
              <a:buNone/>
            </a:pPr>
            <a:endParaRPr lang="en-US" sz="3600" dirty="0"/>
          </a:p>
          <a:p>
            <a:r>
              <a:rPr lang="en-US" sz="3600" dirty="0"/>
              <a:t>Negotiated time off for teams to analyze, solve and implement changes</a:t>
            </a:r>
          </a:p>
          <a:p>
            <a:pPr marL="0" indent="0">
              <a:buNone/>
            </a:pPr>
            <a:endParaRPr lang="en-US" sz="3600" dirty="0"/>
          </a:p>
          <a:p>
            <a:r>
              <a:rPr lang="en-US" sz="3600" u="sng" dirty="0"/>
              <a:t>Staying within current jobs and responsibilities</a:t>
            </a:r>
          </a:p>
          <a:p>
            <a:endParaRPr lang="en-US" sz="3200" u="sng"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67837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6CBA-22C5-4BA1-BC41-F3868522ADC3}"/>
              </a:ext>
            </a:extLst>
          </p:cNvPr>
          <p:cNvSpPr>
            <a:spLocks noGrp="1"/>
          </p:cNvSpPr>
          <p:nvPr>
            <p:ph type="title"/>
          </p:nvPr>
        </p:nvSpPr>
        <p:spPr/>
        <p:txBody>
          <a:bodyPr>
            <a:normAutofit/>
          </a:bodyPr>
          <a:lstStyle/>
          <a:p>
            <a:pPr algn="ctr"/>
            <a:r>
              <a:rPr lang="en-US" sz="4400" b="1" dirty="0">
                <a:solidFill>
                  <a:srgbClr val="FF0000"/>
                </a:solidFill>
              </a:rPr>
              <a:t>Results</a:t>
            </a:r>
          </a:p>
        </p:txBody>
      </p:sp>
      <p:sp>
        <p:nvSpPr>
          <p:cNvPr id="3" name="Content Placeholder 2">
            <a:extLst>
              <a:ext uri="{FF2B5EF4-FFF2-40B4-BE49-F238E27FC236}">
                <a16:creationId xmlns:a16="http://schemas.microsoft.com/office/drawing/2014/main" id="{424EA066-4784-4BB4-9647-02987BDBDEC1}"/>
              </a:ext>
            </a:extLst>
          </p:cNvPr>
          <p:cNvSpPr>
            <a:spLocks noGrp="1"/>
          </p:cNvSpPr>
          <p:nvPr>
            <p:ph idx="1"/>
          </p:nvPr>
        </p:nvSpPr>
        <p:spPr/>
        <p:txBody>
          <a:bodyPr/>
          <a:lstStyle/>
          <a:p>
            <a:r>
              <a:rPr lang="en-US" sz="3600" dirty="0"/>
              <a:t>50% increase in patient satisfaction scores</a:t>
            </a:r>
          </a:p>
          <a:p>
            <a:r>
              <a:rPr lang="en-US" sz="3600" dirty="0"/>
              <a:t>Press Ganey scores from 46 to over 7 0 (increased cleanliness of rooms)</a:t>
            </a:r>
          </a:p>
          <a:p>
            <a:r>
              <a:rPr lang="en-US" sz="3600" dirty="0"/>
              <a:t>Purchasing of new equipment and supplies by workers</a:t>
            </a:r>
          </a:p>
          <a:p>
            <a:r>
              <a:rPr lang="en-US" sz="3600" dirty="0"/>
              <a:t>Shift to shift communications improved</a:t>
            </a:r>
          </a:p>
          <a:p>
            <a:r>
              <a:rPr lang="en-US" sz="3600" dirty="0"/>
              <a:t>Moved from ED to in-patient floors</a:t>
            </a:r>
          </a:p>
          <a:p>
            <a:r>
              <a:rPr lang="en-US" sz="3600" dirty="0"/>
              <a:t>Reduced absenteeism </a:t>
            </a:r>
          </a:p>
          <a:p>
            <a:endParaRPr lang="en-US" dirty="0"/>
          </a:p>
        </p:txBody>
      </p:sp>
    </p:spTree>
    <p:extLst>
      <p:ext uri="{BB962C8B-B14F-4D97-AF65-F5344CB8AC3E}">
        <p14:creationId xmlns:p14="http://schemas.microsoft.com/office/powerpoint/2010/main" val="71634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BFA3-4132-4669-A894-A6C27216F3BE}"/>
              </a:ext>
            </a:extLst>
          </p:cNvPr>
          <p:cNvSpPr>
            <a:spLocks noGrp="1"/>
          </p:cNvSpPr>
          <p:nvPr>
            <p:ph type="title"/>
          </p:nvPr>
        </p:nvSpPr>
        <p:spPr/>
        <p:txBody>
          <a:bodyPr/>
          <a:lstStyle/>
          <a:p>
            <a:pPr algn="ctr"/>
            <a:r>
              <a:rPr lang="en-US" dirty="0"/>
              <a:t> </a:t>
            </a:r>
            <a:r>
              <a:rPr lang="en-US" u="sng" dirty="0">
                <a:solidFill>
                  <a:srgbClr val="002060"/>
                </a:solidFill>
              </a:rPr>
              <a:t>Phase III: A New Journey</a:t>
            </a:r>
          </a:p>
        </p:txBody>
      </p:sp>
      <p:sp>
        <p:nvSpPr>
          <p:cNvPr id="3" name="Content Placeholder 2">
            <a:extLst>
              <a:ext uri="{FF2B5EF4-FFF2-40B4-BE49-F238E27FC236}">
                <a16:creationId xmlns:a16="http://schemas.microsoft.com/office/drawing/2014/main" id="{89749318-D7A4-4EE4-A678-E8495AC5697D}"/>
              </a:ext>
            </a:extLst>
          </p:cNvPr>
          <p:cNvSpPr>
            <a:spLocks noGrp="1"/>
          </p:cNvSpPr>
          <p:nvPr>
            <p:ph idx="1"/>
          </p:nvPr>
        </p:nvSpPr>
        <p:spPr>
          <a:xfrm>
            <a:off x="954314" y="1537855"/>
            <a:ext cx="10515600" cy="5043054"/>
          </a:xfrm>
        </p:spPr>
        <p:txBody>
          <a:bodyPr>
            <a:normAutofit fontScale="62500" lnSpcReduction="20000"/>
          </a:bodyPr>
          <a:lstStyle/>
          <a:p>
            <a:r>
              <a:rPr lang="en-US" sz="4000" dirty="0"/>
              <a:t>Retreat with key leaders</a:t>
            </a:r>
          </a:p>
          <a:p>
            <a:pPr marL="742950" marR="0" lvl="1" indent="-285750">
              <a:lnSpc>
                <a:spcPct val="107000"/>
              </a:lnSpc>
              <a:spcBef>
                <a:spcPts val="0"/>
              </a:spcBef>
              <a:spcAft>
                <a:spcPts val="0"/>
              </a:spcAft>
              <a:buFont typeface="Courier New" panose="02070309020205020404" pitchFamily="49" charset="0"/>
              <a:buChar char="o"/>
            </a:pPr>
            <a:r>
              <a:rPr lang="en-US" sz="4000" dirty="0"/>
              <a:t>Created a social contract-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1085850" lvl="2" indent="-285750">
              <a:lnSpc>
                <a:spcPct val="107000"/>
              </a:lnSpc>
              <a:spcBef>
                <a:spcPts val="0"/>
              </a:spcBef>
              <a:buFont typeface="Courier New" panose="02070309020205020404" pitchFamily="49" charset="0"/>
              <a:buChar char="o"/>
            </a:pPr>
            <a:r>
              <a:rPr lang="en-US" sz="4000" dirty="0">
                <a:latin typeface="Calibri" panose="020F0502020204030204" pitchFamily="34" charset="0"/>
                <a:ea typeface="Calibri" panose="020F0502020204030204" pitchFamily="34" charset="0"/>
                <a:cs typeface="Times New Roman" panose="02020603050405020304" pitchFamily="18" charset="0"/>
              </a:rPr>
              <a:t>Principles of engagement</a:t>
            </a:r>
          </a:p>
          <a:p>
            <a:pPr marL="800100" lvl="2" indent="0">
              <a:lnSpc>
                <a:spcPct val="107000"/>
              </a:lnSpc>
              <a:spcBef>
                <a:spcPts val="0"/>
              </a:spcBef>
              <a:buNone/>
            </a:pPr>
            <a:r>
              <a:rPr lang="en-US" sz="4000" dirty="0">
                <a:latin typeface="Calibri" panose="020F0502020204030204" pitchFamily="34" charset="0"/>
                <a:ea typeface="Calibri" panose="020F0502020204030204" pitchFamily="34" charset="0"/>
                <a:cs typeface="Times New Roman" panose="02020603050405020304" pitchFamily="18" charset="0"/>
              </a:rPr>
              <a:t>	Mission, responsibility of LMTC, groundrules for council and for 	engagement of frontline staff</a:t>
            </a:r>
          </a:p>
          <a:p>
            <a:pPr marL="1085850" lvl="2" indent="-285750">
              <a:lnSpc>
                <a:spcPct val="107000"/>
              </a:lnSpc>
              <a:spcBef>
                <a:spcPts val="0"/>
              </a:spcBef>
              <a:buFont typeface="Courier New" panose="02070309020205020404" pitchFamily="49" charset="0"/>
              <a:buChar char="o"/>
            </a:pPr>
            <a:r>
              <a:rPr lang="en-US" sz="4000" dirty="0">
                <a:latin typeface="Calibri" panose="020F0502020204030204" pitchFamily="34" charset="0"/>
                <a:ea typeface="Calibri" panose="020F0502020204030204" pitchFamily="34" charset="0"/>
                <a:cs typeface="Times New Roman" panose="02020603050405020304" pitchFamily="18" charset="0"/>
              </a:rPr>
              <a:t>Structure: Care Improvement teams (modeled after Kaiser) –</a:t>
            </a:r>
          </a:p>
          <a:p>
            <a:pPr marL="1085850" lvl="2" indent="-285750">
              <a:lnSpc>
                <a:spcPct val="107000"/>
              </a:lnSpc>
              <a:spcBef>
                <a:spcPts val="0"/>
              </a:spcBef>
              <a:buFont typeface="Courier New" panose="02070309020205020404" pitchFamily="49" charset="0"/>
              <a:buChar char="o"/>
            </a:pPr>
            <a:r>
              <a:rPr lang="en-US" sz="4000" dirty="0">
                <a:latin typeface="Calibri" panose="020F0502020204030204" pitchFamily="34" charset="0"/>
                <a:ea typeface="Calibri" panose="020F0502020204030204" pitchFamily="34" charset="0"/>
                <a:cs typeface="Times New Roman" panose="02020603050405020304" pitchFamily="18" charset="0"/>
              </a:rPr>
              <a:t>Budget and resources</a:t>
            </a:r>
          </a:p>
          <a:p>
            <a:pPr marL="800100" lvl="2" indent="0">
              <a:lnSpc>
                <a:spcPct val="107000"/>
              </a:lnSpc>
              <a:spcBef>
                <a:spcPts val="0"/>
              </a:spcBef>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r>
              <a:rPr lang="en-US" sz="4000" dirty="0"/>
              <a:t>Trained internal consultants ( Healthcare Transformation Advocates</a:t>
            </a:r>
          </a:p>
          <a:p>
            <a:endParaRPr lang="en-US" sz="4000" dirty="0"/>
          </a:p>
          <a:p>
            <a:r>
              <a:rPr lang="en-US" sz="4000" dirty="0"/>
              <a:t>Focus– access to care, improved coordination of services within DHS, and workforce retraining (including customer services)</a:t>
            </a:r>
          </a:p>
          <a:p>
            <a:pPr marL="0" indent="0">
              <a:buNone/>
            </a:pPr>
            <a:endParaRPr lang="en-US" sz="4000" dirty="0"/>
          </a:p>
          <a:p>
            <a:r>
              <a:rPr lang="en-US" sz="4000" dirty="0"/>
              <a:t>Use of best practices– Patient-Centered Medical Homes ( PCMHs)</a:t>
            </a:r>
          </a:p>
          <a:p>
            <a:endParaRPr lang="en-US" dirty="0"/>
          </a:p>
        </p:txBody>
      </p:sp>
    </p:spTree>
    <p:extLst>
      <p:ext uri="{BB962C8B-B14F-4D97-AF65-F5344CB8AC3E}">
        <p14:creationId xmlns:p14="http://schemas.microsoft.com/office/powerpoint/2010/main" val="379599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1" y="1085659"/>
            <a:ext cx="2463303" cy="7004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0000"/>
                </a:solidFill>
                <a:latin typeface="Calibri" panose="020F0502020204030204"/>
              </a:rPr>
              <a:t>     </a:t>
            </a:r>
            <a:r>
              <a:rPr lang="en-US" sz="1600" b="1" u="sng" dirty="0">
                <a:solidFill>
                  <a:srgbClr val="FF0000"/>
                </a:solidFill>
                <a:latin typeface="Calibri" panose="020F0502020204030204"/>
              </a:rPr>
              <a:t>Labor-Management     </a:t>
            </a:r>
          </a:p>
          <a:p>
            <a:r>
              <a:rPr lang="en-US" sz="1600" b="1" dirty="0">
                <a:solidFill>
                  <a:srgbClr val="FF0000"/>
                </a:solidFill>
                <a:latin typeface="Calibri" panose="020F0502020204030204"/>
              </a:rPr>
              <a:t>   </a:t>
            </a:r>
            <a:r>
              <a:rPr lang="en-US" sz="1600" b="1" u="sng" dirty="0">
                <a:solidFill>
                  <a:srgbClr val="FF0000"/>
                </a:solidFill>
                <a:latin typeface="Calibri" panose="020F0502020204030204"/>
              </a:rPr>
              <a:t>Transformation Council </a:t>
            </a:r>
          </a:p>
        </p:txBody>
      </p:sp>
      <p:cxnSp>
        <p:nvCxnSpPr>
          <p:cNvPr id="7" name="Straight Connector 6"/>
          <p:cNvCxnSpPr/>
          <p:nvPr/>
        </p:nvCxnSpPr>
        <p:spPr>
          <a:xfrm flipH="1">
            <a:off x="3816048" y="1798622"/>
            <a:ext cx="1126008" cy="810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453355" y="1773196"/>
            <a:ext cx="1837333" cy="2266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96763" y="1765472"/>
            <a:ext cx="40545" cy="837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63948" y="1786070"/>
            <a:ext cx="1169093" cy="2486655"/>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580568" y="4330077"/>
            <a:ext cx="2492975" cy="648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black"/>
                </a:solidFill>
                <a:latin typeface="Calibri" panose="020F0502020204030204"/>
              </a:rPr>
              <a:t>LMC</a:t>
            </a:r>
          </a:p>
          <a:p>
            <a:pPr algn="ctr"/>
            <a:r>
              <a:rPr lang="en-US" sz="1350" dirty="0">
                <a:solidFill>
                  <a:prstClr val="black"/>
                </a:solidFill>
                <a:latin typeface="Calibri" panose="020F0502020204030204"/>
              </a:rPr>
              <a:t>Workgroup</a:t>
            </a:r>
          </a:p>
        </p:txBody>
      </p:sp>
      <p:sp>
        <p:nvSpPr>
          <p:cNvPr id="20" name="Rectangle 19"/>
          <p:cNvSpPr/>
          <p:nvPr/>
        </p:nvSpPr>
        <p:spPr>
          <a:xfrm>
            <a:off x="4992967" y="2613840"/>
            <a:ext cx="2042336" cy="648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7030A0"/>
                </a:solidFill>
                <a:latin typeface="Calibri" panose="020F0502020204030204"/>
              </a:rPr>
              <a:t>LMTC Operations Group</a:t>
            </a:r>
          </a:p>
        </p:txBody>
      </p:sp>
      <p:sp>
        <p:nvSpPr>
          <p:cNvPr id="21" name="Rectangle 20"/>
          <p:cNvSpPr/>
          <p:nvPr/>
        </p:nvSpPr>
        <p:spPr>
          <a:xfrm>
            <a:off x="7931270" y="2640861"/>
            <a:ext cx="1878997" cy="648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black"/>
                </a:solidFill>
                <a:latin typeface="Calibri" panose="020F0502020204030204"/>
              </a:rPr>
              <a:t>CIT </a:t>
            </a:r>
          </a:p>
          <a:p>
            <a:pPr algn="ctr"/>
            <a:r>
              <a:rPr lang="en-US" sz="1350" dirty="0">
                <a:solidFill>
                  <a:prstClr val="black"/>
                </a:solidFill>
                <a:latin typeface="Calibri" panose="020F0502020204030204"/>
              </a:rPr>
              <a:t>Workgroup</a:t>
            </a:r>
          </a:p>
        </p:txBody>
      </p:sp>
      <p:sp>
        <p:nvSpPr>
          <p:cNvPr id="22" name="Rectangle 21"/>
          <p:cNvSpPr/>
          <p:nvPr/>
        </p:nvSpPr>
        <p:spPr>
          <a:xfrm>
            <a:off x="2329709" y="4082364"/>
            <a:ext cx="2082883" cy="648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black"/>
                </a:solidFill>
                <a:latin typeface="Calibri" panose="020F0502020204030204"/>
              </a:rPr>
              <a:t>Quality &amp; Safety Workgroup</a:t>
            </a:r>
          </a:p>
        </p:txBody>
      </p:sp>
      <p:sp>
        <p:nvSpPr>
          <p:cNvPr id="23" name="Rectangle 22"/>
          <p:cNvSpPr/>
          <p:nvPr/>
        </p:nvSpPr>
        <p:spPr>
          <a:xfrm>
            <a:off x="1985064" y="2605731"/>
            <a:ext cx="1867415" cy="648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black"/>
                </a:solidFill>
                <a:latin typeface="Calibri" panose="020F0502020204030204"/>
              </a:rPr>
              <a:t>Patient Experience Workgroup</a:t>
            </a:r>
          </a:p>
        </p:txBody>
      </p:sp>
      <p:cxnSp>
        <p:nvCxnSpPr>
          <p:cNvPr id="3" name="Straight Connector 2"/>
          <p:cNvCxnSpPr>
            <a:endCxn id="23" idx="3"/>
          </p:cNvCxnSpPr>
          <p:nvPr/>
        </p:nvCxnSpPr>
        <p:spPr>
          <a:xfrm flipH="1" flipV="1">
            <a:off x="3852478" y="2930098"/>
            <a:ext cx="1140490" cy="16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364450" y="3299217"/>
            <a:ext cx="2548612" cy="781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1" idx="0"/>
          </p:cNvCxnSpPr>
          <p:nvPr/>
        </p:nvCxnSpPr>
        <p:spPr>
          <a:xfrm>
            <a:off x="6783342" y="1796495"/>
            <a:ext cx="2087426" cy="844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03834" y="3267724"/>
            <a:ext cx="1698794" cy="11058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0" idx="3"/>
            <a:endCxn id="20" idx="3"/>
          </p:cNvCxnSpPr>
          <p:nvPr/>
        </p:nvCxnSpPr>
        <p:spPr>
          <a:xfrm>
            <a:off x="7035303" y="293820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0" idx="3"/>
            <a:endCxn id="21" idx="1"/>
          </p:cNvCxnSpPr>
          <p:nvPr/>
        </p:nvCxnSpPr>
        <p:spPr>
          <a:xfrm>
            <a:off x="7035303" y="2938206"/>
            <a:ext cx="895966" cy="2702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364450" y="199740"/>
            <a:ext cx="5181600" cy="721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u="sng" dirty="0">
                <a:solidFill>
                  <a:prstClr val="white"/>
                </a:solidFill>
                <a:latin typeface="Calibri" panose="020F0502020204030204"/>
              </a:rPr>
              <a:t>LA-DHS/SEIU Partnership Process</a:t>
            </a:r>
          </a:p>
        </p:txBody>
      </p:sp>
    </p:spTree>
    <p:extLst>
      <p:ext uri="{BB962C8B-B14F-4D97-AF65-F5344CB8AC3E}">
        <p14:creationId xmlns:p14="http://schemas.microsoft.com/office/powerpoint/2010/main" val="2409161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7"/>
          <p:cNvPicPr>
            <a:picLocks noChangeAspect="1" noChangeArrowheads="1"/>
          </p:cNvPicPr>
          <p:nvPr/>
        </p:nvPicPr>
        <p:blipFill>
          <a:blip r:embed="rId3" cstate="print"/>
          <a:srcRect/>
          <a:stretch>
            <a:fillRect/>
          </a:stretch>
        </p:blipFill>
        <p:spPr bwMode="auto">
          <a:xfrm>
            <a:off x="3416184" y="2323307"/>
            <a:ext cx="5370513" cy="3706813"/>
          </a:xfrm>
          <a:prstGeom prst="rect">
            <a:avLst/>
          </a:prstGeom>
          <a:noFill/>
          <a:ln w="336550">
            <a:noFill/>
            <a:miter lim="800000"/>
            <a:headEnd/>
            <a:tailEnd type="none" w="lg" len="lg"/>
          </a:ln>
        </p:spPr>
      </p:pic>
      <p:sp>
        <p:nvSpPr>
          <p:cNvPr id="20483" name="Text Box 6"/>
          <p:cNvSpPr txBox="1">
            <a:spLocks noChangeArrowheads="1"/>
          </p:cNvSpPr>
          <p:nvPr/>
        </p:nvSpPr>
        <p:spPr bwMode="auto">
          <a:xfrm>
            <a:off x="4724401" y="1524000"/>
            <a:ext cx="1869807" cy="369332"/>
          </a:xfrm>
          <a:prstGeom prst="rect">
            <a:avLst/>
          </a:prstGeom>
          <a:noFill/>
          <a:ln w="9525">
            <a:noFill/>
            <a:miter lim="800000"/>
            <a:headEnd/>
            <a:tailEnd/>
          </a:ln>
        </p:spPr>
        <p:txBody>
          <a:bodyPr wrap="none">
            <a:spAutoFit/>
          </a:bodyPr>
          <a:lstStyle/>
          <a:p>
            <a:r>
              <a:rPr lang="en-US" b="1" dirty="0">
                <a:solidFill>
                  <a:prstClr val="black"/>
                </a:solidFill>
                <a:latin typeface="Calibri"/>
              </a:rPr>
              <a:t>Quality standards</a:t>
            </a:r>
          </a:p>
        </p:txBody>
      </p:sp>
      <p:sp>
        <p:nvSpPr>
          <p:cNvPr id="20484" name="Text Box 7"/>
          <p:cNvSpPr txBox="1">
            <a:spLocks noChangeArrowheads="1"/>
          </p:cNvSpPr>
          <p:nvPr/>
        </p:nvSpPr>
        <p:spPr bwMode="auto">
          <a:xfrm>
            <a:off x="6096001" y="5867400"/>
            <a:ext cx="1828001" cy="369332"/>
          </a:xfrm>
          <a:prstGeom prst="rect">
            <a:avLst/>
          </a:prstGeom>
          <a:noFill/>
          <a:ln w="9525">
            <a:noFill/>
            <a:miter lim="800000"/>
            <a:headEnd/>
            <a:tailEnd/>
          </a:ln>
        </p:spPr>
        <p:txBody>
          <a:bodyPr wrap="none">
            <a:spAutoFit/>
          </a:bodyPr>
          <a:lstStyle/>
          <a:p>
            <a:r>
              <a:rPr lang="en-US" b="1" dirty="0">
                <a:solidFill>
                  <a:prstClr val="black"/>
                </a:solidFill>
                <a:latin typeface="Calibri"/>
              </a:rPr>
              <a:t>Business strategy</a:t>
            </a:r>
          </a:p>
        </p:txBody>
      </p:sp>
      <p:sp>
        <p:nvSpPr>
          <p:cNvPr id="20485" name="Text Box 8"/>
          <p:cNvSpPr txBox="1">
            <a:spLocks noChangeArrowheads="1"/>
          </p:cNvSpPr>
          <p:nvPr/>
        </p:nvSpPr>
        <p:spPr bwMode="auto">
          <a:xfrm>
            <a:off x="8534400" y="3048000"/>
            <a:ext cx="953210" cy="369332"/>
          </a:xfrm>
          <a:prstGeom prst="rect">
            <a:avLst/>
          </a:prstGeom>
          <a:noFill/>
          <a:ln w="9525">
            <a:noFill/>
            <a:miter lim="800000"/>
            <a:headEnd/>
            <a:tailEnd/>
          </a:ln>
        </p:spPr>
        <p:txBody>
          <a:bodyPr wrap="none">
            <a:spAutoFit/>
          </a:bodyPr>
          <a:lstStyle/>
          <a:p>
            <a:r>
              <a:rPr lang="en-US" b="1" dirty="0">
                <a:solidFill>
                  <a:prstClr val="black"/>
                </a:solidFill>
                <a:latin typeface="Calibri"/>
              </a:rPr>
              <a:t>Budgets</a:t>
            </a:r>
          </a:p>
        </p:txBody>
      </p:sp>
      <p:sp>
        <p:nvSpPr>
          <p:cNvPr id="20486" name="Text Box 9"/>
          <p:cNvSpPr txBox="1">
            <a:spLocks noChangeArrowheads="1"/>
          </p:cNvSpPr>
          <p:nvPr/>
        </p:nvSpPr>
        <p:spPr bwMode="auto">
          <a:xfrm>
            <a:off x="3276601" y="5029200"/>
            <a:ext cx="869597" cy="369332"/>
          </a:xfrm>
          <a:prstGeom prst="rect">
            <a:avLst/>
          </a:prstGeom>
          <a:noFill/>
          <a:ln w="9525">
            <a:noFill/>
            <a:miter lim="800000"/>
            <a:headEnd/>
            <a:tailEnd/>
          </a:ln>
        </p:spPr>
        <p:txBody>
          <a:bodyPr wrap="none">
            <a:spAutoFit/>
          </a:bodyPr>
          <a:lstStyle/>
          <a:p>
            <a:r>
              <a:rPr lang="en-US" b="1" dirty="0">
                <a:solidFill>
                  <a:prstClr val="black"/>
                </a:solidFill>
                <a:latin typeface="Calibri"/>
              </a:rPr>
              <a:t>Service</a:t>
            </a:r>
          </a:p>
        </p:txBody>
      </p:sp>
      <p:sp>
        <p:nvSpPr>
          <p:cNvPr id="20487" name="Text Box 10"/>
          <p:cNvSpPr txBox="1">
            <a:spLocks noChangeArrowheads="1"/>
          </p:cNvSpPr>
          <p:nvPr/>
        </p:nvSpPr>
        <p:spPr bwMode="auto">
          <a:xfrm>
            <a:off x="2286000" y="3352800"/>
            <a:ext cx="1169038" cy="369332"/>
          </a:xfrm>
          <a:prstGeom prst="rect">
            <a:avLst/>
          </a:prstGeom>
          <a:noFill/>
          <a:ln w="9525">
            <a:noFill/>
            <a:miter lim="800000"/>
            <a:headEnd/>
            <a:tailEnd/>
          </a:ln>
        </p:spPr>
        <p:txBody>
          <a:bodyPr wrap="none">
            <a:spAutoFit/>
          </a:bodyPr>
          <a:lstStyle/>
          <a:p>
            <a:r>
              <a:rPr lang="en-US" b="1" dirty="0">
                <a:solidFill>
                  <a:prstClr val="black"/>
                </a:solidFill>
                <a:latin typeface="Calibri"/>
              </a:rPr>
              <a:t>Marketing</a:t>
            </a:r>
          </a:p>
        </p:txBody>
      </p:sp>
      <p:sp>
        <p:nvSpPr>
          <p:cNvPr id="22536" name="Rectangle 8"/>
          <p:cNvSpPr>
            <a:spLocks noChangeArrowheads="1"/>
          </p:cNvSpPr>
          <p:nvPr/>
        </p:nvSpPr>
        <p:spPr bwMode="auto">
          <a:xfrm>
            <a:off x="1981200" y="261938"/>
            <a:ext cx="8229600" cy="1033462"/>
          </a:xfrm>
          <a:prstGeom prst="rect">
            <a:avLst/>
          </a:prstGeom>
          <a:solidFill>
            <a:schemeClr val="tx2">
              <a:lumMod val="25000"/>
            </a:schemeClr>
          </a:solidFill>
          <a:ln w="9525">
            <a:noFill/>
            <a:miter lim="800000"/>
            <a:headEnd/>
            <a:tailEnd/>
          </a:ln>
        </p:spPr>
        <p:txBody>
          <a:bodyPr lIns="91427" tIns="45713" rIns="91427" bIns="45713" anchor="ctr"/>
          <a:lstStyle/>
          <a:p>
            <a:pPr algn="ctr">
              <a:defRPr/>
            </a:pPr>
            <a:r>
              <a:rPr lang="en-US" sz="3600" b="1" dirty="0">
                <a:solidFill>
                  <a:prstClr val="white"/>
                </a:solidFill>
                <a:latin typeface="Calibri"/>
              </a:rPr>
              <a:t>We need to bargain and operate outside the NLRA box and </a:t>
            </a:r>
            <a:r>
              <a:rPr lang="en-US" sz="3600" b="1" dirty="0">
                <a:solidFill>
                  <a:srgbClr val="FF0000"/>
                </a:solidFill>
                <a:latin typeface="Calibri"/>
              </a:rPr>
              <a:t>Re-Engineer our union</a:t>
            </a:r>
          </a:p>
        </p:txBody>
      </p:sp>
      <p:sp>
        <p:nvSpPr>
          <p:cNvPr id="20489" name="Rectangle 15"/>
          <p:cNvSpPr>
            <a:spLocks noChangeArrowheads="1"/>
          </p:cNvSpPr>
          <p:nvPr/>
        </p:nvSpPr>
        <p:spPr bwMode="auto">
          <a:xfrm>
            <a:off x="5105400" y="3048001"/>
            <a:ext cx="1111250" cy="366713"/>
          </a:xfrm>
          <a:prstGeom prst="rect">
            <a:avLst/>
          </a:prstGeom>
          <a:noFill/>
          <a:ln w="336550">
            <a:noFill/>
            <a:miter lim="800000"/>
            <a:headEnd/>
            <a:tailEnd type="none" w="lg" len="lg"/>
          </a:ln>
        </p:spPr>
        <p:txBody>
          <a:bodyPr wrap="none">
            <a:spAutoFit/>
          </a:bodyPr>
          <a:lstStyle/>
          <a:p>
            <a:r>
              <a:rPr lang="en-US" b="1" dirty="0">
                <a:solidFill>
                  <a:srgbClr val="FF0000"/>
                </a:solidFill>
                <a:latin typeface="Calibri"/>
              </a:rPr>
              <a:t>Overtime</a:t>
            </a:r>
          </a:p>
        </p:txBody>
      </p:sp>
      <p:sp>
        <p:nvSpPr>
          <p:cNvPr id="20490" name="Rectangle 16"/>
          <p:cNvSpPr>
            <a:spLocks noChangeArrowheads="1"/>
          </p:cNvSpPr>
          <p:nvPr/>
        </p:nvSpPr>
        <p:spPr bwMode="auto">
          <a:xfrm>
            <a:off x="5486400" y="3810001"/>
            <a:ext cx="1073150" cy="366713"/>
          </a:xfrm>
          <a:prstGeom prst="rect">
            <a:avLst/>
          </a:prstGeom>
          <a:noFill/>
          <a:ln w="336550">
            <a:noFill/>
            <a:miter lim="800000"/>
            <a:headEnd/>
            <a:tailEnd type="none" w="lg" len="lg"/>
          </a:ln>
        </p:spPr>
        <p:txBody>
          <a:bodyPr wrap="none">
            <a:spAutoFit/>
          </a:bodyPr>
          <a:lstStyle/>
          <a:p>
            <a:r>
              <a:rPr lang="en-US" b="1" dirty="0">
                <a:solidFill>
                  <a:srgbClr val="FF0000"/>
                </a:solidFill>
                <a:latin typeface="Calibri"/>
              </a:rPr>
              <a:t>Seniority</a:t>
            </a:r>
          </a:p>
        </p:txBody>
      </p:sp>
      <p:sp>
        <p:nvSpPr>
          <p:cNvPr id="20491" name="Rectangle 18"/>
          <p:cNvSpPr>
            <a:spLocks noChangeArrowheads="1"/>
          </p:cNvSpPr>
          <p:nvPr/>
        </p:nvSpPr>
        <p:spPr bwMode="auto">
          <a:xfrm>
            <a:off x="5486400" y="5029200"/>
            <a:ext cx="1230080" cy="319446"/>
          </a:xfrm>
          <a:prstGeom prst="rect">
            <a:avLst/>
          </a:prstGeom>
          <a:noFill/>
          <a:ln w="336550">
            <a:noFill/>
            <a:miter lim="800000"/>
            <a:headEnd/>
            <a:tailEnd type="none" w="lg" len="lg"/>
          </a:ln>
        </p:spPr>
        <p:txBody>
          <a:bodyPr wrap="none">
            <a:spAutoFit/>
          </a:bodyPr>
          <a:lstStyle/>
          <a:p>
            <a:pPr eaLnBrk="0" hangingPunct="0">
              <a:lnSpc>
                <a:spcPct val="80000"/>
              </a:lnSpc>
              <a:spcBef>
                <a:spcPct val="20000"/>
              </a:spcBef>
            </a:pPr>
            <a:r>
              <a:rPr lang="en-US" b="1" dirty="0">
                <a:solidFill>
                  <a:srgbClr val="FF0000"/>
                </a:solidFill>
                <a:latin typeface="Calibri"/>
              </a:rPr>
              <a:t>Grievances</a:t>
            </a:r>
          </a:p>
        </p:txBody>
      </p:sp>
      <p:sp>
        <p:nvSpPr>
          <p:cNvPr id="20492" name="Rectangle 19"/>
          <p:cNvSpPr>
            <a:spLocks noChangeArrowheads="1"/>
          </p:cNvSpPr>
          <p:nvPr/>
        </p:nvSpPr>
        <p:spPr bwMode="auto">
          <a:xfrm>
            <a:off x="6629400" y="3657600"/>
            <a:ext cx="813428" cy="319446"/>
          </a:xfrm>
          <a:prstGeom prst="rect">
            <a:avLst/>
          </a:prstGeom>
          <a:noFill/>
          <a:ln w="336550">
            <a:noFill/>
            <a:miter lim="800000"/>
            <a:headEnd/>
            <a:tailEnd type="none" w="lg" len="lg"/>
          </a:ln>
        </p:spPr>
        <p:txBody>
          <a:bodyPr wrap="none">
            <a:spAutoFit/>
          </a:bodyPr>
          <a:lstStyle/>
          <a:p>
            <a:pPr eaLnBrk="0" hangingPunct="0">
              <a:lnSpc>
                <a:spcPct val="80000"/>
              </a:lnSpc>
              <a:spcBef>
                <a:spcPct val="20000"/>
              </a:spcBef>
            </a:pPr>
            <a:r>
              <a:rPr lang="en-US" b="1" dirty="0">
                <a:solidFill>
                  <a:srgbClr val="FF0000"/>
                </a:solidFill>
                <a:latin typeface="Calibri"/>
              </a:rPr>
              <a:t>Wages</a:t>
            </a:r>
          </a:p>
        </p:txBody>
      </p:sp>
      <p:sp>
        <p:nvSpPr>
          <p:cNvPr id="20493" name="Rectangle 20"/>
          <p:cNvSpPr>
            <a:spLocks noChangeArrowheads="1"/>
          </p:cNvSpPr>
          <p:nvPr/>
        </p:nvSpPr>
        <p:spPr bwMode="auto">
          <a:xfrm>
            <a:off x="5638800" y="4572000"/>
            <a:ext cx="1358962" cy="319446"/>
          </a:xfrm>
          <a:prstGeom prst="rect">
            <a:avLst/>
          </a:prstGeom>
          <a:noFill/>
          <a:ln w="336550">
            <a:noFill/>
            <a:miter lim="800000"/>
            <a:headEnd/>
            <a:tailEnd type="none" w="lg" len="lg"/>
          </a:ln>
        </p:spPr>
        <p:txBody>
          <a:bodyPr wrap="none">
            <a:spAutoFit/>
          </a:bodyPr>
          <a:lstStyle/>
          <a:p>
            <a:pPr eaLnBrk="0" hangingPunct="0">
              <a:lnSpc>
                <a:spcPct val="80000"/>
              </a:lnSpc>
              <a:spcBef>
                <a:spcPct val="20000"/>
              </a:spcBef>
            </a:pPr>
            <a:r>
              <a:rPr lang="en-US" b="1" dirty="0">
                <a:solidFill>
                  <a:srgbClr val="FF0000"/>
                </a:solidFill>
                <a:latin typeface="Calibri"/>
              </a:rPr>
              <a:t>Differentials</a:t>
            </a:r>
          </a:p>
        </p:txBody>
      </p:sp>
      <p:sp>
        <p:nvSpPr>
          <p:cNvPr id="20495" name="Slide Number Placeholder 15"/>
          <p:cNvSpPr>
            <a:spLocks noGrp="1"/>
          </p:cNvSpPr>
          <p:nvPr>
            <p:ph type="sldNum" sz="quarter" idx="12"/>
          </p:nvPr>
        </p:nvSpPr>
        <p:spPr bwMode="auto">
          <a:noFill/>
          <a:ln>
            <a:miter lim="800000"/>
            <a:headEnd/>
            <a:tailEnd/>
          </a:ln>
        </p:spPr>
        <p:txBody>
          <a:bodyPr/>
          <a:lstStyle/>
          <a:p>
            <a:endParaRPr lang="en-US" dirty="0">
              <a:latin typeface="Calibri"/>
            </a:endParaRPr>
          </a:p>
        </p:txBody>
      </p:sp>
    </p:spTree>
    <p:extLst>
      <p:ext uri="{BB962C8B-B14F-4D97-AF65-F5344CB8AC3E}">
        <p14:creationId xmlns:p14="http://schemas.microsoft.com/office/powerpoint/2010/main" val="244307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0D61B07-C173-4793-8517-63E2A4BE9613}"/>
              </a:ext>
            </a:extLst>
          </p:cNvPr>
          <p:cNvSpPr>
            <a:spLocks noChangeArrowheads="1"/>
          </p:cNvSpPr>
          <p:nvPr/>
        </p:nvSpPr>
        <p:spPr bwMode="auto">
          <a:xfrm>
            <a:off x="2003426" y="46039"/>
            <a:ext cx="86645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1"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Levels of Involvement and Decision Making Between Labor and Management Strategic Partners</a:t>
            </a:r>
          </a:p>
        </p:txBody>
      </p:sp>
      <p:sp>
        <p:nvSpPr>
          <p:cNvPr id="2051" name="Rectangle 3">
            <a:extLst>
              <a:ext uri="{FF2B5EF4-FFF2-40B4-BE49-F238E27FC236}">
                <a16:creationId xmlns:a16="http://schemas.microsoft.com/office/drawing/2014/main" id="{163F5B46-63EF-489C-AD86-2B71F2A9A628}"/>
              </a:ext>
            </a:extLst>
          </p:cNvPr>
          <p:cNvSpPr>
            <a:spLocks noChangeArrowheads="1"/>
          </p:cNvSpPr>
          <p:nvPr/>
        </p:nvSpPr>
        <p:spPr bwMode="auto">
          <a:xfrm>
            <a:off x="1585913" y="1377950"/>
            <a:ext cx="9142412" cy="198438"/>
          </a:xfrm>
          <a:prstGeom prst="rect">
            <a:avLst/>
          </a:prstGeom>
          <a:pattFill prst="ltDnDiag">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2052" name="Group 24">
            <a:extLst>
              <a:ext uri="{FF2B5EF4-FFF2-40B4-BE49-F238E27FC236}">
                <a16:creationId xmlns:a16="http://schemas.microsoft.com/office/drawing/2014/main" id="{7F932156-6C55-460A-9D5A-9A2111E54312}"/>
              </a:ext>
            </a:extLst>
          </p:cNvPr>
          <p:cNvGrpSpPr>
            <a:grpSpLocks/>
          </p:cNvGrpSpPr>
          <p:nvPr/>
        </p:nvGrpSpPr>
        <p:grpSpPr bwMode="auto">
          <a:xfrm>
            <a:off x="2514600" y="1676400"/>
            <a:ext cx="6781800" cy="4586288"/>
            <a:chOff x="624" y="1056"/>
            <a:chExt cx="4272" cy="2889"/>
          </a:xfrm>
        </p:grpSpPr>
        <p:sp>
          <p:nvSpPr>
            <p:cNvPr id="2053" name="Rectangle 4">
              <a:extLst>
                <a:ext uri="{FF2B5EF4-FFF2-40B4-BE49-F238E27FC236}">
                  <a16:creationId xmlns:a16="http://schemas.microsoft.com/office/drawing/2014/main" id="{0CE0D3BB-0307-4DE9-8600-F0BA65A9DF6E}"/>
                </a:ext>
              </a:extLst>
            </p:cNvPr>
            <p:cNvSpPr>
              <a:spLocks noChangeArrowheads="1"/>
            </p:cNvSpPr>
            <p:nvPr/>
          </p:nvSpPr>
          <p:spPr bwMode="auto">
            <a:xfrm>
              <a:off x="628" y="1300"/>
              <a:ext cx="808" cy="280"/>
            </a:xfrm>
            <a:prstGeom prst="rect">
              <a:avLst/>
            </a:prstGeom>
            <a:solidFill>
              <a:srgbClr val="29292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054" name="Rectangle 5">
              <a:extLst>
                <a:ext uri="{FF2B5EF4-FFF2-40B4-BE49-F238E27FC236}">
                  <a16:creationId xmlns:a16="http://schemas.microsoft.com/office/drawing/2014/main" id="{12BC9918-1286-441E-97EB-723D13679AA3}"/>
                </a:ext>
              </a:extLst>
            </p:cNvPr>
            <p:cNvSpPr>
              <a:spLocks noChangeArrowheads="1"/>
            </p:cNvSpPr>
            <p:nvPr/>
          </p:nvSpPr>
          <p:spPr bwMode="auto">
            <a:xfrm>
              <a:off x="1444" y="1300"/>
              <a:ext cx="856" cy="56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055" name="Rectangle 6">
              <a:extLst>
                <a:ext uri="{FF2B5EF4-FFF2-40B4-BE49-F238E27FC236}">
                  <a16:creationId xmlns:a16="http://schemas.microsoft.com/office/drawing/2014/main" id="{66D993B8-0251-4675-AF36-A50518254CD8}"/>
                </a:ext>
              </a:extLst>
            </p:cNvPr>
            <p:cNvSpPr>
              <a:spLocks noChangeArrowheads="1"/>
            </p:cNvSpPr>
            <p:nvPr/>
          </p:nvSpPr>
          <p:spPr bwMode="auto">
            <a:xfrm>
              <a:off x="2308" y="1300"/>
              <a:ext cx="856" cy="1048"/>
            </a:xfrm>
            <a:prstGeom prst="rect">
              <a:avLst/>
            </a:prstGeom>
            <a:pattFill prst="ltDnDiag">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056" name="Rectangle 7">
              <a:extLst>
                <a:ext uri="{FF2B5EF4-FFF2-40B4-BE49-F238E27FC236}">
                  <a16:creationId xmlns:a16="http://schemas.microsoft.com/office/drawing/2014/main" id="{E5368B6C-3D29-4460-AE10-19E7ED52CD2E}"/>
                </a:ext>
              </a:extLst>
            </p:cNvPr>
            <p:cNvSpPr>
              <a:spLocks noChangeArrowheads="1"/>
            </p:cNvSpPr>
            <p:nvPr/>
          </p:nvSpPr>
          <p:spPr bwMode="auto">
            <a:xfrm>
              <a:off x="3172" y="1300"/>
              <a:ext cx="856" cy="1240"/>
            </a:xfrm>
            <a:prstGeom prst="rect">
              <a:avLst/>
            </a:prstGeom>
            <a:pattFill prst="narVert">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057" name="Rectangle 8">
              <a:extLst>
                <a:ext uri="{FF2B5EF4-FFF2-40B4-BE49-F238E27FC236}">
                  <a16:creationId xmlns:a16="http://schemas.microsoft.com/office/drawing/2014/main" id="{C81960DB-F0B9-4EA0-8D34-3E6B4442DD3F}"/>
                </a:ext>
              </a:extLst>
            </p:cNvPr>
            <p:cNvSpPr>
              <a:spLocks noChangeArrowheads="1"/>
            </p:cNvSpPr>
            <p:nvPr/>
          </p:nvSpPr>
          <p:spPr bwMode="auto">
            <a:xfrm>
              <a:off x="4036" y="1300"/>
              <a:ext cx="856" cy="1720"/>
            </a:xfrm>
            <a:prstGeom prst="rect">
              <a:avLst/>
            </a:prstGeom>
            <a:pattFill prst="narHorz">
              <a:fgClr>
                <a:schemeClr val="accent1"/>
              </a:fgClr>
              <a:bgClr>
                <a:schemeClr val="bg1"/>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058" name="Rectangle 9">
              <a:extLst>
                <a:ext uri="{FF2B5EF4-FFF2-40B4-BE49-F238E27FC236}">
                  <a16:creationId xmlns:a16="http://schemas.microsoft.com/office/drawing/2014/main" id="{6C256571-10D2-46C1-BA32-D4A6D08797E1}"/>
                </a:ext>
              </a:extLst>
            </p:cNvPr>
            <p:cNvSpPr>
              <a:spLocks noChangeArrowheads="1"/>
            </p:cNvSpPr>
            <p:nvPr/>
          </p:nvSpPr>
          <p:spPr bwMode="auto">
            <a:xfrm>
              <a:off x="624" y="1056"/>
              <a:ext cx="8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a:t>
              </a:r>
            </a:p>
          </p:txBody>
        </p:sp>
        <p:sp>
          <p:nvSpPr>
            <p:cNvPr id="2059" name="Rectangle 10">
              <a:extLst>
                <a:ext uri="{FF2B5EF4-FFF2-40B4-BE49-F238E27FC236}">
                  <a16:creationId xmlns:a16="http://schemas.microsoft.com/office/drawing/2014/main" id="{F3D4E20A-E5AA-4547-ABC2-D08610D3DA85}"/>
                </a:ext>
              </a:extLst>
            </p:cNvPr>
            <p:cNvSpPr>
              <a:spLocks noChangeArrowheads="1"/>
            </p:cNvSpPr>
            <p:nvPr/>
          </p:nvSpPr>
          <p:spPr bwMode="auto">
            <a:xfrm>
              <a:off x="1488" y="1056"/>
              <a:ext cx="8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2</a:t>
              </a:r>
            </a:p>
          </p:txBody>
        </p:sp>
        <p:sp>
          <p:nvSpPr>
            <p:cNvPr id="2060" name="Rectangle 11">
              <a:extLst>
                <a:ext uri="{FF2B5EF4-FFF2-40B4-BE49-F238E27FC236}">
                  <a16:creationId xmlns:a16="http://schemas.microsoft.com/office/drawing/2014/main" id="{A612CE4A-D293-4CE6-B239-73EACDB92C97}"/>
                </a:ext>
              </a:extLst>
            </p:cNvPr>
            <p:cNvSpPr>
              <a:spLocks noChangeArrowheads="1"/>
            </p:cNvSpPr>
            <p:nvPr/>
          </p:nvSpPr>
          <p:spPr bwMode="auto">
            <a:xfrm>
              <a:off x="2304" y="1056"/>
              <a:ext cx="8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3</a:t>
              </a:r>
            </a:p>
          </p:txBody>
        </p:sp>
        <p:sp>
          <p:nvSpPr>
            <p:cNvPr id="2061" name="Rectangle 12">
              <a:extLst>
                <a:ext uri="{FF2B5EF4-FFF2-40B4-BE49-F238E27FC236}">
                  <a16:creationId xmlns:a16="http://schemas.microsoft.com/office/drawing/2014/main" id="{309DC8D3-3D3A-4929-ACC0-C974C6A43FC3}"/>
                </a:ext>
              </a:extLst>
            </p:cNvPr>
            <p:cNvSpPr>
              <a:spLocks noChangeArrowheads="1"/>
            </p:cNvSpPr>
            <p:nvPr/>
          </p:nvSpPr>
          <p:spPr bwMode="auto">
            <a:xfrm>
              <a:off x="3168" y="1056"/>
              <a:ext cx="8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4</a:t>
              </a:r>
            </a:p>
          </p:txBody>
        </p:sp>
        <p:sp>
          <p:nvSpPr>
            <p:cNvPr id="2062" name="Rectangle 13">
              <a:extLst>
                <a:ext uri="{FF2B5EF4-FFF2-40B4-BE49-F238E27FC236}">
                  <a16:creationId xmlns:a16="http://schemas.microsoft.com/office/drawing/2014/main" id="{A35F3042-012B-4C7F-B73C-3C141C7B6E7E}"/>
                </a:ext>
              </a:extLst>
            </p:cNvPr>
            <p:cNvSpPr>
              <a:spLocks noChangeArrowheads="1"/>
            </p:cNvSpPr>
            <p:nvPr/>
          </p:nvSpPr>
          <p:spPr bwMode="auto">
            <a:xfrm>
              <a:off x="4080" y="1056"/>
              <a:ext cx="8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5</a:t>
              </a:r>
            </a:p>
          </p:txBody>
        </p:sp>
        <p:sp>
          <p:nvSpPr>
            <p:cNvPr id="2063" name="Rectangle 14">
              <a:extLst>
                <a:ext uri="{FF2B5EF4-FFF2-40B4-BE49-F238E27FC236}">
                  <a16:creationId xmlns:a16="http://schemas.microsoft.com/office/drawing/2014/main" id="{5061D6FD-FBB3-427A-8FD5-AD269D3BC352}"/>
                </a:ext>
              </a:extLst>
            </p:cNvPr>
            <p:cNvSpPr>
              <a:spLocks noChangeArrowheads="1"/>
            </p:cNvSpPr>
            <p:nvPr/>
          </p:nvSpPr>
          <p:spPr bwMode="gray">
            <a:xfrm>
              <a:off x="679" y="1354"/>
              <a:ext cx="69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INFORMED</a:t>
              </a:r>
            </a:p>
          </p:txBody>
        </p:sp>
        <p:sp>
          <p:nvSpPr>
            <p:cNvPr id="2064" name="Rectangle 15">
              <a:extLst>
                <a:ext uri="{FF2B5EF4-FFF2-40B4-BE49-F238E27FC236}">
                  <a16:creationId xmlns:a16="http://schemas.microsoft.com/office/drawing/2014/main" id="{94650186-DE6C-4676-8C51-87D83DF6B020}"/>
                </a:ext>
              </a:extLst>
            </p:cNvPr>
            <p:cNvSpPr>
              <a:spLocks noChangeArrowheads="1"/>
            </p:cNvSpPr>
            <p:nvPr/>
          </p:nvSpPr>
          <p:spPr bwMode="auto">
            <a:xfrm>
              <a:off x="4032" y="1959"/>
              <a:ext cx="864"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FULL PARTNERS IN DECISIONS</a:t>
              </a:r>
            </a:p>
          </p:txBody>
        </p:sp>
        <p:sp>
          <p:nvSpPr>
            <p:cNvPr id="2065" name="Rectangle 16">
              <a:extLst>
                <a:ext uri="{FF2B5EF4-FFF2-40B4-BE49-F238E27FC236}">
                  <a16:creationId xmlns:a16="http://schemas.microsoft.com/office/drawing/2014/main" id="{5D6E9A29-2207-4DB7-9FC9-B79840F465E9}"/>
                </a:ext>
              </a:extLst>
            </p:cNvPr>
            <p:cNvSpPr>
              <a:spLocks noChangeArrowheads="1"/>
            </p:cNvSpPr>
            <p:nvPr/>
          </p:nvSpPr>
          <p:spPr bwMode="auto">
            <a:xfrm>
              <a:off x="2304" y="1738"/>
              <a:ext cx="86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DEVELOPERS</a:t>
              </a:r>
            </a:p>
          </p:txBody>
        </p:sp>
        <p:sp>
          <p:nvSpPr>
            <p:cNvPr id="2066" name="Rectangle 17">
              <a:extLst>
                <a:ext uri="{FF2B5EF4-FFF2-40B4-BE49-F238E27FC236}">
                  <a16:creationId xmlns:a16="http://schemas.microsoft.com/office/drawing/2014/main" id="{424B3706-C20A-44D7-B84B-6AAF102CCE8E}"/>
                </a:ext>
              </a:extLst>
            </p:cNvPr>
            <p:cNvSpPr>
              <a:spLocks noChangeArrowheads="1"/>
            </p:cNvSpPr>
            <p:nvPr/>
          </p:nvSpPr>
          <p:spPr bwMode="auto">
            <a:xfrm>
              <a:off x="3168" y="1719"/>
              <a:ext cx="864"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INPUT IN DECISION-MAKING</a:t>
              </a:r>
            </a:p>
          </p:txBody>
        </p:sp>
        <p:sp>
          <p:nvSpPr>
            <p:cNvPr id="2067" name="Rectangle 18">
              <a:extLst>
                <a:ext uri="{FF2B5EF4-FFF2-40B4-BE49-F238E27FC236}">
                  <a16:creationId xmlns:a16="http://schemas.microsoft.com/office/drawing/2014/main" id="{09169A97-513E-4167-88E6-E6CB400A66D1}"/>
                </a:ext>
              </a:extLst>
            </p:cNvPr>
            <p:cNvSpPr>
              <a:spLocks noChangeArrowheads="1"/>
            </p:cNvSpPr>
            <p:nvPr/>
          </p:nvSpPr>
          <p:spPr bwMode="auto">
            <a:xfrm>
              <a:off x="624" y="1632"/>
              <a:ext cx="816" cy="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On-going Communication about key activities</a:t>
              </a:r>
            </a:p>
          </p:txBody>
        </p:sp>
        <p:sp>
          <p:nvSpPr>
            <p:cNvPr id="2068" name="Rectangle 19">
              <a:extLst>
                <a:ext uri="{FF2B5EF4-FFF2-40B4-BE49-F238E27FC236}">
                  <a16:creationId xmlns:a16="http://schemas.microsoft.com/office/drawing/2014/main" id="{564DF2A0-AB77-4D9E-81C4-E4C8AD16C816}"/>
                </a:ext>
              </a:extLst>
            </p:cNvPr>
            <p:cNvSpPr>
              <a:spLocks noChangeArrowheads="1"/>
            </p:cNvSpPr>
            <p:nvPr/>
          </p:nvSpPr>
          <p:spPr bwMode="auto">
            <a:xfrm>
              <a:off x="1440" y="1920"/>
              <a:ext cx="86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Opportunity to influence through giving feedback on what is already designed.</a:t>
              </a:r>
            </a:p>
          </p:txBody>
        </p:sp>
        <p:sp>
          <p:nvSpPr>
            <p:cNvPr id="2069" name="Rectangle 20">
              <a:extLst>
                <a:ext uri="{FF2B5EF4-FFF2-40B4-BE49-F238E27FC236}">
                  <a16:creationId xmlns:a16="http://schemas.microsoft.com/office/drawing/2014/main" id="{B4946E15-42A7-4D2A-A569-C318196FFF4D}"/>
                </a:ext>
              </a:extLst>
            </p:cNvPr>
            <p:cNvSpPr>
              <a:spLocks noChangeArrowheads="1"/>
            </p:cNvSpPr>
            <p:nvPr/>
          </p:nvSpPr>
          <p:spPr bwMode="auto">
            <a:xfrm>
              <a:off x="2304" y="2400"/>
              <a:ext cx="864" cy="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Participate in developing solutions, changes, and proposals.</a:t>
              </a:r>
            </a:p>
          </p:txBody>
        </p:sp>
        <p:sp>
          <p:nvSpPr>
            <p:cNvPr id="2070" name="Rectangle 21">
              <a:extLst>
                <a:ext uri="{FF2B5EF4-FFF2-40B4-BE49-F238E27FC236}">
                  <a16:creationId xmlns:a16="http://schemas.microsoft.com/office/drawing/2014/main" id="{014F4EC8-461F-446F-B1AE-3290F9BBAE0E}"/>
                </a:ext>
              </a:extLst>
            </p:cNvPr>
            <p:cNvSpPr>
              <a:spLocks noChangeArrowheads="1"/>
            </p:cNvSpPr>
            <p:nvPr/>
          </p:nvSpPr>
          <p:spPr bwMode="auto">
            <a:xfrm>
              <a:off x="3168" y="2544"/>
              <a:ext cx="864" cy="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Opportunity to influence final decisions; participate in monitoring and taking corrective action.</a:t>
              </a:r>
            </a:p>
          </p:txBody>
        </p:sp>
        <p:sp>
          <p:nvSpPr>
            <p:cNvPr id="2071" name="Rectangle 22">
              <a:extLst>
                <a:ext uri="{FF2B5EF4-FFF2-40B4-BE49-F238E27FC236}">
                  <a16:creationId xmlns:a16="http://schemas.microsoft.com/office/drawing/2014/main" id="{9A4BDB69-9B01-4EEE-B818-081699769A8D}"/>
                </a:ext>
              </a:extLst>
            </p:cNvPr>
            <p:cNvSpPr>
              <a:spLocks noChangeArrowheads="1"/>
            </p:cNvSpPr>
            <p:nvPr/>
          </p:nvSpPr>
          <p:spPr bwMode="auto">
            <a:xfrm>
              <a:off x="4032" y="3072"/>
              <a:ext cx="864" cy="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Full partners in reaching final decisions, formulating plans, monitoring, and taking corrective action.</a:t>
              </a:r>
            </a:p>
          </p:txBody>
        </p:sp>
        <p:sp>
          <p:nvSpPr>
            <p:cNvPr id="2072" name="Rectangle 23">
              <a:extLst>
                <a:ext uri="{FF2B5EF4-FFF2-40B4-BE49-F238E27FC236}">
                  <a16:creationId xmlns:a16="http://schemas.microsoft.com/office/drawing/2014/main" id="{EA1286EB-8C8B-4576-87EE-ECC48A7AF5EC}"/>
                </a:ext>
              </a:extLst>
            </p:cNvPr>
            <p:cNvSpPr>
              <a:spLocks noChangeArrowheads="1"/>
            </p:cNvSpPr>
            <p:nvPr/>
          </p:nvSpPr>
          <p:spPr bwMode="gray">
            <a:xfrm>
              <a:off x="1440" y="1498"/>
              <a:ext cx="864"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CONSULTED</a:t>
              </a:r>
            </a:p>
          </p:txBody>
        </p:sp>
      </p:grpSp>
    </p:spTree>
    <p:extLst>
      <p:ext uri="{BB962C8B-B14F-4D97-AF65-F5344CB8AC3E}">
        <p14:creationId xmlns:p14="http://schemas.microsoft.com/office/powerpoint/2010/main" val="2310329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8458200" cy="1143000"/>
          </a:xfrm>
        </p:spPr>
        <p:txBody>
          <a:bodyPr>
            <a:noAutofit/>
          </a:bodyPr>
          <a:lstStyle/>
          <a:p>
            <a:pPr algn="r"/>
            <a:r>
              <a:rPr lang="en-US" sz="4800" dirty="0">
                <a:latin typeface="Arial" panose="020B0604020202020204" pitchFamily="34" charset="0"/>
                <a:cs typeface="Arial" panose="020B0604020202020204" pitchFamily="34" charset="0"/>
              </a:rPr>
              <a:t>    Best Sector Strategies</a:t>
            </a:r>
          </a:p>
        </p:txBody>
      </p:sp>
    </p:spTree>
    <p:extLst>
      <p:ext uri="{BB962C8B-B14F-4D97-AF65-F5344CB8AC3E}">
        <p14:creationId xmlns:p14="http://schemas.microsoft.com/office/powerpoint/2010/main" val="293100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56695" y="152400"/>
            <a:ext cx="7791081" cy="1143000"/>
          </a:xfrm>
          <a:noFill/>
          <a:ln>
            <a:noFill/>
          </a:ln>
        </p:spPr>
        <p:txBody>
          <a:bodyPr>
            <a:normAutofit fontScale="90000"/>
          </a:bodyPr>
          <a:lstStyle/>
          <a:p>
            <a:pPr algn="ctr">
              <a:defRPr/>
            </a:pPr>
            <a:r>
              <a:rPr lang="en-US" b="1" u="sng" dirty="0"/>
              <a:t>Creating a Patient-Centered Medical Home</a:t>
            </a:r>
          </a:p>
        </p:txBody>
      </p:sp>
      <p:graphicFrame>
        <p:nvGraphicFramePr>
          <p:cNvPr id="4" name="Content Placeholder 3"/>
          <p:cNvGraphicFramePr>
            <a:graphicFrameLocks noGrp="1"/>
          </p:cNvGraphicFramePr>
          <p:nvPr>
            <p:ph idx="1"/>
            <p:extLst/>
          </p:nvPr>
        </p:nvGraphicFramePr>
        <p:xfrm>
          <a:off x="1562795" y="1828800"/>
          <a:ext cx="9105205"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19A739-2FFE-421E-88C5-90718332B4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Up-Down Arrow 9"/>
          <p:cNvSpPr/>
          <p:nvPr/>
        </p:nvSpPr>
        <p:spPr>
          <a:xfrm>
            <a:off x="9426787" y="3048001"/>
            <a:ext cx="484188" cy="591299"/>
          </a:xfrm>
          <a:prstGeom prst="upDownArrow">
            <a:avLst/>
          </a:prstGeom>
          <a:solidFill>
            <a:srgbClr val="8476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Curved Up Arrow 6"/>
          <p:cNvSpPr/>
          <p:nvPr/>
        </p:nvSpPr>
        <p:spPr>
          <a:xfrm rot="18260357">
            <a:off x="8548901" y="5496853"/>
            <a:ext cx="1755775" cy="962025"/>
          </a:xfrm>
          <a:prstGeom prst="curvedUpArrow">
            <a:avLst>
              <a:gd name="adj1" fmla="val 25000"/>
              <a:gd name="adj2" fmla="val 61629"/>
              <a:gd name="adj3" fmla="val 25000"/>
            </a:avLst>
          </a:prstGeom>
          <a:solidFill>
            <a:srgbClr val="8476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urved Down Arrow 10"/>
          <p:cNvSpPr/>
          <p:nvPr/>
        </p:nvSpPr>
        <p:spPr>
          <a:xfrm rot="14096748">
            <a:off x="1519447" y="5483916"/>
            <a:ext cx="2017228" cy="1037766"/>
          </a:xfrm>
          <a:prstGeom prst="curvedDownArrow">
            <a:avLst>
              <a:gd name="adj1" fmla="val 25000"/>
              <a:gd name="adj2" fmla="val 81179"/>
              <a:gd name="adj3" fmla="val 28588"/>
            </a:avLst>
          </a:prstGeom>
          <a:gradFill>
            <a:gsLst>
              <a:gs pos="0">
                <a:srgbClr val="8476AE"/>
              </a:gs>
              <a:gs pos="100000">
                <a:schemeClr val="lt2">
                  <a:shade val="30000"/>
                  <a:satMod val="200000"/>
                </a:schemeClr>
              </a:gs>
            </a:gsLst>
            <a:path path="circle">
              <a:fillToRect l="50000" t="50000" r="50000" b="50000"/>
            </a:path>
          </a:gradFill>
          <a:ln>
            <a:noFill/>
          </a:ln>
        </p:spPr>
        <p:style>
          <a:lnRef idx="2">
            <a:schemeClr val="accent1">
              <a:shade val="50000"/>
            </a:schemeClr>
          </a:lnRef>
          <a:fillRef idx="1003">
            <a:schemeClr val="lt2"/>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12" name="Striped Right Arrow 11"/>
          <p:cNvSpPr/>
          <p:nvPr/>
        </p:nvSpPr>
        <p:spPr>
          <a:xfrm rot="16200000">
            <a:off x="2537249" y="3177755"/>
            <a:ext cx="438898" cy="484188"/>
          </a:xfrm>
          <a:prstGeom prst="stripedRightArrow">
            <a:avLst/>
          </a:prstGeom>
          <a:solidFill>
            <a:srgbClr val="8476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Striped Right Arrow 12"/>
          <p:cNvSpPr/>
          <p:nvPr/>
        </p:nvSpPr>
        <p:spPr>
          <a:xfrm>
            <a:off x="3886201" y="2387011"/>
            <a:ext cx="473075" cy="484188"/>
          </a:xfrm>
          <a:prstGeom prst="stripedRightArrow">
            <a:avLst/>
          </a:prstGeom>
          <a:solidFill>
            <a:srgbClr val="8476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41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752600" y="0"/>
            <a:ext cx="8229600" cy="1143000"/>
          </a:xfrm>
        </p:spPr>
        <p:txBody>
          <a:bodyPr>
            <a:normAutofit fontScale="90000"/>
          </a:bodyPr>
          <a:lstStyle/>
          <a:p>
            <a:r>
              <a:rPr lang="en-US" sz="4000" dirty="0"/>
              <a:t>	</a:t>
            </a:r>
            <a:r>
              <a:rPr lang="en-US" sz="4000" u="sng" dirty="0">
                <a:solidFill>
                  <a:schemeClr val="bg1"/>
                </a:solidFill>
              </a:rPr>
              <a:t>Our Healthcare Crisis and     </a:t>
            </a:r>
            <a:br>
              <a:rPr lang="en-US" sz="4000" u="sng" dirty="0">
                <a:solidFill>
                  <a:schemeClr val="bg1"/>
                </a:solidFill>
              </a:rPr>
            </a:br>
            <a:r>
              <a:rPr lang="en-US" sz="4000" dirty="0">
                <a:solidFill>
                  <a:schemeClr val="bg1"/>
                </a:solidFill>
              </a:rPr>
              <a:t>            </a:t>
            </a:r>
            <a:r>
              <a:rPr lang="en-US" sz="4000" u="sng" dirty="0">
                <a:solidFill>
                  <a:schemeClr val="bg1"/>
                </a:solidFill>
              </a:rPr>
              <a:t>Situation of Unions</a:t>
            </a:r>
            <a:r>
              <a:rPr lang="en-US" sz="4000" dirty="0"/>
              <a:t>	</a:t>
            </a:r>
          </a:p>
        </p:txBody>
      </p:sp>
      <p:sp>
        <p:nvSpPr>
          <p:cNvPr id="264195" name="Rectangle 3"/>
          <p:cNvSpPr>
            <a:spLocks noGrp="1" noChangeArrowheads="1"/>
          </p:cNvSpPr>
          <p:nvPr>
            <p:ph idx="1"/>
          </p:nvPr>
        </p:nvSpPr>
        <p:spPr>
          <a:xfrm>
            <a:off x="1981200" y="1690254"/>
            <a:ext cx="8229600" cy="4443845"/>
          </a:xfrm>
        </p:spPr>
        <p:txBody>
          <a:bodyPr>
            <a:normAutofit fontScale="92500" lnSpcReduction="20000"/>
          </a:bodyPr>
          <a:lstStyle/>
          <a:p>
            <a:pPr>
              <a:lnSpc>
                <a:spcPct val="80000"/>
              </a:lnSpc>
            </a:pPr>
            <a:r>
              <a:rPr lang="en-US" sz="3000" b="1" u="sng" dirty="0">
                <a:solidFill>
                  <a:schemeClr val="bg1"/>
                </a:solidFill>
              </a:rPr>
              <a:t>Healthcare Issues</a:t>
            </a:r>
          </a:p>
          <a:p>
            <a:pPr>
              <a:lnSpc>
                <a:spcPct val="80000"/>
              </a:lnSpc>
              <a:buFont typeface="Wingdings" pitchFamily="2" charset="2"/>
              <a:buNone/>
            </a:pPr>
            <a:r>
              <a:rPr lang="en-US" sz="2800" dirty="0"/>
              <a:t>    - </a:t>
            </a:r>
            <a:r>
              <a:rPr lang="en-US" sz="2800" b="1" dirty="0"/>
              <a:t>U.S. citizens pays 53% more for healthcare</a:t>
            </a:r>
          </a:p>
          <a:p>
            <a:pPr>
              <a:lnSpc>
                <a:spcPct val="80000"/>
              </a:lnSpc>
              <a:buFont typeface="Wingdings" pitchFamily="2" charset="2"/>
              <a:buNone/>
            </a:pPr>
            <a:r>
              <a:rPr lang="en-US" sz="2800" b="1" dirty="0"/>
              <a:t>    - Over 11.9 % of American’s without health </a:t>
            </a:r>
          </a:p>
          <a:p>
            <a:pPr>
              <a:lnSpc>
                <a:spcPct val="80000"/>
              </a:lnSpc>
              <a:buFont typeface="Wingdings" pitchFamily="2" charset="2"/>
              <a:buNone/>
            </a:pPr>
            <a:r>
              <a:rPr lang="en-US" sz="2800" b="1" dirty="0"/>
              <a:t>          insurance (1</a:t>
            </a:r>
            <a:r>
              <a:rPr lang="en-US" sz="2800" b="1" baseline="30000" dirty="0"/>
              <a:t>st</a:t>
            </a:r>
            <a:r>
              <a:rPr lang="en-US" sz="2800" b="1" dirty="0"/>
              <a:t> Qtr. 2017)</a:t>
            </a:r>
          </a:p>
          <a:p>
            <a:pPr>
              <a:lnSpc>
                <a:spcPct val="80000"/>
              </a:lnSpc>
              <a:buFont typeface="Wingdings" pitchFamily="2" charset="2"/>
              <a:buNone/>
            </a:pPr>
            <a:r>
              <a:rPr lang="en-US" sz="2800" b="1" dirty="0"/>
              <a:t>    - Bottom quartile in terms of quality of care</a:t>
            </a:r>
          </a:p>
          <a:p>
            <a:pPr>
              <a:lnSpc>
                <a:spcPct val="80000"/>
              </a:lnSpc>
              <a:buFont typeface="Wingdings" pitchFamily="2" charset="2"/>
              <a:buNone/>
            </a:pPr>
            <a:r>
              <a:rPr lang="en-US" sz="2800" b="1" dirty="0"/>
              <a:t>	- 1.5% quality improvement over a 7 year period</a:t>
            </a:r>
          </a:p>
          <a:p>
            <a:pPr>
              <a:lnSpc>
                <a:spcPct val="80000"/>
              </a:lnSpc>
              <a:buFont typeface="Wingdings" pitchFamily="2" charset="2"/>
              <a:buNone/>
            </a:pPr>
            <a:endParaRPr lang="en-US" sz="2800" b="1" dirty="0"/>
          </a:p>
          <a:p>
            <a:pPr>
              <a:lnSpc>
                <a:spcPct val="80000"/>
              </a:lnSpc>
            </a:pPr>
            <a:r>
              <a:rPr lang="en-US" sz="3000" b="1" u="sng" dirty="0">
                <a:solidFill>
                  <a:schemeClr val="bg1"/>
                </a:solidFill>
              </a:rPr>
              <a:t>Union Density Crisis</a:t>
            </a:r>
          </a:p>
          <a:p>
            <a:pPr>
              <a:lnSpc>
                <a:spcPct val="80000"/>
              </a:lnSpc>
              <a:buFont typeface="Wingdings" pitchFamily="2" charset="2"/>
              <a:buNone/>
            </a:pPr>
            <a:r>
              <a:rPr lang="en-US" sz="2800" dirty="0"/>
              <a:t>	-    </a:t>
            </a:r>
            <a:r>
              <a:rPr lang="en-US" sz="2800" b="1" dirty="0"/>
              <a:t>1950’s  35%</a:t>
            </a:r>
          </a:p>
          <a:p>
            <a:pPr>
              <a:lnSpc>
                <a:spcPct val="80000"/>
              </a:lnSpc>
              <a:buFont typeface="Wingdings" pitchFamily="2" charset="2"/>
              <a:buNone/>
            </a:pPr>
            <a:r>
              <a:rPr lang="en-US" sz="2800" b="1" dirty="0"/>
              <a:t>    -   1980’s  20%</a:t>
            </a:r>
          </a:p>
          <a:p>
            <a:pPr>
              <a:lnSpc>
                <a:spcPct val="80000"/>
              </a:lnSpc>
              <a:buFont typeface="Wingdings" pitchFamily="2" charset="2"/>
              <a:buNone/>
            </a:pPr>
            <a:r>
              <a:rPr lang="en-US" sz="2800" b="1" dirty="0"/>
              <a:t>    -   2017  &gt; 10%</a:t>
            </a:r>
          </a:p>
          <a:p>
            <a:pPr>
              <a:lnSpc>
                <a:spcPct val="80000"/>
              </a:lnSpc>
              <a:buFont typeface="Wingdings" pitchFamily="2" charset="2"/>
              <a:buNone/>
            </a:pPr>
            <a:endParaRPr lang="en-US" sz="2800" dirty="0"/>
          </a:p>
        </p:txBody>
      </p:sp>
      <p:sp>
        <p:nvSpPr>
          <p:cNvPr id="4" name="Slide Number Placeholder 5"/>
          <p:cNvSpPr>
            <a:spLocks noGrp="1"/>
          </p:cNvSpPr>
          <p:nvPr>
            <p:ph type="sldNum" sz="quarter" idx="12"/>
          </p:nvPr>
        </p:nvSpPr>
        <p:spPr/>
        <p:txBody>
          <a:bodyPr/>
          <a:lstStyle/>
          <a:p>
            <a:pPr fontAlgn="base">
              <a:spcBef>
                <a:spcPct val="0"/>
              </a:spcBef>
              <a:spcAft>
                <a:spcPct val="0"/>
              </a:spcAft>
            </a:pPr>
            <a:endParaRPr lang="en-US" dirty="0">
              <a:solidFill>
                <a:prstClr val="white"/>
              </a:solidFill>
              <a:latin typeface="Arial" pitchFamily="34" charset="0"/>
            </a:endParaRPr>
          </a:p>
        </p:txBody>
      </p:sp>
    </p:spTree>
    <p:extLst>
      <p:ext uri="{BB962C8B-B14F-4D97-AF65-F5344CB8AC3E}">
        <p14:creationId xmlns:p14="http://schemas.microsoft.com/office/powerpoint/2010/main" val="352394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98643" y="228600"/>
            <a:ext cx="8534399" cy="1143000"/>
          </a:xfrm>
        </p:spPr>
        <p:txBody>
          <a:bodyPr>
            <a:noAutofit/>
          </a:bodyPr>
          <a:lstStyle/>
          <a:p>
            <a:pPr algn="l"/>
            <a:r>
              <a:rPr lang="en-US" sz="3600" dirty="0">
                <a:latin typeface="Arial" panose="020B0604020202020204" pitchFamily="34" charset="0"/>
                <a:cs typeface="Arial" panose="020B0604020202020204" pitchFamily="34" charset="0"/>
              </a:rPr>
              <a:t>From Fragmented to </a:t>
            </a:r>
            <a:br>
              <a:rPr lang="en-US" sz="3600" dirty="0">
                <a:latin typeface="Arial" panose="020B0604020202020204" pitchFamily="34" charset="0"/>
                <a:cs typeface="Arial" panose="020B0604020202020204" pitchFamily="34" charset="0"/>
              </a:rPr>
            </a:br>
            <a:r>
              <a:rPr lang="en-US" sz="3600" b="1" i="1" dirty="0">
                <a:latin typeface="Arial" panose="020B0604020202020204" pitchFamily="34" charset="0"/>
                <a:cs typeface="Arial" panose="020B0604020202020204" pitchFamily="34" charset="0"/>
              </a:rPr>
              <a:t>Integrated Care Delivery </a:t>
            </a:r>
            <a:r>
              <a:rPr lang="en-US" sz="3600" dirty="0">
                <a:latin typeface="Arial" panose="020B0604020202020204" pitchFamily="34" charset="0"/>
                <a:cs typeface="Arial" panose="020B0604020202020204" pitchFamily="34" charset="0"/>
              </a:rPr>
              <a:t>Systems</a:t>
            </a:r>
          </a:p>
        </p:txBody>
      </p:sp>
      <p:sp>
        <p:nvSpPr>
          <p:cNvPr id="5" name="Text Placeholder 4"/>
          <p:cNvSpPr>
            <a:spLocks noGrp="1"/>
          </p:cNvSpPr>
          <p:nvPr>
            <p:ph type="body" idx="1"/>
          </p:nvPr>
        </p:nvSpPr>
        <p:spPr>
          <a:xfrm>
            <a:off x="839788" y="1681163"/>
            <a:ext cx="5157787" cy="518698"/>
          </a:xfrm>
        </p:spPr>
        <p:txBody>
          <a:bodyPr>
            <a:normAutofit/>
          </a:bodyPr>
          <a:lstStyle/>
          <a:p>
            <a:pPr algn="ctr"/>
            <a:r>
              <a:rPr lang="en-US" sz="2800" b="0" u="sng" dirty="0">
                <a:solidFill>
                  <a:srgbClr val="FF0000"/>
                </a:solidFill>
                <a:latin typeface="Arial" panose="020B0604020202020204" pitchFamily="34" charset="0"/>
                <a:cs typeface="Arial" panose="020B0604020202020204" pitchFamily="34" charset="0"/>
              </a:rPr>
              <a:t>Fragmented Care</a:t>
            </a:r>
          </a:p>
        </p:txBody>
      </p:sp>
      <p:sp>
        <p:nvSpPr>
          <p:cNvPr id="6" name="Content Placeholder 5"/>
          <p:cNvSpPr>
            <a:spLocks noGrp="1"/>
          </p:cNvSpPr>
          <p:nvPr>
            <p:ph sz="half" idx="2"/>
          </p:nvPr>
        </p:nvSpPr>
        <p:spPr>
          <a:xfrm>
            <a:off x="1905000" y="2509425"/>
            <a:ext cx="4116388" cy="3616738"/>
          </a:xfrm>
        </p:spPr>
        <p:txBody>
          <a:bodyPr anchor="ctr">
            <a:noAutofit/>
          </a:bodyPr>
          <a:lstStyle/>
          <a:p>
            <a:pPr marL="0" indent="0">
              <a:buNone/>
            </a:pPr>
            <a:r>
              <a:rPr lang="en-US" altLang="en-US" sz="2000" dirty="0">
                <a:latin typeface="Arial" panose="020B0604020202020204" pitchFamily="34" charset="0"/>
                <a:cs typeface="Arial" panose="020B0604020202020204" pitchFamily="34" charset="0"/>
              </a:rPr>
              <a:t>No care coordination among physician, staff, family and community</a:t>
            </a:r>
          </a:p>
          <a:p>
            <a:pPr>
              <a:buFont typeface="Arial" panose="020B0604020202020204" pitchFamily="34" charset="0"/>
              <a:buChar char="Χ"/>
            </a:pPr>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System reacts to needs</a:t>
            </a:r>
          </a:p>
          <a:p>
            <a:pPr>
              <a:buFont typeface="Arial" panose="020B0604020202020204" pitchFamily="34" charset="0"/>
              <a:buChar char="Χ"/>
            </a:pPr>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Fee for service reimbursement</a:t>
            </a:r>
          </a:p>
          <a:p>
            <a:pPr>
              <a:buFont typeface="Arial" panose="020B0604020202020204" pitchFamily="34" charset="0"/>
              <a:buChar char="Χ"/>
            </a:pPr>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Limited tools/processes for preventive care or patient progress</a:t>
            </a:r>
          </a:p>
        </p:txBody>
      </p:sp>
      <p:sp>
        <p:nvSpPr>
          <p:cNvPr id="7" name="Text Placeholder 6"/>
          <p:cNvSpPr>
            <a:spLocks noGrp="1"/>
          </p:cNvSpPr>
          <p:nvPr>
            <p:ph type="body" sz="quarter" idx="3"/>
          </p:nvPr>
        </p:nvSpPr>
        <p:spPr>
          <a:xfrm>
            <a:off x="6172200" y="1371600"/>
            <a:ext cx="5183188" cy="828261"/>
          </a:xfrm>
        </p:spPr>
        <p:txBody>
          <a:bodyPr vert="horz" lIns="91440" tIns="45720" rIns="91440" bIns="45720" rtlCol="0" anchor="b">
            <a:normAutofit/>
          </a:bodyPr>
          <a:lstStyle/>
          <a:p>
            <a:pPr algn="ctr"/>
            <a:r>
              <a:rPr lang="en-US" sz="2800" u="sng" dirty="0">
                <a:solidFill>
                  <a:srgbClr val="0070C0"/>
                </a:solidFill>
                <a:latin typeface="Arial" panose="020B0604020202020204" pitchFamily="34" charset="0"/>
                <a:cs typeface="Arial" panose="020B0604020202020204" pitchFamily="34" charset="0"/>
              </a:rPr>
              <a:t>Integrated Care</a:t>
            </a:r>
          </a:p>
        </p:txBody>
      </p:sp>
      <p:sp>
        <p:nvSpPr>
          <p:cNvPr id="8" name="Content Placeholder 7"/>
          <p:cNvSpPr>
            <a:spLocks noGrp="1"/>
          </p:cNvSpPr>
          <p:nvPr>
            <p:ph sz="quarter" idx="4"/>
          </p:nvPr>
        </p:nvSpPr>
        <p:spPr>
          <a:xfrm>
            <a:off x="6169026" y="2814636"/>
            <a:ext cx="4346575" cy="3422651"/>
          </a:xfrm>
        </p:spPr>
        <p:txBody>
          <a:bodyPr anchor="ctr">
            <a:noAutofit/>
          </a:bodyPr>
          <a:lstStyle/>
          <a:p>
            <a:pPr>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Patient centered coordinated care involving all parties in patients healthcare</a:t>
            </a:r>
          </a:p>
          <a:p>
            <a:pPr>
              <a:buFont typeface="Wingdings" panose="05000000000000000000" pitchFamily="2" charset="2"/>
              <a:buChar char="ü"/>
            </a:pPr>
            <a:endParaRPr lang="en-US" altLang="en-US" sz="20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Needs are anticipated</a:t>
            </a:r>
          </a:p>
          <a:p>
            <a:pPr>
              <a:buFont typeface="Wingdings" panose="05000000000000000000" pitchFamily="2" charset="2"/>
              <a:buChar char="ü"/>
            </a:pPr>
            <a:endParaRPr lang="en-US" altLang="en-US" sz="20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Bundled reimbursement centered on outcomes/quality</a:t>
            </a:r>
          </a:p>
          <a:p>
            <a:pPr>
              <a:buFont typeface="Wingdings" panose="05000000000000000000" pitchFamily="2" charset="2"/>
              <a:buChar char="ü"/>
            </a:pPr>
            <a:endParaRPr lang="en-US" altLang="en-US" sz="20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Electronic/staff tools to track patient progress and monitor chronic conditions</a:t>
            </a:r>
          </a:p>
        </p:txBody>
      </p:sp>
    </p:spTree>
    <p:extLst>
      <p:ext uri="{BB962C8B-B14F-4D97-AF65-F5344CB8AC3E}">
        <p14:creationId xmlns:p14="http://schemas.microsoft.com/office/powerpoint/2010/main" val="1538229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763000" cy="1143000"/>
          </a:xfrm>
        </p:spPr>
        <p:txBody>
          <a:bodyPr>
            <a:noAutofit/>
          </a:bodyPr>
          <a:lstStyle/>
          <a:p>
            <a:pPr algn="l"/>
            <a:r>
              <a:rPr lang="en-US" sz="4000" dirty="0">
                <a:latin typeface="Arial" panose="020B0604020202020204" pitchFamily="34" charset="0"/>
                <a:cs typeface="Arial" panose="020B0604020202020204" pitchFamily="34" charset="0"/>
              </a:rPr>
              <a:t>Transforming Outpatient Clinics to Patient Centered Medical Homes</a:t>
            </a:r>
          </a:p>
        </p:txBody>
      </p:sp>
      <p:sp>
        <p:nvSpPr>
          <p:cNvPr id="5" name="Content Placeholder 4"/>
          <p:cNvSpPr>
            <a:spLocks noGrp="1"/>
          </p:cNvSpPr>
          <p:nvPr>
            <p:ph sz="half" idx="1"/>
          </p:nvPr>
        </p:nvSpPr>
        <p:spPr>
          <a:xfrm>
            <a:off x="1828800" y="1874838"/>
            <a:ext cx="4038600" cy="4525963"/>
          </a:xfrm>
        </p:spPr>
        <p:txBody>
          <a:bodyPr>
            <a:noAutofit/>
          </a:bodyPr>
          <a:lstStyle/>
          <a:p>
            <a:pPr marL="0" lvl="1" indent="0">
              <a:buNone/>
            </a:pPr>
            <a:r>
              <a:rPr lang="en-US" sz="1800" dirty="0">
                <a:latin typeface="Arial" panose="020B0604020202020204" pitchFamily="34" charset="0"/>
                <a:cs typeface="Arial" panose="020B0604020202020204" pitchFamily="34" charset="0"/>
              </a:rPr>
              <a:t>Enhanced focus on outpatient services </a:t>
            </a:r>
          </a:p>
          <a:p>
            <a:pPr marL="0" lvl="1" indent="0">
              <a:buNone/>
            </a:pPr>
            <a:endParaRPr lang="en-US" sz="1800" dirty="0">
              <a:latin typeface="Arial" panose="020B0604020202020204" pitchFamily="34" charset="0"/>
              <a:cs typeface="Arial" panose="020B0604020202020204" pitchFamily="34" charset="0"/>
            </a:endParaRPr>
          </a:p>
          <a:p>
            <a:pPr marL="0" lvl="1" indent="0">
              <a:buNone/>
            </a:pPr>
            <a:r>
              <a:rPr lang="en-US" sz="1800" dirty="0">
                <a:latin typeface="Arial" panose="020B0604020202020204" pitchFamily="34" charset="0"/>
                <a:cs typeface="Arial" panose="020B0604020202020204" pitchFamily="34" charset="0"/>
              </a:rPr>
              <a:t>Clinics are not “mini hospitals” </a:t>
            </a:r>
          </a:p>
          <a:p>
            <a:pPr marL="0" lvl="1" indent="0">
              <a:buNone/>
            </a:pPr>
            <a:endParaRPr lang="en-US" sz="1800" dirty="0">
              <a:latin typeface="Arial" panose="020B0604020202020204" pitchFamily="34" charset="0"/>
              <a:cs typeface="Arial" panose="020B0604020202020204" pitchFamily="34" charset="0"/>
            </a:endParaRPr>
          </a:p>
          <a:p>
            <a:pPr marL="0" lvl="1" indent="0">
              <a:buNone/>
            </a:pPr>
            <a:r>
              <a:rPr lang="en-US" sz="1800" dirty="0">
                <a:latin typeface="Arial" panose="020B0604020202020204" pitchFamily="34" charset="0"/>
                <a:cs typeface="Arial" panose="020B0604020202020204" pitchFamily="34" charset="0"/>
              </a:rPr>
              <a:t>Focus on continuity of care, care coordination, panel management</a:t>
            </a:r>
          </a:p>
          <a:p>
            <a:pPr marL="0" lvl="1" indent="0">
              <a:buNone/>
            </a:pPr>
            <a:endParaRPr lang="en-US" sz="1800" dirty="0">
              <a:latin typeface="Arial" panose="020B0604020202020204" pitchFamily="34" charset="0"/>
              <a:cs typeface="Arial" panose="020B0604020202020204" pitchFamily="34" charset="0"/>
            </a:endParaRPr>
          </a:p>
          <a:p>
            <a:pPr marL="0" lvl="1" indent="0">
              <a:buNone/>
            </a:pPr>
            <a:r>
              <a:rPr lang="en-US" sz="1800" dirty="0">
                <a:latin typeface="Arial" panose="020B0604020202020204" pitchFamily="34" charset="0"/>
                <a:cs typeface="Arial" panose="020B0604020202020204" pitchFamily="34" charset="0"/>
              </a:rPr>
              <a:t>Staff to fulfill a variety of roles and support physicians in efficiently seeing patients </a:t>
            </a:r>
          </a:p>
          <a:p>
            <a:pPr marL="0" lvl="1" indent="0">
              <a:buNone/>
            </a:pPr>
            <a:endParaRPr lang="en-US" sz="1800" dirty="0">
              <a:latin typeface="Arial" panose="020B0604020202020204" pitchFamily="34" charset="0"/>
              <a:cs typeface="Arial" panose="020B0604020202020204" pitchFamily="34" charset="0"/>
            </a:endParaRPr>
          </a:p>
          <a:p>
            <a:pPr marL="0" lvl="1" indent="0">
              <a:buNone/>
            </a:pPr>
            <a:r>
              <a:rPr lang="en-US" sz="1800" dirty="0">
                <a:latin typeface="Arial" panose="020B0604020202020204" pitchFamily="34" charset="0"/>
                <a:cs typeface="Arial" panose="020B0604020202020204" pitchFamily="34" charset="0"/>
              </a:rPr>
              <a:t>People working at the top of their licenses</a:t>
            </a:r>
          </a:p>
        </p:txBody>
      </p:sp>
      <p:sp>
        <p:nvSpPr>
          <p:cNvPr id="4" name="Rectangle 3"/>
          <p:cNvSpPr/>
          <p:nvPr/>
        </p:nvSpPr>
        <p:spPr>
          <a:xfrm>
            <a:off x="3657600" y="4191000"/>
            <a:ext cx="6553200" cy="415498"/>
          </a:xfrm>
          <a:prstGeom prst="rect">
            <a:avLst/>
          </a:prstGeom>
        </p:spPr>
        <p:txBody>
          <a:bodyPr wrap="square">
            <a:spAutoFit/>
          </a:bodyPr>
          <a:lstStyle/>
          <a:p>
            <a:pPr marL="457200" marR="0" lvl="1" indent="-40481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Content Placeholder 9"/>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94"/>
          <a:stretch/>
        </p:blipFill>
        <p:spPr>
          <a:xfrm>
            <a:off x="5867400" y="2133600"/>
            <a:ext cx="4507090" cy="2992340"/>
          </a:xfrm>
          <a:prstGeom prst="rect">
            <a:avLst/>
          </a:prstGeom>
          <a:ln>
            <a:noFill/>
          </a:ln>
          <a:effectLst>
            <a:softEdge rad="112500"/>
          </a:effectLst>
        </p:spPr>
      </p:pic>
    </p:spTree>
    <p:extLst>
      <p:ext uri="{BB962C8B-B14F-4D97-AF65-F5344CB8AC3E}">
        <p14:creationId xmlns:p14="http://schemas.microsoft.com/office/powerpoint/2010/main" val="4231748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A2EF7-8A8D-494F-A0F1-1B3376DA8866}" type="slidenum">
              <a:rPr kumimoji="0" lang="en-US" sz="1400" b="0" i="0" u="none" strike="noStrike" kern="1200" cap="none" spc="0" normalizeH="0" baseline="0" noProof="0">
                <a:ln>
                  <a:noFill/>
                </a:ln>
                <a:solidFill>
                  <a:prstClr val="white"/>
                </a:solidFill>
                <a:effectLst>
                  <a:outerShdw blurRad="38100" dist="38100" dir="2700000" algn="tl">
                    <a:srgbClr val="000000"/>
                  </a:outerShdw>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a:ea typeface="+mn-ea"/>
              <a:cs typeface="+mn-cs"/>
            </a:endParaRPr>
          </a:p>
        </p:txBody>
      </p:sp>
      <p:sp>
        <p:nvSpPr>
          <p:cNvPr id="272386" name="Rectangle 2"/>
          <p:cNvSpPr>
            <a:spLocks noChangeArrowheads="1"/>
          </p:cNvSpPr>
          <p:nvPr/>
        </p:nvSpPr>
        <p:spPr bwMode="auto">
          <a:xfrm>
            <a:off x="1524000" y="0"/>
            <a:ext cx="9144000" cy="6858000"/>
          </a:xfrm>
          <a:prstGeom prst="rect">
            <a:avLst/>
          </a:prstGeom>
          <a:noFill/>
          <a:ln w="9525">
            <a:solidFill>
              <a:srgbClr val="000066"/>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CCFF99"/>
              </a:solidFill>
              <a:effectLst/>
              <a:uLnTx/>
              <a:uFillTx/>
              <a:latin typeface="Times New Roman"/>
              <a:ea typeface="+mn-ea"/>
              <a:cs typeface="+mn-cs"/>
            </a:endParaRPr>
          </a:p>
        </p:txBody>
      </p:sp>
      <p:sp>
        <p:nvSpPr>
          <p:cNvPr id="272387" name="Text Box 3"/>
          <p:cNvSpPr txBox="1">
            <a:spLocks noChangeArrowheads="1"/>
          </p:cNvSpPr>
          <p:nvPr/>
        </p:nvSpPr>
        <p:spPr bwMode="auto">
          <a:xfrm>
            <a:off x="2286000" y="228601"/>
            <a:ext cx="8001000" cy="7016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prstClr val="white"/>
                </a:solidFill>
                <a:effectLst/>
                <a:uLnTx/>
                <a:uFillTx/>
                <a:latin typeface="Arial" pitchFamily="34" charset="0"/>
                <a:ea typeface="+mn-ea"/>
                <a:cs typeface="+mn-cs"/>
              </a:rPr>
              <a:t>Aligning Sub-Systems</a:t>
            </a:r>
          </a:p>
        </p:txBody>
      </p:sp>
      <p:sp>
        <p:nvSpPr>
          <p:cNvPr id="272388" name="Text Box 4"/>
          <p:cNvSpPr txBox="1">
            <a:spLocks noChangeArrowheads="1"/>
          </p:cNvSpPr>
          <p:nvPr/>
        </p:nvSpPr>
        <p:spPr bwMode="auto">
          <a:xfrm>
            <a:off x="2667000" y="1981200"/>
            <a:ext cx="7086600" cy="6413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Verdana" pitchFamily="34" charset="0"/>
              <a:ea typeface="+mn-ea"/>
              <a:cs typeface="+mn-cs"/>
            </a:endParaRPr>
          </a:p>
        </p:txBody>
      </p:sp>
      <p:sp>
        <p:nvSpPr>
          <p:cNvPr id="272389" name="Text Box 5"/>
          <p:cNvSpPr txBox="1">
            <a:spLocks noChangeArrowheads="1"/>
          </p:cNvSpPr>
          <p:nvPr/>
        </p:nvSpPr>
        <p:spPr bwMode="auto">
          <a:xfrm>
            <a:off x="2209800" y="1981201"/>
            <a:ext cx="1485900" cy="2905125"/>
          </a:xfrm>
          <a:prstGeom prst="rect">
            <a:avLst/>
          </a:prstGeom>
          <a:solidFill>
            <a:srgbClr val="C0C0C0"/>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Arial" pitchFamily="34" charset="0"/>
                <a:ea typeface="+mn-ea"/>
                <a:cs typeface="+mn-cs"/>
              </a:rPr>
              <a:t>Input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rPr>
              <a:t>(response to a specific problem or system)</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rPr>
              <a:t>Environment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rPr>
              <a:t>Resources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rPr>
              <a:t>History</a:t>
            </a:r>
            <a:endParaRPr kumimoji="0" lang="en-US" sz="1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272390" name="Text Box 6"/>
          <p:cNvSpPr txBox="1">
            <a:spLocks noChangeArrowheads="1"/>
          </p:cNvSpPr>
          <p:nvPr/>
        </p:nvSpPr>
        <p:spPr bwMode="auto">
          <a:xfrm>
            <a:off x="9067800" y="2057401"/>
            <a:ext cx="1398588" cy="2905125"/>
          </a:xfrm>
          <a:prstGeom prst="rect">
            <a:avLst/>
          </a:prstGeom>
          <a:solidFill>
            <a:srgbClr val="C0C0C0"/>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itchFamily="34" charset="0"/>
                <a:ea typeface="+mn-ea"/>
                <a:cs typeface="+mn-cs"/>
              </a:rPr>
              <a:t>Output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itchFamily="34" charset="0"/>
                <a:ea typeface="+mn-ea"/>
                <a:cs typeface="+mn-cs"/>
              </a:rPr>
              <a:t>Performance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rPr>
              <a:t>System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rPr>
              <a:t>Unit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mn-cs"/>
              </a:rPr>
              <a:t>Individual</a:t>
            </a:r>
            <a:endParaRPr kumimoji="0" lang="en-US" sz="1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272391" name="Text Box 7"/>
          <p:cNvSpPr txBox="1">
            <a:spLocks noChangeArrowheads="1"/>
          </p:cNvSpPr>
          <p:nvPr/>
        </p:nvSpPr>
        <p:spPr bwMode="auto">
          <a:xfrm>
            <a:off x="5710238" y="1371601"/>
            <a:ext cx="1485900" cy="1057275"/>
          </a:xfrm>
          <a:prstGeom prst="rect">
            <a:avLst/>
          </a:prstGeom>
          <a:solidFill>
            <a:srgbClr val="27FFC6"/>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66"/>
                </a:solidFill>
                <a:effectLst/>
                <a:uLnTx/>
                <a:uFillTx/>
                <a:latin typeface="Arial" pitchFamily="34" charset="0"/>
                <a:ea typeface="+mn-ea"/>
                <a:cs typeface="+mn-cs"/>
              </a:rPr>
              <a:t>Informal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66"/>
                </a:solidFill>
                <a:effectLst/>
                <a:uLnTx/>
                <a:uFillTx/>
                <a:latin typeface="Arial" pitchFamily="34" charset="0"/>
                <a:ea typeface="+mn-ea"/>
                <a:cs typeface="+mn-cs"/>
              </a:rPr>
              <a:t>Organization</a:t>
            </a:r>
            <a:endParaRPr kumimoji="0" lang="en-US" sz="1200" b="0" i="0" u="none" strike="noStrike" kern="1200" cap="none" spc="0" normalizeH="0" baseline="0" noProof="0" dirty="0">
              <a:ln>
                <a:noFill/>
              </a:ln>
              <a:solidFill>
                <a:srgbClr val="FF0066"/>
              </a:solidFill>
              <a:effectLst/>
              <a:uLnTx/>
              <a:uFillTx/>
              <a:latin typeface="Times New Roman"/>
              <a:ea typeface="+mn-ea"/>
              <a:cs typeface="+mn-cs"/>
            </a:endParaRPr>
          </a:p>
        </p:txBody>
      </p:sp>
      <p:sp>
        <p:nvSpPr>
          <p:cNvPr id="272392" name="Text Box 8"/>
          <p:cNvSpPr txBox="1">
            <a:spLocks noChangeArrowheads="1"/>
          </p:cNvSpPr>
          <p:nvPr/>
        </p:nvSpPr>
        <p:spPr bwMode="auto">
          <a:xfrm>
            <a:off x="4835525" y="2792414"/>
            <a:ext cx="1398588" cy="1057275"/>
          </a:xfrm>
          <a:prstGeom prst="rect">
            <a:avLst/>
          </a:prstGeom>
          <a:solidFill>
            <a:srgbClr val="27FFC6"/>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66"/>
                </a:solidFill>
                <a:effectLst/>
                <a:uLnTx/>
                <a:uFillTx/>
                <a:latin typeface="Arial" pitchFamily="34" charset="0"/>
                <a:ea typeface="+mn-ea"/>
                <a:cs typeface="+mn-cs"/>
              </a:rPr>
              <a:t>Work &amp;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66"/>
                </a:solidFill>
                <a:effectLst/>
                <a:uLnTx/>
                <a:uFillTx/>
                <a:latin typeface="Arial" pitchFamily="34" charset="0"/>
                <a:ea typeface="+mn-ea"/>
                <a:cs typeface="+mn-cs"/>
              </a:rPr>
              <a:t>Technology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66"/>
              </a:solidFill>
              <a:effectLst/>
              <a:uLnTx/>
              <a:uFillTx/>
              <a:latin typeface="Arial" pitchFamily="34" charset="0"/>
              <a:ea typeface="+mn-ea"/>
              <a:cs typeface="+mn-cs"/>
            </a:endParaRPr>
          </a:p>
        </p:txBody>
      </p:sp>
      <p:sp>
        <p:nvSpPr>
          <p:cNvPr id="272393" name="AutoShape 9"/>
          <p:cNvSpPr>
            <a:spLocks noChangeArrowheads="1"/>
          </p:cNvSpPr>
          <p:nvPr/>
        </p:nvSpPr>
        <p:spPr bwMode="auto">
          <a:xfrm>
            <a:off x="3810001" y="2819400"/>
            <a:ext cx="976313" cy="1073150"/>
          </a:xfrm>
          <a:prstGeom prst="rightArrow">
            <a:avLst>
              <a:gd name="adj1" fmla="val 54000"/>
              <a:gd name="adj2" fmla="val 25000"/>
            </a:avLst>
          </a:prstGeom>
          <a:solidFill>
            <a:schemeClr val="bg1"/>
          </a:solidFill>
          <a:ln w="9525">
            <a:solidFill>
              <a:srgbClr val="000000"/>
            </a:solidFill>
            <a:miter lim="800000"/>
            <a:headEnd/>
            <a:tailEnd/>
          </a:ln>
        </p:spPr>
        <p:txBody>
          <a:bodyPr lIns="0" tIns="0" r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itchFamily="34" charset="0"/>
                <a:ea typeface="+mn-ea"/>
                <a:cs typeface="+mn-cs"/>
              </a:rPr>
              <a:t> Strategy</a:t>
            </a:r>
          </a:p>
        </p:txBody>
      </p:sp>
      <p:sp>
        <p:nvSpPr>
          <p:cNvPr id="272394" name="Text Box 10"/>
          <p:cNvSpPr txBox="1">
            <a:spLocks noChangeArrowheads="1"/>
          </p:cNvSpPr>
          <p:nvPr/>
        </p:nvSpPr>
        <p:spPr bwMode="auto">
          <a:xfrm>
            <a:off x="6569075" y="2792414"/>
            <a:ext cx="1485900" cy="1057275"/>
          </a:xfrm>
          <a:prstGeom prst="rect">
            <a:avLst/>
          </a:prstGeom>
          <a:solidFill>
            <a:srgbClr val="27FFC6"/>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66"/>
                </a:solidFill>
                <a:effectLst/>
                <a:uLnTx/>
                <a:uFillTx/>
                <a:latin typeface="Arial" pitchFamily="34" charset="0"/>
                <a:ea typeface="+mn-ea"/>
                <a:cs typeface="+mn-cs"/>
              </a:rPr>
              <a:t>Formal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66"/>
                </a:solidFill>
                <a:effectLst/>
                <a:uLnTx/>
                <a:uFillTx/>
                <a:latin typeface="Arial" pitchFamily="34" charset="0"/>
                <a:ea typeface="+mn-ea"/>
                <a:cs typeface="+mn-cs"/>
              </a:rPr>
              <a:t>Organization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1" u="none" strike="noStrike" kern="1200" cap="none" spc="0" normalizeH="0" baseline="0" noProof="0" dirty="0">
                <a:ln>
                  <a:noFill/>
                </a:ln>
                <a:solidFill>
                  <a:srgbClr val="FF0066"/>
                </a:solidFill>
                <a:effectLst/>
                <a:uLnTx/>
                <a:uFillTx/>
                <a:latin typeface="Arial" pitchFamily="34" charset="0"/>
                <a:ea typeface="+mn-ea"/>
                <a:cs typeface="+mn-cs"/>
              </a:rPr>
              <a:t>(Structure, Roles. Procedures)</a:t>
            </a:r>
            <a:endParaRPr kumimoji="0" lang="en-US" sz="1200" b="0" i="1" u="none" strike="noStrike" kern="1200" cap="none" spc="0" normalizeH="0" baseline="0" noProof="0" dirty="0">
              <a:ln>
                <a:noFill/>
              </a:ln>
              <a:solidFill>
                <a:srgbClr val="FF0066"/>
              </a:solidFill>
              <a:effectLst/>
              <a:uLnTx/>
              <a:uFillTx/>
              <a:latin typeface="Times New Roman"/>
              <a:ea typeface="+mn-ea"/>
              <a:cs typeface="+mn-cs"/>
            </a:endParaRPr>
          </a:p>
        </p:txBody>
      </p:sp>
      <p:sp>
        <p:nvSpPr>
          <p:cNvPr id="272395" name="AutoShape 11"/>
          <p:cNvSpPr>
            <a:spLocks noChangeArrowheads="1"/>
          </p:cNvSpPr>
          <p:nvPr/>
        </p:nvSpPr>
        <p:spPr bwMode="auto">
          <a:xfrm>
            <a:off x="8077200" y="2819400"/>
            <a:ext cx="990600" cy="1066800"/>
          </a:xfrm>
          <a:prstGeom prst="rightArrow">
            <a:avLst>
              <a:gd name="adj1" fmla="val 50000"/>
              <a:gd name="adj2" fmla="val 25000"/>
            </a:avLst>
          </a:prstGeom>
          <a:solidFill>
            <a:schemeClr val="bg1"/>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Times New Rom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imes New Roman"/>
                <a:ea typeface="+mn-ea"/>
                <a:cs typeface="+mn-cs"/>
              </a:rPr>
              <a:t>Culture</a:t>
            </a:r>
          </a:p>
        </p:txBody>
      </p:sp>
      <p:sp>
        <p:nvSpPr>
          <p:cNvPr id="272396" name="Text Box 12"/>
          <p:cNvSpPr txBox="1">
            <a:spLocks noChangeArrowheads="1"/>
          </p:cNvSpPr>
          <p:nvPr/>
        </p:nvSpPr>
        <p:spPr bwMode="auto">
          <a:xfrm>
            <a:off x="5710238" y="4213226"/>
            <a:ext cx="1384300" cy="1120775"/>
          </a:xfrm>
          <a:prstGeom prst="rect">
            <a:avLst/>
          </a:prstGeom>
          <a:solidFill>
            <a:srgbClr val="27FFC6"/>
          </a:solidFill>
          <a:ln w="9525">
            <a:solidFill>
              <a:srgbClr val="000000"/>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66"/>
                </a:solidFill>
                <a:effectLst/>
                <a:uLnTx/>
                <a:uFillTx/>
                <a:latin typeface="Arial" pitchFamily="34" charset="0"/>
                <a:ea typeface="+mn-ea"/>
                <a:cs typeface="+mn-cs"/>
              </a:rPr>
              <a:t>Engagement of People,</a:t>
            </a:r>
            <a:br>
              <a:rPr kumimoji="0" lang="en-US" sz="1400" b="1" i="0" u="none" strike="noStrike" kern="1200" cap="none" spc="0" normalizeH="0" baseline="0" noProof="0" dirty="0">
                <a:ln>
                  <a:noFill/>
                </a:ln>
                <a:solidFill>
                  <a:srgbClr val="FF0066"/>
                </a:solidFill>
                <a:effectLst/>
                <a:uLnTx/>
                <a:uFillTx/>
                <a:latin typeface="Arial" pitchFamily="34" charset="0"/>
                <a:ea typeface="+mn-ea"/>
                <a:cs typeface="+mn-cs"/>
              </a:rPr>
            </a:br>
            <a:r>
              <a:rPr kumimoji="0" lang="en-US" sz="1400" b="1" i="0" u="none" strike="noStrike" kern="1200" cap="none" spc="0" normalizeH="0" baseline="0" noProof="0" dirty="0">
                <a:ln>
                  <a:noFill/>
                </a:ln>
                <a:solidFill>
                  <a:srgbClr val="FF0066"/>
                </a:solidFill>
                <a:effectLst/>
                <a:uLnTx/>
                <a:uFillTx/>
                <a:latin typeface="Arial" pitchFamily="34" charset="0"/>
                <a:ea typeface="+mn-ea"/>
                <a:cs typeface="+mn-cs"/>
              </a:rPr>
              <a:t>Skills, &amp;</a:t>
            </a:r>
            <a:r>
              <a:rPr kumimoji="0" lang="en-US" sz="1200" b="1" i="0" u="none" strike="noStrike" kern="1200" cap="none" spc="0" normalizeH="0" baseline="0" noProof="0" dirty="0">
                <a:ln>
                  <a:noFill/>
                </a:ln>
                <a:solidFill>
                  <a:srgbClr val="FF0066"/>
                </a:solidFill>
                <a:effectLst/>
                <a:uLnTx/>
                <a:uFillTx/>
                <a:latin typeface="Arial" pitchFamily="34" charset="0"/>
                <a:ea typeface="+mn-ea"/>
                <a:cs typeface="+mn-cs"/>
              </a:rPr>
              <a:t> Accountability</a:t>
            </a:r>
            <a:endParaRPr kumimoji="0" lang="en-US" sz="1200" b="0" i="0" u="none" strike="noStrike" kern="1200" cap="none" spc="0" normalizeH="0" baseline="0" noProof="0" dirty="0">
              <a:ln>
                <a:noFill/>
              </a:ln>
              <a:solidFill>
                <a:srgbClr val="FF0066"/>
              </a:solidFill>
              <a:effectLst/>
              <a:uLnTx/>
              <a:uFillTx/>
              <a:latin typeface="Arial" pitchFamily="34" charset="0"/>
              <a:ea typeface="+mn-ea"/>
              <a:cs typeface="+mn-cs"/>
            </a:endParaRPr>
          </a:p>
        </p:txBody>
      </p:sp>
      <p:sp>
        <p:nvSpPr>
          <p:cNvPr id="272397" name="Line 13"/>
          <p:cNvSpPr>
            <a:spLocks noChangeShapeType="1"/>
          </p:cNvSpPr>
          <p:nvPr/>
        </p:nvSpPr>
        <p:spPr bwMode="auto">
          <a:xfrm>
            <a:off x="6394450" y="2524126"/>
            <a:ext cx="1588" cy="1609725"/>
          </a:xfrm>
          <a:prstGeom prst="line">
            <a:avLst/>
          </a:prstGeom>
          <a:noFill/>
          <a:ln w="12700">
            <a:solidFill>
              <a:srgbClr val="000000"/>
            </a:solidFill>
            <a:round/>
            <a:headEnd type="triangle" w="med" len="me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272398" name="Line 14"/>
          <p:cNvSpPr>
            <a:spLocks noChangeShapeType="1"/>
          </p:cNvSpPr>
          <p:nvPr/>
        </p:nvSpPr>
        <p:spPr bwMode="auto">
          <a:xfrm>
            <a:off x="6248400" y="3360739"/>
            <a:ext cx="306388" cy="1587"/>
          </a:xfrm>
          <a:prstGeom prst="line">
            <a:avLst/>
          </a:prstGeom>
          <a:noFill/>
          <a:ln w="9525">
            <a:solidFill>
              <a:srgbClr val="000000"/>
            </a:solidFill>
            <a:round/>
            <a:headEnd type="triangle" w="med" len="me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272399" name="Line 15"/>
          <p:cNvSpPr>
            <a:spLocks noChangeShapeType="1"/>
          </p:cNvSpPr>
          <p:nvPr/>
        </p:nvSpPr>
        <p:spPr bwMode="auto">
          <a:xfrm flipH="1">
            <a:off x="5083176" y="1892300"/>
            <a:ext cx="568325" cy="820738"/>
          </a:xfrm>
          <a:prstGeom prst="line">
            <a:avLst/>
          </a:prstGeom>
          <a:noFill/>
          <a:ln w="12700">
            <a:solidFill>
              <a:srgbClr val="000000"/>
            </a:solidFill>
            <a:round/>
            <a:headEnd type="triangle" w="med" len="me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272400" name="Line 16"/>
          <p:cNvSpPr>
            <a:spLocks noChangeShapeType="1"/>
          </p:cNvSpPr>
          <p:nvPr/>
        </p:nvSpPr>
        <p:spPr bwMode="auto">
          <a:xfrm flipH="1">
            <a:off x="7181851" y="3944938"/>
            <a:ext cx="568325" cy="819150"/>
          </a:xfrm>
          <a:prstGeom prst="line">
            <a:avLst/>
          </a:prstGeom>
          <a:noFill/>
          <a:ln w="12700">
            <a:solidFill>
              <a:srgbClr val="000000"/>
            </a:solidFill>
            <a:round/>
            <a:headEnd type="triangle" w="med" len="me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272401" name="Line 17"/>
          <p:cNvSpPr>
            <a:spLocks noChangeShapeType="1"/>
          </p:cNvSpPr>
          <p:nvPr/>
        </p:nvSpPr>
        <p:spPr bwMode="auto">
          <a:xfrm>
            <a:off x="5111751" y="3944938"/>
            <a:ext cx="511175" cy="709612"/>
          </a:xfrm>
          <a:prstGeom prst="line">
            <a:avLst/>
          </a:prstGeom>
          <a:noFill/>
          <a:ln w="12700">
            <a:solidFill>
              <a:srgbClr val="000000"/>
            </a:solidFill>
            <a:round/>
            <a:headEnd type="triangle" w="med" len="me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272402" name="Line 18"/>
          <p:cNvSpPr>
            <a:spLocks noChangeShapeType="1"/>
          </p:cNvSpPr>
          <p:nvPr/>
        </p:nvSpPr>
        <p:spPr bwMode="auto">
          <a:xfrm>
            <a:off x="7297739" y="1908176"/>
            <a:ext cx="509587" cy="709613"/>
          </a:xfrm>
          <a:prstGeom prst="line">
            <a:avLst/>
          </a:prstGeom>
          <a:noFill/>
          <a:ln w="12700">
            <a:solidFill>
              <a:srgbClr val="000000"/>
            </a:solidFill>
            <a:round/>
            <a:headEnd type="triangle" w="med" len="me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grpSp>
        <p:nvGrpSpPr>
          <p:cNvPr id="2" name="Group 19"/>
          <p:cNvGrpSpPr>
            <a:grpSpLocks/>
          </p:cNvGrpSpPr>
          <p:nvPr/>
        </p:nvGrpSpPr>
        <p:grpSpPr bwMode="auto">
          <a:xfrm>
            <a:off x="2955926" y="4954588"/>
            <a:ext cx="6251575" cy="912812"/>
            <a:chOff x="902" y="3313"/>
            <a:chExt cx="3938" cy="815"/>
          </a:xfrm>
        </p:grpSpPr>
        <p:sp>
          <p:nvSpPr>
            <p:cNvPr id="272404" name="Line 20"/>
            <p:cNvSpPr>
              <a:spLocks noChangeShapeType="1"/>
            </p:cNvSpPr>
            <p:nvPr/>
          </p:nvSpPr>
          <p:spPr bwMode="auto">
            <a:xfrm>
              <a:off x="4839" y="3313"/>
              <a:ext cx="1" cy="795"/>
            </a:xfrm>
            <a:prstGeom prst="line">
              <a:avLst/>
            </a:prstGeom>
            <a:no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272405" name="Line 21"/>
            <p:cNvSpPr>
              <a:spLocks noChangeShapeType="1"/>
            </p:cNvSpPr>
            <p:nvPr/>
          </p:nvSpPr>
          <p:spPr bwMode="auto">
            <a:xfrm flipH="1">
              <a:off x="902" y="4118"/>
              <a:ext cx="3937" cy="1"/>
            </a:xfrm>
            <a:prstGeom prst="line">
              <a:avLst/>
            </a:prstGeom>
            <a:no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272406" name="Line 22"/>
            <p:cNvSpPr>
              <a:spLocks noChangeShapeType="1"/>
            </p:cNvSpPr>
            <p:nvPr/>
          </p:nvSpPr>
          <p:spPr bwMode="auto">
            <a:xfrm flipV="1">
              <a:off x="902" y="3323"/>
              <a:ext cx="1" cy="805"/>
            </a:xfrm>
            <a:prstGeom prst="line">
              <a:avLst/>
            </a:prstGeom>
            <a:noFill/>
            <a:ln w="9525">
              <a:solidFill>
                <a:srgbClr val="000000"/>
              </a:solidFill>
              <a:round/>
              <a:headEn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grpSp>
      <p:sp>
        <p:nvSpPr>
          <p:cNvPr id="272407" name="Rectangle 23"/>
          <p:cNvSpPr>
            <a:spLocks noChangeArrowheads="1"/>
          </p:cNvSpPr>
          <p:nvPr/>
        </p:nvSpPr>
        <p:spPr bwMode="auto">
          <a:xfrm>
            <a:off x="6248400" y="6096000"/>
            <a:ext cx="4419600" cy="228600"/>
          </a:xfrm>
          <a:prstGeom prst="rect">
            <a:avLst/>
          </a:prstGeom>
          <a:solidFill>
            <a:srgbClr val="00FFFF"/>
          </a:solidFill>
          <a:ln w="9525">
            <a:solidFill>
              <a:srgbClr val="000066"/>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66"/>
                </a:solidFill>
                <a:effectLst/>
                <a:uLnTx/>
                <a:uFillTx/>
                <a:latin typeface="Arial" pitchFamily="34" charset="0"/>
                <a:ea typeface="+mn-ea"/>
                <a:cs typeface="+mn-cs"/>
              </a:rPr>
              <a:t>Source:  Nadler and Tushman</a:t>
            </a:r>
          </a:p>
        </p:txBody>
      </p:sp>
    </p:spTree>
    <p:extLst>
      <p:ext uri="{BB962C8B-B14F-4D97-AF65-F5344CB8AC3E}">
        <p14:creationId xmlns:p14="http://schemas.microsoft.com/office/powerpoint/2010/main" val="317066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06F2-DE22-4828-A4CD-BC12BFAAC111}"/>
              </a:ext>
            </a:extLst>
          </p:cNvPr>
          <p:cNvSpPr>
            <a:spLocks noGrp="1"/>
          </p:cNvSpPr>
          <p:nvPr>
            <p:ph type="title"/>
          </p:nvPr>
        </p:nvSpPr>
        <p:spPr>
          <a:xfrm>
            <a:off x="838200" y="-166255"/>
            <a:ext cx="10515600" cy="1607128"/>
          </a:xfrm>
        </p:spPr>
        <p:txBody>
          <a:bodyPr>
            <a:normAutofit/>
          </a:bodyPr>
          <a:lstStyle/>
          <a:p>
            <a:pPr algn="ctr"/>
            <a:r>
              <a:rPr lang="en-US" sz="4400" b="1" u="sng" dirty="0">
                <a:solidFill>
                  <a:srgbClr val="FF0000"/>
                </a:solidFill>
              </a:rPr>
              <a:t>Results </a:t>
            </a:r>
          </a:p>
        </p:txBody>
      </p:sp>
      <p:sp>
        <p:nvSpPr>
          <p:cNvPr id="3" name="Content Placeholder 2">
            <a:extLst>
              <a:ext uri="{FF2B5EF4-FFF2-40B4-BE49-F238E27FC236}">
                <a16:creationId xmlns:a16="http://schemas.microsoft.com/office/drawing/2014/main" id="{48BC982B-2EB4-4EEA-91DA-999E517587DB}"/>
              </a:ext>
            </a:extLst>
          </p:cNvPr>
          <p:cNvSpPr>
            <a:spLocks noGrp="1"/>
          </p:cNvSpPr>
          <p:nvPr>
            <p:ph idx="1"/>
          </p:nvPr>
        </p:nvSpPr>
        <p:spPr>
          <a:xfrm>
            <a:off x="838200" y="886691"/>
            <a:ext cx="10515600" cy="5151727"/>
          </a:xfrm>
        </p:spPr>
        <p:txBody>
          <a:bodyPr>
            <a:noAutofit/>
          </a:bodyPr>
          <a:lstStyle/>
          <a:p>
            <a:r>
              <a:rPr lang="en-US" sz="3200" dirty="0"/>
              <a:t> Ending block appointments--- with reduced wait time</a:t>
            </a:r>
          </a:p>
          <a:p>
            <a:r>
              <a:rPr lang="en-US" sz="3200" dirty="0"/>
              <a:t> Increase access to primary care.</a:t>
            </a:r>
          </a:p>
          <a:p>
            <a:r>
              <a:rPr lang="en-US" sz="3200" dirty="0"/>
              <a:t> Empaneling close to 300,000 patients into Medical Homes</a:t>
            </a:r>
          </a:p>
          <a:p>
            <a:r>
              <a:rPr lang="en-US" sz="3200" dirty="0"/>
              <a:t> Install disease manage registry to track the interventions   </a:t>
            </a:r>
          </a:p>
          <a:p>
            <a:pPr marL="0" indent="0">
              <a:buNone/>
            </a:pPr>
            <a:r>
              <a:rPr lang="en-US" sz="3200" dirty="0"/>
              <a:t>   patient need longitudinally </a:t>
            </a:r>
          </a:p>
          <a:p>
            <a:r>
              <a:rPr lang="en-US" sz="3200" dirty="0"/>
              <a:t> Helping to implement Electronic Medical Records System</a:t>
            </a:r>
          </a:p>
          <a:p>
            <a:r>
              <a:rPr lang="en-US" sz="3200" dirty="0"/>
              <a:t> An engaged union local  (top to bottom involvement)</a:t>
            </a:r>
          </a:p>
          <a:p>
            <a:r>
              <a:rPr lang="en-US" sz="3200" dirty="0"/>
              <a:t> SEIU 721 engages other unions and suggest ways to  </a:t>
            </a:r>
          </a:p>
          <a:p>
            <a:pPr marL="0" indent="0">
              <a:buNone/>
            </a:pPr>
            <a:r>
              <a:rPr lang="en-US" sz="3200" dirty="0"/>
              <a:t>   integrate DMH and DPH with DHS and develops the position  </a:t>
            </a:r>
          </a:p>
          <a:p>
            <a:pPr marL="0" indent="0">
              <a:buNone/>
            </a:pPr>
            <a:r>
              <a:rPr lang="en-US" sz="3200" dirty="0"/>
              <a:t>   paper:  </a:t>
            </a:r>
            <a:r>
              <a:rPr lang="en-US" sz="3200" i="1" u="sng" dirty="0"/>
              <a:t>A Pathway to Creating Integrated Care in LA County</a:t>
            </a:r>
          </a:p>
        </p:txBody>
      </p:sp>
    </p:spTree>
    <p:extLst>
      <p:ext uri="{BB962C8B-B14F-4D97-AF65-F5344CB8AC3E}">
        <p14:creationId xmlns:p14="http://schemas.microsoft.com/office/powerpoint/2010/main" val="1800554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6E9E-D7E9-4542-A4D7-61A99CCBDAA9}"/>
              </a:ext>
            </a:extLst>
          </p:cNvPr>
          <p:cNvSpPr>
            <a:spLocks noGrp="1"/>
          </p:cNvSpPr>
          <p:nvPr>
            <p:ph type="title"/>
          </p:nvPr>
        </p:nvSpPr>
        <p:spPr>
          <a:xfrm>
            <a:off x="838200" y="365127"/>
            <a:ext cx="10515600" cy="1325563"/>
          </a:xfrm>
        </p:spPr>
        <p:txBody>
          <a:bodyPr>
            <a:normAutofit/>
          </a:bodyPr>
          <a:lstStyle/>
          <a:p>
            <a:pPr algn="ctr"/>
            <a:r>
              <a:rPr lang="en-US" sz="4400" b="1" u="sng" dirty="0">
                <a:solidFill>
                  <a:srgbClr val="00B050"/>
                </a:solidFill>
              </a:rPr>
              <a:t>Phase IV:</a:t>
            </a:r>
            <a:br>
              <a:rPr lang="en-US" sz="4400" b="1" u="sng" dirty="0">
                <a:solidFill>
                  <a:srgbClr val="00B050"/>
                </a:solidFill>
              </a:rPr>
            </a:br>
            <a:r>
              <a:rPr lang="en-US" sz="4400" b="1" u="sng" dirty="0">
                <a:solidFill>
                  <a:srgbClr val="00B050"/>
                </a:solidFill>
              </a:rPr>
              <a:t>Going from coordination to Eco-System</a:t>
            </a:r>
          </a:p>
        </p:txBody>
      </p:sp>
      <p:sp>
        <p:nvSpPr>
          <p:cNvPr id="3" name="Content Placeholder 2">
            <a:extLst>
              <a:ext uri="{FF2B5EF4-FFF2-40B4-BE49-F238E27FC236}">
                <a16:creationId xmlns:a16="http://schemas.microsoft.com/office/drawing/2014/main" id="{FA41D62C-49A1-4A55-AD09-66B08A61EF65}"/>
              </a:ext>
            </a:extLst>
          </p:cNvPr>
          <p:cNvSpPr>
            <a:spLocks noGrp="1"/>
          </p:cNvSpPr>
          <p:nvPr>
            <p:ph idx="1"/>
          </p:nvPr>
        </p:nvSpPr>
        <p:spPr>
          <a:xfrm>
            <a:off x="838200" y="1884218"/>
            <a:ext cx="10515600" cy="4292745"/>
          </a:xfrm>
        </p:spPr>
        <p:txBody>
          <a:bodyPr>
            <a:normAutofit/>
          </a:bodyPr>
          <a:lstStyle/>
          <a:p>
            <a:pPr marL="0" indent="0">
              <a:buNone/>
            </a:pPr>
            <a:r>
              <a:rPr lang="en-US" dirty="0"/>
              <a:t> </a:t>
            </a:r>
            <a:r>
              <a:rPr lang="en-US" sz="4000" dirty="0"/>
              <a:t>Every institution has its unique set of irrational and difficult constraints, yet some make a leap while others facing the same environmental challenges do not. Greatness  (high performing organizations) , it turns out, is largely a matter of conscious choice and discipline.”</a:t>
            </a:r>
          </a:p>
          <a:p>
            <a:pPr marL="0" indent="0">
              <a:buNone/>
            </a:pPr>
            <a:endParaRPr lang="en-US" dirty="0"/>
          </a:p>
          <a:p>
            <a:pPr marL="0" indent="0">
              <a:buNone/>
            </a:pPr>
            <a:r>
              <a:rPr lang="en-US" dirty="0"/>
              <a:t>						Jim Collins, Good to Great and the Social Sector</a:t>
            </a:r>
          </a:p>
        </p:txBody>
      </p:sp>
    </p:spTree>
    <p:extLst>
      <p:ext uri="{BB962C8B-B14F-4D97-AF65-F5344CB8AC3E}">
        <p14:creationId xmlns:p14="http://schemas.microsoft.com/office/powerpoint/2010/main" val="172228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xfrm>
            <a:off x="1524000" y="6381750"/>
            <a:ext cx="381000" cy="476250"/>
          </a:xfrm>
          <a:noFill/>
        </p:spPr>
        <p:txBody>
          <a:bodyPr/>
          <a:lstStyle/>
          <a:p>
            <a:pPr fontAlgn="base">
              <a:spcBef>
                <a:spcPct val="0"/>
              </a:spcBef>
              <a:spcAft>
                <a:spcPct val="0"/>
              </a:spcAft>
            </a:pPr>
            <a:fld id="{3AE77A87-B727-4A99-A43B-FB7E8D81BB8C}" type="slidenum">
              <a:rPr lang="en-US">
                <a:solidFill>
                  <a:srgbClr val="000000"/>
                </a:solidFill>
                <a:latin typeface="Arial" pitchFamily="34" charset="0"/>
              </a:rPr>
              <a:pPr fontAlgn="base">
                <a:spcBef>
                  <a:spcPct val="0"/>
                </a:spcBef>
                <a:spcAft>
                  <a:spcPct val="0"/>
                </a:spcAft>
              </a:pPr>
              <a:t>25</a:t>
            </a:fld>
            <a:endParaRPr lang="en-US" dirty="0">
              <a:solidFill>
                <a:srgbClr val="000000"/>
              </a:solidFill>
              <a:latin typeface="Arial" pitchFamily="34" charset="0"/>
            </a:endParaRPr>
          </a:p>
        </p:txBody>
      </p:sp>
      <p:sp>
        <p:nvSpPr>
          <p:cNvPr id="24" name="Rectangle 23"/>
          <p:cNvSpPr>
            <a:spLocks noChangeArrowheads="1"/>
          </p:cNvSpPr>
          <p:nvPr/>
        </p:nvSpPr>
        <p:spPr bwMode="auto">
          <a:xfrm>
            <a:off x="1981200" y="57150"/>
            <a:ext cx="9144000" cy="5943600"/>
          </a:xfrm>
          <a:prstGeom prst="rect">
            <a:avLst/>
          </a:prstGeom>
          <a:noFill/>
          <a:ln w="25400" algn="ctr">
            <a:noFill/>
            <a:miter lim="800000"/>
            <a:headEnd/>
            <a:tailEnd/>
          </a:ln>
        </p:spPr>
        <p:txBody>
          <a:bodyPr anchor="ctr"/>
          <a:lstStyle/>
          <a:p>
            <a:pPr algn="ctr" fontAlgn="base">
              <a:spcBef>
                <a:spcPct val="0"/>
              </a:spcBef>
              <a:spcAft>
                <a:spcPct val="0"/>
              </a:spcAft>
              <a:defRPr/>
            </a:pPr>
            <a:endParaRPr lang="en-US" dirty="0">
              <a:solidFill>
                <a:srgbClr val="FFFFFF"/>
              </a:solidFill>
              <a:latin typeface="Arial"/>
            </a:endParaRPr>
          </a:p>
        </p:txBody>
      </p:sp>
      <p:sp>
        <p:nvSpPr>
          <p:cNvPr id="5124" name="Line 18"/>
          <p:cNvSpPr>
            <a:spLocks noChangeShapeType="1"/>
          </p:cNvSpPr>
          <p:nvPr/>
        </p:nvSpPr>
        <p:spPr bwMode="auto">
          <a:xfrm flipV="1">
            <a:off x="3505200" y="1054100"/>
            <a:ext cx="0" cy="4724400"/>
          </a:xfrm>
          <a:prstGeom prst="line">
            <a:avLst/>
          </a:prstGeom>
          <a:noFill/>
          <a:ln w="25400">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latin typeface="Arial" pitchFamily="34" charset="0"/>
            </a:endParaRPr>
          </a:p>
        </p:txBody>
      </p:sp>
      <p:sp>
        <p:nvSpPr>
          <p:cNvPr id="5125" name="Line 19"/>
          <p:cNvSpPr>
            <a:spLocks noChangeShapeType="1"/>
          </p:cNvSpPr>
          <p:nvPr/>
        </p:nvSpPr>
        <p:spPr bwMode="auto">
          <a:xfrm>
            <a:off x="3505200" y="5772150"/>
            <a:ext cx="6858000" cy="6350"/>
          </a:xfrm>
          <a:prstGeom prst="line">
            <a:avLst/>
          </a:prstGeom>
          <a:noFill/>
          <a:ln w="25400">
            <a:solidFill>
              <a:schemeClr val="tx1"/>
            </a:solidFill>
            <a:round/>
            <a:headEnd/>
            <a:tailEnd type="triangle" w="med" len="med"/>
          </a:ln>
        </p:spPr>
        <p:txBody>
          <a:bodyPr/>
          <a:lstStyle/>
          <a:p>
            <a:pPr fontAlgn="base">
              <a:spcBef>
                <a:spcPct val="0"/>
              </a:spcBef>
              <a:spcAft>
                <a:spcPct val="0"/>
              </a:spcAft>
            </a:pPr>
            <a:endParaRPr lang="en-US" dirty="0">
              <a:solidFill>
                <a:srgbClr val="000000"/>
              </a:solidFill>
              <a:latin typeface="Arial" pitchFamily="34" charset="0"/>
            </a:endParaRPr>
          </a:p>
        </p:txBody>
      </p:sp>
      <p:sp>
        <p:nvSpPr>
          <p:cNvPr id="5126" name="Text Box 13"/>
          <p:cNvSpPr txBox="1">
            <a:spLocks noChangeArrowheads="1"/>
          </p:cNvSpPr>
          <p:nvPr/>
        </p:nvSpPr>
        <p:spPr bwMode="auto">
          <a:xfrm rot="-5400000">
            <a:off x="739775" y="2898775"/>
            <a:ext cx="2514600" cy="946150"/>
          </a:xfrm>
          <a:prstGeom prst="rect">
            <a:avLst/>
          </a:prstGeom>
          <a:noFill/>
          <a:ln w="9525">
            <a:noFill/>
            <a:miter lim="800000"/>
            <a:headEnd/>
            <a:tailEnd/>
          </a:ln>
        </p:spPr>
        <p:txBody>
          <a:bodyPr>
            <a:spAutoFit/>
          </a:bodyPr>
          <a:lstStyle/>
          <a:p>
            <a:pPr algn="ctr" fontAlgn="base">
              <a:spcBef>
                <a:spcPct val="0"/>
              </a:spcBef>
              <a:spcAft>
                <a:spcPct val="0"/>
              </a:spcAft>
            </a:pPr>
            <a:r>
              <a:rPr lang="en-US" sz="2800" b="1" dirty="0">
                <a:solidFill>
                  <a:srgbClr val="000000"/>
                </a:solidFill>
                <a:latin typeface="Calibri" pitchFamily="34" charset="0"/>
                <a:cs typeface="Arial" pitchFamily="34" charset="0"/>
              </a:rPr>
              <a:t>Payment</a:t>
            </a:r>
          </a:p>
          <a:p>
            <a:pPr algn="ctr" fontAlgn="base">
              <a:spcBef>
                <a:spcPct val="0"/>
              </a:spcBef>
              <a:spcAft>
                <a:spcPct val="0"/>
              </a:spcAft>
            </a:pPr>
            <a:r>
              <a:rPr lang="en-US" sz="2800" b="1" dirty="0">
                <a:solidFill>
                  <a:srgbClr val="000000"/>
                </a:solidFill>
                <a:latin typeface="Calibri" pitchFamily="34" charset="0"/>
                <a:cs typeface="Arial" pitchFamily="34" charset="0"/>
              </a:rPr>
              <a:t>Methodologies</a:t>
            </a:r>
          </a:p>
        </p:txBody>
      </p:sp>
      <p:sp>
        <p:nvSpPr>
          <p:cNvPr id="5127" name="Text Box 13"/>
          <p:cNvSpPr txBox="1">
            <a:spLocks noChangeArrowheads="1"/>
          </p:cNvSpPr>
          <p:nvPr/>
        </p:nvSpPr>
        <p:spPr bwMode="auto">
          <a:xfrm>
            <a:off x="5638800" y="6167438"/>
            <a:ext cx="2286000" cy="519112"/>
          </a:xfrm>
          <a:prstGeom prst="rect">
            <a:avLst/>
          </a:prstGeom>
          <a:noFill/>
          <a:ln w="9525">
            <a:noFill/>
            <a:miter lim="800000"/>
            <a:headEnd/>
            <a:tailEnd/>
          </a:ln>
        </p:spPr>
        <p:txBody>
          <a:bodyPr>
            <a:spAutoFit/>
          </a:bodyPr>
          <a:lstStyle/>
          <a:p>
            <a:pPr algn="ctr" fontAlgn="base">
              <a:spcBef>
                <a:spcPct val="0"/>
              </a:spcBef>
              <a:spcAft>
                <a:spcPct val="0"/>
              </a:spcAft>
            </a:pPr>
            <a:r>
              <a:rPr lang="en-US" sz="2800" b="1" dirty="0">
                <a:solidFill>
                  <a:srgbClr val="000000"/>
                </a:solidFill>
                <a:latin typeface="Calibri" pitchFamily="34" charset="0"/>
                <a:cs typeface="Arial" pitchFamily="34" charset="0"/>
              </a:rPr>
              <a:t>Care Delivery</a:t>
            </a:r>
          </a:p>
        </p:txBody>
      </p:sp>
      <p:sp>
        <p:nvSpPr>
          <p:cNvPr id="5128" name="Text Box 14"/>
          <p:cNvSpPr txBox="1">
            <a:spLocks noChangeArrowheads="1"/>
          </p:cNvSpPr>
          <p:nvPr/>
        </p:nvSpPr>
        <p:spPr bwMode="auto">
          <a:xfrm>
            <a:off x="1981200" y="971550"/>
            <a:ext cx="1447800" cy="915988"/>
          </a:xfrm>
          <a:prstGeom prst="rect">
            <a:avLst/>
          </a:prstGeom>
          <a:noFill/>
          <a:ln w="9525">
            <a:noFill/>
            <a:miter lim="800000"/>
            <a:headEnd/>
            <a:tailEnd/>
          </a:ln>
        </p:spPr>
        <p:txBody>
          <a:bodyPr>
            <a:spAutoFit/>
          </a:bodyPr>
          <a:lstStyle/>
          <a:p>
            <a:pPr algn="r" fontAlgn="base">
              <a:spcBef>
                <a:spcPct val="0"/>
              </a:spcBef>
              <a:spcAft>
                <a:spcPct val="0"/>
              </a:spcAft>
            </a:pPr>
            <a:r>
              <a:rPr lang="en-US" b="1" i="1" dirty="0">
                <a:solidFill>
                  <a:srgbClr val="000000"/>
                </a:solidFill>
                <a:latin typeface="Calibri" pitchFamily="34" charset="0"/>
                <a:cs typeface="Arial" pitchFamily="34" charset="0"/>
              </a:rPr>
              <a:t>Population/</a:t>
            </a:r>
          </a:p>
          <a:p>
            <a:pPr algn="r" fontAlgn="base">
              <a:spcBef>
                <a:spcPct val="0"/>
              </a:spcBef>
              <a:spcAft>
                <a:spcPct val="0"/>
              </a:spcAft>
            </a:pPr>
            <a:r>
              <a:rPr lang="en-US" b="1" i="1" dirty="0">
                <a:solidFill>
                  <a:srgbClr val="000000"/>
                </a:solidFill>
                <a:latin typeface="Calibri" pitchFamily="34" charset="0"/>
                <a:cs typeface="Arial" pitchFamily="34" charset="0"/>
              </a:rPr>
              <a:t>Global</a:t>
            </a:r>
          </a:p>
          <a:p>
            <a:pPr algn="r" fontAlgn="base">
              <a:spcBef>
                <a:spcPct val="0"/>
              </a:spcBef>
              <a:spcAft>
                <a:spcPct val="0"/>
              </a:spcAft>
            </a:pPr>
            <a:r>
              <a:rPr lang="en-US" b="1" i="1" dirty="0">
                <a:solidFill>
                  <a:srgbClr val="000000"/>
                </a:solidFill>
                <a:latin typeface="Calibri" pitchFamily="34" charset="0"/>
                <a:cs typeface="Arial" pitchFamily="34" charset="0"/>
              </a:rPr>
              <a:t>Payment</a:t>
            </a:r>
          </a:p>
        </p:txBody>
      </p:sp>
      <p:sp>
        <p:nvSpPr>
          <p:cNvPr id="5129" name="Text Box 14"/>
          <p:cNvSpPr txBox="1">
            <a:spLocks noChangeArrowheads="1"/>
          </p:cNvSpPr>
          <p:nvPr/>
        </p:nvSpPr>
        <p:spPr bwMode="auto">
          <a:xfrm>
            <a:off x="2136776" y="4629150"/>
            <a:ext cx="1292225" cy="915988"/>
          </a:xfrm>
          <a:prstGeom prst="rect">
            <a:avLst/>
          </a:prstGeom>
          <a:noFill/>
          <a:ln w="9525">
            <a:noFill/>
            <a:miter lim="800000"/>
            <a:headEnd/>
            <a:tailEnd/>
          </a:ln>
        </p:spPr>
        <p:txBody>
          <a:bodyPr>
            <a:spAutoFit/>
          </a:bodyPr>
          <a:lstStyle/>
          <a:p>
            <a:pPr algn="r" fontAlgn="base">
              <a:spcBef>
                <a:spcPct val="0"/>
              </a:spcBef>
              <a:spcAft>
                <a:spcPct val="0"/>
              </a:spcAft>
            </a:pPr>
            <a:r>
              <a:rPr lang="en-US" b="1" i="1" dirty="0">
                <a:solidFill>
                  <a:srgbClr val="000000"/>
                </a:solidFill>
                <a:latin typeface="Calibri" pitchFamily="34" charset="0"/>
                <a:cs typeface="Arial" pitchFamily="34" charset="0"/>
              </a:rPr>
              <a:t>Individual/</a:t>
            </a:r>
          </a:p>
          <a:p>
            <a:pPr algn="r" fontAlgn="base">
              <a:spcBef>
                <a:spcPct val="0"/>
              </a:spcBef>
              <a:spcAft>
                <a:spcPct val="0"/>
              </a:spcAft>
            </a:pPr>
            <a:r>
              <a:rPr lang="en-US" b="1" i="1" dirty="0">
                <a:solidFill>
                  <a:srgbClr val="000000"/>
                </a:solidFill>
                <a:latin typeface="Calibri" pitchFamily="34" charset="0"/>
                <a:cs typeface="Arial" pitchFamily="34" charset="0"/>
              </a:rPr>
              <a:t> Fee For Service</a:t>
            </a:r>
          </a:p>
        </p:txBody>
      </p:sp>
      <p:sp>
        <p:nvSpPr>
          <p:cNvPr id="5130" name="Text Box 14"/>
          <p:cNvSpPr txBox="1">
            <a:spLocks noChangeArrowheads="1"/>
          </p:cNvSpPr>
          <p:nvPr/>
        </p:nvSpPr>
        <p:spPr bwMode="auto">
          <a:xfrm>
            <a:off x="3656014" y="5888038"/>
            <a:ext cx="1144587" cy="366712"/>
          </a:xfrm>
          <a:prstGeom prst="rect">
            <a:avLst/>
          </a:prstGeom>
          <a:noFill/>
          <a:ln w="9525">
            <a:noFill/>
            <a:miter lim="800000"/>
            <a:headEnd/>
            <a:tailEnd/>
          </a:ln>
        </p:spPr>
        <p:txBody>
          <a:bodyPr wrap="none">
            <a:spAutoFit/>
          </a:bodyPr>
          <a:lstStyle/>
          <a:p>
            <a:pPr algn="r" fontAlgn="base">
              <a:spcBef>
                <a:spcPct val="0"/>
              </a:spcBef>
              <a:spcAft>
                <a:spcPct val="0"/>
              </a:spcAft>
            </a:pPr>
            <a:r>
              <a:rPr lang="en-US" b="1" i="1" dirty="0">
                <a:solidFill>
                  <a:srgbClr val="000000"/>
                </a:solidFill>
                <a:latin typeface="Calibri" pitchFamily="34" charset="0"/>
                <a:cs typeface="Arial" pitchFamily="34" charset="0"/>
              </a:rPr>
              <a:t>Encounter</a:t>
            </a:r>
          </a:p>
        </p:txBody>
      </p:sp>
      <p:sp>
        <p:nvSpPr>
          <p:cNvPr id="5131" name="Text Box 14"/>
          <p:cNvSpPr txBox="1">
            <a:spLocks noChangeArrowheads="1"/>
          </p:cNvSpPr>
          <p:nvPr/>
        </p:nvSpPr>
        <p:spPr bwMode="auto">
          <a:xfrm>
            <a:off x="9256714" y="5888038"/>
            <a:ext cx="954087" cy="366712"/>
          </a:xfrm>
          <a:prstGeom prst="rect">
            <a:avLst/>
          </a:prstGeom>
          <a:noFill/>
          <a:ln w="9525">
            <a:noFill/>
            <a:miter lim="800000"/>
            <a:headEnd/>
            <a:tailEnd/>
          </a:ln>
        </p:spPr>
        <p:txBody>
          <a:bodyPr wrap="none">
            <a:spAutoFit/>
          </a:bodyPr>
          <a:lstStyle/>
          <a:p>
            <a:pPr algn="r" fontAlgn="base">
              <a:spcBef>
                <a:spcPct val="0"/>
              </a:spcBef>
              <a:spcAft>
                <a:spcPct val="0"/>
              </a:spcAft>
            </a:pPr>
            <a:r>
              <a:rPr lang="en-US" b="1" i="1" dirty="0">
                <a:solidFill>
                  <a:srgbClr val="000000"/>
                </a:solidFill>
                <a:latin typeface="Calibri" pitchFamily="34" charset="0"/>
                <a:cs typeface="Arial" pitchFamily="34" charset="0"/>
              </a:rPr>
              <a:t>Lifetime</a:t>
            </a:r>
          </a:p>
        </p:txBody>
      </p:sp>
      <p:sp>
        <p:nvSpPr>
          <p:cNvPr id="5132" name="Rectangle 22"/>
          <p:cNvSpPr>
            <a:spLocks noChangeArrowheads="1"/>
          </p:cNvSpPr>
          <p:nvPr/>
        </p:nvSpPr>
        <p:spPr bwMode="auto">
          <a:xfrm>
            <a:off x="1981200" y="0"/>
            <a:ext cx="7772400" cy="1143000"/>
          </a:xfrm>
          <a:prstGeom prst="rect">
            <a:avLst/>
          </a:prstGeom>
          <a:noFill/>
          <a:ln w="9525">
            <a:noFill/>
            <a:miter lim="800000"/>
            <a:headEnd/>
            <a:tailEnd/>
          </a:ln>
        </p:spPr>
        <p:txBody>
          <a:bodyPr anchor="ctr"/>
          <a:lstStyle/>
          <a:p>
            <a:pPr fontAlgn="base">
              <a:spcBef>
                <a:spcPct val="0"/>
              </a:spcBef>
              <a:spcAft>
                <a:spcPct val="0"/>
              </a:spcAft>
              <a:defRPr/>
            </a:pPr>
            <a:r>
              <a:rPr lang="en-US" sz="3200" dirty="0">
                <a:solidFill>
                  <a:srgbClr val="005354"/>
                </a:solidFill>
                <a:latin typeface="Arial"/>
              </a:rPr>
              <a:t>Making the Transition</a:t>
            </a:r>
          </a:p>
        </p:txBody>
      </p:sp>
      <p:sp>
        <p:nvSpPr>
          <p:cNvPr id="5133" name="TextBox 22"/>
          <p:cNvSpPr txBox="1">
            <a:spLocks noChangeArrowheads="1"/>
          </p:cNvSpPr>
          <p:nvPr/>
        </p:nvSpPr>
        <p:spPr bwMode="auto">
          <a:xfrm>
            <a:off x="6521451" y="5886450"/>
            <a:ext cx="1014413" cy="369888"/>
          </a:xfrm>
          <a:prstGeom prst="rect">
            <a:avLst/>
          </a:prstGeom>
          <a:noFill/>
          <a:ln w="9525">
            <a:noFill/>
            <a:miter lim="800000"/>
            <a:headEnd/>
            <a:tailEnd/>
          </a:ln>
        </p:spPr>
        <p:txBody>
          <a:bodyPr wrap="none">
            <a:spAutoFit/>
          </a:bodyPr>
          <a:lstStyle/>
          <a:p>
            <a:pPr fontAlgn="base">
              <a:spcBef>
                <a:spcPct val="0"/>
              </a:spcBef>
              <a:spcAft>
                <a:spcPct val="0"/>
              </a:spcAft>
            </a:pPr>
            <a:r>
              <a:rPr lang="en-US" b="1" i="1" dirty="0">
                <a:solidFill>
                  <a:srgbClr val="000000"/>
                </a:solidFill>
                <a:latin typeface="Calibri" pitchFamily="34" charset="0"/>
              </a:rPr>
              <a:t>Episodes</a:t>
            </a:r>
          </a:p>
        </p:txBody>
      </p:sp>
      <p:sp>
        <p:nvSpPr>
          <p:cNvPr id="5134" name="TextBox 24"/>
          <p:cNvSpPr txBox="1">
            <a:spLocks noChangeArrowheads="1"/>
          </p:cNvSpPr>
          <p:nvPr/>
        </p:nvSpPr>
        <p:spPr bwMode="auto">
          <a:xfrm>
            <a:off x="2514600" y="2935288"/>
            <a:ext cx="914400" cy="646112"/>
          </a:xfrm>
          <a:prstGeom prst="rect">
            <a:avLst/>
          </a:prstGeom>
          <a:noFill/>
          <a:ln w="9525">
            <a:noFill/>
            <a:miter lim="800000"/>
            <a:headEnd/>
            <a:tailEnd/>
          </a:ln>
        </p:spPr>
        <p:txBody>
          <a:bodyPr wrap="none">
            <a:spAutoFit/>
          </a:bodyPr>
          <a:lstStyle/>
          <a:p>
            <a:pPr fontAlgn="base">
              <a:spcBef>
                <a:spcPct val="0"/>
              </a:spcBef>
              <a:spcAft>
                <a:spcPct val="0"/>
              </a:spcAft>
            </a:pPr>
            <a:r>
              <a:rPr lang="en-US" b="1" i="1" dirty="0">
                <a:solidFill>
                  <a:srgbClr val="000000"/>
                </a:solidFill>
                <a:latin typeface="Calibri" pitchFamily="34" charset="0"/>
              </a:rPr>
              <a:t>Shared</a:t>
            </a:r>
          </a:p>
          <a:p>
            <a:pPr fontAlgn="base">
              <a:spcBef>
                <a:spcPct val="0"/>
              </a:spcBef>
              <a:spcAft>
                <a:spcPct val="0"/>
              </a:spcAft>
            </a:pPr>
            <a:r>
              <a:rPr lang="en-US" b="1" i="1" dirty="0">
                <a:solidFill>
                  <a:srgbClr val="000000"/>
                </a:solidFill>
                <a:latin typeface="Calibri" pitchFamily="34" charset="0"/>
              </a:rPr>
              <a:t>Savings</a:t>
            </a:r>
          </a:p>
        </p:txBody>
      </p:sp>
      <p:pic>
        <p:nvPicPr>
          <p:cNvPr id="5135" name="Picture 2"/>
          <p:cNvPicPr>
            <a:picLocks noChangeAspect="1" noChangeArrowheads="1"/>
          </p:cNvPicPr>
          <p:nvPr/>
        </p:nvPicPr>
        <p:blipFill>
          <a:blip r:embed="rId3" cstate="print"/>
          <a:srcRect/>
          <a:stretch>
            <a:fillRect/>
          </a:stretch>
        </p:blipFill>
        <p:spPr bwMode="auto">
          <a:xfrm>
            <a:off x="3895726" y="685800"/>
            <a:ext cx="6010275" cy="5105400"/>
          </a:xfrm>
          <a:prstGeom prst="rect">
            <a:avLst/>
          </a:prstGeom>
          <a:noFill/>
          <a:ln w="9525">
            <a:noFill/>
            <a:miter lim="800000"/>
            <a:headEnd/>
            <a:tailEnd/>
          </a:ln>
        </p:spPr>
      </p:pic>
      <p:sp>
        <p:nvSpPr>
          <p:cNvPr id="5136" name="TextBox 26"/>
          <p:cNvSpPr txBox="1">
            <a:spLocks noChangeArrowheads="1"/>
          </p:cNvSpPr>
          <p:nvPr/>
        </p:nvSpPr>
        <p:spPr bwMode="auto">
          <a:xfrm>
            <a:off x="8229600" y="3505200"/>
            <a:ext cx="2236788" cy="338138"/>
          </a:xfrm>
          <a:prstGeom prst="rect">
            <a:avLst/>
          </a:prstGeom>
          <a:noFill/>
          <a:ln w="9525">
            <a:noFill/>
            <a:miter lim="800000"/>
            <a:headEnd/>
            <a:tailEnd/>
          </a:ln>
        </p:spPr>
        <p:txBody>
          <a:bodyPr wrap="none">
            <a:spAutoFit/>
          </a:bodyPr>
          <a:lstStyle/>
          <a:p>
            <a:pPr fontAlgn="base">
              <a:spcBef>
                <a:spcPct val="0"/>
              </a:spcBef>
              <a:spcAft>
                <a:spcPct val="0"/>
              </a:spcAft>
            </a:pPr>
            <a:r>
              <a:rPr lang="en-US" sz="1600" b="1" dirty="0">
                <a:solidFill>
                  <a:srgbClr val="000000"/>
                </a:solidFill>
                <a:latin typeface="Arial" pitchFamily="34" charset="0"/>
              </a:rPr>
              <a:t>Achieved by Q1 2012</a:t>
            </a:r>
          </a:p>
        </p:txBody>
      </p:sp>
      <p:cxnSp>
        <p:nvCxnSpPr>
          <p:cNvPr id="5137" name="Straight Arrow Connector 39"/>
          <p:cNvCxnSpPr>
            <a:cxnSpLocks noChangeShapeType="1"/>
          </p:cNvCxnSpPr>
          <p:nvPr/>
        </p:nvCxnSpPr>
        <p:spPr bwMode="auto">
          <a:xfrm rot="10800000">
            <a:off x="7620000" y="3657600"/>
            <a:ext cx="457200" cy="1588"/>
          </a:xfrm>
          <a:prstGeom prst="straightConnector1">
            <a:avLst/>
          </a:prstGeom>
          <a:noFill/>
          <a:ln w="38100" algn="ctr">
            <a:solidFill>
              <a:srgbClr val="0066FF"/>
            </a:solidFill>
            <a:round/>
            <a:headEnd/>
            <a:tailEnd type="arrow" w="med" len="med"/>
          </a:ln>
        </p:spPr>
      </p:cxnSp>
      <p:sp>
        <p:nvSpPr>
          <p:cNvPr id="5138" name="TextBox 40"/>
          <p:cNvSpPr txBox="1">
            <a:spLocks noChangeArrowheads="1"/>
          </p:cNvSpPr>
          <p:nvPr/>
        </p:nvSpPr>
        <p:spPr bwMode="auto">
          <a:xfrm>
            <a:off x="3733800" y="5029200"/>
            <a:ext cx="915988" cy="369888"/>
          </a:xfrm>
          <a:prstGeom prst="rect">
            <a:avLst/>
          </a:prstGeom>
          <a:noFill/>
          <a:ln w="9525">
            <a:noFill/>
            <a:miter lim="800000"/>
            <a:headEnd/>
            <a:tailEnd/>
          </a:ln>
        </p:spPr>
        <p:txBody>
          <a:bodyPr wrap="none">
            <a:spAutoFit/>
          </a:bodyPr>
          <a:lstStyle/>
          <a:p>
            <a:pPr fontAlgn="base">
              <a:spcBef>
                <a:spcPct val="0"/>
              </a:spcBef>
              <a:spcAft>
                <a:spcPct val="0"/>
              </a:spcAft>
            </a:pPr>
            <a:r>
              <a:rPr lang="en-US" b="1" i="1" dirty="0">
                <a:solidFill>
                  <a:srgbClr val="000000"/>
                </a:solidFill>
                <a:latin typeface="Calibri" pitchFamily="34" charset="0"/>
              </a:rPr>
              <a:t>Volume</a:t>
            </a:r>
          </a:p>
        </p:txBody>
      </p:sp>
      <p:sp>
        <p:nvSpPr>
          <p:cNvPr id="5139" name="TextBox 41"/>
          <p:cNvSpPr txBox="1">
            <a:spLocks noChangeArrowheads="1"/>
          </p:cNvSpPr>
          <p:nvPr/>
        </p:nvSpPr>
        <p:spPr bwMode="auto">
          <a:xfrm>
            <a:off x="8915400" y="990600"/>
            <a:ext cx="717550" cy="369888"/>
          </a:xfrm>
          <a:prstGeom prst="rect">
            <a:avLst/>
          </a:prstGeom>
          <a:noFill/>
          <a:ln w="9525">
            <a:noFill/>
            <a:miter lim="800000"/>
            <a:headEnd/>
            <a:tailEnd/>
          </a:ln>
        </p:spPr>
        <p:txBody>
          <a:bodyPr wrap="none">
            <a:spAutoFit/>
          </a:bodyPr>
          <a:lstStyle/>
          <a:p>
            <a:pPr fontAlgn="base">
              <a:spcBef>
                <a:spcPct val="0"/>
              </a:spcBef>
              <a:spcAft>
                <a:spcPct val="0"/>
              </a:spcAft>
            </a:pPr>
            <a:r>
              <a:rPr lang="en-US" b="1" i="1" dirty="0">
                <a:solidFill>
                  <a:srgbClr val="000000"/>
                </a:solidFill>
                <a:latin typeface="Calibri" pitchFamily="34" charset="0"/>
              </a:rPr>
              <a:t>Value</a:t>
            </a:r>
          </a:p>
        </p:txBody>
      </p:sp>
    </p:spTree>
    <p:extLst>
      <p:ext uri="{BB962C8B-B14F-4D97-AF65-F5344CB8AC3E}">
        <p14:creationId xmlns:p14="http://schemas.microsoft.com/office/powerpoint/2010/main" val="361918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normAutofit/>
          </a:bodyPr>
          <a:lstStyle/>
          <a:p>
            <a:pPr algn="l"/>
            <a:r>
              <a:rPr lang="en-US" sz="2400" dirty="0">
                <a:solidFill>
                  <a:srgbClr val="FFFFFF"/>
                </a:solidFill>
                <a:latin typeface="Arial"/>
                <a:cs typeface="Arial"/>
              </a:rPr>
              <a:t>Moving to a New S Curve</a:t>
            </a:r>
          </a:p>
        </p:txBody>
      </p:sp>
      <p:pic>
        <p:nvPicPr>
          <p:cNvPr id="16" name="Picture 15"/>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613" r="78878"/>
          <a:stretch/>
        </p:blipFill>
        <p:spPr>
          <a:xfrm>
            <a:off x="3429000" y="2319868"/>
            <a:ext cx="1295400" cy="2041991"/>
          </a:xfrm>
          <a:prstGeom prst="rect">
            <a:avLst/>
          </a:prstGeom>
          <a:effectLst/>
        </p:spPr>
      </p:pic>
      <p:pic>
        <p:nvPicPr>
          <p:cNvPr id="17" name="Picture 16"/>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1122" r="57608"/>
          <a:stretch/>
        </p:blipFill>
        <p:spPr>
          <a:xfrm>
            <a:off x="4724400" y="2319867"/>
            <a:ext cx="1388532" cy="2041991"/>
          </a:xfrm>
          <a:prstGeom prst="rect">
            <a:avLst/>
          </a:prstGeom>
          <a:effectLst/>
        </p:spPr>
      </p:pic>
      <p:pic>
        <p:nvPicPr>
          <p:cNvPr id="18" name="Picture 17"/>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42390" r="12722"/>
          <a:stretch/>
        </p:blipFill>
        <p:spPr>
          <a:xfrm>
            <a:off x="6163732" y="2319866"/>
            <a:ext cx="2751668" cy="2041991"/>
          </a:xfrm>
          <a:prstGeom prst="rect">
            <a:avLst/>
          </a:prstGeom>
          <a:effectLst/>
        </p:spPr>
      </p:pic>
      <p:cxnSp>
        <p:nvCxnSpPr>
          <p:cNvPr id="21" name="Straight Connector 20"/>
          <p:cNvCxnSpPr/>
          <p:nvPr/>
        </p:nvCxnSpPr>
        <p:spPr>
          <a:xfrm>
            <a:off x="3352800" y="4419600"/>
            <a:ext cx="5943600" cy="0"/>
          </a:xfrm>
          <a:prstGeom prst="line">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352800" y="1143000"/>
            <a:ext cx="0" cy="3276600"/>
          </a:xfrm>
          <a:prstGeom prst="straightConnector1">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81400" y="4648200"/>
            <a:ext cx="1143000"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Early Market</a:t>
            </a:r>
          </a:p>
        </p:txBody>
      </p:sp>
      <p:sp>
        <p:nvSpPr>
          <p:cNvPr id="27" name="TextBox 26"/>
          <p:cNvSpPr txBox="1"/>
          <p:nvPr/>
        </p:nvSpPr>
        <p:spPr>
          <a:xfrm>
            <a:off x="4800601" y="4648200"/>
            <a:ext cx="1244599" cy="523220"/>
          </a:xfrm>
          <a:prstGeom prst="rect">
            <a:avLst/>
          </a:prstGeom>
          <a:noFill/>
          <a:ln>
            <a:noFill/>
          </a:ln>
        </p:spPr>
        <p:txBody>
          <a:bodyPr wrap="square" rtlCol="0">
            <a:spAutoFit/>
          </a:bodyPr>
          <a:lstStyle>
            <a:defPPr>
              <a:defRPr lang="en-US"/>
            </a:defPPr>
            <a:lvl1pPr>
              <a:defRPr sz="1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Mass Market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Arial"/>
              </a:rPr>
              <a:t>Adoption</a:t>
            </a:r>
          </a:p>
        </p:txBody>
      </p:sp>
      <p:sp>
        <p:nvSpPr>
          <p:cNvPr id="28" name="TextBox 27"/>
          <p:cNvSpPr txBox="1"/>
          <p:nvPr/>
        </p:nvSpPr>
        <p:spPr>
          <a:xfrm>
            <a:off x="6299202" y="4648201"/>
            <a:ext cx="1396999" cy="307777"/>
          </a:xfrm>
          <a:prstGeom prst="rect">
            <a:avLst/>
          </a:prstGeom>
          <a:noFill/>
        </p:spPr>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Mature Market</a:t>
            </a:r>
          </a:p>
        </p:txBody>
      </p:sp>
      <p:sp>
        <p:nvSpPr>
          <p:cNvPr id="29" name="TextBox 28"/>
          <p:cNvSpPr txBox="1"/>
          <p:nvPr/>
        </p:nvSpPr>
        <p:spPr>
          <a:xfrm>
            <a:off x="7670802" y="4648200"/>
            <a:ext cx="12445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Late Adopters</a:t>
            </a:r>
          </a:p>
        </p:txBody>
      </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r="24449"/>
          <a:stretch/>
        </p:blipFill>
        <p:spPr>
          <a:xfrm>
            <a:off x="6096000" y="1143000"/>
            <a:ext cx="2743200" cy="1832436"/>
          </a:xfrm>
          <a:prstGeom prst="rect">
            <a:avLst/>
          </a:prstGeom>
        </p:spPr>
      </p:pic>
      <p:sp>
        <p:nvSpPr>
          <p:cNvPr id="38" name="TextBox 37"/>
          <p:cNvSpPr txBox="1"/>
          <p:nvPr/>
        </p:nvSpPr>
        <p:spPr>
          <a:xfrm rot="10800000">
            <a:off x="2895601" y="1219200"/>
            <a:ext cx="369332" cy="1676400"/>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a:rPr>
              <a:t>Innovation Progress</a:t>
            </a:r>
          </a:p>
        </p:txBody>
      </p:sp>
      <p:sp>
        <p:nvSpPr>
          <p:cNvPr id="39" name="TextBox 38"/>
          <p:cNvSpPr txBox="1"/>
          <p:nvPr/>
        </p:nvSpPr>
        <p:spPr>
          <a:xfrm rot="16200000">
            <a:off x="8971235" y="4299234"/>
            <a:ext cx="369332" cy="481000"/>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Arial"/>
              </a:rPr>
              <a:t>Time</a:t>
            </a:r>
          </a:p>
        </p:txBody>
      </p:sp>
      <p:grpSp>
        <p:nvGrpSpPr>
          <p:cNvPr id="45" name="Group 44"/>
          <p:cNvGrpSpPr/>
          <p:nvPr/>
        </p:nvGrpSpPr>
        <p:grpSpPr>
          <a:xfrm>
            <a:off x="3429000" y="3581400"/>
            <a:ext cx="2345266" cy="934998"/>
            <a:chOff x="1905000" y="3581400"/>
            <a:chExt cx="2345266" cy="934998"/>
          </a:xfrm>
        </p:grpSpPr>
        <p:sp>
          <p:nvSpPr>
            <p:cNvPr id="30" name="Oval 29"/>
            <p:cNvSpPr/>
            <p:nvPr/>
          </p:nvSpPr>
          <p:spPr>
            <a:xfrm>
              <a:off x="1905000" y="3581400"/>
              <a:ext cx="1126068" cy="41758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Innovation Culture</a:t>
              </a:r>
            </a:p>
          </p:txBody>
        </p:sp>
        <p:sp>
          <p:nvSpPr>
            <p:cNvPr id="44" name="TextBox 43"/>
            <p:cNvSpPr txBox="1"/>
            <p:nvPr/>
          </p:nvSpPr>
          <p:spPr>
            <a:xfrm>
              <a:off x="2514600" y="3962400"/>
              <a:ext cx="173566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Disruptive Processes, Systems, Thinking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Arial"/>
              </a:endParaRPr>
            </a:p>
          </p:txBody>
        </p:sp>
      </p:grpSp>
      <p:grpSp>
        <p:nvGrpSpPr>
          <p:cNvPr id="47" name="Group 46"/>
          <p:cNvGrpSpPr/>
          <p:nvPr/>
        </p:nvGrpSpPr>
        <p:grpSpPr>
          <a:xfrm>
            <a:off x="4538132" y="2534406"/>
            <a:ext cx="2167468" cy="913704"/>
            <a:chOff x="3014132" y="2534406"/>
            <a:chExt cx="2167468" cy="913704"/>
          </a:xfrm>
        </p:grpSpPr>
        <p:sp>
          <p:nvSpPr>
            <p:cNvPr id="43" name="Oval 42"/>
            <p:cNvSpPr/>
            <p:nvPr/>
          </p:nvSpPr>
          <p:spPr>
            <a:xfrm>
              <a:off x="3014132" y="2534406"/>
              <a:ext cx="1100668" cy="41758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Execution Culture</a:t>
              </a:r>
            </a:p>
          </p:txBody>
        </p:sp>
        <p:sp>
          <p:nvSpPr>
            <p:cNvPr id="46" name="TextBox 45"/>
            <p:cNvSpPr txBox="1"/>
            <p:nvPr/>
          </p:nvSpPr>
          <p:spPr>
            <a:xfrm>
              <a:off x="3412068" y="3048000"/>
              <a:ext cx="17695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Newly Emerging Processes, Systems, Thinking </a:t>
              </a:r>
            </a:p>
          </p:txBody>
        </p:sp>
      </p:grpSp>
      <p:grpSp>
        <p:nvGrpSpPr>
          <p:cNvPr id="49" name="Group 48"/>
          <p:cNvGrpSpPr/>
          <p:nvPr/>
        </p:nvGrpSpPr>
        <p:grpSpPr>
          <a:xfrm>
            <a:off x="7315200" y="1676400"/>
            <a:ext cx="2057400" cy="857310"/>
            <a:chOff x="5791200" y="1676400"/>
            <a:chExt cx="2057400" cy="857310"/>
          </a:xfrm>
        </p:grpSpPr>
        <p:sp>
          <p:nvSpPr>
            <p:cNvPr id="42" name="Oval 41"/>
            <p:cNvSpPr/>
            <p:nvPr/>
          </p:nvSpPr>
          <p:spPr>
            <a:xfrm>
              <a:off x="5791200" y="1676400"/>
              <a:ext cx="1160734" cy="41758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Innovation Culture</a:t>
              </a:r>
            </a:p>
          </p:txBody>
        </p:sp>
        <p:sp>
          <p:nvSpPr>
            <p:cNvPr id="48" name="TextBox 47"/>
            <p:cNvSpPr txBox="1"/>
            <p:nvPr/>
          </p:nvSpPr>
          <p:spPr>
            <a:xfrm>
              <a:off x="6019800" y="2133600"/>
              <a:ext cx="18288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Newer Disruptive Processes, Systems, Thinking</a:t>
              </a:r>
            </a:p>
          </p:txBody>
        </p:sp>
      </p:grpSp>
      <p:sp>
        <p:nvSpPr>
          <p:cNvPr id="50" name="TextBox 49"/>
          <p:cNvSpPr txBox="1"/>
          <p:nvPr/>
        </p:nvSpPr>
        <p:spPr>
          <a:xfrm>
            <a:off x="6400800" y="3607713"/>
            <a:ext cx="1905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Maturing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Systems, Thinking</a:t>
            </a:r>
          </a:p>
        </p:txBody>
      </p:sp>
      <p:sp>
        <p:nvSpPr>
          <p:cNvPr id="52" name="Oval 51"/>
          <p:cNvSpPr/>
          <p:nvPr/>
        </p:nvSpPr>
        <p:spPr>
          <a:xfrm>
            <a:off x="5952068" y="2252136"/>
            <a:ext cx="220132" cy="18626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grpSp>
        <p:nvGrpSpPr>
          <p:cNvPr id="65" name="Group 64"/>
          <p:cNvGrpSpPr/>
          <p:nvPr/>
        </p:nvGrpSpPr>
        <p:grpSpPr>
          <a:xfrm>
            <a:off x="4800600" y="1994356"/>
            <a:ext cx="2514600" cy="529356"/>
            <a:chOff x="3276600" y="1994356"/>
            <a:chExt cx="2514600" cy="529356"/>
          </a:xfrm>
        </p:grpSpPr>
        <p:sp>
          <p:nvSpPr>
            <p:cNvPr id="55" name="TextBox 54"/>
            <p:cNvSpPr txBox="1"/>
            <p:nvPr/>
          </p:nvSpPr>
          <p:spPr>
            <a:xfrm>
              <a:off x="3276600" y="1994356"/>
              <a:ext cx="13885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Arial"/>
                </a:rPr>
                <a:t>Innovation Plateau</a:t>
              </a:r>
            </a:p>
          </p:txBody>
        </p:sp>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2133600"/>
              <a:ext cx="1371600" cy="390112"/>
            </a:xfrm>
            <a:prstGeom prst="rect">
              <a:avLst/>
            </a:prstGeom>
          </p:spPr>
        </p:pic>
      </p:grpSp>
      <p:sp>
        <p:nvSpPr>
          <p:cNvPr id="31" name="TextBox 30"/>
          <p:cNvSpPr txBox="1"/>
          <p:nvPr/>
        </p:nvSpPr>
        <p:spPr>
          <a:xfrm>
            <a:off x="1828800" y="5638800"/>
            <a:ext cx="8610600" cy="523220"/>
          </a:xfrm>
          <a:prstGeom prst="rect">
            <a:avLst/>
          </a:prstGeom>
          <a:solidFill>
            <a:srgbClr val="0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Arial"/>
              </a:rPr>
              <a:t>Most organizations become very good at incremental changes,--less radical. Successful s-curves are needed to replace older processes and continue to drive growth upwards.</a:t>
            </a:r>
          </a:p>
        </p:txBody>
      </p:sp>
      <p:sp>
        <p:nvSpPr>
          <p:cNvPr id="4" name="Rectangle 3"/>
          <p:cNvSpPr/>
          <p:nvPr/>
        </p:nvSpPr>
        <p:spPr>
          <a:xfrm>
            <a:off x="9650815" y="6592908"/>
            <a:ext cx="960519"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a:ea typeface="+mn-ea"/>
                <a:cs typeface="+mn-cs"/>
              </a:rPr>
              <a:t>SAPIENCE – SV</a:t>
            </a:r>
            <a:endParaRPr kumimoji="0" lang="en-US" sz="1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3096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524001" y="1"/>
          <a:ext cx="8632825" cy="6911975"/>
        </p:xfrm>
        <a:graphic>
          <a:graphicData uri="http://schemas.openxmlformats.org/presentationml/2006/ole">
            <mc:AlternateContent xmlns:mc="http://schemas.openxmlformats.org/markup-compatibility/2006">
              <mc:Choice xmlns:v="urn:schemas-microsoft-com:vml" Requires="v">
                <p:oleObj spid="_x0000_s3103" name="Document" r:id="rId4" imgW="8296197" imgH="6636046" progId="Word.Document.8">
                  <p:embed/>
                </p:oleObj>
              </mc:Choice>
              <mc:Fallback>
                <p:oleObj name="Document" r:id="rId4" imgW="8296197" imgH="6636046" progId="Word.Document.8">
                  <p:embed/>
                  <p:pic>
                    <p:nvPicPr>
                      <p:cNvPr id="102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
                        <a:ext cx="8632825" cy="691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60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normAutofit/>
          </a:bodyPr>
          <a:lstStyle/>
          <a:p>
            <a:r>
              <a:rPr lang="en-US" sz="2400" b="1" u="sng" dirty="0"/>
              <a:t>LA-DHS : Future State of Patient Delivery</a:t>
            </a:r>
          </a:p>
        </p:txBody>
      </p:sp>
      <p:sp>
        <p:nvSpPr>
          <p:cNvPr id="4" name="Rectangle 3"/>
          <p:cNvSpPr/>
          <p:nvPr/>
        </p:nvSpPr>
        <p:spPr>
          <a:xfrm>
            <a:off x="2133600" y="15240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 </a:t>
            </a:r>
          </a:p>
        </p:txBody>
      </p:sp>
      <p:sp>
        <p:nvSpPr>
          <p:cNvPr id="6" name="Rectangle 5"/>
          <p:cNvSpPr/>
          <p:nvPr/>
        </p:nvSpPr>
        <p:spPr>
          <a:xfrm>
            <a:off x="5105400" y="15240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Ambulatory Care Clinics</a:t>
            </a:r>
          </a:p>
        </p:txBody>
      </p:sp>
      <p:sp>
        <p:nvSpPr>
          <p:cNvPr id="7" name="Rectangle 6"/>
          <p:cNvSpPr/>
          <p:nvPr/>
        </p:nvSpPr>
        <p:spPr>
          <a:xfrm>
            <a:off x="8229600" y="15240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a:p>
            <a:pPr algn="ctr"/>
            <a:endParaRPr lang="en-US" dirty="0">
              <a:solidFill>
                <a:prstClr val="white"/>
              </a:solidFill>
              <a:latin typeface="Calibri"/>
            </a:endParaRPr>
          </a:p>
          <a:p>
            <a:pPr algn="ctr"/>
            <a:r>
              <a:rPr lang="en-US" dirty="0">
                <a:solidFill>
                  <a:prstClr val="white"/>
                </a:solidFill>
                <a:latin typeface="Calibri"/>
              </a:rPr>
              <a:t>Community </a:t>
            </a:r>
          </a:p>
          <a:p>
            <a:pPr algn="ctr"/>
            <a:r>
              <a:rPr lang="en-US" dirty="0">
                <a:solidFill>
                  <a:prstClr val="white"/>
                </a:solidFill>
                <a:latin typeface="Calibri"/>
              </a:rPr>
              <a:t>Physicians</a:t>
            </a:r>
          </a:p>
          <a:p>
            <a:pPr algn="ctr"/>
            <a:endParaRPr lang="en-US" dirty="0">
              <a:solidFill>
                <a:prstClr val="white"/>
              </a:solidFill>
              <a:latin typeface="Calibri"/>
            </a:endParaRPr>
          </a:p>
          <a:p>
            <a:pPr algn="ctr"/>
            <a:endParaRPr lang="en-US" dirty="0">
              <a:solidFill>
                <a:prstClr val="white"/>
              </a:solidFill>
              <a:latin typeface="Calibri"/>
            </a:endParaRPr>
          </a:p>
        </p:txBody>
      </p:sp>
      <p:sp>
        <p:nvSpPr>
          <p:cNvPr id="9" name="TextBox 8"/>
          <p:cNvSpPr txBox="1"/>
          <p:nvPr/>
        </p:nvSpPr>
        <p:spPr>
          <a:xfrm>
            <a:off x="3276600" y="838201"/>
            <a:ext cx="2743200" cy="646331"/>
          </a:xfrm>
          <a:prstGeom prst="rect">
            <a:avLst/>
          </a:prstGeom>
          <a:noFill/>
        </p:spPr>
        <p:txBody>
          <a:bodyPr wrap="square" rtlCol="0">
            <a:spAutoFit/>
          </a:bodyPr>
          <a:lstStyle/>
          <a:p>
            <a:r>
              <a:rPr lang="en-US" dirty="0">
                <a:solidFill>
                  <a:prstClr val="black"/>
                </a:solidFill>
                <a:latin typeface="Calibri"/>
              </a:rPr>
              <a:t>      Restructuring Team</a:t>
            </a:r>
          </a:p>
          <a:p>
            <a:r>
              <a:rPr lang="en-US" dirty="0">
                <a:solidFill>
                  <a:prstClr val="black"/>
                </a:solidFill>
                <a:latin typeface="Calibri"/>
              </a:rPr>
              <a:t>      </a:t>
            </a:r>
          </a:p>
        </p:txBody>
      </p:sp>
      <p:sp>
        <p:nvSpPr>
          <p:cNvPr id="24" name="TextBox 23"/>
          <p:cNvSpPr txBox="1"/>
          <p:nvPr/>
        </p:nvSpPr>
        <p:spPr>
          <a:xfrm>
            <a:off x="4648200" y="2286001"/>
            <a:ext cx="290464" cy="646331"/>
          </a:xfrm>
          <a:prstGeom prst="rect">
            <a:avLst/>
          </a:prstGeom>
          <a:noFill/>
        </p:spPr>
        <p:txBody>
          <a:bodyPr wrap="square" rtlCol="0">
            <a:spAutoFit/>
          </a:bodyPr>
          <a:lstStyle/>
          <a:p>
            <a:pPr>
              <a:buFont typeface="Wingdings" pitchFamily="2" charset="2"/>
              <a:buChar char="§"/>
            </a:pPr>
            <a:endParaRPr lang="en-US" dirty="0">
              <a:solidFill>
                <a:prstClr val="black"/>
              </a:solidFill>
              <a:latin typeface="Calibri"/>
            </a:endParaRPr>
          </a:p>
          <a:p>
            <a:pPr>
              <a:buFont typeface="Wingdings" pitchFamily="2" charset="2"/>
              <a:buChar char="§"/>
            </a:pPr>
            <a:endParaRPr lang="en-US" dirty="0">
              <a:solidFill>
                <a:prstClr val="black"/>
              </a:solidFill>
              <a:latin typeface="Calibri"/>
            </a:endParaRPr>
          </a:p>
        </p:txBody>
      </p:sp>
      <p:sp>
        <p:nvSpPr>
          <p:cNvPr id="81" name="TextBox 80"/>
          <p:cNvSpPr txBox="1"/>
          <p:nvPr/>
        </p:nvSpPr>
        <p:spPr>
          <a:xfrm>
            <a:off x="3429001" y="6172200"/>
            <a:ext cx="5888215" cy="369332"/>
          </a:xfrm>
          <a:prstGeom prst="rect">
            <a:avLst/>
          </a:prstGeom>
          <a:noFill/>
          <a:ln>
            <a:solidFill>
              <a:srgbClr val="FF0000"/>
            </a:solidFill>
          </a:ln>
        </p:spPr>
        <p:txBody>
          <a:bodyPr wrap="none" rtlCol="0">
            <a:spAutoFit/>
          </a:bodyPr>
          <a:lstStyle/>
          <a:p>
            <a:r>
              <a:rPr lang="en-US" b="1" dirty="0">
                <a:solidFill>
                  <a:prstClr val="black"/>
                </a:solidFill>
                <a:latin typeface="Calibri"/>
              </a:rPr>
              <a:t>Consulting work focuses on Integrating  LA-DHS components</a:t>
            </a:r>
          </a:p>
        </p:txBody>
      </p:sp>
      <p:sp>
        <p:nvSpPr>
          <p:cNvPr id="39" name="TextBox 38"/>
          <p:cNvSpPr txBox="1"/>
          <p:nvPr/>
        </p:nvSpPr>
        <p:spPr>
          <a:xfrm>
            <a:off x="2438401" y="1447800"/>
            <a:ext cx="1098827" cy="923330"/>
          </a:xfrm>
          <a:prstGeom prst="rect">
            <a:avLst/>
          </a:prstGeom>
          <a:noFill/>
        </p:spPr>
        <p:txBody>
          <a:bodyPr wrap="square" rtlCol="0">
            <a:spAutoFit/>
          </a:bodyPr>
          <a:lstStyle/>
          <a:p>
            <a:endParaRPr lang="en-US" dirty="0">
              <a:solidFill>
                <a:prstClr val="white"/>
              </a:solidFill>
              <a:latin typeface="Calibri"/>
            </a:endParaRPr>
          </a:p>
          <a:p>
            <a:r>
              <a:rPr lang="en-US" dirty="0">
                <a:solidFill>
                  <a:prstClr val="white"/>
                </a:solidFill>
                <a:latin typeface="Calibri"/>
              </a:rPr>
              <a:t>In-Patient</a:t>
            </a:r>
          </a:p>
          <a:p>
            <a:endParaRPr lang="en-US" dirty="0">
              <a:solidFill>
                <a:prstClr val="black"/>
              </a:solidFill>
              <a:latin typeface="Calibri"/>
            </a:endParaRPr>
          </a:p>
        </p:txBody>
      </p:sp>
      <p:sp>
        <p:nvSpPr>
          <p:cNvPr id="26" name="TextBox 25"/>
          <p:cNvSpPr txBox="1"/>
          <p:nvPr/>
        </p:nvSpPr>
        <p:spPr>
          <a:xfrm>
            <a:off x="6553200" y="838200"/>
            <a:ext cx="2286000" cy="369332"/>
          </a:xfrm>
          <a:prstGeom prst="rect">
            <a:avLst/>
          </a:prstGeom>
          <a:noFill/>
        </p:spPr>
        <p:txBody>
          <a:bodyPr wrap="square" rtlCol="0">
            <a:spAutoFit/>
          </a:bodyPr>
          <a:lstStyle/>
          <a:p>
            <a:r>
              <a:rPr lang="en-US" dirty="0">
                <a:solidFill>
                  <a:prstClr val="black"/>
                </a:solidFill>
                <a:latin typeface="Calibri"/>
              </a:rPr>
              <a:t>Restructuring Team</a:t>
            </a:r>
          </a:p>
        </p:txBody>
      </p:sp>
      <p:cxnSp>
        <p:nvCxnSpPr>
          <p:cNvPr id="32" name="Straight Connector 31"/>
          <p:cNvCxnSpPr/>
          <p:nvPr/>
        </p:nvCxnSpPr>
        <p:spPr>
          <a:xfrm rot="5400000">
            <a:off x="3924300" y="1257300"/>
            <a:ext cx="6858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4381500" y="1257300"/>
            <a:ext cx="6858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7391400" y="1219200"/>
            <a:ext cx="6858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819900" y="1257300"/>
            <a:ext cx="6858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572000" y="3581400"/>
            <a:ext cx="2895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  </a:t>
            </a:r>
          </a:p>
        </p:txBody>
      </p:sp>
      <p:sp>
        <p:nvSpPr>
          <p:cNvPr id="52" name="Oval 51"/>
          <p:cNvSpPr/>
          <p:nvPr/>
        </p:nvSpPr>
        <p:spPr>
          <a:xfrm>
            <a:off x="2133600" y="37338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black"/>
                </a:solidFill>
                <a:latin typeface="Calibri"/>
              </a:rPr>
              <a:t>Management</a:t>
            </a:r>
          </a:p>
        </p:txBody>
      </p:sp>
      <p:sp>
        <p:nvSpPr>
          <p:cNvPr id="59" name="TextBox 58"/>
          <p:cNvSpPr txBox="1"/>
          <p:nvPr/>
        </p:nvSpPr>
        <p:spPr>
          <a:xfrm>
            <a:off x="5410200" y="3745468"/>
            <a:ext cx="1242648" cy="369332"/>
          </a:xfrm>
          <a:prstGeom prst="rect">
            <a:avLst/>
          </a:prstGeom>
          <a:noFill/>
        </p:spPr>
        <p:txBody>
          <a:bodyPr wrap="none" rtlCol="0">
            <a:spAutoFit/>
          </a:bodyPr>
          <a:lstStyle/>
          <a:p>
            <a:r>
              <a:rPr lang="en-US" dirty="0">
                <a:solidFill>
                  <a:prstClr val="white"/>
                </a:solidFill>
                <a:latin typeface="Calibri"/>
              </a:rPr>
              <a:t>Quality Lab</a:t>
            </a:r>
          </a:p>
        </p:txBody>
      </p:sp>
      <p:sp>
        <p:nvSpPr>
          <p:cNvPr id="60" name="Oval 59"/>
          <p:cNvSpPr/>
          <p:nvPr/>
        </p:nvSpPr>
        <p:spPr>
          <a:xfrm>
            <a:off x="2819400" y="46482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black"/>
                </a:solidFill>
                <a:latin typeface="Calibri"/>
              </a:rPr>
              <a:t>Payers</a:t>
            </a:r>
          </a:p>
        </p:txBody>
      </p:sp>
      <p:sp>
        <p:nvSpPr>
          <p:cNvPr id="61" name="Oval 60"/>
          <p:cNvSpPr/>
          <p:nvPr/>
        </p:nvSpPr>
        <p:spPr>
          <a:xfrm>
            <a:off x="6248400" y="48768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black"/>
                </a:solidFill>
                <a:latin typeface="Calibri"/>
              </a:rPr>
              <a:t>Unions</a:t>
            </a:r>
          </a:p>
        </p:txBody>
      </p:sp>
      <p:sp>
        <p:nvSpPr>
          <p:cNvPr id="62" name="Oval 61"/>
          <p:cNvSpPr/>
          <p:nvPr/>
        </p:nvSpPr>
        <p:spPr>
          <a:xfrm>
            <a:off x="4648200" y="49530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black"/>
                </a:solidFill>
                <a:latin typeface="Calibri"/>
              </a:rPr>
              <a:t>Researchers</a:t>
            </a:r>
          </a:p>
        </p:txBody>
      </p:sp>
      <p:sp>
        <p:nvSpPr>
          <p:cNvPr id="63" name="Oval 62"/>
          <p:cNvSpPr/>
          <p:nvPr/>
        </p:nvSpPr>
        <p:spPr>
          <a:xfrm>
            <a:off x="7848600" y="46482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black"/>
                </a:solidFill>
                <a:latin typeface="Calibri"/>
              </a:rPr>
              <a:t>Other Practitioners</a:t>
            </a:r>
          </a:p>
        </p:txBody>
      </p:sp>
      <p:sp>
        <p:nvSpPr>
          <p:cNvPr id="64" name="Oval 63"/>
          <p:cNvSpPr/>
          <p:nvPr/>
        </p:nvSpPr>
        <p:spPr>
          <a:xfrm>
            <a:off x="8534400" y="3657600"/>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prstClr val="black"/>
                </a:solidFill>
                <a:latin typeface="Calibri"/>
              </a:rPr>
              <a:t>HHC</a:t>
            </a:r>
          </a:p>
          <a:p>
            <a:pPr algn="ctr"/>
            <a:r>
              <a:rPr lang="en-US" sz="1100" dirty="0">
                <a:solidFill>
                  <a:prstClr val="black"/>
                </a:solidFill>
                <a:latin typeface="Calibri"/>
              </a:rPr>
              <a:t>Practitioners</a:t>
            </a:r>
          </a:p>
        </p:txBody>
      </p:sp>
      <p:sp>
        <p:nvSpPr>
          <p:cNvPr id="74" name="TextBox 73"/>
          <p:cNvSpPr txBox="1"/>
          <p:nvPr/>
        </p:nvSpPr>
        <p:spPr>
          <a:xfrm>
            <a:off x="5562600" y="2895600"/>
            <a:ext cx="848758" cy="369332"/>
          </a:xfrm>
          <a:prstGeom prst="rect">
            <a:avLst/>
          </a:prstGeom>
          <a:noFill/>
        </p:spPr>
        <p:txBody>
          <a:bodyPr wrap="none" rtlCol="0">
            <a:spAutoFit/>
          </a:bodyPr>
          <a:lstStyle/>
          <a:p>
            <a:r>
              <a:rPr lang="en-US" dirty="0">
                <a:solidFill>
                  <a:prstClr val="black"/>
                </a:solidFill>
                <a:latin typeface="Calibri"/>
              </a:rPr>
              <a:t>Patient</a:t>
            </a:r>
          </a:p>
        </p:txBody>
      </p:sp>
      <p:sp>
        <p:nvSpPr>
          <p:cNvPr id="76" name="Up-Down Arrow 75"/>
          <p:cNvSpPr/>
          <p:nvPr/>
        </p:nvSpPr>
        <p:spPr>
          <a:xfrm>
            <a:off x="5867400" y="2514600"/>
            <a:ext cx="762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9" name="Up-Down Arrow 78"/>
          <p:cNvSpPr/>
          <p:nvPr/>
        </p:nvSpPr>
        <p:spPr>
          <a:xfrm rot="4568125">
            <a:off x="7784690" y="1681297"/>
            <a:ext cx="147959" cy="227123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0" name="Up Arrow 79"/>
          <p:cNvSpPr/>
          <p:nvPr/>
        </p:nvSpPr>
        <p:spPr>
          <a:xfrm>
            <a:off x="5867400" y="3200400"/>
            <a:ext cx="152400" cy="457200"/>
          </a:xfrm>
          <a:prstGeom prst="upArrow">
            <a:avLst>
              <a:gd name="adj1" fmla="val 50000"/>
              <a:gd name="adj2" fmla="val 5233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Calibri"/>
            </a:endParaRPr>
          </a:p>
        </p:txBody>
      </p:sp>
      <p:sp>
        <p:nvSpPr>
          <p:cNvPr id="33" name="Up-Down Arrow 32"/>
          <p:cNvSpPr/>
          <p:nvPr/>
        </p:nvSpPr>
        <p:spPr>
          <a:xfrm rot="5987706">
            <a:off x="4039055" y="1669742"/>
            <a:ext cx="163143" cy="258913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41" name="Straight Arrow Connector 40"/>
          <p:cNvCxnSpPr/>
          <p:nvPr/>
        </p:nvCxnSpPr>
        <p:spPr>
          <a:xfrm>
            <a:off x="6858000" y="2057400"/>
            <a:ext cx="1295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886200" y="2133600"/>
            <a:ext cx="1143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2" idx="6"/>
          </p:cNvCxnSpPr>
          <p:nvPr/>
        </p:nvCxnSpPr>
        <p:spPr>
          <a:xfrm flipV="1">
            <a:off x="3505200" y="4114800"/>
            <a:ext cx="914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114800" y="43434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5257800" y="45720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6200000" flipV="1">
            <a:off x="6477000" y="44196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3" idx="1"/>
          </p:cNvCxnSpPr>
          <p:nvPr/>
        </p:nvCxnSpPr>
        <p:spPr>
          <a:xfrm rot="16200000" flipV="1">
            <a:off x="7424879" y="4157523"/>
            <a:ext cx="514911" cy="734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64" idx="2"/>
          </p:cNvCxnSpPr>
          <p:nvPr/>
        </p:nvCxnSpPr>
        <p:spPr>
          <a:xfrm rot="10800000">
            <a:off x="7467600" y="4038600"/>
            <a:ext cx="1066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1676400" y="609600"/>
            <a:ext cx="87630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ECE1"/>
              </a:solidFill>
              <a:latin typeface="Calibri"/>
            </a:endParaRPr>
          </a:p>
        </p:txBody>
      </p:sp>
    </p:spTree>
    <p:extLst>
      <p:ext uri="{BB962C8B-B14F-4D97-AF65-F5344CB8AC3E}">
        <p14:creationId xmlns:p14="http://schemas.microsoft.com/office/powerpoint/2010/main" val="1255594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187" y="-48042"/>
            <a:ext cx="10515600" cy="1207270"/>
          </a:xfrm>
        </p:spPr>
        <p:txBody>
          <a:bodyPr>
            <a:noAutofit/>
          </a:bodyPr>
          <a:lstStyle/>
          <a:p>
            <a:pPr algn="ctr"/>
            <a:r>
              <a:rPr lang="en-US" sz="2800" b="1" u="sng" dirty="0">
                <a:solidFill>
                  <a:srgbClr val="FF0000"/>
                </a:solidFill>
              </a:rPr>
              <a:t> Pathway to Creating Integrated Care in LA County</a:t>
            </a:r>
            <a:br>
              <a:rPr lang="en-US" sz="2800" b="1" u="sng" dirty="0">
                <a:solidFill>
                  <a:srgbClr val="FF0000"/>
                </a:solidFill>
              </a:rPr>
            </a:br>
            <a:r>
              <a:rPr lang="en-US" sz="2800" b="1" u="sng" dirty="0">
                <a:solidFill>
                  <a:srgbClr val="FF0000"/>
                </a:solidFill>
              </a:rPr>
              <a:t>An Organizational Change Structure for Creating the new Health Agency </a:t>
            </a:r>
            <a:endParaRPr lang="en-US" sz="3200" dirty="0"/>
          </a:p>
        </p:txBody>
      </p:sp>
      <p:sp>
        <p:nvSpPr>
          <p:cNvPr id="3" name="Rectangle 2"/>
          <p:cNvSpPr/>
          <p:nvPr/>
        </p:nvSpPr>
        <p:spPr>
          <a:xfrm>
            <a:off x="3545803" y="3001434"/>
            <a:ext cx="4337125" cy="11605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Calibri" panose="020F0502020204030204"/>
                <a:ea typeface="+mn-ea"/>
                <a:cs typeface="+mn-cs"/>
              </a:rPr>
              <a:t>Care Integration Task Force</a:t>
            </a:r>
          </a:p>
        </p:txBody>
      </p:sp>
      <p:cxnSp>
        <p:nvCxnSpPr>
          <p:cNvPr id="5" name="Straight Connector 4"/>
          <p:cNvCxnSpPr>
            <a:stCxn id="18" idx="2"/>
            <a:endCxn id="3" idx="0"/>
          </p:cNvCxnSpPr>
          <p:nvPr/>
        </p:nvCxnSpPr>
        <p:spPr>
          <a:xfrm>
            <a:off x="2863065" y="2388230"/>
            <a:ext cx="2851301" cy="613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20083" y="2360215"/>
            <a:ext cx="438143" cy="651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714364" y="2375462"/>
            <a:ext cx="3704512" cy="638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 idx="0"/>
          </p:cNvCxnSpPr>
          <p:nvPr/>
        </p:nvCxnSpPr>
        <p:spPr>
          <a:xfrm flipV="1">
            <a:off x="5714366" y="2244238"/>
            <a:ext cx="1596292" cy="757196"/>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658417" y="1275796"/>
            <a:ext cx="1593669" cy="952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LA-DMH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LMC</a:t>
            </a:r>
          </a:p>
        </p:txBody>
      </p:sp>
      <p:sp>
        <p:nvSpPr>
          <p:cNvPr id="18" name="Rectangle 17"/>
          <p:cNvSpPr/>
          <p:nvPr/>
        </p:nvSpPr>
        <p:spPr>
          <a:xfrm>
            <a:off x="2066230" y="1333745"/>
            <a:ext cx="1593669" cy="1054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LA-DHS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LMC</a:t>
            </a:r>
          </a:p>
        </p:txBody>
      </p:sp>
      <p:sp>
        <p:nvSpPr>
          <p:cNvPr id="19" name="Rectangle 18"/>
          <p:cNvSpPr/>
          <p:nvPr/>
        </p:nvSpPr>
        <p:spPr>
          <a:xfrm>
            <a:off x="4338447" y="1286246"/>
            <a:ext cx="1593669" cy="1071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LA-DPH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LMC</a:t>
            </a:r>
          </a:p>
        </p:txBody>
      </p:sp>
      <p:sp>
        <p:nvSpPr>
          <p:cNvPr id="20" name="Rectangle 19"/>
          <p:cNvSpPr/>
          <p:nvPr/>
        </p:nvSpPr>
        <p:spPr>
          <a:xfrm>
            <a:off x="8748461" y="1279084"/>
            <a:ext cx="1593669" cy="1071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Community Health Centers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LMC</a:t>
            </a:r>
          </a:p>
        </p:txBody>
      </p:sp>
      <p:cxnSp>
        <p:nvCxnSpPr>
          <p:cNvPr id="32" name="Straight Connector 31"/>
          <p:cNvCxnSpPr>
            <a:stCxn id="3" idx="2"/>
            <a:endCxn id="48" idx="7"/>
          </p:cNvCxnSpPr>
          <p:nvPr/>
        </p:nvCxnSpPr>
        <p:spPr>
          <a:xfrm flipH="1">
            <a:off x="3987166" y="4162028"/>
            <a:ext cx="1727200" cy="753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 idx="2"/>
            <a:endCxn id="46" idx="1"/>
          </p:cNvCxnSpPr>
          <p:nvPr/>
        </p:nvCxnSpPr>
        <p:spPr>
          <a:xfrm>
            <a:off x="5714366" y="4162028"/>
            <a:ext cx="2072167" cy="740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696973" y="4182936"/>
            <a:ext cx="17392" cy="619548"/>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511473" y="4719514"/>
            <a:ext cx="1878227" cy="124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 Integration Work Group </a:t>
            </a:r>
          </a:p>
        </p:txBody>
      </p:sp>
      <p:sp>
        <p:nvSpPr>
          <p:cNvPr id="48" name="Oval 47"/>
          <p:cNvSpPr/>
          <p:nvPr/>
        </p:nvSpPr>
        <p:spPr>
          <a:xfrm>
            <a:off x="2383999" y="4732540"/>
            <a:ext cx="1878227" cy="124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 Integration Work Group</a:t>
            </a:r>
          </a:p>
        </p:txBody>
      </p:sp>
      <p:sp>
        <p:nvSpPr>
          <p:cNvPr id="47" name="Oval 46"/>
          <p:cNvSpPr/>
          <p:nvPr/>
        </p:nvSpPr>
        <p:spPr>
          <a:xfrm>
            <a:off x="4862553" y="4775232"/>
            <a:ext cx="1878227" cy="124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 Integration Work Group </a:t>
            </a:r>
          </a:p>
        </p:txBody>
      </p:sp>
      <p:sp>
        <p:nvSpPr>
          <p:cNvPr id="56" name="TextBox 55"/>
          <p:cNvSpPr txBox="1"/>
          <p:nvPr/>
        </p:nvSpPr>
        <p:spPr>
          <a:xfrm>
            <a:off x="1359243" y="5817550"/>
            <a:ext cx="1042910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Notes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Agency LMTC – to meet initial for a 2 day retreat and then meet once a quarter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LMCs- to meet once a month</a:t>
            </a:r>
          </a:p>
        </p:txBody>
      </p:sp>
    </p:spTree>
    <p:extLst>
      <p:ext uri="{BB962C8B-B14F-4D97-AF65-F5344CB8AC3E}">
        <p14:creationId xmlns:p14="http://schemas.microsoft.com/office/powerpoint/2010/main" val="235306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r>
              <a:rPr lang="en-US" b="1" i="1" u="sng" dirty="0">
                <a:solidFill>
                  <a:srgbClr val="002060"/>
                </a:solidFill>
                <a:latin typeface="Arial" panose="020B0604020202020204" pitchFamily="34" charset="0"/>
                <a:cs typeface="Arial" panose="020B0604020202020204" pitchFamily="34" charset="0"/>
              </a:rPr>
              <a:t>Our Values (Value Frame)</a:t>
            </a:r>
          </a:p>
        </p:txBody>
      </p:sp>
      <p:sp>
        <p:nvSpPr>
          <p:cNvPr id="3" name="Content Placeholder 2"/>
          <p:cNvSpPr>
            <a:spLocks noGrp="1"/>
          </p:cNvSpPr>
          <p:nvPr>
            <p:ph idx="1"/>
          </p:nvPr>
        </p:nvSpPr>
        <p:spPr>
          <a:xfrm>
            <a:off x="2133600" y="1066800"/>
            <a:ext cx="8229600" cy="5562600"/>
          </a:xfrm>
        </p:spPr>
        <p:txBody>
          <a:bodyPr>
            <a:no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Patients are not getting access to quality care—what they deserve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Healthcare as a right, not a privilege </a:t>
            </a:r>
          </a:p>
          <a:p>
            <a:pP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Supporting the public (“safety net”) health system</a:t>
            </a:r>
          </a:p>
          <a:p>
            <a:pP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en-US" sz="2800" dirty="0">
                <a:latin typeface="Arial" panose="020B0604020202020204" pitchFamily="34" charset="0"/>
                <a:cs typeface="Arial" panose="020B0604020202020204" pitchFamily="34" charset="0"/>
              </a:rPr>
              <a:t>Helping to create Patient-Centered Care </a:t>
            </a:r>
          </a:p>
          <a:p>
            <a:pPr lvl="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en-US" sz="2800" dirty="0">
                <a:latin typeface="Arial" panose="020B0604020202020204" pitchFamily="34" charset="0"/>
                <a:cs typeface="Arial" panose="020B0604020202020204" pitchFamily="34" charset="0"/>
              </a:rPr>
              <a:t>Creating positive and sustainable returns to society</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16109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158722" name="Rectangle 2"/>
          <p:cNvSpPr>
            <a:spLocks noChangeArrowheads="1"/>
          </p:cNvSpPr>
          <p:nvPr/>
        </p:nvSpPr>
        <p:spPr bwMode="auto">
          <a:xfrm>
            <a:off x="1524000" y="0"/>
            <a:ext cx="9144000" cy="6858000"/>
          </a:xfrm>
          <a:prstGeom prst="rect">
            <a:avLst/>
          </a:prstGeom>
          <a:noFill/>
          <a:ln w="9525">
            <a:solidFill>
              <a:srgbClr val="000066"/>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8723" name="Rectangle 3"/>
          <p:cNvSpPr>
            <a:spLocks noGrp="1" noChangeArrowheads="1"/>
          </p:cNvSpPr>
          <p:nvPr>
            <p:ph type="title"/>
          </p:nvPr>
        </p:nvSpPr>
        <p:spPr>
          <a:xfrm>
            <a:off x="2209800" y="609600"/>
            <a:ext cx="8153400" cy="533400"/>
          </a:xfrm>
          <a:ln/>
        </p:spPr>
        <p:txBody>
          <a:bodyPr/>
          <a:lstStyle/>
          <a:p>
            <a:r>
              <a:rPr lang="en-US" b="1" dirty="0">
                <a:solidFill>
                  <a:schemeClr val="bg2"/>
                </a:solidFill>
                <a:effectLst>
                  <a:outerShdw blurRad="38100" dist="38100" dir="2700000" algn="tl">
                    <a:srgbClr val="FFFFFF"/>
                  </a:outerShdw>
                </a:effectLst>
              </a:rPr>
              <a:t>Lewin Change Model</a:t>
            </a:r>
          </a:p>
        </p:txBody>
      </p:sp>
      <p:sp>
        <p:nvSpPr>
          <p:cNvPr id="158724" name="AutoShape 4"/>
          <p:cNvSpPr>
            <a:spLocks noChangeArrowheads="1"/>
          </p:cNvSpPr>
          <p:nvPr/>
        </p:nvSpPr>
        <p:spPr bwMode="auto">
          <a:xfrm>
            <a:off x="2094122" y="4168966"/>
            <a:ext cx="1752600" cy="1066800"/>
          </a:xfrm>
          <a:prstGeom prst="roundRect">
            <a:avLst>
              <a:gd name="adj" fmla="val 16667"/>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38100">
            <a:solidFill>
              <a:srgbClr val="66FF33"/>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E8"/>
                </a:solidFill>
                <a:effectLst>
                  <a:outerShdw blurRad="38100" dist="38100" dir="2700000" algn="tl">
                    <a:srgbClr val="FFFFFF"/>
                  </a:outerShdw>
                </a:effectLst>
                <a:uLnTx/>
                <a:uFillTx/>
                <a:latin typeface="Arial"/>
                <a:ea typeface="+mn-ea"/>
                <a:cs typeface="+mn-cs"/>
              </a:rPr>
              <a:t>Unfreezing</a:t>
            </a:r>
            <a:endParaRPr kumimoji="0" lang="en-US" sz="2400" b="0" i="0" u="none" strike="noStrike" kern="1200" cap="none" spc="0" normalizeH="0" baseline="0" noProof="0" dirty="0">
              <a:ln>
                <a:noFill/>
              </a:ln>
              <a:solidFill>
                <a:srgbClr val="008AE8"/>
              </a:solidFill>
              <a:effectLst/>
              <a:uLnTx/>
              <a:uFillTx/>
              <a:latin typeface="Arial"/>
              <a:ea typeface="+mn-ea"/>
              <a:cs typeface="+mn-cs"/>
            </a:endParaRPr>
          </a:p>
        </p:txBody>
      </p:sp>
      <p:sp>
        <p:nvSpPr>
          <p:cNvPr id="158725" name="AutoShape 5"/>
          <p:cNvSpPr>
            <a:spLocks noChangeArrowheads="1"/>
          </p:cNvSpPr>
          <p:nvPr/>
        </p:nvSpPr>
        <p:spPr bwMode="auto">
          <a:xfrm rot="5400000">
            <a:off x="3743325" y="4616641"/>
            <a:ext cx="990600" cy="247650"/>
          </a:xfrm>
          <a:prstGeom prst="triangle">
            <a:avLst>
              <a:gd name="adj" fmla="val 50000"/>
            </a:avLst>
          </a:prstGeom>
          <a:gradFill rotWithShape="1">
            <a:gsLst>
              <a:gs pos="0">
                <a:srgbClr val="009900">
                  <a:gamma/>
                  <a:shade val="46275"/>
                  <a:invGamma/>
                </a:srgbClr>
              </a:gs>
              <a:gs pos="50000">
                <a:srgbClr val="009900"/>
              </a:gs>
              <a:gs pos="100000">
                <a:srgbClr val="009900">
                  <a:gamma/>
                  <a:shade val="46275"/>
                  <a:invGamma/>
                </a:srgbClr>
              </a:gs>
            </a:gsLst>
            <a:lin ang="0" scaled="1"/>
          </a:gradFill>
          <a:ln w="19050">
            <a:solidFill>
              <a:srgbClr val="66FF33"/>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8726" name="AutoShape 6"/>
          <p:cNvSpPr>
            <a:spLocks noChangeArrowheads="1"/>
          </p:cNvSpPr>
          <p:nvPr/>
        </p:nvSpPr>
        <p:spPr bwMode="auto">
          <a:xfrm>
            <a:off x="4628461" y="4184114"/>
            <a:ext cx="1752600" cy="1066800"/>
          </a:xfrm>
          <a:prstGeom prst="roundRect">
            <a:avLst>
              <a:gd name="adj" fmla="val 16667"/>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38100">
            <a:solidFill>
              <a:srgbClr val="66FF33"/>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E8"/>
                </a:solidFill>
                <a:effectLst>
                  <a:outerShdw blurRad="38100" dist="38100" dir="2700000" algn="tl">
                    <a:srgbClr val="FFFFFF"/>
                  </a:outerShdw>
                </a:effectLst>
                <a:uLnTx/>
                <a:uFillTx/>
                <a:latin typeface="Arial"/>
                <a:ea typeface="+mn-ea"/>
                <a:cs typeface="+mn-cs"/>
              </a:rPr>
              <a:t>Making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E8"/>
                </a:solidFill>
                <a:effectLst>
                  <a:outerShdw blurRad="38100" dist="38100" dir="2700000" algn="tl">
                    <a:srgbClr val="FFFFFF"/>
                  </a:outerShdw>
                </a:effectLst>
                <a:uLnTx/>
                <a:uFillTx/>
                <a:latin typeface="Arial"/>
                <a:ea typeface="+mn-ea"/>
                <a:cs typeface="+mn-cs"/>
              </a:rPr>
              <a:t>Changes</a:t>
            </a:r>
            <a:endParaRPr kumimoji="0" lang="en-US" sz="2400" b="0" i="0" u="none" strike="noStrike" kern="1200" cap="none" spc="0" normalizeH="0" baseline="0" noProof="0" dirty="0">
              <a:ln>
                <a:noFill/>
              </a:ln>
              <a:solidFill>
                <a:srgbClr val="008AE8"/>
              </a:solidFill>
              <a:effectLst/>
              <a:uLnTx/>
              <a:uFillTx/>
              <a:latin typeface="Arial"/>
              <a:ea typeface="+mn-ea"/>
              <a:cs typeface="+mn-cs"/>
            </a:endParaRPr>
          </a:p>
        </p:txBody>
      </p:sp>
      <p:sp>
        <p:nvSpPr>
          <p:cNvPr id="158727" name="AutoShape 7"/>
          <p:cNvSpPr>
            <a:spLocks noChangeArrowheads="1"/>
          </p:cNvSpPr>
          <p:nvPr/>
        </p:nvSpPr>
        <p:spPr bwMode="auto">
          <a:xfrm rot="5400000">
            <a:off x="6315075" y="4619625"/>
            <a:ext cx="990600" cy="209550"/>
          </a:xfrm>
          <a:prstGeom prst="triangle">
            <a:avLst>
              <a:gd name="adj" fmla="val 50000"/>
            </a:avLst>
          </a:prstGeom>
          <a:gradFill rotWithShape="1">
            <a:gsLst>
              <a:gs pos="0">
                <a:srgbClr val="009900">
                  <a:gamma/>
                  <a:shade val="46275"/>
                  <a:invGamma/>
                </a:srgbClr>
              </a:gs>
              <a:gs pos="50000">
                <a:srgbClr val="009900"/>
              </a:gs>
              <a:gs pos="100000">
                <a:srgbClr val="009900">
                  <a:gamma/>
                  <a:shade val="46275"/>
                  <a:invGamma/>
                </a:srgbClr>
              </a:gs>
            </a:gsLst>
            <a:lin ang="0" scaled="1"/>
          </a:gradFill>
          <a:ln w="19050">
            <a:solidFill>
              <a:srgbClr val="66FF33"/>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8728" name="AutoShape 8"/>
          <p:cNvSpPr>
            <a:spLocks noChangeArrowheads="1"/>
          </p:cNvSpPr>
          <p:nvPr/>
        </p:nvSpPr>
        <p:spPr bwMode="auto">
          <a:xfrm>
            <a:off x="7162800" y="4191000"/>
            <a:ext cx="3048000" cy="1066800"/>
          </a:xfrm>
          <a:prstGeom prst="roundRect">
            <a:avLst>
              <a:gd name="adj" fmla="val 16667"/>
            </a:avLst>
          </a:prstGeom>
          <a:gradFill rotWithShape="1">
            <a:gsLst>
              <a:gs pos="0">
                <a:srgbClr val="009900">
                  <a:gamma/>
                  <a:shade val="46275"/>
                  <a:invGamma/>
                </a:srgbClr>
              </a:gs>
              <a:gs pos="50000">
                <a:srgbClr val="009900"/>
              </a:gs>
              <a:gs pos="100000">
                <a:srgbClr val="009900">
                  <a:gamma/>
                  <a:shade val="46275"/>
                  <a:invGamma/>
                </a:srgbClr>
              </a:gs>
            </a:gsLst>
            <a:lin ang="5400000" scaled="1"/>
          </a:gradFill>
          <a:ln w="38100">
            <a:solidFill>
              <a:srgbClr val="66FF33"/>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AE8"/>
                </a:solidFill>
                <a:effectLst>
                  <a:outerShdw blurRad="38100" dist="38100" dir="2700000" algn="tl">
                    <a:srgbClr val="FFFFFF"/>
                  </a:outerShdw>
                </a:effectLst>
                <a:uLnTx/>
                <a:uFillTx/>
                <a:latin typeface="Arial"/>
                <a:ea typeface="+mn-ea"/>
                <a:cs typeface="+mn-cs"/>
              </a:rPr>
              <a:t>Continuous Change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sngStrike" kern="1200" cap="none" spc="0" normalizeH="0" baseline="0" noProof="0" dirty="0">
                <a:ln>
                  <a:noFill/>
                </a:ln>
                <a:solidFill>
                  <a:srgbClr val="008AE8"/>
                </a:solidFill>
                <a:effectLst>
                  <a:outerShdw blurRad="38100" dist="38100" dir="2700000" algn="tl">
                    <a:srgbClr val="FFFFFF"/>
                  </a:outerShdw>
                </a:effectLst>
                <a:uLnTx/>
                <a:uFillTx/>
                <a:latin typeface="Arial"/>
                <a:ea typeface="+mn-ea"/>
                <a:cs typeface="+mn-cs"/>
              </a:rPr>
              <a:t>Refreezing</a:t>
            </a:r>
            <a:endParaRPr kumimoji="0" lang="en-US" sz="2400" b="0" i="0" u="none" strike="sngStrike" kern="1200" cap="none" spc="0" normalizeH="0" baseline="0" noProof="0" dirty="0">
              <a:ln>
                <a:noFill/>
              </a:ln>
              <a:solidFill>
                <a:srgbClr val="008AE8"/>
              </a:solidFill>
              <a:effectLst/>
              <a:uLnTx/>
              <a:uFillTx/>
              <a:latin typeface="Arial"/>
              <a:ea typeface="+mn-ea"/>
              <a:cs typeface="+mn-cs"/>
            </a:endParaRPr>
          </a:p>
        </p:txBody>
      </p:sp>
      <p:grpSp>
        <p:nvGrpSpPr>
          <p:cNvPr id="2" name="Group 9"/>
          <p:cNvGrpSpPr>
            <a:grpSpLocks/>
          </p:cNvGrpSpPr>
          <p:nvPr/>
        </p:nvGrpSpPr>
        <p:grpSpPr bwMode="auto">
          <a:xfrm>
            <a:off x="2819400" y="2133600"/>
            <a:ext cx="6858000" cy="1371600"/>
            <a:chOff x="624" y="1344"/>
            <a:chExt cx="4320" cy="864"/>
          </a:xfrm>
        </p:grpSpPr>
        <p:sp>
          <p:nvSpPr>
            <p:cNvPr id="158730" name="Rectangle 10"/>
            <p:cNvSpPr>
              <a:spLocks noChangeArrowheads="1"/>
            </p:cNvSpPr>
            <p:nvPr/>
          </p:nvSpPr>
          <p:spPr bwMode="auto">
            <a:xfrm>
              <a:off x="624" y="1344"/>
              <a:ext cx="4320" cy="864"/>
            </a:xfrm>
            <a:prstGeom prst="rect">
              <a:avLst/>
            </a:prstGeom>
            <a:solidFill>
              <a:srgbClr val="009900"/>
            </a:solidFill>
            <a:ln w="19050">
              <a:solidFill>
                <a:srgbClr val="66FF33"/>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8731" name="Text Box 11"/>
            <p:cNvSpPr txBox="1">
              <a:spLocks noChangeArrowheads="1"/>
            </p:cNvSpPr>
            <p:nvPr/>
          </p:nvSpPr>
          <p:spPr bwMode="auto">
            <a:xfrm>
              <a:off x="702" y="1422"/>
              <a:ext cx="4160" cy="723"/>
            </a:xfrm>
            <a:prstGeom prst="rect">
              <a:avLst/>
            </a:prstGeom>
            <a:solidFill>
              <a:srgbClr val="66FF33"/>
            </a:solidFill>
            <a:ln w="19050">
              <a:solidFill>
                <a:srgbClr val="66FF33"/>
              </a:solidFill>
              <a:miter lim="800000"/>
              <a:headEnd/>
              <a:tailEnd/>
            </a:ln>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AE8"/>
                  </a:solidFill>
                  <a:effectLst/>
                  <a:uLnTx/>
                  <a:uFillTx/>
                  <a:latin typeface="Arial"/>
                  <a:ea typeface="+mn-ea"/>
                  <a:cs typeface="+mn-cs"/>
                </a:rPr>
                <a:t>Principle of Dynamic Tension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3399"/>
                  </a:solidFill>
                  <a:effectLst>
                    <a:outerShdw blurRad="38100" dist="38100" dir="2700000" algn="tl">
                      <a:srgbClr val="000000"/>
                    </a:outerShdw>
                  </a:effectLst>
                  <a:uLnTx/>
                  <a:uFillTx/>
                  <a:latin typeface="Perpetua" pitchFamily="18" charset="0"/>
                  <a:ea typeface="+mn-ea"/>
                  <a:cs typeface="+mn-cs"/>
                </a:rPr>
                <a:t>     (Driving and Restraining Forces)</a:t>
              </a:r>
              <a:endParaRPr kumimoji="0" lang="en-US" sz="3200" b="1" i="0" u="none" strike="noStrike" kern="1200" cap="none" spc="0" normalizeH="0" baseline="0" noProof="0" dirty="0">
                <a:ln>
                  <a:noFill/>
                </a:ln>
                <a:solidFill>
                  <a:srgbClr val="333399"/>
                </a:solidFill>
                <a:effectLst/>
                <a:uLnTx/>
                <a:uFillTx/>
                <a:latin typeface="Perpetua" pitchFamily="18" charset="0"/>
                <a:ea typeface="+mn-ea"/>
                <a:cs typeface="+mn-cs"/>
              </a:endParaRPr>
            </a:p>
          </p:txBody>
        </p:sp>
      </p:grpSp>
    </p:spTree>
    <p:extLst>
      <p:ext uri="{BB962C8B-B14F-4D97-AF65-F5344CB8AC3E}">
        <p14:creationId xmlns:p14="http://schemas.microsoft.com/office/powerpoint/2010/main" val="305884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dissolve">
                                      <p:cBhvr>
                                        <p:cTn id="7" dur="500"/>
                                        <p:tgtEl>
                                          <p:spTgt spid="158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25"/>
                                        </p:tgtEl>
                                        <p:attrNameLst>
                                          <p:attrName>style.visibility</p:attrName>
                                        </p:attrNameLst>
                                      </p:cBhvr>
                                      <p:to>
                                        <p:strVal val="visible"/>
                                      </p:to>
                                    </p:set>
                                    <p:animEffect transition="in" filter="wipe(left)">
                                      <p:cBhvr>
                                        <p:cTn id="12" dur="500"/>
                                        <p:tgtEl>
                                          <p:spTgt spid="158725"/>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58726"/>
                                        </p:tgtEl>
                                        <p:attrNameLst>
                                          <p:attrName>style.visibility</p:attrName>
                                        </p:attrNameLst>
                                      </p:cBhvr>
                                      <p:to>
                                        <p:strVal val="visible"/>
                                      </p:to>
                                    </p:set>
                                    <p:animEffect transition="in" filter="dissolve">
                                      <p:cBhvr>
                                        <p:cTn id="16" dur="500"/>
                                        <p:tgtEl>
                                          <p:spTgt spid="1587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8727"/>
                                        </p:tgtEl>
                                        <p:attrNameLst>
                                          <p:attrName>style.visibility</p:attrName>
                                        </p:attrNameLst>
                                      </p:cBhvr>
                                      <p:to>
                                        <p:strVal val="visible"/>
                                      </p:to>
                                    </p:set>
                                    <p:animEffect transition="in" filter="wipe(left)">
                                      <p:cBhvr>
                                        <p:cTn id="21" dur="1000"/>
                                        <p:tgtEl>
                                          <p:spTgt spid="158727"/>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158728"/>
                                        </p:tgtEl>
                                        <p:attrNameLst>
                                          <p:attrName>style.visibility</p:attrName>
                                        </p:attrNameLst>
                                      </p:cBhvr>
                                      <p:to>
                                        <p:strVal val="visible"/>
                                      </p:to>
                                    </p:set>
                                    <p:animEffect transition="in" filter="dissolve">
                                      <p:cBhvr>
                                        <p:cTn id="25" dur="500"/>
                                        <p:tgtEl>
                                          <p:spTgt spid="158728"/>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mph" presetSubtype="0" repeatCount="5000" fill="hold" grpId="0" nodeType="clickEffect">
                                  <p:stCondLst>
                                    <p:cond delay="0"/>
                                  </p:stCondLst>
                                  <p:childTnLst>
                                    <p:animClr clrSpc="rgb" dir="cw">
                                      <p:cBhvr override="childStyle">
                                        <p:cTn id="29" dur="250" autoRev="1" fill="hold"/>
                                        <p:tgtEl>
                                          <p:spTgt spid="158724"/>
                                        </p:tgtEl>
                                        <p:attrNameLst>
                                          <p:attrName>style.color</p:attrName>
                                        </p:attrNameLst>
                                      </p:cBhvr>
                                      <p:to>
                                        <a:schemeClr val="bg1"/>
                                      </p:to>
                                    </p:animClr>
                                    <p:animClr clrSpc="rgb" dir="cw">
                                      <p:cBhvr>
                                        <p:cTn id="30" dur="250" autoRev="1" fill="hold"/>
                                        <p:tgtEl>
                                          <p:spTgt spid="158724"/>
                                        </p:tgtEl>
                                        <p:attrNameLst>
                                          <p:attrName>fillcolor</p:attrName>
                                        </p:attrNameLst>
                                      </p:cBhvr>
                                      <p:to>
                                        <a:schemeClr val="bg1"/>
                                      </p:to>
                                    </p:animClr>
                                    <p:set>
                                      <p:cBhvr>
                                        <p:cTn id="31" dur="250" autoRev="1" fill="hold"/>
                                        <p:tgtEl>
                                          <p:spTgt spid="158724"/>
                                        </p:tgtEl>
                                        <p:attrNameLst>
                                          <p:attrName>fill.type</p:attrName>
                                        </p:attrNameLst>
                                      </p:cBhvr>
                                      <p:to>
                                        <p:strVal val="solid"/>
                                      </p:to>
                                    </p:set>
                                    <p:set>
                                      <p:cBhvr>
                                        <p:cTn id="32" dur="250" autoRev="1" fill="hold"/>
                                        <p:tgtEl>
                                          <p:spTgt spid="1587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P spid="158724" grpId="1" animBg="1"/>
      <p:bldP spid="158725" grpId="0" animBg="1"/>
      <p:bldP spid="158726" grpId="0" animBg="1"/>
      <p:bldP spid="158727" grpId="0" animBg="1"/>
      <p:bldP spid="1587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FF0000"/>
                </a:solidFill>
              </a:rPr>
              <a:t> Principles of Eco-Systems Transformation</a:t>
            </a:r>
          </a:p>
        </p:txBody>
      </p:sp>
      <p:sp>
        <p:nvSpPr>
          <p:cNvPr id="3" name="Text Placeholder 2"/>
          <p:cNvSpPr>
            <a:spLocks noGrp="1"/>
          </p:cNvSpPr>
          <p:nvPr>
            <p:ph type="body" idx="1"/>
          </p:nvPr>
        </p:nvSpPr>
        <p:spPr>
          <a:xfrm>
            <a:off x="1593273" y="1194620"/>
            <a:ext cx="8617527" cy="5563990"/>
          </a:xfrm>
        </p:spPr>
        <p:txBody>
          <a:bodyPr>
            <a:noAutofit/>
          </a:bodyPr>
          <a:lstStyle/>
          <a:p>
            <a:pPr marL="514350" indent="-514350">
              <a:spcBef>
                <a:spcPts val="0"/>
              </a:spcBef>
              <a:buAutoNum type="arabicParenR"/>
            </a:pPr>
            <a:r>
              <a:rPr lang="en-US" sz="2800" b="1" dirty="0"/>
              <a:t>Establish participation principles, governance structure, social contract, funds and resources </a:t>
            </a:r>
          </a:p>
          <a:p>
            <a:pPr marL="514350" indent="-514350">
              <a:spcBef>
                <a:spcPts val="0"/>
              </a:spcBef>
              <a:buAutoNum type="arabicParenR"/>
            </a:pPr>
            <a:r>
              <a:rPr lang="en-US" sz="2800" b="1" dirty="0"/>
              <a:t>Getting everyone on the same page- securing organizational support</a:t>
            </a:r>
          </a:p>
          <a:p>
            <a:pPr marL="514350" indent="-514350">
              <a:spcBef>
                <a:spcPts val="0"/>
              </a:spcBef>
              <a:buAutoNum type="arabicParenR"/>
            </a:pPr>
            <a:r>
              <a:rPr lang="en-US" sz="2800" b="1" dirty="0"/>
              <a:t>Leadership development – creating active union and management leaders </a:t>
            </a:r>
          </a:p>
          <a:p>
            <a:pPr marL="514350" indent="-514350">
              <a:spcBef>
                <a:spcPts val="0"/>
              </a:spcBef>
              <a:buAutoNum type="arabicParenR"/>
            </a:pPr>
            <a:r>
              <a:rPr lang="en-US" sz="2800" b="1" dirty="0"/>
              <a:t>Operations driven process with union goals too</a:t>
            </a:r>
          </a:p>
          <a:p>
            <a:pPr marL="514350" indent="-514350">
              <a:spcBef>
                <a:spcPts val="0"/>
              </a:spcBef>
              <a:buAutoNum type="arabicParenR"/>
            </a:pPr>
            <a:r>
              <a:rPr lang="en-US" sz="2800" b="1" dirty="0"/>
              <a:t>Education and  training for frontline staff and management  ( e.g. industry literacy)</a:t>
            </a:r>
          </a:p>
          <a:p>
            <a:pPr marL="514350" indent="-514350">
              <a:spcBef>
                <a:spcPts val="0"/>
              </a:spcBef>
              <a:buAutoNum type="arabicParenR"/>
            </a:pPr>
            <a:r>
              <a:rPr lang="en-US" sz="2800" b="1" dirty="0"/>
              <a:t>Success in achieving </a:t>
            </a:r>
            <a:r>
              <a:rPr lang="en-US" sz="2800" b="1" dirty="0">
                <a:solidFill>
                  <a:srgbClr val="FF0000"/>
                </a:solidFill>
              </a:rPr>
              <a:t>high impact activities</a:t>
            </a:r>
            <a:r>
              <a:rPr lang="en-US" sz="2800" b="1" dirty="0"/>
              <a:t> in strategic areas (either sector strategies or transformative changes)</a:t>
            </a:r>
          </a:p>
          <a:p>
            <a:pPr marL="514350" indent="-514350">
              <a:spcBef>
                <a:spcPts val="0"/>
              </a:spcBef>
              <a:buAutoNum type="arabicParenR"/>
            </a:pPr>
            <a:r>
              <a:rPr lang="en-US" sz="2800" b="1" dirty="0"/>
              <a:t>Documentation and monitoring</a:t>
            </a:r>
          </a:p>
        </p:txBody>
      </p:sp>
    </p:spTree>
    <p:extLst>
      <p:ext uri="{BB962C8B-B14F-4D97-AF65-F5344CB8AC3E}">
        <p14:creationId xmlns:p14="http://schemas.microsoft.com/office/powerpoint/2010/main" val="7583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C5B75-962A-4D53-9FE1-3FB6DCFE27F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3252" name="Rectangle 1028"/>
          <p:cNvSpPr>
            <a:spLocks noGrp="1" noChangeArrowheads="1"/>
          </p:cNvSpPr>
          <p:nvPr>
            <p:ph type="title"/>
          </p:nvPr>
        </p:nvSpPr>
        <p:spPr>
          <a:xfrm>
            <a:off x="2362200" y="1981200"/>
            <a:ext cx="7772400" cy="2667000"/>
          </a:xfrm>
        </p:spPr>
        <p:txBody>
          <a:bodyPr>
            <a:normAutofit fontScale="90000"/>
          </a:bodyPr>
          <a:lstStyle/>
          <a:p>
            <a:br>
              <a:rPr lang="en-US" dirty="0"/>
            </a:br>
            <a:r>
              <a:rPr lang="en-US" dirty="0"/>
              <a:t>You never change things by fighting the existing reality. To change something, build a new model that makes the existing model obsolete… </a:t>
            </a:r>
            <a:br>
              <a:rPr lang="en-US" dirty="0"/>
            </a:br>
            <a:br>
              <a:rPr lang="en-US" dirty="0"/>
            </a:br>
            <a:br>
              <a:rPr lang="en-US" dirty="0"/>
            </a:br>
            <a:r>
              <a:rPr lang="en-US" sz="4000" dirty="0"/>
              <a:t>Buckminister Fuller</a:t>
            </a:r>
            <a:br>
              <a:rPr lang="en-US" dirty="0"/>
            </a:br>
            <a:endParaRPr lang="en-US" dirty="0"/>
          </a:p>
        </p:txBody>
      </p:sp>
    </p:spTree>
    <p:extLst>
      <p:ext uri="{BB962C8B-B14F-4D97-AF65-F5344CB8AC3E}">
        <p14:creationId xmlns:p14="http://schemas.microsoft.com/office/powerpoint/2010/main" val="3795201909"/>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748A-0E92-424A-ABCB-EFF94C5FD4DC}"/>
              </a:ext>
            </a:extLst>
          </p:cNvPr>
          <p:cNvSpPr>
            <a:spLocks noGrp="1"/>
          </p:cNvSpPr>
          <p:nvPr>
            <p:ph type="title"/>
          </p:nvPr>
        </p:nvSpPr>
        <p:spPr/>
        <p:txBody>
          <a:bodyPr>
            <a:normAutofit fontScale="90000"/>
          </a:bodyPr>
          <a:lstStyle/>
          <a:p>
            <a:r>
              <a:rPr lang="en-US" b="1" u="sng" dirty="0">
                <a:solidFill>
                  <a:srgbClr val="FF0000"/>
                </a:solidFill>
              </a:rPr>
              <a:t>Key Factors for Creating a Successful Eco-System</a:t>
            </a:r>
          </a:p>
        </p:txBody>
      </p:sp>
      <p:sp>
        <p:nvSpPr>
          <p:cNvPr id="3" name="Content Placeholder 2">
            <a:extLst>
              <a:ext uri="{FF2B5EF4-FFF2-40B4-BE49-F238E27FC236}">
                <a16:creationId xmlns:a16="http://schemas.microsoft.com/office/drawing/2014/main" id="{C55D2E16-6DCD-466F-9BFB-30FC8AEA1421}"/>
              </a:ext>
            </a:extLst>
          </p:cNvPr>
          <p:cNvSpPr>
            <a:spLocks noGrp="1"/>
          </p:cNvSpPr>
          <p:nvPr>
            <p:ph idx="1"/>
          </p:nvPr>
        </p:nvSpPr>
        <p:spPr>
          <a:xfrm>
            <a:off x="1356852" y="1600201"/>
            <a:ext cx="10225547" cy="4525963"/>
          </a:xfrm>
        </p:spPr>
        <p:txBody>
          <a:bodyPr>
            <a:normAutofit lnSpcReduction="10000"/>
          </a:bodyPr>
          <a:lstStyle/>
          <a:p>
            <a:r>
              <a:rPr lang="en-US" dirty="0"/>
              <a:t>Active union leaders </a:t>
            </a:r>
          </a:p>
          <a:p>
            <a:r>
              <a:rPr lang="en-US" dirty="0"/>
              <a:t>Co-generated development and implementation</a:t>
            </a:r>
          </a:p>
          <a:p>
            <a:r>
              <a:rPr lang="en-US" dirty="0"/>
              <a:t>New Roles (boundary spanning) </a:t>
            </a:r>
          </a:p>
          <a:p>
            <a:r>
              <a:rPr lang="en-US" dirty="0"/>
              <a:t>New Work Systems as a result of innovation and disruption</a:t>
            </a:r>
          </a:p>
          <a:p>
            <a:r>
              <a:rPr lang="en-US" dirty="0"/>
              <a:t>Creating and nurturing strategic partners</a:t>
            </a:r>
          </a:p>
          <a:p>
            <a:r>
              <a:rPr lang="en-US" dirty="0"/>
              <a:t>Networks---flexible teams</a:t>
            </a:r>
          </a:p>
          <a:p>
            <a:r>
              <a:rPr lang="en-US" dirty="0"/>
              <a:t>Managing the finances while going through major changes</a:t>
            </a:r>
          </a:p>
        </p:txBody>
      </p:sp>
    </p:spTree>
    <p:extLst>
      <p:ext uri="{BB962C8B-B14F-4D97-AF65-F5344CB8AC3E}">
        <p14:creationId xmlns:p14="http://schemas.microsoft.com/office/powerpoint/2010/main" val="3391808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748A-0E92-424A-ABCB-EFF94C5FD4DC}"/>
              </a:ext>
            </a:extLst>
          </p:cNvPr>
          <p:cNvSpPr>
            <a:spLocks noGrp="1"/>
          </p:cNvSpPr>
          <p:nvPr>
            <p:ph type="title"/>
          </p:nvPr>
        </p:nvSpPr>
        <p:spPr/>
        <p:txBody>
          <a:bodyPr>
            <a:normAutofit/>
          </a:bodyPr>
          <a:lstStyle/>
          <a:p>
            <a:r>
              <a:rPr lang="en-US" b="1" u="sng" dirty="0">
                <a:solidFill>
                  <a:srgbClr val="FF0000"/>
                </a:solidFill>
              </a:rPr>
              <a:t>Current status of activities </a:t>
            </a:r>
          </a:p>
        </p:txBody>
      </p:sp>
      <p:sp>
        <p:nvSpPr>
          <p:cNvPr id="3" name="Content Placeholder 2">
            <a:extLst>
              <a:ext uri="{FF2B5EF4-FFF2-40B4-BE49-F238E27FC236}">
                <a16:creationId xmlns:a16="http://schemas.microsoft.com/office/drawing/2014/main" id="{C55D2E16-6DCD-466F-9BFB-30FC8AEA1421}"/>
              </a:ext>
            </a:extLst>
          </p:cNvPr>
          <p:cNvSpPr>
            <a:spLocks noGrp="1"/>
          </p:cNvSpPr>
          <p:nvPr>
            <p:ph idx="1"/>
          </p:nvPr>
        </p:nvSpPr>
        <p:spPr>
          <a:xfrm>
            <a:off x="1356852" y="1600201"/>
            <a:ext cx="10225547" cy="4525963"/>
          </a:xfrm>
        </p:spPr>
        <p:txBody>
          <a:bodyPr>
            <a:normAutofit fontScale="92500" lnSpcReduction="10000"/>
          </a:bodyPr>
          <a:lstStyle/>
          <a:p>
            <a:r>
              <a:rPr lang="en-US" dirty="0"/>
              <a:t>Radical expansion of 3 to 4 PCMHs to have more engagement with community groups and full engagement of behavior health and public health (improving population health)  </a:t>
            </a:r>
          </a:p>
          <a:p>
            <a:r>
              <a:rPr lang="en-US" dirty="0"/>
              <a:t>Conducted educational programs on: </a:t>
            </a:r>
            <a:r>
              <a:rPr lang="en-US" i="1" u="sng" dirty="0"/>
              <a:t>Creating a Just Culture </a:t>
            </a:r>
          </a:p>
          <a:p>
            <a:r>
              <a:rPr lang="en-US" dirty="0"/>
              <a:t>Expanding the number of Healthcare Transformation Advocates</a:t>
            </a:r>
          </a:p>
          <a:p>
            <a:r>
              <a:rPr lang="en-US" dirty="0"/>
              <a:t>Extensive restructuring of SEIU local 721</a:t>
            </a:r>
          </a:p>
          <a:p>
            <a:r>
              <a:rPr lang="en-US" dirty="0"/>
              <a:t>Agreement on employment security</a:t>
            </a:r>
          </a:p>
          <a:p>
            <a:r>
              <a:rPr lang="en-US" dirty="0"/>
              <a:t>And contemplating deep community engagement strategies s</a:t>
            </a:r>
          </a:p>
        </p:txBody>
      </p:sp>
    </p:spTree>
    <p:extLst>
      <p:ext uri="{BB962C8B-B14F-4D97-AF65-F5344CB8AC3E}">
        <p14:creationId xmlns:p14="http://schemas.microsoft.com/office/powerpoint/2010/main" val="728524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C5B75-962A-4D53-9FE1-3FB6DCFE27F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3252" name="Rectangle 1028"/>
          <p:cNvSpPr>
            <a:spLocks noGrp="1" noChangeArrowheads="1"/>
          </p:cNvSpPr>
          <p:nvPr>
            <p:ph type="title"/>
          </p:nvPr>
        </p:nvSpPr>
        <p:spPr>
          <a:xfrm>
            <a:off x="2362200" y="1981200"/>
            <a:ext cx="7772400" cy="2182837"/>
          </a:xfrm>
        </p:spPr>
        <p:txBody>
          <a:bodyPr>
            <a:normAutofit fontScale="90000"/>
          </a:bodyPr>
          <a:lstStyle/>
          <a:p>
            <a:br>
              <a:rPr lang="en-US" dirty="0"/>
            </a:br>
            <a:r>
              <a:rPr lang="en-US" dirty="0"/>
              <a:t>The problem is not that we can’t find solutions but we can’t get people to work together on them.</a:t>
            </a:r>
            <a:br>
              <a:rPr lang="en-US" dirty="0"/>
            </a:br>
            <a:br>
              <a:rPr lang="en-US" dirty="0"/>
            </a:br>
            <a:br>
              <a:rPr lang="en-US" dirty="0"/>
            </a:br>
            <a:br>
              <a:rPr lang="en-US" sz="3100" dirty="0"/>
            </a:br>
            <a:r>
              <a:rPr lang="en-US" sz="3100" dirty="0"/>
              <a:t>Charles Heckscher—</a:t>
            </a:r>
            <a:br>
              <a:rPr lang="en-US" dirty="0"/>
            </a:br>
            <a:r>
              <a:rPr lang="en-US" sz="3100" dirty="0"/>
              <a:t>from Understanding Trust and Community</a:t>
            </a:r>
            <a:br>
              <a:rPr lang="en-US" dirty="0"/>
            </a:br>
            <a:endParaRPr lang="en-US" dirty="0"/>
          </a:p>
        </p:txBody>
      </p:sp>
    </p:spTree>
    <p:extLst>
      <p:ext uri="{BB962C8B-B14F-4D97-AF65-F5344CB8AC3E}">
        <p14:creationId xmlns:p14="http://schemas.microsoft.com/office/powerpoint/2010/main" val="138661881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C5B75-962A-4D53-9FE1-3FB6DCFE27F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3252" name="Rectangle 1028"/>
          <p:cNvSpPr>
            <a:spLocks noGrp="1" noChangeArrowheads="1"/>
          </p:cNvSpPr>
          <p:nvPr>
            <p:ph type="title"/>
          </p:nvPr>
        </p:nvSpPr>
        <p:spPr>
          <a:xfrm>
            <a:off x="2244436" y="1565564"/>
            <a:ext cx="7703128" cy="2687781"/>
          </a:xfrm>
        </p:spPr>
        <p:txBody>
          <a:bodyPr>
            <a:normAutofit fontScale="90000"/>
          </a:bodyPr>
          <a:lstStyle/>
          <a:p>
            <a:pPr algn="l">
              <a:tabLst>
                <a:tab pos="55563" algn="l"/>
                <a:tab pos="1538288" algn="l"/>
                <a:tab pos="1606550" algn="l"/>
              </a:tabLst>
            </a:pPr>
            <a:br>
              <a:rPr lang="en-US" sz="4900" dirty="0"/>
            </a:br>
            <a:r>
              <a:rPr lang="en-US" sz="4900" b="1" u="sng" dirty="0">
                <a:solidFill>
                  <a:srgbClr val="FF0000"/>
                </a:solidFill>
              </a:rPr>
              <a:t>Eco-system definition</a:t>
            </a:r>
            <a:br>
              <a:rPr lang="en-US" b="1" u="sng" dirty="0">
                <a:solidFill>
                  <a:srgbClr val="FF0000"/>
                </a:solidFill>
              </a:rPr>
            </a:br>
            <a:r>
              <a:rPr lang="en-US" u="sng" dirty="0">
                <a:solidFill>
                  <a:srgbClr val="FF0000"/>
                </a:solidFill>
              </a:rPr>
              <a:t>                                                                 </a:t>
            </a:r>
            <a:r>
              <a:rPr lang="en-US" i="1" dirty="0"/>
              <a:t>As system, or group of interconnected elements, formed by the intersection of community of organisms with their environment….any system or network of interconnecting and interfacing parts, as in a business</a:t>
            </a:r>
            <a:r>
              <a:rPr lang="en-US" dirty="0"/>
              <a:t>. </a:t>
            </a:r>
          </a:p>
        </p:txBody>
      </p:sp>
    </p:spTree>
    <p:extLst>
      <p:ext uri="{BB962C8B-B14F-4D97-AF65-F5344CB8AC3E}">
        <p14:creationId xmlns:p14="http://schemas.microsoft.com/office/powerpoint/2010/main" val="1957020593"/>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C5B75-962A-4D53-9FE1-3FB6DCFE27F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3252" name="Rectangle 1028"/>
          <p:cNvSpPr>
            <a:spLocks noGrp="1" noChangeArrowheads="1"/>
          </p:cNvSpPr>
          <p:nvPr>
            <p:ph type="title"/>
          </p:nvPr>
        </p:nvSpPr>
        <p:spPr>
          <a:xfrm>
            <a:off x="2362200" y="1454726"/>
            <a:ext cx="7772400" cy="3193473"/>
          </a:xfrm>
        </p:spPr>
        <p:txBody>
          <a:bodyPr>
            <a:normAutofit fontScale="90000"/>
          </a:bodyPr>
          <a:lstStyle/>
          <a:p>
            <a:br>
              <a:rPr lang="en-US" dirty="0"/>
            </a:br>
            <a:br>
              <a:rPr lang="en-US" dirty="0"/>
            </a:br>
            <a:r>
              <a:rPr lang="en-US" sz="4900" u="sng" dirty="0">
                <a:solidFill>
                  <a:srgbClr val="FF0000"/>
                </a:solidFill>
              </a:rPr>
              <a:t>Co-generated activities</a:t>
            </a:r>
            <a:br>
              <a:rPr lang="en-US" sz="4900" dirty="0">
                <a:solidFill>
                  <a:srgbClr val="FF0000"/>
                </a:solidFill>
              </a:rPr>
            </a:br>
            <a:r>
              <a:rPr lang="en-US" dirty="0"/>
              <a:t>occurs when insiders and outsiders participate in as equal partners in decision-making activities. Participation must be full participation or a form of “codetermination” if it is to be empowering.  </a:t>
            </a:r>
            <a:br>
              <a:rPr lang="en-US" dirty="0"/>
            </a:br>
            <a:br>
              <a:rPr lang="en-US" dirty="0"/>
            </a:br>
            <a:r>
              <a:rPr lang="en-US" sz="3100" dirty="0"/>
              <a:t>Max Elden- in Cogenerative Learning </a:t>
            </a:r>
            <a:br>
              <a:rPr lang="en-US" dirty="0"/>
            </a:br>
            <a:endParaRPr lang="en-US" dirty="0"/>
          </a:p>
        </p:txBody>
      </p:sp>
    </p:spTree>
    <p:extLst>
      <p:ext uri="{BB962C8B-B14F-4D97-AF65-F5344CB8AC3E}">
        <p14:creationId xmlns:p14="http://schemas.microsoft.com/office/powerpoint/2010/main" val="2296378579"/>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1981200" y="2133600"/>
            <a:ext cx="7620000" cy="4267200"/>
          </a:xfrm>
        </p:spPr>
        <p:txBody>
          <a:bodyPr/>
          <a:lstStyle/>
          <a:p>
            <a:pPr>
              <a:buFont typeface="Wingdings" pitchFamily="2" charset="2"/>
              <a:buNone/>
            </a:pPr>
            <a:r>
              <a:rPr lang="en-US" sz="4000" dirty="0"/>
              <a:t>“ Leading organizations can not be left solely to management.” </a:t>
            </a:r>
          </a:p>
          <a:p>
            <a:pPr>
              <a:buFont typeface="Wingdings" pitchFamily="2" charset="2"/>
              <a:buNone/>
            </a:pPr>
            <a:endParaRPr lang="en-US" dirty="0"/>
          </a:p>
          <a:p>
            <a:pPr>
              <a:spcBef>
                <a:spcPts val="0"/>
              </a:spcBef>
              <a:buNone/>
            </a:pPr>
            <a:r>
              <a:rPr lang="en-US" dirty="0"/>
              <a:t>                        			</a:t>
            </a:r>
            <a:r>
              <a:rPr lang="en-US" sz="2400" i="1" dirty="0"/>
              <a:t>Des Geraghty</a:t>
            </a:r>
          </a:p>
          <a:p>
            <a:pPr>
              <a:spcBef>
                <a:spcPts val="0"/>
              </a:spcBef>
              <a:buNone/>
            </a:pPr>
            <a:r>
              <a:rPr lang="en-US" sz="2400" i="1" dirty="0"/>
              <a:t>					General Secretary</a:t>
            </a:r>
          </a:p>
          <a:p>
            <a:pPr>
              <a:spcBef>
                <a:spcPts val="0"/>
              </a:spcBef>
              <a:buNone/>
            </a:pPr>
            <a:r>
              <a:rPr lang="en-US" sz="2400" i="1" dirty="0"/>
              <a:t>					SIPTU</a:t>
            </a:r>
          </a:p>
          <a:p>
            <a:endParaRPr lang="en-US" sz="2800" dirty="0"/>
          </a:p>
        </p:txBody>
      </p:sp>
    </p:spTree>
    <p:extLst>
      <p:ext uri="{BB962C8B-B14F-4D97-AF65-F5344CB8AC3E}">
        <p14:creationId xmlns:p14="http://schemas.microsoft.com/office/powerpoint/2010/main" val="2009110408"/>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a:t>Strategic Alliance</a:t>
            </a:r>
          </a:p>
        </p:txBody>
      </p:sp>
      <p:sp>
        <p:nvSpPr>
          <p:cNvPr id="199683" name="Rectangle 3"/>
          <p:cNvSpPr>
            <a:spLocks noGrp="1" noChangeArrowheads="1"/>
          </p:cNvSpPr>
          <p:nvPr>
            <p:ph idx="1"/>
          </p:nvPr>
        </p:nvSpPr>
        <p:spPr/>
        <p:txBody>
          <a:bodyPr>
            <a:normAutofit lnSpcReduction="10000"/>
          </a:bodyPr>
          <a:lstStyle/>
          <a:p>
            <a:pPr algn="ctr">
              <a:buFont typeface="Wingdings" pitchFamily="2" charset="2"/>
              <a:buNone/>
            </a:pPr>
            <a:r>
              <a:rPr lang="en-US" sz="4000" i="1" dirty="0">
                <a:solidFill>
                  <a:schemeClr val="bg1"/>
                </a:solidFill>
              </a:rPr>
              <a:t>A Labor Management agreement to work together in defined areas of shared interest, while understanding that each organization will at times work independently in other areas.</a:t>
            </a:r>
            <a:r>
              <a:rPr lang="en-US" i="1" dirty="0">
                <a:solidFill>
                  <a:schemeClr val="bg1"/>
                </a:solidFill>
              </a:rPr>
              <a:t> </a:t>
            </a:r>
          </a:p>
        </p:txBody>
      </p:sp>
      <p:sp>
        <p:nvSpPr>
          <p:cNvPr id="4" name="Slide Number Placeholder 5"/>
          <p:cNvSpPr>
            <a:spLocks noGrp="1"/>
          </p:cNvSpPr>
          <p:nvPr>
            <p:ph type="sldNum" sz="quarter" idx="12"/>
          </p:nvPr>
        </p:nvSpPr>
        <p:spPr/>
        <p:txBody>
          <a:bodyPr/>
          <a:lstStyle/>
          <a:p>
            <a:pPr fontAlgn="base">
              <a:spcBef>
                <a:spcPct val="0"/>
              </a:spcBef>
              <a:spcAft>
                <a:spcPct val="0"/>
              </a:spcAft>
            </a:pPr>
            <a:endParaRPr lang="en-US" dirty="0">
              <a:solidFill>
                <a:prstClr val="white"/>
              </a:solidFill>
              <a:latin typeface="Arial" pitchFamily="34" charset="0"/>
            </a:endParaRPr>
          </a:p>
        </p:txBody>
      </p:sp>
    </p:spTree>
    <p:extLst>
      <p:ext uri="{BB962C8B-B14F-4D97-AF65-F5344CB8AC3E}">
        <p14:creationId xmlns:p14="http://schemas.microsoft.com/office/powerpoint/2010/main" val="406522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229EC7-954F-4ED3-9357-221818120E6E}"/>
              </a:ext>
            </a:extLst>
          </p:cNvPr>
          <p:cNvSpPr>
            <a:spLocks noGrp="1" noChangeArrowheads="1"/>
          </p:cNvSpPr>
          <p:nvPr>
            <p:ph type="title"/>
          </p:nvPr>
        </p:nvSpPr>
        <p:spPr>
          <a:xfrm>
            <a:off x="3526971" y="38100"/>
            <a:ext cx="4755017" cy="819150"/>
          </a:xfrm>
          <a:solidFill>
            <a:srgbClr val="92D050"/>
          </a:solidFill>
          <a:ln/>
        </p:spPr>
        <p:txBody>
          <a:bodyPr/>
          <a:lstStyle/>
          <a:p>
            <a:r>
              <a:rPr lang="en-US" altLang="en-US" sz="2700" b="1" i="1" u="sng" dirty="0">
                <a:solidFill>
                  <a:srgbClr val="FF0000"/>
                </a:solidFill>
                <a:latin typeface="ZapfHumnst BT" charset="0"/>
              </a:rPr>
              <a:t>Evolution of Worker</a:t>
            </a:r>
            <a:br>
              <a:rPr lang="en-US" altLang="en-US" sz="2700" b="1" i="1" u="sng" dirty="0">
                <a:solidFill>
                  <a:srgbClr val="FF0000"/>
                </a:solidFill>
                <a:latin typeface="ZapfHumnst BT" charset="0"/>
              </a:rPr>
            </a:br>
            <a:r>
              <a:rPr lang="en-US" altLang="en-US" sz="2700" b="1" i="1" u="sng" dirty="0">
                <a:solidFill>
                  <a:srgbClr val="FF0000"/>
                </a:solidFill>
                <a:latin typeface="ZapfHumnst BT" charset="0"/>
              </a:rPr>
              <a:t>Engagement</a:t>
            </a:r>
          </a:p>
        </p:txBody>
      </p:sp>
      <p:sp>
        <p:nvSpPr>
          <p:cNvPr id="3076" name="AutoShape 4" descr="10%">
            <a:extLst>
              <a:ext uri="{FF2B5EF4-FFF2-40B4-BE49-F238E27FC236}">
                <a16:creationId xmlns:a16="http://schemas.microsoft.com/office/drawing/2014/main" id="{5564382E-DD03-4891-9819-2F5BB432CA67}"/>
              </a:ext>
            </a:extLst>
          </p:cNvPr>
          <p:cNvSpPr>
            <a:spLocks noChangeArrowheads="1"/>
          </p:cNvSpPr>
          <p:nvPr/>
        </p:nvSpPr>
        <p:spPr bwMode="auto">
          <a:xfrm>
            <a:off x="651163" y="1056271"/>
            <a:ext cx="11000509" cy="4998165"/>
          </a:xfrm>
          <a:prstGeom prst="triangle">
            <a:avLst>
              <a:gd name="adj" fmla="val 46072"/>
            </a:avLst>
          </a:prstGeom>
          <a:pattFill prst="pct10">
            <a:fgClr>
              <a:schemeClr val="accent1"/>
            </a:fgClr>
            <a:bgClr>
              <a:schemeClr val="bg1"/>
            </a:bgClr>
          </a:pattFill>
          <a:ln w="12700">
            <a:solidFill>
              <a:schemeClr val="tx1"/>
            </a:solidFill>
            <a:miter lim="800000"/>
            <a:headEnd/>
            <a:tailEnd/>
          </a:ln>
          <a:effectLst>
            <a:outerShdw dist="107763" dir="2700000" algn="ctr" rotWithShape="0">
              <a:schemeClr val="bg2"/>
            </a:outerShdw>
          </a:effectLst>
        </p:spPr>
        <p:txBody>
          <a:bodyPr wrap="none" anchor="ctr"/>
          <a:lstStyle/>
          <a:p>
            <a:pPr defTabSz="685800" eaLnBrk="0" fontAlgn="base" hangingPunct="0">
              <a:spcBef>
                <a:spcPct val="0"/>
              </a:spcBef>
              <a:spcAft>
                <a:spcPct val="0"/>
              </a:spcAft>
            </a:pPr>
            <a:endParaRPr lang="en-US" sz="1350" dirty="0">
              <a:solidFill>
                <a:srgbClr val="000000"/>
              </a:solidFill>
              <a:latin typeface="ZapfHumnst BT" charset="0"/>
            </a:endParaRPr>
          </a:p>
        </p:txBody>
      </p:sp>
      <p:sp>
        <p:nvSpPr>
          <p:cNvPr id="5" name="TextBox 4">
            <a:extLst>
              <a:ext uri="{FF2B5EF4-FFF2-40B4-BE49-F238E27FC236}">
                <a16:creationId xmlns:a16="http://schemas.microsoft.com/office/drawing/2014/main" id="{169A3899-A808-4937-BE17-0BD8266A431F}"/>
              </a:ext>
            </a:extLst>
          </p:cNvPr>
          <p:cNvSpPr txBox="1"/>
          <p:nvPr/>
        </p:nvSpPr>
        <p:spPr>
          <a:xfrm>
            <a:off x="4836101" y="1726623"/>
            <a:ext cx="2340553" cy="4408899"/>
          </a:xfrm>
          <a:prstGeom prst="rect">
            <a:avLst/>
          </a:prstGeom>
          <a:noFill/>
        </p:spPr>
        <p:txBody>
          <a:bodyPr wrap="square" rtlCol="0">
            <a:spAutoFit/>
          </a:bodyPr>
          <a:lstStyle/>
          <a:p>
            <a:pPr defTabSz="685800" eaLnBrk="0" fontAlgn="base" hangingPunct="0">
              <a:spcBef>
                <a:spcPct val="0"/>
              </a:spcBef>
              <a:spcAft>
                <a:spcPct val="0"/>
              </a:spcAft>
            </a:pPr>
            <a:r>
              <a:rPr lang="en-US" sz="2400" b="1" u="sng" dirty="0">
                <a:solidFill>
                  <a:srgbClr val="000000"/>
                </a:solidFill>
                <a:latin typeface="ZapfHumnst BT" charset="0"/>
              </a:rPr>
              <a:t>Unit- Based Teams (self-mgt)</a:t>
            </a:r>
          </a:p>
          <a:p>
            <a:pPr defTabSz="685800" eaLnBrk="0" fontAlgn="base" hangingPunct="0">
              <a:spcBef>
                <a:spcPct val="0"/>
              </a:spcBef>
              <a:spcAft>
                <a:spcPct val="0"/>
              </a:spcAft>
            </a:pPr>
            <a:endParaRPr lang="en-US" sz="2400" b="1" dirty="0">
              <a:solidFill>
                <a:srgbClr val="000000"/>
              </a:solidFill>
              <a:latin typeface="ZapfHumnst BT" charset="0"/>
            </a:endParaRPr>
          </a:p>
          <a:p>
            <a:pPr defTabSz="685800" eaLnBrk="0" fontAlgn="base" hangingPunct="0">
              <a:spcBef>
                <a:spcPct val="0"/>
              </a:spcBef>
              <a:spcAft>
                <a:spcPct val="0"/>
              </a:spcAft>
            </a:pPr>
            <a:r>
              <a:rPr lang="en-US" sz="2400" b="1" u="sng" dirty="0">
                <a:solidFill>
                  <a:srgbClr val="0070C0"/>
                </a:solidFill>
                <a:latin typeface="ZapfHumnst BT" charset="0"/>
              </a:rPr>
              <a:t>Departmental Teams</a:t>
            </a:r>
          </a:p>
          <a:p>
            <a:pPr defTabSz="685800" eaLnBrk="0" fontAlgn="base" hangingPunct="0">
              <a:spcBef>
                <a:spcPct val="0"/>
              </a:spcBef>
              <a:spcAft>
                <a:spcPct val="0"/>
              </a:spcAft>
            </a:pPr>
            <a:endParaRPr lang="en-US" sz="2400" b="1" dirty="0">
              <a:solidFill>
                <a:srgbClr val="000000"/>
              </a:solidFill>
              <a:latin typeface="ZapfHumnst BT" charset="0"/>
            </a:endParaRPr>
          </a:p>
          <a:p>
            <a:pPr defTabSz="685800" eaLnBrk="0" fontAlgn="base" hangingPunct="0">
              <a:spcBef>
                <a:spcPct val="0"/>
              </a:spcBef>
              <a:spcAft>
                <a:spcPct val="0"/>
              </a:spcAft>
            </a:pPr>
            <a:r>
              <a:rPr lang="en-US" sz="2400" b="1" dirty="0">
                <a:solidFill>
                  <a:srgbClr val="7030A0"/>
                </a:solidFill>
                <a:latin typeface="ZapfHumnst BT" charset="0"/>
              </a:rPr>
              <a:t>Delivery system  </a:t>
            </a:r>
          </a:p>
          <a:p>
            <a:pPr defTabSz="685800" eaLnBrk="0" fontAlgn="base" hangingPunct="0">
              <a:spcBef>
                <a:spcPct val="0"/>
              </a:spcBef>
              <a:spcAft>
                <a:spcPct val="0"/>
              </a:spcAft>
            </a:pPr>
            <a:r>
              <a:rPr lang="en-US" sz="2400" b="1" dirty="0">
                <a:solidFill>
                  <a:srgbClr val="7030A0"/>
                </a:solidFill>
                <a:latin typeface="ZapfHumnst BT" charset="0"/>
              </a:rPr>
              <a:t>&amp; Union Building</a:t>
            </a:r>
          </a:p>
          <a:p>
            <a:pPr defTabSz="685800" eaLnBrk="0" fontAlgn="base" hangingPunct="0">
              <a:spcBef>
                <a:spcPct val="0"/>
              </a:spcBef>
              <a:spcAft>
                <a:spcPct val="0"/>
              </a:spcAft>
            </a:pPr>
            <a:endParaRPr lang="en-US" sz="2400" b="1" dirty="0">
              <a:solidFill>
                <a:srgbClr val="000000"/>
              </a:solidFill>
              <a:latin typeface="ZapfHumnst BT" charset="0"/>
            </a:endParaRPr>
          </a:p>
          <a:p>
            <a:pPr defTabSz="685800" eaLnBrk="0" fontAlgn="base" hangingPunct="0">
              <a:spcBef>
                <a:spcPct val="0"/>
              </a:spcBef>
              <a:spcAft>
                <a:spcPct val="0"/>
              </a:spcAft>
            </a:pPr>
            <a:r>
              <a:rPr lang="en-US" sz="2400" b="1" dirty="0">
                <a:solidFill>
                  <a:srgbClr val="FF0000"/>
                </a:solidFill>
                <a:latin typeface="ZapfHumnst BT" charset="0"/>
              </a:rPr>
              <a:t>Eco-system work </a:t>
            </a:r>
          </a:p>
          <a:p>
            <a:pPr defTabSz="685800" eaLnBrk="0" fontAlgn="base" hangingPunct="0">
              <a:spcBef>
                <a:spcPct val="0"/>
              </a:spcBef>
              <a:spcAft>
                <a:spcPct val="0"/>
              </a:spcAft>
            </a:pPr>
            <a:endParaRPr lang="en-US" sz="1350" dirty="0">
              <a:solidFill>
                <a:srgbClr val="000000"/>
              </a:solidFill>
              <a:latin typeface="ZapfHumnst BT" charset="0"/>
            </a:endParaRPr>
          </a:p>
          <a:p>
            <a:pPr defTabSz="685800" eaLnBrk="0" fontAlgn="base" hangingPunct="0">
              <a:spcBef>
                <a:spcPct val="0"/>
              </a:spcBef>
              <a:spcAft>
                <a:spcPct val="0"/>
              </a:spcAft>
            </a:pPr>
            <a:endParaRPr lang="en-US" sz="1350" dirty="0">
              <a:solidFill>
                <a:srgbClr val="000000"/>
              </a:solidFill>
              <a:latin typeface="ZapfHumnst BT" charset="0"/>
            </a:endParaRPr>
          </a:p>
          <a:p>
            <a:pPr defTabSz="685800" eaLnBrk="0" fontAlgn="base" hangingPunct="0">
              <a:spcBef>
                <a:spcPct val="0"/>
              </a:spcBef>
              <a:spcAft>
                <a:spcPct val="0"/>
              </a:spcAft>
            </a:pPr>
            <a:endParaRPr lang="en-US" sz="1350" dirty="0">
              <a:solidFill>
                <a:srgbClr val="000000"/>
              </a:solidFill>
              <a:latin typeface="ZapfHumnst BT" charset="0"/>
            </a:endParaRPr>
          </a:p>
        </p:txBody>
      </p:sp>
    </p:spTree>
    <p:extLst>
      <p:ext uri="{BB962C8B-B14F-4D97-AF65-F5344CB8AC3E}">
        <p14:creationId xmlns:p14="http://schemas.microsoft.com/office/powerpoint/2010/main" val="24521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A69B-8DF4-42CE-8AFA-0FF9C84CCFEA}"/>
              </a:ext>
            </a:extLst>
          </p:cNvPr>
          <p:cNvSpPr>
            <a:spLocks noGrp="1"/>
          </p:cNvSpPr>
          <p:nvPr>
            <p:ph type="title"/>
          </p:nvPr>
        </p:nvSpPr>
        <p:spPr/>
        <p:txBody>
          <a:bodyPr>
            <a:normAutofit/>
          </a:bodyPr>
          <a:lstStyle/>
          <a:p>
            <a:pPr algn="ctr"/>
            <a:r>
              <a:rPr lang="en-US" sz="4000" b="1" u="sng" dirty="0">
                <a:solidFill>
                  <a:srgbClr val="FF0000"/>
                </a:solidFill>
              </a:rPr>
              <a:t>Phases of  Labor-Management Transformation Process in LA </a:t>
            </a:r>
          </a:p>
        </p:txBody>
      </p:sp>
      <p:sp>
        <p:nvSpPr>
          <p:cNvPr id="3" name="Content Placeholder 2">
            <a:extLst>
              <a:ext uri="{FF2B5EF4-FFF2-40B4-BE49-F238E27FC236}">
                <a16:creationId xmlns:a16="http://schemas.microsoft.com/office/drawing/2014/main" id="{951EFF16-B8E5-4EAE-91A2-CFB48ED234E3}"/>
              </a:ext>
            </a:extLst>
          </p:cNvPr>
          <p:cNvSpPr>
            <a:spLocks noGrp="1"/>
          </p:cNvSpPr>
          <p:nvPr>
            <p:ph idx="1"/>
          </p:nvPr>
        </p:nvSpPr>
        <p:spPr>
          <a:xfrm>
            <a:off x="838200" y="2186609"/>
            <a:ext cx="10515600" cy="4426225"/>
          </a:xfrm>
        </p:spPr>
        <p:txBody>
          <a:bodyPr>
            <a:normAutofit/>
          </a:bodyPr>
          <a:lstStyle/>
          <a:p>
            <a:pPr marL="0" indent="0">
              <a:buNone/>
            </a:pPr>
            <a:r>
              <a:rPr lang="en-US" sz="3200" dirty="0">
                <a:solidFill>
                  <a:srgbClr val="0070C0"/>
                </a:solidFill>
              </a:rPr>
              <a:t>Phase I:	2000 - 2002         Established problem solving team- 					 response to re-engineer</a:t>
            </a:r>
          </a:p>
          <a:p>
            <a:pPr marL="0" indent="0">
              <a:buNone/>
            </a:pPr>
            <a:r>
              <a:rPr lang="en-US" sz="3200" dirty="0">
                <a:solidFill>
                  <a:srgbClr val="7030A0"/>
                </a:solidFill>
              </a:rPr>
              <a:t>Phase II:	2009 - 2010         LAC-USC Environmental Service 						 initiatives</a:t>
            </a:r>
          </a:p>
          <a:p>
            <a:pPr marL="0" indent="0">
              <a:buNone/>
            </a:pPr>
            <a:r>
              <a:rPr lang="en-US" sz="3200" dirty="0">
                <a:solidFill>
                  <a:srgbClr val="A88000"/>
                </a:solidFill>
              </a:rPr>
              <a:t>Phase III:  2012 - 2015           Care Improvement Teams and 						 PCMH development</a:t>
            </a:r>
          </a:p>
          <a:p>
            <a:pPr marL="0" indent="0">
              <a:buNone/>
            </a:pPr>
            <a:r>
              <a:rPr lang="en-US" sz="3200" dirty="0">
                <a:solidFill>
                  <a:srgbClr val="FF0066"/>
                </a:solidFill>
              </a:rPr>
              <a:t>Phase IV:  2015 - present      Eco-system development </a:t>
            </a:r>
            <a:r>
              <a:rPr lang="en-US" sz="3200" dirty="0"/>
              <a:t>	</a:t>
            </a:r>
          </a:p>
        </p:txBody>
      </p:sp>
    </p:spTree>
    <p:extLst>
      <p:ext uri="{BB962C8B-B14F-4D97-AF65-F5344CB8AC3E}">
        <p14:creationId xmlns:p14="http://schemas.microsoft.com/office/powerpoint/2010/main" val="205346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2.xml><?xml version="1.0" encoding="utf-8"?>
<a:theme xmlns:a="http://schemas.openxmlformats.org/drawingml/2006/main" name="8_Rip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ZapfHumnst BT"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ZapfHumnst BT"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2546</TotalTime>
  <Words>1843</Words>
  <Application>Microsoft Office PowerPoint</Application>
  <PresentationFormat>Widescreen</PresentationFormat>
  <Paragraphs>392</Paragraphs>
  <Slides>35</Slides>
  <Notes>18</Notes>
  <HiddenSlides>0</HiddenSlides>
  <MMClips>0</MMClips>
  <ScaleCrop>false</ScaleCrop>
  <HeadingPairs>
    <vt:vector size="8" baseType="variant">
      <vt:variant>
        <vt:lpstr>Fonts Used</vt:lpstr>
      </vt:variant>
      <vt:variant>
        <vt:i4>14</vt:i4>
      </vt:variant>
      <vt:variant>
        <vt:lpstr>Theme</vt:lpstr>
      </vt:variant>
      <vt:variant>
        <vt:i4>13</vt:i4>
      </vt:variant>
      <vt:variant>
        <vt:lpstr>Embedded OLE Servers</vt:lpstr>
      </vt:variant>
      <vt:variant>
        <vt:i4>1</vt:i4>
      </vt:variant>
      <vt:variant>
        <vt:lpstr>Slide Titles</vt:lpstr>
      </vt:variant>
      <vt:variant>
        <vt:i4>35</vt:i4>
      </vt:variant>
    </vt:vector>
  </HeadingPairs>
  <TitlesOfParts>
    <vt:vector size="63" baseType="lpstr">
      <vt:lpstr>Arial</vt:lpstr>
      <vt:lpstr>Arial Black</vt:lpstr>
      <vt:lpstr>Calibri</vt:lpstr>
      <vt:lpstr>Calibri Light</vt:lpstr>
      <vt:lpstr>Cambria</vt:lpstr>
      <vt:lpstr>Century Gothic</vt:lpstr>
      <vt:lpstr>Courier New</vt:lpstr>
      <vt:lpstr>Osaka</vt:lpstr>
      <vt:lpstr>Perpetua</vt:lpstr>
      <vt:lpstr>Times New Roman</vt:lpstr>
      <vt:lpstr>Verdana</vt:lpstr>
      <vt:lpstr>Wingdings</vt:lpstr>
      <vt:lpstr>Wingdings 3</vt:lpstr>
      <vt:lpstr>ZapfHumnst BT</vt:lpstr>
      <vt:lpstr>Office Theme</vt:lpstr>
      <vt:lpstr>1_Office Theme</vt:lpstr>
      <vt:lpstr>2_Office Theme</vt:lpstr>
      <vt:lpstr>3_Office Theme</vt:lpstr>
      <vt:lpstr>4_Office Theme</vt:lpstr>
      <vt:lpstr>Default Design</vt:lpstr>
      <vt:lpstr>Adjacency</vt:lpstr>
      <vt:lpstr>2_Default Design</vt:lpstr>
      <vt:lpstr>6_Office Theme</vt:lpstr>
      <vt:lpstr>2_Ripple</vt:lpstr>
      <vt:lpstr>Slice</vt:lpstr>
      <vt:lpstr>8_Ripple</vt:lpstr>
      <vt:lpstr>1_Default Design</vt:lpstr>
      <vt:lpstr>Document</vt:lpstr>
      <vt:lpstr>STS Roundtable Conference – 2017 </vt:lpstr>
      <vt:lpstr> Our Healthcare Crisis and                  Situation of Unions </vt:lpstr>
      <vt:lpstr>Our Values (Value Frame)</vt:lpstr>
      <vt:lpstr> Eco-system definition                                                                  As system, or group of interconnected elements, formed by the intersection of community of organisms with their environment….any system or network of interconnecting and interfacing parts, as in a business. </vt:lpstr>
      <vt:lpstr>  Co-generated activities occurs when insiders and outsiders participate in as equal partners in decision-making activities. Participation must be full participation or a form of “codetermination” if it is to be empowering.    Max Elden- in Cogenerative Learning  </vt:lpstr>
      <vt:lpstr>PowerPoint Presentation</vt:lpstr>
      <vt:lpstr>Strategic Alliance</vt:lpstr>
      <vt:lpstr>Evolution of Worker Engagement</vt:lpstr>
      <vt:lpstr>Phases of  Labor-Management Transformation Process in LA </vt:lpstr>
      <vt:lpstr>LA-DHS Los Angeles Department of Health Services</vt:lpstr>
      <vt:lpstr>Phase I: Labor- Management Partnership Work in response to Re-Engineering </vt:lpstr>
      <vt:lpstr>Phase II:  Environmental Services – Labor-Management Partnership Work</vt:lpstr>
      <vt:lpstr>Results</vt:lpstr>
      <vt:lpstr> Phase III: A New Journey</vt:lpstr>
      <vt:lpstr>PowerPoint Presentation</vt:lpstr>
      <vt:lpstr>PowerPoint Presentation</vt:lpstr>
      <vt:lpstr>PowerPoint Presentation</vt:lpstr>
      <vt:lpstr>    Best Sector Strategies</vt:lpstr>
      <vt:lpstr>Creating a Patient-Centered Medical Home</vt:lpstr>
      <vt:lpstr>From Fragmented to  Integrated Care Delivery Systems</vt:lpstr>
      <vt:lpstr>Transforming Outpatient Clinics to Patient Centered Medical Homes</vt:lpstr>
      <vt:lpstr>PowerPoint Presentation</vt:lpstr>
      <vt:lpstr>Results </vt:lpstr>
      <vt:lpstr>Phase IV: Going from coordination to Eco-System</vt:lpstr>
      <vt:lpstr>PowerPoint Presentation</vt:lpstr>
      <vt:lpstr>Moving to a New S Curve</vt:lpstr>
      <vt:lpstr>PowerPoint Presentation</vt:lpstr>
      <vt:lpstr>LA-DHS : Future State of Patient Delivery</vt:lpstr>
      <vt:lpstr> Pathway to Creating Integrated Care in LA County An Organizational Change Structure for Creating the new Health Agency </vt:lpstr>
      <vt:lpstr>Lewin Change Model</vt:lpstr>
      <vt:lpstr> Principles of Eco-Systems Transformation</vt:lpstr>
      <vt:lpstr> You never change things by fighting the existing reality. To change something, build a new model that makes the existing model obsolete…    Buckminister Fuller </vt:lpstr>
      <vt:lpstr>Key Factors for Creating a Successful Eco-System</vt:lpstr>
      <vt:lpstr>Current status of activities </vt:lpstr>
      <vt:lpstr> The problem is not that we can’t find solutions but we can’t get people to work together on them.    Charles Heckscher— from Understanding Trust and Community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Fragmented vs. Integrated Care Delivery  Systems</dc:title>
  <dc:creator>Peter Lazes</dc:creator>
  <cp:lastModifiedBy>Peter Lazes</cp:lastModifiedBy>
  <cp:revision>56</cp:revision>
  <cp:lastPrinted>2017-09-13T02:09:53Z</cp:lastPrinted>
  <dcterms:created xsi:type="dcterms:W3CDTF">2017-09-10T20:28:26Z</dcterms:created>
  <dcterms:modified xsi:type="dcterms:W3CDTF">2017-09-14T00:48:35Z</dcterms:modified>
</cp:coreProperties>
</file>